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bookmarkIdSeed="3">
  <p:sldMasterIdLst>
    <p:sldMasterId id="2147483648" r:id="rId1"/>
    <p:sldMasterId id="2147483660" r:id="rId2"/>
  </p:sldMasterIdLst>
  <p:notesMasterIdLst>
    <p:notesMasterId r:id="rId84"/>
  </p:notesMasterIdLst>
  <p:sldIdLst>
    <p:sldId id="337" r:id="rId3"/>
    <p:sldId id="364" r:id="rId4"/>
    <p:sldId id="258" r:id="rId5"/>
    <p:sldId id="363" r:id="rId6"/>
    <p:sldId id="365" r:id="rId7"/>
    <p:sldId id="366" r:id="rId8"/>
    <p:sldId id="367" r:id="rId9"/>
    <p:sldId id="368" r:id="rId10"/>
    <p:sldId id="369" r:id="rId11"/>
    <p:sldId id="370" r:id="rId12"/>
    <p:sldId id="371" r:id="rId13"/>
    <p:sldId id="372" r:id="rId14"/>
    <p:sldId id="373" r:id="rId15"/>
    <p:sldId id="374" r:id="rId16"/>
    <p:sldId id="441" r:id="rId17"/>
    <p:sldId id="442" r:id="rId18"/>
    <p:sldId id="375" r:id="rId19"/>
    <p:sldId id="376" r:id="rId20"/>
    <p:sldId id="377" r:id="rId21"/>
    <p:sldId id="378" r:id="rId22"/>
    <p:sldId id="379" r:id="rId23"/>
    <p:sldId id="380" r:id="rId24"/>
    <p:sldId id="381" r:id="rId25"/>
    <p:sldId id="382" r:id="rId26"/>
    <p:sldId id="384" r:id="rId27"/>
    <p:sldId id="385" r:id="rId28"/>
    <p:sldId id="387" r:id="rId29"/>
    <p:sldId id="386" r:id="rId30"/>
    <p:sldId id="388" r:id="rId31"/>
    <p:sldId id="389" r:id="rId32"/>
    <p:sldId id="390" r:id="rId33"/>
    <p:sldId id="391" r:id="rId34"/>
    <p:sldId id="392" r:id="rId35"/>
    <p:sldId id="393" r:id="rId36"/>
    <p:sldId id="394" r:id="rId37"/>
    <p:sldId id="395" r:id="rId38"/>
    <p:sldId id="396" r:id="rId39"/>
    <p:sldId id="397" r:id="rId40"/>
    <p:sldId id="398" r:id="rId41"/>
    <p:sldId id="399" r:id="rId42"/>
    <p:sldId id="400" r:id="rId43"/>
    <p:sldId id="401" r:id="rId44"/>
    <p:sldId id="402" r:id="rId45"/>
    <p:sldId id="403" r:id="rId46"/>
    <p:sldId id="405" r:id="rId47"/>
    <p:sldId id="406" r:id="rId48"/>
    <p:sldId id="407" r:id="rId49"/>
    <p:sldId id="408" r:id="rId50"/>
    <p:sldId id="409" r:id="rId51"/>
    <p:sldId id="410" r:id="rId52"/>
    <p:sldId id="411" r:id="rId53"/>
    <p:sldId id="412" r:id="rId54"/>
    <p:sldId id="413" r:id="rId55"/>
    <p:sldId id="414" r:id="rId56"/>
    <p:sldId id="415" r:id="rId57"/>
    <p:sldId id="416" r:id="rId58"/>
    <p:sldId id="417" r:id="rId59"/>
    <p:sldId id="418" r:id="rId60"/>
    <p:sldId id="419" r:id="rId61"/>
    <p:sldId id="420" r:id="rId62"/>
    <p:sldId id="421" r:id="rId63"/>
    <p:sldId id="422" r:id="rId64"/>
    <p:sldId id="423" r:id="rId65"/>
    <p:sldId id="424" r:id="rId66"/>
    <p:sldId id="425" r:id="rId67"/>
    <p:sldId id="426" r:id="rId68"/>
    <p:sldId id="427" r:id="rId69"/>
    <p:sldId id="428" r:id="rId70"/>
    <p:sldId id="429" r:id="rId71"/>
    <p:sldId id="430" r:id="rId72"/>
    <p:sldId id="431" r:id="rId73"/>
    <p:sldId id="432" r:id="rId74"/>
    <p:sldId id="433" r:id="rId75"/>
    <p:sldId id="434" r:id="rId76"/>
    <p:sldId id="435" r:id="rId77"/>
    <p:sldId id="436" r:id="rId78"/>
    <p:sldId id="437" r:id="rId79"/>
    <p:sldId id="438" r:id="rId80"/>
    <p:sldId id="439" r:id="rId81"/>
    <p:sldId id="440" r:id="rId82"/>
    <p:sldId id="336" r:id="rId83"/>
  </p:sldIdLst>
  <p:sldSz cx="9144000" cy="6858000" type="screen4x3"/>
  <p:notesSz cx="6858000" cy="9144000"/>
  <p:custDataLst>
    <p:tags r:id="rId8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5A609"/>
    <a:srgbClr val="E5F4FF"/>
    <a:srgbClr val="CC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0E3FDE45-AF77-4B5C-9715-49D594BDF05E}" styleName="浅色样式 1 - 强调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D27102A9-8310-4765-A935-A1911B00CA55}" styleName="浅色样式 1 - 强调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4B1156A-380E-4F78-BDF5-A606A8083BF9}" styleName="中度样式 4 - 强调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980" autoAdjust="0"/>
    <p:restoredTop sz="83652" autoAdjust="0"/>
  </p:normalViewPr>
  <p:slideViewPr>
    <p:cSldViewPr snapToGrid="0" showGuides="1">
      <p:cViewPr varScale="1">
        <p:scale>
          <a:sx n="79" d="100"/>
          <a:sy n="79" d="100"/>
        </p:scale>
        <p:origin x="-1242" y="-78"/>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notesMaster" Target="notesMasters/notesMaster1.xml"/><Relationship Id="rId89" Type="http://schemas.openxmlformats.org/officeDocument/2006/relationships/tableStyles" Target="tableStyles.xml"/><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5" Type="http://schemas.openxmlformats.org/officeDocument/2006/relationships/slide" Target="slides/slide3.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tags" Target="tags/tag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viewProps" Target="viewProps.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35.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35.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35.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5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3BB0B0A-7FB2-412B-859F-EC3A8F9B9D13}" type="datetimeFigureOut">
              <a:rPr lang="zh-CN" altLang="en-US" smtClean="0"/>
              <a:t>2022/6/24</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9F3F2CE-909D-4581-8BA8-8DCD318820E5}" type="slidenum">
              <a:rPr lang="zh-CN" altLang="en-US" smtClean="0"/>
              <a:t>‹#›</a:t>
            </a:fld>
            <a:endParaRPr lang="zh-CN" altLang="en-US"/>
          </a:p>
        </p:txBody>
      </p:sp>
    </p:spTree>
    <p:extLst>
      <p:ext uri="{BB962C8B-B14F-4D97-AF65-F5344CB8AC3E}">
        <p14:creationId xmlns:p14="http://schemas.microsoft.com/office/powerpoint/2010/main" val="19320296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41E0E0E2-7263-44C4-AAA9-733DBA7BD20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19</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41E0E0E2-7263-44C4-AAA9-733DBA7BD20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29</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41E0E0E2-7263-44C4-AAA9-733DBA7BD20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30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31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32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33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34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35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36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41E0E0E2-7263-44C4-AAA9-733DBA7BD20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37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38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39</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40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41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42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43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41E0E0E2-7263-44C4-AAA9-733DBA7BD20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44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45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46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47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48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49</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50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51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52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53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54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55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56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57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58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59</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60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61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62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41E0E0E2-7263-44C4-AAA9-733DBA7BD20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63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64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65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66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67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68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69</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41E0E0E2-7263-44C4-AAA9-733DBA7BD20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70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71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72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73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74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75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76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77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78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79</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80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41E0E0E2-7263-44C4-AAA9-733DBA7BD20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81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9</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2AE4770-152B-407E-B6FE-91B33E4E01CE}"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2AE4770-152B-407E-B6FE-91B33E4E01CE}"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628650" y="365125"/>
            <a:ext cx="5800725"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2AE4770-152B-407E-B6FE-91B33E4E01CE}"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cxnSp>
        <p:nvCxnSpPr>
          <p:cNvPr id="5" name="直接连接符 4"/>
          <p:cNvCxnSpPr/>
          <p:nvPr userDrawn="1"/>
        </p:nvCxnSpPr>
        <p:spPr>
          <a:xfrm>
            <a:off x="111095" y="693329"/>
            <a:ext cx="8930355" cy="0"/>
          </a:xfrm>
          <a:prstGeom prst="line">
            <a:avLst/>
          </a:prstGeom>
          <a:ln>
            <a:solidFill>
              <a:srgbClr val="FFFF00"/>
            </a:solidFill>
          </a:ln>
          <a:effectLst>
            <a:glow rad="63500">
              <a:schemeClr val="accent3">
                <a:satMod val="175000"/>
                <a:alpha val="40000"/>
              </a:schemeClr>
            </a:glow>
            <a:outerShdw blurRad="40000" dist="20000" dir="5400000" rotWithShape="0">
              <a:srgbClr val="000000">
                <a:alpha val="38000"/>
              </a:srgbClr>
            </a:outerShdw>
          </a:effectLst>
        </p:spPr>
        <p:style>
          <a:lnRef idx="2">
            <a:schemeClr val="accent3"/>
          </a:lnRef>
          <a:fillRef idx="0">
            <a:schemeClr val="accent3"/>
          </a:fillRef>
          <a:effectRef idx="1">
            <a:schemeClr val="accent3"/>
          </a:effectRef>
          <a:fontRef idx="minor">
            <a:schemeClr val="tx1"/>
          </a:fontRef>
        </p:style>
      </p:cxn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74639"/>
            <a:ext cx="8229600" cy="1143000"/>
          </a:xfrm>
          <a:prstGeom prst="rect">
            <a:avLst/>
          </a:prstGeom>
        </p:spPr>
        <p:txBody>
          <a:bodyPr lIns="121963" tIns="60981" rIns="121963" bIns="60981"/>
          <a:lstStyle/>
          <a:p>
            <a:r>
              <a:rPr lang="zh-CN" altLang="en-US"/>
              <a:t>单击此处编辑母版标题样式</a:t>
            </a:r>
          </a:p>
        </p:txBody>
      </p:sp>
      <p:sp>
        <p:nvSpPr>
          <p:cNvPr id="3" name="日期占位符 2"/>
          <p:cNvSpPr>
            <a:spLocks noGrp="1"/>
          </p:cNvSpPr>
          <p:nvPr>
            <p:ph type="dt" sz="half" idx="10"/>
          </p:nvPr>
        </p:nvSpPr>
        <p:spPr>
          <a:xfrm>
            <a:off x="457200" y="6356351"/>
            <a:ext cx="2133600" cy="365125"/>
          </a:xfrm>
          <a:prstGeom prst="rect">
            <a:avLst/>
          </a:prstGeom>
        </p:spPr>
        <p:txBody>
          <a:bodyPr lIns="121963" tIns="60981" rIns="121963" bIns="60981"/>
          <a:lstStyle/>
          <a:p>
            <a:endParaRPr lang="zh-CN" altLang="en-US"/>
          </a:p>
        </p:txBody>
      </p:sp>
      <p:sp>
        <p:nvSpPr>
          <p:cNvPr id="4" name="页脚占位符 3"/>
          <p:cNvSpPr>
            <a:spLocks noGrp="1"/>
          </p:cNvSpPr>
          <p:nvPr>
            <p:ph type="ftr" sz="quarter" idx="11"/>
          </p:nvPr>
        </p:nvSpPr>
        <p:spPr>
          <a:xfrm>
            <a:off x="3124201" y="6356351"/>
            <a:ext cx="2895600" cy="365125"/>
          </a:xfrm>
          <a:prstGeom prst="rect">
            <a:avLst/>
          </a:prstGeom>
        </p:spPr>
        <p:txBody>
          <a:bodyPr lIns="121963" tIns="60981" rIns="121963" bIns="60981"/>
          <a:lstStyle/>
          <a:p>
            <a:endParaRPr lang="zh-CN" altLang="en-US"/>
          </a:p>
        </p:txBody>
      </p:sp>
      <p:sp>
        <p:nvSpPr>
          <p:cNvPr id="5" name="灯片编号占位符 4"/>
          <p:cNvSpPr>
            <a:spLocks noGrp="1"/>
          </p:cNvSpPr>
          <p:nvPr>
            <p:ph type="sldNum" sz="quarter" idx="12"/>
          </p:nvPr>
        </p:nvSpPr>
        <p:spPr>
          <a:xfrm>
            <a:off x="6553200" y="6356351"/>
            <a:ext cx="2133600" cy="365125"/>
          </a:xfrm>
          <a:prstGeom prst="rect">
            <a:avLst/>
          </a:prstGeom>
        </p:spPr>
        <p:txBody>
          <a:bodyPr lIns="121963" tIns="60981" rIns="121963" bIns="60981"/>
          <a:lstStyle/>
          <a:p>
            <a:fld id="{EB730883-2733-4EB0-9793-894FF9D50112}" type="slidenum">
              <a:rPr lang="zh-CN" altLang="en-US" smtClean="0"/>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6356351"/>
            <a:ext cx="2133600" cy="365125"/>
          </a:xfrm>
          <a:prstGeom prst="rect">
            <a:avLst/>
          </a:prstGeom>
        </p:spPr>
        <p:txBody>
          <a:bodyPr lIns="121963" tIns="60981" rIns="121963" bIns="60981"/>
          <a:lstStyle/>
          <a:p>
            <a:endParaRPr lang="zh-CN" altLang="en-US"/>
          </a:p>
        </p:txBody>
      </p:sp>
      <p:sp>
        <p:nvSpPr>
          <p:cNvPr id="3" name="页脚占位符 2"/>
          <p:cNvSpPr>
            <a:spLocks noGrp="1"/>
          </p:cNvSpPr>
          <p:nvPr>
            <p:ph type="ftr" sz="quarter" idx="11"/>
          </p:nvPr>
        </p:nvSpPr>
        <p:spPr>
          <a:xfrm>
            <a:off x="3124201" y="6356351"/>
            <a:ext cx="2895600" cy="365125"/>
          </a:xfrm>
          <a:prstGeom prst="rect">
            <a:avLst/>
          </a:prstGeom>
        </p:spPr>
        <p:txBody>
          <a:bodyPr lIns="121963" tIns="60981" rIns="121963" bIns="60981"/>
          <a:lstStyle/>
          <a:p>
            <a:endParaRPr lang="zh-CN" altLang="en-US"/>
          </a:p>
        </p:txBody>
      </p:sp>
      <p:sp>
        <p:nvSpPr>
          <p:cNvPr id="4" name="灯片编号占位符 3"/>
          <p:cNvSpPr>
            <a:spLocks noGrp="1"/>
          </p:cNvSpPr>
          <p:nvPr>
            <p:ph type="sldNum" sz="quarter" idx="12"/>
          </p:nvPr>
        </p:nvSpPr>
        <p:spPr>
          <a:xfrm>
            <a:off x="6553200" y="6356351"/>
            <a:ext cx="2133600" cy="365125"/>
          </a:xfrm>
          <a:prstGeom prst="rect">
            <a:avLst/>
          </a:prstGeom>
        </p:spPr>
        <p:txBody>
          <a:bodyPr lIns="121963" tIns="60981" rIns="121963" bIns="60981"/>
          <a:lstStyle/>
          <a:p>
            <a:fld id="{EB730883-2733-4EB0-9793-894FF9D50112}" type="slidenum">
              <a:rPr lang="zh-CN" altLang="en-US" smtClean="0"/>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73050"/>
            <a:ext cx="3008313" cy="1162051"/>
          </a:xfrm>
          <a:prstGeom prst="rect">
            <a:avLst/>
          </a:prstGeom>
        </p:spPr>
        <p:txBody>
          <a:bodyPr lIns="121963" tIns="60981" rIns="121963" bIns="60981" anchor="b"/>
          <a:lstStyle>
            <a:lvl1pPr algn="l">
              <a:defRPr sz="2700" b="1"/>
            </a:lvl1pPr>
          </a:lstStyle>
          <a:p>
            <a:r>
              <a:rPr lang="zh-CN" altLang="en-US"/>
              <a:t>单击此处编辑母版标题样式</a:t>
            </a:r>
          </a:p>
        </p:txBody>
      </p:sp>
      <p:sp>
        <p:nvSpPr>
          <p:cNvPr id="3" name="内容占位符 2"/>
          <p:cNvSpPr>
            <a:spLocks noGrp="1"/>
          </p:cNvSpPr>
          <p:nvPr>
            <p:ph idx="1"/>
          </p:nvPr>
        </p:nvSpPr>
        <p:spPr>
          <a:xfrm>
            <a:off x="3575050" y="273051"/>
            <a:ext cx="5111750" cy="5853114"/>
          </a:xfrm>
          <a:prstGeom prst="rect">
            <a:avLst/>
          </a:prstGeom>
        </p:spPr>
        <p:txBody>
          <a:bodyPr lIns="121963" tIns="60981" rIns="121963" bIns="60981"/>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2" y="1435103"/>
            <a:ext cx="3008313" cy="4691063"/>
          </a:xfrm>
          <a:prstGeom prst="rect">
            <a:avLst/>
          </a:prstGeom>
        </p:spPr>
        <p:txBody>
          <a:bodyPr lIns="121963" tIns="60981" rIns="121963" bIns="60981"/>
          <a:lstStyle>
            <a:lvl1pPr marL="0" indent="0">
              <a:buNone/>
              <a:defRPr sz="1900"/>
            </a:lvl1pPr>
            <a:lvl2pPr marL="609600" indent="0">
              <a:buNone/>
              <a:defRPr sz="1600"/>
            </a:lvl2pPr>
            <a:lvl3pPr marL="1219200" indent="0">
              <a:buNone/>
              <a:defRPr sz="1300"/>
            </a:lvl3pPr>
            <a:lvl4pPr marL="1828800" indent="0">
              <a:buNone/>
              <a:defRPr sz="1200"/>
            </a:lvl4pPr>
            <a:lvl5pPr marL="2437765" indent="0">
              <a:buNone/>
              <a:defRPr sz="1200"/>
            </a:lvl5pPr>
            <a:lvl6pPr marL="3047365" indent="0">
              <a:buNone/>
              <a:defRPr sz="1200"/>
            </a:lvl6pPr>
            <a:lvl7pPr marL="3656965" indent="0">
              <a:buNone/>
              <a:defRPr sz="1200"/>
            </a:lvl7pPr>
            <a:lvl8pPr marL="4266565" indent="0">
              <a:buNone/>
              <a:defRPr sz="1200"/>
            </a:lvl8pPr>
            <a:lvl9pPr marL="4876165" indent="0">
              <a:buNone/>
              <a:defRPr sz="1200"/>
            </a:lvl9pPr>
          </a:lstStyle>
          <a:p>
            <a:pPr lvl="0"/>
            <a:r>
              <a:rPr lang="zh-CN" altLang="en-US"/>
              <a:t>单击此处编辑母版文本样式</a:t>
            </a:r>
          </a:p>
        </p:txBody>
      </p:sp>
      <p:sp>
        <p:nvSpPr>
          <p:cNvPr id="5" name="日期占位符 4"/>
          <p:cNvSpPr>
            <a:spLocks noGrp="1"/>
          </p:cNvSpPr>
          <p:nvPr>
            <p:ph type="dt" sz="half" idx="10"/>
          </p:nvPr>
        </p:nvSpPr>
        <p:spPr>
          <a:xfrm>
            <a:off x="457200" y="6356351"/>
            <a:ext cx="2133600" cy="365125"/>
          </a:xfrm>
          <a:prstGeom prst="rect">
            <a:avLst/>
          </a:prstGeom>
        </p:spPr>
        <p:txBody>
          <a:bodyPr lIns="121963" tIns="60981" rIns="121963" bIns="60981"/>
          <a:lstStyle/>
          <a:p>
            <a:endParaRPr lang="zh-CN" altLang="en-US"/>
          </a:p>
        </p:txBody>
      </p:sp>
      <p:sp>
        <p:nvSpPr>
          <p:cNvPr id="6" name="页脚占位符 5"/>
          <p:cNvSpPr>
            <a:spLocks noGrp="1"/>
          </p:cNvSpPr>
          <p:nvPr>
            <p:ph type="ftr" sz="quarter" idx="11"/>
          </p:nvPr>
        </p:nvSpPr>
        <p:spPr>
          <a:xfrm>
            <a:off x="3124201" y="6356351"/>
            <a:ext cx="2895600" cy="365125"/>
          </a:xfrm>
          <a:prstGeom prst="rect">
            <a:avLst/>
          </a:prstGeom>
        </p:spPr>
        <p:txBody>
          <a:bodyPr lIns="121963" tIns="60981" rIns="121963" bIns="60981"/>
          <a:lstStyle/>
          <a:p>
            <a:endParaRPr lang="zh-CN" altLang="en-US"/>
          </a:p>
        </p:txBody>
      </p:sp>
      <p:sp>
        <p:nvSpPr>
          <p:cNvPr id="7" name="灯片编号占位符 6"/>
          <p:cNvSpPr>
            <a:spLocks noGrp="1"/>
          </p:cNvSpPr>
          <p:nvPr>
            <p:ph type="sldNum" sz="quarter" idx="12"/>
          </p:nvPr>
        </p:nvSpPr>
        <p:spPr>
          <a:xfrm>
            <a:off x="6553200" y="6356351"/>
            <a:ext cx="2133600" cy="365125"/>
          </a:xfrm>
          <a:prstGeom prst="rect">
            <a:avLst/>
          </a:prstGeom>
        </p:spPr>
        <p:txBody>
          <a:bodyPr lIns="121963" tIns="60981" rIns="121963" bIns="60981"/>
          <a:lstStyle/>
          <a:p>
            <a:fld id="{EB730883-2733-4EB0-9793-894FF9D50112}" type="slidenum">
              <a:rPr lang="zh-CN" altLang="en-US" smtClean="0"/>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1"/>
            <a:ext cx="5486400" cy="566739"/>
          </a:xfrm>
          <a:prstGeom prst="rect">
            <a:avLst/>
          </a:prstGeom>
        </p:spPr>
        <p:txBody>
          <a:bodyPr lIns="121963" tIns="60981" rIns="121963" bIns="60981" anchor="b"/>
          <a:lstStyle>
            <a:lvl1pPr algn="l">
              <a:defRPr sz="27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a:prstGeom prst="rect">
            <a:avLst/>
          </a:prstGeom>
        </p:spPr>
        <p:txBody>
          <a:bodyPr lIns="121963" tIns="60981" rIns="121963" bIns="60981"/>
          <a:lstStyle>
            <a:lvl1pPr marL="0" indent="0">
              <a:buNone/>
              <a:defRPr sz="4300"/>
            </a:lvl1pPr>
            <a:lvl2pPr marL="609600" indent="0">
              <a:buNone/>
              <a:defRPr sz="3700"/>
            </a:lvl2pPr>
            <a:lvl3pPr marL="1219200" indent="0">
              <a:buNone/>
              <a:defRPr sz="3200"/>
            </a:lvl3pPr>
            <a:lvl4pPr marL="1828800" indent="0">
              <a:buNone/>
              <a:defRPr sz="2700"/>
            </a:lvl4pPr>
            <a:lvl5pPr marL="2437765" indent="0">
              <a:buNone/>
              <a:defRPr sz="2700"/>
            </a:lvl5pPr>
            <a:lvl6pPr marL="3047365" indent="0">
              <a:buNone/>
              <a:defRPr sz="2700"/>
            </a:lvl6pPr>
            <a:lvl7pPr marL="3656965" indent="0">
              <a:buNone/>
              <a:defRPr sz="2700"/>
            </a:lvl7pPr>
            <a:lvl8pPr marL="4266565" indent="0">
              <a:buNone/>
              <a:defRPr sz="2700"/>
            </a:lvl8pPr>
            <a:lvl9pPr marL="4876165" indent="0">
              <a:buNone/>
              <a:defRPr sz="2700"/>
            </a:lvl9pPr>
          </a:lstStyle>
          <a:p>
            <a:endParaRPr lang="zh-CN" altLang="en-US"/>
          </a:p>
        </p:txBody>
      </p:sp>
      <p:sp>
        <p:nvSpPr>
          <p:cNvPr id="4" name="文本占位符 3"/>
          <p:cNvSpPr>
            <a:spLocks noGrp="1"/>
          </p:cNvSpPr>
          <p:nvPr>
            <p:ph type="body" sz="half" idx="2"/>
          </p:nvPr>
        </p:nvSpPr>
        <p:spPr>
          <a:xfrm>
            <a:off x="1792288" y="5367339"/>
            <a:ext cx="5486400" cy="804863"/>
          </a:xfrm>
          <a:prstGeom prst="rect">
            <a:avLst/>
          </a:prstGeom>
        </p:spPr>
        <p:txBody>
          <a:bodyPr lIns="121963" tIns="60981" rIns="121963" bIns="60981"/>
          <a:lstStyle>
            <a:lvl1pPr marL="0" indent="0">
              <a:buNone/>
              <a:defRPr sz="1900"/>
            </a:lvl1pPr>
            <a:lvl2pPr marL="609600" indent="0">
              <a:buNone/>
              <a:defRPr sz="1600"/>
            </a:lvl2pPr>
            <a:lvl3pPr marL="1219200" indent="0">
              <a:buNone/>
              <a:defRPr sz="1300"/>
            </a:lvl3pPr>
            <a:lvl4pPr marL="1828800" indent="0">
              <a:buNone/>
              <a:defRPr sz="1200"/>
            </a:lvl4pPr>
            <a:lvl5pPr marL="2437765" indent="0">
              <a:buNone/>
              <a:defRPr sz="1200"/>
            </a:lvl5pPr>
            <a:lvl6pPr marL="3047365" indent="0">
              <a:buNone/>
              <a:defRPr sz="1200"/>
            </a:lvl6pPr>
            <a:lvl7pPr marL="3656965" indent="0">
              <a:buNone/>
              <a:defRPr sz="1200"/>
            </a:lvl7pPr>
            <a:lvl8pPr marL="4266565" indent="0">
              <a:buNone/>
              <a:defRPr sz="1200"/>
            </a:lvl8pPr>
            <a:lvl9pPr marL="4876165" indent="0">
              <a:buNone/>
              <a:defRPr sz="1200"/>
            </a:lvl9pPr>
          </a:lstStyle>
          <a:p>
            <a:pPr lvl="0"/>
            <a:r>
              <a:rPr lang="zh-CN" altLang="en-US"/>
              <a:t>单击此处编辑母版文本样式</a:t>
            </a:r>
          </a:p>
        </p:txBody>
      </p:sp>
      <p:sp>
        <p:nvSpPr>
          <p:cNvPr id="5" name="日期占位符 4"/>
          <p:cNvSpPr>
            <a:spLocks noGrp="1"/>
          </p:cNvSpPr>
          <p:nvPr>
            <p:ph type="dt" sz="half" idx="10"/>
          </p:nvPr>
        </p:nvSpPr>
        <p:spPr>
          <a:xfrm>
            <a:off x="457200" y="6356351"/>
            <a:ext cx="2133600" cy="365125"/>
          </a:xfrm>
          <a:prstGeom prst="rect">
            <a:avLst/>
          </a:prstGeom>
        </p:spPr>
        <p:txBody>
          <a:bodyPr lIns="121963" tIns="60981" rIns="121963" bIns="60981"/>
          <a:lstStyle/>
          <a:p>
            <a:endParaRPr lang="zh-CN" altLang="en-US"/>
          </a:p>
        </p:txBody>
      </p:sp>
      <p:sp>
        <p:nvSpPr>
          <p:cNvPr id="6" name="页脚占位符 5"/>
          <p:cNvSpPr>
            <a:spLocks noGrp="1"/>
          </p:cNvSpPr>
          <p:nvPr>
            <p:ph type="ftr" sz="quarter" idx="11"/>
          </p:nvPr>
        </p:nvSpPr>
        <p:spPr>
          <a:xfrm>
            <a:off x="3124201" y="6356351"/>
            <a:ext cx="2895600" cy="365125"/>
          </a:xfrm>
          <a:prstGeom prst="rect">
            <a:avLst/>
          </a:prstGeom>
        </p:spPr>
        <p:txBody>
          <a:bodyPr lIns="121963" tIns="60981" rIns="121963" bIns="60981"/>
          <a:lstStyle/>
          <a:p>
            <a:endParaRPr lang="zh-CN" altLang="en-US"/>
          </a:p>
        </p:txBody>
      </p:sp>
      <p:sp>
        <p:nvSpPr>
          <p:cNvPr id="7" name="灯片编号占位符 6"/>
          <p:cNvSpPr>
            <a:spLocks noGrp="1"/>
          </p:cNvSpPr>
          <p:nvPr>
            <p:ph type="sldNum" sz="quarter" idx="12"/>
          </p:nvPr>
        </p:nvSpPr>
        <p:spPr>
          <a:xfrm>
            <a:off x="6553200" y="6356351"/>
            <a:ext cx="2133600" cy="365125"/>
          </a:xfrm>
          <a:prstGeom prst="rect">
            <a:avLst/>
          </a:prstGeom>
        </p:spPr>
        <p:txBody>
          <a:bodyPr lIns="121963" tIns="60981" rIns="121963" bIns="60981"/>
          <a:lstStyle/>
          <a:p>
            <a:fld id="{EB730883-2733-4EB0-9793-894FF9D50112}" type="slidenum">
              <a:rPr lang="zh-CN" altLang="en-US" smtClean="0"/>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1" y="274639"/>
            <a:ext cx="8229600" cy="1143000"/>
          </a:xfrm>
          <a:prstGeom prst="rect">
            <a:avLst/>
          </a:prstGeom>
        </p:spPr>
        <p:txBody>
          <a:bodyPr lIns="121963" tIns="60981" rIns="121963" bIns="60981"/>
          <a:lstStyle/>
          <a:p>
            <a:r>
              <a:rPr lang="zh-CN" altLang="en-US"/>
              <a:t>单击此处编辑母版标题样式</a:t>
            </a:r>
          </a:p>
        </p:txBody>
      </p:sp>
      <p:sp>
        <p:nvSpPr>
          <p:cNvPr id="3" name="竖排文字占位符 2"/>
          <p:cNvSpPr>
            <a:spLocks noGrp="1"/>
          </p:cNvSpPr>
          <p:nvPr>
            <p:ph type="body" orient="vert" idx="1"/>
          </p:nvPr>
        </p:nvSpPr>
        <p:spPr>
          <a:xfrm>
            <a:off x="457201" y="1600203"/>
            <a:ext cx="8229600" cy="4525963"/>
          </a:xfrm>
          <a:prstGeom prst="rect">
            <a:avLst/>
          </a:prstGeom>
        </p:spPr>
        <p:txBody>
          <a:bodyPr vert="eaVert" lIns="121963" tIns="60981" rIns="121963" bIns="6098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457200" y="6356351"/>
            <a:ext cx="2133600" cy="365125"/>
          </a:xfrm>
          <a:prstGeom prst="rect">
            <a:avLst/>
          </a:prstGeom>
        </p:spPr>
        <p:txBody>
          <a:bodyPr lIns="121963" tIns="60981" rIns="121963" bIns="60981"/>
          <a:lstStyle/>
          <a:p>
            <a:endParaRPr lang="zh-CN" altLang="en-US"/>
          </a:p>
        </p:txBody>
      </p:sp>
      <p:sp>
        <p:nvSpPr>
          <p:cNvPr id="5" name="页脚占位符 4"/>
          <p:cNvSpPr>
            <a:spLocks noGrp="1"/>
          </p:cNvSpPr>
          <p:nvPr>
            <p:ph type="ftr" sz="quarter" idx="11"/>
          </p:nvPr>
        </p:nvSpPr>
        <p:spPr>
          <a:xfrm>
            <a:off x="3124201" y="6356351"/>
            <a:ext cx="2895600" cy="365125"/>
          </a:xfrm>
          <a:prstGeom prst="rect">
            <a:avLst/>
          </a:prstGeom>
        </p:spPr>
        <p:txBody>
          <a:bodyPr lIns="121963" tIns="60981" rIns="121963" bIns="60981"/>
          <a:lstStyle/>
          <a:p>
            <a:endParaRPr lang="zh-CN" altLang="en-US"/>
          </a:p>
        </p:txBody>
      </p:sp>
      <p:sp>
        <p:nvSpPr>
          <p:cNvPr id="6" name="灯片编号占位符 5"/>
          <p:cNvSpPr>
            <a:spLocks noGrp="1"/>
          </p:cNvSpPr>
          <p:nvPr>
            <p:ph type="sldNum" sz="quarter" idx="12"/>
          </p:nvPr>
        </p:nvSpPr>
        <p:spPr>
          <a:xfrm>
            <a:off x="6553200" y="6356351"/>
            <a:ext cx="2133600" cy="365125"/>
          </a:xfrm>
          <a:prstGeom prst="rect">
            <a:avLst/>
          </a:prstGeom>
        </p:spPr>
        <p:txBody>
          <a:bodyPr lIns="121963" tIns="60981" rIns="121963" bIns="60981"/>
          <a:lstStyle/>
          <a:p>
            <a:fld id="{EB730883-2733-4EB0-9793-894FF9D50112}"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1" y="206376"/>
            <a:ext cx="2057400" cy="4387851"/>
          </a:xfrm>
          <a:prstGeom prst="rect">
            <a:avLst/>
          </a:prstGeom>
        </p:spPr>
        <p:txBody>
          <a:bodyPr vert="eaVert" lIns="121963" tIns="60981" rIns="121963" bIns="60981"/>
          <a:lstStyle/>
          <a:p>
            <a:r>
              <a:rPr lang="zh-CN" altLang="en-US"/>
              <a:t>单击此处编辑母版标题样式</a:t>
            </a:r>
          </a:p>
        </p:txBody>
      </p:sp>
      <p:sp>
        <p:nvSpPr>
          <p:cNvPr id="3" name="竖排文字占位符 2"/>
          <p:cNvSpPr>
            <a:spLocks noGrp="1"/>
          </p:cNvSpPr>
          <p:nvPr>
            <p:ph type="body" orient="vert" idx="1"/>
          </p:nvPr>
        </p:nvSpPr>
        <p:spPr>
          <a:xfrm>
            <a:off x="457200" y="206376"/>
            <a:ext cx="6019800" cy="4387851"/>
          </a:xfrm>
          <a:prstGeom prst="rect">
            <a:avLst/>
          </a:prstGeom>
        </p:spPr>
        <p:txBody>
          <a:bodyPr vert="eaVert" lIns="121963" tIns="60981" rIns="121963" bIns="6098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457200" y="6356351"/>
            <a:ext cx="2133600" cy="365125"/>
          </a:xfrm>
          <a:prstGeom prst="rect">
            <a:avLst/>
          </a:prstGeom>
        </p:spPr>
        <p:txBody>
          <a:bodyPr lIns="121963" tIns="60981" rIns="121963" bIns="60981"/>
          <a:lstStyle/>
          <a:p>
            <a:endParaRPr lang="zh-CN" altLang="en-US"/>
          </a:p>
        </p:txBody>
      </p:sp>
      <p:sp>
        <p:nvSpPr>
          <p:cNvPr id="5" name="页脚占位符 4"/>
          <p:cNvSpPr>
            <a:spLocks noGrp="1"/>
          </p:cNvSpPr>
          <p:nvPr>
            <p:ph type="ftr" sz="quarter" idx="11"/>
          </p:nvPr>
        </p:nvSpPr>
        <p:spPr>
          <a:xfrm>
            <a:off x="3124201" y="6356351"/>
            <a:ext cx="2895600" cy="365125"/>
          </a:xfrm>
          <a:prstGeom prst="rect">
            <a:avLst/>
          </a:prstGeom>
        </p:spPr>
        <p:txBody>
          <a:bodyPr lIns="121963" tIns="60981" rIns="121963" bIns="60981"/>
          <a:lstStyle/>
          <a:p>
            <a:endParaRPr lang="zh-CN" altLang="en-US"/>
          </a:p>
        </p:txBody>
      </p:sp>
      <p:sp>
        <p:nvSpPr>
          <p:cNvPr id="6" name="灯片编号占位符 5"/>
          <p:cNvSpPr>
            <a:spLocks noGrp="1"/>
          </p:cNvSpPr>
          <p:nvPr>
            <p:ph type="sldNum" sz="quarter" idx="12"/>
          </p:nvPr>
        </p:nvSpPr>
        <p:spPr>
          <a:xfrm>
            <a:off x="6553200" y="6356351"/>
            <a:ext cx="2133600" cy="365125"/>
          </a:xfrm>
          <a:prstGeom prst="rect">
            <a:avLst/>
          </a:prstGeom>
        </p:spPr>
        <p:txBody>
          <a:bodyPr lIns="121963" tIns="60981" rIns="121963" bIns="60981"/>
          <a:lstStyle/>
          <a:p>
            <a:fld id="{EB730883-2733-4EB0-9793-894FF9D50112}"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2AE4770-152B-407E-B6FE-91B33E4E01CE}"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pic>
        <p:nvPicPr>
          <p:cNvPr id="8" name="Picture 2" descr="F:\桌面文件\ppt底图.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4279" y="3177"/>
            <a:ext cx="9228378" cy="6854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p:cNvSpPr/>
          <p:nvPr userDrawn="1"/>
        </p:nvSpPr>
        <p:spPr>
          <a:xfrm>
            <a:off x="-14521" y="0"/>
            <a:ext cx="9228619" cy="6858000"/>
          </a:xfrm>
          <a:prstGeom prst="rect">
            <a:avLst/>
          </a:prstGeom>
          <a:gradFill flip="none" rotWithShape="1">
            <a:gsLst>
              <a:gs pos="0">
                <a:schemeClr val="bg1">
                  <a:alpha val="0"/>
                </a:schemeClr>
              </a:gs>
              <a:gs pos="30000">
                <a:schemeClr val="bg1">
                  <a:alpha val="0"/>
                </a:schemeClr>
              </a:gs>
              <a:gs pos="98000">
                <a:schemeClr val="tx1">
                  <a:alpha val="7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388" tIns="45693" rIns="91388" bIns="45693" anchor="ctr"/>
          <a:lstStyle/>
          <a:p>
            <a:pPr algn="ctr" eaLnBrk="0" hangingPunct="0">
              <a:defRPr/>
            </a:pPr>
            <a:endParaRPr lang="zh-CN" altLang="en-US" sz="180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28651" y="365126"/>
            <a:ext cx="7886700" cy="1325563"/>
          </a:xfrm>
          <a:prstGeom prst="rect">
            <a:avLst/>
          </a:prstGeom>
        </p:spPr>
        <p:txBody>
          <a:bodyPr lIns="91472" tIns="45736" rIns="91472" bIns="45736"/>
          <a:lstStyle/>
          <a:p>
            <a:r>
              <a:rPr lang="zh-CN" altLang="en-US"/>
              <a:t>单击此处编辑母版标题样式</a:t>
            </a:r>
          </a:p>
        </p:txBody>
      </p:sp>
      <p:sp>
        <p:nvSpPr>
          <p:cNvPr id="3" name="内容占位符 2"/>
          <p:cNvSpPr>
            <a:spLocks noGrp="1"/>
          </p:cNvSpPr>
          <p:nvPr>
            <p:ph idx="1"/>
          </p:nvPr>
        </p:nvSpPr>
        <p:spPr>
          <a:xfrm>
            <a:off x="628651" y="1825625"/>
            <a:ext cx="7886700" cy="4351338"/>
          </a:xfrm>
          <a:prstGeom prst="rect">
            <a:avLst/>
          </a:prstGeom>
        </p:spPr>
        <p:txBody>
          <a:bodyPr lIns="91472" tIns="45736" rIns="91472" bIns="45736"/>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a:xfrm>
            <a:off x="628650" y="6356351"/>
            <a:ext cx="2057400" cy="365125"/>
          </a:xfrm>
          <a:prstGeom prst="rect">
            <a:avLst/>
          </a:prstGeom>
        </p:spPr>
        <p:txBody>
          <a:bodyPr lIns="91472" tIns="45736" rIns="91472" bIns="45736"/>
          <a:lstStyle/>
          <a:p>
            <a:endParaRPr lang="zh-CN" altLang="en-US"/>
          </a:p>
        </p:txBody>
      </p:sp>
      <p:sp>
        <p:nvSpPr>
          <p:cNvPr id="5" name="页脚占位符 4"/>
          <p:cNvSpPr>
            <a:spLocks noGrp="1"/>
          </p:cNvSpPr>
          <p:nvPr>
            <p:ph type="ftr" sz="quarter" idx="11"/>
          </p:nvPr>
        </p:nvSpPr>
        <p:spPr>
          <a:xfrm>
            <a:off x="3028951" y="6356351"/>
            <a:ext cx="3086100" cy="365125"/>
          </a:xfrm>
          <a:prstGeom prst="rect">
            <a:avLst/>
          </a:prstGeom>
        </p:spPr>
        <p:txBody>
          <a:bodyPr lIns="91472" tIns="45736" rIns="91472" bIns="45736"/>
          <a:lstStyle/>
          <a:p>
            <a:endParaRPr lang="zh-CN" altLang="en-US"/>
          </a:p>
        </p:txBody>
      </p:sp>
      <p:sp>
        <p:nvSpPr>
          <p:cNvPr id="6" name="灯片编号占位符 5"/>
          <p:cNvSpPr>
            <a:spLocks noGrp="1"/>
          </p:cNvSpPr>
          <p:nvPr>
            <p:ph type="sldNum" sz="quarter" idx="12"/>
          </p:nvPr>
        </p:nvSpPr>
        <p:spPr>
          <a:xfrm>
            <a:off x="6457951" y="6356351"/>
            <a:ext cx="2057400" cy="365125"/>
          </a:xfrm>
          <a:prstGeom prst="rect">
            <a:avLst/>
          </a:prstGeom>
        </p:spPr>
        <p:txBody>
          <a:bodyPr lIns="91472" tIns="45736" rIns="91472" bIns="45736"/>
          <a:lstStyle/>
          <a:p>
            <a:fld id="{0C913308-F349-4B6D-A68A-DD1791B4A57B}" type="slidenum">
              <a:rPr lang="zh-CN" altLang="en-US" smtClean="0"/>
              <a:t>‹#›</a:t>
            </a:fld>
            <a:endParaRPr lang="zh-CN" altLang="en-US"/>
          </a:p>
        </p:txBody>
      </p:sp>
    </p:spTree>
  </p:cSld>
  <p:clrMapOvr>
    <a:masterClrMapping/>
  </p:clrMapOvr>
  <p:transition spd="slow">
    <p:push dir="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9"/>
            <a:ext cx="78867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623888" y="4589464"/>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2AE4770-152B-407E-B6FE-91B33E4E01CE}"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628650" y="1825625"/>
            <a:ext cx="38862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4629150" y="1825625"/>
            <a:ext cx="38862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2AE4770-152B-407E-B6FE-91B33E4E01CE}"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6"/>
            <a:ext cx="78867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629842" y="2505075"/>
            <a:ext cx="3868340"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4629150" y="2505075"/>
            <a:ext cx="3887391"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2AE4770-152B-407E-B6FE-91B33E4E01CE}"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2AE4770-152B-407E-B6FE-91B33E4E01CE}"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2AE4770-152B-407E-B6FE-91B33E4E01CE}"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2AE4770-152B-407E-B6FE-91B33E4E01CE}"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3887391" y="987426"/>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2AE4770-152B-407E-B6FE-91B33E4E01CE}"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theme" Target="../theme/theme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zh-CN" altLang="en-US"/>
          </a:p>
        </p:txBody>
      </p:sp>
      <p:sp>
        <p:nvSpPr>
          <p:cNvPr id="5" name="页脚占位符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2AE4770-152B-407E-B6FE-91B33E4E01CE}"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p:timing>
    <p:tnLst>
      <p:par>
        <p:cTn id="1" dur="indefinite" restart="never" nodeType="tmRoot"/>
      </p:par>
    </p:tnLst>
  </p:timing>
  <p:hf hdr="0" ftr="0" dt="0"/>
  <p:txStyles>
    <p:titleStyle>
      <a:lvl1pPr algn="ctr" defTabSz="1218565" rtl="0" eaLnBrk="1" latinLnBrk="0" hangingPunct="1">
        <a:spcBef>
          <a:spcPct val="0"/>
        </a:spcBef>
        <a:buNone/>
        <a:defRPr sz="5895"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700"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2965"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2565"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165"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1765"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1365"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0965"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7765" algn="l" defTabSz="1218565" rtl="0" eaLnBrk="1" latinLnBrk="0" hangingPunct="1">
        <a:defRPr sz="2400" kern="1200">
          <a:solidFill>
            <a:schemeClr val="tx1"/>
          </a:solidFill>
          <a:latin typeface="+mn-lt"/>
          <a:ea typeface="+mn-ea"/>
          <a:cs typeface="+mn-cs"/>
        </a:defRPr>
      </a:lvl5pPr>
      <a:lvl6pPr marL="3047365" algn="l" defTabSz="1218565" rtl="0" eaLnBrk="1" latinLnBrk="0" hangingPunct="1">
        <a:defRPr sz="2400" kern="1200">
          <a:solidFill>
            <a:schemeClr val="tx1"/>
          </a:solidFill>
          <a:latin typeface="+mn-lt"/>
          <a:ea typeface="+mn-ea"/>
          <a:cs typeface="+mn-cs"/>
        </a:defRPr>
      </a:lvl6pPr>
      <a:lvl7pPr marL="3656965" algn="l" defTabSz="1218565" rtl="0" eaLnBrk="1" latinLnBrk="0" hangingPunct="1">
        <a:defRPr sz="2400" kern="1200">
          <a:solidFill>
            <a:schemeClr val="tx1"/>
          </a:solidFill>
          <a:latin typeface="+mn-lt"/>
          <a:ea typeface="+mn-ea"/>
          <a:cs typeface="+mn-cs"/>
        </a:defRPr>
      </a:lvl7pPr>
      <a:lvl8pPr marL="4266565" algn="l" defTabSz="1218565" rtl="0" eaLnBrk="1" latinLnBrk="0" hangingPunct="1">
        <a:defRPr sz="2400" kern="1200">
          <a:solidFill>
            <a:schemeClr val="tx1"/>
          </a:solidFill>
          <a:latin typeface="+mn-lt"/>
          <a:ea typeface="+mn-ea"/>
          <a:cs typeface="+mn-cs"/>
        </a:defRPr>
      </a:lvl8pPr>
      <a:lvl9pPr marL="4876165" algn="l" defTabSz="121856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2.xml"/><Relationship Id="rId1" Type="http://schemas.openxmlformats.org/officeDocument/2006/relationships/tags" Target="../tags/tag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7" Type="http://schemas.openxmlformats.org/officeDocument/2006/relationships/image" Target="../media/image16.png"/><Relationship Id="rId2" Type="http://schemas.openxmlformats.org/officeDocument/2006/relationships/slideLayout" Target="../slideLayouts/slideLayout13.xml"/><Relationship Id="rId1" Type="http://schemas.openxmlformats.org/officeDocument/2006/relationships/vmlDrawing" Target="../drawings/vmlDrawing2.vml"/><Relationship Id="rId6" Type="http://schemas.openxmlformats.org/officeDocument/2006/relationships/image" Target="../media/image12.emf"/><Relationship Id="rId5" Type="http://schemas.openxmlformats.org/officeDocument/2006/relationships/oleObject" Target="../embeddings/oleObject2.bin"/><Relationship Id="rId4" Type="http://schemas.openxmlformats.org/officeDocument/2006/relationships/image" Target="../media/image15.png"/></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3.xml"/><Relationship Id="rId1" Type="http://schemas.openxmlformats.org/officeDocument/2006/relationships/vmlDrawing" Target="../drawings/vmlDrawing3.vml"/><Relationship Id="rId5" Type="http://schemas.openxmlformats.org/officeDocument/2006/relationships/image" Target="../media/image13.emf"/><Relationship Id="rId4" Type="http://schemas.openxmlformats.org/officeDocument/2006/relationships/oleObject" Target="../embeddings/oleObject3.bin"/></Relationships>
</file>

<file path=ppt/slides/_rels/slide3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1.xml"/><Relationship Id="rId1" Type="http://schemas.openxmlformats.org/officeDocument/2006/relationships/slideLayout" Target="../slideLayouts/slideLayout13.xml"/><Relationship Id="rId4" Type="http://schemas.openxmlformats.org/officeDocument/2006/relationships/image" Target="../media/image20.png"/></Relationships>
</file>

<file path=ppt/slides/_rels/slide3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3.xml"/><Relationship Id="rId1" Type="http://schemas.openxmlformats.org/officeDocument/2006/relationships/vmlDrawing" Target="../drawings/vmlDrawing4.vml"/><Relationship Id="rId6" Type="http://schemas.openxmlformats.org/officeDocument/2006/relationships/image" Target="../media/image26.emf"/><Relationship Id="rId5" Type="http://schemas.openxmlformats.org/officeDocument/2006/relationships/oleObject" Target="../embeddings/oleObject4.bin"/><Relationship Id="rId4" Type="http://schemas.openxmlformats.org/officeDocument/2006/relationships/image" Target="../media/image32.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1.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2.xml"/><Relationship Id="rId1" Type="http://schemas.openxmlformats.org/officeDocument/2006/relationships/slideLayout" Target="../slideLayouts/slideLayout13.xml"/><Relationship Id="rId5" Type="http://schemas.openxmlformats.org/officeDocument/2006/relationships/image" Target="../media/image33.png"/><Relationship Id="rId4" Type="http://schemas.openxmlformats.org/officeDocument/2006/relationships/image" Target="../media/image31.png"/></Relationships>
</file>

<file path=ppt/slides/_rels/slide4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3.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13.xml"/><Relationship Id="rId1" Type="http://schemas.openxmlformats.org/officeDocument/2006/relationships/vmlDrawing" Target="../drawings/vmlDrawing5.vml"/><Relationship Id="rId5" Type="http://schemas.openxmlformats.org/officeDocument/2006/relationships/image" Target="../media/image13.emf"/><Relationship Id="rId4" Type="http://schemas.openxmlformats.org/officeDocument/2006/relationships/oleObject" Target="../embeddings/oleObject5.bin"/></Relationships>
</file>

<file path=ppt/slides/_rels/slide4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6.xml"/><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13.xml"/><Relationship Id="rId1" Type="http://schemas.openxmlformats.org/officeDocument/2006/relationships/vmlDrawing" Target="../drawings/vmlDrawing6.vml"/><Relationship Id="rId5" Type="http://schemas.openxmlformats.org/officeDocument/2006/relationships/image" Target="../media/image35.emf"/><Relationship Id="rId4" Type="http://schemas.openxmlformats.org/officeDocument/2006/relationships/oleObject" Target="../embeddings/oleObject6.bin"/></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13.xml"/><Relationship Id="rId1" Type="http://schemas.openxmlformats.org/officeDocument/2006/relationships/vmlDrawing" Target="../drawings/vmlDrawing7.vml"/><Relationship Id="rId5" Type="http://schemas.openxmlformats.org/officeDocument/2006/relationships/image" Target="../media/image35.emf"/><Relationship Id="rId4" Type="http://schemas.openxmlformats.org/officeDocument/2006/relationships/oleObject" Target="../embeddings/oleObject7.bin"/></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0.xml"/><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1.xml"/><Relationship Id="rId1" Type="http://schemas.openxmlformats.org/officeDocument/2006/relationships/slideLayout" Target="../slideLayouts/slideLayout13.xml"/><Relationship Id="rId5" Type="http://schemas.openxmlformats.org/officeDocument/2006/relationships/image" Target="../media/image39.png"/><Relationship Id="rId4" Type="http://schemas.openxmlformats.org/officeDocument/2006/relationships/image" Target="../media/image38.pn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13.xml"/><Relationship Id="rId1" Type="http://schemas.openxmlformats.org/officeDocument/2006/relationships/vmlDrawing" Target="../drawings/vmlDrawing8.vml"/><Relationship Id="rId6" Type="http://schemas.openxmlformats.org/officeDocument/2006/relationships/image" Target="../media/image40.emf"/><Relationship Id="rId5" Type="http://schemas.openxmlformats.org/officeDocument/2006/relationships/image" Target="../media/image35.emf"/><Relationship Id="rId4" Type="http://schemas.openxmlformats.org/officeDocument/2006/relationships/oleObject" Target="../embeddings/oleObject8.bin"/></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4.xml"/><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5.xml"/><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56.xml"/><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58.xml"/><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9.xml"/><Relationship Id="rId1" Type="http://schemas.openxmlformats.org/officeDocument/2006/relationships/slideLayout" Target="../slideLayouts/slideLayout13.xml"/><Relationship Id="rId4" Type="http://schemas.openxmlformats.org/officeDocument/2006/relationships/image" Target="../media/image45.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60.xml"/><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61.xml"/><Relationship Id="rId1" Type="http://schemas.openxmlformats.org/officeDocument/2006/relationships/slideLayout" Target="../slideLayouts/slideLayout13.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6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62.xml"/><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3.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67.xml"/><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69.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3.xml"/></Relationships>
</file>

<file path=ppt/slides/_rels/slide7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72.xml"/><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13.xml"/><Relationship Id="rId1" Type="http://schemas.openxmlformats.org/officeDocument/2006/relationships/vmlDrawing" Target="../drawings/vmlDrawing9.vml"/><Relationship Id="rId6" Type="http://schemas.openxmlformats.org/officeDocument/2006/relationships/image" Target="../media/image54.emf"/><Relationship Id="rId5" Type="http://schemas.openxmlformats.org/officeDocument/2006/relationships/oleObject" Target="../embeddings/oleObject9.bin"/><Relationship Id="rId4" Type="http://schemas.openxmlformats.org/officeDocument/2006/relationships/image" Target="../media/image56.png"/></Relationships>
</file>

<file path=ppt/slides/_rels/slide7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74.xml"/><Relationship Id="rId1" Type="http://schemas.openxmlformats.org/officeDocument/2006/relationships/slideLayout" Target="../slideLayouts/slideLayout13.xml"/></Relationships>
</file>

<file path=ppt/slides/_rels/slide75.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75.xml"/><Relationship Id="rId1" Type="http://schemas.openxmlformats.org/officeDocument/2006/relationships/slideLayout" Target="../slideLayouts/slideLayout13.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3.xml"/></Relationships>
</file>

<file path=ppt/slides/_rels/slide77.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77.xml"/><Relationship Id="rId1" Type="http://schemas.openxmlformats.org/officeDocument/2006/relationships/slideLayout" Target="../slideLayouts/slideLayout13.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3.xml"/></Relationships>
</file>

<file path=ppt/slides/_rels/slide79.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79.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3.xml"/><Relationship Id="rId1" Type="http://schemas.openxmlformats.org/officeDocument/2006/relationships/vmlDrawing" Target="../drawings/vmlDrawing1.vml"/><Relationship Id="rId5" Type="http://schemas.openxmlformats.org/officeDocument/2006/relationships/image" Target="../media/image3.emf"/><Relationship Id="rId4" Type="http://schemas.openxmlformats.org/officeDocument/2006/relationships/oleObject" Target="../embeddings/oleObject1.bin"/></Relationships>
</file>

<file path=ppt/slides/_rels/slide80.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80.xml"/><Relationship Id="rId1" Type="http://schemas.openxmlformats.org/officeDocument/2006/relationships/slideLayout" Target="../slideLayouts/slideLayout13.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3.xml"/><Relationship Id="rId5" Type="http://schemas.openxmlformats.org/officeDocument/2006/relationships/image" Target="../media/image9.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707022" y="989638"/>
            <a:ext cx="6369033" cy="892483"/>
          </a:xfrm>
          <a:prstGeom prst="rect">
            <a:avLst/>
          </a:prstGeom>
          <a:noFill/>
        </p:spPr>
        <p:txBody>
          <a:bodyPr wrap="square" lIns="121854" tIns="60926" rIns="121854" bIns="60926" rtlCol="0">
            <a:spAutoFit/>
          </a:bodyPr>
          <a:lstStyle/>
          <a:p>
            <a:pPr algn="ctr" defTabSz="1218565"/>
            <a:r>
              <a:rPr lang="zh-CN" altLang="en-US" sz="5000" b="1" dirty="0" smtClean="0">
                <a:solidFill>
                  <a:srgbClr val="7030A0"/>
                </a:solidFill>
                <a:latin typeface="华文琥珀" pitchFamily="2" charset="-122"/>
                <a:ea typeface="华文琥珀" pitchFamily="2" charset="-122"/>
              </a:rPr>
              <a:t>机器学习与深度学习</a:t>
            </a:r>
            <a:endParaRPr lang="zh-CN" altLang="en-US" sz="5000" b="1" dirty="0">
              <a:solidFill>
                <a:srgbClr val="7030A0"/>
              </a:solidFill>
              <a:latin typeface="华文琥珀" pitchFamily="2" charset="-122"/>
              <a:ea typeface="华文琥珀" pitchFamily="2" charset="-122"/>
            </a:endParaRPr>
          </a:p>
        </p:txBody>
      </p:sp>
      <p:sp>
        <p:nvSpPr>
          <p:cNvPr id="24" name="TextBox 23"/>
          <p:cNvSpPr txBox="1"/>
          <p:nvPr/>
        </p:nvSpPr>
        <p:spPr>
          <a:xfrm>
            <a:off x="2707022" y="2715342"/>
            <a:ext cx="6369033" cy="677040"/>
          </a:xfrm>
          <a:prstGeom prst="rect">
            <a:avLst/>
          </a:prstGeom>
          <a:noFill/>
        </p:spPr>
        <p:txBody>
          <a:bodyPr wrap="square" lIns="121854" tIns="60926" rIns="121854" bIns="60926" rtlCol="0">
            <a:spAutoFit/>
          </a:bodyPr>
          <a:lstStyle/>
          <a:p>
            <a:pPr algn="ctr" defTabSz="1218565"/>
            <a:r>
              <a:rPr lang="zh-CN" altLang="en-US" sz="3600" b="1" dirty="0" smtClean="0">
                <a:solidFill>
                  <a:srgbClr val="7030A0"/>
                </a:solidFill>
                <a:latin typeface="华文新魏" pitchFamily="2" charset="-122"/>
                <a:ea typeface="华文新魏" pitchFamily="2" charset="-122"/>
              </a:rPr>
              <a:t>第三章  聚类与降维</a:t>
            </a:r>
            <a:endParaRPr lang="zh-CN" altLang="en-US" sz="3600" b="1" dirty="0">
              <a:solidFill>
                <a:srgbClr val="7030A0"/>
              </a:solidFill>
              <a:latin typeface="华文新魏" pitchFamily="2" charset="-122"/>
              <a:ea typeface="华文新魏" pitchFamily="2" charset="-122"/>
            </a:endParaRPr>
          </a:p>
        </p:txBody>
      </p:sp>
      <p:cxnSp>
        <p:nvCxnSpPr>
          <p:cNvPr id="3" name="直接连接符 2"/>
          <p:cNvCxnSpPr/>
          <p:nvPr/>
        </p:nvCxnSpPr>
        <p:spPr>
          <a:xfrm>
            <a:off x="473890" y="4793695"/>
            <a:ext cx="8259053" cy="0"/>
          </a:xfrm>
          <a:prstGeom prst="line">
            <a:avLst/>
          </a:prstGeom>
          <a:ln>
            <a:solidFill>
              <a:srgbClr val="FFFF00"/>
            </a:solidFill>
          </a:ln>
          <a:effectLst>
            <a:glow rad="139700">
              <a:schemeClr val="accent2">
                <a:satMod val="175000"/>
                <a:alpha val="40000"/>
              </a:schemeClr>
            </a:glow>
            <a:outerShdw blurRad="40000" dist="20000" dir="5400000" rotWithShape="0">
              <a:srgbClr val="000000">
                <a:alpha val="38000"/>
              </a:srgbClr>
            </a:outerShdw>
          </a:effectLst>
        </p:spPr>
        <p:style>
          <a:lnRef idx="2">
            <a:schemeClr val="accent3"/>
          </a:lnRef>
          <a:fillRef idx="0">
            <a:schemeClr val="accent3"/>
          </a:fillRef>
          <a:effectRef idx="1">
            <a:schemeClr val="accent3"/>
          </a:effectRef>
          <a:fontRef idx="minor">
            <a:schemeClr val="tx1"/>
          </a:fontRef>
        </p:style>
      </p:cxnSp>
      <p:sp>
        <p:nvSpPr>
          <p:cNvPr id="4" name="TextBox 23"/>
          <p:cNvSpPr txBox="1"/>
          <p:nvPr/>
        </p:nvSpPr>
        <p:spPr>
          <a:xfrm>
            <a:off x="1659890" y="5321935"/>
            <a:ext cx="5824220" cy="553929"/>
          </a:xfrm>
          <a:prstGeom prst="rect">
            <a:avLst/>
          </a:prstGeom>
          <a:noFill/>
        </p:spPr>
        <p:txBody>
          <a:bodyPr wrap="square" lIns="121854" tIns="60926" rIns="121854" bIns="60926" rtlCol="0">
            <a:spAutoFit/>
            <a:scene3d>
              <a:camera prst="orthographicFront"/>
              <a:lightRig rig="threePt" dir="t"/>
            </a:scene3d>
          </a:bodyPr>
          <a:lstStyle/>
          <a:p>
            <a:pPr algn="ctr" defTabSz="1218565"/>
            <a:r>
              <a:rPr lang="zh-CN" altLang="en-US" sz="2800" b="1" dirty="0">
                <a:ln w="12700">
                  <a:solidFill>
                    <a:srgbClr val="7030A0"/>
                  </a:solidFill>
                  <a:prstDash val="solid"/>
                </a:ln>
                <a:solidFill>
                  <a:srgbClr val="7030A0"/>
                </a:solidFill>
                <a:latin typeface="微软雅黑" panose="020B0503020204020204" pitchFamily="34" charset="-122"/>
                <a:ea typeface="微软雅黑" panose="020B0503020204020204" pitchFamily="34" charset="-122"/>
              </a:rPr>
              <a:t>教研室</a:t>
            </a:r>
            <a:r>
              <a:rPr lang="zh-CN" altLang="en-US" sz="2800" b="1" dirty="0">
                <a:ln w="12700">
                  <a:solidFill>
                    <a:schemeClr val="accent1"/>
                  </a:solidFill>
                  <a:prstDash val="solid"/>
                </a:ln>
                <a:solidFill>
                  <a:srgbClr val="7030A0"/>
                </a:solidFill>
                <a:effectLst>
                  <a:outerShdw dist="38100" dir="2640000" algn="bl" rotWithShape="0">
                    <a:schemeClr val="accent1"/>
                  </a:outerShdw>
                </a:effectLst>
                <a:latin typeface="微软雅黑" panose="020B0503020204020204" pitchFamily="34" charset="-122"/>
                <a:ea typeface="微软雅黑" panose="020B0503020204020204" pitchFamily="34" charset="-122"/>
              </a:rPr>
              <a:t>  </a:t>
            </a:r>
            <a:r>
              <a:rPr lang="zh-CN" altLang="en-US" sz="2800" b="1" dirty="0">
                <a:ln w="12700">
                  <a:solidFill>
                    <a:srgbClr val="7030A0"/>
                  </a:solidFill>
                  <a:prstDash val="solid"/>
                </a:ln>
                <a:solidFill>
                  <a:srgbClr val="7030A0"/>
                </a:solidFill>
                <a:latin typeface="楷体" panose="02010609060101010101" pitchFamily="49" charset="-122"/>
                <a:ea typeface="楷体" panose="02010609060101010101" pitchFamily="49" charset="-122"/>
              </a:rPr>
              <a:t>老师</a:t>
            </a:r>
          </a:p>
        </p:txBody>
      </p:sp>
      <p:pic>
        <p:nvPicPr>
          <p:cNvPr id="7"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3890" y="989638"/>
            <a:ext cx="2287474" cy="3225789"/>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1931139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1+#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24"/>
                                        </p:tgtEl>
                                        <p:attrNameLst>
                                          <p:attrName>style.visibility</p:attrName>
                                        </p:attrNameLst>
                                      </p:cBhvr>
                                      <p:to>
                                        <p:strVal val="visible"/>
                                      </p:to>
                                    </p:set>
                                    <p:anim calcmode="lin" valueType="num">
                                      <p:cBhvr>
                                        <p:cTn id="12"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24"/>
                                        </p:tgtEl>
                                        <p:attrNameLst>
                                          <p:attrName>ppt_y</p:attrName>
                                        </p:attrNameLst>
                                      </p:cBhvr>
                                      <p:tavLst>
                                        <p:tav tm="0">
                                          <p:val>
                                            <p:strVal val="#ppt_y"/>
                                          </p:val>
                                        </p:tav>
                                        <p:tav tm="100000">
                                          <p:val>
                                            <p:strVal val="#ppt_y"/>
                                          </p:val>
                                        </p:tav>
                                      </p:tavLst>
                                    </p:anim>
                                    <p:anim calcmode="lin" valueType="num">
                                      <p:cBhvr>
                                        <p:cTn id="14"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24"/>
                                        </p:tgtEl>
                                      </p:cBhvr>
                                    </p:animEffect>
                                  </p:childTnLst>
                                </p:cTn>
                              </p:par>
                            </p:childTnLst>
                          </p:cTn>
                        </p:par>
                        <p:par>
                          <p:cTn id="17" fill="hold">
                            <p:stCondLst>
                              <p:cond delay="135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4"/>
                                        </p:tgtEl>
                                        <p:attrNameLst>
                                          <p:attrName>ppt_y</p:attrName>
                                        </p:attrNameLst>
                                      </p:cBhvr>
                                      <p:tavLst>
                                        <p:tav tm="0">
                                          <p:val>
                                            <p:strVal val="#ppt_y"/>
                                          </p:val>
                                        </p:tav>
                                        <p:tav tm="100000">
                                          <p:val>
                                            <p:strVal val="#ppt_y"/>
                                          </p:val>
                                        </p:tav>
                                      </p:tavLst>
                                    </p:anim>
                                    <p:anim calcmode="lin" valueType="num">
                                      <p:cBhvr>
                                        <p:cTn id="22"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4"/>
                                        </p:tgtEl>
                                      </p:cBhvr>
                                    </p:animEffect>
                                  </p:childTnLst>
                                </p:cTn>
                              </p:par>
                              <p:par>
                                <p:cTn id="25" presetID="1" presetClass="entr" presetSubtype="0" fill="hold" nodeType="withEffect">
                                  <p:stCondLst>
                                    <p:cond delay="0"/>
                                  </p:stCondLst>
                                  <p:childTnLst>
                                    <p:set>
                                      <p:cBhvr>
                                        <p:cTn id="2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4" grpId="0"/>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实现代码</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3.1 K</a:t>
            </a:r>
            <a:r>
              <a:rPr lang="zh-CN" altLang="en-US" sz="2800" b="1" dirty="0" smtClean="0">
                <a:solidFill>
                  <a:srgbClr val="7030A0"/>
                </a:solidFill>
                <a:latin typeface="微软雅黑" panose="020B0503020204020204" pitchFamily="34" charset="-122"/>
                <a:ea typeface="微软雅黑" panose="020B0503020204020204" pitchFamily="34" charset="-122"/>
              </a:rPr>
              <a:t>均值聚类算法</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10</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2" name="矩形 11"/>
          <p:cNvSpPr/>
          <p:nvPr/>
        </p:nvSpPr>
        <p:spPr>
          <a:xfrm>
            <a:off x="406908" y="1306946"/>
            <a:ext cx="8330184" cy="4801314"/>
          </a:xfrm>
          <a:prstGeom prst="rect">
            <a:avLst/>
          </a:prstGeom>
          <a:ln w="38100">
            <a:solidFill>
              <a:srgbClr val="FFC000"/>
            </a:solidFill>
          </a:ln>
        </p:spPr>
        <p:txBody>
          <a:bodyPr wrap="square">
            <a:spAutoFit/>
          </a:bodyPr>
          <a:lstStyle/>
          <a:p>
            <a:pPr marL="342900" indent="-342900">
              <a:buClr>
                <a:srgbClr val="00B0F0"/>
              </a:buClr>
              <a:buFont typeface="+mj-lt"/>
              <a:buAutoNum type="arabicPeriod"/>
            </a:pPr>
            <a:r>
              <a:rPr lang="en-US" altLang="zh-CN" dirty="0" err="1"/>
              <a:t>def</a:t>
            </a:r>
            <a:r>
              <a:rPr lang="en-US" altLang="zh-CN" dirty="0"/>
              <a:t> L2(</a:t>
            </a:r>
            <a:r>
              <a:rPr lang="en-US" altLang="zh-CN" dirty="0" err="1"/>
              <a:t>vecXi</a:t>
            </a:r>
            <a:r>
              <a:rPr lang="en-US" altLang="zh-CN" dirty="0"/>
              <a:t>, </a:t>
            </a:r>
            <a:r>
              <a:rPr lang="en-US" altLang="zh-CN" dirty="0" err="1"/>
              <a:t>vecXj</a:t>
            </a:r>
            <a:r>
              <a:rPr lang="en-US" altLang="zh-CN" dirty="0"/>
              <a:t>):</a:t>
            </a:r>
          </a:p>
          <a:p>
            <a:pPr marL="342900" indent="-342900">
              <a:buClr>
                <a:srgbClr val="00B0F0"/>
              </a:buClr>
              <a:buFont typeface="+mj-lt"/>
              <a:buAutoNum type="arabicPeriod"/>
            </a:pPr>
            <a:r>
              <a:rPr lang="en-US" altLang="zh-CN" dirty="0" smtClean="0"/>
              <a:t>    return </a:t>
            </a:r>
            <a:r>
              <a:rPr lang="en-US" altLang="zh-CN" dirty="0" err="1"/>
              <a:t>np.sqrt</a:t>
            </a:r>
            <a:r>
              <a:rPr lang="en-US" altLang="zh-CN" dirty="0"/>
              <a:t>(</a:t>
            </a:r>
            <a:r>
              <a:rPr lang="en-US" altLang="zh-CN" dirty="0" err="1"/>
              <a:t>np.sum</a:t>
            </a:r>
            <a:r>
              <a:rPr lang="en-US" altLang="zh-CN" dirty="0"/>
              <a:t>(</a:t>
            </a:r>
            <a:r>
              <a:rPr lang="en-US" altLang="zh-CN" dirty="0" err="1"/>
              <a:t>np.power</a:t>
            </a:r>
            <a:r>
              <a:rPr lang="en-US" altLang="zh-CN" dirty="0"/>
              <a:t>(</a:t>
            </a:r>
            <a:r>
              <a:rPr lang="en-US" altLang="zh-CN" dirty="0" err="1"/>
              <a:t>vecXi</a:t>
            </a:r>
            <a:r>
              <a:rPr lang="en-US" altLang="zh-CN" dirty="0"/>
              <a:t> - </a:t>
            </a:r>
            <a:r>
              <a:rPr lang="en-US" altLang="zh-CN" dirty="0" err="1"/>
              <a:t>vecXj</a:t>
            </a:r>
            <a:r>
              <a:rPr lang="en-US" altLang="zh-CN" dirty="0"/>
              <a:t>, 2)))</a:t>
            </a:r>
          </a:p>
          <a:p>
            <a:pPr marL="342900" indent="-342900">
              <a:buClr>
                <a:srgbClr val="00B0F0"/>
              </a:buClr>
              <a:buFont typeface="+mj-lt"/>
              <a:buAutoNum type="arabicPeriod"/>
            </a:pPr>
            <a:r>
              <a:rPr lang="en-US" altLang="zh-CN" dirty="0" smtClean="0"/>
              <a:t> </a:t>
            </a:r>
            <a:endParaRPr lang="en-US" altLang="zh-CN" dirty="0"/>
          </a:p>
          <a:p>
            <a:pPr marL="342900" indent="-342900">
              <a:buClr>
                <a:srgbClr val="00B0F0"/>
              </a:buClr>
              <a:buFont typeface="+mj-lt"/>
              <a:buAutoNum type="arabicPeriod"/>
            </a:pPr>
            <a:r>
              <a:rPr lang="en-US" altLang="zh-CN" dirty="0"/>
              <a:t>from </a:t>
            </a:r>
            <a:r>
              <a:rPr lang="en-US" altLang="zh-CN" dirty="0" err="1"/>
              <a:t>sklearn.metrics</a:t>
            </a:r>
            <a:r>
              <a:rPr lang="en-US" altLang="zh-CN" dirty="0"/>
              <a:t> import </a:t>
            </a:r>
            <a:r>
              <a:rPr lang="en-US" altLang="zh-CN" dirty="0" err="1"/>
              <a:t>silhouette_score</a:t>
            </a:r>
            <a:r>
              <a:rPr lang="en-US" altLang="zh-CN" dirty="0"/>
              <a:t>, </a:t>
            </a:r>
            <a:r>
              <a:rPr lang="en-US" altLang="zh-CN" dirty="0" err="1"/>
              <a:t>davies_bouldin_score</a:t>
            </a:r>
            <a:endParaRPr lang="en-US" altLang="zh-CN" dirty="0"/>
          </a:p>
          <a:p>
            <a:pPr marL="342900" indent="-342900">
              <a:buClr>
                <a:srgbClr val="00B0F0"/>
              </a:buClr>
              <a:buFont typeface="+mj-lt"/>
              <a:buAutoNum type="arabicPeriod"/>
            </a:pPr>
            <a:r>
              <a:rPr lang="en-US" altLang="zh-CN" dirty="0" err="1"/>
              <a:t>def</a:t>
            </a:r>
            <a:r>
              <a:rPr lang="en-US" altLang="zh-CN" dirty="0"/>
              <a:t> </a:t>
            </a:r>
            <a:r>
              <a:rPr lang="en-US" altLang="zh-CN" dirty="0" err="1"/>
              <a:t>kMeans</a:t>
            </a:r>
            <a:r>
              <a:rPr lang="en-US" altLang="zh-CN" dirty="0"/>
              <a:t>(S, k, </a:t>
            </a:r>
            <a:r>
              <a:rPr lang="en-US" altLang="zh-CN" dirty="0" err="1"/>
              <a:t>distMeas</a:t>
            </a:r>
            <a:r>
              <a:rPr lang="en-US" altLang="zh-CN" dirty="0"/>
              <a:t>=L2):</a:t>
            </a:r>
          </a:p>
          <a:p>
            <a:pPr marL="342900" indent="-342900">
              <a:buClr>
                <a:srgbClr val="00B0F0"/>
              </a:buClr>
              <a:buFont typeface="+mj-lt"/>
              <a:buAutoNum type="arabicPeriod"/>
            </a:pPr>
            <a:r>
              <a:rPr lang="en-US" altLang="zh-CN" dirty="0" smtClean="0"/>
              <a:t>    m </a:t>
            </a:r>
            <a:r>
              <a:rPr lang="en-US" altLang="zh-CN" dirty="0"/>
              <a:t>= </a:t>
            </a:r>
            <a:r>
              <a:rPr lang="en-US" altLang="zh-CN" dirty="0" err="1"/>
              <a:t>np.shape</a:t>
            </a:r>
            <a:r>
              <a:rPr lang="en-US" altLang="zh-CN" dirty="0"/>
              <a:t>(S)[0] # </a:t>
            </a:r>
            <a:r>
              <a:rPr lang="zh-CN" altLang="en-US" dirty="0"/>
              <a:t>样本总数</a:t>
            </a:r>
          </a:p>
          <a:p>
            <a:pPr marL="342900" indent="-342900">
              <a:buClr>
                <a:srgbClr val="00B0F0"/>
              </a:buClr>
              <a:buFont typeface="+mj-lt"/>
              <a:buAutoNum type="arabicPeriod"/>
            </a:pPr>
            <a:r>
              <a:rPr lang="zh-CN" altLang="en-US" dirty="0"/>
              <a:t>    </a:t>
            </a:r>
            <a:r>
              <a:rPr lang="en-US" altLang="zh-CN" dirty="0" err="1"/>
              <a:t>sampleTag</a:t>
            </a:r>
            <a:r>
              <a:rPr lang="en-US" altLang="zh-CN" dirty="0"/>
              <a:t> = </a:t>
            </a:r>
            <a:r>
              <a:rPr lang="en-US" altLang="zh-CN" dirty="0" err="1"/>
              <a:t>np.zeros</a:t>
            </a:r>
            <a:r>
              <a:rPr lang="en-US" altLang="zh-CN" dirty="0"/>
              <a:t>(m)</a:t>
            </a:r>
          </a:p>
          <a:p>
            <a:pPr marL="342900" indent="-342900">
              <a:buClr>
                <a:srgbClr val="00B0F0"/>
              </a:buClr>
              <a:buFont typeface="+mj-lt"/>
              <a:buAutoNum type="arabicPeriod"/>
            </a:pPr>
            <a:r>
              <a:rPr lang="en-US" altLang="zh-CN" dirty="0" smtClean="0"/>
              <a:t>  </a:t>
            </a:r>
            <a:r>
              <a:rPr lang="en-US" altLang="zh-CN" dirty="0"/>
              <a:t> </a:t>
            </a:r>
            <a:r>
              <a:rPr lang="en-US" altLang="zh-CN" dirty="0" smtClean="0"/>
              <a:t> n </a:t>
            </a:r>
            <a:r>
              <a:rPr lang="en-US" altLang="zh-CN" dirty="0"/>
              <a:t>= </a:t>
            </a:r>
            <a:r>
              <a:rPr lang="en-US" altLang="zh-CN" dirty="0" err="1"/>
              <a:t>np.shape</a:t>
            </a:r>
            <a:r>
              <a:rPr lang="en-US" altLang="zh-CN" dirty="0"/>
              <a:t>(S)[1] # </a:t>
            </a:r>
            <a:r>
              <a:rPr lang="zh-CN" altLang="en-US" dirty="0"/>
              <a:t>样本向量的特征数</a:t>
            </a:r>
          </a:p>
          <a:p>
            <a:pPr marL="342900" indent="-342900">
              <a:buClr>
                <a:srgbClr val="00B0F0"/>
              </a:buClr>
              <a:buFont typeface="+mj-lt"/>
              <a:buAutoNum type="arabicPeriod"/>
            </a:pPr>
            <a:r>
              <a:rPr lang="zh-CN" altLang="en-US" dirty="0"/>
              <a:t>    </a:t>
            </a:r>
            <a:r>
              <a:rPr lang="en-US" altLang="zh-CN" dirty="0" err="1"/>
              <a:t>clusterCents</a:t>
            </a:r>
            <a:r>
              <a:rPr lang="en-US" altLang="zh-CN" dirty="0"/>
              <a:t> = </a:t>
            </a:r>
            <a:r>
              <a:rPr lang="en-US" altLang="zh-CN" dirty="0" err="1"/>
              <a:t>np.mat</a:t>
            </a:r>
            <a:r>
              <a:rPr lang="en-US" altLang="zh-CN" dirty="0"/>
              <a:t>([[-1.93964824,2.33260803],[7.79822795,6.72621783],[10.64183154,0.20088133</a:t>
            </a:r>
            <a:r>
              <a:rPr lang="en-US" altLang="zh-CN" dirty="0" smtClean="0"/>
              <a:t>]])</a:t>
            </a:r>
          </a:p>
          <a:p>
            <a:pPr marL="342900" indent="-342900">
              <a:buClr>
                <a:srgbClr val="00B0F0"/>
              </a:buClr>
              <a:buFont typeface="+mj-lt"/>
              <a:buAutoNum type="arabicPeriod"/>
            </a:pPr>
            <a:r>
              <a:rPr lang="en-US" altLang="zh-CN" dirty="0" smtClean="0"/>
              <a:t>    #</a:t>
            </a:r>
            <a:r>
              <a:rPr lang="en-US" altLang="zh-CN" dirty="0" err="1"/>
              <a:t>clusterCents</a:t>
            </a:r>
            <a:r>
              <a:rPr lang="en-US" altLang="zh-CN" dirty="0"/>
              <a:t> = </a:t>
            </a:r>
            <a:r>
              <a:rPr lang="en-US" altLang="zh-CN" dirty="0" err="1"/>
              <a:t>np.mat</a:t>
            </a:r>
            <a:r>
              <a:rPr lang="en-US" altLang="zh-CN" dirty="0"/>
              <a:t>(</a:t>
            </a:r>
            <a:r>
              <a:rPr lang="en-US" altLang="zh-CN" dirty="0" err="1"/>
              <a:t>np.zeros</a:t>
            </a:r>
            <a:r>
              <a:rPr lang="en-US" altLang="zh-CN" dirty="0"/>
              <a:t>((</a:t>
            </a:r>
            <a:r>
              <a:rPr lang="en-US" altLang="zh-CN" dirty="0" err="1"/>
              <a:t>k,n</a:t>
            </a:r>
            <a:r>
              <a:rPr lang="en-US" altLang="zh-CN" dirty="0"/>
              <a:t>)))</a:t>
            </a:r>
          </a:p>
          <a:p>
            <a:pPr marL="342900" indent="-342900">
              <a:buClr>
                <a:srgbClr val="00B0F0"/>
              </a:buClr>
              <a:buFont typeface="+mj-lt"/>
              <a:buAutoNum type="arabicPeriod"/>
            </a:pPr>
            <a:r>
              <a:rPr lang="en-US" altLang="zh-CN" dirty="0"/>
              <a:t>    #for j in range(n):</a:t>
            </a:r>
          </a:p>
          <a:p>
            <a:pPr marL="342900" indent="-342900">
              <a:buClr>
                <a:srgbClr val="00B0F0"/>
              </a:buClr>
              <a:buFont typeface="+mj-lt"/>
              <a:buAutoNum type="arabicPeriod"/>
            </a:pPr>
            <a:r>
              <a:rPr lang="en-US" altLang="zh-CN" dirty="0"/>
              <a:t>    #    </a:t>
            </a:r>
            <a:r>
              <a:rPr lang="en-US" altLang="zh-CN" dirty="0" err="1"/>
              <a:t>minJ</a:t>
            </a:r>
            <a:r>
              <a:rPr lang="en-US" altLang="zh-CN" dirty="0"/>
              <a:t> = min(S[:,j]) </a:t>
            </a:r>
          </a:p>
          <a:p>
            <a:pPr marL="342900" indent="-342900">
              <a:buClr>
                <a:srgbClr val="00B0F0"/>
              </a:buClr>
              <a:buFont typeface="+mj-lt"/>
              <a:buAutoNum type="arabicPeriod"/>
            </a:pPr>
            <a:r>
              <a:rPr lang="en-US" altLang="zh-CN" dirty="0"/>
              <a:t>    #    </a:t>
            </a:r>
            <a:r>
              <a:rPr lang="en-US" altLang="zh-CN" dirty="0" err="1"/>
              <a:t>rangeJ</a:t>
            </a:r>
            <a:r>
              <a:rPr lang="en-US" altLang="zh-CN" dirty="0"/>
              <a:t> = float(max(S[:,j]) - </a:t>
            </a:r>
            <a:r>
              <a:rPr lang="en-US" altLang="zh-CN" dirty="0" err="1"/>
              <a:t>minJ</a:t>
            </a:r>
            <a:r>
              <a:rPr lang="en-US" altLang="zh-CN" dirty="0"/>
              <a:t>)</a:t>
            </a:r>
          </a:p>
          <a:p>
            <a:pPr marL="342900" indent="-342900">
              <a:buClr>
                <a:srgbClr val="00B0F0"/>
              </a:buClr>
              <a:buFont typeface="+mj-lt"/>
              <a:buAutoNum type="arabicPeriod"/>
            </a:pPr>
            <a:r>
              <a:rPr lang="en-US" altLang="zh-CN" dirty="0"/>
              <a:t>    #    </a:t>
            </a:r>
            <a:r>
              <a:rPr lang="en-US" altLang="zh-CN" dirty="0" err="1"/>
              <a:t>clusterCents</a:t>
            </a:r>
            <a:r>
              <a:rPr lang="en-US" altLang="zh-CN" dirty="0"/>
              <a:t>[:,j] = </a:t>
            </a:r>
            <a:r>
              <a:rPr lang="en-US" altLang="zh-CN" dirty="0" err="1"/>
              <a:t>np.mat</a:t>
            </a:r>
            <a:r>
              <a:rPr lang="en-US" altLang="zh-CN" dirty="0"/>
              <a:t>(</a:t>
            </a:r>
            <a:r>
              <a:rPr lang="en-US" altLang="zh-CN" dirty="0" err="1"/>
              <a:t>minJ</a:t>
            </a:r>
            <a:r>
              <a:rPr lang="en-US" altLang="zh-CN" dirty="0"/>
              <a:t> + </a:t>
            </a:r>
            <a:r>
              <a:rPr lang="en-US" altLang="zh-CN" dirty="0" err="1"/>
              <a:t>rangeJ</a:t>
            </a:r>
            <a:r>
              <a:rPr lang="en-US" altLang="zh-CN" dirty="0"/>
              <a:t> * </a:t>
            </a:r>
            <a:r>
              <a:rPr lang="en-US" altLang="zh-CN" dirty="0" err="1"/>
              <a:t>np.random.rand</a:t>
            </a:r>
            <a:r>
              <a:rPr lang="en-US" altLang="zh-CN" dirty="0"/>
              <a:t>(k,1))</a:t>
            </a:r>
          </a:p>
          <a:p>
            <a:pPr marL="342900" indent="-342900">
              <a:buClr>
                <a:srgbClr val="00B0F0"/>
              </a:buClr>
              <a:buFont typeface="+mj-lt"/>
              <a:buAutoNum type="arabicPeriod"/>
            </a:pPr>
            <a:r>
              <a:rPr lang="en-US" altLang="zh-CN" dirty="0"/>
              <a:t>        </a:t>
            </a:r>
          </a:p>
          <a:p>
            <a:pPr marL="342900" indent="-342900">
              <a:buClr>
                <a:srgbClr val="00B0F0"/>
              </a:buClr>
              <a:buFont typeface="+mj-lt"/>
              <a:buAutoNum type="arabicPeriod"/>
            </a:pPr>
            <a:r>
              <a:rPr lang="en-US" altLang="zh-CN" dirty="0"/>
              <a:t>    </a:t>
            </a:r>
            <a:endParaRPr lang="zh-CN" altLang="en-US" dirty="0"/>
          </a:p>
        </p:txBody>
      </p:sp>
    </p:spTree>
    <p:extLst>
      <p:ext uri="{BB962C8B-B14F-4D97-AF65-F5344CB8AC3E}">
        <p14:creationId xmlns:p14="http://schemas.microsoft.com/office/powerpoint/2010/main" val="1136690700"/>
      </p:ext>
    </p:extLst>
  </p:cSld>
  <p:clrMapOvr>
    <a:masterClrMapping/>
  </p:clrMapOvr>
  <p:transition spd="slow">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实现代码</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3.1 K</a:t>
            </a:r>
            <a:r>
              <a:rPr lang="zh-CN" altLang="en-US" sz="2800" b="1" dirty="0" smtClean="0">
                <a:solidFill>
                  <a:srgbClr val="7030A0"/>
                </a:solidFill>
                <a:latin typeface="微软雅黑" panose="020B0503020204020204" pitchFamily="34" charset="-122"/>
                <a:ea typeface="微软雅黑" panose="020B0503020204020204" pitchFamily="34" charset="-122"/>
              </a:rPr>
              <a:t>均值聚类算法</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11</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2" name="矩形 11"/>
          <p:cNvSpPr/>
          <p:nvPr/>
        </p:nvSpPr>
        <p:spPr>
          <a:xfrm>
            <a:off x="406908" y="1306946"/>
            <a:ext cx="8330184" cy="5632311"/>
          </a:xfrm>
          <a:prstGeom prst="rect">
            <a:avLst/>
          </a:prstGeom>
          <a:ln w="38100">
            <a:solidFill>
              <a:srgbClr val="FFC000"/>
            </a:solidFill>
          </a:ln>
        </p:spPr>
        <p:txBody>
          <a:bodyPr wrap="square">
            <a:spAutoFit/>
          </a:bodyPr>
          <a:lstStyle/>
          <a:p>
            <a:pPr marL="342900" indent="-342900">
              <a:buClr>
                <a:srgbClr val="00B0F0"/>
              </a:buClr>
              <a:buFont typeface="+mj-lt"/>
              <a:buAutoNum type="arabicPeriod"/>
            </a:pPr>
            <a:r>
              <a:rPr lang="en-US" altLang="zh-CN" dirty="0" smtClean="0"/>
              <a:t>    </a:t>
            </a:r>
            <a:r>
              <a:rPr lang="en-US" altLang="zh-CN" dirty="0" err="1" smtClean="0"/>
              <a:t>sampleTagChanged</a:t>
            </a:r>
            <a:r>
              <a:rPr lang="en-US" altLang="zh-CN" dirty="0" smtClean="0"/>
              <a:t> </a:t>
            </a:r>
            <a:r>
              <a:rPr lang="en-US" altLang="zh-CN" dirty="0"/>
              <a:t>= True</a:t>
            </a:r>
          </a:p>
          <a:p>
            <a:pPr marL="342900" indent="-342900">
              <a:buClr>
                <a:srgbClr val="00B0F0"/>
              </a:buClr>
              <a:buFont typeface="+mj-lt"/>
              <a:buAutoNum type="arabicPeriod"/>
            </a:pPr>
            <a:r>
              <a:rPr lang="en-US" altLang="zh-CN" dirty="0"/>
              <a:t>    SSE = 0.0</a:t>
            </a:r>
          </a:p>
          <a:p>
            <a:pPr marL="342900" indent="-342900">
              <a:buClr>
                <a:srgbClr val="00B0F0"/>
              </a:buClr>
              <a:buFont typeface="+mj-lt"/>
              <a:buAutoNum type="arabicPeriod"/>
            </a:pPr>
            <a:r>
              <a:rPr lang="en-US" altLang="zh-CN" dirty="0"/>
              <a:t>    while </a:t>
            </a:r>
            <a:r>
              <a:rPr lang="en-US" altLang="zh-CN" dirty="0" err="1"/>
              <a:t>sampleTagChanged</a:t>
            </a:r>
            <a:r>
              <a:rPr lang="en-US" altLang="zh-CN" dirty="0"/>
              <a:t>: # </a:t>
            </a:r>
            <a:r>
              <a:rPr lang="zh-CN" altLang="en-US" dirty="0"/>
              <a:t>如果没有点发生分配结果改变，则结束</a:t>
            </a:r>
          </a:p>
          <a:p>
            <a:pPr marL="342900" indent="-342900">
              <a:buClr>
                <a:srgbClr val="00B0F0"/>
              </a:buClr>
              <a:buFont typeface="+mj-lt"/>
              <a:buAutoNum type="arabicPeriod"/>
            </a:pPr>
            <a:r>
              <a:rPr lang="zh-CN" altLang="en-US" dirty="0"/>
              <a:t>        </a:t>
            </a:r>
            <a:r>
              <a:rPr lang="en-US" altLang="zh-CN" dirty="0" err="1"/>
              <a:t>sampleTagChanged</a:t>
            </a:r>
            <a:r>
              <a:rPr lang="en-US" altLang="zh-CN" dirty="0"/>
              <a:t> = False</a:t>
            </a:r>
          </a:p>
          <a:p>
            <a:pPr marL="342900" indent="-342900">
              <a:buClr>
                <a:srgbClr val="00B0F0"/>
              </a:buClr>
              <a:buFont typeface="+mj-lt"/>
              <a:buAutoNum type="arabicPeriod"/>
            </a:pPr>
            <a:r>
              <a:rPr lang="en-US" altLang="zh-CN" dirty="0"/>
              <a:t>        SSE = 0.0</a:t>
            </a:r>
          </a:p>
          <a:p>
            <a:pPr marL="342900" indent="-342900">
              <a:buClr>
                <a:srgbClr val="00B0F0"/>
              </a:buClr>
              <a:buFont typeface="+mj-lt"/>
              <a:buAutoNum type="arabicPeriod"/>
            </a:pPr>
            <a:r>
              <a:rPr lang="en-US" altLang="zh-CN" dirty="0"/>
              <a:t>        </a:t>
            </a:r>
          </a:p>
          <a:p>
            <a:pPr marL="342900" indent="-342900">
              <a:buClr>
                <a:srgbClr val="00B0F0"/>
              </a:buClr>
              <a:buFont typeface="+mj-lt"/>
              <a:buAutoNum type="arabicPeriod"/>
            </a:pPr>
            <a:r>
              <a:rPr lang="en-US" altLang="zh-CN" dirty="0" smtClean="0"/>
              <a:t>        for </a:t>
            </a:r>
            <a:r>
              <a:rPr lang="en-US" altLang="zh-CN" dirty="0" err="1"/>
              <a:t>i</a:t>
            </a:r>
            <a:r>
              <a:rPr lang="en-US" altLang="zh-CN" dirty="0"/>
              <a:t> in range(m):</a:t>
            </a:r>
          </a:p>
          <a:p>
            <a:pPr marL="342900" indent="-342900">
              <a:buClr>
                <a:srgbClr val="00B0F0"/>
              </a:buClr>
              <a:buFont typeface="+mj-lt"/>
              <a:buAutoNum type="arabicPeriod"/>
            </a:pPr>
            <a:r>
              <a:rPr lang="en-US" altLang="zh-CN" dirty="0"/>
              <a:t>            </a:t>
            </a:r>
            <a:r>
              <a:rPr lang="en-US" altLang="zh-CN" dirty="0" err="1"/>
              <a:t>minD</a:t>
            </a:r>
            <a:r>
              <a:rPr lang="en-US" altLang="zh-CN" dirty="0"/>
              <a:t> = np.inf</a:t>
            </a:r>
          </a:p>
          <a:p>
            <a:pPr marL="342900" indent="-342900">
              <a:buClr>
                <a:srgbClr val="00B0F0"/>
              </a:buClr>
              <a:buFont typeface="+mj-lt"/>
              <a:buAutoNum type="arabicPeriod"/>
            </a:pPr>
            <a:r>
              <a:rPr lang="en-US" altLang="zh-CN" dirty="0"/>
              <a:t>            </a:t>
            </a:r>
            <a:r>
              <a:rPr lang="en-US" altLang="zh-CN" dirty="0" err="1"/>
              <a:t>minIndex</a:t>
            </a:r>
            <a:r>
              <a:rPr lang="en-US" altLang="zh-CN" dirty="0"/>
              <a:t> = -1</a:t>
            </a:r>
          </a:p>
          <a:p>
            <a:pPr marL="342900" indent="-342900">
              <a:buClr>
                <a:srgbClr val="00B0F0"/>
              </a:buClr>
              <a:buFont typeface="+mj-lt"/>
              <a:buAutoNum type="arabicPeriod"/>
            </a:pPr>
            <a:r>
              <a:rPr lang="en-US" altLang="zh-CN" dirty="0"/>
              <a:t>            for j in range(k):</a:t>
            </a:r>
          </a:p>
          <a:p>
            <a:pPr marL="342900" indent="-342900">
              <a:buClr>
                <a:srgbClr val="00B0F0"/>
              </a:buClr>
              <a:buFont typeface="+mj-lt"/>
              <a:buAutoNum type="arabicPeriod"/>
            </a:pPr>
            <a:r>
              <a:rPr lang="en-US" altLang="zh-CN" dirty="0"/>
              <a:t>                d = </a:t>
            </a:r>
            <a:r>
              <a:rPr lang="en-US" altLang="zh-CN" dirty="0" err="1"/>
              <a:t>distMeas</a:t>
            </a:r>
            <a:r>
              <a:rPr lang="en-US" altLang="zh-CN" dirty="0"/>
              <a:t>(</a:t>
            </a:r>
            <a:r>
              <a:rPr lang="en-US" altLang="zh-CN" dirty="0" err="1"/>
              <a:t>clusterCents</a:t>
            </a:r>
            <a:r>
              <a:rPr lang="en-US" altLang="zh-CN" dirty="0"/>
              <a:t>[j,:],S[</a:t>
            </a:r>
            <a:r>
              <a:rPr lang="en-US" altLang="zh-CN" dirty="0" err="1"/>
              <a:t>i</a:t>
            </a:r>
            <a:r>
              <a:rPr lang="en-US" altLang="zh-CN" dirty="0"/>
              <a:t>,:])</a:t>
            </a:r>
          </a:p>
          <a:p>
            <a:pPr marL="342900" indent="-342900">
              <a:buClr>
                <a:srgbClr val="00B0F0"/>
              </a:buClr>
              <a:buFont typeface="+mj-lt"/>
              <a:buAutoNum type="arabicPeriod"/>
            </a:pPr>
            <a:r>
              <a:rPr lang="en-US" altLang="zh-CN" dirty="0"/>
              <a:t>                if d &lt; </a:t>
            </a:r>
            <a:r>
              <a:rPr lang="en-US" altLang="zh-CN" dirty="0" err="1"/>
              <a:t>minD</a:t>
            </a:r>
            <a:r>
              <a:rPr lang="en-US" altLang="zh-CN" dirty="0"/>
              <a:t>:</a:t>
            </a:r>
          </a:p>
          <a:p>
            <a:pPr marL="342900" indent="-342900">
              <a:buClr>
                <a:srgbClr val="00B0F0"/>
              </a:buClr>
              <a:buFont typeface="+mj-lt"/>
              <a:buAutoNum type="arabicPeriod"/>
            </a:pPr>
            <a:r>
              <a:rPr lang="en-US" altLang="zh-CN" dirty="0"/>
              <a:t>                    </a:t>
            </a:r>
            <a:r>
              <a:rPr lang="en-US" altLang="zh-CN" dirty="0" err="1"/>
              <a:t>minD</a:t>
            </a:r>
            <a:r>
              <a:rPr lang="en-US" altLang="zh-CN" dirty="0"/>
              <a:t> = d</a:t>
            </a:r>
          </a:p>
          <a:p>
            <a:pPr marL="342900" indent="-342900">
              <a:buClr>
                <a:srgbClr val="00B0F0"/>
              </a:buClr>
              <a:buFont typeface="+mj-lt"/>
              <a:buAutoNum type="arabicPeriod"/>
            </a:pPr>
            <a:r>
              <a:rPr lang="en-US" altLang="zh-CN" dirty="0"/>
              <a:t>                    </a:t>
            </a:r>
            <a:r>
              <a:rPr lang="en-US" altLang="zh-CN" dirty="0" err="1"/>
              <a:t>minIndex</a:t>
            </a:r>
            <a:r>
              <a:rPr lang="en-US" altLang="zh-CN" dirty="0"/>
              <a:t> = j</a:t>
            </a:r>
          </a:p>
          <a:p>
            <a:pPr marL="342900" indent="-342900">
              <a:buClr>
                <a:srgbClr val="00B0F0"/>
              </a:buClr>
              <a:buFont typeface="+mj-lt"/>
              <a:buAutoNum type="arabicPeriod"/>
            </a:pPr>
            <a:r>
              <a:rPr lang="en-US" altLang="zh-CN" dirty="0"/>
              <a:t>            if </a:t>
            </a:r>
            <a:r>
              <a:rPr lang="en-US" altLang="zh-CN" dirty="0" err="1"/>
              <a:t>sampleTag</a:t>
            </a:r>
            <a:r>
              <a:rPr lang="en-US" altLang="zh-CN" dirty="0"/>
              <a:t>[</a:t>
            </a:r>
            <a:r>
              <a:rPr lang="en-US" altLang="zh-CN" dirty="0" err="1"/>
              <a:t>i</a:t>
            </a:r>
            <a:r>
              <a:rPr lang="en-US" altLang="zh-CN" dirty="0"/>
              <a:t>] != </a:t>
            </a:r>
            <a:r>
              <a:rPr lang="en-US" altLang="zh-CN" dirty="0" err="1"/>
              <a:t>minIndex</a:t>
            </a:r>
            <a:r>
              <a:rPr lang="en-US" altLang="zh-CN" dirty="0"/>
              <a:t>: </a:t>
            </a:r>
          </a:p>
          <a:p>
            <a:pPr marL="342900" indent="-342900">
              <a:buClr>
                <a:srgbClr val="00B0F0"/>
              </a:buClr>
              <a:buFont typeface="+mj-lt"/>
              <a:buAutoNum type="arabicPeriod"/>
            </a:pPr>
            <a:r>
              <a:rPr lang="en-US" altLang="zh-CN" dirty="0"/>
              <a:t>                </a:t>
            </a:r>
            <a:r>
              <a:rPr lang="en-US" altLang="zh-CN" dirty="0" err="1"/>
              <a:t>sampleTagChanged</a:t>
            </a:r>
            <a:r>
              <a:rPr lang="en-US" altLang="zh-CN" dirty="0"/>
              <a:t> = True</a:t>
            </a:r>
          </a:p>
          <a:p>
            <a:pPr marL="342900" indent="-342900">
              <a:buClr>
                <a:srgbClr val="00B0F0"/>
              </a:buClr>
              <a:buFont typeface="+mj-lt"/>
              <a:buAutoNum type="arabicPeriod"/>
            </a:pPr>
            <a:r>
              <a:rPr lang="en-US" altLang="zh-CN" dirty="0"/>
              <a:t>                </a:t>
            </a:r>
            <a:r>
              <a:rPr lang="en-US" altLang="zh-CN" dirty="0" err="1"/>
              <a:t>sampleTag</a:t>
            </a:r>
            <a:r>
              <a:rPr lang="en-US" altLang="zh-CN" dirty="0"/>
              <a:t>[</a:t>
            </a:r>
            <a:r>
              <a:rPr lang="en-US" altLang="zh-CN" dirty="0" err="1"/>
              <a:t>i</a:t>
            </a:r>
            <a:r>
              <a:rPr lang="en-US" altLang="zh-CN" dirty="0"/>
              <a:t>] = </a:t>
            </a:r>
            <a:r>
              <a:rPr lang="en-US" altLang="zh-CN" dirty="0" err="1"/>
              <a:t>minIndex</a:t>
            </a:r>
            <a:endParaRPr lang="en-US" altLang="zh-CN" dirty="0"/>
          </a:p>
          <a:p>
            <a:pPr marL="342900" indent="-342900">
              <a:buClr>
                <a:srgbClr val="00B0F0"/>
              </a:buClr>
              <a:buFont typeface="+mj-lt"/>
              <a:buAutoNum type="arabicPeriod"/>
            </a:pPr>
            <a:r>
              <a:rPr lang="en-US" altLang="zh-CN" dirty="0"/>
              <a:t>            SSE += </a:t>
            </a:r>
            <a:r>
              <a:rPr lang="en-US" altLang="zh-CN" dirty="0" err="1"/>
              <a:t>minD</a:t>
            </a:r>
            <a:r>
              <a:rPr lang="en-US" altLang="zh-CN" dirty="0"/>
              <a:t>**2</a:t>
            </a:r>
          </a:p>
          <a:p>
            <a:pPr marL="342900" indent="-342900">
              <a:buClr>
                <a:srgbClr val="00B0F0"/>
              </a:buClr>
              <a:buFont typeface="+mj-lt"/>
              <a:buAutoNum type="arabicPeriod"/>
            </a:pPr>
            <a:r>
              <a:rPr lang="en-US" altLang="zh-CN" dirty="0"/>
              <a:t>        print(</a:t>
            </a:r>
            <a:r>
              <a:rPr lang="en-US" altLang="zh-CN" dirty="0" err="1"/>
              <a:t>clusterCents</a:t>
            </a:r>
            <a:r>
              <a:rPr lang="en-US" altLang="zh-CN" dirty="0"/>
              <a:t>)</a:t>
            </a:r>
          </a:p>
          <a:p>
            <a:pPr marL="342900" indent="-342900">
              <a:buClr>
                <a:srgbClr val="00B0F0"/>
              </a:buClr>
              <a:buFont typeface="+mj-lt"/>
              <a:buAutoNum type="arabicPeriod"/>
            </a:pPr>
            <a:r>
              <a:rPr lang="en-US" altLang="zh-CN" dirty="0"/>
              <a:t>        </a:t>
            </a:r>
            <a:endParaRPr lang="zh-CN" altLang="en-US" dirty="0"/>
          </a:p>
        </p:txBody>
      </p:sp>
    </p:spTree>
    <p:extLst>
      <p:ext uri="{BB962C8B-B14F-4D97-AF65-F5344CB8AC3E}">
        <p14:creationId xmlns:p14="http://schemas.microsoft.com/office/powerpoint/2010/main" val="1435927753"/>
      </p:ext>
    </p:extLst>
  </p:cSld>
  <p:clrMapOvr>
    <a:masterClrMapping/>
  </p:clrMapOvr>
  <p:transition spd="slow">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实现代码</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3.1 K</a:t>
            </a:r>
            <a:r>
              <a:rPr lang="zh-CN" altLang="en-US" sz="2800" b="1" dirty="0" smtClean="0">
                <a:solidFill>
                  <a:srgbClr val="7030A0"/>
                </a:solidFill>
                <a:latin typeface="微软雅黑" panose="020B0503020204020204" pitchFamily="34" charset="-122"/>
                <a:ea typeface="微软雅黑" panose="020B0503020204020204" pitchFamily="34" charset="-122"/>
              </a:rPr>
              <a:t>均值聚类算法</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12</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2" name="矩形 11"/>
          <p:cNvSpPr/>
          <p:nvPr/>
        </p:nvSpPr>
        <p:spPr>
          <a:xfrm>
            <a:off x="406908" y="1306946"/>
            <a:ext cx="8330184" cy="5355312"/>
          </a:xfrm>
          <a:prstGeom prst="rect">
            <a:avLst/>
          </a:prstGeom>
          <a:ln w="38100">
            <a:solidFill>
              <a:srgbClr val="FFC000"/>
            </a:solidFill>
          </a:ln>
        </p:spPr>
        <p:txBody>
          <a:bodyPr wrap="square">
            <a:spAutoFit/>
          </a:bodyPr>
          <a:lstStyle/>
          <a:p>
            <a:pPr marL="342900" indent="-342900">
              <a:buClr>
                <a:srgbClr val="00B0F0"/>
              </a:buClr>
              <a:buFont typeface="+mj-lt"/>
              <a:buAutoNum type="arabicPeriod"/>
            </a:pPr>
            <a:r>
              <a:rPr lang="en-US" altLang="zh-CN" dirty="0" smtClean="0"/>
              <a:t>        # </a:t>
            </a:r>
            <a:r>
              <a:rPr lang="zh-CN" altLang="en-US" dirty="0"/>
              <a:t>为了演示分簇过程，在每次迭代中都画出簇心和簇成员</a:t>
            </a:r>
          </a:p>
          <a:p>
            <a:pPr marL="342900" indent="-342900">
              <a:buClr>
                <a:srgbClr val="00B0F0"/>
              </a:buClr>
              <a:buFont typeface="+mj-lt"/>
              <a:buAutoNum type="arabicPeriod"/>
            </a:pPr>
            <a:r>
              <a:rPr lang="zh-CN" altLang="en-US" dirty="0"/>
              <a:t>        </a:t>
            </a:r>
            <a:r>
              <a:rPr lang="en-US" altLang="zh-CN" dirty="0" err="1"/>
              <a:t>plt.scatter</a:t>
            </a:r>
            <a:r>
              <a:rPr lang="en-US" altLang="zh-CN" dirty="0"/>
              <a:t>(</a:t>
            </a:r>
            <a:r>
              <a:rPr lang="en-US" altLang="zh-CN" dirty="0" err="1"/>
              <a:t>clusterCents</a:t>
            </a:r>
            <a:r>
              <a:rPr lang="en-US" altLang="zh-CN" dirty="0"/>
              <a:t>[:,0].</a:t>
            </a:r>
            <a:r>
              <a:rPr lang="en-US" altLang="zh-CN" dirty="0" err="1"/>
              <a:t>tolist</a:t>
            </a:r>
            <a:r>
              <a:rPr lang="en-US" altLang="zh-CN" dirty="0"/>
              <a:t>(),</a:t>
            </a:r>
            <a:r>
              <a:rPr lang="en-US" altLang="zh-CN" dirty="0" err="1"/>
              <a:t>clusterCents</a:t>
            </a:r>
            <a:r>
              <a:rPr lang="en-US" altLang="zh-CN" dirty="0"/>
              <a:t>[:,1].</a:t>
            </a:r>
            <a:r>
              <a:rPr lang="en-US" altLang="zh-CN" dirty="0" err="1"/>
              <a:t>tolist</a:t>
            </a:r>
            <a:r>
              <a:rPr lang="en-US" altLang="zh-CN" dirty="0"/>
              <a:t>(),c='</a:t>
            </a:r>
            <a:r>
              <a:rPr lang="en-US" altLang="zh-CN" dirty="0" err="1"/>
              <a:t>r',marker</a:t>
            </a:r>
            <a:r>
              <a:rPr lang="en-US" altLang="zh-CN" dirty="0"/>
              <a:t>='^',</a:t>
            </a:r>
            <a:r>
              <a:rPr lang="en-US" altLang="zh-CN" dirty="0" err="1"/>
              <a:t>linewidths</a:t>
            </a:r>
            <a:r>
              <a:rPr lang="en-US" altLang="zh-CN" dirty="0"/>
              <a:t>=7)</a:t>
            </a:r>
          </a:p>
          <a:p>
            <a:pPr marL="342900" indent="-342900">
              <a:buClr>
                <a:srgbClr val="00B0F0"/>
              </a:buClr>
              <a:buFont typeface="+mj-lt"/>
              <a:buAutoNum type="arabicPeriod"/>
            </a:pPr>
            <a:r>
              <a:rPr lang="en-US" altLang="zh-CN" dirty="0"/>
              <a:t>        </a:t>
            </a:r>
            <a:r>
              <a:rPr lang="en-US" altLang="zh-CN" dirty="0" err="1"/>
              <a:t>plt.scatter</a:t>
            </a:r>
            <a:r>
              <a:rPr lang="en-US" altLang="zh-CN" dirty="0"/>
              <a:t>(S[:,0],S[:,1],c=</a:t>
            </a:r>
            <a:r>
              <a:rPr lang="en-US" altLang="zh-CN" dirty="0" err="1"/>
              <a:t>sampleTag,linewidths</a:t>
            </a:r>
            <a:r>
              <a:rPr lang="en-US" altLang="zh-CN" dirty="0"/>
              <a:t>=</a:t>
            </a:r>
            <a:r>
              <a:rPr lang="en-US" altLang="zh-CN" dirty="0" err="1"/>
              <a:t>np.power</a:t>
            </a:r>
            <a:r>
              <a:rPr lang="en-US" altLang="zh-CN" dirty="0"/>
              <a:t>(sampleTag+0.5, 2)) # </a:t>
            </a:r>
            <a:r>
              <a:rPr lang="zh-CN" altLang="en-US" dirty="0"/>
              <a:t>用不同大小的点来表示不同簇的点</a:t>
            </a:r>
          </a:p>
          <a:p>
            <a:pPr marL="342900" indent="-342900">
              <a:buClr>
                <a:srgbClr val="00B0F0"/>
              </a:buClr>
              <a:buFont typeface="+mj-lt"/>
              <a:buAutoNum type="arabicPeriod"/>
            </a:pPr>
            <a:r>
              <a:rPr lang="zh-CN" altLang="en-US" dirty="0"/>
              <a:t>        </a:t>
            </a:r>
            <a:r>
              <a:rPr lang="en-US" altLang="zh-CN" dirty="0" err="1"/>
              <a:t>plt.show</a:t>
            </a:r>
            <a:r>
              <a:rPr lang="en-US" altLang="zh-CN" dirty="0"/>
              <a:t>()</a:t>
            </a:r>
          </a:p>
          <a:p>
            <a:pPr marL="342900" indent="-342900">
              <a:buClr>
                <a:srgbClr val="00B0F0"/>
              </a:buClr>
              <a:buFont typeface="+mj-lt"/>
              <a:buAutoNum type="arabicPeriod"/>
            </a:pPr>
            <a:r>
              <a:rPr lang="en-US" altLang="zh-CN" dirty="0"/>
              <a:t>        print("SSE:"+</a:t>
            </a:r>
            <a:r>
              <a:rPr lang="en-US" altLang="zh-CN" dirty="0" err="1"/>
              <a:t>str</a:t>
            </a:r>
            <a:r>
              <a:rPr lang="en-US" altLang="zh-CN" dirty="0"/>
              <a:t>(SSE))</a:t>
            </a:r>
          </a:p>
          <a:p>
            <a:pPr marL="342900" indent="-342900">
              <a:buClr>
                <a:srgbClr val="00B0F0"/>
              </a:buClr>
              <a:buFont typeface="+mj-lt"/>
              <a:buAutoNum type="arabicPeriod"/>
            </a:pPr>
            <a:r>
              <a:rPr lang="en-US" altLang="zh-CN" dirty="0"/>
              <a:t>        print("SC:"+</a:t>
            </a:r>
            <a:r>
              <a:rPr lang="en-US" altLang="zh-CN" dirty="0" err="1"/>
              <a:t>str</a:t>
            </a:r>
            <a:r>
              <a:rPr lang="en-US" altLang="zh-CN" dirty="0"/>
              <a:t>(</a:t>
            </a:r>
            <a:r>
              <a:rPr lang="en-US" altLang="zh-CN" dirty="0" err="1"/>
              <a:t>silhouette_score</a:t>
            </a:r>
            <a:r>
              <a:rPr lang="en-US" altLang="zh-CN" dirty="0"/>
              <a:t>(S, </a:t>
            </a:r>
            <a:r>
              <a:rPr lang="en-US" altLang="zh-CN" dirty="0" err="1"/>
              <a:t>sampleTag</a:t>
            </a:r>
            <a:r>
              <a:rPr lang="en-US" altLang="zh-CN" dirty="0"/>
              <a:t>, metric='</a:t>
            </a:r>
            <a:r>
              <a:rPr lang="en-US" altLang="zh-CN" dirty="0" err="1"/>
              <a:t>euclidean</a:t>
            </a:r>
            <a:r>
              <a:rPr lang="en-US" altLang="zh-CN" dirty="0"/>
              <a:t>')))</a:t>
            </a:r>
          </a:p>
          <a:p>
            <a:pPr marL="342900" indent="-342900">
              <a:buClr>
                <a:srgbClr val="00B0F0"/>
              </a:buClr>
              <a:buFont typeface="+mj-lt"/>
              <a:buAutoNum type="arabicPeriod"/>
            </a:pPr>
            <a:r>
              <a:rPr lang="en-US" altLang="zh-CN" dirty="0"/>
              <a:t>        print("DBI:"+</a:t>
            </a:r>
            <a:r>
              <a:rPr lang="en-US" altLang="zh-CN" dirty="0" err="1"/>
              <a:t>str</a:t>
            </a:r>
            <a:r>
              <a:rPr lang="en-US" altLang="zh-CN" dirty="0"/>
              <a:t>(</a:t>
            </a:r>
            <a:r>
              <a:rPr lang="en-US" altLang="zh-CN" dirty="0" err="1"/>
              <a:t>davies_bouldin_score</a:t>
            </a:r>
            <a:r>
              <a:rPr lang="en-US" altLang="zh-CN" dirty="0"/>
              <a:t>(S, </a:t>
            </a:r>
            <a:r>
              <a:rPr lang="en-US" altLang="zh-CN" dirty="0" err="1"/>
              <a:t>sampleTag</a:t>
            </a:r>
            <a:r>
              <a:rPr lang="en-US" altLang="zh-CN" dirty="0"/>
              <a:t>)))</a:t>
            </a:r>
          </a:p>
          <a:p>
            <a:pPr marL="342900" indent="-342900">
              <a:buClr>
                <a:srgbClr val="00B0F0"/>
              </a:buClr>
              <a:buFont typeface="+mj-lt"/>
              <a:buAutoNum type="arabicPeriod"/>
            </a:pPr>
            <a:endParaRPr lang="en-US" altLang="zh-CN" dirty="0"/>
          </a:p>
          <a:p>
            <a:pPr marL="342900" indent="-342900">
              <a:buClr>
                <a:srgbClr val="00B0F0"/>
              </a:buClr>
              <a:buFont typeface="+mj-lt"/>
              <a:buAutoNum type="arabicPeriod"/>
            </a:pPr>
            <a:r>
              <a:rPr lang="en-US" altLang="zh-CN" dirty="0"/>
              <a:t>        print("- - - - - - - - - - - - - - - - - - - - - - - -")</a:t>
            </a:r>
          </a:p>
          <a:p>
            <a:pPr marL="342900" indent="-342900">
              <a:buClr>
                <a:srgbClr val="00B0F0"/>
              </a:buClr>
              <a:buFont typeface="+mj-lt"/>
              <a:buAutoNum type="arabicPeriod"/>
            </a:pPr>
            <a:r>
              <a:rPr lang="en-US" altLang="zh-CN" dirty="0"/>
              <a:t>        </a:t>
            </a:r>
          </a:p>
          <a:p>
            <a:pPr marL="342900" indent="-342900">
              <a:buClr>
                <a:srgbClr val="00B0F0"/>
              </a:buClr>
              <a:buFont typeface="+mj-lt"/>
              <a:buAutoNum type="arabicPeriod"/>
            </a:pPr>
            <a:r>
              <a:rPr lang="en-US" altLang="zh-CN" dirty="0"/>
              <a:t>        # </a:t>
            </a:r>
            <a:r>
              <a:rPr lang="zh-CN" altLang="en-US" dirty="0"/>
              <a:t>重新计算簇中心</a:t>
            </a:r>
          </a:p>
          <a:p>
            <a:pPr marL="342900" indent="-342900">
              <a:buClr>
                <a:srgbClr val="00B0F0"/>
              </a:buClr>
              <a:buFont typeface="+mj-lt"/>
              <a:buAutoNum type="arabicPeriod"/>
            </a:pPr>
            <a:r>
              <a:rPr lang="zh-CN" altLang="en-US" dirty="0"/>
              <a:t>        </a:t>
            </a:r>
            <a:r>
              <a:rPr lang="en-US" altLang="zh-CN" dirty="0"/>
              <a:t>for </a:t>
            </a:r>
            <a:r>
              <a:rPr lang="en-US" altLang="zh-CN" dirty="0" err="1"/>
              <a:t>i</a:t>
            </a:r>
            <a:r>
              <a:rPr lang="en-US" altLang="zh-CN" dirty="0"/>
              <a:t> in range(k):</a:t>
            </a:r>
          </a:p>
          <a:p>
            <a:pPr marL="342900" indent="-342900">
              <a:buClr>
                <a:srgbClr val="00B0F0"/>
              </a:buClr>
              <a:buFont typeface="+mj-lt"/>
              <a:buAutoNum type="arabicPeriod"/>
            </a:pPr>
            <a:r>
              <a:rPr lang="en-US" altLang="zh-CN" dirty="0"/>
              <a:t>            </a:t>
            </a:r>
            <a:r>
              <a:rPr lang="en-US" altLang="zh-CN" dirty="0" err="1"/>
              <a:t>ClustI</a:t>
            </a:r>
            <a:r>
              <a:rPr lang="en-US" altLang="zh-CN" dirty="0"/>
              <a:t> = S[</a:t>
            </a:r>
            <a:r>
              <a:rPr lang="en-US" altLang="zh-CN" dirty="0" err="1"/>
              <a:t>np.nonzero</a:t>
            </a:r>
            <a:r>
              <a:rPr lang="en-US" altLang="zh-CN" dirty="0"/>
              <a:t>(</a:t>
            </a:r>
            <a:r>
              <a:rPr lang="en-US" altLang="zh-CN" dirty="0" err="1"/>
              <a:t>sampleTag</a:t>
            </a:r>
            <a:r>
              <a:rPr lang="en-US" altLang="zh-CN" dirty="0"/>
              <a:t>[:]==</a:t>
            </a:r>
            <a:r>
              <a:rPr lang="en-US" altLang="zh-CN" dirty="0" err="1"/>
              <a:t>i</a:t>
            </a:r>
            <a:r>
              <a:rPr lang="en-US" altLang="zh-CN" dirty="0"/>
              <a:t>)[0]]</a:t>
            </a:r>
          </a:p>
          <a:p>
            <a:pPr marL="342900" indent="-342900">
              <a:buClr>
                <a:srgbClr val="00B0F0"/>
              </a:buClr>
              <a:buFont typeface="+mj-lt"/>
              <a:buAutoNum type="arabicPeriod"/>
            </a:pPr>
            <a:r>
              <a:rPr lang="en-US" altLang="zh-CN" dirty="0"/>
              <a:t>            </a:t>
            </a:r>
            <a:r>
              <a:rPr lang="en-US" altLang="zh-CN" dirty="0" err="1"/>
              <a:t>clusterCents</a:t>
            </a:r>
            <a:r>
              <a:rPr lang="en-US" altLang="zh-CN" dirty="0"/>
              <a:t>[</a:t>
            </a:r>
            <a:r>
              <a:rPr lang="en-US" altLang="zh-CN" dirty="0" err="1"/>
              <a:t>i</a:t>
            </a:r>
            <a:r>
              <a:rPr lang="en-US" altLang="zh-CN" dirty="0"/>
              <a:t>,:] = </a:t>
            </a:r>
            <a:r>
              <a:rPr lang="en-US" altLang="zh-CN" dirty="0" err="1"/>
              <a:t>np.mean</a:t>
            </a:r>
            <a:r>
              <a:rPr lang="en-US" altLang="zh-CN" dirty="0"/>
              <a:t>(</a:t>
            </a:r>
            <a:r>
              <a:rPr lang="en-US" altLang="zh-CN" dirty="0" err="1"/>
              <a:t>ClustI</a:t>
            </a:r>
            <a:r>
              <a:rPr lang="en-US" altLang="zh-CN" dirty="0"/>
              <a:t>, axis=0) </a:t>
            </a:r>
          </a:p>
          <a:p>
            <a:pPr marL="342900" indent="-342900">
              <a:buClr>
                <a:srgbClr val="00B0F0"/>
              </a:buClr>
              <a:buFont typeface="+mj-lt"/>
              <a:buAutoNum type="arabicPeriod"/>
            </a:pPr>
            <a:r>
              <a:rPr lang="en-US" altLang="zh-CN" dirty="0"/>
              <a:t>    return </a:t>
            </a:r>
            <a:r>
              <a:rPr lang="en-US" altLang="zh-CN" dirty="0" err="1"/>
              <a:t>clusterCents</a:t>
            </a:r>
            <a:r>
              <a:rPr lang="en-US" altLang="zh-CN" dirty="0"/>
              <a:t>, </a:t>
            </a:r>
            <a:r>
              <a:rPr lang="en-US" altLang="zh-CN" dirty="0" err="1"/>
              <a:t>sampleTag</a:t>
            </a:r>
            <a:r>
              <a:rPr lang="en-US" altLang="zh-CN" dirty="0"/>
              <a:t>, SSE</a:t>
            </a:r>
          </a:p>
          <a:p>
            <a:pPr marL="342900" indent="-342900">
              <a:buClr>
                <a:srgbClr val="00B0F0"/>
              </a:buClr>
              <a:buFont typeface="+mj-lt"/>
              <a:buAutoNum type="arabicPeriod"/>
            </a:pPr>
            <a:endParaRPr lang="zh-CN" altLang="en-US" dirty="0"/>
          </a:p>
        </p:txBody>
      </p:sp>
    </p:spTree>
    <p:extLst>
      <p:ext uri="{BB962C8B-B14F-4D97-AF65-F5344CB8AC3E}">
        <p14:creationId xmlns:p14="http://schemas.microsoft.com/office/powerpoint/2010/main" val="4272511759"/>
      </p:ext>
    </p:extLst>
  </p:cSld>
  <p:clrMapOvr>
    <a:masterClrMapping/>
  </p:clrMapOvr>
  <p:transition spd="slow">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3.1 K</a:t>
            </a:r>
            <a:r>
              <a:rPr lang="zh-CN" altLang="en-US" sz="2800" b="1" dirty="0" smtClean="0">
                <a:solidFill>
                  <a:srgbClr val="7030A0"/>
                </a:solidFill>
                <a:latin typeface="微软雅黑" panose="020B0503020204020204" pitchFamily="34" charset="-122"/>
                <a:ea typeface="微软雅黑" panose="020B0503020204020204" pitchFamily="34" charset="-122"/>
              </a:rPr>
              <a:t>均值聚类算法</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13</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矩形 8"/>
          <p:cNvSpPr/>
          <p:nvPr/>
        </p:nvSpPr>
        <p:spPr>
          <a:xfrm>
            <a:off x="406908" y="1306946"/>
            <a:ext cx="8330184" cy="2308324"/>
          </a:xfrm>
          <a:prstGeom prst="rect">
            <a:avLst/>
          </a:prstGeom>
          <a:ln w="38100">
            <a:solidFill>
              <a:srgbClr val="FFC000"/>
            </a:solidFill>
          </a:ln>
        </p:spPr>
        <p:txBody>
          <a:bodyPr wrap="square">
            <a:spAutoFit/>
          </a:bodyPr>
          <a:lstStyle/>
          <a:p>
            <a:pPr marL="342900" lvl="0" indent="-342900">
              <a:buClr>
                <a:srgbClr val="00B0F0"/>
              </a:buClr>
              <a:buFont typeface="+mj-lt"/>
              <a:buAutoNum type="arabicPeriod"/>
            </a:pPr>
            <a:r>
              <a:rPr lang="en-US" altLang="zh-CN" dirty="0"/>
              <a:t>class </a:t>
            </a:r>
            <a:r>
              <a:rPr lang="en-US" altLang="zh-CN" dirty="0" err="1"/>
              <a:t>sklearn.cluster.KMeans</a:t>
            </a:r>
            <a:r>
              <a:rPr lang="en-US" altLang="zh-CN" dirty="0"/>
              <a:t>(</a:t>
            </a:r>
            <a:r>
              <a:rPr lang="en-US" altLang="zh-CN" dirty="0" err="1"/>
              <a:t>n_clusters</a:t>
            </a:r>
            <a:r>
              <a:rPr lang="en-US" altLang="zh-CN" dirty="0"/>
              <a:t>=8, </a:t>
            </a:r>
            <a:r>
              <a:rPr lang="en-US" altLang="zh-CN" dirty="0" err="1"/>
              <a:t>init</a:t>
            </a:r>
            <a:r>
              <a:rPr lang="en-US" altLang="zh-CN" dirty="0"/>
              <a:t>=’k-means++’, </a:t>
            </a:r>
            <a:r>
              <a:rPr lang="en-US" altLang="zh-CN" dirty="0" err="1"/>
              <a:t>n_init</a:t>
            </a:r>
            <a:r>
              <a:rPr lang="en-US" altLang="zh-CN" dirty="0"/>
              <a:t>=10, </a:t>
            </a:r>
            <a:r>
              <a:rPr lang="en-US" altLang="zh-CN" dirty="0" err="1"/>
              <a:t>max_iter</a:t>
            </a:r>
            <a:r>
              <a:rPr lang="en-US" altLang="zh-CN" dirty="0"/>
              <a:t>=300, </a:t>
            </a:r>
            <a:r>
              <a:rPr lang="en-US" altLang="zh-CN" dirty="0" err="1"/>
              <a:t>tol</a:t>
            </a:r>
            <a:r>
              <a:rPr lang="en-US" altLang="zh-CN" dirty="0"/>
              <a:t>=0.0001, </a:t>
            </a:r>
            <a:r>
              <a:rPr lang="en-US" altLang="zh-CN" dirty="0" err="1"/>
              <a:t>precompute_distances</a:t>
            </a:r>
            <a:r>
              <a:rPr lang="en-US" altLang="zh-CN" dirty="0"/>
              <a:t>=’auto’, verbose=0, </a:t>
            </a:r>
            <a:r>
              <a:rPr lang="en-US" altLang="zh-CN" dirty="0" err="1"/>
              <a:t>random_state</a:t>
            </a:r>
            <a:r>
              <a:rPr lang="en-US" altLang="zh-CN" dirty="0"/>
              <a:t>=None, </a:t>
            </a:r>
            <a:r>
              <a:rPr lang="en-US" altLang="zh-CN" dirty="0" err="1"/>
              <a:t>copy_x</a:t>
            </a:r>
            <a:r>
              <a:rPr lang="en-US" altLang="zh-CN" dirty="0"/>
              <a:t>=True, </a:t>
            </a:r>
            <a:r>
              <a:rPr lang="en-US" altLang="zh-CN" dirty="0" err="1"/>
              <a:t>n_jobs</a:t>
            </a:r>
            <a:r>
              <a:rPr lang="en-US" altLang="zh-CN" dirty="0"/>
              <a:t>=None, algorithm=’auto’)</a:t>
            </a:r>
            <a:endParaRPr lang="zh-CN" altLang="zh-CN" dirty="0"/>
          </a:p>
          <a:p>
            <a:pPr marL="342900" lvl="0" indent="-342900">
              <a:buClr>
                <a:srgbClr val="00B0F0"/>
              </a:buClr>
              <a:buFont typeface="+mj-lt"/>
              <a:buAutoNum type="arabicPeriod"/>
            </a:pPr>
            <a:r>
              <a:rPr lang="en-US" altLang="zh-CN" dirty="0"/>
              <a:t> </a:t>
            </a:r>
            <a:endParaRPr lang="zh-CN" altLang="zh-CN" dirty="0"/>
          </a:p>
          <a:p>
            <a:pPr marL="342900" lvl="0" indent="-342900">
              <a:buClr>
                <a:srgbClr val="00B0F0"/>
              </a:buClr>
              <a:buFont typeface="+mj-lt"/>
              <a:buAutoNum type="arabicPeriod"/>
            </a:pPr>
            <a:r>
              <a:rPr lang="en-US" altLang="zh-CN" dirty="0"/>
              <a:t>fit(X[, y, </a:t>
            </a:r>
            <a:r>
              <a:rPr lang="en-US" altLang="zh-CN" dirty="0" err="1"/>
              <a:t>sample_weight</a:t>
            </a:r>
            <a:r>
              <a:rPr lang="en-US" altLang="zh-CN" dirty="0"/>
              <a:t>]) # </a:t>
            </a:r>
            <a:r>
              <a:rPr lang="zh-CN" altLang="zh-CN" dirty="0"/>
              <a:t>分簇训练</a:t>
            </a:r>
          </a:p>
          <a:p>
            <a:pPr marL="342900" lvl="0" indent="-342900">
              <a:buClr>
                <a:srgbClr val="00B0F0"/>
              </a:buClr>
              <a:buFont typeface="+mj-lt"/>
              <a:buAutoNum type="arabicPeriod"/>
            </a:pPr>
            <a:r>
              <a:rPr lang="en-US" altLang="zh-CN" dirty="0" err="1"/>
              <a:t>fit_predict</a:t>
            </a:r>
            <a:r>
              <a:rPr lang="en-US" altLang="zh-CN" dirty="0"/>
              <a:t>(X[, y, </a:t>
            </a:r>
            <a:r>
              <a:rPr lang="en-US" altLang="zh-CN" dirty="0" err="1"/>
              <a:t>sample_weight</a:t>
            </a:r>
            <a:r>
              <a:rPr lang="en-US" altLang="zh-CN" dirty="0"/>
              <a:t>]) # </a:t>
            </a:r>
            <a:r>
              <a:rPr lang="zh-CN" altLang="zh-CN" dirty="0"/>
              <a:t>分簇训练并给出每个样本的簇号</a:t>
            </a:r>
          </a:p>
          <a:p>
            <a:pPr marL="342900" lvl="0" indent="-342900">
              <a:buClr>
                <a:srgbClr val="00B0F0"/>
              </a:buClr>
              <a:buFont typeface="+mj-lt"/>
              <a:buAutoNum type="arabicPeriod"/>
            </a:pPr>
            <a:r>
              <a:rPr lang="en-US" altLang="zh-CN" dirty="0"/>
              <a:t>predict(X[, </a:t>
            </a:r>
            <a:r>
              <a:rPr lang="en-US" altLang="zh-CN" dirty="0" err="1"/>
              <a:t>sample_weight</a:t>
            </a:r>
            <a:r>
              <a:rPr lang="en-US" altLang="zh-CN" dirty="0"/>
              <a:t>]) # </a:t>
            </a:r>
            <a:r>
              <a:rPr lang="zh-CN" altLang="zh-CN" dirty="0"/>
              <a:t>在训练之后，对输入的样本进行预测</a:t>
            </a:r>
          </a:p>
          <a:p>
            <a:pPr marL="342900" lvl="0" indent="-342900">
              <a:buClr>
                <a:srgbClr val="00B0F0"/>
              </a:buClr>
              <a:buFont typeface="+mj-lt"/>
              <a:buAutoNum type="arabicPeriod"/>
            </a:pPr>
            <a:r>
              <a:rPr lang="en-US" altLang="zh-CN" dirty="0"/>
              <a:t>transform(X) # </a:t>
            </a:r>
            <a:r>
              <a:rPr lang="zh-CN" altLang="zh-CN" dirty="0"/>
              <a:t>计算样本点</a:t>
            </a:r>
            <a:r>
              <a:rPr lang="en-US" altLang="zh-CN" dirty="0"/>
              <a:t>X</a:t>
            </a:r>
            <a:r>
              <a:rPr lang="zh-CN" altLang="zh-CN" dirty="0"/>
              <a:t>与各簇中心的距离</a:t>
            </a:r>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509128110"/>
      </p:ext>
    </p:extLst>
  </p:cSld>
  <p:clrMapOvr>
    <a:masterClrMapping/>
  </p:clrMapOvr>
  <p:transition spd="slow">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0" y="681693"/>
            <a:ext cx="8352375"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局部最优解</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采用随机产生初始簇</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中心</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的</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方法，可能会出现</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运行</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结果</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不一致的情况。这</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是</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因为</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不同的初始簇中心</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使</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得</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算法可能收敛到不同</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的</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局部极小值。</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不能</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收敛到全局最小值，是最优化计算中常常遇到的问题。有一类称为凸优化的优化计算，不存在局部最优问题。凸优化是指损失函数为凸函数的最优化计算。在凸函数中，没有局部极小值这样的小“洼地”，因此是最理想的损失函数。如果能将优化目标转化为凸函数，就可以解决局部最优问题。</a:t>
            </a: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3.1 K</a:t>
            </a:r>
            <a:r>
              <a:rPr lang="zh-CN" altLang="en-US" sz="2800" b="1" dirty="0" smtClean="0">
                <a:solidFill>
                  <a:srgbClr val="7030A0"/>
                </a:solidFill>
                <a:latin typeface="微软雅黑" panose="020B0503020204020204" pitchFamily="34" charset="-122"/>
                <a:ea typeface="微软雅黑" panose="020B0503020204020204" pitchFamily="34" charset="-122"/>
              </a:rPr>
              <a:t>均值聚类算法</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14</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7065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54337" y="1120463"/>
            <a:ext cx="4509518" cy="28989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562187"/>
      </p:ext>
    </p:extLst>
  </p:cSld>
  <p:clrMapOvr>
    <a:masterClrMapping/>
  </p:clrMapOvr>
  <p:transition spd="slow">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0" y="681693"/>
            <a:ext cx="8352375"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en-US" altLang="zh-CN" sz="2400" b="1" dirty="0" err="1" smtClean="0">
                <a:solidFill>
                  <a:srgbClr val="7030A0"/>
                </a:solidFill>
                <a:latin typeface="Arial" panose="020B0604020202020204" pitchFamily="34" charset="0"/>
                <a:ea typeface="微软雅黑" panose="020B0503020204020204" pitchFamily="34" charset="-122"/>
                <a:cs typeface="Arial" panose="020B0604020202020204" pitchFamily="34" charset="0"/>
              </a:rPr>
              <a:t>sklearn</a:t>
            </a: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中的</a:t>
            </a:r>
            <a:r>
              <a:rPr lang="en-US" altLang="zh-CN" sz="2400" b="1" dirty="0" err="1" smtClean="0">
                <a:solidFill>
                  <a:srgbClr val="7030A0"/>
                </a:solidFill>
                <a:latin typeface="Arial" panose="020B0604020202020204" pitchFamily="34" charset="0"/>
                <a:ea typeface="微软雅黑" panose="020B0503020204020204" pitchFamily="34" charset="-122"/>
                <a:cs typeface="Arial" panose="020B0604020202020204" pitchFamily="34" charset="0"/>
              </a:rPr>
              <a:t>Kmeans</a:t>
            </a: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类</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3.1 K</a:t>
            </a:r>
            <a:r>
              <a:rPr lang="zh-CN" altLang="en-US" sz="2800" b="1" dirty="0" smtClean="0">
                <a:solidFill>
                  <a:srgbClr val="7030A0"/>
                </a:solidFill>
                <a:latin typeface="微软雅黑" panose="020B0503020204020204" pitchFamily="34" charset="-122"/>
                <a:ea typeface="微软雅黑" panose="020B0503020204020204" pitchFamily="34" charset="-122"/>
              </a:rPr>
              <a:t>均值聚类算法</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15</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矩形 8"/>
          <p:cNvSpPr/>
          <p:nvPr/>
        </p:nvSpPr>
        <p:spPr>
          <a:xfrm>
            <a:off x="406908" y="1599554"/>
            <a:ext cx="8330184" cy="4154984"/>
          </a:xfrm>
          <a:prstGeom prst="rect">
            <a:avLst/>
          </a:prstGeom>
          <a:ln w="38100">
            <a:solidFill>
              <a:srgbClr val="FFC000"/>
            </a:solidFill>
          </a:ln>
        </p:spPr>
        <p:txBody>
          <a:bodyPr wrap="square">
            <a:spAutoFit/>
          </a:bodyPr>
          <a:lstStyle/>
          <a:p>
            <a:pPr marL="342900" lvl="0" indent="-342900">
              <a:buClr>
                <a:srgbClr val="00B0F0"/>
              </a:buClr>
              <a:buFont typeface="+mj-lt"/>
              <a:buAutoNum type="arabicPeriod"/>
            </a:pPr>
            <a:r>
              <a:rPr lang="en-US" altLang="zh-CN" sz="2400" dirty="0" smtClean="0"/>
              <a:t>class </a:t>
            </a:r>
            <a:r>
              <a:rPr lang="en-US" altLang="zh-CN" sz="2400" dirty="0" err="1"/>
              <a:t>sklearn.cluster.KMeans</a:t>
            </a:r>
            <a:r>
              <a:rPr lang="en-US" altLang="zh-CN" sz="2400" dirty="0"/>
              <a:t>(</a:t>
            </a:r>
            <a:r>
              <a:rPr lang="en-US" altLang="zh-CN" sz="2400" dirty="0" err="1"/>
              <a:t>n_clusters</a:t>
            </a:r>
            <a:r>
              <a:rPr lang="en-US" altLang="zh-CN" sz="2400" dirty="0"/>
              <a:t>=8, </a:t>
            </a:r>
            <a:r>
              <a:rPr lang="en-US" altLang="zh-CN" sz="2400" dirty="0" err="1"/>
              <a:t>init</a:t>
            </a:r>
            <a:r>
              <a:rPr lang="en-US" altLang="zh-CN" sz="2400" dirty="0"/>
              <a:t>=’k-means++’, </a:t>
            </a:r>
            <a:r>
              <a:rPr lang="en-US" altLang="zh-CN" sz="2400" dirty="0" err="1"/>
              <a:t>n_init</a:t>
            </a:r>
            <a:r>
              <a:rPr lang="en-US" altLang="zh-CN" sz="2400" dirty="0"/>
              <a:t>=10, </a:t>
            </a:r>
            <a:r>
              <a:rPr lang="en-US" altLang="zh-CN" sz="2400" dirty="0" err="1"/>
              <a:t>max_iter</a:t>
            </a:r>
            <a:r>
              <a:rPr lang="en-US" altLang="zh-CN" sz="2400" dirty="0"/>
              <a:t>=300, </a:t>
            </a:r>
            <a:r>
              <a:rPr lang="en-US" altLang="zh-CN" sz="2400" dirty="0" err="1"/>
              <a:t>tol</a:t>
            </a:r>
            <a:r>
              <a:rPr lang="en-US" altLang="zh-CN" sz="2400" dirty="0"/>
              <a:t>=0.0001, </a:t>
            </a:r>
            <a:r>
              <a:rPr lang="en-US" altLang="zh-CN" sz="2400" dirty="0" err="1"/>
              <a:t>precompute_distances</a:t>
            </a:r>
            <a:r>
              <a:rPr lang="en-US" altLang="zh-CN" sz="2400" dirty="0"/>
              <a:t>=’auto’, verbose=0, </a:t>
            </a:r>
            <a:r>
              <a:rPr lang="en-US" altLang="zh-CN" sz="2400" dirty="0" err="1"/>
              <a:t>random_state</a:t>
            </a:r>
            <a:r>
              <a:rPr lang="en-US" altLang="zh-CN" sz="2400" dirty="0"/>
              <a:t>=None, </a:t>
            </a:r>
            <a:r>
              <a:rPr lang="en-US" altLang="zh-CN" sz="2400" dirty="0" err="1"/>
              <a:t>copy_x</a:t>
            </a:r>
            <a:r>
              <a:rPr lang="en-US" altLang="zh-CN" sz="2400" dirty="0"/>
              <a:t>=True, </a:t>
            </a:r>
            <a:r>
              <a:rPr lang="en-US" altLang="zh-CN" sz="2400" dirty="0" err="1"/>
              <a:t>n_jobs</a:t>
            </a:r>
            <a:r>
              <a:rPr lang="en-US" altLang="zh-CN" sz="2400" dirty="0"/>
              <a:t>=None, algorithm=’auto’)</a:t>
            </a:r>
          </a:p>
          <a:p>
            <a:pPr marL="342900" lvl="0" indent="-342900">
              <a:buClr>
                <a:srgbClr val="00B0F0"/>
              </a:buClr>
              <a:buFont typeface="+mj-lt"/>
              <a:buAutoNum type="arabicPeriod"/>
            </a:pPr>
            <a:r>
              <a:rPr lang="en-US" altLang="zh-CN" sz="2400" dirty="0"/>
              <a:t>	</a:t>
            </a:r>
          </a:p>
          <a:p>
            <a:pPr marL="342900" lvl="0" indent="-342900">
              <a:buClr>
                <a:srgbClr val="00B0F0"/>
              </a:buClr>
              <a:buFont typeface="+mj-lt"/>
              <a:buAutoNum type="arabicPeriod"/>
            </a:pPr>
            <a:r>
              <a:rPr lang="en-US" altLang="zh-CN" sz="2400" dirty="0" smtClean="0"/>
              <a:t>fit(X</a:t>
            </a:r>
            <a:r>
              <a:rPr lang="en-US" altLang="zh-CN" sz="2400" dirty="0"/>
              <a:t>[, y, </a:t>
            </a:r>
            <a:r>
              <a:rPr lang="en-US" altLang="zh-CN" sz="2400" dirty="0" err="1"/>
              <a:t>sample_weight</a:t>
            </a:r>
            <a:r>
              <a:rPr lang="en-US" altLang="zh-CN" sz="2400" dirty="0"/>
              <a:t>]) # </a:t>
            </a:r>
            <a:r>
              <a:rPr lang="zh-CN" altLang="en-US" sz="2400" dirty="0"/>
              <a:t>分簇训练</a:t>
            </a:r>
          </a:p>
          <a:p>
            <a:pPr marL="342900" lvl="0" indent="-342900">
              <a:buClr>
                <a:srgbClr val="00B0F0"/>
              </a:buClr>
              <a:buFont typeface="+mj-lt"/>
              <a:buAutoNum type="arabicPeriod"/>
            </a:pPr>
            <a:r>
              <a:rPr lang="en-US" altLang="zh-CN" sz="2400" dirty="0" err="1" smtClean="0"/>
              <a:t>fit_predict</a:t>
            </a:r>
            <a:r>
              <a:rPr lang="en-US" altLang="zh-CN" sz="2400" dirty="0" smtClean="0"/>
              <a:t>(X</a:t>
            </a:r>
            <a:r>
              <a:rPr lang="en-US" altLang="zh-CN" sz="2400" dirty="0"/>
              <a:t>[, y, </a:t>
            </a:r>
            <a:r>
              <a:rPr lang="en-US" altLang="zh-CN" sz="2400" dirty="0" err="1"/>
              <a:t>sample_weight</a:t>
            </a:r>
            <a:r>
              <a:rPr lang="en-US" altLang="zh-CN" sz="2400" dirty="0"/>
              <a:t>]) # </a:t>
            </a:r>
            <a:r>
              <a:rPr lang="zh-CN" altLang="en-US" sz="2400" dirty="0"/>
              <a:t>分簇训练并给出每个样本的簇号</a:t>
            </a:r>
          </a:p>
          <a:p>
            <a:pPr marL="342900" lvl="0" indent="-342900">
              <a:buClr>
                <a:srgbClr val="00B0F0"/>
              </a:buClr>
              <a:buFont typeface="+mj-lt"/>
              <a:buAutoNum type="arabicPeriod"/>
            </a:pPr>
            <a:r>
              <a:rPr lang="en-US" altLang="zh-CN" sz="2400" dirty="0" smtClean="0"/>
              <a:t>predict(X</a:t>
            </a:r>
            <a:r>
              <a:rPr lang="en-US" altLang="zh-CN" sz="2400" dirty="0"/>
              <a:t>[, </a:t>
            </a:r>
            <a:r>
              <a:rPr lang="en-US" altLang="zh-CN" sz="2400" dirty="0" err="1"/>
              <a:t>sample_weight</a:t>
            </a:r>
            <a:r>
              <a:rPr lang="en-US" altLang="zh-CN" sz="2400" dirty="0"/>
              <a:t>]) # </a:t>
            </a:r>
            <a:r>
              <a:rPr lang="zh-CN" altLang="en-US" sz="2400" dirty="0"/>
              <a:t>在训练之后，对输入的样本进行预测</a:t>
            </a:r>
          </a:p>
          <a:p>
            <a:pPr marL="342900" lvl="0" indent="-342900">
              <a:buClr>
                <a:srgbClr val="00B0F0"/>
              </a:buClr>
              <a:buFont typeface="+mj-lt"/>
              <a:buAutoNum type="arabicPeriod"/>
            </a:pPr>
            <a:r>
              <a:rPr lang="en-US" altLang="zh-CN" sz="2400" dirty="0" smtClean="0"/>
              <a:t>transform(X</a:t>
            </a:r>
            <a:r>
              <a:rPr lang="en-US" altLang="zh-CN" sz="2400" dirty="0"/>
              <a:t>) # </a:t>
            </a:r>
            <a:r>
              <a:rPr lang="zh-CN" altLang="en-US" sz="2400" dirty="0"/>
              <a:t>计算样本点</a:t>
            </a:r>
            <a:r>
              <a:rPr lang="en-US" altLang="zh-CN" sz="2400" dirty="0"/>
              <a:t>X</a:t>
            </a:r>
            <a:r>
              <a:rPr lang="zh-CN" altLang="en-US" sz="2400" dirty="0"/>
              <a:t>与各簇中心的距离</a:t>
            </a:r>
          </a:p>
        </p:txBody>
      </p:sp>
    </p:spTree>
    <p:extLst>
      <p:ext uri="{BB962C8B-B14F-4D97-AF65-F5344CB8AC3E}">
        <p14:creationId xmlns:p14="http://schemas.microsoft.com/office/powerpoint/2010/main" val="3623100484"/>
      </p:ext>
    </p:extLst>
  </p:cSld>
  <p:clrMapOvr>
    <a:masterClrMapping/>
  </p:clrMapOvr>
  <p:transition spd="slow">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0" y="681693"/>
            <a:ext cx="8352375"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en-US" altLang="zh-CN" sz="2400" b="1" dirty="0" err="1" smtClean="0">
                <a:solidFill>
                  <a:srgbClr val="7030A0"/>
                </a:solidFill>
                <a:latin typeface="Arial" panose="020B0604020202020204" pitchFamily="34" charset="0"/>
                <a:ea typeface="微软雅黑" panose="020B0503020204020204" pitchFamily="34" charset="-122"/>
                <a:cs typeface="Arial" panose="020B0604020202020204" pitchFamily="34" charset="0"/>
              </a:rPr>
              <a:t>sklearn</a:t>
            </a: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中的</a:t>
            </a:r>
            <a:r>
              <a:rPr lang="en-US" altLang="zh-CN" sz="2400" b="1" dirty="0" err="1" smtClean="0">
                <a:solidFill>
                  <a:srgbClr val="7030A0"/>
                </a:solidFill>
                <a:latin typeface="Arial" panose="020B0604020202020204" pitchFamily="34" charset="0"/>
                <a:ea typeface="微软雅黑" panose="020B0503020204020204" pitchFamily="34" charset="-122"/>
                <a:cs typeface="Arial" panose="020B0604020202020204" pitchFamily="34" charset="0"/>
              </a:rPr>
              <a:t>Kmeans</a:t>
            </a: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类</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1</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en-US" altLang="zh-CN" sz="2200" dirty="0" err="1">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init</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参数</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en-US" altLang="zh-CN" sz="2200" dirty="0" err="1">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KMeans</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类通过</a:t>
            </a:r>
            <a:r>
              <a:rPr lang="en-US" altLang="zh-CN" sz="2200" dirty="0" err="1">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init</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参数提供了三种设置初始簇中心的方法，分别为</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k-means++</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random</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和用户指定</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k-means</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是通过一个</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算法来</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产生初始簇中心，其基本思想是使初始簇中心尽量分散开，从而尽可能使算法取得全局最优解。</a:t>
            </a:r>
          </a:p>
          <a:p>
            <a:pPr marL="0" indent="457200">
              <a:lnSpc>
                <a:spcPct val="150000"/>
              </a:lnSpc>
              <a:spcBef>
                <a:spcPts val="0"/>
              </a:spcBef>
              <a:buNone/>
            </a:pP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random</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是由算法随机产生簇中心。</a:t>
            </a: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用户指定是通过一个</a:t>
            </a:r>
            <a:r>
              <a:rPr lang="en-US" altLang="zh-CN" sz="2200" dirty="0" err="1">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ndarray</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数组将用户设置好的初始簇中心传入算法。</a:t>
            </a: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3.1 K</a:t>
            </a:r>
            <a:r>
              <a:rPr lang="zh-CN" altLang="en-US" sz="2800" b="1" dirty="0" smtClean="0">
                <a:solidFill>
                  <a:srgbClr val="7030A0"/>
                </a:solidFill>
                <a:latin typeface="微软雅黑" panose="020B0503020204020204" pitchFamily="34" charset="-122"/>
                <a:ea typeface="微软雅黑" panose="020B0503020204020204" pitchFamily="34" charset="-122"/>
              </a:rPr>
              <a:t>均值聚类算法</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16</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542308519"/>
      </p:ext>
    </p:extLst>
  </p:cSld>
  <p:clrMapOvr>
    <a:masterClrMapping/>
  </p:clrMapOvr>
  <p:transition spd="slow">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0" y="681693"/>
            <a:ext cx="8352375"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en-US" altLang="zh-CN" sz="2400" b="1" dirty="0" err="1" smtClean="0">
                <a:solidFill>
                  <a:srgbClr val="7030A0"/>
                </a:solidFill>
                <a:latin typeface="Arial" panose="020B0604020202020204" pitchFamily="34" charset="0"/>
                <a:ea typeface="微软雅黑" panose="020B0503020204020204" pitchFamily="34" charset="-122"/>
                <a:cs typeface="Arial" panose="020B0604020202020204" pitchFamily="34" charset="0"/>
              </a:rPr>
              <a:t>sklearn</a:t>
            </a: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中的</a:t>
            </a:r>
            <a:r>
              <a:rPr lang="en-US" altLang="zh-CN" sz="2400" b="1" dirty="0" err="1" smtClean="0">
                <a:solidFill>
                  <a:srgbClr val="7030A0"/>
                </a:solidFill>
                <a:latin typeface="Arial" panose="020B0604020202020204" pitchFamily="34" charset="0"/>
                <a:ea typeface="微软雅黑" panose="020B0503020204020204" pitchFamily="34" charset="-122"/>
                <a:cs typeface="Arial" panose="020B0604020202020204" pitchFamily="34" charset="0"/>
              </a:rPr>
              <a:t>Kmeans</a:t>
            </a: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类</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2</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en-US" altLang="zh-CN" sz="2200" dirty="0" err="1">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n_init</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参数</a:t>
            </a:r>
          </a:p>
          <a:p>
            <a:pPr marL="0" indent="457200">
              <a:lnSpc>
                <a:spcPct val="150000"/>
              </a:lnSpc>
              <a:spcBef>
                <a:spcPts val="0"/>
              </a:spcBef>
              <a:buNone/>
            </a:pPr>
            <a:r>
              <a:rPr lang="en-US" altLang="zh-CN" sz="2200" dirty="0" err="1">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n_init</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参数指定</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算法重复运行次数</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。通过</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多次重复运行算法，最终选择最好的结果作为输出。</a:t>
            </a:r>
          </a:p>
          <a:p>
            <a:pPr marL="0" indent="457200">
              <a:lnSpc>
                <a:spcPct val="150000"/>
              </a:lnSpc>
              <a:spcBef>
                <a:spcPts val="0"/>
              </a:spcBef>
              <a:buNone/>
            </a:pP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3</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en-US" altLang="zh-CN" sz="2200" dirty="0" err="1">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max_iter</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参数和</a:t>
            </a:r>
            <a:r>
              <a:rPr lang="en-US" altLang="zh-CN" sz="2200" dirty="0" err="1">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tol</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参数</a:t>
            </a:r>
          </a:p>
          <a:p>
            <a:pPr marL="0" indent="457200">
              <a:lnSpc>
                <a:spcPct val="150000"/>
              </a:lnSpc>
              <a:spcBef>
                <a:spcPts val="0"/>
              </a:spcBef>
              <a:buNone/>
            </a:pPr>
            <a:r>
              <a:rPr lang="en-US" altLang="zh-CN" sz="2200" dirty="0" err="1">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max_iter</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参数和</a:t>
            </a:r>
            <a:r>
              <a:rPr lang="en-US" altLang="zh-CN" sz="2200" dirty="0" err="1">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tol</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参数是迭代的退出</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条件。</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en-US" altLang="zh-CN" sz="2200" dirty="0" err="1"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max_iter</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参数指定一次运行中的最大迭代次数，达到最大次数时结束迭代</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en-US" altLang="zh-CN" sz="2200" dirty="0" err="1"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tol</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参数指定连续两次迭代变化的阈值，如果损失函数的变化小于阈值，则结束迭代</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3.1 K</a:t>
            </a:r>
            <a:r>
              <a:rPr lang="zh-CN" altLang="en-US" sz="2800" b="1" dirty="0" smtClean="0">
                <a:solidFill>
                  <a:srgbClr val="7030A0"/>
                </a:solidFill>
                <a:latin typeface="微软雅黑" panose="020B0503020204020204" pitchFamily="34" charset="-122"/>
                <a:ea typeface="微软雅黑" panose="020B0503020204020204" pitchFamily="34" charset="-122"/>
              </a:rPr>
              <a:t>均值聚类算法</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17</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259013747"/>
      </p:ext>
    </p:extLst>
  </p:cSld>
  <p:clrMapOvr>
    <a:masterClrMapping/>
  </p:clrMapOvr>
  <p:transition spd="slow">
    <p:wip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0" y="681693"/>
            <a:ext cx="8352375"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超参数</a:t>
            </a:r>
            <a:r>
              <a:rPr lang="en-US" altLang="zh-CN"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k</a:t>
            </a: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值的确定</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可以对不同的</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k</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值逐次运行算法，取“最好结果”。要注意的是，这个“最好结果”并非是</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SSE</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等算法指标，而是要根据具体应用来确定</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拐点法</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3.1 K</a:t>
            </a:r>
            <a:r>
              <a:rPr lang="zh-CN" altLang="en-US" sz="2800" b="1" dirty="0" smtClean="0">
                <a:solidFill>
                  <a:srgbClr val="7030A0"/>
                </a:solidFill>
                <a:latin typeface="微软雅黑" panose="020B0503020204020204" pitchFamily="34" charset="-122"/>
                <a:ea typeface="微软雅黑" panose="020B0503020204020204" pitchFamily="34" charset="-122"/>
              </a:rPr>
              <a:t>均值聚类算法</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18</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9" name="图片 8"/>
          <p:cNvPicPr/>
          <p:nvPr/>
        </p:nvPicPr>
        <p:blipFill>
          <a:blip r:embed="rId3"/>
          <a:stretch>
            <a:fillRect/>
          </a:stretch>
        </p:blipFill>
        <p:spPr>
          <a:xfrm>
            <a:off x="2317537" y="3029648"/>
            <a:ext cx="5143093" cy="3434493"/>
          </a:xfrm>
          <a:prstGeom prst="rect">
            <a:avLst/>
          </a:prstGeom>
        </p:spPr>
      </p:pic>
    </p:spTree>
    <p:extLst>
      <p:ext uri="{BB962C8B-B14F-4D97-AF65-F5344CB8AC3E}">
        <p14:creationId xmlns:p14="http://schemas.microsoft.com/office/powerpoint/2010/main" val="1682311617"/>
      </p:ext>
    </p:extLst>
  </p:cSld>
  <p:clrMapOvr>
    <a:masterClrMapping/>
  </p:clrMapOvr>
  <p:transition spd="slow">
    <p:wip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0" y="681693"/>
            <a:ext cx="8352375"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特征归一化</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k-means</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算法对样本不同特征的分布范围非常敏感</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已知小明（</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160</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60000</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），小王（</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160</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59000</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），小李（</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170</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60000</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根据常识可以知道小明和小王体型相似，但是如果根据欧氏距离来判断，小明和小王的距离要远远大于小明和小李之间的距离，即小明和小李体型相似。这是因为不同特征的度量标准之间存在差异而导致判断出错</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为了使不同变化范围的特征能起到相同的影响力，可以对特征进行归一化（</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Standardize</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）的预处理，使之变化范围保持一致。常用的归一化处理方法是将取值范围内的值线性缩放到</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[0,1]</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或</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[-1,1]</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3.1 K</a:t>
            </a:r>
            <a:r>
              <a:rPr lang="zh-CN" altLang="en-US" sz="2800" b="1" dirty="0" smtClean="0">
                <a:solidFill>
                  <a:srgbClr val="7030A0"/>
                </a:solidFill>
                <a:latin typeface="微软雅黑" panose="020B0503020204020204" pitchFamily="34" charset="-122"/>
                <a:ea typeface="微软雅黑" panose="020B0503020204020204" pitchFamily="34" charset="-122"/>
              </a:rPr>
              <a:t>均值聚类算法</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19</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4224322554"/>
      </p:ext>
    </p:extLst>
  </p:cSld>
  <p:clrMapOvr>
    <a:masterClrMapping/>
  </p:clrMapOvr>
  <p:transition spd="slow">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en-US" altLang="zh-CN"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        </a:t>
            </a: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人们</a:t>
            </a:r>
            <a:r>
              <a:rPr lang="zh-CN" altLang="en-US"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在面对大量未知事物时，往往会采取分而治之的策略，即先将事物按照相似性分成多个组，然后按组对事物进行处理。机器学习里的聚类就是用来完成对事物进行分组的任务</a:t>
            </a: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。本章</a:t>
            </a:r>
            <a:r>
              <a:rPr lang="zh-CN" altLang="en-US"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将讨论</a:t>
            </a:r>
            <a:r>
              <a:rPr lang="en-US" altLang="zh-CN" sz="2400" b="1" dirty="0" err="1">
                <a:solidFill>
                  <a:srgbClr val="7030A0"/>
                </a:solidFill>
                <a:latin typeface="Arial" panose="020B0604020202020204" pitchFamily="34" charset="0"/>
                <a:ea typeface="微软雅黑" panose="020B0503020204020204" pitchFamily="34" charset="-122"/>
                <a:cs typeface="Arial" panose="020B0604020202020204" pitchFamily="34" charset="0"/>
              </a:rPr>
              <a:t>kmeans</a:t>
            </a:r>
            <a:r>
              <a:rPr lang="zh-CN" altLang="en-US"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a:t>
            </a:r>
            <a:r>
              <a:rPr lang="en-US" altLang="zh-CN"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DBSCAN</a:t>
            </a:r>
            <a:r>
              <a:rPr lang="zh-CN" altLang="en-US"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a:t>
            </a:r>
            <a:r>
              <a:rPr lang="en-US" altLang="zh-CN"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OPTICS</a:t>
            </a:r>
            <a:r>
              <a:rPr lang="zh-CN" altLang="en-US"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a:t>
            </a:r>
            <a:r>
              <a:rPr lang="en-US" altLang="zh-CN"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Mean Shift</a:t>
            </a:r>
            <a:r>
              <a:rPr lang="zh-CN" altLang="en-US"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和</a:t>
            </a:r>
            <a:r>
              <a:rPr lang="en-US" altLang="zh-CN" sz="2400" b="1" dirty="0" err="1">
                <a:solidFill>
                  <a:srgbClr val="7030A0"/>
                </a:solidFill>
                <a:latin typeface="Arial" panose="020B0604020202020204" pitchFamily="34" charset="0"/>
                <a:ea typeface="微软雅黑" panose="020B0503020204020204" pitchFamily="34" charset="-122"/>
                <a:cs typeface="Arial" panose="020B0604020202020204" pitchFamily="34" charset="0"/>
              </a:rPr>
              <a:t>GaussianMixture</a:t>
            </a:r>
            <a:r>
              <a:rPr lang="zh-CN" altLang="en-US"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聚类算法，其中</a:t>
            </a:r>
            <a:r>
              <a:rPr lang="en-US" altLang="zh-CN" sz="2400" b="1" dirty="0" err="1">
                <a:solidFill>
                  <a:srgbClr val="7030A0"/>
                </a:solidFill>
                <a:latin typeface="Arial" panose="020B0604020202020204" pitchFamily="34" charset="0"/>
                <a:ea typeface="微软雅黑" panose="020B0503020204020204" pitchFamily="34" charset="-122"/>
                <a:cs typeface="Arial" panose="020B0604020202020204" pitchFamily="34" charset="0"/>
              </a:rPr>
              <a:t>GaussianMixture</a:t>
            </a:r>
            <a:r>
              <a:rPr lang="zh-CN" altLang="en-US"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算法属于概率模型，其他算法属于决策函数模型。</a:t>
            </a:r>
          </a:p>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        降维是</a:t>
            </a:r>
            <a:r>
              <a:rPr lang="zh-CN" altLang="en-US"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处理所谓维数灾难的一种方法，它将高维空间中的样本点映射到低维空间中，以减少样本的特征数量。通过将高维降到二维或者三维，可以直观看到样本点在空间中的分布，有助于人们对样本数据的理解并选择适用的机器学习算法。本章将讨论</a:t>
            </a:r>
            <a:r>
              <a:rPr lang="en-US" altLang="zh-CN"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PCA</a:t>
            </a:r>
            <a:r>
              <a:rPr lang="zh-CN" altLang="en-US"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降维算法。</a:t>
            </a: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zh-CN" altLang="en-US" sz="2800" b="1" dirty="0" smtClean="0">
                <a:solidFill>
                  <a:srgbClr val="7030A0"/>
                </a:solidFill>
                <a:latin typeface="微软雅黑" panose="020B0503020204020204" pitchFamily="34" charset="-122"/>
                <a:ea typeface="微软雅黑" panose="020B0503020204020204" pitchFamily="34" charset="-122"/>
              </a:rPr>
              <a:t>第三章 聚类与降维</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2</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2934905633"/>
      </p:ext>
    </p:extLst>
  </p:cSld>
  <p:clrMapOvr>
    <a:masterClrMapping/>
  </p:clrMapOvr>
  <p:transition spd="slow">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0" name="Content Placeholder 2"/>
              <p:cNvSpPr txBox="1"/>
              <p:nvPr/>
            </p:nvSpPr>
            <p:spPr>
              <a:xfrm>
                <a:off x="411480" y="681693"/>
                <a:ext cx="8352375"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特征归一化</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对第</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𝑗</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个特征</a:t>
                </a:r>
                <a14:m>
                  <m:oMath xmlns:m="http://schemas.openxmlformats.org/officeDocument/2006/math">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𝑗</m:t>
                            </m:r>
                          </m:e>
                        </m:d>
                      </m:sup>
                    </m:sSup>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来说，如果它的最大值和最小值分别是</a:t>
                </a:r>
                <a14:m>
                  <m:oMath xmlns:m="http://schemas.openxmlformats.org/officeDocument/2006/math">
                    <m:r>
                      <m:rPr>
                        <m:sty m:val="p"/>
                      </m:rP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max</m:t>
                    </m:r>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𝑗</m:t>
                            </m:r>
                          </m:e>
                        </m:d>
                      </m:sup>
                    </m:sSup>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和</a:t>
                </a:r>
                <a14:m>
                  <m:oMath xmlns:m="http://schemas.openxmlformats.org/officeDocument/2006/math">
                    <m:r>
                      <m:rPr>
                        <m:sty m:val="p"/>
                      </m:rP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min</m:t>
                    </m:r>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𝑗</m:t>
                            </m:r>
                          </m:e>
                        </m:d>
                      </m:sup>
                    </m:sSup>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，则对于某值</a:t>
                </a:r>
                <a14:m>
                  <m:oMath xmlns:m="http://schemas.openxmlformats.org/officeDocument/2006/math">
                    <m:sSubSup>
                      <m:sSub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𝑗</m:t>
                            </m:r>
                          </m:e>
                        </m:d>
                      </m:sup>
                    </m:sSubSup>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来说，其</a:t>
                </a:r>
                <a14:m>
                  <m:oMath xmlns:m="http://schemas.openxmlformats.org/officeDocument/2006/math">
                    <m:d>
                      <m:dPr>
                        <m:begChr m:val="["/>
                        <m:endChr m:val="]"/>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0,1</m:t>
                        </m:r>
                      </m:e>
                    </m:d>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归一化结果为</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spcBef>
                    <a:spcPts val="0"/>
                  </a:spcBef>
                  <a:buNone/>
                </a:pPr>
                <a14:m>
                  <m:oMathPara xmlns:m="http://schemas.openxmlformats.org/officeDocument/2006/math">
                    <m:oMathParaPr>
                      <m:jc m:val="centerGroup"/>
                    </m:oMathParaPr>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𝑆𝑡𝑎𝑛𝑑𝑎𝑟𝑑</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Sup>
                            <m:sSub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𝑗</m:t>
                                  </m:r>
                                </m:e>
                              </m:d>
                            </m:sup>
                          </m:sSubSup>
                        </m:e>
                      </m:d>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f>
                        <m:f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fPr>
                        <m:num>
                          <m:sSubSup>
                            <m:sSub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𝑗</m:t>
                                  </m:r>
                                </m:e>
                              </m:d>
                            </m:sup>
                          </m:sSub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𝑚𝑖𝑛</m:t>
                          </m:r>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𝑗</m:t>
                                  </m:r>
                                </m:e>
                              </m:d>
                            </m:sup>
                          </m:sSup>
                        </m:num>
                        <m:den>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𝑚𝑎𝑥</m:t>
                          </m:r>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𝑗</m:t>
                                  </m:r>
                                </m:e>
                              </m:d>
                            </m:sup>
                          </m:s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𝑚𝑖𝑛</m:t>
                          </m:r>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𝑗</m:t>
                                  </m:r>
                                </m:e>
                              </m:d>
                            </m:sup>
                          </m:sSup>
                        </m:den>
                      </m:f>
                    </m:oMath>
                  </m:oMathPara>
                </a14:m>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mc:Choice>
        <mc:Fallback xmlns="">
          <p:sp>
            <p:nvSpPr>
              <p:cNvPr id="20" name="Content Placeholder 2"/>
              <p:cNvSpPr txBox="1">
                <a:spLocks noRot="1" noChangeAspect="1" noMove="1" noResize="1" noEditPoints="1" noAdjustHandles="1" noChangeArrowheads="1" noChangeShapeType="1" noTextEdit="1"/>
              </p:cNvSpPr>
              <p:nvPr/>
            </p:nvSpPr>
            <p:spPr>
              <a:xfrm>
                <a:off x="411480" y="681693"/>
                <a:ext cx="8352375" cy="5773971"/>
              </a:xfrm>
              <a:prstGeom prst="rect">
                <a:avLst/>
              </a:prstGeom>
              <a:blipFill rotWithShape="1">
                <a:blip r:embed="rId3"/>
                <a:stretch>
                  <a:fillRect l="-1168"/>
                </a:stretch>
              </a:blipFill>
            </p:spPr>
            <p:txBody>
              <a:bodyPr/>
              <a:lstStyle/>
              <a:p>
                <a:r>
                  <a:rPr lang="zh-CN" altLang="en-US">
                    <a:noFill/>
                  </a:rPr>
                  <a:t> </a:t>
                </a:r>
              </a:p>
            </p:txBody>
          </p:sp>
        </mc:Fallback>
      </mc:AlternateContent>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3.1 K</a:t>
            </a:r>
            <a:r>
              <a:rPr lang="zh-CN" altLang="en-US" sz="2800" b="1" dirty="0" smtClean="0">
                <a:solidFill>
                  <a:srgbClr val="7030A0"/>
                </a:solidFill>
                <a:latin typeface="微软雅黑" panose="020B0503020204020204" pitchFamily="34" charset="-122"/>
                <a:ea typeface="微软雅黑" panose="020B0503020204020204" pitchFamily="34" charset="-122"/>
              </a:rPr>
              <a:t>均值聚类算法</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20</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矩形 8"/>
          <p:cNvSpPr/>
          <p:nvPr/>
        </p:nvSpPr>
        <p:spPr>
          <a:xfrm>
            <a:off x="180878" y="3259448"/>
            <a:ext cx="4780005" cy="3693319"/>
          </a:xfrm>
          <a:prstGeom prst="rect">
            <a:avLst/>
          </a:prstGeom>
          <a:ln w="38100">
            <a:solidFill>
              <a:srgbClr val="FFC000"/>
            </a:solidFill>
          </a:ln>
        </p:spPr>
        <p:txBody>
          <a:bodyPr wrap="square">
            <a:spAutoFit/>
          </a:bodyPr>
          <a:lstStyle/>
          <a:p>
            <a:pPr marL="342900" lvl="0" indent="-342900">
              <a:buClr>
                <a:srgbClr val="00B0F0"/>
              </a:buClr>
              <a:buFont typeface="+mj-lt"/>
              <a:buAutoNum type="arabicPeriod"/>
            </a:pPr>
            <a:r>
              <a:rPr lang="en-US" altLang="zh-CN" dirty="0"/>
              <a:t>from </a:t>
            </a:r>
            <a:r>
              <a:rPr lang="en-US" altLang="zh-CN" dirty="0" err="1"/>
              <a:t>sklearn.preprocessing</a:t>
            </a:r>
            <a:r>
              <a:rPr lang="en-US" altLang="zh-CN" dirty="0"/>
              <a:t> import </a:t>
            </a:r>
            <a:r>
              <a:rPr lang="en-US" altLang="zh-CN" dirty="0" err="1"/>
              <a:t>MinMaxScaler</a:t>
            </a:r>
            <a:endParaRPr lang="zh-CN" altLang="zh-CN" dirty="0"/>
          </a:p>
          <a:p>
            <a:pPr marL="342900" lvl="0" indent="-342900">
              <a:buClr>
                <a:srgbClr val="00B0F0"/>
              </a:buClr>
              <a:buFont typeface="+mj-lt"/>
              <a:buAutoNum type="arabicPeriod"/>
            </a:pPr>
            <a:r>
              <a:rPr lang="en-US" altLang="zh-CN" dirty="0"/>
              <a:t>import </a:t>
            </a:r>
            <a:r>
              <a:rPr lang="en-US" altLang="zh-CN" dirty="0" err="1"/>
              <a:t>numpy</a:t>
            </a:r>
            <a:r>
              <a:rPr lang="en-US" altLang="zh-CN" dirty="0"/>
              <a:t> as </a:t>
            </a:r>
            <a:r>
              <a:rPr lang="en-US" altLang="zh-CN" dirty="0" err="1"/>
              <a:t>np</a:t>
            </a:r>
            <a:endParaRPr lang="zh-CN" altLang="zh-CN" dirty="0"/>
          </a:p>
          <a:p>
            <a:pPr marL="342900" lvl="0" indent="-342900">
              <a:buClr>
                <a:srgbClr val="00B0F0"/>
              </a:buClr>
              <a:buFont typeface="+mj-lt"/>
              <a:buAutoNum type="arabicPeriod"/>
            </a:pPr>
            <a:r>
              <a:rPr lang="en-US" altLang="zh-CN" dirty="0"/>
              <a:t>#</a:t>
            </a:r>
            <a:r>
              <a:rPr lang="zh-CN" altLang="zh-CN" dirty="0"/>
              <a:t>对数据进行归一化</a:t>
            </a:r>
          </a:p>
          <a:p>
            <a:pPr marL="342900" lvl="0" indent="-342900">
              <a:buClr>
                <a:srgbClr val="00B0F0"/>
              </a:buClr>
              <a:buFont typeface="+mj-lt"/>
              <a:buAutoNum type="arabicPeriod"/>
            </a:pPr>
            <a:r>
              <a:rPr lang="en-US" altLang="zh-CN" dirty="0"/>
              <a:t>X = </a:t>
            </a:r>
            <a:r>
              <a:rPr lang="en-US" altLang="zh-CN" dirty="0" err="1"/>
              <a:t>np.array</a:t>
            </a:r>
            <a:r>
              <a:rPr lang="en-US" altLang="zh-CN" dirty="0"/>
              <a:t>([[ 0., 1000.],</a:t>
            </a:r>
            <a:endParaRPr lang="zh-CN" altLang="zh-CN" dirty="0"/>
          </a:p>
          <a:p>
            <a:pPr marL="342900" lvl="0" indent="-342900">
              <a:buClr>
                <a:srgbClr val="00B0F0"/>
              </a:buClr>
              <a:buFont typeface="+mj-lt"/>
              <a:buAutoNum type="arabicPeriod"/>
            </a:pPr>
            <a:r>
              <a:rPr lang="en-US" altLang="zh-CN" dirty="0"/>
              <a:t>                 [ 0.5,  1500.],</a:t>
            </a:r>
            <a:endParaRPr lang="zh-CN" altLang="zh-CN" dirty="0"/>
          </a:p>
          <a:p>
            <a:pPr marL="342900" lvl="0" indent="-342900">
              <a:buClr>
                <a:srgbClr val="00B0F0"/>
              </a:buClr>
              <a:buFont typeface="+mj-lt"/>
              <a:buAutoNum type="arabicPeriod"/>
            </a:pPr>
            <a:r>
              <a:rPr lang="en-US" altLang="zh-CN" dirty="0"/>
              <a:t>                 [ 1.,  2000.]])</a:t>
            </a:r>
            <a:endParaRPr lang="zh-CN" altLang="zh-CN" dirty="0"/>
          </a:p>
          <a:p>
            <a:pPr marL="342900" lvl="0" indent="-342900">
              <a:buClr>
                <a:srgbClr val="00B0F0"/>
              </a:buClr>
              <a:buFont typeface="+mj-lt"/>
              <a:buAutoNum type="arabicPeriod"/>
            </a:pPr>
            <a:r>
              <a:rPr lang="en-US" altLang="zh-CN" dirty="0" err="1"/>
              <a:t>min_max_scaler</a:t>
            </a:r>
            <a:r>
              <a:rPr lang="en-US" altLang="zh-CN" dirty="0"/>
              <a:t> = </a:t>
            </a:r>
            <a:r>
              <a:rPr lang="en-US" altLang="zh-CN" dirty="0" err="1"/>
              <a:t>MinMaxScaler</a:t>
            </a:r>
            <a:r>
              <a:rPr lang="en-US" altLang="zh-CN" dirty="0"/>
              <a:t>()</a:t>
            </a:r>
            <a:endParaRPr lang="zh-CN" altLang="zh-CN" dirty="0"/>
          </a:p>
          <a:p>
            <a:pPr marL="342900" lvl="0" indent="-342900">
              <a:buClr>
                <a:srgbClr val="00B0F0"/>
              </a:buClr>
              <a:buFont typeface="+mj-lt"/>
              <a:buAutoNum type="arabicPeriod"/>
            </a:pPr>
            <a:r>
              <a:rPr lang="en-US" altLang="zh-CN" dirty="0" err="1"/>
              <a:t>X_minmax</a:t>
            </a:r>
            <a:r>
              <a:rPr lang="en-US" altLang="zh-CN" dirty="0"/>
              <a:t> = </a:t>
            </a:r>
            <a:r>
              <a:rPr lang="en-US" altLang="zh-CN" dirty="0" err="1"/>
              <a:t>min_max_scaler.fit_transform</a:t>
            </a:r>
            <a:r>
              <a:rPr lang="en-US" altLang="zh-CN" dirty="0"/>
              <a:t>(X)</a:t>
            </a:r>
            <a:endParaRPr lang="zh-CN" altLang="zh-CN" dirty="0"/>
          </a:p>
          <a:p>
            <a:pPr marL="342900" lvl="0" indent="-342900">
              <a:buClr>
                <a:srgbClr val="00B0F0"/>
              </a:buClr>
              <a:buFont typeface="+mj-lt"/>
              <a:buAutoNum type="arabicPeriod"/>
            </a:pPr>
            <a:r>
              <a:rPr lang="en-US" altLang="zh-CN" dirty="0" err="1"/>
              <a:t>X_minmax</a:t>
            </a:r>
            <a:endParaRPr lang="zh-CN" altLang="zh-CN" dirty="0"/>
          </a:p>
          <a:p>
            <a:pPr marL="342900" lvl="0" indent="-342900">
              <a:buClr>
                <a:srgbClr val="00B0F0"/>
              </a:buClr>
              <a:buFont typeface="+mj-lt"/>
              <a:buAutoNum type="arabicPeriod"/>
            </a:pPr>
            <a:r>
              <a:rPr lang="en-US" altLang="zh-CN" dirty="0"/>
              <a:t>&gt;&gt;&gt;array([[0. , 0. ],</a:t>
            </a:r>
            <a:endParaRPr lang="zh-CN" altLang="zh-CN" dirty="0"/>
          </a:p>
          <a:p>
            <a:pPr marL="342900" lvl="0" indent="-342900">
              <a:buClr>
                <a:srgbClr val="00B0F0"/>
              </a:buClr>
              <a:buFont typeface="+mj-lt"/>
              <a:buAutoNum type="arabicPeriod"/>
            </a:pPr>
            <a:r>
              <a:rPr lang="en-US" altLang="zh-CN" dirty="0"/>
              <a:t>          [0.5, 0.5],</a:t>
            </a:r>
            <a:endParaRPr lang="zh-CN" altLang="zh-CN" dirty="0"/>
          </a:p>
          <a:p>
            <a:pPr marL="342900" lvl="0" indent="-342900">
              <a:buClr>
                <a:srgbClr val="00B0F0"/>
              </a:buClr>
              <a:buFont typeface="+mj-lt"/>
              <a:buAutoNum type="arabicPeriod"/>
            </a:pPr>
            <a:r>
              <a:rPr lang="en-US" altLang="zh-CN" dirty="0"/>
              <a:t>          [1. , 1. </a:t>
            </a:r>
            <a:r>
              <a:rPr lang="en-US" altLang="zh-CN" dirty="0" smtClean="0"/>
              <a:t>]])</a:t>
            </a:r>
            <a:endParaRPr lang="zh-CN" altLang="zh-CN" dirty="0"/>
          </a:p>
        </p:txBody>
      </p:sp>
      <p:sp>
        <p:nvSpPr>
          <p:cNvPr id="10" name="矩形 9"/>
          <p:cNvSpPr/>
          <p:nvPr/>
        </p:nvSpPr>
        <p:spPr>
          <a:xfrm>
            <a:off x="5088914" y="3301488"/>
            <a:ext cx="3981513" cy="3416320"/>
          </a:xfrm>
          <a:prstGeom prst="rect">
            <a:avLst/>
          </a:prstGeom>
          <a:ln w="38100">
            <a:solidFill>
              <a:srgbClr val="FFC000"/>
            </a:solidFill>
          </a:ln>
        </p:spPr>
        <p:txBody>
          <a:bodyPr wrap="square">
            <a:spAutoFit/>
          </a:bodyPr>
          <a:lstStyle/>
          <a:p>
            <a:pPr marL="342900" lvl="0" indent="-342900">
              <a:buClr>
                <a:srgbClr val="00B0F0"/>
              </a:buClr>
              <a:buFont typeface="+mj-lt"/>
              <a:buAutoNum type="arabicPeriod"/>
            </a:pPr>
            <a:r>
              <a:rPr lang="en-US" altLang="zh-CN" dirty="0" smtClean="0"/>
              <a:t># </a:t>
            </a:r>
            <a:r>
              <a:rPr lang="zh-CN" altLang="zh-CN" dirty="0"/>
              <a:t>将相同的缩放应用到其它数据中</a:t>
            </a:r>
          </a:p>
          <a:p>
            <a:pPr marL="342900" lvl="0" indent="-342900">
              <a:buClr>
                <a:srgbClr val="00B0F0"/>
              </a:buClr>
              <a:buFont typeface="+mj-lt"/>
              <a:buAutoNum type="arabicPeriod"/>
            </a:pPr>
            <a:r>
              <a:rPr lang="en-US" altLang="zh-CN" dirty="0" err="1"/>
              <a:t>X_test</a:t>
            </a:r>
            <a:r>
              <a:rPr lang="en-US" altLang="zh-CN" dirty="0"/>
              <a:t> = </a:t>
            </a:r>
            <a:r>
              <a:rPr lang="en-US" altLang="zh-CN" dirty="0" err="1"/>
              <a:t>np.array</a:t>
            </a:r>
            <a:r>
              <a:rPr lang="en-US" altLang="zh-CN" dirty="0"/>
              <a:t>([[ 0.8, 1800.]])</a:t>
            </a:r>
            <a:endParaRPr lang="zh-CN" altLang="zh-CN" dirty="0"/>
          </a:p>
          <a:p>
            <a:pPr marL="342900" lvl="0" indent="-342900">
              <a:buClr>
                <a:srgbClr val="00B0F0"/>
              </a:buClr>
              <a:buFont typeface="+mj-lt"/>
              <a:buAutoNum type="arabicPeriod"/>
            </a:pPr>
            <a:r>
              <a:rPr lang="en-US" altLang="zh-CN" dirty="0" err="1"/>
              <a:t>X_test_minmax</a:t>
            </a:r>
            <a:r>
              <a:rPr lang="en-US" altLang="zh-CN" dirty="0"/>
              <a:t> = </a:t>
            </a:r>
            <a:r>
              <a:rPr lang="en-US" altLang="zh-CN" dirty="0" err="1"/>
              <a:t>min_max_scaler.transform</a:t>
            </a:r>
            <a:r>
              <a:rPr lang="en-US" altLang="zh-CN" dirty="0"/>
              <a:t>(</a:t>
            </a:r>
            <a:r>
              <a:rPr lang="en-US" altLang="zh-CN" dirty="0" err="1"/>
              <a:t>X_test</a:t>
            </a:r>
            <a:r>
              <a:rPr lang="en-US" altLang="zh-CN" dirty="0"/>
              <a:t>)</a:t>
            </a:r>
            <a:endParaRPr lang="zh-CN" altLang="zh-CN" dirty="0"/>
          </a:p>
          <a:p>
            <a:pPr marL="342900" lvl="0" indent="-342900">
              <a:buClr>
                <a:srgbClr val="00B0F0"/>
              </a:buClr>
              <a:buFont typeface="+mj-lt"/>
              <a:buAutoNum type="arabicPeriod"/>
            </a:pPr>
            <a:r>
              <a:rPr lang="en-US" altLang="zh-CN" dirty="0" err="1"/>
              <a:t>X_test_minmax</a:t>
            </a:r>
            <a:endParaRPr lang="zh-CN" altLang="zh-CN" dirty="0"/>
          </a:p>
          <a:p>
            <a:pPr marL="342900" lvl="0" indent="-342900">
              <a:buClr>
                <a:srgbClr val="00B0F0"/>
              </a:buClr>
              <a:buFont typeface="+mj-lt"/>
              <a:buAutoNum type="arabicPeriod"/>
            </a:pPr>
            <a:r>
              <a:rPr lang="en-US" altLang="zh-CN" dirty="0"/>
              <a:t>&gt;&gt;&gt;array([[0.8, 0.8]])</a:t>
            </a:r>
            <a:endParaRPr lang="zh-CN" altLang="zh-CN" dirty="0"/>
          </a:p>
          <a:p>
            <a:pPr marL="342900" lvl="0" indent="-342900">
              <a:buClr>
                <a:srgbClr val="00B0F0"/>
              </a:buClr>
              <a:buFont typeface="+mj-lt"/>
              <a:buAutoNum type="arabicPeriod"/>
            </a:pPr>
            <a:r>
              <a:rPr lang="en-US" altLang="zh-CN" dirty="0"/>
              <a:t># </a:t>
            </a:r>
            <a:r>
              <a:rPr lang="zh-CN" altLang="zh-CN" dirty="0"/>
              <a:t>缩放因子</a:t>
            </a:r>
          </a:p>
          <a:p>
            <a:pPr marL="342900" lvl="0" indent="-342900">
              <a:buClr>
                <a:srgbClr val="00B0F0"/>
              </a:buClr>
              <a:buFont typeface="+mj-lt"/>
              <a:buAutoNum type="arabicPeriod"/>
            </a:pPr>
            <a:r>
              <a:rPr lang="en-US" altLang="zh-CN" dirty="0" err="1"/>
              <a:t>min_max_scaler.scale</a:t>
            </a:r>
            <a:r>
              <a:rPr lang="en-US" altLang="zh-CN" dirty="0"/>
              <a:t>_</a:t>
            </a:r>
            <a:endParaRPr lang="zh-CN" altLang="zh-CN" dirty="0"/>
          </a:p>
          <a:p>
            <a:pPr marL="342900" lvl="0" indent="-342900">
              <a:buClr>
                <a:srgbClr val="00B0F0"/>
              </a:buClr>
              <a:buFont typeface="+mj-lt"/>
              <a:buAutoNum type="arabicPeriod"/>
            </a:pPr>
            <a:r>
              <a:rPr lang="en-US" altLang="zh-CN" dirty="0"/>
              <a:t>&gt;&gt;&gt;array([1.   , 0.001])</a:t>
            </a:r>
            <a:endParaRPr lang="zh-CN" altLang="zh-CN" dirty="0"/>
          </a:p>
          <a:p>
            <a:pPr marL="342900" lvl="0" indent="-342900">
              <a:buClr>
                <a:srgbClr val="00B0F0"/>
              </a:buClr>
              <a:buFont typeface="+mj-lt"/>
              <a:buAutoNum type="arabicPeriod"/>
            </a:pPr>
            <a:r>
              <a:rPr lang="en-US" altLang="zh-CN" dirty="0"/>
              <a:t># </a:t>
            </a:r>
            <a:r>
              <a:rPr lang="zh-CN" altLang="zh-CN" dirty="0"/>
              <a:t>最小值</a:t>
            </a:r>
          </a:p>
          <a:p>
            <a:pPr marL="342900" lvl="0" indent="-342900">
              <a:buClr>
                <a:srgbClr val="00B0F0"/>
              </a:buClr>
              <a:buFont typeface="+mj-lt"/>
              <a:buAutoNum type="arabicPeriod"/>
            </a:pPr>
            <a:r>
              <a:rPr lang="en-US" altLang="zh-CN" dirty="0" err="1"/>
              <a:t>min_max_scaler.min</a:t>
            </a:r>
            <a:r>
              <a:rPr lang="en-US" altLang="zh-CN" dirty="0"/>
              <a:t>_</a:t>
            </a:r>
            <a:endParaRPr lang="zh-CN" altLang="zh-CN" dirty="0"/>
          </a:p>
          <a:p>
            <a:pPr marL="342900" lvl="0" indent="-342900">
              <a:buClr>
                <a:srgbClr val="00B0F0"/>
              </a:buClr>
              <a:buFont typeface="+mj-lt"/>
              <a:buAutoNum type="arabicPeriod"/>
            </a:pPr>
            <a:r>
              <a:rPr lang="en-US" altLang="zh-CN" dirty="0"/>
              <a:t>&gt;&gt;&gt;array([ 0., -1.])</a:t>
            </a:r>
            <a:endParaRPr lang="zh-CN" altLang="zh-CN" dirty="0"/>
          </a:p>
        </p:txBody>
      </p:sp>
    </p:spTree>
    <p:extLst>
      <p:ext uri="{BB962C8B-B14F-4D97-AF65-F5344CB8AC3E}">
        <p14:creationId xmlns:p14="http://schemas.microsoft.com/office/powerpoint/2010/main" val="1381013241"/>
      </p:ext>
    </p:extLst>
  </p:cSld>
  <p:clrMapOvr>
    <a:masterClrMapping/>
  </p:clrMapOvr>
  <p:transition spd="slow">
    <p:wip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圆角矩形 66"/>
          <p:cNvSpPr/>
          <p:nvPr/>
        </p:nvSpPr>
        <p:spPr>
          <a:xfrm>
            <a:off x="1469620" y="1514256"/>
            <a:ext cx="956647" cy="511238"/>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9" tIns="60914" rIns="121829" bIns="60914" anchor="ctr"/>
          <a:lstStyle/>
          <a:p>
            <a:pPr algn="ctr" defTabSz="1218565">
              <a:defRPr/>
            </a:pPr>
            <a:r>
              <a:rPr lang="en-US" altLang="zh-CN" sz="3600" dirty="0" smtClean="0">
                <a:solidFill>
                  <a:prstClr val="white"/>
                </a:solidFill>
                <a:latin typeface="Calibri" panose="020F0502020204030204"/>
                <a:ea typeface="Arial Unicode MS" panose="020B0604020202020204" pitchFamily="34" charset="-122"/>
                <a:cs typeface="Arial Unicode MS" panose="020B0604020202020204" pitchFamily="34" charset="-122"/>
              </a:rPr>
              <a:t>3.1</a:t>
            </a: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grpSp>
        <p:nvGrpSpPr>
          <p:cNvPr id="68" name="组合 67"/>
          <p:cNvGrpSpPr/>
          <p:nvPr/>
        </p:nvGrpSpPr>
        <p:grpSpPr>
          <a:xfrm>
            <a:off x="2682853" y="1514255"/>
            <a:ext cx="5854492" cy="511238"/>
            <a:chOff x="6339097" y="1573726"/>
            <a:chExt cx="3744416" cy="511504"/>
          </a:xfrm>
          <a:solidFill>
            <a:srgbClr val="7030A0"/>
          </a:solidFill>
        </p:grpSpPr>
        <p:sp>
          <p:nvSpPr>
            <p:cNvPr id="69" name="圆角矩形 68"/>
            <p:cNvSpPr/>
            <p:nvPr/>
          </p:nvSpPr>
          <p:spPr>
            <a:xfrm>
              <a:off x="6339097" y="1573726"/>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algn="ctr" defTabSz="1218565">
                <a:defRPr/>
              </a:pP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sp>
          <p:nvSpPr>
            <p:cNvPr id="70" name="矩形 69"/>
            <p:cNvSpPr/>
            <p:nvPr/>
          </p:nvSpPr>
          <p:spPr>
            <a:xfrm>
              <a:off x="6491851" y="1614014"/>
              <a:ext cx="3496276" cy="431087"/>
            </a:xfrm>
            <a:prstGeom prst="rect">
              <a:avLst/>
            </a:prstGeom>
            <a:grpFill/>
          </p:spPr>
          <p:txBody>
            <a:bodyPr wrap="square" lIns="121897" tIns="60948" rIns="121897" bIns="60948">
              <a:spAutoFit/>
            </a:bodyPr>
            <a:lstStyle/>
            <a:p>
              <a:pPr defTabSz="1218565">
                <a:defRPr/>
              </a:pPr>
              <a:r>
                <a:rPr lang="en-US" altLang="zh-CN"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K</a:t>
              </a:r>
              <a:r>
                <a:rPr lang="zh-CN" altLang="en-US"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均值聚类算法</a:t>
              </a:r>
              <a:endParaRPr lang="zh-CN"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1" name="圆角矩形 70"/>
          <p:cNvSpPr/>
          <p:nvPr/>
        </p:nvSpPr>
        <p:spPr>
          <a:xfrm>
            <a:off x="1469620" y="2350273"/>
            <a:ext cx="956647" cy="511238"/>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9" tIns="60914" rIns="121829" bIns="60914" anchor="ctr"/>
          <a:lstStyle/>
          <a:p>
            <a:pPr algn="ctr" defTabSz="1218565">
              <a:defRPr/>
            </a:pPr>
            <a:r>
              <a:rPr lang="en-US" altLang="zh-CN" sz="3600" dirty="0" smtClean="0">
                <a:solidFill>
                  <a:prstClr val="white"/>
                </a:solidFill>
                <a:latin typeface="Calibri" panose="020F0502020204030204"/>
                <a:ea typeface="Arial Unicode MS" panose="020B0604020202020204" pitchFamily="34" charset="-122"/>
                <a:cs typeface="Arial Unicode MS" panose="020B0604020202020204" pitchFamily="34" charset="-122"/>
              </a:rPr>
              <a:t>3.2</a:t>
            </a: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grpSp>
        <p:nvGrpSpPr>
          <p:cNvPr id="72" name="组合 71"/>
          <p:cNvGrpSpPr/>
          <p:nvPr/>
        </p:nvGrpSpPr>
        <p:grpSpPr>
          <a:xfrm>
            <a:off x="2690351" y="2350273"/>
            <a:ext cx="5854492" cy="511238"/>
            <a:chOff x="6315199" y="2410178"/>
            <a:chExt cx="3744416" cy="511504"/>
          </a:xfrm>
          <a:solidFill>
            <a:srgbClr val="7030A0"/>
          </a:solidFill>
        </p:grpSpPr>
        <p:sp>
          <p:nvSpPr>
            <p:cNvPr id="73" name="圆角矩形 72"/>
            <p:cNvSpPr/>
            <p:nvPr/>
          </p:nvSpPr>
          <p:spPr>
            <a:xfrm>
              <a:off x="6315199" y="2410178"/>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algn="ctr" defTabSz="1218565">
                <a:defRPr/>
              </a:pP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sp>
          <p:nvSpPr>
            <p:cNvPr id="74" name="矩形 73"/>
            <p:cNvSpPr/>
            <p:nvPr/>
          </p:nvSpPr>
          <p:spPr>
            <a:xfrm>
              <a:off x="6486706" y="2450465"/>
              <a:ext cx="3496276" cy="430928"/>
            </a:xfrm>
            <a:prstGeom prst="rect">
              <a:avLst/>
            </a:prstGeom>
            <a:grpFill/>
          </p:spPr>
          <p:txBody>
            <a:bodyPr wrap="square" lIns="121897" tIns="60948" rIns="121897" bIns="60948">
              <a:spAutoFit/>
            </a:bodyPr>
            <a:lstStyle/>
            <a:p>
              <a:pPr defTabSz="1218565">
                <a:defRPr/>
              </a:pPr>
              <a:r>
                <a:rPr lang="zh-CN" altLang="en-US"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聚类算法基础</a:t>
              </a:r>
              <a:endParaRPr lang="zh-CN"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5" name="圆角矩形 74"/>
          <p:cNvSpPr/>
          <p:nvPr/>
        </p:nvSpPr>
        <p:spPr>
          <a:xfrm>
            <a:off x="1469620" y="3235665"/>
            <a:ext cx="956647" cy="511238"/>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9" tIns="60914" rIns="121829" bIns="60914" anchor="ctr"/>
          <a:lstStyle/>
          <a:p>
            <a:pPr algn="ctr" defTabSz="1218565">
              <a:defRPr/>
            </a:pPr>
            <a:r>
              <a:rPr lang="en-US" altLang="zh-CN" sz="3600" dirty="0" smtClean="0">
                <a:solidFill>
                  <a:prstClr val="white"/>
                </a:solidFill>
                <a:latin typeface="Calibri" panose="020F0502020204030204"/>
                <a:ea typeface="Arial Unicode MS" panose="020B0604020202020204" pitchFamily="34" charset="-122"/>
                <a:cs typeface="Arial Unicode MS" panose="020B0604020202020204" pitchFamily="34" charset="-122"/>
              </a:rPr>
              <a:t>3.3</a:t>
            </a: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grpSp>
        <p:nvGrpSpPr>
          <p:cNvPr id="76" name="组合 75"/>
          <p:cNvGrpSpPr/>
          <p:nvPr/>
        </p:nvGrpSpPr>
        <p:grpSpPr>
          <a:xfrm>
            <a:off x="2708253" y="3235663"/>
            <a:ext cx="5854492" cy="511238"/>
            <a:chOff x="6339097" y="3296031"/>
            <a:chExt cx="3744416" cy="511504"/>
          </a:xfrm>
          <a:solidFill>
            <a:srgbClr val="7030A0"/>
          </a:solidFill>
        </p:grpSpPr>
        <p:sp>
          <p:nvSpPr>
            <p:cNvPr id="77" name="圆角矩形 76"/>
            <p:cNvSpPr/>
            <p:nvPr/>
          </p:nvSpPr>
          <p:spPr>
            <a:xfrm>
              <a:off x="6339097" y="3296031"/>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algn="ctr" defTabSz="1218565">
                <a:defRPr/>
              </a:pP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sp>
          <p:nvSpPr>
            <p:cNvPr id="78" name="矩形 77"/>
            <p:cNvSpPr/>
            <p:nvPr/>
          </p:nvSpPr>
          <p:spPr>
            <a:xfrm>
              <a:off x="6491850" y="3336318"/>
              <a:ext cx="3496276" cy="431087"/>
            </a:xfrm>
            <a:prstGeom prst="rect">
              <a:avLst/>
            </a:prstGeom>
            <a:grpFill/>
          </p:spPr>
          <p:txBody>
            <a:bodyPr wrap="square" lIns="121897" tIns="60948" rIns="121897" bIns="60948">
              <a:spAutoFit/>
            </a:bodyPr>
            <a:lstStyle/>
            <a:p>
              <a:pPr defTabSz="1218565">
                <a:defRPr/>
              </a:pPr>
              <a:r>
                <a:rPr lang="en-US" altLang="zh-CN"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PCA</a:t>
              </a:r>
              <a:r>
                <a:rPr lang="zh-CN" altLang="en-US"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降维算法</a:t>
              </a:r>
              <a:endParaRPr lang="zh-CN"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87" name="TextBox 86"/>
          <p:cNvSpPr txBox="1"/>
          <p:nvPr/>
        </p:nvSpPr>
        <p:spPr>
          <a:xfrm>
            <a:off x="0" y="330429"/>
            <a:ext cx="9144000" cy="676999"/>
          </a:xfrm>
          <a:prstGeom prst="rect">
            <a:avLst/>
          </a:prstGeom>
          <a:noFill/>
        </p:spPr>
        <p:txBody>
          <a:bodyPr wrap="square" lIns="121817" tIns="60906" rIns="121817" bIns="60906">
            <a:spAutoFit/>
          </a:bodyPr>
          <a:lstStyle/>
          <a:p>
            <a:pPr algn="ctr" defTabSz="1218565"/>
            <a:r>
              <a:rPr lang="zh-CN" altLang="en-US" sz="3600" b="1" dirty="0" smtClean="0">
                <a:solidFill>
                  <a:srgbClr val="7030A0"/>
                </a:solidFill>
                <a:latin typeface="华文新魏" pitchFamily="2" charset="-122"/>
                <a:ea typeface="华文新魏" pitchFamily="2" charset="-122"/>
              </a:rPr>
              <a:t>第三章  聚类与降维</a:t>
            </a:r>
            <a:endParaRPr lang="zh-CN" altLang="en-US" sz="3600" b="1" dirty="0">
              <a:solidFill>
                <a:srgbClr val="7030A0"/>
              </a:solidFill>
              <a:latin typeface="华文新魏" pitchFamily="2" charset="-122"/>
              <a:ea typeface="华文新魏" pitchFamily="2" charset="-122"/>
            </a:endParaRPr>
          </a:p>
        </p:txBody>
      </p:sp>
      <p:sp>
        <p:nvSpPr>
          <p:cNvPr id="88" name="下箭头 87"/>
          <p:cNvSpPr/>
          <p:nvPr/>
        </p:nvSpPr>
        <p:spPr>
          <a:xfrm rot="16200000">
            <a:off x="710821" y="2260165"/>
            <a:ext cx="575764" cy="695523"/>
          </a:xfrm>
          <a:prstGeom prst="down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340" tIns="45671" rIns="91340" bIns="45671" rtlCol="0" anchor="ctr"/>
          <a:lstStyle/>
          <a:p>
            <a:pPr algn="ctr" defTabSz="1218565"/>
            <a:endParaRPr lang="zh-CN" altLang="en-US" sz="2400">
              <a:solidFill>
                <a:prstClr val="white"/>
              </a:solidFill>
              <a:latin typeface="Calibri" panose="020F0502020204030204"/>
              <a:ea typeface="宋体" panose="02010600030101010101" pitchFamily="2" charset="-122"/>
            </a:endParaRPr>
          </a:p>
        </p:txBody>
      </p:sp>
      <p:sp>
        <p:nvSpPr>
          <p:cNvPr id="26" name="圆角矩形 25"/>
          <p:cNvSpPr/>
          <p:nvPr/>
        </p:nvSpPr>
        <p:spPr>
          <a:xfrm>
            <a:off x="1469620" y="4111906"/>
            <a:ext cx="956647" cy="511238"/>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9" tIns="60914" rIns="121829" bIns="60914" anchor="ctr"/>
          <a:lstStyle/>
          <a:p>
            <a:pPr algn="ctr" defTabSz="1218565">
              <a:defRPr/>
            </a:pPr>
            <a:r>
              <a:rPr lang="en-US" altLang="zh-CN" sz="3600" dirty="0" smtClean="0">
                <a:solidFill>
                  <a:prstClr val="white"/>
                </a:solidFill>
                <a:latin typeface="Calibri" panose="020F0502020204030204"/>
                <a:ea typeface="Arial Unicode MS" panose="020B0604020202020204" pitchFamily="34" charset="-122"/>
                <a:cs typeface="Arial Unicode MS" panose="020B0604020202020204" pitchFamily="34" charset="-122"/>
              </a:rPr>
              <a:t>3.4</a:t>
            </a: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grpSp>
        <p:nvGrpSpPr>
          <p:cNvPr id="27" name="组合 26"/>
          <p:cNvGrpSpPr/>
          <p:nvPr/>
        </p:nvGrpSpPr>
        <p:grpSpPr>
          <a:xfrm>
            <a:off x="2682853" y="4111905"/>
            <a:ext cx="5854492" cy="511238"/>
            <a:chOff x="6339097" y="1573726"/>
            <a:chExt cx="3744416" cy="511504"/>
          </a:xfrm>
          <a:solidFill>
            <a:srgbClr val="7030A0"/>
          </a:solidFill>
        </p:grpSpPr>
        <p:sp>
          <p:nvSpPr>
            <p:cNvPr id="28" name="圆角矩形 27"/>
            <p:cNvSpPr/>
            <p:nvPr/>
          </p:nvSpPr>
          <p:spPr>
            <a:xfrm>
              <a:off x="6339097" y="1573726"/>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algn="ctr" defTabSz="1218565">
                <a:defRPr/>
              </a:pP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sp>
          <p:nvSpPr>
            <p:cNvPr id="29" name="矩形 28"/>
            <p:cNvSpPr/>
            <p:nvPr/>
          </p:nvSpPr>
          <p:spPr>
            <a:xfrm>
              <a:off x="6491851" y="1614013"/>
              <a:ext cx="3496276" cy="431087"/>
            </a:xfrm>
            <a:prstGeom prst="rect">
              <a:avLst/>
            </a:prstGeom>
            <a:grpFill/>
          </p:spPr>
          <p:txBody>
            <a:bodyPr wrap="square" lIns="121897" tIns="60948" rIns="121897" bIns="60948">
              <a:spAutoFit/>
            </a:bodyPr>
            <a:lstStyle/>
            <a:p>
              <a:pPr defTabSz="1218565">
                <a:defRPr/>
              </a:pPr>
              <a:r>
                <a:rPr lang="zh-CN" altLang="en-US"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划分聚类、密度聚类与模型聚类算法</a:t>
              </a:r>
              <a:endParaRPr lang="zh-CN"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0" name="圆角矩形 29"/>
          <p:cNvSpPr/>
          <p:nvPr/>
        </p:nvSpPr>
        <p:spPr>
          <a:xfrm>
            <a:off x="1469620" y="4947923"/>
            <a:ext cx="956647" cy="511238"/>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9" tIns="60914" rIns="121829" bIns="60914" anchor="ctr"/>
          <a:lstStyle/>
          <a:p>
            <a:pPr algn="ctr" defTabSz="1218565">
              <a:defRPr/>
            </a:pPr>
            <a:r>
              <a:rPr lang="en-US" altLang="zh-CN" sz="3600" dirty="0" smtClean="0">
                <a:solidFill>
                  <a:prstClr val="white"/>
                </a:solidFill>
                <a:latin typeface="Calibri" panose="020F0502020204030204"/>
                <a:ea typeface="Arial Unicode MS" panose="020B0604020202020204" pitchFamily="34" charset="-122"/>
                <a:cs typeface="Arial Unicode MS" panose="020B0604020202020204" pitchFamily="34" charset="-122"/>
              </a:rPr>
              <a:t>3.5</a:t>
            </a: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grpSp>
        <p:nvGrpSpPr>
          <p:cNvPr id="31" name="组合 30"/>
          <p:cNvGrpSpPr/>
          <p:nvPr/>
        </p:nvGrpSpPr>
        <p:grpSpPr>
          <a:xfrm>
            <a:off x="2690351" y="4947923"/>
            <a:ext cx="5854492" cy="511238"/>
            <a:chOff x="6315199" y="2410178"/>
            <a:chExt cx="3744416" cy="511504"/>
          </a:xfrm>
          <a:solidFill>
            <a:srgbClr val="7030A0"/>
          </a:solidFill>
        </p:grpSpPr>
        <p:sp>
          <p:nvSpPr>
            <p:cNvPr id="32" name="圆角矩形 31"/>
            <p:cNvSpPr/>
            <p:nvPr/>
          </p:nvSpPr>
          <p:spPr>
            <a:xfrm>
              <a:off x="6315199" y="2410178"/>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algn="ctr" defTabSz="1218565">
                <a:defRPr/>
              </a:pP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sp>
          <p:nvSpPr>
            <p:cNvPr id="33" name="矩形 32"/>
            <p:cNvSpPr/>
            <p:nvPr/>
          </p:nvSpPr>
          <p:spPr>
            <a:xfrm>
              <a:off x="6486706" y="2450465"/>
              <a:ext cx="3496276" cy="430928"/>
            </a:xfrm>
            <a:prstGeom prst="rect">
              <a:avLst/>
            </a:prstGeom>
            <a:grpFill/>
          </p:spPr>
          <p:txBody>
            <a:bodyPr wrap="square" lIns="121897" tIns="60948" rIns="121897" bIns="60948">
              <a:spAutoFit/>
            </a:bodyPr>
            <a:lstStyle/>
            <a:p>
              <a:pPr defTabSz="1218565">
                <a:defRPr/>
              </a:pPr>
              <a:r>
                <a:rPr lang="zh-CN" altLang="en-US"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层次聚类算法</a:t>
              </a:r>
              <a:endParaRPr lang="zh-CN"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4" name="圆角矩形 33"/>
          <p:cNvSpPr/>
          <p:nvPr/>
        </p:nvSpPr>
        <p:spPr>
          <a:xfrm>
            <a:off x="1469620" y="5833315"/>
            <a:ext cx="956647" cy="511238"/>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9" tIns="60914" rIns="121829" bIns="60914" anchor="ctr"/>
          <a:lstStyle/>
          <a:p>
            <a:pPr algn="ctr" defTabSz="1218565">
              <a:defRPr/>
            </a:pPr>
            <a:r>
              <a:rPr lang="en-US" altLang="zh-CN" sz="3600" dirty="0" smtClean="0">
                <a:solidFill>
                  <a:prstClr val="white"/>
                </a:solidFill>
                <a:latin typeface="Calibri" panose="020F0502020204030204"/>
                <a:ea typeface="Arial Unicode MS" panose="020B0604020202020204" pitchFamily="34" charset="-122"/>
                <a:cs typeface="Arial Unicode MS" panose="020B0604020202020204" pitchFamily="34" charset="-122"/>
              </a:rPr>
              <a:t>3.6</a:t>
            </a: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grpSp>
        <p:nvGrpSpPr>
          <p:cNvPr id="35" name="组合 34"/>
          <p:cNvGrpSpPr/>
          <p:nvPr/>
        </p:nvGrpSpPr>
        <p:grpSpPr>
          <a:xfrm>
            <a:off x="2708253" y="5833313"/>
            <a:ext cx="5854492" cy="511238"/>
            <a:chOff x="6339097" y="3296031"/>
            <a:chExt cx="3744416" cy="511504"/>
          </a:xfrm>
          <a:solidFill>
            <a:srgbClr val="7030A0"/>
          </a:solidFill>
        </p:grpSpPr>
        <p:sp>
          <p:nvSpPr>
            <p:cNvPr id="36" name="圆角矩形 35"/>
            <p:cNvSpPr/>
            <p:nvPr/>
          </p:nvSpPr>
          <p:spPr>
            <a:xfrm>
              <a:off x="6339097" y="3296031"/>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algn="ctr" defTabSz="1218565">
                <a:defRPr/>
              </a:pP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sp>
          <p:nvSpPr>
            <p:cNvPr id="37" name="矩形 36"/>
            <p:cNvSpPr/>
            <p:nvPr/>
          </p:nvSpPr>
          <p:spPr>
            <a:xfrm>
              <a:off x="6491850" y="3336317"/>
              <a:ext cx="3496276" cy="431087"/>
            </a:xfrm>
            <a:prstGeom prst="rect">
              <a:avLst/>
            </a:prstGeom>
            <a:grpFill/>
          </p:spPr>
          <p:txBody>
            <a:bodyPr wrap="square" lIns="121897" tIns="60948" rIns="121897" bIns="60948">
              <a:spAutoFit/>
            </a:bodyPr>
            <a:lstStyle/>
            <a:p>
              <a:pPr defTabSz="1218565">
                <a:defRPr/>
              </a:pPr>
              <a:r>
                <a:rPr lang="en-US" altLang="zh-CN"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Mean </a:t>
              </a:r>
              <a:r>
                <a:rPr lang="en-US"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Shift</a:t>
              </a:r>
              <a:r>
                <a:rPr lang="zh-CN" altLang="en-US"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算法及其在图像分割中的应用示例</a:t>
              </a:r>
              <a:endParaRPr lang="zh-CN"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Tree>
    <p:extLst>
      <p:ext uri="{BB962C8B-B14F-4D97-AF65-F5344CB8AC3E}">
        <p14:creationId xmlns:p14="http://schemas.microsoft.com/office/powerpoint/2010/main" val="91927713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wipe(down)">
                                      <p:cBhvr>
                                        <p:cTn id="7" dur="580">
                                          <p:stCondLst>
                                            <p:cond delay="0"/>
                                          </p:stCondLst>
                                        </p:cTn>
                                        <p:tgtEl>
                                          <p:spTgt spid="88"/>
                                        </p:tgtEl>
                                      </p:cBhvr>
                                    </p:animEffect>
                                    <p:anim calcmode="lin" valueType="num">
                                      <p:cBhvr>
                                        <p:cTn id="8" dur="1822" tmFilter="0,0; 0.14,0.36; 0.43,0.73; 0.71,0.91; 1.0,1.0">
                                          <p:stCondLst>
                                            <p:cond delay="0"/>
                                          </p:stCondLst>
                                        </p:cTn>
                                        <p:tgtEl>
                                          <p:spTgt spid="88"/>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88"/>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88"/>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88"/>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88"/>
                                        </p:tgtEl>
                                        <p:attrNameLst>
                                          <p:attrName>ppt_y</p:attrName>
                                        </p:attrNameLst>
                                      </p:cBhvr>
                                      <p:tavLst>
                                        <p:tav tm="0" fmla="#ppt_y-sin(pi*$)/81">
                                          <p:val>
                                            <p:fltVal val="0"/>
                                          </p:val>
                                        </p:tav>
                                        <p:tav tm="100000">
                                          <p:val>
                                            <p:fltVal val="1"/>
                                          </p:val>
                                        </p:tav>
                                      </p:tavLst>
                                    </p:anim>
                                    <p:animScale>
                                      <p:cBhvr>
                                        <p:cTn id="13" dur="26">
                                          <p:stCondLst>
                                            <p:cond delay="650"/>
                                          </p:stCondLst>
                                        </p:cTn>
                                        <p:tgtEl>
                                          <p:spTgt spid="88"/>
                                        </p:tgtEl>
                                      </p:cBhvr>
                                      <p:to x="100000" y="60000"/>
                                    </p:animScale>
                                    <p:animScale>
                                      <p:cBhvr>
                                        <p:cTn id="14" dur="166" decel="50000">
                                          <p:stCondLst>
                                            <p:cond delay="676"/>
                                          </p:stCondLst>
                                        </p:cTn>
                                        <p:tgtEl>
                                          <p:spTgt spid="88"/>
                                        </p:tgtEl>
                                      </p:cBhvr>
                                      <p:to x="100000" y="100000"/>
                                    </p:animScale>
                                    <p:animScale>
                                      <p:cBhvr>
                                        <p:cTn id="15" dur="26">
                                          <p:stCondLst>
                                            <p:cond delay="1312"/>
                                          </p:stCondLst>
                                        </p:cTn>
                                        <p:tgtEl>
                                          <p:spTgt spid="88"/>
                                        </p:tgtEl>
                                      </p:cBhvr>
                                      <p:to x="100000" y="80000"/>
                                    </p:animScale>
                                    <p:animScale>
                                      <p:cBhvr>
                                        <p:cTn id="16" dur="166" decel="50000">
                                          <p:stCondLst>
                                            <p:cond delay="1338"/>
                                          </p:stCondLst>
                                        </p:cTn>
                                        <p:tgtEl>
                                          <p:spTgt spid="88"/>
                                        </p:tgtEl>
                                      </p:cBhvr>
                                      <p:to x="100000" y="100000"/>
                                    </p:animScale>
                                    <p:animScale>
                                      <p:cBhvr>
                                        <p:cTn id="17" dur="26">
                                          <p:stCondLst>
                                            <p:cond delay="1642"/>
                                          </p:stCondLst>
                                        </p:cTn>
                                        <p:tgtEl>
                                          <p:spTgt spid="88"/>
                                        </p:tgtEl>
                                      </p:cBhvr>
                                      <p:to x="100000" y="90000"/>
                                    </p:animScale>
                                    <p:animScale>
                                      <p:cBhvr>
                                        <p:cTn id="18" dur="166" decel="50000">
                                          <p:stCondLst>
                                            <p:cond delay="1668"/>
                                          </p:stCondLst>
                                        </p:cTn>
                                        <p:tgtEl>
                                          <p:spTgt spid="88"/>
                                        </p:tgtEl>
                                      </p:cBhvr>
                                      <p:to x="100000" y="100000"/>
                                    </p:animScale>
                                    <p:animScale>
                                      <p:cBhvr>
                                        <p:cTn id="19" dur="26">
                                          <p:stCondLst>
                                            <p:cond delay="1808"/>
                                          </p:stCondLst>
                                        </p:cTn>
                                        <p:tgtEl>
                                          <p:spTgt spid="88"/>
                                        </p:tgtEl>
                                      </p:cBhvr>
                                      <p:to x="100000" y="95000"/>
                                    </p:animScale>
                                    <p:animScale>
                                      <p:cBhvr>
                                        <p:cTn id="20" dur="166" decel="50000">
                                          <p:stCondLst>
                                            <p:cond delay="1834"/>
                                          </p:stCondLst>
                                        </p:cTn>
                                        <p:tgtEl>
                                          <p:spTgt spid="8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0" name="Content Placeholder 2"/>
              <p:cNvSpPr txBox="1"/>
              <p:nvPr/>
            </p:nvSpPr>
            <p:spPr>
              <a:xfrm>
                <a:off x="134082" y="681693"/>
                <a:ext cx="5013275"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457200">
                  <a:lnSpc>
                    <a:spcPct val="150000"/>
                  </a:lnSpc>
                  <a:spcBef>
                    <a:spcPts val="0"/>
                  </a:spcBef>
                  <a:buNone/>
                </a:pPr>
                <a:r>
                  <a:rPr lang="zh-CN"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设</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样本集</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𝐒</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d>
                      <m:dPr>
                        <m:begChr m:val="{"/>
                        <m:endChr m:val="}"/>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2</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𝑚</m:t>
                            </m:r>
                          </m:sub>
                        </m:sSub>
                      </m:e>
                    </m:d>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包含</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𝑚</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个未标记样本，样本</a:t>
                </a:r>
                <a14:m>
                  <m:oMath xmlns:m="http://schemas.openxmlformats.org/officeDocument/2006/math">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Sup>
                          <m:sSub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e>
                            </m:d>
                          </m:sup>
                        </m:sSub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Sup>
                          <m:sSub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2</m:t>
                                </m:r>
                              </m:e>
                            </m:d>
                          </m:sup>
                        </m:sSub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Sup>
                          <m:sSub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𝑛</m:t>
                                </m:r>
                              </m:e>
                            </m:d>
                          </m:sup>
                        </m:sSubSup>
                      </m:e>
                    </m:d>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是一个</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𝑛</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维特征向量。</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聚类在分簇过程的任务是建立簇结构，即要将</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𝐒</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划分为</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𝑘</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（有的聚类算法将</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𝑘</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作为需事先指定的超参数，有的聚类算法可自动确定</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𝑘</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的值）个不相交的簇</a:t>
                </a:r>
                <a14:m>
                  <m:oMath xmlns:m="http://schemas.openxmlformats.org/officeDocument/2006/math">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𝐂</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𝐂</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2</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𝐂</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𝑘</m:t>
                        </m:r>
                      </m:sub>
                    </m:sSub>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14:m>
                  <m:oMath xmlns:m="http://schemas.openxmlformats.org/officeDocument/2006/math">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𝐂</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𝑙</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𝐂</m:t>
                        </m:r>
                      </m:e>
                      <m:sub>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𝑙</m:t>
                            </m:r>
                          </m:e>
                          <m: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up>
                        </m:sSup>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且</a:t>
                </a:r>
                <a14:m>
                  <m:oMath xmlns:m="http://schemas.openxmlformats.org/officeDocument/2006/math">
                    <m:nary>
                      <m:naryPr>
                        <m:chr m:val="⋃"/>
                        <m:limLoc m:val="undOv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naryPr>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𝑙</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sub>
                      <m: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𝑘</m:t>
                        </m:r>
                      </m:sup>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𝐂</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𝑙</m:t>
                            </m:r>
                          </m:sub>
                        </m:sSub>
                      </m:e>
                    </m:nary>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𝐒</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，其中</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𝑙</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𝑙</m:t>
                        </m:r>
                      </m:e>
                      <m: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up>
                    </m:s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𝑘</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𝑙</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𝑙</m:t>
                        </m:r>
                      </m:e>
                      <m: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up>
                    </m:sSup>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。记簇</a:t>
                </a:r>
                <a14:m>
                  <m:oMath xmlns:m="http://schemas.openxmlformats.org/officeDocument/2006/math">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𝐂</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𝑙</m:t>
                        </m:r>
                      </m:sub>
                    </m:sSub>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的标签为</a:t>
                </a:r>
                <a14:m>
                  <m:oMath xmlns:m="http://schemas.openxmlformats.org/officeDocument/2006/math">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𝑦</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𝑙</m:t>
                        </m:r>
                      </m:sub>
                    </m:sSub>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，簇标签共有</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𝑘</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个，且互不相同</a:t>
                </a:r>
                <a:r>
                  <a:rPr lang="zh-CN"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mc:Choice>
        <mc:Fallback xmlns="">
          <p:sp>
            <p:nvSpPr>
              <p:cNvPr id="20" name="Content Placeholder 2"/>
              <p:cNvSpPr txBox="1">
                <a:spLocks noRot="1" noChangeAspect="1" noMove="1" noResize="1" noEditPoints="1" noAdjustHandles="1" noChangeArrowheads="1" noChangeShapeType="1" noTextEdit="1"/>
              </p:cNvSpPr>
              <p:nvPr/>
            </p:nvSpPr>
            <p:spPr>
              <a:xfrm>
                <a:off x="134082" y="681693"/>
                <a:ext cx="5013275" cy="5773971"/>
              </a:xfrm>
              <a:prstGeom prst="rect">
                <a:avLst/>
              </a:prstGeom>
              <a:blipFill rotWithShape="1">
                <a:blip r:embed="rId4"/>
                <a:stretch>
                  <a:fillRect l="-1582" r="-7178" b="-6125"/>
                </a:stretch>
              </a:blipFill>
            </p:spPr>
            <p:txBody>
              <a:bodyPr/>
              <a:lstStyle/>
              <a:p>
                <a:r>
                  <a:rPr lang="zh-CN" altLang="en-US">
                    <a:noFill/>
                  </a:rPr>
                  <a:t> </a:t>
                </a:r>
              </a:p>
            </p:txBody>
          </p:sp>
        </mc:Fallback>
      </mc:AlternateContent>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3.2.1 </a:t>
            </a:r>
            <a:r>
              <a:rPr lang="zh-CN" altLang="en-US" sz="2800" b="1" dirty="0" smtClean="0">
                <a:solidFill>
                  <a:srgbClr val="7030A0"/>
                </a:solidFill>
                <a:latin typeface="微软雅黑" panose="020B0503020204020204" pitchFamily="34" charset="-122"/>
                <a:ea typeface="微软雅黑" panose="020B0503020204020204" pitchFamily="34" charset="-122"/>
              </a:rPr>
              <a:t>聚类任务</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22</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8" name="对象 7"/>
          <p:cNvGraphicFramePr>
            <a:graphicFrameLocks noChangeAspect="1"/>
          </p:cNvGraphicFramePr>
          <p:nvPr>
            <p:extLst>
              <p:ext uri="{D42A27DB-BD31-4B8C-83A1-F6EECF244321}">
                <p14:modId xmlns:p14="http://schemas.microsoft.com/office/powerpoint/2010/main" val="2904822853"/>
              </p:ext>
            </p:extLst>
          </p:nvPr>
        </p:nvGraphicFramePr>
        <p:xfrm>
          <a:off x="5691884" y="760290"/>
          <a:ext cx="2948683" cy="3270944"/>
        </p:xfrm>
        <a:graphic>
          <a:graphicData uri="http://schemas.openxmlformats.org/presentationml/2006/ole">
            <mc:AlternateContent xmlns:mc="http://schemas.openxmlformats.org/markup-compatibility/2006">
              <mc:Choice xmlns:v="urn:schemas-microsoft-com:vml" Requires="v">
                <p:oleObj spid="_x0000_s35869" name="Visio" r:id="rId5" imgW="2173051" imgH="2422944" progId="Visio.Drawing.11">
                  <p:embed/>
                </p:oleObj>
              </mc:Choice>
              <mc:Fallback>
                <p:oleObj name="Visio" r:id="rId5" imgW="2173051" imgH="2422944" progId="Visio.Drawing.11">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91884" y="760290"/>
                        <a:ext cx="2948683" cy="3270944"/>
                      </a:xfrm>
                      <a:prstGeom prst="rect">
                        <a:avLst/>
                      </a:prstGeom>
                      <a:noFill/>
                    </p:spPr>
                  </p:pic>
                </p:oleObj>
              </mc:Fallback>
            </mc:AlternateContent>
          </a:graphicData>
        </a:graphic>
      </p:graphicFrame>
      <mc:AlternateContent xmlns:mc="http://schemas.openxmlformats.org/markup-compatibility/2006" xmlns:a14="http://schemas.microsoft.com/office/drawing/2010/main">
        <mc:Choice Requires="a14">
          <p:sp>
            <p:nvSpPr>
              <p:cNvPr id="9" name="矩形 8"/>
              <p:cNvSpPr/>
              <p:nvPr/>
            </p:nvSpPr>
            <p:spPr>
              <a:xfrm>
                <a:off x="5461118" y="4179446"/>
                <a:ext cx="3652866" cy="2646237"/>
              </a:xfrm>
              <a:prstGeom prst="rect">
                <a:avLst/>
              </a:prstGeom>
            </p:spPr>
            <p:txBody>
              <a:bodyPr wrap="square">
                <a:spAutoFit/>
              </a:bodyPr>
              <a:lstStyle/>
              <a:p>
                <a:pPr indent="457200">
                  <a:lnSpc>
                    <a:spcPct val="150000"/>
                  </a:lnSpc>
                </a:pP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记测试样本为</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e>
                            </m:d>
                          </m:sup>
                        </m:s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2</m:t>
                                </m:r>
                              </m:e>
                            </m:d>
                          </m:sup>
                        </m:s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𝑛</m:t>
                                </m:r>
                              </m:e>
                            </m:d>
                          </m:sup>
                        </m:sSup>
                      </m:e>
                    </m:d>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。聚类在分配阶段的任务是根据簇结构将测试样本</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分配到一个合适的簇（簇标签为</a:t>
                </a:r>
                <a14:m>
                  <m:oMath xmlns:m="http://schemas.openxmlformats.org/officeDocument/2006/math">
                    <m:acc>
                      <m:accPr>
                        <m:chr m:val="̂"/>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acc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𝑦</m:t>
                        </m:r>
                      </m:e>
                    </m:acc>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）中。</a:t>
                </a:r>
                <a:endPar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mc:Choice>
        <mc:Fallback xmlns="">
          <p:sp>
            <p:nvSpPr>
              <p:cNvPr id="9" name="矩形 8"/>
              <p:cNvSpPr>
                <a:spLocks noRot="1" noChangeAspect="1" noMove="1" noResize="1" noEditPoints="1" noAdjustHandles="1" noChangeArrowheads="1" noChangeShapeType="1" noTextEdit="1"/>
              </p:cNvSpPr>
              <p:nvPr/>
            </p:nvSpPr>
            <p:spPr>
              <a:xfrm>
                <a:off x="5461118" y="4179446"/>
                <a:ext cx="3652866" cy="2646237"/>
              </a:xfrm>
              <a:prstGeom prst="rect">
                <a:avLst/>
              </a:prstGeom>
              <a:blipFill rotWithShape="1">
                <a:blip r:embed="rId7"/>
                <a:stretch>
                  <a:fillRect l="-2170" r="-9683" b="-3687"/>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514780709"/>
      </p:ext>
    </p:extLst>
  </p:cSld>
  <p:clrMapOvr>
    <a:masterClrMapping/>
  </p:clrMapOvr>
  <p:transition spd="slow">
    <p:wip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0" name="Content Placeholder 2"/>
              <p:cNvSpPr txBox="1"/>
              <p:nvPr/>
            </p:nvSpPr>
            <p:spPr>
              <a:xfrm>
                <a:off x="411480" y="681693"/>
                <a:ext cx="8352375"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可以从决策函数、概率和神经网络三类模型来描述分簇过程和分配过程。</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在分簇过程，决策函数聚类模型要建立起合适的从样本到簇标签的映射函数</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𝑌</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𝑓</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𝑋</m:t>
                        </m:r>
                      </m:e>
                    </m:d>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𝑋</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是定义域，它是所有样本特征向量的集合，</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𝑌</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是值域，它是所有簇标签的集合（在聚类算法里，簇标签没有实际含义，一般只是算法自动产生的簇的编号）</a:t>
                </a:r>
                <a:r>
                  <a:rPr lang="zh-CN"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概率</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聚类模型要建立起正确的条件概率</a:t>
                </a:r>
                <a14:m>
                  <m:oMath xmlns:m="http://schemas.openxmlformats.org/officeDocument/2006/math">
                    <m:acc>
                      <m:accPr>
                        <m:chr m:val="̂"/>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acc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𝑃</m:t>
                        </m:r>
                      </m:e>
                    </m:acc>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𝑌</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𝑋</m:t>
                        </m:r>
                      </m:e>
                    </m:d>
                  </m:oMath>
                </a14:m>
                <a:r>
                  <a:rPr lang="zh-CN"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神经网络</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聚类模型要利用一定的网络结构</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𝑁</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，生成能够反映分簇结构的网络参数</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𝑊</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，即得到合适的网络模型</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𝑁</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𝑆</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𝑊</m:t>
                        </m:r>
                      </m:e>
                    </m:d>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mc:Choice>
        <mc:Fallback xmlns="">
          <p:sp>
            <p:nvSpPr>
              <p:cNvPr id="20" name="Content Placeholder 2"/>
              <p:cNvSpPr txBox="1">
                <a:spLocks noRot="1" noChangeAspect="1" noMove="1" noResize="1" noEditPoints="1" noAdjustHandles="1" noChangeArrowheads="1" noChangeShapeType="1" noTextEdit="1"/>
              </p:cNvSpPr>
              <p:nvPr/>
            </p:nvSpPr>
            <p:spPr>
              <a:xfrm>
                <a:off x="411480" y="681693"/>
                <a:ext cx="8352375" cy="5773971"/>
              </a:xfrm>
              <a:prstGeom prst="rect">
                <a:avLst/>
              </a:prstGeom>
              <a:blipFill rotWithShape="1">
                <a:blip r:embed="rId3"/>
                <a:stretch>
                  <a:fillRect l="-949"/>
                </a:stretch>
              </a:blipFill>
            </p:spPr>
            <p:txBody>
              <a:bodyPr/>
              <a:lstStyle/>
              <a:p>
                <a:r>
                  <a:rPr lang="zh-CN" altLang="en-US">
                    <a:noFill/>
                  </a:rPr>
                  <a:t> </a:t>
                </a:r>
              </a:p>
            </p:txBody>
          </p:sp>
        </mc:Fallback>
      </mc:AlternateContent>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3.2.1 </a:t>
            </a:r>
            <a:r>
              <a:rPr lang="zh-CN" altLang="en-US" sz="2800" b="1" dirty="0" smtClean="0">
                <a:solidFill>
                  <a:srgbClr val="7030A0"/>
                </a:solidFill>
                <a:latin typeface="微软雅黑" panose="020B0503020204020204" pitchFamily="34" charset="-122"/>
                <a:ea typeface="微软雅黑" panose="020B0503020204020204" pitchFamily="34" charset="-122"/>
              </a:rPr>
              <a:t>聚类任务</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23</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914293391"/>
      </p:ext>
    </p:extLst>
  </p:cSld>
  <p:clrMapOvr>
    <a:masterClrMapping/>
  </p:clrMapOvr>
  <p:transition spd="slow">
    <p:wip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0" name="Content Placeholder 2"/>
              <p:cNvSpPr txBox="1"/>
              <p:nvPr/>
            </p:nvSpPr>
            <p:spPr>
              <a:xfrm>
                <a:off x="411480" y="681693"/>
                <a:ext cx="8352375"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457200">
                  <a:lnSpc>
                    <a:spcPct val="150000"/>
                  </a:lnSpc>
                  <a:spcBef>
                    <a:spcPts val="0"/>
                  </a:spcBef>
                  <a:buNone/>
                </a:pPr>
                <a:r>
                  <a:rPr lang="zh-CN"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在</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分配过程，决策函数聚类模型依据决策函数</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𝑌</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𝑓</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𝑋</m:t>
                        </m:r>
                      </m:e>
                    </m:d>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给予测试样本</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一个簇标签</a:t>
                </a:r>
                <a14:m>
                  <m:oMath xmlns:m="http://schemas.openxmlformats.org/officeDocument/2006/math">
                    <m:acc>
                      <m:accPr>
                        <m:chr m:val="̂"/>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acc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𝑦</m:t>
                        </m:r>
                      </m:e>
                    </m:acc>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；概率聚类模型依据条件概率</a:t>
                </a:r>
                <a14:m>
                  <m:oMath xmlns:m="http://schemas.openxmlformats.org/officeDocument/2006/math">
                    <m:acc>
                      <m:accPr>
                        <m:chr m:val="̂"/>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acc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𝑃</m:t>
                        </m:r>
                      </m:e>
                    </m:acc>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𝑌</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𝑋</m:t>
                        </m:r>
                      </m:e>
                    </m:d>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计算在给定</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时取每一个</a:t>
                </a:r>
                <a14:m>
                  <m:oMath xmlns:m="http://schemas.openxmlformats.org/officeDocument/2006/math">
                    <m:acc>
                      <m:accPr>
                        <m:chr m:val="̂"/>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acc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𝑦</m:t>
                        </m:r>
                      </m:e>
                    </m:acc>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的条件概率值，取最大值对应的</a:t>
                </a:r>
                <a14:m>
                  <m:oMath xmlns:m="http://schemas.openxmlformats.org/officeDocument/2006/math">
                    <m:acc>
                      <m:accPr>
                        <m:chr m:val="̂"/>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acc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𝑦</m:t>
                        </m:r>
                      </m:e>
                    </m:acc>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作为输出；神经网络聚类模型将</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馈入已经训练好的网络</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𝑁</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𝑆</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𝑊</m:t>
                        </m:r>
                      </m:e>
                    </m:d>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，从输出得到标签</a:t>
                </a:r>
                <a14:m>
                  <m:oMath xmlns:m="http://schemas.openxmlformats.org/officeDocument/2006/math">
                    <m:acc>
                      <m:accPr>
                        <m:chr m:val="̂"/>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acc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𝑦</m:t>
                        </m:r>
                      </m:e>
                    </m:acc>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决策函数聚类模型有</a:t>
                </a:r>
                <a:r>
                  <a:rPr lang="en-US" altLang="zh-CN" sz="2200" dirty="0" err="1">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kmeans</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DBSCAN</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OPTICS</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Mean Shift</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等</a:t>
                </a:r>
                <a:r>
                  <a:rPr lang="zh-CN"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概率</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聚类模型有高斯聚类模型等</a:t>
                </a:r>
                <a:r>
                  <a:rPr lang="zh-CN"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用于</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聚类的神经网络有自组织特征映射（</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Self-Organizing Feature Map</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SOM</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zh-CN"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网络</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聚类不仅可以是单独的任务，也可以对数据进行预处理，作为其它机器学习任务的前驱任务。</a:t>
                </a:r>
                <a:endPar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mc:Choice>
        <mc:Fallback xmlns="">
          <p:sp>
            <p:nvSpPr>
              <p:cNvPr id="20" name="Content Placeholder 2"/>
              <p:cNvSpPr txBox="1">
                <a:spLocks noRot="1" noChangeAspect="1" noMove="1" noResize="1" noEditPoints="1" noAdjustHandles="1" noChangeArrowheads="1" noChangeShapeType="1" noTextEdit="1"/>
              </p:cNvSpPr>
              <p:nvPr/>
            </p:nvSpPr>
            <p:spPr>
              <a:xfrm>
                <a:off x="411480" y="681693"/>
                <a:ext cx="8352375" cy="5773971"/>
              </a:xfrm>
              <a:prstGeom prst="rect">
                <a:avLst/>
              </a:prstGeom>
              <a:blipFill rotWithShape="1">
                <a:blip r:embed="rId3"/>
                <a:stretch>
                  <a:fillRect l="-949" r="-730" b="-7497"/>
                </a:stretch>
              </a:blipFill>
            </p:spPr>
            <p:txBody>
              <a:bodyPr/>
              <a:lstStyle/>
              <a:p>
                <a:r>
                  <a:rPr lang="zh-CN" altLang="en-US">
                    <a:noFill/>
                  </a:rPr>
                  <a:t> </a:t>
                </a:r>
              </a:p>
            </p:txBody>
          </p:sp>
        </mc:Fallback>
      </mc:AlternateContent>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3.2.1 </a:t>
            </a:r>
            <a:r>
              <a:rPr lang="zh-CN" altLang="en-US" sz="2800" b="1" dirty="0" smtClean="0">
                <a:solidFill>
                  <a:srgbClr val="7030A0"/>
                </a:solidFill>
                <a:latin typeface="微软雅黑" panose="020B0503020204020204" pitchFamily="34" charset="-122"/>
                <a:ea typeface="微软雅黑" panose="020B0503020204020204" pitchFamily="34" charset="-122"/>
              </a:rPr>
              <a:t>聚类任务</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24</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2437785200"/>
      </p:ext>
    </p:extLst>
  </p:cSld>
  <p:clrMapOvr>
    <a:masterClrMapping/>
  </p:clrMapOvr>
  <p:transition spd="slow">
    <p:wip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0" name="Content Placeholder 2"/>
              <p:cNvSpPr txBox="1"/>
              <p:nvPr/>
            </p:nvSpPr>
            <p:spPr>
              <a:xfrm>
                <a:off x="411480" y="681693"/>
                <a:ext cx="8352375"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内部指标</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内部指标关注分簇后的内部结构，目标是衡量簇内结构是否紧密、簇间距离是否拉开等。</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设样本集为</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𝐒</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d>
                      <m:dPr>
                        <m:begChr m:val="{"/>
                        <m:endChr m:val="}"/>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2</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𝑚</m:t>
                            </m:r>
                          </m:sub>
                        </m:sSub>
                      </m:e>
                    </m:d>
                  </m:oMath>
                </a14:m>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若某聚类算法给出的分簇为</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𝐂</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d>
                      <m:dPr>
                        <m:begChr m:val="{"/>
                        <m:endChr m:val="}"/>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𝐂</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𝐂</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2</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𝐂</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𝑘</m:t>
                            </m:r>
                          </m:sub>
                        </m:sSub>
                      </m:e>
                    </m:d>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，定义</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1.</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样本</a:t>
                </a:r>
                <a14:m>
                  <m:oMath xmlns:m="http://schemas.openxmlformats.org/officeDocument/2006/math">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𝑚</m:t>
                        </m:r>
                      </m:sub>
                    </m:sSub>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与同簇</a:t>
                </a:r>
                <a14:m>
                  <m:oMath xmlns:m="http://schemas.openxmlformats.org/officeDocument/2006/math">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𝐂</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其它样本的平均距离：</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14:m>
                  <m:oMathPara xmlns:m="http://schemas.openxmlformats.org/officeDocument/2006/math">
                    <m:oMathParaPr>
                      <m:jc m:val="centerGroup"/>
                    </m:oMathParaPr>
                    <m:oMath xmlns:m="http://schemas.openxmlformats.org/officeDocument/2006/math">
                      <m:r>
                        <a:rPr lang="en-US" altLang="zh-CN" sz="2200">
                          <a:solidFill>
                            <a:srgbClr val="C00000"/>
                          </a:solidFill>
                          <a:latin typeface="Cambria Math"/>
                          <a:ea typeface="微软雅黑" panose="020B0503020204020204" pitchFamily="34" charset="-122"/>
                          <a:cs typeface="Arial" panose="020B0604020202020204" pitchFamily="34" charset="0"/>
                        </a:rPr>
                        <m:t>𝑎</m:t>
                      </m:r>
                      <m:d>
                        <m:dPr>
                          <m:ctrlPr>
                            <a:rPr lang="zh-CN" altLang="zh-CN" sz="2200" i="1">
                              <a:solidFill>
                                <a:srgbClr val="C00000"/>
                              </a:solidFill>
                              <a:latin typeface="Cambria Math"/>
                              <a:ea typeface="微软雅黑" panose="020B0503020204020204" pitchFamily="34" charset="-122"/>
                              <a:cs typeface="Arial" panose="020B0604020202020204" pitchFamily="34" charset="0"/>
                            </a:rPr>
                          </m:ctrlPr>
                        </m:dPr>
                        <m:e>
                          <m:sSub>
                            <m:sSubPr>
                              <m:ctrlPr>
                                <a:rPr lang="zh-CN" altLang="zh-CN" sz="2200" i="1">
                                  <a:solidFill>
                                    <a:srgbClr val="C00000"/>
                                  </a:solidFill>
                                  <a:latin typeface="Cambria Math"/>
                                  <a:ea typeface="微软雅黑" panose="020B0503020204020204" pitchFamily="34" charset="-122"/>
                                  <a:cs typeface="Arial" panose="020B0604020202020204" pitchFamily="34" charset="0"/>
                                </a:rPr>
                              </m:ctrlPr>
                            </m:sSubPr>
                            <m:e>
                              <m:r>
                                <a:rPr lang="en-US" altLang="zh-CN" sz="2200">
                                  <a:solidFill>
                                    <a:srgbClr val="C00000"/>
                                  </a:solidFill>
                                  <a:latin typeface="Cambria Math"/>
                                  <a:ea typeface="微软雅黑" panose="020B0503020204020204" pitchFamily="34" charset="-122"/>
                                  <a:cs typeface="Arial" panose="020B0604020202020204" pitchFamily="34" charset="0"/>
                                </a:rPr>
                                <m:t>𝒙</m:t>
                              </m:r>
                            </m:e>
                            <m:sub>
                              <m:r>
                                <a:rPr lang="en-US" altLang="zh-CN" sz="2200">
                                  <a:solidFill>
                                    <a:srgbClr val="C00000"/>
                                  </a:solidFill>
                                  <a:latin typeface="Cambria Math"/>
                                  <a:ea typeface="微软雅黑" panose="020B0503020204020204" pitchFamily="34" charset="-122"/>
                                  <a:cs typeface="Arial" panose="020B0604020202020204" pitchFamily="34" charset="0"/>
                                </a:rPr>
                                <m:t>𝑚</m:t>
                              </m:r>
                            </m:sub>
                          </m:sSub>
                        </m:e>
                      </m:d>
                      <m:r>
                        <a:rPr lang="en-US" altLang="zh-CN" sz="2200">
                          <a:solidFill>
                            <a:srgbClr val="C00000"/>
                          </a:solidFill>
                          <a:latin typeface="Cambria Math"/>
                          <a:ea typeface="微软雅黑" panose="020B0503020204020204" pitchFamily="34" charset="-122"/>
                          <a:cs typeface="Arial" panose="020B0604020202020204" pitchFamily="34" charset="0"/>
                        </a:rPr>
                        <m:t>=</m:t>
                      </m:r>
                      <m:f>
                        <m:fPr>
                          <m:ctrlPr>
                            <a:rPr lang="zh-CN" altLang="zh-CN" sz="2200" i="1">
                              <a:solidFill>
                                <a:srgbClr val="C00000"/>
                              </a:solidFill>
                              <a:latin typeface="Cambria Math"/>
                              <a:ea typeface="微软雅黑" panose="020B0503020204020204" pitchFamily="34" charset="-122"/>
                              <a:cs typeface="Arial" panose="020B0604020202020204" pitchFamily="34" charset="0"/>
                            </a:rPr>
                          </m:ctrlPr>
                        </m:fPr>
                        <m:num>
                          <m:nary>
                            <m:naryPr>
                              <m:chr m:val="∑"/>
                              <m:limLoc m:val="undOvr"/>
                              <m:supHide m:val="on"/>
                              <m:ctrlPr>
                                <a:rPr lang="zh-CN" altLang="zh-CN" sz="2200" i="1">
                                  <a:solidFill>
                                    <a:srgbClr val="C00000"/>
                                  </a:solidFill>
                                  <a:latin typeface="Cambria Math"/>
                                  <a:ea typeface="微软雅黑" panose="020B0503020204020204" pitchFamily="34" charset="-122"/>
                                  <a:cs typeface="Arial" panose="020B0604020202020204" pitchFamily="34" charset="0"/>
                                </a:rPr>
                              </m:ctrlPr>
                            </m:naryPr>
                            <m:sub>
                              <m:r>
                                <a:rPr lang="en-US" altLang="zh-CN" sz="2200">
                                  <a:solidFill>
                                    <a:srgbClr val="C00000"/>
                                  </a:solidFill>
                                  <a:latin typeface="Cambria Math"/>
                                  <a:ea typeface="微软雅黑" panose="020B0503020204020204" pitchFamily="34" charset="-122"/>
                                  <a:cs typeface="Arial" panose="020B0604020202020204" pitchFamily="34" charset="0"/>
                                </a:rPr>
                                <m:t>1≤</m:t>
                              </m:r>
                              <m:r>
                                <a:rPr lang="en-US" altLang="zh-CN" sz="2200">
                                  <a:solidFill>
                                    <a:srgbClr val="C00000"/>
                                  </a:solidFill>
                                  <a:latin typeface="Cambria Math"/>
                                  <a:ea typeface="微软雅黑" panose="020B0503020204020204" pitchFamily="34" charset="-122"/>
                                  <a:cs typeface="Arial" panose="020B0604020202020204" pitchFamily="34" charset="0"/>
                                </a:rPr>
                                <m:t>𝑛</m:t>
                              </m:r>
                              <m:r>
                                <a:rPr lang="en-US" altLang="zh-CN" sz="2200">
                                  <a:solidFill>
                                    <a:srgbClr val="C00000"/>
                                  </a:solidFill>
                                  <a:latin typeface="Cambria Math"/>
                                  <a:ea typeface="微软雅黑" panose="020B0503020204020204" pitchFamily="34" charset="-122"/>
                                  <a:cs typeface="Arial" panose="020B0604020202020204" pitchFamily="34" charset="0"/>
                                </a:rPr>
                                <m:t>≤</m:t>
                              </m:r>
                              <m:d>
                                <m:dPr>
                                  <m:begChr m:val="|"/>
                                  <m:endChr m:val="|"/>
                                  <m:ctrlPr>
                                    <a:rPr lang="zh-CN" altLang="zh-CN" sz="2200" i="1">
                                      <a:solidFill>
                                        <a:srgbClr val="C00000"/>
                                      </a:solidFill>
                                      <a:latin typeface="Cambria Math"/>
                                      <a:ea typeface="微软雅黑" panose="020B0503020204020204" pitchFamily="34" charset="-122"/>
                                      <a:cs typeface="Arial" panose="020B0604020202020204" pitchFamily="34" charset="0"/>
                                    </a:rPr>
                                  </m:ctrlPr>
                                </m:dPr>
                                <m:e>
                                  <m:sSub>
                                    <m:sSubPr>
                                      <m:ctrlPr>
                                        <a:rPr lang="zh-CN" altLang="zh-CN" sz="2200" i="1">
                                          <a:solidFill>
                                            <a:srgbClr val="C00000"/>
                                          </a:solidFill>
                                          <a:latin typeface="Cambria Math"/>
                                          <a:ea typeface="微软雅黑" panose="020B0503020204020204" pitchFamily="34" charset="-122"/>
                                          <a:cs typeface="Arial" panose="020B0604020202020204" pitchFamily="34" charset="0"/>
                                        </a:rPr>
                                      </m:ctrlPr>
                                    </m:sSubPr>
                                    <m:e>
                                      <m:r>
                                        <a:rPr lang="en-US" altLang="zh-CN" sz="2200">
                                          <a:solidFill>
                                            <a:srgbClr val="C00000"/>
                                          </a:solidFill>
                                          <a:latin typeface="Cambria Math"/>
                                          <a:ea typeface="微软雅黑" panose="020B0503020204020204" pitchFamily="34" charset="-122"/>
                                          <a:cs typeface="Arial" panose="020B0604020202020204" pitchFamily="34" charset="0"/>
                                        </a:rPr>
                                        <m:t>𝐂</m:t>
                                      </m:r>
                                    </m:e>
                                    <m:sub>
                                      <m:r>
                                        <a:rPr lang="en-US" altLang="zh-CN" sz="2200">
                                          <a:solidFill>
                                            <a:srgbClr val="C00000"/>
                                          </a:solidFill>
                                          <a:latin typeface="Cambria Math"/>
                                          <a:ea typeface="微软雅黑" panose="020B0503020204020204" pitchFamily="34" charset="-122"/>
                                          <a:cs typeface="Arial" panose="020B0604020202020204" pitchFamily="34" charset="0"/>
                                        </a:rPr>
                                        <m:t>𝑖</m:t>
                                      </m:r>
                                    </m:sub>
                                  </m:sSub>
                                </m:e>
                              </m:d>
                            </m:sub>
                            <m:sup/>
                            <m:e>
                              <m:r>
                                <a:rPr lang="en-US" altLang="zh-CN" sz="2200">
                                  <a:solidFill>
                                    <a:srgbClr val="C00000"/>
                                  </a:solidFill>
                                  <a:latin typeface="Cambria Math"/>
                                  <a:ea typeface="微软雅黑" panose="020B0503020204020204" pitchFamily="34" charset="-122"/>
                                  <a:cs typeface="Arial" panose="020B0604020202020204" pitchFamily="34" charset="0"/>
                                </a:rPr>
                                <m:t>𝑑𝑖𝑠𝑡</m:t>
                              </m:r>
                              <m:d>
                                <m:dPr>
                                  <m:ctrlPr>
                                    <a:rPr lang="zh-CN" altLang="zh-CN" sz="2200" i="1">
                                      <a:solidFill>
                                        <a:srgbClr val="C00000"/>
                                      </a:solidFill>
                                      <a:latin typeface="Cambria Math"/>
                                      <a:ea typeface="微软雅黑" panose="020B0503020204020204" pitchFamily="34" charset="-122"/>
                                      <a:cs typeface="Arial" panose="020B0604020202020204" pitchFamily="34" charset="0"/>
                                    </a:rPr>
                                  </m:ctrlPr>
                                </m:dPr>
                                <m:e>
                                  <m:sSub>
                                    <m:sSubPr>
                                      <m:ctrlPr>
                                        <a:rPr lang="zh-CN" altLang="zh-CN" sz="2200" i="1">
                                          <a:solidFill>
                                            <a:srgbClr val="C00000"/>
                                          </a:solidFill>
                                          <a:latin typeface="Cambria Math"/>
                                          <a:ea typeface="微软雅黑" panose="020B0503020204020204" pitchFamily="34" charset="-122"/>
                                          <a:cs typeface="Arial" panose="020B0604020202020204" pitchFamily="34" charset="0"/>
                                        </a:rPr>
                                      </m:ctrlPr>
                                    </m:sSubPr>
                                    <m:e>
                                      <m:r>
                                        <a:rPr lang="en-US" altLang="zh-CN" sz="2200">
                                          <a:solidFill>
                                            <a:srgbClr val="C00000"/>
                                          </a:solidFill>
                                          <a:latin typeface="Cambria Math"/>
                                          <a:ea typeface="微软雅黑" panose="020B0503020204020204" pitchFamily="34" charset="-122"/>
                                          <a:cs typeface="Arial" panose="020B0604020202020204" pitchFamily="34" charset="0"/>
                                        </a:rPr>
                                        <m:t>𝒙</m:t>
                                      </m:r>
                                    </m:e>
                                    <m:sub>
                                      <m:r>
                                        <a:rPr lang="en-US" altLang="zh-CN" sz="2200">
                                          <a:solidFill>
                                            <a:srgbClr val="C00000"/>
                                          </a:solidFill>
                                          <a:latin typeface="Cambria Math"/>
                                          <a:ea typeface="微软雅黑" panose="020B0503020204020204" pitchFamily="34" charset="-122"/>
                                          <a:cs typeface="Arial" panose="020B0604020202020204" pitchFamily="34" charset="0"/>
                                        </a:rPr>
                                        <m:t>𝑚</m:t>
                                      </m:r>
                                    </m:sub>
                                  </m:sSub>
                                  <m:r>
                                    <a:rPr lang="en-US" altLang="zh-CN" sz="2200">
                                      <a:solidFill>
                                        <a:srgbClr val="C00000"/>
                                      </a:solidFill>
                                      <a:latin typeface="Cambria Math"/>
                                      <a:ea typeface="微软雅黑" panose="020B0503020204020204" pitchFamily="34" charset="-122"/>
                                      <a:cs typeface="Arial" panose="020B0604020202020204" pitchFamily="34" charset="0"/>
                                    </a:rPr>
                                    <m:t>,</m:t>
                                  </m:r>
                                  <m:sSub>
                                    <m:sSubPr>
                                      <m:ctrlPr>
                                        <a:rPr lang="zh-CN" altLang="zh-CN" sz="2200" i="1">
                                          <a:solidFill>
                                            <a:srgbClr val="C00000"/>
                                          </a:solidFill>
                                          <a:latin typeface="Cambria Math"/>
                                          <a:ea typeface="微软雅黑" panose="020B0503020204020204" pitchFamily="34" charset="-122"/>
                                          <a:cs typeface="Arial" panose="020B0604020202020204" pitchFamily="34" charset="0"/>
                                        </a:rPr>
                                      </m:ctrlPr>
                                    </m:sSubPr>
                                    <m:e>
                                      <m:r>
                                        <a:rPr lang="en-US" altLang="zh-CN" sz="2200">
                                          <a:solidFill>
                                            <a:srgbClr val="C00000"/>
                                          </a:solidFill>
                                          <a:latin typeface="Cambria Math"/>
                                          <a:ea typeface="微软雅黑" panose="020B0503020204020204" pitchFamily="34" charset="-122"/>
                                          <a:cs typeface="Arial" panose="020B0604020202020204" pitchFamily="34" charset="0"/>
                                        </a:rPr>
                                        <m:t>𝒙</m:t>
                                      </m:r>
                                    </m:e>
                                    <m:sub>
                                      <m:r>
                                        <a:rPr lang="en-US" altLang="zh-CN" sz="2200">
                                          <a:solidFill>
                                            <a:srgbClr val="C00000"/>
                                          </a:solidFill>
                                          <a:latin typeface="Cambria Math"/>
                                          <a:ea typeface="微软雅黑" panose="020B0503020204020204" pitchFamily="34" charset="-122"/>
                                          <a:cs typeface="Arial" panose="020B0604020202020204" pitchFamily="34" charset="0"/>
                                        </a:rPr>
                                        <m:t>𝑛</m:t>
                                      </m:r>
                                    </m:sub>
                                  </m:sSub>
                                </m:e>
                              </m:d>
                            </m:e>
                          </m:nary>
                        </m:num>
                        <m:den>
                          <m:d>
                            <m:dPr>
                              <m:begChr m:val="|"/>
                              <m:endChr m:val="|"/>
                              <m:ctrlPr>
                                <a:rPr lang="zh-CN" altLang="zh-CN" sz="2200" i="1">
                                  <a:solidFill>
                                    <a:srgbClr val="C00000"/>
                                  </a:solidFill>
                                  <a:latin typeface="Cambria Math"/>
                                  <a:ea typeface="微软雅黑" panose="020B0503020204020204" pitchFamily="34" charset="-122"/>
                                  <a:cs typeface="Arial" panose="020B0604020202020204" pitchFamily="34" charset="0"/>
                                </a:rPr>
                              </m:ctrlPr>
                            </m:dPr>
                            <m:e>
                              <m:sSub>
                                <m:sSubPr>
                                  <m:ctrlPr>
                                    <a:rPr lang="zh-CN" altLang="zh-CN" sz="2200" i="1">
                                      <a:solidFill>
                                        <a:srgbClr val="C00000"/>
                                      </a:solidFill>
                                      <a:latin typeface="Cambria Math"/>
                                      <a:ea typeface="微软雅黑" panose="020B0503020204020204" pitchFamily="34" charset="-122"/>
                                      <a:cs typeface="Arial" panose="020B0604020202020204" pitchFamily="34" charset="0"/>
                                    </a:rPr>
                                  </m:ctrlPr>
                                </m:sSubPr>
                                <m:e>
                                  <m:r>
                                    <a:rPr lang="en-US" altLang="zh-CN" sz="2200">
                                      <a:solidFill>
                                        <a:srgbClr val="C00000"/>
                                      </a:solidFill>
                                      <a:latin typeface="Cambria Math"/>
                                      <a:ea typeface="微软雅黑" panose="020B0503020204020204" pitchFamily="34" charset="-122"/>
                                      <a:cs typeface="Arial" panose="020B0604020202020204" pitchFamily="34" charset="0"/>
                                    </a:rPr>
                                    <m:t>𝐂</m:t>
                                  </m:r>
                                </m:e>
                                <m:sub>
                                  <m:r>
                                    <a:rPr lang="en-US" altLang="zh-CN" sz="2200">
                                      <a:solidFill>
                                        <a:srgbClr val="C00000"/>
                                      </a:solidFill>
                                      <a:latin typeface="Cambria Math"/>
                                      <a:ea typeface="微软雅黑" panose="020B0503020204020204" pitchFamily="34" charset="-122"/>
                                      <a:cs typeface="Arial" panose="020B0604020202020204" pitchFamily="34" charset="0"/>
                                    </a:rPr>
                                    <m:t>𝑖</m:t>
                                  </m:r>
                                </m:sub>
                              </m:sSub>
                            </m:e>
                          </m:d>
                          <m:r>
                            <a:rPr lang="en-US" altLang="zh-CN" sz="2200">
                              <a:solidFill>
                                <a:srgbClr val="C00000"/>
                              </a:solidFill>
                              <a:latin typeface="Cambria Math"/>
                              <a:ea typeface="微软雅黑" panose="020B0503020204020204" pitchFamily="34" charset="-122"/>
                              <a:cs typeface="Arial" panose="020B0604020202020204" pitchFamily="34" charset="0"/>
                            </a:rPr>
                            <m:t>−1</m:t>
                          </m:r>
                        </m:den>
                      </m:f>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𝑚</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𝑛</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𝐂</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oMath>
                  </m:oMathPara>
                </a14:m>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2.</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样本</a:t>
                </a:r>
                <a14:m>
                  <m:oMath xmlns:m="http://schemas.openxmlformats.org/officeDocument/2006/math">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𝑚</m:t>
                        </m:r>
                      </m:sub>
                    </m:sSub>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与不同簇</a:t>
                </a:r>
                <a14:m>
                  <m:oMath xmlns:m="http://schemas.openxmlformats.org/officeDocument/2006/math">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𝐂</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𝑗</m:t>
                        </m:r>
                      </m:sub>
                    </m:sSub>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内样本的平均距离：</a:t>
                </a:r>
                <a:endParaRPr lang="en-US" altLang="zh-CN" sz="2200" dirty="0">
                  <a:solidFill>
                    <a:srgbClr val="C00000"/>
                  </a:solidFill>
                  <a:latin typeface="Cambria Math"/>
                  <a:ea typeface="微软雅黑" panose="020B0503020204020204" pitchFamily="34" charset="-122"/>
                  <a:cs typeface="Arial" panose="020B0604020202020204" pitchFamily="34" charset="0"/>
                </a:endParaRPr>
              </a:p>
              <a:p>
                <a:pPr marL="0" indent="457200" algn="ctr">
                  <a:lnSpc>
                    <a:spcPct val="150000"/>
                  </a:lnSpc>
                  <a:spcBef>
                    <a:spcPts val="0"/>
                  </a:spcBef>
                  <a:buNone/>
                </a:pPr>
                <a14:m>
                  <m:oMath xmlns:m="http://schemas.openxmlformats.org/officeDocument/2006/math">
                    <m:r>
                      <a:rPr lang="en-US" altLang="zh-CN" sz="2200">
                        <a:solidFill>
                          <a:srgbClr val="C00000"/>
                        </a:solidFill>
                        <a:latin typeface="Cambria Math"/>
                        <a:ea typeface="微软雅黑" panose="020B0503020204020204" pitchFamily="34" charset="-122"/>
                        <a:cs typeface="Arial" panose="020B0604020202020204" pitchFamily="34" charset="0"/>
                      </a:rPr>
                      <m:t>𝑑</m:t>
                    </m:r>
                    <m:d>
                      <m:dPr>
                        <m:ctrlPr>
                          <a:rPr lang="zh-CN" altLang="zh-CN" sz="2200" i="1">
                            <a:solidFill>
                              <a:srgbClr val="C00000"/>
                            </a:solidFill>
                            <a:latin typeface="Cambria Math"/>
                            <a:ea typeface="微软雅黑" panose="020B0503020204020204" pitchFamily="34" charset="-122"/>
                            <a:cs typeface="Arial" panose="020B0604020202020204" pitchFamily="34" charset="0"/>
                          </a:rPr>
                        </m:ctrlPr>
                      </m:dPr>
                      <m:e>
                        <m:sSub>
                          <m:sSubPr>
                            <m:ctrlPr>
                              <a:rPr lang="zh-CN" altLang="zh-CN" sz="2200" i="1">
                                <a:solidFill>
                                  <a:srgbClr val="C00000"/>
                                </a:solidFill>
                                <a:latin typeface="Cambria Math"/>
                                <a:ea typeface="微软雅黑" panose="020B0503020204020204" pitchFamily="34" charset="-122"/>
                                <a:cs typeface="Arial" panose="020B0604020202020204" pitchFamily="34" charset="0"/>
                              </a:rPr>
                            </m:ctrlPr>
                          </m:sSubPr>
                          <m:e>
                            <m:r>
                              <a:rPr lang="en-US" altLang="zh-CN" sz="2200">
                                <a:solidFill>
                                  <a:srgbClr val="C00000"/>
                                </a:solidFill>
                                <a:latin typeface="Cambria Math"/>
                                <a:ea typeface="微软雅黑" panose="020B0503020204020204" pitchFamily="34" charset="-122"/>
                                <a:cs typeface="Arial" panose="020B0604020202020204" pitchFamily="34" charset="0"/>
                              </a:rPr>
                              <m:t>𝒙</m:t>
                            </m:r>
                          </m:e>
                          <m:sub>
                            <m:r>
                              <a:rPr lang="en-US" altLang="zh-CN" sz="2200">
                                <a:solidFill>
                                  <a:srgbClr val="C00000"/>
                                </a:solidFill>
                                <a:latin typeface="Cambria Math"/>
                                <a:ea typeface="微软雅黑" panose="020B0503020204020204" pitchFamily="34" charset="-122"/>
                                <a:cs typeface="Arial" panose="020B0604020202020204" pitchFamily="34" charset="0"/>
                              </a:rPr>
                              <m:t>𝑚</m:t>
                            </m:r>
                          </m:sub>
                        </m:sSub>
                        <m:r>
                          <a:rPr lang="en-US" altLang="zh-CN" sz="2200">
                            <a:solidFill>
                              <a:srgbClr val="C00000"/>
                            </a:solidFill>
                            <a:latin typeface="Cambria Math"/>
                            <a:ea typeface="微软雅黑" panose="020B0503020204020204" pitchFamily="34" charset="-122"/>
                            <a:cs typeface="Arial" panose="020B0604020202020204" pitchFamily="34" charset="0"/>
                          </a:rPr>
                          <m:t>,</m:t>
                        </m:r>
                        <m:sSub>
                          <m:sSubPr>
                            <m:ctrlPr>
                              <a:rPr lang="zh-CN" altLang="zh-CN" sz="2200" i="1">
                                <a:solidFill>
                                  <a:srgbClr val="C00000"/>
                                </a:solidFill>
                                <a:latin typeface="Cambria Math"/>
                                <a:ea typeface="微软雅黑" panose="020B0503020204020204" pitchFamily="34" charset="-122"/>
                                <a:cs typeface="Arial" panose="020B0604020202020204" pitchFamily="34" charset="0"/>
                              </a:rPr>
                            </m:ctrlPr>
                          </m:sSubPr>
                          <m:e>
                            <m:r>
                              <a:rPr lang="en-US" altLang="zh-CN" sz="2200">
                                <a:solidFill>
                                  <a:srgbClr val="C00000"/>
                                </a:solidFill>
                                <a:latin typeface="Cambria Math"/>
                                <a:ea typeface="微软雅黑" panose="020B0503020204020204" pitchFamily="34" charset="-122"/>
                                <a:cs typeface="Arial" panose="020B0604020202020204" pitchFamily="34" charset="0"/>
                              </a:rPr>
                              <m:t>𝐂</m:t>
                            </m:r>
                          </m:e>
                          <m:sub>
                            <m:r>
                              <a:rPr lang="en-US" altLang="zh-CN" sz="2200">
                                <a:solidFill>
                                  <a:srgbClr val="C00000"/>
                                </a:solidFill>
                                <a:latin typeface="Cambria Math"/>
                                <a:ea typeface="微软雅黑" panose="020B0503020204020204" pitchFamily="34" charset="-122"/>
                                <a:cs typeface="Arial" panose="020B0604020202020204" pitchFamily="34" charset="0"/>
                              </a:rPr>
                              <m:t>𝑗</m:t>
                            </m:r>
                          </m:sub>
                        </m:sSub>
                      </m:e>
                    </m:d>
                    <m:r>
                      <a:rPr lang="en-US" altLang="zh-CN" sz="2200">
                        <a:solidFill>
                          <a:srgbClr val="C00000"/>
                        </a:solidFill>
                        <a:latin typeface="Cambria Math"/>
                        <a:ea typeface="微软雅黑" panose="020B0503020204020204" pitchFamily="34" charset="-122"/>
                        <a:cs typeface="Arial" panose="020B0604020202020204" pitchFamily="34" charset="0"/>
                      </a:rPr>
                      <m:t>=</m:t>
                    </m:r>
                    <m:f>
                      <m:fPr>
                        <m:ctrlPr>
                          <a:rPr lang="zh-CN" altLang="zh-CN" sz="2200" i="1">
                            <a:solidFill>
                              <a:srgbClr val="C00000"/>
                            </a:solidFill>
                            <a:latin typeface="Cambria Math"/>
                            <a:ea typeface="微软雅黑" panose="020B0503020204020204" pitchFamily="34" charset="-122"/>
                            <a:cs typeface="Arial" panose="020B0604020202020204" pitchFamily="34" charset="0"/>
                          </a:rPr>
                        </m:ctrlPr>
                      </m:fPr>
                      <m:num>
                        <m:nary>
                          <m:naryPr>
                            <m:chr m:val="∑"/>
                            <m:limLoc m:val="undOvr"/>
                            <m:supHide m:val="on"/>
                            <m:ctrlPr>
                              <a:rPr lang="zh-CN" altLang="zh-CN" sz="2200" i="1">
                                <a:solidFill>
                                  <a:srgbClr val="C00000"/>
                                </a:solidFill>
                                <a:latin typeface="Cambria Math"/>
                                <a:ea typeface="微软雅黑" panose="020B0503020204020204" pitchFamily="34" charset="-122"/>
                                <a:cs typeface="Arial" panose="020B0604020202020204" pitchFamily="34" charset="0"/>
                              </a:rPr>
                            </m:ctrlPr>
                          </m:naryPr>
                          <m:sub>
                            <m:r>
                              <a:rPr lang="en-US" altLang="zh-CN" sz="2200">
                                <a:solidFill>
                                  <a:srgbClr val="C00000"/>
                                </a:solidFill>
                                <a:latin typeface="Cambria Math"/>
                                <a:ea typeface="微软雅黑" panose="020B0503020204020204" pitchFamily="34" charset="-122"/>
                                <a:cs typeface="Arial" panose="020B0604020202020204" pitchFamily="34" charset="0"/>
                              </a:rPr>
                              <m:t>1≤</m:t>
                            </m:r>
                            <m:r>
                              <a:rPr lang="en-US" altLang="zh-CN" sz="2200">
                                <a:solidFill>
                                  <a:srgbClr val="C00000"/>
                                </a:solidFill>
                                <a:latin typeface="Cambria Math"/>
                                <a:ea typeface="微软雅黑" panose="020B0503020204020204" pitchFamily="34" charset="-122"/>
                                <a:cs typeface="Arial" panose="020B0604020202020204" pitchFamily="34" charset="0"/>
                              </a:rPr>
                              <m:t>𝑛</m:t>
                            </m:r>
                            <m:r>
                              <a:rPr lang="en-US" altLang="zh-CN" sz="2200">
                                <a:solidFill>
                                  <a:srgbClr val="C00000"/>
                                </a:solidFill>
                                <a:latin typeface="Cambria Math"/>
                                <a:ea typeface="微软雅黑" panose="020B0503020204020204" pitchFamily="34" charset="-122"/>
                                <a:cs typeface="Arial" panose="020B0604020202020204" pitchFamily="34" charset="0"/>
                              </a:rPr>
                              <m:t>≤</m:t>
                            </m:r>
                            <m:d>
                              <m:dPr>
                                <m:begChr m:val="|"/>
                                <m:endChr m:val="|"/>
                                <m:ctrlPr>
                                  <a:rPr lang="zh-CN" altLang="zh-CN" sz="2200" i="1">
                                    <a:solidFill>
                                      <a:srgbClr val="C00000"/>
                                    </a:solidFill>
                                    <a:latin typeface="Cambria Math"/>
                                    <a:ea typeface="微软雅黑" panose="020B0503020204020204" pitchFamily="34" charset="-122"/>
                                    <a:cs typeface="Arial" panose="020B0604020202020204" pitchFamily="34" charset="0"/>
                                  </a:rPr>
                                </m:ctrlPr>
                              </m:dPr>
                              <m:e>
                                <m:sSub>
                                  <m:sSubPr>
                                    <m:ctrlPr>
                                      <a:rPr lang="zh-CN" altLang="zh-CN" sz="2200" i="1">
                                        <a:solidFill>
                                          <a:srgbClr val="C00000"/>
                                        </a:solidFill>
                                        <a:latin typeface="Cambria Math"/>
                                        <a:ea typeface="微软雅黑" panose="020B0503020204020204" pitchFamily="34" charset="-122"/>
                                        <a:cs typeface="Arial" panose="020B0604020202020204" pitchFamily="34" charset="0"/>
                                      </a:rPr>
                                    </m:ctrlPr>
                                  </m:sSubPr>
                                  <m:e>
                                    <m:r>
                                      <a:rPr lang="en-US" altLang="zh-CN" sz="2200">
                                        <a:solidFill>
                                          <a:srgbClr val="C00000"/>
                                        </a:solidFill>
                                        <a:latin typeface="Cambria Math"/>
                                        <a:ea typeface="微软雅黑" panose="020B0503020204020204" pitchFamily="34" charset="-122"/>
                                        <a:cs typeface="Arial" panose="020B0604020202020204" pitchFamily="34" charset="0"/>
                                      </a:rPr>
                                      <m:t>𝐂</m:t>
                                    </m:r>
                                  </m:e>
                                  <m:sub>
                                    <m:r>
                                      <a:rPr lang="en-US" altLang="zh-CN" sz="2200">
                                        <a:solidFill>
                                          <a:srgbClr val="C00000"/>
                                        </a:solidFill>
                                        <a:latin typeface="Cambria Math"/>
                                        <a:ea typeface="微软雅黑" panose="020B0503020204020204" pitchFamily="34" charset="-122"/>
                                        <a:cs typeface="Arial" panose="020B0604020202020204" pitchFamily="34" charset="0"/>
                                      </a:rPr>
                                      <m:t>𝑗</m:t>
                                    </m:r>
                                  </m:sub>
                                </m:sSub>
                              </m:e>
                            </m:d>
                          </m:sub>
                          <m:sup/>
                          <m:e>
                            <m:r>
                              <a:rPr lang="en-US" altLang="zh-CN" sz="2200">
                                <a:solidFill>
                                  <a:srgbClr val="C00000"/>
                                </a:solidFill>
                                <a:latin typeface="Cambria Math"/>
                                <a:ea typeface="微软雅黑" panose="020B0503020204020204" pitchFamily="34" charset="-122"/>
                                <a:cs typeface="Arial" panose="020B0604020202020204" pitchFamily="34" charset="0"/>
                              </a:rPr>
                              <m:t>𝑑𝑖𝑠𝑡</m:t>
                            </m:r>
                            <m:d>
                              <m:dPr>
                                <m:ctrlPr>
                                  <a:rPr lang="zh-CN" altLang="zh-CN" sz="2200" i="1">
                                    <a:solidFill>
                                      <a:srgbClr val="C00000"/>
                                    </a:solidFill>
                                    <a:latin typeface="Cambria Math"/>
                                    <a:ea typeface="微软雅黑" panose="020B0503020204020204" pitchFamily="34" charset="-122"/>
                                    <a:cs typeface="Arial" panose="020B0604020202020204" pitchFamily="34" charset="0"/>
                                  </a:rPr>
                                </m:ctrlPr>
                              </m:dPr>
                              <m:e>
                                <m:sSub>
                                  <m:sSubPr>
                                    <m:ctrlPr>
                                      <a:rPr lang="zh-CN" altLang="zh-CN" sz="2200" i="1">
                                        <a:solidFill>
                                          <a:srgbClr val="C00000"/>
                                        </a:solidFill>
                                        <a:latin typeface="Cambria Math"/>
                                        <a:ea typeface="微软雅黑" panose="020B0503020204020204" pitchFamily="34" charset="-122"/>
                                        <a:cs typeface="Arial" panose="020B0604020202020204" pitchFamily="34" charset="0"/>
                                      </a:rPr>
                                    </m:ctrlPr>
                                  </m:sSubPr>
                                  <m:e>
                                    <m:r>
                                      <a:rPr lang="en-US" altLang="zh-CN" sz="2200">
                                        <a:solidFill>
                                          <a:srgbClr val="C00000"/>
                                        </a:solidFill>
                                        <a:latin typeface="Cambria Math"/>
                                        <a:ea typeface="微软雅黑" panose="020B0503020204020204" pitchFamily="34" charset="-122"/>
                                        <a:cs typeface="Arial" panose="020B0604020202020204" pitchFamily="34" charset="0"/>
                                      </a:rPr>
                                      <m:t>𝒙</m:t>
                                    </m:r>
                                  </m:e>
                                  <m:sub>
                                    <m:r>
                                      <a:rPr lang="en-US" altLang="zh-CN" sz="2200">
                                        <a:solidFill>
                                          <a:srgbClr val="C00000"/>
                                        </a:solidFill>
                                        <a:latin typeface="Cambria Math"/>
                                        <a:ea typeface="微软雅黑" panose="020B0503020204020204" pitchFamily="34" charset="-122"/>
                                        <a:cs typeface="Arial" panose="020B0604020202020204" pitchFamily="34" charset="0"/>
                                      </a:rPr>
                                      <m:t>𝑚</m:t>
                                    </m:r>
                                  </m:sub>
                                </m:sSub>
                                <m:r>
                                  <a:rPr lang="en-US" altLang="zh-CN" sz="2200">
                                    <a:solidFill>
                                      <a:srgbClr val="C00000"/>
                                    </a:solidFill>
                                    <a:latin typeface="Cambria Math"/>
                                    <a:ea typeface="微软雅黑" panose="020B0503020204020204" pitchFamily="34" charset="-122"/>
                                    <a:cs typeface="Arial" panose="020B0604020202020204" pitchFamily="34" charset="0"/>
                                  </a:rPr>
                                  <m:t>,</m:t>
                                </m:r>
                                <m:sSub>
                                  <m:sSubPr>
                                    <m:ctrlPr>
                                      <a:rPr lang="zh-CN" altLang="zh-CN" sz="2200" i="1">
                                        <a:solidFill>
                                          <a:srgbClr val="C00000"/>
                                        </a:solidFill>
                                        <a:latin typeface="Cambria Math"/>
                                        <a:ea typeface="微软雅黑" panose="020B0503020204020204" pitchFamily="34" charset="-122"/>
                                        <a:cs typeface="Arial" panose="020B0604020202020204" pitchFamily="34" charset="0"/>
                                      </a:rPr>
                                    </m:ctrlPr>
                                  </m:sSubPr>
                                  <m:e>
                                    <m:r>
                                      <a:rPr lang="en-US" altLang="zh-CN" sz="2200">
                                        <a:solidFill>
                                          <a:srgbClr val="C00000"/>
                                        </a:solidFill>
                                        <a:latin typeface="Cambria Math"/>
                                        <a:ea typeface="微软雅黑" panose="020B0503020204020204" pitchFamily="34" charset="-122"/>
                                        <a:cs typeface="Arial" panose="020B0604020202020204" pitchFamily="34" charset="0"/>
                                      </a:rPr>
                                      <m:t>𝒙</m:t>
                                    </m:r>
                                  </m:e>
                                  <m:sub>
                                    <m:r>
                                      <a:rPr lang="en-US" altLang="zh-CN" sz="2200">
                                        <a:solidFill>
                                          <a:srgbClr val="C00000"/>
                                        </a:solidFill>
                                        <a:latin typeface="Cambria Math"/>
                                        <a:ea typeface="微软雅黑" panose="020B0503020204020204" pitchFamily="34" charset="-122"/>
                                        <a:cs typeface="Arial" panose="020B0604020202020204" pitchFamily="34" charset="0"/>
                                      </a:rPr>
                                      <m:t>𝑛</m:t>
                                    </m:r>
                                  </m:sub>
                                </m:sSub>
                              </m:e>
                            </m:d>
                          </m:e>
                        </m:nary>
                      </m:num>
                      <m:den>
                        <m:d>
                          <m:dPr>
                            <m:begChr m:val="|"/>
                            <m:endChr m:val="|"/>
                            <m:ctrlPr>
                              <a:rPr lang="zh-CN" altLang="zh-CN" sz="2200" i="1">
                                <a:solidFill>
                                  <a:srgbClr val="C00000"/>
                                </a:solidFill>
                                <a:latin typeface="Cambria Math"/>
                                <a:ea typeface="微软雅黑" panose="020B0503020204020204" pitchFamily="34" charset="-122"/>
                                <a:cs typeface="Arial" panose="020B0604020202020204" pitchFamily="34" charset="0"/>
                              </a:rPr>
                            </m:ctrlPr>
                          </m:dPr>
                          <m:e>
                            <m:sSub>
                              <m:sSubPr>
                                <m:ctrlPr>
                                  <a:rPr lang="zh-CN" altLang="zh-CN" sz="2200" i="1">
                                    <a:solidFill>
                                      <a:srgbClr val="C00000"/>
                                    </a:solidFill>
                                    <a:latin typeface="Cambria Math"/>
                                    <a:ea typeface="微软雅黑" panose="020B0503020204020204" pitchFamily="34" charset="-122"/>
                                    <a:cs typeface="Arial" panose="020B0604020202020204" pitchFamily="34" charset="0"/>
                                  </a:rPr>
                                </m:ctrlPr>
                              </m:sSubPr>
                              <m:e>
                                <m:r>
                                  <a:rPr lang="en-US" altLang="zh-CN" sz="2200">
                                    <a:solidFill>
                                      <a:srgbClr val="C00000"/>
                                    </a:solidFill>
                                    <a:latin typeface="Cambria Math"/>
                                    <a:ea typeface="微软雅黑" panose="020B0503020204020204" pitchFamily="34" charset="-122"/>
                                    <a:cs typeface="Arial" panose="020B0604020202020204" pitchFamily="34" charset="0"/>
                                  </a:rPr>
                                  <m:t>𝐂</m:t>
                                </m:r>
                              </m:e>
                              <m:sub>
                                <m:r>
                                  <a:rPr lang="en-US" altLang="zh-CN" sz="2200">
                                    <a:solidFill>
                                      <a:srgbClr val="C00000"/>
                                    </a:solidFill>
                                    <a:latin typeface="Cambria Math"/>
                                    <a:ea typeface="微软雅黑" panose="020B0503020204020204" pitchFamily="34" charset="-122"/>
                                    <a:cs typeface="Arial" panose="020B0604020202020204" pitchFamily="34" charset="0"/>
                                  </a:rPr>
                                  <m:t>𝑗</m:t>
                                </m:r>
                              </m:sub>
                            </m:sSub>
                          </m:e>
                        </m:d>
                      </m:den>
                    </m:f>
                  </m:oMath>
                </a14:m>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 </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𝑚</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𝐂</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𝑗</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𝑛</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𝐂</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𝑗</m:t>
                        </m:r>
                      </m:sub>
                    </m:sSub>
                  </m:oMath>
                </a14:m>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mc:Choice>
        <mc:Fallback xmlns="">
          <p:sp>
            <p:nvSpPr>
              <p:cNvPr id="20" name="Content Placeholder 2"/>
              <p:cNvSpPr txBox="1">
                <a:spLocks noRot="1" noChangeAspect="1" noMove="1" noResize="1" noEditPoints="1" noAdjustHandles="1" noChangeArrowheads="1" noChangeShapeType="1" noTextEdit="1"/>
              </p:cNvSpPr>
              <p:nvPr/>
            </p:nvSpPr>
            <p:spPr>
              <a:xfrm>
                <a:off x="411480" y="681693"/>
                <a:ext cx="8352375" cy="5773971"/>
              </a:xfrm>
              <a:prstGeom prst="rect">
                <a:avLst/>
              </a:prstGeom>
              <a:blipFill rotWithShape="1">
                <a:blip r:embed="rId3"/>
                <a:stretch>
                  <a:fillRect l="-1168" b="-317"/>
                </a:stretch>
              </a:blipFill>
            </p:spPr>
            <p:txBody>
              <a:bodyPr/>
              <a:lstStyle/>
              <a:p>
                <a:r>
                  <a:rPr lang="zh-CN" altLang="en-US">
                    <a:noFill/>
                  </a:rPr>
                  <a:t> </a:t>
                </a:r>
              </a:p>
            </p:txBody>
          </p:sp>
        </mc:Fallback>
      </mc:AlternateContent>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a:solidFill>
                  <a:srgbClr val="7030A0"/>
                </a:solidFill>
                <a:latin typeface="微软雅黑" panose="020B0503020204020204" pitchFamily="34" charset="-122"/>
                <a:ea typeface="微软雅黑" panose="020B0503020204020204" pitchFamily="34" charset="-122"/>
              </a:rPr>
              <a:t>3.2.2 </a:t>
            </a:r>
            <a:r>
              <a:rPr lang="zh-CN" altLang="en-US" sz="2800" b="1" dirty="0">
                <a:solidFill>
                  <a:srgbClr val="7030A0"/>
                </a:solidFill>
                <a:latin typeface="微软雅黑" panose="020B0503020204020204" pitchFamily="34" charset="-122"/>
                <a:ea typeface="微软雅黑" panose="020B0503020204020204" pitchFamily="34" charset="-122"/>
              </a:rPr>
              <a:t>聚类算法评价指标</a:t>
            </a: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25</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037797587"/>
      </p:ext>
    </p:extLst>
  </p:cSld>
  <p:clrMapOvr>
    <a:masterClrMapping/>
  </p:clrMapOvr>
  <p:transition spd="slow">
    <p:wip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0" name="Content Placeholder 2"/>
              <p:cNvSpPr txBox="1"/>
              <p:nvPr/>
            </p:nvSpPr>
            <p:spPr>
              <a:xfrm>
                <a:off x="411480" y="681693"/>
                <a:ext cx="8352375"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内部指标</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3</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样本</a:t>
                </a:r>
                <a14:m>
                  <m:oMath xmlns:m="http://schemas.openxmlformats.org/officeDocument/2006/math">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𝑚</m:t>
                        </m:r>
                      </m:sub>
                    </m:sSub>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与簇的最小平均距离：</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14:m>
                  <m:oMathPara xmlns:m="http://schemas.openxmlformats.org/officeDocument/2006/math">
                    <m:oMathParaPr>
                      <m:jc m:val="centerGroup"/>
                    </m:oMathParaPr>
                    <m:oMath xmlns:m="http://schemas.openxmlformats.org/officeDocument/2006/math">
                      <m:r>
                        <a:rPr lang="en-US" altLang="zh-CN" sz="2200">
                          <a:solidFill>
                            <a:srgbClr val="C00000"/>
                          </a:solidFill>
                          <a:latin typeface="Cambria Math"/>
                          <a:ea typeface="微软雅黑" panose="020B0503020204020204" pitchFamily="34" charset="-122"/>
                          <a:cs typeface="Arial" panose="020B0604020202020204" pitchFamily="34" charset="0"/>
                        </a:rPr>
                        <m:t>𝑏</m:t>
                      </m:r>
                      <m:d>
                        <m:dPr>
                          <m:ctrlPr>
                            <a:rPr lang="zh-CN" altLang="zh-CN" sz="2200" i="1">
                              <a:solidFill>
                                <a:srgbClr val="C00000"/>
                              </a:solidFill>
                              <a:latin typeface="Cambria Math"/>
                              <a:ea typeface="微软雅黑" panose="020B0503020204020204" pitchFamily="34" charset="-122"/>
                              <a:cs typeface="Arial" panose="020B0604020202020204" pitchFamily="34" charset="0"/>
                            </a:rPr>
                          </m:ctrlPr>
                        </m:dPr>
                        <m:e>
                          <m:sSub>
                            <m:sSubPr>
                              <m:ctrlPr>
                                <a:rPr lang="zh-CN" altLang="zh-CN" sz="2200" i="1">
                                  <a:solidFill>
                                    <a:srgbClr val="C00000"/>
                                  </a:solidFill>
                                  <a:latin typeface="Cambria Math"/>
                                  <a:ea typeface="微软雅黑" panose="020B0503020204020204" pitchFamily="34" charset="-122"/>
                                  <a:cs typeface="Arial" panose="020B0604020202020204" pitchFamily="34" charset="0"/>
                                </a:rPr>
                              </m:ctrlPr>
                            </m:sSubPr>
                            <m:e>
                              <m:r>
                                <a:rPr lang="en-US" altLang="zh-CN" sz="2200">
                                  <a:solidFill>
                                    <a:srgbClr val="C00000"/>
                                  </a:solidFill>
                                  <a:latin typeface="Cambria Math"/>
                                  <a:ea typeface="微软雅黑" panose="020B0503020204020204" pitchFamily="34" charset="-122"/>
                                  <a:cs typeface="Arial" panose="020B0604020202020204" pitchFamily="34" charset="0"/>
                                </a:rPr>
                                <m:t>𝒙</m:t>
                              </m:r>
                            </m:e>
                            <m:sub>
                              <m:r>
                                <a:rPr lang="en-US" altLang="zh-CN" sz="2200">
                                  <a:solidFill>
                                    <a:srgbClr val="C00000"/>
                                  </a:solidFill>
                                  <a:latin typeface="Cambria Math"/>
                                  <a:ea typeface="微软雅黑" panose="020B0503020204020204" pitchFamily="34" charset="-122"/>
                                  <a:cs typeface="Arial" panose="020B0604020202020204" pitchFamily="34" charset="0"/>
                                </a:rPr>
                                <m:t>𝑚</m:t>
                              </m:r>
                            </m:sub>
                          </m:sSub>
                        </m:e>
                      </m:d>
                      <m:r>
                        <a:rPr lang="en-US" altLang="zh-CN" sz="2200">
                          <a:solidFill>
                            <a:srgbClr val="C00000"/>
                          </a:solidFill>
                          <a:latin typeface="Cambria Math"/>
                          <a:ea typeface="微软雅黑" panose="020B0503020204020204" pitchFamily="34" charset="-122"/>
                          <a:cs typeface="Arial" panose="020B0604020202020204" pitchFamily="34" charset="0"/>
                        </a:rPr>
                        <m:t>=</m:t>
                      </m:r>
                      <m:func>
                        <m:funcPr>
                          <m:ctrlPr>
                            <a:rPr lang="zh-CN" altLang="zh-CN" sz="2200" i="1">
                              <a:solidFill>
                                <a:srgbClr val="C00000"/>
                              </a:solidFill>
                              <a:latin typeface="Cambria Math"/>
                              <a:ea typeface="微软雅黑" panose="020B0503020204020204" pitchFamily="34" charset="-122"/>
                              <a:cs typeface="Arial" panose="020B0604020202020204" pitchFamily="34" charset="0"/>
                            </a:rPr>
                          </m:ctrlPr>
                        </m:funcPr>
                        <m:fName>
                          <m:limLow>
                            <m:limLowPr>
                              <m:ctrlPr>
                                <a:rPr lang="zh-CN" altLang="zh-CN" sz="2200" i="1">
                                  <a:solidFill>
                                    <a:srgbClr val="C00000"/>
                                  </a:solidFill>
                                  <a:latin typeface="Cambria Math"/>
                                  <a:ea typeface="微软雅黑" panose="020B0503020204020204" pitchFamily="34" charset="-122"/>
                                  <a:cs typeface="Arial" panose="020B0604020202020204" pitchFamily="34" charset="0"/>
                                </a:rPr>
                              </m:ctrlPr>
                            </m:limLowPr>
                            <m:e>
                              <m:r>
                                <m:rPr>
                                  <m:sty m:val="p"/>
                                </m:rPr>
                                <a:rPr lang="en-US" altLang="zh-CN" sz="2200">
                                  <a:solidFill>
                                    <a:srgbClr val="C00000"/>
                                  </a:solidFill>
                                  <a:latin typeface="Cambria Math"/>
                                  <a:ea typeface="微软雅黑" panose="020B0503020204020204" pitchFamily="34" charset="-122"/>
                                  <a:cs typeface="Arial" panose="020B0604020202020204" pitchFamily="34" charset="0"/>
                                </a:rPr>
                                <m:t>min</m:t>
                              </m:r>
                            </m:e>
                            <m:lim>
                              <m:sSub>
                                <m:sSubPr>
                                  <m:ctrlPr>
                                    <a:rPr lang="zh-CN" altLang="zh-CN" sz="2200" i="1">
                                      <a:solidFill>
                                        <a:srgbClr val="C00000"/>
                                      </a:solidFill>
                                      <a:latin typeface="Cambria Math"/>
                                      <a:ea typeface="微软雅黑" panose="020B0503020204020204" pitchFamily="34" charset="-122"/>
                                      <a:cs typeface="Arial" panose="020B0604020202020204" pitchFamily="34" charset="0"/>
                                    </a:rPr>
                                  </m:ctrlPr>
                                </m:sSubPr>
                                <m:e>
                                  <m:r>
                                    <a:rPr lang="en-US" altLang="zh-CN" sz="2200">
                                      <a:solidFill>
                                        <a:srgbClr val="C00000"/>
                                      </a:solidFill>
                                      <a:latin typeface="Cambria Math"/>
                                      <a:ea typeface="微软雅黑" panose="020B0503020204020204" pitchFamily="34" charset="-122"/>
                                      <a:cs typeface="Arial" panose="020B0604020202020204" pitchFamily="34" charset="0"/>
                                    </a:rPr>
                                    <m:t>𝐂</m:t>
                                  </m:r>
                                </m:e>
                                <m:sub>
                                  <m:r>
                                    <a:rPr lang="en-US" altLang="zh-CN" sz="2200">
                                      <a:solidFill>
                                        <a:srgbClr val="C00000"/>
                                      </a:solidFill>
                                      <a:latin typeface="Cambria Math"/>
                                      <a:ea typeface="微软雅黑" panose="020B0503020204020204" pitchFamily="34" charset="-122"/>
                                      <a:cs typeface="Arial" panose="020B0604020202020204" pitchFamily="34" charset="0"/>
                                    </a:rPr>
                                    <m:t>𝑗</m:t>
                                  </m:r>
                                </m:sub>
                              </m:sSub>
                            </m:lim>
                          </m:limLow>
                        </m:fName>
                        <m:e>
                          <m:r>
                            <a:rPr lang="en-US" altLang="zh-CN" sz="2200">
                              <a:solidFill>
                                <a:srgbClr val="C00000"/>
                              </a:solidFill>
                              <a:latin typeface="Cambria Math"/>
                              <a:ea typeface="微软雅黑" panose="020B0503020204020204" pitchFamily="34" charset="-122"/>
                              <a:cs typeface="Arial" panose="020B0604020202020204" pitchFamily="34" charset="0"/>
                            </a:rPr>
                            <m:t>𝑑</m:t>
                          </m:r>
                          <m:d>
                            <m:dPr>
                              <m:ctrlPr>
                                <a:rPr lang="zh-CN" altLang="zh-CN" sz="2200" i="1">
                                  <a:solidFill>
                                    <a:srgbClr val="C00000"/>
                                  </a:solidFill>
                                  <a:latin typeface="Cambria Math"/>
                                  <a:ea typeface="微软雅黑" panose="020B0503020204020204" pitchFamily="34" charset="-122"/>
                                  <a:cs typeface="Arial" panose="020B0604020202020204" pitchFamily="34" charset="0"/>
                                </a:rPr>
                              </m:ctrlPr>
                            </m:dPr>
                            <m:e>
                              <m:sSub>
                                <m:sSubPr>
                                  <m:ctrlPr>
                                    <a:rPr lang="zh-CN" altLang="zh-CN" sz="2200" i="1">
                                      <a:solidFill>
                                        <a:srgbClr val="C00000"/>
                                      </a:solidFill>
                                      <a:latin typeface="Cambria Math"/>
                                      <a:ea typeface="微软雅黑" panose="020B0503020204020204" pitchFamily="34" charset="-122"/>
                                      <a:cs typeface="Arial" panose="020B0604020202020204" pitchFamily="34" charset="0"/>
                                    </a:rPr>
                                  </m:ctrlPr>
                                </m:sSubPr>
                                <m:e>
                                  <m:r>
                                    <a:rPr lang="en-US" altLang="zh-CN" sz="2200">
                                      <a:solidFill>
                                        <a:srgbClr val="C00000"/>
                                      </a:solidFill>
                                      <a:latin typeface="Cambria Math"/>
                                      <a:ea typeface="微软雅黑" panose="020B0503020204020204" pitchFamily="34" charset="-122"/>
                                      <a:cs typeface="Arial" panose="020B0604020202020204" pitchFamily="34" charset="0"/>
                                    </a:rPr>
                                    <m:t>𝒙</m:t>
                                  </m:r>
                                </m:e>
                                <m:sub>
                                  <m:r>
                                    <a:rPr lang="en-US" altLang="zh-CN" sz="2200">
                                      <a:solidFill>
                                        <a:srgbClr val="C00000"/>
                                      </a:solidFill>
                                      <a:latin typeface="Cambria Math"/>
                                      <a:ea typeface="微软雅黑" panose="020B0503020204020204" pitchFamily="34" charset="-122"/>
                                      <a:cs typeface="Arial" panose="020B0604020202020204" pitchFamily="34" charset="0"/>
                                    </a:rPr>
                                    <m:t>𝑚</m:t>
                                  </m:r>
                                </m:sub>
                              </m:sSub>
                              <m:r>
                                <a:rPr lang="en-US" altLang="zh-CN" sz="2200">
                                  <a:solidFill>
                                    <a:srgbClr val="C00000"/>
                                  </a:solidFill>
                                  <a:latin typeface="Cambria Math"/>
                                  <a:ea typeface="微软雅黑" panose="020B0503020204020204" pitchFamily="34" charset="-122"/>
                                  <a:cs typeface="Arial" panose="020B0604020202020204" pitchFamily="34" charset="0"/>
                                </a:rPr>
                                <m:t>,</m:t>
                              </m:r>
                              <m:sSub>
                                <m:sSubPr>
                                  <m:ctrlPr>
                                    <a:rPr lang="zh-CN" altLang="zh-CN" sz="2200" i="1">
                                      <a:solidFill>
                                        <a:srgbClr val="C00000"/>
                                      </a:solidFill>
                                      <a:latin typeface="Cambria Math"/>
                                      <a:ea typeface="微软雅黑" panose="020B0503020204020204" pitchFamily="34" charset="-122"/>
                                      <a:cs typeface="Arial" panose="020B0604020202020204" pitchFamily="34" charset="0"/>
                                    </a:rPr>
                                  </m:ctrlPr>
                                </m:sSubPr>
                                <m:e>
                                  <m:r>
                                    <a:rPr lang="en-US" altLang="zh-CN" sz="2200">
                                      <a:solidFill>
                                        <a:srgbClr val="C00000"/>
                                      </a:solidFill>
                                      <a:latin typeface="Cambria Math"/>
                                      <a:ea typeface="微软雅黑" panose="020B0503020204020204" pitchFamily="34" charset="-122"/>
                                      <a:cs typeface="Arial" panose="020B0604020202020204" pitchFamily="34" charset="0"/>
                                    </a:rPr>
                                    <m:t>𝐂</m:t>
                                  </m:r>
                                </m:e>
                                <m:sub>
                                  <m:r>
                                    <a:rPr lang="en-US" altLang="zh-CN" sz="2200">
                                      <a:solidFill>
                                        <a:srgbClr val="C00000"/>
                                      </a:solidFill>
                                      <a:latin typeface="Cambria Math"/>
                                      <a:ea typeface="微软雅黑" panose="020B0503020204020204" pitchFamily="34" charset="-122"/>
                                      <a:cs typeface="Arial" panose="020B0604020202020204" pitchFamily="34" charset="0"/>
                                    </a:rPr>
                                    <m:t>𝑗</m:t>
                                  </m:r>
                                </m:sub>
                              </m:sSub>
                            </m:e>
                          </m:d>
                        </m:e>
                      </m:func>
                      <m:r>
                        <a:rPr lang="en-US" altLang="zh-CN" sz="2200">
                          <a:solidFill>
                            <a:srgbClr val="C00000"/>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𝑚</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𝐂</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𝐂</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𝑗</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𝐂</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oMath>
                  </m:oMathPara>
                </a14:m>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spcBef>
                    <a:spcPts val="0"/>
                  </a:spcBef>
                  <a:buNone/>
                </a:pP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4.</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 簇内样本平均距离</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spcBef>
                    <a:spcPts val="0"/>
                  </a:spcBef>
                  <a:buNone/>
                </a:pPr>
                <a14:m>
                  <m:oMathPara xmlns:m="http://schemas.openxmlformats.org/officeDocument/2006/math">
                    <m:oMathParaPr>
                      <m:jc m:val="centerGroup"/>
                    </m:oMathParaPr>
                    <m:oMath xmlns:m="http://schemas.openxmlformats.org/officeDocument/2006/math">
                      <m:r>
                        <m:rPr>
                          <m:sty m:val="p"/>
                        </m:rPr>
                        <a:rPr lang="en-US" altLang="zh-CN" sz="2200">
                          <a:solidFill>
                            <a:srgbClr val="C00000"/>
                          </a:solidFill>
                          <a:latin typeface="Cambria Math"/>
                          <a:ea typeface="微软雅黑" panose="020B0503020204020204" pitchFamily="34" charset="-122"/>
                          <a:cs typeface="Arial" panose="020B0604020202020204" pitchFamily="34" charset="0"/>
                        </a:rPr>
                        <m:t>avg</m:t>
                      </m:r>
                      <m:d>
                        <m:dPr>
                          <m:ctrlPr>
                            <a:rPr lang="zh-CN" altLang="zh-CN" sz="2200" i="1">
                              <a:solidFill>
                                <a:srgbClr val="C00000"/>
                              </a:solidFill>
                              <a:latin typeface="Cambria Math"/>
                              <a:ea typeface="微软雅黑" panose="020B0503020204020204" pitchFamily="34" charset="-122"/>
                              <a:cs typeface="Arial" panose="020B0604020202020204" pitchFamily="34" charset="0"/>
                            </a:rPr>
                          </m:ctrlPr>
                        </m:dPr>
                        <m:e>
                          <m:sSub>
                            <m:sSubPr>
                              <m:ctrlPr>
                                <a:rPr lang="zh-CN" altLang="zh-CN" sz="2200" i="1">
                                  <a:solidFill>
                                    <a:srgbClr val="C00000"/>
                                  </a:solidFill>
                                  <a:latin typeface="Cambria Math"/>
                                  <a:ea typeface="微软雅黑" panose="020B0503020204020204" pitchFamily="34" charset="-122"/>
                                  <a:cs typeface="Arial" panose="020B0604020202020204" pitchFamily="34" charset="0"/>
                                </a:rPr>
                              </m:ctrlPr>
                            </m:sSubPr>
                            <m:e>
                              <m:r>
                                <a:rPr lang="en-US" altLang="zh-CN" sz="2200">
                                  <a:solidFill>
                                    <a:srgbClr val="C00000"/>
                                  </a:solidFill>
                                  <a:latin typeface="Cambria Math"/>
                                  <a:ea typeface="微软雅黑" panose="020B0503020204020204" pitchFamily="34" charset="-122"/>
                                  <a:cs typeface="Arial" panose="020B0604020202020204" pitchFamily="34" charset="0"/>
                                </a:rPr>
                                <m:t>𝐂</m:t>
                              </m:r>
                            </m:e>
                            <m:sub>
                              <m:r>
                                <a:rPr lang="en-US" altLang="zh-CN" sz="2200">
                                  <a:solidFill>
                                    <a:srgbClr val="C00000"/>
                                  </a:solidFill>
                                  <a:latin typeface="Cambria Math"/>
                                  <a:ea typeface="微软雅黑" panose="020B0503020204020204" pitchFamily="34" charset="-122"/>
                                  <a:cs typeface="Arial" panose="020B0604020202020204" pitchFamily="34" charset="0"/>
                                </a:rPr>
                                <m:t>𝑖</m:t>
                              </m:r>
                            </m:sub>
                          </m:sSub>
                        </m:e>
                      </m:d>
                      <m:r>
                        <a:rPr lang="en-US" altLang="zh-CN" sz="2200">
                          <a:solidFill>
                            <a:srgbClr val="C00000"/>
                          </a:solidFill>
                          <a:latin typeface="Cambria Math"/>
                          <a:ea typeface="微软雅黑" panose="020B0503020204020204" pitchFamily="34" charset="-122"/>
                          <a:cs typeface="Arial" panose="020B0604020202020204" pitchFamily="34" charset="0"/>
                        </a:rPr>
                        <m:t>=</m:t>
                      </m:r>
                      <m:f>
                        <m:fPr>
                          <m:ctrlPr>
                            <a:rPr lang="zh-CN" altLang="zh-CN" sz="2200" i="1">
                              <a:solidFill>
                                <a:srgbClr val="C00000"/>
                              </a:solidFill>
                              <a:latin typeface="Cambria Math"/>
                              <a:ea typeface="微软雅黑" panose="020B0503020204020204" pitchFamily="34" charset="-122"/>
                              <a:cs typeface="Arial" panose="020B0604020202020204" pitchFamily="34" charset="0"/>
                            </a:rPr>
                          </m:ctrlPr>
                        </m:fPr>
                        <m:num>
                          <m:nary>
                            <m:naryPr>
                              <m:chr m:val="∑"/>
                              <m:limLoc m:val="undOvr"/>
                              <m:supHide m:val="on"/>
                              <m:ctrlPr>
                                <a:rPr lang="zh-CN" altLang="zh-CN" sz="2200" i="1">
                                  <a:solidFill>
                                    <a:srgbClr val="C00000"/>
                                  </a:solidFill>
                                  <a:latin typeface="Cambria Math"/>
                                  <a:ea typeface="微软雅黑" panose="020B0503020204020204" pitchFamily="34" charset="-122"/>
                                  <a:cs typeface="Arial" panose="020B0604020202020204" pitchFamily="34" charset="0"/>
                                </a:rPr>
                              </m:ctrlPr>
                            </m:naryPr>
                            <m:sub>
                              <m:r>
                                <a:rPr lang="en-US" altLang="zh-CN" sz="2200">
                                  <a:solidFill>
                                    <a:srgbClr val="C00000"/>
                                  </a:solidFill>
                                  <a:latin typeface="Cambria Math"/>
                                  <a:ea typeface="微软雅黑" panose="020B0503020204020204" pitchFamily="34" charset="-122"/>
                                  <a:cs typeface="Arial" panose="020B0604020202020204" pitchFamily="34" charset="0"/>
                                </a:rPr>
                                <m:t>1≤</m:t>
                              </m:r>
                              <m:r>
                                <a:rPr lang="en-US" altLang="zh-CN" sz="2200">
                                  <a:solidFill>
                                    <a:srgbClr val="C00000"/>
                                  </a:solidFill>
                                  <a:latin typeface="Cambria Math"/>
                                  <a:ea typeface="微软雅黑" panose="020B0503020204020204" pitchFamily="34" charset="-122"/>
                                  <a:cs typeface="Arial" panose="020B0604020202020204" pitchFamily="34" charset="0"/>
                                </a:rPr>
                                <m:t>𝑚</m:t>
                              </m:r>
                              <m:r>
                                <a:rPr lang="en-US" altLang="zh-CN" sz="2200">
                                  <a:solidFill>
                                    <a:srgbClr val="C00000"/>
                                  </a:solidFill>
                                  <a:latin typeface="Cambria Math"/>
                                  <a:ea typeface="微软雅黑" panose="020B0503020204020204" pitchFamily="34" charset="-122"/>
                                  <a:cs typeface="Arial" panose="020B0604020202020204" pitchFamily="34" charset="0"/>
                                </a:rPr>
                                <m:t>&lt;</m:t>
                              </m:r>
                              <m:r>
                                <a:rPr lang="en-US" altLang="zh-CN" sz="2200">
                                  <a:solidFill>
                                    <a:srgbClr val="C00000"/>
                                  </a:solidFill>
                                  <a:latin typeface="Cambria Math"/>
                                  <a:ea typeface="微软雅黑" panose="020B0503020204020204" pitchFamily="34" charset="-122"/>
                                  <a:cs typeface="Arial" panose="020B0604020202020204" pitchFamily="34" charset="0"/>
                                </a:rPr>
                                <m:t>𝑛</m:t>
                              </m:r>
                              <m:r>
                                <a:rPr lang="en-US" altLang="zh-CN" sz="2200">
                                  <a:solidFill>
                                    <a:srgbClr val="C00000"/>
                                  </a:solidFill>
                                  <a:latin typeface="Cambria Math"/>
                                  <a:ea typeface="微软雅黑" panose="020B0503020204020204" pitchFamily="34" charset="-122"/>
                                  <a:cs typeface="Arial" panose="020B0604020202020204" pitchFamily="34" charset="0"/>
                                </a:rPr>
                                <m:t>≤</m:t>
                              </m:r>
                              <m:d>
                                <m:dPr>
                                  <m:begChr m:val="|"/>
                                  <m:endChr m:val="|"/>
                                  <m:ctrlPr>
                                    <a:rPr lang="zh-CN" altLang="zh-CN" sz="2200" i="1">
                                      <a:solidFill>
                                        <a:srgbClr val="C00000"/>
                                      </a:solidFill>
                                      <a:latin typeface="Cambria Math"/>
                                      <a:ea typeface="微软雅黑" panose="020B0503020204020204" pitchFamily="34" charset="-122"/>
                                      <a:cs typeface="Arial" panose="020B0604020202020204" pitchFamily="34" charset="0"/>
                                    </a:rPr>
                                  </m:ctrlPr>
                                </m:dPr>
                                <m:e>
                                  <m:sSub>
                                    <m:sSubPr>
                                      <m:ctrlPr>
                                        <a:rPr lang="zh-CN" altLang="zh-CN" sz="2200" i="1">
                                          <a:solidFill>
                                            <a:srgbClr val="C00000"/>
                                          </a:solidFill>
                                          <a:latin typeface="Cambria Math"/>
                                          <a:ea typeface="微软雅黑" panose="020B0503020204020204" pitchFamily="34" charset="-122"/>
                                          <a:cs typeface="Arial" panose="020B0604020202020204" pitchFamily="34" charset="0"/>
                                        </a:rPr>
                                      </m:ctrlPr>
                                    </m:sSubPr>
                                    <m:e>
                                      <m:r>
                                        <a:rPr lang="en-US" altLang="zh-CN" sz="2200">
                                          <a:solidFill>
                                            <a:srgbClr val="C00000"/>
                                          </a:solidFill>
                                          <a:latin typeface="Cambria Math"/>
                                          <a:ea typeface="微软雅黑" panose="020B0503020204020204" pitchFamily="34" charset="-122"/>
                                          <a:cs typeface="Arial" panose="020B0604020202020204" pitchFamily="34" charset="0"/>
                                        </a:rPr>
                                        <m:t>𝐂</m:t>
                                      </m:r>
                                    </m:e>
                                    <m:sub>
                                      <m:r>
                                        <a:rPr lang="en-US" altLang="zh-CN" sz="2200">
                                          <a:solidFill>
                                            <a:srgbClr val="C00000"/>
                                          </a:solidFill>
                                          <a:latin typeface="Cambria Math"/>
                                          <a:ea typeface="微软雅黑" panose="020B0503020204020204" pitchFamily="34" charset="-122"/>
                                          <a:cs typeface="Arial" panose="020B0604020202020204" pitchFamily="34" charset="0"/>
                                        </a:rPr>
                                        <m:t>𝑖</m:t>
                                      </m:r>
                                    </m:sub>
                                  </m:sSub>
                                </m:e>
                              </m:d>
                            </m:sub>
                            <m:sup/>
                            <m:e>
                              <m:r>
                                <a:rPr lang="en-US" altLang="zh-CN" sz="2200">
                                  <a:solidFill>
                                    <a:srgbClr val="C00000"/>
                                  </a:solidFill>
                                  <a:latin typeface="Cambria Math"/>
                                  <a:ea typeface="微软雅黑" panose="020B0503020204020204" pitchFamily="34" charset="-122"/>
                                  <a:cs typeface="Arial" panose="020B0604020202020204" pitchFamily="34" charset="0"/>
                                </a:rPr>
                                <m:t>𝑑𝑖𝑠𝑡</m:t>
                              </m:r>
                              <m:d>
                                <m:dPr>
                                  <m:ctrlPr>
                                    <a:rPr lang="zh-CN" altLang="zh-CN" sz="2200" i="1">
                                      <a:solidFill>
                                        <a:srgbClr val="C00000"/>
                                      </a:solidFill>
                                      <a:latin typeface="Cambria Math"/>
                                      <a:ea typeface="微软雅黑" panose="020B0503020204020204" pitchFamily="34" charset="-122"/>
                                      <a:cs typeface="Arial" panose="020B0604020202020204" pitchFamily="34" charset="0"/>
                                    </a:rPr>
                                  </m:ctrlPr>
                                </m:dPr>
                                <m:e>
                                  <m:sSub>
                                    <m:sSubPr>
                                      <m:ctrlPr>
                                        <a:rPr lang="zh-CN" altLang="zh-CN" sz="2200" i="1">
                                          <a:solidFill>
                                            <a:srgbClr val="C00000"/>
                                          </a:solidFill>
                                          <a:latin typeface="Cambria Math"/>
                                          <a:ea typeface="微软雅黑" panose="020B0503020204020204" pitchFamily="34" charset="-122"/>
                                          <a:cs typeface="Arial" panose="020B0604020202020204" pitchFamily="34" charset="0"/>
                                        </a:rPr>
                                      </m:ctrlPr>
                                    </m:sSubPr>
                                    <m:e>
                                      <m:r>
                                        <a:rPr lang="en-US" altLang="zh-CN" sz="2200">
                                          <a:solidFill>
                                            <a:srgbClr val="C00000"/>
                                          </a:solidFill>
                                          <a:latin typeface="Cambria Math"/>
                                          <a:ea typeface="微软雅黑" panose="020B0503020204020204" pitchFamily="34" charset="-122"/>
                                          <a:cs typeface="Arial" panose="020B0604020202020204" pitchFamily="34" charset="0"/>
                                        </a:rPr>
                                        <m:t>𝒙</m:t>
                                      </m:r>
                                    </m:e>
                                    <m:sub>
                                      <m:r>
                                        <a:rPr lang="en-US" altLang="zh-CN" sz="2200">
                                          <a:solidFill>
                                            <a:srgbClr val="C00000"/>
                                          </a:solidFill>
                                          <a:latin typeface="Cambria Math"/>
                                          <a:ea typeface="微软雅黑" panose="020B0503020204020204" pitchFamily="34" charset="-122"/>
                                          <a:cs typeface="Arial" panose="020B0604020202020204" pitchFamily="34" charset="0"/>
                                        </a:rPr>
                                        <m:t>𝑚</m:t>
                                      </m:r>
                                    </m:sub>
                                  </m:sSub>
                                  <m:r>
                                    <a:rPr lang="en-US" altLang="zh-CN" sz="2200">
                                      <a:solidFill>
                                        <a:srgbClr val="C00000"/>
                                      </a:solidFill>
                                      <a:latin typeface="Cambria Math"/>
                                      <a:ea typeface="微软雅黑" panose="020B0503020204020204" pitchFamily="34" charset="-122"/>
                                      <a:cs typeface="Arial" panose="020B0604020202020204" pitchFamily="34" charset="0"/>
                                    </a:rPr>
                                    <m:t>,</m:t>
                                  </m:r>
                                  <m:sSub>
                                    <m:sSubPr>
                                      <m:ctrlPr>
                                        <a:rPr lang="zh-CN" altLang="zh-CN" sz="2200" i="1">
                                          <a:solidFill>
                                            <a:srgbClr val="C00000"/>
                                          </a:solidFill>
                                          <a:latin typeface="Cambria Math"/>
                                          <a:ea typeface="微软雅黑" panose="020B0503020204020204" pitchFamily="34" charset="-122"/>
                                          <a:cs typeface="Arial" panose="020B0604020202020204" pitchFamily="34" charset="0"/>
                                        </a:rPr>
                                      </m:ctrlPr>
                                    </m:sSubPr>
                                    <m:e>
                                      <m:r>
                                        <a:rPr lang="en-US" altLang="zh-CN" sz="2200">
                                          <a:solidFill>
                                            <a:srgbClr val="C00000"/>
                                          </a:solidFill>
                                          <a:latin typeface="Cambria Math"/>
                                          <a:ea typeface="微软雅黑" panose="020B0503020204020204" pitchFamily="34" charset="-122"/>
                                          <a:cs typeface="Arial" panose="020B0604020202020204" pitchFamily="34" charset="0"/>
                                        </a:rPr>
                                        <m:t>𝒙</m:t>
                                      </m:r>
                                    </m:e>
                                    <m:sub>
                                      <m:r>
                                        <a:rPr lang="en-US" altLang="zh-CN" sz="2200">
                                          <a:solidFill>
                                            <a:srgbClr val="C00000"/>
                                          </a:solidFill>
                                          <a:latin typeface="Cambria Math"/>
                                          <a:ea typeface="微软雅黑" panose="020B0503020204020204" pitchFamily="34" charset="-122"/>
                                          <a:cs typeface="Arial" panose="020B0604020202020204" pitchFamily="34" charset="0"/>
                                        </a:rPr>
                                        <m:t>𝑛</m:t>
                                      </m:r>
                                    </m:sub>
                                  </m:sSub>
                                </m:e>
                              </m:d>
                            </m:e>
                          </m:nary>
                        </m:num>
                        <m:den>
                          <m:d>
                            <m:dPr>
                              <m:ctrlPr>
                                <a:rPr lang="zh-CN" altLang="zh-CN" sz="2200" i="1">
                                  <a:solidFill>
                                    <a:srgbClr val="C00000"/>
                                  </a:solidFill>
                                  <a:latin typeface="Cambria Math"/>
                                  <a:ea typeface="微软雅黑" panose="020B0503020204020204" pitchFamily="34" charset="-122"/>
                                  <a:cs typeface="Arial" panose="020B0604020202020204" pitchFamily="34" charset="0"/>
                                </a:rPr>
                              </m:ctrlPr>
                            </m:dPr>
                            <m:e>
                              <m:m>
                                <m:mPr>
                                  <m:mcs>
                                    <m:mc>
                                      <m:mcPr>
                                        <m:count m:val="1"/>
                                        <m:mcJc m:val="center"/>
                                      </m:mcPr>
                                    </m:mc>
                                  </m:mcs>
                                  <m:ctrlPr>
                                    <a:rPr lang="zh-CN" altLang="zh-CN" sz="2200" i="1">
                                      <a:solidFill>
                                        <a:srgbClr val="C00000"/>
                                      </a:solidFill>
                                      <a:latin typeface="Cambria Math"/>
                                      <a:ea typeface="微软雅黑" panose="020B0503020204020204" pitchFamily="34" charset="-122"/>
                                      <a:cs typeface="Arial" panose="020B0604020202020204" pitchFamily="34" charset="0"/>
                                    </a:rPr>
                                  </m:ctrlPr>
                                </m:mPr>
                                <m:mr>
                                  <m:e>
                                    <m:d>
                                      <m:dPr>
                                        <m:begChr m:val="|"/>
                                        <m:endChr m:val="|"/>
                                        <m:ctrlPr>
                                          <a:rPr lang="zh-CN" altLang="zh-CN" sz="2200" i="1">
                                            <a:solidFill>
                                              <a:srgbClr val="C00000"/>
                                            </a:solidFill>
                                            <a:latin typeface="Cambria Math"/>
                                            <a:ea typeface="微软雅黑" panose="020B0503020204020204" pitchFamily="34" charset="-122"/>
                                            <a:cs typeface="Arial" panose="020B0604020202020204" pitchFamily="34" charset="0"/>
                                          </a:rPr>
                                        </m:ctrlPr>
                                      </m:dPr>
                                      <m:e>
                                        <m:sSub>
                                          <m:sSubPr>
                                            <m:ctrlPr>
                                              <a:rPr lang="zh-CN" altLang="zh-CN" sz="2200" i="1">
                                                <a:solidFill>
                                                  <a:srgbClr val="C00000"/>
                                                </a:solidFill>
                                                <a:latin typeface="Cambria Math"/>
                                                <a:ea typeface="微软雅黑" panose="020B0503020204020204" pitchFamily="34" charset="-122"/>
                                                <a:cs typeface="Arial" panose="020B0604020202020204" pitchFamily="34" charset="0"/>
                                              </a:rPr>
                                            </m:ctrlPr>
                                          </m:sSubPr>
                                          <m:e>
                                            <m:r>
                                              <a:rPr lang="en-US" altLang="zh-CN" sz="2200">
                                                <a:solidFill>
                                                  <a:srgbClr val="C00000"/>
                                                </a:solidFill>
                                                <a:latin typeface="Cambria Math"/>
                                                <a:ea typeface="微软雅黑" panose="020B0503020204020204" pitchFamily="34" charset="-122"/>
                                                <a:cs typeface="Arial" panose="020B0604020202020204" pitchFamily="34" charset="0"/>
                                              </a:rPr>
                                              <m:t>𝐂</m:t>
                                            </m:r>
                                          </m:e>
                                          <m:sub>
                                            <m:r>
                                              <a:rPr lang="en-US" altLang="zh-CN" sz="2200">
                                                <a:solidFill>
                                                  <a:srgbClr val="C00000"/>
                                                </a:solidFill>
                                                <a:latin typeface="Cambria Math"/>
                                                <a:ea typeface="微软雅黑" panose="020B0503020204020204" pitchFamily="34" charset="-122"/>
                                                <a:cs typeface="Arial" panose="020B0604020202020204" pitchFamily="34" charset="0"/>
                                              </a:rPr>
                                              <m:t>𝑖</m:t>
                                            </m:r>
                                          </m:sub>
                                        </m:sSub>
                                      </m:e>
                                    </m:d>
                                  </m:e>
                                </m:mr>
                                <m:mr>
                                  <m:e>
                                    <m:r>
                                      <a:rPr lang="en-US" altLang="zh-CN" sz="2200">
                                        <a:solidFill>
                                          <a:srgbClr val="C00000"/>
                                        </a:solidFill>
                                        <a:latin typeface="Cambria Math"/>
                                        <a:ea typeface="微软雅黑" panose="020B0503020204020204" pitchFamily="34" charset="-122"/>
                                        <a:cs typeface="Arial" panose="020B0604020202020204" pitchFamily="34" charset="0"/>
                                      </a:rPr>
                                      <m:t>2</m:t>
                                    </m:r>
                                  </m:e>
                                </m:mr>
                              </m:m>
                            </m:e>
                          </m:d>
                        </m:den>
                      </m:f>
                      <m:r>
                        <a:rPr lang="en-US" altLang="zh-CN" sz="2200">
                          <a:solidFill>
                            <a:srgbClr val="C00000"/>
                          </a:solidFill>
                          <a:latin typeface="Cambria Math"/>
                          <a:ea typeface="微软雅黑" panose="020B0503020204020204" pitchFamily="34" charset="-122"/>
                          <a:cs typeface="Arial" panose="020B0604020202020204" pitchFamily="34" charset="0"/>
                        </a:rPr>
                        <m:t>=</m:t>
                      </m:r>
                      <m:f>
                        <m:fPr>
                          <m:ctrlPr>
                            <a:rPr lang="zh-CN" altLang="zh-CN" sz="2200" i="1">
                              <a:solidFill>
                                <a:srgbClr val="C00000"/>
                              </a:solidFill>
                              <a:latin typeface="Cambria Math"/>
                              <a:ea typeface="微软雅黑" panose="020B0503020204020204" pitchFamily="34" charset="-122"/>
                              <a:cs typeface="Arial" panose="020B0604020202020204" pitchFamily="34" charset="0"/>
                            </a:rPr>
                          </m:ctrlPr>
                        </m:fPr>
                        <m:num>
                          <m:r>
                            <a:rPr lang="en-US" altLang="zh-CN" sz="2200">
                              <a:solidFill>
                                <a:srgbClr val="C00000"/>
                              </a:solidFill>
                              <a:latin typeface="Cambria Math"/>
                              <a:ea typeface="微软雅黑" panose="020B0503020204020204" pitchFamily="34" charset="-122"/>
                              <a:cs typeface="Arial" panose="020B0604020202020204" pitchFamily="34" charset="0"/>
                            </a:rPr>
                            <m:t>2</m:t>
                          </m:r>
                        </m:num>
                        <m:den>
                          <m:d>
                            <m:dPr>
                              <m:begChr m:val="|"/>
                              <m:endChr m:val="|"/>
                              <m:ctrlPr>
                                <a:rPr lang="zh-CN" altLang="zh-CN" sz="2200" i="1">
                                  <a:solidFill>
                                    <a:srgbClr val="C00000"/>
                                  </a:solidFill>
                                  <a:latin typeface="Cambria Math"/>
                                  <a:ea typeface="微软雅黑" panose="020B0503020204020204" pitchFamily="34" charset="-122"/>
                                  <a:cs typeface="Arial" panose="020B0604020202020204" pitchFamily="34" charset="0"/>
                                </a:rPr>
                              </m:ctrlPr>
                            </m:dPr>
                            <m:e>
                              <m:sSub>
                                <m:sSubPr>
                                  <m:ctrlPr>
                                    <a:rPr lang="zh-CN" altLang="zh-CN" sz="2200" i="1">
                                      <a:solidFill>
                                        <a:srgbClr val="C00000"/>
                                      </a:solidFill>
                                      <a:latin typeface="Cambria Math"/>
                                      <a:ea typeface="微软雅黑" panose="020B0503020204020204" pitchFamily="34" charset="-122"/>
                                      <a:cs typeface="Arial" panose="020B0604020202020204" pitchFamily="34" charset="0"/>
                                    </a:rPr>
                                  </m:ctrlPr>
                                </m:sSubPr>
                                <m:e>
                                  <m:r>
                                    <a:rPr lang="en-US" altLang="zh-CN" sz="2200">
                                      <a:solidFill>
                                        <a:srgbClr val="C00000"/>
                                      </a:solidFill>
                                      <a:latin typeface="Cambria Math"/>
                                      <a:ea typeface="微软雅黑" panose="020B0503020204020204" pitchFamily="34" charset="-122"/>
                                      <a:cs typeface="Arial" panose="020B0604020202020204" pitchFamily="34" charset="0"/>
                                    </a:rPr>
                                    <m:t>𝐂</m:t>
                                  </m:r>
                                </m:e>
                                <m:sub>
                                  <m:r>
                                    <a:rPr lang="en-US" altLang="zh-CN" sz="2200">
                                      <a:solidFill>
                                        <a:srgbClr val="C00000"/>
                                      </a:solidFill>
                                      <a:latin typeface="Cambria Math"/>
                                      <a:ea typeface="微软雅黑" panose="020B0503020204020204" pitchFamily="34" charset="-122"/>
                                      <a:cs typeface="Arial" panose="020B0604020202020204" pitchFamily="34" charset="0"/>
                                    </a:rPr>
                                    <m:t>𝑖</m:t>
                                  </m:r>
                                </m:sub>
                              </m:sSub>
                            </m:e>
                          </m:d>
                          <m:d>
                            <m:dPr>
                              <m:ctrlPr>
                                <a:rPr lang="zh-CN" altLang="zh-CN" sz="2200" i="1">
                                  <a:solidFill>
                                    <a:srgbClr val="C00000"/>
                                  </a:solidFill>
                                  <a:latin typeface="Cambria Math"/>
                                  <a:ea typeface="微软雅黑" panose="020B0503020204020204" pitchFamily="34" charset="-122"/>
                                  <a:cs typeface="Arial" panose="020B0604020202020204" pitchFamily="34" charset="0"/>
                                </a:rPr>
                              </m:ctrlPr>
                            </m:dPr>
                            <m:e>
                              <m:d>
                                <m:dPr>
                                  <m:begChr m:val="|"/>
                                  <m:endChr m:val="|"/>
                                  <m:ctrlPr>
                                    <a:rPr lang="zh-CN" altLang="zh-CN" sz="2200" i="1">
                                      <a:solidFill>
                                        <a:srgbClr val="C00000"/>
                                      </a:solidFill>
                                      <a:latin typeface="Cambria Math"/>
                                      <a:ea typeface="微软雅黑" panose="020B0503020204020204" pitchFamily="34" charset="-122"/>
                                      <a:cs typeface="Arial" panose="020B0604020202020204" pitchFamily="34" charset="0"/>
                                    </a:rPr>
                                  </m:ctrlPr>
                                </m:dPr>
                                <m:e>
                                  <m:sSub>
                                    <m:sSubPr>
                                      <m:ctrlPr>
                                        <a:rPr lang="zh-CN" altLang="zh-CN" sz="2200" i="1">
                                          <a:solidFill>
                                            <a:srgbClr val="C00000"/>
                                          </a:solidFill>
                                          <a:latin typeface="Cambria Math"/>
                                          <a:ea typeface="微软雅黑" panose="020B0503020204020204" pitchFamily="34" charset="-122"/>
                                          <a:cs typeface="Arial" panose="020B0604020202020204" pitchFamily="34" charset="0"/>
                                        </a:rPr>
                                      </m:ctrlPr>
                                    </m:sSubPr>
                                    <m:e>
                                      <m:r>
                                        <a:rPr lang="en-US" altLang="zh-CN" sz="2200">
                                          <a:solidFill>
                                            <a:srgbClr val="C00000"/>
                                          </a:solidFill>
                                          <a:latin typeface="Cambria Math"/>
                                          <a:ea typeface="微软雅黑" panose="020B0503020204020204" pitchFamily="34" charset="-122"/>
                                          <a:cs typeface="Arial" panose="020B0604020202020204" pitchFamily="34" charset="0"/>
                                        </a:rPr>
                                        <m:t>𝐂</m:t>
                                      </m:r>
                                    </m:e>
                                    <m:sub>
                                      <m:r>
                                        <a:rPr lang="en-US" altLang="zh-CN" sz="2200">
                                          <a:solidFill>
                                            <a:srgbClr val="C00000"/>
                                          </a:solidFill>
                                          <a:latin typeface="Cambria Math"/>
                                          <a:ea typeface="微软雅黑" panose="020B0503020204020204" pitchFamily="34" charset="-122"/>
                                          <a:cs typeface="Arial" panose="020B0604020202020204" pitchFamily="34" charset="0"/>
                                        </a:rPr>
                                        <m:t>𝑖</m:t>
                                      </m:r>
                                    </m:sub>
                                  </m:sSub>
                                </m:e>
                              </m:d>
                              <m:r>
                                <a:rPr lang="en-US" altLang="zh-CN" sz="2200">
                                  <a:solidFill>
                                    <a:srgbClr val="C00000"/>
                                  </a:solidFill>
                                  <a:latin typeface="Cambria Math"/>
                                  <a:ea typeface="微软雅黑" panose="020B0503020204020204" pitchFamily="34" charset="-122"/>
                                  <a:cs typeface="Arial" panose="020B0604020202020204" pitchFamily="34" charset="0"/>
                                </a:rPr>
                                <m:t>−1</m:t>
                              </m:r>
                            </m:e>
                          </m:d>
                        </m:den>
                      </m:f>
                      <m:nary>
                        <m:naryPr>
                          <m:chr m:val="∑"/>
                          <m:limLoc m:val="undOvr"/>
                          <m:supHide m:val="on"/>
                          <m:ctrlPr>
                            <a:rPr lang="zh-CN" altLang="zh-CN" sz="2200" i="1">
                              <a:solidFill>
                                <a:srgbClr val="C00000"/>
                              </a:solidFill>
                              <a:latin typeface="Cambria Math"/>
                              <a:ea typeface="微软雅黑" panose="020B0503020204020204" pitchFamily="34" charset="-122"/>
                              <a:cs typeface="Arial" panose="020B0604020202020204" pitchFamily="34" charset="0"/>
                            </a:rPr>
                          </m:ctrlPr>
                        </m:naryPr>
                        <m:sub>
                          <m:r>
                            <a:rPr lang="en-US" altLang="zh-CN" sz="2200">
                              <a:solidFill>
                                <a:srgbClr val="C00000"/>
                              </a:solidFill>
                              <a:latin typeface="Cambria Math"/>
                              <a:ea typeface="微软雅黑" panose="020B0503020204020204" pitchFamily="34" charset="-122"/>
                              <a:cs typeface="Arial" panose="020B0604020202020204" pitchFamily="34" charset="0"/>
                            </a:rPr>
                            <m:t>1≤</m:t>
                          </m:r>
                          <m:r>
                            <a:rPr lang="en-US" altLang="zh-CN" sz="2200">
                              <a:solidFill>
                                <a:srgbClr val="C00000"/>
                              </a:solidFill>
                              <a:latin typeface="Cambria Math"/>
                              <a:ea typeface="微软雅黑" panose="020B0503020204020204" pitchFamily="34" charset="-122"/>
                              <a:cs typeface="Arial" panose="020B0604020202020204" pitchFamily="34" charset="0"/>
                            </a:rPr>
                            <m:t>𝑚</m:t>
                          </m:r>
                          <m:r>
                            <a:rPr lang="en-US" altLang="zh-CN" sz="2200">
                              <a:solidFill>
                                <a:srgbClr val="C00000"/>
                              </a:solidFill>
                              <a:latin typeface="Cambria Math"/>
                              <a:ea typeface="微软雅黑" panose="020B0503020204020204" pitchFamily="34" charset="-122"/>
                              <a:cs typeface="Arial" panose="020B0604020202020204" pitchFamily="34" charset="0"/>
                            </a:rPr>
                            <m:t>&lt;</m:t>
                          </m:r>
                          <m:r>
                            <a:rPr lang="en-US" altLang="zh-CN" sz="2200">
                              <a:solidFill>
                                <a:srgbClr val="C00000"/>
                              </a:solidFill>
                              <a:latin typeface="Cambria Math"/>
                              <a:ea typeface="微软雅黑" panose="020B0503020204020204" pitchFamily="34" charset="-122"/>
                              <a:cs typeface="Arial" panose="020B0604020202020204" pitchFamily="34" charset="0"/>
                            </a:rPr>
                            <m:t>𝑛</m:t>
                          </m:r>
                          <m:r>
                            <a:rPr lang="en-US" altLang="zh-CN" sz="2200">
                              <a:solidFill>
                                <a:srgbClr val="C00000"/>
                              </a:solidFill>
                              <a:latin typeface="Cambria Math"/>
                              <a:ea typeface="微软雅黑" panose="020B0503020204020204" pitchFamily="34" charset="-122"/>
                              <a:cs typeface="Arial" panose="020B0604020202020204" pitchFamily="34" charset="0"/>
                            </a:rPr>
                            <m:t>≤</m:t>
                          </m:r>
                          <m:d>
                            <m:dPr>
                              <m:begChr m:val="|"/>
                              <m:endChr m:val="|"/>
                              <m:ctrlPr>
                                <a:rPr lang="zh-CN" altLang="zh-CN" sz="2200" i="1">
                                  <a:solidFill>
                                    <a:srgbClr val="C00000"/>
                                  </a:solidFill>
                                  <a:latin typeface="Cambria Math"/>
                                  <a:ea typeface="微软雅黑" panose="020B0503020204020204" pitchFamily="34" charset="-122"/>
                                  <a:cs typeface="Arial" panose="020B0604020202020204" pitchFamily="34" charset="0"/>
                                </a:rPr>
                              </m:ctrlPr>
                            </m:dPr>
                            <m:e>
                              <m:sSub>
                                <m:sSubPr>
                                  <m:ctrlPr>
                                    <a:rPr lang="zh-CN" altLang="zh-CN" sz="2200" i="1">
                                      <a:solidFill>
                                        <a:srgbClr val="C00000"/>
                                      </a:solidFill>
                                      <a:latin typeface="Cambria Math"/>
                                      <a:ea typeface="微软雅黑" panose="020B0503020204020204" pitchFamily="34" charset="-122"/>
                                      <a:cs typeface="Arial" panose="020B0604020202020204" pitchFamily="34" charset="0"/>
                                    </a:rPr>
                                  </m:ctrlPr>
                                </m:sSubPr>
                                <m:e>
                                  <m:r>
                                    <a:rPr lang="en-US" altLang="zh-CN" sz="2200">
                                      <a:solidFill>
                                        <a:srgbClr val="C00000"/>
                                      </a:solidFill>
                                      <a:latin typeface="Cambria Math"/>
                                      <a:ea typeface="微软雅黑" panose="020B0503020204020204" pitchFamily="34" charset="-122"/>
                                      <a:cs typeface="Arial" panose="020B0604020202020204" pitchFamily="34" charset="0"/>
                                    </a:rPr>
                                    <m:t>𝐂</m:t>
                                  </m:r>
                                </m:e>
                                <m:sub>
                                  <m:r>
                                    <a:rPr lang="en-US" altLang="zh-CN" sz="2200">
                                      <a:solidFill>
                                        <a:srgbClr val="C00000"/>
                                      </a:solidFill>
                                      <a:latin typeface="Cambria Math"/>
                                      <a:ea typeface="微软雅黑" panose="020B0503020204020204" pitchFamily="34" charset="-122"/>
                                      <a:cs typeface="Arial" panose="020B0604020202020204" pitchFamily="34" charset="0"/>
                                    </a:rPr>
                                    <m:t>𝑖</m:t>
                                  </m:r>
                                </m:sub>
                              </m:sSub>
                            </m:e>
                          </m:d>
                        </m:sub>
                        <m:sup/>
                        <m:e>
                          <m:r>
                            <a:rPr lang="en-US" altLang="zh-CN" sz="2200">
                              <a:solidFill>
                                <a:srgbClr val="C00000"/>
                              </a:solidFill>
                              <a:latin typeface="Cambria Math"/>
                              <a:ea typeface="微软雅黑" panose="020B0503020204020204" pitchFamily="34" charset="-122"/>
                              <a:cs typeface="Arial" panose="020B0604020202020204" pitchFamily="34" charset="0"/>
                            </a:rPr>
                            <m:t>𝑑𝑖𝑠𝑡</m:t>
                          </m:r>
                          <m:d>
                            <m:dPr>
                              <m:ctrlPr>
                                <a:rPr lang="zh-CN" altLang="zh-CN" sz="2200" i="1">
                                  <a:solidFill>
                                    <a:srgbClr val="C00000"/>
                                  </a:solidFill>
                                  <a:latin typeface="Cambria Math"/>
                                  <a:ea typeface="微软雅黑" panose="020B0503020204020204" pitchFamily="34" charset="-122"/>
                                  <a:cs typeface="Arial" panose="020B0604020202020204" pitchFamily="34" charset="0"/>
                                </a:rPr>
                              </m:ctrlPr>
                            </m:dPr>
                            <m:e>
                              <m:sSub>
                                <m:sSubPr>
                                  <m:ctrlPr>
                                    <a:rPr lang="zh-CN" altLang="zh-CN" sz="2200" i="1">
                                      <a:solidFill>
                                        <a:srgbClr val="C00000"/>
                                      </a:solidFill>
                                      <a:latin typeface="Cambria Math"/>
                                      <a:ea typeface="微软雅黑" panose="020B0503020204020204" pitchFamily="34" charset="-122"/>
                                      <a:cs typeface="Arial" panose="020B0604020202020204" pitchFamily="34" charset="0"/>
                                    </a:rPr>
                                  </m:ctrlPr>
                                </m:sSubPr>
                                <m:e>
                                  <m:r>
                                    <a:rPr lang="en-US" altLang="zh-CN" sz="2200">
                                      <a:solidFill>
                                        <a:srgbClr val="C00000"/>
                                      </a:solidFill>
                                      <a:latin typeface="Cambria Math"/>
                                      <a:ea typeface="微软雅黑" panose="020B0503020204020204" pitchFamily="34" charset="-122"/>
                                      <a:cs typeface="Arial" panose="020B0604020202020204" pitchFamily="34" charset="0"/>
                                    </a:rPr>
                                    <m:t>𝒙</m:t>
                                  </m:r>
                                </m:e>
                                <m:sub>
                                  <m:r>
                                    <a:rPr lang="en-US" altLang="zh-CN" sz="2200">
                                      <a:solidFill>
                                        <a:srgbClr val="C00000"/>
                                      </a:solidFill>
                                      <a:latin typeface="Cambria Math"/>
                                      <a:ea typeface="微软雅黑" panose="020B0503020204020204" pitchFamily="34" charset="-122"/>
                                      <a:cs typeface="Arial" panose="020B0604020202020204" pitchFamily="34" charset="0"/>
                                    </a:rPr>
                                    <m:t>𝑚</m:t>
                                  </m:r>
                                </m:sub>
                              </m:sSub>
                              <m:r>
                                <a:rPr lang="en-US" altLang="zh-CN" sz="2200">
                                  <a:solidFill>
                                    <a:srgbClr val="C00000"/>
                                  </a:solidFill>
                                  <a:latin typeface="Cambria Math"/>
                                  <a:ea typeface="微软雅黑" panose="020B0503020204020204" pitchFamily="34" charset="-122"/>
                                  <a:cs typeface="Arial" panose="020B0604020202020204" pitchFamily="34" charset="0"/>
                                </a:rPr>
                                <m:t>,</m:t>
                              </m:r>
                              <m:sSub>
                                <m:sSubPr>
                                  <m:ctrlPr>
                                    <a:rPr lang="zh-CN" altLang="zh-CN" sz="2200" i="1">
                                      <a:solidFill>
                                        <a:srgbClr val="C00000"/>
                                      </a:solidFill>
                                      <a:latin typeface="Cambria Math"/>
                                      <a:ea typeface="微软雅黑" panose="020B0503020204020204" pitchFamily="34" charset="-122"/>
                                      <a:cs typeface="Arial" panose="020B0604020202020204" pitchFamily="34" charset="0"/>
                                    </a:rPr>
                                  </m:ctrlPr>
                                </m:sSubPr>
                                <m:e>
                                  <m:r>
                                    <a:rPr lang="en-US" altLang="zh-CN" sz="2200">
                                      <a:solidFill>
                                        <a:srgbClr val="C00000"/>
                                      </a:solidFill>
                                      <a:latin typeface="Cambria Math"/>
                                      <a:ea typeface="微软雅黑" panose="020B0503020204020204" pitchFamily="34" charset="-122"/>
                                      <a:cs typeface="Arial" panose="020B0604020202020204" pitchFamily="34" charset="0"/>
                                    </a:rPr>
                                    <m:t>𝒙</m:t>
                                  </m:r>
                                </m:e>
                                <m:sub>
                                  <m:r>
                                    <a:rPr lang="en-US" altLang="zh-CN" sz="2200">
                                      <a:solidFill>
                                        <a:srgbClr val="C00000"/>
                                      </a:solidFill>
                                      <a:latin typeface="Cambria Math"/>
                                      <a:ea typeface="微软雅黑" panose="020B0503020204020204" pitchFamily="34" charset="-122"/>
                                      <a:cs typeface="Arial" panose="020B0604020202020204" pitchFamily="34" charset="0"/>
                                    </a:rPr>
                                    <m:t>𝑛</m:t>
                                  </m:r>
                                </m:sub>
                              </m:sSub>
                            </m:e>
                          </m:d>
                        </m:e>
                      </m:nary>
                    </m:oMath>
                  </m:oMathPara>
                </a14:m>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5.</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 </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簇</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中心距离：</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14:m>
                  <m:oMath xmlns:m="http://schemas.openxmlformats.org/officeDocument/2006/math">
                    <m:sSub>
                      <m:sSubPr>
                        <m:ctrlPr>
                          <a:rPr lang="zh-CN" altLang="zh-CN" sz="2200" i="1">
                            <a:solidFill>
                              <a:srgbClr val="C00000"/>
                            </a:solidFill>
                            <a:latin typeface="Cambria Math"/>
                            <a:ea typeface="微软雅黑" panose="020B0503020204020204" pitchFamily="34" charset="-122"/>
                            <a:cs typeface="Arial" panose="020B0604020202020204" pitchFamily="34" charset="0"/>
                          </a:rPr>
                        </m:ctrlPr>
                      </m:sSubPr>
                      <m:e>
                        <m:r>
                          <m:rPr>
                            <m:sty m:val="p"/>
                          </m:rPr>
                          <a:rPr lang="en-US" altLang="zh-CN" sz="2200">
                            <a:solidFill>
                              <a:srgbClr val="C00000"/>
                            </a:solidFill>
                            <a:latin typeface="Cambria Math"/>
                            <a:ea typeface="微软雅黑" panose="020B0503020204020204" pitchFamily="34" charset="-122"/>
                            <a:cs typeface="Arial" panose="020B0604020202020204" pitchFamily="34" charset="0"/>
                          </a:rPr>
                          <m:t>d</m:t>
                        </m:r>
                      </m:e>
                      <m:sub>
                        <m:r>
                          <a:rPr lang="en-US" altLang="zh-CN" sz="2200">
                            <a:solidFill>
                              <a:srgbClr val="C00000"/>
                            </a:solidFill>
                            <a:latin typeface="Cambria Math"/>
                            <a:ea typeface="微软雅黑" panose="020B0503020204020204" pitchFamily="34" charset="-122"/>
                            <a:cs typeface="Arial" panose="020B0604020202020204" pitchFamily="34" charset="0"/>
                          </a:rPr>
                          <m:t>𝑐𝑒𝑛</m:t>
                        </m:r>
                      </m:sub>
                    </m:sSub>
                    <m:d>
                      <m:dPr>
                        <m:ctrlPr>
                          <a:rPr lang="zh-CN" altLang="zh-CN" sz="2200" i="1">
                            <a:solidFill>
                              <a:srgbClr val="C00000"/>
                            </a:solidFill>
                            <a:latin typeface="Cambria Math"/>
                            <a:ea typeface="微软雅黑" panose="020B0503020204020204" pitchFamily="34" charset="-122"/>
                            <a:cs typeface="Arial" panose="020B0604020202020204" pitchFamily="34" charset="0"/>
                          </a:rPr>
                        </m:ctrlPr>
                      </m:dPr>
                      <m:e>
                        <m:sSub>
                          <m:sSubPr>
                            <m:ctrlPr>
                              <a:rPr lang="zh-CN" altLang="zh-CN" sz="2200" i="1">
                                <a:solidFill>
                                  <a:srgbClr val="C00000"/>
                                </a:solidFill>
                                <a:latin typeface="Cambria Math"/>
                                <a:ea typeface="微软雅黑" panose="020B0503020204020204" pitchFamily="34" charset="-122"/>
                                <a:cs typeface="Arial" panose="020B0604020202020204" pitchFamily="34" charset="0"/>
                              </a:rPr>
                            </m:ctrlPr>
                          </m:sSubPr>
                          <m:e>
                            <m:r>
                              <a:rPr lang="en-US" altLang="zh-CN" sz="2200">
                                <a:solidFill>
                                  <a:srgbClr val="C00000"/>
                                </a:solidFill>
                                <a:latin typeface="Cambria Math"/>
                                <a:ea typeface="微软雅黑" panose="020B0503020204020204" pitchFamily="34" charset="-122"/>
                                <a:cs typeface="Arial" panose="020B0604020202020204" pitchFamily="34" charset="0"/>
                              </a:rPr>
                              <m:t>𝐂</m:t>
                            </m:r>
                          </m:e>
                          <m:sub>
                            <m:r>
                              <a:rPr lang="en-US" altLang="zh-CN" sz="2200">
                                <a:solidFill>
                                  <a:srgbClr val="C00000"/>
                                </a:solidFill>
                                <a:latin typeface="Cambria Math"/>
                                <a:ea typeface="微软雅黑" panose="020B0503020204020204" pitchFamily="34" charset="-122"/>
                                <a:cs typeface="Arial" panose="020B0604020202020204" pitchFamily="34" charset="0"/>
                              </a:rPr>
                              <m:t>𝑖</m:t>
                            </m:r>
                          </m:sub>
                        </m:sSub>
                        <m:r>
                          <a:rPr lang="en-US" altLang="zh-CN" sz="2200">
                            <a:solidFill>
                              <a:srgbClr val="C00000"/>
                            </a:solidFill>
                            <a:latin typeface="Cambria Math"/>
                            <a:ea typeface="微软雅黑" panose="020B0503020204020204" pitchFamily="34" charset="-122"/>
                            <a:cs typeface="Arial" panose="020B0604020202020204" pitchFamily="34" charset="0"/>
                          </a:rPr>
                          <m:t>,</m:t>
                        </m:r>
                        <m:sSub>
                          <m:sSubPr>
                            <m:ctrlPr>
                              <a:rPr lang="zh-CN" altLang="zh-CN" sz="2200" i="1">
                                <a:solidFill>
                                  <a:srgbClr val="C00000"/>
                                </a:solidFill>
                                <a:latin typeface="Cambria Math"/>
                                <a:ea typeface="微软雅黑" panose="020B0503020204020204" pitchFamily="34" charset="-122"/>
                                <a:cs typeface="Arial" panose="020B0604020202020204" pitchFamily="34" charset="0"/>
                              </a:rPr>
                            </m:ctrlPr>
                          </m:sSubPr>
                          <m:e>
                            <m:r>
                              <a:rPr lang="en-US" altLang="zh-CN" sz="2200">
                                <a:solidFill>
                                  <a:srgbClr val="C00000"/>
                                </a:solidFill>
                                <a:latin typeface="Cambria Math"/>
                                <a:ea typeface="微软雅黑" panose="020B0503020204020204" pitchFamily="34" charset="-122"/>
                                <a:cs typeface="Arial" panose="020B0604020202020204" pitchFamily="34" charset="0"/>
                              </a:rPr>
                              <m:t>𝐂</m:t>
                            </m:r>
                          </m:e>
                          <m:sub>
                            <m:r>
                              <a:rPr lang="en-US" altLang="zh-CN" sz="2200">
                                <a:solidFill>
                                  <a:srgbClr val="C00000"/>
                                </a:solidFill>
                                <a:latin typeface="Cambria Math"/>
                                <a:ea typeface="微软雅黑" panose="020B0503020204020204" pitchFamily="34" charset="-122"/>
                                <a:cs typeface="Arial" panose="020B0604020202020204" pitchFamily="34" charset="0"/>
                              </a:rPr>
                              <m:t>𝑗</m:t>
                            </m:r>
                          </m:sub>
                        </m:sSub>
                      </m:e>
                    </m:d>
                    <m:r>
                      <a:rPr lang="en-US" altLang="zh-CN" sz="2200">
                        <a:solidFill>
                          <a:srgbClr val="C00000"/>
                        </a:solidFill>
                        <a:latin typeface="Cambria Math"/>
                        <a:ea typeface="微软雅黑" panose="020B0503020204020204" pitchFamily="34" charset="-122"/>
                        <a:cs typeface="Arial" panose="020B0604020202020204" pitchFamily="34" charset="0"/>
                      </a:rPr>
                      <m:t>=</m:t>
                    </m:r>
                    <m:r>
                      <a:rPr lang="en-US" altLang="zh-CN" sz="2200">
                        <a:solidFill>
                          <a:srgbClr val="C00000"/>
                        </a:solidFill>
                        <a:latin typeface="Cambria Math"/>
                        <a:ea typeface="微软雅黑" panose="020B0503020204020204" pitchFamily="34" charset="-122"/>
                        <a:cs typeface="Arial" panose="020B0604020202020204" pitchFamily="34" charset="0"/>
                      </a:rPr>
                      <m:t>𝑑𝑖𝑠𝑡</m:t>
                    </m:r>
                    <m:d>
                      <m:dPr>
                        <m:ctrlPr>
                          <a:rPr lang="zh-CN" altLang="zh-CN" sz="2200" i="1">
                            <a:solidFill>
                              <a:srgbClr val="C00000"/>
                            </a:solidFill>
                            <a:latin typeface="Cambria Math"/>
                            <a:ea typeface="微软雅黑" panose="020B0503020204020204" pitchFamily="34" charset="-122"/>
                            <a:cs typeface="Arial" panose="020B0604020202020204" pitchFamily="34" charset="0"/>
                          </a:rPr>
                        </m:ctrlPr>
                      </m:dPr>
                      <m:e>
                        <m:sSub>
                          <m:sSubPr>
                            <m:ctrlPr>
                              <a:rPr lang="zh-CN" altLang="zh-CN" sz="2200" i="1">
                                <a:solidFill>
                                  <a:srgbClr val="C00000"/>
                                </a:solidFill>
                                <a:latin typeface="Cambria Math"/>
                                <a:ea typeface="微软雅黑" panose="020B0503020204020204" pitchFamily="34" charset="-122"/>
                                <a:cs typeface="Arial" panose="020B0604020202020204" pitchFamily="34" charset="0"/>
                              </a:rPr>
                            </m:ctrlPr>
                          </m:sSubPr>
                          <m:e>
                            <m:r>
                              <a:rPr lang="en-US" altLang="zh-CN" sz="2200">
                                <a:solidFill>
                                  <a:srgbClr val="C00000"/>
                                </a:solidFill>
                                <a:latin typeface="Cambria Math"/>
                                <a:ea typeface="微软雅黑" panose="020B0503020204020204" pitchFamily="34" charset="-122"/>
                                <a:cs typeface="Arial" panose="020B0604020202020204" pitchFamily="34" charset="0"/>
                              </a:rPr>
                              <m:t>𝒖</m:t>
                            </m:r>
                          </m:e>
                          <m:sub>
                            <m:r>
                              <a:rPr lang="en-US" altLang="zh-CN" sz="2200">
                                <a:solidFill>
                                  <a:srgbClr val="C00000"/>
                                </a:solidFill>
                                <a:latin typeface="Cambria Math"/>
                                <a:ea typeface="微软雅黑" panose="020B0503020204020204" pitchFamily="34" charset="-122"/>
                                <a:cs typeface="Arial" panose="020B0604020202020204" pitchFamily="34" charset="0"/>
                              </a:rPr>
                              <m:t>𝑖</m:t>
                            </m:r>
                          </m:sub>
                        </m:sSub>
                        <m:r>
                          <a:rPr lang="en-US" altLang="zh-CN" sz="2200">
                            <a:solidFill>
                              <a:srgbClr val="C00000"/>
                            </a:solidFill>
                            <a:latin typeface="Cambria Math"/>
                            <a:ea typeface="微软雅黑" panose="020B0503020204020204" pitchFamily="34" charset="-122"/>
                            <a:cs typeface="Arial" panose="020B0604020202020204" pitchFamily="34" charset="0"/>
                          </a:rPr>
                          <m:t>,</m:t>
                        </m:r>
                        <m:sSub>
                          <m:sSubPr>
                            <m:ctrlPr>
                              <a:rPr lang="zh-CN" altLang="zh-CN" sz="2200" i="1">
                                <a:solidFill>
                                  <a:srgbClr val="C00000"/>
                                </a:solidFill>
                                <a:latin typeface="Cambria Math"/>
                                <a:ea typeface="微软雅黑" panose="020B0503020204020204" pitchFamily="34" charset="-122"/>
                                <a:cs typeface="Arial" panose="020B0604020202020204" pitchFamily="34" charset="0"/>
                              </a:rPr>
                            </m:ctrlPr>
                          </m:sSubPr>
                          <m:e>
                            <m:r>
                              <a:rPr lang="en-US" altLang="zh-CN" sz="2200">
                                <a:solidFill>
                                  <a:srgbClr val="C00000"/>
                                </a:solidFill>
                                <a:latin typeface="Cambria Math"/>
                                <a:ea typeface="微软雅黑" panose="020B0503020204020204" pitchFamily="34" charset="-122"/>
                                <a:cs typeface="Arial" panose="020B0604020202020204" pitchFamily="34" charset="0"/>
                              </a:rPr>
                              <m:t>𝒖</m:t>
                            </m:r>
                          </m:e>
                          <m:sub>
                            <m:r>
                              <a:rPr lang="en-US" altLang="zh-CN" sz="2200">
                                <a:solidFill>
                                  <a:srgbClr val="C00000"/>
                                </a:solidFill>
                                <a:latin typeface="Cambria Math"/>
                                <a:ea typeface="微软雅黑" panose="020B0503020204020204" pitchFamily="34" charset="-122"/>
                                <a:cs typeface="Arial" panose="020B0604020202020204" pitchFamily="34" charset="0"/>
                              </a:rPr>
                              <m:t>𝑗</m:t>
                            </m:r>
                          </m:sub>
                        </m:sSub>
                      </m:e>
                    </m:d>
                  </m:oMath>
                </a14:m>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其中，</a:t>
                </a:r>
                <a14:m>
                  <m:oMath xmlns:m="http://schemas.openxmlformats.org/officeDocument/2006/math">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𝒖</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和</a:t>
                </a:r>
                <a14:m>
                  <m:oMath xmlns:m="http://schemas.openxmlformats.org/officeDocument/2006/math">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𝒖</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𝑗</m:t>
                        </m:r>
                      </m:sub>
                    </m:sSub>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是</a:t>
                </a:r>
                <a14:m>
                  <m:oMath xmlns:m="http://schemas.openxmlformats.org/officeDocument/2006/math">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𝐂</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和</a:t>
                </a:r>
                <a14:m>
                  <m:oMath xmlns:m="http://schemas.openxmlformats.org/officeDocument/2006/math">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𝐂</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𝑗</m:t>
                        </m:r>
                      </m:sub>
                    </m:sSub>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的中心。</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mc:Choice>
        <mc:Fallback xmlns="">
          <p:sp>
            <p:nvSpPr>
              <p:cNvPr id="20" name="Content Placeholder 2"/>
              <p:cNvSpPr txBox="1">
                <a:spLocks noRot="1" noChangeAspect="1" noMove="1" noResize="1" noEditPoints="1" noAdjustHandles="1" noChangeArrowheads="1" noChangeShapeType="1" noTextEdit="1"/>
              </p:cNvSpPr>
              <p:nvPr/>
            </p:nvSpPr>
            <p:spPr>
              <a:xfrm>
                <a:off x="411480" y="681693"/>
                <a:ext cx="8352375" cy="5773971"/>
              </a:xfrm>
              <a:prstGeom prst="rect">
                <a:avLst/>
              </a:prstGeom>
              <a:blipFill rotWithShape="1">
                <a:blip r:embed="rId3"/>
                <a:stretch>
                  <a:fillRect l="-1168"/>
                </a:stretch>
              </a:blipFill>
            </p:spPr>
            <p:txBody>
              <a:bodyPr/>
              <a:lstStyle/>
              <a:p>
                <a:r>
                  <a:rPr lang="zh-CN" altLang="en-US">
                    <a:noFill/>
                  </a:rPr>
                  <a:t> </a:t>
                </a:r>
              </a:p>
            </p:txBody>
          </p:sp>
        </mc:Fallback>
      </mc:AlternateContent>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a:solidFill>
                  <a:srgbClr val="7030A0"/>
                </a:solidFill>
                <a:latin typeface="微软雅黑" panose="020B0503020204020204" pitchFamily="34" charset="-122"/>
                <a:ea typeface="微软雅黑" panose="020B0503020204020204" pitchFamily="34" charset="-122"/>
              </a:rPr>
              <a:t>3.2.2 </a:t>
            </a:r>
            <a:r>
              <a:rPr lang="zh-CN" altLang="en-US" sz="2800" b="1" dirty="0">
                <a:solidFill>
                  <a:srgbClr val="7030A0"/>
                </a:solidFill>
                <a:latin typeface="微软雅黑" panose="020B0503020204020204" pitchFamily="34" charset="-122"/>
                <a:ea typeface="微软雅黑" panose="020B0503020204020204" pitchFamily="34" charset="-122"/>
              </a:rPr>
              <a:t>聚类算法评价指标</a:t>
            </a: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26</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1325479916"/>
      </p:ext>
    </p:extLst>
  </p:cSld>
  <p:clrMapOvr>
    <a:masterClrMapping/>
  </p:clrMapOvr>
  <p:transition spd="slow">
    <p:wip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0" name="Content Placeholder 2"/>
              <p:cNvSpPr txBox="1"/>
              <p:nvPr/>
            </p:nvSpPr>
            <p:spPr>
              <a:xfrm>
                <a:off x="411480" y="681693"/>
                <a:ext cx="8352375"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轮廓系数（</a:t>
                </a:r>
                <a:r>
                  <a:rPr lang="en-US" altLang="zh-CN"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Silhouette Coefficient</a:t>
                </a:r>
                <a:r>
                  <a:rPr lang="zh-CN" altLang="en-US"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a:t>
                </a:r>
                <a:r>
                  <a:rPr lang="en-US" altLang="zh-CN"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SC</a:t>
                </a: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单一样本</a:t>
                </a:r>
                <a14:m>
                  <m:oMath xmlns:m="http://schemas.openxmlformats.org/officeDocument/2006/math">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𝑚</m:t>
                        </m:r>
                      </m:sub>
                    </m:sSub>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的轮廓系数为：</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14:m>
                  <m:oMathPara xmlns:m="http://schemas.openxmlformats.org/officeDocument/2006/math">
                    <m:oMathParaPr>
                      <m:jc m:val="centerGroup"/>
                    </m:oMathParaPr>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𝑠</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𝑚</m:t>
                              </m:r>
                            </m:sub>
                          </m:sSub>
                        </m:e>
                      </m:d>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f>
                        <m:f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fPr>
                        <m:num>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𝑏</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𝑚</m:t>
                                  </m:r>
                                </m:sub>
                              </m:sSub>
                            </m:e>
                          </m:d>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𝑎</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𝑚</m:t>
                                  </m:r>
                                </m:sub>
                              </m:sSub>
                            </m:e>
                          </m:d>
                        </m:num>
                        <m:den>
                          <m:func>
                            <m:func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funcPr>
                            <m:fName>
                              <m:r>
                                <m:rPr>
                                  <m:sty m:val="p"/>
                                </m:rP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max</m:t>
                              </m:r>
                            </m:fName>
                            <m:e>
                              <m:d>
                                <m:dPr>
                                  <m:begChr m:val="{"/>
                                  <m:endChr m:val="}"/>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𝑎</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𝑚</m:t>
                                          </m:r>
                                        </m:sub>
                                      </m:sSub>
                                    </m:e>
                                  </m:d>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𝑏</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𝑚</m:t>
                                          </m:r>
                                        </m:sub>
                                      </m:sSub>
                                    </m:e>
                                  </m:d>
                                </m:e>
                              </m:d>
                            </m:e>
                          </m:func>
                        </m:den>
                      </m:f>
                    </m:oMath>
                  </m:oMathPara>
                </a14:m>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一般使用的轮廓系数是对所有样本的轮廓系数取均值。</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SC</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值高</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表示簇</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内密集，簇间疏散。</a:t>
                </a: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该指标在</a:t>
                </a:r>
                <a:r>
                  <a:rPr lang="en-US" altLang="zh-CN" sz="2200" dirty="0" err="1">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slkearn.metrics</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包中有实现，函数原型为：</a:t>
                </a:r>
                <a:r>
                  <a:rPr lang="en-US" altLang="zh-CN" sz="2200" dirty="0" err="1">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silhouette_score</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mc:Choice>
        <mc:Fallback xmlns="">
          <p:sp>
            <p:nvSpPr>
              <p:cNvPr id="20" name="Content Placeholder 2"/>
              <p:cNvSpPr txBox="1">
                <a:spLocks noRot="1" noChangeAspect="1" noMove="1" noResize="1" noEditPoints="1" noAdjustHandles="1" noChangeArrowheads="1" noChangeShapeType="1" noTextEdit="1"/>
              </p:cNvSpPr>
              <p:nvPr/>
            </p:nvSpPr>
            <p:spPr>
              <a:xfrm>
                <a:off x="411480" y="681693"/>
                <a:ext cx="8352375" cy="5773971"/>
              </a:xfrm>
              <a:prstGeom prst="rect">
                <a:avLst/>
              </a:prstGeom>
              <a:blipFill rotWithShape="1">
                <a:blip r:embed="rId3"/>
                <a:stretch>
                  <a:fillRect l="-1168" r="-438"/>
                </a:stretch>
              </a:blipFill>
            </p:spPr>
            <p:txBody>
              <a:bodyPr/>
              <a:lstStyle/>
              <a:p>
                <a:r>
                  <a:rPr lang="zh-CN" altLang="en-US">
                    <a:noFill/>
                  </a:rPr>
                  <a:t> </a:t>
                </a:r>
              </a:p>
            </p:txBody>
          </p:sp>
        </mc:Fallback>
      </mc:AlternateContent>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a:solidFill>
                  <a:srgbClr val="7030A0"/>
                </a:solidFill>
                <a:latin typeface="微软雅黑" panose="020B0503020204020204" pitchFamily="34" charset="-122"/>
                <a:ea typeface="微软雅黑" panose="020B0503020204020204" pitchFamily="34" charset="-122"/>
              </a:rPr>
              <a:t>3.2.2 </a:t>
            </a:r>
            <a:r>
              <a:rPr lang="zh-CN" altLang="en-US" sz="2800" b="1" dirty="0">
                <a:solidFill>
                  <a:srgbClr val="7030A0"/>
                </a:solidFill>
                <a:latin typeface="微软雅黑" panose="020B0503020204020204" pitchFamily="34" charset="-122"/>
                <a:ea typeface="微软雅黑" panose="020B0503020204020204" pitchFamily="34" charset="-122"/>
              </a:rPr>
              <a:t>聚类算法评价指标</a:t>
            </a: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27</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2236781204"/>
      </p:ext>
    </p:extLst>
  </p:cSld>
  <p:clrMapOvr>
    <a:masterClrMapping/>
  </p:clrMapOvr>
  <p:transition spd="slow">
    <p:wip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0" name="Content Placeholder 2"/>
              <p:cNvSpPr txBox="1"/>
              <p:nvPr/>
            </p:nvSpPr>
            <p:spPr>
              <a:xfrm>
                <a:off x="411480" y="681693"/>
                <a:ext cx="8352375"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en-US" altLang="zh-CN"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DB</a:t>
                </a:r>
                <a:r>
                  <a:rPr lang="zh-CN" altLang="en-US"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指数（</a:t>
                </a:r>
                <a:r>
                  <a:rPr lang="en-US" altLang="zh-CN"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Davies-</a:t>
                </a:r>
                <a:r>
                  <a:rPr lang="en-US" altLang="zh-CN" sz="2400" b="1" dirty="0" err="1">
                    <a:solidFill>
                      <a:srgbClr val="7030A0"/>
                    </a:solidFill>
                    <a:latin typeface="Arial" panose="020B0604020202020204" pitchFamily="34" charset="0"/>
                    <a:ea typeface="微软雅黑" panose="020B0503020204020204" pitchFamily="34" charset="-122"/>
                    <a:cs typeface="Arial" panose="020B0604020202020204" pitchFamily="34" charset="0"/>
                  </a:rPr>
                  <a:t>Bouldin</a:t>
                </a:r>
                <a:r>
                  <a:rPr lang="en-US" altLang="zh-CN"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 Index</a:t>
                </a:r>
                <a:r>
                  <a:rPr lang="zh-CN" altLang="en-US"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a:t>
                </a:r>
                <a:r>
                  <a:rPr lang="en-US" altLang="zh-CN"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DBI</a:t>
                </a:r>
                <a:r>
                  <a:rPr lang="zh-CN" altLang="en-US"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a:t>
                </a:r>
              </a:p>
              <a:p>
                <a:pPr marL="0" indent="457200">
                  <a:lnSpc>
                    <a:spcPct val="150000"/>
                  </a:lnSpc>
                  <a:spcBef>
                    <a:spcPts val="0"/>
                  </a:spcBef>
                  <a:buNone/>
                </a:pPr>
                <a14:m>
                  <m:oMathPara xmlns:m="http://schemas.openxmlformats.org/officeDocument/2006/math">
                    <m:oMathParaPr>
                      <m:jc m:val="centerGroup"/>
                    </m:oMathParaPr>
                    <m:oMath xmlns:m="http://schemas.openxmlformats.org/officeDocument/2006/math">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𝑅</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𝑖𝑗</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f>
                        <m:f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fPr>
                        <m:num>
                          <m:r>
                            <m:rPr>
                              <m:sty m:val="p"/>
                            </m:rP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avg</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𝐂</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e>
                          </m:d>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m:rPr>
                              <m:sty m:val="p"/>
                            </m:rP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avg</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𝐂</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𝑗</m:t>
                                  </m:r>
                                </m:sub>
                              </m:sSub>
                            </m:e>
                          </m:d>
                        </m:num>
                        <m:den>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m:rPr>
                                  <m:sty m:val="p"/>
                                </m:rP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d</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𝑐𝑒𝑛</m:t>
                              </m:r>
                            </m:sub>
                          </m:sSub>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𝐂</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𝐂</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𝑗</m:t>
                                  </m:r>
                                </m:sub>
                              </m:sSub>
                            </m:e>
                          </m:d>
                        </m:den>
                      </m:f>
                    </m:oMath>
                  </m:oMathPara>
                </a14:m>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14:m>
                  <m:oMathPara xmlns:m="http://schemas.openxmlformats.org/officeDocument/2006/math">
                    <m:oMathParaPr>
                      <m:jc m:val="centerGroup"/>
                    </m:oMathParaPr>
                    <m:oMath xmlns:m="http://schemas.openxmlformats.org/officeDocument/2006/math">
                      <m:r>
                        <m:rPr>
                          <m:sty m:val="p"/>
                        </m:rP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DBI</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f>
                        <m:f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fPr>
                        <m:num>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num>
                        <m:den>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𝑘</m:t>
                          </m:r>
                        </m:den>
                      </m:f>
                      <m:nary>
                        <m:naryPr>
                          <m:chr m:val="∑"/>
                          <m:limLoc m:val="undOv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naryPr>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sub>
                        <m: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𝑘</m:t>
                          </m:r>
                        </m:sup>
                        <m:e>
                          <m:func>
                            <m:func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funcPr>
                            <m:fName>
                              <m:limLow>
                                <m:limLow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limLowPr>
                                <m:e>
                                  <m:r>
                                    <m:rPr>
                                      <m:sty m:val="p"/>
                                    </m:rP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max</m:t>
                                  </m:r>
                                </m:e>
                                <m:lim>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𝑗</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lim>
                              </m:limLow>
                            </m:fName>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𝑅</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𝑖𝑗</m:t>
                                  </m:r>
                                </m:sub>
                              </m:sSub>
                            </m:e>
                          </m:func>
                        </m:e>
                      </m:nary>
                    </m:oMath>
                  </m:oMathPara>
                </a14:m>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buNone/>
                </a:pPr>
                <a14:m>
                  <m:oMath xmlns:m="http://schemas.openxmlformats.org/officeDocument/2006/math">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𝑅</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𝑖𝑗</m:t>
                        </m:r>
                      </m:sub>
                    </m:sSub>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的分子是两个簇内样本平均距离之和，分母是两簇的中心距离，因此该指数越小说明簇内样本点更紧密、簇就间隔的越远。</a:t>
                </a:r>
              </a:p>
              <a:p>
                <a:pPr marL="0" indent="457200">
                  <a:lnSpc>
                    <a:spcPct val="150000"/>
                  </a:lnSpc>
                  <a:buNone/>
                </a:pP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该指标在</a:t>
                </a:r>
                <a:r>
                  <a:rPr lang="en-US" altLang="zh-CN" sz="2200" dirty="0" err="1">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slkearn.metrics</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包中也有实现，函数原型为：</a:t>
                </a:r>
                <a:r>
                  <a:rPr lang="en-US" altLang="zh-CN" sz="2200" dirty="0" err="1">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davies_bouldin_score</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mc:Choice>
        <mc:Fallback xmlns="">
          <p:sp>
            <p:nvSpPr>
              <p:cNvPr id="20" name="Content Placeholder 2"/>
              <p:cNvSpPr txBox="1">
                <a:spLocks noRot="1" noChangeAspect="1" noMove="1" noResize="1" noEditPoints="1" noAdjustHandles="1" noChangeArrowheads="1" noChangeShapeType="1" noTextEdit="1"/>
              </p:cNvSpPr>
              <p:nvPr/>
            </p:nvSpPr>
            <p:spPr>
              <a:xfrm>
                <a:off x="411480" y="681693"/>
                <a:ext cx="8352375" cy="5773971"/>
              </a:xfrm>
              <a:prstGeom prst="rect">
                <a:avLst/>
              </a:prstGeom>
              <a:blipFill rotWithShape="1">
                <a:blip r:embed="rId3"/>
                <a:stretch>
                  <a:fillRect l="-1168" r="-146"/>
                </a:stretch>
              </a:blipFill>
            </p:spPr>
            <p:txBody>
              <a:bodyPr/>
              <a:lstStyle/>
              <a:p>
                <a:r>
                  <a:rPr lang="zh-CN" altLang="en-US">
                    <a:noFill/>
                  </a:rPr>
                  <a:t> </a:t>
                </a:r>
              </a:p>
            </p:txBody>
          </p:sp>
        </mc:Fallback>
      </mc:AlternateContent>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a:solidFill>
                  <a:srgbClr val="7030A0"/>
                </a:solidFill>
                <a:latin typeface="微软雅黑" panose="020B0503020204020204" pitchFamily="34" charset="-122"/>
                <a:ea typeface="微软雅黑" panose="020B0503020204020204" pitchFamily="34" charset="-122"/>
              </a:rPr>
              <a:t>3.2.2 </a:t>
            </a:r>
            <a:r>
              <a:rPr lang="zh-CN" altLang="en-US" sz="2800" b="1" dirty="0">
                <a:solidFill>
                  <a:srgbClr val="7030A0"/>
                </a:solidFill>
                <a:latin typeface="微软雅黑" panose="020B0503020204020204" pitchFamily="34" charset="-122"/>
                <a:ea typeface="微软雅黑" panose="020B0503020204020204" pitchFamily="34" charset="-122"/>
              </a:rPr>
              <a:t>聚类算法评价指标</a:t>
            </a: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28</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181570797"/>
      </p:ext>
    </p:extLst>
  </p:cSld>
  <p:clrMapOvr>
    <a:masterClrMapping/>
  </p:clrMapOvr>
  <p:transition spd="slow">
    <p:wip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0" y="681693"/>
            <a:ext cx="8352375"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内部评价指标及</a:t>
            </a:r>
            <a:r>
              <a:rPr lang="en-US" altLang="zh-CN" sz="2400" b="1" dirty="0" err="1" smtClean="0">
                <a:solidFill>
                  <a:srgbClr val="7030A0"/>
                </a:solidFill>
                <a:latin typeface="Arial" panose="020B0604020202020204" pitchFamily="34" charset="0"/>
                <a:ea typeface="微软雅黑" panose="020B0503020204020204" pitchFamily="34" charset="-122"/>
                <a:cs typeface="Arial" panose="020B0604020202020204" pitchFamily="34" charset="0"/>
              </a:rPr>
              <a:t>Kmeans</a:t>
            </a: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算法参数应用示例</a:t>
            </a:r>
            <a:endParaRPr lang="zh-CN" altLang="en-US" sz="2400" b="1" dirty="0">
              <a:solidFill>
                <a:srgbClr val="7030A0"/>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a:solidFill>
                  <a:srgbClr val="7030A0"/>
                </a:solidFill>
                <a:latin typeface="微软雅黑" panose="020B0503020204020204" pitchFamily="34" charset="-122"/>
                <a:ea typeface="微软雅黑" panose="020B0503020204020204" pitchFamily="34" charset="-122"/>
              </a:rPr>
              <a:t>3.2.2 </a:t>
            </a:r>
            <a:r>
              <a:rPr lang="zh-CN" altLang="en-US" sz="2800" b="1" dirty="0">
                <a:solidFill>
                  <a:srgbClr val="7030A0"/>
                </a:solidFill>
                <a:latin typeface="微软雅黑" panose="020B0503020204020204" pitchFamily="34" charset="-122"/>
                <a:ea typeface="微软雅黑" panose="020B0503020204020204" pitchFamily="34" charset="-122"/>
              </a:rPr>
              <a:t>聚类算法评价指标</a:t>
            </a: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29</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矩形 8"/>
          <p:cNvSpPr/>
          <p:nvPr/>
        </p:nvSpPr>
        <p:spPr>
          <a:xfrm>
            <a:off x="406908" y="1306946"/>
            <a:ext cx="8330184" cy="2585323"/>
          </a:xfrm>
          <a:prstGeom prst="rect">
            <a:avLst/>
          </a:prstGeom>
          <a:ln w="38100">
            <a:solidFill>
              <a:srgbClr val="FFC000"/>
            </a:solidFill>
          </a:ln>
        </p:spPr>
        <p:txBody>
          <a:bodyPr wrap="square">
            <a:spAutoFit/>
          </a:bodyPr>
          <a:lstStyle/>
          <a:p>
            <a:pPr marL="342900" lvl="0" indent="-342900">
              <a:buClr>
                <a:srgbClr val="00B0F0"/>
              </a:buClr>
              <a:buFont typeface="+mj-lt"/>
              <a:buAutoNum type="arabicPeriod"/>
            </a:pPr>
            <a:r>
              <a:rPr lang="en-US" altLang="zh-CN" dirty="0" smtClean="0"/>
              <a:t>estimator </a:t>
            </a:r>
            <a:r>
              <a:rPr lang="en-US" altLang="zh-CN" dirty="0"/>
              <a:t>= </a:t>
            </a:r>
            <a:r>
              <a:rPr lang="en-US" altLang="zh-CN" dirty="0" err="1"/>
              <a:t>KMeans</a:t>
            </a:r>
            <a:r>
              <a:rPr lang="en-US" altLang="zh-CN" dirty="0"/>
              <a:t>(</a:t>
            </a:r>
            <a:r>
              <a:rPr lang="en-US" altLang="zh-CN" dirty="0" err="1"/>
              <a:t>init</a:t>
            </a:r>
            <a:r>
              <a:rPr lang="en-US" altLang="zh-CN" dirty="0"/>
              <a:t>='k-means++', </a:t>
            </a:r>
            <a:r>
              <a:rPr lang="en-US" altLang="zh-CN" dirty="0" err="1"/>
              <a:t>n_clusters</a:t>
            </a:r>
            <a:r>
              <a:rPr lang="en-US" altLang="zh-CN" dirty="0"/>
              <a:t>=3, </a:t>
            </a:r>
            <a:r>
              <a:rPr lang="en-US" altLang="zh-CN" dirty="0" err="1"/>
              <a:t>n_init</a:t>
            </a:r>
            <a:r>
              <a:rPr lang="en-US" altLang="zh-CN" dirty="0"/>
              <a:t>=</a:t>
            </a:r>
            <a:r>
              <a:rPr lang="en-US" altLang="zh-CN" dirty="0" err="1"/>
              <a:t>n_init</a:t>
            </a:r>
            <a:r>
              <a:rPr lang="en-US" altLang="zh-CN" dirty="0"/>
              <a:t>)  # k-means++</a:t>
            </a:r>
            <a:r>
              <a:rPr lang="zh-CN" altLang="zh-CN" dirty="0"/>
              <a:t>方式指定初始簇中心</a:t>
            </a:r>
          </a:p>
          <a:p>
            <a:pPr marL="342900" lvl="0" indent="-342900">
              <a:buClr>
                <a:srgbClr val="00B0F0"/>
              </a:buClr>
              <a:buFont typeface="+mj-lt"/>
              <a:buAutoNum type="arabicPeriod"/>
            </a:pPr>
            <a:r>
              <a:rPr lang="en-US" altLang="zh-CN" dirty="0"/>
              <a:t>t0 = time() # </a:t>
            </a:r>
            <a:r>
              <a:rPr lang="zh-CN" altLang="zh-CN" dirty="0"/>
              <a:t>开始计时</a:t>
            </a:r>
          </a:p>
          <a:p>
            <a:pPr marL="342900" lvl="0" indent="-342900">
              <a:buClr>
                <a:srgbClr val="00B0F0"/>
              </a:buClr>
              <a:buFont typeface="+mj-lt"/>
              <a:buAutoNum type="arabicPeriod"/>
            </a:pPr>
            <a:r>
              <a:rPr lang="en-US" altLang="zh-CN" dirty="0" err="1"/>
              <a:t>estimator.fit</a:t>
            </a:r>
            <a:r>
              <a:rPr lang="en-US" altLang="zh-CN" dirty="0"/>
              <a:t>(samples)</a:t>
            </a:r>
            <a:endParaRPr lang="zh-CN" altLang="zh-CN" dirty="0"/>
          </a:p>
          <a:p>
            <a:pPr marL="342900" lvl="0" indent="-342900">
              <a:buClr>
                <a:srgbClr val="00B0F0"/>
              </a:buClr>
              <a:buFont typeface="+mj-lt"/>
              <a:buAutoNum type="arabicPeriod"/>
            </a:pPr>
            <a:r>
              <a:rPr lang="en-US" altLang="zh-CN" dirty="0"/>
              <a:t>print('%-9s\t%.2fs\</a:t>
            </a:r>
            <a:r>
              <a:rPr lang="en-US" altLang="zh-CN" dirty="0" err="1"/>
              <a:t>t%i</a:t>
            </a:r>
            <a:r>
              <a:rPr lang="en-US" altLang="zh-CN" dirty="0"/>
              <a:t>\t%.3f\t%.3f\t%.3f'</a:t>
            </a:r>
            <a:endParaRPr lang="zh-CN" altLang="zh-CN" dirty="0"/>
          </a:p>
          <a:p>
            <a:pPr marL="342900" lvl="0" indent="-342900">
              <a:buClr>
                <a:srgbClr val="00B0F0"/>
              </a:buClr>
              <a:buFont typeface="+mj-lt"/>
              <a:buAutoNum type="arabicPeriod"/>
            </a:pPr>
            <a:r>
              <a:rPr lang="en-US" altLang="zh-CN" dirty="0"/>
              <a:t>          % ('k-means++', (time() - t0), </a:t>
            </a:r>
            <a:r>
              <a:rPr lang="en-US" altLang="zh-CN" dirty="0" err="1"/>
              <a:t>estimator.inertia</a:t>
            </a:r>
            <a:r>
              <a:rPr lang="en-US" altLang="zh-CN" dirty="0"/>
              <a:t>_,</a:t>
            </a:r>
            <a:endParaRPr lang="zh-CN" altLang="zh-CN" dirty="0"/>
          </a:p>
          <a:p>
            <a:pPr marL="342900" lvl="0" indent="-342900">
              <a:buClr>
                <a:srgbClr val="00B0F0"/>
              </a:buClr>
              <a:buFont typeface="+mj-lt"/>
              <a:buAutoNum type="arabicPeriod"/>
            </a:pPr>
            <a:r>
              <a:rPr lang="en-US" altLang="zh-CN" dirty="0"/>
              <a:t>             </a:t>
            </a:r>
            <a:r>
              <a:rPr lang="en-US" altLang="zh-CN" dirty="0" err="1"/>
              <a:t>metrics.silhouette_score</a:t>
            </a:r>
            <a:r>
              <a:rPr lang="en-US" altLang="zh-CN" dirty="0"/>
              <a:t>(samples, </a:t>
            </a:r>
            <a:r>
              <a:rPr lang="en-US" altLang="zh-CN" dirty="0" err="1"/>
              <a:t>estimator.labels</a:t>
            </a:r>
            <a:r>
              <a:rPr lang="en-US" altLang="zh-CN" dirty="0"/>
              <a:t>_, metric='</a:t>
            </a:r>
            <a:r>
              <a:rPr lang="en-US" altLang="zh-CN" dirty="0" err="1"/>
              <a:t>euclidean</a:t>
            </a:r>
            <a:r>
              <a:rPr lang="en-US" altLang="zh-CN" dirty="0"/>
              <a:t>'),</a:t>
            </a:r>
            <a:endParaRPr lang="zh-CN" altLang="zh-CN" dirty="0"/>
          </a:p>
          <a:p>
            <a:pPr marL="342900" lvl="0" indent="-342900">
              <a:buClr>
                <a:srgbClr val="00B0F0"/>
              </a:buClr>
              <a:buFont typeface="+mj-lt"/>
              <a:buAutoNum type="arabicPeriod"/>
            </a:pPr>
            <a:r>
              <a:rPr lang="en-US" altLang="zh-CN" dirty="0"/>
              <a:t>             </a:t>
            </a:r>
            <a:r>
              <a:rPr lang="en-US" altLang="zh-CN" dirty="0" err="1"/>
              <a:t>metrics.davies_bouldin_score</a:t>
            </a:r>
            <a:r>
              <a:rPr lang="en-US" altLang="zh-CN" dirty="0"/>
              <a:t>(samples, </a:t>
            </a:r>
            <a:r>
              <a:rPr lang="en-US" altLang="zh-CN" dirty="0" err="1"/>
              <a:t>estimator.labels</a:t>
            </a:r>
            <a:r>
              <a:rPr lang="en-US" altLang="zh-CN" dirty="0"/>
              <a:t>_),</a:t>
            </a:r>
            <a:endParaRPr lang="zh-CN" altLang="zh-CN" dirty="0"/>
          </a:p>
          <a:p>
            <a:pPr marL="342900" lvl="0" indent="-342900">
              <a:buClr>
                <a:srgbClr val="00B0F0"/>
              </a:buClr>
              <a:buFont typeface="+mj-lt"/>
              <a:buAutoNum type="arabicPeriod"/>
            </a:pPr>
            <a:r>
              <a:rPr lang="en-US" altLang="zh-CN" dirty="0"/>
              <a:t>             </a:t>
            </a:r>
            <a:r>
              <a:rPr lang="en-US" altLang="zh-CN" dirty="0" err="1"/>
              <a:t>metrics.calinski_harabasz_score</a:t>
            </a:r>
            <a:r>
              <a:rPr lang="en-US" altLang="zh-CN" dirty="0"/>
              <a:t>(samples, </a:t>
            </a:r>
            <a:r>
              <a:rPr lang="en-US" altLang="zh-CN" dirty="0" err="1"/>
              <a:t>estimator.labels</a:t>
            </a:r>
            <a:r>
              <a:rPr lang="en-US" altLang="zh-CN" dirty="0"/>
              <a:t>_)))</a:t>
            </a:r>
            <a:endParaRPr lang="zh-CN" altLang="zh-CN" dirty="0"/>
          </a:p>
        </p:txBody>
      </p:sp>
      <p:sp>
        <p:nvSpPr>
          <p:cNvPr id="10" name="矩形 9"/>
          <p:cNvSpPr/>
          <p:nvPr/>
        </p:nvSpPr>
        <p:spPr>
          <a:xfrm>
            <a:off x="422575" y="4140751"/>
            <a:ext cx="8330184" cy="923330"/>
          </a:xfrm>
          <a:prstGeom prst="rect">
            <a:avLst/>
          </a:prstGeom>
          <a:ln w="38100">
            <a:solidFill>
              <a:srgbClr val="FFC000"/>
            </a:solidFill>
          </a:ln>
        </p:spPr>
        <p:txBody>
          <a:bodyPr wrap="square">
            <a:spAutoFit/>
          </a:bodyPr>
          <a:lstStyle/>
          <a:p>
            <a:pPr lvl="0"/>
            <a:r>
              <a:rPr lang="en-US" altLang="zh-CN" dirty="0" err="1"/>
              <a:t>init</a:t>
            </a:r>
            <a:r>
              <a:rPr lang="en-US" altLang="zh-CN" dirty="0"/>
              <a:t>		</a:t>
            </a:r>
            <a:r>
              <a:rPr lang="en-US" altLang="zh-CN" dirty="0" smtClean="0"/>
              <a:t>time</a:t>
            </a:r>
            <a:r>
              <a:rPr lang="en-US" altLang="zh-CN" dirty="0"/>
              <a:t>	inertia	</a:t>
            </a:r>
            <a:r>
              <a:rPr lang="en-US" altLang="zh-CN" dirty="0" smtClean="0"/>
              <a:t>	SC</a:t>
            </a:r>
            <a:r>
              <a:rPr lang="en-US" altLang="zh-CN" dirty="0"/>
              <a:t>	</a:t>
            </a:r>
            <a:r>
              <a:rPr lang="en-US" altLang="zh-CN" dirty="0" smtClean="0"/>
              <a:t>DBI</a:t>
            </a:r>
            <a:r>
              <a:rPr lang="en-US" altLang="zh-CN" dirty="0"/>
              <a:t>	</a:t>
            </a:r>
            <a:r>
              <a:rPr lang="en-US" altLang="zh-CN" dirty="0" smtClean="0"/>
              <a:t>CH</a:t>
            </a:r>
            <a:endParaRPr lang="zh-CN" altLang="zh-CN" dirty="0"/>
          </a:p>
          <a:p>
            <a:pPr lvl="0"/>
            <a:r>
              <a:rPr lang="en-US" altLang="zh-CN" dirty="0"/>
              <a:t>k-means++	0.00s	487		0.421	0.769	35.507</a:t>
            </a:r>
            <a:endParaRPr lang="zh-CN" altLang="zh-CN" dirty="0"/>
          </a:p>
          <a:p>
            <a:pPr lvl="0"/>
            <a:r>
              <a:rPr lang="en-US" altLang="zh-CN" dirty="0"/>
              <a:t>random   		0.01s	500		0.421	0.774	34.284</a:t>
            </a:r>
            <a:endParaRPr lang="zh-CN" altLang="zh-CN" dirty="0"/>
          </a:p>
        </p:txBody>
      </p:sp>
    </p:spTree>
    <p:extLst>
      <p:ext uri="{BB962C8B-B14F-4D97-AF65-F5344CB8AC3E}">
        <p14:creationId xmlns:p14="http://schemas.microsoft.com/office/powerpoint/2010/main" val="2495008139"/>
      </p:ext>
    </p:extLst>
  </p:cSld>
  <p:clrMapOvr>
    <a:masterClrMapping/>
  </p:clrMapOvr>
  <p:transition spd="slow">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圆角矩形 66"/>
          <p:cNvSpPr/>
          <p:nvPr/>
        </p:nvSpPr>
        <p:spPr>
          <a:xfrm>
            <a:off x="1469620" y="1514256"/>
            <a:ext cx="956647" cy="511238"/>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9" tIns="60914" rIns="121829" bIns="60914" anchor="ctr"/>
          <a:lstStyle/>
          <a:p>
            <a:pPr algn="ctr" defTabSz="1218565">
              <a:defRPr/>
            </a:pPr>
            <a:r>
              <a:rPr lang="en-US" altLang="zh-CN" sz="3600" dirty="0" smtClean="0">
                <a:solidFill>
                  <a:prstClr val="white"/>
                </a:solidFill>
                <a:latin typeface="Calibri" panose="020F0502020204030204"/>
                <a:ea typeface="Arial Unicode MS" panose="020B0604020202020204" pitchFamily="34" charset="-122"/>
                <a:cs typeface="Arial Unicode MS" panose="020B0604020202020204" pitchFamily="34" charset="-122"/>
              </a:rPr>
              <a:t>3.1</a:t>
            </a: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grpSp>
        <p:nvGrpSpPr>
          <p:cNvPr id="68" name="组合 67"/>
          <p:cNvGrpSpPr/>
          <p:nvPr/>
        </p:nvGrpSpPr>
        <p:grpSpPr>
          <a:xfrm>
            <a:off x="2682853" y="1514255"/>
            <a:ext cx="5854492" cy="511238"/>
            <a:chOff x="6339097" y="1573726"/>
            <a:chExt cx="3744416" cy="511504"/>
          </a:xfrm>
          <a:solidFill>
            <a:srgbClr val="7030A0"/>
          </a:solidFill>
        </p:grpSpPr>
        <p:sp>
          <p:nvSpPr>
            <p:cNvPr id="69" name="圆角矩形 68"/>
            <p:cNvSpPr/>
            <p:nvPr/>
          </p:nvSpPr>
          <p:spPr>
            <a:xfrm>
              <a:off x="6339097" y="1573726"/>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algn="ctr" defTabSz="1218565">
                <a:defRPr/>
              </a:pP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sp>
          <p:nvSpPr>
            <p:cNvPr id="70" name="矩形 69"/>
            <p:cNvSpPr/>
            <p:nvPr/>
          </p:nvSpPr>
          <p:spPr>
            <a:xfrm>
              <a:off x="6491851" y="1614014"/>
              <a:ext cx="3496276" cy="431087"/>
            </a:xfrm>
            <a:prstGeom prst="rect">
              <a:avLst/>
            </a:prstGeom>
            <a:grpFill/>
          </p:spPr>
          <p:txBody>
            <a:bodyPr wrap="square" lIns="121897" tIns="60948" rIns="121897" bIns="60948">
              <a:spAutoFit/>
            </a:bodyPr>
            <a:lstStyle/>
            <a:p>
              <a:pPr defTabSz="1218565">
                <a:defRPr/>
              </a:pPr>
              <a:r>
                <a:rPr lang="en-US" altLang="zh-CN"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K</a:t>
              </a:r>
              <a:r>
                <a:rPr lang="zh-CN" altLang="en-US"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均值聚类算法</a:t>
              </a:r>
              <a:endParaRPr lang="zh-CN"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1" name="圆角矩形 70"/>
          <p:cNvSpPr/>
          <p:nvPr/>
        </p:nvSpPr>
        <p:spPr>
          <a:xfrm>
            <a:off x="1469620" y="2350273"/>
            <a:ext cx="956647" cy="511238"/>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9" tIns="60914" rIns="121829" bIns="60914" anchor="ctr"/>
          <a:lstStyle/>
          <a:p>
            <a:pPr algn="ctr" defTabSz="1218565">
              <a:defRPr/>
            </a:pPr>
            <a:r>
              <a:rPr lang="en-US" altLang="zh-CN" sz="3600" dirty="0" smtClean="0">
                <a:solidFill>
                  <a:prstClr val="white"/>
                </a:solidFill>
                <a:latin typeface="Calibri" panose="020F0502020204030204"/>
                <a:ea typeface="Arial Unicode MS" panose="020B0604020202020204" pitchFamily="34" charset="-122"/>
                <a:cs typeface="Arial Unicode MS" panose="020B0604020202020204" pitchFamily="34" charset="-122"/>
              </a:rPr>
              <a:t>3.2</a:t>
            </a: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grpSp>
        <p:nvGrpSpPr>
          <p:cNvPr id="72" name="组合 71"/>
          <p:cNvGrpSpPr/>
          <p:nvPr/>
        </p:nvGrpSpPr>
        <p:grpSpPr>
          <a:xfrm>
            <a:off x="2690351" y="2350273"/>
            <a:ext cx="5854492" cy="511238"/>
            <a:chOff x="6315199" y="2410178"/>
            <a:chExt cx="3744416" cy="511504"/>
          </a:xfrm>
          <a:solidFill>
            <a:srgbClr val="7030A0"/>
          </a:solidFill>
        </p:grpSpPr>
        <p:sp>
          <p:nvSpPr>
            <p:cNvPr id="73" name="圆角矩形 72"/>
            <p:cNvSpPr/>
            <p:nvPr/>
          </p:nvSpPr>
          <p:spPr>
            <a:xfrm>
              <a:off x="6315199" y="2410178"/>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algn="ctr" defTabSz="1218565">
                <a:defRPr/>
              </a:pP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sp>
          <p:nvSpPr>
            <p:cNvPr id="74" name="矩形 73"/>
            <p:cNvSpPr/>
            <p:nvPr/>
          </p:nvSpPr>
          <p:spPr>
            <a:xfrm>
              <a:off x="6486706" y="2450465"/>
              <a:ext cx="3496276" cy="430928"/>
            </a:xfrm>
            <a:prstGeom prst="rect">
              <a:avLst/>
            </a:prstGeom>
            <a:grpFill/>
          </p:spPr>
          <p:txBody>
            <a:bodyPr wrap="square" lIns="121897" tIns="60948" rIns="121897" bIns="60948">
              <a:spAutoFit/>
            </a:bodyPr>
            <a:lstStyle/>
            <a:p>
              <a:pPr defTabSz="1218565">
                <a:defRPr/>
              </a:pPr>
              <a:r>
                <a:rPr lang="zh-CN" altLang="en-US"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聚类算法基础</a:t>
              </a:r>
              <a:endParaRPr lang="zh-CN"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5" name="圆角矩形 74"/>
          <p:cNvSpPr/>
          <p:nvPr/>
        </p:nvSpPr>
        <p:spPr>
          <a:xfrm>
            <a:off x="1469620" y="3235665"/>
            <a:ext cx="956647" cy="511238"/>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9" tIns="60914" rIns="121829" bIns="60914" anchor="ctr"/>
          <a:lstStyle/>
          <a:p>
            <a:pPr algn="ctr" defTabSz="1218565">
              <a:defRPr/>
            </a:pPr>
            <a:r>
              <a:rPr lang="en-US" altLang="zh-CN" sz="3600" dirty="0" smtClean="0">
                <a:solidFill>
                  <a:prstClr val="white"/>
                </a:solidFill>
                <a:latin typeface="Calibri" panose="020F0502020204030204"/>
                <a:ea typeface="Arial Unicode MS" panose="020B0604020202020204" pitchFamily="34" charset="-122"/>
                <a:cs typeface="Arial Unicode MS" panose="020B0604020202020204" pitchFamily="34" charset="-122"/>
              </a:rPr>
              <a:t>3.3</a:t>
            </a: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grpSp>
        <p:nvGrpSpPr>
          <p:cNvPr id="76" name="组合 75"/>
          <p:cNvGrpSpPr/>
          <p:nvPr/>
        </p:nvGrpSpPr>
        <p:grpSpPr>
          <a:xfrm>
            <a:off x="2708253" y="3235663"/>
            <a:ext cx="5854492" cy="511238"/>
            <a:chOff x="6339097" y="3296031"/>
            <a:chExt cx="3744416" cy="511504"/>
          </a:xfrm>
          <a:solidFill>
            <a:srgbClr val="7030A0"/>
          </a:solidFill>
        </p:grpSpPr>
        <p:sp>
          <p:nvSpPr>
            <p:cNvPr id="77" name="圆角矩形 76"/>
            <p:cNvSpPr/>
            <p:nvPr/>
          </p:nvSpPr>
          <p:spPr>
            <a:xfrm>
              <a:off x="6339097" y="3296031"/>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algn="ctr" defTabSz="1218565">
                <a:defRPr/>
              </a:pP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sp>
          <p:nvSpPr>
            <p:cNvPr id="78" name="矩形 77"/>
            <p:cNvSpPr/>
            <p:nvPr/>
          </p:nvSpPr>
          <p:spPr>
            <a:xfrm>
              <a:off x="6491850" y="3336318"/>
              <a:ext cx="3496276" cy="431087"/>
            </a:xfrm>
            <a:prstGeom prst="rect">
              <a:avLst/>
            </a:prstGeom>
            <a:grpFill/>
          </p:spPr>
          <p:txBody>
            <a:bodyPr wrap="square" lIns="121897" tIns="60948" rIns="121897" bIns="60948">
              <a:spAutoFit/>
            </a:bodyPr>
            <a:lstStyle/>
            <a:p>
              <a:pPr defTabSz="1218565">
                <a:defRPr/>
              </a:pPr>
              <a:r>
                <a:rPr lang="en-US" altLang="zh-CN"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PCA</a:t>
              </a:r>
              <a:r>
                <a:rPr lang="zh-CN" altLang="en-US"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降维算法</a:t>
              </a:r>
              <a:endParaRPr lang="zh-CN"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87" name="TextBox 86"/>
          <p:cNvSpPr txBox="1"/>
          <p:nvPr/>
        </p:nvSpPr>
        <p:spPr>
          <a:xfrm>
            <a:off x="0" y="330429"/>
            <a:ext cx="9144000" cy="676999"/>
          </a:xfrm>
          <a:prstGeom prst="rect">
            <a:avLst/>
          </a:prstGeom>
          <a:noFill/>
        </p:spPr>
        <p:txBody>
          <a:bodyPr wrap="square" lIns="121817" tIns="60906" rIns="121817" bIns="60906">
            <a:spAutoFit/>
          </a:bodyPr>
          <a:lstStyle/>
          <a:p>
            <a:pPr algn="ctr" defTabSz="1218565"/>
            <a:r>
              <a:rPr lang="zh-CN" altLang="en-US" sz="3600" b="1" dirty="0" smtClean="0">
                <a:solidFill>
                  <a:srgbClr val="7030A0"/>
                </a:solidFill>
                <a:latin typeface="华文新魏" pitchFamily="2" charset="-122"/>
                <a:ea typeface="华文新魏" pitchFamily="2" charset="-122"/>
              </a:rPr>
              <a:t>第三章  聚类与降维</a:t>
            </a:r>
            <a:endParaRPr lang="zh-CN" altLang="en-US" sz="3600" b="1" dirty="0">
              <a:solidFill>
                <a:srgbClr val="7030A0"/>
              </a:solidFill>
              <a:latin typeface="华文新魏" pitchFamily="2" charset="-122"/>
              <a:ea typeface="华文新魏" pitchFamily="2" charset="-122"/>
            </a:endParaRPr>
          </a:p>
        </p:txBody>
      </p:sp>
      <p:sp>
        <p:nvSpPr>
          <p:cNvPr id="88" name="下箭头 87"/>
          <p:cNvSpPr/>
          <p:nvPr/>
        </p:nvSpPr>
        <p:spPr>
          <a:xfrm rot="16200000">
            <a:off x="710821" y="1438245"/>
            <a:ext cx="575764" cy="695523"/>
          </a:xfrm>
          <a:prstGeom prst="down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340" tIns="45671" rIns="91340" bIns="45671" rtlCol="0" anchor="ctr"/>
          <a:lstStyle/>
          <a:p>
            <a:pPr algn="ctr" defTabSz="1218565"/>
            <a:endParaRPr lang="zh-CN" altLang="en-US" sz="2400">
              <a:solidFill>
                <a:prstClr val="white"/>
              </a:solidFill>
              <a:latin typeface="Calibri" panose="020F0502020204030204"/>
              <a:ea typeface="宋体" panose="02010600030101010101" pitchFamily="2" charset="-122"/>
            </a:endParaRPr>
          </a:p>
        </p:txBody>
      </p:sp>
      <p:sp>
        <p:nvSpPr>
          <p:cNvPr id="26" name="圆角矩形 25"/>
          <p:cNvSpPr/>
          <p:nvPr/>
        </p:nvSpPr>
        <p:spPr>
          <a:xfrm>
            <a:off x="1469620" y="4111906"/>
            <a:ext cx="956647" cy="511238"/>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9" tIns="60914" rIns="121829" bIns="60914" anchor="ctr"/>
          <a:lstStyle/>
          <a:p>
            <a:pPr algn="ctr" defTabSz="1218565">
              <a:defRPr/>
            </a:pPr>
            <a:r>
              <a:rPr lang="en-US" altLang="zh-CN" sz="3600" dirty="0" smtClean="0">
                <a:solidFill>
                  <a:prstClr val="white"/>
                </a:solidFill>
                <a:latin typeface="Calibri" panose="020F0502020204030204"/>
                <a:ea typeface="Arial Unicode MS" panose="020B0604020202020204" pitchFamily="34" charset="-122"/>
                <a:cs typeface="Arial Unicode MS" panose="020B0604020202020204" pitchFamily="34" charset="-122"/>
              </a:rPr>
              <a:t>3.4</a:t>
            </a: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grpSp>
        <p:nvGrpSpPr>
          <p:cNvPr id="27" name="组合 26"/>
          <p:cNvGrpSpPr/>
          <p:nvPr/>
        </p:nvGrpSpPr>
        <p:grpSpPr>
          <a:xfrm>
            <a:off x="2682853" y="4111905"/>
            <a:ext cx="5854492" cy="511238"/>
            <a:chOff x="6339097" y="1573726"/>
            <a:chExt cx="3744416" cy="511504"/>
          </a:xfrm>
          <a:solidFill>
            <a:srgbClr val="7030A0"/>
          </a:solidFill>
        </p:grpSpPr>
        <p:sp>
          <p:nvSpPr>
            <p:cNvPr id="28" name="圆角矩形 27"/>
            <p:cNvSpPr/>
            <p:nvPr/>
          </p:nvSpPr>
          <p:spPr>
            <a:xfrm>
              <a:off x="6339097" y="1573726"/>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algn="ctr" defTabSz="1218565">
                <a:defRPr/>
              </a:pP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sp>
          <p:nvSpPr>
            <p:cNvPr id="29" name="矩形 28"/>
            <p:cNvSpPr/>
            <p:nvPr/>
          </p:nvSpPr>
          <p:spPr>
            <a:xfrm>
              <a:off x="6491851" y="1614013"/>
              <a:ext cx="3496276" cy="431087"/>
            </a:xfrm>
            <a:prstGeom prst="rect">
              <a:avLst/>
            </a:prstGeom>
            <a:grpFill/>
          </p:spPr>
          <p:txBody>
            <a:bodyPr wrap="square" lIns="121897" tIns="60948" rIns="121897" bIns="60948">
              <a:spAutoFit/>
            </a:bodyPr>
            <a:lstStyle/>
            <a:p>
              <a:pPr defTabSz="1218565">
                <a:defRPr/>
              </a:pPr>
              <a:r>
                <a:rPr lang="zh-CN" altLang="en-US"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划分聚类、密度聚类与模型聚类算法</a:t>
              </a:r>
              <a:endParaRPr lang="zh-CN"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0" name="圆角矩形 29"/>
          <p:cNvSpPr/>
          <p:nvPr/>
        </p:nvSpPr>
        <p:spPr>
          <a:xfrm>
            <a:off x="1469620" y="4947923"/>
            <a:ext cx="956647" cy="511238"/>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9" tIns="60914" rIns="121829" bIns="60914" anchor="ctr"/>
          <a:lstStyle/>
          <a:p>
            <a:pPr algn="ctr" defTabSz="1218565">
              <a:defRPr/>
            </a:pPr>
            <a:r>
              <a:rPr lang="en-US" altLang="zh-CN" sz="3600" dirty="0" smtClean="0">
                <a:solidFill>
                  <a:prstClr val="white"/>
                </a:solidFill>
                <a:latin typeface="Calibri" panose="020F0502020204030204"/>
                <a:ea typeface="Arial Unicode MS" panose="020B0604020202020204" pitchFamily="34" charset="-122"/>
                <a:cs typeface="Arial Unicode MS" panose="020B0604020202020204" pitchFamily="34" charset="-122"/>
              </a:rPr>
              <a:t>3.5</a:t>
            </a: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grpSp>
        <p:nvGrpSpPr>
          <p:cNvPr id="31" name="组合 30"/>
          <p:cNvGrpSpPr/>
          <p:nvPr/>
        </p:nvGrpSpPr>
        <p:grpSpPr>
          <a:xfrm>
            <a:off x="2690351" y="4947923"/>
            <a:ext cx="5854492" cy="511238"/>
            <a:chOff x="6315199" y="2410178"/>
            <a:chExt cx="3744416" cy="511504"/>
          </a:xfrm>
          <a:solidFill>
            <a:srgbClr val="7030A0"/>
          </a:solidFill>
        </p:grpSpPr>
        <p:sp>
          <p:nvSpPr>
            <p:cNvPr id="32" name="圆角矩形 31"/>
            <p:cNvSpPr/>
            <p:nvPr/>
          </p:nvSpPr>
          <p:spPr>
            <a:xfrm>
              <a:off x="6315199" y="2410178"/>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algn="ctr" defTabSz="1218565">
                <a:defRPr/>
              </a:pP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sp>
          <p:nvSpPr>
            <p:cNvPr id="33" name="矩形 32"/>
            <p:cNvSpPr/>
            <p:nvPr/>
          </p:nvSpPr>
          <p:spPr>
            <a:xfrm>
              <a:off x="6486706" y="2450465"/>
              <a:ext cx="3496276" cy="430928"/>
            </a:xfrm>
            <a:prstGeom prst="rect">
              <a:avLst/>
            </a:prstGeom>
            <a:grpFill/>
          </p:spPr>
          <p:txBody>
            <a:bodyPr wrap="square" lIns="121897" tIns="60948" rIns="121897" bIns="60948">
              <a:spAutoFit/>
            </a:bodyPr>
            <a:lstStyle/>
            <a:p>
              <a:pPr defTabSz="1218565">
                <a:defRPr/>
              </a:pPr>
              <a:r>
                <a:rPr lang="zh-CN" altLang="en-US"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层次聚类算法</a:t>
              </a:r>
              <a:endParaRPr lang="zh-CN"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4" name="圆角矩形 33"/>
          <p:cNvSpPr/>
          <p:nvPr/>
        </p:nvSpPr>
        <p:spPr>
          <a:xfrm>
            <a:off x="1469620" y="5833315"/>
            <a:ext cx="956647" cy="511238"/>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9" tIns="60914" rIns="121829" bIns="60914" anchor="ctr"/>
          <a:lstStyle/>
          <a:p>
            <a:pPr algn="ctr" defTabSz="1218565">
              <a:defRPr/>
            </a:pPr>
            <a:r>
              <a:rPr lang="en-US" altLang="zh-CN" sz="3600" dirty="0" smtClean="0">
                <a:solidFill>
                  <a:prstClr val="white"/>
                </a:solidFill>
                <a:latin typeface="Calibri" panose="020F0502020204030204"/>
                <a:ea typeface="Arial Unicode MS" panose="020B0604020202020204" pitchFamily="34" charset="-122"/>
                <a:cs typeface="Arial Unicode MS" panose="020B0604020202020204" pitchFamily="34" charset="-122"/>
              </a:rPr>
              <a:t>3.6</a:t>
            </a: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grpSp>
        <p:nvGrpSpPr>
          <p:cNvPr id="35" name="组合 34"/>
          <p:cNvGrpSpPr/>
          <p:nvPr/>
        </p:nvGrpSpPr>
        <p:grpSpPr>
          <a:xfrm>
            <a:off x="2708253" y="5833313"/>
            <a:ext cx="5854492" cy="511238"/>
            <a:chOff x="6339097" y="3296031"/>
            <a:chExt cx="3744416" cy="511504"/>
          </a:xfrm>
          <a:solidFill>
            <a:srgbClr val="7030A0"/>
          </a:solidFill>
        </p:grpSpPr>
        <p:sp>
          <p:nvSpPr>
            <p:cNvPr id="36" name="圆角矩形 35"/>
            <p:cNvSpPr/>
            <p:nvPr/>
          </p:nvSpPr>
          <p:spPr>
            <a:xfrm>
              <a:off x="6339097" y="3296031"/>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algn="ctr" defTabSz="1218565">
                <a:defRPr/>
              </a:pP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sp>
          <p:nvSpPr>
            <p:cNvPr id="37" name="矩形 36"/>
            <p:cNvSpPr/>
            <p:nvPr/>
          </p:nvSpPr>
          <p:spPr>
            <a:xfrm>
              <a:off x="6491850" y="3336317"/>
              <a:ext cx="3496276" cy="431087"/>
            </a:xfrm>
            <a:prstGeom prst="rect">
              <a:avLst/>
            </a:prstGeom>
            <a:grpFill/>
          </p:spPr>
          <p:txBody>
            <a:bodyPr wrap="square" lIns="121897" tIns="60948" rIns="121897" bIns="60948">
              <a:spAutoFit/>
            </a:bodyPr>
            <a:lstStyle/>
            <a:p>
              <a:pPr defTabSz="1218565">
                <a:defRPr/>
              </a:pPr>
              <a:r>
                <a:rPr lang="en-US" altLang="zh-CN"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Mean </a:t>
              </a:r>
              <a:r>
                <a:rPr lang="en-US"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Shift</a:t>
              </a:r>
              <a:r>
                <a:rPr lang="zh-CN" altLang="en-US"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算法及其在图像分割中的应用示例</a:t>
              </a:r>
              <a:endParaRPr lang="zh-CN"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wipe(down)">
                                      <p:cBhvr>
                                        <p:cTn id="7" dur="580">
                                          <p:stCondLst>
                                            <p:cond delay="0"/>
                                          </p:stCondLst>
                                        </p:cTn>
                                        <p:tgtEl>
                                          <p:spTgt spid="88"/>
                                        </p:tgtEl>
                                      </p:cBhvr>
                                    </p:animEffect>
                                    <p:anim calcmode="lin" valueType="num">
                                      <p:cBhvr>
                                        <p:cTn id="8" dur="1822" tmFilter="0,0; 0.14,0.36; 0.43,0.73; 0.71,0.91; 1.0,1.0">
                                          <p:stCondLst>
                                            <p:cond delay="0"/>
                                          </p:stCondLst>
                                        </p:cTn>
                                        <p:tgtEl>
                                          <p:spTgt spid="88"/>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88"/>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88"/>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88"/>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88"/>
                                        </p:tgtEl>
                                        <p:attrNameLst>
                                          <p:attrName>ppt_y</p:attrName>
                                        </p:attrNameLst>
                                      </p:cBhvr>
                                      <p:tavLst>
                                        <p:tav tm="0" fmla="#ppt_y-sin(pi*$)/81">
                                          <p:val>
                                            <p:fltVal val="0"/>
                                          </p:val>
                                        </p:tav>
                                        <p:tav tm="100000">
                                          <p:val>
                                            <p:fltVal val="1"/>
                                          </p:val>
                                        </p:tav>
                                      </p:tavLst>
                                    </p:anim>
                                    <p:animScale>
                                      <p:cBhvr>
                                        <p:cTn id="13" dur="26">
                                          <p:stCondLst>
                                            <p:cond delay="650"/>
                                          </p:stCondLst>
                                        </p:cTn>
                                        <p:tgtEl>
                                          <p:spTgt spid="88"/>
                                        </p:tgtEl>
                                      </p:cBhvr>
                                      <p:to x="100000" y="60000"/>
                                    </p:animScale>
                                    <p:animScale>
                                      <p:cBhvr>
                                        <p:cTn id="14" dur="166" decel="50000">
                                          <p:stCondLst>
                                            <p:cond delay="676"/>
                                          </p:stCondLst>
                                        </p:cTn>
                                        <p:tgtEl>
                                          <p:spTgt spid="88"/>
                                        </p:tgtEl>
                                      </p:cBhvr>
                                      <p:to x="100000" y="100000"/>
                                    </p:animScale>
                                    <p:animScale>
                                      <p:cBhvr>
                                        <p:cTn id="15" dur="26">
                                          <p:stCondLst>
                                            <p:cond delay="1312"/>
                                          </p:stCondLst>
                                        </p:cTn>
                                        <p:tgtEl>
                                          <p:spTgt spid="88"/>
                                        </p:tgtEl>
                                      </p:cBhvr>
                                      <p:to x="100000" y="80000"/>
                                    </p:animScale>
                                    <p:animScale>
                                      <p:cBhvr>
                                        <p:cTn id="16" dur="166" decel="50000">
                                          <p:stCondLst>
                                            <p:cond delay="1338"/>
                                          </p:stCondLst>
                                        </p:cTn>
                                        <p:tgtEl>
                                          <p:spTgt spid="88"/>
                                        </p:tgtEl>
                                      </p:cBhvr>
                                      <p:to x="100000" y="100000"/>
                                    </p:animScale>
                                    <p:animScale>
                                      <p:cBhvr>
                                        <p:cTn id="17" dur="26">
                                          <p:stCondLst>
                                            <p:cond delay="1642"/>
                                          </p:stCondLst>
                                        </p:cTn>
                                        <p:tgtEl>
                                          <p:spTgt spid="88"/>
                                        </p:tgtEl>
                                      </p:cBhvr>
                                      <p:to x="100000" y="90000"/>
                                    </p:animScale>
                                    <p:animScale>
                                      <p:cBhvr>
                                        <p:cTn id="18" dur="166" decel="50000">
                                          <p:stCondLst>
                                            <p:cond delay="1668"/>
                                          </p:stCondLst>
                                        </p:cTn>
                                        <p:tgtEl>
                                          <p:spTgt spid="88"/>
                                        </p:tgtEl>
                                      </p:cBhvr>
                                      <p:to x="100000" y="100000"/>
                                    </p:animScale>
                                    <p:animScale>
                                      <p:cBhvr>
                                        <p:cTn id="19" dur="26">
                                          <p:stCondLst>
                                            <p:cond delay="1808"/>
                                          </p:stCondLst>
                                        </p:cTn>
                                        <p:tgtEl>
                                          <p:spTgt spid="88"/>
                                        </p:tgtEl>
                                      </p:cBhvr>
                                      <p:to x="100000" y="95000"/>
                                    </p:animScale>
                                    <p:animScale>
                                      <p:cBhvr>
                                        <p:cTn id="20" dur="166" decel="50000">
                                          <p:stCondLst>
                                            <p:cond delay="1834"/>
                                          </p:stCondLst>
                                        </p:cTn>
                                        <p:tgtEl>
                                          <p:spTgt spid="8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0" y="681693"/>
            <a:ext cx="8352375"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凸集与非凸集</a:t>
            </a:r>
            <a:endParaRPr lang="zh-CN" altLang="en-US" sz="2400" b="1" dirty="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在欧式空间中，凸集在直观上就是一个向四周凸起的图形。在一维空间中，凸集是一个点，或者一条连续的非曲线（线段、射线和直线）；在二维空间中，就是上凸的图形，如锥形扇面、圆、椭圆、凸多边形等；在三维空间中，凸集可以是一个实心的球体等。总之，凸集就是由向周边凸起的点构成的集合。</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a:solidFill>
                  <a:srgbClr val="7030A0"/>
                </a:solidFill>
                <a:latin typeface="微软雅黑" panose="020B0503020204020204" pitchFamily="34" charset="-122"/>
                <a:ea typeface="微软雅黑" panose="020B0503020204020204" pitchFamily="34" charset="-122"/>
              </a:rPr>
              <a:t>3.2.2 </a:t>
            </a:r>
            <a:r>
              <a:rPr lang="zh-CN" altLang="en-US" sz="2800" b="1" dirty="0">
                <a:solidFill>
                  <a:srgbClr val="7030A0"/>
                </a:solidFill>
                <a:latin typeface="微软雅黑" panose="020B0503020204020204" pitchFamily="34" charset="-122"/>
                <a:ea typeface="微软雅黑" panose="020B0503020204020204" pitchFamily="34" charset="-122"/>
              </a:rPr>
              <a:t>聚类算法评价指标</a:t>
            </a: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30</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8" name="对象 7"/>
          <p:cNvGraphicFramePr>
            <a:graphicFrameLocks noChangeAspect="1"/>
          </p:cNvGraphicFramePr>
          <p:nvPr>
            <p:extLst>
              <p:ext uri="{D42A27DB-BD31-4B8C-83A1-F6EECF244321}">
                <p14:modId xmlns:p14="http://schemas.microsoft.com/office/powerpoint/2010/main" val="693354294"/>
              </p:ext>
            </p:extLst>
          </p:nvPr>
        </p:nvGraphicFramePr>
        <p:xfrm>
          <a:off x="1726058" y="1212351"/>
          <a:ext cx="5480166" cy="1890445"/>
        </p:xfrm>
        <a:graphic>
          <a:graphicData uri="http://schemas.openxmlformats.org/presentationml/2006/ole">
            <mc:AlternateContent xmlns:mc="http://schemas.openxmlformats.org/markup-compatibility/2006">
              <mc:Choice xmlns:v="urn:schemas-microsoft-com:vml" Requires="v">
                <p:oleObj spid="_x0000_s42014" r:id="rId4" imgW="2464830" imgH="844892" progId="Visio.Drawing.11">
                  <p:embed/>
                </p:oleObj>
              </mc:Choice>
              <mc:Fallback>
                <p:oleObj r:id="rId4" imgW="2464830" imgH="844892" progId="Visio.Drawing.11">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26058" y="1212351"/>
                        <a:ext cx="5480166" cy="1890445"/>
                      </a:xfrm>
                      <a:prstGeom prst="rect">
                        <a:avLst/>
                      </a:prstGeom>
                      <a:noFill/>
                    </p:spPr>
                  </p:pic>
                </p:oleObj>
              </mc:Fallback>
            </mc:AlternateContent>
          </a:graphicData>
        </a:graphic>
      </p:graphicFrame>
    </p:spTree>
    <p:extLst>
      <p:ext uri="{BB962C8B-B14F-4D97-AF65-F5344CB8AC3E}">
        <p14:creationId xmlns:p14="http://schemas.microsoft.com/office/powerpoint/2010/main" val="3324743174"/>
      </p:ext>
    </p:extLst>
  </p:cSld>
  <p:clrMapOvr>
    <a:masterClrMapping/>
  </p:clrMapOvr>
  <p:transition spd="slow">
    <p:wip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0" name="Content Placeholder 2"/>
              <p:cNvSpPr txBox="1"/>
              <p:nvPr/>
            </p:nvSpPr>
            <p:spPr>
              <a:xfrm>
                <a:off x="411480" y="681693"/>
                <a:ext cx="8352375"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凸簇与非凸簇</a:t>
                </a:r>
                <a:endParaRPr lang="zh-CN" altLang="en-US" sz="2400" b="1" dirty="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簇</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的成员的集合为凸集的簇，称为凸簇，否则，称为非凸簇。</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同簇内的样本间的距离很大，也就是说，簇内平均不相似度</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𝑎</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𝑚</m:t>
                            </m:r>
                          </m:sub>
                        </m:sSub>
                      </m:e>
                    </m:d>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可能比</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𝑏</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𝑚</m:t>
                            </m:r>
                          </m:sub>
                        </m:sSub>
                      </m:e>
                    </m:d>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还大，所以</a:t>
                </a:r>
                <a:r>
                  <a:rPr lang="zh-CN"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SC</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甚至可能取负值</a:t>
                </a:r>
                <a:r>
                  <a:rPr lang="zh-CN"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衡量聚类效果的有两个方面的因素，分别是簇内密集程度和簇间隔程度。因为非凸簇的分布特点，簇内密集程度不再适合用簇内所有样本间的距离来衡量，簇间隔程度也不再适合用簇中心的距离来衡量。</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mc:Choice>
        <mc:Fallback xmlns="">
          <p:sp>
            <p:nvSpPr>
              <p:cNvPr id="20" name="Content Placeholder 2"/>
              <p:cNvSpPr txBox="1">
                <a:spLocks noRot="1" noChangeAspect="1" noMove="1" noResize="1" noEditPoints="1" noAdjustHandles="1" noChangeArrowheads="1" noChangeShapeType="1" noTextEdit="1"/>
              </p:cNvSpPr>
              <p:nvPr/>
            </p:nvSpPr>
            <p:spPr>
              <a:xfrm>
                <a:off x="411480" y="681693"/>
                <a:ext cx="8352375" cy="5773971"/>
              </a:xfrm>
              <a:prstGeom prst="rect">
                <a:avLst/>
              </a:prstGeom>
              <a:blipFill rotWithShape="1">
                <a:blip r:embed="rId3"/>
                <a:stretch>
                  <a:fillRect l="-1168" r="-365"/>
                </a:stretch>
              </a:blipFill>
            </p:spPr>
            <p:txBody>
              <a:bodyPr/>
              <a:lstStyle/>
              <a:p>
                <a:r>
                  <a:rPr lang="zh-CN" altLang="en-US">
                    <a:noFill/>
                  </a:rPr>
                  <a:t> </a:t>
                </a:r>
              </a:p>
            </p:txBody>
          </p:sp>
        </mc:Fallback>
      </mc:AlternateContent>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a:solidFill>
                  <a:srgbClr val="7030A0"/>
                </a:solidFill>
                <a:latin typeface="微软雅黑" panose="020B0503020204020204" pitchFamily="34" charset="-122"/>
                <a:ea typeface="微软雅黑" panose="020B0503020204020204" pitchFamily="34" charset="-122"/>
              </a:rPr>
              <a:t>3.2.2 </a:t>
            </a:r>
            <a:r>
              <a:rPr lang="zh-CN" altLang="en-US" sz="2800" b="1" dirty="0">
                <a:solidFill>
                  <a:srgbClr val="7030A0"/>
                </a:solidFill>
                <a:latin typeface="微软雅黑" panose="020B0503020204020204" pitchFamily="34" charset="-122"/>
                <a:ea typeface="微软雅黑" panose="020B0503020204020204" pitchFamily="34" charset="-122"/>
              </a:rPr>
              <a:t>聚类算法评价指标</a:t>
            </a: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31</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1" name="图片 10"/>
          <p:cNvPicPr/>
          <p:nvPr/>
        </p:nvPicPr>
        <p:blipFill>
          <a:blip r:embed="rId4">
            <a:extLst>
              <a:ext uri="{28A0092B-C50C-407E-A947-70E740481C1C}">
                <a14:useLocalDpi xmlns:a14="http://schemas.microsoft.com/office/drawing/2010/main" val="0"/>
              </a:ext>
            </a:extLst>
          </a:blip>
          <a:srcRect/>
          <a:stretch>
            <a:fillRect/>
          </a:stretch>
        </p:blipFill>
        <p:spPr>
          <a:xfrm>
            <a:off x="3035460" y="1857224"/>
            <a:ext cx="2646149" cy="1173651"/>
          </a:xfrm>
          <a:prstGeom prst="rect">
            <a:avLst/>
          </a:prstGeom>
          <a:noFill/>
          <a:ln>
            <a:noFill/>
          </a:ln>
        </p:spPr>
      </p:pic>
    </p:spTree>
    <p:extLst>
      <p:ext uri="{BB962C8B-B14F-4D97-AF65-F5344CB8AC3E}">
        <p14:creationId xmlns:p14="http://schemas.microsoft.com/office/powerpoint/2010/main" val="1158793762"/>
      </p:ext>
    </p:extLst>
  </p:cSld>
  <p:clrMapOvr>
    <a:masterClrMapping/>
  </p:clrMapOvr>
  <p:transition spd="slow">
    <p:wip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0" name="Content Placeholder 2"/>
              <p:cNvSpPr txBox="1"/>
              <p:nvPr/>
            </p:nvSpPr>
            <p:spPr>
              <a:xfrm>
                <a:off x="411480" y="681693"/>
                <a:ext cx="8352375"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en-US" altLang="zh-CN"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ZQ</a:t>
                </a: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系数</a:t>
                </a:r>
                <a:endParaRPr lang="zh-CN" altLang="en-US" sz="2400" b="1" dirty="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定义众距离</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𝑍</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来衡量簇内密集程度。记</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𝑀𝑖𝑛𝑃𝑡𝑠</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_</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𝑑𝑖𝑠𝑡𝑎𝑛𝑐𝑒</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𝑚</m:t>
                            </m:r>
                          </m:sub>
                        </m:sSub>
                      </m:e>
                    </m:d>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为样本点</a:t>
                </a:r>
                <a14:m>
                  <m:oMath xmlns:m="http://schemas.openxmlformats.org/officeDocument/2006/math">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𝑚</m:t>
                        </m:r>
                      </m:sub>
                    </m:sSub>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到它的第</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𝑀𝑖𝑛𝑃𝑡𝑠</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近邻居样本点的距离，则簇</a:t>
                </a:r>
                <a14:m>
                  <m:oMath xmlns:m="http://schemas.openxmlformats.org/officeDocument/2006/math">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𝐂</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的众距离</a:t>
                </a:r>
                <a14:m>
                  <m:oMath xmlns:m="http://schemas.openxmlformats.org/officeDocument/2006/math">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𝑍</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为：</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14:m>
                  <m:oMathPara xmlns:m="http://schemas.openxmlformats.org/officeDocument/2006/math">
                    <m:oMathParaPr>
                      <m:jc m:val="centerGroup"/>
                    </m:oMathParaPr>
                    <m:oMath xmlns:m="http://schemas.openxmlformats.org/officeDocument/2006/math">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𝑍</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f>
                        <m:f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fPr>
                        <m:num>
                          <m:nary>
                            <m:naryPr>
                              <m:chr m:val="∑"/>
                              <m:limLoc m:val="undOvr"/>
                              <m:subHide m:val="on"/>
                              <m:supHide m:val="on"/>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naryPr>
                            <m:sub/>
                            <m:sup/>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𝑀𝑖𝑛𝑃𝑡𝑠</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_</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𝑑𝑖𝑠𝑡𝑎𝑛𝑐𝑒</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𝑚</m:t>
                                      </m:r>
                                    </m:sub>
                                  </m:sSub>
                                </m:e>
                              </m:d>
                            </m:e>
                          </m:nary>
                        </m:num>
                        <m:den>
                          <m:d>
                            <m:dPr>
                              <m:begChr m:val="|"/>
                              <m:endChr m:val="|"/>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𝐂</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e>
                          </m:d>
                        </m:den>
                      </m:f>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𝑚</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𝐂</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oMath>
                  </m:oMathPara>
                </a14:m>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𝑀𝑖𝑛𝑃𝑡𝑠</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可以根据样本密集程度取</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1</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2</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等值。</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mc:Choice>
        <mc:Fallback xmlns="">
          <p:sp>
            <p:nvSpPr>
              <p:cNvPr id="20" name="Content Placeholder 2"/>
              <p:cNvSpPr txBox="1">
                <a:spLocks noRot="1" noChangeAspect="1" noMove="1" noResize="1" noEditPoints="1" noAdjustHandles="1" noChangeArrowheads="1" noChangeShapeType="1" noTextEdit="1"/>
              </p:cNvSpPr>
              <p:nvPr/>
            </p:nvSpPr>
            <p:spPr>
              <a:xfrm>
                <a:off x="411480" y="681693"/>
                <a:ext cx="8352375" cy="5773971"/>
              </a:xfrm>
              <a:prstGeom prst="rect">
                <a:avLst/>
              </a:prstGeom>
              <a:blipFill rotWithShape="1">
                <a:blip r:embed="rId3"/>
                <a:stretch>
                  <a:fillRect l="-1168"/>
                </a:stretch>
              </a:blipFill>
            </p:spPr>
            <p:txBody>
              <a:bodyPr/>
              <a:lstStyle/>
              <a:p>
                <a:r>
                  <a:rPr lang="zh-CN" altLang="en-US">
                    <a:noFill/>
                  </a:rPr>
                  <a:t> </a:t>
                </a:r>
              </a:p>
            </p:txBody>
          </p:sp>
        </mc:Fallback>
      </mc:AlternateContent>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a:solidFill>
                  <a:srgbClr val="7030A0"/>
                </a:solidFill>
                <a:latin typeface="微软雅黑" panose="020B0503020204020204" pitchFamily="34" charset="-122"/>
                <a:ea typeface="微软雅黑" panose="020B0503020204020204" pitchFamily="34" charset="-122"/>
              </a:rPr>
              <a:t>3.2.2 </a:t>
            </a:r>
            <a:r>
              <a:rPr lang="zh-CN" altLang="en-US" sz="2800" b="1" dirty="0">
                <a:solidFill>
                  <a:srgbClr val="7030A0"/>
                </a:solidFill>
                <a:latin typeface="微软雅黑" panose="020B0503020204020204" pitchFamily="34" charset="-122"/>
                <a:ea typeface="微软雅黑" panose="020B0503020204020204" pitchFamily="34" charset="-122"/>
              </a:rPr>
              <a:t>聚类算法评价指标</a:t>
            </a: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32</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746369921"/>
      </p:ext>
    </p:extLst>
  </p:cSld>
  <p:clrMapOvr>
    <a:masterClrMapping/>
  </p:clrMapOvr>
  <p:transition spd="slow">
    <p:wip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0" name="Content Placeholder 2"/>
              <p:cNvSpPr txBox="1"/>
              <p:nvPr/>
            </p:nvSpPr>
            <p:spPr>
              <a:xfrm>
                <a:off x="411480" y="681693"/>
                <a:ext cx="8352375"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en-US" altLang="zh-CN"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ZQ</a:t>
                </a: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系数</a:t>
                </a:r>
                <a:endParaRPr lang="zh-CN" altLang="en-US" sz="2400" b="1" dirty="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定义群距离</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Q</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来衡量簇的间隔程度。</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1</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）两个簇的群距离</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𝑄</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是他们的样本点之间的距离的最小值：</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14:m>
                  <m:oMathPara xmlns:m="http://schemas.openxmlformats.org/officeDocument/2006/math">
                    <m:oMathParaPr>
                      <m:jc m:val="centerGroup"/>
                    </m:oMathParaPr>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𝑄</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𝐂</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𝐂</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𝑗</m:t>
                              </m:r>
                            </m:sub>
                          </m:sSub>
                        </m:e>
                      </m:d>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func>
                        <m:func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funcPr>
                        <m:fName>
                          <m:limLow>
                            <m:limLow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limLowPr>
                            <m:e>
                              <m:r>
                                <m:rPr>
                                  <m:sty m:val="p"/>
                                </m:rP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min</m:t>
                              </m:r>
                            </m:e>
                            <m:lim>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𝑚</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𝐂</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𝑛</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𝐂</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𝑗</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𝐂</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𝐂</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𝑗</m:t>
                                  </m:r>
                                </m:sub>
                              </m:sSub>
                            </m:lim>
                          </m:limLow>
                        </m:fName>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𝑑</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𝑚</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𝑛</m:t>
                                  </m:r>
                                </m:sub>
                              </m:sSub>
                            </m:e>
                          </m:d>
                        </m:e>
                      </m:func>
                    </m:oMath>
                  </m:oMathPara>
                </a14:m>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2</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）也可以用点到簇的距离来定义群距离，记样本</a:t>
                </a:r>
                <a14:m>
                  <m:oMath xmlns:m="http://schemas.openxmlformats.org/officeDocument/2006/math">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𝑚</m:t>
                        </m:r>
                      </m:sub>
                    </m:sSub>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到不同簇</a:t>
                </a:r>
                <a14:m>
                  <m:oMath xmlns:m="http://schemas.openxmlformats.org/officeDocument/2006/math">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𝐂</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𝑗</m:t>
                        </m:r>
                      </m:sub>
                    </m:sSub>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的距离为：</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spcBef>
                    <a:spcPts val="0"/>
                  </a:spcBef>
                  <a:buNone/>
                </a:pPr>
                <a14:m>
                  <m:oMathPara xmlns:m="http://schemas.openxmlformats.org/officeDocument/2006/math">
                    <m:oMathParaPr>
                      <m:jc m:val="centerGroup"/>
                    </m:oMathParaPr>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𝑞</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𝑚</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𝐂</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𝑗</m:t>
                              </m:r>
                            </m:sub>
                          </m:sSub>
                        </m:e>
                      </m:d>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func>
                        <m:func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funcPr>
                        <m:fName>
                          <m:limLow>
                            <m:limLow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limLowPr>
                            <m:e>
                              <m:r>
                                <m:rPr>
                                  <m:sty m:val="p"/>
                                </m:rP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min</m:t>
                              </m:r>
                            </m:e>
                            <m:lim>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𝑛</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𝐂</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𝑗</m:t>
                                  </m:r>
                                </m:sub>
                              </m:sSub>
                            </m:lim>
                          </m:limLow>
                        </m:fName>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𝑑</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𝑚</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𝑛</m:t>
                                  </m:r>
                                </m:sub>
                              </m:sSub>
                            </m:e>
                          </m:d>
                        </m:e>
                      </m:func>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𝑚</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𝐂</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𝐂</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𝑗</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𝐂</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oMath>
                  </m:oMathPara>
                </a14:m>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即样本点到不同簇内点的最小值。簇</a:t>
                </a:r>
                <a14:m>
                  <m:oMath xmlns:m="http://schemas.openxmlformats.org/officeDocument/2006/math">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𝐂</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到</a:t>
                </a:r>
                <a14:m>
                  <m:oMath xmlns:m="http://schemas.openxmlformats.org/officeDocument/2006/math">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𝐂</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𝑗</m:t>
                        </m:r>
                      </m:sub>
                    </m:sSub>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的群距离</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𝑄</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𝐂</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𝐂</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𝑗</m:t>
                            </m:r>
                          </m:sub>
                        </m:sSub>
                      </m:e>
                    </m:d>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为他们的均值：</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spcBef>
                    <a:spcPts val="0"/>
                  </a:spcBef>
                  <a:buNone/>
                </a:pPr>
                <a14:m>
                  <m:oMathPara xmlns:m="http://schemas.openxmlformats.org/officeDocument/2006/math">
                    <m:oMathParaPr>
                      <m:jc m:val="centerGroup"/>
                    </m:oMathParaPr>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𝑄</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𝐂</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𝐂</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𝑗</m:t>
                              </m:r>
                            </m:sub>
                          </m:sSub>
                        </m:e>
                      </m:d>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f>
                        <m:f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fPr>
                        <m:num>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num>
                        <m:den>
                          <m:d>
                            <m:dPr>
                              <m:begChr m:val="|"/>
                              <m:endChr m:val="|"/>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𝐂</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e>
                          </m:d>
                        </m:den>
                      </m:f>
                      <m:nary>
                        <m:naryPr>
                          <m:chr m:val="∑"/>
                          <m:limLoc m:val="undOvr"/>
                          <m:supHide m:val="on"/>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naryPr>
                        <m:sub>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𝑚</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𝐂</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sub>
                        <m:sup/>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𝑞</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𝑚</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𝐂</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𝑗</m:t>
                                  </m:r>
                                </m:sub>
                              </m:sSub>
                            </m:e>
                          </m:d>
                        </m:e>
                      </m:nary>
                    </m:oMath>
                  </m:oMathPara>
                </a14:m>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mc:Choice>
        <mc:Fallback xmlns="">
          <p:sp>
            <p:nvSpPr>
              <p:cNvPr id="20" name="Content Placeholder 2"/>
              <p:cNvSpPr txBox="1">
                <a:spLocks noRot="1" noChangeAspect="1" noMove="1" noResize="1" noEditPoints="1" noAdjustHandles="1" noChangeArrowheads="1" noChangeShapeType="1" noTextEdit="1"/>
              </p:cNvSpPr>
              <p:nvPr/>
            </p:nvSpPr>
            <p:spPr>
              <a:xfrm>
                <a:off x="411480" y="681693"/>
                <a:ext cx="8352375" cy="5773971"/>
              </a:xfrm>
              <a:prstGeom prst="rect">
                <a:avLst/>
              </a:prstGeom>
              <a:blipFill rotWithShape="1">
                <a:blip r:embed="rId3"/>
                <a:stretch>
                  <a:fillRect l="-1168" r="-584" b="-2851"/>
                </a:stretch>
              </a:blipFill>
            </p:spPr>
            <p:txBody>
              <a:bodyPr/>
              <a:lstStyle/>
              <a:p>
                <a:r>
                  <a:rPr lang="zh-CN" altLang="en-US">
                    <a:noFill/>
                  </a:rPr>
                  <a:t> </a:t>
                </a:r>
              </a:p>
            </p:txBody>
          </p:sp>
        </mc:Fallback>
      </mc:AlternateContent>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a:solidFill>
                  <a:srgbClr val="7030A0"/>
                </a:solidFill>
                <a:latin typeface="微软雅黑" panose="020B0503020204020204" pitchFamily="34" charset="-122"/>
                <a:ea typeface="微软雅黑" panose="020B0503020204020204" pitchFamily="34" charset="-122"/>
              </a:rPr>
              <a:t>3.2.2 </a:t>
            </a:r>
            <a:r>
              <a:rPr lang="zh-CN" altLang="en-US" sz="2800" b="1" dirty="0">
                <a:solidFill>
                  <a:srgbClr val="7030A0"/>
                </a:solidFill>
                <a:latin typeface="微软雅黑" panose="020B0503020204020204" pitchFamily="34" charset="-122"/>
                <a:ea typeface="微软雅黑" panose="020B0503020204020204" pitchFamily="34" charset="-122"/>
              </a:rPr>
              <a:t>聚类算法评价指标</a:t>
            </a: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33</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2080558895"/>
      </p:ext>
    </p:extLst>
  </p:cSld>
  <p:clrMapOvr>
    <a:masterClrMapping/>
  </p:clrMapOvr>
  <p:transition spd="slow">
    <p:wip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0" name="Content Placeholder 2"/>
              <p:cNvSpPr txBox="1"/>
              <p:nvPr/>
            </p:nvSpPr>
            <p:spPr>
              <a:xfrm>
                <a:off x="411480" y="681693"/>
                <a:ext cx="8352375"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en-US" altLang="zh-CN"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ZQ</a:t>
                </a: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系数</a:t>
                </a:r>
                <a:endParaRPr lang="zh-CN" altLang="en-US" sz="2400" b="1" dirty="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用所有簇的众距离的均值除以所有簇间群距离的均值的结果作为评价聚类效果的指标，称为</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ZQ</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系数：</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spcBef>
                    <a:spcPts val="0"/>
                  </a:spcBef>
                  <a:buNone/>
                </a:pPr>
                <a14:m>
                  <m:oMathPara xmlns:m="http://schemas.openxmlformats.org/officeDocument/2006/math">
                    <m:oMathParaPr>
                      <m:jc m:val="centerGroup"/>
                    </m:oMathParaPr>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𝑍𝑄</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f>
                        <m:f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fPr>
                        <m:num>
                          <m:f>
                            <m:f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fPr>
                            <m:num>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num>
                            <m:den>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𝑘</m:t>
                              </m:r>
                            </m:den>
                          </m:f>
                          <m:nary>
                            <m:naryPr>
                              <m:chr m:val="∑"/>
                              <m:limLoc m:val="undOv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naryPr>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sub>
                            <m: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𝑘</m:t>
                              </m:r>
                            </m:sup>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𝑍</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e>
                          </m:nary>
                        </m:num>
                        <m:den>
                          <m:f>
                            <m:f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fPr>
                            <m:num>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num>
                            <m:den>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𝑘</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𝑘</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e>
                              </m:d>
                            </m:den>
                          </m:f>
                          <m:nary>
                            <m:naryPr>
                              <m:chr m:val="∑"/>
                              <m:limLoc m:val="undOvr"/>
                              <m:supHide m:val="on"/>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naryPr>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𝑗</m:t>
                              </m:r>
                            </m:sub>
                            <m:sup/>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𝑄</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𝑪</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𝑪</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𝑗</m:t>
                                      </m:r>
                                    </m:sub>
                                  </m:sSub>
                                </m:e>
                              </m:d>
                            </m:e>
                          </m:nary>
                        </m:den>
                      </m:f>
                    </m:oMath>
                  </m:oMathPara>
                </a14:m>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spcBef>
                    <a:spcPts val="0"/>
                  </a:spcBef>
                  <a:buNone/>
                </a:pP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ZQ</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系数小表示簇内密集、簇间疏散。</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mc:Choice>
        <mc:Fallback xmlns="">
          <p:sp>
            <p:nvSpPr>
              <p:cNvPr id="20" name="Content Placeholder 2"/>
              <p:cNvSpPr txBox="1">
                <a:spLocks noRot="1" noChangeAspect="1" noMove="1" noResize="1" noEditPoints="1" noAdjustHandles="1" noChangeArrowheads="1" noChangeShapeType="1" noTextEdit="1"/>
              </p:cNvSpPr>
              <p:nvPr/>
            </p:nvSpPr>
            <p:spPr>
              <a:xfrm>
                <a:off x="411480" y="681693"/>
                <a:ext cx="8352375" cy="5773971"/>
              </a:xfrm>
              <a:prstGeom prst="rect">
                <a:avLst/>
              </a:prstGeom>
              <a:blipFill rotWithShape="1">
                <a:blip r:embed="rId3"/>
                <a:stretch>
                  <a:fillRect l="-1168"/>
                </a:stretch>
              </a:blipFill>
            </p:spPr>
            <p:txBody>
              <a:bodyPr/>
              <a:lstStyle/>
              <a:p>
                <a:r>
                  <a:rPr lang="zh-CN" altLang="en-US">
                    <a:noFill/>
                  </a:rPr>
                  <a:t> </a:t>
                </a:r>
              </a:p>
            </p:txBody>
          </p:sp>
        </mc:Fallback>
      </mc:AlternateContent>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a:solidFill>
                  <a:srgbClr val="7030A0"/>
                </a:solidFill>
                <a:latin typeface="微软雅黑" panose="020B0503020204020204" pitchFamily="34" charset="-122"/>
                <a:ea typeface="微软雅黑" panose="020B0503020204020204" pitchFamily="34" charset="-122"/>
              </a:rPr>
              <a:t>3.2.2 </a:t>
            </a:r>
            <a:r>
              <a:rPr lang="zh-CN" altLang="en-US" sz="2800" b="1" dirty="0">
                <a:solidFill>
                  <a:srgbClr val="7030A0"/>
                </a:solidFill>
                <a:latin typeface="微软雅黑" panose="020B0503020204020204" pitchFamily="34" charset="-122"/>
                <a:ea typeface="微软雅黑" panose="020B0503020204020204" pitchFamily="34" charset="-122"/>
              </a:rPr>
              <a:t>聚类算法评价指标</a:t>
            </a: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34</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矩形 9"/>
          <p:cNvSpPr/>
          <p:nvPr/>
        </p:nvSpPr>
        <p:spPr>
          <a:xfrm>
            <a:off x="422575" y="4140751"/>
            <a:ext cx="8330184" cy="1200329"/>
          </a:xfrm>
          <a:prstGeom prst="rect">
            <a:avLst/>
          </a:prstGeom>
          <a:ln w="38100">
            <a:solidFill>
              <a:srgbClr val="FFC000"/>
            </a:solidFill>
          </a:ln>
        </p:spPr>
        <p:txBody>
          <a:bodyPr wrap="square">
            <a:spAutoFit/>
          </a:bodyPr>
          <a:lstStyle/>
          <a:p>
            <a:pPr marL="342900" lvl="0" indent="-342900">
              <a:buClr>
                <a:srgbClr val="00B0F0"/>
              </a:buClr>
              <a:buFont typeface="+mj-lt"/>
              <a:buAutoNum type="arabicPeriod"/>
            </a:pPr>
            <a:r>
              <a:rPr lang="en-US" altLang="zh-CN" dirty="0"/>
              <a:t>from </a:t>
            </a:r>
            <a:r>
              <a:rPr lang="en-US" altLang="zh-CN" dirty="0" err="1"/>
              <a:t>zqscore</a:t>
            </a:r>
            <a:r>
              <a:rPr lang="en-US" altLang="zh-CN" dirty="0"/>
              <a:t> import </a:t>
            </a:r>
            <a:r>
              <a:rPr lang="en-US" altLang="zh-CN" dirty="0" err="1"/>
              <a:t>ZQ_score</a:t>
            </a:r>
            <a:endParaRPr lang="zh-CN" altLang="zh-CN" dirty="0"/>
          </a:p>
          <a:p>
            <a:pPr marL="342900" lvl="0" indent="-342900">
              <a:buClr>
                <a:srgbClr val="00B0F0"/>
              </a:buClr>
              <a:buFont typeface="+mj-lt"/>
              <a:buAutoNum type="arabicPeriod"/>
            </a:pPr>
            <a:r>
              <a:rPr lang="en-US" altLang="zh-CN" dirty="0"/>
              <a:t>from </a:t>
            </a:r>
            <a:r>
              <a:rPr lang="en-US" altLang="zh-CN" dirty="0" err="1"/>
              <a:t>sklearn.datasets</a:t>
            </a:r>
            <a:r>
              <a:rPr lang="en-US" altLang="zh-CN" dirty="0"/>
              <a:t> import </a:t>
            </a:r>
            <a:r>
              <a:rPr lang="en-US" altLang="zh-CN" dirty="0" err="1"/>
              <a:t>make_circles</a:t>
            </a:r>
            <a:endParaRPr lang="zh-CN" altLang="zh-CN" dirty="0"/>
          </a:p>
          <a:p>
            <a:pPr marL="342900" lvl="0" indent="-342900">
              <a:buClr>
                <a:srgbClr val="00B0F0"/>
              </a:buClr>
              <a:buFont typeface="+mj-lt"/>
              <a:buAutoNum type="arabicPeriod"/>
            </a:pPr>
            <a:r>
              <a:rPr lang="en-US" altLang="zh-CN" dirty="0" err="1"/>
              <a:t>noisy_circles</a:t>
            </a:r>
            <a:r>
              <a:rPr lang="en-US" altLang="zh-CN" dirty="0"/>
              <a:t> = </a:t>
            </a:r>
            <a:r>
              <a:rPr lang="en-US" altLang="zh-CN" dirty="0" err="1"/>
              <a:t>make_circles</a:t>
            </a:r>
            <a:r>
              <a:rPr lang="en-US" altLang="zh-CN" dirty="0"/>
              <a:t>(</a:t>
            </a:r>
            <a:r>
              <a:rPr lang="en-US" altLang="zh-CN" dirty="0" err="1"/>
              <a:t>n_samples</a:t>
            </a:r>
            <a:r>
              <a:rPr lang="en-US" altLang="zh-CN" dirty="0"/>
              <a:t>=1000, factor=.5, noise=.05, </a:t>
            </a:r>
            <a:r>
              <a:rPr lang="en-US" altLang="zh-CN" dirty="0" err="1"/>
              <a:t>random_state</a:t>
            </a:r>
            <a:r>
              <a:rPr lang="en-US" altLang="zh-CN" dirty="0"/>
              <a:t>=15) # </a:t>
            </a:r>
            <a:r>
              <a:rPr lang="zh-CN" altLang="zh-CN" dirty="0"/>
              <a:t>生成圆环型的实验数据</a:t>
            </a:r>
          </a:p>
        </p:txBody>
      </p:sp>
    </p:spTree>
    <p:extLst>
      <p:ext uri="{BB962C8B-B14F-4D97-AF65-F5344CB8AC3E}">
        <p14:creationId xmlns:p14="http://schemas.microsoft.com/office/powerpoint/2010/main" val="1697974008"/>
      </p:ext>
    </p:extLst>
  </p:cSld>
  <p:clrMapOvr>
    <a:masterClrMapping/>
  </p:clrMapOvr>
  <p:transition spd="slow">
    <p:wip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0" y="681693"/>
            <a:ext cx="8352375"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en-US" altLang="zh-CN"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ZQ</a:t>
            </a: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系数</a:t>
            </a:r>
            <a:endParaRPr lang="zh-CN" altLang="en-US" sz="2400" b="1" dirty="0">
              <a:solidFill>
                <a:srgbClr val="7030A0"/>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a:solidFill>
                  <a:srgbClr val="7030A0"/>
                </a:solidFill>
                <a:latin typeface="微软雅黑" panose="020B0503020204020204" pitchFamily="34" charset="-122"/>
                <a:ea typeface="微软雅黑" panose="020B0503020204020204" pitchFamily="34" charset="-122"/>
              </a:rPr>
              <a:t>3.2.2 </a:t>
            </a:r>
            <a:r>
              <a:rPr lang="zh-CN" altLang="en-US" sz="2800" b="1" dirty="0">
                <a:solidFill>
                  <a:srgbClr val="7030A0"/>
                </a:solidFill>
                <a:latin typeface="微软雅黑" panose="020B0503020204020204" pitchFamily="34" charset="-122"/>
                <a:ea typeface="微软雅黑" panose="020B0503020204020204" pitchFamily="34" charset="-122"/>
              </a:rPr>
              <a:t>聚类算法评价指标</a:t>
            </a: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35</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矩形 9"/>
          <p:cNvSpPr/>
          <p:nvPr/>
        </p:nvSpPr>
        <p:spPr>
          <a:xfrm>
            <a:off x="411480" y="1305084"/>
            <a:ext cx="8330184" cy="5078313"/>
          </a:xfrm>
          <a:prstGeom prst="rect">
            <a:avLst/>
          </a:prstGeom>
          <a:ln w="38100">
            <a:solidFill>
              <a:srgbClr val="FFC000"/>
            </a:solidFill>
          </a:ln>
        </p:spPr>
        <p:txBody>
          <a:bodyPr wrap="square">
            <a:spAutoFit/>
          </a:bodyPr>
          <a:lstStyle/>
          <a:p>
            <a:pPr marL="342900" lvl="0" indent="-342900">
              <a:buClr>
                <a:srgbClr val="00B0F0"/>
              </a:buClr>
              <a:buFont typeface="+mj-lt"/>
              <a:buAutoNum type="arabicPeriod"/>
            </a:pPr>
            <a:r>
              <a:rPr lang="en-US" altLang="zh-CN" dirty="0"/>
              <a:t>X = </a:t>
            </a:r>
            <a:r>
              <a:rPr lang="en-US" altLang="zh-CN" dirty="0" err="1"/>
              <a:t>noisy_circles</a:t>
            </a:r>
            <a:r>
              <a:rPr lang="en-US" altLang="zh-CN" dirty="0"/>
              <a:t>[0]</a:t>
            </a:r>
            <a:endParaRPr lang="zh-CN" altLang="zh-CN" dirty="0"/>
          </a:p>
          <a:p>
            <a:pPr marL="342900" lvl="0" indent="-342900">
              <a:buClr>
                <a:srgbClr val="00B0F0"/>
              </a:buClr>
              <a:buFont typeface="+mj-lt"/>
              <a:buAutoNum type="arabicPeriod"/>
            </a:pPr>
            <a:r>
              <a:rPr lang="en-US" altLang="zh-CN" dirty="0" err="1"/>
              <a:t>plt.axes</a:t>
            </a:r>
            <a:r>
              <a:rPr lang="en-US" altLang="zh-CN" dirty="0"/>
              <a:t>(aspect='equal')</a:t>
            </a:r>
            <a:endParaRPr lang="zh-CN" altLang="zh-CN" dirty="0"/>
          </a:p>
          <a:p>
            <a:pPr marL="342900" lvl="0" indent="-342900">
              <a:buClr>
                <a:srgbClr val="00B0F0"/>
              </a:buClr>
              <a:buFont typeface="+mj-lt"/>
              <a:buAutoNum type="arabicPeriod"/>
            </a:pPr>
            <a:r>
              <a:rPr lang="en-US" altLang="zh-CN" dirty="0" err="1"/>
              <a:t>plt.scatter</a:t>
            </a:r>
            <a:r>
              <a:rPr lang="en-US" altLang="zh-CN" dirty="0"/>
              <a:t>(X[:, 0], X[:, 1], marker='o', c=</a:t>
            </a:r>
            <a:r>
              <a:rPr lang="en-US" altLang="zh-CN" dirty="0" err="1"/>
              <a:t>noisy_circles</a:t>
            </a:r>
            <a:r>
              <a:rPr lang="en-US" altLang="zh-CN" dirty="0"/>
              <a:t>[1])</a:t>
            </a:r>
            <a:endParaRPr lang="zh-CN" altLang="zh-CN" dirty="0"/>
          </a:p>
          <a:p>
            <a:pPr marL="342900" lvl="0" indent="-342900">
              <a:buClr>
                <a:srgbClr val="00B0F0"/>
              </a:buClr>
              <a:buFont typeface="+mj-lt"/>
              <a:buAutoNum type="arabicPeriod"/>
            </a:pPr>
            <a:r>
              <a:rPr lang="en-US" altLang="zh-CN" dirty="0" err="1"/>
              <a:t>plt.show</a:t>
            </a:r>
            <a:r>
              <a:rPr lang="en-US" altLang="zh-CN" dirty="0"/>
              <a:t>()</a:t>
            </a:r>
            <a:endParaRPr lang="zh-CN" altLang="zh-CN" dirty="0"/>
          </a:p>
          <a:p>
            <a:pPr marL="342900" lvl="0" indent="-342900">
              <a:buClr>
                <a:srgbClr val="00B0F0"/>
              </a:buClr>
              <a:buFont typeface="+mj-lt"/>
              <a:buAutoNum type="arabicPeriod"/>
            </a:pPr>
            <a:r>
              <a:rPr lang="en-US" altLang="zh-CN" dirty="0"/>
              <a:t>print("SC:\t"+</a:t>
            </a:r>
            <a:r>
              <a:rPr lang="en-US" altLang="zh-CN" dirty="0" err="1"/>
              <a:t>str</a:t>
            </a:r>
            <a:r>
              <a:rPr lang="en-US" altLang="zh-CN" dirty="0"/>
              <a:t>(</a:t>
            </a:r>
            <a:r>
              <a:rPr lang="en-US" altLang="zh-CN" dirty="0" err="1"/>
              <a:t>metrics.silhouette_score</a:t>
            </a:r>
            <a:r>
              <a:rPr lang="en-US" altLang="zh-CN" dirty="0"/>
              <a:t>(X, </a:t>
            </a:r>
            <a:r>
              <a:rPr lang="en-US" altLang="zh-CN" dirty="0" err="1"/>
              <a:t>noisy_circles</a:t>
            </a:r>
            <a:r>
              <a:rPr lang="en-US" altLang="zh-CN" dirty="0"/>
              <a:t>[1], metric='</a:t>
            </a:r>
            <a:r>
              <a:rPr lang="en-US" altLang="zh-CN" dirty="0" err="1"/>
              <a:t>euclidean</a:t>
            </a:r>
            <a:r>
              <a:rPr lang="en-US" altLang="zh-CN" dirty="0"/>
              <a:t>')))</a:t>
            </a:r>
            <a:endParaRPr lang="zh-CN" altLang="zh-CN" dirty="0"/>
          </a:p>
          <a:p>
            <a:pPr marL="342900" lvl="0" indent="-342900">
              <a:buClr>
                <a:srgbClr val="00B0F0"/>
              </a:buClr>
              <a:buFont typeface="+mj-lt"/>
              <a:buAutoNum type="arabicPeriod"/>
            </a:pPr>
            <a:r>
              <a:rPr lang="en-US" altLang="zh-CN" dirty="0"/>
              <a:t>print("DBI:\t"+</a:t>
            </a:r>
            <a:r>
              <a:rPr lang="en-US" altLang="zh-CN" dirty="0" err="1"/>
              <a:t>str</a:t>
            </a:r>
            <a:r>
              <a:rPr lang="en-US" altLang="zh-CN" dirty="0"/>
              <a:t>(</a:t>
            </a:r>
            <a:r>
              <a:rPr lang="en-US" altLang="zh-CN" dirty="0" err="1"/>
              <a:t>metrics.davies_bouldin_score</a:t>
            </a:r>
            <a:r>
              <a:rPr lang="en-US" altLang="zh-CN" dirty="0"/>
              <a:t>(X, </a:t>
            </a:r>
            <a:r>
              <a:rPr lang="en-US" altLang="zh-CN" dirty="0" err="1"/>
              <a:t>noisy_circles</a:t>
            </a:r>
            <a:r>
              <a:rPr lang="en-US" altLang="zh-CN" dirty="0"/>
              <a:t>[1])))</a:t>
            </a:r>
            <a:endParaRPr lang="zh-CN" altLang="zh-CN" dirty="0"/>
          </a:p>
          <a:p>
            <a:pPr marL="342900" lvl="0" indent="-342900">
              <a:buClr>
                <a:srgbClr val="00B0F0"/>
              </a:buClr>
              <a:buFont typeface="+mj-lt"/>
              <a:buAutoNum type="arabicPeriod"/>
            </a:pPr>
            <a:r>
              <a:rPr lang="en-US" altLang="zh-CN" dirty="0"/>
              <a:t>print("CH:\t"+</a:t>
            </a:r>
            <a:r>
              <a:rPr lang="en-US" altLang="zh-CN" dirty="0" err="1"/>
              <a:t>str</a:t>
            </a:r>
            <a:r>
              <a:rPr lang="en-US" altLang="zh-CN" dirty="0"/>
              <a:t>(</a:t>
            </a:r>
            <a:r>
              <a:rPr lang="en-US" altLang="zh-CN" dirty="0" err="1"/>
              <a:t>metrics.calinski_harabasz_score</a:t>
            </a:r>
            <a:r>
              <a:rPr lang="en-US" altLang="zh-CN" dirty="0"/>
              <a:t>(X, </a:t>
            </a:r>
            <a:r>
              <a:rPr lang="en-US" altLang="zh-CN" dirty="0" err="1"/>
              <a:t>noisy_circles</a:t>
            </a:r>
            <a:r>
              <a:rPr lang="en-US" altLang="zh-CN" dirty="0"/>
              <a:t>[1])))</a:t>
            </a:r>
            <a:endParaRPr lang="zh-CN" altLang="zh-CN" dirty="0"/>
          </a:p>
          <a:p>
            <a:pPr marL="342900" lvl="0" indent="-342900">
              <a:buClr>
                <a:srgbClr val="00B0F0"/>
              </a:buClr>
              <a:buFont typeface="+mj-lt"/>
              <a:buAutoNum type="arabicPeriod"/>
            </a:pPr>
            <a:r>
              <a:rPr lang="en-US" altLang="zh-CN" dirty="0"/>
              <a:t>print("ZQ:\t"+</a:t>
            </a:r>
            <a:r>
              <a:rPr lang="en-US" altLang="zh-CN" dirty="0" err="1"/>
              <a:t>str</a:t>
            </a:r>
            <a:r>
              <a:rPr lang="en-US" altLang="zh-CN" dirty="0"/>
              <a:t>(</a:t>
            </a:r>
            <a:r>
              <a:rPr lang="en-US" altLang="zh-CN" dirty="0" err="1"/>
              <a:t>ZQ_score</a:t>
            </a:r>
            <a:r>
              <a:rPr lang="en-US" altLang="zh-CN" dirty="0"/>
              <a:t>(X, </a:t>
            </a:r>
            <a:r>
              <a:rPr lang="en-US" altLang="zh-CN" dirty="0" err="1"/>
              <a:t>noisy_circles</a:t>
            </a:r>
            <a:r>
              <a:rPr lang="en-US" altLang="zh-CN" dirty="0"/>
              <a:t>[1]))) </a:t>
            </a:r>
            <a:endParaRPr lang="zh-CN" altLang="zh-CN" dirty="0"/>
          </a:p>
          <a:p>
            <a:pPr marL="342900" lvl="0" indent="-342900">
              <a:buClr>
                <a:srgbClr val="00B0F0"/>
              </a:buClr>
              <a:buFont typeface="+mj-lt"/>
              <a:buAutoNum type="arabicPeriod"/>
            </a:pPr>
            <a:r>
              <a:rPr lang="en-US" altLang="zh-CN" dirty="0"/>
              <a:t>&gt;&gt;&gt; </a:t>
            </a:r>
            <a:endParaRPr lang="en-US" altLang="zh-CN" dirty="0" smtClean="0"/>
          </a:p>
          <a:p>
            <a:pPr marL="342900" lvl="0" indent="-342900">
              <a:buClr>
                <a:srgbClr val="00B0F0"/>
              </a:buClr>
              <a:buFont typeface="+mj-lt"/>
              <a:buAutoNum type="arabicPeriod"/>
            </a:pPr>
            <a:endParaRPr lang="en-US" altLang="zh-CN" dirty="0"/>
          </a:p>
          <a:p>
            <a:pPr marL="342900" lvl="0" indent="-342900">
              <a:buClr>
                <a:srgbClr val="00B0F0"/>
              </a:buClr>
              <a:buFont typeface="+mj-lt"/>
              <a:buAutoNum type="arabicPeriod"/>
            </a:pPr>
            <a:endParaRPr lang="en-US" altLang="zh-CN" dirty="0" smtClean="0"/>
          </a:p>
          <a:p>
            <a:pPr marL="342900" lvl="0" indent="-342900">
              <a:buClr>
                <a:srgbClr val="00B0F0"/>
              </a:buClr>
              <a:buFont typeface="+mj-lt"/>
              <a:buAutoNum type="arabicPeriod"/>
            </a:pPr>
            <a:endParaRPr lang="en-US" altLang="zh-CN" dirty="0"/>
          </a:p>
          <a:p>
            <a:pPr marL="342900" lvl="0" indent="-342900">
              <a:buClr>
                <a:srgbClr val="00B0F0"/>
              </a:buClr>
              <a:buFont typeface="+mj-lt"/>
              <a:buAutoNum type="arabicPeriod"/>
            </a:pPr>
            <a:endParaRPr lang="en-US" altLang="zh-CN" dirty="0" smtClean="0"/>
          </a:p>
          <a:p>
            <a:pPr marL="342900" lvl="0" indent="-342900">
              <a:buClr>
                <a:srgbClr val="00B0F0"/>
              </a:buClr>
              <a:buFont typeface="+mj-lt"/>
              <a:buAutoNum type="arabicPeriod"/>
            </a:pPr>
            <a:endParaRPr lang="zh-CN" altLang="zh-CN" dirty="0"/>
          </a:p>
          <a:p>
            <a:pPr marL="342900" lvl="0" indent="-342900">
              <a:buClr>
                <a:srgbClr val="00B0F0"/>
              </a:buClr>
              <a:buFont typeface="+mj-lt"/>
              <a:buAutoNum type="arabicPeriod"/>
            </a:pPr>
            <a:r>
              <a:rPr lang="en-US" altLang="zh-CN" dirty="0"/>
              <a:t>&gt;&gt;&gt; SC:	0.1132345379746796</a:t>
            </a:r>
            <a:endParaRPr lang="zh-CN" altLang="zh-CN" dirty="0"/>
          </a:p>
          <a:p>
            <a:pPr marL="342900" lvl="0" indent="-342900">
              <a:buClr>
                <a:srgbClr val="00B0F0"/>
              </a:buClr>
              <a:buFont typeface="+mj-lt"/>
              <a:buAutoNum type="arabicPeriod"/>
            </a:pPr>
            <a:r>
              <a:rPr lang="en-US" altLang="zh-CN" dirty="0"/>
              <a:t>&gt;&gt;&gt; DBI:	300.6033581127579</a:t>
            </a:r>
            <a:endParaRPr lang="zh-CN" altLang="zh-CN" dirty="0"/>
          </a:p>
          <a:p>
            <a:pPr marL="342900" lvl="0" indent="-342900">
              <a:buClr>
                <a:srgbClr val="00B0F0"/>
              </a:buClr>
              <a:buFont typeface="+mj-lt"/>
              <a:buAutoNum type="arabicPeriod"/>
            </a:pPr>
            <a:r>
              <a:rPr lang="en-US" altLang="zh-CN" dirty="0"/>
              <a:t>&gt;&gt;&gt; CH:	0.009910351299218752</a:t>
            </a:r>
            <a:endParaRPr lang="zh-CN" altLang="zh-CN" dirty="0"/>
          </a:p>
          <a:p>
            <a:pPr marL="342900" lvl="0" indent="-342900">
              <a:buClr>
                <a:srgbClr val="00B0F0"/>
              </a:buClr>
              <a:buFont typeface="+mj-lt"/>
              <a:buAutoNum type="arabicPeriod"/>
            </a:pPr>
            <a:r>
              <a:rPr lang="en-US" altLang="zh-CN" dirty="0"/>
              <a:t>&gt;&gt;&gt; ZQ:	0.09342900522589306</a:t>
            </a:r>
            <a:endParaRPr lang="zh-CN" altLang="zh-CN" dirty="0"/>
          </a:p>
        </p:txBody>
      </p:sp>
      <p:pic>
        <p:nvPicPr>
          <p:cNvPr id="11" name="图片 10"/>
          <p:cNvPicPr/>
          <p:nvPr/>
        </p:nvPicPr>
        <p:blipFill>
          <a:blip r:embed="rId3">
            <a:extLst>
              <a:ext uri="{28A0092B-C50C-407E-A947-70E740481C1C}">
                <a14:useLocalDpi xmlns:a14="http://schemas.microsoft.com/office/drawing/2010/main" val="0"/>
              </a:ext>
            </a:extLst>
          </a:blip>
          <a:stretch>
            <a:fillRect/>
          </a:stretch>
        </p:blipFill>
        <p:spPr>
          <a:xfrm>
            <a:off x="944830" y="3568678"/>
            <a:ext cx="1644650" cy="1576705"/>
          </a:xfrm>
          <a:prstGeom prst="rect">
            <a:avLst/>
          </a:prstGeom>
        </p:spPr>
      </p:pic>
    </p:spTree>
    <p:extLst>
      <p:ext uri="{BB962C8B-B14F-4D97-AF65-F5344CB8AC3E}">
        <p14:creationId xmlns:p14="http://schemas.microsoft.com/office/powerpoint/2010/main" val="1122070592"/>
      </p:ext>
    </p:extLst>
  </p:cSld>
  <p:clrMapOvr>
    <a:masterClrMapping/>
  </p:clrMapOvr>
  <p:transition spd="slow">
    <p:wip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0" y="681693"/>
            <a:ext cx="8352375"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en-US" altLang="zh-CN"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ZQ</a:t>
            </a: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系数</a:t>
            </a:r>
            <a:endParaRPr lang="zh-CN" altLang="en-US" sz="2400" b="1" dirty="0">
              <a:solidFill>
                <a:srgbClr val="7030A0"/>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a:solidFill>
                  <a:srgbClr val="7030A0"/>
                </a:solidFill>
                <a:latin typeface="微软雅黑" panose="020B0503020204020204" pitchFamily="34" charset="-122"/>
                <a:ea typeface="微软雅黑" panose="020B0503020204020204" pitchFamily="34" charset="-122"/>
              </a:rPr>
              <a:t>3.2.2 </a:t>
            </a:r>
            <a:r>
              <a:rPr lang="zh-CN" altLang="en-US" sz="2800" b="1" dirty="0">
                <a:solidFill>
                  <a:srgbClr val="7030A0"/>
                </a:solidFill>
                <a:latin typeface="微软雅黑" panose="020B0503020204020204" pitchFamily="34" charset="-122"/>
                <a:ea typeface="微软雅黑" panose="020B0503020204020204" pitchFamily="34" charset="-122"/>
              </a:rPr>
              <a:t>聚类算法评价指标</a:t>
            </a: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36</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矩形 9"/>
          <p:cNvSpPr/>
          <p:nvPr/>
        </p:nvSpPr>
        <p:spPr>
          <a:xfrm>
            <a:off x="411480" y="1305084"/>
            <a:ext cx="8330184" cy="5078313"/>
          </a:xfrm>
          <a:prstGeom prst="rect">
            <a:avLst/>
          </a:prstGeom>
          <a:ln w="38100">
            <a:solidFill>
              <a:srgbClr val="FFC000"/>
            </a:solidFill>
          </a:ln>
        </p:spPr>
        <p:txBody>
          <a:bodyPr wrap="square">
            <a:spAutoFit/>
          </a:bodyPr>
          <a:lstStyle/>
          <a:p>
            <a:pPr marL="342900" lvl="0" indent="-342900">
              <a:buClr>
                <a:srgbClr val="00B0F0"/>
              </a:buClr>
              <a:buFont typeface="+mj-lt"/>
              <a:buAutoNum type="arabicPeriod"/>
            </a:pPr>
            <a:r>
              <a:rPr lang="en-US" altLang="zh-CN" dirty="0" err="1"/>
              <a:t>clus</a:t>
            </a:r>
            <a:r>
              <a:rPr lang="en-US" altLang="zh-CN" dirty="0"/>
              <a:t> = </a:t>
            </a:r>
            <a:r>
              <a:rPr lang="en-US" altLang="zh-CN" dirty="0" err="1"/>
              <a:t>KMeans</a:t>
            </a:r>
            <a:r>
              <a:rPr lang="en-US" altLang="zh-CN" dirty="0"/>
              <a:t>(</a:t>
            </a:r>
            <a:r>
              <a:rPr lang="en-US" altLang="zh-CN" dirty="0" err="1"/>
              <a:t>n_clusters</a:t>
            </a:r>
            <a:r>
              <a:rPr lang="en-US" altLang="zh-CN" dirty="0"/>
              <a:t>=2, </a:t>
            </a:r>
            <a:r>
              <a:rPr lang="en-US" altLang="zh-CN" dirty="0" err="1"/>
              <a:t>random_state</a:t>
            </a:r>
            <a:r>
              <a:rPr lang="en-US" altLang="zh-CN" dirty="0"/>
              <a:t>=0).fit(X)</a:t>
            </a:r>
            <a:endParaRPr lang="zh-CN" altLang="zh-CN" dirty="0"/>
          </a:p>
          <a:p>
            <a:pPr marL="342900" lvl="0" indent="-342900">
              <a:buClr>
                <a:srgbClr val="00B0F0"/>
              </a:buClr>
              <a:buFont typeface="+mj-lt"/>
              <a:buAutoNum type="arabicPeriod"/>
            </a:pPr>
            <a:r>
              <a:rPr lang="en-US" altLang="zh-CN" dirty="0" err="1"/>
              <a:t>plt.axes</a:t>
            </a:r>
            <a:r>
              <a:rPr lang="en-US" altLang="zh-CN" dirty="0"/>
              <a:t>(aspect='equal')</a:t>
            </a:r>
            <a:endParaRPr lang="zh-CN" altLang="zh-CN" dirty="0"/>
          </a:p>
          <a:p>
            <a:pPr marL="342900" lvl="0" indent="-342900">
              <a:buClr>
                <a:srgbClr val="00B0F0"/>
              </a:buClr>
              <a:buFont typeface="+mj-lt"/>
              <a:buAutoNum type="arabicPeriod"/>
            </a:pPr>
            <a:r>
              <a:rPr lang="en-US" altLang="zh-CN" dirty="0" err="1"/>
              <a:t>plt.scatter</a:t>
            </a:r>
            <a:r>
              <a:rPr lang="en-US" altLang="zh-CN" dirty="0"/>
              <a:t>(X[:, 0], X[:, 1], marker='o', c=</a:t>
            </a:r>
            <a:r>
              <a:rPr lang="en-US" altLang="zh-CN" dirty="0" err="1"/>
              <a:t>clus.labels</a:t>
            </a:r>
            <a:r>
              <a:rPr lang="en-US" altLang="zh-CN" dirty="0"/>
              <a:t>_)</a:t>
            </a:r>
            <a:endParaRPr lang="zh-CN" altLang="zh-CN" dirty="0"/>
          </a:p>
          <a:p>
            <a:pPr marL="342900" lvl="0" indent="-342900">
              <a:buClr>
                <a:srgbClr val="00B0F0"/>
              </a:buClr>
              <a:buFont typeface="+mj-lt"/>
              <a:buAutoNum type="arabicPeriod"/>
            </a:pPr>
            <a:r>
              <a:rPr lang="en-US" altLang="zh-CN" dirty="0" err="1"/>
              <a:t>plt.show</a:t>
            </a:r>
            <a:r>
              <a:rPr lang="en-US" altLang="zh-CN" dirty="0"/>
              <a:t>()</a:t>
            </a:r>
            <a:endParaRPr lang="zh-CN" altLang="zh-CN" dirty="0"/>
          </a:p>
          <a:p>
            <a:pPr marL="342900" lvl="0" indent="-342900">
              <a:buClr>
                <a:srgbClr val="00B0F0"/>
              </a:buClr>
              <a:buFont typeface="+mj-lt"/>
              <a:buAutoNum type="arabicPeriod"/>
            </a:pPr>
            <a:r>
              <a:rPr lang="en-US" altLang="zh-CN" dirty="0"/>
              <a:t>print("SC:\t"+</a:t>
            </a:r>
            <a:r>
              <a:rPr lang="en-US" altLang="zh-CN" dirty="0" err="1"/>
              <a:t>str</a:t>
            </a:r>
            <a:r>
              <a:rPr lang="en-US" altLang="zh-CN" dirty="0"/>
              <a:t>(</a:t>
            </a:r>
            <a:r>
              <a:rPr lang="en-US" altLang="zh-CN" dirty="0" err="1"/>
              <a:t>metrics.silhouette_score</a:t>
            </a:r>
            <a:r>
              <a:rPr lang="en-US" altLang="zh-CN" dirty="0"/>
              <a:t>(X, </a:t>
            </a:r>
            <a:r>
              <a:rPr lang="en-US" altLang="zh-CN" dirty="0" err="1"/>
              <a:t>clus.labels</a:t>
            </a:r>
            <a:r>
              <a:rPr lang="en-US" altLang="zh-CN" dirty="0"/>
              <a:t>_, metric='</a:t>
            </a:r>
            <a:r>
              <a:rPr lang="en-US" altLang="zh-CN" dirty="0" err="1"/>
              <a:t>euclidean</a:t>
            </a:r>
            <a:r>
              <a:rPr lang="en-US" altLang="zh-CN" dirty="0"/>
              <a:t>')))</a:t>
            </a:r>
            <a:endParaRPr lang="zh-CN" altLang="zh-CN" dirty="0"/>
          </a:p>
          <a:p>
            <a:pPr marL="342900" lvl="0" indent="-342900">
              <a:buClr>
                <a:srgbClr val="00B0F0"/>
              </a:buClr>
              <a:buFont typeface="+mj-lt"/>
              <a:buAutoNum type="arabicPeriod"/>
            </a:pPr>
            <a:r>
              <a:rPr lang="en-US" altLang="zh-CN" dirty="0"/>
              <a:t>print("DBI:\t"+</a:t>
            </a:r>
            <a:r>
              <a:rPr lang="en-US" altLang="zh-CN" dirty="0" err="1"/>
              <a:t>str</a:t>
            </a:r>
            <a:r>
              <a:rPr lang="en-US" altLang="zh-CN" dirty="0"/>
              <a:t>(</a:t>
            </a:r>
            <a:r>
              <a:rPr lang="en-US" altLang="zh-CN" dirty="0" err="1"/>
              <a:t>metrics.davies_bouldin_score</a:t>
            </a:r>
            <a:r>
              <a:rPr lang="en-US" altLang="zh-CN" dirty="0"/>
              <a:t>(X, </a:t>
            </a:r>
            <a:r>
              <a:rPr lang="en-US" altLang="zh-CN" dirty="0" err="1"/>
              <a:t>clus.labels</a:t>
            </a:r>
            <a:r>
              <a:rPr lang="en-US" altLang="zh-CN" dirty="0"/>
              <a:t>_)))</a:t>
            </a:r>
            <a:endParaRPr lang="zh-CN" altLang="zh-CN" dirty="0"/>
          </a:p>
          <a:p>
            <a:pPr marL="342900" lvl="0" indent="-342900">
              <a:buClr>
                <a:srgbClr val="00B0F0"/>
              </a:buClr>
              <a:buFont typeface="+mj-lt"/>
              <a:buAutoNum type="arabicPeriod"/>
            </a:pPr>
            <a:r>
              <a:rPr lang="en-US" altLang="zh-CN" dirty="0"/>
              <a:t>print("CH:\t"+</a:t>
            </a:r>
            <a:r>
              <a:rPr lang="en-US" altLang="zh-CN" dirty="0" err="1"/>
              <a:t>str</a:t>
            </a:r>
            <a:r>
              <a:rPr lang="en-US" altLang="zh-CN" dirty="0"/>
              <a:t>(</a:t>
            </a:r>
            <a:r>
              <a:rPr lang="en-US" altLang="zh-CN" dirty="0" err="1"/>
              <a:t>metrics.calinski_harabasz_score</a:t>
            </a:r>
            <a:r>
              <a:rPr lang="en-US" altLang="zh-CN" dirty="0"/>
              <a:t>(X, </a:t>
            </a:r>
            <a:r>
              <a:rPr lang="en-US" altLang="zh-CN" dirty="0" err="1"/>
              <a:t>clus.labels</a:t>
            </a:r>
            <a:r>
              <a:rPr lang="en-US" altLang="zh-CN" dirty="0"/>
              <a:t>_)))</a:t>
            </a:r>
            <a:endParaRPr lang="zh-CN" altLang="zh-CN" dirty="0"/>
          </a:p>
          <a:p>
            <a:pPr marL="342900" lvl="0" indent="-342900">
              <a:buClr>
                <a:srgbClr val="00B0F0"/>
              </a:buClr>
              <a:buFont typeface="+mj-lt"/>
              <a:buAutoNum type="arabicPeriod"/>
            </a:pPr>
            <a:r>
              <a:rPr lang="en-US" altLang="zh-CN" dirty="0"/>
              <a:t>print("ZQ:\t"+</a:t>
            </a:r>
            <a:r>
              <a:rPr lang="en-US" altLang="zh-CN" dirty="0" err="1"/>
              <a:t>str</a:t>
            </a:r>
            <a:r>
              <a:rPr lang="en-US" altLang="zh-CN" dirty="0"/>
              <a:t>(</a:t>
            </a:r>
            <a:r>
              <a:rPr lang="en-US" altLang="zh-CN" dirty="0" err="1"/>
              <a:t>ZQ_score</a:t>
            </a:r>
            <a:r>
              <a:rPr lang="en-US" altLang="zh-CN" dirty="0"/>
              <a:t>(X, </a:t>
            </a:r>
            <a:r>
              <a:rPr lang="en-US" altLang="zh-CN" dirty="0" err="1"/>
              <a:t>clus.labels</a:t>
            </a:r>
            <a:r>
              <a:rPr lang="en-US" altLang="zh-CN" dirty="0"/>
              <a:t>_)))</a:t>
            </a:r>
            <a:endParaRPr lang="zh-CN" altLang="zh-CN" dirty="0"/>
          </a:p>
          <a:p>
            <a:pPr marL="342900" lvl="0" indent="-342900">
              <a:buClr>
                <a:srgbClr val="00B0F0"/>
              </a:buClr>
              <a:buFont typeface="+mj-lt"/>
              <a:buAutoNum type="arabicPeriod"/>
            </a:pPr>
            <a:r>
              <a:rPr lang="en-US" altLang="zh-CN" dirty="0"/>
              <a:t>&gt;&gt;&gt; </a:t>
            </a:r>
            <a:endParaRPr lang="en-US" altLang="zh-CN" dirty="0" smtClean="0"/>
          </a:p>
          <a:p>
            <a:pPr marL="342900" lvl="0" indent="-342900">
              <a:buClr>
                <a:srgbClr val="00B0F0"/>
              </a:buClr>
              <a:buFont typeface="+mj-lt"/>
              <a:buAutoNum type="arabicPeriod"/>
            </a:pPr>
            <a:endParaRPr lang="en-US" altLang="zh-CN" dirty="0"/>
          </a:p>
          <a:p>
            <a:pPr marL="342900" lvl="0" indent="-342900">
              <a:buClr>
                <a:srgbClr val="00B0F0"/>
              </a:buClr>
              <a:buFont typeface="+mj-lt"/>
              <a:buAutoNum type="arabicPeriod"/>
            </a:pPr>
            <a:endParaRPr lang="en-US" altLang="zh-CN" dirty="0" smtClean="0"/>
          </a:p>
          <a:p>
            <a:pPr marL="342900" lvl="0" indent="-342900">
              <a:buClr>
                <a:srgbClr val="00B0F0"/>
              </a:buClr>
              <a:buFont typeface="+mj-lt"/>
              <a:buAutoNum type="arabicPeriod"/>
            </a:pPr>
            <a:endParaRPr lang="en-US" altLang="zh-CN" dirty="0"/>
          </a:p>
          <a:p>
            <a:pPr marL="342900" lvl="0" indent="-342900">
              <a:buClr>
                <a:srgbClr val="00B0F0"/>
              </a:buClr>
              <a:buFont typeface="+mj-lt"/>
              <a:buAutoNum type="arabicPeriod"/>
            </a:pPr>
            <a:endParaRPr lang="en-US" altLang="zh-CN" dirty="0" smtClean="0"/>
          </a:p>
          <a:p>
            <a:pPr marL="342900" lvl="0" indent="-342900">
              <a:buClr>
                <a:srgbClr val="00B0F0"/>
              </a:buClr>
              <a:buFont typeface="+mj-lt"/>
              <a:buAutoNum type="arabicPeriod"/>
            </a:pPr>
            <a:endParaRPr lang="zh-CN" altLang="zh-CN" dirty="0"/>
          </a:p>
          <a:p>
            <a:pPr marL="342900" lvl="0" indent="-342900">
              <a:buClr>
                <a:srgbClr val="00B0F0"/>
              </a:buClr>
              <a:buFont typeface="+mj-lt"/>
              <a:buAutoNum type="arabicPeriod"/>
            </a:pPr>
            <a:r>
              <a:rPr lang="en-US" altLang="zh-CN" dirty="0"/>
              <a:t>&gt;&gt;&gt; SC:	0.35418150800364173</a:t>
            </a:r>
            <a:endParaRPr lang="zh-CN" altLang="zh-CN" dirty="0"/>
          </a:p>
          <a:p>
            <a:pPr marL="342900" lvl="0" indent="-342900">
              <a:buClr>
                <a:srgbClr val="00B0F0"/>
              </a:buClr>
              <a:buFont typeface="+mj-lt"/>
              <a:buAutoNum type="arabicPeriod"/>
            </a:pPr>
            <a:r>
              <a:rPr lang="en-US" altLang="zh-CN" dirty="0"/>
              <a:t>&gt;&gt;&gt; DBI:	1.1828798822247686</a:t>
            </a:r>
            <a:endParaRPr lang="zh-CN" altLang="zh-CN" dirty="0"/>
          </a:p>
          <a:p>
            <a:pPr marL="342900" lvl="0" indent="-342900">
              <a:buClr>
                <a:srgbClr val="00B0F0"/>
              </a:buClr>
              <a:buFont typeface="+mj-lt"/>
              <a:buAutoNum type="arabicPeriod"/>
            </a:pPr>
            <a:r>
              <a:rPr lang="en-US" altLang="zh-CN" dirty="0"/>
              <a:t>&gt;&gt;&gt; CH:	576.2343653533658</a:t>
            </a:r>
            <a:endParaRPr lang="zh-CN" altLang="zh-CN" dirty="0"/>
          </a:p>
          <a:p>
            <a:pPr marL="342900" lvl="0" indent="-342900">
              <a:buClr>
                <a:srgbClr val="00B0F0"/>
              </a:buClr>
              <a:buFont typeface="+mj-lt"/>
              <a:buAutoNum type="arabicPeriod"/>
            </a:pPr>
            <a:r>
              <a:rPr lang="en-US" altLang="zh-CN" dirty="0"/>
              <a:t>&gt;&gt;&gt; ZQ:	1.1687170232174913</a:t>
            </a:r>
            <a:endParaRPr lang="zh-CN" altLang="zh-CN" dirty="0"/>
          </a:p>
        </p:txBody>
      </p:sp>
      <p:pic>
        <p:nvPicPr>
          <p:cNvPr id="12" name="图片 11"/>
          <p:cNvPicPr/>
          <p:nvPr/>
        </p:nvPicPr>
        <p:blipFill>
          <a:blip r:embed="rId3">
            <a:extLst>
              <a:ext uri="{28A0092B-C50C-407E-A947-70E740481C1C}">
                <a14:useLocalDpi xmlns:a14="http://schemas.microsoft.com/office/drawing/2010/main" val="0"/>
              </a:ext>
            </a:extLst>
          </a:blip>
          <a:stretch>
            <a:fillRect/>
          </a:stretch>
        </p:blipFill>
        <p:spPr>
          <a:xfrm>
            <a:off x="1129764" y="3568678"/>
            <a:ext cx="1644650" cy="1576705"/>
          </a:xfrm>
          <a:prstGeom prst="rect">
            <a:avLst/>
          </a:prstGeom>
        </p:spPr>
      </p:pic>
    </p:spTree>
    <p:extLst>
      <p:ext uri="{BB962C8B-B14F-4D97-AF65-F5344CB8AC3E}">
        <p14:creationId xmlns:p14="http://schemas.microsoft.com/office/powerpoint/2010/main" val="4091570849"/>
      </p:ext>
    </p:extLst>
  </p:cSld>
  <p:clrMapOvr>
    <a:masterClrMapping/>
  </p:clrMapOvr>
  <p:transition spd="slow">
    <p:wip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圆角矩形 66"/>
          <p:cNvSpPr/>
          <p:nvPr/>
        </p:nvSpPr>
        <p:spPr>
          <a:xfrm>
            <a:off x="1469620" y="1514256"/>
            <a:ext cx="956647" cy="511238"/>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9" tIns="60914" rIns="121829" bIns="60914" anchor="ctr"/>
          <a:lstStyle/>
          <a:p>
            <a:pPr algn="ctr" defTabSz="1218565">
              <a:defRPr/>
            </a:pPr>
            <a:r>
              <a:rPr lang="en-US" altLang="zh-CN" sz="3600" dirty="0" smtClean="0">
                <a:solidFill>
                  <a:prstClr val="white"/>
                </a:solidFill>
                <a:latin typeface="Calibri" panose="020F0502020204030204"/>
                <a:ea typeface="Arial Unicode MS" panose="020B0604020202020204" pitchFamily="34" charset="-122"/>
                <a:cs typeface="Arial Unicode MS" panose="020B0604020202020204" pitchFamily="34" charset="-122"/>
              </a:rPr>
              <a:t>3.1</a:t>
            </a: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grpSp>
        <p:nvGrpSpPr>
          <p:cNvPr id="68" name="组合 67"/>
          <p:cNvGrpSpPr/>
          <p:nvPr/>
        </p:nvGrpSpPr>
        <p:grpSpPr>
          <a:xfrm>
            <a:off x="2682853" y="1514255"/>
            <a:ext cx="5854492" cy="511238"/>
            <a:chOff x="6339097" y="1573726"/>
            <a:chExt cx="3744416" cy="511504"/>
          </a:xfrm>
          <a:solidFill>
            <a:srgbClr val="7030A0"/>
          </a:solidFill>
        </p:grpSpPr>
        <p:sp>
          <p:nvSpPr>
            <p:cNvPr id="69" name="圆角矩形 68"/>
            <p:cNvSpPr/>
            <p:nvPr/>
          </p:nvSpPr>
          <p:spPr>
            <a:xfrm>
              <a:off x="6339097" y="1573726"/>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algn="ctr" defTabSz="1218565">
                <a:defRPr/>
              </a:pP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sp>
          <p:nvSpPr>
            <p:cNvPr id="70" name="矩形 69"/>
            <p:cNvSpPr/>
            <p:nvPr/>
          </p:nvSpPr>
          <p:spPr>
            <a:xfrm>
              <a:off x="6491851" y="1614014"/>
              <a:ext cx="3496276" cy="431087"/>
            </a:xfrm>
            <a:prstGeom prst="rect">
              <a:avLst/>
            </a:prstGeom>
            <a:grpFill/>
          </p:spPr>
          <p:txBody>
            <a:bodyPr wrap="square" lIns="121897" tIns="60948" rIns="121897" bIns="60948">
              <a:spAutoFit/>
            </a:bodyPr>
            <a:lstStyle/>
            <a:p>
              <a:pPr defTabSz="1218565">
                <a:defRPr/>
              </a:pPr>
              <a:r>
                <a:rPr lang="en-US" altLang="zh-CN"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K</a:t>
              </a:r>
              <a:r>
                <a:rPr lang="zh-CN" altLang="en-US"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均值聚类算法</a:t>
              </a:r>
              <a:endParaRPr lang="zh-CN"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1" name="圆角矩形 70"/>
          <p:cNvSpPr/>
          <p:nvPr/>
        </p:nvSpPr>
        <p:spPr>
          <a:xfrm>
            <a:off x="1469620" y="2350273"/>
            <a:ext cx="956647" cy="511238"/>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9" tIns="60914" rIns="121829" bIns="60914" anchor="ctr"/>
          <a:lstStyle/>
          <a:p>
            <a:pPr algn="ctr" defTabSz="1218565">
              <a:defRPr/>
            </a:pPr>
            <a:r>
              <a:rPr lang="en-US" altLang="zh-CN" sz="3600" dirty="0" smtClean="0">
                <a:solidFill>
                  <a:prstClr val="white"/>
                </a:solidFill>
                <a:latin typeface="Calibri" panose="020F0502020204030204"/>
                <a:ea typeface="Arial Unicode MS" panose="020B0604020202020204" pitchFamily="34" charset="-122"/>
                <a:cs typeface="Arial Unicode MS" panose="020B0604020202020204" pitchFamily="34" charset="-122"/>
              </a:rPr>
              <a:t>3.2</a:t>
            </a: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grpSp>
        <p:nvGrpSpPr>
          <p:cNvPr id="72" name="组合 71"/>
          <p:cNvGrpSpPr/>
          <p:nvPr/>
        </p:nvGrpSpPr>
        <p:grpSpPr>
          <a:xfrm>
            <a:off x="2690351" y="2350273"/>
            <a:ext cx="5854492" cy="511238"/>
            <a:chOff x="6315199" y="2410178"/>
            <a:chExt cx="3744416" cy="511504"/>
          </a:xfrm>
          <a:solidFill>
            <a:srgbClr val="7030A0"/>
          </a:solidFill>
        </p:grpSpPr>
        <p:sp>
          <p:nvSpPr>
            <p:cNvPr id="73" name="圆角矩形 72"/>
            <p:cNvSpPr/>
            <p:nvPr/>
          </p:nvSpPr>
          <p:spPr>
            <a:xfrm>
              <a:off x="6315199" y="2410178"/>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algn="ctr" defTabSz="1218565">
                <a:defRPr/>
              </a:pP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sp>
          <p:nvSpPr>
            <p:cNvPr id="74" name="矩形 73"/>
            <p:cNvSpPr/>
            <p:nvPr/>
          </p:nvSpPr>
          <p:spPr>
            <a:xfrm>
              <a:off x="6486706" y="2450465"/>
              <a:ext cx="3496276" cy="430928"/>
            </a:xfrm>
            <a:prstGeom prst="rect">
              <a:avLst/>
            </a:prstGeom>
            <a:grpFill/>
          </p:spPr>
          <p:txBody>
            <a:bodyPr wrap="square" lIns="121897" tIns="60948" rIns="121897" bIns="60948">
              <a:spAutoFit/>
            </a:bodyPr>
            <a:lstStyle/>
            <a:p>
              <a:pPr defTabSz="1218565">
                <a:defRPr/>
              </a:pPr>
              <a:r>
                <a:rPr lang="zh-CN" altLang="en-US"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聚类算法基础</a:t>
              </a:r>
              <a:endParaRPr lang="zh-CN"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5" name="圆角矩形 74"/>
          <p:cNvSpPr/>
          <p:nvPr/>
        </p:nvSpPr>
        <p:spPr>
          <a:xfrm>
            <a:off x="1469620" y="3235665"/>
            <a:ext cx="956647" cy="511238"/>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9" tIns="60914" rIns="121829" bIns="60914" anchor="ctr"/>
          <a:lstStyle/>
          <a:p>
            <a:pPr algn="ctr" defTabSz="1218565">
              <a:defRPr/>
            </a:pPr>
            <a:r>
              <a:rPr lang="en-US" altLang="zh-CN" sz="3600" dirty="0" smtClean="0">
                <a:solidFill>
                  <a:prstClr val="white"/>
                </a:solidFill>
                <a:latin typeface="Calibri" panose="020F0502020204030204"/>
                <a:ea typeface="Arial Unicode MS" panose="020B0604020202020204" pitchFamily="34" charset="-122"/>
                <a:cs typeface="Arial Unicode MS" panose="020B0604020202020204" pitchFamily="34" charset="-122"/>
              </a:rPr>
              <a:t>3.3</a:t>
            </a: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grpSp>
        <p:nvGrpSpPr>
          <p:cNvPr id="76" name="组合 75"/>
          <p:cNvGrpSpPr/>
          <p:nvPr/>
        </p:nvGrpSpPr>
        <p:grpSpPr>
          <a:xfrm>
            <a:off x="2708253" y="3235663"/>
            <a:ext cx="5854492" cy="511238"/>
            <a:chOff x="6339097" y="3296031"/>
            <a:chExt cx="3744416" cy="511504"/>
          </a:xfrm>
          <a:solidFill>
            <a:srgbClr val="7030A0"/>
          </a:solidFill>
        </p:grpSpPr>
        <p:sp>
          <p:nvSpPr>
            <p:cNvPr id="77" name="圆角矩形 76"/>
            <p:cNvSpPr/>
            <p:nvPr/>
          </p:nvSpPr>
          <p:spPr>
            <a:xfrm>
              <a:off x="6339097" y="3296031"/>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algn="ctr" defTabSz="1218565">
                <a:defRPr/>
              </a:pP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sp>
          <p:nvSpPr>
            <p:cNvPr id="78" name="矩形 77"/>
            <p:cNvSpPr/>
            <p:nvPr/>
          </p:nvSpPr>
          <p:spPr>
            <a:xfrm>
              <a:off x="6491850" y="3336318"/>
              <a:ext cx="3496276" cy="431087"/>
            </a:xfrm>
            <a:prstGeom prst="rect">
              <a:avLst/>
            </a:prstGeom>
            <a:grpFill/>
          </p:spPr>
          <p:txBody>
            <a:bodyPr wrap="square" lIns="121897" tIns="60948" rIns="121897" bIns="60948">
              <a:spAutoFit/>
            </a:bodyPr>
            <a:lstStyle/>
            <a:p>
              <a:pPr defTabSz="1218565">
                <a:defRPr/>
              </a:pPr>
              <a:r>
                <a:rPr lang="en-US" altLang="zh-CN"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PCA</a:t>
              </a:r>
              <a:r>
                <a:rPr lang="zh-CN" altLang="en-US"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降维算法</a:t>
              </a:r>
              <a:endParaRPr lang="zh-CN"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87" name="TextBox 86"/>
          <p:cNvSpPr txBox="1"/>
          <p:nvPr/>
        </p:nvSpPr>
        <p:spPr>
          <a:xfrm>
            <a:off x="0" y="330429"/>
            <a:ext cx="9144000" cy="676999"/>
          </a:xfrm>
          <a:prstGeom prst="rect">
            <a:avLst/>
          </a:prstGeom>
          <a:noFill/>
        </p:spPr>
        <p:txBody>
          <a:bodyPr wrap="square" lIns="121817" tIns="60906" rIns="121817" bIns="60906">
            <a:spAutoFit/>
          </a:bodyPr>
          <a:lstStyle/>
          <a:p>
            <a:pPr algn="ctr" defTabSz="1218565"/>
            <a:r>
              <a:rPr lang="zh-CN" altLang="en-US" sz="3600" b="1" dirty="0" smtClean="0">
                <a:solidFill>
                  <a:srgbClr val="7030A0"/>
                </a:solidFill>
                <a:latin typeface="华文新魏" pitchFamily="2" charset="-122"/>
                <a:ea typeface="华文新魏" pitchFamily="2" charset="-122"/>
              </a:rPr>
              <a:t>第三章  聚类与降维</a:t>
            </a:r>
            <a:endParaRPr lang="zh-CN" altLang="en-US" sz="3600" b="1" dirty="0">
              <a:solidFill>
                <a:srgbClr val="7030A0"/>
              </a:solidFill>
              <a:latin typeface="华文新魏" pitchFamily="2" charset="-122"/>
              <a:ea typeface="华文新魏" pitchFamily="2" charset="-122"/>
            </a:endParaRPr>
          </a:p>
        </p:txBody>
      </p:sp>
      <p:sp>
        <p:nvSpPr>
          <p:cNvPr id="88" name="下箭头 87"/>
          <p:cNvSpPr/>
          <p:nvPr/>
        </p:nvSpPr>
        <p:spPr>
          <a:xfrm rot="16200000">
            <a:off x="710821" y="3164277"/>
            <a:ext cx="575764" cy="695523"/>
          </a:xfrm>
          <a:prstGeom prst="down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340" tIns="45671" rIns="91340" bIns="45671" rtlCol="0" anchor="ctr"/>
          <a:lstStyle/>
          <a:p>
            <a:pPr algn="ctr" defTabSz="1218565"/>
            <a:endParaRPr lang="zh-CN" altLang="en-US" sz="2400">
              <a:solidFill>
                <a:prstClr val="white"/>
              </a:solidFill>
              <a:latin typeface="Calibri" panose="020F0502020204030204"/>
              <a:ea typeface="宋体" panose="02010600030101010101" pitchFamily="2" charset="-122"/>
            </a:endParaRPr>
          </a:p>
        </p:txBody>
      </p:sp>
      <p:sp>
        <p:nvSpPr>
          <p:cNvPr id="26" name="圆角矩形 25"/>
          <p:cNvSpPr/>
          <p:nvPr/>
        </p:nvSpPr>
        <p:spPr>
          <a:xfrm>
            <a:off x="1469620" y="4111906"/>
            <a:ext cx="956647" cy="511238"/>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9" tIns="60914" rIns="121829" bIns="60914" anchor="ctr"/>
          <a:lstStyle/>
          <a:p>
            <a:pPr algn="ctr" defTabSz="1218565">
              <a:defRPr/>
            </a:pPr>
            <a:r>
              <a:rPr lang="en-US" altLang="zh-CN" sz="3600" dirty="0" smtClean="0">
                <a:solidFill>
                  <a:prstClr val="white"/>
                </a:solidFill>
                <a:latin typeface="Calibri" panose="020F0502020204030204"/>
                <a:ea typeface="Arial Unicode MS" panose="020B0604020202020204" pitchFamily="34" charset="-122"/>
                <a:cs typeface="Arial Unicode MS" panose="020B0604020202020204" pitchFamily="34" charset="-122"/>
              </a:rPr>
              <a:t>3.4</a:t>
            </a: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grpSp>
        <p:nvGrpSpPr>
          <p:cNvPr id="27" name="组合 26"/>
          <p:cNvGrpSpPr/>
          <p:nvPr/>
        </p:nvGrpSpPr>
        <p:grpSpPr>
          <a:xfrm>
            <a:off x="2682853" y="4111905"/>
            <a:ext cx="5854492" cy="511238"/>
            <a:chOff x="6339097" y="1573726"/>
            <a:chExt cx="3744416" cy="511504"/>
          </a:xfrm>
          <a:solidFill>
            <a:srgbClr val="7030A0"/>
          </a:solidFill>
        </p:grpSpPr>
        <p:sp>
          <p:nvSpPr>
            <p:cNvPr id="28" name="圆角矩形 27"/>
            <p:cNvSpPr/>
            <p:nvPr/>
          </p:nvSpPr>
          <p:spPr>
            <a:xfrm>
              <a:off x="6339097" y="1573726"/>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algn="ctr" defTabSz="1218565">
                <a:defRPr/>
              </a:pP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sp>
          <p:nvSpPr>
            <p:cNvPr id="29" name="矩形 28"/>
            <p:cNvSpPr/>
            <p:nvPr/>
          </p:nvSpPr>
          <p:spPr>
            <a:xfrm>
              <a:off x="6491851" y="1614013"/>
              <a:ext cx="3496276" cy="431087"/>
            </a:xfrm>
            <a:prstGeom prst="rect">
              <a:avLst/>
            </a:prstGeom>
            <a:grpFill/>
          </p:spPr>
          <p:txBody>
            <a:bodyPr wrap="square" lIns="121897" tIns="60948" rIns="121897" bIns="60948">
              <a:spAutoFit/>
            </a:bodyPr>
            <a:lstStyle/>
            <a:p>
              <a:pPr defTabSz="1218565">
                <a:defRPr/>
              </a:pPr>
              <a:r>
                <a:rPr lang="zh-CN" altLang="en-US"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划分聚类、密度聚类与模型聚类算法</a:t>
              </a:r>
              <a:endParaRPr lang="zh-CN"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0" name="圆角矩形 29"/>
          <p:cNvSpPr/>
          <p:nvPr/>
        </p:nvSpPr>
        <p:spPr>
          <a:xfrm>
            <a:off x="1469620" y="4947923"/>
            <a:ext cx="956647" cy="511238"/>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9" tIns="60914" rIns="121829" bIns="60914" anchor="ctr"/>
          <a:lstStyle/>
          <a:p>
            <a:pPr algn="ctr" defTabSz="1218565">
              <a:defRPr/>
            </a:pPr>
            <a:r>
              <a:rPr lang="en-US" altLang="zh-CN" sz="3600" dirty="0" smtClean="0">
                <a:solidFill>
                  <a:prstClr val="white"/>
                </a:solidFill>
                <a:latin typeface="Calibri" panose="020F0502020204030204"/>
                <a:ea typeface="Arial Unicode MS" panose="020B0604020202020204" pitchFamily="34" charset="-122"/>
                <a:cs typeface="Arial Unicode MS" panose="020B0604020202020204" pitchFamily="34" charset="-122"/>
              </a:rPr>
              <a:t>3.5</a:t>
            </a: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grpSp>
        <p:nvGrpSpPr>
          <p:cNvPr id="31" name="组合 30"/>
          <p:cNvGrpSpPr/>
          <p:nvPr/>
        </p:nvGrpSpPr>
        <p:grpSpPr>
          <a:xfrm>
            <a:off x="2690351" y="4947923"/>
            <a:ext cx="5854492" cy="511238"/>
            <a:chOff x="6315199" y="2410178"/>
            <a:chExt cx="3744416" cy="511504"/>
          </a:xfrm>
          <a:solidFill>
            <a:srgbClr val="7030A0"/>
          </a:solidFill>
        </p:grpSpPr>
        <p:sp>
          <p:nvSpPr>
            <p:cNvPr id="32" name="圆角矩形 31"/>
            <p:cNvSpPr/>
            <p:nvPr/>
          </p:nvSpPr>
          <p:spPr>
            <a:xfrm>
              <a:off x="6315199" y="2410178"/>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algn="ctr" defTabSz="1218565">
                <a:defRPr/>
              </a:pP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sp>
          <p:nvSpPr>
            <p:cNvPr id="33" name="矩形 32"/>
            <p:cNvSpPr/>
            <p:nvPr/>
          </p:nvSpPr>
          <p:spPr>
            <a:xfrm>
              <a:off x="6486706" y="2450465"/>
              <a:ext cx="3496276" cy="430928"/>
            </a:xfrm>
            <a:prstGeom prst="rect">
              <a:avLst/>
            </a:prstGeom>
            <a:grpFill/>
          </p:spPr>
          <p:txBody>
            <a:bodyPr wrap="square" lIns="121897" tIns="60948" rIns="121897" bIns="60948">
              <a:spAutoFit/>
            </a:bodyPr>
            <a:lstStyle/>
            <a:p>
              <a:pPr defTabSz="1218565">
                <a:defRPr/>
              </a:pPr>
              <a:r>
                <a:rPr lang="zh-CN" altLang="en-US"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层次聚类算法</a:t>
              </a:r>
              <a:endParaRPr lang="zh-CN"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4" name="圆角矩形 33"/>
          <p:cNvSpPr/>
          <p:nvPr/>
        </p:nvSpPr>
        <p:spPr>
          <a:xfrm>
            <a:off x="1469620" y="5833315"/>
            <a:ext cx="956647" cy="511238"/>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9" tIns="60914" rIns="121829" bIns="60914" anchor="ctr"/>
          <a:lstStyle/>
          <a:p>
            <a:pPr algn="ctr" defTabSz="1218565">
              <a:defRPr/>
            </a:pPr>
            <a:r>
              <a:rPr lang="en-US" altLang="zh-CN" sz="3600" dirty="0" smtClean="0">
                <a:solidFill>
                  <a:prstClr val="white"/>
                </a:solidFill>
                <a:latin typeface="Calibri" panose="020F0502020204030204"/>
                <a:ea typeface="Arial Unicode MS" panose="020B0604020202020204" pitchFamily="34" charset="-122"/>
                <a:cs typeface="Arial Unicode MS" panose="020B0604020202020204" pitchFamily="34" charset="-122"/>
              </a:rPr>
              <a:t>3.6</a:t>
            </a: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grpSp>
        <p:nvGrpSpPr>
          <p:cNvPr id="35" name="组合 34"/>
          <p:cNvGrpSpPr/>
          <p:nvPr/>
        </p:nvGrpSpPr>
        <p:grpSpPr>
          <a:xfrm>
            <a:off x="2708253" y="5833313"/>
            <a:ext cx="5854492" cy="511238"/>
            <a:chOff x="6339097" y="3296031"/>
            <a:chExt cx="3744416" cy="511504"/>
          </a:xfrm>
          <a:solidFill>
            <a:srgbClr val="7030A0"/>
          </a:solidFill>
        </p:grpSpPr>
        <p:sp>
          <p:nvSpPr>
            <p:cNvPr id="36" name="圆角矩形 35"/>
            <p:cNvSpPr/>
            <p:nvPr/>
          </p:nvSpPr>
          <p:spPr>
            <a:xfrm>
              <a:off x="6339097" y="3296031"/>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algn="ctr" defTabSz="1218565">
                <a:defRPr/>
              </a:pP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sp>
          <p:nvSpPr>
            <p:cNvPr id="37" name="矩形 36"/>
            <p:cNvSpPr/>
            <p:nvPr/>
          </p:nvSpPr>
          <p:spPr>
            <a:xfrm>
              <a:off x="6491850" y="3336317"/>
              <a:ext cx="3496276" cy="431087"/>
            </a:xfrm>
            <a:prstGeom prst="rect">
              <a:avLst/>
            </a:prstGeom>
            <a:grpFill/>
          </p:spPr>
          <p:txBody>
            <a:bodyPr wrap="square" lIns="121897" tIns="60948" rIns="121897" bIns="60948">
              <a:spAutoFit/>
            </a:bodyPr>
            <a:lstStyle/>
            <a:p>
              <a:pPr defTabSz="1218565">
                <a:defRPr/>
              </a:pPr>
              <a:r>
                <a:rPr lang="en-US" altLang="zh-CN"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Mean </a:t>
              </a:r>
              <a:r>
                <a:rPr lang="en-US"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Shift</a:t>
              </a:r>
              <a:r>
                <a:rPr lang="zh-CN" altLang="en-US"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算法及其在图像分割中的应用示例</a:t>
              </a:r>
              <a:endParaRPr lang="zh-CN"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Tree>
    <p:extLst>
      <p:ext uri="{BB962C8B-B14F-4D97-AF65-F5344CB8AC3E}">
        <p14:creationId xmlns:p14="http://schemas.microsoft.com/office/powerpoint/2010/main" val="111506659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wipe(down)">
                                      <p:cBhvr>
                                        <p:cTn id="7" dur="580">
                                          <p:stCondLst>
                                            <p:cond delay="0"/>
                                          </p:stCondLst>
                                        </p:cTn>
                                        <p:tgtEl>
                                          <p:spTgt spid="88"/>
                                        </p:tgtEl>
                                      </p:cBhvr>
                                    </p:animEffect>
                                    <p:anim calcmode="lin" valueType="num">
                                      <p:cBhvr>
                                        <p:cTn id="8" dur="1822" tmFilter="0,0; 0.14,0.36; 0.43,0.73; 0.71,0.91; 1.0,1.0">
                                          <p:stCondLst>
                                            <p:cond delay="0"/>
                                          </p:stCondLst>
                                        </p:cTn>
                                        <p:tgtEl>
                                          <p:spTgt spid="88"/>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88"/>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88"/>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88"/>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88"/>
                                        </p:tgtEl>
                                        <p:attrNameLst>
                                          <p:attrName>ppt_y</p:attrName>
                                        </p:attrNameLst>
                                      </p:cBhvr>
                                      <p:tavLst>
                                        <p:tav tm="0" fmla="#ppt_y-sin(pi*$)/81">
                                          <p:val>
                                            <p:fltVal val="0"/>
                                          </p:val>
                                        </p:tav>
                                        <p:tav tm="100000">
                                          <p:val>
                                            <p:fltVal val="1"/>
                                          </p:val>
                                        </p:tav>
                                      </p:tavLst>
                                    </p:anim>
                                    <p:animScale>
                                      <p:cBhvr>
                                        <p:cTn id="13" dur="26">
                                          <p:stCondLst>
                                            <p:cond delay="650"/>
                                          </p:stCondLst>
                                        </p:cTn>
                                        <p:tgtEl>
                                          <p:spTgt spid="88"/>
                                        </p:tgtEl>
                                      </p:cBhvr>
                                      <p:to x="100000" y="60000"/>
                                    </p:animScale>
                                    <p:animScale>
                                      <p:cBhvr>
                                        <p:cTn id="14" dur="166" decel="50000">
                                          <p:stCondLst>
                                            <p:cond delay="676"/>
                                          </p:stCondLst>
                                        </p:cTn>
                                        <p:tgtEl>
                                          <p:spTgt spid="88"/>
                                        </p:tgtEl>
                                      </p:cBhvr>
                                      <p:to x="100000" y="100000"/>
                                    </p:animScale>
                                    <p:animScale>
                                      <p:cBhvr>
                                        <p:cTn id="15" dur="26">
                                          <p:stCondLst>
                                            <p:cond delay="1312"/>
                                          </p:stCondLst>
                                        </p:cTn>
                                        <p:tgtEl>
                                          <p:spTgt spid="88"/>
                                        </p:tgtEl>
                                      </p:cBhvr>
                                      <p:to x="100000" y="80000"/>
                                    </p:animScale>
                                    <p:animScale>
                                      <p:cBhvr>
                                        <p:cTn id="16" dur="166" decel="50000">
                                          <p:stCondLst>
                                            <p:cond delay="1338"/>
                                          </p:stCondLst>
                                        </p:cTn>
                                        <p:tgtEl>
                                          <p:spTgt spid="88"/>
                                        </p:tgtEl>
                                      </p:cBhvr>
                                      <p:to x="100000" y="100000"/>
                                    </p:animScale>
                                    <p:animScale>
                                      <p:cBhvr>
                                        <p:cTn id="17" dur="26">
                                          <p:stCondLst>
                                            <p:cond delay="1642"/>
                                          </p:stCondLst>
                                        </p:cTn>
                                        <p:tgtEl>
                                          <p:spTgt spid="88"/>
                                        </p:tgtEl>
                                      </p:cBhvr>
                                      <p:to x="100000" y="90000"/>
                                    </p:animScale>
                                    <p:animScale>
                                      <p:cBhvr>
                                        <p:cTn id="18" dur="166" decel="50000">
                                          <p:stCondLst>
                                            <p:cond delay="1668"/>
                                          </p:stCondLst>
                                        </p:cTn>
                                        <p:tgtEl>
                                          <p:spTgt spid="88"/>
                                        </p:tgtEl>
                                      </p:cBhvr>
                                      <p:to x="100000" y="100000"/>
                                    </p:animScale>
                                    <p:animScale>
                                      <p:cBhvr>
                                        <p:cTn id="19" dur="26">
                                          <p:stCondLst>
                                            <p:cond delay="1808"/>
                                          </p:stCondLst>
                                        </p:cTn>
                                        <p:tgtEl>
                                          <p:spTgt spid="88"/>
                                        </p:tgtEl>
                                      </p:cBhvr>
                                      <p:to x="100000" y="95000"/>
                                    </p:animScale>
                                    <p:animScale>
                                      <p:cBhvr>
                                        <p:cTn id="20" dur="166" decel="50000">
                                          <p:stCondLst>
                                            <p:cond delay="1834"/>
                                          </p:stCondLst>
                                        </p:cTn>
                                        <p:tgtEl>
                                          <p:spTgt spid="8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0" y="681693"/>
            <a:ext cx="8352375"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维数灾难</a:t>
            </a:r>
            <a:endParaRPr lang="zh-CN" altLang="en-US" sz="2400" b="1" dirty="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维数灾难是指在涉及到向量计算的问题中，当维数增加时，空间的体积增长得很快，使得可用的数据在空间中的分布变得稀疏，向量的计算量呈指数倍增长的一种现象。维数灾难涉及数值分析、抽样、组合、机器学习、数据挖掘和数据库等诸多领域</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降维不仅可以减少样本的特征数量，还可以用来解决特征冗余（是指不同特征有高度相关性）等其他数据预处理问题。可视化并探索高维数据集也是它的一个重要</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应用。</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3.3 PCA</a:t>
            </a:r>
            <a:r>
              <a:rPr lang="zh-CN" altLang="en-US" sz="2800" b="1" dirty="0" smtClean="0">
                <a:solidFill>
                  <a:srgbClr val="7030A0"/>
                </a:solidFill>
                <a:latin typeface="微软雅黑" panose="020B0503020204020204" pitchFamily="34" charset="-122"/>
                <a:ea typeface="微软雅黑" panose="020B0503020204020204" pitchFamily="34" charset="-122"/>
              </a:rPr>
              <a:t>降维算法</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38</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1911031185"/>
      </p:ext>
    </p:extLst>
  </p:cSld>
  <p:clrMapOvr>
    <a:masterClrMapping/>
  </p:clrMapOvr>
  <p:transition spd="slow">
    <p:wip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0" name="Content Placeholder 2"/>
              <p:cNvSpPr txBox="1"/>
              <p:nvPr/>
            </p:nvSpPr>
            <p:spPr>
              <a:xfrm>
                <a:off x="411480" y="681693"/>
                <a:ext cx="8352375"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457200">
                  <a:lnSpc>
                    <a:spcPct val="150000"/>
                  </a:lnSpc>
                  <a:spcBef>
                    <a:spcPts val="0"/>
                  </a:spcBef>
                  <a:buNone/>
                </a:pP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在二维平面上有</a:t>
                </a:r>
                <a14:m>
                  <m:oMath xmlns:m="http://schemas.openxmlformats.org/officeDocument/2006/math">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2</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3</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4</m:t>
                        </m:r>
                      </m:sub>
                    </m:sSub>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四个点，坐标分别是（</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4</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2</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0</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2</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-2</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0</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）和（</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-2</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-4</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），它们满足所谓中心化要求，即</a:t>
                </a:r>
                <a14:m>
                  <m:oMath xmlns:m="http://schemas.openxmlformats.org/officeDocument/2006/math">
                    <m:nary>
                      <m:naryPr>
                        <m:chr m:val="∑"/>
                        <m:limLoc m:val="undOv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naryPr>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sub>
                      <m: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4</m:t>
                        </m:r>
                      </m:sup>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e>
                    </m:nary>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=0</m:t>
                    </m:r>
                  </m:oMath>
                </a14:m>
                <a:r>
                  <a:rPr lang="zh-CN"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mc:Choice>
        <mc:Fallback xmlns="">
          <p:sp>
            <p:nvSpPr>
              <p:cNvPr id="20" name="Content Placeholder 2"/>
              <p:cNvSpPr txBox="1">
                <a:spLocks noRot="1" noChangeAspect="1" noMove="1" noResize="1" noEditPoints="1" noAdjustHandles="1" noChangeArrowheads="1" noChangeShapeType="1" noTextEdit="1"/>
              </p:cNvSpPr>
              <p:nvPr/>
            </p:nvSpPr>
            <p:spPr>
              <a:xfrm>
                <a:off x="411480" y="681693"/>
                <a:ext cx="8352375" cy="5773971"/>
              </a:xfrm>
              <a:prstGeom prst="rect">
                <a:avLst/>
              </a:prstGeom>
              <a:blipFill rotWithShape="1">
                <a:blip r:embed="rId4"/>
                <a:stretch>
                  <a:fillRect l="-1752"/>
                </a:stretch>
              </a:blipFill>
            </p:spPr>
            <p:txBody>
              <a:bodyPr/>
              <a:lstStyle/>
              <a:p>
                <a:r>
                  <a:rPr lang="zh-CN" altLang="en-US">
                    <a:noFill/>
                  </a:rPr>
                  <a:t> </a:t>
                </a:r>
              </a:p>
            </p:txBody>
          </p:sp>
        </mc:Fallback>
      </mc:AlternateContent>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3.3 PCA</a:t>
            </a:r>
            <a:r>
              <a:rPr lang="zh-CN" altLang="en-US" sz="2800" b="1" dirty="0" smtClean="0">
                <a:solidFill>
                  <a:srgbClr val="7030A0"/>
                </a:solidFill>
                <a:latin typeface="微软雅黑" panose="020B0503020204020204" pitchFamily="34" charset="-122"/>
                <a:ea typeface="微软雅黑" panose="020B0503020204020204" pitchFamily="34" charset="-122"/>
              </a:rPr>
              <a:t>降维算法</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39</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1040231"/>
              </p:ext>
            </p:extLst>
          </p:nvPr>
        </p:nvGraphicFramePr>
        <p:xfrm>
          <a:off x="3549976" y="2178122"/>
          <a:ext cx="5342562" cy="4180320"/>
        </p:xfrm>
        <a:graphic>
          <a:graphicData uri="http://schemas.openxmlformats.org/presentationml/2006/ole">
            <mc:AlternateContent xmlns:mc="http://schemas.openxmlformats.org/markup-compatibility/2006">
              <mc:Choice xmlns:v="urn:schemas-microsoft-com:vml" Requires="v">
                <p:oleObj spid="_x0000_s49178" name="Visio" r:id="rId5" imgW="2738066" imgH="2119402" progId="Visio.Drawing.11">
                  <p:embed/>
                </p:oleObj>
              </mc:Choice>
              <mc:Fallback>
                <p:oleObj name="Visio" r:id="rId5" imgW="2738066" imgH="2119402" progId="Visio.Drawing.11">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49976" y="2178122"/>
                        <a:ext cx="5342562" cy="4180320"/>
                      </a:xfrm>
                      <a:prstGeom prst="rect">
                        <a:avLst/>
                      </a:prstGeom>
                      <a:noFill/>
                    </p:spPr>
                  </p:pic>
                </p:oleObj>
              </mc:Fallback>
            </mc:AlternateContent>
          </a:graphicData>
        </a:graphic>
      </p:graphicFrame>
      <p:sp>
        <p:nvSpPr>
          <p:cNvPr id="10" name="矩形 9"/>
          <p:cNvSpPr/>
          <p:nvPr/>
        </p:nvSpPr>
        <p:spPr>
          <a:xfrm>
            <a:off x="411480" y="2366216"/>
            <a:ext cx="2994917" cy="4094582"/>
          </a:xfrm>
          <a:prstGeom prst="rect">
            <a:avLst/>
          </a:prstGeom>
        </p:spPr>
        <p:txBody>
          <a:bodyPr wrap="square">
            <a:spAutoFit/>
          </a:bodyPr>
          <a:lstStyle/>
          <a:p>
            <a:pPr indent="457200">
              <a:lnSpc>
                <a:spcPct val="150000"/>
              </a:lnSpc>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降维必定会带来误差，如何使总体误差最小是降维算法追求的目标。用所有误差向量的模的平方之和作为损失函数来衡量降维带来的误差（类似于误差平方和损失函数</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SSE</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Tree>
    <p:extLst>
      <p:ext uri="{BB962C8B-B14F-4D97-AF65-F5344CB8AC3E}">
        <p14:creationId xmlns:p14="http://schemas.microsoft.com/office/powerpoint/2010/main" val="1638770369"/>
      </p:ext>
    </p:extLst>
  </p:cSld>
  <p:clrMapOvr>
    <a:masterClrMapping/>
  </p:clrMapOvr>
  <p:transition spd="slow">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样本距离</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聚类算法是对样本集按相似性进行分簇，因此，聚类算法能够运行的前提是要有样本集以及能对样本之间的相似性进行比较的方法。</a:t>
                </a: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样本的相似性差异也称为样本距离，相似性比较称为距离度量。</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设样本特征维数为</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𝑛</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，第</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个样本表示为</a:t>
                </a:r>
                <a14:m>
                  <m:oMath xmlns:m="http://schemas.openxmlformats.org/officeDocument/2006/math">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d>
                      <m:dPr>
                        <m:begChr m:val="{"/>
                        <m:endChr m:val="}"/>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Sup>
                          <m:sSub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e>
                            </m:d>
                          </m:sup>
                        </m:sSub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Sup>
                          <m:sSub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2</m:t>
                                </m:r>
                              </m:e>
                            </m:d>
                          </m:sup>
                        </m:sSub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Sup>
                          <m:sSub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𝑛</m:t>
                                </m:r>
                              </m:e>
                            </m:d>
                          </m:sup>
                        </m:sSubSup>
                      </m:e>
                    </m:d>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。因此，样本也可以看成</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𝑛</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维空间中的点。当</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𝑛</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=2</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时，样本可以看成是二维平面上的点</a:t>
                </a:r>
                <a:r>
                  <a:rPr lang="zh-CN"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mc:Choice>
        <mc:Fallback xmlns="">
          <p:sp>
            <p:nvSpPr>
              <p:cNvPr id="20" name="Content Placeholder 2"/>
              <p:cNvSpPr txBox="1">
                <a:spLocks noRot="1" noChangeAspect="1" noMove="1" noResize="1" noEditPoints="1" noAdjustHandles="1" noChangeArrowheads="1" noChangeShapeType="1" noTextEdit="1"/>
              </p:cNvSpPr>
              <p:nvPr/>
            </p:nvSpPr>
            <p:spPr>
              <a:xfrm>
                <a:off x="411481" y="681693"/>
                <a:ext cx="8330184" cy="5773971"/>
              </a:xfrm>
              <a:prstGeom prst="rect">
                <a:avLst/>
              </a:prstGeom>
              <a:blipFill rotWithShape="1">
                <a:blip r:embed="rId3"/>
                <a:stretch>
                  <a:fillRect l="-1171" r="-4319"/>
                </a:stretch>
              </a:blipFill>
            </p:spPr>
            <p:txBody>
              <a:bodyPr/>
              <a:lstStyle/>
              <a:p>
                <a:r>
                  <a:rPr lang="zh-CN" altLang="en-US">
                    <a:noFill/>
                  </a:rPr>
                  <a:t> </a:t>
                </a:r>
              </a:p>
            </p:txBody>
          </p:sp>
        </mc:Fallback>
      </mc:AlternateContent>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3.1 K</a:t>
            </a:r>
            <a:r>
              <a:rPr lang="zh-CN" altLang="en-US" sz="2800" b="1" dirty="0" smtClean="0">
                <a:solidFill>
                  <a:srgbClr val="7030A0"/>
                </a:solidFill>
                <a:latin typeface="微软雅黑" panose="020B0503020204020204" pitchFamily="34" charset="-122"/>
                <a:ea typeface="微软雅黑" panose="020B0503020204020204" pitchFamily="34" charset="-122"/>
              </a:rPr>
              <a:t>均值聚类算法</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4</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3854041"/>
      </p:ext>
    </p:extLst>
  </p:cSld>
  <p:clrMapOvr>
    <a:masterClrMapping/>
  </p:clrMapOvr>
  <p:transition spd="slow">
    <p:wip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0" y="681693"/>
            <a:ext cx="8352375"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在</a:t>
            </a:r>
            <a:r>
              <a:rPr lang="en-US" altLang="zh-CN" sz="2200" dirty="0" err="1">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sklearn</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扩展库的</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decomposition</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模块中实现了</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PCA</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算法</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3.3 PCA</a:t>
            </a:r>
            <a:r>
              <a:rPr lang="zh-CN" altLang="en-US" sz="2800" b="1" dirty="0" smtClean="0">
                <a:solidFill>
                  <a:srgbClr val="7030A0"/>
                </a:solidFill>
                <a:latin typeface="微软雅黑" panose="020B0503020204020204" pitchFamily="34" charset="-122"/>
                <a:ea typeface="微软雅黑" panose="020B0503020204020204" pitchFamily="34" charset="-122"/>
              </a:rPr>
              <a:t>降维算法</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40</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2" name="矩形 11"/>
          <p:cNvSpPr/>
          <p:nvPr/>
        </p:nvSpPr>
        <p:spPr>
          <a:xfrm>
            <a:off x="411480" y="1225954"/>
            <a:ext cx="3934489" cy="5632311"/>
          </a:xfrm>
          <a:prstGeom prst="rect">
            <a:avLst/>
          </a:prstGeom>
          <a:ln w="38100">
            <a:solidFill>
              <a:srgbClr val="FFC000"/>
            </a:solidFill>
          </a:ln>
        </p:spPr>
        <p:txBody>
          <a:bodyPr wrap="square">
            <a:spAutoFit/>
          </a:bodyPr>
          <a:lstStyle/>
          <a:p>
            <a:pPr lvl="0"/>
            <a:r>
              <a:rPr lang="en-US" altLang="zh-CN" dirty="0" smtClean="0"/>
              <a:t>x = [[4,2], [0,2], [-2,0], [-2,-4]]  </a:t>
            </a:r>
            <a:endParaRPr lang="zh-CN" altLang="zh-CN" dirty="0" smtClean="0"/>
          </a:p>
          <a:p>
            <a:pPr lvl="0"/>
            <a:r>
              <a:rPr lang="en-US" altLang="zh-CN" dirty="0" smtClean="0"/>
              <a:t>from </a:t>
            </a:r>
            <a:r>
              <a:rPr lang="en-US" altLang="zh-CN" dirty="0" err="1" smtClean="0"/>
              <a:t>sklearn.decomposition</a:t>
            </a:r>
            <a:r>
              <a:rPr lang="en-US" altLang="zh-CN" dirty="0" smtClean="0"/>
              <a:t> import PCA</a:t>
            </a:r>
            <a:endParaRPr lang="zh-CN" altLang="zh-CN" dirty="0" smtClean="0"/>
          </a:p>
          <a:p>
            <a:pPr lvl="0"/>
            <a:r>
              <a:rPr lang="en-US" altLang="zh-CN" dirty="0" smtClean="0"/>
              <a:t> </a:t>
            </a:r>
            <a:r>
              <a:rPr lang="en-US" altLang="zh-CN" dirty="0" err="1" smtClean="0"/>
              <a:t>pca</a:t>
            </a:r>
            <a:r>
              <a:rPr lang="en-US" altLang="zh-CN" dirty="0" smtClean="0"/>
              <a:t> = PCA(</a:t>
            </a:r>
            <a:r>
              <a:rPr lang="en-US" altLang="zh-CN" dirty="0" err="1" smtClean="0"/>
              <a:t>n_components</a:t>
            </a:r>
            <a:r>
              <a:rPr lang="en-US" altLang="zh-CN" dirty="0" smtClean="0"/>
              <a:t>=2)</a:t>
            </a:r>
            <a:endParaRPr lang="zh-CN" altLang="zh-CN" dirty="0" smtClean="0"/>
          </a:p>
          <a:p>
            <a:pPr lvl="0"/>
            <a:r>
              <a:rPr lang="en-US" altLang="zh-CN" dirty="0" err="1" smtClean="0"/>
              <a:t>pca.fit</a:t>
            </a:r>
            <a:r>
              <a:rPr lang="en-US" altLang="zh-CN" dirty="0" smtClean="0"/>
              <a:t>(x)</a:t>
            </a:r>
            <a:endParaRPr lang="zh-CN" altLang="zh-CN" dirty="0" smtClean="0"/>
          </a:p>
          <a:p>
            <a:pPr lvl="0"/>
            <a:r>
              <a:rPr lang="en-US" altLang="zh-CN" dirty="0" smtClean="0"/>
              <a:t>print("</a:t>
            </a:r>
            <a:r>
              <a:rPr lang="zh-CN" altLang="zh-CN" dirty="0" smtClean="0"/>
              <a:t>新的轴向量：</a:t>
            </a:r>
            <a:r>
              <a:rPr lang="en-US" altLang="zh-CN" dirty="0" smtClean="0"/>
              <a:t>")</a:t>
            </a:r>
            <a:endParaRPr lang="zh-CN" altLang="zh-CN" dirty="0" smtClean="0"/>
          </a:p>
          <a:p>
            <a:pPr lvl="0"/>
            <a:r>
              <a:rPr lang="en-US" altLang="zh-CN" dirty="0" smtClean="0"/>
              <a:t>print(</a:t>
            </a:r>
            <a:r>
              <a:rPr lang="en-US" altLang="zh-CN" dirty="0" err="1" smtClean="0"/>
              <a:t>pca.components</a:t>
            </a:r>
            <a:r>
              <a:rPr lang="en-US" altLang="zh-CN" dirty="0" smtClean="0"/>
              <a:t>_)</a:t>
            </a:r>
            <a:endParaRPr lang="zh-CN" altLang="zh-CN" dirty="0" smtClean="0"/>
          </a:p>
          <a:p>
            <a:pPr lvl="0"/>
            <a:r>
              <a:rPr lang="en-US" altLang="zh-CN" dirty="0" smtClean="0"/>
              <a:t>print("</a:t>
            </a:r>
            <a:r>
              <a:rPr lang="zh-CN" altLang="zh-CN" dirty="0" smtClean="0"/>
              <a:t>各维度投影方差占比分布：</a:t>
            </a:r>
            <a:r>
              <a:rPr lang="en-US" altLang="zh-CN" dirty="0" smtClean="0"/>
              <a:t>")</a:t>
            </a:r>
            <a:endParaRPr lang="zh-CN" altLang="zh-CN" dirty="0" smtClean="0"/>
          </a:p>
          <a:p>
            <a:pPr lvl="0"/>
            <a:r>
              <a:rPr lang="en-US" altLang="zh-CN" dirty="0" smtClean="0"/>
              <a:t>print(</a:t>
            </a:r>
            <a:r>
              <a:rPr lang="en-US" altLang="zh-CN" dirty="0" err="1" smtClean="0"/>
              <a:t>pca.explained_variance_ratio</a:t>
            </a:r>
            <a:r>
              <a:rPr lang="en-US" altLang="zh-CN" dirty="0" smtClean="0"/>
              <a:t>_)</a:t>
            </a:r>
            <a:endParaRPr lang="zh-CN" altLang="zh-CN" dirty="0" smtClean="0"/>
          </a:p>
          <a:p>
            <a:pPr lvl="0"/>
            <a:r>
              <a:rPr lang="en-US" altLang="zh-CN" dirty="0" smtClean="0"/>
              <a:t>print("</a:t>
            </a:r>
            <a:r>
              <a:rPr lang="zh-CN" altLang="zh-CN" dirty="0" smtClean="0"/>
              <a:t>各点在新轴上的投影：</a:t>
            </a:r>
            <a:r>
              <a:rPr lang="en-US" altLang="zh-CN" dirty="0" smtClean="0"/>
              <a:t>")</a:t>
            </a:r>
            <a:endParaRPr lang="zh-CN" altLang="zh-CN" dirty="0" smtClean="0"/>
          </a:p>
          <a:p>
            <a:pPr lvl="0"/>
            <a:r>
              <a:rPr lang="en-US" altLang="zh-CN" dirty="0" smtClean="0"/>
              <a:t>print(</a:t>
            </a:r>
            <a:r>
              <a:rPr lang="en-US" altLang="zh-CN" dirty="0" err="1" smtClean="0"/>
              <a:t>pca.transform</a:t>
            </a:r>
            <a:r>
              <a:rPr lang="en-US" altLang="zh-CN" dirty="0" smtClean="0"/>
              <a:t>(x)) </a:t>
            </a:r>
            <a:endParaRPr lang="zh-CN" altLang="zh-CN" dirty="0" smtClean="0"/>
          </a:p>
          <a:p>
            <a:pPr lvl="0"/>
            <a:r>
              <a:rPr lang="en-US" altLang="zh-CN" dirty="0" smtClean="0"/>
              <a:t>&gt;&gt;&gt; </a:t>
            </a:r>
            <a:r>
              <a:rPr lang="zh-CN" altLang="zh-CN" dirty="0" smtClean="0"/>
              <a:t>新的轴向量：</a:t>
            </a:r>
          </a:p>
          <a:p>
            <a:pPr lvl="0"/>
            <a:r>
              <a:rPr lang="en-US" altLang="zh-CN" dirty="0" smtClean="0"/>
              <a:t>[[-0.70710678 -0.70710678]</a:t>
            </a:r>
            <a:endParaRPr lang="zh-CN" altLang="zh-CN" dirty="0" smtClean="0"/>
          </a:p>
          <a:p>
            <a:pPr lvl="0"/>
            <a:r>
              <a:rPr lang="en-US" altLang="zh-CN" dirty="0" smtClean="0"/>
              <a:t> [ 0.70710678 -0.70710678]]</a:t>
            </a:r>
            <a:endParaRPr lang="zh-CN" altLang="zh-CN" dirty="0" smtClean="0"/>
          </a:p>
          <a:p>
            <a:pPr lvl="0"/>
            <a:r>
              <a:rPr lang="zh-CN" altLang="zh-CN" dirty="0" smtClean="0"/>
              <a:t>各维度投影方差占比分布：</a:t>
            </a:r>
          </a:p>
          <a:p>
            <a:pPr lvl="0"/>
            <a:r>
              <a:rPr lang="en-US" altLang="zh-CN" dirty="0" smtClean="0"/>
              <a:t>[0.83333333 0.16666667]</a:t>
            </a:r>
            <a:endParaRPr lang="zh-CN" altLang="zh-CN" dirty="0" smtClean="0"/>
          </a:p>
          <a:p>
            <a:pPr lvl="0"/>
            <a:r>
              <a:rPr lang="zh-CN" altLang="zh-CN" dirty="0" smtClean="0"/>
              <a:t>各点在新轴上的投影：</a:t>
            </a:r>
          </a:p>
          <a:p>
            <a:pPr lvl="0"/>
            <a:r>
              <a:rPr lang="en-US" altLang="zh-CN" dirty="0" smtClean="0"/>
              <a:t>[[-4.24264069  1.41421356]</a:t>
            </a:r>
            <a:endParaRPr lang="zh-CN" altLang="zh-CN" dirty="0" smtClean="0"/>
          </a:p>
          <a:p>
            <a:pPr lvl="0"/>
            <a:r>
              <a:rPr lang="en-US" altLang="zh-CN" dirty="0" smtClean="0"/>
              <a:t> [-1.41421356 -1.41421356]</a:t>
            </a:r>
            <a:endParaRPr lang="zh-CN" altLang="zh-CN" dirty="0" smtClean="0"/>
          </a:p>
          <a:p>
            <a:pPr lvl="0"/>
            <a:r>
              <a:rPr lang="en-US" altLang="zh-CN" dirty="0" smtClean="0"/>
              <a:t> [ 1.41421356 -1.41421356]</a:t>
            </a:r>
            <a:endParaRPr lang="zh-CN" altLang="zh-CN" dirty="0" smtClean="0"/>
          </a:p>
          <a:p>
            <a:pPr lvl="0"/>
            <a:r>
              <a:rPr lang="en-US" altLang="zh-CN" dirty="0" smtClean="0"/>
              <a:t> [ 4.24264069  1.41421356]]</a:t>
            </a:r>
            <a:endParaRPr lang="zh-CN" altLang="zh-CN" dirty="0" smtClean="0"/>
          </a:p>
        </p:txBody>
      </p:sp>
      <p:sp>
        <p:nvSpPr>
          <p:cNvPr id="13" name="矩形 12"/>
          <p:cNvSpPr/>
          <p:nvPr/>
        </p:nvSpPr>
        <p:spPr>
          <a:xfrm>
            <a:off x="4587667" y="1225953"/>
            <a:ext cx="4176188" cy="5078313"/>
          </a:xfrm>
          <a:prstGeom prst="rect">
            <a:avLst/>
          </a:prstGeom>
          <a:ln w="38100">
            <a:solidFill>
              <a:srgbClr val="FFC000"/>
            </a:solidFill>
          </a:ln>
        </p:spPr>
        <p:txBody>
          <a:bodyPr wrap="square">
            <a:spAutoFit/>
          </a:bodyPr>
          <a:lstStyle/>
          <a:p>
            <a:pPr lvl="0"/>
            <a:r>
              <a:rPr lang="en-US" altLang="zh-CN" dirty="0" err="1" smtClean="0"/>
              <a:t>pca</a:t>
            </a:r>
            <a:r>
              <a:rPr lang="en-US" altLang="zh-CN" dirty="0" smtClean="0"/>
              <a:t> </a:t>
            </a:r>
            <a:r>
              <a:rPr lang="en-US" altLang="zh-CN" dirty="0"/>
              <a:t>= PCA(</a:t>
            </a:r>
            <a:r>
              <a:rPr lang="en-US" altLang="zh-CN" dirty="0" err="1"/>
              <a:t>n_components</a:t>
            </a:r>
            <a:r>
              <a:rPr lang="en-US" altLang="zh-CN" dirty="0"/>
              <a:t>=1) # </a:t>
            </a:r>
            <a:r>
              <a:rPr lang="zh-CN" altLang="zh-CN" dirty="0"/>
              <a:t>降到一维</a:t>
            </a:r>
          </a:p>
          <a:p>
            <a:pPr lvl="0"/>
            <a:r>
              <a:rPr lang="en-US" altLang="zh-CN" dirty="0" err="1"/>
              <a:t>pca.fit</a:t>
            </a:r>
            <a:r>
              <a:rPr lang="en-US" altLang="zh-CN" dirty="0"/>
              <a:t>(x)</a:t>
            </a:r>
            <a:endParaRPr lang="zh-CN" altLang="zh-CN" dirty="0"/>
          </a:p>
          <a:p>
            <a:pPr lvl="0"/>
            <a:r>
              <a:rPr lang="en-US" altLang="zh-CN" dirty="0"/>
              <a:t>print("</a:t>
            </a:r>
            <a:r>
              <a:rPr lang="zh-CN" altLang="zh-CN" dirty="0"/>
              <a:t>新的轴向量：</a:t>
            </a:r>
            <a:r>
              <a:rPr lang="en-US" altLang="zh-CN" dirty="0"/>
              <a:t>")</a:t>
            </a:r>
            <a:endParaRPr lang="zh-CN" altLang="zh-CN" dirty="0"/>
          </a:p>
          <a:p>
            <a:pPr lvl="0"/>
            <a:r>
              <a:rPr lang="en-US" altLang="zh-CN" dirty="0"/>
              <a:t>print(</a:t>
            </a:r>
            <a:r>
              <a:rPr lang="en-US" altLang="zh-CN" dirty="0" err="1"/>
              <a:t>pca.components</a:t>
            </a:r>
            <a:r>
              <a:rPr lang="en-US" altLang="zh-CN" dirty="0"/>
              <a:t>_)</a:t>
            </a:r>
            <a:endParaRPr lang="zh-CN" altLang="zh-CN" dirty="0"/>
          </a:p>
          <a:p>
            <a:pPr lvl="0"/>
            <a:r>
              <a:rPr lang="en-US" altLang="zh-CN" dirty="0"/>
              <a:t>print("</a:t>
            </a:r>
            <a:r>
              <a:rPr lang="zh-CN" altLang="zh-CN" dirty="0"/>
              <a:t>各维度投影方差占比分布：</a:t>
            </a:r>
            <a:r>
              <a:rPr lang="en-US" altLang="zh-CN" dirty="0"/>
              <a:t>")</a:t>
            </a:r>
            <a:endParaRPr lang="zh-CN" altLang="zh-CN" dirty="0"/>
          </a:p>
          <a:p>
            <a:pPr lvl="0"/>
            <a:r>
              <a:rPr lang="en-US" altLang="zh-CN" dirty="0"/>
              <a:t>print(</a:t>
            </a:r>
            <a:r>
              <a:rPr lang="en-US" altLang="zh-CN" dirty="0" err="1"/>
              <a:t>pca.explained_variance_ratio</a:t>
            </a:r>
            <a:r>
              <a:rPr lang="en-US" altLang="zh-CN" dirty="0"/>
              <a:t>_)</a:t>
            </a:r>
            <a:endParaRPr lang="zh-CN" altLang="zh-CN" dirty="0"/>
          </a:p>
          <a:p>
            <a:pPr lvl="0"/>
            <a:r>
              <a:rPr lang="en-US" altLang="zh-CN" dirty="0"/>
              <a:t>print("</a:t>
            </a:r>
            <a:r>
              <a:rPr lang="zh-CN" altLang="zh-CN" dirty="0"/>
              <a:t>各点在新轴上的投影：</a:t>
            </a:r>
            <a:r>
              <a:rPr lang="en-US" altLang="zh-CN" dirty="0"/>
              <a:t>")</a:t>
            </a:r>
            <a:endParaRPr lang="zh-CN" altLang="zh-CN" dirty="0"/>
          </a:p>
          <a:p>
            <a:pPr lvl="0"/>
            <a:r>
              <a:rPr lang="en-US" altLang="zh-CN" dirty="0"/>
              <a:t>print(</a:t>
            </a:r>
            <a:r>
              <a:rPr lang="en-US" altLang="zh-CN" dirty="0" err="1"/>
              <a:t>pca.transform</a:t>
            </a:r>
            <a:r>
              <a:rPr lang="en-US" altLang="zh-CN" dirty="0"/>
              <a:t>(x))</a:t>
            </a:r>
            <a:endParaRPr lang="zh-CN" altLang="zh-CN" dirty="0"/>
          </a:p>
          <a:p>
            <a:pPr lvl="0"/>
            <a:r>
              <a:rPr lang="en-US" altLang="zh-CN" dirty="0"/>
              <a:t>&gt;&gt;&gt; </a:t>
            </a:r>
            <a:endParaRPr lang="zh-CN" altLang="zh-CN" dirty="0"/>
          </a:p>
          <a:p>
            <a:pPr lvl="0"/>
            <a:r>
              <a:rPr lang="zh-CN" altLang="zh-CN" dirty="0"/>
              <a:t>新的轴向量：</a:t>
            </a:r>
          </a:p>
          <a:p>
            <a:pPr lvl="0"/>
            <a:r>
              <a:rPr lang="en-US" altLang="zh-CN" dirty="0"/>
              <a:t>[[-0.70710678 -0.70710678]]</a:t>
            </a:r>
            <a:endParaRPr lang="zh-CN" altLang="zh-CN" dirty="0"/>
          </a:p>
          <a:p>
            <a:pPr lvl="0"/>
            <a:r>
              <a:rPr lang="zh-CN" altLang="zh-CN" dirty="0"/>
              <a:t>各维度投影方差占比分布：</a:t>
            </a:r>
          </a:p>
          <a:p>
            <a:pPr lvl="0"/>
            <a:r>
              <a:rPr lang="en-US" altLang="zh-CN" dirty="0"/>
              <a:t>[0.83333333]</a:t>
            </a:r>
            <a:endParaRPr lang="zh-CN" altLang="zh-CN" dirty="0"/>
          </a:p>
          <a:p>
            <a:pPr lvl="0"/>
            <a:r>
              <a:rPr lang="zh-CN" altLang="zh-CN" dirty="0"/>
              <a:t>各点在新轴上的投影：</a:t>
            </a:r>
          </a:p>
          <a:p>
            <a:pPr lvl="0"/>
            <a:r>
              <a:rPr lang="en-US" altLang="zh-CN" dirty="0"/>
              <a:t>[[-4.24264069]</a:t>
            </a:r>
            <a:endParaRPr lang="zh-CN" altLang="zh-CN" dirty="0"/>
          </a:p>
          <a:p>
            <a:pPr lvl="0"/>
            <a:r>
              <a:rPr lang="en-US" altLang="zh-CN" dirty="0"/>
              <a:t> [-1.41421356]</a:t>
            </a:r>
            <a:endParaRPr lang="zh-CN" altLang="zh-CN" dirty="0"/>
          </a:p>
          <a:p>
            <a:pPr lvl="0"/>
            <a:r>
              <a:rPr lang="en-US" altLang="zh-CN" dirty="0"/>
              <a:t> [ 1.41421356]</a:t>
            </a:r>
            <a:endParaRPr lang="zh-CN" altLang="zh-CN" dirty="0"/>
          </a:p>
          <a:p>
            <a:pPr lvl="0"/>
            <a:r>
              <a:rPr lang="en-US" altLang="zh-CN" dirty="0"/>
              <a:t> [ 4.24264069]]</a:t>
            </a:r>
            <a:endParaRPr lang="zh-CN" altLang="zh-CN" dirty="0"/>
          </a:p>
        </p:txBody>
      </p:sp>
    </p:spTree>
    <p:extLst>
      <p:ext uri="{BB962C8B-B14F-4D97-AF65-F5344CB8AC3E}">
        <p14:creationId xmlns:p14="http://schemas.microsoft.com/office/powerpoint/2010/main" val="1668515543"/>
      </p:ext>
    </p:extLst>
  </p:cSld>
  <p:clrMapOvr>
    <a:masterClrMapping/>
  </p:clrMapOvr>
  <p:transition spd="slow">
    <p:wip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0" y="681693"/>
            <a:ext cx="8352375"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可视化降维高维特征的示例。</a:t>
            </a: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3.3 PCA</a:t>
            </a:r>
            <a:r>
              <a:rPr lang="zh-CN" altLang="en-US" sz="2800" b="1" dirty="0" smtClean="0">
                <a:solidFill>
                  <a:srgbClr val="7030A0"/>
                </a:solidFill>
                <a:latin typeface="微软雅黑" panose="020B0503020204020204" pitchFamily="34" charset="-122"/>
                <a:ea typeface="微软雅黑" panose="020B0503020204020204" pitchFamily="34" charset="-122"/>
              </a:rPr>
              <a:t>降维算法</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41</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2" name="矩形 11"/>
          <p:cNvSpPr/>
          <p:nvPr/>
        </p:nvSpPr>
        <p:spPr>
          <a:xfrm>
            <a:off x="411480" y="1225954"/>
            <a:ext cx="8352375" cy="5355312"/>
          </a:xfrm>
          <a:prstGeom prst="rect">
            <a:avLst/>
          </a:prstGeom>
          <a:ln w="38100">
            <a:solidFill>
              <a:srgbClr val="FFC000"/>
            </a:solidFill>
          </a:ln>
        </p:spPr>
        <p:txBody>
          <a:bodyPr wrap="square">
            <a:spAutoFit/>
          </a:bodyPr>
          <a:lstStyle/>
          <a:p>
            <a:pPr marL="342900" lvl="0" indent="-342900">
              <a:buClr>
                <a:srgbClr val="00B0F0"/>
              </a:buClr>
              <a:buFont typeface="+mj-lt"/>
              <a:buAutoNum type="arabicPeriod"/>
            </a:pPr>
            <a:r>
              <a:rPr lang="en-US" altLang="zh-CN" dirty="0"/>
              <a:t>import </a:t>
            </a:r>
            <a:r>
              <a:rPr lang="en-US" altLang="zh-CN" dirty="0" err="1"/>
              <a:t>numpy</a:t>
            </a:r>
            <a:r>
              <a:rPr lang="en-US" altLang="zh-CN" dirty="0"/>
              <a:t> as </a:t>
            </a:r>
            <a:r>
              <a:rPr lang="en-US" altLang="zh-CN" dirty="0" err="1"/>
              <a:t>np</a:t>
            </a:r>
            <a:endParaRPr lang="zh-CN" altLang="zh-CN" dirty="0"/>
          </a:p>
          <a:p>
            <a:pPr marL="342900" lvl="0" indent="-342900">
              <a:buClr>
                <a:srgbClr val="00B0F0"/>
              </a:buClr>
              <a:buFont typeface="+mj-lt"/>
              <a:buAutoNum type="arabicPeriod"/>
            </a:pPr>
            <a:r>
              <a:rPr lang="en-US" altLang="zh-CN" dirty="0"/>
              <a:t>import </a:t>
            </a:r>
            <a:r>
              <a:rPr lang="en-US" altLang="zh-CN" dirty="0" err="1"/>
              <a:t>matplotlib.pyplot</a:t>
            </a:r>
            <a:r>
              <a:rPr lang="en-US" altLang="zh-CN" dirty="0"/>
              <a:t> as </a:t>
            </a:r>
            <a:r>
              <a:rPr lang="en-US" altLang="zh-CN" dirty="0" err="1"/>
              <a:t>plt</a:t>
            </a:r>
            <a:endParaRPr lang="zh-CN" altLang="zh-CN" dirty="0"/>
          </a:p>
          <a:p>
            <a:pPr marL="342900" lvl="0" indent="-342900">
              <a:buClr>
                <a:srgbClr val="00B0F0"/>
              </a:buClr>
              <a:buFont typeface="+mj-lt"/>
              <a:buAutoNum type="arabicPeriod"/>
            </a:pPr>
            <a:r>
              <a:rPr lang="en-US" altLang="zh-CN" dirty="0"/>
              <a:t>from mpl_toolkits.mplot3d import Axes3D</a:t>
            </a:r>
            <a:endParaRPr lang="zh-CN" altLang="zh-CN" dirty="0"/>
          </a:p>
          <a:p>
            <a:pPr marL="342900" lvl="0" indent="-342900">
              <a:buClr>
                <a:srgbClr val="00B0F0"/>
              </a:buClr>
              <a:buFont typeface="+mj-lt"/>
              <a:buAutoNum type="arabicPeriod"/>
            </a:pPr>
            <a:r>
              <a:rPr lang="en-US" altLang="zh-CN" dirty="0"/>
              <a:t>from </a:t>
            </a:r>
            <a:r>
              <a:rPr lang="en-US" altLang="zh-CN" dirty="0" err="1"/>
              <a:t>sklearn.datasets</a:t>
            </a:r>
            <a:r>
              <a:rPr lang="en-US" altLang="zh-CN" dirty="0"/>
              <a:t> import </a:t>
            </a:r>
            <a:r>
              <a:rPr lang="en-US" altLang="zh-CN" dirty="0" err="1"/>
              <a:t>make_blobs</a:t>
            </a:r>
            <a:endParaRPr lang="zh-CN" altLang="zh-CN" dirty="0"/>
          </a:p>
          <a:p>
            <a:pPr marL="342900" lvl="0" indent="-342900">
              <a:buClr>
                <a:srgbClr val="00B0F0"/>
              </a:buClr>
              <a:buFont typeface="+mj-lt"/>
              <a:buAutoNum type="arabicPeriod"/>
            </a:pPr>
            <a:r>
              <a:rPr lang="en-US" altLang="zh-CN" dirty="0" smtClean="0"/>
              <a:t>X</a:t>
            </a:r>
            <a:r>
              <a:rPr lang="en-US" altLang="zh-CN" dirty="0"/>
              <a:t>, _ = </a:t>
            </a:r>
            <a:r>
              <a:rPr lang="en-US" altLang="zh-CN" dirty="0" err="1"/>
              <a:t>make_blobs</a:t>
            </a:r>
            <a:r>
              <a:rPr lang="en-US" altLang="zh-CN" dirty="0"/>
              <a:t>(</a:t>
            </a:r>
            <a:r>
              <a:rPr lang="en-US" altLang="zh-CN" dirty="0" err="1"/>
              <a:t>n_samples</a:t>
            </a:r>
            <a:r>
              <a:rPr lang="en-US" altLang="zh-CN" dirty="0"/>
              <a:t>=10000, </a:t>
            </a:r>
            <a:r>
              <a:rPr lang="en-US" altLang="zh-CN" dirty="0" err="1"/>
              <a:t>n_features</a:t>
            </a:r>
            <a:r>
              <a:rPr lang="en-US" altLang="zh-CN" dirty="0"/>
              <a:t>=3, centers=[[0,0,0], [1,1,0.5], [3,3,3], [2,5,10]], </a:t>
            </a:r>
            <a:r>
              <a:rPr lang="en-US" altLang="zh-CN" dirty="0" err="1"/>
              <a:t>cluster_std</a:t>
            </a:r>
            <a:r>
              <a:rPr lang="en-US" altLang="zh-CN" dirty="0"/>
              <a:t>=[0.3, 0.1, 0.7, 0.5])</a:t>
            </a:r>
            <a:endParaRPr lang="zh-CN" altLang="zh-CN" dirty="0"/>
          </a:p>
          <a:p>
            <a:pPr marL="342900" lvl="0" indent="-342900">
              <a:buClr>
                <a:srgbClr val="00B0F0"/>
              </a:buClr>
              <a:buFont typeface="+mj-lt"/>
              <a:buAutoNum type="arabicPeriod"/>
            </a:pPr>
            <a:r>
              <a:rPr lang="en-US" altLang="zh-CN" dirty="0"/>
              <a:t>fig = </a:t>
            </a:r>
            <a:r>
              <a:rPr lang="en-US" altLang="zh-CN" dirty="0" err="1"/>
              <a:t>plt.figure</a:t>
            </a:r>
            <a:r>
              <a:rPr lang="en-US" altLang="zh-CN" dirty="0"/>
              <a:t>()</a:t>
            </a:r>
            <a:endParaRPr lang="zh-CN" altLang="zh-CN" dirty="0"/>
          </a:p>
          <a:p>
            <a:pPr marL="342900" lvl="0" indent="-342900">
              <a:buClr>
                <a:srgbClr val="00B0F0"/>
              </a:buClr>
              <a:buFont typeface="+mj-lt"/>
              <a:buAutoNum type="arabicPeriod"/>
            </a:pPr>
            <a:r>
              <a:rPr lang="en-US" altLang="zh-CN" dirty="0"/>
              <a:t>ax = Axes3D(fig)</a:t>
            </a:r>
            <a:endParaRPr lang="zh-CN" altLang="zh-CN" dirty="0"/>
          </a:p>
          <a:p>
            <a:pPr marL="342900" indent="-342900">
              <a:buClr>
                <a:srgbClr val="00B0F0"/>
              </a:buClr>
              <a:buFont typeface="+mj-lt"/>
              <a:buAutoNum type="arabicPeriod"/>
            </a:pPr>
            <a:r>
              <a:rPr lang="en-US" altLang="zh-CN" dirty="0" err="1"/>
              <a:t>plt.scatter</a:t>
            </a:r>
            <a:r>
              <a:rPr lang="en-US" altLang="zh-CN" dirty="0"/>
              <a:t>(X[:, 0], X[:, 1], X[:, 2], marker</a:t>
            </a:r>
            <a:r>
              <a:rPr lang="en-US" altLang="zh-CN" dirty="0" smtClean="0"/>
              <a:t>='+')</a:t>
            </a:r>
          </a:p>
          <a:p>
            <a:pPr marL="342900" indent="-342900">
              <a:buClr>
                <a:srgbClr val="00B0F0"/>
              </a:buClr>
              <a:buFont typeface="+mj-lt"/>
              <a:buAutoNum type="arabicPeriod"/>
            </a:pPr>
            <a:endParaRPr lang="en-US" altLang="zh-CN" dirty="0"/>
          </a:p>
          <a:p>
            <a:pPr marL="342900" indent="-342900">
              <a:buClr>
                <a:srgbClr val="00B0F0"/>
              </a:buClr>
              <a:buFont typeface="+mj-lt"/>
              <a:buAutoNum type="arabicPeriod"/>
            </a:pPr>
            <a:endParaRPr lang="en-US" altLang="zh-CN" dirty="0" smtClean="0"/>
          </a:p>
          <a:p>
            <a:pPr marL="342900" indent="-342900">
              <a:buClr>
                <a:srgbClr val="00B0F0"/>
              </a:buClr>
              <a:buFont typeface="+mj-lt"/>
              <a:buAutoNum type="arabicPeriod"/>
            </a:pPr>
            <a:endParaRPr lang="en-US" altLang="zh-CN" dirty="0"/>
          </a:p>
          <a:p>
            <a:pPr marL="342900" indent="-342900">
              <a:buClr>
                <a:srgbClr val="00B0F0"/>
              </a:buClr>
              <a:buFont typeface="+mj-lt"/>
              <a:buAutoNum type="arabicPeriod"/>
            </a:pPr>
            <a:endParaRPr lang="en-US" altLang="zh-CN" dirty="0" smtClean="0"/>
          </a:p>
          <a:p>
            <a:pPr marL="342900" indent="-342900">
              <a:buClr>
                <a:srgbClr val="00B0F0"/>
              </a:buClr>
              <a:buFont typeface="+mj-lt"/>
              <a:buAutoNum type="arabicPeriod"/>
            </a:pPr>
            <a:endParaRPr lang="en-US" altLang="zh-CN" dirty="0" smtClean="0"/>
          </a:p>
          <a:p>
            <a:pPr marL="342900" indent="-342900">
              <a:buClr>
                <a:srgbClr val="00B0F0"/>
              </a:buClr>
              <a:buFont typeface="+mj-lt"/>
              <a:buAutoNum type="arabicPeriod"/>
            </a:pPr>
            <a:endParaRPr lang="en-US" altLang="zh-CN" dirty="0"/>
          </a:p>
          <a:p>
            <a:pPr marL="342900" indent="-342900">
              <a:buClr>
                <a:srgbClr val="00B0F0"/>
              </a:buClr>
              <a:buFont typeface="+mj-lt"/>
              <a:buAutoNum type="arabicPeriod"/>
            </a:pPr>
            <a:endParaRPr lang="en-US" altLang="zh-CN" dirty="0"/>
          </a:p>
          <a:p>
            <a:pPr marL="342900" indent="-342900">
              <a:buClr>
                <a:srgbClr val="00B0F0"/>
              </a:buClr>
              <a:buFont typeface="+mj-lt"/>
              <a:buAutoNum type="arabicPeriod"/>
            </a:pPr>
            <a:endParaRPr lang="en-US" altLang="zh-CN" dirty="0" smtClean="0"/>
          </a:p>
          <a:p>
            <a:pPr marL="342900" indent="-342900">
              <a:buClr>
                <a:srgbClr val="00B0F0"/>
              </a:buClr>
              <a:buFont typeface="+mj-lt"/>
              <a:buAutoNum type="arabicPeriod"/>
            </a:pPr>
            <a:endParaRPr lang="en-US" altLang="zh-CN" dirty="0" smtClean="0"/>
          </a:p>
          <a:p>
            <a:pPr marL="342900" indent="-342900">
              <a:buClr>
                <a:srgbClr val="00B0F0"/>
              </a:buClr>
              <a:buFont typeface="+mj-lt"/>
              <a:buAutoNum type="arabicPeriod"/>
            </a:pPr>
            <a:endParaRPr lang="zh-CN" altLang="zh-CN" dirty="0" smtClean="0"/>
          </a:p>
        </p:txBody>
      </p:sp>
      <p:pic>
        <p:nvPicPr>
          <p:cNvPr id="14" name="图片 13"/>
          <p:cNvPicPr/>
          <p:nvPr/>
        </p:nvPicPr>
        <p:blipFill>
          <a:blip r:embed="rId3">
            <a:extLst>
              <a:ext uri="{28A0092B-C50C-407E-A947-70E740481C1C}">
                <a14:useLocalDpi xmlns:a14="http://schemas.microsoft.com/office/drawing/2010/main" val="0"/>
              </a:ext>
            </a:extLst>
          </a:blip>
          <a:stretch>
            <a:fillRect/>
          </a:stretch>
        </p:blipFill>
        <p:spPr>
          <a:xfrm>
            <a:off x="854221" y="3805472"/>
            <a:ext cx="3481473" cy="2658669"/>
          </a:xfrm>
          <a:prstGeom prst="rect">
            <a:avLst/>
          </a:prstGeom>
        </p:spPr>
      </p:pic>
    </p:spTree>
    <p:extLst>
      <p:ext uri="{BB962C8B-B14F-4D97-AF65-F5344CB8AC3E}">
        <p14:creationId xmlns:p14="http://schemas.microsoft.com/office/powerpoint/2010/main" val="2851591293"/>
      </p:ext>
    </p:extLst>
  </p:cSld>
  <p:clrMapOvr>
    <a:masterClrMapping/>
  </p:clrMapOvr>
  <p:transition spd="slow">
    <p:wip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0" y="681693"/>
            <a:ext cx="8352375"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可视化降维高维特征的示例。</a:t>
            </a: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3.3 PCA</a:t>
            </a:r>
            <a:r>
              <a:rPr lang="zh-CN" altLang="en-US" sz="2800" b="1" dirty="0" smtClean="0">
                <a:solidFill>
                  <a:srgbClr val="7030A0"/>
                </a:solidFill>
                <a:latin typeface="微软雅黑" panose="020B0503020204020204" pitchFamily="34" charset="-122"/>
                <a:ea typeface="微软雅黑" panose="020B0503020204020204" pitchFamily="34" charset="-122"/>
              </a:rPr>
              <a:t>降维算法</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42</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2" name="矩形 11"/>
          <p:cNvSpPr/>
          <p:nvPr/>
        </p:nvSpPr>
        <p:spPr>
          <a:xfrm>
            <a:off x="411480" y="1225954"/>
            <a:ext cx="8352375" cy="5355312"/>
          </a:xfrm>
          <a:prstGeom prst="rect">
            <a:avLst/>
          </a:prstGeom>
          <a:ln w="38100">
            <a:solidFill>
              <a:srgbClr val="FFC000"/>
            </a:solidFill>
          </a:ln>
        </p:spPr>
        <p:txBody>
          <a:bodyPr wrap="square">
            <a:spAutoFit/>
          </a:bodyPr>
          <a:lstStyle/>
          <a:p>
            <a:pPr marL="342900" lvl="0" indent="-342900">
              <a:buClr>
                <a:srgbClr val="00B0F0"/>
              </a:buClr>
              <a:buFont typeface="+mj-lt"/>
              <a:buAutoNum type="arabicPeriod"/>
            </a:pPr>
            <a:r>
              <a:rPr lang="en-US" altLang="zh-CN" dirty="0"/>
              <a:t>##### </a:t>
            </a:r>
            <a:r>
              <a:rPr lang="zh-CN" altLang="zh-CN" dirty="0"/>
              <a:t>看一下它们在三个面上的投影</a:t>
            </a:r>
          </a:p>
          <a:p>
            <a:pPr marL="342900" lvl="0" indent="-342900">
              <a:buClr>
                <a:srgbClr val="00B0F0"/>
              </a:buClr>
              <a:buFont typeface="+mj-lt"/>
              <a:buAutoNum type="arabicPeriod"/>
            </a:pPr>
            <a:r>
              <a:rPr lang="en-US" altLang="zh-CN" dirty="0" err="1"/>
              <a:t>plt.scatter</a:t>
            </a:r>
            <a:r>
              <a:rPr lang="en-US" altLang="zh-CN" dirty="0"/>
              <a:t>(X[:, 0], X[:, 1], marker='+')</a:t>
            </a:r>
            <a:endParaRPr lang="zh-CN" altLang="zh-CN" dirty="0"/>
          </a:p>
          <a:p>
            <a:pPr marL="342900" lvl="0" indent="-342900">
              <a:buClr>
                <a:srgbClr val="00B0F0"/>
              </a:buClr>
              <a:buFont typeface="+mj-lt"/>
              <a:buAutoNum type="arabicPeriod"/>
            </a:pPr>
            <a:r>
              <a:rPr lang="en-US" altLang="zh-CN" dirty="0" err="1"/>
              <a:t>plt.show</a:t>
            </a:r>
            <a:r>
              <a:rPr lang="en-US" altLang="zh-CN" dirty="0"/>
              <a:t>()</a:t>
            </a:r>
            <a:endParaRPr lang="zh-CN" altLang="zh-CN" dirty="0"/>
          </a:p>
          <a:p>
            <a:pPr marL="342900" indent="-342900">
              <a:buClr>
                <a:srgbClr val="00B0F0"/>
              </a:buClr>
              <a:buFont typeface="+mj-lt"/>
              <a:buAutoNum type="arabicPeriod"/>
            </a:pPr>
            <a:endParaRPr lang="en-US" altLang="zh-CN" dirty="0" smtClean="0"/>
          </a:p>
          <a:p>
            <a:pPr marL="342900" indent="-342900">
              <a:buClr>
                <a:srgbClr val="00B0F0"/>
              </a:buClr>
              <a:buFont typeface="+mj-lt"/>
              <a:buAutoNum type="arabicPeriod"/>
            </a:pPr>
            <a:endParaRPr lang="en-US" altLang="zh-CN" dirty="0"/>
          </a:p>
          <a:p>
            <a:pPr marL="342900" indent="-342900">
              <a:buClr>
                <a:srgbClr val="00B0F0"/>
              </a:buClr>
              <a:buFont typeface="+mj-lt"/>
              <a:buAutoNum type="arabicPeriod"/>
            </a:pPr>
            <a:endParaRPr lang="en-US" altLang="zh-CN" dirty="0" smtClean="0"/>
          </a:p>
          <a:p>
            <a:pPr marL="342900" indent="-342900">
              <a:buClr>
                <a:srgbClr val="00B0F0"/>
              </a:buClr>
              <a:buFont typeface="+mj-lt"/>
              <a:buAutoNum type="arabicPeriod"/>
            </a:pPr>
            <a:endParaRPr lang="en-US" altLang="zh-CN" dirty="0" smtClean="0"/>
          </a:p>
          <a:p>
            <a:pPr marL="342900" indent="-342900">
              <a:buClr>
                <a:srgbClr val="00B0F0"/>
              </a:buClr>
              <a:buFont typeface="+mj-lt"/>
              <a:buAutoNum type="arabicPeriod"/>
            </a:pPr>
            <a:endParaRPr lang="en-US" altLang="zh-CN" dirty="0"/>
          </a:p>
          <a:p>
            <a:pPr marL="342900" indent="-342900">
              <a:buClr>
                <a:srgbClr val="00B0F0"/>
              </a:buClr>
              <a:buFont typeface="+mj-lt"/>
              <a:buAutoNum type="arabicPeriod"/>
            </a:pPr>
            <a:endParaRPr lang="en-US" altLang="zh-CN" dirty="0"/>
          </a:p>
          <a:p>
            <a:pPr marL="342900" lvl="0" indent="-342900">
              <a:buClr>
                <a:srgbClr val="00B0F0"/>
              </a:buClr>
              <a:buFont typeface="+mj-lt"/>
              <a:buAutoNum type="arabicPeriod"/>
            </a:pPr>
            <a:r>
              <a:rPr lang="en-US" altLang="zh-CN" dirty="0" err="1"/>
              <a:t>plt.scatter</a:t>
            </a:r>
            <a:r>
              <a:rPr lang="en-US" altLang="zh-CN" dirty="0"/>
              <a:t>(X[:, 0], X[:, 2], marker='+')</a:t>
            </a:r>
            <a:endParaRPr lang="zh-CN" altLang="zh-CN" dirty="0"/>
          </a:p>
          <a:p>
            <a:pPr marL="342900" lvl="0" indent="-342900">
              <a:buClr>
                <a:srgbClr val="00B0F0"/>
              </a:buClr>
              <a:buFont typeface="+mj-lt"/>
              <a:buAutoNum type="arabicPeriod"/>
            </a:pPr>
            <a:r>
              <a:rPr lang="en-US" altLang="zh-CN" dirty="0" err="1"/>
              <a:t>plt.show</a:t>
            </a:r>
            <a:r>
              <a:rPr lang="en-US" altLang="zh-CN" dirty="0"/>
              <a:t>()</a:t>
            </a:r>
            <a:endParaRPr lang="zh-CN" altLang="zh-CN" dirty="0"/>
          </a:p>
          <a:p>
            <a:pPr marL="342900" indent="-342900">
              <a:buClr>
                <a:srgbClr val="00B0F0"/>
              </a:buClr>
              <a:buFont typeface="+mj-lt"/>
              <a:buAutoNum type="arabicPeriod"/>
            </a:pPr>
            <a:endParaRPr lang="en-US" altLang="zh-CN" dirty="0" smtClean="0"/>
          </a:p>
          <a:p>
            <a:pPr marL="342900" indent="-342900">
              <a:buClr>
                <a:srgbClr val="00B0F0"/>
              </a:buClr>
              <a:buFont typeface="+mj-lt"/>
              <a:buAutoNum type="arabicPeriod"/>
            </a:pPr>
            <a:endParaRPr lang="en-US" altLang="zh-CN" dirty="0" smtClean="0"/>
          </a:p>
          <a:p>
            <a:pPr marL="342900" indent="-342900">
              <a:buClr>
                <a:srgbClr val="00B0F0"/>
              </a:buClr>
              <a:buFont typeface="+mj-lt"/>
              <a:buAutoNum type="arabicPeriod"/>
            </a:pPr>
            <a:endParaRPr lang="en-US" altLang="zh-CN" dirty="0" smtClean="0"/>
          </a:p>
          <a:p>
            <a:pPr marL="342900" indent="-342900">
              <a:buClr>
                <a:srgbClr val="00B0F0"/>
              </a:buClr>
              <a:buFont typeface="+mj-lt"/>
              <a:buAutoNum type="arabicPeriod"/>
            </a:pPr>
            <a:endParaRPr lang="en-US" altLang="zh-CN" dirty="0"/>
          </a:p>
          <a:p>
            <a:pPr marL="342900" indent="-342900">
              <a:buClr>
                <a:srgbClr val="00B0F0"/>
              </a:buClr>
              <a:buFont typeface="+mj-lt"/>
              <a:buAutoNum type="arabicPeriod"/>
            </a:pPr>
            <a:endParaRPr lang="en-US" altLang="zh-CN" dirty="0" smtClean="0"/>
          </a:p>
          <a:p>
            <a:pPr marL="342900" indent="-342900">
              <a:buClr>
                <a:srgbClr val="00B0F0"/>
              </a:buClr>
              <a:buFont typeface="+mj-lt"/>
              <a:buAutoNum type="arabicPeriod"/>
            </a:pPr>
            <a:endParaRPr lang="en-US" altLang="zh-CN" dirty="0"/>
          </a:p>
          <a:p>
            <a:pPr marL="342900" lvl="0" indent="-342900">
              <a:buClr>
                <a:srgbClr val="00B0F0"/>
              </a:buClr>
              <a:buFont typeface="+mj-lt"/>
              <a:buAutoNum type="arabicPeriod"/>
            </a:pPr>
            <a:r>
              <a:rPr lang="en-US" altLang="zh-CN" dirty="0" err="1"/>
              <a:t>plt.scatter</a:t>
            </a:r>
            <a:r>
              <a:rPr lang="en-US" altLang="zh-CN" dirty="0"/>
              <a:t>(X[:, 1], X[:, 2], marker='+')</a:t>
            </a:r>
            <a:endParaRPr lang="zh-CN" altLang="zh-CN" dirty="0"/>
          </a:p>
          <a:p>
            <a:pPr marL="342900" lvl="0" indent="-342900">
              <a:buClr>
                <a:srgbClr val="00B0F0"/>
              </a:buClr>
              <a:buFont typeface="+mj-lt"/>
              <a:buAutoNum type="arabicPeriod"/>
            </a:pPr>
            <a:r>
              <a:rPr lang="en-US" altLang="zh-CN" dirty="0" err="1"/>
              <a:t>plt.show</a:t>
            </a:r>
            <a:r>
              <a:rPr lang="en-US" altLang="zh-CN" dirty="0" smtClean="0"/>
              <a:t>()</a:t>
            </a:r>
            <a:endParaRPr lang="zh-CN" altLang="zh-CN" dirty="0" smtClean="0"/>
          </a:p>
        </p:txBody>
      </p:sp>
      <p:pic>
        <p:nvPicPr>
          <p:cNvPr id="13" name="图片 12"/>
          <p:cNvPicPr/>
          <p:nvPr/>
        </p:nvPicPr>
        <p:blipFill>
          <a:blip r:embed="rId3">
            <a:extLst>
              <a:ext uri="{28A0092B-C50C-407E-A947-70E740481C1C}">
                <a14:useLocalDpi xmlns:a14="http://schemas.microsoft.com/office/drawing/2010/main" val="0"/>
              </a:ext>
            </a:extLst>
          </a:blip>
          <a:stretch>
            <a:fillRect/>
          </a:stretch>
        </p:blipFill>
        <p:spPr>
          <a:xfrm>
            <a:off x="715060" y="2145761"/>
            <a:ext cx="2350770" cy="1576705"/>
          </a:xfrm>
          <a:prstGeom prst="rect">
            <a:avLst/>
          </a:prstGeom>
        </p:spPr>
      </p:pic>
      <p:pic>
        <p:nvPicPr>
          <p:cNvPr id="15" name="图片 14"/>
          <p:cNvPicPr/>
          <p:nvPr/>
        </p:nvPicPr>
        <p:blipFill>
          <a:blip r:embed="rId4">
            <a:extLst>
              <a:ext uri="{28A0092B-C50C-407E-A947-70E740481C1C}">
                <a14:useLocalDpi xmlns:a14="http://schemas.microsoft.com/office/drawing/2010/main" val="0"/>
              </a:ext>
            </a:extLst>
          </a:blip>
          <a:stretch>
            <a:fillRect/>
          </a:stretch>
        </p:blipFill>
        <p:spPr>
          <a:xfrm>
            <a:off x="699905" y="4407919"/>
            <a:ext cx="2339975" cy="1576705"/>
          </a:xfrm>
          <a:prstGeom prst="rect">
            <a:avLst/>
          </a:prstGeom>
        </p:spPr>
      </p:pic>
      <p:pic>
        <p:nvPicPr>
          <p:cNvPr id="16" name="图片 15"/>
          <p:cNvPicPr/>
          <p:nvPr/>
        </p:nvPicPr>
        <p:blipFill>
          <a:blip r:embed="rId5">
            <a:extLst>
              <a:ext uri="{28A0092B-C50C-407E-A947-70E740481C1C}">
                <a14:useLocalDpi xmlns:a14="http://schemas.microsoft.com/office/drawing/2010/main" val="0"/>
              </a:ext>
            </a:extLst>
          </a:blip>
          <a:stretch>
            <a:fillRect/>
          </a:stretch>
        </p:blipFill>
        <p:spPr>
          <a:xfrm>
            <a:off x="5045877" y="5024358"/>
            <a:ext cx="2339975" cy="1576705"/>
          </a:xfrm>
          <a:prstGeom prst="rect">
            <a:avLst/>
          </a:prstGeom>
        </p:spPr>
      </p:pic>
    </p:spTree>
    <p:extLst>
      <p:ext uri="{BB962C8B-B14F-4D97-AF65-F5344CB8AC3E}">
        <p14:creationId xmlns:p14="http://schemas.microsoft.com/office/powerpoint/2010/main" val="2854205733"/>
      </p:ext>
    </p:extLst>
  </p:cSld>
  <p:clrMapOvr>
    <a:masterClrMapping/>
  </p:clrMapOvr>
  <p:transition spd="slow">
    <p:wip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0" y="681693"/>
            <a:ext cx="8352375"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可视化降维高维特征的示例。</a:t>
            </a: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3.3 PCA</a:t>
            </a:r>
            <a:r>
              <a:rPr lang="zh-CN" altLang="en-US" sz="2800" b="1" dirty="0" smtClean="0">
                <a:solidFill>
                  <a:srgbClr val="7030A0"/>
                </a:solidFill>
                <a:latin typeface="微软雅黑" panose="020B0503020204020204" pitchFamily="34" charset="-122"/>
                <a:ea typeface="微软雅黑" panose="020B0503020204020204" pitchFamily="34" charset="-122"/>
              </a:rPr>
              <a:t>降维算法</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43</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2" name="矩形 11"/>
          <p:cNvSpPr/>
          <p:nvPr/>
        </p:nvSpPr>
        <p:spPr>
          <a:xfrm>
            <a:off x="411480" y="1225954"/>
            <a:ext cx="8352375" cy="5632311"/>
          </a:xfrm>
          <a:prstGeom prst="rect">
            <a:avLst/>
          </a:prstGeom>
          <a:ln w="38100">
            <a:solidFill>
              <a:srgbClr val="FFC000"/>
            </a:solidFill>
          </a:ln>
        </p:spPr>
        <p:txBody>
          <a:bodyPr wrap="square">
            <a:spAutoFit/>
          </a:bodyPr>
          <a:lstStyle/>
          <a:p>
            <a:pPr marL="342900" lvl="0" indent="-342900">
              <a:buClr>
                <a:srgbClr val="00B0F0"/>
              </a:buClr>
              <a:buFont typeface="+mj-lt"/>
              <a:buAutoNum type="arabicPeriod"/>
            </a:pPr>
            <a:r>
              <a:rPr lang="en-US" altLang="zh-CN" dirty="0" err="1"/>
              <a:t>pca</a:t>
            </a:r>
            <a:r>
              <a:rPr lang="en-US" altLang="zh-CN" dirty="0"/>
              <a:t> = PCA(</a:t>
            </a:r>
            <a:r>
              <a:rPr lang="en-US" altLang="zh-CN" dirty="0" err="1"/>
              <a:t>n_components</a:t>
            </a:r>
            <a:r>
              <a:rPr lang="en-US" altLang="zh-CN" dirty="0"/>
              <a:t>=2)</a:t>
            </a:r>
            <a:endParaRPr lang="zh-CN" altLang="zh-CN" dirty="0"/>
          </a:p>
          <a:p>
            <a:pPr marL="342900" lvl="0" indent="-342900">
              <a:buClr>
                <a:srgbClr val="00B0F0"/>
              </a:buClr>
              <a:buFont typeface="+mj-lt"/>
              <a:buAutoNum type="arabicPeriod"/>
            </a:pPr>
            <a:r>
              <a:rPr lang="en-US" altLang="zh-CN" dirty="0" err="1"/>
              <a:t>pca.fit</a:t>
            </a:r>
            <a:r>
              <a:rPr lang="en-US" altLang="zh-CN" dirty="0"/>
              <a:t>(X)</a:t>
            </a:r>
            <a:endParaRPr lang="zh-CN" altLang="zh-CN" dirty="0"/>
          </a:p>
          <a:p>
            <a:pPr marL="342900" lvl="0" indent="-342900">
              <a:buClr>
                <a:srgbClr val="00B0F0"/>
              </a:buClr>
              <a:buFont typeface="+mj-lt"/>
              <a:buAutoNum type="arabicPeriod"/>
            </a:pPr>
            <a:r>
              <a:rPr lang="en-US" altLang="zh-CN" dirty="0"/>
              <a:t>print(</a:t>
            </a:r>
            <a:r>
              <a:rPr lang="en-US" altLang="zh-CN" dirty="0" err="1"/>
              <a:t>pca.explained_variance_ratio</a:t>
            </a:r>
            <a:r>
              <a:rPr lang="en-US" altLang="zh-CN" dirty="0"/>
              <a:t>_)</a:t>
            </a:r>
            <a:endParaRPr lang="zh-CN" altLang="zh-CN" dirty="0"/>
          </a:p>
          <a:p>
            <a:pPr marL="342900" lvl="0" indent="-342900">
              <a:buClr>
                <a:srgbClr val="00B0F0"/>
              </a:buClr>
              <a:buFont typeface="+mj-lt"/>
              <a:buAutoNum type="arabicPeriod"/>
            </a:pPr>
            <a:r>
              <a:rPr lang="en-US" altLang="zh-CN" dirty="0"/>
              <a:t>&gt;&gt;&gt; [0.92755398 0.06230942]</a:t>
            </a:r>
            <a:endParaRPr lang="zh-CN" altLang="zh-CN" dirty="0"/>
          </a:p>
          <a:p>
            <a:pPr marL="342900" lvl="0" indent="-342900">
              <a:buClr>
                <a:srgbClr val="00B0F0"/>
              </a:buClr>
              <a:buFont typeface="+mj-lt"/>
              <a:buAutoNum type="arabicPeriod"/>
            </a:pPr>
            <a:r>
              <a:rPr lang="en-US" altLang="zh-CN" dirty="0" err="1"/>
              <a:t>X_new</a:t>
            </a:r>
            <a:r>
              <a:rPr lang="en-US" altLang="zh-CN" dirty="0"/>
              <a:t> = </a:t>
            </a:r>
            <a:r>
              <a:rPr lang="en-US" altLang="zh-CN" dirty="0" err="1"/>
              <a:t>pca.transform</a:t>
            </a:r>
            <a:r>
              <a:rPr lang="en-US" altLang="zh-CN" dirty="0"/>
              <a:t>(X)</a:t>
            </a:r>
            <a:endParaRPr lang="zh-CN" altLang="zh-CN" dirty="0"/>
          </a:p>
          <a:p>
            <a:pPr marL="342900" lvl="0" indent="-342900">
              <a:buClr>
                <a:srgbClr val="00B0F0"/>
              </a:buClr>
              <a:buFont typeface="+mj-lt"/>
              <a:buAutoNum type="arabicPeriod"/>
            </a:pPr>
            <a:r>
              <a:rPr lang="en-US" altLang="zh-CN" dirty="0" err="1"/>
              <a:t>plt.scatter</a:t>
            </a:r>
            <a:r>
              <a:rPr lang="en-US" altLang="zh-CN" dirty="0"/>
              <a:t>(</a:t>
            </a:r>
            <a:r>
              <a:rPr lang="en-US" altLang="zh-CN" dirty="0" err="1"/>
              <a:t>X_new</a:t>
            </a:r>
            <a:r>
              <a:rPr lang="en-US" altLang="zh-CN" dirty="0"/>
              <a:t>[:, 0], </a:t>
            </a:r>
            <a:r>
              <a:rPr lang="en-US" altLang="zh-CN" dirty="0" err="1"/>
              <a:t>X_new</a:t>
            </a:r>
            <a:r>
              <a:rPr lang="en-US" altLang="zh-CN" dirty="0"/>
              <a:t>[:, 1],marker='+')</a:t>
            </a:r>
            <a:endParaRPr lang="zh-CN" altLang="zh-CN" dirty="0"/>
          </a:p>
          <a:p>
            <a:pPr marL="342900" lvl="0" indent="-342900">
              <a:buClr>
                <a:srgbClr val="00B0F0"/>
              </a:buClr>
              <a:buFont typeface="+mj-lt"/>
              <a:buAutoNum type="arabicPeriod"/>
            </a:pPr>
            <a:r>
              <a:rPr lang="en-US" altLang="zh-CN" dirty="0" err="1"/>
              <a:t>plt.show</a:t>
            </a:r>
            <a:r>
              <a:rPr lang="en-US" altLang="zh-CN" dirty="0"/>
              <a:t>()</a:t>
            </a:r>
            <a:endParaRPr lang="zh-CN" altLang="zh-CN" dirty="0"/>
          </a:p>
          <a:p>
            <a:pPr marL="342900" lvl="0" indent="-342900">
              <a:buClr>
                <a:srgbClr val="00B0F0"/>
              </a:buClr>
              <a:buFont typeface="+mj-lt"/>
              <a:buAutoNum type="arabicPeriod"/>
            </a:pPr>
            <a:r>
              <a:rPr lang="en-US" altLang="zh-CN" dirty="0"/>
              <a:t>&gt;&gt;&gt; </a:t>
            </a:r>
            <a:endParaRPr lang="en-US" altLang="zh-CN" dirty="0" smtClean="0"/>
          </a:p>
          <a:p>
            <a:pPr marL="342900" lvl="0" indent="-342900">
              <a:buClr>
                <a:srgbClr val="00B0F0"/>
              </a:buClr>
              <a:buFont typeface="+mj-lt"/>
              <a:buAutoNum type="arabicPeriod"/>
            </a:pPr>
            <a:r>
              <a:rPr lang="en-US" altLang="zh-CN" dirty="0" err="1"/>
              <a:t>pca</a:t>
            </a:r>
            <a:r>
              <a:rPr lang="en-US" altLang="zh-CN" dirty="0"/>
              <a:t> = PCA(</a:t>
            </a:r>
            <a:r>
              <a:rPr lang="en-US" altLang="zh-CN" dirty="0" err="1"/>
              <a:t>n_components</a:t>
            </a:r>
            <a:r>
              <a:rPr lang="en-US" altLang="zh-CN" dirty="0"/>
              <a:t>=0.9) # </a:t>
            </a:r>
            <a:r>
              <a:rPr lang="zh-CN" altLang="zh-CN" dirty="0"/>
              <a:t>指定保留的主成分占比</a:t>
            </a:r>
          </a:p>
          <a:p>
            <a:pPr marL="342900" lvl="0" indent="-342900">
              <a:buClr>
                <a:srgbClr val="00B0F0"/>
              </a:buClr>
              <a:buFont typeface="+mj-lt"/>
              <a:buAutoNum type="arabicPeriod"/>
            </a:pPr>
            <a:r>
              <a:rPr lang="en-US" altLang="zh-CN" dirty="0" err="1"/>
              <a:t>pca.fit</a:t>
            </a:r>
            <a:r>
              <a:rPr lang="en-US" altLang="zh-CN" dirty="0"/>
              <a:t>(X)</a:t>
            </a:r>
            <a:endParaRPr lang="zh-CN" altLang="zh-CN" dirty="0"/>
          </a:p>
          <a:p>
            <a:pPr marL="342900" lvl="0" indent="-342900">
              <a:buClr>
                <a:srgbClr val="00B0F0"/>
              </a:buClr>
              <a:buFont typeface="+mj-lt"/>
              <a:buAutoNum type="arabicPeriod"/>
            </a:pPr>
            <a:r>
              <a:rPr lang="en-US" altLang="zh-CN" dirty="0"/>
              <a:t>print(</a:t>
            </a:r>
            <a:r>
              <a:rPr lang="en-US" altLang="zh-CN" dirty="0" err="1"/>
              <a:t>pca.explained_variance_ratio</a:t>
            </a:r>
            <a:r>
              <a:rPr lang="en-US" altLang="zh-CN" dirty="0"/>
              <a:t>_)</a:t>
            </a:r>
            <a:endParaRPr lang="zh-CN" altLang="zh-CN" dirty="0"/>
          </a:p>
          <a:p>
            <a:pPr marL="342900" lvl="0" indent="-342900">
              <a:buClr>
                <a:srgbClr val="00B0F0"/>
              </a:buClr>
              <a:buFont typeface="+mj-lt"/>
              <a:buAutoNum type="arabicPeriod"/>
            </a:pPr>
            <a:r>
              <a:rPr lang="en-US" altLang="zh-CN" dirty="0"/>
              <a:t>print("</a:t>
            </a:r>
            <a:r>
              <a:rPr lang="zh-CN" altLang="zh-CN" dirty="0"/>
              <a:t>降维后的特征数：</a:t>
            </a:r>
            <a:r>
              <a:rPr lang="en-US" altLang="zh-CN" dirty="0"/>
              <a:t>" + </a:t>
            </a:r>
            <a:r>
              <a:rPr lang="en-US" altLang="zh-CN" dirty="0" err="1"/>
              <a:t>str</a:t>
            </a:r>
            <a:r>
              <a:rPr lang="en-US" altLang="zh-CN" dirty="0"/>
              <a:t>(</a:t>
            </a:r>
            <a:r>
              <a:rPr lang="en-US" altLang="zh-CN" dirty="0" err="1"/>
              <a:t>pca.n_components</a:t>
            </a:r>
            <a:r>
              <a:rPr lang="en-US" altLang="zh-CN" dirty="0"/>
              <a:t>_))</a:t>
            </a:r>
            <a:endParaRPr lang="zh-CN" altLang="zh-CN" dirty="0"/>
          </a:p>
          <a:p>
            <a:pPr marL="342900" lvl="0" indent="-342900">
              <a:buClr>
                <a:srgbClr val="00B0F0"/>
              </a:buClr>
              <a:buFont typeface="+mj-lt"/>
              <a:buAutoNum type="arabicPeriod"/>
            </a:pPr>
            <a:r>
              <a:rPr lang="en-US" altLang="zh-CN" dirty="0"/>
              <a:t>&gt;&gt;&gt; [0.92755398]</a:t>
            </a:r>
            <a:endParaRPr lang="zh-CN" altLang="zh-CN" dirty="0"/>
          </a:p>
          <a:p>
            <a:pPr marL="342900" lvl="0" indent="-342900">
              <a:buClr>
                <a:srgbClr val="00B0F0"/>
              </a:buClr>
              <a:buFont typeface="+mj-lt"/>
              <a:buAutoNum type="arabicPeriod"/>
            </a:pPr>
            <a:r>
              <a:rPr lang="zh-CN" altLang="zh-CN" dirty="0"/>
              <a:t>降维后的特征数：</a:t>
            </a:r>
            <a:r>
              <a:rPr lang="en-US" altLang="zh-CN" dirty="0" smtClean="0"/>
              <a:t>1</a:t>
            </a:r>
            <a:r>
              <a:rPr lang="en-US" altLang="zh-CN" dirty="0"/>
              <a:t> </a:t>
            </a:r>
            <a:endParaRPr lang="zh-CN" altLang="zh-CN" dirty="0"/>
          </a:p>
          <a:p>
            <a:pPr marL="342900" lvl="0" indent="-342900">
              <a:buClr>
                <a:srgbClr val="00B0F0"/>
              </a:buClr>
              <a:buFont typeface="+mj-lt"/>
              <a:buAutoNum type="arabicPeriod"/>
            </a:pPr>
            <a:r>
              <a:rPr lang="en-US" altLang="zh-CN" dirty="0" err="1"/>
              <a:t>pca</a:t>
            </a:r>
            <a:r>
              <a:rPr lang="en-US" altLang="zh-CN" dirty="0"/>
              <a:t> = PCA(</a:t>
            </a:r>
            <a:r>
              <a:rPr lang="en-US" altLang="zh-CN" dirty="0" err="1"/>
              <a:t>n_components</a:t>
            </a:r>
            <a:r>
              <a:rPr lang="en-US" altLang="zh-CN" dirty="0"/>
              <a:t>=0.99) # </a:t>
            </a:r>
            <a:r>
              <a:rPr lang="zh-CN" altLang="zh-CN" dirty="0"/>
              <a:t>指定保留的主成分占比</a:t>
            </a:r>
          </a:p>
          <a:p>
            <a:pPr marL="342900" lvl="0" indent="-342900">
              <a:buClr>
                <a:srgbClr val="00B0F0"/>
              </a:buClr>
              <a:buFont typeface="+mj-lt"/>
              <a:buAutoNum type="arabicPeriod"/>
            </a:pPr>
            <a:r>
              <a:rPr lang="en-US" altLang="zh-CN" dirty="0" err="1"/>
              <a:t>pca.fit</a:t>
            </a:r>
            <a:r>
              <a:rPr lang="en-US" altLang="zh-CN" dirty="0"/>
              <a:t>(X)</a:t>
            </a:r>
            <a:endParaRPr lang="zh-CN" altLang="zh-CN" dirty="0"/>
          </a:p>
          <a:p>
            <a:pPr marL="342900" lvl="0" indent="-342900">
              <a:buClr>
                <a:srgbClr val="00B0F0"/>
              </a:buClr>
              <a:buFont typeface="+mj-lt"/>
              <a:buAutoNum type="arabicPeriod"/>
            </a:pPr>
            <a:r>
              <a:rPr lang="en-US" altLang="zh-CN" dirty="0"/>
              <a:t>print(</a:t>
            </a:r>
            <a:r>
              <a:rPr lang="en-US" altLang="zh-CN" dirty="0" err="1"/>
              <a:t>pca.explained_variance_ratio</a:t>
            </a:r>
            <a:r>
              <a:rPr lang="en-US" altLang="zh-CN" dirty="0"/>
              <a:t>_)</a:t>
            </a:r>
            <a:endParaRPr lang="zh-CN" altLang="zh-CN" dirty="0"/>
          </a:p>
          <a:p>
            <a:pPr marL="342900" lvl="0" indent="-342900">
              <a:buClr>
                <a:srgbClr val="00B0F0"/>
              </a:buClr>
              <a:buFont typeface="+mj-lt"/>
              <a:buAutoNum type="arabicPeriod"/>
            </a:pPr>
            <a:r>
              <a:rPr lang="en-US" altLang="zh-CN" dirty="0"/>
              <a:t>print("</a:t>
            </a:r>
            <a:r>
              <a:rPr lang="zh-CN" altLang="zh-CN" dirty="0"/>
              <a:t>降维后的特征数：</a:t>
            </a:r>
            <a:r>
              <a:rPr lang="en-US" altLang="zh-CN" dirty="0"/>
              <a:t>" + </a:t>
            </a:r>
            <a:r>
              <a:rPr lang="en-US" altLang="zh-CN" dirty="0" err="1"/>
              <a:t>str</a:t>
            </a:r>
            <a:r>
              <a:rPr lang="en-US" altLang="zh-CN" dirty="0"/>
              <a:t>(</a:t>
            </a:r>
            <a:r>
              <a:rPr lang="en-US" altLang="zh-CN" dirty="0" err="1"/>
              <a:t>pca.n_components</a:t>
            </a:r>
            <a:r>
              <a:rPr lang="en-US" altLang="zh-CN" dirty="0"/>
              <a:t>_))</a:t>
            </a:r>
            <a:endParaRPr lang="zh-CN" altLang="zh-CN" dirty="0"/>
          </a:p>
          <a:p>
            <a:pPr marL="342900" lvl="0" indent="-342900">
              <a:buClr>
                <a:srgbClr val="00B0F0"/>
              </a:buClr>
              <a:buFont typeface="+mj-lt"/>
              <a:buAutoNum type="arabicPeriod"/>
            </a:pPr>
            <a:r>
              <a:rPr lang="en-US" altLang="zh-CN" dirty="0"/>
              <a:t>&gt;&gt;&gt; [0.92755398 0.06230942 0.0101366 ]</a:t>
            </a:r>
            <a:endParaRPr lang="zh-CN" altLang="zh-CN" dirty="0"/>
          </a:p>
          <a:p>
            <a:pPr marL="342900" lvl="0" indent="-342900">
              <a:buClr>
                <a:srgbClr val="00B0F0"/>
              </a:buClr>
              <a:buFont typeface="+mj-lt"/>
              <a:buAutoNum type="arabicPeriod"/>
            </a:pPr>
            <a:r>
              <a:rPr lang="zh-CN" altLang="zh-CN" dirty="0"/>
              <a:t>降维后的特征数：</a:t>
            </a:r>
            <a:r>
              <a:rPr lang="en-US" altLang="zh-CN" dirty="0" smtClean="0"/>
              <a:t>3</a:t>
            </a:r>
            <a:endParaRPr lang="zh-CN" altLang="zh-CN" dirty="0"/>
          </a:p>
        </p:txBody>
      </p:sp>
      <p:pic>
        <p:nvPicPr>
          <p:cNvPr id="17" name="图片 16"/>
          <p:cNvPicPr/>
          <p:nvPr/>
        </p:nvPicPr>
        <p:blipFill>
          <a:blip r:embed="rId3">
            <a:extLst>
              <a:ext uri="{28A0092B-C50C-407E-A947-70E740481C1C}">
                <a14:useLocalDpi xmlns:a14="http://schemas.microsoft.com/office/drawing/2010/main" val="0"/>
              </a:ext>
            </a:extLst>
          </a:blip>
          <a:stretch>
            <a:fillRect/>
          </a:stretch>
        </p:blipFill>
        <p:spPr>
          <a:xfrm>
            <a:off x="5276785" y="1225954"/>
            <a:ext cx="3487070" cy="2192179"/>
          </a:xfrm>
          <a:prstGeom prst="rect">
            <a:avLst/>
          </a:prstGeom>
        </p:spPr>
      </p:pic>
    </p:spTree>
    <p:extLst>
      <p:ext uri="{BB962C8B-B14F-4D97-AF65-F5344CB8AC3E}">
        <p14:creationId xmlns:p14="http://schemas.microsoft.com/office/powerpoint/2010/main" val="2648496736"/>
      </p:ext>
    </p:extLst>
  </p:cSld>
  <p:clrMapOvr>
    <a:masterClrMapping/>
  </p:clrMapOvr>
  <p:transition spd="slow">
    <p:wip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圆角矩形 66"/>
          <p:cNvSpPr/>
          <p:nvPr/>
        </p:nvSpPr>
        <p:spPr>
          <a:xfrm>
            <a:off x="1469620" y="1514256"/>
            <a:ext cx="956647" cy="511238"/>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9" tIns="60914" rIns="121829" bIns="60914" anchor="ctr"/>
          <a:lstStyle/>
          <a:p>
            <a:pPr algn="ctr" defTabSz="1218565">
              <a:defRPr/>
            </a:pPr>
            <a:r>
              <a:rPr lang="en-US" altLang="zh-CN" sz="3600" dirty="0" smtClean="0">
                <a:solidFill>
                  <a:prstClr val="white"/>
                </a:solidFill>
                <a:latin typeface="Calibri" panose="020F0502020204030204"/>
                <a:ea typeface="Arial Unicode MS" panose="020B0604020202020204" pitchFamily="34" charset="-122"/>
                <a:cs typeface="Arial Unicode MS" panose="020B0604020202020204" pitchFamily="34" charset="-122"/>
              </a:rPr>
              <a:t>3.1</a:t>
            </a: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grpSp>
        <p:nvGrpSpPr>
          <p:cNvPr id="68" name="组合 67"/>
          <p:cNvGrpSpPr/>
          <p:nvPr/>
        </p:nvGrpSpPr>
        <p:grpSpPr>
          <a:xfrm>
            <a:off x="2682853" y="1514255"/>
            <a:ext cx="5854492" cy="511238"/>
            <a:chOff x="6339097" y="1573726"/>
            <a:chExt cx="3744416" cy="511504"/>
          </a:xfrm>
          <a:solidFill>
            <a:srgbClr val="7030A0"/>
          </a:solidFill>
        </p:grpSpPr>
        <p:sp>
          <p:nvSpPr>
            <p:cNvPr id="69" name="圆角矩形 68"/>
            <p:cNvSpPr/>
            <p:nvPr/>
          </p:nvSpPr>
          <p:spPr>
            <a:xfrm>
              <a:off x="6339097" y="1573726"/>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algn="ctr" defTabSz="1218565">
                <a:defRPr/>
              </a:pP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sp>
          <p:nvSpPr>
            <p:cNvPr id="70" name="矩形 69"/>
            <p:cNvSpPr/>
            <p:nvPr/>
          </p:nvSpPr>
          <p:spPr>
            <a:xfrm>
              <a:off x="6491851" y="1614014"/>
              <a:ext cx="3496276" cy="431087"/>
            </a:xfrm>
            <a:prstGeom prst="rect">
              <a:avLst/>
            </a:prstGeom>
            <a:grpFill/>
          </p:spPr>
          <p:txBody>
            <a:bodyPr wrap="square" lIns="121897" tIns="60948" rIns="121897" bIns="60948">
              <a:spAutoFit/>
            </a:bodyPr>
            <a:lstStyle/>
            <a:p>
              <a:pPr defTabSz="1218565">
                <a:defRPr/>
              </a:pPr>
              <a:r>
                <a:rPr lang="en-US" altLang="zh-CN"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K</a:t>
              </a:r>
              <a:r>
                <a:rPr lang="zh-CN" altLang="en-US"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均值聚类算法</a:t>
              </a:r>
              <a:endParaRPr lang="zh-CN"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1" name="圆角矩形 70"/>
          <p:cNvSpPr/>
          <p:nvPr/>
        </p:nvSpPr>
        <p:spPr>
          <a:xfrm>
            <a:off x="1469620" y="2350273"/>
            <a:ext cx="956647" cy="511238"/>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9" tIns="60914" rIns="121829" bIns="60914" anchor="ctr"/>
          <a:lstStyle/>
          <a:p>
            <a:pPr algn="ctr" defTabSz="1218565">
              <a:defRPr/>
            </a:pPr>
            <a:r>
              <a:rPr lang="en-US" altLang="zh-CN" sz="3600" dirty="0" smtClean="0">
                <a:solidFill>
                  <a:prstClr val="white"/>
                </a:solidFill>
                <a:latin typeface="Calibri" panose="020F0502020204030204"/>
                <a:ea typeface="Arial Unicode MS" panose="020B0604020202020204" pitchFamily="34" charset="-122"/>
                <a:cs typeface="Arial Unicode MS" panose="020B0604020202020204" pitchFamily="34" charset="-122"/>
              </a:rPr>
              <a:t>3.2</a:t>
            </a: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grpSp>
        <p:nvGrpSpPr>
          <p:cNvPr id="72" name="组合 71"/>
          <p:cNvGrpSpPr/>
          <p:nvPr/>
        </p:nvGrpSpPr>
        <p:grpSpPr>
          <a:xfrm>
            <a:off x="2690351" y="2350273"/>
            <a:ext cx="5854492" cy="511238"/>
            <a:chOff x="6315199" y="2410178"/>
            <a:chExt cx="3744416" cy="511504"/>
          </a:xfrm>
          <a:solidFill>
            <a:srgbClr val="7030A0"/>
          </a:solidFill>
        </p:grpSpPr>
        <p:sp>
          <p:nvSpPr>
            <p:cNvPr id="73" name="圆角矩形 72"/>
            <p:cNvSpPr/>
            <p:nvPr/>
          </p:nvSpPr>
          <p:spPr>
            <a:xfrm>
              <a:off x="6315199" y="2410178"/>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algn="ctr" defTabSz="1218565">
                <a:defRPr/>
              </a:pP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sp>
          <p:nvSpPr>
            <p:cNvPr id="74" name="矩形 73"/>
            <p:cNvSpPr/>
            <p:nvPr/>
          </p:nvSpPr>
          <p:spPr>
            <a:xfrm>
              <a:off x="6486706" y="2450465"/>
              <a:ext cx="3496276" cy="430928"/>
            </a:xfrm>
            <a:prstGeom prst="rect">
              <a:avLst/>
            </a:prstGeom>
            <a:grpFill/>
          </p:spPr>
          <p:txBody>
            <a:bodyPr wrap="square" lIns="121897" tIns="60948" rIns="121897" bIns="60948">
              <a:spAutoFit/>
            </a:bodyPr>
            <a:lstStyle/>
            <a:p>
              <a:pPr defTabSz="1218565">
                <a:defRPr/>
              </a:pPr>
              <a:r>
                <a:rPr lang="zh-CN" altLang="en-US"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聚类算法基础</a:t>
              </a:r>
              <a:endParaRPr lang="zh-CN"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5" name="圆角矩形 74"/>
          <p:cNvSpPr/>
          <p:nvPr/>
        </p:nvSpPr>
        <p:spPr>
          <a:xfrm>
            <a:off x="1469620" y="3235665"/>
            <a:ext cx="956647" cy="511238"/>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9" tIns="60914" rIns="121829" bIns="60914" anchor="ctr"/>
          <a:lstStyle/>
          <a:p>
            <a:pPr algn="ctr" defTabSz="1218565">
              <a:defRPr/>
            </a:pPr>
            <a:r>
              <a:rPr lang="en-US" altLang="zh-CN" sz="3600" dirty="0" smtClean="0">
                <a:solidFill>
                  <a:prstClr val="white"/>
                </a:solidFill>
                <a:latin typeface="Calibri" panose="020F0502020204030204"/>
                <a:ea typeface="Arial Unicode MS" panose="020B0604020202020204" pitchFamily="34" charset="-122"/>
                <a:cs typeface="Arial Unicode MS" panose="020B0604020202020204" pitchFamily="34" charset="-122"/>
              </a:rPr>
              <a:t>3.3</a:t>
            </a: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grpSp>
        <p:nvGrpSpPr>
          <p:cNvPr id="76" name="组合 75"/>
          <p:cNvGrpSpPr/>
          <p:nvPr/>
        </p:nvGrpSpPr>
        <p:grpSpPr>
          <a:xfrm>
            <a:off x="2708253" y="3235663"/>
            <a:ext cx="5854492" cy="511238"/>
            <a:chOff x="6339097" y="3296031"/>
            <a:chExt cx="3744416" cy="511504"/>
          </a:xfrm>
          <a:solidFill>
            <a:srgbClr val="7030A0"/>
          </a:solidFill>
        </p:grpSpPr>
        <p:sp>
          <p:nvSpPr>
            <p:cNvPr id="77" name="圆角矩形 76"/>
            <p:cNvSpPr/>
            <p:nvPr/>
          </p:nvSpPr>
          <p:spPr>
            <a:xfrm>
              <a:off x="6339097" y="3296031"/>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algn="ctr" defTabSz="1218565">
                <a:defRPr/>
              </a:pP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sp>
          <p:nvSpPr>
            <p:cNvPr id="78" name="矩形 77"/>
            <p:cNvSpPr/>
            <p:nvPr/>
          </p:nvSpPr>
          <p:spPr>
            <a:xfrm>
              <a:off x="6491850" y="3336318"/>
              <a:ext cx="3496276" cy="431087"/>
            </a:xfrm>
            <a:prstGeom prst="rect">
              <a:avLst/>
            </a:prstGeom>
            <a:grpFill/>
          </p:spPr>
          <p:txBody>
            <a:bodyPr wrap="square" lIns="121897" tIns="60948" rIns="121897" bIns="60948">
              <a:spAutoFit/>
            </a:bodyPr>
            <a:lstStyle/>
            <a:p>
              <a:pPr defTabSz="1218565">
                <a:defRPr/>
              </a:pPr>
              <a:r>
                <a:rPr lang="en-US" altLang="zh-CN"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PCA</a:t>
              </a:r>
              <a:r>
                <a:rPr lang="zh-CN" altLang="en-US"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降维算法</a:t>
              </a:r>
              <a:endParaRPr lang="zh-CN"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87" name="TextBox 86"/>
          <p:cNvSpPr txBox="1"/>
          <p:nvPr/>
        </p:nvSpPr>
        <p:spPr>
          <a:xfrm>
            <a:off x="0" y="330429"/>
            <a:ext cx="9144000" cy="676999"/>
          </a:xfrm>
          <a:prstGeom prst="rect">
            <a:avLst/>
          </a:prstGeom>
          <a:noFill/>
        </p:spPr>
        <p:txBody>
          <a:bodyPr wrap="square" lIns="121817" tIns="60906" rIns="121817" bIns="60906">
            <a:spAutoFit/>
          </a:bodyPr>
          <a:lstStyle/>
          <a:p>
            <a:pPr algn="ctr" defTabSz="1218565"/>
            <a:r>
              <a:rPr lang="zh-CN" altLang="en-US" sz="3600" b="1" dirty="0" smtClean="0">
                <a:solidFill>
                  <a:srgbClr val="7030A0"/>
                </a:solidFill>
                <a:latin typeface="华文新魏" pitchFamily="2" charset="-122"/>
                <a:ea typeface="华文新魏" pitchFamily="2" charset="-122"/>
              </a:rPr>
              <a:t>第三章  聚类与降维</a:t>
            </a:r>
            <a:endParaRPr lang="zh-CN" altLang="en-US" sz="3600" b="1" dirty="0">
              <a:solidFill>
                <a:srgbClr val="7030A0"/>
              </a:solidFill>
              <a:latin typeface="华文新魏" pitchFamily="2" charset="-122"/>
              <a:ea typeface="华文新魏" pitchFamily="2" charset="-122"/>
            </a:endParaRPr>
          </a:p>
        </p:txBody>
      </p:sp>
      <p:sp>
        <p:nvSpPr>
          <p:cNvPr id="88" name="下箭头 87"/>
          <p:cNvSpPr/>
          <p:nvPr/>
        </p:nvSpPr>
        <p:spPr>
          <a:xfrm rot="16200000">
            <a:off x="710821" y="4037567"/>
            <a:ext cx="575764" cy="695523"/>
          </a:xfrm>
          <a:prstGeom prst="down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340" tIns="45671" rIns="91340" bIns="45671" rtlCol="0" anchor="ctr"/>
          <a:lstStyle/>
          <a:p>
            <a:pPr algn="ctr" defTabSz="1218565"/>
            <a:endParaRPr lang="zh-CN" altLang="en-US" sz="2400">
              <a:solidFill>
                <a:prstClr val="white"/>
              </a:solidFill>
              <a:latin typeface="Calibri" panose="020F0502020204030204"/>
              <a:ea typeface="宋体" panose="02010600030101010101" pitchFamily="2" charset="-122"/>
            </a:endParaRPr>
          </a:p>
        </p:txBody>
      </p:sp>
      <p:sp>
        <p:nvSpPr>
          <p:cNvPr id="26" name="圆角矩形 25"/>
          <p:cNvSpPr/>
          <p:nvPr/>
        </p:nvSpPr>
        <p:spPr>
          <a:xfrm>
            <a:off x="1469620" y="4111906"/>
            <a:ext cx="956647" cy="511238"/>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9" tIns="60914" rIns="121829" bIns="60914" anchor="ctr"/>
          <a:lstStyle/>
          <a:p>
            <a:pPr algn="ctr" defTabSz="1218565">
              <a:defRPr/>
            </a:pPr>
            <a:r>
              <a:rPr lang="en-US" altLang="zh-CN" sz="3600" dirty="0" smtClean="0">
                <a:solidFill>
                  <a:prstClr val="white"/>
                </a:solidFill>
                <a:latin typeface="Calibri" panose="020F0502020204030204"/>
                <a:ea typeface="Arial Unicode MS" panose="020B0604020202020204" pitchFamily="34" charset="-122"/>
                <a:cs typeface="Arial Unicode MS" panose="020B0604020202020204" pitchFamily="34" charset="-122"/>
              </a:rPr>
              <a:t>3.4</a:t>
            </a: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grpSp>
        <p:nvGrpSpPr>
          <p:cNvPr id="27" name="组合 26"/>
          <p:cNvGrpSpPr/>
          <p:nvPr/>
        </p:nvGrpSpPr>
        <p:grpSpPr>
          <a:xfrm>
            <a:off x="2682853" y="4111905"/>
            <a:ext cx="5854492" cy="511238"/>
            <a:chOff x="6339097" y="1573726"/>
            <a:chExt cx="3744416" cy="511504"/>
          </a:xfrm>
          <a:solidFill>
            <a:srgbClr val="7030A0"/>
          </a:solidFill>
        </p:grpSpPr>
        <p:sp>
          <p:nvSpPr>
            <p:cNvPr id="28" name="圆角矩形 27"/>
            <p:cNvSpPr/>
            <p:nvPr/>
          </p:nvSpPr>
          <p:spPr>
            <a:xfrm>
              <a:off x="6339097" y="1573726"/>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algn="ctr" defTabSz="1218565">
                <a:defRPr/>
              </a:pP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sp>
          <p:nvSpPr>
            <p:cNvPr id="29" name="矩形 28"/>
            <p:cNvSpPr/>
            <p:nvPr/>
          </p:nvSpPr>
          <p:spPr>
            <a:xfrm>
              <a:off x="6491851" y="1614013"/>
              <a:ext cx="3496276" cy="431087"/>
            </a:xfrm>
            <a:prstGeom prst="rect">
              <a:avLst/>
            </a:prstGeom>
            <a:grpFill/>
          </p:spPr>
          <p:txBody>
            <a:bodyPr wrap="square" lIns="121897" tIns="60948" rIns="121897" bIns="60948">
              <a:spAutoFit/>
            </a:bodyPr>
            <a:lstStyle/>
            <a:p>
              <a:pPr defTabSz="1218565">
                <a:defRPr/>
              </a:pPr>
              <a:r>
                <a:rPr lang="zh-CN" altLang="en-US"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划分聚类、密度聚类与模型聚类算法</a:t>
              </a:r>
              <a:endParaRPr lang="zh-CN"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0" name="圆角矩形 29"/>
          <p:cNvSpPr/>
          <p:nvPr/>
        </p:nvSpPr>
        <p:spPr>
          <a:xfrm>
            <a:off x="1469620" y="4947923"/>
            <a:ext cx="956647" cy="511238"/>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9" tIns="60914" rIns="121829" bIns="60914" anchor="ctr"/>
          <a:lstStyle/>
          <a:p>
            <a:pPr algn="ctr" defTabSz="1218565">
              <a:defRPr/>
            </a:pPr>
            <a:r>
              <a:rPr lang="en-US" altLang="zh-CN" sz="3600" dirty="0" smtClean="0">
                <a:solidFill>
                  <a:prstClr val="white"/>
                </a:solidFill>
                <a:latin typeface="Calibri" panose="020F0502020204030204"/>
                <a:ea typeface="Arial Unicode MS" panose="020B0604020202020204" pitchFamily="34" charset="-122"/>
                <a:cs typeface="Arial Unicode MS" panose="020B0604020202020204" pitchFamily="34" charset="-122"/>
              </a:rPr>
              <a:t>3.5</a:t>
            </a: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grpSp>
        <p:nvGrpSpPr>
          <p:cNvPr id="31" name="组合 30"/>
          <p:cNvGrpSpPr/>
          <p:nvPr/>
        </p:nvGrpSpPr>
        <p:grpSpPr>
          <a:xfrm>
            <a:off x="2690351" y="4947923"/>
            <a:ext cx="5854492" cy="511238"/>
            <a:chOff x="6315199" y="2410178"/>
            <a:chExt cx="3744416" cy="511504"/>
          </a:xfrm>
          <a:solidFill>
            <a:srgbClr val="7030A0"/>
          </a:solidFill>
        </p:grpSpPr>
        <p:sp>
          <p:nvSpPr>
            <p:cNvPr id="32" name="圆角矩形 31"/>
            <p:cNvSpPr/>
            <p:nvPr/>
          </p:nvSpPr>
          <p:spPr>
            <a:xfrm>
              <a:off x="6315199" y="2410178"/>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algn="ctr" defTabSz="1218565">
                <a:defRPr/>
              </a:pP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sp>
          <p:nvSpPr>
            <p:cNvPr id="33" name="矩形 32"/>
            <p:cNvSpPr/>
            <p:nvPr/>
          </p:nvSpPr>
          <p:spPr>
            <a:xfrm>
              <a:off x="6486706" y="2450465"/>
              <a:ext cx="3496276" cy="430928"/>
            </a:xfrm>
            <a:prstGeom prst="rect">
              <a:avLst/>
            </a:prstGeom>
            <a:grpFill/>
          </p:spPr>
          <p:txBody>
            <a:bodyPr wrap="square" lIns="121897" tIns="60948" rIns="121897" bIns="60948">
              <a:spAutoFit/>
            </a:bodyPr>
            <a:lstStyle/>
            <a:p>
              <a:pPr defTabSz="1218565">
                <a:defRPr/>
              </a:pPr>
              <a:r>
                <a:rPr lang="zh-CN" altLang="en-US"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层次聚类算法</a:t>
              </a:r>
              <a:endParaRPr lang="zh-CN"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4" name="圆角矩形 33"/>
          <p:cNvSpPr/>
          <p:nvPr/>
        </p:nvSpPr>
        <p:spPr>
          <a:xfrm>
            <a:off x="1469620" y="5833315"/>
            <a:ext cx="956647" cy="511238"/>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9" tIns="60914" rIns="121829" bIns="60914" anchor="ctr"/>
          <a:lstStyle/>
          <a:p>
            <a:pPr algn="ctr" defTabSz="1218565">
              <a:defRPr/>
            </a:pPr>
            <a:r>
              <a:rPr lang="en-US" altLang="zh-CN" sz="3600" dirty="0" smtClean="0">
                <a:solidFill>
                  <a:prstClr val="white"/>
                </a:solidFill>
                <a:latin typeface="Calibri" panose="020F0502020204030204"/>
                <a:ea typeface="Arial Unicode MS" panose="020B0604020202020204" pitchFamily="34" charset="-122"/>
                <a:cs typeface="Arial Unicode MS" panose="020B0604020202020204" pitchFamily="34" charset="-122"/>
              </a:rPr>
              <a:t>3.6</a:t>
            </a: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grpSp>
        <p:nvGrpSpPr>
          <p:cNvPr id="35" name="组合 34"/>
          <p:cNvGrpSpPr/>
          <p:nvPr/>
        </p:nvGrpSpPr>
        <p:grpSpPr>
          <a:xfrm>
            <a:off x="2708253" y="5833313"/>
            <a:ext cx="5854492" cy="511238"/>
            <a:chOff x="6339097" y="3296031"/>
            <a:chExt cx="3744416" cy="511504"/>
          </a:xfrm>
          <a:solidFill>
            <a:srgbClr val="7030A0"/>
          </a:solidFill>
        </p:grpSpPr>
        <p:sp>
          <p:nvSpPr>
            <p:cNvPr id="36" name="圆角矩形 35"/>
            <p:cNvSpPr/>
            <p:nvPr/>
          </p:nvSpPr>
          <p:spPr>
            <a:xfrm>
              <a:off x="6339097" y="3296031"/>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algn="ctr" defTabSz="1218565">
                <a:defRPr/>
              </a:pP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sp>
          <p:nvSpPr>
            <p:cNvPr id="37" name="矩形 36"/>
            <p:cNvSpPr/>
            <p:nvPr/>
          </p:nvSpPr>
          <p:spPr>
            <a:xfrm>
              <a:off x="6491850" y="3336317"/>
              <a:ext cx="3496276" cy="431087"/>
            </a:xfrm>
            <a:prstGeom prst="rect">
              <a:avLst/>
            </a:prstGeom>
            <a:grpFill/>
          </p:spPr>
          <p:txBody>
            <a:bodyPr wrap="square" lIns="121897" tIns="60948" rIns="121897" bIns="60948">
              <a:spAutoFit/>
            </a:bodyPr>
            <a:lstStyle/>
            <a:p>
              <a:pPr defTabSz="1218565">
                <a:defRPr/>
              </a:pPr>
              <a:r>
                <a:rPr lang="en-US" altLang="zh-CN"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Mean </a:t>
              </a:r>
              <a:r>
                <a:rPr lang="en-US"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Shift</a:t>
              </a:r>
              <a:r>
                <a:rPr lang="zh-CN" altLang="en-US"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算法及其在图像分割中的应用示例</a:t>
              </a:r>
              <a:endParaRPr lang="zh-CN"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Tree>
    <p:extLst>
      <p:ext uri="{BB962C8B-B14F-4D97-AF65-F5344CB8AC3E}">
        <p14:creationId xmlns:p14="http://schemas.microsoft.com/office/powerpoint/2010/main" val="94917247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wipe(down)">
                                      <p:cBhvr>
                                        <p:cTn id="7" dur="580">
                                          <p:stCondLst>
                                            <p:cond delay="0"/>
                                          </p:stCondLst>
                                        </p:cTn>
                                        <p:tgtEl>
                                          <p:spTgt spid="88"/>
                                        </p:tgtEl>
                                      </p:cBhvr>
                                    </p:animEffect>
                                    <p:anim calcmode="lin" valueType="num">
                                      <p:cBhvr>
                                        <p:cTn id="8" dur="1822" tmFilter="0,0; 0.14,0.36; 0.43,0.73; 0.71,0.91; 1.0,1.0">
                                          <p:stCondLst>
                                            <p:cond delay="0"/>
                                          </p:stCondLst>
                                        </p:cTn>
                                        <p:tgtEl>
                                          <p:spTgt spid="88"/>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88"/>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88"/>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88"/>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88"/>
                                        </p:tgtEl>
                                        <p:attrNameLst>
                                          <p:attrName>ppt_y</p:attrName>
                                        </p:attrNameLst>
                                      </p:cBhvr>
                                      <p:tavLst>
                                        <p:tav tm="0" fmla="#ppt_y-sin(pi*$)/81">
                                          <p:val>
                                            <p:fltVal val="0"/>
                                          </p:val>
                                        </p:tav>
                                        <p:tav tm="100000">
                                          <p:val>
                                            <p:fltVal val="1"/>
                                          </p:val>
                                        </p:tav>
                                      </p:tavLst>
                                    </p:anim>
                                    <p:animScale>
                                      <p:cBhvr>
                                        <p:cTn id="13" dur="26">
                                          <p:stCondLst>
                                            <p:cond delay="650"/>
                                          </p:stCondLst>
                                        </p:cTn>
                                        <p:tgtEl>
                                          <p:spTgt spid="88"/>
                                        </p:tgtEl>
                                      </p:cBhvr>
                                      <p:to x="100000" y="60000"/>
                                    </p:animScale>
                                    <p:animScale>
                                      <p:cBhvr>
                                        <p:cTn id="14" dur="166" decel="50000">
                                          <p:stCondLst>
                                            <p:cond delay="676"/>
                                          </p:stCondLst>
                                        </p:cTn>
                                        <p:tgtEl>
                                          <p:spTgt spid="88"/>
                                        </p:tgtEl>
                                      </p:cBhvr>
                                      <p:to x="100000" y="100000"/>
                                    </p:animScale>
                                    <p:animScale>
                                      <p:cBhvr>
                                        <p:cTn id="15" dur="26">
                                          <p:stCondLst>
                                            <p:cond delay="1312"/>
                                          </p:stCondLst>
                                        </p:cTn>
                                        <p:tgtEl>
                                          <p:spTgt spid="88"/>
                                        </p:tgtEl>
                                      </p:cBhvr>
                                      <p:to x="100000" y="80000"/>
                                    </p:animScale>
                                    <p:animScale>
                                      <p:cBhvr>
                                        <p:cTn id="16" dur="166" decel="50000">
                                          <p:stCondLst>
                                            <p:cond delay="1338"/>
                                          </p:stCondLst>
                                        </p:cTn>
                                        <p:tgtEl>
                                          <p:spTgt spid="88"/>
                                        </p:tgtEl>
                                      </p:cBhvr>
                                      <p:to x="100000" y="100000"/>
                                    </p:animScale>
                                    <p:animScale>
                                      <p:cBhvr>
                                        <p:cTn id="17" dur="26">
                                          <p:stCondLst>
                                            <p:cond delay="1642"/>
                                          </p:stCondLst>
                                        </p:cTn>
                                        <p:tgtEl>
                                          <p:spTgt spid="88"/>
                                        </p:tgtEl>
                                      </p:cBhvr>
                                      <p:to x="100000" y="90000"/>
                                    </p:animScale>
                                    <p:animScale>
                                      <p:cBhvr>
                                        <p:cTn id="18" dur="166" decel="50000">
                                          <p:stCondLst>
                                            <p:cond delay="1668"/>
                                          </p:stCondLst>
                                        </p:cTn>
                                        <p:tgtEl>
                                          <p:spTgt spid="88"/>
                                        </p:tgtEl>
                                      </p:cBhvr>
                                      <p:to x="100000" y="100000"/>
                                    </p:animScale>
                                    <p:animScale>
                                      <p:cBhvr>
                                        <p:cTn id="19" dur="26">
                                          <p:stCondLst>
                                            <p:cond delay="1808"/>
                                          </p:stCondLst>
                                        </p:cTn>
                                        <p:tgtEl>
                                          <p:spTgt spid="88"/>
                                        </p:tgtEl>
                                      </p:cBhvr>
                                      <p:to x="100000" y="95000"/>
                                    </p:animScale>
                                    <p:animScale>
                                      <p:cBhvr>
                                        <p:cTn id="20" dur="166" decel="50000">
                                          <p:stCondLst>
                                            <p:cond delay="1834"/>
                                          </p:stCondLst>
                                        </p:cTn>
                                        <p:tgtEl>
                                          <p:spTgt spid="8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0" y="681693"/>
            <a:ext cx="8352375"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划分聚类</a:t>
            </a:r>
            <a:endParaRPr lang="zh-CN" altLang="en-US" sz="2400" b="1" dirty="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划分</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Partitioning</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聚类</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是基于距离的，它的基本思想是使簇内的点距离尽量近、簇间的点距离尽量远。</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k-means</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算法就属于</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划分聚类</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。划分聚类</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适合凸</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样本点</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集合的分簇。</a:t>
            </a:r>
            <a:endPar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a:solidFill>
                  <a:srgbClr val="7030A0"/>
                </a:solidFill>
                <a:latin typeface="微软雅黑" panose="020B0503020204020204" pitchFamily="34" charset="-122"/>
                <a:ea typeface="微软雅黑" panose="020B0503020204020204" pitchFamily="34" charset="-122"/>
              </a:rPr>
              <a:t>3.4 </a:t>
            </a:r>
            <a:r>
              <a:rPr lang="zh-CN" altLang="en-US" sz="2800" b="1" dirty="0">
                <a:solidFill>
                  <a:srgbClr val="7030A0"/>
                </a:solidFill>
                <a:latin typeface="微软雅黑" panose="020B0503020204020204" pitchFamily="34" charset="-122"/>
                <a:ea typeface="微软雅黑" panose="020B0503020204020204" pitchFamily="34" charset="-122"/>
              </a:rPr>
              <a:t>划分聚类、密度聚类和模型聚类算法</a:t>
            </a: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45</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8" name="对象 7"/>
          <p:cNvGraphicFramePr>
            <a:graphicFrameLocks noChangeAspect="1"/>
          </p:cNvGraphicFramePr>
          <p:nvPr>
            <p:extLst>
              <p:ext uri="{D42A27DB-BD31-4B8C-83A1-F6EECF244321}">
                <p14:modId xmlns:p14="http://schemas.microsoft.com/office/powerpoint/2010/main" val="2811844410"/>
              </p:ext>
            </p:extLst>
          </p:nvPr>
        </p:nvGraphicFramePr>
        <p:xfrm>
          <a:off x="1725613" y="3421794"/>
          <a:ext cx="5480050" cy="1890713"/>
        </p:xfrm>
        <a:graphic>
          <a:graphicData uri="http://schemas.openxmlformats.org/presentationml/2006/ole">
            <mc:AlternateContent xmlns:mc="http://schemas.openxmlformats.org/markup-compatibility/2006">
              <mc:Choice xmlns:v="urn:schemas-microsoft-com:vml" Requires="v">
                <p:oleObj spid="_x0000_s50198" r:id="rId4" imgW="2464830" imgH="844892" progId="Visio.Drawing.11">
                  <p:embed/>
                </p:oleObj>
              </mc:Choice>
              <mc:Fallback>
                <p:oleObj r:id="rId4" imgW="2464830" imgH="844892" progId="Visio.Drawing.11">
                  <p:embed/>
                  <p:pic>
                    <p:nvPicPr>
                      <p:cNvPr id="0" name="对象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25613" y="3421794"/>
                        <a:ext cx="5480050" cy="1890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838186444"/>
      </p:ext>
    </p:extLst>
  </p:cSld>
  <p:clrMapOvr>
    <a:masterClrMapping/>
  </p:clrMapOvr>
  <p:transition spd="slow">
    <p:wip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0" y="681693"/>
            <a:ext cx="8352375"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密度聚类</a:t>
            </a:r>
            <a:endParaRPr lang="zh-CN" altLang="en-US" sz="2400" b="1" dirty="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密度（</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Density</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）聚类是基于所谓的密度进行分簇</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密度</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聚类的思想是当邻域的密度达到指定阈值时，就将邻域内的样本点合并到本簇内，如果本簇内所有样本点的邻域密度都达不到指定阈值，则本簇划分完毕，进行下一个簇的划分</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a:solidFill>
                  <a:srgbClr val="7030A0"/>
                </a:solidFill>
                <a:latin typeface="微软雅黑" panose="020B0503020204020204" pitchFamily="34" charset="-122"/>
                <a:ea typeface="微软雅黑" panose="020B0503020204020204" pitchFamily="34" charset="-122"/>
              </a:rPr>
              <a:t>3.4 </a:t>
            </a:r>
            <a:r>
              <a:rPr lang="zh-CN" altLang="en-US" sz="2800" b="1" dirty="0">
                <a:solidFill>
                  <a:srgbClr val="7030A0"/>
                </a:solidFill>
                <a:latin typeface="微软雅黑" panose="020B0503020204020204" pitchFamily="34" charset="-122"/>
                <a:ea typeface="微软雅黑" panose="020B0503020204020204" pitchFamily="34" charset="-122"/>
              </a:rPr>
              <a:t>划分聚类、密度聚类和模型聚类算法</a:t>
            </a: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46</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1" name="图片 10"/>
          <p:cNvPicPr/>
          <p:nvPr/>
        </p:nvPicPr>
        <p:blipFill>
          <a:blip r:embed="rId3">
            <a:extLst>
              <a:ext uri="{28A0092B-C50C-407E-A947-70E740481C1C}">
                <a14:useLocalDpi xmlns:a14="http://schemas.microsoft.com/office/drawing/2010/main" val="0"/>
              </a:ext>
            </a:extLst>
          </a:blip>
          <a:srcRect/>
          <a:stretch>
            <a:fillRect/>
          </a:stretch>
        </p:blipFill>
        <p:spPr>
          <a:xfrm>
            <a:off x="1908148" y="3568678"/>
            <a:ext cx="5327704" cy="2698558"/>
          </a:xfrm>
          <a:prstGeom prst="rect">
            <a:avLst/>
          </a:prstGeom>
          <a:noFill/>
          <a:ln>
            <a:noFill/>
          </a:ln>
        </p:spPr>
      </p:pic>
    </p:spTree>
    <p:extLst>
      <p:ext uri="{BB962C8B-B14F-4D97-AF65-F5344CB8AC3E}">
        <p14:creationId xmlns:p14="http://schemas.microsoft.com/office/powerpoint/2010/main" val="3367812240"/>
      </p:ext>
    </p:extLst>
  </p:cSld>
  <p:clrMapOvr>
    <a:masterClrMapping/>
  </p:clrMapOvr>
  <p:transition spd="slow">
    <p:wip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0" y="681693"/>
            <a:ext cx="8352375"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密度聚类</a:t>
            </a:r>
            <a:r>
              <a:rPr lang="en-US" altLang="zh-CN"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a:t>
            </a:r>
            <a:r>
              <a:rPr lang="en-US"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DBSCAN</a:t>
            </a:r>
          </a:p>
          <a:p>
            <a:pPr marL="0" indent="457200">
              <a:lnSpc>
                <a:spcPct val="150000"/>
              </a:lnSpc>
              <a:spcBef>
                <a:spcPts val="0"/>
              </a:spcBef>
              <a:buNone/>
            </a:pPr>
            <a:r>
              <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DBSCAN</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算法将所有样本点分为核心点、边界点和噪声点，</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如灰色</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点、白色点和黑色点所示</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a:solidFill>
                  <a:srgbClr val="7030A0"/>
                </a:solidFill>
                <a:latin typeface="微软雅黑" panose="020B0503020204020204" pitchFamily="34" charset="-122"/>
                <a:ea typeface="微软雅黑" panose="020B0503020204020204" pitchFamily="34" charset="-122"/>
              </a:rPr>
              <a:t>3.4 </a:t>
            </a:r>
            <a:r>
              <a:rPr lang="zh-CN" altLang="en-US" sz="2800" b="1" dirty="0">
                <a:solidFill>
                  <a:srgbClr val="7030A0"/>
                </a:solidFill>
                <a:latin typeface="微软雅黑" panose="020B0503020204020204" pitchFamily="34" charset="-122"/>
                <a:ea typeface="微软雅黑" panose="020B0503020204020204" pitchFamily="34" charset="-122"/>
              </a:rPr>
              <a:t>划分聚类、密度聚类和模型聚类算法</a:t>
            </a: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47</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2522978324"/>
              </p:ext>
            </p:extLst>
          </p:nvPr>
        </p:nvGraphicFramePr>
        <p:xfrm>
          <a:off x="4688821" y="2671282"/>
          <a:ext cx="4349437" cy="3003547"/>
        </p:xfrm>
        <a:graphic>
          <a:graphicData uri="http://schemas.openxmlformats.org/presentationml/2006/ole">
            <mc:AlternateContent xmlns:mc="http://schemas.openxmlformats.org/markup-compatibility/2006">
              <mc:Choice xmlns:v="urn:schemas-microsoft-com:vml" Requires="v">
                <p:oleObj spid="_x0000_s51223" name="Visio" r:id="rId4" imgW="1414564" imgH="1042718" progId="Visio.Drawing.11">
                  <p:embed/>
                </p:oleObj>
              </mc:Choice>
              <mc:Fallback>
                <p:oleObj name="Visio" r:id="rId4" imgW="1414564" imgH="1042718" progId="Visio.Drawing.11">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88821" y="2671282"/>
                        <a:ext cx="4349437" cy="3003547"/>
                      </a:xfrm>
                      <a:prstGeom prst="rect">
                        <a:avLst/>
                      </a:prstGeom>
                      <a:noFill/>
                    </p:spPr>
                  </p:pic>
                </p:oleObj>
              </mc:Fallback>
            </mc:AlternateContent>
          </a:graphicData>
        </a:graphic>
      </p:graphicFrame>
      <p:sp>
        <p:nvSpPr>
          <p:cNvPr id="12" name="矩形 11"/>
          <p:cNvSpPr/>
          <p:nvPr/>
        </p:nvSpPr>
        <p:spPr>
          <a:xfrm>
            <a:off x="401205" y="2495939"/>
            <a:ext cx="4396825" cy="3647152"/>
          </a:xfrm>
          <a:prstGeom prst="rect">
            <a:avLst/>
          </a:prstGeom>
        </p:spPr>
        <p:txBody>
          <a:bodyPr wrap="square">
            <a:spAutoFit/>
          </a:bodyPr>
          <a:lstStyle/>
          <a:p>
            <a:pPr>
              <a:lnSpc>
                <a:spcPct val="150000"/>
              </a:lnSpc>
            </a:pPr>
            <a:r>
              <a:rPr lang="zh-CN" altLang="en-US" sz="2200" dirty="0">
                <a:solidFill>
                  <a:srgbClr val="C00000"/>
                </a:solidFill>
                <a:latin typeface="Arial" panose="020B0604020202020204" pitchFamily="34" charset="0"/>
                <a:ea typeface="微软雅黑" panose="020B0503020204020204" pitchFamily="34" charset="-122"/>
                <a:cs typeface="Arial" panose="020B0604020202020204" pitchFamily="34" charset="0"/>
              </a:rPr>
              <a:t>核心点</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：在指定大小的邻域内有不少于指定数量的点。指定大小的邻域，一般用邻域半径</a:t>
            </a:r>
            <a:r>
              <a:rPr lang="en-US" altLang="zh-CN" sz="2200" dirty="0" err="1">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eps</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来确定。指定数量用</a:t>
            </a:r>
            <a:r>
              <a:rPr lang="en-US" altLang="zh-CN" sz="2200" dirty="0" err="1">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min_samples</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来表示。</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a:lnSpc>
                <a:spcPct val="150000"/>
              </a:lnSpc>
            </a:pPr>
            <a:r>
              <a:rPr lang="zh-CN" altLang="en-US" sz="2200" dirty="0" smtClean="0">
                <a:solidFill>
                  <a:srgbClr val="C00000"/>
                </a:solidFill>
                <a:latin typeface="Arial" panose="020B0604020202020204" pitchFamily="34" charset="0"/>
                <a:ea typeface="微软雅黑" panose="020B0503020204020204" pitchFamily="34" charset="-122"/>
                <a:cs typeface="Arial" panose="020B0604020202020204" pitchFamily="34" charset="0"/>
              </a:rPr>
              <a:t>边界点：</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处于</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核心点的邻域内的非核心点。</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a:lnSpc>
                <a:spcPct val="150000"/>
              </a:lnSpc>
            </a:pPr>
            <a:r>
              <a:rPr lang="zh-CN" altLang="en-US" sz="2200" dirty="0">
                <a:solidFill>
                  <a:srgbClr val="C00000"/>
                </a:solidFill>
                <a:latin typeface="Arial" panose="020B0604020202020204" pitchFamily="34" charset="0"/>
                <a:ea typeface="微软雅黑" panose="020B0503020204020204" pitchFamily="34" charset="-122"/>
                <a:cs typeface="Arial" panose="020B0604020202020204" pitchFamily="34" charset="0"/>
              </a:rPr>
              <a:t>噪声</a:t>
            </a:r>
            <a:r>
              <a:rPr lang="zh-CN" altLang="en-US" sz="2200" dirty="0" smtClean="0">
                <a:solidFill>
                  <a:srgbClr val="C00000"/>
                </a:solidFill>
                <a:latin typeface="Arial" panose="020B0604020202020204" pitchFamily="34" charset="0"/>
                <a:ea typeface="微软雅黑" panose="020B0503020204020204" pitchFamily="34" charset="-122"/>
                <a:cs typeface="Arial" panose="020B0604020202020204" pitchFamily="34" charset="0"/>
              </a:rPr>
              <a:t>点：</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邻域</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内没有核心点的点。</a:t>
            </a:r>
          </a:p>
        </p:txBody>
      </p:sp>
    </p:spTree>
    <p:extLst>
      <p:ext uri="{BB962C8B-B14F-4D97-AF65-F5344CB8AC3E}">
        <p14:creationId xmlns:p14="http://schemas.microsoft.com/office/powerpoint/2010/main" val="3324926824"/>
      </p:ext>
    </p:extLst>
  </p:cSld>
  <p:clrMapOvr>
    <a:masterClrMapping/>
  </p:clrMapOvr>
  <p:transition spd="slow">
    <p:wip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0" y="681693"/>
            <a:ext cx="8352375"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密度聚类</a:t>
            </a:r>
            <a:r>
              <a:rPr lang="en-US" altLang="zh-CN"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a:t>
            </a:r>
            <a:r>
              <a:rPr lang="en-US"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DBSCAN</a:t>
            </a:r>
          </a:p>
          <a:p>
            <a:pPr marL="0" indent="457200">
              <a:lnSpc>
                <a:spcPct val="150000"/>
              </a:lnSpc>
              <a:spcBef>
                <a:spcPts val="0"/>
              </a:spcBef>
              <a:buNone/>
            </a:pP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DBSCAN</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算法需要预先指定</a:t>
            </a:r>
            <a:r>
              <a:rPr lang="en-US" altLang="zh-CN" sz="2200" dirty="0" err="1">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eps</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和</a:t>
            </a:r>
            <a:r>
              <a:rPr lang="en-US" altLang="zh-CN" sz="2200" dirty="0" err="1">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min_samples</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两个参数，即它们是超参数</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a:solidFill>
                  <a:srgbClr val="7030A0"/>
                </a:solidFill>
                <a:latin typeface="微软雅黑" panose="020B0503020204020204" pitchFamily="34" charset="-122"/>
                <a:ea typeface="微软雅黑" panose="020B0503020204020204" pitchFamily="34" charset="-122"/>
              </a:rPr>
              <a:t>3.4 </a:t>
            </a:r>
            <a:r>
              <a:rPr lang="zh-CN" altLang="en-US" sz="2800" b="1" dirty="0">
                <a:solidFill>
                  <a:srgbClr val="7030A0"/>
                </a:solidFill>
                <a:latin typeface="微软雅黑" panose="020B0503020204020204" pitchFamily="34" charset="-122"/>
                <a:ea typeface="微软雅黑" panose="020B0503020204020204" pitchFamily="34" charset="-122"/>
              </a:rPr>
              <a:t>划分聚类、密度聚类和模型聚类算法</a:t>
            </a: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48</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1070638612"/>
              </p:ext>
            </p:extLst>
          </p:nvPr>
        </p:nvGraphicFramePr>
        <p:xfrm>
          <a:off x="4688821" y="2671282"/>
          <a:ext cx="4349437" cy="3003547"/>
        </p:xfrm>
        <a:graphic>
          <a:graphicData uri="http://schemas.openxmlformats.org/presentationml/2006/ole">
            <mc:AlternateContent xmlns:mc="http://schemas.openxmlformats.org/markup-compatibility/2006">
              <mc:Choice xmlns:v="urn:schemas-microsoft-com:vml" Requires="v">
                <p:oleObj spid="_x0000_s54294" name="Visio" r:id="rId4" imgW="1414564" imgH="1042718" progId="Visio.Drawing.11">
                  <p:embed/>
                </p:oleObj>
              </mc:Choice>
              <mc:Fallback>
                <p:oleObj name="Visio" r:id="rId4" imgW="1414564" imgH="1042718" progId="Visio.Drawing.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88821" y="2671282"/>
                        <a:ext cx="4349437" cy="3003547"/>
                      </a:xfrm>
                      <a:prstGeom prst="rect">
                        <a:avLst/>
                      </a:prstGeom>
                      <a:noFill/>
                    </p:spPr>
                  </p:pic>
                </p:oleObj>
              </mc:Fallback>
            </mc:AlternateContent>
          </a:graphicData>
        </a:graphic>
      </p:graphicFrame>
      <p:sp>
        <p:nvSpPr>
          <p:cNvPr id="12" name="矩形 11"/>
          <p:cNvSpPr/>
          <p:nvPr/>
        </p:nvSpPr>
        <p:spPr>
          <a:xfrm>
            <a:off x="401204" y="2255586"/>
            <a:ext cx="4396825" cy="4602414"/>
          </a:xfrm>
          <a:prstGeom prst="rect">
            <a:avLst/>
          </a:prstGeom>
        </p:spPr>
        <p:txBody>
          <a:bodyPr wrap="square">
            <a:spAutoFit/>
          </a:bodyPr>
          <a:lstStyle/>
          <a:p>
            <a:pPr>
              <a:lnSpc>
                <a:spcPct val="150000"/>
              </a:lnSpc>
            </a:pPr>
            <a:r>
              <a:rPr lang="zh-CN" altLang="en-US" sz="2200" dirty="0" smtClean="0">
                <a:latin typeface="Arial" panose="020B0604020202020204" pitchFamily="34" charset="0"/>
                <a:ea typeface="微软雅黑" panose="020B0503020204020204" pitchFamily="34" charset="-122"/>
                <a:cs typeface="Arial" panose="020B0604020202020204" pitchFamily="34" charset="0"/>
              </a:rPr>
              <a:t>        算法</a:t>
            </a:r>
            <a:r>
              <a:rPr lang="zh-CN" altLang="en-US" sz="2200" dirty="0">
                <a:latin typeface="Arial" panose="020B0604020202020204" pitchFamily="34" charset="0"/>
                <a:ea typeface="微软雅黑" panose="020B0503020204020204" pitchFamily="34" charset="-122"/>
                <a:cs typeface="Arial" panose="020B0604020202020204" pitchFamily="34" charset="0"/>
              </a:rPr>
              <a:t>寻找一个簇的过程是先对样本点按顺序排查，如果能找到一个核心点，就从该核心点出发找出所有直接和间接与之相邻的核心点，以及这些核心点的所有边界点，这些核心点和边界点就形成一个簇</a:t>
            </a:r>
            <a:r>
              <a:rPr lang="zh-CN" altLang="en-US" sz="2200" dirty="0" smtClean="0">
                <a:latin typeface="Arial" panose="020B0604020202020204" pitchFamily="34" charset="0"/>
                <a:ea typeface="微软雅黑" panose="020B0503020204020204" pitchFamily="34" charset="-122"/>
                <a:cs typeface="Arial" panose="020B0604020202020204" pitchFamily="34" charset="0"/>
              </a:rPr>
              <a:t>。</a:t>
            </a:r>
            <a:endParaRPr lang="en-US" altLang="zh-CN" sz="2200" dirty="0" smtClean="0">
              <a:latin typeface="Arial" panose="020B0604020202020204" pitchFamily="34" charset="0"/>
              <a:ea typeface="微软雅黑" panose="020B0503020204020204" pitchFamily="34" charset="-122"/>
              <a:cs typeface="Arial" panose="020B0604020202020204" pitchFamily="34" charset="0"/>
            </a:endParaRPr>
          </a:p>
          <a:p>
            <a:pPr>
              <a:lnSpc>
                <a:spcPct val="150000"/>
              </a:lnSpc>
            </a:pPr>
            <a:r>
              <a:rPr lang="en-US" altLang="zh-CN" sz="2200" dirty="0">
                <a:latin typeface="Arial" panose="020B0604020202020204" pitchFamily="34" charset="0"/>
                <a:ea typeface="微软雅黑" panose="020B0503020204020204" pitchFamily="34" charset="-122"/>
                <a:cs typeface="Arial" panose="020B0604020202020204" pitchFamily="34" charset="0"/>
              </a:rPr>
              <a:t> </a:t>
            </a:r>
            <a:r>
              <a:rPr lang="en-US" altLang="zh-CN" sz="2200" dirty="0" smtClean="0">
                <a:latin typeface="Arial" panose="020B0604020202020204" pitchFamily="34" charset="0"/>
                <a:ea typeface="微软雅黑" panose="020B0503020204020204" pitchFamily="34" charset="-122"/>
                <a:cs typeface="Arial" panose="020B0604020202020204" pitchFamily="34" charset="0"/>
              </a:rPr>
              <a:t>       </a:t>
            </a:r>
            <a:r>
              <a:rPr lang="zh-CN" altLang="en-US" sz="2200" dirty="0" smtClean="0">
                <a:latin typeface="Arial" panose="020B0604020202020204" pitchFamily="34" charset="0"/>
                <a:ea typeface="微软雅黑" panose="020B0503020204020204" pitchFamily="34" charset="-122"/>
                <a:cs typeface="Arial" panose="020B0604020202020204" pitchFamily="34" charset="0"/>
              </a:rPr>
              <a:t>接着</a:t>
            </a:r>
            <a:r>
              <a:rPr lang="zh-CN" altLang="en-US" sz="2200" dirty="0">
                <a:latin typeface="Arial" panose="020B0604020202020204" pitchFamily="34" charset="0"/>
                <a:ea typeface="微软雅黑" panose="020B0503020204020204" pitchFamily="34" charset="-122"/>
                <a:cs typeface="Arial" panose="020B0604020202020204" pitchFamily="34" charset="0"/>
              </a:rPr>
              <a:t>，从剩下的点中再找另一个簇，直到没有核心点为止。余下的点为噪声点。</a:t>
            </a:r>
          </a:p>
        </p:txBody>
      </p:sp>
    </p:spTree>
    <p:extLst>
      <p:ext uri="{BB962C8B-B14F-4D97-AF65-F5344CB8AC3E}">
        <p14:creationId xmlns:p14="http://schemas.microsoft.com/office/powerpoint/2010/main" val="2588472527"/>
      </p:ext>
    </p:extLst>
  </p:cSld>
  <p:clrMapOvr>
    <a:masterClrMapping/>
  </p:clrMapOvr>
  <p:transition spd="slow">
    <p:wip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0" y="681693"/>
            <a:ext cx="8352375"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密度聚类</a:t>
            </a:r>
            <a:r>
              <a:rPr lang="en-US" altLang="zh-CN"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a:t>
            </a:r>
            <a:r>
              <a:rPr lang="en-US"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DBSCAN</a:t>
            </a:r>
          </a:p>
          <a:p>
            <a:pPr marL="0" indent="457200">
              <a:lnSpc>
                <a:spcPct val="150000"/>
              </a:lnSpc>
              <a:spcBef>
                <a:spcPts val="0"/>
              </a:spcBef>
              <a:buNone/>
            </a:pPr>
            <a:endPar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a:solidFill>
                  <a:srgbClr val="7030A0"/>
                </a:solidFill>
                <a:latin typeface="微软雅黑" panose="020B0503020204020204" pitchFamily="34" charset="-122"/>
                <a:ea typeface="微软雅黑" panose="020B0503020204020204" pitchFamily="34" charset="-122"/>
              </a:rPr>
              <a:t>3.4 </a:t>
            </a:r>
            <a:r>
              <a:rPr lang="zh-CN" altLang="en-US" sz="2800" b="1" dirty="0">
                <a:solidFill>
                  <a:srgbClr val="7030A0"/>
                </a:solidFill>
                <a:latin typeface="微软雅黑" panose="020B0503020204020204" pitchFamily="34" charset="-122"/>
                <a:ea typeface="微软雅黑" panose="020B0503020204020204" pitchFamily="34" charset="-122"/>
              </a:rPr>
              <a:t>划分聚类、密度聚类和模型聚类算法</a:t>
            </a: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49</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矩形 12"/>
          <p:cNvSpPr/>
          <p:nvPr/>
        </p:nvSpPr>
        <p:spPr>
          <a:xfrm>
            <a:off x="406908" y="1407841"/>
            <a:ext cx="8330184" cy="2031325"/>
          </a:xfrm>
          <a:prstGeom prst="rect">
            <a:avLst/>
          </a:prstGeom>
          <a:ln w="38100">
            <a:solidFill>
              <a:srgbClr val="FFC000"/>
            </a:solidFill>
          </a:ln>
        </p:spPr>
        <p:txBody>
          <a:bodyPr wrap="square">
            <a:spAutoFit/>
          </a:bodyPr>
          <a:lstStyle/>
          <a:p>
            <a:pPr marL="342900" lvl="0" indent="-342900">
              <a:buClr>
                <a:srgbClr val="00B0F0"/>
              </a:buClr>
              <a:buFont typeface="+mj-lt"/>
              <a:buAutoNum type="arabicPeriod"/>
            </a:pPr>
            <a:r>
              <a:rPr lang="en-US" altLang="zh-CN" dirty="0"/>
              <a:t>class </a:t>
            </a:r>
            <a:r>
              <a:rPr lang="en-US" altLang="zh-CN" dirty="0" err="1"/>
              <a:t>sklearn.cluster.DBSCAN</a:t>
            </a:r>
            <a:r>
              <a:rPr lang="en-US" altLang="zh-CN" dirty="0"/>
              <a:t>(</a:t>
            </a:r>
            <a:r>
              <a:rPr lang="en-US" altLang="zh-CN" dirty="0" err="1"/>
              <a:t>eps</a:t>
            </a:r>
            <a:r>
              <a:rPr lang="en-US" altLang="zh-CN" dirty="0"/>
              <a:t>=0.5, </a:t>
            </a:r>
            <a:r>
              <a:rPr lang="en-US" altLang="zh-CN" dirty="0" err="1"/>
              <a:t>min_samples</a:t>
            </a:r>
            <a:r>
              <a:rPr lang="en-US" altLang="zh-CN" dirty="0"/>
              <a:t>=5, </a:t>
            </a:r>
            <a:r>
              <a:rPr lang="en-US" altLang="zh-CN" dirty="0">
                <a:solidFill>
                  <a:srgbClr val="C00000"/>
                </a:solidFill>
              </a:rPr>
              <a:t>metric</a:t>
            </a:r>
            <a:r>
              <a:rPr lang="en-US" altLang="zh-CN" dirty="0"/>
              <a:t>=’</a:t>
            </a:r>
            <a:r>
              <a:rPr lang="en-US" altLang="zh-CN" dirty="0" err="1"/>
              <a:t>euclidean</a:t>
            </a:r>
            <a:r>
              <a:rPr lang="en-US" altLang="zh-CN" dirty="0"/>
              <a:t>’, </a:t>
            </a:r>
            <a:r>
              <a:rPr lang="en-US" altLang="zh-CN" dirty="0" err="1"/>
              <a:t>metric_params</a:t>
            </a:r>
            <a:r>
              <a:rPr lang="en-US" altLang="zh-CN" dirty="0"/>
              <a:t>=None, algorithm=’auto’, </a:t>
            </a:r>
            <a:r>
              <a:rPr lang="en-US" altLang="zh-CN" dirty="0" err="1"/>
              <a:t>leaf_size</a:t>
            </a:r>
            <a:r>
              <a:rPr lang="en-US" altLang="zh-CN" dirty="0"/>
              <a:t>=30, p=None, </a:t>
            </a:r>
            <a:r>
              <a:rPr lang="en-US" altLang="zh-CN" dirty="0" err="1"/>
              <a:t>n_jobs</a:t>
            </a:r>
            <a:r>
              <a:rPr lang="en-US" altLang="zh-CN" dirty="0"/>
              <a:t>=None) </a:t>
            </a:r>
            <a:endParaRPr lang="zh-CN" altLang="zh-CN" dirty="0"/>
          </a:p>
          <a:p>
            <a:pPr marL="342900" lvl="0" indent="-342900">
              <a:buClr>
                <a:srgbClr val="00B0F0"/>
              </a:buClr>
              <a:buFont typeface="+mj-lt"/>
              <a:buAutoNum type="arabicPeriod"/>
            </a:pPr>
            <a:r>
              <a:rPr lang="en-US" altLang="zh-CN" dirty="0"/>
              <a:t> </a:t>
            </a:r>
            <a:endParaRPr lang="zh-CN" altLang="zh-CN" dirty="0"/>
          </a:p>
          <a:p>
            <a:pPr marL="342900" lvl="0" indent="-342900">
              <a:buClr>
                <a:srgbClr val="00B0F0"/>
              </a:buClr>
              <a:buFont typeface="+mj-lt"/>
              <a:buAutoNum type="arabicPeriod"/>
            </a:pPr>
            <a:r>
              <a:rPr lang="en-US" altLang="zh-CN" dirty="0"/>
              <a:t>fit(X[, y, </a:t>
            </a:r>
            <a:r>
              <a:rPr lang="en-US" altLang="zh-CN" dirty="0" err="1"/>
              <a:t>sample_weight</a:t>
            </a:r>
            <a:r>
              <a:rPr lang="en-US" altLang="zh-CN" dirty="0"/>
              <a:t>])	</a:t>
            </a:r>
            <a:endParaRPr lang="zh-CN" altLang="zh-CN" dirty="0"/>
          </a:p>
          <a:p>
            <a:pPr marL="342900" lvl="0" indent="-342900">
              <a:buClr>
                <a:srgbClr val="00B0F0"/>
              </a:buClr>
              <a:buFont typeface="+mj-lt"/>
              <a:buAutoNum type="arabicPeriod"/>
            </a:pPr>
            <a:r>
              <a:rPr lang="en-US" altLang="zh-CN" dirty="0" err="1"/>
              <a:t>fit_predict</a:t>
            </a:r>
            <a:r>
              <a:rPr lang="en-US" altLang="zh-CN" dirty="0"/>
              <a:t>(X[, y, </a:t>
            </a:r>
            <a:r>
              <a:rPr lang="en-US" altLang="zh-CN" dirty="0" err="1"/>
              <a:t>sample_weight</a:t>
            </a:r>
            <a:r>
              <a:rPr lang="en-US" altLang="zh-CN" dirty="0"/>
              <a:t>])</a:t>
            </a:r>
            <a:endParaRPr lang="zh-CN" altLang="zh-CN" dirty="0"/>
          </a:p>
          <a:p>
            <a:pPr marL="342900" lvl="0" indent="-342900">
              <a:buClr>
                <a:srgbClr val="00B0F0"/>
              </a:buClr>
              <a:buFont typeface="+mj-lt"/>
              <a:buAutoNum type="arabicPeriod"/>
            </a:pPr>
            <a:r>
              <a:rPr lang="en-US" altLang="zh-CN" dirty="0" err="1"/>
              <a:t>get_params</a:t>
            </a:r>
            <a:r>
              <a:rPr lang="en-US" altLang="zh-CN" dirty="0"/>
              <a:t>([deep])</a:t>
            </a:r>
            <a:endParaRPr lang="zh-CN" altLang="zh-CN" dirty="0"/>
          </a:p>
          <a:p>
            <a:pPr marL="342900" indent="-342900">
              <a:buClr>
                <a:srgbClr val="00B0F0"/>
              </a:buClr>
              <a:buFont typeface="+mj-lt"/>
              <a:buAutoNum type="arabicPeriod"/>
            </a:pPr>
            <a:r>
              <a:rPr lang="en-US" altLang="zh-CN" dirty="0" err="1"/>
              <a:t>set_params</a:t>
            </a:r>
            <a:r>
              <a:rPr lang="en-US" altLang="zh-CN" dirty="0"/>
              <a:t>(**</a:t>
            </a:r>
            <a:r>
              <a:rPr lang="en-US" altLang="zh-CN" dirty="0" err="1"/>
              <a:t>params</a:t>
            </a:r>
            <a:r>
              <a:rPr lang="en-US" altLang="zh-CN" dirty="0"/>
              <a:t>)</a:t>
            </a:r>
            <a:endParaRPr lang="zh-CN" altLang="zh-CN" dirty="0"/>
          </a:p>
        </p:txBody>
      </p:sp>
    </p:spTree>
    <p:extLst>
      <p:ext uri="{BB962C8B-B14F-4D97-AF65-F5344CB8AC3E}">
        <p14:creationId xmlns:p14="http://schemas.microsoft.com/office/powerpoint/2010/main" val="1687371546"/>
      </p:ext>
    </p:extLst>
  </p:cSld>
  <p:clrMapOvr>
    <a:masterClrMapping/>
  </p:clrMapOvr>
  <p:transition spd="slow">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样本距离</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二维平面上两点</a:t>
                </a:r>
                <a14:m>
                  <m:oMath xmlns:m="http://schemas.openxmlformats.org/officeDocument/2006/math">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和</a:t>
                </a:r>
                <a14:m>
                  <m:oMath xmlns:m="http://schemas.openxmlformats.org/officeDocument/2006/math">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𝑗</m:t>
                        </m:r>
                      </m:sub>
                    </m:sSub>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之间的</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欧氏</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距离：</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spcBef>
                    <a:spcPts val="0"/>
                  </a:spcBef>
                  <a:buNone/>
                </a:pPr>
                <a14:m>
                  <m:oMathPara xmlns:m="http://schemas.openxmlformats.org/officeDocument/2006/math">
                    <m:oMathParaPr>
                      <m:jc m:val="centerGroup"/>
                    </m:oMathParaPr>
                    <m:oMath xmlns:m="http://schemas.openxmlformats.org/officeDocument/2006/math">
                      <m:sSub>
                        <m:sSubPr>
                          <m:ctrlPr>
                            <a:rPr lang="zh-CN" altLang="zh-CN" sz="20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000">
                              <a:solidFill>
                                <a:prstClr val="black">
                                  <a:lumMod val="85000"/>
                                  <a:lumOff val="15000"/>
                                </a:prstClr>
                              </a:solidFill>
                              <a:latin typeface="Cambria Math"/>
                              <a:ea typeface="微软雅黑" panose="020B0503020204020204" pitchFamily="34" charset="-122"/>
                              <a:cs typeface="Arial" panose="020B0604020202020204" pitchFamily="34" charset="0"/>
                            </a:rPr>
                            <m:t>𝐿</m:t>
                          </m:r>
                        </m:e>
                        <m:sub>
                          <m:r>
                            <a:rPr lang="en-US" altLang="zh-CN" sz="2000">
                              <a:solidFill>
                                <a:prstClr val="black">
                                  <a:lumMod val="85000"/>
                                  <a:lumOff val="15000"/>
                                </a:prstClr>
                              </a:solidFill>
                              <a:latin typeface="Cambria Math"/>
                              <a:ea typeface="微软雅黑" panose="020B0503020204020204" pitchFamily="34" charset="-122"/>
                              <a:cs typeface="Arial" panose="020B0604020202020204" pitchFamily="34" charset="0"/>
                            </a:rPr>
                            <m:t>2</m:t>
                          </m:r>
                        </m:sub>
                      </m:sSub>
                      <m:d>
                        <m:dPr>
                          <m:ctrlPr>
                            <a:rPr lang="zh-CN" altLang="zh-CN" sz="20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
                            <m:sSubPr>
                              <m:ctrlPr>
                                <a:rPr lang="zh-CN" altLang="zh-CN" sz="20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0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0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r>
                            <a:rPr lang="en-US" altLang="zh-CN" sz="20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0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0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000">
                                  <a:solidFill>
                                    <a:prstClr val="black">
                                      <a:lumMod val="85000"/>
                                      <a:lumOff val="15000"/>
                                    </a:prstClr>
                                  </a:solidFill>
                                  <a:latin typeface="Cambria Math"/>
                                  <a:ea typeface="微软雅黑" panose="020B0503020204020204" pitchFamily="34" charset="-122"/>
                                  <a:cs typeface="Arial" panose="020B0604020202020204" pitchFamily="34" charset="0"/>
                                </a:rPr>
                                <m:t>𝑗</m:t>
                              </m:r>
                            </m:sub>
                          </m:sSub>
                        </m:e>
                      </m:d>
                      <m:r>
                        <a:rPr lang="en-US" altLang="zh-CN" sz="2000">
                          <a:solidFill>
                            <a:prstClr val="black">
                              <a:lumMod val="85000"/>
                              <a:lumOff val="15000"/>
                            </a:prstClr>
                          </a:solidFill>
                          <a:latin typeface="Cambria Math"/>
                          <a:ea typeface="微软雅黑" panose="020B0503020204020204" pitchFamily="34" charset="-122"/>
                          <a:cs typeface="Arial" panose="020B0604020202020204" pitchFamily="34" charset="0"/>
                        </a:rPr>
                        <m:t>=</m:t>
                      </m:r>
                      <m:rad>
                        <m:radPr>
                          <m:ctrlPr>
                            <a:rPr lang="zh-CN" altLang="zh-CN" sz="2000" i="1">
                              <a:solidFill>
                                <a:prstClr val="black">
                                  <a:lumMod val="85000"/>
                                  <a:lumOff val="15000"/>
                                </a:prstClr>
                              </a:solidFill>
                              <a:latin typeface="Cambria Math"/>
                              <a:ea typeface="微软雅黑" panose="020B0503020204020204" pitchFamily="34" charset="-122"/>
                              <a:cs typeface="Arial" panose="020B0604020202020204" pitchFamily="34" charset="0"/>
                            </a:rPr>
                          </m:ctrlPr>
                        </m:radPr>
                        <m:deg>
                          <m:r>
                            <a:rPr lang="en-US" altLang="zh-CN" sz="2000">
                              <a:solidFill>
                                <a:prstClr val="black">
                                  <a:lumMod val="85000"/>
                                  <a:lumOff val="15000"/>
                                </a:prstClr>
                              </a:solidFill>
                              <a:latin typeface="Cambria Math"/>
                              <a:ea typeface="微软雅黑" panose="020B0503020204020204" pitchFamily="34" charset="-122"/>
                              <a:cs typeface="Arial" panose="020B0604020202020204" pitchFamily="34" charset="0"/>
                            </a:rPr>
                            <m:t>2</m:t>
                          </m:r>
                        </m:deg>
                        <m:e>
                          <m:sSup>
                            <m:sSupPr>
                              <m:ctrlPr>
                                <a:rPr lang="zh-CN" altLang="zh-CN" sz="20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d>
                                <m:dPr>
                                  <m:ctrlPr>
                                    <a:rPr lang="zh-CN" altLang="zh-CN" sz="20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p>
                                    <m:sSupPr>
                                      <m:ctrlPr>
                                        <a:rPr lang="zh-CN" altLang="zh-CN" sz="20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sSub>
                                        <m:sSubPr>
                                          <m:ctrlPr>
                                            <a:rPr lang="zh-CN" altLang="zh-CN" sz="20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0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b>
                                          <m:r>
                                            <a:rPr lang="en-US" altLang="zh-CN" sz="20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e>
                                    <m:sup>
                                      <m:d>
                                        <m:dPr>
                                          <m:ctrlPr>
                                            <a:rPr lang="zh-CN" altLang="zh-CN" sz="20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000">
                                              <a:solidFill>
                                                <a:prstClr val="black">
                                                  <a:lumMod val="85000"/>
                                                  <a:lumOff val="15000"/>
                                                </a:prstClr>
                                              </a:solidFill>
                                              <a:latin typeface="Cambria Math"/>
                                              <a:ea typeface="微软雅黑" panose="020B0503020204020204" pitchFamily="34" charset="-122"/>
                                              <a:cs typeface="Arial" panose="020B0604020202020204" pitchFamily="34" charset="0"/>
                                            </a:rPr>
                                            <m:t>1</m:t>
                                          </m:r>
                                        </m:e>
                                      </m:d>
                                    </m:sup>
                                  </m:sSup>
                                  <m:r>
                                    <a:rPr lang="zh-CN" altLang="en-US" sz="2000">
                                      <a:solidFill>
                                        <a:prstClr val="black">
                                          <a:lumMod val="85000"/>
                                          <a:lumOff val="15000"/>
                                        </a:prstClr>
                                      </a:solidFill>
                                      <a:latin typeface="Cambria Math"/>
                                      <a:ea typeface="微软雅黑" panose="020B0503020204020204" pitchFamily="34" charset="-122"/>
                                      <a:cs typeface="Arial" panose="020B0604020202020204" pitchFamily="34" charset="0"/>
                                    </a:rPr>
                                    <m:t>−</m:t>
                                  </m:r>
                                  <m:sSup>
                                    <m:sSupPr>
                                      <m:ctrlPr>
                                        <a:rPr lang="zh-CN" altLang="zh-CN" sz="20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sSub>
                                        <m:sSubPr>
                                          <m:ctrlPr>
                                            <a:rPr lang="zh-CN" altLang="zh-CN" sz="20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0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b>
                                          <m:r>
                                            <a:rPr lang="en-US" altLang="zh-CN" sz="2000">
                                              <a:solidFill>
                                                <a:prstClr val="black">
                                                  <a:lumMod val="85000"/>
                                                  <a:lumOff val="15000"/>
                                                </a:prstClr>
                                              </a:solidFill>
                                              <a:latin typeface="Cambria Math"/>
                                              <a:ea typeface="微软雅黑" panose="020B0503020204020204" pitchFamily="34" charset="-122"/>
                                              <a:cs typeface="Arial" panose="020B0604020202020204" pitchFamily="34" charset="0"/>
                                            </a:rPr>
                                            <m:t>𝑗</m:t>
                                          </m:r>
                                        </m:sub>
                                      </m:sSub>
                                    </m:e>
                                    <m:sup>
                                      <m:d>
                                        <m:dPr>
                                          <m:ctrlPr>
                                            <a:rPr lang="zh-CN" altLang="zh-CN" sz="20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000">
                                              <a:solidFill>
                                                <a:prstClr val="black">
                                                  <a:lumMod val="85000"/>
                                                  <a:lumOff val="15000"/>
                                                </a:prstClr>
                                              </a:solidFill>
                                              <a:latin typeface="Cambria Math"/>
                                              <a:ea typeface="微软雅黑" panose="020B0503020204020204" pitchFamily="34" charset="-122"/>
                                              <a:cs typeface="Arial" panose="020B0604020202020204" pitchFamily="34" charset="0"/>
                                            </a:rPr>
                                            <m:t>1</m:t>
                                          </m:r>
                                        </m:e>
                                      </m:d>
                                    </m:sup>
                                  </m:sSup>
                                </m:e>
                              </m:d>
                            </m:e>
                            <m:sup>
                              <m:r>
                                <a:rPr lang="en-US" altLang="zh-CN" sz="2000">
                                  <a:solidFill>
                                    <a:prstClr val="black">
                                      <a:lumMod val="85000"/>
                                      <a:lumOff val="15000"/>
                                    </a:prstClr>
                                  </a:solidFill>
                                  <a:latin typeface="Cambria Math"/>
                                  <a:ea typeface="微软雅黑" panose="020B0503020204020204" pitchFamily="34" charset="-122"/>
                                  <a:cs typeface="Arial" panose="020B0604020202020204" pitchFamily="34" charset="0"/>
                                </a:rPr>
                                <m:t>2</m:t>
                              </m:r>
                            </m:sup>
                          </m:sSup>
                          <m:r>
                            <a:rPr lang="en-US" altLang="zh-CN" sz="2000">
                              <a:solidFill>
                                <a:prstClr val="black">
                                  <a:lumMod val="85000"/>
                                  <a:lumOff val="15000"/>
                                </a:prstClr>
                              </a:solidFill>
                              <a:latin typeface="Cambria Math"/>
                              <a:ea typeface="微软雅黑" panose="020B0503020204020204" pitchFamily="34" charset="-122"/>
                              <a:cs typeface="Arial" panose="020B0604020202020204" pitchFamily="34" charset="0"/>
                            </a:rPr>
                            <m:t>+</m:t>
                          </m:r>
                          <m:sSup>
                            <m:sSupPr>
                              <m:ctrlPr>
                                <a:rPr lang="zh-CN" altLang="zh-CN" sz="20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d>
                                <m:dPr>
                                  <m:ctrlPr>
                                    <a:rPr lang="zh-CN" altLang="zh-CN" sz="20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p>
                                    <m:sSupPr>
                                      <m:ctrlPr>
                                        <a:rPr lang="zh-CN" altLang="zh-CN" sz="20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sSub>
                                        <m:sSubPr>
                                          <m:ctrlPr>
                                            <a:rPr lang="zh-CN" altLang="zh-CN" sz="20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0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b>
                                          <m:r>
                                            <a:rPr lang="en-US" altLang="zh-CN" sz="20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e>
                                    <m:sup>
                                      <m:d>
                                        <m:dPr>
                                          <m:ctrlPr>
                                            <a:rPr lang="zh-CN" altLang="zh-CN" sz="20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000">
                                              <a:solidFill>
                                                <a:prstClr val="black">
                                                  <a:lumMod val="85000"/>
                                                  <a:lumOff val="15000"/>
                                                </a:prstClr>
                                              </a:solidFill>
                                              <a:latin typeface="Cambria Math"/>
                                              <a:ea typeface="微软雅黑" panose="020B0503020204020204" pitchFamily="34" charset="-122"/>
                                              <a:cs typeface="Arial" panose="020B0604020202020204" pitchFamily="34" charset="0"/>
                                            </a:rPr>
                                            <m:t>2</m:t>
                                          </m:r>
                                        </m:e>
                                      </m:d>
                                    </m:sup>
                                  </m:sSup>
                                  <m:r>
                                    <a:rPr lang="zh-CN" altLang="en-US" sz="2000">
                                      <a:solidFill>
                                        <a:prstClr val="black">
                                          <a:lumMod val="85000"/>
                                          <a:lumOff val="15000"/>
                                        </a:prstClr>
                                      </a:solidFill>
                                      <a:latin typeface="Cambria Math"/>
                                      <a:ea typeface="微软雅黑" panose="020B0503020204020204" pitchFamily="34" charset="-122"/>
                                      <a:cs typeface="Arial" panose="020B0604020202020204" pitchFamily="34" charset="0"/>
                                    </a:rPr>
                                    <m:t>−</m:t>
                                  </m:r>
                                  <m:sSup>
                                    <m:sSupPr>
                                      <m:ctrlPr>
                                        <a:rPr lang="zh-CN" altLang="zh-CN" sz="20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sSub>
                                        <m:sSubPr>
                                          <m:ctrlPr>
                                            <a:rPr lang="zh-CN" altLang="zh-CN" sz="20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0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b>
                                          <m:r>
                                            <a:rPr lang="en-US" altLang="zh-CN" sz="2000">
                                              <a:solidFill>
                                                <a:prstClr val="black">
                                                  <a:lumMod val="85000"/>
                                                  <a:lumOff val="15000"/>
                                                </a:prstClr>
                                              </a:solidFill>
                                              <a:latin typeface="Cambria Math"/>
                                              <a:ea typeface="微软雅黑" panose="020B0503020204020204" pitchFamily="34" charset="-122"/>
                                              <a:cs typeface="Arial" panose="020B0604020202020204" pitchFamily="34" charset="0"/>
                                            </a:rPr>
                                            <m:t>𝑗</m:t>
                                          </m:r>
                                        </m:sub>
                                      </m:sSub>
                                    </m:e>
                                    <m:sup>
                                      <m:d>
                                        <m:dPr>
                                          <m:ctrlPr>
                                            <a:rPr lang="zh-CN" altLang="zh-CN" sz="20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000">
                                              <a:solidFill>
                                                <a:prstClr val="black">
                                                  <a:lumMod val="85000"/>
                                                  <a:lumOff val="15000"/>
                                                </a:prstClr>
                                              </a:solidFill>
                                              <a:latin typeface="Cambria Math"/>
                                              <a:ea typeface="微软雅黑" panose="020B0503020204020204" pitchFamily="34" charset="-122"/>
                                              <a:cs typeface="Arial" panose="020B0604020202020204" pitchFamily="34" charset="0"/>
                                            </a:rPr>
                                            <m:t>2</m:t>
                                          </m:r>
                                        </m:e>
                                      </m:d>
                                    </m:sup>
                                  </m:sSup>
                                </m:e>
                              </m:d>
                            </m:e>
                            <m:sup>
                              <m:r>
                                <a:rPr lang="en-US" altLang="zh-CN" sz="2000">
                                  <a:solidFill>
                                    <a:prstClr val="black">
                                      <a:lumMod val="85000"/>
                                      <a:lumOff val="15000"/>
                                    </a:prstClr>
                                  </a:solidFill>
                                  <a:latin typeface="Cambria Math"/>
                                  <a:ea typeface="微软雅黑" panose="020B0503020204020204" pitchFamily="34" charset="-122"/>
                                  <a:cs typeface="Arial" panose="020B0604020202020204" pitchFamily="34" charset="0"/>
                                </a:rPr>
                                <m:t>2</m:t>
                              </m:r>
                            </m:sup>
                          </m:sSup>
                        </m:e>
                      </m:rad>
                      <m:r>
                        <a:rPr lang="en-US" altLang="zh-CN" sz="2000">
                          <a:solidFill>
                            <a:prstClr val="black">
                              <a:lumMod val="85000"/>
                              <a:lumOff val="15000"/>
                            </a:prstClr>
                          </a:solidFill>
                          <a:latin typeface="Cambria Math"/>
                          <a:ea typeface="微软雅黑" panose="020B0503020204020204" pitchFamily="34" charset="-122"/>
                          <a:cs typeface="Arial" panose="020B0604020202020204" pitchFamily="34" charset="0"/>
                        </a:rPr>
                        <m:t>=</m:t>
                      </m:r>
                      <m:rad>
                        <m:radPr>
                          <m:ctrlPr>
                            <a:rPr lang="zh-CN" altLang="zh-CN" sz="2000" i="1">
                              <a:solidFill>
                                <a:prstClr val="black">
                                  <a:lumMod val="85000"/>
                                  <a:lumOff val="15000"/>
                                </a:prstClr>
                              </a:solidFill>
                              <a:latin typeface="Cambria Math"/>
                              <a:ea typeface="微软雅黑" panose="020B0503020204020204" pitchFamily="34" charset="-122"/>
                              <a:cs typeface="Arial" panose="020B0604020202020204" pitchFamily="34" charset="0"/>
                            </a:rPr>
                          </m:ctrlPr>
                        </m:radPr>
                        <m:deg>
                          <m:r>
                            <a:rPr lang="en-US" altLang="zh-CN" sz="2000">
                              <a:solidFill>
                                <a:prstClr val="black">
                                  <a:lumMod val="85000"/>
                                  <a:lumOff val="15000"/>
                                </a:prstClr>
                              </a:solidFill>
                              <a:latin typeface="Cambria Math"/>
                              <a:ea typeface="微软雅黑" panose="020B0503020204020204" pitchFamily="34" charset="-122"/>
                              <a:cs typeface="Arial" panose="020B0604020202020204" pitchFamily="34" charset="0"/>
                            </a:rPr>
                            <m:t>2</m:t>
                          </m:r>
                        </m:deg>
                        <m:e>
                          <m:nary>
                            <m:naryPr>
                              <m:chr m:val="∑"/>
                              <m:limLoc m:val="undOvr"/>
                              <m:ctrlPr>
                                <a:rPr lang="zh-CN" altLang="zh-CN" sz="2000" i="1">
                                  <a:solidFill>
                                    <a:prstClr val="black">
                                      <a:lumMod val="85000"/>
                                      <a:lumOff val="15000"/>
                                    </a:prstClr>
                                  </a:solidFill>
                                  <a:latin typeface="Cambria Math"/>
                                  <a:ea typeface="微软雅黑" panose="020B0503020204020204" pitchFamily="34" charset="-122"/>
                                  <a:cs typeface="Arial" panose="020B0604020202020204" pitchFamily="34" charset="0"/>
                                </a:rPr>
                              </m:ctrlPr>
                            </m:naryPr>
                            <m:sub>
                              <m:r>
                                <a:rPr lang="en-US" altLang="zh-CN" sz="2000">
                                  <a:solidFill>
                                    <a:prstClr val="black">
                                      <a:lumMod val="85000"/>
                                      <a:lumOff val="15000"/>
                                    </a:prstClr>
                                  </a:solidFill>
                                  <a:latin typeface="Cambria Math"/>
                                  <a:ea typeface="微软雅黑" panose="020B0503020204020204" pitchFamily="34" charset="-122"/>
                                  <a:cs typeface="Arial" panose="020B0604020202020204" pitchFamily="34" charset="0"/>
                                </a:rPr>
                                <m:t>𝑙</m:t>
                              </m:r>
                              <m:r>
                                <a:rPr lang="en-US" altLang="zh-CN" sz="2000">
                                  <a:solidFill>
                                    <a:prstClr val="black">
                                      <a:lumMod val="85000"/>
                                      <a:lumOff val="15000"/>
                                    </a:prstClr>
                                  </a:solidFill>
                                  <a:latin typeface="Cambria Math"/>
                                  <a:ea typeface="微软雅黑" panose="020B0503020204020204" pitchFamily="34" charset="-122"/>
                                  <a:cs typeface="Arial" panose="020B0604020202020204" pitchFamily="34" charset="0"/>
                                </a:rPr>
                                <m:t>=1</m:t>
                              </m:r>
                            </m:sub>
                            <m:sup>
                              <m:r>
                                <a:rPr lang="en-US" altLang="zh-CN" sz="2000">
                                  <a:solidFill>
                                    <a:prstClr val="black">
                                      <a:lumMod val="85000"/>
                                      <a:lumOff val="15000"/>
                                    </a:prstClr>
                                  </a:solidFill>
                                  <a:latin typeface="Cambria Math"/>
                                  <a:ea typeface="微软雅黑" panose="020B0503020204020204" pitchFamily="34" charset="-122"/>
                                  <a:cs typeface="Arial" panose="020B0604020202020204" pitchFamily="34" charset="0"/>
                                </a:rPr>
                                <m:t>2</m:t>
                              </m:r>
                            </m:sup>
                            <m:e>
                              <m:sSup>
                                <m:sSupPr>
                                  <m:ctrlPr>
                                    <a:rPr lang="zh-CN" altLang="zh-CN" sz="20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d>
                                    <m:dPr>
                                      <m:ctrlPr>
                                        <a:rPr lang="zh-CN" altLang="zh-CN" sz="20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p>
                                        <m:sSupPr>
                                          <m:ctrlPr>
                                            <a:rPr lang="zh-CN" altLang="zh-CN" sz="20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sSub>
                                            <m:sSubPr>
                                              <m:ctrlPr>
                                                <a:rPr lang="zh-CN" altLang="zh-CN" sz="20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0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b>
                                              <m:r>
                                                <a:rPr lang="en-US" altLang="zh-CN" sz="20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e>
                                        <m:sup>
                                          <m:d>
                                            <m:dPr>
                                              <m:ctrlPr>
                                                <a:rPr lang="zh-CN" altLang="zh-CN" sz="20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000">
                                                  <a:solidFill>
                                                    <a:prstClr val="black">
                                                      <a:lumMod val="85000"/>
                                                      <a:lumOff val="15000"/>
                                                    </a:prstClr>
                                                  </a:solidFill>
                                                  <a:latin typeface="Cambria Math"/>
                                                  <a:ea typeface="微软雅黑" panose="020B0503020204020204" pitchFamily="34" charset="-122"/>
                                                  <a:cs typeface="Arial" panose="020B0604020202020204" pitchFamily="34" charset="0"/>
                                                </a:rPr>
                                                <m:t>𝑙</m:t>
                                              </m:r>
                                            </m:e>
                                          </m:d>
                                        </m:sup>
                                      </m:sSup>
                                      <m:r>
                                        <a:rPr lang="zh-CN" altLang="en-US" sz="2000">
                                          <a:solidFill>
                                            <a:prstClr val="black">
                                              <a:lumMod val="85000"/>
                                              <a:lumOff val="15000"/>
                                            </a:prstClr>
                                          </a:solidFill>
                                          <a:latin typeface="Cambria Math"/>
                                          <a:ea typeface="微软雅黑" panose="020B0503020204020204" pitchFamily="34" charset="-122"/>
                                          <a:cs typeface="Arial" panose="020B0604020202020204" pitchFamily="34" charset="0"/>
                                        </a:rPr>
                                        <m:t>−</m:t>
                                      </m:r>
                                      <m:sSup>
                                        <m:sSupPr>
                                          <m:ctrlPr>
                                            <a:rPr lang="zh-CN" altLang="zh-CN" sz="20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sSub>
                                            <m:sSubPr>
                                              <m:ctrlPr>
                                                <a:rPr lang="zh-CN" altLang="zh-CN" sz="20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0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b>
                                              <m:r>
                                                <a:rPr lang="en-US" altLang="zh-CN" sz="2000">
                                                  <a:solidFill>
                                                    <a:prstClr val="black">
                                                      <a:lumMod val="85000"/>
                                                      <a:lumOff val="15000"/>
                                                    </a:prstClr>
                                                  </a:solidFill>
                                                  <a:latin typeface="Cambria Math"/>
                                                  <a:ea typeface="微软雅黑" panose="020B0503020204020204" pitchFamily="34" charset="-122"/>
                                                  <a:cs typeface="Arial" panose="020B0604020202020204" pitchFamily="34" charset="0"/>
                                                </a:rPr>
                                                <m:t>𝑗</m:t>
                                              </m:r>
                                            </m:sub>
                                          </m:sSub>
                                        </m:e>
                                        <m:sup>
                                          <m:d>
                                            <m:dPr>
                                              <m:ctrlPr>
                                                <a:rPr lang="zh-CN" altLang="zh-CN" sz="20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000">
                                                  <a:solidFill>
                                                    <a:prstClr val="black">
                                                      <a:lumMod val="85000"/>
                                                      <a:lumOff val="15000"/>
                                                    </a:prstClr>
                                                  </a:solidFill>
                                                  <a:latin typeface="Cambria Math"/>
                                                  <a:ea typeface="微软雅黑" panose="020B0503020204020204" pitchFamily="34" charset="-122"/>
                                                  <a:cs typeface="Arial" panose="020B0604020202020204" pitchFamily="34" charset="0"/>
                                                </a:rPr>
                                                <m:t>𝑙</m:t>
                                              </m:r>
                                            </m:e>
                                          </m:d>
                                        </m:sup>
                                      </m:sSup>
                                    </m:e>
                                  </m:d>
                                </m:e>
                                <m:sup>
                                  <m:r>
                                    <a:rPr lang="en-US" altLang="zh-CN" sz="2000">
                                      <a:solidFill>
                                        <a:prstClr val="black">
                                          <a:lumMod val="85000"/>
                                          <a:lumOff val="15000"/>
                                        </a:prstClr>
                                      </a:solidFill>
                                      <a:latin typeface="Cambria Math"/>
                                      <a:ea typeface="微软雅黑" panose="020B0503020204020204" pitchFamily="34" charset="-122"/>
                                      <a:cs typeface="Arial" panose="020B0604020202020204" pitchFamily="34" charset="0"/>
                                    </a:rPr>
                                    <m:t>2</m:t>
                                  </m:r>
                                </m:sup>
                              </m:sSup>
                            </m:e>
                          </m:nary>
                        </m:e>
                      </m:rad>
                    </m:oMath>
                  </m:oMathPara>
                </a14:m>
                <a:endPar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K</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均值聚类算法常采用欧氏距离作为样本距离度量准则。</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二维平面上两点间欧氏距离的计算公式推广到</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𝑛</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维空间中两点</a:t>
                </a:r>
                <a14:m>
                  <m:oMath xmlns:m="http://schemas.openxmlformats.org/officeDocument/2006/math">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和</a:t>
                </a:r>
                <a14:m>
                  <m:oMath xmlns:m="http://schemas.openxmlformats.org/officeDocument/2006/math">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𝑗</m:t>
                        </m:r>
                      </m:sub>
                    </m:sSub>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的欧氏距离计算公式：</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14:m>
                  <m:oMathPara xmlns:m="http://schemas.openxmlformats.org/officeDocument/2006/math">
                    <m:oMathParaPr>
                      <m:jc m:val="centerGroup"/>
                    </m:oMathParaPr>
                    <m:oMath xmlns:m="http://schemas.openxmlformats.org/officeDocument/2006/math">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𝐿</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2</m:t>
                          </m:r>
                        </m:sub>
                      </m:sSub>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𝑗</m:t>
                              </m:r>
                            </m:sub>
                          </m:sSub>
                        </m:e>
                      </m:d>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ad>
                        <m:ra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radPr>
                        <m:deg>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2</m:t>
                          </m:r>
                        </m:deg>
                        <m:e>
                          <m:nary>
                            <m:naryPr>
                              <m:chr m:val="∑"/>
                              <m:limLoc m:val="undOv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naryPr>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𝑙</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sub>
                            <m: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𝑛</m:t>
                              </m:r>
                            </m:sup>
                            <m:e>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𝑙</m:t>
                                              </m:r>
                                            </m:e>
                                          </m:d>
                                        </m:sup>
                                      </m:sSup>
                                      <m:r>
                                        <a:rPr lang="zh-CN" altLang="en-US"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𝑗</m:t>
                                              </m:r>
                                            </m:sub>
                                          </m:sSub>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𝑙</m:t>
                                              </m:r>
                                            </m:e>
                                          </m:d>
                                        </m:sup>
                                      </m:sSup>
                                    </m:e>
                                  </m:d>
                                </m:e>
                                <m: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2</m:t>
                                  </m:r>
                                </m:sup>
                              </m:sSup>
                            </m:e>
                          </m:nary>
                        </m:e>
                      </m:rad>
                    </m:oMath>
                  </m:oMathPara>
                </a14:m>
                <a:endPar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mc:Choice>
        <mc:Fallback xmlns="">
          <p:sp>
            <p:nvSpPr>
              <p:cNvPr id="20" name="Content Placeholder 2"/>
              <p:cNvSpPr txBox="1">
                <a:spLocks noRot="1" noChangeAspect="1" noMove="1" noResize="1" noEditPoints="1" noAdjustHandles="1" noChangeArrowheads="1" noChangeShapeType="1" noTextEdit="1"/>
              </p:cNvSpPr>
              <p:nvPr/>
            </p:nvSpPr>
            <p:spPr>
              <a:xfrm>
                <a:off x="411481" y="681693"/>
                <a:ext cx="8330184" cy="5773971"/>
              </a:xfrm>
              <a:prstGeom prst="rect">
                <a:avLst/>
              </a:prstGeom>
              <a:blipFill rotWithShape="1">
                <a:blip r:embed="rId3"/>
                <a:stretch>
                  <a:fillRect l="-1171" b="-1162"/>
                </a:stretch>
              </a:blipFill>
            </p:spPr>
            <p:txBody>
              <a:bodyPr/>
              <a:lstStyle/>
              <a:p>
                <a:r>
                  <a:rPr lang="zh-CN" altLang="en-US">
                    <a:noFill/>
                  </a:rPr>
                  <a:t> </a:t>
                </a:r>
              </a:p>
            </p:txBody>
          </p:sp>
        </mc:Fallback>
      </mc:AlternateContent>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3.1 K</a:t>
            </a:r>
            <a:r>
              <a:rPr lang="zh-CN" altLang="en-US" sz="2800" b="1" dirty="0" smtClean="0">
                <a:solidFill>
                  <a:srgbClr val="7030A0"/>
                </a:solidFill>
                <a:latin typeface="微软雅黑" panose="020B0503020204020204" pitchFamily="34" charset="-122"/>
                <a:ea typeface="微软雅黑" panose="020B0503020204020204" pitchFamily="34" charset="-122"/>
              </a:rPr>
              <a:t>均值聚类算法</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5</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815108926"/>
      </p:ext>
    </p:extLst>
  </p:cSld>
  <p:clrMapOvr>
    <a:masterClrMapping/>
  </p:clrMapOvr>
  <p:transition spd="slow">
    <p:wip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0" y="681693"/>
            <a:ext cx="8352375"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密度聚类</a:t>
            </a:r>
            <a:r>
              <a:rPr lang="en-US" altLang="zh-CN"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a:t>
            </a:r>
            <a:r>
              <a:rPr lang="en-US"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DBSCAN</a:t>
            </a:r>
          </a:p>
          <a:p>
            <a:pPr marL="0" indent="457200">
              <a:lnSpc>
                <a:spcPct val="150000"/>
              </a:lnSpc>
              <a:spcBef>
                <a:spcPts val="0"/>
              </a:spcBef>
              <a:buNone/>
            </a:pPr>
            <a:endPar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a:solidFill>
                  <a:srgbClr val="7030A0"/>
                </a:solidFill>
                <a:latin typeface="微软雅黑" panose="020B0503020204020204" pitchFamily="34" charset="-122"/>
                <a:ea typeface="微软雅黑" panose="020B0503020204020204" pitchFamily="34" charset="-122"/>
              </a:rPr>
              <a:t>3.4 </a:t>
            </a:r>
            <a:r>
              <a:rPr lang="zh-CN" altLang="en-US" sz="2800" b="1" dirty="0">
                <a:solidFill>
                  <a:srgbClr val="7030A0"/>
                </a:solidFill>
                <a:latin typeface="微软雅黑" panose="020B0503020204020204" pitchFamily="34" charset="-122"/>
                <a:ea typeface="微软雅黑" panose="020B0503020204020204" pitchFamily="34" charset="-122"/>
              </a:rPr>
              <a:t>划分聚类、密度聚类和模型聚类算法</a:t>
            </a: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50</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矩形 12"/>
          <p:cNvSpPr/>
          <p:nvPr/>
        </p:nvSpPr>
        <p:spPr>
          <a:xfrm>
            <a:off x="422575" y="3538137"/>
            <a:ext cx="8330184" cy="3139321"/>
          </a:xfrm>
          <a:prstGeom prst="rect">
            <a:avLst/>
          </a:prstGeom>
          <a:ln w="38100">
            <a:solidFill>
              <a:srgbClr val="FFC000"/>
            </a:solidFill>
          </a:ln>
        </p:spPr>
        <p:txBody>
          <a:bodyPr wrap="square">
            <a:spAutoFit/>
          </a:bodyPr>
          <a:lstStyle/>
          <a:p>
            <a:pPr marL="342900" lvl="0" indent="-342900">
              <a:buClr>
                <a:srgbClr val="00B0F0"/>
              </a:buClr>
              <a:buFont typeface="+mj-lt"/>
              <a:buAutoNum type="arabicPeriod"/>
            </a:pPr>
            <a:r>
              <a:rPr lang="en-US" altLang="zh-CN" dirty="0"/>
              <a:t>from </a:t>
            </a:r>
            <a:r>
              <a:rPr lang="en-US" altLang="zh-CN" dirty="0" err="1"/>
              <a:t>sklearn.cluster</a:t>
            </a:r>
            <a:r>
              <a:rPr lang="en-US" altLang="zh-CN" dirty="0"/>
              <a:t> import DBSCAN</a:t>
            </a:r>
            <a:endParaRPr lang="zh-CN" altLang="zh-CN" dirty="0"/>
          </a:p>
          <a:p>
            <a:pPr marL="342900" lvl="0" indent="-342900">
              <a:buClr>
                <a:srgbClr val="00B0F0"/>
              </a:buClr>
              <a:buFont typeface="+mj-lt"/>
              <a:buAutoNum type="arabicPeriod"/>
            </a:pPr>
            <a:r>
              <a:rPr lang="en-US" altLang="zh-CN" dirty="0"/>
              <a:t>import </a:t>
            </a:r>
            <a:r>
              <a:rPr lang="en-US" altLang="zh-CN" dirty="0" err="1"/>
              <a:t>numpy</a:t>
            </a:r>
            <a:r>
              <a:rPr lang="en-US" altLang="zh-CN" dirty="0"/>
              <a:t> as </a:t>
            </a:r>
            <a:r>
              <a:rPr lang="en-US" altLang="zh-CN" dirty="0" err="1"/>
              <a:t>np</a:t>
            </a:r>
            <a:endParaRPr lang="zh-CN" altLang="zh-CN" dirty="0"/>
          </a:p>
          <a:p>
            <a:pPr marL="342900" lvl="0" indent="-342900">
              <a:buClr>
                <a:srgbClr val="00B0F0"/>
              </a:buClr>
              <a:buFont typeface="+mj-lt"/>
              <a:buAutoNum type="arabicPeriod"/>
            </a:pPr>
            <a:r>
              <a:rPr lang="en-US" altLang="zh-CN" dirty="0"/>
              <a:t>samples = </a:t>
            </a:r>
            <a:r>
              <a:rPr lang="en-US" altLang="zh-CN" dirty="0" err="1"/>
              <a:t>np.loadtxt</a:t>
            </a:r>
            <a:r>
              <a:rPr lang="en-US" altLang="zh-CN" dirty="0"/>
              <a:t>("kmeansSamples.txt")</a:t>
            </a:r>
            <a:endParaRPr lang="zh-CN" altLang="zh-CN" dirty="0"/>
          </a:p>
          <a:p>
            <a:pPr marL="342900" lvl="0" indent="-342900">
              <a:buClr>
                <a:srgbClr val="00B0F0"/>
              </a:buClr>
              <a:buFont typeface="+mj-lt"/>
              <a:buAutoNum type="arabicPeriod"/>
            </a:pPr>
            <a:r>
              <a:rPr lang="en-US" altLang="zh-CN" dirty="0"/>
              <a:t>clustering = DBSCAN(</a:t>
            </a:r>
            <a:r>
              <a:rPr lang="en-US" altLang="zh-CN" dirty="0" err="1"/>
              <a:t>eps</a:t>
            </a:r>
            <a:r>
              <a:rPr lang="en-US" altLang="zh-CN" dirty="0"/>
              <a:t>=5, </a:t>
            </a:r>
            <a:r>
              <a:rPr lang="en-US" altLang="zh-CN" dirty="0" err="1"/>
              <a:t>min_samples</a:t>
            </a:r>
            <a:r>
              <a:rPr lang="en-US" altLang="zh-CN" dirty="0"/>
              <a:t>=5).fit(samples)</a:t>
            </a:r>
            <a:endParaRPr lang="zh-CN" altLang="zh-CN" dirty="0"/>
          </a:p>
          <a:p>
            <a:pPr marL="342900" lvl="0" indent="-342900">
              <a:buClr>
                <a:srgbClr val="00B0F0"/>
              </a:buClr>
              <a:buFont typeface="+mj-lt"/>
              <a:buAutoNum type="arabicPeriod"/>
            </a:pPr>
            <a:r>
              <a:rPr lang="en-US" altLang="zh-CN" dirty="0" err="1"/>
              <a:t>clustering.labels</a:t>
            </a:r>
            <a:r>
              <a:rPr lang="en-US" altLang="zh-CN" dirty="0"/>
              <a:t>_</a:t>
            </a:r>
            <a:endParaRPr lang="zh-CN" altLang="zh-CN" dirty="0"/>
          </a:p>
          <a:p>
            <a:pPr marL="342900" lvl="0" indent="-342900">
              <a:buClr>
                <a:srgbClr val="00B0F0"/>
              </a:buClr>
              <a:buFont typeface="+mj-lt"/>
              <a:buAutoNum type="arabicPeriod"/>
            </a:pPr>
            <a:r>
              <a:rPr lang="en-US" altLang="zh-CN" dirty="0"/>
              <a:t>&gt;&gt;&gt;array([ 0,  0,  0,  0, -1,  0,  0,  0,  1,  1,  1,  1,  0,  0,  0,  0, -1,        1,  1,  0,  0,  1,  0,  0,  0,  0,  0,  1, -1,  0], </a:t>
            </a:r>
            <a:r>
              <a:rPr lang="en-US" altLang="zh-CN" dirty="0" err="1"/>
              <a:t>dtype</a:t>
            </a:r>
            <a:r>
              <a:rPr lang="en-US" altLang="zh-CN" dirty="0"/>
              <a:t>=int64)</a:t>
            </a:r>
            <a:endParaRPr lang="zh-CN" altLang="zh-CN" dirty="0"/>
          </a:p>
          <a:p>
            <a:pPr marL="342900" lvl="0" indent="-342900">
              <a:buClr>
                <a:srgbClr val="00B0F0"/>
              </a:buClr>
              <a:buFont typeface="+mj-lt"/>
              <a:buAutoNum type="arabicPeriod"/>
            </a:pPr>
            <a:r>
              <a:rPr lang="en-US" altLang="zh-CN" dirty="0"/>
              <a:t>import </a:t>
            </a:r>
            <a:r>
              <a:rPr lang="en-US" altLang="zh-CN" dirty="0" err="1"/>
              <a:t>matplotlib.pyplot</a:t>
            </a:r>
            <a:r>
              <a:rPr lang="en-US" altLang="zh-CN" dirty="0"/>
              <a:t> as </a:t>
            </a:r>
            <a:r>
              <a:rPr lang="en-US" altLang="zh-CN" dirty="0" err="1"/>
              <a:t>plt</a:t>
            </a:r>
            <a:endParaRPr lang="zh-CN" altLang="zh-CN" dirty="0"/>
          </a:p>
          <a:p>
            <a:pPr marL="342900" lvl="0" indent="-342900">
              <a:buClr>
                <a:srgbClr val="00B0F0"/>
              </a:buClr>
              <a:buFont typeface="+mj-lt"/>
              <a:buAutoNum type="arabicPeriod"/>
            </a:pPr>
            <a:r>
              <a:rPr lang="en-US" altLang="zh-CN" dirty="0" err="1"/>
              <a:t>plt.scatter</a:t>
            </a:r>
            <a:r>
              <a:rPr lang="en-US" altLang="zh-CN" dirty="0"/>
              <a:t>(samples[:,0],samples[:,1],c=clustering.labels_+1.5,linewidths=</a:t>
            </a:r>
            <a:r>
              <a:rPr lang="en-US" altLang="zh-CN" dirty="0" err="1"/>
              <a:t>np.power</a:t>
            </a:r>
            <a:r>
              <a:rPr lang="en-US" altLang="zh-CN" dirty="0"/>
              <a:t>(clustering.labels_+1.5, 2))</a:t>
            </a:r>
            <a:endParaRPr lang="zh-CN" altLang="zh-CN" dirty="0"/>
          </a:p>
          <a:p>
            <a:pPr marL="342900" lvl="0" indent="-342900">
              <a:buClr>
                <a:srgbClr val="00B0F0"/>
              </a:buClr>
              <a:buFont typeface="+mj-lt"/>
              <a:buAutoNum type="arabicPeriod"/>
            </a:pPr>
            <a:r>
              <a:rPr lang="en-US" altLang="zh-CN" dirty="0" err="1"/>
              <a:t>plt.show</a:t>
            </a:r>
            <a:r>
              <a:rPr lang="en-US" altLang="zh-CN" dirty="0"/>
              <a:t>()</a:t>
            </a:r>
            <a:endParaRPr lang="zh-CN" altLang="zh-CN" dirty="0"/>
          </a:p>
        </p:txBody>
      </p:sp>
      <p:pic>
        <p:nvPicPr>
          <p:cNvPr id="12" name="图片 11"/>
          <p:cNvPicPr/>
          <p:nvPr/>
        </p:nvPicPr>
        <p:blipFill>
          <a:blip r:embed="rId3">
            <a:extLst>
              <a:ext uri="{28A0092B-C50C-407E-A947-70E740481C1C}">
                <a14:useLocalDpi xmlns:a14="http://schemas.microsoft.com/office/drawing/2010/main" val="0"/>
              </a:ext>
            </a:extLst>
          </a:blip>
          <a:stretch>
            <a:fillRect/>
          </a:stretch>
        </p:blipFill>
        <p:spPr>
          <a:xfrm>
            <a:off x="3609266" y="779526"/>
            <a:ext cx="4373753" cy="2758611"/>
          </a:xfrm>
          <a:prstGeom prst="rect">
            <a:avLst/>
          </a:prstGeom>
        </p:spPr>
      </p:pic>
    </p:spTree>
    <p:extLst>
      <p:ext uri="{BB962C8B-B14F-4D97-AF65-F5344CB8AC3E}">
        <p14:creationId xmlns:p14="http://schemas.microsoft.com/office/powerpoint/2010/main" val="3700735534"/>
      </p:ext>
    </p:extLst>
  </p:cSld>
  <p:clrMapOvr>
    <a:masterClrMapping/>
  </p:clrMapOvr>
  <p:transition spd="slow">
    <p:wip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0" y="681693"/>
            <a:ext cx="8352375"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密度聚类</a:t>
            </a:r>
            <a:r>
              <a:rPr lang="en-US" altLang="zh-CN"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a:t>
            </a:r>
            <a:r>
              <a:rPr lang="en-US"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DBSCAN</a:t>
            </a:r>
          </a:p>
          <a:p>
            <a:pPr marL="0" indent="457200">
              <a:lnSpc>
                <a:spcPct val="150000"/>
              </a:lnSpc>
              <a:spcBef>
                <a:spcPts val="0"/>
              </a:spcBef>
              <a:buNone/>
            </a:pP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DBSCAN</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算法善于发现任意形状的稠密分布数据集，但它的结果对邻域参数</a:t>
            </a:r>
            <a:r>
              <a:rPr lang="en-US" altLang="zh-CN" sz="2200" dirty="0" err="1">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eps</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和</a:t>
            </a:r>
            <a:r>
              <a:rPr lang="en-US" altLang="zh-CN" sz="2200" dirty="0" err="1">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min_samples</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敏感。不像</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k-means</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算法只需要调整一个参数，</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DBSCAN</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算法需要对两个参数进行联合调参，复杂度要高的多</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如果</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能确定聚类的具体评价指标，如簇数、噪声点数限制和</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SC</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DBI</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CH</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和</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ZQ</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等，则可以对参数</a:t>
            </a:r>
            <a:r>
              <a:rPr lang="en-US" altLang="zh-CN" sz="2200" dirty="0" err="1">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eps</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和</a:t>
            </a:r>
            <a:r>
              <a:rPr lang="en-US" altLang="zh-CN" sz="2200" dirty="0" err="1">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min_samples</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的合理取值依次运行</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DBSCAN</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算法，取最好的评价结果。如果数据量特别大，则可以将参数空间划分为若干网格，每个网格取一个代表值进行聚类。</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a:solidFill>
                  <a:srgbClr val="7030A0"/>
                </a:solidFill>
                <a:latin typeface="微软雅黑" panose="020B0503020204020204" pitchFamily="34" charset="-122"/>
                <a:ea typeface="微软雅黑" panose="020B0503020204020204" pitchFamily="34" charset="-122"/>
              </a:rPr>
              <a:t>3.4 </a:t>
            </a:r>
            <a:r>
              <a:rPr lang="zh-CN" altLang="en-US" sz="2800" b="1" dirty="0">
                <a:solidFill>
                  <a:srgbClr val="7030A0"/>
                </a:solidFill>
                <a:latin typeface="微软雅黑" panose="020B0503020204020204" pitchFamily="34" charset="-122"/>
                <a:ea typeface="微软雅黑" panose="020B0503020204020204" pitchFamily="34" charset="-122"/>
              </a:rPr>
              <a:t>划分聚类、密度聚类和模型聚类算法</a:t>
            </a: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51</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3" name="图片 12"/>
          <p:cNvPicPr/>
          <p:nvPr/>
        </p:nvPicPr>
        <p:blipFill>
          <a:blip r:embed="rId3">
            <a:extLst>
              <a:ext uri="{28A0092B-C50C-407E-A947-70E740481C1C}">
                <a14:useLocalDpi xmlns:a14="http://schemas.microsoft.com/office/drawing/2010/main" val="0"/>
              </a:ext>
            </a:extLst>
          </a:blip>
          <a:stretch>
            <a:fillRect/>
          </a:stretch>
        </p:blipFill>
        <p:spPr>
          <a:xfrm>
            <a:off x="473124" y="3161876"/>
            <a:ext cx="2403545" cy="1734472"/>
          </a:xfrm>
          <a:prstGeom prst="rect">
            <a:avLst/>
          </a:prstGeom>
        </p:spPr>
      </p:pic>
      <p:pic>
        <p:nvPicPr>
          <p:cNvPr id="14" name="图片 13"/>
          <p:cNvPicPr/>
          <p:nvPr/>
        </p:nvPicPr>
        <p:blipFill>
          <a:blip r:embed="rId4">
            <a:extLst>
              <a:ext uri="{28A0092B-C50C-407E-A947-70E740481C1C}">
                <a14:useLocalDpi xmlns:a14="http://schemas.microsoft.com/office/drawing/2010/main" val="0"/>
              </a:ext>
            </a:extLst>
          </a:blip>
          <a:stretch>
            <a:fillRect/>
          </a:stretch>
        </p:blipFill>
        <p:spPr>
          <a:xfrm>
            <a:off x="3327913" y="3161873"/>
            <a:ext cx="2400801" cy="1728625"/>
          </a:xfrm>
          <a:prstGeom prst="rect">
            <a:avLst/>
          </a:prstGeom>
        </p:spPr>
      </p:pic>
      <p:pic>
        <p:nvPicPr>
          <p:cNvPr id="15" name="图片 14"/>
          <p:cNvPicPr/>
          <p:nvPr/>
        </p:nvPicPr>
        <p:blipFill>
          <a:blip r:embed="rId5">
            <a:extLst>
              <a:ext uri="{28A0092B-C50C-407E-A947-70E740481C1C}">
                <a14:useLocalDpi xmlns:a14="http://schemas.microsoft.com/office/drawing/2010/main" val="0"/>
              </a:ext>
            </a:extLst>
          </a:blip>
          <a:stretch>
            <a:fillRect/>
          </a:stretch>
        </p:blipFill>
        <p:spPr>
          <a:xfrm>
            <a:off x="6213517" y="3161874"/>
            <a:ext cx="2396226" cy="1728625"/>
          </a:xfrm>
          <a:prstGeom prst="rect">
            <a:avLst/>
          </a:prstGeom>
        </p:spPr>
      </p:pic>
    </p:spTree>
    <p:extLst>
      <p:ext uri="{BB962C8B-B14F-4D97-AF65-F5344CB8AC3E}">
        <p14:creationId xmlns:p14="http://schemas.microsoft.com/office/powerpoint/2010/main" val="3683045612"/>
      </p:ext>
    </p:extLst>
  </p:cSld>
  <p:clrMapOvr>
    <a:masterClrMapping/>
  </p:clrMapOvr>
  <p:transition spd="slow">
    <p:wip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0" y="681693"/>
            <a:ext cx="8352375"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密度聚类</a:t>
            </a:r>
            <a:r>
              <a:rPr lang="en-US" altLang="zh-CN"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a:t>
            </a:r>
            <a:r>
              <a:rPr lang="en-US"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OPTICS</a:t>
            </a:r>
          </a:p>
          <a:p>
            <a:pPr marL="0" indent="457200">
              <a:lnSpc>
                <a:spcPct val="150000"/>
              </a:lnSpc>
              <a:spcBef>
                <a:spcPts val="0"/>
              </a:spcBef>
              <a:buNone/>
            </a:pP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OPTICS</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算法的基本思想是在</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DBSCAN</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算法的基础上，将每个点离最近的核心点密集区的可达距离都计算出来，然后根据预先指定的距离阈值把每个点分到与密集区对应的簇中，可达距离超过阈值的点是噪声点。点到核心点密集区的可达距离是它到该区内所有核心点的距离的最小值</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a:solidFill>
                  <a:srgbClr val="7030A0"/>
                </a:solidFill>
                <a:latin typeface="微软雅黑" panose="020B0503020204020204" pitchFamily="34" charset="-122"/>
                <a:ea typeface="微软雅黑" panose="020B0503020204020204" pitchFamily="34" charset="-122"/>
              </a:rPr>
              <a:t>3.4 </a:t>
            </a:r>
            <a:r>
              <a:rPr lang="zh-CN" altLang="en-US" sz="2800" b="1" dirty="0">
                <a:solidFill>
                  <a:srgbClr val="7030A0"/>
                </a:solidFill>
                <a:latin typeface="微软雅黑" panose="020B0503020204020204" pitchFamily="34" charset="-122"/>
                <a:ea typeface="微软雅黑" panose="020B0503020204020204" pitchFamily="34" charset="-122"/>
              </a:rPr>
              <a:t>划分聚类、密度聚类和模型聚类算法</a:t>
            </a: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52</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2710511677"/>
              </p:ext>
            </p:extLst>
          </p:nvPr>
        </p:nvGraphicFramePr>
        <p:xfrm>
          <a:off x="493160" y="3977927"/>
          <a:ext cx="3438222" cy="2374996"/>
        </p:xfrm>
        <a:graphic>
          <a:graphicData uri="http://schemas.openxmlformats.org/presentationml/2006/ole">
            <mc:AlternateContent xmlns:mc="http://schemas.openxmlformats.org/markup-compatibility/2006">
              <mc:Choice xmlns:v="urn:schemas-microsoft-com:vml" Requires="v">
                <p:oleObj spid="_x0000_s55319" name="Visio" r:id="rId4" imgW="1414564" imgH="1042718" progId="Visio.Drawing.11">
                  <p:embed/>
                </p:oleObj>
              </mc:Choice>
              <mc:Fallback>
                <p:oleObj name="Visio" r:id="rId4" imgW="1414564" imgH="1042718" progId="Visio.Drawing.11">
                  <p:embed/>
                  <p:pic>
                    <p:nvPicPr>
                      <p:cNvPr id="0" name="对象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3160" y="3977927"/>
                        <a:ext cx="3438222" cy="2374996"/>
                      </a:xfrm>
                      <a:prstGeom prst="rect">
                        <a:avLst/>
                      </a:prstGeom>
                      <a:noFill/>
                      <a:ln>
                        <a:noFill/>
                      </a:ln>
                    </p:spPr>
                  </p:pic>
                </p:oleObj>
              </mc:Fallback>
            </mc:AlternateContent>
          </a:graphicData>
        </a:graphic>
      </p:graphicFrame>
      <p:pic>
        <p:nvPicPr>
          <p:cNvPr id="16" name="图片 15"/>
          <p:cNvPicPr/>
          <p:nvPr/>
        </p:nvPicPr>
        <p:blipFill>
          <a:blip r:embed="rId6">
            <a:extLst>
              <a:ext uri="{28A0092B-C50C-407E-A947-70E740481C1C}">
                <a14:useLocalDpi xmlns:a14="http://schemas.microsoft.com/office/drawing/2010/main" val="0"/>
              </a:ext>
            </a:extLst>
          </a:blip>
          <a:srcRect/>
          <a:stretch>
            <a:fillRect/>
          </a:stretch>
        </p:blipFill>
        <p:spPr bwMode="auto">
          <a:xfrm>
            <a:off x="4346871" y="3852167"/>
            <a:ext cx="4098486" cy="2748896"/>
          </a:xfrm>
          <a:prstGeom prst="rect">
            <a:avLst/>
          </a:prstGeom>
          <a:noFill/>
          <a:ln>
            <a:noFill/>
          </a:ln>
        </p:spPr>
      </p:pic>
    </p:spTree>
    <p:extLst>
      <p:ext uri="{BB962C8B-B14F-4D97-AF65-F5344CB8AC3E}">
        <p14:creationId xmlns:p14="http://schemas.microsoft.com/office/powerpoint/2010/main" val="1830257210"/>
      </p:ext>
    </p:extLst>
  </p:cSld>
  <p:clrMapOvr>
    <a:masterClrMapping/>
  </p:clrMapOvr>
  <p:transition spd="slow">
    <p:wip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0" y="681693"/>
            <a:ext cx="8352375"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模型</a:t>
            </a: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聚类</a:t>
            </a:r>
            <a:endParaRPr lang="en-US"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模型（</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Model</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）聚类假定每个簇符合一个分布模型，通过找到这个分布模型，就可以对样本点进行分簇</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在机器学习领域，这种先假定模型符合某种概率分布（或决策函数），然后在学习过程中学习到概率分布参数（或决策函数参数）的最优值的模型，称为参数学习模型</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模型聚类主要包括概率模型和神经网络模型两大类，前者以高斯混合模型（</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Gaussian Mixture Models</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GMM</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）为代表，后者以自组织映射网络（</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Self</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　</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Organizing</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　</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Map</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SOM</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）为代表。</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a:solidFill>
                  <a:srgbClr val="7030A0"/>
                </a:solidFill>
                <a:latin typeface="微软雅黑" panose="020B0503020204020204" pitchFamily="34" charset="-122"/>
                <a:ea typeface="微软雅黑" panose="020B0503020204020204" pitchFamily="34" charset="-122"/>
              </a:rPr>
              <a:t>3.4 </a:t>
            </a:r>
            <a:r>
              <a:rPr lang="zh-CN" altLang="en-US" sz="2800" b="1" dirty="0">
                <a:solidFill>
                  <a:srgbClr val="7030A0"/>
                </a:solidFill>
                <a:latin typeface="微软雅黑" panose="020B0503020204020204" pitchFamily="34" charset="-122"/>
                <a:ea typeface="微软雅黑" panose="020B0503020204020204" pitchFamily="34" charset="-122"/>
              </a:rPr>
              <a:t>划分聚类、密度聚类和模型聚类算法</a:t>
            </a: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53</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1948965469"/>
      </p:ext>
    </p:extLst>
  </p:cSld>
  <p:clrMapOvr>
    <a:masterClrMapping/>
  </p:clrMapOvr>
  <p:transition spd="slow">
    <p:wip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0" name="Content Placeholder 2"/>
              <p:cNvSpPr txBox="1"/>
              <p:nvPr/>
            </p:nvSpPr>
            <p:spPr>
              <a:xfrm>
                <a:off x="411480" y="681693"/>
                <a:ext cx="8352375"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模型</a:t>
                </a: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聚类</a:t>
                </a:r>
                <a:r>
                  <a:rPr lang="en-US" altLang="zh-CN"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a:t>
                </a:r>
                <a:r>
                  <a:rPr lang="en-US" altLang="zh-CN" sz="24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GMM</a:t>
                </a:r>
                <a:endParaRPr lang="en-US"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记</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随机变量</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𝑋</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服从含有未知变量</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𝜏</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𝜇</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𝜎</m:t>
                            </m:r>
                          </m:e>
                          <m: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2</m:t>
                            </m:r>
                          </m:sup>
                        </m:sSup>
                      </m:e>
                    </m:d>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的高斯分布，其概率密度为：</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spcBef>
                    <a:spcPts val="0"/>
                  </a:spcBef>
                  <a:buNone/>
                </a:pPr>
                <a14:m>
                  <m:oMathPara xmlns:m="http://schemas.openxmlformats.org/officeDocument/2006/math">
                    <m:oMathParaPr>
                      <m:jc m:val="centerGroup"/>
                    </m:oMathParaPr>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𝑓</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d>
                            <m:dPr>
                              <m:begChr m:val=""/>
                              <m:endChr m:val="|"/>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d>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𝜏</m:t>
                          </m:r>
                        </m:e>
                      </m:d>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f>
                        <m:f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fPr>
                        <m:num>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num>
                        <m:den>
                          <m:rad>
                            <m:radPr>
                              <m:degHide m:val="on"/>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radPr>
                            <m:deg/>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2</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𝜋</m:t>
                              </m:r>
                            </m:e>
                          </m:rad>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𝜎</m:t>
                          </m:r>
                        </m:den>
                      </m:f>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𝑒</m:t>
                          </m:r>
                        </m:e>
                        <m: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f>
                            <m:f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fPr>
                            <m:num>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𝜇</m:t>
                                      </m:r>
                                    </m:e>
                                  </m:d>
                                </m:e>
                                <m: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2</m:t>
                                  </m:r>
                                </m:sup>
                              </m:sSup>
                            </m:num>
                            <m:den>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2</m:t>
                              </m:r>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𝜎</m:t>
                                  </m:r>
                                </m:e>
                                <m: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2</m:t>
                                  </m:r>
                                </m:sup>
                              </m:sSup>
                            </m:den>
                          </m:f>
                        </m:sup>
                      </m:sSup>
                    </m:oMath>
                  </m:oMathPara>
                </a14:m>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高斯混合模型</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𝑃</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d>
                          <m:dPr>
                            <m:begChr m:val=""/>
                            <m:endChr m:val="|"/>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d>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𝜽</m:t>
                        </m:r>
                      </m:e>
                    </m:d>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是多个高斯分布混合的模型：</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spcBef>
                    <a:spcPts val="0"/>
                  </a:spcBef>
                  <a:buNone/>
                </a:pPr>
                <a14:m>
                  <m:oMathPara xmlns:m="http://schemas.openxmlformats.org/officeDocument/2006/math">
                    <m:oMathParaPr>
                      <m:jc m:val="centerGroup"/>
                    </m:oMathParaPr>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𝑃</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d>
                            <m:dPr>
                              <m:begChr m:val=""/>
                              <m:endChr m:val="|"/>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d>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𝜽</m:t>
                          </m:r>
                        </m:e>
                      </m:d>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nary>
                        <m:naryPr>
                          <m:chr m:val="∑"/>
                          <m:limLoc m:val="undOv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naryPr>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sub>
                        <m: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𝐾</m:t>
                          </m:r>
                        </m:sup>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𝛼</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𝑓</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d>
                                <m:dPr>
                                  <m:begChr m:val=""/>
                                  <m:endChr m:val="|"/>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d>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𝜏</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e>
                          </m:d>
                        </m:e>
                      </m:nary>
                    </m:oMath>
                  </m:oMathPara>
                </a14:m>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式中，</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𝐾</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是混合的高斯分布的总数，</a:t>
                </a:r>
                <a14:m>
                  <m:oMath xmlns:m="http://schemas.openxmlformats.org/officeDocument/2006/math">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𝜏</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是第</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个高斯分布的未知变量，记</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𝝉</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𝜏</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𝜏</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2</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𝜏</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𝐾</m:t>
                            </m:r>
                          </m:sub>
                        </m:sSub>
                      </m:e>
                    </m:d>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14:m>
                  <m:oMath xmlns:m="http://schemas.openxmlformats.org/officeDocument/2006/math">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𝛼</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是第</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个高斯分布的混合系数，</a:t>
                </a:r>
                <a14:m>
                  <m:oMath xmlns:m="http://schemas.openxmlformats.org/officeDocument/2006/math">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𝛼</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&gt;0</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14:m>
                  <m:oMath xmlns:m="http://schemas.openxmlformats.org/officeDocument/2006/math">
                    <m:nary>
                      <m:naryPr>
                        <m:chr m:val="∑"/>
                        <m:limLoc m:val="undOvr"/>
                        <m:subHide m:val="on"/>
                        <m:supHide m:val="on"/>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naryPr>
                      <m:sub/>
                      <m:sup/>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𝛼</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e>
                    </m:nary>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14:m>
                  <m:oMath xmlns:m="http://schemas.openxmlformats.org/officeDocument/2006/math">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𝛼</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可看作概率值，记</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𝜶</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𝛼</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𝛼</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2</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𝛼</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𝐾</m:t>
                            </m:r>
                          </m:sub>
                        </m:sSub>
                      </m:e>
                    </m:d>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。记</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𝜽</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𝜶</m:t>
                        </m:r>
                        <m:r>
                          <a:rPr lang="zh-CN"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𝝉</m:t>
                        </m:r>
                      </m:e>
                    </m:d>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mc:Choice>
        <mc:Fallback xmlns="">
          <p:sp>
            <p:nvSpPr>
              <p:cNvPr id="20" name="Content Placeholder 2"/>
              <p:cNvSpPr txBox="1">
                <a:spLocks noRot="1" noChangeAspect="1" noMove="1" noResize="1" noEditPoints="1" noAdjustHandles="1" noChangeArrowheads="1" noChangeShapeType="1" noTextEdit="1"/>
              </p:cNvSpPr>
              <p:nvPr/>
            </p:nvSpPr>
            <p:spPr>
              <a:xfrm>
                <a:off x="411480" y="681693"/>
                <a:ext cx="8352375" cy="5773971"/>
              </a:xfrm>
              <a:prstGeom prst="rect">
                <a:avLst/>
              </a:prstGeom>
              <a:blipFill rotWithShape="1">
                <a:blip r:embed="rId3"/>
                <a:stretch>
                  <a:fillRect l="-1168" b="-7603"/>
                </a:stretch>
              </a:blipFill>
            </p:spPr>
            <p:txBody>
              <a:bodyPr/>
              <a:lstStyle/>
              <a:p>
                <a:r>
                  <a:rPr lang="zh-CN" altLang="en-US">
                    <a:noFill/>
                  </a:rPr>
                  <a:t> </a:t>
                </a:r>
              </a:p>
            </p:txBody>
          </p:sp>
        </mc:Fallback>
      </mc:AlternateContent>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a:solidFill>
                  <a:srgbClr val="7030A0"/>
                </a:solidFill>
                <a:latin typeface="微软雅黑" panose="020B0503020204020204" pitchFamily="34" charset="-122"/>
                <a:ea typeface="微软雅黑" panose="020B0503020204020204" pitchFamily="34" charset="-122"/>
              </a:rPr>
              <a:t>3.4 </a:t>
            </a:r>
            <a:r>
              <a:rPr lang="zh-CN" altLang="en-US" sz="2800" b="1" dirty="0">
                <a:solidFill>
                  <a:srgbClr val="7030A0"/>
                </a:solidFill>
                <a:latin typeface="微软雅黑" panose="020B0503020204020204" pitchFamily="34" charset="-122"/>
                <a:ea typeface="微软雅黑" panose="020B0503020204020204" pitchFamily="34" charset="-122"/>
              </a:rPr>
              <a:t>划分聚类、密度聚类和模型聚类算法</a:t>
            </a: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54</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690885872"/>
      </p:ext>
    </p:extLst>
  </p:cSld>
  <p:clrMapOvr>
    <a:masterClrMapping/>
  </p:clrMapOvr>
  <p:transition spd="slow">
    <p:wip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0" name="Content Placeholder 2"/>
              <p:cNvSpPr txBox="1"/>
              <p:nvPr/>
            </p:nvSpPr>
            <p:spPr>
              <a:xfrm>
                <a:off x="411480" y="681693"/>
                <a:ext cx="8352375"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模型</a:t>
                </a: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聚类</a:t>
                </a:r>
                <a:r>
                  <a:rPr lang="en-US" altLang="zh-CN"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a:t>
                </a:r>
                <a:r>
                  <a:rPr lang="en-US" altLang="zh-CN" sz="24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GMM</a:t>
                </a:r>
                <a:endParaRPr lang="en-US"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4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将</a:t>
                </a:r>
                <a:r>
                  <a:rPr lang="zh-CN"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高斯混合模型用于聚类任务时，认为样本是由</a:t>
                </a:r>
                <a14:m>
                  <m:oMath xmlns:m="http://schemas.openxmlformats.org/officeDocument/2006/math">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𝑃</m:t>
                    </m:r>
                    <m:d>
                      <m:d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d>
                          <m:dPr>
                            <m:begChr m:val=""/>
                            <m:endChr m:val="|"/>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d>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𝜽</m:t>
                        </m:r>
                      </m:e>
                    </m:d>
                  </m:oMath>
                </a14:m>
                <a:r>
                  <a:rPr lang="zh-CN"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产生的，产生的过程是先按概率</a:t>
                </a:r>
                <a14:m>
                  <m:oMath xmlns:m="http://schemas.openxmlformats.org/officeDocument/2006/math">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𝜶</m:t>
                    </m:r>
                  </m:oMath>
                </a14:m>
                <a:r>
                  <a:rPr lang="zh-CN"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选择一个高斯分布</a:t>
                </a:r>
                <a14:m>
                  <m:oMath xmlns:m="http://schemas.openxmlformats.org/officeDocument/2006/math">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𝑓</m:t>
                    </m:r>
                    <m:d>
                      <m:d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d>
                          <m:dPr>
                            <m:begChr m:val=""/>
                            <m:endChr m:val="|"/>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d>
                        <m:sSub>
                          <m:sSub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𝜏</m:t>
                            </m:r>
                          </m:e>
                          <m:sub>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𝑗</m:t>
                            </m:r>
                          </m:sub>
                        </m:sSub>
                      </m:e>
                    </m:d>
                  </m:oMath>
                </a14:m>
                <a:r>
                  <a:rPr lang="zh-CN"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，再由该高斯分布生成样本</a:t>
                </a:r>
                <a:r>
                  <a:rPr lang="zh-CN" altLang="zh-CN" sz="24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4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4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由</a:t>
                </a:r>
                <a:r>
                  <a:rPr lang="zh-CN"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同一高斯分布产生的样本属于同一簇，即高斯混合模型中的高斯分布与聚类的簇一一对应</a:t>
                </a:r>
                <a:r>
                  <a:rPr lang="zh-CN" altLang="zh-CN" sz="24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4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4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在</a:t>
                </a:r>
                <a:r>
                  <a:rPr lang="zh-CN"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分簇</a:t>
                </a:r>
                <a:r>
                  <a:rPr lang="zh-CN" altLang="zh-CN" sz="24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过程中</a:t>
                </a:r>
                <a:r>
                  <a:rPr lang="zh-CN"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，算法的任务是从训练集中学习到模型参数</a:t>
                </a:r>
                <a14:m>
                  <m:oMath xmlns:m="http://schemas.openxmlformats.org/officeDocument/2006/math">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𝜽</m:t>
                    </m:r>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m:t>
                    </m:r>
                    <m:d>
                      <m:d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𝜶</m:t>
                        </m:r>
                        <m:r>
                          <a:rPr lang="zh-CN"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𝝉</m:t>
                        </m:r>
                      </m:e>
                    </m:d>
                  </m:oMath>
                </a14:m>
                <a:r>
                  <a:rPr lang="zh-CN"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，在分配过程，模型计算测试样本由每个高斯分布产生的概率，取最大概率对应的高斯分布的簇作为分配的簇。</a:t>
                </a:r>
                <a:endParaRPr lang="en-US"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mc:Choice>
        <mc:Fallback xmlns="">
          <p:sp>
            <p:nvSpPr>
              <p:cNvPr id="20" name="Content Placeholder 2"/>
              <p:cNvSpPr txBox="1">
                <a:spLocks noRot="1" noChangeAspect="1" noMove="1" noResize="1" noEditPoints="1" noAdjustHandles="1" noChangeArrowheads="1" noChangeShapeType="1" noTextEdit="1"/>
              </p:cNvSpPr>
              <p:nvPr/>
            </p:nvSpPr>
            <p:spPr>
              <a:xfrm>
                <a:off x="411480" y="681693"/>
                <a:ext cx="8352375" cy="5773971"/>
              </a:xfrm>
              <a:prstGeom prst="rect">
                <a:avLst/>
              </a:prstGeom>
              <a:blipFill rotWithShape="1">
                <a:blip r:embed="rId3"/>
                <a:stretch>
                  <a:fillRect l="-1168" r="-876"/>
                </a:stretch>
              </a:blipFill>
            </p:spPr>
            <p:txBody>
              <a:bodyPr/>
              <a:lstStyle/>
              <a:p>
                <a:r>
                  <a:rPr lang="zh-CN" altLang="en-US">
                    <a:noFill/>
                  </a:rPr>
                  <a:t> </a:t>
                </a:r>
              </a:p>
            </p:txBody>
          </p:sp>
        </mc:Fallback>
      </mc:AlternateContent>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a:solidFill>
                  <a:srgbClr val="7030A0"/>
                </a:solidFill>
                <a:latin typeface="微软雅黑" panose="020B0503020204020204" pitchFamily="34" charset="-122"/>
                <a:ea typeface="微软雅黑" panose="020B0503020204020204" pitchFamily="34" charset="-122"/>
              </a:rPr>
              <a:t>3.4 </a:t>
            </a:r>
            <a:r>
              <a:rPr lang="zh-CN" altLang="en-US" sz="2800" b="1" dirty="0">
                <a:solidFill>
                  <a:srgbClr val="7030A0"/>
                </a:solidFill>
                <a:latin typeface="微软雅黑" panose="020B0503020204020204" pitchFamily="34" charset="-122"/>
                <a:ea typeface="微软雅黑" panose="020B0503020204020204" pitchFamily="34" charset="-122"/>
              </a:rPr>
              <a:t>划分聚类、密度聚类和模型聚类算法</a:t>
            </a: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55</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5167362"/>
      </p:ext>
    </p:extLst>
  </p:cSld>
  <p:clrMapOvr>
    <a:masterClrMapping/>
  </p:clrMapOvr>
  <p:transition spd="slow">
    <p:wip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0" y="681693"/>
            <a:ext cx="8352375"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模型</a:t>
            </a: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聚类</a:t>
            </a:r>
            <a:r>
              <a:rPr lang="en-US" altLang="zh-CN"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a:t>
            </a:r>
            <a:r>
              <a:rPr lang="en-US" altLang="zh-CN" sz="24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GMM</a:t>
            </a:r>
            <a:endParaRPr lang="en-US"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a:solidFill>
                  <a:srgbClr val="7030A0"/>
                </a:solidFill>
                <a:latin typeface="微软雅黑" panose="020B0503020204020204" pitchFamily="34" charset="-122"/>
                <a:ea typeface="微软雅黑" panose="020B0503020204020204" pitchFamily="34" charset="-122"/>
              </a:rPr>
              <a:t>3.4 </a:t>
            </a:r>
            <a:r>
              <a:rPr lang="zh-CN" altLang="en-US" sz="2800" b="1" dirty="0">
                <a:solidFill>
                  <a:srgbClr val="7030A0"/>
                </a:solidFill>
                <a:latin typeface="微软雅黑" panose="020B0503020204020204" pitchFamily="34" charset="-122"/>
                <a:ea typeface="微软雅黑" panose="020B0503020204020204" pitchFamily="34" charset="-122"/>
              </a:rPr>
              <a:t>划分聚类、密度聚类和模型聚类算法</a:t>
            </a: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56</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矩形 10"/>
          <p:cNvSpPr/>
          <p:nvPr/>
        </p:nvSpPr>
        <p:spPr>
          <a:xfrm>
            <a:off x="406908" y="1407841"/>
            <a:ext cx="8330184" cy="2585323"/>
          </a:xfrm>
          <a:prstGeom prst="rect">
            <a:avLst/>
          </a:prstGeom>
          <a:ln w="38100">
            <a:solidFill>
              <a:srgbClr val="FFC000"/>
            </a:solidFill>
          </a:ln>
        </p:spPr>
        <p:txBody>
          <a:bodyPr wrap="square">
            <a:spAutoFit/>
          </a:bodyPr>
          <a:lstStyle/>
          <a:p>
            <a:pPr marL="342900" lvl="0" indent="-342900">
              <a:buClr>
                <a:srgbClr val="00B0F0"/>
              </a:buClr>
              <a:buFont typeface="+mj-lt"/>
              <a:buAutoNum type="arabicPeriod"/>
            </a:pPr>
            <a:r>
              <a:rPr lang="en-US" altLang="zh-CN" dirty="0"/>
              <a:t>##### </a:t>
            </a:r>
            <a:r>
              <a:rPr lang="zh-CN" altLang="zh-CN" dirty="0"/>
              <a:t>以（</a:t>
            </a:r>
            <a:r>
              <a:rPr lang="en-US" altLang="zh-CN" dirty="0"/>
              <a:t>0</a:t>
            </a:r>
            <a:r>
              <a:rPr lang="zh-CN" altLang="zh-CN" dirty="0"/>
              <a:t>，</a:t>
            </a:r>
            <a:r>
              <a:rPr lang="en-US" altLang="zh-CN" dirty="0"/>
              <a:t>0</a:t>
            </a:r>
            <a:r>
              <a:rPr lang="zh-CN" altLang="zh-CN" dirty="0"/>
              <a:t>）和（</a:t>
            </a:r>
            <a:r>
              <a:rPr lang="en-US" altLang="zh-CN" dirty="0"/>
              <a:t>10</a:t>
            </a:r>
            <a:r>
              <a:rPr lang="zh-CN" altLang="zh-CN" dirty="0"/>
              <a:t>，</a:t>
            </a:r>
            <a:r>
              <a:rPr lang="en-US" altLang="zh-CN" dirty="0"/>
              <a:t>10</a:t>
            </a:r>
            <a:r>
              <a:rPr lang="zh-CN" altLang="zh-CN" dirty="0"/>
              <a:t>）为中心，以</a:t>
            </a:r>
            <a:r>
              <a:rPr lang="en-US" altLang="zh-CN" dirty="0"/>
              <a:t>1.2</a:t>
            </a:r>
            <a:r>
              <a:rPr lang="zh-CN" altLang="zh-CN" dirty="0"/>
              <a:t>和</a:t>
            </a:r>
            <a:r>
              <a:rPr lang="en-US" altLang="zh-CN" dirty="0"/>
              <a:t>1.8</a:t>
            </a:r>
            <a:r>
              <a:rPr lang="zh-CN" altLang="zh-CN" dirty="0"/>
              <a:t>为标准差，分别生成两个簇。</a:t>
            </a:r>
          </a:p>
          <a:p>
            <a:pPr marL="342900" lvl="0" indent="-342900">
              <a:buClr>
                <a:srgbClr val="00B0F0"/>
              </a:buClr>
              <a:buFont typeface="+mj-lt"/>
              <a:buAutoNum type="arabicPeriod"/>
            </a:pPr>
            <a:r>
              <a:rPr lang="en-US" altLang="zh-CN" dirty="0"/>
              <a:t>X1, y1 = </a:t>
            </a:r>
            <a:r>
              <a:rPr lang="en-US" altLang="zh-CN" dirty="0" err="1"/>
              <a:t>make_blobs</a:t>
            </a:r>
            <a:r>
              <a:rPr lang="en-US" altLang="zh-CN" dirty="0"/>
              <a:t>(</a:t>
            </a:r>
            <a:r>
              <a:rPr lang="en-US" altLang="zh-CN" dirty="0" err="1"/>
              <a:t>n_samples</a:t>
            </a:r>
            <a:r>
              <a:rPr lang="en-US" altLang="zh-CN" dirty="0"/>
              <a:t>=300, </a:t>
            </a:r>
            <a:r>
              <a:rPr lang="en-US" altLang="zh-CN" dirty="0" err="1"/>
              <a:t>n_features</a:t>
            </a:r>
            <a:r>
              <a:rPr lang="en-US" altLang="zh-CN" dirty="0"/>
              <a:t>=2, centers=[[0,0]], </a:t>
            </a:r>
            <a:r>
              <a:rPr lang="en-US" altLang="zh-CN" dirty="0" err="1"/>
              <a:t>cluster_std</a:t>
            </a:r>
            <a:r>
              <a:rPr lang="en-US" altLang="zh-CN" dirty="0"/>
              <a:t>=[1.2])</a:t>
            </a:r>
            <a:endParaRPr lang="zh-CN" altLang="zh-CN" dirty="0"/>
          </a:p>
          <a:p>
            <a:pPr marL="342900" lvl="0" indent="-342900">
              <a:buClr>
                <a:srgbClr val="00B0F0"/>
              </a:buClr>
              <a:buFont typeface="+mj-lt"/>
              <a:buAutoNum type="arabicPeriod"/>
            </a:pPr>
            <a:r>
              <a:rPr lang="en-US" altLang="zh-CN" dirty="0"/>
              <a:t>X2, y2 = </a:t>
            </a:r>
            <a:r>
              <a:rPr lang="en-US" altLang="zh-CN" dirty="0" err="1"/>
              <a:t>make_blobs</a:t>
            </a:r>
            <a:r>
              <a:rPr lang="en-US" altLang="zh-CN" dirty="0"/>
              <a:t>(</a:t>
            </a:r>
            <a:r>
              <a:rPr lang="en-US" altLang="zh-CN" dirty="0" err="1"/>
              <a:t>n_samples</a:t>
            </a:r>
            <a:r>
              <a:rPr lang="en-US" altLang="zh-CN" dirty="0"/>
              <a:t>=600, </a:t>
            </a:r>
            <a:r>
              <a:rPr lang="en-US" altLang="zh-CN" dirty="0" err="1"/>
              <a:t>n_features</a:t>
            </a:r>
            <a:r>
              <a:rPr lang="en-US" altLang="zh-CN" dirty="0"/>
              <a:t>=2, centers=[[10,10]], </a:t>
            </a:r>
            <a:r>
              <a:rPr lang="en-US" altLang="zh-CN" dirty="0" err="1"/>
              <a:t>cluster_std</a:t>
            </a:r>
            <a:r>
              <a:rPr lang="en-US" altLang="zh-CN" dirty="0"/>
              <a:t>=[1.8])</a:t>
            </a:r>
            <a:endParaRPr lang="zh-CN" altLang="zh-CN" dirty="0"/>
          </a:p>
          <a:p>
            <a:pPr marL="342900" lvl="0" indent="-342900">
              <a:buClr>
                <a:srgbClr val="00B0F0"/>
              </a:buClr>
              <a:buFont typeface="+mj-lt"/>
              <a:buAutoNum type="arabicPeriod"/>
            </a:pPr>
            <a:r>
              <a:rPr lang="en-US" altLang="zh-CN" dirty="0" err="1"/>
              <a:t>plt.scatter</a:t>
            </a:r>
            <a:r>
              <a:rPr lang="en-US" altLang="zh-CN" dirty="0"/>
              <a:t>(X1[:, 0], X1[:, 1], marker='o', color='r')</a:t>
            </a:r>
            <a:endParaRPr lang="zh-CN" altLang="zh-CN" dirty="0"/>
          </a:p>
          <a:p>
            <a:pPr marL="342900" lvl="0" indent="-342900">
              <a:buClr>
                <a:srgbClr val="00B0F0"/>
              </a:buClr>
              <a:buFont typeface="+mj-lt"/>
              <a:buAutoNum type="arabicPeriod"/>
            </a:pPr>
            <a:r>
              <a:rPr lang="en-US" altLang="zh-CN" dirty="0" err="1"/>
              <a:t>plt.scatter</a:t>
            </a:r>
            <a:r>
              <a:rPr lang="en-US" altLang="zh-CN" dirty="0"/>
              <a:t>(X2[:, 0], X2[:, 1], marker='+', color='b')</a:t>
            </a:r>
            <a:endParaRPr lang="zh-CN" altLang="zh-CN" dirty="0"/>
          </a:p>
          <a:p>
            <a:pPr marL="342900" lvl="0" indent="-342900">
              <a:buClr>
                <a:srgbClr val="00B0F0"/>
              </a:buClr>
              <a:buFont typeface="+mj-lt"/>
              <a:buAutoNum type="arabicPeriod"/>
            </a:pPr>
            <a:r>
              <a:rPr lang="en-US" altLang="zh-CN" dirty="0" err="1"/>
              <a:t>plt.show</a:t>
            </a:r>
            <a:r>
              <a:rPr lang="en-US" altLang="zh-CN" dirty="0"/>
              <a:t>() </a:t>
            </a:r>
            <a:endParaRPr lang="zh-CN" altLang="zh-CN" dirty="0"/>
          </a:p>
        </p:txBody>
      </p:sp>
      <p:pic>
        <p:nvPicPr>
          <p:cNvPr id="13" name="图片 12"/>
          <p:cNvPicPr/>
          <p:nvPr/>
        </p:nvPicPr>
        <p:blipFill>
          <a:blip r:embed="rId3">
            <a:extLst>
              <a:ext uri="{28A0092B-C50C-407E-A947-70E740481C1C}">
                <a14:useLocalDpi xmlns:a14="http://schemas.microsoft.com/office/drawing/2010/main" val="0"/>
              </a:ext>
            </a:extLst>
          </a:blip>
          <a:stretch>
            <a:fillRect/>
          </a:stretch>
        </p:blipFill>
        <p:spPr>
          <a:xfrm>
            <a:off x="2213524" y="3993478"/>
            <a:ext cx="3992067" cy="2607585"/>
          </a:xfrm>
          <a:prstGeom prst="rect">
            <a:avLst/>
          </a:prstGeom>
        </p:spPr>
      </p:pic>
    </p:spTree>
    <p:extLst>
      <p:ext uri="{BB962C8B-B14F-4D97-AF65-F5344CB8AC3E}">
        <p14:creationId xmlns:p14="http://schemas.microsoft.com/office/powerpoint/2010/main" val="2022412533"/>
      </p:ext>
    </p:extLst>
  </p:cSld>
  <p:clrMapOvr>
    <a:masterClrMapping/>
  </p:clrMapOvr>
  <p:transition spd="slow">
    <p:wip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0" y="681693"/>
            <a:ext cx="8352375"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模型</a:t>
            </a: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聚类</a:t>
            </a:r>
            <a:r>
              <a:rPr lang="en-US" altLang="zh-CN"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a:t>
            </a:r>
            <a:r>
              <a:rPr lang="en-US" altLang="zh-CN" sz="24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GMM</a:t>
            </a:r>
            <a:endParaRPr lang="en-US"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a:solidFill>
                  <a:srgbClr val="7030A0"/>
                </a:solidFill>
                <a:latin typeface="微软雅黑" panose="020B0503020204020204" pitchFamily="34" charset="-122"/>
                <a:ea typeface="微软雅黑" panose="020B0503020204020204" pitchFamily="34" charset="-122"/>
              </a:rPr>
              <a:t>3.4 </a:t>
            </a:r>
            <a:r>
              <a:rPr lang="zh-CN" altLang="en-US" sz="2800" b="1" dirty="0">
                <a:solidFill>
                  <a:srgbClr val="7030A0"/>
                </a:solidFill>
                <a:latin typeface="微软雅黑" panose="020B0503020204020204" pitchFamily="34" charset="-122"/>
                <a:ea typeface="微软雅黑" panose="020B0503020204020204" pitchFamily="34" charset="-122"/>
              </a:rPr>
              <a:t>划分聚类、密度聚类和模型聚类算法</a:t>
            </a: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57</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矩形 10"/>
          <p:cNvSpPr/>
          <p:nvPr/>
        </p:nvSpPr>
        <p:spPr>
          <a:xfrm>
            <a:off x="406908" y="1407841"/>
            <a:ext cx="8330184" cy="3139321"/>
          </a:xfrm>
          <a:prstGeom prst="rect">
            <a:avLst/>
          </a:prstGeom>
          <a:ln w="38100">
            <a:solidFill>
              <a:srgbClr val="FFC000"/>
            </a:solidFill>
          </a:ln>
        </p:spPr>
        <p:txBody>
          <a:bodyPr wrap="square">
            <a:spAutoFit/>
          </a:bodyPr>
          <a:lstStyle/>
          <a:p>
            <a:pPr marL="342900" lvl="0" indent="-342900">
              <a:buClr>
                <a:srgbClr val="00B0F0"/>
              </a:buClr>
              <a:buFont typeface="+mj-lt"/>
              <a:buAutoNum type="arabicPeriod"/>
            </a:pPr>
            <a:r>
              <a:rPr lang="en-US" altLang="zh-CN" dirty="0"/>
              <a:t>##### </a:t>
            </a:r>
            <a:r>
              <a:rPr lang="zh-CN" altLang="zh-CN" dirty="0"/>
              <a:t>合并样本点，对高斯混合模型进行训练</a:t>
            </a:r>
          </a:p>
          <a:p>
            <a:pPr marL="342900" lvl="0" indent="-342900">
              <a:buClr>
                <a:srgbClr val="00B0F0"/>
              </a:buClr>
              <a:buFont typeface="+mj-lt"/>
              <a:buAutoNum type="arabicPeriod"/>
            </a:pPr>
            <a:r>
              <a:rPr lang="en-US" altLang="zh-CN" dirty="0"/>
              <a:t>X = </a:t>
            </a:r>
            <a:r>
              <a:rPr lang="en-US" altLang="zh-CN" dirty="0" err="1"/>
              <a:t>np.vstack</a:t>
            </a:r>
            <a:r>
              <a:rPr lang="en-US" altLang="zh-CN" dirty="0"/>
              <a:t>((X1, X2))</a:t>
            </a:r>
            <a:endParaRPr lang="zh-CN" altLang="zh-CN" dirty="0"/>
          </a:p>
          <a:p>
            <a:pPr marL="342900" lvl="0" indent="-342900">
              <a:buClr>
                <a:srgbClr val="00B0F0"/>
              </a:buClr>
              <a:buFont typeface="+mj-lt"/>
              <a:buAutoNum type="arabicPeriod"/>
            </a:pPr>
            <a:r>
              <a:rPr lang="en-US" altLang="zh-CN" dirty="0" err="1"/>
              <a:t>gm</a:t>
            </a:r>
            <a:r>
              <a:rPr lang="en-US" altLang="zh-CN" dirty="0"/>
              <a:t> = </a:t>
            </a:r>
            <a:r>
              <a:rPr lang="en-US" altLang="zh-CN" dirty="0" err="1"/>
              <a:t>GaussianMixture</a:t>
            </a:r>
            <a:r>
              <a:rPr lang="en-US" altLang="zh-CN" dirty="0"/>
              <a:t>(</a:t>
            </a:r>
            <a:r>
              <a:rPr lang="en-US" altLang="zh-CN" dirty="0" err="1"/>
              <a:t>n_components</a:t>
            </a:r>
            <a:r>
              <a:rPr lang="en-US" altLang="zh-CN" dirty="0"/>
              <a:t>=2, </a:t>
            </a:r>
            <a:r>
              <a:rPr lang="en-US" altLang="zh-CN" dirty="0" err="1"/>
              <a:t>random_state</a:t>
            </a:r>
            <a:r>
              <a:rPr lang="en-US" altLang="zh-CN" dirty="0"/>
              <a:t>=0).fit(X)</a:t>
            </a:r>
            <a:endParaRPr lang="zh-CN" altLang="zh-CN" dirty="0"/>
          </a:p>
          <a:p>
            <a:pPr marL="342900" lvl="0" indent="-342900">
              <a:buClr>
                <a:srgbClr val="00B0F0"/>
              </a:buClr>
              <a:buFont typeface="+mj-lt"/>
              <a:buAutoNum type="arabicPeriod"/>
            </a:pPr>
            <a:r>
              <a:rPr lang="en-US" altLang="zh-CN" dirty="0"/>
              <a:t>print('</a:t>
            </a:r>
            <a:r>
              <a:rPr lang="zh-CN" altLang="zh-CN" dirty="0"/>
              <a:t>均值：</a:t>
            </a:r>
            <a:r>
              <a:rPr lang="en-US" altLang="zh-CN" dirty="0"/>
              <a:t>' + </a:t>
            </a:r>
            <a:r>
              <a:rPr lang="en-US" altLang="zh-CN" dirty="0" err="1"/>
              <a:t>str</a:t>
            </a:r>
            <a:r>
              <a:rPr lang="en-US" altLang="zh-CN" dirty="0"/>
              <a:t>(</a:t>
            </a:r>
            <a:r>
              <a:rPr lang="en-US" altLang="zh-CN" dirty="0" err="1"/>
              <a:t>gm.means</a:t>
            </a:r>
            <a:r>
              <a:rPr lang="en-US" altLang="zh-CN" dirty="0"/>
              <a:t>_))</a:t>
            </a:r>
            <a:endParaRPr lang="zh-CN" altLang="zh-CN" dirty="0"/>
          </a:p>
          <a:p>
            <a:pPr marL="342900" lvl="0" indent="-342900">
              <a:buClr>
                <a:srgbClr val="00B0F0"/>
              </a:buClr>
              <a:buFont typeface="+mj-lt"/>
              <a:buAutoNum type="arabicPeriod"/>
            </a:pPr>
            <a:r>
              <a:rPr lang="en-US" altLang="zh-CN" dirty="0"/>
              <a:t>print('</a:t>
            </a:r>
            <a:r>
              <a:rPr lang="zh-CN" altLang="zh-CN" dirty="0"/>
              <a:t>协方差：</a:t>
            </a:r>
            <a:r>
              <a:rPr lang="en-US" altLang="zh-CN" dirty="0"/>
              <a:t>' + </a:t>
            </a:r>
            <a:r>
              <a:rPr lang="en-US" altLang="zh-CN" dirty="0" err="1"/>
              <a:t>str</a:t>
            </a:r>
            <a:r>
              <a:rPr lang="en-US" altLang="zh-CN" dirty="0"/>
              <a:t>(</a:t>
            </a:r>
            <a:r>
              <a:rPr lang="en-US" altLang="zh-CN" dirty="0" err="1"/>
              <a:t>gm.covariances</a:t>
            </a:r>
            <a:r>
              <a:rPr lang="en-US" altLang="zh-CN" dirty="0"/>
              <a:t>_))</a:t>
            </a:r>
            <a:endParaRPr lang="zh-CN" altLang="zh-CN" dirty="0"/>
          </a:p>
          <a:p>
            <a:pPr marL="342900" lvl="0" indent="-342900">
              <a:buClr>
                <a:srgbClr val="00B0F0"/>
              </a:buClr>
              <a:buFont typeface="+mj-lt"/>
              <a:buAutoNum type="arabicPeriod"/>
            </a:pPr>
            <a:r>
              <a:rPr lang="en-US" altLang="zh-CN" dirty="0"/>
              <a:t>&gt;&gt;&gt;</a:t>
            </a:r>
            <a:r>
              <a:rPr lang="zh-CN" altLang="zh-CN" dirty="0"/>
              <a:t>均值：</a:t>
            </a:r>
            <a:r>
              <a:rPr lang="en-US" altLang="zh-CN" dirty="0"/>
              <a:t>[[10.06436709  9.92971751]</a:t>
            </a:r>
            <a:endParaRPr lang="zh-CN" altLang="zh-CN" dirty="0"/>
          </a:p>
          <a:p>
            <a:pPr marL="342900" lvl="0" indent="-342900">
              <a:buClr>
                <a:srgbClr val="00B0F0"/>
              </a:buClr>
              <a:buFont typeface="+mj-lt"/>
              <a:buAutoNum type="arabicPeriod"/>
            </a:pPr>
            <a:r>
              <a:rPr lang="en-US" altLang="zh-CN" dirty="0"/>
              <a:t> [-0.01042938  0.0122576 ]]</a:t>
            </a:r>
            <a:endParaRPr lang="zh-CN" altLang="zh-CN" dirty="0"/>
          </a:p>
          <a:p>
            <a:pPr marL="342900" lvl="0" indent="-342900">
              <a:buClr>
                <a:srgbClr val="00B0F0"/>
              </a:buClr>
              <a:buFont typeface="+mj-lt"/>
              <a:buAutoNum type="arabicPeriod"/>
            </a:pPr>
            <a:r>
              <a:rPr lang="zh-CN" altLang="zh-CN" dirty="0"/>
              <a:t>协方差：</a:t>
            </a:r>
            <a:r>
              <a:rPr lang="en-US" altLang="zh-CN" dirty="0"/>
              <a:t>[[[ 3.30748342 -0.0189866 ]</a:t>
            </a:r>
            <a:endParaRPr lang="zh-CN" altLang="zh-CN" dirty="0"/>
          </a:p>
          <a:p>
            <a:pPr marL="342900" lvl="0" indent="-342900">
              <a:buClr>
                <a:srgbClr val="00B0F0"/>
              </a:buClr>
              <a:buFont typeface="+mj-lt"/>
              <a:buAutoNum type="arabicPeriod"/>
            </a:pPr>
            <a:r>
              <a:rPr lang="en-US" altLang="zh-CN" dirty="0"/>
              <a:t>  [-0.0189866   3.28092042]]</a:t>
            </a:r>
            <a:endParaRPr lang="zh-CN" altLang="zh-CN" dirty="0"/>
          </a:p>
          <a:p>
            <a:pPr marL="342900" lvl="0" indent="-342900">
              <a:buClr>
                <a:srgbClr val="00B0F0"/>
              </a:buClr>
              <a:buFont typeface="+mj-lt"/>
              <a:buAutoNum type="arabicPeriod"/>
            </a:pPr>
            <a:r>
              <a:rPr lang="en-US" altLang="zh-CN" dirty="0"/>
              <a:t> [[ 1.38696931 -0.02175968]</a:t>
            </a:r>
            <a:endParaRPr lang="zh-CN" altLang="zh-CN" dirty="0"/>
          </a:p>
          <a:p>
            <a:pPr marL="342900" lvl="0" indent="-342900">
              <a:buClr>
                <a:srgbClr val="00B0F0"/>
              </a:buClr>
              <a:buFont typeface="+mj-lt"/>
              <a:buAutoNum type="arabicPeriod"/>
            </a:pPr>
            <a:r>
              <a:rPr lang="en-US" altLang="zh-CN" dirty="0"/>
              <a:t>  [-0.02175968  1.26746825</a:t>
            </a:r>
            <a:r>
              <a:rPr lang="en-US" altLang="zh-CN" dirty="0" smtClean="0"/>
              <a:t>]]]</a:t>
            </a:r>
            <a:r>
              <a:rPr lang="en-US" altLang="zh-CN" dirty="0"/>
              <a:t> </a:t>
            </a:r>
            <a:endParaRPr lang="zh-CN" altLang="zh-CN" dirty="0"/>
          </a:p>
        </p:txBody>
      </p:sp>
    </p:spTree>
    <p:extLst>
      <p:ext uri="{BB962C8B-B14F-4D97-AF65-F5344CB8AC3E}">
        <p14:creationId xmlns:p14="http://schemas.microsoft.com/office/powerpoint/2010/main" val="3867697270"/>
      </p:ext>
    </p:extLst>
  </p:cSld>
  <p:clrMapOvr>
    <a:masterClrMapping/>
  </p:clrMapOvr>
  <p:transition spd="slow">
    <p:wip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0" y="681693"/>
            <a:ext cx="8352375"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模型</a:t>
            </a: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聚类</a:t>
            </a:r>
            <a:r>
              <a:rPr lang="en-US" altLang="zh-CN"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a:t>
            </a:r>
            <a:r>
              <a:rPr lang="en-US" altLang="zh-CN" sz="24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GMM</a:t>
            </a:r>
            <a:endParaRPr lang="en-US"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a:solidFill>
                  <a:srgbClr val="7030A0"/>
                </a:solidFill>
                <a:latin typeface="微软雅黑" panose="020B0503020204020204" pitchFamily="34" charset="-122"/>
                <a:ea typeface="微软雅黑" panose="020B0503020204020204" pitchFamily="34" charset="-122"/>
              </a:rPr>
              <a:t>3.4 </a:t>
            </a:r>
            <a:r>
              <a:rPr lang="zh-CN" altLang="en-US" sz="2800" b="1" dirty="0">
                <a:solidFill>
                  <a:srgbClr val="7030A0"/>
                </a:solidFill>
                <a:latin typeface="微软雅黑" panose="020B0503020204020204" pitchFamily="34" charset="-122"/>
                <a:ea typeface="微软雅黑" panose="020B0503020204020204" pitchFamily="34" charset="-122"/>
              </a:rPr>
              <a:t>划分聚类、密度聚类和模型聚类算法</a:t>
            </a: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58</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矩形 10"/>
          <p:cNvSpPr/>
          <p:nvPr/>
        </p:nvSpPr>
        <p:spPr>
          <a:xfrm>
            <a:off x="406908" y="1407841"/>
            <a:ext cx="8330184" cy="3970318"/>
          </a:xfrm>
          <a:prstGeom prst="rect">
            <a:avLst/>
          </a:prstGeom>
          <a:ln w="38100">
            <a:solidFill>
              <a:srgbClr val="FFC000"/>
            </a:solidFill>
          </a:ln>
        </p:spPr>
        <p:txBody>
          <a:bodyPr wrap="square">
            <a:spAutoFit/>
          </a:bodyPr>
          <a:lstStyle/>
          <a:p>
            <a:pPr marL="342900" lvl="0" indent="-342900">
              <a:buClr>
                <a:srgbClr val="00B0F0"/>
              </a:buClr>
              <a:buFont typeface="+mj-lt"/>
              <a:buAutoNum type="arabicPeriod"/>
            </a:pPr>
            <a:r>
              <a:rPr lang="en-US" altLang="zh-CN" dirty="0"/>
              <a:t>##### </a:t>
            </a:r>
            <a:r>
              <a:rPr lang="zh-CN" altLang="zh-CN" dirty="0"/>
              <a:t>按预测结果用不同的标记显示各点</a:t>
            </a:r>
          </a:p>
          <a:p>
            <a:pPr marL="342900" lvl="0" indent="-342900">
              <a:buClr>
                <a:srgbClr val="00B0F0"/>
              </a:buClr>
              <a:buFont typeface="+mj-lt"/>
              <a:buAutoNum type="arabicPeriod"/>
            </a:pPr>
            <a:r>
              <a:rPr lang="en-US" altLang="zh-CN" dirty="0" err="1"/>
              <a:t>y_pred</a:t>
            </a:r>
            <a:r>
              <a:rPr lang="en-US" altLang="zh-CN" dirty="0"/>
              <a:t> = </a:t>
            </a:r>
            <a:r>
              <a:rPr lang="en-US" altLang="zh-CN" dirty="0" err="1"/>
              <a:t>gm.predict</a:t>
            </a:r>
            <a:r>
              <a:rPr lang="en-US" altLang="zh-CN" dirty="0"/>
              <a:t>(X)</a:t>
            </a:r>
            <a:endParaRPr lang="zh-CN" altLang="zh-CN" dirty="0"/>
          </a:p>
          <a:p>
            <a:pPr marL="342900" lvl="0" indent="-342900">
              <a:buClr>
                <a:srgbClr val="00B0F0"/>
              </a:buClr>
              <a:buFont typeface="+mj-lt"/>
              <a:buAutoNum type="arabicPeriod"/>
            </a:pPr>
            <a:r>
              <a:rPr lang="en-US" altLang="zh-CN" dirty="0"/>
              <a:t>C1 = []</a:t>
            </a:r>
            <a:endParaRPr lang="zh-CN" altLang="zh-CN" dirty="0"/>
          </a:p>
          <a:p>
            <a:pPr marL="342900" lvl="0" indent="-342900">
              <a:buClr>
                <a:srgbClr val="00B0F0"/>
              </a:buClr>
              <a:buFont typeface="+mj-lt"/>
              <a:buAutoNum type="arabicPeriod"/>
            </a:pPr>
            <a:r>
              <a:rPr lang="en-US" altLang="zh-CN" dirty="0"/>
              <a:t>C2 = []</a:t>
            </a:r>
            <a:endParaRPr lang="zh-CN" altLang="zh-CN" dirty="0"/>
          </a:p>
          <a:p>
            <a:pPr marL="342900" lvl="0" indent="-342900">
              <a:buClr>
                <a:srgbClr val="00B0F0"/>
              </a:buClr>
              <a:buFont typeface="+mj-lt"/>
              <a:buAutoNum type="arabicPeriod"/>
            </a:pPr>
            <a:r>
              <a:rPr lang="en-US" altLang="zh-CN" dirty="0"/>
              <a:t>for </a:t>
            </a:r>
            <a:r>
              <a:rPr lang="en-US" altLang="zh-CN" dirty="0" err="1"/>
              <a:t>i</a:t>
            </a:r>
            <a:r>
              <a:rPr lang="en-US" altLang="zh-CN" dirty="0"/>
              <a:t> in range(</a:t>
            </a:r>
            <a:r>
              <a:rPr lang="en-US" altLang="zh-CN" dirty="0" err="1"/>
              <a:t>len</a:t>
            </a:r>
            <a:r>
              <a:rPr lang="en-US" altLang="zh-CN" dirty="0"/>
              <a:t>(X)):</a:t>
            </a:r>
            <a:endParaRPr lang="zh-CN" altLang="zh-CN" dirty="0"/>
          </a:p>
          <a:p>
            <a:pPr marL="342900" lvl="0" indent="-342900">
              <a:buClr>
                <a:srgbClr val="00B0F0"/>
              </a:buClr>
              <a:buFont typeface="+mj-lt"/>
              <a:buAutoNum type="arabicPeriod"/>
            </a:pPr>
            <a:r>
              <a:rPr lang="en-US" altLang="zh-CN" dirty="0"/>
              <a:t>    if </a:t>
            </a:r>
            <a:r>
              <a:rPr lang="en-US" altLang="zh-CN" dirty="0" err="1"/>
              <a:t>y_pred</a:t>
            </a:r>
            <a:r>
              <a:rPr lang="en-US" altLang="zh-CN" dirty="0"/>
              <a:t>[</a:t>
            </a:r>
            <a:r>
              <a:rPr lang="en-US" altLang="zh-CN" dirty="0" err="1"/>
              <a:t>i</a:t>
            </a:r>
            <a:r>
              <a:rPr lang="en-US" altLang="zh-CN" dirty="0"/>
              <a:t>] == 1:</a:t>
            </a:r>
            <a:endParaRPr lang="zh-CN" altLang="zh-CN" dirty="0"/>
          </a:p>
          <a:p>
            <a:pPr marL="342900" lvl="0" indent="-342900">
              <a:buClr>
                <a:srgbClr val="00B0F0"/>
              </a:buClr>
              <a:buFont typeface="+mj-lt"/>
              <a:buAutoNum type="arabicPeriod"/>
            </a:pPr>
            <a:r>
              <a:rPr lang="en-US" altLang="zh-CN" dirty="0"/>
              <a:t>        C1.append(list(X[</a:t>
            </a:r>
            <a:r>
              <a:rPr lang="en-US" altLang="zh-CN" dirty="0" err="1"/>
              <a:t>i</a:t>
            </a:r>
            <a:r>
              <a:rPr lang="en-US" altLang="zh-CN" dirty="0"/>
              <a:t>]))</a:t>
            </a:r>
            <a:endParaRPr lang="zh-CN" altLang="zh-CN" dirty="0"/>
          </a:p>
          <a:p>
            <a:pPr marL="342900" lvl="0" indent="-342900">
              <a:buClr>
                <a:srgbClr val="00B0F0"/>
              </a:buClr>
              <a:buFont typeface="+mj-lt"/>
              <a:buAutoNum type="arabicPeriod"/>
            </a:pPr>
            <a:r>
              <a:rPr lang="en-US" altLang="zh-CN" dirty="0"/>
              <a:t>    else:</a:t>
            </a:r>
            <a:endParaRPr lang="zh-CN" altLang="zh-CN" dirty="0"/>
          </a:p>
          <a:p>
            <a:pPr marL="342900" lvl="0" indent="-342900">
              <a:buClr>
                <a:srgbClr val="00B0F0"/>
              </a:buClr>
              <a:buFont typeface="+mj-lt"/>
              <a:buAutoNum type="arabicPeriod"/>
            </a:pPr>
            <a:r>
              <a:rPr lang="en-US" altLang="zh-CN" dirty="0"/>
              <a:t>        C2.append(list(X[</a:t>
            </a:r>
            <a:r>
              <a:rPr lang="en-US" altLang="zh-CN" dirty="0" err="1"/>
              <a:t>i</a:t>
            </a:r>
            <a:r>
              <a:rPr lang="en-US" altLang="zh-CN" dirty="0"/>
              <a:t>]))</a:t>
            </a:r>
            <a:endParaRPr lang="zh-CN" altLang="zh-CN" dirty="0"/>
          </a:p>
          <a:p>
            <a:pPr marL="342900" lvl="0" indent="-342900">
              <a:buClr>
                <a:srgbClr val="00B0F0"/>
              </a:buClr>
              <a:buFont typeface="+mj-lt"/>
              <a:buAutoNum type="arabicPeriod"/>
            </a:pPr>
            <a:r>
              <a:rPr lang="en-US" altLang="zh-CN" dirty="0"/>
              <a:t>C1 = </a:t>
            </a:r>
            <a:r>
              <a:rPr lang="en-US" altLang="zh-CN" dirty="0" err="1"/>
              <a:t>np.array</a:t>
            </a:r>
            <a:r>
              <a:rPr lang="en-US" altLang="zh-CN" dirty="0"/>
              <a:t>(C1)</a:t>
            </a:r>
            <a:endParaRPr lang="zh-CN" altLang="zh-CN" dirty="0"/>
          </a:p>
          <a:p>
            <a:pPr marL="342900" lvl="0" indent="-342900">
              <a:buClr>
                <a:srgbClr val="00B0F0"/>
              </a:buClr>
              <a:buFont typeface="+mj-lt"/>
              <a:buAutoNum type="arabicPeriod"/>
            </a:pPr>
            <a:r>
              <a:rPr lang="en-US" altLang="zh-CN" dirty="0"/>
              <a:t>C2 = </a:t>
            </a:r>
            <a:r>
              <a:rPr lang="en-US" altLang="zh-CN" dirty="0" err="1"/>
              <a:t>np.array</a:t>
            </a:r>
            <a:r>
              <a:rPr lang="en-US" altLang="zh-CN" dirty="0"/>
              <a:t>(C2)</a:t>
            </a:r>
            <a:endParaRPr lang="zh-CN" altLang="zh-CN" dirty="0"/>
          </a:p>
          <a:p>
            <a:pPr marL="342900" lvl="0" indent="-342900">
              <a:buClr>
                <a:srgbClr val="00B0F0"/>
              </a:buClr>
              <a:buFont typeface="+mj-lt"/>
              <a:buAutoNum type="arabicPeriod"/>
            </a:pPr>
            <a:r>
              <a:rPr lang="en-US" altLang="zh-CN" dirty="0" err="1"/>
              <a:t>plt.scatter</a:t>
            </a:r>
            <a:r>
              <a:rPr lang="en-US" altLang="zh-CN" dirty="0"/>
              <a:t>(C1[:, 0], C1[:, 1], marker='o', color='r')</a:t>
            </a:r>
            <a:endParaRPr lang="zh-CN" altLang="zh-CN" dirty="0"/>
          </a:p>
          <a:p>
            <a:pPr marL="342900" lvl="0" indent="-342900">
              <a:buClr>
                <a:srgbClr val="00B0F0"/>
              </a:buClr>
              <a:buFont typeface="+mj-lt"/>
              <a:buAutoNum type="arabicPeriod"/>
            </a:pPr>
            <a:r>
              <a:rPr lang="en-US" altLang="zh-CN" dirty="0" err="1"/>
              <a:t>plt.scatter</a:t>
            </a:r>
            <a:r>
              <a:rPr lang="en-US" altLang="zh-CN" dirty="0"/>
              <a:t>(C2[:, 0], C2[:, 1], marker='+', color='b')</a:t>
            </a:r>
            <a:endParaRPr lang="zh-CN" altLang="zh-CN" dirty="0"/>
          </a:p>
          <a:p>
            <a:pPr marL="342900" lvl="0" indent="-342900">
              <a:buClr>
                <a:srgbClr val="00B0F0"/>
              </a:buClr>
              <a:buFont typeface="+mj-lt"/>
              <a:buAutoNum type="arabicPeriod"/>
            </a:pPr>
            <a:r>
              <a:rPr lang="en-US" altLang="zh-CN" dirty="0" err="1"/>
              <a:t>plt.show</a:t>
            </a:r>
            <a:r>
              <a:rPr lang="en-US" altLang="zh-CN" dirty="0"/>
              <a:t>()</a:t>
            </a:r>
            <a:endParaRPr lang="zh-CN" altLang="zh-CN" dirty="0"/>
          </a:p>
        </p:txBody>
      </p:sp>
      <p:pic>
        <p:nvPicPr>
          <p:cNvPr id="12" name="图片 11"/>
          <p:cNvPicPr/>
          <p:nvPr/>
        </p:nvPicPr>
        <p:blipFill>
          <a:blip r:embed="rId3">
            <a:extLst>
              <a:ext uri="{28A0092B-C50C-407E-A947-70E740481C1C}">
                <a14:useLocalDpi xmlns:a14="http://schemas.microsoft.com/office/drawing/2010/main" val="0"/>
              </a:ext>
            </a:extLst>
          </a:blip>
          <a:stretch>
            <a:fillRect/>
          </a:stretch>
        </p:blipFill>
        <p:spPr>
          <a:xfrm>
            <a:off x="4587667" y="1564617"/>
            <a:ext cx="4122609" cy="2812173"/>
          </a:xfrm>
          <a:prstGeom prst="rect">
            <a:avLst/>
          </a:prstGeom>
        </p:spPr>
      </p:pic>
    </p:spTree>
    <p:extLst>
      <p:ext uri="{BB962C8B-B14F-4D97-AF65-F5344CB8AC3E}">
        <p14:creationId xmlns:p14="http://schemas.microsoft.com/office/powerpoint/2010/main" val="2077779227"/>
      </p:ext>
    </p:extLst>
  </p:cSld>
  <p:clrMapOvr>
    <a:masterClrMapping/>
  </p:clrMapOvr>
  <p:transition spd="slow">
    <p:wip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0" y="681693"/>
            <a:ext cx="8352375"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模型</a:t>
            </a: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聚类</a:t>
            </a:r>
            <a:r>
              <a:rPr lang="en-US" altLang="zh-CN"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a:t>
            </a:r>
            <a:r>
              <a:rPr lang="en-US" altLang="zh-CN" sz="24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GMM</a:t>
            </a:r>
            <a:endParaRPr lang="en-US"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如果将两个簇重合</a:t>
            </a:r>
            <a:r>
              <a:rPr lang="zh-CN" altLang="en-US" sz="24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一部分</a:t>
            </a:r>
            <a:r>
              <a:rPr lang="en-US" altLang="zh-CN" sz="24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a:solidFill>
                  <a:srgbClr val="7030A0"/>
                </a:solidFill>
                <a:latin typeface="微软雅黑" panose="020B0503020204020204" pitchFamily="34" charset="-122"/>
                <a:ea typeface="微软雅黑" panose="020B0503020204020204" pitchFamily="34" charset="-122"/>
              </a:rPr>
              <a:t>3.4 </a:t>
            </a:r>
            <a:r>
              <a:rPr lang="zh-CN" altLang="en-US" sz="2800" b="1" dirty="0">
                <a:solidFill>
                  <a:srgbClr val="7030A0"/>
                </a:solidFill>
                <a:latin typeface="微软雅黑" panose="020B0503020204020204" pitchFamily="34" charset="-122"/>
                <a:ea typeface="微软雅黑" panose="020B0503020204020204" pitchFamily="34" charset="-122"/>
              </a:rPr>
              <a:t>划分聚类、密度聚类和模型聚类算法</a:t>
            </a: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59</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3" name="图片 12"/>
          <p:cNvPicPr/>
          <p:nvPr/>
        </p:nvPicPr>
        <p:blipFill>
          <a:blip r:embed="rId3">
            <a:extLst>
              <a:ext uri="{28A0092B-C50C-407E-A947-70E740481C1C}">
                <a14:useLocalDpi xmlns:a14="http://schemas.microsoft.com/office/drawing/2010/main" val="0"/>
              </a:ext>
            </a:extLst>
          </a:blip>
          <a:stretch>
            <a:fillRect/>
          </a:stretch>
        </p:blipFill>
        <p:spPr>
          <a:xfrm>
            <a:off x="499064" y="2188584"/>
            <a:ext cx="3922313" cy="2827774"/>
          </a:xfrm>
          <a:prstGeom prst="rect">
            <a:avLst/>
          </a:prstGeom>
        </p:spPr>
      </p:pic>
      <p:pic>
        <p:nvPicPr>
          <p:cNvPr id="14" name="图片 13"/>
          <p:cNvPicPr/>
          <p:nvPr/>
        </p:nvPicPr>
        <p:blipFill>
          <a:blip r:embed="rId4">
            <a:extLst>
              <a:ext uri="{28A0092B-C50C-407E-A947-70E740481C1C}">
                <a14:useLocalDpi xmlns:a14="http://schemas.microsoft.com/office/drawing/2010/main" val="0"/>
              </a:ext>
            </a:extLst>
          </a:blip>
          <a:stretch>
            <a:fillRect/>
          </a:stretch>
        </p:blipFill>
        <p:spPr>
          <a:xfrm>
            <a:off x="4646330" y="2165466"/>
            <a:ext cx="3922313" cy="2827774"/>
          </a:xfrm>
          <a:prstGeom prst="rect">
            <a:avLst/>
          </a:prstGeom>
        </p:spPr>
      </p:pic>
    </p:spTree>
    <p:extLst>
      <p:ext uri="{BB962C8B-B14F-4D97-AF65-F5344CB8AC3E}">
        <p14:creationId xmlns:p14="http://schemas.microsoft.com/office/powerpoint/2010/main" val="1507154068"/>
      </p:ext>
    </p:extLst>
  </p:cSld>
  <p:clrMapOvr>
    <a:masterClrMapping/>
  </p:clrMapOvr>
  <p:transition spd="slow">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基本思想</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设样本总数为</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𝑚</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，样本集为</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𝐒</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d>
                      <m:dPr>
                        <m:begChr m:val="{"/>
                        <m:endChr m:val="}"/>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2</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𝑚</m:t>
                            </m:r>
                          </m:sub>
                        </m:sSub>
                      </m:e>
                    </m:d>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K</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均值聚类算法对样本集分簇的个数是事先指定的，即</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𝑘</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。设分簇后的集合表示为</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𝐂</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d>
                      <m:dPr>
                        <m:begChr m:val="{"/>
                        <m:endChr m:val="}"/>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𝐂</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𝐂</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2</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𝐂</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𝑘</m:t>
                            </m:r>
                          </m:sub>
                        </m:sSub>
                      </m:e>
                    </m:d>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，其中每个簇都是样本的集合。</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K</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均值聚类算法的基本思想是让簇内的样本点更“紧密”一些，也就是说，让每个样本点到本簇中心的距离更近一些</a:t>
                </a:r>
                <a:r>
                  <a:rPr lang="zh-CN"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常</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采用该距离的平方之和作为“紧密”程度的度量标准，因此，使每个样本点到本簇中心的距离的平方和尽量小是</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k-means</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算法的优化目标</a:t>
                </a:r>
                <a:r>
                  <a:rPr lang="zh-CN"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每个</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样本点到本簇中心的距离的平方和也称为误差平方和（</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Sum of Squared Error, SSE</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从</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机器学习算法的实施过程来说，这类优化目标一般统称为损失函数（</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loss function</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）或代价函数（</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cost function</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mc:Choice>
        <mc:Fallback xmlns="">
          <p:sp>
            <p:nvSpPr>
              <p:cNvPr id="20" name="Content Placeholder 2"/>
              <p:cNvSpPr txBox="1">
                <a:spLocks noRot="1" noChangeAspect="1" noMove="1" noResize="1" noEditPoints="1" noAdjustHandles="1" noChangeArrowheads="1" noChangeShapeType="1" noTextEdit="1"/>
              </p:cNvSpPr>
              <p:nvPr/>
            </p:nvSpPr>
            <p:spPr>
              <a:xfrm>
                <a:off x="411481" y="681693"/>
                <a:ext cx="8330184" cy="5773971"/>
              </a:xfrm>
              <a:prstGeom prst="rect">
                <a:avLst/>
              </a:prstGeom>
              <a:blipFill rotWithShape="1">
                <a:blip r:embed="rId3"/>
                <a:stretch>
                  <a:fillRect l="-1171" r="-2562" b="-8025"/>
                </a:stretch>
              </a:blipFill>
            </p:spPr>
            <p:txBody>
              <a:bodyPr/>
              <a:lstStyle/>
              <a:p>
                <a:r>
                  <a:rPr lang="zh-CN" altLang="en-US">
                    <a:noFill/>
                  </a:rPr>
                  <a:t> </a:t>
                </a:r>
              </a:p>
            </p:txBody>
          </p:sp>
        </mc:Fallback>
      </mc:AlternateContent>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3.1 K</a:t>
            </a:r>
            <a:r>
              <a:rPr lang="zh-CN" altLang="en-US" sz="2800" b="1" dirty="0" smtClean="0">
                <a:solidFill>
                  <a:srgbClr val="7030A0"/>
                </a:solidFill>
                <a:latin typeface="微软雅黑" panose="020B0503020204020204" pitchFamily="34" charset="-122"/>
                <a:ea typeface="微软雅黑" panose="020B0503020204020204" pitchFamily="34" charset="-122"/>
              </a:rPr>
              <a:t>均值聚类算法</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6</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347947754"/>
      </p:ext>
    </p:extLst>
  </p:cSld>
  <p:clrMapOvr>
    <a:masterClrMapping/>
  </p:clrMapOvr>
  <p:transition spd="slow">
    <p:wip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0" y="681693"/>
            <a:ext cx="8352375"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模型</a:t>
            </a: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聚类</a:t>
            </a:r>
            <a:r>
              <a:rPr lang="en-US" altLang="zh-CN"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a:t>
            </a:r>
            <a:r>
              <a:rPr lang="en-US" altLang="zh-CN" sz="24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GMM</a:t>
            </a:r>
            <a:endParaRPr lang="en-US"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a:solidFill>
                  <a:srgbClr val="7030A0"/>
                </a:solidFill>
                <a:latin typeface="微软雅黑" panose="020B0503020204020204" pitchFamily="34" charset="-122"/>
                <a:ea typeface="微软雅黑" panose="020B0503020204020204" pitchFamily="34" charset="-122"/>
              </a:rPr>
              <a:t>3.4 </a:t>
            </a:r>
            <a:r>
              <a:rPr lang="zh-CN" altLang="en-US" sz="2800" b="1" dirty="0">
                <a:solidFill>
                  <a:srgbClr val="7030A0"/>
                </a:solidFill>
                <a:latin typeface="微软雅黑" panose="020B0503020204020204" pitchFamily="34" charset="-122"/>
                <a:ea typeface="微软雅黑" panose="020B0503020204020204" pitchFamily="34" charset="-122"/>
              </a:rPr>
              <a:t>划分聚类、密度聚类和模型聚类算法</a:t>
            </a: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60</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5" name="矩形 14"/>
          <p:cNvSpPr/>
          <p:nvPr/>
        </p:nvSpPr>
        <p:spPr>
          <a:xfrm>
            <a:off x="406908" y="1407841"/>
            <a:ext cx="8330184" cy="2585323"/>
          </a:xfrm>
          <a:prstGeom prst="rect">
            <a:avLst/>
          </a:prstGeom>
          <a:ln w="38100">
            <a:solidFill>
              <a:srgbClr val="FFC000"/>
            </a:solidFill>
          </a:ln>
        </p:spPr>
        <p:txBody>
          <a:bodyPr wrap="square">
            <a:spAutoFit/>
          </a:bodyPr>
          <a:lstStyle/>
          <a:p>
            <a:pPr marL="342900" lvl="0" indent="-342900">
              <a:buClr>
                <a:srgbClr val="00B0F0"/>
              </a:buClr>
              <a:buFont typeface="+mj-lt"/>
              <a:buAutoNum type="arabicPeriod"/>
            </a:pPr>
            <a:r>
              <a:rPr lang="en-US" altLang="zh-CN" dirty="0"/>
              <a:t>from </a:t>
            </a:r>
            <a:r>
              <a:rPr lang="en-US" altLang="zh-CN" dirty="0" err="1"/>
              <a:t>sklearn.mixture</a:t>
            </a:r>
            <a:r>
              <a:rPr lang="en-US" altLang="zh-CN" dirty="0"/>
              <a:t> import </a:t>
            </a:r>
            <a:r>
              <a:rPr lang="en-US" altLang="zh-CN" dirty="0" err="1"/>
              <a:t>GaussianMixture</a:t>
            </a:r>
            <a:endParaRPr lang="zh-CN" altLang="zh-CN" dirty="0"/>
          </a:p>
          <a:p>
            <a:pPr marL="342900" lvl="0" indent="-342900">
              <a:buClr>
                <a:srgbClr val="00B0F0"/>
              </a:buClr>
              <a:buFont typeface="+mj-lt"/>
              <a:buAutoNum type="arabicPeriod"/>
            </a:pPr>
            <a:r>
              <a:rPr lang="en-US" altLang="zh-CN" dirty="0"/>
              <a:t>import </a:t>
            </a:r>
            <a:r>
              <a:rPr lang="en-US" altLang="zh-CN" dirty="0" err="1"/>
              <a:t>numpy</a:t>
            </a:r>
            <a:r>
              <a:rPr lang="en-US" altLang="zh-CN" dirty="0"/>
              <a:t> as </a:t>
            </a:r>
            <a:r>
              <a:rPr lang="en-US" altLang="zh-CN" dirty="0" err="1"/>
              <a:t>np</a:t>
            </a:r>
            <a:endParaRPr lang="zh-CN" altLang="zh-CN" dirty="0"/>
          </a:p>
          <a:p>
            <a:pPr marL="342900" lvl="0" indent="-342900">
              <a:buClr>
                <a:srgbClr val="00B0F0"/>
              </a:buClr>
              <a:buFont typeface="+mj-lt"/>
              <a:buAutoNum type="arabicPeriod"/>
            </a:pPr>
            <a:r>
              <a:rPr lang="en-US" altLang="zh-CN" dirty="0"/>
              <a:t>samples = </a:t>
            </a:r>
            <a:r>
              <a:rPr lang="en-US" altLang="zh-CN" dirty="0" err="1"/>
              <a:t>np.loadtxt</a:t>
            </a:r>
            <a:r>
              <a:rPr lang="en-US" altLang="zh-CN" dirty="0"/>
              <a:t>("kmeansSamples.txt")</a:t>
            </a:r>
            <a:endParaRPr lang="zh-CN" altLang="zh-CN" dirty="0"/>
          </a:p>
          <a:p>
            <a:pPr marL="342900" lvl="0" indent="-342900">
              <a:buClr>
                <a:srgbClr val="00B0F0"/>
              </a:buClr>
              <a:buFont typeface="+mj-lt"/>
              <a:buAutoNum type="arabicPeriod"/>
            </a:pPr>
            <a:r>
              <a:rPr lang="en-US" altLang="zh-CN" dirty="0" err="1"/>
              <a:t>gm</a:t>
            </a:r>
            <a:r>
              <a:rPr lang="en-US" altLang="zh-CN" dirty="0"/>
              <a:t> = </a:t>
            </a:r>
            <a:r>
              <a:rPr lang="en-US" altLang="zh-CN" dirty="0" err="1"/>
              <a:t>GaussianMixture</a:t>
            </a:r>
            <a:r>
              <a:rPr lang="en-US" altLang="zh-CN" dirty="0"/>
              <a:t>(</a:t>
            </a:r>
            <a:r>
              <a:rPr lang="en-US" altLang="zh-CN" dirty="0" err="1"/>
              <a:t>n_components</a:t>
            </a:r>
            <a:r>
              <a:rPr lang="en-US" altLang="zh-CN" dirty="0"/>
              <a:t>=2, </a:t>
            </a:r>
            <a:r>
              <a:rPr lang="en-US" altLang="zh-CN" dirty="0" err="1"/>
              <a:t>random_state</a:t>
            </a:r>
            <a:r>
              <a:rPr lang="en-US" altLang="zh-CN" dirty="0"/>
              <a:t>=0).fit(samples)</a:t>
            </a:r>
            <a:endParaRPr lang="zh-CN" altLang="zh-CN" dirty="0"/>
          </a:p>
          <a:p>
            <a:pPr marL="342900" lvl="0" indent="-342900">
              <a:buClr>
                <a:srgbClr val="00B0F0"/>
              </a:buClr>
              <a:buFont typeface="+mj-lt"/>
              <a:buAutoNum type="arabicPeriod"/>
            </a:pPr>
            <a:r>
              <a:rPr lang="en-US" altLang="zh-CN" dirty="0"/>
              <a:t>labels = </a:t>
            </a:r>
            <a:r>
              <a:rPr lang="en-US" altLang="zh-CN" dirty="0" err="1"/>
              <a:t>gm.predict</a:t>
            </a:r>
            <a:r>
              <a:rPr lang="en-US" altLang="zh-CN" dirty="0"/>
              <a:t>(samples)</a:t>
            </a:r>
            <a:endParaRPr lang="zh-CN" altLang="zh-CN" dirty="0"/>
          </a:p>
          <a:p>
            <a:pPr marL="342900" lvl="0" indent="-342900">
              <a:buClr>
                <a:srgbClr val="00B0F0"/>
              </a:buClr>
              <a:buFont typeface="+mj-lt"/>
              <a:buAutoNum type="arabicPeriod"/>
            </a:pPr>
            <a:r>
              <a:rPr lang="en-US" altLang="zh-CN" dirty="0"/>
              <a:t>import </a:t>
            </a:r>
            <a:r>
              <a:rPr lang="en-US" altLang="zh-CN" dirty="0" err="1"/>
              <a:t>matplotlib.pyplot</a:t>
            </a:r>
            <a:r>
              <a:rPr lang="en-US" altLang="zh-CN" dirty="0"/>
              <a:t> as </a:t>
            </a:r>
            <a:r>
              <a:rPr lang="en-US" altLang="zh-CN" dirty="0" err="1"/>
              <a:t>plt</a:t>
            </a:r>
            <a:endParaRPr lang="zh-CN" altLang="zh-CN" dirty="0"/>
          </a:p>
          <a:p>
            <a:pPr marL="342900" lvl="0" indent="-342900">
              <a:buClr>
                <a:srgbClr val="00B0F0"/>
              </a:buClr>
              <a:buFont typeface="+mj-lt"/>
              <a:buAutoNum type="arabicPeriod"/>
            </a:pPr>
            <a:r>
              <a:rPr lang="en-US" altLang="zh-CN" dirty="0" err="1"/>
              <a:t>plt.scatter</a:t>
            </a:r>
            <a:r>
              <a:rPr lang="en-US" altLang="zh-CN" dirty="0"/>
              <a:t>(samples[:,0],samples[:,1],c=labels+1.5,linewidths=</a:t>
            </a:r>
            <a:r>
              <a:rPr lang="en-US" altLang="zh-CN" dirty="0" err="1"/>
              <a:t>np.power</a:t>
            </a:r>
            <a:r>
              <a:rPr lang="en-US" altLang="zh-CN" dirty="0"/>
              <a:t>(labels+1.5, 2))</a:t>
            </a:r>
            <a:endParaRPr lang="zh-CN" altLang="zh-CN" dirty="0"/>
          </a:p>
          <a:p>
            <a:pPr marL="342900" lvl="0" indent="-342900">
              <a:buClr>
                <a:srgbClr val="00B0F0"/>
              </a:buClr>
              <a:buFont typeface="+mj-lt"/>
              <a:buAutoNum type="arabicPeriod"/>
            </a:pPr>
            <a:r>
              <a:rPr lang="en-US" altLang="zh-CN" dirty="0" err="1"/>
              <a:t>plt.show</a:t>
            </a:r>
            <a:r>
              <a:rPr lang="en-US" altLang="zh-CN" dirty="0"/>
              <a:t>()</a:t>
            </a:r>
            <a:endParaRPr lang="zh-CN" altLang="zh-CN" dirty="0"/>
          </a:p>
        </p:txBody>
      </p:sp>
      <p:pic>
        <p:nvPicPr>
          <p:cNvPr id="16" name="图片 15"/>
          <p:cNvPicPr/>
          <p:nvPr/>
        </p:nvPicPr>
        <p:blipFill>
          <a:blip r:embed="rId3">
            <a:extLst>
              <a:ext uri="{28A0092B-C50C-407E-A947-70E740481C1C}">
                <a14:useLocalDpi xmlns:a14="http://schemas.microsoft.com/office/drawing/2010/main" val="0"/>
              </a:ext>
            </a:extLst>
          </a:blip>
          <a:stretch>
            <a:fillRect/>
          </a:stretch>
        </p:blipFill>
        <p:spPr>
          <a:xfrm>
            <a:off x="2627836" y="3568678"/>
            <a:ext cx="4666816" cy="3169307"/>
          </a:xfrm>
          <a:prstGeom prst="rect">
            <a:avLst/>
          </a:prstGeom>
        </p:spPr>
      </p:pic>
    </p:spTree>
    <p:extLst>
      <p:ext uri="{BB962C8B-B14F-4D97-AF65-F5344CB8AC3E}">
        <p14:creationId xmlns:p14="http://schemas.microsoft.com/office/powerpoint/2010/main" val="3080942348"/>
      </p:ext>
    </p:extLst>
  </p:cSld>
  <p:clrMapOvr>
    <a:masterClrMapping/>
  </p:clrMapOvr>
  <p:transition spd="slow">
    <p:wip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0" y="681693"/>
            <a:ext cx="8352375"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综合示例</a:t>
            </a:r>
            <a:endParaRPr lang="en-US"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a:solidFill>
                  <a:srgbClr val="7030A0"/>
                </a:solidFill>
                <a:latin typeface="微软雅黑" panose="020B0503020204020204" pitchFamily="34" charset="-122"/>
                <a:ea typeface="微软雅黑" panose="020B0503020204020204" pitchFamily="34" charset="-122"/>
              </a:rPr>
              <a:t>3.4 </a:t>
            </a:r>
            <a:r>
              <a:rPr lang="zh-CN" altLang="en-US" sz="2800" b="1" dirty="0">
                <a:solidFill>
                  <a:srgbClr val="7030A0"/>
                </a:solidFill>
                <a:latin typeface="微软雅黑" panose="020B0503020204020204" pitchFamily="34" charset="-122"/>
                <a:ea typeface="微软雅黑" panose="020B0503020204020204" pitchFamily="34" charset="-122"/>
              </a:rPr>
              <a:t>划分聚类、密度聚类和模型聚类算法</a:t>
            </a: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61</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26" name="图片 2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985" y="1349541"/>
            <a:ext cx="2632040" cy="2520254"/>
          </a:xfrm>
          <a:prstGeom prst="rect">
            <a:avLst/>
          </a:prstGeom>
        </p:spPr>
      </p:pic>
      <p:pic>
        <p:nvPicPr>
          <p:cNvPr id="27" name="图片 2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32045" y="1319054"/>
            <a:ext cx="2296683" cy="2550741"/>
          </a:xfrm>
          <a:prstGeom prst="rect">
            <a:avLst/>
          </a:prstGeom>
        </p:spPr>
      </p:pic>
      <p:pic>
        <p:nvPicPr>
          <p:cNvPr id="28" name="图片 2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0926" y="4072112"/>
            <a:ext cx="3922654" cy="2235710"/>
          </a:xfrm>
          <a:prstGeom prst="rect">
            <a:avLst/>
          </a:prstGeom>
        </p:spPr>
      </p:pic>
      <p:pic>
        <p:nvPicPr>
          <p:cNvPr id="29" name="图片 2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213112" y="2594424"/>
            <a:ext cx="2550741" cy="2520254"/>
          </a:xfrm>
          <a:prstGeom prst="rect">
            <a:avLst/>
          </a:prstGeom>
        </p:spPr>
      </p:pic>
    </p:spTree>
    <p:extLst>
      <p:ext uri="{BB962C8B-B14F-4D97-AF65-F5344CB8AC3E}">
        <p14:creationId xmlns:p14="http://schemas.microsoft.com/office/powerpoint/2010/main" val="2044978293"/>
      </p:ext>
    </p:extLst>
  </p:cSld>
  <p:clrMapOvr>
    <a:masterClrMapping/>
  </p:clrMapOvr>
  <p:transition spd="slow">
    <p:wip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0" y="681693"/>
            <a:ext cx="8352375"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综合示例</a:t>
            </a:r>
            <a:endParaRPr lang="en-US"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a:solidFill>
                  <a:srgbClr val="7030A0"/>
                </a:solidFill>
                <a:latin typeface="微软雅黑" panose="020B0503020204020204" pitchFamily="34" charset="-122"/>
                <a:ea typeface="微软雅黑" panose="020B0503020204020204" pitchFamily="34" charset="-122"/>
              </a:rPr>
              <a:t>3.4 </a:t>
            </a:r>
            <a:r>
              <a:rPr lang="zh-CN" altLang="en-US" sz="2800" b="1" dirty="0">
                <a:solidFill>
                  <a:srgbClr val="7030A0"/>
                </a:solidFill>
                <a:latin typeface="微软雅黑" panose="020B0503020204020204" pitchFamily="34" charset="-122"/>
                <a:ea typeface="微软雅黑" panose="020B0503020204020204" pitchFamily="34" charset="-122"/>
              </a:rPr>
              <a:t>划分聚类、密度聚类和模型聚类算法</a:t>
            </a: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62</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686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60520" y="797248"/>
            <a:ext cx="5824550" cy="60515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05690696"/>
      </p:ext>
    </p:extLst>
  </p:cSld>
  <p:clrMapOvr>
    <a:masterClrMapping/>
  </p:clrMapOvr>
  <p:transition spd="slow">
    <p:wip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圆角矩形 66"/>
          <p:cNvSpPr/>
          <p:nvPr/>
        </p:nvSpPr>
        <p:spPr>
          <a:xfrm>
            <a:off x="1469620" y="1514256"/>
            <a:ext cx="956647" cy="511238"/>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9" tIns="60914" rIns="121829" bIns="60914" anchor="ctr"/>
          <a:lstStyle/>
          <a:p>
            <a:pPr algn="ctr" defTabSz="1218565">
              <a:defRPr/>
            </a:pPr>
            <a:r>
              <a:rPr lang="en-US" altLang="zh-CN" sz="3600" dirty="0" smtClean="0">
                <a:solidFill>
                  <a:prstClr val="white"/>
                </a:solidFill>
                <a:latin typeface="Calibri" panose="020F0502020204030204"/>
                <a:ea typeface="Arial Unicode MS" panose="020B0604020202020204" pitchFamily="34" charset="-122"/>
                <a:cs typeface="Arial Unicode MS" panose="020B0604020202020204" pitchFamily="34" charset="-122"/>
              </a:rPr>
              <a:t>3.1</a:t>
            </a: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grpSp>
        <p:nvGrpSpPr>
          <p:cNvPr id="68" name="组合 67"/>
          <p:cNvGrpSpPr/>
          <p:nvPr/>
        </p:nvGrpSpPr>
        <p:grpSpPr>
          <a:xfrm>
            <a:off x="2682853" y="1514255"/>
            <a:ext cx="5854492" cy="511238"/>
            <a:chOff x="6339097" y="1573726"/>
            <a:chExt cx="3744416" cy="511504"/>
          </a:xfrm>
          <a:solidFill>
            <a:srgbClr val="7030A0"/>
          </a:solidFill>
        </p:grpSpPr>
        <p:sp>
          <p:nvSpPr>
            <p:cNvPr id="69" name="圆角矩形 68"/>
            <p:cNvSpPr/>
            <p:nvPr/>
          </p:nvSpPr>
          <p:spPr>
            <a:xfrm>
              <a:off x="6339097" y="1573726"/>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algn="ctr" defTabSz="1218565">
                <a:defRPr/>
              </a:pP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sp>
          <p:nvSpPr>
            <p:cNvPr id="70" name="矩形 69"/>
            <p:cNvSpPr/>
            <p:nvPr/>
          </p:nvSpPr>
          <p:spPr>
            <a:xfrm>
              <a:off x="6491851" y="1614014"/>
              <a:ext cx="3496276" cy="431087"/>
            </a:xfrm>
            <a:prstGeom prst="rect">
              <a:avLst/>
            </a:prstGeom>
            <a:grpFill/>
          </p:spPr>
          <p:txBody>
            <a:bodyPr wrap="square" lIns="121897" tIns="60948" rIns="121897" bIns="60948">
              <a:spAutoFit/>
            </a:bodyPr>
            <a:lstStyle/>
            <a:p>
              <a:pPr defTabSz="1218565">
                <a:defRPr/>
              </a:pPr>
              <a:r>
                <a:rPr lang="en-US" altLang="zh-CN"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K</a:t>
              </a:r>
              <a:r>
                <a:rPr lang="zh-CN" altLang="en-US"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均值聚类算法</a:t>
              </a:r>
              <a:endParaRPr lang="zh-CN"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1" name="圆角矩形 70"/>
          <p:cNvSpPr/>
          <p:nvPr/>
        </p:nvSpPr>
        <p:spPr>
          <a:xfrm>
            <a:off x="1469620" y="2350273"/>
            <a:ext cx="956647" cy="511238"/>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9" tIns="60914" rIns="121829" bIns="60914" anchor="ctr"/>
          <a:lstStyle/>
          <a:p>
            <a:pPr algn="ctr" defTabSz="1218565">
              <a:defRPr/>
            </a:pPr>
            <a:r>
              <a:rPr lang="en-US" altLang="zh-CN" sz="3600" dirty="0" smtClean="0">
                <a:solidFill>
                  <a:prstClr val="white"/>
                </a:solidFill>
                <a:latin typeface="Calibri" panose="020F0502020204030204"/>
                <a:ea typeface="Arial Unicode MS" panose="020B0604020202020204" pitchFamily="34" charset="-122"/>
                <a:cs typeface="Arial Unicode MS" panose="020B0604020202020204" pitchFamily="34" charset="-122"/>
              </a:rPr>
              <a:t>3.2</a:t>
            </a: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grpSp>
        <p:nvGrpSpPr>
          <p:cNvPr id="72" name="组合 71"/>
          <p:cNvGrpSpPr/>
          <p:nvPr/>
        </p:nvGrpSpPr>
        <p:grpSpPr>
          <a:xfrm>
            <a:off x="2690351" y="2350273"/>
            <a:ext cx="5854492" cy="511238"/>
            <a:chOff x="6315199" y="2410178"/>
            <a:chExt cx="3744416" cy="511504"/>
          </a:xfrm>
          <a:solidFill>
            <a:srgbClr val="7030A0"/>
          </a:solidFill>
        </p:grpSpPr>
        <p:sp>
          <p:nvSpPr>
            <p:cNvPr id="73" name="圆角矩形 72"/>
            <p:cNvSpPr/>
            <p:nvPr/>
          </p:nvSpPr>
          <p:spPr>
            <a:xfrm>
              <a:off x="6315199" y="2410178"/>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algn="ctr" defTabSz="1218565">
                <a:defRPr/>
              </a:pP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sp>
          <p:nvSpPr>
            <p:cNvPr id="74" name="矩形 73"/>
            <p:cNvSpPr/>
            <p:nvPr/>
          </p:nvSpPr>
          <p:spPr>
            <a:xfrm>
              <a:off x="6486706" y="2450465"/>
              <a:ext cx="3496276" cy="430928"/>
            </a:xfrm>
            <a:prstGeom prst="rect">
              <a:avLst/>
            </a:prstGeom>
            <a:grpFill/>
          </p:spPr>
          <p:txBody>
            <a:bodyPr wrap="square" lIns="121897" tIns="60948" rIns="121897" bIns="60948">
              <a:spAutoFit/>
            </a:bodyPr>
            <a:lstStyle/>
            <a:p>
              <a:pPr defTabSz="1218565">
                <a:defRPr/>
              </a:pPr>
              <a:r>
                <a:rPr lang="zh-CN" altLang="en-US"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聚类算法基础</a:t>
              </a:r>
              <a:endParaRPr lang="zh-CN"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5" name="圆角矩形 74"/>
          <p:cNvSpPr/>
          <p:nvPr/>
        </p:nvSpPr>
        <p:spPr>
          <a:xfrm>
            <a:off x="1469620" y="3235665"/>
            <a:ext cx="956647" cy="511238"/>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9" tIns="60914" rIns="121829" bIns="60914" anchor="ctr"/>
          <a:lstStyle/>
          <a:p>
            <a:pPr algn="ctr" defTabSz="1218565">
              <a:defRPr/>
            </a:pPr>
            <a:r>
              <a:rPr lang="en-US" altLang="zh-CN" sz="3600" dirty="0" smtClean="0">
                <a:solidFill>
                  <a:prstClr val="white"/>
                </a:solidFill>
                <a:latin typeface="Calibri" panose="020F0502020204030204"/>
                <a:ea typeface="Arial Unicode MS" panose="020B0604020202020204" pitchFamily="34" charset="-122"/>
                <a:cs typeface="Arial Unicode MS" panose="020B0604020202020204" pitchFamily="34" charset="-122"/>
              </a:rPr>
              <a:t>3.3</a:t>
            </a: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grpSp>
        <p:nvGrpSpPr>
          <p:cNvPr id="76" name="组合 75"/>
          <p:cNvGrpSpPr/>
          <p:nvPr/>
        </p:nvGrpSpPr>
        <p:grpSpPr>
          <a:xfrm>
            <a:off x="2708253" y="3235663"/>
            <a:ext cx="5854492" cy="511238"/>
            <a:chOff x="6339097" y="3296031"/>
            <a:chExt cx="3744416" cy="511504"/>
          </a:xfrm>
          <a:solidFill>
            <a:srgbClr val="7030A0"/>
          </a:solidFill>
        </p:grpSpPr>
        <p:sp>
          <p:nvSpPr>
            <p:cNvPr id="77" name="圆角矩形 76"/>
            <p:cNvSpPr/>
            <p:nvPr/>
          </p:nvSpPr>
          <p:spPr>
            <a:xfrm>
              <a:off x="6339097" y="3296031"/>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algn="ctr" defTabSz="1218565">
                <a:defRPr/>
              </a:pP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sp>
          <p:nvSpPr>
            <p:cNvPr id="78" name="矩形 77"/>
            <p:cNvSpPr/>
            <p:nvPr/>
          </p:nvSpPr>
          <p:spPr>
            <a:xfrm>
              <a:off x="6491850" y="3336318"/>
              <a:ext cx="3496276" cy="431087"/>
            </a:xfrm>
            <a:prstGeom prst="rect">
              <a:avLst/>
            </a:prstGeom>
            <a:grpFill/>
          </p:spPr>
          <p:txBody>
            <a:bodyPr wrap="square" lIns="121897" tIns="60948" rIns="121897" bIns="60948">
              <a:spAutoFit/>
            </a:bodyPr>
            <a:lstStyle/>
            <a:p>
              <a:pPr defTabSz="1218565">
                <a:defRPr/>
              </a:pPr>
              <a:r>
                <a:rPr lang="en-US" altLang="zh-CN"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PCA</a:t>
              </a:r>
              <a:r>
                <a:rPr lang="zh-CN" altLang="en-US"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降维算法</a:t>
              </a:r>
              <a:endParaRPr lang="zh-CN"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87" name="TextBox 86"/>
          <p:cNvSpPr txBox="1"/>
          <p:nvPr/>
        </p:nvSpPr>
        <p:spPr>
          <a:xfrm>
            <a:off x="0" y="330429"/>
            <a:ext cx="9144000" cy="676999"/>
          </a:xfrm>
          <a:prstGeom prst="rect">
            <a:avLst/>
          </a:prstGeom>
          <a:noFill/>
        </p:spPr>
        <p:txBody>
          <a:bodyPr wrap="square" lIns="121817" tIns="60906" rIns="121817" bIns="60906">
            <a:spAutoFit/>
          </a:bodyPr>
          <a:lstStyle/>
          <a:p>
            <a:pPr algn="ctr" defTabSz="1218565"/>
            <a:r>
              <a:rPr lang="zh-CN" altLang="en-US" sz="3600" b="1" dirty="0" smtClean="0">
                <a:solidFill>
                  <a:srgbClr val="7030A0"/>
                </a:solidFill>
                <a:latin typeface="华文新魏" pitchFamily="2" charset="-122"/>
                <a:ea typeface="华文新魏" pitchFamily="2" charset="-122"/>
              </a:rPr>
              <a:t>第三章  聚类与降维</a:t>
            </a:r>
            <a:endParaRPr lang="zh-CN" altLang="en-US" sz="3600" b="1" dirty="0">
              <a:solidFill>
                <a:srgbClr val="7030A0"/>
              </a:solidFill>
              <a:latin typeface="华文新魏" pitchFamily="2" charset="-122"/>
              <a:ea typeface="华文新魏" pitchFamily="2" charset="-122"/>
            </a:endParaRPr>
          </a:p>
        </p:txBody>
      </p:sp>
      <p:sp>
        <p:nvSpPr>
          <p:cNvPr id="88" name="下箭头 87"/>
          <p:cNvSpPr/>
          <p:nvPr/>
        </p:nvSpPr>
        <p:spPr>
          <a:xfrm rot="16200000">
            <a:off x="710821" y="4869761"/>
            <a:ext cx="575764" cy="695523"/>
          </a:xfrm>
          <a:prstGeom prst="down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340" tIns="45671" rIns="91340" bIns="45671" rtlCol="0" anchor="ctr"/>
          <a:lstStyle/>
          <a:p>
            <a:pPr algn="ctr" defTabSz="1218565"/>
            <a:endParaRPr lang="zh-CN" altLang="en-US" sz="2400">
              <a:solidFill>
                <a:prstClr val="white"/>
              </a:solidFill>
              <a:latin typeface="Calibri" panose="020F0502020204030204"/>
              <a:ea typeface="宋体" panose="02010600030101010101" pitchFamily="2" charset="-122"/>
            </a:endParaRPr>
          </a:p>
        </p:txBody>
      </p:sp>
      <p:sp>
        <p:nvSpPr>
          <p:cNvPr id="26" name="圆角矩形 25"/>
          <p:cNvSpPr/>
          <p:nvPr/>
        </p:nvSpPr>
        <p:spPr>
          <a:xfrm>
            <a:off x="1469620" y="4111906"/>
            <a:ext cx="956647" cy="511238"/>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9" tIns="60914" rIns="121829" bIns="60914" anchor="ctr"/>
          <a:lstStyle/>
          <a:p>
            <a:pPr algn="ctr" defTabSz="1218565">
              <a:defRPr/>
            </a:pPr>
            <a:r>
              <a:rPr lang="en-US" altLang="zh-CN" sz="3600" dirty="0" smtClean="0">
                <a:solidFill>
                  <a:prstClr val="white"/>
                </a:solidFill>
                <a:latin typeface="Calibri" panose="020F0502020204030204"/>
                <a:ea typeface="Arial Unicode MS" panose="020B0604020202020204" pitchFamily="34" charset="-122"/>
                <a:cs typeface="Arial Unicode MS" panose="020B0604020202020204" pitchFamily="34" charset="-122"/>
              </a:rPr>
              <a:t>3.4</a:t>
            </a: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grpSp>
        <p:nvGrpSpPr>
          <p:cNvPr id="27" name="组合 26"/>
          <p:cNvGrpSpPr/>
          <p:nvPr/>
        </p:nvGrpSpPr>
        <p:grpSpPr>
          <a:xfrm>
            <a:off x="2682853" y="4111905"/>
            <a:ext cx="5854492" cy="511238"/>
            <a:chOff x="6339097" y="1573726"/>
            <a:chExt cx="3744416" cy="511504"/>
          </a:xfrm>
          <a:solidFill>
            <a:srgbClr val="7030A0"/>
          </a:solidFill>
        </p:grpSpPr>
        <p:sp>
          <p:nvSpPr>
            <p:cNvPr id="28" name="圆角矩形 27"/>
            <p:cNvSpPr/>
            <p:nvPr/>
          </p:nvSpPr>
          <p:spPr>
            <a:xfrm>
              <a:off x="6339097" y="1573726"/>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algn="ctr" defTabSz="1218565">
                <a:defRPr/>
              </a:pP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sp>
          <p:nvSpPr>
            <p:cNvPr id="29" name="矩形 28"/>
            <p:cNvSpPr/>
            <p:nvPr/>
          </p:nvSpPr>
          <p:spPr>
            <a:xfrm>
              <a:off x="6491851" y="1614013"/>
              <a:ext cx="3496276" cy="431087"/>
            </a:xfrm>
            <a:prstGeom prst="rect">
              <a:avLst/>
            </a:prstGeom>
            <a:grpFill/>
          </p:spPr>
          <p:txBody>
            <a:bodyPr wrap="square" lIns="121897" tIns="60948" rIns="121897" bIns="60948">
              <a:spAutoFit/>
            </a:bodyPr>
            <a:lstStyle/>
            <a:p>
              <a:pPr defTabSz="1218565">
                <a:defRPr/>
              </a:pPr>
              <a:r>
                <a:rPr lang="zh-CN" altLang="en-US"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划分聚类、密度聚类与模型聚类算法</a:t>
              </a:r>
              <a:endParaRPr lang="zh-CN"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0" name="圆角矩形 29"/>
          <p:cNvSpPr/>
          <p:nvPr/>
        </p:nvSpPr>
        <p:spPr>
          <a:xfrm>
            <a:off x="1469620" y="4947923"/>
            <a:ext cx="956647" cy="511238"/>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9" tIns="60914" rIns="121829" bIns="60914" anchor="ctr"/>
          <a:lstStyle/>
          <a:p>
            <a:pPr algn="ctr" defTabSz="1218565">
              <a:defRPr/>
            </a:pPr>
            <a:r>
              <a:rPr lang="en-US" altLang="zh-CN" sz="3600" dirty="0" smtClean="0">
                <a:solidFill>
                  <a:prstClr val="white"/>
                </a:solidFill>
                <a:latin typeface="Calibri" panose="020F0502020204030204"/>
                <a:ea typeface="Arial Unicode MS" panose="020B0604020202020204" pitchFamily="34" charset="-122"/>
                <a:cs typeface="Arial Unicode MS" panose="020B0604020202020204" pitchFamily="34" charset="-122"/>
              </a:rPr>
              <a:t>3.5</a:t>
            </a: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grpSp>
        <p:nvGrpSpPr>
          <p:cNvPr id="31" name="组合 30"/>
          <p:cNvGrpSpPr/>
          <p:nvPr/>
        </p:nvGrpSpPr>
        <p:grpSpPr>
          <a:xfrm>
            <a:off x="2690351" y="4947923"/>
            <a:ext cx="5854492" cy="511238"/>
            <a:chOff x="6315199" y="2410178"/>
            <a:chExt cx="3744416" cy="511504"/>
          </a:xfrm>
          <a:solidFill>
            <a:srgbClr val="7030A0"/>
          </a:solidFill>
        </p:grpSpPr>
        <p:sp>
          <p:nvSpPr>
            <p:cNvPr id="32" name="圆角矩形 31"/>
            <p:cNvSpPr/>
            <p:nvPr/>
          </p:nvSpPr>
          <p:spPr>
            <a:xfrm>
              <a:off x="6315199" y="2410178"/>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algn="ctr" defTabSz="1218565">
                <a:defRPr/>
              </a:pP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sp>
          <p:nvSpPr>
            <p:cNvPr id="33" name="矩形 32"/>
            <p:cNvSpPr/>
            <p:nvPr/>
          </p:nvSpPr>
          <p:spPr>
            <a:xfrm>
              <a:off x="6486706" y="2450465"/>
              <a:ext cx="3496276" cy="430928"/>
            </a:xfrm>
            <a:prstGeom prst="rect">
              <a:avLst/>
            </a:prstGeom>
            <a:grpFill/>
          </p:spPr>
          <p:txBody>
            <a:bodyPr wrap="square" lIns="121897" tIns="60948" rIns="121897" bIns="60948">
              <a:spAutoFit/>
            </a:bodyPr>
            <a:lstStyle/>
            <a:p>
              <a:pPr defTabSz="1218565">
                <a:defRPr/>
              </a:pPr>
              <a:r>
                <a:rPr lang="zh-CN" altLang="en-US"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层次聚类算法</a:t>
              </a:r>
              <a:endParaRPr lang="zh-CN"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4" name="圆角矩形 33"/>
          <p:cNvSpPr/>
          <p:nvPr/>
        </p:nvSpPr>
        <p:spPr>
          <a:xfrm>
            <a:off x="1469620" y="5833315"/>
            <a:ext cx="956647" cy="511238"/>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9" tIns="60914" rIns="121829" bIns="60914" anchor="ctr"/>
          <a:lstStyle/>
          <a:p>
            <a:pPr algn="ctr" defTabSz="1218565">
              <a:defRPr/>
            </a:pPr>
            <a:r>
              <a:rPr lang="en-US" altLang="zh-CN" sz="3600" dirty="0" smtClean="0">
                <a:solidFill>
                  <a:prstClr val="white"/>
                </a:solidFill>
                <a:latin typeface="Calibri" panose="020F0502020204030204"/>
                <a:ea typeface="Arial Unicode MS" panose="020B0604020202020204" pitchFamily="34" charset="-122"/>
                <a:cs typeface="Arial Unicode MS" panose="020B0604020202020204" pitchFamily="34" charset="-122"/>
              </a:rPr>
              <a:t>3.6</a:t>
            </a: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grpSp>
        <p:nvGrpSpPr>
          <p:cNvPr id="35" name="组合 34"/>
          <p:cNvGrpSpPr/>
          <p:nvPr/>
        </p:nvGrpSpPr>
        <p:grpSpPr>
          <a:xfrm>
            <a:off x="2708253" y="5833313"/>
            <a:ext cx="5854492" cy="511238"/>
            <a:chOff x="6339097" y="3296031"/>
            <a:chExt cx="3744416" cy="511504"/>
          </a:xfrm>
          <a:solidFill>
            <a:srgbClr val="7030A0"/>
          </a:solidFill>
        </p:grpSpPr>
        <p:sp>
          <p:nvSpPr>
            <p:cNvPr id="36" name="圆角矩形 35"/>
            <p:cNvSpPr/>
            <p:nvPr/>
          </p:nvSpPr>
          <p:spPr>
            <a:xfrm>
              <a:off x="6339097" y="3296031"/>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algn="ctr" defTabSz="1218565">
                <a:defRPr/>
              </a:pP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sp>
          <p:nvSpPr>
            <p:cNvPr id="37" name="矩形 36"/>
            <p:cNvSpPr/>
            <p:nvPr/>
          </p:nvSpPr>
          <p:spPr>
            <a:xfrm>
              <a:off x="6491850" y="3336317"/>
              <a:ext cx="3496276" cy="431087"/>
            </a:xfrm>
            <a:prstGeom prst="rect">
              <a:avLst/>
            </a:prstGeom>
            <a:grpFill/>
          </p:spPr>
          <p:txBody>
            <a:bodyPr wrap="square" lIns="121897" tIns="60948" rIns="121897" bIns="60948">
              <a:spAutoFit/>
            </a:bodyPr>
            <a:lstStyle/>
            <a:p>
              <a:pPr defTabSz="1218565">
                <a:defRPr/>
              </a:pPr>
              <a:r>
                <a:rPr lang="en-US" altLang="zh-CN"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Mean </a:t>
              </a:r>
              <a:r>
                <a:rPr lang="en-US"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Shift</a:t>
              </a:r>
              <a:r>
                <a:rPr lang="zh-CN" altLang="en-US"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算法及其在图像分割中的应用示例</a:t>
              </a:r>
              <a:endParaRPr lang="zh-CN"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Tree>
    <p:extLst>
      <p:ext uri="{BB962C8B-B14F-4D97-AF65-F5344CB8AC3E}">
        <p14:creationId xmlns:p14="http://schemas.microsoft.com/office/powerpoint/2010/main" val="77551065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wipe(down)">
                                      <p:cBhvr>
                                        <p:cTn id="7" dur="580">
                                          <p:stCondLst>
                                            <p:cond delay="0"/>
                                          </p:stCondLst>
                                        </p:cTn>
                                        <p:tgtEl>
                                          <p:spTgt spid="88"/>
                                        </p:tgtEl>
                                      </p:cBhvr>
                                    </p:animEffect>
                                    <p:anim calcmode="lin" valueType="num">
                                      <p:cBhvr>
                                        <p:cTn id="8" dur="1822" tmFilter="0,0; 0.14,0.36; 0.43,0.73; 0.71,0.91; 1.0,1.0">
                                          <p:stCondLst>
                                            <p:cond delay="0"/>
                                          </p:stCondLst>
                                        </p:cTn>
                                        <p:tgtEl>
                                          <p:spTgt spid="88"/>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88"/>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88"/>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88"/>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88"/>
                                        </p:tgtEl>
                                        <p:attrNameLst>
                                          <p:attrName>ppt_y</p:attrName>
                                        </p:attrNameLst>
                                      </p:cBhvr>
                                      <p:tavLst>
                                        <p:tav tm="0" fmla="#ppt_y-sin(pi*$)/81">
                                          <p:val>
                                            <p:fltVal val="0"/>
                                          </p:val>
                                        </p:tav>
                                        <p:tav tm="100000">
                                          <p:val>
                                            <p:fltVal val="1"/>
                                          </p:val>
                                        </p:tav>
                                      </p:tavLst>
                                    </p:anim>
                                    <p:animScale>
                                      <p:cBhvr>
                                        <p:cTn id="13" dur="26">
                                          <p:stCondLst>
                                            <p:cond delay="650"/>
                                          </p:stCondLst>
                                        </p:cTn>
                                        <p:tgtEl>
                                          <p:spTgt spid="88"/>
                                        </p:tgtEl>
                                      </p:cBhvr>
                                      <p:to x="100000" y="60000"/>
                                    </p:animScale>
                                    <p:animScale>
                                      <p:cBhvr>
                                        <p:cTn id="14" dur="166" decel="50000">
                                          <p:stCondLst>
                                            <p:cond delay="676"/>
                                          </p:stCondLst>
                                        </p:cTn>
                                        <p:tgtEl>
                                          <p:spTgt spid="88"/>
                                        </p:tgtEl>
                                      </p:cBhvr>
                                      <p:to x="100000" y="100000"/>
                                    </p:animScale>
                                    <p:animScale>
                                      <p:cBhvr>
                                        <p:cTn id="15" dur="26">
                                          <p:stCondLst>
                                            <p:cond delay="1312"/>
                                          </p:stCondLst>
                                        </p:cTn>
                                        <p:tgtEl>
                                          <p:spTgt spid="88"/>
                                        </p:tgtEl>
                                      </p:cBhvr>
                                      <p:to x="100000" y="80000"/>
                                    </p:animScale>
                                    <p:animScale>
                                      <p:cBhvr>
                                        <p:cTn id="16" dur="166" decel="50000">
                                          <p:stCondLst>
                                            <p:cond delay="1338"/>
                                          </p:stCondLst>
                                        </p:cTn>
                                        <p:tgtEl>
                                          <p:spTgt spid="88"/>
                                        </p:tgtEl>
                                      </p:cBhvr>
                                      <p:to x="100000" y="100000"/>
                                    </p:animScale>
                                    <p:animScale>
                                      <p:cBhvr>
                                        <p:cTn id="17" dur="26">
                                          <p:stCondLst>
                                            <p:cond delay="1642"/>
                                          </p:stCondLst>
                                        </p:cTn>
                                        <p:tgtEl>
                                          <p:spTgt spid="88"/>
                                        </p:tgtEl>
                                      </p:cBhvr>
                                      <p:to x="100000" y="90000"/>
                                    </p:animScale>
                                    <p:animScale>
                                      <p:cBhvr>
                                        <p:cTn id="18" dur="166" decel="50000">
                                          <p:stCondLst>
                                            <p:cond delay="1668"/>
                                          </p:stCondLst>
                                        </p:cTn>
                                        <p:tgtEl>
                                          <p:spTgt spid="88"/>
                                        </p:tgtEl>
                                      </p:cBhvr>
                                      <p:to x="100000" y="100000"/>
                                    </p:animScale>
                                    <p:animScale>
                                      <p:cBhvr>
                                        <p:cTn id="19" dur="26">
                                          <p:stCondLst>
                                            <p:cond delay="1808"/>
                                          </p:stCondLst>
                                        </p:cTn>
                                        <p:tgtEl>
                                          <p:spTgt spid="88"/>
                                        </p:tgtEl>
                                      </p:cBhvr>
                                      <p:to x="100000" y="95000"/>
                                    </p:animScale>
                                    <p:animScale>
                                      <p:cBhvr>
                                        <p:cTn id="20" dur="166" decel="50000">
                                          <p:stCondLst>
                                            <p:cond delay="1834"/>
                                          </p:stCondLst>
                                        </p:cTn>
                                        <p:tgtEl>
                                          <p:spTgt spid="8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0" y="681693"/>
            <a:ext cx="8352375"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457200">
              <a:lnSpc>
                <a:spcPct val="150000"/>
              </a:lnSpc>
              <a:spcBef>
                <a:spcPts val="0"/>
              </a:spcBef>
              <a:buNone/>
            </a:pPr>
            <a:r>
              <a:rPr lang="zh-CN" altLang="en-US" sz="24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在</a:t>
            </a:r>
            <a:r>
              <a:rPr lang="zh-CN" altLang="en-US"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聚类算法中，有一类研究执行过程的算法，它们以其他聚类算法为基础，通过不同的运用方式试图达到避免局部最优、提高效率等目的。这类算法主要有网格聚类和层次聚类算法</a:t>
            </a:r>
            <a:r>
              <a:rPr lang="zh-CN" altLang="en-US" sz="24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4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网格（</a:t>
            </a:r>
            <a:r>
              <a:rPr lang="en-US"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Grid</a:t>
            </a:r>
            <a:r>
              <a:rPr lang="zh-CN" altLang="en-US"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聚类算法强调的是分批统一处理以提高效率，具体的做法是将特征空间划分为若干个网格，网格内的所有样本点看成一个单元进行处理。网格聚类算法要与划分聚类或密度聚类算法结合使用。网格聚类算法处理的单元只与网格数量有关，与样本数量无关，因此在数据量大时，可以极大提高效率。</a:t>
            </a:r>
            <a:endParaRPr lang="en-US"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3.5 </a:t>
            </a:r>
            <a:r>
              <a:rPr lang="zh-CN" altLang="en-US" sz="2800" b="1" dirty="0" smtClean="0">
                <a:solidFill>
                  <a:srgbClr val="7030A0"/>
                </a:solidFill>
                <a:latin typeface="微软雅黑" panose="020B0503020204020204" pitchFamily="34" charset="-122"/>
                <a:ea typeface="微软雅黑" panose="020B0503020204020204" pitchFamily="34" charset="-122"/>
              </a:rPr>
              <a:t>层次聚类算法</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64</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2466711250"/>
      </p:ext>
    </p:extLst>
  </p:cSld>
  <p:clrMapOvr>
    <a:masterClrMapping/>
  </p:clrMapOvr>
  <p:transition spd="slow">
    <p:wip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0" y="681693"/>
            <a:ext cx="8352375"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层次</a:t>
            </a: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聚类</a:t>
            </a:r>
            <a:endParaRPr lang="en-US"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层次（</a:t>
            </a:r>
            <a:r>
              <a:rPr lang="en-US"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Hierarchical</a:t>
            </a:r>
            <a:r>
              <a:rPr lang="zh-CN" altLang="en-US"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）聚类算法强调的是聚类执行的过程，分为自底向上的凝聚方法和自顶向下的分裂方法两种</a:t>
            </a:r>
            <a:r>
              <a:rPr lang="zh-CN" altLang="en-US" sz="24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4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4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凝聚</a:t>
            </a:r>
            <a:r>
              <a:rPr lang="zh-CN" altLang="en-US"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方法是先将每一个样本点当成一个簇，然后根据距离和密度等度量准则进行逐步合并</a:t>
            </a:r>
            <a:r>
              <a:rPr lang="zh-CN" altLang="en-US" sz="24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4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4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分裂</a:t>
            </a:r>
            <a:r>
              <a:rPr lang="zh-CN" altLang="en-US"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方法是先将所有样本点放在一个簇内，然后再逐步分解</a:t>
            </a:r>
            <a:r>
              <a:rPr lang="zh-CN" altLang="en-US" sz="24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4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4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前者</a:t>
            </a:r>
            <a:r>
              <a:rPr lang="zh-CN" altLang="en-US"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的典型算法有</a:t>
            </a:r>
            <a:r>
              <a:rPr lang="en-US"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AGNES</a:t>
            </a:r>
            <a:r>
              <a:rPr lang="zh-CN" altLang="en-US"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算法，后者的典型算法有二分</a:t>
            </a:r>
            <a:r>
              <a:rPr lang="en-US"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k-means</a:t>
            </a:r>
            <a:r>
              <a:rPr lang="zh-CN" altLang="en-US"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算法。</a:t>
            </a:r>
            <a:endParaRPr lang="en-US"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3.5 </a:t>
            </a:r>
            <a:r>
              <a:rPr lang="zh-CN" altLang="en-US" sz="2800" b="1" dirty="0" smtClean="0">
                <a:solidFill>
                  <a:srgbClr val="7030A0"/>
                </a:solidFill>
                <a:latin typeface="微软雅黑" panose="020B0503020204020204" pitchFamily="34" charset="-122"/>
                <a:ea typeface="微软雅黑" panose="020B0503020204020204" pitchFamily="34" charset="-122"/>
              </a:rPr>
              <a:t>层次聚类算法</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65</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957263963"/>
      </p:ext>
    </p:extLst>
  </p:cSld>
  <p:clrMapOvr>
    <a:masterClrMapping/>
  </p:clrMapOvr>
  <p:transition spd="slow">
    <p:wip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3780376"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二分</a:t>
            </a:r>
            <a:r>
              <a:rPr lang="en-US" altLang="zh-CN"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k-means</a:t>
            </a: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算法</a:t>
            </a:r>
            <a:endParaRPr lang="en-US"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二分</a:t>
            </a:r>
            <a:r>
              <a:rPr lang="en-US" altLang="zh-CN" sz="24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k-means</a:t>
            </a:r>
            <a:r>
              <a:rPr lang="zh-CN" altLang="en-US" sz="24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算法先</a:t>
            </a:r>
            <a:r>
              <a:rPr lang="zh-CN" altLang="en-US"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将所有点看成一个簇，然后将该簇一分为二，之后选择其中一个簇继续分裂。选择哪一个簇进行分裂，取决于对其进行的分裂是否可以最大程度降低</a:t>
            </a:r>
            <a:r>
              <a:rPr lang="en-US"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SSE</a:t>
            </a:r>
            <a:r>
              <a:rPr lang="zh-CN" altLang="en-US"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值。如此分裂下去，直到达到指定的簇数目</a:t>
            </a:r>
            <a:r>
              <a:rPr lang="en-US"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k</a:t>
            </a:r>
            <a:r>
              <a:rPr lang="zh-CN" altLang="en-US"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为止。</a:t>
            </a:r>
            <a:endParaRPr lang="en-US"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3.5 </a:t>
            </a:r>
            <a:r>
              <a:rPr lang="zh-CN" altLang="en-US" sz="2800" b="1" dirty="0" smtClean="0">
                <a:solidFill>
                  <a:srgbClr val="7030A0"/>
                </a:solidFill>
                <a:latin typeface="微软雅黑" panose="020B0503020204020204" pitchFamily="34" charset="-122"/>
                <a:ea typeface="微软雅黑" panose="020B0503020204020204" pitchFamily="34" charset="-122"/>
              </a:rPr>
              <a:t>层次聚类算法</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66</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矩形 10"/>
          <p:cNvSpPr/>
          <p:nvPr/>
        </p:nvSpPr>
        <p:spPr>
          <a:xfrm>
            <a:off x="4232951" y="1085775"/>
            <a:ext cx="4647977" cy="5078313"/>
          </a:xfrm>
          <a:prstGeom prst="rect">
            <a:avLst/>
          </a:prstGeom>
          <a:ln w="38100">
            <a:solidFill>
              <a:srgbClr val="FFC000"/>
            </a:solidFill>
          </a:ln>
        </p:spPr>
        <p:txBody>
          <a:bodyPr wrap="square">
            <a:spAutoFit/>
          </a:bodyPr>
          <a:lstStyle/>
          <a:p>
            <a:pPr marL="342900" lvl="0" indent="-342900">
              <a:buClr>
                <a:srgbClr val="00B0F0"/>
              </a:buClr>
              <a:buFont typeface="+mj-lt"/>
              <a:buAutoNum type="arabicPeriod"/>
            </a:pPr>
            <a:r>
              <a:rPr lang="en-US" altLang="zh-CN" dirty="0"/>
              <a:t>### </a:t>
            </a:r>
            <a:r>
              <a:rPr lang="zh-CN" altLang="zh-CN" dirty="0"/>
              <a:t>分裂主循环</a:t>
            </a:r>
          </a:p>
          <a:p>
            <a:pPr marL="342900" lvl="0" indent="-342900">
              <a:buClr>
                <a:srgbClr val="00B0F0"/>
              </a:buClr>
              <a:buFont typeface="+mj-lt"/>
              <a:buAutoNum type="arabicPeriod"/>
            </a:pPr>
            <a:r>
              <a:rPr lang="en-US" altLang="zh-CN" dirty="0"/>
              <a:t>while </a:t>
            </a:r>
            <a:r>
              <a:rPr lang="en-US" altLang="zh-CN" dirty="0" err="1"/>
              <a:t>len</a:t>
            </a:r>
            <a:r>
              <a:rPr lang="en-US" altLang="zh-CN" dirty="0"/>
              <a:t>(SSE) &lt; </a:t>
            </a:r>
            <a:r>
              <a:rPr lang="en-US" altLang="zh-CN" dirty="0" err="1"/>
              <a:t>n_clusters</a:t>
            </a:r>
            <a:r>
              <a:rPr lang="en-US" altLang="zh-CN" dirty="0"/>
              <a:t>:</a:t>
            </a:r>
            <a:endParaRPr lang="zh-CN" altLang="zh-CN" dirty="0"/>
          </a:p>
          <a:p>
            <a:pPr marL="342900" lvl="0" indent="-342900">
              <a:buClr>
                <a:srgbClr val="00B0F0"/>
              </a:buClr>
              <a:buFont typeface="+mj-lt"/>
              <a:buAutoNum type="arabicPeriod"/>
            </a:pPr>
            <a:r>
              <a:rPr lang="en-US" altLang="zh-CN" dirty="0"/>
              <a:t>    </a:t>
            </a:r>
            <a:r>
              <a:rPr lang="en-US" altLang="zh-CN" dirty="0" err="1"/>
              <a:t>max_changed_SSE</a:t>
            </a:r>
            <a:r>
              <a:rPr lang="en-US" altLang="zh-CN" dirty="0"/>
              <a:t> = 0</a:t>
            </a:r>
            <a:endParaRPr lang="zh-CN" altLang="zh-CN" dirty="0"/>
          </a:p>
          <a:p>
            <a:pPr marL="342900" lvl="0" indent="-342900">
              <a:buClr>
                <a:srgbClr val="00B0F0"/>
              </a:buClr>
              <a:buFont typeface="+mj-lt"/>
              <a:buAutoNum type="arabicPeriod"/>
            </a:pPr>
            <a:r>
              <a:rPr lang="en-US" altLang="zh-CN" dirty="0"/>
              <a:t>    tag = -1</a:t>
            </a:r>
            <a:endParaRPr lang="zh-CN" altLang="zh-CN" dirty="0"/>
          </a:p>
          <a:p>
            <a:pPr marL="342900" lvl="0" indent="-342900">
              <a:buClr>
                <a:srgbClr val="00B0F0"/>
              </a:buClr>
              <a:buFont typeface="+mj-lt"/>
              <a:buAutoNum type="arabicPeriod"/>
            </a:pPr>
            <a:r>
              <a:rPr lang="en-US" altLang="zh-CN" dirty="0"/>
              <a:t>    for </a:t>
            </a:r>
            <a:r>
              <a:rPr lang="en-US" altLang="zh-CN" dirty="0" err="1"/>
              <a:t>i</a:t>
            </a:r>
            <a:r>
              <a:rPr lang="en-US" altLang="zh-CN" dirty="0"/>
              <a:t> in range(</a:t>
            </a:r>
            <a:r>
              <a:rPr lang="en-US" altLang="zh-CN" dirty="0" err="1"/>
              <a:t>len</a:t>
            </a:r>
            <a:r>
              <a:rPr lang="en-US" altLang="zh-CN" dirty="0"/>
              <a:t>(SSE)): # </a:t>
            </a:r>
            <a:r>
              <a:rPr lang="zh-CN" altLang="zh-CN" dirty="0"/>
              <a:t>对每个簇进行试分簇，计算</a:t>
            </a:r>
            <a:r>
              <a:rPr lang="en-US" altLang="zh-CN" dirty="0"/>
              <a:t>SSE</a:t>
            </a:r>
            <a:r>
              <a:rPr lang="zh-CN" altLang="zh-CN" dirty="0"/>
              <a:t>的减少量</a:t>
            </a:r>
          </a:p>
          <a:p>
            <a:pPr marL="342900" lvl="0" indent="-342900">
              <a:buClr>
                <a:srgbClr val="00B0F0"/>
              </a:buClr>
              <a:buFont typeface="+mj-lt"/>
              <a:buAutoNum type="arabicPeriod"/>
            </a:pPr>
            <a:r>
              <a:rPr lang="en-US" altLang="zh-CN" dirty="0"/>
              <a:t>        estimator = </a:t>
            </a:r>
            <a:r>
              <a:rPr lang="en-US" altLang="zh-CN" dirty="0" err="1"/>
              <a:t>KMeans</a:t>
            </a:r>
            <a:r>
              <a:rPr lang="en-US" altLang="zh-CN" dirty="0"/>
              <a:t>(</a:t>
            </a:r>
            <a:r>
              <a:rPr lang="en-US" altLang="zh-CN" dirty="0" err="1"/>
              <a:t>init</a:t>
            </a:r>
            <a:r>
              <a:rPr lang="en-US" altLang="zh-CN" dirty="0"/>
              <a:t>='k-means++', </a:t>
            </a:r>
            <a:r>
              <a:rPr lang="en-US" altLang="zh-CN" dirty="0" err="1"/>
              <a:t>n_clusters</a:t>
            </a:r>
            <a:r>
              <a:rPr lang="en-US" altLang="zh-CN" dirty="0"/>
              <a:t>=2, </a:t>
            </a:r>
            <a:r>
              <a:rPr lang="en-US" altLang="zh-CN" dirty="0" err="1"/>
              <a:t>n_init</a:t>
            </a:r>
            <a:r>
              <a:rPr lang="en-US" altLang="zh-CN" dirty="0"/>
              <a:t>=</a:t>
            </a:r>
            <a:r>
              <a:rPr lang="en-US" altLang="zh-CN" dirty="0" err="1"/>
              <a:t>n_init</a:t>
            </a:r>
            <a:r>
              <a:rPr lang="en-US" altLang="zh-CN" dirty="0"/>
              <a:t>).fit(samples[</a:t>
            </a:r>
            <a:r>
              <a:rPr lang="en-US" altLang="zh-CN" dirty="0" err="1"/>
              <a:t>i</a:t>
            </a:r>
            <a:r>
              <a:rPr lang="en-US" altLang="zh-CN" dirty="0"/>
              <a:t>]) # </a:t>
            </a:r>
            <a:r>
              <a:rPr lang="zh-CN" altLang="zh-CN" dirty="0"/>
              <a:t>二分簇</a:t>
            </a:r>
          </a:p>
          <a:p>
            <a:pPr marL="342900" lvl="0" indent="-342900">
              <a:buClr>
                <a:srgbClr val="00B0F0"/>
              </a:buClr>
              <a:buFont typeface="+mj-lt"/>
              <a:buAutoNum type="arabicPeriod"/>
            </a:pPr>
            <a:r>
              <a:rPr lang="en-US" altLang="zh-CN" dirty="0"/>
              <a:t>        </a:t>
            </a:r>
            <a:r>
              <a:rPr lang="en-US" altLang="zh-CN" dirty="0" err="1"/>
              <a:t>changed_SSE</a:t>
            </a:r>
            <a:r>
              <a:rPr lang="en-US" altLang="zh-CN" dirty="0"/>
              <a:t> = SSE[</a:t>
            </a:r>
            <a:r>
              <a:rPr lang="en-US" altLang="zh-CN" dirty="0" err="1"/>
              <a:t>i</a:t>
            </a:r>
            <a:r>
              <a:rPr lang="en-US" altLang="zh-CN" dirty="0"/>
              <a:t>] - </a:t>
            </a:r>
            <a:r>
              <a:rPr lang="en-US" altLang="zh-CN" dirty="0" err="1"/>
              <a:t>estimator.inertia</a:t>
            </a:r>
            <a:r>
              <a:rPr lang="en-US" altLang="zh-CN" dirty="0"/>
              <a:t>_</a:t>
            </a:r>
            <a:endParaRPr lang="zh-CN" altLang="zh-CN" dirty="0"/>
          </a:p>
          <a:p>
            <a:pPr marL="342900" lvl="0" indent="-342900">
              <a:buClr>
                <a:srgbClr val="00B0F0"/>
              </a:buClr>
              <a:buFont typeface="+mj-lt"/>
              <a:buAutoNum type="arabicPeriod"/>
            </a:pPr>
            <a:r>
              <a:rPr lang="en-US" altLang="zh-CN" dirty="0"/>
              <a:t>        if </a:t>
            </a:r>
            <a:r>
              <a:rPr lang="en-US" altLang="zh-CN" dirty="0" err="1"/>
              <a:t>changed_SSE</a:t>
            </a:r>
            <a:r>
              <a:rPr lang="en-US" altLang="zh-CN" dirty="0"/>
              <a:t> &gt; </a:t>
            </a:r>
            <a:r>
              <a:rPr lang="en-US" altLang="zh-CN" dirty="0" err="1"/>
              <a:t>max_changed_SSE</a:t>
            </a:r>
            <a:r>
              <a:rPr lang="en-US" altLang="zh-CN" dirty="0"/>
              <a:t>: # </a:t>
            </a:r>
            <a:r>
              <a:rPr lang="zh-CN" altLang="zh-CN" dirty="0"/>
              <a:t>比较</a:t>
            </a:r>
            <a:r>
              <a:rPr lang="en-US" altLang="zh-CN" dirty="0"/>
              <a:t>SSE</a:t>
            </a:r>
            <a:r>
              <a:rPr lang="zh-CN" altLang="zh-CN" dirty="0"/>
              <a:t>值是不是减少了</a:t>
            </a:r>
          </a:p>
          <a:p>
            <a:pPr marL="342900" lvl="0" indent="-342900">
              <a:buClr>
                <a:srgbClr val="00B0F0"/>
              </a:buClr>
              <a:buFont typeface="+mj-lt"/>
              <a:buAutoNum type="arabicPeriod"/>
            </a:pPr>
            <a:r>
              <a:rPr lang="en-US" altLang="zh-CN" dirty="0"/>
              <a:t>            </a:t>
            </a:r>
            <a:r>
              <a:rPr lang="en-US" altLang="zh-CN" dirty="0" err="1"/>
              <a:t>max_changed_SSE</a:t>
            </a:r>
            <a:r>
              <a:rPr lang="en-US" altLang="zh-CN" dirty="0"/>
              <a:t> = </a:t>
            </a:r>
            <a:r>
              <a:rPr lang="en-US" altLang="zh-CN" dirty="0" err="1"/>
              <a:t>changed_SSE</a:t>
            </a:r>
            <a:endParaRPr lang="zh-CN" altLang="zh-CN" dirty="0"/>
          </a:p>
          <a:p>
            <a:pPr marL="342900" lvl="0" indent="-342900">
              <a:buClr>
                <a:srgbClr val="00B0F0"/>
              </a:buClr>
              <a:buFont typeface="+mj-lt"/>
              <a:buAutoNum type="arabicPeriod"/>
            </a:pPr>
            <a:r>
              <a:rPr lang="en-US" altLang="zh-CN" dirty="0"/>
              <a:t>            tag = </a:t>
            </a:r>
            <a:r>
              <a:rPr lang="en-US" altLang="zh-CN" dirty="0" err="1"/>
              <a:t>i</a:t>
            </a:r>
            <a:endParaRPr lang="zh-CN" altLang="zh-CN" dirty="0"/>
          </a:p>
          <a:p>
            <a:pPr marL="342900" lvl="0" indent="-342900">
              <a:buClr>
                <a:srgbClr val="00B0F0"/>
              </a:buClr>
              <a:buFont typeface="+mj-lt"/>
              <a:buAutoNum type="arabicPeriod"/>
            </a:pPr>
            <a:r>
              <a:rPr lang="en-US" altLang="zh-CN" dirty="0"/>
              <a:t>    # </a:t>
            </a:r>
            <a:r>
              <a:rPr lang="zh-CN" altLang="zh-CN" dirty="0"/>
              <a:t>正式分簇</a:t>
            </a:r>
          </a:p>
          <a:p>
            <a:pPr marL="342900" lvl="0" indent="-342900">
              <a:buClr>
                <a:srgbClr val="00B0F0"/>
              </a:buClr>
              <a:buFont typeface="+mj-lt"/>
              <a:buAutoNum type="arabicPeriod"/>
            </a:pPr>
            <a:r>
              <a:rPr lang="en-US" altLang="zh-CN" dirty="0"/>
              <a:t>    estimator = </a:t>
            </a:r>
            <a:r>
              <a:rPr lang="en-US" altLang="zh-CN" dirty="0" err="1"/>
              <a:t>KMeans</a:t>
            </a:r>
            <a:r>
              <a:rPr lang="en-US" altLang="zh-CN" dirty="0"/>
              <a:t>(</a:t>
            </a:r>
            <a:r>
              <a:rPr lang="en-US" altLang="zh-CN" dirty="0" err="1"/>
              <a:t>init</a:t>
            </a:r>
            <a:r>
              <a:rPr lang="en-US" altLang="zh-CN" dirty="0"/>
              <a:t>='k-means++', </a:t>
            </a:r>
            <a:r>
              <a:rPr lang="en-US" altLang="zh-CN" dirty="0" err="1"/>
              <a:t>n_clusters</a:t>
            </a:r>
            <a:r>
              <a:rPr lang="en-US" altLang="zh-CN" dirty="0"/>
              <a:t>=2, </a:t>
            </a:r>
            <a:r>
              <a:rPr lang="en-US" altLang="zh-CN" dirty="0" err="1"/>
              <a:t>n_init</a:t>
            </a:r>
            <a:r>
              <a:rPr lang="en-US" altLang="zh-CN" dirty="0"/>
              <a:t>=</a:t>
            </a:r>
            <a:r>
              <a:rPr lang="en-US" altLang="zh-CN" dirty="0" err="1"/>
              <a:t>n_init</a:t>
            </a:r>
            <a:r>
              <a:rPr lang="en-US" altLang="zh-CN" dirty="0"/>
              <a:t>).fit(samples[tag])</a:t>
            </a:r>
            <a:endParaRPr lang="zh-CN" altLang="zh-CN" dirty="0"/>
          </a:p>
        </p:txBody>
      </p:sp>
    </p:spTree>
    <p:extLst>
      <p:ext uri="{BB962C8B-B14F-4D97-AF65-F5344CB8AC3E}">
        <p14:creationId xmlns:p14="http://schemas.microsoft.com/office/powerpoint/2010/main" val="266736930"/>
      </p:ext>
    </p:extLst>
  </p:cSld>
  <p:clrMapOvr>
    <a:masterClrMapping/>
  </p:clrMapOvr>
  <p:transition spd="slow">
    <p:wipe/>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0" name="Content Placeholder 2"/>
              <p:cNvSpPr txBox="1"/>
              <p:nvPr/>
            </p:nvSpPr>
            <p:spPr>
              <a:xfrm>
                <a:off x="411480" y="681693"/>
                <a:ext cx="8352375"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en-US" altLang="zh-CN"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AGNES</a:t>
                </a: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算法</a:t>
                </a:r>
                <a:endParaRPr lang="en-US"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en-US"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AGNES</a:t>
                </a:r>
                <a:r>
                  <a:rPr lang="zh-CN" altLang="en-US"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en-US" altLang="zh-CN" sz="2400" dirty="0" err="1">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AGglomerative</a:t>
                </a:r>
                <a:r>
                  <a:rPr lang="en-US"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 </a:t>
                </a:r>
                <a:r>
                  <a:rPr lang="en-US" altLang="zh-CN" sz="2400" dirty="0" err="1">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NESting</a:t>
                </a:r>
                <a:r>
                  <a:rPr lang="zh-CN" altLang="en-US"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zh-CN" altLang="en-US" sz="24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算法先</a:t>
                </a:r>
                <a:r>
                  <a:rPr lang="zh-CN" altLang="en-US"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将每个样本点看成一个簇，然后根据簇与簇之间的距离度量将最近的两个簇合并，一直重复合并到指定的簇数目</a:t>
                </a:r>
                <a:r>
                  <a:rPr lang="en-US"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k</a:t>
                </a:r>
                <a:r>
                  <a:rPr lang="zh-CN" altLang="en-US"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为止。</a:t>
                </a:r>
              </a:p>
              <a:p>
                <a:pPr marL="0" indent="457200">
                  <a:lnSpc>
                    <a:spcPct val="150000"/>
                  </a:lnSpc>
                  <a:spcBef>
                    <a:spcPts val="0"/>
                  </a:spcBef>
                  <a:buNone/>
                </a:pPr>
                <a:r>
                  <a:rPr lang="zh-CN"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簇最小距离</a:t>
                </a:r>
                <a:r>
                  <a:rPr lang="zh-CN" altLang="en-US"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14:m>
                  <m:oMath xmlns:m="http://schemas.openxmlformats.org/officeDocument/2006/math">
                    <m:sSub>
                      <m:sSub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𝐷𝐼𝑆𝑇</m:t>
                        </m:r>
                      </m:e>
                      <m:sub>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𝑚𝑖𝑛</m:t>
                        </m:r>
                      </m:sub>
                    </m:sSub>
                    <m:d>
                      <m:d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
                          <m:sSub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𝐂</m:t>
                            </m:r>
                          </m:e>
                          <m:sub>
                            <m:r>
                              <m:rPr>
                                <m:sty m:val="p"/>
                              </m:rP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i</m:t>
                            </m:r>
                          </m:sub>
                        </m:sSub>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𝐂</m:t>
                            </m:r>
                          </m:e>
                          <m:sub>
                            <m:r>
                              <m:rPr>
                                <m:sty m:val="p"/>
                              </m:rP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j</m:t>
                            </m:r>
                          </m:sub>
                        </m:sSub>
                      </m:e>
                    </m:d>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m:t>
                    </m:r>
                    <m:func>
                      <m:func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funcPr>
                      <m:fName>
                        <m:limLow>
                          <m:limLow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limLowPr>
                          <m:e>
                            <m:r>
                              <m:rPr>
                                <m:sty m:val="p"/>
                              </m:rP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min</m:t>
                            </m:r>
                          </m:e>
                          <m:lim>
                            <m:m>
                              <m:mPr>
                                <m:mcs>
                                  <m:mc>
                                    <m:mcPr>
                                      <m:count m:val="1"/>
                                      <m:mcJc m:val="center"/>
                                    </m:mcPr>
                                  </m:mc>
                                </m:mcs>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mPr>
                              <m:mr>
                                <m:e>
                                  <m:sSub>
                                    <m:sSub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𝑘</m:t>
                                      </m:r>
                                    </m:sub>
                                  </m:sSub>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𝐂</m:t>
                                      </m:r>
                                    </m:e>
                                    <m:sub>
                                      <m:r>
                                        <m:rPr>
                                          <m:sty m:val="p"/>
                                        </m:rP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i</m:t>
                                      </m:r>
                                    </m:sub>
                                  </m:sSub>
                                </m:e>
                              </m:mr>
                              <m:mr>
                                <m:e>
                                  <m:sSub>
                                    <m:sSub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𝑙</m:t>
                                      </m:r>
                                    </m:sub>
                                  </m:sSub>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𝐂</m:t>
                                      </m:r>
                                    </m:e>
                                    <m:sub>
                                      <m:r>
                                        <m:rPr>
                                          <m:sty m:val="p"/>
                                        </m:rP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j</m:t>
                                      </m:r>
                                    </m:sub>
                                  </m:sSub>
                                </m:e>
                              </m:mr>
                            </m:m>
                          </m:lim>
                        </m:limLow>
                      </m:fName>
                      <m:e>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𝑑𝑖𝑠𝑡</m:t>
                        </m:r>
                        <m:d>
                          <m:d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
                              <m:sSub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𝑘</m:t>
                                </m:r>
                              </m:sub>
                            </m:sSub>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𝑙</m:t>
                                </m:r>
                              </m:sub>
                            </m:sSub>
                          </m:e>
                        </m:d>
                      </m:e>
                    </m:func>
                  </m:oMath>
                </a14:m>
                <a:endParaRPr lang="en-US"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簇最大距离</a:t>
                </a:r>
                <a:r>
                  <a:rPr lang="zh-CN" altLang="en-US"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14:m>
                  <m:oMath xmlns:m="http://schemas.openxmlformats.org/officeDocument/2006/math">
                    <m:sSub>
                      <m:sSub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𝐷𝐼𝑆𝑇</m:t>
                        </m:r>
                      </m:e>
                      <m:sub>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𝑚𝑎𝑥</m:t>
                        </m:r>
                      </m:sub>
                    </m:sSub>
                    <m:d>
                      <m:d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
                          <m:sSub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𝐂</m:t>
                            </m:r>
                          </m:e>
                          <m:sub>
                            <m:r>
                              <m:rPr>
                                <m:sty m:val="p"/>
                              </m:rP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i</m:t>
                            </m:r>
                          </m:sub>
                        </m:sSub>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𝐂</m:t>
                            </m:r>
                          </m:e>
                          <m:sub>
                            <m:r>
                              <m:rPr>
                                <m:sty m:val="p"/>
                              </m:rP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j</m:t>
                            </m:r>
                          </m:sub>
                        </m:sSub>
                      </m:e>
                    </m:d>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m:t>
                    </m:r>
                    <m:func>
                      <m:func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funcPr>
                      <m:fName>
                        <m:limLow>
                          <m:limLow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limLowPr>
                          <m:e>
                            <m:r>
                              <m:rPr>
                                <m:sty m:val="p"/>
                              </m:rP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max</m:t>
                            </m:r>
                          </m:e>
                          <m:lim>
                            <m:m>
                              <m:mPr>
                                <m:mcs>
                                  <m:mc>
                                    <m:mcPr>
                                      <m:count m:val="1"/>
                                      <m:mcJc m:val="center"/>
                                    </m:mcPr>
                                  </m:mc>
                                </m:mcs>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mPr>
                              <m:mr>
                                <m:e>
                                  <m:sSub>
                                    <m:sSub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𝑘</m:t>
                                      </m:r>
                                    </m:sub>
                                  </m:sSub>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𝐂</m:t>
                                      </m:r>
                                    </m:e>
                                    <m:sub>
                                      <m:r>
                                        <m:rPr>
                                          <m:sty m:val="p"/>
                                        </m:rP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i</m:t>
                                      </m:r>
                                    </m:sub>
                                  </m:sSub>
                                </m:e>
                              </m:mr>
                              <m:mr>
                                <m:e>
                                  <m:sSub>
                                    <m:sSub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𝑙</m:t>
                                      </m:r>
                                    </m:sub>
                                  </m:sSub>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𝐂</m:t>
                                      </m:r>
                                    </m:e>
                                    <m:sub>
                                      <m:r>
                                        <m:rPr>
                                          <m:sty m:val="p"/>
                                        </m:rP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j</m:t>
                                      </m:r>
                                    </m:sub>
                                  </m:sSub>
                                </m:e>
                              </m:mr>
                            </m:m>
                          </m:lim>
                        </m:limLow>
                      </m:fName>
                      <m:e>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𝑑𝑖𝑠𝑡</m:t>
                        </m:r>
                        <m:d>
                          <m:d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
                              <m:sSub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𝑘</m:t>
                                </m:r>
                              </m:sub>
                            </m:sSub>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𝑙</m:t>
                                </m:r>
                              </m:sub>
                            </m:sSub>
                          </m:e>
                        </m:d>
                      </m:e>
                    </m:func>
                  </m:oMath>
                </a14:m>
                <a:endParaRPr lang="en-US"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簇平均距离</a:t>
                </a:r>
                <a:r>
                  <a:rPr lang="zh-CN" altLang="en-US"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14:m>
                  <m:oMath xmlns:m="http://schemas.openxmlformats.org/officeDocument/2006/math">
                    <m:sSub>
                      <m:sSub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𝐷𝐼𝑆𝑇</m:t>
                        </m:r>
                      </m:e>
                      <m:sub>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𝑎𝑣𝑔</m:t>
                        </m:r>
                      </m:sub>
                    </m:sSub>
                    <m:d>
                      <m:d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
                          <m:sSub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𝐂</m:t>
                            </m:r>
                          </m:e>
                          <m:sub>
                            <m:r>
                              <m:rPr>
                                <m:sty m:val="p"/>
                              </m:rP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i</m:t>
                            </m:r>
                          </m:sub>
                        </m:sSub>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𝐂</m:t>
                            </m:r>
                          </m:e>
                          <m:sub>
                            <m:r>
                              <m:rPr>
                                <m:sty m:val="p"/>
                              </m:rP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j</m:t>
                            </m:r>
                          </m:sub>
                        </m:sSub>
                      </m:e>
                    </m:d>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m:t>
                    </m:r>
                    <m:f>
                      <m:f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fPr>
                      <m:num>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1</m:t>
                        </m:r>
                      </m:num>
                      <m:den>
                        <m:d>
                          <m:dPr>
                            <m:begChr m:val="|"/>
                            <m:endChr m:val="|"/>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
                              <m:sSub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𝐂</m:t>
                                </m:r>
                              </m:e>
                              <m:sub>
                                <m:r>
                                  <m:rPr>
                                    <m:sty m:val="p"/>
                                  </m:rP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i</m:t>
                                </m:r>
                              </m:sub>
                            </m:sSub>
                          </m:e>
                        </m:d>
                        <m:d>
                          <m:dPr>
                            <m:begChr m:val="|"/>
                            <m:endChr m:val="|"/>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
                              <m:sSub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𝐂</m:t>
                                </m:r>
                              </m:e>
                              <m:sub>
                                <m:r>
                                  <m:rPr>
                                    <m:sty m:val="p"/>
                                  </m:rP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j</m:t>
                                </m:r>
                              </m:sub>
                            </m:sSub>
                          </m:e>
                        </m:d>
                      </m:den>
                    </m:f>
                    <m:nary>
                      <m:naryPr>
                        <m:chr m:val="∑"/>
                        <m:limLoc m:val="undOvr"/>
                        <m:supHide m:val="on"/>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naryPr>
                      <m:sub>
                        <m:m>
                          <m:mPr>
                            <m:mcs>
                              <m:mc>
                                <m:mcPr>
                                  <m:count m:val="1"/>
                                  <m:mcJc m:val="center"/>
                                </m:mcPr>
                              </m:mc>
                            </m:mcs>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mPr>
                          <m:mr>
                            <m:e>
                              <m:sSub>
                                <m:sSub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𝑘</m:t>
                                  </m:r>
                                </m:sub>
                              </m:sSub>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𝐂</m:t>
                                  </m:r>
                                </m:e>
                                <m:sub>
                                  <m:r>
                                    <m:rPr>
                                      <m:sty m:val="p"/>
                                    </m:rP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i</m:t>
                                  </m:r>
                                </m:sub>
                              </m:sSub>
                            </m:e>
                          </m:mr>
                          <m:mr>
                            <m:e>
                              <m:sSub>
                                <m:sSub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𝑙</m:t>
                                  </m:r>
                                </m:sub>
                              </m:sSub>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𝐂</m:t>
                                  </m:r>
                                </m:e>
                                <m:sub>
                                  <m:r>
                                    <m:rPr>
                                      <m:sty m:val="p"/>
                                    </m:rP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j</m:t>
                                  </m:r>
                                </m:sub>
                              </m:sSub>
                            </m:e>
                          </m:mr>
                        </m:m>
                      </m:sub>
                      <m:sup/>
                      <m:e>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𝑑𝑖𝑠𝑡</m:t>
                        </m:r>
                        <m:d>
                          <m:d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
                              <m:sSub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𝑘</m:t>
                                </m:r>
                              </m:sub>
                            </m:sSub>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𝑙</m:t>
                                </m:r>
                              </m:sub>
                            </m:sSub>
                          </m:e>
                        </m:d>
                      </m:e>
                    </m:nary>
                  </m:oMath>
                </a14:m>
                <a:endParaRPr lang="zh-CN" altLang="en-US"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mc:Choice>
        <mc:Fallback xmlns="">
          <p:sp>
            <p:nvSpPr>
              <p:cNvPr id="20" name="Content Placeholder 2"/>
              <p:cNvSpPr txBox="1">
                <a:spLocks noRot="1" noChangeAspect="1" noMove="1" noResize="1" noEditPoints="1" noAdjustHandles="1" noChangeArrowheads="1" noChangeShapeType="1" noTextEdit="1"/>
              </p:cNvSpPr>
              <p:nvPr/>
            </p:nvSpPr>
            <p:spPr>
              <a:xfrm>
                <a:off x="411480" y="681693"/>
                <a:ext cx="8352375" cy="5773971"/>
              </a:xfrm>
              <a:prstGeom prst="rect">
                <a:avLst/>
              </a:prstGeom>
              <a:blipFill rotWithShape="1">
                <a:blip r:embed="rId3"/>
                <a:stretch>
                  <a:fillRect l="-1168" r="-292" b="-2851"/>
                </a:stretch>
              </a:blipFill>
            </p:spPr>
            <p:txBody>
              <a:bodyPr/>
              <a:lstStyle/>
              <a:p>
                <a:r>
                  <a:rPr lang="zh-CN" altLang="en-US">
                    <a:noFill/>
                  </a:rPr>
                  <a:t> </a:t>
                </a:r>
              </a:p>
            </p:txBody>
          </p:sp>
        </mc:Fallback>
      </mc:AlternateContent>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3.5 </a:t>
            </a:r>
            <a:r>
              <a:rPr lang="zh-CN" altLang="en-US" sz="2800" b="1" dirty="0" smtClean="0">
                <a:solidFill>
                  <a:srgbClr val="7030A0"/>
                </a:solidFill>
                <a:latin typeface="微软雅黑" panose="020B0503020204020204" pitchFamily="34" charset="-122"/>
                <a:ea typeface="微软雅黑" panose="020B0503020204020204" pitchFamily="34" charset="-122"/>
              </a:rPr>
              <a:t>层次聚类算法</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67</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819761611"/>
      </p:ext>
    </p:extLst>
  </p:cSld>
  <p:clrMapOvr>
    <a:masterClrMapping/>
  </p:clrMapOvr>
  <p:transition spd="slow">
    <p:wipe/>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0" y="681693"/>
            <a:ext cx="8352375"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en-US" altLang="zh-CN"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AGNES</a:t>
            </a: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算法</a:t>
            </a:r>
            <a:endParaRPr lang="en-US"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4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en-US" altLang="zh-CN" sz="2400" dirty="0" err="1"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n_clusters</a:t>
            </a:r>
            <a:r>
              <a:rPr lang="zh-CN" altLang="en-US"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是指定的分簇数。</a:t>
            </a:r>
          </a:p>
          <a:p>
            <a:pPr marL="0" indent="457200">
              <a:lnSpc>
                <a:spcPct val="150000"/>
              </a:lnSpc>
              <a:spcBef>
                <a:spcPts val="0"/>
              </a:spcBef>
              <a:buNone/>
            </a:pPr>
            <a:r>
              <a:rPr lang="en-US"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linkage</a:t>
            </a:r>
            <a:r>
              <a:rPr lang="zh-CN" altLang="en-US"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是簇距离度量方法，支持</a:t>
            </a:r>
            <a:r>
              <a:rPr lang="en-US"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ward</a:t>
            </a:r>
            <a:r>
              <a:rPr lang="zh-CN" altLang="en-US"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en-US"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complete</a:t>
            </a:r>
            <a:r>
              <a:rPr lang="zh-CN" altLang="en-US"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en-US"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average</a:t>
            </a:r>
            <a:r>
              <a:rPr lang="zh-CN" altLang="en-US"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和</a:t>
            </a:r>
            <a:r>
              <a:rPr lang="en-US"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single</a:t>
            </a:r>
            <a:r>
              <a:rPr lang="zh-CN" altLang="en-US"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四种方法。</a:t>
            </a:r>
            <a:r>
              <a:rPr lang="en-US"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complete</a:t>
            </a:r>
            <a:r>
              <a:rPr lang="zh-CN" altLang="en-US"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en-US"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average</a:t>
            </a:r>
            <a:r>
              <a:rPr lang="zh-CN" altLang="en-US"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和</a:t>
            </a:r>
            <a:r>
              <a:rPr lang="en-US"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single</a:t>
            </a:r>
            <a:r>
              <a:rPr lang="zh-CN" altLang="en-US"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分别对应簇最大距离、簇平均距离和簇最小距离。</a:t>
            </a:r>
          </a:p>
          <a:p>
            <a:pPr marL="0" indent="457200">
              <a:lnSpc>
                <a:spcPct val="150000"/>
              </a:lnSpc>
              <a:spcBef>
                <a:spcPts val="0"/>
              </a:spcBef>
              <a:buNone/>
            </a:pPr>
            <a:r>
              <a:rPr lang="en-US"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Ward</a:t>
            </a:r>
            <a:r>
              <a:rPr lang="zh-CN" altLang="en-US"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方法与其它方法不一样，它不是按距离合并簇，而是合并使得偏差（样本点与簇中心的差值）平方和增加最小的两个簇。它先要对所有簇进行两两试合并，并计算偏差平方和的增加值，然后取增加最小的两个簇进行合并</a:t>
            </a:r>
            <a:r>
              <a:rPr lang="zh-CN" altLang="en-US" sz="24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zh-CN" altLang="en-US"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3.5 </a:t>
            </a:r>
            <a:r>
              <a:rPr lang="zh-CN" altLang="en-US" sz="2800" b="1" dirty="0" smtClean="0">
                <a:solidFill>
                  <a:srgbClr val="7030A0"/>
                </a:solidFill>
                <a:latin typeface="微软雅黑" panose="020B0503020204020204" pitchFamily="34" charset="-122"/>
                <a:ea typeface="微软雅黑" panose="020B0503020204020204" pitchFamily="34" charset="-122"/>
              </a:rPr>
              <a:t>层次聚类算法</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68</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矩形 10"/>
          <p:cNvSpPr/>
          <p:nvPr/>
        </p:nvSpPr>
        <p:spPr>
          <a:xfrm>
            <a:off x="406908" y="1346194"/>
            <a:ext cx="8330184" cy="923330"/>
          </a:xfrm>
          <a:prstGeom prst="rect">
            <a:avLst/>
          </a:prstGeom>
          <a:ln w="38100">
            <a:solidFill>
              <a:srgbClr val="FFC000"/>
            </a:solidFill>
          </a:ln>
        </p:spPr>
        <p:txBody>
          <a:bodyPr wrap="square">
            <a:spAutoFit/>
          </a:bodyPr>
          <a:lstStyle/>
          <a:p>
            <a:pPr marL="342900" lvl="0" indent="-342900">
              <a:buClr>
                <a:srgbClr val="00B0F0"/>
              </a:buClr>
              <a:buFont typeface="+mj-lt"/>
              <a:buAutoNum type="arabicPeriod"/>
            </a:pPr>
            <a:r>
              <a:rPr lang="en-US" altLang="zh-CN" dirty="0"/>
              <a:t>class </a:t>
            </a:r>
            <a:r>
              <a:rPr lang="en-US" altLang="zh-CN" dirty="0" err="1"/>
              <a:t>sklearn.cluster.AgglomerativeClustering</a:t>
            </a:r>
            <a:r>
              <a:rPr lang="en-US" altLang="zh-CN" dirty="0"/>
              <a:t>(</a:t>
            </a:r>
            <a:r>
              <a:rPr lang="en-US" altLang="zh-CN" dirty="0" err="1"/>
              <a:t>n_clusters</a:t>
            </a:r>
            <a:r>
              <a:rPr lang="en-US" altLang="zh-CN" dirty="0"/>
              <a:t>=2, affinity=’</a:t>
            </a:r>
            <a:r>
              <a:rPr lang="en-US" altLang="zh-CN" dirty="0" err="1"/>
              <a:t>euclidean</a:t>
            </a:r>
            <a:r>
              <a:rPr lang="en-US" altLang="zh-CN" dirty="0"/>
              <a:t>’, memory=None, connectivity=None, </a:t>
            </a:r>
            <a:r>
              <a:rPr lang="en-US" altLang="zh-CN" dirty="0" err="1"/>
              <a:t>compute_full_tree</a:t>
            </a:r>
            <a:r>
              <a:rPr lang="en-US" altLang="zh-CN" dirty="0"/>
              <a:t>=’auto’, linkage=’ward’, </a:t>
            </a:r>
            <a:r>
              <a:rPr lang="en-US" altLang="zh-CN" dirty="0" err="1"/>
              <a:t>pooling_func</a:t>
            </a:r>
            <a:r>
              <a:rPr lang="en-US" altLang="zh-CN" dirty="0"/>
              <a:t>=’deprecated’, </a:t>
            </a:r>
            <a:r>
              <a:rPr lang="en-US" altLang="zh-CN" dirty="0" err="1"/>
              <a:t>distance_threshold</a:t>
            </a:r>
            <a:r>
              <a:rPr lang="en-US" altLang="zh-CN" dirty="0"/>
              <a:t>=None</a:t>
            </a:r>
            <a:r>
              <a:rPr lang="en-US" altLang="zh-CN" dirty="0" smtClean="0"/>
              <a:t>)</a:t>
            </a:r>
            <a:endParaRPr lang="zh-CN" altLang="zh-CN" dirty="0"/>
          </a:p>
        </p:txBody>
      </p:sp>
    </p:spTree>
    <p:extLst>
      <p:ext uri="{BB962C8B-B14F-4D97-AF65-F5344CB8AC3E}">
        <p14:creationId xmlns:p14="http://schemas.microsoft.com/office/powerpoint/2010/main" val="2153650118"/>
      </p:ext>
    </p:extLst>
  </p:cSld>
  <p:clrMapOvr>
    <a:masterClrMapping/>
  </p:clrMapOvr>
  <p:transition spd="slow">
    <p:wipe/>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0" y="681693"/>
            <a:ext cx="8352375"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en-US" altLang="zh-CN"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AGNES</a:t>
            </a: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算法</a:t>
            </a:r>
            <a:endParaRPr lang="en-US"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4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3.5 </a:t>
            </a:r>
            <a:r>
              <a:rPr lang="zh-CN" altLang="en-US" sz="2800" b="1" dirty="0" smtClean="0">
                <a:solidFill>
                  <a:srgbClr val="7030A0"/>
                </a:solidFill>
                <a:latin typeface="微软雅黑" panose="020B0503020204020204" pitchFamily="34" charset="-122"/>
                <a:ea typeface="微软雅黑" panose="020B0503020204020204" pitchFamily="34" charset="-122"/>
              </a:rPr>
              <a:t>层次聚类算法</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69</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2" name="图片 11" descr="Single Linkage, Average Linkage, Complete Linkage, Ward Linkage"/>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70062" y="681693"/>
            <a:ext cx="5407475" cy="6176307"/>
          </a:xfrm>
          <a:prstGeom prst="rect">
            <a:avLst/>
          </a:prstGeom>
          <a:noFill/>
          <a:ln>
            <a:noFill/>
          </a:ln>
        </p:spPr>
      </p:pic>
    </p:spTree>
    <p:extLst>
      <p:ext uri="{BB962C8B-B14F-4D97-AF65-F5344CB8AC3E}">
        <p14:creationId xmlns:p14="http://schemas.microsoft.com/office/powerpoint/2010/main" val="2467971153"/>
      </p:ext>
    </p:extLst>
  </p:cSld>
  <p:clrMapOvr>
    <a:masterClrMapping/>
  </p:clrMapOvr>
  <p:transition spd="slow">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簇中心的计算</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当采用欧氏距离，并以误差平方和</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SSE</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作为损失函数时，一个簇的簇中心按如下方法计算：</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对于第</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个簇</a:t>
                </a:r>
                <a14:m>
                  <m:oMath xmlns:m="http://schemas.openxmlformats.org/officeDocument/2006/math">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𝐂</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，簇中心</a:t>
                </a:r>
                <a14:m>
                  <m:oMath xmlns:m="http://schemas.openxmlformats.org/officeDocument/2006/math">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𝒖</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Sup>
                          <m:sSub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𝑢</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e>
                            </m:d>
                          </m:sup>
                        </m:sSub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Sup>
                          <m:sSub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𝑢</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2</m:t>
                                </m:r>
                              </m:e>
                            </m:d>
                          </m:sup>
                        </m:sSub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Sup>
                          <m:sSub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𝑢</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𝑛</m:t>
                                </m:r>
                              </m:e>
                            </m:d>
                          </m:sup>
                        </m:sSubSup>
                      </m:e>
                    </m:d>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为簇</a:t>
                </a:r>
                <a14:m>
                  <m:oMath xmlns:m="http://schemas.openxmlformats.org/officeDocument/2006/math">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𝑪</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内所有点的均值，簇中心</a:t>
                </a:r>
                <a14:m>
                  <m:oMath xmlns:m="http://schemas.openxmlformats.org/officeDocument/2006/math">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𝒖</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第</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𝑗</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个特征为</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14:m>
                  <m:oMathPara xmlns:m="http://schemas.openxmlformats.org/officeDocument/2006/math">
                    <m:oMathParaPr>
                      <m:jc m:val="centerGroup"/>
                    </m:oMathParaPr>
                    <m:oMath xmlns:m="http://schemas.openxmlformats.org/officeDocument/2006/math">
                      <m:sSubSup>
                        <m:sSub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𝑢</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𝑗</m:t>
                              </m:r>
                            </m:e>
                          </m:d>
                        </m:sup>
                      </m:sSub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f>
                        <m:f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fPr>
                        <m:num>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num>
                        <m:den>
                          <m:d>
                            <m:dPr>
                              <m:begChr m:val="|"/>
                              <m:endChr m:val="|"/>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𝑪</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e>
                          </m:d>
                        </m:den>
                      </m:f>
                      <m:nary>
                        <m:naryPr>
                          <m:chr m:val="∑"/>
                          <m:limLoc m:val="undOvr"/>
                          <m:supHide m:val="on"/>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naryPr>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𝑪</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sub>
                        <m:sup/>
                        <m:e>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𝑗</m:t>
                                  </m:r>
                                </m:e>
                              </m:d>
                            </m:sup>
                          </m:sSup>
                        </m:e>
                      </m:nary>
                    </m:oMath>
                  </m:oMathPara>
                </a14:m>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SSE</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的计算方法为：</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14:m>
                  <m:oMathPara xmlns:m="http://schemas.openxmlformats.org/officeDocument/2006/math">
                    <m:oMathParaPr>
                      <m:jc m:val="centerGroup"/>
                    </m:oMathParaPr>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𝑆𝑆𝐸</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nary>
                        <m:naryPr>
                          <m:chr m:val="∑"/>
                          <m:limLoc m:val="undOv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naryPr>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sub>
                        <m: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𝑚</m:t>
                          </m:r>
                        </m:sup>
                        <m:e>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d>
                                <m:dPr>
                                  <m:begChr m:val="["/>
                                  <m:endChr m:val="]"/>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𝑑𝑖𝑠𝑡</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𝒖</m:t>
                                          </m:r>
                                        </m:e>
                                        <m:sub>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𝑐</m:t>
                                              </m:r>
                                            </m:e>
                                            <m:sub>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e>
                                              </m:d>
                                            </m:sub>
                                          </m:sSub>
                                        </m:sub>
                                      </m:sSub>
                                    </m:e>
                                  </m:d>
                                </m:e>
                              </m:d>
                            </m:e>
                            <m: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2</m:t>
                              </m:r>
                            </m:sup>
                          </m:sSup>
                        </m:e>
                      </m:nary>
                    </m:oMath>
                  </m:oMathPara>
                </a14:m>
                <a:endPar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mc:Choice>
        <mc:Fallback xmlns="">
          <p:sp>
            <p:nvSpPr>
              <p:cNvPr id="20" name="Content Placeholder 2"/>
              <p:cNvSpPr txBox="1">
                <a:spLocks noRot="1" noChangeAspect="1" noMove="1" noResize="1" noEditPoints="1" noAdjustHandles="1" noChangeArrowheads="1" noChangeShapeType="1" noTextEdit="1"/>
              </p:cNvSpPr>
              <p:nvPr/>
            </p:nvSpPr>
            <p:spPr>
              <a:xfrm>
                <a:off x="411481" y="681693"/>
                <a:ext cx="8330184" cy="5773971"/>
              </a:xfrm>
              <a:prstGeom prst="rect">
                <a:avLst/>
              </a:prstGeom>
              <a:blipFill rotWithShape="1">
                <a:blip r:embed="rId3"/>
                <a:stretch>
                  <a:fillRect l="-1171" r="-73" b="-4013"/>
                </a:stretch>
              </a:blipFill>
            </p:spPr>
            <p:txBody>
              <a:bodyPr/>
              <a:lstStyle/>
              <a:p>
                <a:r>
                  <a:rPr lang="zh-CN" altLang="en-US">
                    <a:noFill/>
                  </a:rPr>
                  <a:t> </a:t>
                </a:r>
              </a:p>
            </p:txBody>
          </p:sp>
        </mc:Fallback>
      </mc:AlternateContent>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3.1 K</a:t>
            </a:r>
            <a:r>
              <a:rPr lang="zh-CN" altLang="en-US" sz="2800" b="1" dirty="0" smtClean="0">
                <a:solidFill>
                  <a:srgbClr val="7030A0"/>
                </a:solidFill>
                <a:latin typeface="微软雅黑" panose="020B0503020204020204" pitchFamily="34" charset="-122"/>
                <a:ea typeface="微软雅黑" panose="020B0503020204020204" pitchFamily="34" charset="-122"/>
              </a:rPr>
              <a:t>均值聚类算法</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7</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684279553"/>
      </p:ext>
    </p:extLst>
  </p:cSld>
  <p:clrMapOvr>
    <a:masterClrMapping/>
  </p:clrMapOvr>
  <p:transition spd="slow">
    <p:wipe/>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圆角矩形 66"/>
          <p:cNvSpPr/>
          <p:nvPr/>
        </p:nvSpPr>
        <p:spPr>
          <a:xfrm>
            <a:off x="1469620" y="1514256"/>
            <a:ext cx="956647" cy="511238"/>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9" tIns="60914" rIns="121829" bIns="60914" anchor="ctr"/>
          <a:lstStyle/>
          <a:p>
            <a:pPr algn="ctr" defTabSz="1218565">
              <a:defRPr/>
            </a:pPr>
            <a:r>
              <a:rPr lang="en-US" altLang="zh-CN" sz="3600" dirty="0" smtClean="0">
                <a:solidFill>
                  <a:prstClr val="white"/>
                </a:solidFill>
                <a:latin typeface="Calibri" panose="020F0502020204030204"/>
                <a:ea typeface="Arial Unicode MS" panose="020B0604020202020204" pitchFamily="34" charset="-122"/>
                <a:cs typeface="Arial Unicode MS" panose="020B0604020202020204" pitchFamily="34" charset="-122"/>
              </a:rPr>
              <a:t>3.1</a:t>
            </a: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grpSp>
        <p:nvGrpSpPr>
          <p:cNvPr id="68" name="组合 67"/>
          <p:cNvGrpSpPr/>
          <p:nvPr/>
        </p:nvGrpSpPr>
        <p:grpSpPr>
          <a:xfrm>
            <a:off x="2682853" y="1514255"/>
            <a:ext cx="5854492" cy="511238"/>
            <a:chOff x="6339097" y="1573726"/>
            <a:chExt cx="3744416" cy="511504"/>
          </a:xfrm>
          <a:solidFill>
            <a:srgbClr val="7030A0"/>
          </a:solidFill>
        </p:grpSpPr>
        <p:sp>
          <p:nvSpPr>
            <p:cNvPr id="69" name="圆角矩形 68"/>
            <p:cNvSpPr/>
            <p:nvPr/>
          </p:nvSpPr>
          <p:spPr>
            <a:xfrm>
              <a:off x="6339097" y="1573726"/>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algn="ctr" defTabSz="1218565">
                <a:defRPr/>
              </a:pP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sp>
          <p:nvSpPr>
            <p:cNvPr id="70" name="矩形 69"/>
            <p:cNvSpPr/>
            <p:nvPr/>
          </p:nvSpPr>
          <p:spPr>
            <a:xfrm>
              <a:off x="6491851" y="1614014"/>
              <a:ext cx="3496276" cy="431087"/>
            </a:xfrm>
            <a:prstGeom prst="rect">
              <a:avLst/>
            </a:prstGeom>
            <a:grpFill/>
          </p:spPr>
          <p:txBody>
            <a:bodyPr wrap="square" lIns="121897" tIns="60948" rIns="121897" bIns="60948">
              <a:spAutoFit/>
            </a:bodyPr>
            <a:lstStyle/>
            <a:p>
              <a:pPr defTabSz="1218565">
                <a:defRPr/>
              </a:pPr>
              <a:r>
                <a:rPr lang="en-US" altLang="zh-CN"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K</a:t>
              </a:r>
              <a:r>
                <a:rPr lang="zh-CN" altLang="en-US"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均值聚类算法</a:t>
              </a:r>
              <a:endParaRPr lang="zh-CN"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1" name="圆角矩形 70"/>
          <p:cNvSpPr/>
          <p:nvPr/>
        </p:nvSpPr>
        <p:spPr>
          <a:xfrm>
            <a:off x="1469620" y="2350273"/>
            <a:ext cx="956647" cy="511238"/>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9" tIns="60914" rIns="121829" bIns="60914" anchor="ctr"/>
          <a:lstStyle/>
          <a:p>
            <a:pPr algn="ctr" defTabSz="1218565">
              <a:defRPr/>
            </a:pPr>
            <a:r>
              <a:rPr lang="en-US" altLang="zh-CN" sz="3600" dirty="0" smtClean="0">
                <a:solidFill>
                  <a:prstClr val="white"/>
                </a:solidFill>
                <a:latin typeface="Calibri" panose="020F0502020204030204"/>
                <a:ea typeface="Arial Unicode MS" panose="020B0604020202020204" pitchFamily="34" charset="-122"/>
                <a:cs typeface="Arial Unicode MS" panose="020B0604020202020204" pitchFamily="34" charset="-122"/>
              </a:rPr>
              <a:t>3.2</a:t>
            </a: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grpSp>
        <p:nvGrpSpPr>
          <p:cNvPr id="72" name="组合 71"/>
          <p:cNvGrpSpPr/>
          <p:nvPr/>
        </p:nvGrpSpPr>
        <p:grpSpPr>
          <a:xfrm>
            <a:off x="2690351" y="2350273"/>
            <a:ext cx="5854492" cy="511238"/>
            <a:chOff x="6315199" y="2410178"/>
            <a:chExt cx="3744416" cy="511504"/>
          </a:xfrm>
          <a:solidFill>
            <a:srgbClr val="7030A0"/>
          </a:solidFill>
        </p:grpSpPr>
        <p:sp>
          <p:nvSpPr>
            <p:cNvPr id="73" name="圆角矩形 72"/>
            <p:cNvSpPr/>
            <p:nvPr/>
          </p:nvSpPr>
          <p:spPr>
            <a:xfrm>
              <a:off x="6315199" y="2410178"/>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algn="ctr" defTabSz="1218565">
                <a:defRPr/>
              </a:pP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sp>
          <p:nvSpPr>
            <p:cNvPr id="74" name="矩形 73"/>
            <p:cNvSpPr/>
            <p:nvPr/>
          </p:nvSpPr>
          <p:spPr>
            <a:xfrm>
              <a:off x="6486706" y="2450465"/>
              <a:ext cx="3496276" cy="430928"/>
            </a:xfrm>
            <a:prstGeom prst="rect">
              <a:avLst/>
            </a:prstGeom>
            <a:grpFill/>
          </p:spPr>
          <p:txBody>
            <a:bodyPr wrap="square" lIns="121897" tIns="60948" rIns="121897" bIns="60948">
              <a:spAutoFit/>
            </a:bodyPr>
            <a:lstStyle/>
            <a:p>
              <a:pPr defTabSz="1218565">
                <a:defRPr/>
              </a:pPr>
              <a:r>
                <a:rPr lang="zh-CN" altLang="en-US"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聚类算法基础</a:t>
              </a:r>
              <a:endParaRPr lang="zh-CN"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5" name="圆角矩形 74"/>
          <p:cNvSpPr/>
          <p:nvPr/>
        </p:nvSpPr>
        <p:spPr>
          <a:xfrm>
            <a:off x="1469620" y="3235665"/>
            <a:ext cx="956647" cy="511238"/>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9" tIns="60914" rIns="121829" bIns="60914" anchor="ctr"/>
          <a:lstStyle/>
          <a:p>
            <a:pPr algn="ctr" defTabSz="1218565">
              <a:defRPr/>
            </a:pPr>
            <a:r>
              <a:rPr lang="en-US" altLang="zh-CN" sz="3600" dirty="0" smtClean="0">
                <a:solidFill>
                  <a:prstClr val="white"/>
                </a:solidFill>
                <a:latin typeface="Calibri" panose="020F0502020204030204"/>
                <a:ea typeface="Arial Unicode MS" panose="020B0604020202020204" pitchFamily="34" charset="-122"/>
                <a:cs typeface="Arial Unicode MS" panose="020B0604020202020204" pitchFamily="34" charset="-122"/>
              </a:rPr>
              <a:t>3.3</a:t>
            </a: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grpSp>
        <p:nvGrpSpPr>
          <p:cNvPr id="76" name="组合 75"/>
          <p:cNvGrpSpPr/>
          <p:nvPr/>
        </p:nvGrpSpPr>
        <p:grpSpPr>
          <a:xfrm>
            <a:off x="2708253" y="3235663"/>
            <a:ext cx="5854492" cy="511238"/>
            <a:chOff x="6339097" y="3296031"/>
            <a:chExt cx="3744416" cy="511504"/>
          </a:xfrm>
          <a:solidFill>
            <a:srgbClr val="7030A0"/>
          </a:solidFill>
        </p:grpSpPr>
        <p:sp>
          <p:nvSpPr>
            <p:cNvPr id="77" name="圆角矩形 76"/>
            <p:cNvSpPr/>
            <p:nvPr/>
          </p:nvSpPr>
          <p:spPr>
            <a:xfrm>
              <a:off x="6339097" y="3296031"/>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algn="ctr" defTabSz="1218565">
                <a:defRPr/>
              </a:pP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sp>
          <p:nvSpPr>
            <p:cNvPr id="78" name="矩形 77"/>
            <p:cNvSpPr/>
            <p:nvPr/>
          </p:nvSpPr>
          <p:spPr>
            <a:xfrm>
              <a:off x="6491850" y="3336318"/>
              <a:ext cx="3496276" cy="431087"/>
            </a:xfrm>
            <a:prstGeom prst="rect">
              <a:avLst/>
            </a:prstGeom>
            <a:grpFill/>
          </p:spPr>
          <p:txBody>
            <a:bodyPr wrap="square" lIns="121897" tIns="60948" rIns="121897" bIns="60948">
              <a:spAutoFit/>
            </a:bodyPr>
            <a:lstStyle/>
            <a:p>
              <a:pPr defTabSz="1218565">
                <a:defRPr/>
              </a:pPr>
              <a:r>
                <a:rPr lang="en-US" altLang="zh-CN"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PCA</a:t>
              </a:r>
              <a:r>
                <a:rPr lang="zh-CN" altLang="en-US"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降维算法</a:t>
              </a:r>
              <a:endParaRPr lang="zh-CN"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87" name="TextBox 86"/>
          <p:cNvSpPr txBox="1"/>
          <p:nvPr/>
        </p:nvSpPr>
        <p:spPr>
          <a:xfrm>
            <a:off x="0" y="330429"/>
            <a:ext cx="9144000" cy="676999"/>
          </a:xfrm>
          <a:prstGeom prst="rect">
            <a:avLst/>
          </a:prstGeom>
          <a:noFill/>
        </p:spPr>
        <p:txBody>
          <a:bodyPr wrap="square" lIns="121817" tIns="60906" rIns="121817" bIns="60906">
            <a:spAutoFit/>
          </a:bodyPr>
          <a:lstStyle/>
          <a:p>
            <a:pPr algn="ctr" defTabSz="1218565"/>
            <a:r>
              <a:rPr lang="zh-CN" altLang="en-US" sz="3600" b="1" dirty="0" smtClean="0">
                <a:solidFill>
                  <a:srgbClr val="7030A0"/>
                </a:solidFill>
                <a:latin typeface="华文新魏" pitchFamily="2" charset="-122"/>
                <a:ea typeface="华文新魏" pitchFamily="2" charset="-122"/>
              </a:rPr>
              <a:t>第三章  聚类与降维</a:t>
            </a:r>
            <a:endParaRPr lang="zh-CN" altLang="en-US" sz="3600" b="1" dirty="0">
              <a:solidFill>
                <a:srgbClr val="7030A0"/>
              </a:solidFill>
              <a:latin typeface="华文新魏" pitchFamily="2" charset="-122"/>
              <a:ea typeface="华文新魏" pitchFamily="2" charset="-122"/>
            </a:endParaRPr>
          </a:p>
        </p:txBody>
      </p:sp>
      <p:sp>
        <p:nvSpPr>
          <p:cNvPr id="88" name="下箭头 87"/>
          <p:cNvSpPr/>
          <p:nvPr/>
        </p:nvSpPr>
        <p:spPr>
          <a:xfrm rot="16200000">
            <a:off x="710821" y="5753325"/>
            <a:ext cx="575764" cy="695523"/>
          </a:xfrm>
          <a:prstGeom prst="down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340" tIns="45671" rIns="91340" bIns="45671" rtlCol="0" anchor="ctr"/>
          <a:lstStyle/>
          <a:p>
            <a:pPr algn="ctr" defTabSz="1218565"/>
            <a:endParaRPr lang="zh-CN" altLang="en-US" sz="2400">
              <a:solidFill>
                <a:prstClr val="white"/>
              </a:solidFill>
              <a:latin typeface="Calibri" panose="020F0502020204030204"/>
              <a:ea typeface="宋体" panose="02010600030101010101" pitchFamily="2" charset="-122"/>
            </a:endParaRPr>
          </a:p>
        </p:txBody>
      </p:sp>
      <p:sp>
        <p:nvSpPr>
          <p:cNvPr id="26" name="圆角矩形 25"/>
          <p:cNvSpPr/>
          <p:nvPr/>
        </p:nvSpPr>
        <p:spPr>
          <a:xfrm>
            <a:off x="1469620" y="4111906"/>
            <a:ext cx="956647" cy="511238"/>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9" tIns="60914" rIns="121829" bIns="60914" anchor="ctr"/>
          <a:lstStyle/>
          <a:p>
            <a:pPr algn="ctr" defTabSz="1218565">
              <a:defRPr/>
            </a:pPr>
            <a:r>
              <a:rPr lang="en-US" altLang="zh-CN" sz="3600" dirty="0" smtClean="0">
                <a:solidFill>
                  <a:prstClr val="white"/>
                </a:solidFill>
                <a:latin typeface="Calibri" panose="020F0502020204030204"/>
                <a:ea typeface="Arial Unicode MS" panose="020B0604020202020204" pitchFamily="34" charset="-122"/>
                <a:cs typeface="Arial Unicode MS" panose="020B0604020202020204" pitchFamily="34" charset="-122"/>
              </a:rPr>
              <a:t>3.4</a:t>
            </a: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grpSp>
        <p:nvGrpSpPr>
          <p:cNvPr id="27" name="组合 26"/>
          <p:cNvGrpSpPr/>
          <p:nvPr/>
        </p:nvGrpSpPr>
        <p:grpSpPr>
          <a:xfrm>
            <a:off x="2682853" y="4111905"/>
            <a:ext cx="5854492" cy="511238"/>
            <a:chOff x="6339097" y="1573726"/>
            <a:chExt cx="3744416" cy="511504"/>
          </a:xfrm>
          <a:solidFill>
            <a:srgbClr val="7030A0"/>
          </a:solidFill>
        </p:grpSpPr>
        <p:sp>
          <p:nvSpPr>
            <p:cNvPr id="28" name="圆角矩形 27"/>
            <p:cNvSpPr/>
            <p:nvPr/>
          </p:nvSpPr>
          <p:spPr>
            <a:xfrm>
              <a:off x="6339097" y="1573726"/>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algn="ctr" defTabSz="1218565">
                <a:defRPr/>
              </a:pP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sp>
          <p:nvSpPr>
            <p:cNvPr id="29" name="矩形 28"/>
            <p:cNvSpPr/>
            <p:nvPr/>
          </p:nvSpPr>
          <p:spPr>
            <a:xfrm>
              <a:off x="6491851" y="1614013"/>
              <a:ext cx="3496276" cy="431087"/>
            </a:xfrm>
            <a:prstGeom prst="rect">
              <a:avLst/>
            </a:prstGeom>
            <a:grpFill/>
          </p:spPr>
          <p:txBody>
            <a:bodyPr wrap="square" lIns="121897" tIns="60948" rIns="121897" bIns="60948">
              <a:spAutoFit/>
            </a:bodyPr>
            <a:lstStyle/>
            <a:p>
              <a:pPr defTabSz="1218565">
                <a:defRPr/>
              </a:pPr>
              <a:r>
                <a:rPr lang="zh-CN" altLang="en-US"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划分聚类、密度聚类与模型聚类算法</a:t>
              </a:r>
              <a:endParaRPr lang="zh-CN"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0" name="圆角矩形 29"/>
          <p:cNvSpPr/>
          <p:nvPr/>
        </p:nvSpPr>
        <p:spPr>
          <a:xfrm>
            <a:off x="1469620" y="4947923"/>
            <a:ext cx="956647" cy="511238"/>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9" tIns="60914" rIns="121829" bIns="60914" anchor="ctr"/>
          <a:lstStyle/>
          <a:p>
            <a:pPr algn="ctr" defTabSz="1218565">
              <a:defRPr/>
            </a:pPr>
            <a:r>
              <a:rPr lang="en-US" altLang="zh-CN" sz="3600" dirty="0" smtClean="0">
                <a:solidFill>
                  <a:prstClr val="white"/>
                </a:solidFill>
                <a:latin typeface="Calibri" panose="020F0502020204030204"/>
                <a:ea typeface="Arial Unicode MS" panose="020B0604020202020204" pitchFamily="34" charset="-122"/>
                <a:cs typeface="Arial Unicode MS" panose="020B0604020202020204" pitchFamily="34" charset="-122"/>
              </a:rPr>
              <a:t>3.5</a:t>
            </a: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grpSp>
        <p:nvGrpSpPr>
          <p:cNvPr id="31" name="组合 30"/>
          <p:cNvGrpSpPr/>
          <p:nvPr/>
        </p:nvGrpSpPr>
        <p:grpSpPr>
          <a:xfrm>
            <a:off x="2690351" y="4947923"/>
            <a:ext cx="5854492" cy="511238"/>
            <a:chOff x="6315199" y="2410178"/>
            <a:chExt cx="3744416" cy="511504"/>
          </a:xfrm>
          <a:solidFill>
            <a:srgbClr val="7030A0"/>
          </a:solidFill>
        </p:grpSpPr>
        <p:sp>
          <p:nvSpPr>
            <p:cNvPr id="32" name="圆角矩形 31"/>
            <p:cNvSpPr/>
            <p:nvPr/>
          </p:nvSpPr>
          <p:spPr>
            <a:xfrm>
              <a:off x="6315199" y="2410178"/>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algn="ctr" defTabSz="1218565">
                <a:defRPr/>
              </a:pP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sp>
          <p:nvSpPr>
            <p:cNvPr id="33" name="矩形 32"/>
            <p:cNvSpPr/>
            <p:nvPr/>
          </p:nvSpPr>
          <p:spPr>
            <a:xfrm>
              <a:off x="6486706" y="2450465"/>
              <a:ext cx="3496276" cy="430928"/>
            </a:xfrm>
            <a:prstGeom prst="rect">
              <a:avLst/>
            </a:prstGeom>
            <a:grpFill/>
          </p:spPr>
          <p:txBody>
            <a:bodyPr wrap="square" lIns="121897" tIns="60948" rIns="121897" bIns="60948">
              <a:spAutoFit/>
            </a:bodyPr>
            <a:lstStyle/>
            <a:p>
              <a:pPr defTabSz="1218565">
                <a:defRPr/>
              </a:pPr>
              <a:r>
                <a:rPr lang="zh-CN" altLang="en-US"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层次聚类算法</a:t>
              </a:r>
              <a:endParaRPr lang="zh-CN"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4" name="圆角矩形 33"/>
          <p:cNvSpPr/>
          <p:nvPr/>
        </p:nvSpPr>
        <p:spPr>
          <a:xfrm>
            <a:off x="1469620" y="5833315"/>
            <a:ext cx="956647" cy="511238"/>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9" tIns="60914" rIns="121829" bIns="60914" anchor="ctr"/>
          <a:lstStyle/>
          <a:p>
            <a:pPr algn="ctr" defTabSz="1218565">
              <a:defRPr/>
            </a:pPr>
            <a:r>
              <a:rPr lang="en-US" altLang="zh-CN" sz="3600" dirty="0" smtClean="0">
                <a:solidFill>
                  <a:prstClr val="white"/>
                </a:solidFill>
                <a:latin typeface="Calibri" panose="020F0502020204030204"/>
                <a:ea typeface="Arial Unicode MS" panose="020B0604020202020204" pitchFamily="34" charset="-122"/>
                <a:cs typeface="Arial Unicode MS" panose="020B0604020202020204" pitchFamily="34" charset="-122"/>
              </a:rPr>
              <a:t>3.6</a:t>
            </a: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grpSp>
        <p:nvGrpSpPr>
          <p:cNvPr id="35" name="组合 34"/>
          <p:cNvGrpSpPr/>
          <p:nvPr/>
        </p:nvGrpSpPr>
        <p:grpSpPr>
          <a:xfrm>
            <a:off x="2708253" y="5833313"/>
            <a:ext cx="5854492" cy="511238"/>
            <a:chOff x="6339097" y="3296031"/>
            <a:chExt cx="3744416" cy="511504"/>
          </a:xfrm>
          <a:solidFill>
            <a:srgbClr val="7030A0"/>
          </a:solidFill>
        </p:grpSpPr>
        <p:sp>
          <p:nvSpPr>
            <p:cNvPr id="36" name="圆角矩形 35"/>
            <p:cNvSpPr/>
            <p:nvPr/>
          </p:nvSpPr>
          <p:spPr>
            <a:xfrm>
              <a:off x="6339097" y="3296031"/>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algn="ctr" defTabSz="1218565">
                <a:defRPr/>
              </a:pP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sp>
          <p:nvSpPr>
            <p:cNvPr id="37" name="矩形 36"/>
            <p:cNvSpPr/>
            <p:nvPr/>
          </p:nvSpPr>
          <p:spPr>
            <a:xfrm>
              <a:off x="6491850" y="3336317"/>
              <a:ext cx="3496276" cy="431087"/>
            </a:xfrm>
            <a:prstGeom prst="rect">
              <a:avLst/>
            </a:prstGeom>
            <a:grpFill/>
          </p:spPr>
          <p:txBody>
            <a:bodyPr wrap="square" lIns="121897" tIns="60948" rIns="121897" bIns="60948">
              <a:spAutoFit/>
            </a:bodyPr>
            <a:lstStyle/>
            <a:p>
              <a:pPr defTabSz="1218565">
                <a:defRPr/>
              </a:pPr>
              <a:r>
                <a:rPr lang="en-US" altLang="zh-CN"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Mean </a:t>
              </a:r>
              <a:r>
                <a:rPr lang="en-US"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Shift</a:t>
              </a:r>
              <a:r>
                <a:rPr lang="zh-CN" altLang="en-US"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算法及其在图像分割中的应用示例</a:t>
              </a:r>
              <a:endParaRPr lang="zh-CN"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Tree>
    <p:extLst>
      <p:ext uri="{BB962C8B-B14F-4D97-AF65-F5344CB8AC3E}">
        <p14:creationId xmlns:p14="http://schemas.microsoft.com/office/powerpoint/2010/main" val="403449926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wipe(down)">
                                      <p:cBhvr>
                                        <p:cTn id="7" dur="580">
                                          <p:stCondLst>
                                            <p:cond delay="0"/>
                                          </p:stCondLst>
                                        </p:cTn>
                                        <p:tgtEl>
                                          <p:spTgt spid="88"/>
                                        </p:tgtEl>
                                      </p:cBhvr>
                                    </p:animEffect>
                                    <p:anim calcmode="lin" valueType="num">
                                      <p:cBhvr>
                                        <p:cTn id="8" dur="1822" tmFilter="0,0; 0.14,0.36; 0.43,0.73; 0.71,0.91; 1.0,1.0">
                                          <p:stCondLst>
                                            <p:cond delay="0"/>
                                          </p:stCondLst>
                                        </p:cTn>
                                        <p:tgtEl>
                                          <p:spTgt spid="88"/>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88"/>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88"/>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88"/>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88"/>
                                        </p:tgtEl>
                                        <p:attrNameLst>
                                          <p:attrName>ppt_y</p:attrName>
                                        </p:attrNameLst>
                                      </p:cBhvr>
                                      <p:tavLst>
                                        <p:tav tm="0" fmla="#ppt_y-sin(pi*$)/81">
                                          <p:val>
                                            <p:fltVal val="0"/>
                                          </p:val>
                                        </p:tav>
                                        <p:tav tm="100000">
                                          <p:val>
                                            <p:fltVal val="1"/>
                                          </p:val>
                                        </p:tav>
                                      </p:tavLst>
                                    </p:anim>
                                    <p:animScale>
                                      <p:cBhvr>
                                        <p:cTn id="13" dur="26">
                                          <p:stCondLst>
                                            <p:cond delay="650"/>
                                          </p:stCondLst>
                                        </p:cTn>
                                        <p:tgtEl>
                                          <p:spTgt spid="88"/>
                                        </p:tgtEl>
                                      </p:cBhvr>
                                      <p:to x="100000" y="60000"/>
                                    </p:animScale>
                                    <p:animScale>
                                      <p:cBhvr>
                                        <p:cTn id="14" dur="166" decel="50000">
                                          <p:stCondLst>
                                            <p:cond delay="676"/>
                                          </p:stCondLst>
                                        </p:cTn>
                                        <p:tgtEl>
                                          <p:spTgt spid="88"/>
                                        </p:tgtEl>
                                      </p:cBhvr>
                                      <p:to x="100000" y="100000"/>
                                    </p:animScale>
                                    <p:animScale>
                                      <p:cBhvr>
                                        <p:cTn id="15" dur="26">
                                          <p:stCondLst>
                                            <p:cond delay="1312"/>
                                          </p:stCondLst>
                                        </p:cTn>
                                        <p:tgtEl>
                                          <p:spTgt spid="88"/>
                                        </p:tgtEl>
                                      </p:cBhvr>
                                      <p:to x="100000" y="80000"/>
                                    </p:animScale>
                                    <p:animScale>
                                      <p:cBhvr>
                                        <p:cTn id="16" dur="166" decel="50000">
                                          <p:stCondLst>
                                            <p:cond delay="1338"/>
                                          </p:stCondLst>
                                        </p:cTn>
                                        <p:tgtEl>
                                          <p:spTgt spid="88"/>
                                        </p:tgtEl>
                                      </p:cBhvr>
                                      <p:to x="100000" y="100000"/>
                                    </p:animScale>
                                    <p:animScale>
                                      <p:cBhvr>
                                        <p:cTn id="17" dur="26">
                                          <p:stCondLst>
                                            <p:cond delay="1642"/>
                                          </p:stCondLst>
                                        </p:cTn>
                                        <p:tgtEl>
                                          <p:spTgt spid="88"/>
                                        </p:tgtEl>
                                      </p:cBhvr>
                                      <p:to x="100000" y="90000"/>
                                    </p:animScale>
                                    <p:animScale>
                                      <p:cBhvr>
                                        <p:cTn id="18" dur="166" decel="50000">
                                          <p:stCondLst>
                                            <p:cond delay="1668"/>
                                          </p:stCondLst>
                                        </p:cTn>
                                        <p:tgtEl>
                                          <p:spTgt spid="88"/>
                                        </p:tgtEl>
                                      </p:cBhvr>
                                      <p:to x="100000" y="100000"/>
                                    </p:animScale>
                                    <p:animScale>
                                      <p:cBhvr>
                                        <p:cTn id="19" dur="26">
                                          <p:stCondLst>
                                            <p:cond delay="1808"/>
                                          </p:stCondLst>
                                        </p:cTn>
                                        <p:tgtEl>
                                          <p:spTgt spid="88"/>
                                        </p:tgtEl>
                                      </p:cBhvr>
                                      <p:to x="100000" y="95000"/>
                                    </p:animScale>
                                    <p:animScale>
                                      <p:cBhvr>
                                        <p:cTn id="20" dur="166" decel="50000">
                                          <p:stCondLst>
                                            <p:cond delay="1834"/>
                                          </p:stCondLst>
                                        </p:cTn>
                                        <p:tgtEl>
                                          <p:spTgt spid="8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0" y="681693"/>
            <a:ext cx="8352375"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en-US" altLang="zh-CN"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Mean Shift</a:t>
            </a:r>
            <a:r>
              <a:rPr lang="zh-CN" altLang="en-US"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算法</a:t>
            </a:r>
            <a:endParaRPr lang="en-US" altLang="zh-CN" sz="24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en-US"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Mean Shift</a:t>
            </a:r>
            <a:r>
              <a:rPr lang="zh-CN" altLang="en-US"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算法是根据样本点分布密度进行迭代的聚类算法，它可以发现在空间中聚集的样本簇。簇中心是样本点密度最大的地方</a:t>
            </a:r>
            <a:r>
              <a:rPr lang="zh-CN" altLang="en-US" sz="24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4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en-US" altLang="zh-CN" sz="24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Mean </a:t>
            </a:r>
            <a:r>
              <a:rPr lang="en-US"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Shift</a:t>
            </a:r>
            <a:r>
              <a:rPr lang="zh-CN" altLang="en-US"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算法寻找一个簇的过程是先随机选择一个点作为初始簇中心，然后从该点开始，始终向密度大的方向持续迭代前进，直到到达密度最大的位置。然后在剩下的点里重复以上过程，找到所有簇中心</a:t>
            </a:r>
            <a:r>
              <a:rPr lang="zh-CN" altLang="en-US" sz="24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zh-CN" altLang="en-US"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a:solidFill>
                  <a:srgbClr val="7030A0"/>
                </a:solidFill>
                <a:latin typeface="微软雅黑" panose="020B0503020204020204" pitchFamily="34" charset="-122"/>
                <a:ea typeface="微软雅黑" panose="020B0503020204020204" pitchFamily="34" charset="-122"/>
              </a:rPr>
              <a:t>3.6 </a:t>
            </a:r>
            <a:r>
              <a:rPr lang="en-US" altLang="zh-CN" sz="2800" b="1" dirty="0" smtClean="0">
                <a:solidFill>
                  <a:srgbClr val="7030A0"/>
                </a:solidFill>
                <a:latin typeface="微软雅黑" panose="020B0503020204020204" pitchFamily="34" charset="-122"/>
                <a:ea typeface="微软雅黑" panose="020B0503020204020204" pitchFamily="34" charset="-122"/>
              </a:rPr>
              <a:t>Mean </a:t>
            </a:r>
            <a:r>
              <a:rPr lang="en-US" altLang="zh-CN" sz="2800" b="1" dirty="0">
                <a:solidFill>
                  <a:srgbClr val="7030A0"/>
                </a:solidFill>
                <a:latin typeface="微软雅黑" panose="020B0503020204020204" pitchFamily="34" charset="-122"/>
                <a:ea typeface="微软雅黑" panose="020B0503020204020204" pitchFamily="34" charset="-122"/>
              </a:rPr>
              <a:t>Shift</a:t>
            </a:r>
            <a:r>
              <a:rPr lang="zh-CN" altLang="en-US" sz="2800" b="1" dirty="0">
                <a:solidFill>
                  <a:srgbClr val="7030A0"/>
                </a:solidFill>
                <a:latin typeface="微软雅黑" panose="020B0503020204020204" pitchFamily="34" charset="-122"/>
                <a:ea typeface="微软雅黑" panose="020B0503020204020204" pitchFamily="34" charset="-122"/>
              </a:rPr>
              <a:t>算法及其在图像分割中的应用示例</a:t>
            </a: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71</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1817061653"/>
      </p:ext>
    </p:extLst>
  </p:cSld>
  <p:clrMapOvr>
    <a:masterClrMapping/>
  </p:clrMapOvr>
  <p:transition spd="slow">
    <p:wipe/>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0" name="Content Placeholder 2"/>
              <p:cNvSpPr txBox="1"/>
              <p:nvPr/>
            </p:nvSpPr>
            <p:spPr>
              <a:xfrm>
                <a:off x="411480" y="548131"/>
                <a:ext cx="8352375"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en-US" altLang="zh-CN"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Mean Shift</a:t>
                </a:r>
                <a:r>
                  <a:rPr lang="zh-CN" altLang="en-US"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算法</a:t>
                </a:r>
                <a:endParaRPr lang="en-US" altLang="zh-CN" sz="24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如何找到密度大的方向并前进多少呢？设第</a:t>
                </a:r>
                <a14:m>
                  <m:oMath xmlns:m="http://schemas.openxmlformats.org/officeDocument/2006/math">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𝑖</m:t>
                    </m:r>
                  </m:oMath>
                </a14:m>
                <a:r>
                  <a:rPr lang="zh-CN"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个簇在第</a:t>
                </a:r>
                <a14:m>
                  <m:oMath xmlns:m="http://schemas.openxmlformats.org/officeDocument/2006/math">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𝑡</m:t>
                    </m:r>
                  </m:oMath>
                </a14:m>
                <a:r>
                  <a:rPr lang="zh-CN"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轮迭代时簇中心位于</a:t>
                </a:r>
                <a14:m>
                  <m:oMath xmlns:m="http://schemas.openxmlformats.org/officeDocument/2006/math">
                    <m:sSubSup>
                      <m:sSubSup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SupPr>
                      <m:e>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up>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𝑡</m:t>
                        </m:r>
                      </m:sup>
                    </m:sSubSup>
                  </m:oMath>
                </a14:m>
                <a:r>
                  <a:rPr lang="zh-CN"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，则第</a:t>
                </a:r>
                <a14:m>
                  <m:oMath xmlns:m="http://schemas.openxmlformats.org/officeDocument/2006/math">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𝑡</m:t>
                    </m:r>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+1</m:t>
                    </m:r>
                  </m:oMath>
                </a14:m>
                <a:r>
                  <a:rPr lang="zh-CN"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轮迭代簇中心位置</a:t>
                </a:r>
                <a14:m>
                  <m:oMath xmlns:m="http://schemas.openxmlformats.org/officeDocument/2006/math">
                    <m:sSubSup>
                      <m:sSubSup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SupPr>
                      <m:e>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up>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𝑡</m:t>
                        </m:r>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+1</m:t>
                        </m:r>
                      </m:sup>
                    </m:sSubSup>
                  </m:oMath>
                </a14:m>
                <a:r>
                  <a:rPr lang="zh-CN"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为： </a:t>
                </a:r>
                <a:endParaRPr lang="en-US"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14:m>
                  <m:oMathPara xmlns:m="http://schemas.openxmlformats.org/officeDocument/2006/math">
                    <m:oMathParaPr>
                      <m:jc m:val="centerGroup"/>
                    </m:oMathParaPr>
                    <m:oMath xmlns:m="http://schemas.openxmlformats.org/officeDocument/2006/math">
                      <m:sSubSup>
                        <m:sSubSup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SupPr>
                        <m:e>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up>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𝑡</m:t>
                          </m:r>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+1</m:t>
                          </m:r>
                        </m:sup>
                      </m:sSubSup>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m:t>
                      </m:r>
                      <m:f>
                        <m:f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fPr>
                        <m:num>
                          <m:nary>
                            <m:naryPr>
                              <m:chr m:val="∑"/>
                              <m:limLoc m:val="undOvr"/>
                              <m:supHide m:val="on"/>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naryPr>
                            <m:sub>
                              <m:sSub>
                                <m:sSub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𝑗</m:t>
                                  </m:r>
                                </m:sub>
                              </m:sSub>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𝑁</m:t>
                              </m:r>
                              <m:d>
                                <m:d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Sup>
                                    <m:sSubSup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SupPr>
                                    <m:e>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up>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𝑡</m:t>
                                      </m:r>
                                    </m:sup>
                                  </m:sSubSup>
                                </m:e>
                              </m:d>
                            </m:sub>
                            <m:sup/>
                            <m:e>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𝐾</m:t>
                              </m:r>
                              <m:d>
                                <m:d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
                                    <m:sSub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𝑗</m:t>
                                      </m:r>
                                    </m:sub>
                                  </m:sSub>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m:t>
                                  </m:r>
                                  <m:sSubSup>
                                    <m:sSubSup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SupPr>
                                    <m:e>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up>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𝑡</m:t>
                                      </m:r>
                                    </m:sup>
                                  </m:sSubSup>
                                </m:e>
                              </m:d>
                              <m:sSub>
                                <m:sSub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𝑗</m:t>
                                  </m:r>
                                </m:sub>
                              </m:sSub>
                            </m:e>
                          </m:nary>
                        </m:num>
                        <m:den>
                          <m:nary>
                            <m:naryPr>
                              <m:chr m:val="∑"/>
                              <m:limLoc m:val="undOvr"/>
                              <m:supHide m:val="on"/>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naryPr>
                            <m:sub>
                              <m:sSub>
                                <m:sSub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𝑗</m:t>
                                  </m:r>
                                </m:sub>
                              </m:sSub>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𝑁</m:t>
                              </m:r>
                              <m:d>
                                <m:d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Sup>
                                    <m:sSubSup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SupPr>
                                    <m:e>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up>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𝑡</m:t>
                                      </m:r>
                                    </m:sup>
                                  </m:sSubSup>
                                </m:e>
                              </m:d>
                            </m:sub>
                            <m:sup/>
                            <m:e>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𝐾</m:t>
                              </m:r>
                              <m:d>
                                <m:d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
                                    <m:sSub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𝑗</m:t>
                                      </m:r>
                                    </m:sub>
                                  </m:sSub>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m:t>
                                  </m:r>
                                  <m:sSubSup>
                                    <m:sSubSup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SupPr>
                                    <m:e>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up>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𝑡</m:t>
                                      </m:r>
                                    </m:sup>
                                  </m:sSubSup>
                                </m:e>
                              </m:d>
                            </m:e>
                          </m:nary>
                        </m:den>
                      </m:f>
                    </m:oMath>
                  </m:oMathPara>
                </a14:m>
                <a:endParaRPr lang="en-US"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其中，</a:t>
                </a:r>
                <a14:m>
                  <m:oMath xmlns:m="http://schemas.openxmlformats.org/officeDocument/2006/math">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𝑁</m:t>
                    </m:r>
                    <m:d>
                      <m:d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Sup>
                          <m:sSubSup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SupPr>
                          <m:e>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up>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𝑡</m:t>
                            </m:r>
                          </m:sup>
                        </m:sSubSup>
                      </m:e>
                    </m:d>
                  </m:oMath>
                </a14:m>
                <a:r>
                  <a:rPr lang="zh-CN"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是以</a:t>
                </a:r>
                <a14:m>
                  <m:oMath xmlns:m="http://schemas.openxmlformats.org/officeDocument/2006/math">
                    <m:sSubSup>
                      <m:sSubSup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SupPr>
                      <m:e>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up>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𝑡</m:t>
                        </m:r>
                      </m:sup>
                    </m:sSubSup>
                  </m:oMath>
                </a14:m>
                <a:r>
                  <a:rPr lang="zh-CN"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为中心、指定长度</a:t>
                </a:r>
                <a14:m>
                  <m:oMath xmlns:m="http://schemas.openxmlformats.org/officeDocument/2006/math">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𝑏𝑎𝑛𝑑𝑤𝑖𝑑𝑡h</m:t>
                    </m:r>
                  </m:oMath>
                </a14:m>
                <a:r>
                  <a:rPr lang="zh-CN"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为半径的邻域，</a:t>
                </a:r>
                <a14:m>
                  <m:oMath xmlns:m="http://schemas.openxmlformats.org/officeDocument/2006/math">
                    <m:sSub>
                      <m:sSub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𝑗</m:t>
                        </m:r>
                      </m:sub>
                    </m:sSub>
                  </m:oMath>
                </a14:m>
                <a:r>
                  <a:rPr lang="zh-CN"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是该邻域内的样本点。</a:t>
                </a:r>
                <a14:m>
                  <m:oMath xmlns:m="http://schemas.openxmlformats.org/officeDocument/2006/math">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𝐾</m:t>
                    </m:r>
                  </m:oMath>
                </a14:m>
                <a:r>
                  <a:rPr lang="zh-CN"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是所谓的核函数</a:t>
                </a:r>
                <a:r>
                  <a:rPr lang="zh-CN" altLang="zh-CN" sz="24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4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zh-CN" altLang="en-US"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mc:Choice>
        <mc:Fallback xmlns="">
          <p:sp>
            <p:nvSpPr>
              <p:cNvPr id="20" name="Content Placeholder 2"/>
              <p:cNvSpPr txBox="1">
                <a:spLocks noRot="1" noChangeAspect="1" noMove="1" noResize="1" noEditPoints="1" noAdjustHandles="1" noChangeArrowheads="1" noChangeShapeType="1" noTextEdit="1"/>
              </p:cNvSpPr>
              <p:nvPr/>
            </p:nvSpPr>
            <p:spPr>
              <a:xfrm>
                <a:off x="411480" y="548131"/>
                <a:ext cx="8352375" cy="5773971"/>
              </a:xfrm>
              <a:prstGeom prst="rect">
                <a:avLst/>
              </a:prstGeom>
              <a:blipFill rotWithShape="1">
                <a:blip r:embed="rId3"/>
                <a:stretch>
                  <a:fillRect l="-1168" r="-803"/>
                </a:stretch>
              </a:blipFill>
            </p:spPr>
            <p:txBody>
              <a:bodyPr/>
              <a:lstStyle/>
              <a:p>
                <a:r>
                  <a:rPr lang="zh-CN" altLang="en-US">
                    <a:noFill/>
                  </a:rPr>
                  <a:t> </a:t>
                </a:r>
              </a:p>
            </p:txBody>
          </p:sp>
        </mc:Fallback>
      </mc:AlternateContent>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a:solidFill>
                  <a:srgbClr val="7030A0"/>
                </a:solidFill>
                <a:latin typeface="微软雅黑" panose="020B0503020204020204" pitchFamily="34" charset="-122"/>
                <a:ea typeface="微软雅黑" panose="020B0503020204020204" pitchFamily="34" charset="-122"/>
              </a:rPr>
              <a:t>3.6 </a:t>
            </a:r>
            <a:r>
              <a:rPr lang="en-US" altLang="zh-CN" sz="2800" b="1" dirty="0" smtClean="0">
                <a:solidFill>
                  <a:srgbClr val="7030A0"/>
                </a:solidFill>
                <a:latin typeface="微软雅黑" panose="020B0503020204020204" pitchFamily="34" charset="-122"/>
                <a:ea typeface="微软雅黑" panose="020B0503020204020204" pitchFamily="34" charset="-122"/>
              </a:rPr>
              <a:t>Mean </a:t>
            </a:r>
            <a:r>
              <a:rPr lang="en-US" altLang="zh-CN" sz="2800" b="1" dirty="0">
                <a:solidFill>
                  <a:srgbClr val="7030A0"/>
                </a:solidFill>
                <a:latin typeface="微软雅黑" panose="020B0503020204020204" pitchFamily="34" charset="-122"/>
                <a:ea typeface="微软雅黑" panose="020B0503020204020204" pitchFamily="34" charset="-122"/>
              </a:rPr>
              <a:t>Shift</a:t>
            </a:r>
            <a:r>
              <a:rPr lang="zh-CN" altLang="en-US" sz="2800" b="1" dirty="0">
                <a:solidFill>
                  <a:srgbClr val="7030A0"/>
                </a:solidFill>
                <a:latin typeface="微软雅黑" panose="020B0503020204020204" pitchFamily="34" charset="-122"/>
                <a:ea typeface="微软雅黑" panose="020B0503020204020204" pitchFamily="34" charset="-122"/>
              </a:rPr>
              <a:t>算法及其在图像分割中的应用示例</a:t>
            </a: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72</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4216544320"/>
      </p:ext>
    </p:extLst>
  </p:cSld>
  <p:clrMapOvr>
    <a:masterClrMapping/>
  </p:clrMapOvr>
  <p:transition spd="slow">
    <p:wipe/>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0" name="Content Placeholder 2"/>
              <p:cNvSpPr txBox="1"/>
              <p:nvPr/>
            </p:nvSpPr>
            <p:spPr>
              <a:xfrm>
                <a:off x="411480" y="681693"/>
                <a:ext cx="8352375"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en-US" altLang="zh-CN"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Mean Shift</a:t>
                </a:r>
                <a:r>
                  <a:rPr lang="zh-CN" altLang="en-US"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算法</a:t>
                </a:r>
                <a:endParaRPr lang="en-US" altLang="zh-CN" sz="24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假定核函数</a:t>
                </a:r>
                <a14:m>
                  <m:oMath xmlns:m="http://schemas.openxmlformats.org/officeDocument/2006/math">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𝐾</m:t>
                    </m:r>
                  </m:oMath>
                </a14:m>
                <a:r>
                  <a:rPr lang="zh-CN"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的值取常数</a:t>
                </a:r>
                <a:r>
                  <a:rPr lang="en-US"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1</a:t>
                </a:r>
                <a:r>
                  <a:rPr lang="zh-CN" altLang="en-US"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，则上式为</a:t>
                </a:r>
                <a:r>
                  <a:rPr lang="zh-CN"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 </a:t>
                </a:r>
                <a:endParaRPr lang="zh-CN" altLang="en-US"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spcBef>
                    <a:spcPts val="0"/>
                  </a:spcBef>
                  <a:buNone/>
                </a:pPr>
                <a14:m>
                  <m:oMathPara xmlns:m="http://schemas.openxmlformats.org/officeDocument/2006/math">
                    <m:oMathParaPr>
                      <m:jc m:val="centerGroup"/>
                    </m:oMathParaPr>
                    <m:oMath xmlns:m="http://schemas.openxmlformats.org/officeDocument/2006/math">
                      <m:sSubSup>
                        <m:sSubSup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SupPr>
                        <m:e>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up>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𝑡</m:t>
                          </m:r>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+1</m:t>
                          </m:r>
                        </m:sup>
                      </m:sSubSup>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m:t>
                      </m:r>
                      <m:f>
                        <m:f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fPr>
                        <m:num>
                          <m:nary>
                            <m:naryPr>
                              <m:chr m:val="∑"/>
                              <m:limLoc m:val="undOvr"/>
                              <m:supHide m:val="on"/>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naryPr>
                            <m:sub>
                              <m:sSub>
                                <m:sSub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𝑗</m:t>
                                  </m:r>
                                </m:sub>
                              </m:sSub>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𝑁</m:t>
                              </m:r>
                              <m:d>
                                <m:d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Sup>
                                    <m:sSubSup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SupPr>
                                    <m:e>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up>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𝑡</m:t>
                                      </m:r>
                                    </m:sup>
                                  </m:sSubSup>
                                </m:e>
                              </m:d>
                            </m:sub>
                            <m:sup/>
                            <m:e>
                              <m:sSub>
                                <m:sSub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𝑗</m:t>
                                  </m:r>
                                </m:sub>
                              </m:sSub>
                            </m:e>
                          </m:nary>
                        </m:num>
                        <m:den>
                          <m:nary>
                            <m:naryPr>
                              <m:chr m:val="∑"/>
                              <m:limLoc m:val="undOvr"/>
                              <m:supHide m:val="on"/>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naryPr>
                            <m:sub>
                              <m:sSub>
                                <m:sSub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𝑗</m:t>
                                  </m:r>
                                </m:sub>
                              </m:sSub>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𝑁</m:t>
                              </m:r>
                              <m:d>
                                <m:d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Sup>
                                    <m:sSubSup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SupPr>
                                    <m:e>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up>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𝑡</m:t>
                                      </m:r>
                                    </m:sup>
                                  </m:sSubSup>
                                </m:e>
                              </m:d>
                            </m:sub>
                            <m:sup/>
                            <m:e>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1</m:t>
                              </m:r>
                            </m:e>
                          </m:nary>
                        </m:den>
                      </m:f>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m:t>
                      </m:r>
                      <m:f>
                        <m:f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fPr>
                        <m:num>
                          <m:nary>
                            <m:naryPr>
                              <m:chr m:val="∑"/>
                              <m:limLoc m:val="undOvr"/>
                              <m:supHide m:val="on"/>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naryPr>
                            <m:sub>
                              <m:sSub>
                                <m:sSub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𝑗</m:t>
                                  </m:r>
                                </m:sub>
                              </m:sSub>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𝑁</m:t>
                              </m:r>
                              <m:d>
                                <m:d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Sup>
                                    <m:sSubSup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SupPr>
                                    <m:e>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up>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𝑡</m:t>
                                      </m:r>
                                    </m:sup>
                                  </m:sSubSup>
                                </m:e>
                              </m:d>
                            </m:sub>
                            <m:sup/>
                            <m:e>
                              <m:sSub>
                                <m:sSub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𝑗</m:t>
                                  </m:r>
                                </m:sub>
                              </m:sSub>
                            </m:e>
                          </m:nary>
                        </m:num>
                        <m:den>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𝑚</m:t>
                          </m:r>
                        </m:den>
                      </m:f>
                    </m:oMath>
                  </m:oMathPara>
                </a14:m>
                <a:endParaRPr lang="en-US"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spcBef>
                    <a:spcPts val="0"/>
                  </a:spcBef>
                  <a:buNone/>
                </a:pPr>
                <a:r>
                  <a:rPr lang="zh-CN"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分母</a:t>
                </a:r>
                <a14:m>
                  <m:oMath xmlns:m="http://schemas.openxmlformats.org/officeDocument/2006/math">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𝑚</m:t>
                    </m:r>
                  </m:oMath>
                </a14:m>
                <a:r>
                  <a:rPr lang="zh-CN"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是邻域</a:t>
                </a:r>
                <a14:m>
                  <m:oMath xmlns:m="http://schemas.openxmlformats.org/officeDocument/2006/math">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𝑁</m:t>
                    </m:r>
                    <m:d>
                      <m:d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Sup>
                          <m:sSubSup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SupPr>
                          <m:e>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𝐱</m:t>
                            </m:r>
                          </m:e>
                          <m:sub>
                            <m:r>
                              <m:rPr>
                                <m:sty m:val="p"/>
                              </m:rP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i</m:t>
                            </m:r>
                          </m:sub>
                          <m:sup>
                            <m:r>
                              <m:rPr>
                                <m:sty m:val="p"/>
                              </m:rP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t</m:t>
                            </m:r>
                          </m:sup>
                        </m:sSubSup>
                      </m:e>
                    </m:d>
                  </m:oMath>
                </a14:m>
                <a:r>
                  <a:rPr lang="zh-CN"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中样本点的个数，分子表示邻域内各点的和。</a:t>
                </a:r>
                <a:endParaRPr lang="en-US"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用仅包含两个点</a:t>
                </a:r>
                <a14:m>
                  <m:oMath xmlns:m="http://schemas.openxmlformats.org/officeDocument/2006/math">
                    <m:sSub>
                      <m:sSub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1</m:t>
                        </m:r>
                      </m:sub>
                    </m:sSub>
                  </m:oMath>
                </a14:m>
                <a:r>
                  <a:rPr lang="zh-CN"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和</a:t>
                </a:r>
                <a14:m>
                  <m:oMath xmlns:m="http://schemas.openxmlformats.org/officeDocument/2006/math">
                    <m:sSub>
                      <m:sSub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2</m:t>
                        </m:r>
                      </m:sub>
                    </m:sSub>
                  </m:oMath>
                </a14:m>
                <a:r>
                  <a:rPr lang="zh-CN"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的邻域来说明上式的含义： </a:t>
                </a:r>
                <a:endParaRPr lang="zh-CN" altLang="en-US"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mc:Choice>
        <mc:Fallback xmlns="">
          <p:sp>
            <p:nvSpPr>
              <p:cNvPr id="20" name="Content Placeholder 2"/>
              <p:cNvSpPr txBox="1">
                <a:spLocks noRot="1" noChangeAspect="1" noMove="1" noResize="1" noEditPoints="1" noAdjustHandles="1" noChangeArrowheads="1" noChangeShapeType="1" noTextEdit="1"/>
              </p:cNvSpPr>
              <p:nvPr/>
            </p:nvSpPr>
            <p:spPr>
              <a:xfrm>
                <a:off x="411480" y="681693"/>
                <a:ext cx="8352375" cy="5773971"/>
              </a:xfrm>
              <a:prstGeom prst="rect">
                <a:avLst/>
              </a:prstGeom>
              <a:blipFill rotWithShape="1">
                <a:blip r:embed="rId4"/>
                <a:stretch>
                  <a:fillRect l="-1168"/>
                </a:stretch>
              </a:blipFill>
            </p:spPr>
            <p:txBody>
              <a:bodyPr/>
              <a:lstStyle/>
              <a:p>
                <a:r>
                  <a:rPr lang="zh-CN" altLang="en-US">
                    <a:noFill/>
                  </a:rPr>
                  <a:t> </a:t>
                </a:r>
              </a:p>
            </p:txBody>
          </p:sp>
        </mc:Fallback>
      </mc:AlternateContent>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a:solidFill>
                  <a:srgbClr val="7030A0"/>
                </a:solidFill>
                <a:latin typeface="微软雅黑" panose="020B0503020204020204" pitchFamily="34" charset="-122"/>
                <a:ea typeface="微软雅黑" panose="020B0503020204020204" pitchFamily="34" charset="-122"/>
              </a:rPr>
              <a:t>3.6 </a:t>
            </a:r>
            <a:r>
              <a:rPr lang="en-US" altLang="zh-CN" sz="2800" b="1" dirty="0" smtClean="0">
                <a:solidFill>
                  <a:srgbClr val="7030A0"/>
                </a:solidFill>
                <a:latin typeface="微软雅黑" panose="020B0503020204020204" pitchFamily="34" charset="-122"/>
                <a:ea typeface="微软雅黑" panose="020B0503020204020204" pitchFamily="34" charset="-122"/>
              </a:rPr>
              <a:t>Mean </a:t>
            </a:r>
            <a:r>
              <a:rPr lang="en-US" altLang="zh-CN" sz="2800" b="1" dirty="0">
                <a:solidFill>
                  <a:srgbClr val="7030A0"/>
                </a:solidFill>
                <a:latin typeface="微软雅黑" panose="020B0503020204020204" pitchFamily="34" charset="-122"/>
                <a:ea typeface="微软雅黑" panose="020B0503020204020204" pitchFamily="34" charset="-122"/>
              </a:rPr>
              <a:t>Shift</a:t>
            </a:r>
            <a:r>
              <a:rPr lang="zh-CN" altLang="en-US" sz="2800" b="1" dirty="0">
                <a:solidFill>
                  <a:srgbClr val="7030A0"/>
                </a:solidFill>
                <a:latin typeface="微软雅黑" panose="020B0503020204020204" pitchFamily="34" charset="-122"/>
                <a:ea typeface="微软雅黑" panose="020B0503020204020204" pitchFamily="34" charset="-122"/>
              </a:rPr>
              <a:t>算法及其在图像分割中的应用示例</a:t>
            </a: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73</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2" name="对象 11"/>
          <p:cNvGraphicFramePr>
            <a:graphicFrameLocks noChangeAspect="1"/>
          </p:cNvGraphicFramePr>
          <p:nvPr>
            <p:extLst>
              <p:ext uri="{D42A27DB-BD31-4B8C-83A1-F6EECF244321}">
                <p14:modId xmlns:p14="http://schemas.microsoft.com/office/powerpoint/2010/main" val="4270461569"/>
              </p:ext>
            </p:extLst>
          </p:nvPr>
        </p:nvGraphicFramePr>
        <p:xfrm>
          <a:off x="1869897" y="4042715"/>
          <a:ext cx="5212177" cy="2695270"/>
        </p:xfrm>
        <a:graphic>
          <a:graphicData uri="http://schemas.openxmlformats.org/presentationml/2006/ole">
            <mc:AlternateContent xmlns:mc="http://schemas.openxmlformats.org/markup-compatibility/2006">
              <mc:Choice xmlns:v="urn:schemas-microsoft-com:vml" Requires="v">
                <p:oleObj spid="_x0000_s69653" name="Visio" r:id="rId5" imgW="2800485" imgH="1447081" progId="Visio.Drawing.11">
                  <p:embed/>
                </p:oleObj>
              </mc:Choice>
              <mc:Fallback>
                <p:oleObj name="Visio" r:id="rId5" imgW="2800485" imgH="1447081" progId="Visio.Drawing.11">
                  <p:embed/>
                  <p:pic>
                    <p:nvPicPr>
                      <p:cNvPr id="0" name="Object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69897" y="4042715"/>
                        <a:ext cx="5212177" cy="2695270"/>
                      </a:xfrm>
                      <a:prstGeom prst="rect">
                        <a:avLst/>
                      </a:prstGeom>
                      <a:noFill/>
                    </p:spPr>
                  </p:pic>
                </p:oleObj>
              </mc:Fallback>
            </mc:AlternateContent>
          </a:graphicData>
        </a:graphic>
      </p:graphicFrame>
    </p:spTree>
    <p:extLst>
      <p:ext uri="{BB962C8B-B14F-4D97-AF65-F5344CB8AC3E}">
        <p14:creationId xmlns:p14="http://schemas.microsoft.com/office/powerpoint/2010/main" val="50188729"/>
      </p:ext>
    </p:extLst>
  </p:cSld>
  <p:clrMapOvr>
    <a:masterClrMapping/>
  </p:clrMapOvr>
  <p:transition spd="slow">
    <p:wipe/>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0" name="Content Placeholder 2"/>
              <p:cNvSpPr txBox="1"/>
              <p:nvPr/>
            </p:nvSpPr>
            <p:spPr>
              <a:xfrm>
                <a:off x="411480" y="681693"/>
                <a:ext cx="8352375"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en-US" altLang="zh-CN"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Mean Shift</a:t>
                </a:r>
                <a:r>
                  <a:rPr lang="zh-CN" altLang="en-US"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算法</a:t>
                </a:r>
                <a:endParaRPr lang="en-US" altLang="zh-CN" sz="24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20000"/>
                  </a:lnSpc>
                  <a:spcBef>
                    <a:spcPts val="0"/>
                  </a:spcBef>
                  <a:buNone/>
                </a:pPr>
                <a14:m>
                  <m:oMath xmlns:m="http://schemas.openxmlformats.org/officeDocument/2006/math">
                    <m:sSubSup>
                      <m:sSubSup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SupPr>
                      <m:e>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up>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𝑡</m:t>
                        </m:r>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+1</m:t>
                        </m:r>
                      </m:sup>
                    </m:sSubSup>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m:t>
                    </m:r>
                    <m:f>
                      <m:f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fPr>
                      <m:num>
                        <m:nary>
                          <m:naryPr>
                            <m:chr m:val="∑"/>
                            <m:limLoc m:val="undOvr"/>
                            <m:supHide m:val="on"/>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naryPr>
                          <m:sub>
                            <m:sSub>
                              <m:sSub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𝑗</m:t>
                                </m:r>
                              </m:sub>
                            </m:sSub>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𝑁</m:t>
                            </m:r>
                            <m:d>
                              <m:d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Sup>
                                  <m:sSubSup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SupPr>
                                  <m:e>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up>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𝑡</m:t>
                                    </m:r>
                                  </m:sup>
                                </m:sSubSup>
                              </m:e>
                            </m:d>
                          </m:sub>
                          <m:sup/>
                          <m:e>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𝐾</m:t>
                            </m:r>
                            <m:d>
                              <m:d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
                                  <m:sSub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𝑗</m:t>
                                    </m:r>
                                  </m:sub>
                                </m:sSub>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m:t>
                                </m:r>
                                <m:sSubSup>
                                  <m:sSubSup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SupPr>
                                  <m:e>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up>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𝑡</m:t>
                                    </m:r>
                                  </m:sup>
                                </m:sSubSup>
                              </m:e>
                            </m:d>
                            <m:sSub>
                              <m:sSub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𝑗</m:t>
                                </m:r>
                              </m:sub>
                            </m:sSub>
                          </m:e>
                        </m:nary>
                      </m:num>
                      <m:den>
                        <m:nary>
                          <m:naryPr>
                            <m:chr m:val="∑"/>
                            <m:limLoc m:val="undOvr"/>
                            <m:supHide m:val="on"/>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naryPr>
                          <m:sub>
                            <m:sSub>
                              <m:sSub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𝑗</m:t>
                                </m:r>
                              </m:sub>
                            </m:sSub>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𝑁</m:t>
                            </m:r>
                            <m:d>
                              <m:d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Sup>
                                  <m:sSubSup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SupPr>
                                  <m:e>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up>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𝑡</m:t>
                                    </m:r>
                                  </m:sup>
                                </m:sSubSup>
                              </m:e>
                            </m:d>
                          </m:sub>
                          <m:sup/>
                          <m:e>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𝐾</m:t>
                            </m:r>
                            <m:d>
                              <m:d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
                                  <m:sSub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𝑗</m:t>
                                    </m:r>
                                  </m:sub>
                                </m:sSub>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m:t>
                                </m:r>
                                <m:sSubSup>
                                  <m:sSubSup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SupPr>
                                  <m:e>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up>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𝑡</m:t>
                                    </m:r>
                                  </m:sup>
                                </m:sSubSup>
                              </m:e>
                            </m:d>
                          </m:e>
                        </m:nary>
                      </m:den>
                    </m:f>
                  </m:oMath>
                </a14:m>
                <a:r>
                  <a:rPr lang="zh-CN"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称为均值漂移向量（</a:t>
                </a:r>
                <a:r>
                  <a:rPr lang="en-US"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mean shift vector</a:t>
                </a:r>
                <a:r>
                  <a:rPr lang="zh-CN"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14:m>
                  <m:oMath xmlns:m="http://schemas.openxmlformats.org/officeDocument/2006/math">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𝐾</m:t>
                    </m:r>
                    <m:d>
                      <m:d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
                          <m:sSub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𝑗</m:t>
                            </m:r>
                          </m:sub>
                        </m:sSub>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m:t>
                        </m:r>
                        <m:sSubSup>
                          <m:sSubSup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SupPr>
                          <m:e>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𝐱</m:t>
                            </m:r>
                          </m:e>
                          <m:sub>
                            <m:r>
                              <m:rPr>
                                <m:sty m:val="p"/>
                              </m:rP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i</m:t>
                            </m:r>
                          </m:sub>
                          <m:sup>
                            <m:r>
                              <m:rPr>
                                <m:sty m:val="p"/>
                              </m:rP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t</m:t>
                            </m:r>
                          </m:sup>
                        </m:sSubSup>
                      </m:e>
                    </m:d>
                    <m:sSub>
                      <m:sSub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𝑗</m:t>
                        </m:r>
                      </m:sub>
                    </m:sSub>
                  </m:oMath>
                </a14:m>
                <a:r>
                  <a:rPr lang="zh-CN"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可看作是对向量</a:t>
                </a:r>
                <a14:m>
                  <m:oMath xmlns:m="http://schemas.openxmlformats.org/officeDocument/2006/math">
                    <m:sSub>
                      <m:sSub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𝑗</m:t>
                        </m:r>
                      </m:sub>
                    </m:sSub>
                  </m:oMath>
                </a14:m>
                <a:r>
                  <a:rPr lang="zh-CN"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进行了一次系数为核函数</a:t>
                </a:r>
                <a14:m>
                  <m:oMath xmlns:m="http://schemas.openxmlformats.org/officeDocument/2006/math">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𝐾</m:t>
                    </m:r>
                    <m:d>
                      <m:d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
                          <m:sSub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𝑗</m:t>
                            </m:r>
                          </m:sub>
                        </m:sSub>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m:t>
                        </m:r>
                        <m:sSubSup>
                          <m:sSubSup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SupPr>
                          <m:e>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𝐱</m:t>
                            </m:r>
                          </m:e>
                          <m:sub>
                            <m:r>
                              <m:rPr>
                                <m:sty m:val="p"/>
                              </m:rP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i</m:t>
                            </m:r>
                          </m:sub>
                          <m:sup>
                            <m:r>
                              <m:rPr>
                                <m:sty m:val="p"/>
                              </m:rP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t</m:t>
                            </m:r>
                          </m:sup>
                        </m:sSubSup>
                      </m:e>
                    </m:d>
                  </m:oMath>
                </a14:m>
                <a:r>
                  <a:rPr lang="zh-CN"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的加权。核函数</a:t>
                </a:r>
                <a14:m>
                  <m:oMath xmlns:m="http://schemas.openxmlformats.org/officeDocument/2006/math">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𝐾</m:t>
                    </m:r>
                  </m:oMath>
                </a14:m>
                <a:r>
                  <a:rPr lang="zh-CN"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是</a:t>
                </a:r>
                <a14:m>
                  <m:oMath xmlns:m="http://schemas.openxmlformats.org/officeDocument/2006/math">
                    <m:sSub>
                      <m:sSub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𝑗</m:t>
                        </m:r>
                      </m:sub>
                    </m:sSub>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m:t>
                    </m:r>
                    <m:sSubSup>
                      <m:sSubSup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SupPr>
                      <m:e>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𝐱</m:t>
                        </m:r>
                      </m:e>
                      <m:sub>
                        <m:r>
                          <m:rPr>
                            <m:sty m:val="p"/>
                          </m:rP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i</m:t>
                        </m:r>
                      </m:sub>
                      <m:sup>
                        <m:r>
                          <m:rPr>
                            <m:sty m:val="p"/>
                          </m:rP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t</m:t>
                        </m:r>
                      </m:sup>
                    </m:sSubSup>
                  </m:oMath>
                </a14:m>
                <a:r>
                  <a:rPr lang="zh-CN"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的函数，比如常用的高斯核函数，它的</a:t>
                </a:r>
                <a:r>
                  <a:rPr lang="zh-CN" altLang="zh-CN" sz="24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值</a:t>
                </a:r>
                <a:r>
                  <a:rPr lang="zh-CN" altLang="en-US" sz="24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的变化趋势</a:t>
                </a:r>
                <a:r>
                  <a:rPr lang="zh-CN" altLang="zh-CN" sz="24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与</a:t>
                </a:r>
                <a14:m>
                  <m:oMath xmlns:m="http://schemas.openxmlformats.org/officeDocument/2006/math">
                    <m:sSub>
                      <m:sSub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𝑗</m:t>
                        </m:r>
                      </m:sub>
                    </m:sSub>
                  </m:oMath>
                </a14:m>
                <a:r>
                  <a:rPr lang="zh-CN"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到</a:t>
                </a:r>
                <a14:m>
                  <m:oMath xmlns:m="http://schemas.openxmlformats.org/officeDocument/2006/math">
                    <m:sSubSup>
                      <m:sSubSup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SupPr>
                      <m:e>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up>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𝑡</m:t>
                        </m:r>
                      </m:sup>
                    </m:sSubSup>
                  </m:oMath>
                </a14:m>
                <a:r>
                  <a:rPr lang="zh-CN"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的距离</a:t>
                </a:r>
                <a:r>
                  <a:rPr lang="zh-CN" altLang="zh-CN" sz="24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的</a:t>
                </a:r>
                <a:r>
                  <a:rPr lang="zh-CN" altLang="en-US" sz="24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变化趋势相反</a:t>
                </a:r>
                <a:r>
                  <a:rPr lang="zh-CN" altLang="zh-CN" sz="24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zh-CN"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因此</a:t>
                </a:r>
                <a:r>
                  <a:rPr lang="zh-CN" altLang="zh-CN" sz="24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zh-CN"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均值漂移向量</a:t>
                </a:r>
                <a:r>
                  <a:rPr lang="zh-CN" altLang="zh-CN" sz="24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可以</a:t>
                </a:r>
                <a:r>
                  <a:rPr lang="zh-CN"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看作是对邻域内所有样本点求加权后的均值。通过加权，使得不同距离的样本点对</a:t>
                </a:r>
                <a14:m>
                  <m:oMath xmlns:m="http://schemas.openxmlformats.org/officeDocument/2006/math">
                    <m:sSubSup>
                      <m:sSubSupPr>
                        <m:ctrlPr>
                          <a:rPr lang="zh-CN" altLang="zh-CN" sz="24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SupPr>
                      <m:e>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up>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𝑡</m:t>
                        </m:r>
                        <m:r>
                          <a:rPr lang="en-US" altLang="zh-CN" sz="2400">
                            <a:solidFill>
                              <a:prstClr val="black">
                                <a:lumMod val="85000"/>
                                <a:lumOff val="15000"/>
                              </a:prstClr>
                            </a:solidFill>
                            <a:latin typeface="Cambria Math"/>
                            <a:ea typeface="微软雅黑" panose="020B0503020204020204" pitchFamily="34" charset="-122"/>
                            <a:cs typeface="Arial" panose="020B0604020202020204" pitchFamily="34" charset="0"/>
                          </a:rPr>
                          <m:t>+1</m:t>
                        </m:r>
                      </m:sup>
                    </m:sSubSup>
                  </m:oMath>
                </a14:m>
                <a:r>
                  <a:rPr lang="zh-CN"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有不同的影响</a:t>
                </a:r>
                <a:r>
                  <a:rPr lang="zh-CN" altLang="zh-CN" sz="24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4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被簇中心扫过的点计入该簇中心的簇，如果一个点被多个簇中心扫过，则计入被扫过次数最多的簇中心的簇。</a:t>
                </a:r>
              </a:p>
            </p:txBody>
          </p:sp>
        </mc:Choice>
        <mc:Fallback xmlns="">
          <p:sp>
            <p:nvSpPr>
              <p:cNvPr id="20" name="Content Placeholder 2"/>
              <p:cNvSpPr txBox="1">
                <a:spLocks noRot="1" noChangeAspect="1" noMove="1" noResize="1" noEditPoints="1" noAdjustHandles="1" noChangeArrowheads="1" noChangeShapeType="1" noTextEdit="1"/>
              </p:cNvSpPr>
              <p:nvPr/>
            </p:nvSpPr>
            <p:spPr>
              <a:xfrm>
                <a:off x="411480" y="681693"/>
                <a:ext cx="8352375" cy="5773971"/>
              </a:xfrm>
              <a:prstGeom prst="rect">
                <a:avLst/>
              </a:prstGeom>
              <a:blipFill rotWithShape="1">
                <a:blip r:embed="rId3"/>
                <a:stretch>
                  <a:fillRect l="-1168" b="-1478"/>
                </a:stretch>
              </a:blipFill>
            </p:spPr>
            <p:txBody>
              <a:bodyPr/>
              <a:lstStyle/>
              <a:p>
                <a:r>
                  <a:rPr lang="zh-CN" altLang="en-US">
                    <a:noFill/>
                  </a:rPr>
                  <a:t> </a:t>
                </a:r>
              </a:p>
            </p:txBody>
          </p:sp>
        </mc:Fallback>
      </mc:AlternateContent>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a:solidFill>
                  <a:srgbClr val="7030A0"/>
                </a:solidFill>
                <a:latin typeface="微软雅黑" panose="020B0503020204020204" pitchFamily="34" charset="-122"/>
                <a:ea typeface="微软雅黑" panose="020B0503020204020204" pitchFamily="34" charset="-122"/>
              </a:rPr>
              <a:t>3.6 </a:t>
            </a:r>
            <a:r>
              <a:rPr lang="en-US" altLang="zh-CN" sz="2800" b="1" dirty="0" smtClean="0">
                <a:solidFill>
                  <a:srgbClr val="7030A0"/>
                </a:solidFill>
                <a:latin typeface="微软雅黑" panose="020B0503020204020204" pitchFamily="34" charset="-122"/>
                <a:ea typeface="微软雅黑" panose="020B0503020204020204" pitchFamily="34" charset="-122"/>
              </a:rPr>
              <a:t>Mean </a:t>
            </a:r>
            <a:r>
              <a:rPr lang="en-US" altLang="zh-CN" sz="2800" b="1" dirty="0">
                <a:solidFill>
                  <a:srgbClr val="7030A0"/>
                </a:solidFill>
                <a:latin typeface="微软雅黑" panose="020B0503020204020204" pitchFamily="34" charset="-122"/>
                <a:ea typeface="微软雅黑" panose="020B0503020204020204" pitchFamily="34" charset="-122"/>
              </a:rPr>
              <a:t>Shift</a:t>
            </a:r>
            <a:r>
              <a:rPr lang="zh-CN" altLang="en-US" sz="2800" b="1" dirty="0">
                <a:solidFill>
                  <a:srgbClr val="7030A0"/>
                </a:solidFill>
                <a:latin typeface="微软雅黑" panose="020B0503020204020204" pitchFamily="34" charset="-122"/>
                <a:ea typeface="微软雅黑" panose="020B0503020204020204" pitchFamily="34" charset="-122"/>
              </a:rPr>
              <a:t>算法及其在图像分割中的应用示例</a:t>
            </a: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74</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2002218161"/>
      </p:ext>
    </p:extLst>
  </p:cSld>
  <p:clrMapOvr>
    <a:masterClrMapping/>
  </p:clrMapOvr>
  <p:transition spd="slow">
    <p:wipe/>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a:solidFill>
                  <a:srgbClr val="7030A0"/>
                </a:solidFill>
                <a:latin typeface="微软雅黑" panose="020B0503020204020204" pitchFamily="34" charset="-122"/>
                <a:ea typeface="微软雅黑" panose="020B0503020204020204" pitchFamily="34" charset="-122"/>
              </a:rPr>
              <a:t>3.6 </a:t>
            </a:r>
            <a:r>
              <a:rPr lang="en-US" altLang="zh-CN" sz="2800" b="1" dirty="0" smtClean="0">
                <a:solidFill>
                  <a:srgbClr val="7030A0"/>
                </a:solidFill>
                <a:latin typeface="微软雅黑" panose="020B0503020204020204" pitchFamily="34" charset="-122"/>
                <a:ea typeface="微软雅黑" panose="020B0503020204020204" pitchFamily="34" charset="-122"/>
              </a:rPr>
              <a:t>Mean </a:t>
            </a:r>
            <a:r>
              <a:rPr lang="en-US" altLang="zh-CN" sz="2800" b="1" dirty="0">
                <a:solidFill>
                  <a:srgbClr val="7030A0"/>
                </a:solidFill>
                <a:latin typeface="微软雅黑" panose="020B0503020204020204" pitchFamily="34" charset="-122"/>
                <a:ea typeface="微软雅黑" panose="020B0503020204020204" pitchFamily="34" charset="-122"/>
              </a:rPr>
              <a:t>Shift</a:t>
            </a:r>
            <a:r>
              <a:rPr lang="zh-CN" altLang="en-US" sz="2800" b="1" dirty="0">
                <a:solidFill>
                  <a:srgbClr val="7030A0"/>
                </a:solidFill>
                <a:latin typeface="微软雅黑" panose="020B0503020204020204" pitchFamily="34" charset="-122"/>
                <a:ea typeface="微软雅黑" panose="020B0503020204020204" pitchFamily="34" charset="-122"/>
              </a:rPr>
              <a:t>算法及其在图像分割中的应用示例</a:t>
            </a: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75</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矩形 12"/>
          <p:cNvSpPr/>
          <p:nvPr/>
        </p:nvSpPr>
        <p:spPr>
          <a:xfrm>
            <a:off x="406908" y="844942"/>
            <a:ext cx="8330184" cy="6463308"/>
          </a:xfrm>
          <a:prstGeom prst="rect">
            <a:avLst/>
          </a:prstGeom>
          <a:ln w="38100">
            <a:solidFill>
              <a:srgbClr val="FFC000"/>
            </a:solidFill>
          </a:ln>
        </p:spPr>
        <p:txBody>
          <a:bodyPr wrap="square">
            <a:spAutoFit/>
          </a:bodyPr>
          <a:lstStyle/>
          <a:p>
            <a:pPr marL="342900" lvl="0" indent="-342900">
              <a:buClr>
                <a:srgbClr val="00B0F0"/>
              </a:buClr>
              <a:buFont typeface="+mj-lt"/>
              <a:buAutoNum type="arabicPeriod"/>
            </a:pPr>
            <a:r>
              <a:rPr lang="en-US" altLang="zh-CN" dirty="0"/>
              <a:t>import </a:t>
            </a:r>
            <a:r>
              <a:rPr lang="en-US" altLang="zh-CN" dirty="0" err="1"/>
              <a:t>numpy</a:t>
            </a:r>
            <a:r>
              <a:rPr lang="en-US" altLang="zh-CN" dirty="0"/>
              <a:t> as </a:t>
            </a:r>
            <a:r>
              <a:rPr lang="en-US" altLang="zh-CN" dirty="0" err="1"/>
              <a:t>np</a:t>
            </a:r>
            <a:endParaRPr lang="zh-CN" altLang="zh-CN" dirty="0"/>
          </a:p>
          <a:p>
            <a:pPr marL="342900" lvl="0" indent="-342900">
              <a:buClr>
                <a:srgbClr val="00B0F0"/>
              </a:buClr>
              <a:buFont typeface="+mj-lt"/>
              <a:buAutoNum type="arabicPeriod"/>
            </a:pPr>
            <a:r>
              <a:rPr lang="en-US" altLang="zh-CN" dirty="0"/>
              <a:t>from </a:t>
            </a:r>
            <a:r>
              <a:rPr lang="en-US" altLang="zh-CN" dirty="0" err="1"/>
              <a:t>sklearn</a:t>
            </a:r>
            <a:r>
              <a:rPr lang="en-US" altLang="zh-CN" dirty="0"/>
              <a:t> import cluster</a:t>
            </a:r>
            <a:endParaRPr lang="zh-CN" altLang="zh-CN" dirty="0"/>
          </a:p>
          <a:p>
            <a:pPr marL="342900" lvl="0" indent="-342900">
              <a:buClr>
                <a:srgbClr val="00B0F0"/>
              </a:buClr>
              <a:buFont typeface="+mj-lt"/>
              <a:buAutoNum type="arabicPeriod"/>
            </a:pPr>
            <a:r>
              <a:rPr lang="en-US" altLang="zh-CN" dirty="0"/>
              <a:t>import </a:t>
            </a:r>
            <a:r>
              <a:rPr lang="en-US" altLang="zh-CN" dirty="0" err="1"/>
              <a:t>matplotlib.pyplot</a:t>
            </a:r>
            <a:r>
              <a:rPr lang="en-US" altLang="zh-CN" dirty="0"/>
              <a:t> as </a:t>
            </a:r>
            <a:r>
              <a:rPr lang="en-US" altLang="zh-CN" dirty="0" err="1"/>
              <a:t>plt</a:t>
            </a:r>
            <a:endParaRPr lang="zh-CN" altLang="zh-CN" dirty="0"/>
          </a:p>
          <a:p>
            <a:pPr marL="342900" lvl="0" indent="-342900">
              <a:buClr>
                <a:srgbClr val="00B0F0"/>
              </a:buClr>
              <a:buFont typeface="+mj-lt"/>
              <a:buAutoNum type="arabicPeriod"/>
            </a:pPr>
            <a:r>
              <a:rPr lang="en-US" altLang="zh-CN" dirty="0"/>
              <a:t>samples = </a:t>
            </a:r>
            <a:r>
              <a:rPr lang="en-US" altLang="zh-CN" dirty="0" err="1"/>
              <a:t>np.loadtxt</a:t>
            </a:r>
            <a:r>
              <a:rPr lang="en-US" altLang="zh-CN" dirty="0"/>
              <a:t>("kmeansSamples.txt</a:t>
            </a:r>
            <a:r>
              <a:rPr lang="en-US" altLang="zh-CN" dirty="0" smtClean="0"/>
              <a:t>")</a:t>
            </a:r>
            <a:r>
              <a:rPr lang="en-US" altLang="zh-CN" dirty="0"/>
              <a:t> </a:t>
            </a:r>
            <a:endParaRPr lang="zh-CN" altLang="zh-CN" dirty="0"/>
          </a:p>
          <a:p>
            <a:pPr marL="342900" lvl="0" indent="-342900">
              <a:buClr>
                <a:srgbClr val="00B0F0"/>
              </a:buClr>
              <a:buFont typeface="+mj-lt"/>
              <a:buAutoNum type="arabicPeriod"/>
            </a:pPr>
            <a:r>
              <a:rPr lang="en-US" altLang="zh-CN" dirty="0"/>
              <a:t>### </a:t>
            </a:r>
            <a:r>
              <a:rPr lang="zh-CN" altLang="zh-CN" dirty="0"/>
              <a:t>估计</a:t>
            </a:r>
            <a:r>
              <a:rPr lang="en-US" altLang="zh-CN" dirty="0"/>
              <a:t>bandwidth</a:t>
            </a:r>
            <a:endParaRPr lang="zh-CN" altLang="zh-CN" dirty="0"/>
          </a:p>
          <a:p>
            <a:pPr marL="342900" lvl="0" indent="-342900">
              <a:buClr>
                <a:srgbClr val="00B0F0"/>
              </a:buClr>
              <a:buFont typeface="+mj-lt"/>
              <a:buAutoNum type="arabicPeriod"/>
            </a:pPr>
            <a:r>
              <a:rPr lang="en-US" altLang="zh-CN" dirty="0"/>
              <a:t>bandwidth = </a:t>
            </a:r>
            <a:r>
              <a:rPr lang="en-US" altLang="zh-CN" dirty="0" err="1"/>
              <a:t>cluster.estimate_bandwidth</a:t>
            </a:r>
            <a:r>
              <a:rPr lang="en-US" altLang="zh-CN" dirty="0"/>
              <a:t>(samples, </a:t>
            </a:r>
            <a:r>
              <a:rPr lang="en-US" altLang="zh-CN" dirty="0" err="1"/>
              <a:t>quantile</a:t>
            </a:r>
            <a:r>
              <a:rPr lang="en-US" altLang="zh-CN" dirty="0"/>
              <a:t>=0.2)</a:t>
            </a:r>
            <a:endParaRPr lang="zh-CN" altLang="zh-CN" dirty="0"/>
          </a:p>
          <a:p>
            <a:pPr marL="342900" lvl="0" indent="-342900">
              <a:buClr>
                <a:srgbClr val="00B0F0"/>
              </a:buClr>
              <a:buFont typeface="+mj-lt"/>
              <a:buAutoNum type="arabicPeriod"/>
            </a:pPr>
            <a:r>
              <a:rPr lang="en-US" altLang="zh-CN" dirty="0"/>
              <a:t>print(bandwidth)</a:t>
            </a:r>
            <a:endParaRPr lang="zh-CN" altLang="zh-CN" dirty="0"/>
          </a:p>
          <a:p>
            <a:pPr marL="342900" lvl="0" indent="-342900">
              <a:buClr>
                <a:srgbClr val="00B0F0"/>
              </a:buClr>
              <a:buFont typeface="+mj-lt"/>
              <a:buAutoNum type="arabicPeriod"/>
            </a:pPr>
            <a:r>
              <a:rPr lang="en-US" altLang="zh-CN" dirty="0"/>
              <a:t>&gt;&gt;&gt; </a:t>
            </a:r>
            <a:r>
              <a:rPr lang="en-US" altLang="zh-CN" dirty="0" smtClean="0"/>
              <a:t>4.528776571054436</a:t>
            </a:r>
            <a:endParaRPr lang="zh-CN" altLang="zh-CN" dirty="0"/>
          </a:p>
          <a:p>
            <a:pPr marL="342900" lvl="0" indent="-342900">
              <a:buClr>
                <a:srgbClr val="00B0F0"/>
              </a:buClr>
              <a:buFont typeface="+mj-lt"/>
              <a:buAutoNum type="arabicPeriod"/>
            </a:pPr>
            <a:r>
              <a:rPr lang="en-US" altLang="zh-CN" dirty="0" err="1"/>
              <a:t>ms</a:t>
            </a:r>
            <a:r>
              <a:rPr lang="en-US" altLang="zh-CN" dirty="0"/>
              <a:t> = </a:t>
            </a:r>
            <a:r>
              <a:rPr lang="en-US" altLang="zh-CN" dirty="0" err="1"/>
              <a:t>cluster.MeanShift</a:t>
            </a:r>
            <a:r>
              <a:rPr lang="en-US" altLang="zh-CN" dirty="0"/>
              <a:t>(bandwidth=bandwidth, </a:t>
            </a:r>
            <a:r>
              <a:rPr lang="en-US" altLang="zh-CN" dirty="0" err="1"/>
              <a:t>bin_seeding</a:t>
            </a:r>
            <a:r>
              <a:rPr lang="en-US" altLang="zh-CN" dirty="0"/>
              <a:t>=True).fit(samples)</a:t>
            </a:r>
            <a:endParaRPr lang="zh-CN" altLang="zh-CN" dirty="0"/>
          </a:p>
          <a:p>
            <a:pPr marL="342900" lvl="0" indent="-342900">
              <a:buClr>
                <a:srgbClr val="00B0F0"/>
              </a:buClr>
              <a:buFont typeface="+mj-lt"/>
              <a:buAutoNum type="arabicPeriod"/>
            </a:pPr>
            <a:r>
              <a:rPr lang="en-US" altLang="zh-CN" dirty="0"/>
              <a:t>print(</a:t>
            </a:r>
            <a:r>
              <a:rPr lang="en-US" altLang="zh-CN" dirty="0" err="1"/>
              <a:t>ms.cluster_centers</a:t>
            </a:r>
            <a:r>
              <a:rPr lang="en-US" altLang="zh-CN" dirty="0"/>
              <a:t>_)</a:t>
            </a:r>
            <a:endParaRPr lang="zh-CN" altLang="zh-CN" dirty="0"/>
          </a:p>
          <a:p>
            <a:pPr marL="342900" lvl="0" indent="-342900">
              <a:buClr>
                <a:srgbClr val="00B0F0"/>
              </a:buClr>
              <a:buFont typeface="+mj-lt"/>
              <a:buAutoNum type="arabicPeriod"/>
            </a:pPr>
            <a:r>
              <a:rPr lang="en-US" altLang="zh-CN" dirty="0"/>
              <a:t>markers = [ 'o', '+', '^', 'x', 'D', '*', 'p' ]</a:t>
            </a:r>
            <a:endParaRPr lang="zh-CN" altLang="zh-CN" dirty="0"/>
          </a:p>
          <a:p>
            <a:pPr marL="342900" lvl="0" indent="-342900">
              <a:buClr>
                <a:srgbClr val="00B0F0"/>
              </a:buClr>
              <a:buFont typeface="+mj-lt"/>
              <a:buAutoNum type="arabicPeriod"/>
            </a:pPr>
            <a:r>
              <a:rPr lang="en-US" altLang="zh-CN" dirty="0"/>
              <a:t>colors  = [ 'g', 'r', 'b', 'c', 'm', 'y', 'k' ]</a:t>
            </a:r>
            <a:endParaRPr lang="zh-CN" altLang="zh-CN" dirty="0"/>
          </a:p>
          <a:p>
            <a:pPr marL="342900" lvl="0" indent="-342900">
              <a:buClr>
                <a:srgbClr val="00B0F0"/>
              </a:buClr>
              <a:buFont typeface="+mj-lt"/>
              <a:buAutoNum type="arabicPeriod"/>
            </a:pPr>
            <a:r>
              <a:rPr lang="en-US" altLang="zh-CN" dirty="0" err="1"/>
              <a:t>linestyle</a:t>
            </a:r>
            <a:r>
              <a:rPr lang="en-US" altLang="zh-CN" dirty="0"/>
              <a:t> = [ '-', '--', '-.', ':' ]</a:t>
            </a:r>
            <a:endParaRPr lang="zh-CN" altLang="zh-CN" dirty="0"/>
          </a:p>
          <a:p>
            <a:pPr marL="342900" lvl="0" indent="-342900">
              <a:buClr>
                <a:srgbClr val="00B0F0"/>
              </a:buClr>
              <a:buFont typeface="+mj-lt"/>
              <a:buAutoNum type="arabicPeriod"/>
            </a:pPr>
            <a:r>
              <a:rPr lang="en-US" altLang="zh-CN" dirty="0"/>
              <a:t>if </a:t>
            </a:r>
            <a:r>
              <a:rPr lang="en-US" altLang="zh-CN" dirty="0" err="1"/>
              <a:t>len</a:t>
            </a:r>
            <a:r>
              <a:rPr lang="en-US" altLang="zh-CN" dirty="0"/>
              <a:t>(</a:t>
            </a:r>
            <a:r>
              <a:rPr lang="en-US" altLang="zh-CN" dirty="0" err="1"/>
              <a:t>np.unique</a:t>
            </a:r>
            <a:r>
              <a:rPr lang="en-US" altLang="zh-CN" dirty="0"/>
              <a:t>(</a:t>
            </a:r>
            <a:r>
              <a:rPr lang="en-US" altLang="zh-CN" dirty="0" err="1"/>
              <a:t>ms.labels</a:t>
            </a:r>
            <a:r>
              <a:rPr lang="en-US" altLang="zh-CN" dirty="0"/>
              <a:t>_)) &lt;= </a:t>
            </a:r>
            <a:r>
              <a:rPr lang="en-US" altLang="zh-CN" dirty="0" err="1"/>
              <a:t>len</a:t>
            </a:r>
            <a:r>
              <a:rPr lang="en-US" altLang="zh-CN" dirty="0"/>
              <a:t>(markers):</a:t>
            </a:r>
            <a:endParaRPr lang="zh-CN" altLang="zh-CN" dirty="0"/>
          </a:p>
          <a:p>
            <a:pPr marL="342900" lvl="0" indent="-342900">
              <a:buClr>
                <a:srgbClr val="00B0F0"/>
              </a:buClr>
              <a:buFont typeface="+mj-lt"/>
              <a:buAutoNum type="arabicPeriod"/>
            </a:pPr>
            <a:r>
              <a:rPr lang="en-US" altLang="zh-CN" dirty="0"/>
              <a:t>    for </a:t>
            </a:r>
            <a:r>
              <a:rPr lang="en-US" altLang="zh-CN" dirty="0" err="1"/>
              <a:t>i</a:t>
            </a:r>
            <a:r>
              <a:rPr lang="en-US" altLang="zh-CN" dirty="0"/>
              <a:t> in range(</a:t>
            </a:r>
            <a:r>
              <a:rPr lang="en-US" altLang="zh-CN" dirty="0" err="1"/>
              <a:t>len</a:t>
            </a:r>
            <a:r>
              <a:rPr lang="en-US" altLang="zh-CN" dirty="0"/>
              <a:t>(samples)):</a:t>
            </a:r>
            <a:endParaRPr lang="zh-CN" altLang="zh-CN" dirty="0"/>
          </a:p>
          <a:p>
            <a:pPr marL="342900" lvl="0" indent="-342900">
              <a:buClr>
                <a:srgbClr val="00B0F0"/>
              </a:buClr>
              <a:buFont typeface="+mj-lt"/>
              <a:buAutoNum type="arabicPeriod"/>
            </a:pPr>
            <a:r>
              <a:rPr lang="en-US" altLang="zh-CN" dirty="0"/>
              <a:t>        </a:t>
            </a:r>
            <a:r>
              <a:rPr lang="en-US" altLang="zh-CN" dirty="0" err="1"/>
              <a:t>plt.scatter</a:t>
            </a:r>
            <a:r>
              <a:rPr lang="en-US" altLang="zh-CN" dirty="0"/>
              <a:t>(samples[</a:t>
            </a:r>
            <a:r>
              <a:rPr lang="en-US" altLang="zh-CN" dirty="0" err="1"/>
              <a:t>i</a:t>
            </a:r>
            <a:r>
              <a:rPr lang="en-US" altLang="zh-CN" dirty="0"/>
              <a:t>, 0], samples[</a:t>
            </a:r>
            <a:r>
              <a:rPr lang="en-US" altLang="zh-CN" dirty="0" err="1"/>
              <a:t>i</a:t>
            </a:r>
            <a:r>
              <a:rPr lang="en-US" altLang="zh-CN" dirty="0"/>
              <a:t>, 1], marker=markers[</a:t>
            </a:r>
            <a:r>
              <a:rPr lang="en-US" altLang="zh-CN" dirty="0" err="1"/>
              <a:t>ms.labels</a:t>
            </a:r>
            <a:r>
              <a:rPr lang="en-US" altLang="zh-CN" dirty="0"/>
              <a:t>_[</a:t>
            </a:r>
            <a:r>
              <a:rPr lang="en-US" altLang="zh-CN" dirty="0" err="1"/>
              <a:t>i</a:t>
            </a:r>
            <a:r>
              <a:rPr lang="en-US" altLang="zh-CN" dirty="0"/>
              <a:t>]], c=colors[</a:t>
            </a:r>
            <a:r>
              <a:rPr lang="en-US" altLang="zh-CN" dirty="0" err="1"/>
              <a:t>ms.labels</a:t>
            </a:r>
            <a:r>
              <a:rPr lang="en-US" altLang="zh-CN" dirty="0"/>
              <a:t>_[</a:t>
            </a:r>
            <a:r>
              <a:rPr lang="en-US" altLang="zh-CN" dirty="0" err="1"/>
              <a:t>i</a:t>
            </a:r>
            <a:r>
              <a:rPr lang="en-US" altLang="zh-CN" dirty="0"/>
              <a:t>]])</a:t>
            </a:r>
            <a:endParaRPr lang="zh-CN" altLang="zh-CN" dirty="0"/>
          </a:p>
          <a:p>
            <a:pPr marL="342900" lvl="0" indent="-342900">
              <a:buClr>
                <a:srgbClr val="00B0F0"/>
              </a:buClr>
              <a:buFont typeface="+mj-lt"/>
              <a:buAutoNum type="arabicPeriod"/>
            </a:pPr>
            <a:r>
              <a:rPr lang="en-US" altLang="zh-CN" dirty="0"/>
              <a:t>    </a:t>
            </a:r>
            <a:r>
              <a:rPr lang="en-US" altLang="zh-CN" dirty="0" err="1"/>
              <a:t>plt.show</a:t>
            </a:r>
            <a:r>
              <a:rPr lang="en-US" altLang="zh-CN" dirty="0"/>
              <a:t>()</a:t>
            </a:r>
            <a:endParaRPr lang="zh-CN" altLang="zh-CN" dirty="0"/>
          </a:p>
          <a:p>
            <a:pPr marL="342900" lvl="0" indent="-342900">
              <a:buClr>
                <a:srgbClr val="00B0F0"/>
              </a:buClr>
              <a:buFont typeface="+mj-lt"/>
              <a:buAutoNum type="arabicPeriod"/>
            </a:pPr>
            <a:r>
              <a:rPr lang="en-US" altLang="zh-CN" dirty="0"/>
              <a:t>&gt;&gt;&gt; [[ 6.278276   13.65518989]</a:t>
            </a:r>
            <a:endParaRPr lang="zh-CN" altLang="zh-CN" dirty="0"/>
          </a:p>
          <a:p>
            <a:pPr marL="342900" lvl="0" indent="-342900">
              <a:buClr>
                <a:srgbClr val="00B0F0"/>
              </a:buClr>
              <a:buFont typeface="+mj-lt"/>
              <a:buAutoNum type="arabicPeriod"/>
            </a:pPr>
            <a:r>
              <a:rPr lang="en-US" altLang="zh-CN" dirty="0"/>
              <a:t> [ 2.48936265  0.43984307]</a:t>
            </a:r>
            <a:endParaRPr lang="zh-CN" altLang="zh-CN" dirty="0"/>
          </a:p>
          <a:p>
            <a:pPr marL="342900" lvl="0" indent="-342900">
              <a:buClr>
                <a:srgbClr val="00B0F0"/>
              </a:buClr>
              <a:buFont typeface="+mj-lt"/>
              <a:buAutoNum type="arabicPeriod"/>
            </a:pPr>
            <a:r>
              <a:rPr lang="en-US" altLang="zh-CN" dirty="0"/>
              <a:t> [-2.54974089  3.54244933]</a:t>
            </a:r>
            <a:endParaRPr lang="zh-CN" altLang="zh-CN" dirty="0"/>
          </a:p>
          <a:p>
            <a:pPr marL="342900" lvl="0" indent="-342900">
              <a:buClr>
                <a:srgbClr val="00B0F0"/>
              </a:buClr>
              <a:buFont typeface="+mj-lt"/>
              <a:buAutoNum type="arabicPeriod"/>
            </a:pPr>
            <a:r>
              <a:rPr lang="en-US" altLang="zh-CN" dirty="0"/>
              <a:t> [12.56729723  5.50656992]</a:t>
            </a:r>
            <a:endParaRPr lang="zh-CN" altLang="zh-CN" dirty="0"/>
          </a:p>
          <a:p>
            <a:pPr marL="342900" lvl="0" indent="-342900">
              <a:buClr>
                <a:srgbClr val="00B0F0"/>
              </a:buClr>
              <a:buFont typeface="+mj-lt"/>
              <a:buAutoNum type="arabicPeriod"/>
            </a:pPr>
            <a:r>
              <a:rPr lang="en-US" altLang="zh-CN" dirty="0"/>
              <a:t> [-2.92514764 11.0884457 ]]</a:t>
            </a:r>
            <a:endParaRPr lang="zh-CN" altLang="zh-CN" dirty="0"/>
          </a:p>
        </p:txBody>
      </p:sp>
      <p:pic>
        <p:nvPicPr>
          <p:cNvPr id="14" name="图片 13"/>
          <p:cNvPicPr/>
          <p:nvPr/>
        </p:nvPicPr>
        <p:blipFill>
          <a:blip r:embed="rId3">
            <a:extLst>
              <a:ext uri="{28A0092B-C50C-407E-A947-70E740481C1C}">
                <a14:useLocalDpi xmlns:a14="http://schemas.microsoft.com/office/drawing/2010/main" val="0"/>
              </a:ext>
            </a:extLst>
          </a:blip>
          <a:stretch>
            <a:fillRect/>
          </a:stretch>
        </p:blipFill>
        <p:spPr>
          <a:xfrm>
            <a:off x="5045880" y="3682737"/>
            <a:ext cx="3985105" cy="2781404"/>
          </a:xfrm>
          <a:prstGeom prst="rect">
            <a:avLst/>
          </a:prstGeom>
        </p:spPr>
      </p:pic>
    </p:spTree>
    <p:extLst>
      <p:ext uri="{BB962C8B-B14F-4D97-AF65-F5344CB8AC3E}">
        <p14:creationId xmlns:p14="http://schemas.microsoft.com/office/powerpoint/2010/main" val="2546857893"/>
      </p:ext>
    </p:extLst>
  </p:cSld>
  <p:clrMapOvr>
    <a:masterClrMapping/>
  </p:clrMapOvr>
  <p:transition spd="slow">
    <p:wipe/>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0" y="681693"/>
            <a:ext cx="8352375"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en-US" altLang="zh-CN"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Mean Shift</a:t>
            </a:r>
            <a:r>
              <a:rPr lang="zh-CN" altLang="en-US"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算法在图像分割中的应用示例</a:t>
            </a:r>
            <a:endParaRPr lang="en-US" altLang="zh-CN" sz="24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4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在</a:t>
            </a:r>
            <a:r>
              <a:rPr lang="zh-CN" altLang="en-US"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计算机中，一幅完整的图像是由像素点组成，像素点包括由高（</a:t>
            </a:r>
            <a:r>
              <a:rPr lang="en-US"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height</a:t>
            </a:r>
            <a:r>
              <a:rPr lang="zh-CN" altLang="en-US"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）、宽（</a:t>
            </a:r>
            <a:r>
              <a:rPr lang="en-US"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width</a:t>
            </a:r>
            <a:r>
              <a:rPr lang="zh-CN" altLang="en-US"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）组成的位置信息和由红、绿、蓝组成的所谓的</a:t>
            </a:r>
            <a:r>
              <a:rPr lang="en-US"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RGB</a:t>
            </a:r>
            <a:r>
              <a:rPr lang="zh-CN" altLang="en-US"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三通道（</a:t>
            </a:r>
            <a:r>
              <a:rPr lang="en-US"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channel</a:t>
            </a:r>
            <a:r>
              <a:rPr lang="zh-CN" altLang="en-US"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）色彩</a:t>
            </a:r>
            <a:r>
              <a:rPr lang="zh-CN" altLang="en-US" sz="24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信息，</a:t>
            </a:r>
            <a:r>
              <a:rPr lang="zh-CN" altLang="en-US"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意思是每个像素点的颜色分别用代表红、绿、兰</a:t>
            </a:r>
            <a:r>
              <a:rPr lang="en-US" altLang="zh-CN"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3</a:t>
            </a:r>
            <a:r>
              <a:rPr lang="zh-CN" altLang="en-US"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种原色的亮度数据来合成表示</a:t>
            </a:r>
            <a:r>
              <a:rPr lang="zh-CN" altLang="en-US" sz="24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4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4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用聚类的方法来分割图像，实际上是对图片中出现的颜色进行分簇。它将每一个像素点的由三原色值组成的颜色数组看成是三维空间中的一个点，然后对三维空间中的所有点进行分簇。同一簇内的点被认为颜色相似，因此，图像分割就是把不同簇的像素点分割出来。</a:t>
            </a: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a:solidFill>
                  <a:srgbClr val="7030A0"/>
                </a:solidFill>
                <a:latin typeface="微软雅黑" panose="020B0503020204020204" pitchFamily="34" charset="-122"/>
                <a:ea typeface="微软雅黑" panose="020B0503020204020204" pitchFamily="34" charset="-122"/>
              </a:rPr>
              <a:t>3.6 </a:t>
            </a:r>
            <a:r>
              <a:rPr lang="en-US" altLang="zh-CN" sz="2800" b="1" dirty="0" smtClean="0">
                <a:solidFill>
                  <a:srgbClr val="7030A0"/>
                </a:solidFill>
                <a:latin typeface="微软雅黑" panose="020B0503020204020204" pitchFamily="34" charset="-122"/>
                <a:ea typeface="微软雅黑" panose="020B0503020204020204" pitchFamily="34" charset="-122"/>
              </a:rPr>
              <a:t>Mean </a:t>
            </a:r>
            <a:r>
              <a:rPr lang="en-US" altLang="zh-CN" sz="2800" b="1" dirty="0">
                <a:solidFill>
                  <a:srgbClr val="7030A0"/>
                </a:solidFill>
                <a:latin typeface="微软雅黑" panose="020B0503020204020204" pitchFamily="34" charset="-122"/>
                <a:ea typeface="微软雅黑" panose="020B0503020204020204" pitchFamily="34" charset="-122"/>
              </a:rPr>
              <a:t>Shift</a:t>
            </a:r>
            <a:r>
              <a:rPr lang="zh-CN" altLang="en-US" sz="2800" b="1" dirty="0">
                <a:solidFill>
                  <a:srgbClr val="7030A0"/>
                </a:solidFill>
                <a:latin typeface="微软雅黑" panose="020B0503020204020204" pitchFamily="34" charset="-122"/>
                <a:ea typeface="微软雅黑" panose="020B0503020204020204" pitchFamily="34" charset="-122"/>
              </a:rPr>
              <a:t>算法及其在图像分割中的应用示例</a:t>
            </a: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76</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536583705"/>
      </p:ext>
    </p:extLst>
  </p:cSld>
  <p:clrMapOvr>
    <a:masterClrMapping/>
  </p:clrMapOvr>
  <p:transition spd="slow">
    <p:wipe/>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0" y="681693"/>
            <a:ext cx="8352375"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en-US" altLang="zh-CN"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Mean Shift</a:t>
            </a:r>
            <a:r>
              <a:rPr lang="zh-CN" altLang="en-US"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算法在图像分割中的应用</a:t>
            </a: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示例</a:t>
            </a:r>
            <a:endParaRPr lang="en-US" altLang="zh-CN" sz="24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a:solidFill>
                  <a:srgbClr val="7030A0"/>
                </a:solidFill>
                <a:latin typeface="微软雅黑" panose="020B0503020204020204" pitchFamily="34" charset="-122"/>
                <a:ea typeface="微软雅黑" panose="020B0503020204020204" pitchFamily="34" charset="-122"/>
              </a:rPr>
              <a:t>3.6 </a:t>
            </a:r>
            <a:r>
              <a:rPr lang="en-US" altLang="zh-CN" sz="2800" b="1" dirty="0" smtClean="0">
                <a:solidFill>
                  <a:srgbClr val="7030A0"/>
                </a:solidFill>
                <a:latin typeface="微软雅黑" panose="020B0503020204020204" pitchFamily="34" charset="-122"/>
                <a:ea typeface="微软雅黑" panose="020B0503020204020204" pitchFamily="34" charset="-122"/>
              </a:rPr>
              <a:t>Mean </a:t>
            </a:r>
            <a:r>
              <a:rPr lang="en-US" altLang="zh-CN" sz="2800" b="1" dirty="0">
                <a:solidFill>
                  <a:srgbClr val="7030A0"/>
                </a:solidFill>
                <a:latin typeface="微软雅黑" panose="020B0503020204020204" pitchFamily="34" charset="-122"/>
                <a:ea typeface="微软雅黑" panose="020B0503020204020204" pitchFamily="34" charset="-122"/>
              </a:rPr>
              <a:t>Shift</a:t>
            </a:r>
            <a:r>
              <a:rPr lang="zh-CN" altLang="en-US" sz="2800" b="1" dirty="0">
                <a:solidFill>
                  <a:srgbClr val="7030A0"/>
                </a:solidFill>
                <a:latin typeface="微软雅黑" panose="020B0503020204020204" pitchFamily="34" charset="-122"/>
                <a:ea typeface="微软雅黑" panose="020B0503020204020204" pitchFamily="34" charset="-122"/>
              </a:rPr>
              <a:t>算法及其在图像分割中的应用示例</a:t>
            </a: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77</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矩形 12"/>
          <p:cNvSpPr/>
          <p:nvPr/>
        </p:nvSpPr>
        <p:spPr>
          <a:xfrm>
            <a:off x="406908" y="1286724"/>
            <a:ext cx="4360301" cy="3693319"/>
          </a:xfrm>
          <a:prstGeom prst="rect">
            <a:avLst/>
          </a:prstGeom>
          <a:ln w="38100">
            <a:solidFill>
              <a:srgbClr val="FFC000"/>
            </a:solidFill>
          </a:ln>
        </p:spPr>
        <p:txBody>
          <a:bodyPr wrap="square">
            <a:spAutoFit/>
          </a:bodyPr>
          <a:lstStyle/>
          <a:p>
            <a:pPr marL="342900" lvl="0" indent="-342900">
              <a:buClr>
                <a:srgbClr val="00B0F0"/>
              </a:buClr>
              <a:buFont typeface="+mj-lt"/>
              <a:buAutoNum type="arabicPeriod"/>
            </a:pPr>
            <a:r>
              <a:rPr lang="en-US" altLang="zh-CN" dirty="0" smtClean="0"/>
              <a:t>import </a:t>
            </a:r>
            <a:r>
              <a:rPr lang="en-US" altLang="zh-CN" dirty="0" err="1" smtClean="0"/>
              <a:t>matplotlib.image</a:t>
            </a:r>
            <a:r>
              <a:rPr lang="en-US" altLang="zh-CN" dirty="0" smtClean="0"/>
              <a:t> as </a:t>
            </a:r>
            <a:r>
              <a:rPr lang="en-US" altLang="zh-CN" dirty="0" err="1" smtClean="0"/>
              <a:t>mpimg</a:t>
            </a:r>
            <a:endParaRPr lang="zh-CN" altLang="zh-CN" dirty="0" smtClean="0"/>
          </a:p>
          <a:p>
            <a:pPr marL="342900" lvl="0" indent="-342900">
              <a:buClr>
                <a:srgbClr val="00B0F0"/>
              </a:buClr>
              <a:buFont typeface="+mj-lt"/>
              <a:buAutoNum type="arabicPeriod"/>
            </a:pPr>
            <a:r>
              <a:rPr lang="en-US" altLang="zh-CN" dirty="0" smtClean="0"/>
              <a:t>from time import time</a:t>
            </a:r>
            <a:endParaRPr lang="zh-CN" altLang="zh-CN" dirty="0" smtClean="0"/>
          </a:p>
          <a:p>
            <a:pPr marL="342900" lvl="0" indent="-342900">
              <a:buClr>
                <a:srgbClr val="00B0F0"/>
              </a:buClr>
              <a:buFont typeface="+mj-lt"/>
              <a:buAutoNum type="arabicPeriod"/>
            </a:pPr>
            <a:r>
              <a:rPr lang="en-US" altLang="zh-CN" dirty="0" smtClean="0"/>
              <a:t> </a:t>
            </a:r>
            <a:endParaRPr lang="zh-CN" altLang="zh-CN" dirty="0" smtClean="0"/>
          </a:p>
          <a:p>
            <a:pPr marL="342900" lvl="0" indent="-342900">
              <a:buClr>
                <a:srgbClr val="00B0F0"/>
              </a:buClr>
              <a:buFont typeface="+mj-lt"/>
              <a:buAutoNum type="arabicPeriod"/>
            </a:pPr>
            <a:r>
              <a:rPr lang="en-US" altLang="zh-CN" dirty="0" smtClean="0"/>
              <a:t>path = r"</a:t>
            </a:r>
            <a:r>
              <a:rPr lang="zh-CN" altLang="zh-CN" dirty="0" smtClean="0"/>
              <a:t>原版书</a:t>
            </a:r>
            <a:r>
              <a:rPr lang="en-US" altLang="zh-CN" dirty="0" smtClean="0"/>
              <a:t>.jpg"</a:t>
            </a:r>
            <a:endParaRPr lang="zh-CN" altLang="zh-CN" dirty="0" smtClean="0"/>
          </a:p>
          <a:p>
            <a:pPr marL="342900" lvl="0" indent="-342900">
              <a:buClr>
                <a:srgbClr val="00B0F0"/>
              </a:buClr>
              <a:buFont typeface="+mj-lt"/>
              <a:buAutoNum type="arabicPeriod"/>
            </a:pPr>
            <a:r>
              <a:rPr lang="en-US" altLang="zh-CN" dirty="0" err="1" smtClean="0"/>
              <a:t>img</a:t>
            </a:r>
            <a:r>
              <a:rPr lang="en-US" altLang="zh-CN" dirty="0" smtClean="0"/>
              <a:t> = </a:t>
            </a:r>
            <a:r>
              <a:rPr lang="en-US" altLang="zh-CN" dirty="0" err="1" smtClean="0"/>
              <a:t>mpimg.imread</a:t>
            </a:r>
            <a:r>
              <a:rPr lang="en-US" altLang="zh-CN" dirty="0" smtClean="0"/>
              <a:t>(path)</a:t>
            </a:r>
            <a:endParaRPr lang="zh-CN" altLang="zh-CN" dirty="0" smtClean="0"/>
          </a:p>
          <a:p>
            <a:pPr marL="342900" lvl="0" indent="-342900">
              <a:buClr>
                <a:srgbClr val="00B0F0"/>
              </a:buClr>
              <a:buFont typeface="+mj-lt"/>
              <a:buAutoNum type="arabicPeriod"/>
            </a:pPr>
            <a:r>
              <a:rPr lang="en-US" altLang="zh-CN" dirty="0" smtClean="0"/>
              <a:t> </a:t>
            </a:r>
            <a:endParaRPr lang="zh-CN" altLang="zh-CN" dirty="0" smtClean="0"/>
          </a:p>
          <a:p>
            <a:pPr marL="342900" lvl="0" indent="-342900">
              <a:buClr>
                <a:srgbClr val="00B0F0"/>
              </a:buClr>
              <a:buFont typeface="+mj-lt"/>
              <a:buAutoNum type="arabicPeriod"/>
            </a:pPr>
            <a:r>
              <a:rPr lang="en-US" altLang="zh-CN" dirty="0" smtClean="0"/>
              <a:t>print(type(</a:t>
            </a:r>
            <a:r>
              <a:rPr lang="en-US" altLang="zh-CN" dirty="0" err="1" smtClean="0"/>
              <a:t>img</a:t>
            </a:r>
            <a:r>
              <a:rPr lang="en-US" altLang="zh-CN" dirty="0" smtClean="0"/>
              <a:t>), </a:t>
            </a:r>
            <a:r>
              <a:rPr lang="en-US" altLang="zh-CN" dirty="0" err="1" smtClean="0"/>
              <a:t>img.shape</a:t>
            </a:r>
            <a:r>
              <a:rPr lang="en-US" altLang="zh-CN" dirty="0" smtClean="0"/>
              <a:t>, </a:t>
            </a:r>
            <a:r>
              <a:rPr lang="en-US" altLang="zh-CN" dirty="0" err="1" smtClean="0"/>
              <a:t>img</a:t>
            </a:r>
            <a:r>
              <a:rPr lang="en-US" altLang="zh-CN" dirty="0" smtClean="0"/>
              <a:t>[0,0]) # </a:t>
            </a:r>
            <a:r>
              <a:rPr lang="zh-CN" altLang="zh-CN" dirty="0" smtClean="0"/>
              <a:t>图片加载后的数据类型、形状和（</a:t>
            </a:r>
            <a:r>
              <a:rPr lang="en-US" altLang="zh-CN" dirty="0" smtClean="0"/>
              <a:t>0</a:t>
            </a:r>
            <a:r>
              <a:rPr lang="zh-CN" altLang="zh-CN" dirty="0" smtClean="0"/>
              <a:t>，</a:t>
            </a:r>
            <a:r>
              <a:rPr lang="en-US" altLang="zh-CN" dirty="0" smtClean="0"/>
              <a:t>0</a:t>
            </a:r>
            <a:r>
              <a:rPr lang="zh-CN" altLang="zh-CN" dirty="0" smtClean="0"/>
              <a:t>）像素点的三原色值</a:t>
            </a:r>
          </a:p>
          <a:p>
            <a:pPr marL="342900" lvl="0" indent="-342900">
              <a:buClr>
                <a:srgbClr val="00B0F0"/>
              </a:buClr>
              <a:buFont typeface="+mj-lt"/>
              <a:buAutoNum type="arabicPeriod"/>
            </a:pPr>
            <a:r>
              <a:rPr lang="en-US" altLang="zh-CN" dirty="0" smtClean="0"/>
              <a:t>&gt;&gt;&gt; &lt;class '</a:t>
            </a:r>
            <a:r>
              <a:rPr lang="en-US" altLang="zh-CN" dirty="0" err="1" smtClean="0"/>
              <a:t>numpy.ndarray</a:t>
            </a:r>
            <a:r>
              <a:rPr lang="en-US" altLang="zh-CN" dirty="0" smtClean="0"/>
              <a:t>'&gt; (934, 734, 3) [43 36 26]</a:t>
            </a:r>
            <a:endParaRPr lang="zh-CN" altLang="zh-CN" dirty="0" smtClean="0"/>
          </a:p>
          <a:p>
            <a:pPr marL="342900" lvl="0" indent="-342900">
              <a:buClr>
                <a:srgbClr val="00B0F0"/>
              </a:buClr>
              <a:buFont typeface="+mj-lt"/>
              <a:buAutoNum type="arabicPeriod"/>
            </a:pPr>
            <a:r>
              <a:rPr lang="en-US" altLang="zh-CN" dirty="0" smtClean="0"/>
              <a:t> </a:t>
            </a:r>
            <a:endParaRPr lang="zh-CN" altLang="zh-CN" dirty="0" smtClean="0"/>
          </a:p>
          <a:p>
            <a:pPr marL="342900" lvl="0" indent="-342900">
              <a:buClr>
                <a:srgbClr val="00B0F0"/>
              </a:buClr>
              <a:buFont typeface="+mj-lt"/>
              <a:buAutoNum type="arabicPeriod"/>
            </a:pPr>
            <a:r>
              <a:rPr lang="en-US" altLang="zh-CN" dirty="0" err="1" smtClean="0"/>
              <a:t>plt.imshow</a:t>
            </a:r>
            <a:r>
              <a:rPr lang="en-US" altLang="zh-CN" dirty="0" smtClean="0"/>
              <a:t>(</a:t>
            </a:r>
            <a:r>
              <a:rPr lang="en-US" altLang="zh-CN" dirty="0" err="1" smtClean="0"/>
              <a:t>img</a:t>
            </a:r>
            <a:r>
              <a:rPr lang="en-US" altLang="zh-CN" dirty="0" smtClean="0"/>
              <a:t>)</a:t>
            </a:r>
            <a:endParaRPr lang="zh-CN" altLang="zh-CN" dirty="0"/>
          </a:p>
        </p:txBody>
      </p:sp>
      <p:pic>
        <p:nvPicPr>
          <p:cNvPr id="14" name="图片 13"/>
          <p:cNvPicPr/>
          <p:nvPr/>
        </p:nvPicPr>
        <p:blipFill>
          <a:blip r:embed="rId3">
            <a:extLst>
              <a:ext uri="{28A0092B-C50C-407E-A947-70E740481C1C}">
                <a14:useLocalDpi xmlns:a14="http://schemas.microsoft.com/office/drawing/2010/main" val="0"/>
              </a:ext>
            </a:extLst>
          </a:blip>
          <a:stretch>
            <a:fillRect/>
          </a:stretch>
        </p:blipFill>
        <p:spPr>
          <a:xfrm>
            <a:off x="4911045" y="1046377"/>
            <a:ext cx="3867964" cy="4861264"/>
          </a:xfrm>
          <a:prstGeom prst="rect">
            <a:avLst/>
          </a:prstGeom>
        </p:spPr>
      </p:pic>
    </p:spTree>
    <p:extLst>
      <p:ext uri="{BB962C8B-B14F-4D97-AF65-F5344CB8AC3E}">
        <p14:creationId xmlns:p14="http://schemas.microsoft.com/office/powerpoint/2010/main" val="422005738"/>
      </p:ext>
    </p:extLst>
  </p:cSld>
  <p:clrMapOvr>
    <a:masterClrMapping/>
  </p:clrMapOvr>
  <p:transition spd="slow">
    <p:wipe/>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0" y="681693"/>
            <a:ext cx="8352375"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en-US" altLang="zh-CN"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Mean Shift</a:t>
            </a:r>
            <a:r>
              <a:rPr lang="zh-CN" altLang="en-US"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算法在图像分割中的应用</a:t>
            </a: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示例</a:t>
            </a:r>
            <a:endParaRPr lang="en-US" altLang="zh-CN" sz="24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a:solidFill>
                  <a:srgbClr val="7030A0"/>
                </a:solidFill>
                <a:latin typeface="微软雅黑" panose="020B0503020204020204" pitchFamily="34" charset="-122"/>
                <a:ea typeface="微软雅黑" panose="020B0503020204020204" pitchFamily="34" charset="-122"/>
              </a:rPr>
              <a:t>3.6 </a:t>
            </a:r>
            <a:r>
              <a:rPr lang="en-US" altLang="zh-CN" sz="2800" b="1" dirty="0" smtClean="0">
                <a:solidFill>
                  <a:srgbClr val="7030A0"/>
                </a:solidFill>
                <a:latin typeface="微软雅黑" panose="020B0503020204020204" pitchFamily="34" charset="-122"/>
                <a:ea typeface="微软雅黑" panose="020B0503020204020204" pitchFamily="34" charset="-122"/>
              </a:rPr>
              <a:t>Mean </a:t>
            </a:r>
            <a:r>
              <a:rPr lang="en-US" altLang="zh-CN" sz="2800" b="1" dirty="0">
                <a:solidFill>
                  <a:srgbClr val="7030A0"/>
                </a:solidFill>
                <a:latin typeface="微软雅黑" panose="020B0503020204020204" pitchFamily="34" charset="-122"/>
                <a:ea typeface="微软雅黑" panose="020B0503020204020204" pitchFamily="34" charset="-122"/>
              </a:rPr>
              <a:t>Shift</a:t>
            </a:r>
            <a:r>
              <a:rPr lang="zh-CN" altLang="en-US" sz="2800" b="1" dirty="0">
                <a:solidFill>
                  <a:srgbClr val="7030A0"/>
                </a:solidFill>
                <a:latin typeface="微软雅黑" panose="020B0503020204020204" pitchFamily="34" charset="-122"/>
                <a:ea typeface="微软雅黑" panose="020B0503020204020204" pitchFamily="34" charset="-122"/>
              </a:rPr>
              <a:t>算法及其在图像分割中的应用示例</a:t>
            </a: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78</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矩形 12"/>
          <p:cNvSpPr/>
          <p:nvPr/>
        </p:nvSpPr>
        <p:spPr>
          <a:xfrm>
            <a:off x="406908" y="1183984"/>
            <a:ext cx="8274755" cy="5909310"/>
          </a:xfrm>
          <a:prstGeom prst="rect">
            <a:avLst/>
          </a:prstGeom>
          <a:ln w="38100">
            <a:solidFill>
              <a:srgbClr val="FFC000"/>
            </a:solidFill>
          </a:ln>
        </p:spPr>
        <p:txBody>
          <a:bodyPr wrap="square">
            <a:spAutoFit/>
          </a:bodyPr>
          <a:lstStyle/>
          <a:p>
            <a:pPr marL="342900" lvl="0" indent="-342900">
              <a:buClr>
                <a:srgbClr val="00B0F0"/>
              </a:buClr>
              <a:buFont typeface="+mj-lt"/>
              <a:buAutoNum type="arabicPeriod"/>
            </a:pPr>
            <a:r>
              <a:rPr lang="en-US" altLang="zh-CN" dirty="0"/>
              <a:t># </a:t>
            </a:r>
            <a:r>
              <a:rPr lang="zh-CN" altLang="zh-CN" dirty="0"/>
              <a:t>将二维的图像数组改为一维的，以适合聚类算法的要求</a:t>
            </a:r>
          </a:p>
          <a:p>
            <a:pPr marL="342900" lvl="0" indent="-342900">
              <a:buClr>
                <a:srgbClr val="00B0F0"/>
              </a:buClr>
              <a:buFont typeface="+mj-lt"/>
              <a:buAutoNum type="arabicPeriod"/>
            </a:pPr>
            <a:r>
              <a:rPr lang="en-US" altLang="zh-CN" dirty="0"/>
              <a:t>height = </a:t>
            </a:r>
            <a:r>
              <a:rPr lang="en-US" altLang="zh-CN" dirty="0" err="1"/>
              <a:t>img.shape</a:t>
            </a:r>
            <a:r>
              <a:rPr lang="en-US" altLang="zh-CN" dirty="0"/>
              <a:t>[0] </a:t>
            </a:r>
            <a:endParaRPr lang="zh-CN" altLang="zh-CN" dirty="0"/>
          </a:p>
          <a:p>
            <a:pPr marL="342900" lvl="0" indent="-342900">
              <a:buClr>
                <a:srgbClr val="00B0F0"/>
              </a:buClr>
              <a:buFont typeface="+mj-lt"/>
              <a:buAutoNum type="arabicPeriod"/>
            </a:pPr>
            <a:r>
              <a:rPr lang="en-US" altLang="zh-CN" dirty="0"/>
              <a:t>width = </a:t>
            </a:r>
            <a:r>
              <a:rPr lang="en-US" altLang="zh-CN" dirty="0" err="1"/>
              <a:t>img.shape</a:t>
            </a:r>
            <a:r>
              <a:rPr lang="en-US" altLang="zh-CN" dirty="0"/>
              <a:t>[1]</a:t>
            </a:r>
            <a:endParaRPr lang="zh-CN" altLang="zh-CN" dirty="0"/>
          </a:p>
          <a:p>
            <a:pPr marL="342900" lvl="0" indent="-342900">
              <a:buClr>
                <a:srgbClr val="00B0F0"/>
              </a:buClr>
              <a:buFont typeface="+mj-lt"/>
              <a:buAutoNum type="arabicPeriod"/>
            </a:pPr>
            <a:r>
              <a:rPr lang="en-US" altLang="zh-CN" dirty="0"/>
              <a:t>img1 = </a:t>
            </a:r>
            <a:r>
              <a:rPr lang="en-US" altLang="zh-CN" dirty="0" err="1"/>
              <a:t>img.reshape</a:t>
            </a:r>
            <a:r>
              <a:rPr lang="en-US" altLang="zh-CN" dirty="0"/>
              <a:t>((height*width, 3))</a:t>
            </a:r>
            <a:endParaRPr lang="zh-CN" altLang="zh-CN" dirty="0"/>
          </a:p>
          <a:p>
            <a:pPr marL="342900" lvl="0" indent="-342900">
              <a:buClr>
                <a:srgbClr val="00B0F0"/>
              </a:buClr>
              <a:buFont typeface="+mj-lt"/>
              <a:buAutoNum type="arabicPeriod"/>
            </a:pPr>
            <a:r>
              <a:rPr lang="en-US" altLang="zh-CN" dirty="0"/>
              <a:t> </a:t>
            </a:r>
            <a:endParaRPr lang="zh-CN" altLang="zh-CN" dirty="0"/>
          </a:p>
          <a:p>
            <a:pPr marL="342900" lvl="0" indent="-342900">
              <a:buClr>
                <a:srgbClr val="00B0F0"/>
              </a:buClr>
              <a:buFont typeface="+mj-lt"/>
              <a:buAutoNum type="arabicPeriod"/>
            </a:pPr>
            <a:r>
              <a:rPr lang="en-US" altLang="zh-CN" dirty="0"/>
              <a:t>t0 = time() # </a:t>
            </a:r>
            <a:r>
              <a:rPr lang="zh-CN" altLang="zh-CN" dirty="0"/>
              <a:t>开始计时</a:t>
            </a:r>
          </a:p>
          <a:p>
            <a:pPr marL="342900" lvl="0" indent="-342900">
              <a:buClr>
                <a:srgbClr val="00B0F0"/>
              </a:buClr>
              <a:buFont typeface="+mj-lt"/>
              <a:buAutoNum type="arabicPeriod"/>
            </a:pPr>
            <a:r>
              <a:rPr lang="en-US" altLang="zh-CN" dirty="0" err="1"/>
              <a:t>ms</a:t>
            </a:r>
            <a:r>
              <a:rPr lang="en-US" altLang="zh-CN" dirty="0"/>
              <a:t> = </a:t>
            </a:r>
            <a:r>
              <a:rPr lang="en-US" altLang="zh-CN" dirty="0" err="1"/>
              <a:t>cluster.MeanShift</a:t>
            </a:r>
            <a:r>
              <a:rPr lang="en-US" altLang="zh-CN" dirty="0"/>
              <a:t>(bandwidth=25, </a:t>
            </a:r>
            <a:r>
              <a:rPr lang="en-US" altLang="zh-CN" dirty="0" err="1"/>
              <a:t>bin_seeding</a:t>
            </a:r>
            <a:r>
              <a:rPr lang="en-US" altLang="zh-CN" dirty="0"/>
              <a:t>=True).fit(img1)</a:t>
            </a:r>
            <a:endParaRPr lang="zh-CN" altLang="zh-CN" dirty="0"/>
          </a:p>
          <a:p>
            <a:pPr marL="342900" lvl="0" indent="-342900">
              <a:buClr>
                <a:srgbClr val="00B0F0"/>
              </a:buClr>
              <a:buFont typeface="+mj-lt"/>
              <a:buAutoNum type="arabicPeriod"/>
            </a:pPr>
            <a:r>
              <a:rPr lang="en-US" altLang="zh-CN" dirty="0"/>
              <a:t>print("time", time() - t0)</a:t>
            </a:r>
            <a:endParaRPr lang="zh-CN" altLang="zh-CN" dirty="0"/>
          </a:p>
          <a:p>
            <a:pPr marL="342900" lvl="0" indent="-342900">
              <a:buClr>
                <a:srgbClr val="00B0F0"/>
              </a:buClr>
              <a:buFont typeface="+mj-lt"/>
              <a:buAutoNum type="arabicPeriod"/>
            </a:pPr>
            <a:r>
              <a:rPr lang="en-US" altLang="zh-CN" dirty="0"/>
              <a:t> </a:t>
            </a:r>
            <a:endParaRPr lang="zh-CN" altLang="zh-CN" dirty="0"/>
          </a:p>
          <a:p>
            <a:pPr marL="342900" lvl="0" indent="-342900">
              <a:buClr>
                <a:srgbClr val="00B0F0"/>
              </a:buClr>
              <a:buFont typeface="+mj-lt"/>
              <a:buAutoNum type="arabicPeriod"/>
            </a:pPr>
            <a:r>
              <a:rPr lang="en-US" altLang="zh-CN" dirty="0"/>
              <a:t># </a:t>
            </a:r>
            <a:r>
              <a:rPr lang="zh-CN" altLang="zh-CN" dirty="0"/>
              <a:t>构建一幅新的相同大小的空图片</a:t>
            </a:r>
          </a:p>
          <a:p>
            <a:pPr marL="342900" lvl="0" indent="-342900">
              <a:buClr>
                <a:srgbClr val="00B0F0"/>
              </a:buClr>
              <a:buFont typeface="+mj-lt"/>
              <a:buAutoNum type="arabicPeriod"/>
            </a:pPr>
            <a:r>
              <a:rPr lang="en-US" altLang="zh-CN" dirty="0" err="1"/>
              <a:t>pic_new</a:t>
            </a:r>
            <a:r>
              <a:rPr lang="en-US" altLang="zh-CN" dirty="0"/>
              <a:t> = </a:t>
            </a:r>
            <a:r>
              <a:rPr lang="en-US" altLang="zh-CN" dirty="0" err="1"/>
              <a:t>np.zeros</a:t>
            </a:r>
            <a:r>
              <a:rPr lang="en-US" altLang="zh-CN" dirty="0"/>
              <a:t>((height, width, 3), </a:t>
            </a:r>
            <a:r>
              <a:rPr lang="en-US" altLang="zh-CN" dirty="0" err="1"/>
              <a:t>dtype</a:t>
            </a:r>
            <a:r>
              <a:rPr lang="en-US" altLang="zh-CN" dirty="0"/>
              <a:t>='</a:t>
            </a:r>
            <a:r>
              <a:rPr lang="en-US" altLang="zh-CN" dirty="0" err="1"/>
              <a:t>i</a:t>
            </a:r>
            <a:r>
              <a:rPr lang="en-US" altLang="zh-CN" dirty="0"/>
              <a:t>')</a:t>
            </a:r>
            <a:endParaRPr lang="zh-CN" altLang="zh-CN" dirty="0"/>
          </a:p>
          <a:p>
            <a:pPr marL="342900" lvl="0" indent="-342900">
              <a:buClr>
                <a:srgbClr val="00B0F0"/>
              </a:buClr>
              <a:buFont typeface="+mj-lt"/>
              <a:buAutoNum type="arabicPeriod"/>
            </a:pPr>
            <a:r>
              <a:rPr lang="en-US" altLang="zh-CN" dirty="0"/>
              <a:t># </a:t>
            </a:r>
            <a:r>
              <a:rPr lang="zh-CN" altLang="zh-CN" dirty="0"/>
              <a:t>将分簇后一维标签改为二维的，与图片的形状一致</a:t>
            </a:r>
          </a:p>
          <a:p>
            <a:pPr marL="342900" lvl="0" indent="-342900">
              <a:buClr>
                <a:srgbClr val="00B0F0"/>
              </a:buClr>
              <a:buFont typeface="+mj-lt"/>
              <a:buAutoNum type="arabicPeriod"/>
            </a:pPr>
            <a:r>
              <a:rPr lang="en-US" altLang="zh-CN" dirty="0"/>
              <a:t>label = </a:t>
            </a:r>
            <a:r>
              <a:rPr lang="en-US" altLang="zh-CN" dirty="0" err="1"/>
              <a:t>ms.labels_.reshape</a:t>
            </a:r>
            <a:r>
              <a:rPr lang="en-US" altLang="zh-CN" dirty="0"/>
              <a:t>((height, width))</a:t>
            </a:r>
            <a:endParaRPr lang="zh-CN" altLang="zh-CN" dirty="0"/>
          </a:p>
          <a:p>
            <a:pPr marL="342900" lvl="0" indent="-342900">
              <a:buClr>
                <a:srgbClr val="00B0F0"/>
              </a:buClr>
              <a:buFont typeface="+mj-lt"/>
              <a:buAutoNum type="arabicPeriod"/>
            </a:pPr>
            <a:r>
              <a:rPr lang="en-US" altLang="zh-CN" dirty="0"/>
              <a:t>print(</a:t>
            </a:r>
            <a:r>
              <a:rPr lang="en-US" altLang="zh-CN" dirty="0" err="1"/>
              <a:t>ms.cluster_centers</a:t>
            </a:r>
            <a:r>
              <a:rPr lang="en-US" altLang="zh-CN" dirty="0"/>
              <a:t>_) # </a:t>
            </a:r>
            <a:r>
              <a:rPr lang="zh-CN" altLang="zh-CN" dirty="0"/>
              <a:t>看一下簇中心的</a:t>
            </a:r>
            <a:r>
              <a:rPr lang="en-US" altLang="zh-CN" dirty="0"/>
              <a:t>RGB</a:t>
            </a:r>
            <a:r>
              <a:rPr lang="zh-CN" altLang="zh-CN" dirty="0"/>
              <a:t>三通道值</a:t>
            </a:r>
          </a:p>
          <a:p>
            <a:pPr marL="342900" lvl="0" indent="-342900">
              <a:buClr>
                <a:srgbClr val="00B0F0"/>
              </a:buClr>
              <a:buFont typeface="+mj-lt"/>
              <a:buAutoNum type="arabicPeriod"/>
            </a:pPr>
            <a:r>
              <a:rPr lang="en-US" altLang="zh-CN" dirty="0"/>
              <a:t>&gt;&gt;&gt; time 59.89742588996887</a:t>
            </a:r>
            <a:endParaRPr lang="zh-CN" altLang="zh-CN" dirty="0"/>
          </a:p>
          <a:p>
            <a:pPr marL="342900" lvl="0" indent="-342900">
              <a:buClr>
                <a:srgbClr val="00B0F0"/>
              </a:buClr>
              <a:buFont typeface="+mj-lt"/>
              <a:buAutoNum type="arabicPeriod"/>
            </a:pPr>
            <a:r>
              <a:rPr lang="en-US" altLang="zh-CN" dirty="0"/>
              <a:t>[[189.47612188 179.73489904 176.5341613 ]</a:t>
            </a:r>
            <a:endParaRPr lang="zh-CN" altLang="zh-CN" dirty="0"/>
          </a:p>
          <a:p>
            <a:pPr marL="342900" lvl="0" indent="-342900">
              <a:buClr>
                <a:srgbClr val="00B0F0"/>
              </a:buClr>
              <a:buFont typeface="+mj-lt"/>
              <a:buAutoNum type="arabicPeriod"/>
            </a:pPr>
            <a:r>
              <a:rPr lang="en-US" altLang="zh-CN" dirty="0"/>
              <a:t> [159.16646716  98.51743676  38.72212912]</a:t>
            </a:r>
            <a:endParaRPr lang="zh-CN" altLang="zh-CN" dirty="0"/>
          </a:p>
          <a:p>
            <a:pPr marL="342900" lvl="0" indent="-342900">
              <a:buClr>
                <a:srgbClr val="00B0F0"/>
              </a:buClr>
              <a:buFont typeface="+mj-lt"/>
              <a:buAutoNum type="arabicPeriod"/>
            </a:pPr>
            <a:r>
              <a:rPr lang="en-US" altLang="zh-CN" dirty="0"/>
              <a:t> [ 19.99000406  13.89776514  11.2242178 ]</a:t>
            </a:r>
            <a:endParaRPr lang="zh-CN" altLang="zh-CN" dirty="0"/>
          </a:p>
          <a:p>
            <a:pPr marL="342900" lvl="0" indent="-342900">
              <a:buClr>
                <a:srgbClr val="00B0F0"/>
              </a:buClr>
              <a:buFont typeface="+mj-lt"/>
              <a:buAutoNum type="arabicPeriod"/>
            </a:pPr>
            <a:r>
              <a:rPr lang="en-US" altLang="zh-CN" dirty="0"/>
              <a:t> [ 87.88985109  15.029887    18.6358644 ]</a:t>
            </a:r>
            <a:endParaRPr lang="zh-CN" altLang="zh-CN" dirty="0"/>
          </a:p>
          <a:p>
            <a:pPr marL="342900" lvl="0" indent="-342900">
              <a:buClr>
                <a:srgbClr val="00B0F0"/>
              </a:buClr>
              <a:buFont typeface="+mj-lt"/>
              <a:buAutoNum type="arabicPeriod"/>
            </a:pPr>
            <a:r>
              <a:rPr lang="en-US" altLang="zh-CN" dirty="0"/>
              <a:t> [150.89538613  51.60313348  47.67554898]</a:t>
            </a:r>
            <a:endParaRPr lang="zh-CN" altLang="zh-CN" dirty="0"/>
          </a:p>
          <a:p>
            <a:pPr marL="342900" lvl="0" indent="-342900">
              <a:buClr>
                <a:srgbClr val="00B0F0"/>
              </a:buClr>
              <a:buFont typeface="+mj-lt"/>
              <a:buAutoNum type="arabicPeriod"/>
            </a:pPr>
            <a:r>
              <a:rPr lang="en-US" altLang="zh-CN" dirty="0"/>
              <a:t> [ 45.02707779  35.51087807  36.19893567]]</a:t>
            </a:r>
            <a:endParaRPr lang="zh-CN" altLang="zh-CN" dirty="0"/>
          </a:p>
        </p:txBody>
      </p:sp>
    </p:spTree>
    <p:extLst>
      <p:ext uri="{BB962C8B-B14F-4D97-AF65-F5344CB8AC3E}">
        <p14:creationId xmlns:p14="http://schemas.microsoft.com/office/powerpoint/2010/main" val="539416114"/>
      </p:ext>
    </p:extLst>
  </p:cSld>
  <p:clrMapOvr>
    <a:masterClrMapping/>
  </p:clrMapOvr>
  <p:transition spd="slow">
    <p:wipe/>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0" y="681693"/>
            <a:ext cx="8352375"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en-US" altLang="zh-CN"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Mean Shift</a:t>
            </a:r>
            <a:r>
              <a:rPr lang="zh-CN" altLang="en-US"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算法在图像分割中的应用</a:t>
            </a: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示例</a:t>
            </a:r>
            <a:endParaRPr lang="en-US" altLang="zh-CN" sz="24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a:solidFill>
                  <a:srgbClr val="7030A0"/>
                </a:solidFill>
                <a:latin typeface="微软雅黑" panose="020B0503020204020204" pitchFamily="34" charset="-122"/>
                <a:ea typeface="微软雅黑" panose="020B0503020204020204" pitchFamily="34" charset="-122"/>
              </a:rPr>
              <a:t>3.6 </a:t>
            </a:r>
            <a:r>
              <a:rPr lang="en-US" altLang="zh-CN" sz="2800" b="1" dirty="0" smtClean="0">
                <a:solidFill>
                  <a:srgbClr val="7030A0"/>
                </a:solidFill>
                <a:latin typeface="微软雅黑" panose="020B0503020204020204" pitchFamily="34" charset="-122"/>
                <a:ea typeface="微软雅黑" panose="020B0503020204020204" pitchFamily="34" charset="-122"/>
              </a:rPr>
              <a:t>Mean </a:t>
            </a:r>
            <a:r>
              <a:rPr lang="en-US" altLang="zh-CN" sz="2800" b="1" dirty="0">
                <a:solidFill>
                  <a:srgbClr val="7030A0"/>
                </a:solidFill>
                <a:latin typeface="微软雅黑" panose="020B0503020204020204" pitchFamily="34" charset="-122"/>
                <a:ea typeface="微软雅黑" panose="020B0503020204020204" pitchFamily="34" charset="-122"/>
              </a:rPr>
              <a:t>Shift</a:t>
            </a:r>
            <a:r>
              <a:rPr lang="zh-CN" altLang="en-US" sz="2800" b="1" dirty="0">
                <a:solidFill>
                  <a:srgbClr val="7030A0"/>
                </a:solidFill>
                <a:latin typeface="微软雅黑" panose="020B0503020204020204" pitchFamily="34" charset="-122"/>
                <a:ea typeface="微软雅黑" panose="020B0503020204020204" pitchFamily="34" charset="-122"/>
              </a:rPr>
              <a:t>算法及其在图像分割中的应用示例</a:t>
            </a: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79</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矩形 12"/>
          <p:cNvSpPr/>
          <p:nvPr/>
        </p:nvSpPr>
        <p:spPr>
          <a:xfrm>
            <a:off x="406908" y="1327820"/>
            <a:ext cx="5007573" cy="2862322"/>
          </a:xfrm>
          <a:prstGeom prst="rect">
            <a:avLst/>
          </a:prstGeom>
          <a:ln w="38100">
            <a:solidFill>
              <a:srgbClr val="FFC000"/>
            </a:solidFill>
          </a:ln>
        </p:spPr>
        <p:txBody>
          <a:bodyPr wrap="square">
            <a:spAutoFit/>
          </a:bodyPr>
          <a:lstStyle/>
          <a:p>
            <a:pPr marL="342900" lvl="0" indent="-342900">
              <a:buClr>
                <a:srgbClr val="00B0F0"/>
              </a:buClr>
              <a:buFont typeface="+mj-lt"/>
              <a:buAutoNum type="arabicPeriod"/>
            </a:pPr>
            <a:r>
              <a:rPr lang="en-US" altLang="zh-CN" dirty="0"/>
              <a:t># </a:t>
            </a:r>
            <a:r>
              <a:rPr lang="zh-CN" altLang="zh-CN" dirty="0"/>
              <a:t>将簇中心三通道值改为整形的，便于显示</a:t>
            </a:r>
          </a:p>
          <a:p>
            <a:pPr marL="342900" lvl="0" indent="-342900">
              <a:buClr>
                <a:srgbClr val="00B0F0"/>
              </a:buClr>
              <a:buFont typeface="+mj-lt"/>
              <a:buAutoNum type="arabicPeriod"/>
            </a:pPr>
            <a:r>
              <a:rPr lang="en-US" altLang="zh-CN" dirty="0"/>
              <a:t>center = </a:t>
            </a:r>
            <a:r>
              <a:rPr lang="en-US" altLang="zh-CN" dirty="0" err="1"/>
              <a:t>ms.cluster_centers</a:t>
            </a:r>
            <a:r>
              <a:rPr lang="en-US" altLang="zh-CN" dirty="0"/>
              <a:t>_</a:t>
            </a:r>
            <a:endParaRPr lang="zh-CN" altLang="zh-CN" dirty="0"/>
          </a:p>
          <a:p>
            <a:pPr marL="342900" lvl="0" indent="-342900">
              <a:buClr>
                <a:srgbClr val="00B0F0"/>
              </a:buClr>
              <a:buFont typeface="+mj-lt"/>
              <a:buAutoNum type="arabicPeriod"/>
            </a:pPr>
            <a:r>
              <a:rPr lang="en-US" altLang="zh-CN" dirty="0"/>
              <a:t>center = </a:t>
            </a:r>
            <a:r>
              <a:rPr lang="en-US" altLang="zh-CN" dirty="0" err="1"/>
              <a:t>center.astype</a:t>
            </a:r>
            <a:r>
              <a:rPr lang="en-US" altLang="zh-CN" dirty="0"/>
              <a:t>(np.int)</a:t>
            </a:r>
            <a:endParaRPr lang="zh-CN" altLang="zh-CN" dirty="0"/>
          </a:p>
          <a:p>
            <a:pPr marL="342900" lvl="0" indent="-342900">
              <a:buClr>
                <a:srgbClr val="00B0F0"/>
              </a:buClr>
              <a:buFont typeface="+mj-lt"/>
              <a:buAutoNum type="arabicPeriod"/>
            </a:pPr>
            <a:r>
              <a:rPr lang="en-US" altLang="zh-CN" dirty="0"/>
              <a:t> </a:t>
            </a:r>
            <a:endParaRPr lang="zh-CN" altLang="zh-CN" dirty="0"/>
          </a:p>
          <a:p>
            <a:pPr marL="342900" lvl="0" indent="-342900">
              <a:buClr>
                <a:srgbClr val="00B0F0"/>
              </a:buClr>
              <a:buFont typeface="+mj-lt"/>
              <a:buAutoNum type="arabicPeriod"/>
            </a:pPr>
            <a:r>
              <a:rPr lang="en-US" altLang="zh-CN" dirty="0"/>
              <a:t># </a:t>
            </a:r>
            <a:r>
              <a:rPr lang="zh-CN" altLang="zh-CN" dirty="0"/>
              <a:t>同簇点的颜色用该簇簇中心点的颜色代替</a:t>
            </a:r>
          </a:p>
          <a:p>
            <a:pPr marL="342900" lvl="0" indent="-342900">
              <a:buClr>
                <a:srgbClr val="00B0F0"/>
              </a:buClr>
              <a:buFont typeface="+mj-lt"/>
              <a:buAutoNum type="arabicPeriod"/>
            </a:pPr>
            <a:r>
              <a:rPr lang="en-US" altLang="zh-CN" dirty="0"/>
              <a:t>for </a:t>
            </a:r>
            <a:r>
              <a:rPr lang="en-US" altLang="zh-CN" dirty="0" err="1"/>
              <a:t>i</a:t>
            </a:r>
            <a:r>
              <a:rPr lang="en-US" altLang="zh-CN" dirty="0"/>
              <a:t> in range(height):</a:t>
            </a:r>
            <a:endParaRPr lang="zh-CN" altLang="zh-CN" dirty="0"/>
          </a:p>
          <a:p>
            <a:pPr marL="342900" lvl="0" indent="-342900">
              <a:buClr>
                <a:srgbClr val="00B0F0"/>
              </a:buClr>
              <a:buFont typeface="+mj-lt"/>
              <a:buAutoNum type="arabicPeriod"/>
            </a:pPr>
            <a:r>
              <a:rPr lang="en-US" altLang="zh-CN" dirty="0"/>
              <a:t>    for j in range(width):</a:t>
            </a:r>
            <a:endParaRPr lang="zh-CN" altLang="zh-CN" dirty="0"/>
          </a:p>
          <a:p>
            <a:pPr marL="342900" lvl="0" indent="-342900">
              <a:buClr>
                <a:srgbClr val="00B0F0"/>
              </a:buClr>
              <a:buFont typeface="+mj-lt"/>
              <a:buAutoNum type="arabicPeriod"/>
            </a:pPr>
            <a:r>
              <a:rPr lang="en-US" altLang="zh-CN" dirty="0"/>
              <a:t>        </a:t>
            </a:r>
            <a:r>
              <a:rPr lang="en-US" altLang="zh-CN" dirty="0" err="1"/>
              <a:t>pic_new</a:t>
            </a:r>
            <a:r>
              <a:rPr lang="en-US" altLang="zh-CN" dirty="0"/>
              <a:t>[</a:t>
            </a:r>
            <a:r>
              <a:rPr lang="en-US" altLang="zh-CN" dirty="0" err="1"/>
              <a:t>i,j</a:t>
            </a:r>
            <a:r>
              <a:rPr lang="en-US" altLang="zh-CN" dirty="0"/>
              <a:t>] = center[label[</a:t>
            </a:r>
            <a:r>
              <a:rPr lang="en-US" altLang="zh-CN" dirty="0" err="1"/>
              <a:t>i,j</a:t>
            </a:r>
            <a:r>
              <a:rPr lang="en-US" altLang="zh-CN" dirty="0"/>
              <a:t>]]</a:t>
            </a:r>
            <a:endParaRPr lang="zh-CN" altLang="zh-CN" dirty="0"/>
          </a:p>
          <a:p>
            <a:pPr marL="342900" lvl="0" indent="-342900">
              <a:buClr>
                <a:srgbClr val="00B0F0"/>
              </a:buClr>
              <a:buFont typeface="+mj-lt"/>
              <a:buAutoNum type="arabicPeriod"/>
            </a:pPr>
            <a:r>
              <a:rPr lang="en-US" altLang="zh-CN" dirty="0"/>
              <a:t> </a:t>
            </a:r>
            <a:endParaRPr lang="zh-CN" altLang="zh-CN" dirty="0"/>
          </a:p>
          <a:p>
            <a:pPr marL="342900" lvl="0" indent="-342900">
              <a:buClr>
                <a:srgbClr val="00B0F0"/>
              </a:buClr>
              <a:buFont typeface="+mj-lt"/>
              <a:buAutoNum type="arabicPeriod"/>
            </a:pPr>
            <a:r>
              <a:rPr lang="en-US" altLang="zh-CN" dirty="0" err="1"/>
              <a:t>plt.imshow</a:t>
            </a:r>
            <a:r>
              <a:rPr lang="en-US" altLang="zh-CN" dirty="0"/>
              <a:t>(</a:t>
            </a:r>
            <a:r>
              <a:rPr lang="en-US" altLang="zh-CN" dirty="0" err="1"/>
              <a:t>pic_new</a:t>
            </a:r>
            <a:r>
              <a:rPr lang="en-US" altLang="zh-CN" dirty="0"/>
              <a:t>)</a:t>
            </a:r>
            <a:endParaRPr lang="zh-CN" altLang="zh-CN" dirty="0"/>
          </a:p>
        </p:txBody>
      </p:sp>
      <p:pic>
        <p:nvPicPr>
          <p:cNvPr id="14" name="图片 13"/>
          <p:cNvPicPr/>
          <p:nvPr/>
        </p:nvPicPr>
        <p:blipFill>
          <a:blip r:embed="rId3">
            <a:extLst>
              <a:ext uri="{28A0092B-C50C-407E-A947-70E740481C1C}">
                <a14:useLocalDpi xmlns:a14="http://schemas.microsoft.com/office/drawing/2010/main" val="0"/>
              </a:ext>
            </a:extLst>
          </a:blip>
          <a:stretch>
            <a:fillRect/>
          </a:stretch>
        </p:blipFill>
        <p:spPr>
          <a:xfrm>
            <a:off x="5173006" y="1183984"/>
            <a:ext cx="3673043" cy="4333238"/>
          </a:xfrm>
          <a:prstGeom prst="rect">
            <a:avLst/>
          </a:prstGeom>
        </p:spPr>
      </p:pic>
    </p:spTree>
    <p:extLst>
      <p:ext uri="{BB962C8B-B14F-4D97-AF65-F5344CB8AC3E}">
        <p14:creationId xmlns:p14="http://schemas.microsoft.com/office/powerpoint/2010/main" val="2136607496"/>
      </p:ext>
    </p:extLst>
  </p:cSld>
  <p:clrMapOvr>
    <a:masterClrMapping/>
  </p:clrMapOvr>
  <p:transition spd="slow">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算法流程</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3.1 K</a:t>
            </a:r>
            <a:r>
              <a:rPr lang="zh-CN" altLang="en-US" sz="2800" b="1" dirty="0" smtClean="0">
                <a:solidFill>
                  <a:srgbClr val="7030A0"/>
                </a:solidFill>
                <a:latin typeface="微软雅黑" panose="020B0503020204020204" pitchFamily="34" charset="-122"/>
                <a:ea typeface="微软雅黑" panose="020B0503020204020204" pitchFamily="34" charset="-122"/>
              </a:rPr>
              <a:t>均值聚类算法</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8</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6" name="对象 5"/>
          <p:cNvGraphicFramePr>
            <a:graphicFrameLocks noChangeAspect="1"/>
          </p:cNvGraphicFramePr>
          <p:nvPr>
            <p:extLst>
              <p:ext uri="{D42A27DB-BD31-4B8C-83A1-F6EECF244321}">
                <p14:modId xmlns:p14="http://schemas.microsoft.com/office/powerpoint/2010/main" val="1256006860"/>
              </p:ext>
            </p:extLst>
          </p:nvPr>
        </p:nvGraphicFramePr>
        <p:xfrm>
          <a:off x="1901234" y="1241613"/>
          <a:ext cx="5176131" cy="5214051"/>
        </p:xfrm>
        <a:graphic>
          <a:graphicData uri="http://schemas.openxmlformats.org/presentationml/2006/ole">
            <mc:AlternateContent xmlns:mc="http://schemas.openxmlformats.org/markup-compatibility/2006">
              <mc:Choice xmlns:v="urn:schemas-microsoft-com:vml" Requires="v">
                <p:oleObj spid="_x0000_s28709" name="Visio" r:id="rId4" imgW="2597285" imgH="2606256" progId="Visio.Drawing.11">
                  <p:embed/>
                </p:oleObj>
              </mc:Choice>
              <mc:Fallback>
                <p:oleObj name="Visio" r:id="rId4" imgW="2597285" imgH="2606256" progId="Visio.Drawing.11">
                  <p:embed/>
                  <p:pic>
                    <p:nvPicPr>
                      <p:cNvPr id="0" name="Object 1"/>
                      <p:cNvPicPr>
                        <a:picLocks noChangeAspect="1" noChangeArrowheads="1"/>
                      </p:cNvPicPr>
                      <p:nvPr/>
                    </p:nvPicPr>
                    <p:blipFill>
                      <a:blip r:embed="rId5"/>
                      <a:srcRect/>
                      <a:stretch>
                        <a:fillRect/>
                      </a:stretch>
                    </p:blipFill>
                    <p:spPr bwMode="auto">
                      <a:xfrm>
                        <a:off x="1901234" y="1241613"/>
                        <a:ext cx="5176131" cy="5214051"/>
                      </a:xfrm>
                      <a:prstGeom prst="rect">
                        <a:avLst/>
                      </a:prstGeom>
                      <a:noFill/>
                    </p:spPr>
                  </p:pic>
                </p:oleObj>
              </mc:Fallback>
            </mc:AlternateContent>
          </a:graphicData>
        </a:graphic>
      </p:graphicFrame>
    </p:spTree>
    <p:extLst>
      <p:ext uri="{BB962C8B-B14F-4D97-AF65-F5344CB8AC3E}">
        <p14:creationId xmlns:p14="http://schemas.microsoft.com/office/powerpoint/2010/main" val="4288705614"/>
      </p:ext>
    </p:extLst>
  </p:cSld>
  <p:clrMapOvr>
    <a:masterClrMapping/>
  </p:clrMapOvr>
  <p:transition spd="slow">
    <p:wipe/>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0" y="681693"/>
            <a:ext cx="8352375"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en-US" altLang="zh-CN"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Mean Shift</a:t>
            </a:r>
            <a:r>
              <a:rPr lang="zh-CN" altLang="en-US"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算法在图像分割中的应用</a:t>
            </a: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示例</a:t>
            </a:r>
            <a:endParaRPr lang="en-US" altLang="zh-CN" sz="24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a:solidFill>
                  <a:srgbClr val="7030A0"/>
                </a:solidFill>
                <a:latin typeface="微软雅黑" panose="020B0503020204020204" pitchFamily="34" charset="-122"/>
                <a:ea typeface="微软雅黑" panose="020B0503020204020204" pitchFamily="34" charset="-122"/>
              </a:rPr>
              <a:t>3.6 </a:t>
            </a:r>
            <a:r>
              <a:rPr lang="en-US" altLang="zh-CN" sz="2800" b="1" dirty="0" smtClean="0">
                <a:solidFill>
                  <a:srgbClr val="7030A0"/>
                </a:solidFill>
                <a:latin typeface="微软雅黑" panose="020B0503020204020204" pitchFamily="34" charset="-122"/>
                <a:ea typeface="微软雅黑" panose="020B0503020204020204" pitchFamily="34" charset="-122"/>
              </a:rPr>
              <a:t>Mean </a:t>
            </a:r>
            <a:r>
              <a:rPr lang="en-US" altLang="zh-CN" sz="2800" b="1" dirty="0">
                <a:solidFill>
                  <a:srgbClr val="7030A0"/>
                </a:solidFill>
                <a:latin typeface="微软雅黑" panose="020B0503020204020204" pitchFamily="34" charset="-122"/>
                <a:ea typeface="微软雅黑" panose="020B0503020204020204" pitchFamily="34" charset="-122"/>
              </a:rPr>
              <a:t>Shift</a:t>
            </a:r>
            <a:r>
              <a:rPr lang="zh-CN" altLang="en-US" sz="2800" b="1" dirty="0">
                <a:solidFill>
                  <a:srgbClr val="7030A0"/>
                </a:solidFill>
                <a:latin typeface="微软雅黑" panose="020B0503020204020204" pitchFamily="34" charset="-122"/>
                <a:ea typeface="微软雅黑" panose="020B0503020204020204" pitchFamily="34" charset="-122"/>
              </a:rPr>
              <a:t>算法及其在图像分割中的应用示例</a:t>
            </a: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80</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矩形 12"/>
          <p:cNvSpPr/>
          <p:nvPr/>
        </p:nvSpPr>
        <p:spPr>
          <a:xfrm>
            <a:off x="406907" y="1214805"/>
            <a:ext cx="5552103" cy="5632311"/>
          </a:xfrm>
          <a:prstGeom prst="rect">
            <a:avLst/>
          </a:prstGeom>
          <a:ln w="38100">
            <a:solidFill>
              <a:srgbClr val="FFC000"/>
            </a:solidFill>
          </a:ln>
        </p:spPr>
        <p:txBody>
          <a:bodyPr wrap="square">
            <a:spAutoFit/>
          </a:bodyPr>
          <a:lstStyle/>
          <a:p>
            <a:pPr marL="342900" lvl="0" indent="-342900">
              <a:buClr>
                <a:srgbClr val="00B0F0"/>
              </a:buClr>
              <a:buFont typeface="+mj-lt"/>
              <a:buAutoNum type="arabicPeriod"/>
            </a:pPr>
            <a:r>
              <a:rPr lang="en-US" altLang="zh-CN" dirty="0" err="1"/>
              <a:t>n_labels</a:t>
            </a:r>
            <a:r>
              <a:rPr lang="en-US" altLang="zh-CN" dirty="0"/>
              <a:t> = </a:t>
            </a:r>
            <a:r>
              <a:rPr lang="en-US" altLang="zh-CN" dirty="0" err="1"/>
              <a:t>len</a:t>
            </a:r>
            <a:r>
              <a:rPr lang="en-US" altLang="zh-CN" dirty="0"/>
              <a:t>(</a:t>
            </a:r>
            <a:r>
              <a:rPr lang="en-US" altLang="zh-CN" dirty="0" err="1"/>
              <a:t>np.unique</a:t>
            </a:r>
            <a:r>
              <a:rPr lang="en-US" altLang="zh-CN" dirty="0"/>
              <a:t>(</a:t>
            </a:r>
            <a:r>
              <a:rPr lang="en-US" altLang="zh-CN" dirty="0" err="1"/>
              <a:t>ms.labels</a:t>
            </a:r>
            <a:r>
              <a:rPr lang="en-US" altLang="zh-CN" dirty="0"/>
              <a:t>_))</a:t>
            </a:r>
            <a:endParaRPr lang="zh-CN" altLang="zh-CN" dirty="0"/>
          </a:p>
          <a:p>
            <a:pPr marL="342900" lvl="0" indent="-342900">
              <a:buClr>
                <a:srgbClr val="00B0F0"/>
              </a:buClr>
              <a:buFont typeface="+mj-lt"/>
              <a:buAutoNum type="arabicPeriod"/>
            </a:pPr>
            <a:r>
              <a:rPr lang="en-US" altLang="zh-CN" dirty="0"/>
              <a:t>for </a:t>
            </a:r>
            <a:r>
              <a:rPr lang="en-US" altLang="zh-CN" dirty="0" err="1"/>
              <a:t>i</a:t>
            </a:r>
            <a:r>
              <a:rPr lang="en-US" altLang="zh-CN" dirty="0"/>
              <a:t> in range(</a:t>
            </a:r>
            <a:r>
              <a:rPr lang="en-US" altLang="zh-CN" dirty="0" err="1"/>
              <a:t>n_labels</a:t>
            </a:r>
            <a:r>
              <a:rPr lang="en-US" altLang="zh-CN" dirty="0"/>
              <a:t>): # </a:t>
            </a:r>
            <a:r>
              <a:rPr lang="zh-CN" altLang="zh-CN" dirty="0"/>
              <a:t>看一下每个簇的样本数量</a:t>
            </a:r>
          </a:p>
          <a:p>
            <a:pPr marL="342900" lvl="0" indent="-342900">
              <a:buClr>
                <a:srgbClr val="00B0F0"/>
              </a:buClr>
              <a:buFont typeface="+mj-lt"/>
              <a:buAutoNum type="arabicPeriod"/>
            </a:pPr>
            <a:r>
              <a:rPr lang="en-US" altLang="zh-CN" dirty="0"/>
              <a:t>    print(</a:t>
            </a:r>
            <a:r>
              <a:rPr lang="en-US" altLang="zh-CN" dirty="0" err="1"/>
              <a:t>len</a:t>
            </a:r>
            <a:r>
              <a:rPr lang="en-US" altLang="zh-CN" dirty="0"/>
              <a:t>(</a:t>
            </a:r>
            <a:r>
              <a:rPr lang="en-US" altLang="zh-CN" dirty="0" err="1"/>
              <a:t>np.where</a:t>
            </a:r>
            <a:r>
              <a:rPr lang="en-US" altLang="zh-CN" dirty="0"/>
              <a:t>(</a:t>
            </a:r>
            <a:r>
              <a:rPr lang="en-US" altLang="zh-CN" dirty="0" err="1"/>
              <a:t>ms.labels</a:t>
            </a:r>
            <a:r>
              <a:rPr lang="en-US" altLang="zh-CN" dirty="0"/>
              <a:t>_ == </a:t>
            </a:r>
            <a:r>
              <a:rPr lang="en-US" altLang="zh-CN" dirty="0" err="1"/>
              <a:t>i</a:t>
            </a:r>
            <a:r>
              <a:rPr lang="en-US" altLang="zh-CN" dirty="0"/>
              <a:t>)[0]))</a:t>
            </a:r>
            <a:endParaRPr lang="zh-CN" altLang="zh-CN" dirty="0"/>
          </a:p>
          <a:p>
            <a:pPr marL="342900" lvl="0" indent="-342900">
              <a:buClr>
                <a:srgbClr val="00B0F0"/>
              </a:buClr>
              <a:buFont typeface="+mj-lt"/>
              <a:buAutoNum type="arabicPeriod"/>
            </a:pPr>
            <a:r>
              <a:rPr lang="en-US" altLang="zh-CN" dirty="0"/>
              <a:t>&gt;&gt;&gt; 597484</a:t>
            </a:r>
            <a:endParaRPr lang="zh-CN" altLang="zh-CN" dirty="0"/>
          </a:p>
          <a:p>
            <a:pPr marL="342900" lvl="0" indent="-342900">
              <a:buClr>
                <a:srgbClr val="00B0F0"/>
              </a:buClr>
              <a:buFont typeface="+mj-lt"/>
              <a:buAutoNum type="arabicPeriod"/>
            </a:pPr>
            <a:r>
              <a:rPr lang="en-US" altLang="zh-CN" dirty="0"/>
              <a:t>38970</a:t>
            </a:r>
            <a:endParaRPr lang="zh-CN" altLang="zh-CN" dirty="0"/>
          </a:p>
          <a:p>
            <a:pPr marL="342900" lvl="0" indent="-342900">
              <a:buClr>
                <a:srgbClr val="00B0F0"/>
              </a:buClr>
              <a:buFont typeface="+mj-lt"/>
              <a:buAutoNum type="arabicPeriod"/>
            </a:pPr>
            <a:r>
              <a:rPr lang="en-US" altLang="zh-CN" dirty="0"/>
              <a:t>11838</a:t>
            </a:r>
            <a:endParaRPr lang="zh-CN" altLang="zh-CN" dirty="0"/>
          </a:p>
          <a:p>
            <a:pPr marL="342900" lvl="0" indent="-342900">
              <a:buClr>
                <a:srgbClr val="00B0F0"/>
              </a:buClr>
              <a:buFont typeface="+mj-lt"/>
              <a:buAutoNum type="arabicPeriod"/>
            </a:pPr>
            <a:r>
              <a:rPr lang="en-US" altLang="zh-CN" dirty="0"/>
              <a:t>10524</a:t>
            </a:r>
            <a:endParaRPr lang="zh-CN" altLang="zh-CN" dirty="0"/>
          </a:p>
          <a:p>
            <a:pPr marL="342900" lvl="0" indent="-342900">
              <a:buClr>
                <a:srgbClr val="00B0F0"/>
              </a:buClr>
              <a:buFont typeface="+mj-lt"/>
              <a:buAutoNum type="arabicPeriod"/>
            </a:pPr>
            <a:r>
              <a:rPr lang="en-US" altLang="zh-CN" dirty="0"/>
              <a:t>15880</a:t>
            </a:r>
            <a:endParaRPr lang="zh-CN" altLang="zh-CN" dirty="0"/>
          </a:p>
          <a:p>
            <a:pPr marL="342900" lvl="0" indent="-342900">
              <a:buClr>
                <a:srgbClr val="00B0F0"/>
              </a:buClr>
              <a:buFont typeface="+mj-lt"/>
              <a:buAutoNum type="arabicPeriod"/>
            </a:pPr>
            <a:r>
              <a:rPr lang="en-US" altLang="zh-CN" dirty="0" smtClean="0"/>
              <a:t>10860</a:t>
            </a:r>
            <a:endParaRPr lang="zh-CN" altLang="zh-CN" dirty="0"/>
          </a:p>
          <a:p>
            <a:pPr marL="342900" lvl="0" indent="-342900">
              <a:buClr>
                <a:srgbClr val="00B0F0"/>
              </a:buClr>
              <a:buFont typeface="+mj-lt"/>
              <a:buAutoNum type="arabicPeriod"/>
            </a:pPr>
            <a:r>
              <a:rPr lang="en-US" altLang="zh-CN" dirty="0"/>
              <a:t># </a:t>
            </a:r>
            <a:r>
              <a:rPr lang="zh-CN" altLang="zh-CN" dirty="0"/>
              <a:t>单独显示簇</a:t>
            </a:r>
            <a:r>
              <a:rPr lang="en-US" altLang="zh-CN" dirty="0"/>
              <a:t>k</a:t>
            </a:r>
            <a:r>
              <a:rPr lang="zh-CN" altLang="zh-CN" dirty="0"/>
              <a:t>，其他簇都用白色代替</a:t>
            </a:r>
          </a:p>
          <a:p>
            <a:pPr marL="342900" lvl="0" indent="-342900">
              <a:buClr>
                <a:srgbClr val="00B0F0"/>
              </a:buClr>
              <a:buFont typeface="+mj-lt"/>
              <a:buAutoNum type="arabicPeriod"/>
            </a:pPr>
            <a:r>
              <a:rPr lang="en-US" altLang="zh-CN" dirty="0"/>
              <a:t>k = 3</a:t>
            </a:r>
            <a:endParaRPr lang="zh-CN" altLang="zh-CN" dirty="0"/>
          </a:p>
          <a:p>
            <a:pPr marL="342900" lvl="0" indent="-342900">
              <a:buClr>
                <a:srgbClr val="00B0F0"/>
              </a:buClr>
              <a:buFont typeface="+mj-lt"/>
              <a:buAutoNum type="arabicPeriod"/>
            </a:pPr>
            <a:r>
              <a:rPr lang="en-US" altLang="zh-CN" dirty="0"/>
              <a:t>center1 = </a:t>
            </a:r>
            <a:r>
              <a:rPr lang="en-US" altLang="zh-CN" dirty="0" err="1"/>
              <a:t>center.copy</a:t>
            </a:r>
            <a:r>
              <a:rPr lang="en-US" altLang="zh-CN" dirty="0"/>
              <a:t>()</a:t>
            </a:r>
            <a:endParaRPr lang="zh-CN" altLang="zh-CN" dirty="0"/>
          </a:p>
          <a:p>
            <a:pPr marL="342900" lvl="0" indent="-342900">
              <a:buClr>
                <a:srgbClr val="00B0F0"/>
              </a:buClr>
              <a:buFont typeface="+mj-lt"/>
              <a:buAutoNum type="arabicPeriod"/>
            </a:pPr>
            <a:r>
              <a:rPr lang="en-US" altLang="zh-CN" dirty="0"/>
              <a:t>for </a:t>
            </a:r>
            <a:r>
              <a:rPr lang="en-US" altLang="zh-CN" dirty="0" err="1"/>
              <a:t>i</a:t>
            </a:r>
            <a:r>
              <a:rPr lang="en-US" altLang="zh-CN" dirty="0"/>
              <a:t> in range(k):</a:t>
            </a:r>
            <a:endParaRPr lang="zh-CN" altLang="zh-CN" dirty="0"/>
          </a:p>
          <a:p>
            <a:pPr marL="342900" lvl="0" indent="-342900">
              <a:buClr>
                <a:srgbClr val="00B0F0"/>
              </a:buClr>
              <a:buFont typeface="+mj-lt"/>
              <a:buAutoNum type="arabicPeriod"/>
            </a:pPr>
            <a:r>
              <a:rPr lang="en-US" altLang="zh-CN" dirty="0"/>
              <a:t>    center1[</a:t>
            </a:r>
            <a:r>
              <a:rPr lang="en-US" altLang="zh-CN" dirty="0" err="1"/>
              <a:t>i</a:t>
            </a:r>
            <a:r>
              <a:rPr lang="en-US" altLang="zh-CN" dirty="0"/>
              <a:t>] = </a:t>
            </a:r>
            <a:r>
              <a:rPr lang="en-US" altLang="zh-CN" dirty="0" err="1"/>
              <a:t>np.array</a:t>
            </a:r>
            <a:r>
              <a:rPr lang="en-US" altLang="zh-CN" dirty="0"/>
              <a:t>([255, 255, 255])</a:t>
            </a:r>
            <a:endParaRPr lang="zh-CN" altLang="zh-CN" dirty="0"/>
          </a:p>
          <a:p>
            <a:pPr marL="342900" lvl="0" indent="-342900">
              <a:buClr>
                <a:srgbClr val="00B0F0"/>
              </a:buClr>
              <a:buFont typeface="+mj-lt"/>
              <a:buAutoNum type="arabicPeriod"/>
            </a:pPr>
            <a:r>
              <a:rPr lang="en-US" altLang="zh-CN" dirty="0"/>
              <a:t>for </a:t>
            </a:r>
            <a:r>
              <a:rPr lang="en-US" altLang="zh-CN" dirty="0" err="1"/>
              <a:t>i</a:t>
            </a:r>
            <a:r>
              <a:rPr lang="en-US" altLang="zh-CN" dirty="0"/>
              <a:t> in range(k+1, </a:t>
            </a:r>
            <a:r>
              <a:rPr lang="en-US" altLang="zh-CN" dirty="0" err="1"/>
              <a:t>n_labels</a:t>
            </a:r>
            <a:r>
              <a:rPr lang="en-US" altLang="zh-CN" dirty="0"/>
              <a:t>):</a:t>
            </a:r>
            <a:endParaRPr lang="zh-CN" altLang="zh-CN" dirty="0"/>
          </a:p>
          <a:p>
            <a:pPr marL="342900" lvl="0" indent="-342900">
              <a:buClr>
                <a:srgbClr val="00B0F0"/>
              </a:buClr>
              <a:buFont typeface="+mj-lt"/>
              <a:buAutoNum type="arabicPeriod"/>
            </a:pPr>
            <a:r>
              <a:rPr lang="en-US" altLang="zh-CN" dirty="0"/>
              <a:t>    center1[</a:t>
            </a:r>
            <a:r>
              <a:rPr lang="en-US" altLang="zh-CN" dirty="0" err="1"/>
              <a:t>i</a:t>
            </a:r>
            <a:r>
              <a:rPr lang="en-US" altLang="zh-CN" dirty="0"/>
              <a:t>] = </a:t>
            </a:r>
            <a:r>
              <a:rPr lang="en-US" altLang="zh-CN" dirty="0" err="1"/>
              <a:t>np.array</a:t>
            </a:r>
            <a:r>
              <a:rPr lang="en-US" altLang="zh-CN" dirty="0"/>
              <a:t>([255, 255, 255</a:t>
            </a:r>
            <a:r>
              <a:rPr lang="en-US" altLang="zh-CN" dirty="0" smtClean="0"/>
              <a:t>])</a:t>
            </a:r>
            <a:endParaRPr lang="zh-CN" altLang="zh-CN" dirty="0"/>
          </a:p>
          <a:p>
            <a:pPr marL="342900" lvl="0" indent="-342900">
              <a:buClr>
                <a:srgbClr val="00B0F0"/>
              </a:buClr>
              <a:buFont typeface="+mj-lt"/>
              <a:buAutoNum type="arabicPeriod"/>
            </a:pPr>
            <a:r>
              <a:rPr lang="en-US" altLang="zh-CN" dirty="0"/>
              <a:t>for </a:t>
            </a:r>
            <a:r>
              <a:rPr lang="en-US" altLang="zh-CN" dirty="0" err="1"/>
              <a:t>i</a:t>
            </a:r>
            <a:r>
              <a:rPr lang="en-US" altLang="zh-CN" dirty="0"/>
              <a:t> in range(height):</a:t>
            </a:r>
            <a:endParaRPr lang="zh-CN" altLang="zh-CN" dirty="0"/>
          </a:p>
          <a:p>
            <a:pPr marL="342900" lvl="0" indent="-342900">
              <a:buClr>
                <a:srgbClr val="00B0F0"/>
              </a:buClr>
              <a:buFont typeface="+mj-lt"/>
              <a:buAutoNum type="arabicPeriod"/>
            </a:pPr>
            <a:r>
              <a:rPr lang="en-US" altLang="zh-CN" dirty="0"/>
              <a:t>    for j in range(width):</a:t>
            </a:r>
            <a:endParaRPr lang="zh-CN" altLang="zh-CN" dirty="0"/>
          </a:p>
          <a:p>
            <a:pPr marL="342900" lvl="0" indent="-342900">
              <a:buClr>
                <a:srgbClr val="00B0F0"/>
              </a:buClr>
              <a:buFont typeface="+mj-lt"/>
              <a:buAutoNum type="arabicPeriod"/>
            </a:pPr>
            <a:r>
              <a:rPr lang="en-US" altLang="zh-CN" dirty="0"/>
              <a:t>        </a:t>
            </a:r>
            <a:r>
              <a:rPr lang="en-US" altLang="zh-CN" dirty="0" err="1"/>
              <a:t>pic_new</a:t>
            </a:r>
            <a:r>
              <a:rPr lang="en-US" altLang="zh-CN" dirty="0"/>
              <a:t>[</a:t>
            </a:r>
            <a:r>
              <a:rPr lang="en-US" altLang="zh-CN" dirty="0" err="1"/>
              <a:t>i,j</a:t>
            </a:r>
            <a:r>
              <a:rPr lang="en-US" altLang="zh-CN" dirty="0"/>
              <a:t>] = center1[label[</a:t>
            </a:r>
            <a:r>
              <a:rPr lang="en-US" altLang="zh-CN" dirty="0" err="1"/>
              <a:t>i,j</a:t>
            </a:r>
            <a:r>
              <a:rPr lang="en-US" altLang="zh-CN" dirty="0"/>
              <a:t>]]</a:t>
            </a:r>
            <a:endParaRPr lang="zh-CN" altLang="zh-CN" dirty="0"/>
          </a:p>
          <a:p>
            <a:pPr marL="342900" lvl="0" indent="-342900">
              <a:buClr>
                <a:srgbClr val="00B0F0"/>
              </a:buClr>
              <a:buFont typeface="+mj-lt"/>
              <a:buAutoNum type="arabicPeriod"/>
            </a:pPr>
            <a:r>
              <a:rPr lang="en-US" altLang="zh-CN" dirty="0" err="1"/>
              <a:t>plt.imshow</a:t>
            </a:r>
            <a:r>
              <a:rPr lang="en-US" altLang="zh-CN" dirty="0"/>
              <a:t>(</a:t>
            </a:r>
            <a:r>
              <a:rPr lang="en-US" altLang="zh-CN" dirty="0" err="1"/>
              <a:t>pic_new</a:t>
            </a:r>
            <a:r>
              <a:rPr lang="en-US" altLang="zh-CN" dirty="0"/>
              <a:t>)</a:t>
            </a:r>
            <a:endParaRPr lang="zh-CN" altLang="zh-CN" dirty="0"/>
          </a:p>
        </p:txBody>
      </p:sp>
      <p:pic>
        <p:nvPicPr>
          <p:cNvPr id="15" name="图片 14"/>
          <p:cNvPicPr/>
          <p:nvPr/>
        </p:nvPicPr>
        <p:blipFill>
          <a:blip r:embed="rId3">
            <a:extLst>
              <a:ext uri="{28A0092B-C50C-407E-A947-70E740481C1C}">
                <a14:useLocalDpi xmlns:a14="http://schemas.microsoft.com/office/drawing/2010/main" val="0"/>
              </a:ext>
            </a:extLst>
          </a:blip>
          <a:stretch>
            <a:fillRect/>
          </a:stretch>
        </p:blipFill>
        <p:spPr>
          <a:xfrm>
            <a:off x="5914707" y="1235353"/>
            <a:ext cx="3229293" cy="4127757"/>
          </a:xfrm>
          <a:prstGeom prst="rect">
            <a:avLst/>
          </a:prstGeom>
        </p:spPr>
      </p:pic>
    </p:spTree>
    <p:extLst>
      <p:ext uri="{BB962C8B-B14F-4D97-AF65-F5344CB8AC3E}">
        <p14:creationId xmlns:p14="http://schemas.microsoft.com/office/powerpoint/2010/main" val="109912723"/>
      </p:ext>
    </p:extLst>
  </p:cSld>
  <p:clrMapOvr>
    <a:masterClrMapping/>
  </p:clrMapOvr>
  <p:transition spd="slow">
    <p:wipe/>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28575" y="2166806"/>
            <a:ext cx="9093835" cy="1228090"/>
          </a:xfrm>
          <a:prstGeom prst="rect">
            <a:avLst/>
          </a:prstGeom>
          <a:noFill/>
        </p:spPr>
        <p:txBody>
          <a:bodyPr wrap="square" lIns="121854" tIns="60926" rIns="121854" bIns="60926" rtlCol="0">
            <a:spAutoFit/>
          </a:bodyPr>
          <a:lstStyle/>
          <a:p>
            <a:pPr algn="ctr" defTabSz="1218565"/>
            <a:r>
              <a:rPr lang="zh-CN" altLang="en-US" sz="7195" b="1" dirty="0" smtClean="0">
                <a:solidFill>
                  <a:srgbClr val="7030A0"/>
                </a:solidFill>
                <a:latin typeface="微软雅黑" panose="020B0503020204020204" pitchFamily="34" charset="-122"/>
                <a:ea typeface="微软雅黑" panose="020B0503020204020204" pitchFamily="34" charset="-122"/>
              </a:rPr>
              <a:t>谢谢</a:t>
            </a:r>
            <a:endParaRPr lang="zh-CN" altLang="en-US" sz="7195" b="1" dirty="0">
              <a:solidFill>
                <a:srgbClr val="7030A0"/>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436891" y="455853"/>
            <a:ext cx="1744896" cy="861706"/>
          </a:xfrm>
          <a:prstGeom prst="rect">
            <a:avLst/>
          </a:prstGeom>
          <a:noFill/>
        </p:spPr>
        <p:txBody>
          <a:bodyPr wrap="none" lIns="121854" tIns="60926" rIns="121854" bIns="60926" rtlCol="0">
            <a:spAutoFit/>
          </a:bodyPr>
          <a:lstStyle/>
          <a:p>
            <a:pPr defTabSz="1218565"/>
            <a:r>
              <a:rPr lang="en-US" altLang="zh-CN" sz="4800" dirty="0">
                <a:solidFill>
                  <a:prstClr val="white"/>
                </a:solidFill>
                <a:latin typeface="Eras Bold ITC" panose="020B0907030504020204" pitchFamily="34" charset="0"/>
                <a:ea typeface="宋体" panose="02010600030101010101" pitchFamily="2" charset="-122"/>
              </a:rPr>
              <a:t>LOGO</a:t>
            </a:r>
            <a:endParaRPr lang="zh-CN" altLang="en-US" sz="4800" dirty="0">
              <a:solidFill>
                <a:prstClr val="white"/>
              </a:solidFill>
              <a:latin typeface="Eras Bold ITC" panose="020B0907030504020204" pitchFamily="34" charset="0"/>
              <a:ea typeface="宋体" panose="02010600030101010101" pitchFamily="2" charset="-122"/>
            </a:endParaRPr>
          </a:p>
        </p:txBody>
      </p:sp>
    </p:spTree>
    <p:extLst>
      <p:ext uri="{BB962C8B-B14F-4D97-AF65-F5344CB8AC3E}">
        <p14:creationId xmlns:p14="http://schemas.microsoft.com/office/powerpoint/2010/main" val="3069109545"/>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
                                        </p:tgtEl>
                                        <p:attrNameLst>
                                          <p:attrName>ppt_y</p:attrName>
                                        </p:attrNameLst>
                                      </p:cBhvr>
                                      <p:tavLst>
                                        <p:tav tm="0">
                                          <p:val>
                                            <p:strVal val="#ppt_y"/>
                                          </p:val>
                                        </p:tav>
                                        <p:tav tm="100000">
                                          <p:val>
                                            <p:strVal val="#ppt_y"/>
                                          </p:val>
                                        </p:tav>
                                      </p:tavLst>
                                    </p:anim>
                                    <p:anim calcmode="lin" valueType="num">
                                      <p:cBhvr>
                                        <p:cTn id="9"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算法流程</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3.1 K</a:t>
            </a:r>
            <a:r>
              <a:rPr lang="zh-CN" altLang="en-US" sz="2800" b="1" dirty="0" smtClean="0">
                <a:solidFill>
                  <a:srgbClr val="7030A0"/>
                </a:solidFill>
                <a:latin typeface="微软雅黑" panose="020B0503020204020204" pitchFamily="34" charset="-122"/>
                <a:ea typeface="微软雅黑" panose="020B0503020204020204" pitchFamily="34" charset="-122"/>
              </a:rPr>
              <a:t>均值聚类算法</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9</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9" name="图片 8"/>
          <p:cNvPicPr/>
          <p:nvPr/>
        </p:nvPicPr>
        <p:blipFill>
          <a:blip r:embed="rId3"/>
          <a:stretch>
            <a:fillRect/>
          </a:stretch>
        </p:blipFill>
        <p:spPr>
          <a:xfrm>
            <a:off x="411481" y="1439327"/>
            <a:ext cx="3542030" cy="2397125"/>
          </a:xfrm>
          <a:prstGeom prst="rect">
            <a:avLst/>
          </a:prstGeom>
        </p:spPr>
      </p:pic>
      <p:pic>
        <p:nvPicPr>
          <p:cNvPr id="10" name="图片 9"/>
          <p:cNvPicPr/>
          <p:nvPr/>
        </p:nvPicPr>
        <p:blipFill>
          <a:blip r:embed="rId4"/>
          <a:stretch>
            <a:fillRect/>
          </a:stretch>
        </p:blipFill>
        <p:spPr>
          <a:xfrm>
            <a:off x="5018701" y="1439327"/>
            <a:ext cx="3545840" cy="2400935"/>
          </a:xfrm>
          <a:prstGeom prst="rect">
            <a:avLst/>
          </a:prstGeom>
        </p:spPr>
      </p:pic>
      <p:pic>
        <p:nvPicPr>
          <p:cNvPr id="11" name="图片 10"/>
          <p:cNvPicPr/>
          <p:nvPr/>
        </p:nvPicPr>
        <p:blipFill>
          <a:blip r:embed="rId5">
            <a:extLst>
              <a:ext uri="{28A0092B-C50C-407E-A947-70E740481C1C}">
                <a14:useLocalDpi xmlns:a14="http://schemas.microsoft.com/office/drawing/2010/main" val="0"/>
              </a:ext>
            </a:extLst>
          </a:blip>
          <a:stretch>
            <a:fillRect/>
          </a:stretch>
        </p:blipFill>
        <p:spPr>
          <a:xfrm>
            <a:off x="2820670" y="4005098"/>
            <a:ext cx="3502660" cy="2361565"/>
          </a:xfrm>
          <a:prstGeom prst="rect">
            <a:avLst/>
          </a:prstGeom>
        </p:spPr>
      </p:pic>
    </p:spTree>
    <p:extLst>
      <p:ext uri="{BB962C8B-B14F-4D97-AF65-F5344CB8AC3E}">
        <p14:creationId xmlns:p14="http://schemas.microsoft.com/office/powerpoint/2010/main" val="1904560072"/>
      </p:ext>
    </p:extLst>
  </p:cSld>
  <p:clrMapOvr>
    <a:masterClrMapping/>
  </p:clrMapOvr>
  <p:transition spd="slow">
    <p:wip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蓝色简约年度工作总结述职报告商务动态PPT模板35"/>
</p:tagLst>
</file>

<file path=ppt/tags/tag2.xml><?xml version="1.0" encoding="utf-8"?>
<p:tagLst xmlns:a="http://schemas.openxmlformats.org/drawingml/2006/main" xmlns:r="http://schemas.openxmlformats.org/officeDocument/2006/relationships" xmlns:p="http://schemas.openxmlformats.org/presentationml/2006/main">
  <p:tag name="KSO_WM_TEMPLATE_TOPIC_ID" val="2869567"/>
  <p:tag name="KSO_WM_TEMPLATE_OUTLINE_ID" val="6"/>
  <p:tag name="KSO_WM_TEMPLATE_SCENE_ID" val="1"/>
  <p:tag name="KSO_WM_TEMPLATE_JOB_ID" val="6"/>
  <p:tag name="KSO_WM_TEMPLATE_TOPIC_DEFAULT" val="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107">
      <a:dk1>
        <a:sysClr val="windowText" lastClr="000000"/>
      </a:dk1>
      <a:lt1>
        <a:sysClr val="window" lastClr="FFFFFF"/>
      </a:lt1>
      <a:dk2>
        <a:srgbClr val="1F497D"/>
      </a:dk2>
      <a:lt2>
        <a:srgbClr val="EEECE1"/>
      </a:lt2>
      <a:accent1>
        <a:srgbClr val="0070C0"/>
      </a:accent1>
      <a:accent2>
        <a:srgbClr val="FFC000"/>
      </a:accent2>
      <a:accent3>
        <a:srgbClr val="BFBFBF"/>
      </a:accent3>
      <a:accent4>
        <a:srgbClr val="BFBFBF"/>
      </a:accent4>
      <a:accent5>
        <a:srgbClr val="BFBFBF"/>
      </a:accent5>
      <a:accent6>
        <a:srgbClr val="BFBFBF"/>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20949</TotalTime>
  <Words>8624</Words>
  <Application>Microsoft Office PowerPoint</Application>
  <PresentationFormat>全屏显示(4:3)</PresentationFormat>
  <Paragraphs>915</Paragraphs>
  <Slides>81</Slides>
  <Notes>81</Notes>
  <HiddenSlides>0</HiddenSlides>
  <MMClips>0</MMClips>
  <ScaleCrop>false</ScaleCrop>
  <HeadingPairs>
    <vt:vector size="6" baseType="variant">
      <vt:variant>
        <vt:lpstr>主题</vt:lpstr>
      </vt:variant>
      <vt:variant>
        <vt:i4>2</vt:i4>
      </vt:variant>
      <vt:variant>
        <vt:lpstr>嵌入 OLE 服务器</vt:lpstr>
      </vt:variant>
      <vt:variant>
        <vt:i4>2</vt:i4>
      </vt:variant>
      <vt:variant>
        <vt:lpstr>幻灯片标题</vt:lpstr>
      </vt:variant>
      <vt:variant>
        <vt:i4>81</vt:i4>
      </vt:variant>
    </vt:vector>
  </HeadingPairs>
  <TitlesOfParts>
    <vt:vector size="85" baseType="lpstr">
      <vt:lpstr>Office 主题​​</vt:lpstr>
      <vt:lpstr>1_Office 主题​​</vt:lpstr>
      <vt:lpstr>Visio</vt:lpstr>
      <vt:lpstr>Microsoft Visio 绘图</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蓝色简约年度工作总结述职报告商务动态PPT模板35</dc:title>
  <dc:creator>WangHJ</dc:creator>
  <cp:lastModifiedBy>T430</cp:lastModifiedBy>
  <cp:revision>298</cp:revision>
  <dcterms:created xsi:type="dcterms:W3CDTF">2017-02-15T16:34:00Z</dcterms:created>
  <dcterms:modified xsi:type="dcterms:W3CDTF">2022-06-24T03:02:34Z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RubyTemplateID">
    <vt:lpwstr>2</vt:lpwstr>
  </property>
  <property fmtid="{D5CDD505-2E9C-101B-9397-08002B2CF9AE}" pid="3" name="KSOProductBuildVer">
    <vt:lpwstr>2052-10.1.0.7521</vt:lpwstr>
  </property>
</Properties>
</file>