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 id="2147483660" r:id="rId2"/>
  </p:sldMasterIdLst>
  <p:notesMasterIdLst>
    <p:notesMasterId r:id="rId87"/>
  </p:notesMasterIdLst>
  <p:sldIdLst>
    <p:sldId id="337" r:id="rId3"/>
    <p:sldId id="364" r:id="rId4"/>
    <p:sldId id="258" r:id="rId5"/>
    <p:sldId id="379" r:id="rId6"/>
    <p:sldId id="363" r:id="rId7"/>
    <p:sldId id="380" r:id="rId8"/>
    <p:sldId id="381" r:id="rId9"/>
    <p:sldId id="382" r:id="rId10"/>
    <p:sldId id="383" r:id="rId11"/>
    <p:sldId id="384" r:id="rId12"/>
    <p:sldId id="385" r:id="rId13"/>
    <p:sldId id="386" r:id="rId14"/>
    <p:sldId id="387" r:id="rId15"/>
    <p:sldId id="388" r:id="rId16"/>
    <p:sldId id="389" r:id="rId17"/>
    <p:sldId id="390" r:id="rId18"/>
    <p:sldId id="391" r:id="rId19"/>
    <p:sldId id="392" r:id="rId20"/>
    <p:sldId id="393" r:id="rId21"/>
    <p:sldId id="394" r:id="rId22"/>
    <p:sldId id="395" r:id="rId23"/>
    <p:sldId id="396" r:id="rId24"/>
    <p:sldId id="397" r:id="rId25"/>
    <p:sldId id="398" r:id="rId26"/>
    <p:sldId id="399" r:id="rId27"/>
    <p:sldId id="400" r:id="rId28"/>
    <p:sldId id="401" r:id="rId29"/>
    <p:sldId id="402" r:id="rId30"/>
    <p:sldId id="403" r:id="rId31"/>
    <p:sldId id="404" r:id="rId32"/>
    <p:sldId id="405" r:id="rId33"/>
    <p:sldId id="406" r:id="rId34"/>
    <p:sldId id="407" r:id="rId35"/>
    <p:sldId id="408" r:id="rId36"/>
    <p:sldId id="409" r:id="rId37"/>
    <p:sldId id="410" r:id="rId38"/>
    <p:sldId id="411" r:id="rId39"/>
    <p:sldId id="412" r:id="rId40"/>
    <p:sldId id="413" r:id="rId41"/>
    <p:sldId id="414" r:id="rId42"/>
    <p:sldId id="415" r:id="rId43"/>
    <p:sldId id="416" r:id="rId44"/>
    <p:sldId id="417" r:id="rId45"/>
    <p:sldId id="418" r:id="rId46"/>
    <p:sldId id="419" r:id="rId47"/>
    <p:sldId id="420" r:id="rId48"/>
    <p:sldId id="421" r:id="rId49"/>
    <p:sldId id="422" r:id="rId50"/>
    <p:sldId id="423" r:id="rId51"/>
    <p:sldId id="424" r:id="rId52"/>
    <p:sldId id="425" r:id="rId53"/>
    <p:sldId id="426" r:id="rId54"/>
    <p:sldId id="427" r:id="rId55"/>
    <p:sldId id="428" r:id="rId56"/>
    <p:sldId id="429" r:id="rId57"/>
    <p:sldId id="430" r:id="rId58"/>
    <p:sldId id="431" r:id="rId59"/>
    <p:sldId id="432" r:id="rId60"/>
    <p:sldId id="433" r:id="rId61"/>
    <p:sldId id="434" r:id="rId62"/>
    <p:sldId id="435" r:id="rId63"/>
    <p:sldId id="436" r:id="rId64"/>
    <p:sldId id="437" r:id="rId65"/>
    <p:sldId id="438" r:id="rId66"/>
    <p:sldId id="439" r:id="rId67"/>
    <p:sldId id="440" r:id="rId68"/>
    <p:sldId id="441" r:id="rId69"/>
    <p:sldId id="442" r:id="rId70"/>
    <p:sldId id="443" r:id="rId71"/>
    <p:sldId id="444" r:id="rId72"/>
    <p:sldId id="445" r:id="rId73"/>
    <p:sldId id="446" r:id="rId74"/>
    <p:sldId id="447" r:id="rId75"/>
    <p:sldId id="448" r:id="rId76"/>
    <p:sldId id="449" r:id="rId77"/>
    <p:sldId id="450" r:id="rId78"/>
    <p:sldId id="451" r:id="rId79"/>
    <p:sldId id="452" r:id="rId80"/>
    <p:sldId id="453" r:id="rId81"/>
    <p:sldId id="454" r:id="rId82"/>
    <p:sldId id="455" r:id="rId83"/>
    <p:sldId id="456" r:id="rId84"/>
    <p:sldId id="457" r:id="rId85"/>
    <p:sldId id="336" r:id="rId86"/>
  </p:sldIdLst>
  <p:sldSz cx="9144000" cy="6858000" type="screen4x3"/>
  <p:notesSz cx="6858000" cy="9144000"/>
  <p:custDataLst>
    <p:tags r:id="rId8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A609"/>
    <a:srgbClr val="E5F4FF"/>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83652" autoAdjust="0"/>
  </p:normalViewPr>
  <p:slideViewPr>
    <p:cSldViewPr snapToGrid="0" showGuides="1">
      <p:cViewPr varScale="1">
        <p:scale>
          <a:sx n="79" d="100"/>
          <a:sy n="79" d="100"/>
        </p:scale>
        <p:origin x="-1242"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presProps" Target="presProps.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viewProps" Target="viewProps.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tags" Target="tags/tag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tableStyles" Target="tableStyles.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notesMaster" Target="notesMasters/notesMaster1.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BB0B0A-7FB2-412B-859F-EC3A8F9B9D13}" type="datetimeFigureOut">
              <a:rPr lang="zh-CN" altLang="en-US" smtClean="0"/>
              <a:t>2022/6/24</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F3F2CE-909D-4581-8BA8-8DCD318820E5}" type="slidenum">
              <a:rPr lang="zh-CN" altLang="en-US" smtClean="0"/>
              <a:t>‹#›</a:t>
            </a:fld>
            <a:endParaRPr lang="zh-CN" altLang="en-US"/>
          </a:p>
        </p:txBody>
      </p:sp>
    </p:spTree>
    <p:extLst>
      <p:ext uri="{BB962C8B-B14F-4D97-AF65-F5344CB8AC3E}">
        <p14:creationId xmlns:p14="http://schemas.microsoft.com/office/powerpoint/2010/main" val="19320296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80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81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82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83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84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0" y="365125"/>
            <a:ext cx="5800725"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111095" y="693329"/>
            <a:ext cx="8930355" cy="0"/>
          </a:xfrm>
          <a:prstGeom prst="line">
            <a:avLst/>
          </a:prstGeom>
          <a:ln>
            <a:solidFill>
              <a:srgbClr val="FFFF00"/>
            </a:solidFill>
          </a:ln>
          <a:effectLst>
            <a:glow rad="63500">
              <a:schemeClr val="accent3">
                <a:satMod val="175000"/>
                <a:alpha val="40000"/>
              </a:schemeClr>
            </a:glow>
            <a:outerShdw blurRad="40000" dist="20000" dir="5400000" rotWithShape="0">
              <a:srgbClr val="000000">
                <a:alpha val="38000"/>
              </a:srgbClr>
            </a:outerShdw>
          </a:effectLst>
        </p:spPr>
        <p:style>
          <a:lnRef idx="2">
            <a:schemeClr val="accent3"/>
          </a:lnRef>
          <a:fillRef idx="0">
            <a:schemeClr val="accent3"/>
          </a:fillRef>
          <a:effectRef idx="1">
            <a:schemeClr val="accent3"/>
          </a:effectRef>
          <a:fontRef idx="minor">
            <a:schemeClr val="tx1"/>
          </a:fontRef>
        </p:style>
      </p:cxn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4639"/>
            <a:ext cx="8229600" cy="1143000"/>
          </a:xfrm>
          <a:prstGeom prst="rect">
            <a:avLst/>
          </a:prstGeom>
        </p:spPr>
        <p:txBody>
          <a:bodyPr lIns="121963" tIns="60981" rIns="121963" bIns="60981"/>
          <a:lstStyle/>
          <a:p>
            <a:r>
              <a:rPr lang="zh-CN" altLang="en-US"/>
              <a:t>单击此处编辑母版标题样式</a:t>
            </a:r>
          </a:p>
        </p:txBody>
      </p:sp>
      <p:sp>
        <p:nvSpPr>
          <p:cNvPr id="3" name="日期占位符 2"/>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4" name="页脚占位符 3"/>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3" name="页脚占位符 2"/>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0"/>
            <a:ext cx="3008313" cy="1162051"/>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内容占位符 2"/>
          <p:cNvSpPr>
            <a:spLocks noGrp="1"/>
          </p:cNvSpPr>
          <p:nvPr>
            <p:ph idx="1"/>
          </p:nvPr>
        </p:nvSpPr>
        <p:spPr>
          <a:xfrm>
            <a:off x="3575050" y="273051"/>
            <a:ext cx="5111750" cy="5853114"/>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435103"/>
            <a:ext cx="3008313" cy="4691063"/>
          </a:xfrm>
          <a:prstGeom prst="rect">
            <a:avLst/>
          </a:prstGeom>
        </p:spPr>
        <p:txBody>
          <a:bodyPr lIns="121963" tIns="60981" rIns="121963" bIns="60981"/>
          <a:lstStyle>
            <a:lvl1pPr marL="0" indent="0">
              <a:buNone/>
              <a:defRPr sz="1900"/>
            </a:lvl1pPr>
            <a:lvl2pPr marL="609600" indent="0">
              <a:buNone/>
              <a:defRPr sz="1600"/>
            </a:lvl2pPr>
            <a:lvl3pPr marL="1219200" indent="0">
              <a:buNone/>
              <a:defRPr sz="1300"/>
            </a:lvl3pPr>
            <a:lvl4pPr marL="1828800" indent="0">
              <a:buNone/>
              <a:defRPr sz="1200"/>
            </a:lvl4pPr>
            <a:lvl5pPr marL="2437765" indent="0">
              <a:buNone/>
              <a:defRPr sz="1200"/>
            </a:lvl5pPr>
            <a:lvl6pPr marL="3047365" indent="0">
              <a:buNone/>
              <a:defRPr sz="1200"/>
            </a:lvl6pPr>
            <a:lvl7pPr marL="3656965" indent="0">
              <a:buNone/>
              <a:defRPr sz="1200"/>
            </a:lvl7pPr>
            <a:lvl8pPr marL="4266565" indent="0">
              <a:buNone/>
              <a:defRPr sz="1200"/>
            </a:lvl8pPr>
            <a:lvl9pPr marL="4876165"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6" name="页脚占位符 5"/>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9"/>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a:prstGeom prst="rect">
            <a:avLst/>
          </a:prstGeom>
        </p:spPr>
        <p:txBody>
          <a:bodyPr lIns="121963" tIns="60981" rIns="121963" bIns="60981"/>
          <a:lstStyle>
            <a:lvl1pPr marL="0" indent="0">
              <a:buNone/>
              <a:defRPr sz="4300"/>
            </a:lvl1pPr>
            <a:lvl2pPr marL="609600" indent="0">
              <a:buNone/>
              <a:defRPr sz="3700"/>
            </a:lvl2pPr>
            <a:lvl3pPr marL="1219200" indent="0">
              <a:buNone/>
              <a:defRPr sz="3200"/>
            </a:lvl3pPr>
            <a:lvl4pPr marL="1828800" indent="0">
              <a:buNone/>
              <a:defRPr sz="2700"/>
            </a:lvl4pPr>
            <a:lvl5pPr marL="2437765" indent="0">
              <a:buNone/>
              <a:defRPr sz="2700"/>
            </a:lvl5pPr>
            <a:lvl6pPr marL="3047365" indent="0">
              <a:buNone/>
              <a:defRPr sz="2700"/>
            </a:lvl6pPr>
            <a:lvl7pPr marL="3656965" indent="0">
              <a:buNone/>
              <a:defRPr sz="2700"/>
            </a:lvl7pPr>
            <a:lvl8pPr marL="4266565" indent="0">
              <a:buNone/>
              <a:defRPr sz="2700"/>
            </a:lvl8pPr>
            <a:lvl9pPr marL="4876165" indent="0">
              <a:buNone/>
              <a:defRPr sz="2700"/>
            </a:lvl9pPr>
          </a:lstStyle>
          <a:p>
            <a:endParaRPr lang="zh-CN" altLang="en-US"/>
          </a:p>
        </p:txBody>
      </p:sp>
      <p:sp>
        <p:nvSpPr>
          <p:cNvPr id="4" name="文本占位符 3"/>
          <p:cNvSpPr>
            <a:spLocks noGrp="1"/>
          </p:cNvSpPr>
          <p:nvPr>
            <p:ph type="body" sz="half" idx="2"/>
          </p:nvPr>
        </p:nvSpPr>
        <p:spPr>
          <a:xfrm>
            <a:off x="1792288" y="5367339"/>
            <a:ext cx="5486400" cy="804863"/>
          </a:xfrm>
          <a:prstGeom prst="rect">
            <a:avLst/>
          </a:prstGeom>
        </p:spPr>
        <p:txBody>
          <a:bodyPr lIns="121963" tIns="60981" rIns="121963" bIns="60981"/>
          <a:lstStyle>
            <a:lvl1pPr marL="0" indent="0">
              <a:buNone/>
              <a:defRPr sz="1900"/>
            </a:lvl1pPr>
            <a:lvl2pPr marL="609600" indent="0">
              <a:buNone/>
              <a:defRPr sz="1600"/>
            </a:lvl2pPr>
            <a:lvl3pPr marL="1219200" indent="0">
              <a:buNone/>
              <a:defRPr sz="1300"/>
            </a:lvl3pPr>
            <a:lvl4pPr marL="1828800" indent="0">
              <a:buNone/>
              <a:defRPr sz="1200"/>
            </a:lvl4pPr>
            <a:lvl5pPr marL="2437765" indent="0">
              <a:buNone/>
              <a:defRPr sz="1200"/>
            </a:lvl5pPr>
            <a:lvl6pPr marL="3047365" indent="0">
              <a:buNone/>
              <a:defRPr sz="1200"/>
            </a:lvl6pPr>
            <a:lvl7pPr marL="3656965" indent="0">
              <a:buNone/>
              <a:defRPr sz="1200"/>
            </a:lvl7pPr>
            <a:lvl8pPr marL="4266565" indent="0">
              <a:buNone/>
              <a:defRPr sz="1200"/>
            </a:lvl8pPr>
            <a:lvl9pPr marL="4876165"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6" name="页脚占位符 5"/>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1" y="274639"/>
            <a:ext cx="8229600" cy="1143000"/>
          </a:xfrm>
          <a:prstGeom prst="rect">
            <a:avLst/>
          </a:prstGeom>
        </p:spPr>
        <p:txBody>
          <a:bodyPr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457201" y="1600203"/>
            <a:ext cx="8229600" cy="4525963"/>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5" name="页脚占位符 4"/>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1" y="206376"/>
            <a:ext cx="2057400" cy="4387851"/>
          </a:xfrm>
          <a:prstGeom prst="rect">
            <a:avLst/>
          </a:prstGeom>
        </p:spPr>
        <p:txBody>
          <a:bodyPr vert="eaVert"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457200" y="206376"/>
            <a:ext cx="6019800" cy="4387851"/>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5" name="页脚占位符 4"/>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279" y="3177"/>
            <a:ext cx="9228378" cy="6854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14521" y="0"/>
            <a:ext cx="9228619" cy="6858000"/>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3" rIns="91388" bIns="45693" anchor="ctr"/>
          <a:lstStyle/>
          <a:p>
            <a:pPr algn="ctr" eaLnBrk="0" hangingPunct="0">
              <a:defRPr/>
            </a:pPr>
            <a:endParaRPr lang="zh-CN" altLang="en-US" sz="180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1" y="365126"/>
            <a:ext cx="7886700" cy="1325563"/>
          </a:xfrm>
          <a:prstGeom prst="rect">
            <a:avLst/>
          </a:prstGeom>
        </p:spPr>
        <p:txBody>
          <a:bodyPr lIns="91472" tIns="45736" rIns="91472" bIns="45736"/>
          <a:lstStyle/>
          <a:p>
            <a:r>
              <a:rPr lang="zh-CN" altLang="en-US"/>
              <a:t>单击此处编辑母版标题样式</a:t>
            </a:r>
          </a:p>
        </p:txBody>
      </p:sp>
      <p:sp>
        <p:nvSpPr>
          <p:cNvPr id="3" name="内容占位符 2"/>
          <p:cNvSpPr>
            <a:spLocks noGrp="1"/>
          </p:cNvSpPr>
          <p:nvPr>
            <p:ph idx="1"/>
          </p:nvPr>
        </p:nvSpPr>
        <p:spPr>
          <a:xfrm>
            <a:off x="628651" y="1825625"/>
            <a:ext cx="7886700" cy="4351338"/>
          </a:xfrm>
          <a:prstGeom prst="rect">
            <a:avLst/>
          </a:prstGeom>
        </p:spPr>
        <p:txBody>
          <a:bodyPr lIns="91472" tIns="45736" rIns="91472" bIns="45736"/>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628650" y="6356351"/>
            <a:ext cx="2057400" cy="365125"/>
          </a:xfrm>
          <a:prstGeom prst="rect">
            <a:avLst/>
          </a:prstGeom>
        </p:spPr>
        <p:txBody>
          <a:bodyPr lIns="91472" tIns="45736" rIns="91472" bIns="45736"/>
          <a:lstStyle/>
          <a:p>
            <a:endParaRPr lang="zh-CN" altLang="en-US"/>
          </a:p>
        </p:txBody>
      </p:sp>
      <p:sp>
        <p:nvSpPr>
          <p:cNvPr id="5" name="页脚占位符 4"/>
          <p:cNvSpPr>
            <a:spLocks noGrp="1"/>
          </p:cNvSpPr>
          <p:nvPr>
            <p:ph type="ftr" sz="quarter" idx="11"/>
          </p:nvPr>
        </p:nvSpPr>
        <p:spPr>
          <a:xfrm>
            <a:off x="3028951" y="6356351"/>
            <a:ext cx="3086100" cy="365125"/>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6457951" y="6356351"/>
            <a:ext cx="2057400" cy="365125"/>
          </a:xfrm>
          <a:prstGeom prst="rect">
            <a:avLst/>
          </a:prstGeom>
        </p:spPr>
        <p:txBody>
          <a:bodyPr lIns="91472" tIns="45736" rIns="91472" bIns="45736"/>
          <a:lstStyle/>
          <a:p>
            <a:fld id="{0C913308-F349-4B6D-A68A-DD1791B4A57B}" type="slidenum">
              <a:rPr lang="zh-CN" altLang="en-US" smtClean="0"/>
              <a:t>‹#›</a:t>
            </a:fld>
            <a:endParaRPr lang="zh-CN" altLang="en-US"/>
          </a:p>
        </p:txBody>
      </p:sp>
    </p:spTree>
  </p:cSld>
  <p:clrMapOvr>
    <a:masterClrMapping/>
  </p:clrMapOvr>
  <p:transition spd="slow">
    <p:push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291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629842" y="2505075"/>
            <a:ext cx="3868340"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4629150" y="2505075"/>
            <a:ext cx="3887391"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AE4770-152B-407E-B6FE-91B33E4E01C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iming>
    <p:tnLst>
      <p:par>
        <p:cTn id="1" dur="indefinite" restart="never" nodeType="tmRoot"/>
      </p:par>
    </p:tnLst>
  </p:timing>
  <p:hf hdr="0" ftr="0" dt="0"/>
  <p:txStyles>
    <p:titleStyle>
      <a:lvl1pPr algn="ctr" defTabSz="1218565" rtl="0" eaLnBrk="1" latinLnBrk="0" hangingPunct="1">
        <a:spcBef>
          <a:spcPct val="0"/>
        </a:spcBef>
        <a:buNone/>
        <a:defRPr sz="589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29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25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1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7365"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6565" algn="l" defTabSz="1218565" rtl="0" eaLnBrk="1" latinLnBrk="0" hangingPunct="1">
        <a:defRPr sz="2400" kern="1200">
          <a:solidFill>
            <a:schemeClr val="tx1"/>
          </a:solidFill>
          <a:latin typeface="+mn-lt"/>
          <a:ea typeface="+mn-ea"/>
          <a:cs typeface="+mn-cs"/>
        </a:defRPr>
      </a:lvl8pPr>
      <a:lvl9pPr marL="4876165"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vmlDrawing" Target="../drawings/vmlDrawing4.vml"/><Relationship Id="rId6" Type="http://schemas.openxmlformats.org/officeDocument/2006/relationships/image" Target="../media/image11.emf"/><Relationship Id="rId5" Type="http://schemas.openxmlformats.org/officeDocument/2006/relationships/oleObject" Target="../embeddings/oleObject4.bin"/><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13.jpeg"/><Relationship Id="rId2" Type="http://schemas.openxmlformats.org/officeDocument/2006/relationships/slideLayout" Target="../slideLayouts/slideLayout13.xml"/><Relationship Id="rId1" Type="http://schemas.openxmlformats.org/officeDocument/2006/relationships/vmlDrawing" Target="../drawings/vmlDrawing5.vml"/><Relationship Id="rId6" Type="http://schemas.openxmlformats.org/officeDocument/2006/relationships/image" Target="../media/image12.emf"/><Relationship Id="rId5" Type="http://schemas.openxmlformats.org/officeDocument/2006/relationships/oleObject" Target="../embeddings/oleObject5.bin"/><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3.emf"/><Relationship Id="rId5" Type="http://schemas.openxmlformats.org/officeDocument/2006/relationships/oleObject" Target="../embeddings/oleObject1.bin"/><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7.xml"/><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image" Target="../media/image27.png"/><Relationship Id="rId4" Type="http://schemas.openxmlformats.org/officeDocument/2006/relationships/image" Target="../media/image22.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3.xml"/><Relationship Id="rId1" Type="http://schemas.openxmlformats.org/officeDocument/2006/relationships/vmlDrawing" Target="../drawings/vmlDrawing6.vml"/><Relationship Id="rId5" Type="http://schemas.openxmlformats.org/officeDocument/2006/relationships/image" Target="../media/image31.emf"/><Relationship Id="rId4" Type="http://schemas.openxmlformats.org/officeDocument/2006/relationships/oleObject" Target="../embeddings/oleObject6.bin"/></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image" Target="../media/image3.emf"/><Relationship Id="rId5" Type="http://schemas.openxmlformats.org/officeDocument/2006/relationships/oleObject" Target="../embeddings/oleObject2.bin"/><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4.xml"/><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image" Target="../media/image27.png"/><Relationship Id="rId4" Type="http://schemas.openxmlformats.org/officeDocument/2006/relationships/image" Target="../media/image22.png"/></Relationships>
</file>

<file path=ppt/slides/_rels/slide5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vmlDrawing" Target="../drawings/vmlDrawing3.vml"/><Relationship Id="rId6" Type="http://schemas.openxmlformats.org/officeDocument/2006/relationships/image" Target="../media/image3.emf"/><Relationship Id="rId5" Type="http://schemas.openxmlformats.org/officeDocument/2006/relationships/oleObject" Target="../embeddings/oleObject3.bin"/><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3.xml"/><Relationship Id="rId1" Type="http://schemas.openxmlformats.org/officeDocument/2006/relationships/vmlDrawing" Target="../drawings/vmlDrawing7.vml"/><Relationship Id="rId6" Type="http://schemas.openxmlformats.org/officeDocument/2006/relationships/image" Target="../media/image32.emf"/><Relationship Id="rId5" Type="http://schemas.openxmlformats.org/officeDocument/2006/relationships/oleObject" Target="../embeddings/oleObject7.bin"/><Relationship Id="rId4" Type="http://schemas.openxmlformats.org/officeDocument/2006/relationships/image" Target="../media/image40.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3.xml"/><Relationship Id="rId1" Type="http://schemas.openxmlformats.org/officeDocument/2006/relationships/vmlDrawing" Target="../drawings/vmlDrawing8.vml"/><Relationship Id="rId6" Type="http://schemas.openxmlformats.org/officeDocument/2006/relationships/image" Target="../media/image34.emf"/><Relationship Id="rId5" Type="http://schemas.openxmlformats.org/officeDocument/2006/relationships/oleObject" Target="../embeddings/oleObject8.bin"/><Relationship Id="rId4" Type="http://schemas.openxmlformats.org/officeDocument/2006/relationships/image" Target="../media/image39.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3.xml"/><Relationship Id="rId1" Type="http://schemas.openxmlformats.org/officeDocument/2006/relationships/vmlDrawing" Target="../drawings/vmlDrawing9.vml"/><Relationship Id="rId6" Type="http://schemas.openxmlformats.org/officeDocument/2006/relationships/image" Target="../media/image34.emf"/><Relationship Id="rId5" Type="http://schemas.openxmlformats.org/officeDocument/2006/relationships/oleObject" Target="../embeddings/oleObject9.bin"/><Relationship Id="rId4" Type="http://schemas.openxmlformats.org/officeDocument/2006/relationships/image" Target="../media/image44.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3.xml"/><Relationship Id="rId1" Type="http://schemas.openxmlformats.org/officeDocument/2006/relationships/vmlDrawing" Target="../drawings/vmlDrawing10.vml"/><Relationship Id="rId6" Type="http://schemas.openxmlformats.org/officeDocument/2006/relationships/image" Target="../media/image42.emf"/><Relationship Id="rId5" Type="http://schemas.openxmlformats.org/officeDocument/2006/relationships/oleObject" Target="../embeddings/oleObject10.bin"/><Relationship Id="rId4" Type="http://schemas.openxmlformats.org/officeDocument/2006/relationships/image" Target="../media/image43.emf"/></Relationships>
</file>

<file path=ppt/slides/_rels/slide7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3.xml"/><Relationship Id="rId1" Type="http://schemas.openxmlformats.org/officeDocument/2006/relationships/vmlDrawing" Target="../drawings/vmlDrawing11.vml"/><Relationship Id="rId5" Type="http://schemas.openxmlformats.org/officeDocument/2006/relationships/image" Target="../media/image42.emf"/><Relationship Id="rId4" Type="http://schemas.openxmlformats.org/officeDocument/2006/relationships/oleObject" Target="../embeddings/oleObject11.bin"/></Relationships>
</file>

<file path=ppt/slides/_rels/slide7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3.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707022" y="989638"/>
            <a:ext cx="6369033" cy="892483"/>
          </a:xfrm>
          <a:prstGeom prst="rect">
            <a:avLst/>
          </a:prstGeom>
          <a:noFill/>
        </p:spPr>
        <p:txBody>
          <a:bodyPr wrap="square" lIns="121854" tIns="60926" rIns="121854" bIns="60926" rtlCol="0">
            <a:spAutoFit/>
          </a:bodyPr>
          <a:lstStyle/>
          <a:p>
            <a:pPr algn="ctr" defTabSz="1218565"/>
            <a:r>
              <a:rPr lang="zh-CN" altLang="en-US" sz="5000" b="1" dirty="0" smtClean="0">
                <a:solidFill>
                  <a:srgbClr val="7030A0"/>
                </a:solidFill>
                <a:latin typeface="华文琥珀" pitchFamily="2" charset="-122"/>
                <a:ea typeface="华文琥珀" pitchFamily="2" charset="-122"/>
              </a:rPr>
              <a:t>机器学习与深度学习</a:t>
            </a:r>
            <a:endParaRPr lang="zh-CN" altLang="en-US" sz="5000" b="1" dirty="0">
              <a:solidFill>
                <a:srgbClr val="7030A0"/>
              </a:solidFill>
              <a:latin typeface="华文琥珀" pitchFamily="2" charset="-122"/>
              <a:ea typeface="华文琥珀" pitchFamily="2" charset="-122"/>
            </a:endParaRPr>
          </a:p>
        </p:txBody>
      </p:sp>
      <p:sp>
        <p:nvSpPr>
          <p:cNvPr id="24" name="TextBox 23"/>
          <p:cNvSpPr txBox="1"/>
          <p:nvPr/>
        </p:nvSpPr>
        <p:spPr>
          <a:xfrm>
            <a:off x="2707022" y="2715342"/>
            <a:ext cx="6369033" cy="677040"/>
          </a:xfrm>
          <a:prstGeom prst="rect">
            <a:avLst/>
          </a:prstGeom>
          <a:noFill/>
        </p:spPr>
        <p:txBody>
          <a:bodyPr wrap="square" lIns="121854" tIns="60926" rIns="121854" bIns="60926" rtlCol="0">
            <a:spAutoFit/>
          </a:bodyPr>
          <a:lstStyle/>
          <a:p>
            <a:pPr algn="ctr" defTabSz="1218565"/>
            <a:r>
              <a:rPr lang="zh-CN" altLang="en-US" sz="3600" b="1" dirty="0" smtClean="0">
                <a:solidFill>
                  <a:srgbClr val="7030A0"/>
                </a:solidFill>
                <a:latin typeface="华文新魏" pitchFamily="2" charset="-122"/>
                <a:ea typeface="华文新魏" pitchFamily="2" charset="-122"/>
              </a:rPr>
              <a:t>第四章  回归与多层神经网络</a:t>
            </a:r>
            <a:endParaRPr lang="zh-CN" altLang="en-US" sz="3600" b="1" dirty="0">
              <a:solidFill>
                <a:srgbClr val="7030A0"/>
              </a:solidFill>
              <a:latin typeface="华文新魏" pitchFamily="2" charset="-122"/>
              <a:ea typeface="华文新魏" pitchFamily="2" charset="-122"/>
            </a:endParaRPr>
          </a:p>
        </p:txBody>
      </p:sp>
      <p:cxnSp>
        <p:nvCxnSpPr>
          <p:cNvPr id="3" name="直接连接符 2"/>
          <p:cNvCxnSpPr/>
          <p:nvPr/>
        </p:nvCxnSpPr>
        <p:spPr>
          <a:xfrm>
            <a:off x="473890" y="4793695"/>
            <a:ext cx="8259053" cy="0"/>
          </a:xfrm>
          <a:prstGeom prst="line">
            <a:avLst/>
          </a:prstGeom>
          <a:ln>
            <a:solidFill>
              <a:srgbClr val="FFFF00"/>
            </a:solidFill>
          </a:ln>
          <a:effectLst>
            <a:glow rad="139700">
              <a:schemeClr val="accent2">
                <a:satMod val="175000"/>
                <a:alpha val="40000"/>
              </a:schemeClr>
            </a:glow>
            <a:outerShdw blurRad="40000" dist="20000" dir="5400000" rotWithShape="0">
              <a:srgbClr val="000000">
                <a:alpha val="38000"/>
              </a:srgbClr>
            </a:outerShdw>
          </a:effectLst>
        </p:spPr>
        <p:style>
          <a:lnRef idx="2">
            <a:schemeClr val="accent3"/>
          </a:lnRef>
          <a:fillRef idx="0">
            <a:schemeClr val="accent3"/>
          </a:fillRef>
          <a:effectRef idx="1">
            <a:schemeClr val="accent3"/>
          </a:effectRef>
          <a:fontRef idx="minor">
            <a:schemeClr val="tx1"/>
          </a:fontRef>
        </p:style>
      </p:cxnSp>
      <p:sp>
        <p:nvSpPr>
          <p:cNvPr id="4" name="TextBox 23"/>
          <p:cNvSpPr txBox="1"/>
          <p:nvPr/>
        </p:nvSpPr>
        <p:spPr>
          <a:xfrm>
            <a:off x="1659890" y="5321935"/>
            <a:ext cx="5824220" cy="553929"/>
          </a:xfrm>
          <a:prstGeom prst="rect">
            <a:avLst/>
          </a:prstGeom>
          <a:noFill/>
        </p:spPr>
        <p:txBody>
          <a:bodyPr wrap="square" lIns="121854" tIns="60926" rIns="121854" bIns="60926" rtlCol="0">
            <a:spAutoFit/>
            <a:scene3d>
              <a:camera prst="orthographicFront"/>
              <a:lightRig rig="threePt" dir="t"/>
            </a:scene3d>
          </a:bodyPr>
          <a:lstStyle/>
          <a:p>
            <a:pPr algn="ctr" defTabSz="1218565"/>
            <a:r>
              <a:rPr lang="zh-CN" altLang="en-US" sz="2800" b="1" dirty="0">
                <a:ln w="12700">
                  <a:solidFill>
                    <a:srgbClr val="7030A0"/>
                  </a:solidFill>
                  <a:prstDash val="solid"/>
                </a:ln>
                <a:solidFill>
                  <a:srgbClr val="7030A0"/>
                </a:solidFill>
                <a:latin typeface="微软雅黑" panose="020B0503020204020204" pitchFamily="34" charset="-122"/>
                <a:ea typeface="微软雅黑" panose="020B0503020204020204" pitchFamily="34" charset="-122"/>
              </a:rPr>
              <a:t>教研室</a:t>
            </a:r>
            <a:r>
              <a:rPr lang="zh-CN" altLang="en-US" sz="2800" b="1" dirty="0">
                <a:ln w="12700">
                  <a:solidFill>
                    <a:schemeClr val="accent1"/>
                  </a:solidFill>
                  <a:prstDash val="solid"/>
                </a:ln>
                <a:solidFill>
                  <a:srgbClr val="7030A0"/>
                </a:solidFill>
                <a:effectLst>
                  <a:outerShdw dist="38100" dir="2640000" algn="bl" rotWithShape="0">
                    <a:schemeClr val="accent1"/>
                  </a:outerShdw>
                </a:effectLst>
                <a:latin typeface="微软雅黑" panose="020B0503020204020204" pitchFamily="34" charset="-122"/>
                <a:ea typeface="微软雅黑" panose="020B0503020204020204" pitchFamily="34" charset="-122"/>
              </a:rPr>
              <a:t>  </a:t>
            </a:r>
            <a:r>
              <a:rPr lang="zh-CN" altLang="en-US" sz="2800" b="1" dirty="0">
                <a:ln w="12700">
                  <a:solidFill>
                    <a:srgbClr val="7030A0"/>
                  </a:solidFill>
                  <a:prstDash val="solid"/>
                </a:ln>
                <a:solidFill>
                  <a:srgbClr val="7030A0"/>
                </a:solidFill>
                <a:latin typeface="楷体" panose="02010609060101010101" pitchFamily="49" charset="-122"/>
                <a:ea typeface="楷体" panose="02010609060101010101" pitchFamily="49" charset="-122"/>
              </a:rPr>
              <a:t>老师</a:t>
            </a:r>
          </a:p>
        </p:txBody>
      </p:sp>
      <p:pic>
        <p:nvPicPr>
          <p:cNvPr id="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3890" y="989638"/>
            <a:ext cx="2287474" cy="322578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931139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4"/>
                                        </p:tgtEl>
                                        <p:attrNameLst>
                                          <p:attrName>ppt_y</p:attrName>
                                        </p:attrNameLst>
                                      </p:cBhvr>
                                      <p:tavLst>
                                        <p:tav tm="0">
                                          <p:val>
                                            <p:strVal val="#ppt_y"/>
                                          </p:val>
                                        </p:tav>
                                        <p:tav tm="100000">
                                          <p:val>
                                            <p:strVal val="#ppt_y"/>
                                          </p:val>
                                        </p:tav>
                                      </p:tavLst>
                                    </p:anim>
                                    <p:anim calcmode="lin" valueType="num">
                                      <p:cBhvr>
                                        <p:cTn id="14"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4"/>
                                        </p:tgtEl>
                                      </p:cBhvr>
                                    </p:animEffect>
                                  </p:childTnLst>
                                </p:cTn>
                              </p:par>
                            </p:childTnLst>
                          </p:cTn>
                        </p:par>
                        <p:par>
                          <p:cTn id="17" fill="hold">
                            <p:stCondLst>
                              <p:cond delay="155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
                                        </p:tgtEl>
                                        <p:attrNameLst>
                                          <p:attrName>ppt_y</p:attrName>
                                        </p:attrNameLst>
                                      </p:cBhvr>
                                      <p:tavLst>
                                        <p:tav tm="0">
                                          <p:val>
                                            <p:strVal val="#ppt_y"/>
                                          </p:val>
                                        </p:tav>
                                        <p:tav tm="100000">
                                          <p:val>
                                            <p:strVal val="#ppt_y"/>
                                          </p:val>
                                        </p:tav>
                                      </p:tavLst>
                                    </p:anim>
                                    <p:anim calcmode="lin" valueType="num">
                                      <p:cBhvr>
                                        <p:cTn id="2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
                                        </p:tgtEl>
                                      </p:cBhvr>
                                    </p:animEffect>
                                  </p:childTnLst>
                                </p:cTn>
                              </p:par>
                              <p:par>
                                <p:cTn id="25" presetID="1"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线性回归与回归评价指标</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以温度为横坐标，小花朵数量为纵坐标</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作出点</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折线图。容易看出可以用一条直线来近似该折线。在二维平面上，用直线来逼近数据点，就是线性回归的思想，类似可以推广到高维空间中，如在三维空间中，用平面来逼近数据点。那么，如何求出线性回归模型中的回归系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W</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呢</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4</a:t>
            </a:r>
            <a:r>
              <a:rPr lang="en-US" altLang="zh-CN" sz="2800" b="1" dirty="0" smtClean="0">
                <a:solidFill>
                  <a:srgbClr val="7030A0"/>
                </a:solidFill>
                <a:latin typeface="微软雅黑" panose="020B0503020204020204" pitchFamily="34" charset="-122"/>
                <a:ea typeface="微软雅黑" panose="020B0503020204020204" pitchFamily="34" charset="-122"/>
              </a:rPr>
              <a:t>.1 </a:t>
            </a:r>
            <a:r>
              <a:rPr lang="zh-CN" altLang="en-US" sz="2800" b="1" dirty="0" smtClean="0">
                <a:solidFill>
                  <a:srgbClr val="7030A0"/>
                </a:solidFill>
                <a:latin typeface="微软雅黑" panose="020B0503020204020204" pitchFamily="34" charset="-122"/>
                <a:ea typeface="微软雅黑" panose="020B0503020204020204" pitchFamily="34" charset="-122"/>
              </a:rPr>
              <a:t>回归任务、评价与线性回归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图片 7"/>
          <p:cNvPicPr/>
          <p:nvPr/>
        </p:nvPicPr>
        <p:blipFill>
          <a:blip r:embed="rId3">
            <a:extLst>
              <a:ext uri="{28A0092B-C50C-407E-A947-70E740481C1C}">
                <a14:useLocalDpi xmlns:a14="http://schemas.microsoft.com/office/drawing/2010/main" val="0"/>
              </a:ext>
            </a:extLst>
          </a:blip>
          <a:stretch>
            <a:fillRect/>
          </a:stretch>
        </p:blipFill>
        <p:spPr>
          <a:xfrm>
            <a:off x="2015604" y="3732179"/>
            <a:ext cx="4940000" cy="3005805"/>
          </a:xfrm>
          <a:prstGeom prst="rect">
            <a:avLst/>
          </a:prstGeom>
        </p:spPr>
      </p:pic>
    </p:spTree>
    <p:extLst>
      <p:ext uri="{BB962C8B-B14F-4D97-AF65-F5344CB8AC3E}">
        <p14:creationId xmlns:p14="http://schemas.microsoft.com/office/powerpoint/2010/main" val="3619627890"/>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线性回归与回归评价指标</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要求出回归系数，首先要解决评价的问题，也就是哪条线才是最逼近所有数据点的最佳直线</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对于二维平面上的直线，有两个不重合的点即可确定，仅有一个点无法确定。现在的问题是，点不是少了，而是多了，那怎么解决此问题？一个思路是，让这条直线尽可能地贴近所有点。那怎么来衡量这个“贴近”呢</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在二维平面上，让一条线去尽可能地贴近所有点，直接的想法是使所有点到该直线的距离和最小，使之最小的直线被认为是最“好”的。</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4</a:t>
            </a:r>
            <a:r>
              <a:rPr lang="en-US" altLang="zh-CN" sz="2800" b="1" dirty="0" smtClean="0">
                <a:solidFill>
                  <a:srgbClr val="7030A0"/>
                </a:solidFill>
                <a:latin typeface="微软雅黑" panose="020B0503020204020204" pitchFamily="34" charset="-122"/>
                <a:ea typeface="微软雅黑" panose="020B0503020204020204" pitchFamily="34" charset="-122"/>
              </a:rPr>
              <a:t>.1 </a:t>
            </a:r>
            <a:r>
              <a:rPr lang="zh-CN" altLang="en-US" sz="2800" b="1" dirty="0" smtClean="0">
                <a:solidFill>
                  <a:srgbClr val="7030A0"/>
                </a:solidFill>
                <a:latin typeface="微软雅黑" panose="020B0503020204020204" pitchFamily="34" charset="-122"/>
                <a:ea typeface="微软雅黑" panose="020B0503020204020204" pitchFamily="34" charset="-122"/>
              </a:rPr>
              <a:t>回归任务、评价与线性回归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378109461"/>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线性回归与回归评价指标</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距离</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𝑙</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计算起来比较麻烦，一般采用更容易计算的残差</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𝑠</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𝑠</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d>
                        </m:e>
                      </m:d>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式中，</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是拟采用的</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直线。</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容易理解，残差</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𝑠</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与距离</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𝑙</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之间存在等比例关系。因此，可以用所有点与该直线的残差和</a:t>
                </a:r>
                <a14:m>
                  <m:oMath xmlns:m="http://schemas.openxmlformats.org/officeDocument/2006/math">
                    <m:nary>
                      <m:naryPr>
                        <m:chr m:val="∑"/>
                        <m:limLoc m:val="undOvr"/>
                        <m:subHide m:val="on"/>
                        <m:supHide m:val="on"/>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sup/>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𝑠</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nary>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代替距离和</a:t>
                </a:r>
                <a14:m>
                  <m:oMath xmlns:m="http://schemas.openxmlformats.org/officeDocument/2006/math">
                    <m:nary>
                      <m:naryPr>
                        <m:chr m:val="∑"/>
                        <m:limLoc m:val="undOvr"/>
                        <m:subHide m:val="on"/>
                        <m:supHide m:val="on"/>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sup/>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nary>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作为衡量“贴近”程度的标准。</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290729" cy="5773971"/>
              </a:xfrm>
              <a:prstGeom prst="rect">
                <a:avLst/>
              </a:prstGeom>
              <a:blipFill rotWithShape="1">
                <a:blip r:embed="rId4"/>
                <a:stretch>
                  <a:fillRect l="-1176" b="-13094"/>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4</a:t>
            </a:r>
            <a:r>
              <a:rPr lang="en-US" altLang="zh-CN" sz="2800" b="1" dirty="0" smtClean="0">
                <a:solidFill>
                  <a:srgbClr val="7030A0"/>
                </a:solidFill>
                <a:latin typeface="微软雅黑" panose="020B0503020204020204" pitchFamily="34" charset="-122"/>
                <a:ea typeface="微软雅黑" panose="020B0503020204020204" pitchFamily="34" charset="-122"/>
              </a:rPr>
              <a:t>.1 </a:t>
            </a:r>
            <a:r>
              <a:rPr lang="zh-CN" altLang="en-US" sz="2800" b="1" dirty="0" smtClean="0">
                <a:solidFill>
                  <a:srgbClr val="7030A0"/>
                </a:solidFill>
                <a:latin typeface="微软雅黑" panose="020B0503020204020204" pitchFamily="34" charset="-122"/>
                <a:ea typeface="微软雅黑" panose="020B0503020204020204" pitchFamily="34" charset="-122"/>
              </a:rPr>
              <a:t>回归任务、评价与线性回归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1005045967"/>
              </p:ext>
            </p:extLst>
          </p:nvPr>
        </p:nvGraphicFramePr>
        <p:xfrm>
          <a:off x="2804845" y="1232898"/>
          <a:ext cx="3339101" cy="2688627"/>
        </p:xfrm>
        <a:graphic>
          <a:graphicData uri="http://schemas.openxmlformats.org/presentationml/2006/ole">
            <mc:AlternateContent xmlns:mc="http://schemas.openxmlformats.org/markup-compatibility/2006">
              <mc:Choice xmlns:v="urn:schemas-microsoft-com:vml" Requires="v">
                <p:oleObj spid="_x0000_s76825" r:id="rId5" imgW="1514455" imgH="1190859" progId="Visio.Drawing.11">
                  <p:embed/>
                </p:oleObj>
              </mc:Choice>
              <mc:Fallback>
                <p:oleObj r:id="rId5" imgW="1514455" imgH="1190859" progId="Visio.Drawing.11">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04845" y="1232898"/>
                        <a:ext cx="3339101" cy="2688627"/>
                      </a:xfrm>
                      <a:prstGeom prst="rect">
                        <a:avLst/>
                      </a:prstGeom>
                      <a:noFill/>
                    </p:spPr>
                  </p:pic>
                </p:oleObj>
              </mc:Fallback>
            </mc:AlternateContent>
          </a:graphicData>
        </a:graphic>
      </p:graphicFrame>
    </p:spTree>
    <p:extLst>
      <p:ext uri="{BB962C8B-B14F-4D97-AF65-F5344CB8AC3E}">
        <p14:creationId xmlns:p14="http://schemas.microsoft.com/office/powerpoint/2010/main" val="2478390089"/>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线性回归与回归评价指标</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因为残差需要求绝对值，后续计算时比较麻烦，尤其是在一些需要求导的场合，因此常采用残差的平方作为衡量“贴近”程度的指标：</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s</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acc>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d>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残差称为绝对误差（</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Absolute Loss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），残差平方称为误差平方（</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Squared Loss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）。误差平方对后续计算比较方便，因此常采用所有点的误差平方和（</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Sum of Squared Error, SSE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）作为损失函数来评价回归算法，该叫法与聚类的误差平方和损失函数相同</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还经常采用均方误差（</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Mean of Squared Error, MSE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）作为损失函数，它是误差平方和除以样本总数。</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290729" cy="5773971"/>
              </a:xfrm>
              <a:prstGeom prst="rect">
                <a:avLst/>
              </a:prstGeom>
              <a:blipFill rotWithShape="1">
                <a:blip r:embed="rId3"/>
                <a:stretch>
                  <a:fillRect l="-1176" r="-956" b="-2746"/>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4</a:t>
            </a:r>
            <a:r>
              <a:rPr lang="en-US" altLang="zh-CN" sz="2800" b="1" dirty="0" smtClean="0">
                <a:solidFill>
                  <a:srgbClr val="7030A0"/>
                </a:solidFill>
                <a:latin typeface="微软雅黑" panose="020B0503020204020204" pitchFamily="34" charset="-122"/>
                <a:ea typeface="微软雅黑" panose="020B0503020204020204" pitchFamily="34" charset="-122"/>
              </a:rPr>
              <a:t>.1 </a:t>
            </a:r>
            <a:r>
              <a:rPr lang="zh-CN" altLang="en-US" sz="2800" b="1" dirty="0" smtClean="0">
                <a:solidFill>
                  <a:srgbClr val="7030A0"/>
                </a:solidFill>
                <a:latin typeface="微软雅黑" panose="020B0503020204020204" pitchFamily="34" charset="-122"/>
                <a:ea typeface="微软雅黑" panose="020B0503020204020204" pitchFamily="34" charset="-122"/>
              </a:rPr>
              <a:t>回归任务、评价与线性回归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346070408"/>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线性回归与回归评价指标</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线性回归中，不同的回归系数</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确定了不同的线性模型，会带来不同的残差，因此，对于第</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个样本来说，可将误差平方</a:t>
                </a:r>
                <a14:m>
                  <m:oMath xmlns:m="http://schemas.openxmlformats.org/officeDocument/2006/math">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s</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记为</a:t>
                </a:r>
                <a14:m>
                  <m:oMath xmlns:m="http://schemas.openxmlformats.org/officeDocument/2006/math">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𝑠</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e>
                    </m:d>
                  </m:oMath>
                </a14:m>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。误差</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平方</a:t>
                </a:r>
                <a14:m>
                  <m:oMath xmlns:m="http://schemas.openxmlformats.org/officeDocument/2006/math">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𝑠</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为实际值</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与预测值</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之差的平方：</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𝑠</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d>
                            </m:e>
                          </m:d>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d>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假设有</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个训练样本时，记误差平方和为</a:t>
                </a:r>
                <a14:m>
                  <m:oMath xmlns:m="http://schemas.openxmlformats.org/officeDocument/2006/math">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L</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14:m>
                  <m:oMathPara xmlns:m="http://schemas.openxmlformats.org/officeDocument/2006/math">
                    <m:oMathParaPr>
                      <m:jc m:val="centerGroup"/>
                    </m:oMathParaPr>
                    <m:oMath xmlns:m="http://schemas.openxmlformats.org/officeDocument/2006/math">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L</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𝐖</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𝑠</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𝑠</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𝑠</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e>
                          </m:d>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e>
                          </m:d>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d>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m>
                            <m:mPr>
                              <m:mcs>
                                <m:mc>
                                  <m:mcPr>
                                    <m:count m:val="3"/>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e>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e>
                                  </m:mr>
                                </m:m>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mr>
                          </m:m>
                        </m:e>
                      </m:d>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m>
                            <m:mPr>
                              <m:mcs>
                                <m:mc>
                                  <m:mcPr>
                                    <m:count m:val="1"/>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e>
                            </m:mr>
                            <m:mr>
                              <m:e>
                                <m:m>
                                  <m:mPr>
                                    <m:mcs>
                                      <m:mc>
                                        <m:mcPr>
                                          <m:count m:val="1"/>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e>
                                  </m:m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mr>
                                </m:m>
                              </m:e>
                            </m:mr>
                            <m:m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mr>
                          </m:m>
                        </m:e>
                      </m:d>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290729" cy="5773971"/>
              </a:xfrm>
              <a:prstGeom prst="rect">
                <a:avLst/>
              </a:prstGeom>
              <a:blipFill rotWithShape="1">
                <a:blip r:embed="rId3"/>
                <a:stretch>
                  <a:fillRect l="-1176"/>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4</a:t>
            </a:r>
            <a:r>
              <a:rPr lang="en-US" altLang="zh-CN" sz="2800" b="1" dirty="0" smtClean="0">
                <a:solidFill>
                  <a:srgbClr val="7030A0"/>
                </a:solidFill>
                <a:latin typeface="微软雅黑" panose="020B0503020204020204" pitchFamily="34" charset="-122"/>
                <a:ea typeface="微软雅黑" panose="020B0503020204020204" pitchFamily="34" charset="-122"/>
              </a:rPr>
              <a:t>.1 </a:t>
            </a:r>
            <a:r>
              <a:rPr lang="zh-CN" altLang="en-US" sz="2800" b="1" dirty="0" smtClean="0">
                <a:solidFill>
                  <a:srgbClr val="7030A0"/>
                </a:solidFill>
                <a:latin typeface="微软雅黑" panose="020B0503020204020204" pitchFamily="34" charset="-122"/>
                <a:ea typeface="微软雅黑" panose="020B0503020204020204" pitchFamily="34" charset="-122"/>
              </a:rPr>
              <a:t>回归任务、评价与线性回归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569453230"/>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线性回归与回归评价指标</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令</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𝒀</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m>
                          <m:mPr>
                            <m:mcs>
                              <m:mc>
                                <m:mcPr>
                                  <m:count m:val="3"/>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mr>
                        </m:m>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14:m>
                  <m:oMath xmlns:m="http://schemas.openxmlformats.org/officeDocument/2006/math">
                    <m:bar>
                      <m:barPr>
                        <m:pos m:val="top"/>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bar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𝑿</m:t>
                        </m:r>
                      </m:e>
                    </m:ba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m>
                          <m:mPr>
                            <m:mcs>
                              <m:mc>
                                <m:mcPr>
                                  <m:count m:val="3"/>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m:t>
                                  </m:r>
                                </m:sub>
                              </m:sSub>
                            </m:e>
                          </m:mr>
                        </m:m>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m>
                          <m:mPr>
                            <m:mcs>
                              <m:mc>
                                <m:mcPr>
                                  <m:count m:val="3"/>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e>
                                  </m:d>
                                </m:sup>
                              </m:sSup>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e>
                                  </m:d>
                                </m:sup>
                              </m:sSup>
                            </m:e>
                          </m:m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mr>
                          <m:m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p>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p>
                            </m:e>
                          </m:mr>
                        </m:m>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𝒀</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bar>
                                <m:barPr>
                                  <m:pos m:val="top"/>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bar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𝑿</m:t>
                                  </m:r>
                                </m:e>
                              </m:bar>
                            </m:e>
                          </m:d>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𝒀</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bar>
                                <m:barPr>
                                  <m:pos m:val="top"/>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bar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𝑿</m:t>
                                  </m:r>
                                </m:e>
                              </m:bar>
                            </m:e>
                          </m:d>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𝑇</m:t>
                          </m:r>
                        </m:sup>
                      </m:sSup>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是要优化的目标，当样本</a:t>
                </a:r>
                <a14:m>
                  <m:oMath xmlns:m="http://schemas.openxmlformats.org/officeDocument/2006/math">
                    <m:bar>
                      <m:barPr>
                        <m:pos m:val="top"/>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bar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𝑿</m:t>
                        </m:r>
                      </m:e>
                    </m:ba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与标签</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𝒀</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确定后，它的取值只与</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有关。</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因此，线性模型的求解，就是要求得使</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达到最小值时的</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，记为</a:t>
                </a:r>
                <a14:m>
                  <m:oMath xmlns:m="http://schemas.openxmlformats.org/officeDocument/2006/math">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𝐖</m:t>
                        </m:r>
                      </m:e>
                    </m:acc>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𝐖</m:t>
                          </m:r>
                        </m:e>
                      </m:acc>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limLow>
                        <m:limLow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limLowPr>
                        <m:e>
                          <m:func>
                            <m:func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uncPr>
                            <m:fName>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arg</m:t>
                              </m:r>
                            </m:fNa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𝑚𝑖𝑛</m:t>
                              </m:r>
                            </m:e>
                          </m:func>
                        </m:e>
                        <m:li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lim>
                      </m:limLow>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L</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𝐖</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limLow>
                        <m:limLow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limLowPr>
                        <m:e>
                          <m:func>
                            <m:func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uncPr>
                            <m:fName>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arg</m:t>
                              </m:r>
                            </m:fNa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𝑚𝑖𝑛</m:t>
                              </m:r>
                            </m:e>
                          </m:func>
                        </m:e>
                        <m:li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lim>
                      </m:limLow>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𝐘</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𝐖</m:t>
                              </m:r>
                              <m:bar>
                                <m:barPr>
                                  <m:pos m:val="top"/>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bar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𝐗</m:t>
                                  </m:r>
                                </m:e>
                              </m:bar>
                            </m:e>
                          </m:d>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𝐘</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𝐖</m:t>
                              </m:r>
                              <m:bar>
                                <m:barPr>
                                  <m:pos m:val="top"/>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bar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𝐗</m:t>
                                  </m:r>
                                </m:e>
                              </m:bar>
                            </m:e>
                          </m:d>
                        </m:e>
                        <m:sup>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T</m:t>
                          </m:r>
                        </m:sup>
                      </m:sSup>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290729" cy="5773971"/>
              </a:xfrm>
              <a:prstGeom prst="rect">
                <a:avLst/>
              </a:prstGeom>
              <a:blipFill rotWithShape="1">
                <a:blip r:embed="rId3"/>
                <a:stretch>
                  <a:fillRect l="-1176" r="-4338"/>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4</a:t>
            </a:r>
            <a:r>
              <a:rPr lang="en-US" altLang="zh-CN" sz="2800" b="1" dirty="0" smtClean="0">
                <a:solidFill>
                  <a:srgbClr val="7030A0"/>
                </a:solidFill>
                <a:latin typeface="微软雅黑" panose="020B0503020204020204" pitchFamily="34" charset="-122"/>
                <a:ea typeface="微软雅黑" panose="020B0503020204020204" pitchFamily="34" charset="-122"/>
              </a:rPr>
              <a:t>.1 </a:t>
            </a:r>
            <a:r>
              <a:rPr lang="zh-CN" altLang="en-US" sz="2800" b="1" dirty="0" smtClean="0">
                <a:solidFill>
                  <a:srgbClr val="7030A0"/>
                </a:solidFill>
                <a:latin typeface="微软雅黑" panose="020B0503020204020204" pitchFamily="34" charset="-122"/>
                <a:ea typeface="微软雅黑" panose="020B0503020204020204" pitchFamily="34" charset="-122"/>
              </a:rPr>
              <a:t>回归任务、评价与线性回归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505817204"/>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线性回归与回归评价指标</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4</a:t>
            </a:r>
            <a:r>
              <a:rPr lang="en-US" altLang="zh-CN" sz="2800" b="1" dirty="0" smtClean="0">
                <a:solidFill>
                  <a:srgbClr val="7030A0"/>
                </a:solidFill>
                <a:latin typeface="微软雅黑" panose="020B0503020204020204" pitchFamily="34" charset="-122"/>
                <a:ea typeface="微软雅黑" panose="020B0503020204020204" pitchFamily="34" charset="-122"/>
              </a:rPr>
              <a:t>.1 </a:t>
            </a:r>
            <a:r>
              <a:rPr lang="zh-CN" altLang="en-US" sz="2800" b="1" dirty="0" smtClean="0">
                <a:solidFill>
                  <a:srgbClr val="7030A0"/>
                </a:solidFill>
                <a:latin typeface="微软雅黑" panose="020B0503020204020204" pitchFamily="34" charset="-122"/>
                <a:ea typeface="微软雅黑" panose="020B0503020204020204" pitchFamily="34" charset="-122"/>
              </a:rPr>
              <a:t>回归任务、评价与线性回归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314442" y="1276536"/>
            <a:ext cx="8610779" cy="5355312"/>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import </a:t>
            </a:r>
            <a:r>
              <a:rPr lang="en-US" altLang="zh-CN" dirty="0" err="1"/>
              <a:t>numpy</a:t>
            </a:r>
            <a:r>
              <a:rPr lang="en-US" altLang="zh-CN" dirty="0"/>
              <a:t> as </a:t>
            </a:r>
            <a:r>
              <a:rPr lang="en-US" altLang="zh-CN" dirty="0" err="1"/>
              <a:t>np</a:t>
            </a:r>
            <a:endParaRPr lang="zh-CN" altLang="zh-CN" dirty="0"/>
          </a:p>
          <a:p>
            <a:pPr marL="342900" lvl="0" indent="-342900">
              <a:buClr>
                <a:srgbClr val="00B0F0"/>
              </a:buClr>
              <a:buFont typeface="+mj-lt"/>
              <a:buAutoNum type="arabicPeriod"/>
            </a:pPr>
            <a:r>
              <a:rPr lang="en-US" altLang="zh-CN" dirty="0"/>
              <a:t>from </a:t>
            </a:r>
            <a:r>
              <a:rPr lang="en-US" altLang="zh-CN" dirty="0" err="1"/>
              <a:t>sklearn.metrics</a:t>
            </a:r>
            <a:r>
              <a:rPr lang="en-US" altLang="zh-CN" dirty="0"/>
              <a:t> import </a:t>
            </a:r>
            <a:r>
              <a:rPr lang="en-US" altLang="zh-CN" dirty="0" err="1"/>
              <a:t>mean_squared_error</a:t>
            </a:r>
            <a:endParaRPr lang="zh-CN" altLang="zh-CN" dirty="0"/>
          </a:p>
          <a:p>
            <a:pPr marL="342900" lvl="0" indent="-342900">
              <a:buClr>
                <a:srgbClr val="00B0F0"/>
              </a:buClr>
              <a:buFont typeface="+mj-lt"/>
              <a:buAutoNum type="arabicPeriod"/>
            </a:pPr>
            <a:r>
              <a:rPr lang="en-US" altLang="zh-CN" dirty="0"/>
              <a:t>temperatures = [15, 20, 25, 30, 35,40]</a:t>
            </a:r>
            <a:endParaRPr lang="zh-CN" altLang="zh-CN" dirty="0"/>
          </a:p>
          <a:p>
            <a:pPr marL="342900" lvl="0" indent="-342900">
              <a:buClr>
                <a:srgbClr val="00B0F0"/>
              </a:buClr>
              <a:buFont typeface="+mj-lt"/>
              <a:buAutoNum type="arabicPeriod"/>
            </a:pPr>
            <a:r>
              <a:rPr lang="en-US" altLang="zh-CN" dirty="0"/>
              <a:t>flowers = [136, 140, 155, 160, 157, 175]</a:t>
            </a:r>
            <a:endParaRPr lang="zh-CN" altLang="zh-CN" dirty="0"/>
          </a:p>
          <a:p>
            <a:pPr marL="342900" lvl="0" indent="-342900">
              <a:buClr>
                <a:srgbClr val="00B0F0"/>
              </a:buClr>
              <a:buFont typeface="+mj-lt"/>
              <a:buAutoNum type="arabicPeriod"/>
            </a:pPr>
            <a:r>
              <a:rPr lang="en-US" altLang="zh-CN" dirty="0" err="1"/>
              <a:t>new_tempera</a:t>
            </a:r>
            <a:r>
              <a:rPr lang="en-US" altLang="zh-CN" dirty="0"/>
              <a:t> = [18, 22, 33]</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from </a:t>
            </a:r>
            <a:r>
              <a:rPr lang="en-US" altLang="zh-CN" dirty="0" err="1"/>
              <a:t>sklearn</a:t>
            </a:r>
            <a:r>
              <a:rPr lang="en-US" altLang="zh-CN" dirty="0"/>
              <a:t> import </a:t>
            </a:r>
            <a:r>
              <a:rPr lang="en-US" altLang="zh-CN" dirty="0" err="1"/>
              <a:t>linear_model</a:t>
            </a:r>
            <a:endParaRPr lang="zh-CN" altLang="zh-CN" dirty="0"/>
          </a:p>
          <a:p>
            <a:pPr marL="342900" lvl="0" indent="-342900">
              <a:buClr>
                <a:srgbClr val="00B0F0"/>
              </a:buClr>
              <a:buFont typeface="+mj-lt"/>
              <a:buAutoNum type="arabicPeriod"/>
            </a:pPr>
            <a:r>
              <a:rPr lang="en-US" altLang="zh-CN" dirty="0" err="1"/>
              <a:t>reg</a:t>
            </a:r>
            <a:r>
              <a:rPr lang="en-US" altLang="zh-CN" dirty="0"/>
              <a:t> = </a:t>
            </a:r>
            <a:r>
              <a:rPr lang="en-US" altLang="zh-CN" dirty="0" err="1"/>
              <a:t>linear_model.LinearRegression</a:t>
            </a:r>
            <a:r>
              <a:rPr lang="en-US" altLang="zh-CN" dirty="0"/>
              <a:t>()</a:t>
            </a:r>
            <a:endParaRPr lang="zh-CN" altLang="zh-CN" dirty="0"/>
          </a:p>
          <a:p>
            <a:pPr marL="342900" lvl="0" indent="-342900">
              <a:buClr>
                <a:srgbClr val="00B0F0"/>
              </a:buClr>
              <a:buFont typeface="+mj-lt"/>
              <a:buAutoNum type="arabicPeriod"/>
            </a:pPr>
            <a:r>
              <a:rPr lang="en-US" altLang="zh-CN" dirty="0"/>
              <a:t>temps = </a:t>
            </a:r>
            <a:r>
              <a:rPr lang="en-US" altLang="zh-CN" dirty="0" err="1"/>
              <a:t>np.array</a:t>
            </a:r>
            <a:r>
              <a:rPr lang="en-US" altLang="zh-CN" dirty="0"/>
              <a:t>(temperatures).reshape(-1,1)</a:t>
            </a:r>
            <a:endParaRPr lang="zh-CN" altLang="zh-CN" dirty="0"/>
          </a:p>
          <a:p>
            <a:pPr marL="342900" lvl="0" indent="-342900">
              <a:buClr>
                <a:srgbClr val="00B0F0"/>
              </a:buClr>
              <a:buFont typeface="+mj-lt"/>
              <a:buAutoNum type="arabicPeriod"/>
            </a:pPr>
            <a:r>
              <a:rPr lang="en-US" altLang="zh-CN" dirty="0" err="1"/>
              <a:t>reg.fit</a:t>
            </a:r>
            <a:r>
              <a:rPr lang="en-US" altLang="zh-CN" dirty="0"/>
              <a:t> (temps, flowers)</a:t>
            </a:r>
            <a:endParaRPr lang="zh-CN" altLang="zh-CN" dirty="0"/>
          </a:p>
          <a:p>
            <a:pPr marL="342900" lvl="0" indent="-342900">
              <a:buClr>
                <a:srgbClr val="00B0F0"/>
              </a:buClr>
              <a:buFont typeface="+mj-lt"/>
              <a:buAutoNum type="arabicPeriod"/>
            </a:pPr>
            <a:r>
              <a:rPr lang="en-US" altLang="zh-CN" dirty="0" err="1"/>
              <a:t>temps_pred</a:t>
            </a:r>
            <a:r>
              <a:rPr lang="en-US" altLang="zh-CN" dirty="0"/>
              <a:t> = </a:t>
            </a:r>
            <a:r>
              <a:rPr lang="en-US" altLang="zh-CN" dirty="0" err="1"/>
              <a:t>reg.predict</a:t>
            </a:r>
            <a:r>
              <a:rPr lang="en-US" altLang="zh-CN" dirty="0"/>
              <a:t>(temps)</a:t>
            </a:r>
            <a:endParaRPr lang="zh-CN" altLang="zh-CN" dirty="0"/>
          </a:p>
          <a:p>
            <a:pPr marL="342900" lvl="0" indent="-342900">
              <a:buClr>
                <a:srgbClr val="00B0F0"/>
              </a:buClr>
              <a:buFont typeface="+mj-lt"/>
              <a:buAutoNum type="arabicPeriod"/>
            </a:pPr>
            <a:r>
              <a:rPr lang="en-US" altLang="zh-CN" dirty="0"/>
              <a:t>print('MSE: %.2f' % </a:t>
            </a:r>
            <a:r>
              <a:rPr lang="en-US" altLang="zh-CN" dirty="0" err="1"/>
              <a:t>mean_squared_error</a:t>
            </a:r>
            <a:r>
              <a:rPr lang="en-US" altLang="zh-CN" dirty="0"/>
              <a:t>(flowers, </a:t>
            </a:r>
            <a:r>
              <a:rPr lang="en-US" altLang="zh-CN" dirty="0" err="1"/>
              <a:t>temps_pred</a:t>
            </a:r>
            <a:r>
              <a:rPr lang="en-US" altLang="zh-CN" dirty="0"/>
              <a:t>))</a:t>
            </a:r>
            <a:endParaRPr lang="zh-CN" altLang="zh-CN" dirty="0"/>
          </a:p>
          <a:p>
            <a:pPr marL="342900" lvl="0" indent="-342900">
              <a:buClr>
                <a:srgbClr val="00B0F0"/>
              </a:buClr>
              <a:buFont typeface="+mj-lt"/>
              <a:buAutoNum type="arabicPeriod"/>
            </a:pPr>
            <a:r>
              <a:rPr lang="en-US" altLang="zh-CN" dirty="0"/>
              <a:t>print("W(0):", </a:t>
            </a:r>
            <a:r>
              <a:rPr lang="en-US" altLang="zh-CN" dirty="0" err="1"/>
              <a:t>reg.intercept</a:t>
            </a:r>
            <a:r>
              <a:rPr lang="en-US" altLang="zh-CN" dirty="0"/>
              <a:t>_, "   W(1):", </a:t>
            </a:r>
            <a:r>
              <a:rPr lang="en-US" altLang="zh-CN" dirty="0" err="1"/>
              <a:t>reg.coef</a:t>
            </a:r>
            <a:r>
              <a:rPr lang="en-US" altLang="zh-CN" dirty="0"/>
              <a:t>_)</a:t>
            </a:r>
            <a:endParaRPr lang="zh-CN" altLang="zh-CN" dirty="0"/>
          </a:p>
          <a:p>
            <a:pPr marL="342900" lvl="0" indent="-342900">
              <a:buClr>
                <a:srgbClr val="00B0F0"/>
              </a:buClr>
              <a:buFont typeface="+mj-lt"/>
              <a:buAutoNum type="arabicPeriod"/>
            </a:pPr>
            <a:r>
              <a:rPr lang="en-US" altLang="zh-CN" dirty="0"/>
              <a:t>&gt;&gt;&gt;  MSE: 17.80</a:t>
            </a:r>
            <a:endParaRPr lang="zh-CN" altLang="zh-CN" dirty="0"/>
          </a:p>
          <a:p>
            <a:pPr marL="342900" lvl="0" indent="-342900">
              <a:buClr>
                <a:srgbClr val="00B0F0"/>
              </a:buClr>
              <a:buFont typeface="+mj-lt"/>
              <a:buAutoNum type="arabicPeriod"/>
            </a:pPr>
            <a:r>
              <a:rPr lang="en-US" altLang="zh-CN" dirty="0"/>
              <a:t>W(0): 114.39047619047619    W(1): [1.43428571]</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err="1"/>
              <a:t>new_temps</a:t>
            </a:r>
            <a:r>
              <a:rPr lang="en-US" altLang="zh-CN" dirty="0"/>
              <a:t> = </a:t>
            </a:r>
            <a:r>
              <a:rPr lang="en-US" altLang="zh-CN" dirty="0" err="1"/>
              <a:t>np.array</a:t>
            </a:r>
            <a:r>
              <a:rPr lang="en-US" altLang="zh-CN" dirty="0"/>
              <a:t>(</a:t>
            </a:r>
            <a:r>
              <a:rPr lang="en-US" altLang="zh-CN" dirty="0" err="1"/>
              <a:t>new_tempera</a:t>
            </a:r>
            <a:r>
              <a:rPr lang="en-US" altLang="zh-CN" dirty="0"/>
              <a:t>).reshape(-1,1)</a:t>
            </a:r>
            <a:endParaRPr lang="zh-CN" altLang="zh-CN" dirty="0"/>
          </a:p>
          <a:p>
            <a:pPr marL="342900" lvl="0" indent="-342900">
              <a:buClr>
                <a:srgbClr val="00B0F0"/>
              </a:buClr>
              <a:buFont typeface="+mj-lt"/>
              <a:buAutoNum type="arabicPeriod"/>
            </a:pPr>
            <a:r>
              <a:rPr lang="en-US" altLang="zh-CN" dirty="0" err="1"/>
              <a:t>reg.predict</a:t>
            </a:r>
            <a:r>
              <a:rPr lang="en-US" altLang="zh-CN" dirty="0"/>
              <a:t>(</a:t>
            </a:r>
            <a:r>
              <a:rPr lang="en-US" altLang="zh-CN" dirty="0" err="1"/>
              <a:t>new_temps</a:t>
            </a:r>
            <a:r>
              <a:rPr lang="en-US" altLang="zh-CN" dirty="0"/>
              <a:t>)</a:t>
            </a:r>
            <a:endParaRPr lang="zh-CN" altLang="zh-CN" dirty="0"/>
          </a:p>
          <a:p>
            <a:pPr marL="342900" lvl="0" indent="-342900">
              <a:buClr>
                <a:srgbClr val="00B0F0"/>
              </a:buClr>
              <a:buFont typeface="+mj-lt"/>
              <a:buAutoNum type="arabicPeriod"/>
            </a:pPr>
            <a:r>
              <a:rPr lang="en-US" altLang="zh-CN" dirty="0"/>
              <a:t>&gt;&gt;&gt; array([140.20761905, 145.9447619 , 161.72190476])</a:t>
            </a:r>
            <a:endParaRPr lang="zh-CN" altLang="zh-CN" dirty="0"/>
          </a:p>
        </p:txBody>
      </p:sp>
      <p:pic>
        <p:nvPicPr>
          <p:cNvPr id="9" name="图片 8"/>
          <p:cNvPicPr/>
          <p:nvPr/>
        </p:nvPicPr>
        <p:blipFill>
          <a:blip r:embed="rId3">
            <a:extLst>
              <a:ext uri="{28A0092B-C50C-407E-A947-70E740481C1C}">
                <a14:useLocalDpi xmlns:a14="http://schemas.microsoft.com/office/drawing/2010/main" val="0"/>
              </a:ext>
            </a:extLst>
          </a:blip>
          <a:stretch>
            <a:fillRect/>
          </a:stretch>
        </p:blipFill>
        <p:spPr>
          <a:xfrm>
            <a:off x="5067809" y="1893563"/>
            <a:ext cx="3857411" cy="2329116"/>
          </a:xfrm>
          <a:prstGeom prst="rect">
            <a:avLst/>
          </a:prstGeom>
        </p:spPr>
      </p:pic>
    </p:spTree>
    <p:extLst>
      <p:ext uri="{BB962C8B-B14F-4D97-AF65-F5344CB8AC3E}">
        <p14:creationId xmlns:p14="http://schemas.microsoft.com/office/powerpoint/2010/main" val="2316880843"/>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圆角矩形 66"/>
          <p:cNvSpPr/>
          <p:nvPr/>
        </p:nvSpPr>
        <p:spPr>
          <a:xfrm>
            <a:off x="2363458" y="1760832"/>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4.1</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3576691" y="1760831"/>
            <a:ext cx="3632294" cy="511238"/>
            <a:chOff x="6339097" y="1573726"/>
            <a:chExt cx="3744416" cy="511504"/>
          </a:xfrm>
          <a:solidFill>
            <a:srgbClr val="7030A0"/>
          </a:solidFill>
        </p:grpSpPr>
        <p:sp>
          <p:nvSpPr>
            <p:cNvPr id="69" name="圆角矩形 68"/>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0" name="矩形 69"/>
            <p:cNvSpPr/>
            <p:nvPr/>
          </p:nvSpPr>
          <p:spPr>
            <a:xfrm>
              <a:off x="6491851" y="1614014"/>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回归任务、评价与线性回归</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2363458" y="2596849"/>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4.2</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3584189" y="2596849"/>
            <a:ext cx="3632294" cy="511238"/>
            <a:chOff x="6315199" y="2410178"/>
            <a:chExt cx="3744416" cy="511504"/>
          </a:xfrm>
          <a:solidFill>
            <a:srgbClr val="7030A0"/>
          </a:solidFill>
        </p:grpSpPr>
        <p:sp>
          <p:nvSpPr>
            <p:cNvPr id="73" name="圆角矩形 72"/>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4" name="矩形 73"/>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梯度下降法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2363458" y="3482241"/>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4.3</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3602091" y="3482239"/>
            <a:ext cx="3632294" cy="511238"/>
            <a:chOff x="6339097" y="3296031"/>
            <a:chExt cx="3744416" cy="511504"/>
          </a:xfrm>
          <a:solidFill>
            <a:srgbClr val="7030A0"/>
          </a:solidFill>
        </p:grpSpPr>
        <p:sp>
          <p:nvSpPr>
            <p:cNvPr id="77" name="圆角矩形 7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8" name="矩形 77"/>
            <p:cNvSpPr/>
            <p:nvPr/>
          </p:nvSpPr>
          <p:spPr>
            <a:xfrm>
              <a:off x="6491850" y="3336318"/>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决策函数回归模型</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0" y="330429"/>
            <a:ext cx="9144000" cy="676999"/>
          </a:xfrm>
          <a:prstGeom prst="rect">
            <a:avLst/>
          </a:prstGeom>
          <a:noFill/>
        </p:spPr>
        <p:txBody>
          <a:bodyPr wrap="square" lIns="121817" tIns="60906" rIns="121817" bIns="60906">
            <a:spAutoFit/>
          </a:bodyPr>
          <a:lstStyle/>
          <a:p>
            <a:pPr algn="ctr" defTabSz="1218565"/>
            <a:r>
              <a:rPr lang="zh-CN" altLang="en-US" sz="3600" b="1" dirty="0">
                <a:solidFill>
                  <a:srgbClr val="7030A0"/>
                </a:solidFill>
                <a:latin typeface="华文新魏" pitchFamily="2" charset="-122"/>
                <a:ea typeface="华文新魏" pitchFamily="2" charset="-122"/>
              </a:rPr>
              <a:t>第四章  回归与多层神经网络</a:t>
            </a:r>
          </a:p>
        </p:txBody>
      </p:sp>
      <p:sp>
        <p:nvSpPr>
          <p:cNvPr id="88" name="下箭头 87"/>
          <p:cNvSpPr/>
          <p:nvPr/>
        </p:nvSpPr>
        <p:spPr>
          <a:xfrm rot="16200000">
            <a:off x="1604659" y="2517015"/>
            <a:ext cx="575764" cy="695523"/>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40" tIns="45671" rIns="91340" bIns="45671" rtlCol="0" anchor="ctr"/>
          <a:lstStyle/>
          <a:p>
            <a:pPr algn="ctr" defTabSz="1218565"/>
            <a:endParaRPr lang="zh-CN" altLang="en-US" sz="2400">
              <a:solidFill>
                <a:prstClr val="white"/>
              </a:solidFill>
              <a:latin typeface="Calibri" panose="020F0502020204030204"/>
              <a:ea typeface="宋体" panose="02010600030101010101" pitchFamily="2" charset="-122"/>
            </a:endParaRPr>
          </a:p>
        </p:txBody>
      </p:sp>
      <p:sp>
        <p:nvSpPr>
          <p:cNvPr id="26" name="圆角矩形 25"/>
          <p:cNvSpPr/>
          <p:nvPr/>
        </p:nvSpPr>
        <p:spPr>
          <a:xfrm>
            <a:off x="2363458" y="4358482"/>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4.4</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27" name="组合 26"/>
          <p:cNvGrpSpPr/>
          <p:nvPr/>
        </p:nvGrpSpPr>
        <p:grpSpPr>
          <a:xfrm>
            <a:off x="3576691" y="4358481"/>
            <a:ext cx="3632294" cy="511238"/>
            <a:chOff x="6339097" y="1573726"/>
            <a:chExt cx="3744416" cy="511504"/>
          </a:xfrm>
          <a:solidFill>
            <a:srgbClr val="7030A0"/>
          </a:solidFill>
        </p:grpSpPr>
        <p:sp>
          <p:nvSpPr>
            <p:cNvPr id="28" name="圆角矩形 27"/>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29" name="矩形 28"/>
            <p:cNvSpPr/>
            <p:nvPr/>
          </p:nvSpPr>
          <p:spPr>
            <a:xfrm>
              <a:off x="6491851" y="1614013"/>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过拟合及其抑制</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0" name="圆角矩形 29"/>
          <p:cNvSpPr/>
          <p:nvPr/>
        </p:nvSpPr>
        <p:spPr>
          <a:xfrm>
            <a:off x="2363458" y="5194499"/>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a:solidFill>
                  <a:prstClr val="white"/>
                </a:solidFill>
                <a:latin typeface="Calibri" panose="020F0502020204030204"/>
                <a:ea typeface="Arial Unicode MS" panose="020B0604020202020204" pitchFamily="34" charset="-122"/>
                <a:cs typeface="Arial Unicode MS" panose="020B0604020202020204" pitchFamily="34" charset="-122"/>
              </a:rPr>
              <a:t>4</a:t>
            </a: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.5</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31" name="组合 30"/>
          <p:cNvGrpSpPr/>
          <p:nvPr/>
        </p:nvGrpSpPr>
        <p:grpSpPr>
          <a:xfrm>
            <a:off x="3584189" y="5194499"/>
            <a:ext cx="3632294" cy="511238"/>
            <a:chOff x="6315199" y="2410178"/>
            <a:chExt cx="3744416" cy="511504"/>
          </a:xfrm>
          <a:solidFill>
            <a:srgbClr val="7030A0"/>
          </a:solidFill>
        </p:grpSpPr>
        <p:sp>
          <p:nvSpPr>
            <p:cNvPr id="32" name="圆角矩形 31"/>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33" name="矩形 32"/>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多层神经网络与回归</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249633522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down)">
                                      <p:cBhvr>
                                        <p:cTn id="7" dur="580">
                                          <p:stCondLst>
                                            <p:cond delay="0"/>
                                          </p:stCondLst>
                                        </p:cTn>
                                        <p:tgtEl>
                                          <p:spTgt spid="88"/>
                                        </p:tgtEl>
                                      </p:cBhvr>
                                    </p:animEffect>
                                    <p:anim calcmode="lin" valueType="num">
                                      <p:cBhvr>
                                        <p:cTn id="8" dur="1822" tmFilter="0,0; 0.14,0.36; 0.43,0.73; 0.71,0.91; 1.0,1.0">
                                          <p:stCondLst>
                                            <p:cond delay="0"/>
                                          </p:stCondLst>
                                        </p:cTn>
                                        <p:tgtEl>
                                          <p:spTgt spid="8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8"/>
                                        </p:tgtEl>
                                        <p:attrNameLst>
                                          <p:attrName>ppt_y</p:attrName>
                                        </p:attrNameLst>
                                      </p:cBhvr>
                                      <p:tavLst>
                                        <p:tav tm="0" fmla="#ppt_y-sin(pi*$)/81">
                                          <p:val>
                                            <p:fltVal val="0"/>
                                          </p:val>
                                        </p:tav>
                                        <p:tav tm="100000">
                                          <p:val>
                                            <p:fltVal val="1"/>
                                          </p:val>
                                        </p:tav>
                                      </p:tavLst>
                                    </p:anim>
                                    <p:animScale>
                                      <p:cBhvr>
                                        <p:cTn id="13" dur="26">
                                          <p:stCondLst>
                                            <p:cond delay="650"/>
                                          </p:stCondLst>
                                        </p:cTn>
                                        <p:tgtEl>
                                          <p:spTgt spid="88"/>
                                        </p:tgtEl>
                                      </p:cBhvr>
                                      <p:to x="100000" y="60000"/>
                                    </p:animScale>
                                    <p:animScale>
                                      <p:cBhvr>
                                        <p:cTn id="14" dur="166" decel="50000">
                                          <p:stCondLst>
                                            <p:cond delay="676"/>
                                          </p:stCondLst>
                                        </p:cTn>
                                        <p:tgtEl>
                                          <p:spTgt spid="88"/>
                                        </p:tgtEl>
                                      </p:cBhvr>
                                      <p:to x="100000" y="100000"/>
                                    </p:animScale>
                                    <p:animScale>
                                      <p:cBhvr>
                                        <p:cTn id="15" dur="26">
                                          <p:stCondLst>
                                            <p:cond delay="1312"/>
                                          </p:stCondLst>
                                        </p:cTn>
                                        <p:tgtEl>
                                          <p:spTgt spid="88"/>
                                        </p:tgtEl>
                                      </p:cBhvr>
                                      <p:to x="100000" y="80000"/>
                                    </p:animScale>
                                    <p:animScale>
                                      <p:cBhvr>
                                        <p:cTn id="16" dur="166" decel="50000">
                                          <p:stCondLst>
                                            <p:cond delay="1338"/>
                                          </p:stCondLst>
                                        </p:cTn>
                                        <p:tgtEl>
                                          <p:spTgt spid="88"/>
                                        </p:tgtEl>
                                      </p:cBhvr>
                                      <p:to x="100000" y="100000"/>
                                    </p:animScale>
                                    <p:animScale>
                                      <p:cBhvr>
                                        <p:cTn id="17" dur="26">
                                          <p:stCondLst>
                                            <p:cond delay="1642"/>
                                          </p:stCondLst>
                                        </p:cTn>
                                        <p:tgtEl>
                                          <p:spTgt spid="88"/>
                                        </p:tgtEl>
                                      </p:cBhvr>
                                      <p:to x="100000" y="90000"/>
                                    </p:animScale>
                                    <p:animScale>
                                      <p:cBhvr>
                                        <p:cTn id="18" dur="166" decel="50000">
                                          <p:stCondLst>
                                            <p:cond delay="1668"/>
                                          </p:stCondLst>
                                        </p:cTn>
                                        <p:tgtEl>
                                          <p:spTgt spid="88"/>
                                        </p:tgtEl>
                                      </p:cBhvr>
                                      <p:to x="100000" y="100000"/>
                                    </p:animScale>
                                    <p:animScale>
                                      <p:cBhvr>
                                        <p:cTn id="19" dur="26">
                                          <p:stCondLst>
                                            <p:cond delay="1808"/>
                                          </p:stCondLst>
                                        </p:cTn>
                                        <p:tgtEl>
                                          <p:spTgt spid="88"/>
                                        </p:tgtEl>
                                      </p:cBhvr>
                                      <p:to x="100000" y="95000"/>
                                    </p:animScale>
                                    <p:animScale>
                                      <p:cBhvr>
                                        <p:cTn id="20" dur="166" decel="50000">
                                          <p:stCondLst>
                                            <p:cond delay="1834"/>
                                          </p:stCondLst>
                                        </p:cTn>
                                        <p:tgtEl>
                                          <p:spTgt spid="8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基本思想</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迭代关系式是迭代法应用时的关键问题，而梯度下降（</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Gradient Descent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）法正是用梯度来建立迭代关系式的迭代法。</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机器学习模型的求解一般可以表示</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func>
                        <m:func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uncPr>
                        <m:fName>
                          <m:limLow>
                            <m:limLow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limLowPr>
                            <m:e>
                              <m:func>
                                <m:func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uncPr>
                                <m:fNa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𝑎𝑟𝑔</m:t>
                                  </m:r>
                                </m:fNa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𝑚𝑖𝑛</m:t>
                                  </m:r>
                                </m:e>
                              </m:func>
                            </m:e>
                            <m:li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lim>
                          </m:limLow>
                        </m:fNa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d>
                        </m:e>
                      </m:func>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其中，</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𝐱</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为机器学习模型的损失函数。</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也称为</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无</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约束</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最优化模型</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290729" cy="5773971"/>
              </a:xfrm>
              <a:prstGeom prst="rect">
                <a:avLst/>
              </a:prstGeom>
              <a:blipFill rotWithShape="1">
                <a:blip r:embed="rId3"/>
                <a:stretch>
                  <a:fillRect l="-1176" r="-441"/>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4.2 </a:t>
            </a:r>
            <a:r>
              <a:rPr lang="zh-CN" altLang="en-US" sz="2800" b="1" dirty="0" smtClean="0">
                <a:solidFill>
                  <a:srgbClr val="7030A0"/>
                </a:solidFill>
                <a:latin typeface="微软雅黑" panose="020B0503020204020204" pitchFamily="34" charset="-122"/>
                <a:ea typeface="微软雅黑" panose="020B0503020204020204" pitchFamily="34" charset="-122"/>
              </a:rPr>
              <a:t>梯度下降法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884837941"/>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基本思想</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对于无约束最优化问题</a:t>
                </a:r>
                <a14:m>
                  <m:oMath xmlns:m="http://schemas.openxmlformats.org/officeDocument/2006/math">
                    <m:limLow>
                      <m:limLow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limLowPr>
                      <m:e>
                        <m:func>
                          <m:func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uncPr>
                          <m:fName>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arg</m:t>
                            </m:r>
                          </m:fNa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𝑚𝑖𝑛</m:t>
                            </m:r>
                          </m:e>
                        </m:func>
                      </m:e>
                      <m:li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lim>
                    </m:limLow>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，其梯度下降法求解的迭代关系式为：</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𝛼</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𝑑𝑓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d>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𝑑</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den>
                                  </m:f>
                                </m:e>
                              </m:d>
                            </m:e>
                          </m:d>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𝛼</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𝑑𝑓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d>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𝑑</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den>
                              </m:f>
                            </m:e>
                          </m:d>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sub>
                      </m:sSub>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式中，</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为多维向量，记为</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p>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𝛼</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为正实数，称为步长，也称为学习率；</a:t>
                </a:r>
                <a14:m>
                  <m:oMath xmlns:m="http://schemas.openxmlformats.org/officeDocument/2006/math">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𝑑𝑓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d>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𝑑</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den>
                    </m:f>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d>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den>
                                    </m:f>
                                  </m:e>
                                  <m:e>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d>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p>
                                      </m:den>
                                    </m:f>
                                  </m:e>
                                </m:mr>
                              </m:m>
                            </m:e>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e>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d>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p>
                                      </m:den>
                                    </m:f>
                                  </m:e>
                                </m:mr>
                              </m:m>
                            </m:e>
                          </m:mr>
                        </m:m>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的梯度函数。</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290729" cy="5773971"/>
              </a:xfrm>
              <a:prstGeom prst="rect">
                <a:avLst/>
              </a:prstGeom>
              <a:blipFill rotWithShape="1">
                <a:blip r:embed="rId3"/>
                <a:stretch>
                  <a:fillRect l="-1176" r="-4338"/>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4.2 </a:t>
            </a:r>
            <a:r>
              <a:rPr lang="zh-CN" altLang="en-US" sz="2800" b="1" dirty="0" smtClean="0">
                <a:solidFill>
                  <a:srgbClr val="7030A0"/>
                </a:solidFill>
                <a:latin typeface="微软雅黑" panose="020B0503020204020204" pitchFamily="34" charset="-122"/>
                <a:ea typeface="微软雅黑" panose="020B0503020204020204" pitchFamily="34" charset="-122"/>
              </a:rPr>
              <a:t>梯度下降法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514757860"/>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与</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分簇、分类和标注任务不同，回归任务预测的不是有限的离散的标签值，而是无限的连续值。回归任务的目标是通过对训练样本的学习，得到从样本特征集到连续值之间的映射。如天气预测任务中，预测天气是冷还是热是分类问题，而预测精确的温度值则是回归问题。</a:t>
            </a:r>
          </a:p>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本章讨论决策函数</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回归模型和神经网络回归模型，前者包括线性回归、多项式回归和局部回归等模型，后者包括由全连接层组成的多层神经网络模型。</a:t>
            </a:r>
          </a:p>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本章</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基于</a:t>
            </a:r>
            <a:r>
              <a:rPr lang="en-US" altLang="zh-CN" sz="2400" b="1" dirty="0" err="1">
                <a:solidFill>
                  <a:srgbClr val="7030A0"/>
                </a:solidFill>
                <a:latin typeface="Arial" panose="020B0604020202020204" pitchFamily="34" charset="0"/>
                <a:ea typeface="微软雅黑" panose="020B0503020204020204" pitchFamily="34" charset="-122"/>
                <a:cs typeface="Arial" panose="020B0604020202020204" pitchFamily="34" charset="0"/>
              </a:rPr>
              <a:t>MindSpore</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和</a:t>
            </a: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TensorFlow2</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框架深入</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讨论无论</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在传统机器学习领域还是深度学习领域都十分重要的梯度下降法优化方法和过拟合问题及其抑制方法。</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zh-CN" altLang="en-US" sz="2800" b="1" dirty="0">
                <a:solidFill>
                  <a:srgbClr val="7030A0"/>
                </a:solidFill>
                <a:latin typeface="微软雅黑" panose="020B0503020204020204" pitchFamily="34" charset="-122"/>
                <a:ea typeface="微软雅黑" panose="020B0503020204020204" pitchFamily="34" charset="-122"/>
              </a:rPr>
              <a:t>第四</a:t>
            </a:r>
            <a:r>
              <a:rPr lang="zh-CN" altLang="en-US" sz="2800" b="1" dirty="0" smtClean="0">
                <a:solidFill>
                  <a:srgbClr val="7030A0"/>
                </a:solidFill>
                <a:latin typeface="微软雅黑" panose="020B0503020204020204" pitchFamily="34" charset="-122"/>
                <a:ea typeface="微软雅黑" panose="020B0503020204020204" pitchFamily="34" charset="-122"/>
              </a:rPr>
              <a:t>章  回归</a:t>
            </a:r>
            <a:r>
              <a:rPr lang="zh-CN" altLang="en-US" sz="2800" b="1" dirty="0">
                <a:solidFill>
                  <a:srgbClr val="7030A0"/>
                </a:solidFill>
                <a:latin typeface="微软雅黑" panose="020B0503020204020204" pitchFamily="34" charset="-122"/>
                <a:ea typeface="微软雅黑" panose="020B0503020204020204" pitchFamily="34" charset="-122"/>
              </a:rPr>
              <a:t>与多层神经网络</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934905633"/>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基本思想</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𝛼</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𝑑𝑓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d>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𝑑</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den>
                                  </m:f>
                                </m:e>
                              </m:d>
                            </m:e>
                          </m:d>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𝛼</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𝑑𝑓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d>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𝑑</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den>
                              </m:f>
                            </m:e>
                          </m:d>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sub>
                      </m:sSub>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290729" cy="5773971"/>
              </a:xfrm>
              <a:prstGeom prst="rect">
                <a:avLst/>
              </a:prstGeom>
              <a:blipFill rotWithShape="1">
                <a:blip r:embed="rId4"/>
                <a:stretch>
                  <a:fillRect l="-1176" b="-1795"/>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4.2 </a:t>
            </a:r>
            <a:r>
              <a:rPr lang="zh-CN" altLang="en-US" sz="2800" b="1" dirty="0" smtClean="0">
                <a:solidFill>
                  <a:srgbClr val="7030A0"/>
                </a:solidFill>
                <a:latin typeface="微软雅黑" panose="020B0503020204020204" pitchFamily="34" charset="-122"/>
                <a:ea typeface="微软雅黑" panose="020B0503020204020204" pitchFamily="34" charset="-122"/>
              </a:rPr>
              <a:t>梯度下降法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485290376"/>
              </p:ext>
            </p:extLst>
          </p:nvPr>
        </p:nvGraphicFramePr>
        <p:xfrm>
          <a:off x="1571946" y="681693"/>
          <a:ext cx="5486399" cy="5021218"/>
        </p:xfrm>
        <a:graphic>
          <a:graphicData uri="http://schemas.openxmlformats.org/presentationml/2006/ole">
            <mc:AlternateContent xmlns:mc="http://schemas.openxmlformats.org/markup-compatibility/2006">
              <mc:Choice xmlns:v="urn:schemas-microsoft-com:vml" Requires="v">
                <p:oleObj spid="_x0000_s79894" r:id="rId5" imgW="2537174" imgH="2325208" progId="Visio.Drawing.11">
                  <p:embed/>
                </p:oleObj>
              </mc:Choice>
              <mc:Fallback>
                <p:oleObj r:id="rId5" imgW="2537174" imgH="2325208" progId="Visio.Drawing.11">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71946" y="681693"/>
                        <a:ext cx="5486399" cy="5021218"/>
                      </a:xfrm>
                      <a:prstGeom prst="rect">
                        <a:avLst/>
                      </a:prstGeom>
                      <a:noFill/>
                    </p:spPr>
                  </p:pic>
                </p:oleObj>
              </mc:Fallback>
            </mc:AlternateContent>
          </a:graphicData>
        </a:graphic>
      </p:graphicFrame>
      <p:pic>
        <p:nvPicPr>
          <p:cNvPr id="10" name="图片 9" descr="C:\Users\l\Pictures\68747470733a2f2f707669676965722e6769746875622e696f2f6d656469612f696d672f70617274312f6772616469656e745f64657363656e742e676966_wps图片_17.jpg"/>
          <p:cNvPicPr/>
          <p:nvPr/>
        </p:nvPicPr>
        <p:blipFill>
          <a:blip r:embed="rId7">
            <a:extLst>
              <a:ext uri="{28A0092B-C50C-407E-A947-70E740481C1C}">
                <a14:useLocalDpi xmlns:a14="http://schemas.microsoft.com/office/drawing/2010/main" val="0"/>
              </a:ext>
            </a:extLst>
          </a:blip>
          <a:srcRect/>
          <a:stretch>
            <a:fillRect/>
          </a:stretch>
        </p:blipFill>
        <p:spPr>
          <a:xfrm>
            <a:off x="6221095" y="2332990"/>
            <a:ext cx="2922905" cy="2192020"/>
          </a:xfrm>
          <a:prstGeom prst="rect">
            <a:avLst/>
          </a:prstGeom>
          <a:noFill/>
          <a:ln>
            <a:noFill/>
          </a:ln>
        </p:spPr>
      </p:pic>
    </p:spTree>
    <p:extLst>
      <p:ext uri="{BB962C8B-B14F-4D97-AF65-F5344CB8AC3E}">
        <p14:creationId xmlns:p14="http://schemas.microsoft.com/office/powerpoint/2010/main" val="483937802"/>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基本思想</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梯度下降法的几个问题</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）梯度下降法的结束条件，一般采用：①迭代次数达到了最大设定；②损失函数降低幅度低于设定的阈值。</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）关于步长</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𝛼</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，过大时，初期下降的速度很快，但有可能越过最低点，如果“洼地”够大，会再折回并反复</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振荡。</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如果步长过小，则收敛的速度会很慢。因此，可以采取先大后小的策略调整步长，具体大小的调节可根据</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降低的幅度或者</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前进的幅度进行</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）关于特征</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归一化问题</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，梯度下降法应用于机器学习模型求解时，对特征的取值范围也是敏感的，当不同的特征值取值范围不一样时，相同的步长会导致尺度小的特征前进比较慢，从而走之字型路线，影响迭代的速度，甚至不收敛。</a:t>
                </a: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290729" cy="5773971"/>
              </a:xfrm>
              <a:prstGeom prst="rect">
                <a:avLst/>
              </a:prstGeom>
              <a:blipFill rotWithShape="1">
                <a:blip r:embed="rId3"/>
                <a:stretch>
                  <a:fillRect l="-1176" r="-4265" b="-8025"/>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4.2 </a:t>
            </a:r>
            <a:r>
              <a:rPr lang="zh-CN" altLang="en-US" sz="2800" b="1" dirty="0" smtClean="0">
                <a:solidFill>
                  <a:srgbClr val="7030A0"/>
                </a:solidFill>
                <a:latin typeface="微软雅黑" panose="020B0503020204020204" pitchFamily="34" charset="-122"/>
                <a:ea typeface="微软雅黑" panose="020B0503020204020204" pitchFamily="34" charset="-122"/>
              </a:rPr>
              <a:t>梯度下降法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图片 7" descr="https://blog.paperspace.com/content/images/2018/05/fastlr.png"/>
          <p:cNvPicPr/>
          <p:nvPr/>
        </p:nvPicPr>
        <p:blipFill>
          <a:blip r:embed="rId4">
            <a:extLst>
              <a:ext uri="{28A0092B-C50C-407E-A947-70E740481C1C}">
                <a14:useLocalDpi xmlns:a14="http://schemas.microsoft.com/office/drawing/2010/main" val="0"/>
              </a:ext>
            </a:extLst>
          </a:blip>
          <a:srcRect/>
          <a:stretch>
            <a:fillRect/>
          </a:stretch>
        </p:blipFill>
        <p:spPr>
          <a:xfrm>
            <a:off x="4837540" y="5522"/>
            <a:ext cx="4306460" cy="3563156"/>
          </a:xfrm>
          <a:prstGeom prst="rect">
            <a:avLst/>
          </a:prstGeom>
          <a:noFill/>
          <a:ln>
            <a:noFill/>
          </a:ln>
        </p:spPr>
      </p:pic>
    </p:spTree>
    <p:extLst>
      <p:ext uri="{BB962C8B-B14F-4D97-AF65-F5344CB8AC3E}">
        <p14:creationId xmlns:p14="http://schemas.microsoft.com/office/powerpoint/2010/main" val="350193374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基本思想</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梯度</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下降法求解方程示例</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为了</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迭代到取值为</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的点，可采取对原函数取绝对值或者求平方作为</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损失函数。</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4.2 </a:t>
            </a:r>
            <a:r>
              <a:rPr lang="zh-CN" altLang="en-US" sz="2800" b="1" dirty="0" smtClean="0">
                <a:solidFill>
                  <a:srgbClr val="7030A0"/>
                </a:solidFill>
                <a:latin typeface="微软雅黑" panose="020B0503020204020204" pitchFamily="34" charset="-122"/>
                <a:ea typeface="微软雅黑" panose="020B0503020204020204" pitchFamily="34" charset="-122"/>
              </a:rPr>
              <a:t>梯度下降法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314442" y="2345032"/>
            <a:ext cx="8610779" cy="4524315"/>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import </a:t>
            </a:r>
            <a:r>
              <a:rPr lang="en-US" altLang="zh-CN" dirty="0" err="1"/>
              <a:t>numpy</a:t>
            </a:r>
            <a:r>
              <a:rPr lang="en-US" altLang="zh-CN" dirty="0"/>
              <a:t> as </a:t>
            </a:r>
            <a:r>
              <a:rPr lang="en-US" altLang="zh-CN" dirty="0" err="1"/>
              <a:t>np</a:t>
            </a:r>
            <a:endParaRPr lang="zh-CN" altLang="zh-CN" dirty="0"/>
          </a:p>
          <a:p>
            <a:pPr marL="342900" lvl="0" indent="-342900">
              <a:buClr>
                <a:srgbClr val="00B0F0"/>
              </a:buClr>
              <a:buFont typeface="+mj-lt"/>
              <a:buAutoNum type="arabicPeriod"/>
            </a:pPr>
            <a:r>
              <a:rPr lang="en-US" altLang="zh-CN" dirty="0"/>
              <a:t>import </a:t>
            </a:r>
            <a:r>
              <a:rPr lang="en-US" altLang="zh-CN" dirty="0" smtClean="0"/>
              <a:t>math</a:t>
            </a:r>
            <a:endParaRPr lang="zh-CN" altLang="zh-CN" dirty="0"/>
          </a:p>
          <a:p>
            <a:pPr marL="342900" lvl="0" indent="-342900">
              <a:buClr>
                <a:srgbClr val="00B0F0"/>
              </a:buClr>
              <a:buFont typeface="+mj-lt"/>
              <a:buAutoNum type="arabicPeriod"/>
            </a:pPr>
            <a:r>
              <a:rPr lang="en-US" altLang="zh-CN" dirty="0" err="1"/>
              <a:t>def</a:t>
            </a:r>
            <a:r>
              <a:rPr lang="en-US" altLang="zh-CN" dirty="0"/>
              <a:t> f(x):</a:t>
            </a:r>
            <a:endParaRPr lang="zh-CN" altLang="zh-CN" dirty="0"/>
          </a:p>
          <a:p>
            <a:pPr marL="342900" lvl="0" indent="-342900">
              <a:buClr>
                <a:srgbClr val="00B0F0"/>
              </a:buClr>
              <a:buFont typeface="+mj-lt"/>
              <a:buAutoNum type="arabicPeriod"/>
            </a:pPr>
            <a:r>
              <a:rPr lang="en-US" altLang="zh-CN" dirty="0"/>
              <a:t>    return x**3 + (</a:t>
            </a:r>
            <a:r>
              <a:rPr lang="en-US" altLang="zh-CN" dirty="0" err="1"/>
              <a:t>math.e</a:t>
            </a:r>
            <a:r>
              <a:rPr lang="en-US" altLang="zh-CN" dirty="0"/>
              <a:t>**x)/2.0 + 5.0*x - </a:t>
            </a:r>
            <a:r>
              <a:rPr lang="en-US" altLang="zh-CN" dirty="0" smtClean="0"/>
              <a:t>6</a:t>
            </a:r>
            <a:endParaRPr lang="zh-CN" altLang="zh-CN" dirty="0"/>
          </a:p>
          <a:p>
            <a:pPr marL="342900" lvl="0" indent="-342900">
              <a:buClr>
                <a:srgbClr val="00B0F0"/>
              </a:buClr>
              <a:buFont typeface="+mj-lt"/>
              <a:buAutoNum type="arabicPeriod"/>
            </a:pPr>
            <a:r>
              <a:rPr lang="en-US" altLang="zh-CN" dirty="0" err="1"/>
              <a:t>def</a:t>
            </a:r>
            <a:r>
              <a:rPr lang="en-US" altLang="zh-CN" dirty="0"/>
              <a:t> </a:t>
            </a:r>
            <a:r>
              <a:rPr lang="en-US" altLang="zh-CN" dirty="0" err="1"/>
              <a:t>loss_fun</a:t>
            </a:r>
            <a:r>
              <a:rPr lang="en-US" altLang="zh-CN" dirty="0"/>
              <a:t>(x):</a:t>
            </a:r>
            <a:endParaRPr lang="zh-CN" altLang="zh-CN" dirty="0"/>
          </a:p>
          <a:p>
            <a:pPr marL="342900" lvl="0" indent="-342900">
              <a:buClr>
                <a:srgbClr val="00B0F0"/>
              </a:buClr>
              <a:buFont typeface="+mj-lt"/>
              <a:buAutoNum type="arabicPeriod"/>
            </a:pPr>
            <a:r>
              <a:rPr lang="en-US" altLang="zh-CN" dirty="0"/>
              <a:t>    return (f(x))**</a:t>
            </a:r>
            <a:r>
              <a:rPr lang="en-US" altLang="zh-CN" dirty="0" smtClean="0"/>
              <a:t>2</a:t>
            </a:r>
            <a:endParaRPr lang="zh-CN" altLang="zh-CN" dirty="0"/>
          </a:p>
          <a:p>
            <a:pPr marL="342900" lvl="0" indent="-342900">
              <a:buClr>
                <a:srgbClr val="00B0F0"/>
              </a:buClr>
              <a:buFont typeface="+mj-lt"/>
              <a:buAutoNum type="arabicPeriod"/>
            </a:pPr>
            <a:r>
              <a:rPr lang="en-US" altLang="zh-CN" dirty="0" err="1"/>
              <a:t>def</a:t>
            </a:r>
            <a:r>
              <a:rPr lang="en-US" altLang="zh-CN" dirty="0"/>
              <a:t> </a:t>
            </a:r>
            <a:r>
              <a:rPr lang="en-US" altLang="zh-CN" dirty="0" err="1"/>
              <a:t>calcu_grad</a:t>
            </a:r>
            <a:r>
              <a:rPr lang="en-US" altLang="zh-CN" dirty="0"/>
              <a:t>(x):</a:t>
            </a:r>
            <a:endParaRPr lang="zh-CN" altLang="zh-CN" dirty="0"/>
          </a:p>
          <a:p>
            <a:pPr marL="342900" lvl="0" indent="-342900">
              <a:buClr>
                <a:srgbClr val="00B0F0"/>
              </a:buClr>
              <a:buFont typeface="+mj-lt"/>
              <a:buAutoNum type="arabicPeriod"/>
            </a:pPr>
            <a:r>
              <a:rPr lang="en-US" altLang="zh-CN" dirty="0"/>
              <a:t>    delta = 0.0000001</a:t>
            </a:r>
            <a:endParaRPr lang="zh-CN" altLang="zh-CN" dirty="0"/>
          </a:p>
          <a:p>
            <a:pPr marL="342900" lvl="0" indent="-342900">
              <a:buClr>
                <a:srgbClr val="00B0F0"/>
              </a:buClr>
              <a:buFont typeface="+mj-lt"/>
              <a:buAutoNum type="arabicPeriod"/>
            </a:pPr>
            <a:r>
              <a:rPr lang="en-US" altLang="zh-CN" dirty="0"/>
              <a:t>    return (</a:t>
            </a:r>
            <a:r>
              <a:rPr lang="en-US" altLang="zh-CN" dirty="0" err="1"/>
              <a:t>loss_fun</a:t>
            </a:r>
            <a:r>
              <a:rPr lang="en-US" altLang="zh-CN" dirty="0"/>
              <a:t>(</a:t>
            </a:r>
            <a:r>
              <a:rPr lang="en-US" altLang="zh-CN" dirty="0" err="1"/>
              <a:t>x+delta</a:t>
            </a:r>
            <a:r>
              <a:rPr lang="en-US" altLang="zh-CN" dirty="0"/>
              <a:t>) - </a:t>
            </a:r>
            <a:r>
              <a:rPr lang="en-US" altLang="zh-CN" dirty="0" err="1"/>
              <a:t>loss_fun</a:t>
            </a:r>
            <a:r>
              <a:rPr lang="en-US" altLang="zh-CN" dirty="0"/>
              <a:t>(x-delta))/(2.0*delta</a:t>
            </a:r>
            <a:r>
              <a:rPr lang="en-US" altLang="zh-CN" dirty="0" smtClean="0"/>
              <a:t>)</a:t>
            </a:r>
            <a:endParaRPr lang="zh-CN" altLang="zh-CN" dirty="0"/>
          </a:p>
          <a:p>
            <a:pPr marL="342900" lvl="0" indent="-342900">
              <a:buClr>
                <a:srgbClr val="00B0F0"/>
              </a:buClr>
              <a:buFont typeface="+mj-lt"/>
              <a:buAutoNum type="arabicPeriod"/>
            </a:pPr>
            <a:r>
              <a:rPr lang="en-US" altLang="zh-CN" dirty="0"/>
              <a:t>alpha = 0.01</a:t>
            </a:r>
            <a:endParaRPr lang="zh-CN" altLang="zh-CN" dirty="0"/>
          </a:p>
          <a:p>
            <a:pPr marL="342900" lvl="0" indent="-342900">
              <a:buClr>
                <a:srgbClr val="00B0F0"/>
              </a:buClr>
              <a:buFont typeface="+mj-lt"/>
              <a:buAutoNum type="arabicPeriod"/>
            </a:pPr>
            <a:r>
              <a:rPr lang="en-US" altLang="zh-CN" dirty="0" err="1"/>
              <a:t>maxTimes</a:t>
            </a:r>
            <a:r>
              <a:rPr lang="en-US" altLang="zh-CN" dirty="0"/>
              <a:t> = 20</a:t>
            </a:r>
            <a:endParaRPr lang="zh-CN" altLang="zh-CN" dirty="0"/>
          </a:p>
          <a:p>
            <a:pPr marL="342900" lvl="0" indent="-342900">
              <a:buClr>
                <a:srgbClr val="00B0F0"/>
              </a:buClr>
              <a:buFont typeface="+mj-lt"/>
              <a:buAutoNum type="arabicPeriod"/>
            </a:pPr>
            <a:r>
              <a:rPr lang="en-US" altLang="zh-CN" dirty="0"/>
              <a:t>x = 0.0</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for </a:t>
            </a:r>
            <a:r>
              <a:rPr lang="en-US" altLang="zh-CN" dirty="0" err="1"/>
              <a:t>i</a:t>
            </a:r>
            <a:r>
              <a:rPr lang="en-US" altLang="zh-CN" dirty="0"/>
              <a:t> in range(</a:t>
            </a:r>
            <a:r>
              <a:rPr lang="en-US" altLang="zh-CN" dirty="0" err="1"/>
              <a:t>maxTimes</a:t>
            </a:r>
            <a:r>
              <a:rPr lang="en-US" altLang="zh-CN" dirty="0"/>
              <a:t>):</a:t>
            </a:r>
            <a:endParaRPr lang="zh-CN" altLang="zh-CN" dirty="0"/>
          </a:p>
          <a:p>
            <a:pPr marL="342900" lvl="0" indent="-342900">
              <a:buClr>
                <a:srgbClr val="00B0F0"/>
              </a:buClr>
              <a:buFont typeface="+mj-lt"/>
              <a:buAutoNum type="arabicPeriod"/>
            </a:pPr>
            <a:r>
              <a:rPr lang="en-US" altLang="zh-CN" dirty="0"/>
              <a:t>    x = x - alpha * </a:t>
            </a:r>
            <a:r>
              <a:rPr lang="en-US" altLang="zh-CN" dirty="0" err="1"/>
              <a:t>calcu_grad</a:t>
            </a:r>
            <a:r>
              <a:rPr lang="en-US" altLang="zh-CN" dirty="0"/>
              <a:t>(x)</a:t>
            </a:r>
            <a:endParaRPr lang="zh-CN" altLang="zh-CN" dirty="0"/>
          </a:p>
          <a:p>
            <a:pPr marL="342900" lvl="0" indent="-342900">
              <a:buClr>
                <a:srgbClr val="00B0F0"/>
              </a:buClr>
              <a:buFont typeface="+mj-lt"/>
              <a:buAutoNum type="arabicPeriod"/>
            </a:pPr>
            <a:r>
              <a:rPr lang="en-US" altLang="zh-CN" dirty="0"/>
              <a:t>    print(</a:t>
            </a:r>
            <a:r>
              <a:rPr lang="en-US" altLang="zh-CN" dirty="0" err="1"/>
              <a:t>str</a:t>
            </a:r>
            <a:r>
              <a:rPr lang="en-US" altLang="zh-CN" dirty="0"/>
              <a:t>(</a:t>
            </a:r>
            <a:r>
              <a:rPr lang="en-US" altLang="zh-CN" dirty="0" err="1"/>
              <a:t>i</a:t>
            </a:r>
            <a:r>
              <a:rPr lang="en-US" altLang="zh-CN" dirty="0"/>
              <a:t>)+":"+</a:t>
            </a:r>
            <a:r>
              <a:rPr lang="en-US" altLang="zh-CN" dirty="0" err="1"/>
              <a:t>str</a:t>
            </a:r>
            <a:r>
              <a:rPr lang="en-US" altLang="zh-CN" dirty="0"/>
              <a:t>(x))</a:t>
            </a:r>
            <a:endParaRPr lang="zh-CN" altLang="zh-CN" dirty="0"/>
          </a:p>
        </p:txBody>
      </p:sp>
    </p:spTree>
    <p:extLst>
      <p:ext uri="{BB962C8B-B14F-4D97-AF65-F5344CB8AC3E}">
        <p14:creationId xmlns:p14="http://schemas.microsoft.com/office/powerpoint/2010/main" val="383455070"/>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基本思想</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MindSpore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中，通过</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mindspore.ops.GradOperation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提供对任意函数</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式自动</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求导的支持</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4.2 </a:t>
            </a:r>
            <a:r>
              <a:rPr lang="zh-CN" altLang="en-US" sz="2800" b="1" dirty="0" smtClean="0">
                <a:solidFill>
                  <a:srgbClr val="7030A0"/>
                </a:solidFill>
                <a:latin typeface="微软雅黑" panose="020B0503020204020204" pitchFamily="34" charset="-122"/>
                <a:ea typeface="微软雅黑" panose="020B0503020204020204" pitchFamily="34" charset="-122"/>
              </a:rPr>
              <a:t>梯度下降法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314443" y="2345032"/>
            <a:ext cx="4000704" cy="3139321"/>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import </a:t>
            </a:r>
            <a:r>
              <a:rPr lang="en-US" altLang="zh-CN" dirty="0" err="1"/>
              <a:t>mindspore</a:t>
            </a:r>
            <a:r>
              <a:rPr lang="en-US" altLang="zh-CN" dirty="0"/>
              <a:t> as </a:t>
            </a:r>
            <a:r>
              <a:rPr lang="en-US" altLang="zh-CN" dirty="0" err="1" smtClean="0"/>
              <a:t>ms</a:t>
            </a:r>
            <a:endParaRPr lang="zh-CN" altLang="zh-CN" dirty="0"/>
          </a:p>
          <a:p>
            <a:pPr marL="342900" lvl="0" indent="-342900">
              <a:buClr>
                <a:srgbClr val="00B0F0"/>
              </a:buClr>
              <a:buFont typeface="+mj-lt"/>
              <a:buAutoNum type="arabicPeriod"/>
            </a:pPr>
            <a:r>
              <a:rPr lang="en-US" altLang="zh-CN" dirty="0"/>
              <a:t>class </a:t>
            </a:r>
            <a:r>
              <a:rPr lang="en-US" altLang="zh-CN" dirty="0" err="1"/>
              <a:t>func</a:t>
            </a:r>
            <a:r>
              <a:rPr lang="en-US" altLang="zh-CN" dirty="0"/>
              <a:t>(</a:t>
            </a:r>
            <a:r>
              <a:rPr lang="en-US" altLang="zh-CN" dirty="0" err="1"/>
              <a:t>ms.nn.Cell</a:t>
            </a:r>
            <a:r>
              <a:rPr lang="en-US" altLang="zh-CN" dirty="0"/>
              <a:t>): # </a:t>
            </a:r>
            <a:r>
              <a:rPr lang="zh-CN" altLang="zh-CN" dirty="0"/>
              <a:t>求导目标函数类</a:t>
            </a:r>
          </a:p>
          <a:p>
            <a:pPr marL="342900" lvl="0" indent="-342900">
              <a:buClr>
                <a:srgbClr val="00B0F0"/>
              </a:buClr>
              <a:buFont typeface="+mj-lt"/>
              <a:buAutoNum type="arabicPeriod"/>
            </a:pPr>
            <a:r>
              <a:rPr lang="en-US" altLang="zh-CN" dirty="0"/>
              <a:t>    </a:t>
            </a:r>
            <a:r>
              <a:rPr lang="en-US" altLang="zh-CN" dirty="0" err="1"/>
              <a:t>def</a:t>
            </a:r>
            <a:r>
              <a:rPr lang="en-US" altLang="zh-CN" dirty="0"/>
              <a:t> __</a:t>
            </a:r>
            <a:r>
              <a:rPr lang="en-US" altLang="zh-CN" dirty="0" err="1"/>
              <a:t>init</a:t>
            </a:r>
            <a:r>
              <a:rPr lang="en-US" altLang="zh-CN" dirty="0"/>
              <a:t>__(self):</a:t>
            </a:r>
            <a:endParaRPr lang="zh-CN" altLang="zh-CN" dirty="0"/>
          </a:p>
          <a:p>
            <a:pPr marL="342900" lvl="0" indent="-342900">
              <a:buClr>
                <a:srgbClr val="00B0F0"/>
              </a:buClr>
              <a:buFont typeface="+mj-lt"/>
              <a:buAutoNum type="arabicPeriod"/>
            </a:pPr>
            <a:r>
              <a:rPr lang="en-US" altLang="zh-CN" dirty="0"/>
              <a:t>        super(</a:t>
            </a:r>
            <a:r>
              <a:rPr lang="en-US" altLang="zh-CN" dirty="0" err="1"/>
              <a:t>func</a:t>
            </a:r>
            <a:r>
              <a:rPr lang="en-US" altLang="zh-CN" dirty="0"/>
              <a:t>, self).__</a:t>
            </a:r>
            <a:r>
              <a:rPr lang="en-US" altLang="zh-CN" dirty="0" err="1"/>
              <a:t>init</a:t>
            </a:r>
            <a:r>
              <a:rPr lang="en-US" altLang="zh-CN" dirty="0"/>
              <a:t>__()</a:t>
            </a:r>
            <a:endParaRPr lang="zh-CN" altLang="zh-CN" dirty="0"/>
          </a:p>
          <a:p>
            <a:pPr marL="342900" lvl="0" indent="-342900">
              <a:buClr>
                <a:srgbClr val="00B0F0"/>
              </a:buClr>
              <a:buFont typeface="+mj-lt"/>
              <a:buAutoNum type="arabicPeriod"/>
            </a:pPr>
            <a:r>
              <a:rPr lang="en-US" altLang="zh-CN" dirty="0"/>
              <a:t>        </a:t>
            </a:r>
            <a:r>
              <a:rPr lang="en-US" altLang="zh-CN" dirty="0" err="1"/>
              <a:t>self.mspow</a:t>
            </a:r>
            <a:r>
              <a:rPr lang="en-US" altLang="zh-CN" dirty="0"/>
              <a:t> = </a:t>
            </a:r>
            <a:r>
              <a:rPr lang="en-US" altLang="zh-CN" dirty="0" err="1"/>
              <a:t>ms.ops.Pow</a:t>
            </a:r>
            <a:r>
              <a:rPr lang="en-US" altLang="zh-CN" dirty="0"/>
              <a:t>() # </a:t>
            </a:r>
            <a:r>
              <a:rPr lang="zh-CN" altLang="zh-CN" dirty="0"/>
              <a:t>实例化幂运算</a:t>
            </a:r>
            <a:r>
              <a:rPr lang="zh-CN" altLang="zh-CN" dirty="0" smtClean="0"/>
              <a:t>算子</a:t>
            </a:r>
          </a:p>
          <a:p>
            <a:pPr marL="342900" lvl="0" indent="-342900">
              <a:buClr>
                <a:srgbClr val="00B0F0"/>
              </a:buClr>
              <a:buFont typeface="+mj-lt"/>
              <a:buAutoNum type="arabicPeriod"/>
            </a:pPr>
            <a:r>
              <a:rPr lang="en-US" altLang="zh-CN" dirty="0" smtClean="0"/>
              <a:t>    </a:t>
            </a:r>
            <a:r>
              <a:rPr lang="en-US" altLang="zh-CN" dirty="0" err="1"/>
              <a:t>def</a:t>
            </a:r>
            <a:r>
              <a:rPr lang="en-US" altLang="zh-CN" dirty="0"/>
              <a:t> construct(self, x):</a:t>
            </a:r>
            <a:endParaRPr lang="zh-CN" altLang="zh-CN" dirty="0"/>
          </a:p>
          <a:p>
            <a:pPr marL="342900" lvl="0" indent="-342900">
              <a:buClr>
                <a:srgbClr val="00B0F0"/>
              </a:buClr>
              <a:buFont typeface="+mj-lt"/>
              <a:buAutoNum type="arabicPeriod"/>
            </a:pPr>
            <a:r>
              <a:rPr lang="en-US" altLang="zh-CN" dirty="0"/>
              <a:t>        y = </a:t>
            </a:r>
            <a:r>
              <a:rPr lang="en-US" altLang="zh-CN" dirty="0" err="1"/>
              <a:t>self.mspow</a:t>
            </a:r>
            <a:r>
              <a:rPr lang="en-US" altLang="zh-CN" dirty="0"/>
              <a:t>(x, 3.0) + </a:t>
            </a:r>
            <a:r>
              <a:rPr lang="en-US" altLang="zh-CN" dirty="0" err="1"/>
              <a:t>self.mspow</a:t>
            </a:r>
            <a:r>
              <a:rPr lang="en-US" altLang="zh-CN" dirty="0"/>
              <a:t>(</a:t>
            </a:r>
            <a:r>
              <a:rPr lang="en-US" altLang="zh-CN" dirty="0" err="1"/>
              <a:t>math.e</a:t>
            </a:r>
            <a:r>
              <a:rPr lang="en-US" altLang="zh-CN" dirty="0"/>
              <a:t>, x)/2.0 + 5.0*x - 6</a:t>
            </a:r>
            <a:endParaRPr lang="zh-CN" altLang="zh-CN" dirty="0"/>
          </a:p>
          <a:p>
            <a:pPr marL="342900" lvl="0" indent="-342900">
              <a:buClr>
                <a:srgbClr val="00B0F0"/>
              </a:buClr>
              <a:buFont typeface="+mj-lt"/>
              <a:buAutoNum type="arabicPeriod"/>
            </a:pPr>
            <a:r>
              <a:rPr lang="en-US" altLang="zh-CN" dirty="0"/>
              <a:t>        return </a:t>
            </a:r>
            <a:r>
              <a:rPr lang="en-US" altLang="zh-CN" dirty="0" smtClean="0"/>
              <a:t>y</a:t>
            </a:r>
            <a:endParaRPr lang="zh-CN" altLang="zh-CN" dirty="0"/>
          </a:p>
        </p:txBody>
      </p:sp>
      <p:sp>
        <p:nvSpPr>
          <p:cNvPr id="10" name="矩形 9"/>
          <p:cNvSpPr/>
          <p:nvPr/>
        </p:nvSpPr>
        <p:spPr>
          <a:xfrm>
            <a:off x="4428162" y="2345031"/>
            <a:ext cx="4497060" cy="3970318"/>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startAt="9"/>
            </a:pPr>
            <a:r>
              <a:rPr lang="en-US" altLang="zh-CN" dirty="0" smtClean="0"/>
              <a:t>class </a:t>
            </a:r>
            <a:r>
              <a:rPr lang="en-US" altLang="zh-CN" dirty="0" err="1"/>
              <a:t>GradNetWrtX</a:t>
            </a:r>
            <a:r>
              <a:rPr lang="en-US" altLang="zh-CN" dirty="0"/>
              <a:t>(</a:t>
            </a:r>
            <a:r>
              <a:rPr lang="en-US" altLang="zh-CN" dirty="0" err="1"/>
              <a:t>ms.nn.Cell</a:t>
            </a:r>
            <a:r>
              <a:rPr lang="en-US" altLang="zh-CN" dirty="0"/>
              <a:t>): # </a:t>
            </a:r>
            <a:r>
              <a:rPr lang="zh-CN" altLang="zh-CN" dirty="0"/>
              <a:t>求导类</a:t>
            </a:r>
          </a:p>
          <a:p>
            <a:pPr marL="342900" lvl="0" indent="-342900">
              <a:buClr>
                <a:srgbClr val="00B0F0"/>
              </a:buClr>
              <a:buFont typeface="+mj-lt"/>
              <a:buAutoNum type="arabicPeriod" startAt="9"/>
            </a:pPr>
            <a:r>
              <a:rPr lang="en-US" altLang="zh-CN" dirty="0"/>
              <a:t>    </a:t>
            </a:r>
            <a:r>
              <a:rPr lang="en-US" altLang="zh-CN" dirty="0" err="1"/>
              <a:t>def</a:t>
            </a:r>
            <a:r>
              <a:rPr lang="en-US" altLang="zh-CN" dirty="0"/>
              <a:t> __</a:t>
            </a:r>
            <a:r>
              <a:rPr lang="en-US" altLang="zh-CN" dirty="0" err="1"/>
              <a:t>init</a:t>
            </a:r>
            <a:r>
              <a:rPr lang="en-US" altLang="zh-CN" dirty="0"/>
              <a:t>__(self, net):</a:t>
            </a:r>
            <a:endParaRPr lang="zh-CN" altLang="zh-CN" dirty="0"/>
          </a:p>
          <a:p>
            <a:pPr marL="342900" lvl="0" indent="-342900">
              <a:buClr>
                <a:srgbClr val="00B0F0"/>
              </a:buClr>
              <a:buFont typeface="+mj-lt"/>
              <a:buAutoNum type="arabicPeriod" startAt="9"/>
            </a:pPr>
            <a:r>
              <a:rPr lang="en-US" altLang="zh-CN" dirty="0"/>
              <a:t>        super(</a:t>
            </a:r>
            <a:r>
              <a:rPr lang="en-US" altLang="zh-CN" dirty="0" err="1"/>
              <a:t>GradNetWrtX</a:t>
            </a:r>
            <a:r>
              <a:rPr lang="en-US" altLang="zh-CN" dirty="0"/>
              <a:t>, self).__</a:t>
            </a:r>
            <a:r>
              <a:rPr lang="en-US" altLang="zh-CN" dirty="0" err="1"/>
              <a:t>init</a:t>
            </a:r>
            <a:r>
              <a:rPr lang="en-US" altLang="zh-CN" dirty="0"/>
              <a:t>__()</a:t>
            </a:r>
            <a:endParaRPr lang="zh-CN" altLang="zh-CN" dirty="0"/>
          </a:p>
          <a:p>
            <a:pPr marL="342900" lvl="0" indent="-342900">
              <a:buClr>
                <a:srgbClr val="00B0F0"/>
              </a:buClr>
              <a:buFont typeface="+mj-lt"/>
              <a:buAutoNum type="arabicPeriod" startAt="9"/>
            </a:pPr>
            <a:r>
              <a:rPr lang="en-US" altLang="zh-CN" dirty="0"/>
              <a:t>        self.net = net</a:t>
            </a:r>
            <a:endParaRPr lang="zh-CN" altLang="zh-CN" dirty="0"/>
          </a:p>
          <a:p>
            <a:pPr marL="342900" lvl="0" indent="-342900">
              <a:buClr>
                <a:srgbClr val="00B0F0"/>
              </a:buClr>
              <a:buFont typeface="+mj-lt"/>
              <a:buAutoNum type="arabicPeriod" startAt="9"/>
            </a:pPr>
            <a:r>
              <a:rPr lang="en-US" altLang="zh-CN" dirty="0"/>
              <a:t>        </a:t>
            </a:r>
            <a:r>
              <a:rPr lang="en-US" altLang="zh-CN" dirty="0" err="1"/>
              <a:t>self.grad_op</a:t>
            </a:r>
            <a:r>
              <a:rPr lang="en-US" altLang="zh-CN" dirty="0"/>
              <a:t> = </a:t>
            </a:r>
            <a:r>
              <a:rPr lang="en-US" altLang="zh-CN" dirty="0" err="1"/>
              <a:t>ms.ops.GradOperation</a:t>
            </a:r>
            <a:r>
              <a:rPr lang="en-US" altLang="zh-CN" dirty="0"/>
              <a:t>() # </a:t>
            </a:r>
            <a:r>
              <a:rPr lang="zh-CN" altLang="zh-CN" dirty="0"/>
              <a:t>实例化求导</a:t>
            </a:r>
            <a:r>
              <a:rPr lang="zh-CN" altLang="zh-CN" dirty="0" smtClean="0"/>
              <a:t>算子</a:t>
            </a:r>
            <a:endParaRPr lang="zh-CN" altLang="zh-CN" dirty="0"/>
          </a:p>
          <a:p>
            <a:pPr marL="342900" lvl="0" indent="-342900">
              <a:buClr>
                <a:srgbClr val="00B0F0"/>
              </a:buClr>
              <a:buFont typeface="+mj-lt"/>
              <a:buAutoNum type="arabicPeriod" startAt="9"/>
            </a:pPr>
            <a:r>
              <a:rPr lang="en-US" altLang="zh-CN" dirty="0"/>
              <a:t>    </a:t>
            </a:r>
            <a:r>
              <a:rPr lang="en-US" altLang="zh-CN" dirty="0" err="1"/>
              <a:t>def</a:t>
            </a:r>
            <a:r>
              <a:rPr lang="en-US" altLang="zh-CN" dirty="0"/>
              <a:t> construct(self, x):</a:t>
            </a:r>
            <a:endParaRPr lang="zh-CN" altLang="zh-CN" dirty="0"/>
          </a:p>
          <a:p>
            <a:pPr marL="342900" lvl="0" indent="-342900">
              <a:buClr>
                <a:srgbClr val="00B0F0"/>
              </a:buClr>
              <a:buFont typeface="+mj-lt"/>
              <a:buAutoNum type="arabicPeriod" startAt="9"/>
            </a:pPr>
            <a:r>
              <a:rPr lang="en-US" altLang="zh-CN" dirty="0"/>
              <a:t>        </a:t>
            </a:r>
            <a:r>
              <a:rPr lang="en-US" altLang="zh-CN" dirty="0" err="1"/>
              <a:t>gradient_func</a:t>
            </a:r>
            <a:r>
              <a:rPr lang="en-US" altLang="zh-CN" dirty="0"/>
              <a:t> = </a:t>
            </a:r>
            <a:r>
              <a:rPr lang="en-US" altLang="zh-CN" dirty="0" err="1"/>
              <a:t>self.grad_op</a:t>
            </a:r>
            <a:r>
              <a:rPr lang="en-US" altLang="zh-CN" dirty="0"/>
              <a:t>(self.net)</a:t>
            </a:r>
            <a:endParaRPr lang="zh-CN" altLang="zh-CN" dirty="0"/>
          </a:p>
          <a:p>
            <a:pPr marL="342900" lvl="0" indent="-342900">
              <a:buClr>
                <a:srgbClr val="00B0F0"/>
              </a:buClr>
              <a:buFont typeface="+mj-lt"/>
              <a:buAutoNum type="arabicPeriod" startAt="9"/>
            </a:pPr>
            <a:r>
              <a:rPr lang="en-US" altLang="zh-CN" dirty="0"/>
              <a:t>        return </a:t>
            </a:r>
            <a:r>
              <a:rPr lang="en-US" altLang="zh-CN" dirty="0" err="1"/>
              <a:t>gradient_func</a:t>
            </a:r>
            <a:r>
              <a:rPr lang="en-US" altLang="zh-CN" dirty="0"/>
              <a:t>(x)</a:t>
            </a:r>
            <a:endParaRPr lang="zh-CN" altLang="zh-CN" dirty="0"/>
          </a:p>
          <a:p>
            <a:pPr marL="342900" lvl="0" indent="-342900">
              <a:buClr>
                <a:srgbClr val="00B0F0"/>
              </a:buClr>
              <a:buFont typeface="+mj-lt"/>
              <a:buAutoNum type="arabicPeriod" startAt="9"/>
            </a:pPr>
            <a:r>
              <a:rPr lang="en-US" altLang="zh-CN" dirty="0"/>
              <a:t> x = </a:t>
            </a:r>
            <a:r>
              <a:rPr lang="en-US" altLang="zh-CN" dirty="0" err="1"/>
              <a:t>ms.Tensor</a:t>
            </a:r>
            <a:r>
              <a:rPr lang="en-US" altLang="zh-CN" dirty="0"/>
              <a:t>([1.0], </a:t>
            </a:r>
            <a:r>
              <a:rPr lang="en-US" altLang="zh-CN" dirty="0" err="1"/>
              <a:t>dtype</a:t>
            </a:r>
            <a:r>
              <a:rPr lang="en-US" altLang="zh-CN" dirty="0"/>
              <a:t>=ms.float32)</a:t>
            </a:r>
            <a:endParaRPr lang="zh-CN" altLang="zh-CN" dirty="0"/>
          </a:p>
          <a:p>
            <a:pPr marL="342900" lvl="0" indent="-342900">
              <a:buClr>
                <a:srgbClr val="00B0F0"/>
              </a:buClr>
              <a:buFont typeface="+mj-lt"/>
              <a:buAutoNum type="arabicPeriod" startAt="9"/>
            </a:pPr>
            <a:r>
              <a:rPr lang="en-US" altLang="zh-CN" dirty="0" err="1"/>
              <a:t>dy_dx</a:t>
            </a:r>
            <a:r>
              <a:rPr lang="en-US" altLang="zh-CN" dirty="0"/>
              <a:t> = </a:t>
            </a:r>
            <a:r>
              <a:rPr lang="en-US" altLang="zh-CN" dirty="0" err="1"/>
              <a:t>GradNetWrtX</a:t>
            </a:r>
            <a:r>
              <a:rPr lang="en-US" altLang="zh-CN" dirty="0"/>
              <a:t>(</a:t>
            </a:r>
            <a:r>
              <a:rPr lang="en-US" altLang="zh-CN" dirty="0" err="1"/>
              <a:t>func</a:t>
            </a:r>
            <a:r>
              <a:rPr lang="en-US" altLang="zh-CN" dirty="0"/>
              <a:t>())(x) # </a:t>
            </a:r>
            <a:r>
              <a:rPr lang="zh-CN" altLang="zh-CN" dirty="0"/>
              <a:t>将目标函数类代入求导类，进行求导</a:t>
            </a:r>
          </a:p>
          <a:p>
            <a:pPr marL="342900" lvl="0" indent="-342900">
              <a:buClr>
                <a:srgbClr val="00B0F0"/>
              </a:buClr>
              <a:buFont typeface="+mj-lt"/>
              <a:buAutoNum type="arabicPeriod" startAt="9"/>
            </a:pPr>
            <a:r>
              <a:rPr lang="en-US" altLang="zh-CN" dirty="0"/>
              <a:t>print(</a:t>
            </a:r>
            <a:r>
              <a:rPr lang="en-US" altLang="zh-CN" dirty="0" err="1"/>
              <a:t>dy_dx</a:t>
            </a:r>
            <a:r>
              <a:rPr lang="en-US" altLang="zh-CN" dirty="0"/>
              <a:t>)</a:t>
            </a:r>
            <a:endParaRPr lang="zh-CN" altLang="zh-CN" dirty="0"/>
          </a:p>
          <a:p>
            <a:pPr marL="342900" lvl="0" indent="-342900">
              <a:buClr>
                <a:srgbClr val="00B0F0"/>
              </a:buClr>
              <a:buFont typeface="+mj-lt"/>
              <a:buAutoNum type="arabicPeriod" startAt="9"/>
            </a:pPr>
            <a:r>
              <a:rPr lang="en-US" altLang="zh-CN" dirty="0"/>
              <a:t>&gt;&gt;&gt; [9.35914</a:t>
            </a:r>
            <a:r>
              <a:rPr lang="en-US" altLang="zh-CN" dirty="0" smtClean="0"/>
              <a:t>]</a:t>
            </a:r>
            <a:endParaRPr lang="zh-CN" altLang="zh-CN" dirty="0"/>
          </a:p>
        </p:txBody>
      </p:sp>
    </p:spTree>
    <p:extLst>
      <p:ext uri="{BB962C8B-B14F-4D97-AF65-F5344CB8AC3E}">
        <p14:creationId xmlns:p14="http://schemas.microsoft.com/office/powerpoint/2010/main" val="2980136524"/>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基本思想</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MindSpore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中，通过</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mindspore.ops.GradOperation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提供对任意函数</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式自动</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求导的支持</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4.2 </a:t>
            </a:r>
            <a:r>
              <a:rPr lang="zh-CN" altLang="en-US" sz="2800" b="1" dirty="0" smtClean="0">
                <a:solidFill>
                  <a:srgbClr val="7030A0"/>
                </a:solidFill>
                <a:latin typeface="微软雅黑" panose="020B0503020204020204" pitchFamily="34" charset="-122"/>
                <a:ea typeface="微软雅黑" panose="020B0503020204020204" pitchFamily="34" charset="-122"/>
              </a:rPr>
              <a:t>梯度下降法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314443" y="2262840"/>
            <a:ext cx="8500784" cy="5909310"/>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 </a:t>
            </a:r>
            <a:r>
              <a:rPr lang="zh-CN" altLang="zh-CN" dirty="0"/>
              <a:t>求方程的根</a:t>
            </a:r>
          </a:p>
          <a:p>
            <a:pPr marL="342900" lvl="0" indent="-342900">
              <a:buClr>
                <a:srgbClr val="00B0F0"/>
              </a:buClr>
              <a:buFont typeface="+mj-lt"/>
              <a:buAutoNum type="arabicPeriod"/>
            </a:pPr>
            <a:r>
              <a:rPr lang="en-US" altLang="zh-CN" dirty="0"/>
              <a:t>class </a:t>
            </a:r>
            <a:r>
              <a:rPr lang="en-US" altLang="zh-CN" dirty="0" err="1"/>
              <a:t>loss_func</a:t>
            </a:r>
            <a:r>
              <a:rPr lang="en-US" altLang="zh-CN" dirty="0"/>
              <a:t>(</a:t>
            </a:r>
            <a:r>
              <a:rPr lang="en-US" altLang="zh-CN" dirty="0" err="1"/>
              <a:t>ms.nn.Cell</a:t>
            </a:r>
            <a:r>
              <a:rPr lang="en-US" altLang="zh-CN" dirty="0"/>
              <a:t>): # </a:t>
            </a:r>
            <a:r>
              <a:rPr lang="zh-CN" altLang="zh-CN" dirty="0"/>
              <a:t>用方程的平方作为求导目标函数</a:t>
            </a:r>
          </a:p>
          <a:p>
            <a:pPr marL="342900" lvl="0" indent="-342900">
              <a:buClr>
                <a:srgbClr val="00B0F0"/>
              </a:buClr>
              <a:buFont typeface="+mj-lt"/>
              <a:buAutoNum type="arabicPeriod"/>
            </a:pPr>
            <a:r>
              <a:rPr lang="en-US" altLang="zh-CN" dirty="0"/>
              <a:t>    </a:t>
            </a:r>
            <a:r>
              <a:rPr lang="en-US" altLang="zh-CN" dirty="0" err="1"/>
              <a:t>def</a:t>
            </a:r>
            <a:r>
              <a:rPr lang="en-US" altLang="zh-CN" dirty="0"/>
              <a:t> __</a:t>
            </a:r>
            <a:r>
              <a:rPr lang="en-US" altLang="zh-CN" dirty="0" err="1"/>
              <a:t>init</a:t>
            </a:r>
            <a:r>
              <a:rPr lang="en-US" altLang="zh-CN" dirty="0"/>
              <a:t>__(self):</a:t>
            </a:r>
            <a:endParaRPr lang="zh-CN" altLang="zh-CN" dirty="0"/>
          </a:p>
          <a:p>
            <a:pPr marL="342900" lvl="0" indent="-342900">
              <a:buClr>
                <a:srgbClr val="00B0F0"/>
              </a:buClr>
              <a:buFont typeface="+mj-lt"/>
              <a:buAutoNum type="arabicPeriod"/>
            </a:pPr>
            <a:r>
              <a:rPr lang="en-US" altLang="zh-CN" dirty="0"/>
              <a:t>        super(</a:t>
            </a:r>
            <a:r>
              <a:rPr lang="en-US" altLang="zh-CN" dirty="0" err="1"/>
              <a:t>loss_func</a:t>
            </a:r>
            <a:r>
              <a:rPr lang="en-US" altLang="zh-CN" dirty="0"/>
              <a:t>, self).__</a:t>
            </a:r>
            <a:r>
              <a:rPr lang="en-US" altLang="zh-CN" dirty="0" err="1"/>
              <a:t>init</a:t>
            </a:r>
            <a:r>
              <a:rPr lang="en-US" altLang="zh-CN" dirty="0"/>
              <a:t>__()</a:t>
            </a:r>
            <a:endParaRPr lang="zh-CN" altLang="zh-CN" dirty="0"/>
          </a:p>
          <a:p>
            <a:pPr marL="342900" lvl="0" indent="-342900">
              <a:buClr>
                <a:srgbClr val="00B0F0"/>
              </a:buClr>
              <a:buFont typeface="+mj-lt"/>
              <a:buAutoNum type="arabicPeriod"/>
            </a:pPr>
            <a:r>
              <a:rPr lang="en-US" altLang="zh-CN" dirty="0"/>
              <a:t>        </a:t>
            </a:r>
            <a:r>
              <a:rPr lang="en-US" altLang="zh-CN" dirty="0" err="1"/>
              <a:t>self.mspow</a:t>
            </a:r>
            <a:r>
              <a:rPr lang="en-US" altLang="zh-CN" dirty="0"/>
              <a:t> = </a:t>
            </a:r>
            <a:r>
              <a:rPr lang="en-US" altLang="zh-CN" dirty="0" err="1"/>
              <a:t>ms.ops.Pow</a:t>
            </a:r>
            <a:r>
              <a:rPr lang="en-US" altLang="zh-CN" dirty="0" smtClean="0"/>
              <a:t>()       </a:t>
            </a:r>
            <a:endParaRPr lang="zh-CN" altLang="zh-CN" dirty="0"/>
          </a:p>
          <a:p>
            <a:pPr marL="342900" lvl="0" indent="-342900">
              <a:buClr>
                <a:srgbClr val="00B0F0"/>
              </a:buClr>
              <a:buFont typeface="+mj-lt"/>
              <a:buAutoNum type="arabicPeriod"/>
            </a:pPr>
            <a:r>
              <a:rPr lang="en-US" altLang="zh-CN" dirty="0"/>
              <a:t>    </a:t>
            </a:r>
            <a:r>
              <a:rPr lang="en-US" altLang="zh-CN" dirty="0" err="1"/>
              <a:t>def</a:t>
            </a:r>
            <a:r>
              <a:rPr lang="en-US" altLang="zh-CN" dirty="0"/>
              <a:t> construct(self, x):</a:t>
            </a:r>
            <a:endParaRPr lang="zh-CN" altLang="zh-CN" dirty="0"/>
          </a:p>
          <a:p>
            <a:pPr marL="342900" lvl="0" indent="-342900">
              <a:buClr>
                <a:srgbClr val="00B0F0"/>
              </a:buClr>
              <a:buFont typeface="+mj-lt"/>
              <a:buAutoNum type="arabicPeriod"/>
            </a:pPr>
            <a:r>
              <a:rPr lang="en-US" altLang="zh-CN" dirty="0"/>
              <a:t>        y = </a:t>
            </a:r>
            <a:r>
              <a:rPr lang="en-US" altLang="zh-CN" dirty="0" err="1"/>
              <a:t>self.mspow</a:t>
            </a:r>
            <a:r>
              <a:rPr lang="en-US" altLang="zh-CN" dirty="0"/>
              <a:t>(x, 3.0) + </a:t>
            </a:r>
            <a:r>
              <a:rPr lang="en-US" altLang="zh-CN" dirty="0" err="1"/>
              <a:t>self.mspow</a:t>
            </a:r>
            <a:r>
              <a:rPr lang="en-US" altLang="zh-CN" dirty="0"/>
              <a:t>(</a:t>
            </a:r>
            <a:r>
              <a:rPr lang="en-US" altLang="zh-CN" dirty="0" err="1"/>
              <a:t>math.e</a:t>
            </a:r>
            <a:r>
              <a:rPr lang="en-US" altLang="zh-CN" dirty="0"/>
              <a:t>, x)/2.0 + 5.0*x - 6</a:t>
            </a:r>
            <a:endParaRPr lang="zh-CN" altLang="zh-CN" dirty="0"/>
          </a:p>
          <a:p>
            <a:pPr marL="342900" lvl="0" indent="-342900">
              <a:buClr>
                <a:srgbClr val="00B0F0"/>
              </a:buClr>
              <a:buFont typeface="+mj-lt"/>
              <a:buAutoNum type="arabicPeriod"/>
            </a:pPr>
            <a:r>
              <a:rPr lang="en-US" altLang="zh-CN" dirty="0"/>
              <a:t>        y = </a:t>
            </a:r>
            <a:r>
              <a:rPr lang="en-US" altLang="zh-CN" dirty="0" err="1"/>
              <a:t>self.mspow</a:t>
            </a:r>
            <a:r>
              <a:rPr lang="en-US" altLang="zh-CN" dirty="0"/>
              <a:t>(y, 2) # </a:t>
            </a:r>
            <a:r>
              <a:rPr lang="zh-CN" altLang="zh-CN" dirty="0"/>
              <a:t>方程的输出的平方</a:t>
            </a:r>
          </a:p>
          <a:p>
            <a:pPr marL="342900" lvl="0" indent="-342900">
              <a:buClr>
                <a:srgbClr val="00B0F0"/>
              </a:buClr>
              <a:buFont typeface="+mj-lt"/>
              <a:buAutoNum type="arabicPeriod"/>
            </a:pPr>
            <a:r>
              <a:rPr lang="en-US" altLang="zh-CN" dirty="0"/>
              <a:t>        return </a:t>
            </a:r>
            <a:r>
              <a:rPr lang="en-US" altLang="zh-CN" dirty="0" smtClean="0"/>
              <a:t>y</a:t>
            </a:r>
            <a:endParaRPr lang="zh-CN" altLang="zh-CN" dirty="0"/>
          </a:p>
          <a:p>
            <a:pPr marL="342900" lvl="0" indent="-342900">
              <a:buClr>
                <a:srgbClr val="00B0F0"/>
              </a:buClr>
              <a:buFont typeface="+mj-lt"/>
              <a:buAutoNum type="arabicPeriod"/>
            </a:pPr>
            <a:r>
              <a:rPr lang="en-US" altLang="zh-CN" dirty="0"/>
              <a:t>x = </a:t>
            </a:r>
            <a:r>
              <a:rPr lang="en-US" altLang="zh-CN" dirty="0" err="1"/>
              <a:t>ms.Tensor</a:t>
            </a:r>
            <a:r>
              <a:rPr lang="en-US" altLang="zh-CN" dirty="0"/>
              <a:t>([0.0], </a:t>
            </a:r>
            <a:r>
              <a:rPr lang="en-US" altLang="zh-CN" dirty="0" err="1"/>
              <a:t>dtype</a:t>
            </a:r>
            <a:r>
              <a:rPr lang="en-US" altLang="zh-CN" dirty="0"/>
              <a:t>=ms.float32)</a:t>
            </a:r>
            <a:endParaRPr lang="zh-CN" altLang="zh-CN" dirty="0"/>
          </a:p>
          <a:p>
            <a:pPr marL="342900" lvl="0" indent="-342900">
              <a:buClr>
                <a:srgbClr val="00B0F0"/>
              </a:buClr>
              <a:buFont typeface="+mj-lt"/>
              <a:buAutoNum type="arabicPeriod"/>
            </a:pPr>
            <a:r>
              <a:rPr lang="en-US" altLang="zh-CN" dirty="0"/>
              <a:t>for </a:t>
            </a:r>
            <a:r>
              <a:rPr lang="en-US" altLang="zh-CN" dirty="0" err="1"/>
              <a:t>i</a:t>
            </a:r>
            <a:r>
              <a:rPr lang="en-US" altLang="zh-CN" dirty="0"/>
              <a:t> in range(200): # 200</a:t>
            </a:r>
            <a:r>
              <a:rPr lang="zh-CN" altLang="zh-CN" dirty="0"/>
              <a:t>次迭代</a:t>
            </a:r>
          </a:p>
          <a:p>
            <a:pPr marL="342900" lvl="0" indent="-342900">
              <a:buClr>
                <a:srgbClr val="00B0F0"/>
              </a:buClr>
              <a:buFont typeface="+mj-lt"/>
              <a:buAutoNum type="arabicPeriod"/>
            </a:pPr>
            <a:r>
              <a:rPr lang="en-US" altLang="zh-CN" dirty="0"/>
              <a:t>    grad = </a:t>
            </a:r>
            <a:r>
              <a:rPr lang="en-US" altLang="zh-CN" dirty="0" err="1"/>
              <a:t>GradNetWrtX</a:t>
            </a:r>
            <a:r>
              <a:rPr lang="en-US" altLang="zh-CN" dirty="0"/>
              <a:t>(</a:t>
            </a:r>
            <a:r>
              <a:rPr lang="en-US" altLang="zh-CN" dirty="0" err="1"/>
              <a:t>loss_func</a:t>
            </a:r>
            <a:r>
              <a:rPr lang="en-US" altLang="zh-CN" dirty="0"/>
              <a:t>())(x)</a:t>
            </a:r>
            <a:endParaRPr lang="zh-CN" altLang="zh-CN" dirty="0"/>
          </a:p>
          <a:p>
            <a:pPr marL="342900" lvl="0" indent="-342900">
              <a:buClr>
                <a:srgbClr val="00B0F0"/>
              </a:buClr>
              <a:buFont typeface="+mj-lt"/>
              <a:buAutoNum type="arabicPeriod"/>
            </a:pPr>
            <a:r>
              <a:rPr lang="en-US" altLang="zh-CN" dirty="0"/>
              <a:t>    #print(grad)</a:t>
            </a:r>
            <a:endParaRPr lang="zh-CN" altLang="zh-CN" dirty="0"/>
          </a:p>
          <a:p>
            <a:pPr marL="342900" lvl="0" indent="-342900">
              <a:buClr>
                <a:srgbClr val="00B0F0"/>
              </a:buClr>
              <a:buFont typeface="+mj-lt"/>
              <a:buAutoNum type="arabicPeriod"/>
            </a:pPr>
            <a:r>
              <a:rPr lang="en-US" altLang="zh-CN" dirty="0"/>
              <a:t>    x = x - 2.0 * alpha * grad # </a:t>
            </a:r>
            <a:r>
              <a:rPr lang="zh-CN" altLang="zh-CN" dirty="0"/>
              <a:t>步长加大一倍</a:t>
            </a:r>
          </a:p>
          <a:p>
            <a:pPr marL="342900" lvl="0" indent="-342900">
              <a:buClr>
                <a:srgbClr val="00B0F0"/>
              </a:buClr>
              <a:buFont typeface="+mj-lt"/>
              <a:buAutoNum type="arabicPeriod"/>
            </a:pPr>
            <a:r>
              <a:rPr lang="en-US" altLang="zh-CN" dirty="0"/>
              <a:t>    print(</a:t>
            </a:r>
            <a:r>
              <a:rPr lang="en-US" altLang="zh-CN" dirty="0" err="1"/>
              <a:t>str</a:t>
            </a:r>
            <a:r>
              <a:rPr lang="en-US" altLang="zh-CN" dirty="0"/>
              <a:t>(</a:t>
            </a:r>
            <a:r>
              <a:rPr lang="en-US" altLang="zh-CN" dirty="0" err="1"/>
              <a:t>i</a:t>
            </a:r>
            <a:r>
              <a:rPr lang="en-US" altLang="zh-CN" dirty="0"/>
              <a:t>)+":"+</a:t>
            </a:r>
            <a:r>
              <a:rPr lang="en-US" altLang="zh-CN" dirty="0" err="1"/>
              <a:t>str</a:t>
            </a:r>
            <a:r>
              <a:rPr lang="en-US" altLang="zh-CN" dirty="0"/>
              <a:t>(x))</a:t>
            </a:r>
            <a:endParaRPr lang="zh-CN" altLang="zh-CN" dirty="0"/>
          </a:p>
          <a:p>
            <a:pPr marL="342900" lvl="0" indent="-342900">
              <a:buClr>
                <a:srgbClr val="00B0F0"/>
              </a:buClr>
              <a:buFont typeface="+mj-lt"/>
              <a:buAutoNum type="arabicPeriod"/>
            </a:pPr>
            <a:r>
              <a:rPr lang="en-US" altLang="zh-CN" dirty="0"/>
              <a:t>&gt;&gt;&gt; 0:[0.03025]</a:t>
            </a:r>
            <a:endParaRPr lang="zh-CN" altLang="zh-CN" dirty="0"/>
          </a:p>
          <a:p>
            <a:pPr marL="342900" lvl="0" indent="-342900">
              <a:buClr>
                <a:srgbClr val="00B0F0"/>
              </a:buClr>
              <a:buFont typeface="+mj-lt"/>
              <a:buAutoNum type="arabicPeriod"/>
            </a:pPr>
            <a:r>
              <a:rPr lang="en-US" altLang="zh-CN" dirty="0"/>
              <a:t>1:[0.05968006]</a:t>
            </a:r>
            <a:endParaRPr lang="zh-CN" altLang="zh-CN" dirty="0"/>
          </a:p>
          <a:p>
            <a:pPr marL="342900" lvl="0" indent="-342900">
              <a:buClr>
                <a:srgbClr val="00B0F0"/>
              </a:buClr>
              <a:buFont typeface="+mj-lt"/>
              <a:buAutoNum type="arabicPeriod"/>
            </a:pPr>
            <a:r>
              <a:rPr lang="en-US" altLang="zh-CN" dirty="0"/>
              <a:t>2:[0.08833281]</a:t>
            </a:r>
            <a:endParaRPr lang="zh-CN" altLang="zh-CN" dirty="0"/>
          </a:p>
          <a:p>
            <a:pPr marL="342900" lvl="0" indent="-342900">
              <a:buClr>
                <a:srgbClr val="00B0F0"/>
              </a:buClr>
              <a:buFont typeface="+mj-lt"/>
              <a:buAutoNum type="arabicPeriod"/>
            </a:pPr>
            <a:r>
              <a:rPr lang="en-US" altLang="zh-CN" dirty="0"/>
              <a:t>…</a:t>
            </a:r>
            <a:endParaRPr lang="zh-CN" altLang="zh-CN" dirty="0"/>
          </a:p>
          <a:p>
            <a:pPr marL="342900" lvl="0" indent="-342900">
              <a:buClr>
                <a:srgbClr val="00B0F0"/>
              </a:buClr>
              <a:buFont typeface="+mj-lt"/>
              <a:buAutoNum type="arabicPeriod"/>
            </a:pPr>
            <a:r>
              <a:rPr lang="en-US" altLang="zh-CN" dirty="0"/>
              <a:t>198:[0.84592026]</a:t>
            </a:r>
            <a:endParaRPr lang="zh-CN" altLang="zh-CN" dirty="0"/>
          </a:p>
          <a:p>
            <a:pPr marL="342900" lvl="0" indent="-342900">
              <a:buClr>
                <a:srgbClr val="00B0F0"/>
              </a:buClr>
              <a:buFont typeface="+mj-lt"/>
              <a:buAutoNum type="arabicPeriod"/>
            </a:pPr>
            <a:r>
              <a:rPr lang="en-US" altLang="zh-CN" dirty="0"/>
              <a:t>199:[0.8459204]</a:t>
            </a:r>
            <a:endParaRPr lang="zh-CN" altLang="zh-CN" dirty="0"/>
          </a:p>
        </p:txBody>
      </p:sp>
    </p:spTree>
    <p:extLst>
      <p:ext uri="{BB962C8B-B14F-4D97-AF65-F5344CB8AC3E}">
        <p14:creationId xmlns:p14="http://schemas.microsoft.com/office/powerpoint/2010/main" val="336561784"/>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基本思想</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TensorFlow2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中，通过</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GradientTape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提供对自动微分的支持，它记录了求微分的过程，为后续自动计算导数奠定了基础</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4.2 </a:t>
            </a:r>
            <a:r>
              <a:rPr lang="zh-CN" altLang="en-US" sz="2800" b="1" dirty="0" smtClean="0">
                <a:solidFill>
                  <a:srgbClr val="7030A0"/>
                </a:solidFill>
                <a:latin typeface="微软雅黑" panose="020B0503020204020204" pitchFamily="34" charset="-122"/>
                <a:ea typeface="微软雅黑" panose="020B0503020204020204" pitchFamily="34" charset="-122"/>
              </a:rPr>
              <a:t>梯度下降法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314443" y="2262840"/>
            <a:ext cx="8500784" cy="4524315"/>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import </a:t>
            </a:r>
            <a:r>
              <a:rPr lang="en-US" altLang="zh-CN" dirty="0" err="1"/>
              <a:t>tensorflow</a:t>
            </a:r>
            <a:r>
              <a:rPr lang="en-US" altLang="zh-CN" dirty="0"/>
              <a:t> as </a:t>
            </a:r>
            <a:r>
              <a:rPr lang="en-US" altLang="zh-CN" dirty="0" err="1" smtClean="0"/>
              <a:t>tf</a:t>
            </a:r>
            <a:endParaRPr lang="zh-CN" altLang="zh-CN" dirty="0"/>
          </a:p>
          <a:p>
            <a:pPr marL="342900" lvl="0" indent="-342900">
              <a:buClr>
                <a:srgbClr val="00B0F0"/>
              </a:buClr>
              <a:buFont typeface="+mj-lt"/>
              <a:buAutoNum type="arabicPeriod"/>
            </a:pPr>
            <a:r>
              <a:rPr lang="en-US" altLang="zh-CN" dirty="0" smtClean="0"/>
              <a:t>x </a:t>
            </a:r>
            <a:r>
              <a:rPr lang="en-US" altLang="zh-CN" dirty="0"/>
              <a:t>= </a:t>
            </a:r>
            <a:r>
              <a:rPr lang="en-US" altLang="zh-CN" dirty="0" err="1"/>
              <a:t>tf.constant</a:t>
            </a:r>
            <a:r>
              <a:rPr lang="en-US" altLang="zh-CN" dirty="0"/>
              <a:t>(1.0)</a:t>
            </a:r>
            <a:endParaRPr lang="zh-CN" altLang="zh-CN" dirty="0"/>
          </a:p>
          <a:p>
            <a:pPr marL="342900" lvl="0" indent="-342900">
              <a:buClr>
                <a:srgbClr val="00B0F0"/>
              </a:buClr>
              <a:buFont typeface="+mj-lt"/>
              <a:buAutoNum type="arabicPeriod"/>
            </a:pPr>
            <a:r>
              <a:rPr lang="en-US" altLang="zh-CN" dirty="0"/>
              <a:t>with </a:t>
            </a:r>
            <a:r>
              <a:rPr lang="en-US" altLang="zh-CN" dirty="0" err="1"/>
              <a:t>tf.GradientTape</a:t>
            </a:r>
            <a:r>
              <a:rPr lang="en-US" altLang="zh-CN" dirty="0"/>
              <a:t>() as g:</a:t>
            </a:r>
            <a:endParaRPr lang="zh-CN" altLang="zh-CN" dirty="0"/>
          </a:p>
          <a:p>
            <a:pPr marL="342900" lvl="0" indent="-342900">
              <a:buClr>
                <a:srgbClr val="00B0F0"/>
              </a:buClr>
              <a:buFont typeface="+mj-lt"/>
              <a:buAutoNum type="arabicPeriod"/>
            </a:pPr>
            <a:r>
              <a:rPr lang="en-US" altLang="zh-CN" dirty="0"/>
              <a:t>    </a:t>
            </a:r>
            <a:r>
              <a:rPr lang="en-US" altLang="zh-CN" dirty="0" err="1"/>
              <a:t>g.watch</a:t>
            </a:r>
            <a:r>
              <a:rPr lang="en-US" altLang="zh-CN" dirty="0"/>
              <a:t>(x)</a:t>
            </a:r>
            <a:endParaRPr lang="zh-CN" altLang="zh-CN" dirty="0"/>
          </a:p>
          <a:p>
            <a:pPr marL="342900" lvl="0" indent="-342900">
              <a:buClr>
                <a:srgbClr val="00B0F0"/>
              </a:buClr>
              <a:buFont typeface="+mj-lt"/>
              <a:buAutoNum type="arabicPeriod"/>
            </a:pPr>
            <a:r>
              <a:rPr lang="en-US" altLang="zh-CN" dirty="0"/>
              <a:t>    y = x**3 + (</a:t>
            </a:r>
            <a:r>
              <a:rPr lang="en-US" altLang="zh-CN" dirty="0" err="1"/>
              <a:t>math.e</a:t>
            </a:r>
            <a:r>
              <a:rPr lang="en-US" altLang="zh-CN" dirty="0"/>
              <a:t>**x)/2.0 + 5.0*x - 6</a:t>
            </a:r>
            <a:endParaRPr lang="zh-CN" altLang="zh-CN" dirty="0"/>
          </a:p>
          <a:p>
            <a:pPr marL="342900" lvl="0" indent="-342900">
              <a:buClr>
                <a:srgbClr val="00B0F0"/>
              </a:buClr>
              <a:buFont typeface="+mj-lt"/>
              <a:buAutoNum type="arabicPeriod"/>
            </a:pPr>
            <a:r>
              <a:rPr lang="en-US" altLang="zh-CN" dirty="0" err="1"/>
              <a:t>dy_dx</a:t>
            </a:r>
            <a:r>
              <a:rPr lang="en-US" altLang="zh-CN" dirty="0"/>
              <a:t> = </a:t>
            </a:r>
            <a:r>
              <a:rPr lang="en-US" altLang="zh-CN" dirty="0" err="1"/>
              <a:t>g.gradient</a:t>
            </a:r>
            <a:r>
              <a:rPr lang="en-US" altLang="zh-CN" dirty="0"/>
              <a:t>(y, x)</a:t>
            </a:r>
            <a:endParaRPr lang="zh-CN" altLang="zh-CN" dirty="0"/>
          </a:p>
          <a:p>
            <a:pPr marL="342900" lvl="0" indent="-342900">
              <a:buClr>
                <a:srgbClr val="00B0F0"/>
              </a:buClr>
              <a:buFont typeface="+mj-lt"/>
              <a:buAutoNum type="arabicPeriod"/>
            </a:pPr>
            <a:r>
              <a:rPr lang="en-US" altLang="zh-CN" dirty="0"/>
              <a:t>print(</a:t>
            </a:r>
            <a:r>
              <a:rPr lang="en-US" altLang="zh-CN" dirty="0" err="1"/>
              <a:t>dy_dx</a:t>
            </a:r>
            <a:r>
              <a:rPr lang="en-US" altLang="zh-CN" dirty="0"/>
              <a:t>)</a:t>
            </a:r>
            <a:endParaRPr lang="zh-CN" altLang="zh-CN" dirty="0"/>
          </a:p>
          <a:p>
            <a:pPr marL="342900" lvl="0" indent="-342900">
              <a:buClr>
                <a:srgbClr val="00B0F0"/>
              </a:buClr>
              <a:buFont typeface="+mj-lt"/>
              <a:buAutoNum type="arabicPeriod"/>
            </a:pPr>
            <a:r>
              <a:rPr lang="en-US" altLang="zh-CN" dirty="0"/>
              <a:t>&gt;&gt;&gt; </a:t>
            </a:r>
            <a:r>
              <a:rPr lang="en-US" altLang="zh-CN" dirty="0" err="1"/>
              <a:t>tf.Tensor</a:t>
            </a:r>
            <a:r>
              <a:rPr lang="en-US" altLang="zh-CN" dirty="0"/>
              <a:t>(9.35914, shape=(), </a:t>
            </a:r>
            <a:r>
              <a:rPr lang="en-US" altLang="zh-CN" dirty="0" err="1"/>
              <a:t>dtype</a:t>
            </a:r>
            <a:r>
              <a:rPr lang="en-US" altLang="zh-CN" dirty="0"/>
              <a:t>=float32</a:t>
            </a:r>
            <a:r>
              <a:rPr lang="en-US" altLang="zh-CN" dirty="0" smtClean="0"/>
              <a:t>)</a:t>
            </a:r>
            <a:endParaRPr lang="zh-CN" altLang="zh-CN" dirty="0"/>
          </a:p>
          <a:p>
            <a:pPr marL="342900" lvl="0" indent="-342900">
              <a:buClr>
                <a:srgbClr val="00B0F0"/>
              </a:buClr>
              <a:buFont typeface="+mj-lt"/>
              <a:buAutoNum type="arabicPeriod"/>
            </a:pPr>
            <a:r>
              <a:rPr lang="en-US" altLang="zh-CN" dirty="0" smtClean="0"/>
              <a:t>x </a:t>
            </a:r>
            <a:r>
              <a:rPr lang="en-US" altLang="zh-CN" dirty="0"/>
              <a:t>= </a:t>
            </a:r>
            <a:r>
              <a:rPr lang="en-US" altLang="zh-CN" dirty="0" err="1"/>
              <a:t>tf.constant</a:t>
            </a:r>
            <a:r>
              <a:rPr lang="en-US" altLang="zh-CN" dirty="0"/>
              <a:t>(0.0)</a:t>
            </a:r>
            <a:endParaRPr lang="zh-CN" altLang="zh-CN" dirty="0"/>
          </a:p>
          <a:p>
            <a:pPr marL="342900" lvl="0" indent="-342900">
              <a:buClr>
                <a:srgbClr val="00B0F0"/>
              </a:buClr>
              <a:buFont typeface="+mj-lt"/>
              <a:buAutoNum type="arabicPeriod"/>
            </a:pPr>
            <a:r>
              <a:rPr lang="en-US" altLang="zh-CN" dirty="0"/>
              <a:t>for </a:t>
            </a:r>
            <a:r>
              <a:rPr lang="en-US" altLang="zh-CN" dirty="0" err="1"/>
              <a:t>i</a:t>
            </a:r>
            <a:r>
              <a:rPr lang="en-US" altLang="zh-CN" dirty="0"/>
              <a:t> in range(200):</a:t>
            </a:r>
            <a:endParaRPr lang="zh-CN" altLang="zh-CN" dirty="0"/>
          </a:p>
          <a:p>
            <a:pPr marL="342900" lvl="0" indent="-342900">
              <a:buClr>
                <a:srgbClr val="00B0F0"/>
              </a:buClr>
              <a:buFont typeface="+mj-lt"/>
              <a:buAutoNum type="arabicPeriod"/>
            </a:pPr>
            <a:r>
              <a:rPr lang="en-US" altLang="zh-CN" dirty="0"/>
              <a:t>    with </a:t>
            </a:r>
            <a:r>
              <a:rPr lang="en-US" altLang="zh-CN" dirty="0" err="1"/>
              <a:t>tf.GradientTape</a:t>
            </a:r>
            <a:r>
              <a:rPr lang="en-US" altLang="zh-CN" dirty="0"/>
              <a:t>() as g:</a:t>
            </a:r>
            <a:endParaRPr lang="zh-CN" altLang="zh-CN" dirty="0"/>
          </a:p>
          <a:p>
            <a:pPr marL="342900" lvl="0" indent="-342900">
              <a:buClr>
                <a:srgbClr val="00B0F0"/>
              </a:buClr>
              <a:buFont typeface="+mj-lt"/>
              <a:buAutoNum type="arabicPeriod"/>
            </a:pPr>
            <a:r>
              <a:rPr lang="en-US" altLang="zh-CN" dirty="0"/>
              <a:t>        </a:t>
            </a:r>
            <a:r>
              <a:rPr lang="en-US" altLang="zh-CN" dirty="0" err="1"/>
              <a:t>g.watch</a:t>
            </a:r>
            <a:r>
              <a:rPr lang="en-US" altLang="zh-CN" dirty="0"/>
              <a:t>(x)</a:t>
            </a:r>
            <a:endParaRPr lang="zh-CN" altLang="zh-CN" dirty="0"/>
          </a:p>
          <a:p>
            <a:pPr marL="342900" lvl="0" indent="-342900">
              <a:buClr>
                <a:srgbClr val="00B0F0"/>
              </a:buClr>
              <a:buFont typeface="+mj-lt"/>
              <a:buAutoNum type="arabicPeriod"/>
            </a:pPr>
            <a:r>
              <a:rPr lang="en-US" altLang="zh-CN" dirty="0"/>
              <a:t>        loss = </a:t>
            </a:r>
            <a:r>
              <a:rPr lang="en-US" altLang="zh-CN" dirty="0" err="1"/>
              <a:t>tf.pow</a:t>
            </a:r>
            <a:r>
              <a:rPr lang="en-US" altLang="zh-CN" dirty="0"/>
              <a:t>(f(x), 2)</a:t>
            </a:r>
            <a:endParaRPr lang="zh-CN" altLang="zh-CN" dirty="0"/>
          </a:p>
          <a:p>
            <a:pPr marL="342900" lvl="0" indent="-342900">
              <a:buClr>
                <a:srgbClr val="00B0F0"/>
              </a:buClr>
              <a:buFont typeface="+mj-lt"/>
              <a:buAutoNum type="arabicPeriod"/>
            </a:pPr>
            <a:r>
              <a:rPr lang="en-US" altLang="zh-CN" dirty="0"/>
              <a:t>    grad = </a:t>
            </a:r>
            <a:r>
              <a:rPr lang="en-US" altLang="zh-CN" dirty="0" err="1"/>
              <a:t>g.gradient</a:t>
            </a:r>
            <a:r>
              <a:rPr lang="en-US" altLang="zh-CN" dirty="0"/>
              <a:t>(loss, x)</a:t>
            </a:r>
            <a:endParaRPr lang="zh-CN" altLang="zh-CN" dirty="0"/>
          </a:p>
          <a:p>
            <a:pPr marL="342900" lvl="0" indent="-342900">
              <a:buClr>
                <a:srgbClr val="00B0F0"/>
              </a:buClr>
              <a:buFont typeface="+mj-lt"/>
              <a:buAutoNum type="arabicPeriod"/>
            </a:pPr>
            <a:r>
              <a:rPr lang="en-US" altLang="zh-CN" dirty="0" smtClean="0"/>
              <a:t>    x </a:t>
            </a:r>
            <a:r>
              <a:rPr lang="en-US" altLang="zh-CN" dirty="0"/>
              <a:t>= x – 2.0 * alpha * grad</a:t>
            </a:r>
            <a:endParaRPr lang="zh-CN" altLang="zh-CN" dirty="0"/>
          </a:p>
          <a:p>
            <a:pPr marL="342900" lvl="0" indent="-342900">
              <a:buClr>
                <a:srgbClr val="00B0F0"/>
              </a:buClr>
              <a:buFont typeface="+mj-lt"/>
              <a:buAutoNum type="arabicPeriod"/>
            </a:pPr>
            <a:r>
              <a:rPr lang="en-US" altLang="zh-CN" dirty="0"/>
              <a:t>    print(</a:t>
            </a:r>
            <a:r>
              <a:rPr lang="en-US" altLang="zh-CN" dirty="0" err="1"/>
              <a:t>str</a:t>
            </a:r>
            <a:r>
              <a:rPr lang="en-US" altLang="zh-CN" dirty="0"/>
              <a:t>(</a:t>
            </a:r>
            <a:r>
              <a:rPr lang="en-US" altLang="zh-CN" dirty="0" err="1"/>
              <a:t>i</a:t>
            </a:r>
            <a:r>
              <a:rPr lang="en-US" altLang="zh-CN" dirty="0"/>
              <a:t>)+":"+</a:t>
            </a:r>
            <a:r>
              <a:rPr lang="en-US" altLang="zh-CN" dirty="0" err="1"/>
              <a:t>str</a:t>
            </a:r>
            <a:r>
              <a:rPr lang="en-US" altLang="zh-CN" dirty="0"/>
              <a:t>(x))</a:t>
            </a:r>
            <a:endParaRPr lang="zh-CN" altLang="zh-CN" dirty="0"/>
          </a:p>
        </p:txBody>
      </p:sp>
    </p:spTree>
    <p:extLst>
      <p:ext uri="{BB962C8B-B14F-4D97-AF65-F5344CB8AC3E}">
        <p14:creationId xmlns:p14="http://schemas.microsoft.com/office/powerpoint/2010/main" val="2267575753"/>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梯度下降法求解线性回归问题</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线性回归问题中</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个样本的损失函数表示为：</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den>
                      </m:f>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𝑠</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𝑠</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𝑠</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e>
                          </m:d>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den>
                      </m:f>
                      <m:nary>
                        <m:naryPr>
                          <m:chr m:val="∑"/>
                          <m:limLoc m:val="undOv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p>
                        <m:e>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𝑠</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b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e>
                          </m:d>
                        </m:e>
                      </m:nary>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回归系数的更新过程如下：</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𝑙</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𝛼</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e>
                                  </m:d>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den>
                              </m:f>
                            </m:e>
                          </m:d>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𝑙</m:t>
                              </m:r>
                            </m:sub>
                          </m:sSub>
                        </m:sub>
                      </m:sSub>
                      <m:r>
                        <a:rPr lang="zh-CN"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，对每一个特征</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290729" cy="5773971"/>
              </a:xfrm>
              <a:prstGeom prst="rect">
                <a:avLst/>
              </a:prstGeom>
              <a:blipFill rotWithShape="1">
                <a:blip r:embed="rId3"/>
                <a:stretch>
                  <a:fillRect l="-1176"/>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4.2 </a:t>
            </a:r>
            <a:r>
              <a:rPr lang="zh-CN" altLang="en-US" sz="2800" b="1" dirty="0" smtClean="0">
                <a:solidFill>
                  <a:srgbClr val="7030A0"/>
                </a:solidFill>
                <a:latin typeface="微软雅黑" panose="020B0503020204020204" pitchFamily="34" charset="-122"/>
                <a:ea typeface="微软雅黑" panose="020B0503020204020204" pitchFamily="34" charset="-122"/>
              </a:rPr>
              <a:t>梯度下降法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896872250"/>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梯度下降法求解线性回归问题</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e>
                          </m:d>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den>
                      </m:f>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den>
                      </m:f>
                      <m:nary>
                        <m:naryPr>
                          <m:chr m:val="∑"/>
                          <m:limLoc m:val="undOv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p>
                        <m:e>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𝑠</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b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e>
                              </m:d>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den>
                          </m:f>
                        </m:e>
                      </m:nary>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den>
                      </m:f>
                      <m:nary>
                        <m:naryPr>
                          <m:chr m:val="∑"/>
                          <m:limLoc m:val="undOv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p>
                        <m:e>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den>
                          </m:f>
                        </m:e>
                      </m:nary>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d>
                            </m:e>
                          </m:d>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nary>
                        <m:naryPr>
                          <m:chr m:val="∑"/>
                          <m:limLoc m:val="undOv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p>
                        <m:e>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d>
                            </m:e>
                          </m:d>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d>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den>
                          </m:f>
                        </m:e>
                      </m:nary>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nary>
                        <m:naryPr>
                          <m:chr m:val="∑"/>
                          <m:limLoc m:val="undOv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p>
                        <m:e>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d>
                            </m:e>
                          </m:d>
                        </m:e>
                      </m:nary>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nary>
                        <m:naryPr>
                          <m:chr m:val="∑"/>
                          <m:limLoc m:val="undOv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p>
                        <m:e>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nary>
                                <m:naryPr>
                                  <m:chr m:val="∑"/>
                                  <m:limLoc m:val="undOv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p>
                                <m:e>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e>
                                      </m:d>
                                    </m:sup>
                                  </m:sSup>
                                </m:e>
                              </m:nary>
                            </m:e>
                          </m:d>
                        </m:e>
                      </m:nary>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bSup>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290729" cy="5773971"/>
              </a:xfrm>
              <a:prstGeom prst="rect">
                <a:avLst/>
              </a:prstGeom>
              <a:blipFill rotWithShape="1">
                <a:blip r:embed="rId3"/>
                <a:stretch>
                  <a:fillRect l="-1176"/>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4.2 </a:t>
            </a:r>
            <a:r>
              <a:rPr lang="zh-CN" altLang="en-US" sz="2800" b="1" dirty="0" smtClean="0">
                <a:solidFill>
                  <a:srgbClr val="7030A0"/>
                </a:solidFill>
                <a:latin typeface="微软雅黑" panose="020B0503020204020204" pitchFamily="34" charset="-122"/>
                <a:ea typeface="微软雅黑" panose="020B0503020204020204" pitchFamily="34" charset="-122"/>
              </a:rPr>
              <a:t>梯度下降法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132375004"/>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梯度下降法求解线性回归问题</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4.2 </a:t>
            </a:r>
            <a:r>
              <a:rPr lang="zh-CN" altLang="en-US" sz="2800" b="1" dirty="0" smtClean="0">
                <a:solidFill>
                  <a:srgbClr val="7030A0"/>
                </a:solidFill>
                <a:latin typeface="微软雅黑" panose="020B0503020204020204" pitchFamily="34" charset="-122"/>
                <a:ea typeface="微软雅黑" panose="020B0503020204020204" pitchFamily="34" charset="-122"/>
              </a:rPr>
              <a:t>梯度下降法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321608" y="1306520"/>
            <a:ext cx="8500784" cy="3970318"/>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err="1"/>
              <a:t>def</a:t>
            </a:r>
            <a:r>
              <a:rPr lang="en-US" altLang="zh-CN" dirty="0"/>
              <a:t> gradient(x, y, w):</a:t>
            </a:r>
            <a:endParaRPr lang="zh-CN" altLang="zh-CN" dirty="0"/>
          </a:p>
          <a:p>
            <a:pPr marL="342900" lvl="0" indent="-342900">
              <a:buClr>
                <a:srgbClr val="00B0F0"/>
              </a:buClr>
              <a:buFont typeface="+mj-lt"/>
              <a:buAutoNum type="arabicPeriod"/>
            </a:pPr>
            <a:r>
              <a:rPr lang="en-US" altLang="zh-CN" dirty="0"/>
              <a:t>    '''</a:t>
            </a:r>
            <a:r>
              <a:rPr lang="zh-CN" altLang="zh-CN" dirty="0"/>
              <a:t>计算一阶导函数的值</a:t>
            </a:r>
          </a:p>
          <a:p>
            <a:pPr marL="342900" lvl="0" indent="-342900">
              <a:buClr>
                <a:srgbClr val="00B0F0"/>
              </a:buClr>
              <a:buFont typeface="+mj-lt"/>
              <a:buAutoNum type="arabicPeriod"/>
            </a:pPr>
            <a:r>
              <a:rPr lang="en-US" altLang="zh-CN" dirty="0"/>
              <a:t>    </a:t>
            </a:r>
            <a:r>
              <a:rPr lang="en-US" altLang="zh-CN" dirty="0" err="1"/>
              <a:t>para</a:t>
            </a:r>
            <a:r>
              <a:rPr lang="en-US" altLang="zh-CN" dirty="0"/>
              <a:t> x: </a:t>
            </a:r>
            <a:r>
              <a:rPr lang="zh-CN" altLang="zh-CN" dirty="0"/>
              <a:t>矩阵</a:t>
            </a:r>
            <a:r>
              <a:rPr lang="en-US" altLang="zh-CN" dirty="0"/>
              <a:t>, </a:t>
            </a:r>
            <a:r>
              <a:rPr lang="zh-CN" altLang="zh-CN" dirty="0"/>
              <a:t>样本集</a:t>
            </a:r>
          </a:p>
          <a:p>
            <a:pPr marL="342900" lvl="0" indent="-342900">
              <a:buClr>
                <a:srgbClr val="00B0F0"/>
              </a:buClr>
              <a:buFont typeface="+mj-lt"/>
              <a:buAutoNum type="arabicPeriod"/>
            </a:pPr>
            <a:r>
              <a:rPr lang="en-US" altLang="zh-CN" dirty="0"/>
              <a:t>    </a:t>
            </a:r>
            <a:r>
              <a:rPr lang="en-US" altLang="zh-CN" dirty="0" err="1"/>
              <a:t>para</a:t>
            </a:r>
            <a:r>
              <a:rPr lang="en-US" altLang="zh-CN" dirty="0"/>
              <a:t> y: </a:t>
            </a:r>
            <a:r>
              <a:rPr lang="zh-CN" altLang="zh-CN" dirty="0"/>
              <a:t>矩阵</a:t>
            </a:r>
            <a:r>
              <a:rPr lang="en-US" altLang="zh-CN" dirty="0"/>
              <a:t>, </a:t>
            </a:r>
            <a:r>
              <a:rPr lang="zh-CN" altLang="zh-CN" dirty="0"/>
              <a:t>标签</a:t>
            </a:r>
          </a:p>
          <a:p>
            <a:pPr marL="342900" lvl="0" indent="-342900">
              <a:buClr>
                <a:srgbClr val="00B0F0"/>
              </a:buClr>
              <a:buFont typeface="+mj-lt"/>
              <a:buAutoNum type="arabicPeriod"/>
            </a:pPr>
            <a:r>
              <a:rPr lang="en-US" altLang="zh-CN" dirty="0"/>
              <a:t>    </a:t>
            </a:r>
            <a:r>
              <a:rPr lang="en-US" altLang="zh-CN" dirty="0" err="1"/>
              <a:t>para</a:t>
            </a:r>
            <a:r>
              <a:rPr lang="en-US" altLang="zh-CN" dirty="0"/>
              <a:t> w: </a:t>
            </a:r>
            <a:r>
              <a:rPr lang="zh-CN" altLang="zh-CN" dirty="0"/>
              <a:t>矩阵</a:t>
            </a:r>
            <a:r>
              <a:rPr lang="en-US" altLang="zh-CN" dirty="0"/>
              <a:t>, </a:t>
            </a:r>
            <a:r>
              <a:rPr lang="zh-CN" altLang="zh-CN" dirty="0"/>
              <a:t>线性回归模型的参数</a:t>
            </a:r>
          </a:p>
          <a:p>
            <a:pPr marL="342900" lvl="0" indent="-342900">
              <a:buClr>
                <a:srgbClr val="00B0F0"/>
              </a:buClr>
              <a:buFont typeface="+mj-lt"/>
              <a:buAutoNum type="arabicPeriod"/>
            </a:pPr>
            <a:r>
              <a:rPr lang="en-US" altLang="zh-CN" dirty="0"/>
              <a:t>    return: </a:t>
            </a:r>
            <a:r>
              <a:rPr lang="zh-CN" altLang="zh-CN" dirty="0"/>
              <a:t>矩阵</a:t>
            </a:r>
            <a:r>
              <a:rPr lang="en-US" altLang="zh-CN" dirty="0"/>
              <a:t>, </a:t>
            </a:r>
            <a:r>
              <a:rPr lang="zh-CN" altLang="zh-CN" dirty="0"/>
              <a:t>一阶导数值</a:t>
            </a:r>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    m, n = </a:t>
            </a:r>
            <a:r>
              <a:rPr lang="en-US" altLang="zh-CN" dirty="0" err="1"/>
              <a:t>np.shape</a:t>
            </a:r>
            <a:r>
              <a:rPr lang="en-US" altLang="zh-CN" dirty="0"/>
              <a:t>(x)</a:t>
            </a:r>
            <a:endParaRPr lang="zh-CN" altLang="zh-CN" dirty="0"/>
          </a:p>
          <a:p>
            <a:pPr marL="342900" lvl="0" indent="-342900">
              <a:buClr>
                <a:srgbClr val="00B0F0"/>
              </a:buClr>
              <a:buFont typeface="+mj-lt"/>
              <a:buAutoNum type="arabicPeriod"/>
            </a:pPr>
            <a:r>
              <a:rPr lang="en-US" altLang="zh-CN" dirty="0"/>
              <a:t>    g = </a:t>
            </a:r>
            <a:r>
              <a:rPr lang="en-US" altLang="zh-CN" dirty="0" err="1"/>
              <a:t>np.mat</a:t>
            </a:r>
            <a:r>
              <a:rPr lang="en-US" altLang="zh-CN" dirty="0"/>
              <a:t>(</a:t>
            </a:r>
            <a:r>
              <a:rPr lang="en-US" altLang="zh-CN" dirty="0" err="1"/>
              <a:t>np.zeros</a:t>
            </a:r>
            <a:r>
              <a:rPr lang="en-US" altLang="zh-CN" dirty="0"/>
              <a:t>((n, 1)))</a:t>
            </a:r>
            <a:endParaRPr lang="zh-CN" altLang="zh-CN" dirty="0"/>
          </a:p>
          <a:p>
            <a:pPr marL="342900" lvl="0" indent="-342900">
              <a:buClr>
                <a:srgbClr val="00B0F0"/>
              </a:buClr>
              <a:buFont typeface="+mj-lt"/>
              <a:buAutoNum type="arabicPeriod"/>
            </a:pPr>
            <a:r>
              <a:rPr lang="en-US" altLang="zh-CN" dirty="0"/>
              <a:t>    for </a:t>
            </a:r>
            <a:r>
              <a:rPr lang="en-US" altLang="zh-CN" dirty="0" err="1"/>
              <a:t>i</a:t>
            </a:r>
            <a:r>
              <a:rPr lang="en-US" altLang="zh-CN" dirty="0"/>
              <a:t> in range(m):</a:t>
            </a:r>
            <a:endParaRPr lang="zh-CN" altLang="zh-CN" dirty="0"/>
          </a:p>
          <a:p>
            <a:pPr marL="342900" lvl="0" indent="-342900">
              <a:buClr>
                <a:srgbClr val="00B0F0"/>
              </a:buClr>
              <a:buFont typeface="+mj-lt"/>
              <a:buAutoNum type="arabicPeriod"/>
            </a:pPr>
            <a:r>
              <a:rPr lang="en-US" altLang="zh-CN" dirty="0"/>
              <a:t>        err = y[</a:t>
            </a:r>
            <a:r>
              <a:rPr lang="en-US" altLang="zh-CN" dirty="0" err="1"/>
              <a:t>i</a:t>
            </a:r>
            <a:r>
              <a:rPr lang="en-US" altLang="zh-CN" dirty="0"/>
              <a:t>, 0] - x[</a:t>
            </a:r>
            <a:r>
              <a:rPr lang="en-US" altLang="zh-CN" dirty="0" err="1"/>
              <a:t>i</a:t>
            </a:r>
            <a:r>
              <a:rPr lang="en-US" altLang="zh-CN" dirty="0"/>
              <a:t>, ] * w</a:t>
            </a:r>
            <a:endParaRPr lang="zh-CN" altLang="zh-CN" dirty="0"/>
          </a:p>
          <a:p>
            <a:pPr marL="342900" lvl="0" indent="-342900">
              <a:buClr>
                <a:srgbClr val="00B0F0"/>
              </a:buClr>
              <a:buFont typeface="+mj-lt"/>
              <a:buAutoNum type="arabicPeriod"/>
            </a:pPr>
            <a:r>
              <a:rPr lang="en-US" altLang="zh-CN" dirty="0"/>
              <a:t>        for j in range(n):</a:t>
            </a:r>
            <a:endParaRPr lang="zh-CN" altLang="zh-CN" dirty="0"/>
          </a:p>
          <a:p>
            <a:pPr marL="342900" lvl="0" indent="-342900">
              <a:buClr>
                <a:srgbClr val="00B0F0"/>
              </a:buClr>
              <a:buFont typeface="+mj-lt"/>
              <a:buAutoNum type="arabicPeriod"/>
            </a:pPr>
            <a:r>
              <a:rPr lang="en-US" altLang="zh-CN" dirty="0"/>
              <a:t>            g[j, ] -= err * x[</a:t>
            </a:r>
            <a:r>
              <a:rPr lang="en-US" altLang="zh-CN" dirty="0" err="1"/>
              <a:t>i</a:t>
            </a:r>
            <a:r>
              <a:rPr lang="en-US" altLang="zh-CN" dirty="0"/>
              <a:t>, j]</a:t>
            </a:r>
            <a:endParaRPr lang="zh-CN" altLang="zh-CN" dirty="0"/>
          </a:p>
          <a:p>
            <a:pPr marL="342900" lvl="0" indent="-342900">
              <a:buClr>
                <a:srgbClr val="00B0F0"/>
              </a:buClr>
              <a:buFont typeface="+mj-lt"/>
              <a:buAutoNum type="arabicPeriod"/>
            </a:pPr>
            <a:r>
              <a:rPr lang="en-US" altLang="zh-CN" dirty="0"/>
              <a:t>    return g  </a:t>
            </a:r>
            <a:endParaRPr lang="zh-CN" altLang="zh-CN" dirty="0"/>
          </a:p>
        </p:txBody>
      </p:sp>
    </p:spTree>
    <p:extLst>
      <p:ext uri="{BB962C8B-B14F-4D97-AF65-F5344CB8AC3E}">
        <p14:creationId xmlns:p14="http://schemas.microsoft.com/office/powerpoint/2010/main" val="1738241352"/>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梯度下降法求解线性回归问题</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4.2 </a:t>
            </a:r>
            <a:r>
              <a:rPr lang="zh-CN" altLang="en-US" sz="2800" b="1" dirty="0" smtClean="0">
                <a:solidFill>
                  <a:srgbClr val="7030A0"/>
                </a:solidFill>
                <a:latin typeface="微软雅黑" panose="020B0503020204020204" pitchFamily="34" charset="-122"/>
                <a:ea typeface="微软雅黑" panose="020B0503020204020204" pitchFamily="34" charset="-122"/>
              </a:rPr>
              <a:t>梯度下降法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321608" y="1306520"/>
            <a:ext cx="8500784" cy="2308324"/>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err="1"/>
              <a:t>def</a:t>
            </a:r>
            <a:r>
              <a:rPr lang="en-US" altLang="zh-CN" dirty="0"/>
              <a:t> </a:t>
            </a:r>
            <a:r>
              <a:rPr lang="en-US" altLang="zh-CN" dirty="0" err="1"/>
              <a:t>lossValue</a:t>
            </a:r>
            <a:r>
              <a:rPr lang="en-US" altLang="zh-CN" dirty="0"/>
              <a:t>(x, y, w):</a:t>
            </a:r>
            <a:endParaRPr lang="zh-CN" altLang="zh-CN" dirty="0"/>
          </a:p>
          <a:p>
            <a:pPr marL="342900" lvl="0" indent="-342900">
              <a:buClr>
                <a:srgbClr val="00B0F0"/>
              </a:buClr>
              <a:buFont typeface="+mj-lt"/>
              <a:buAutoNum type="arabicPeriod"/>
            </a:pPr>
            <a:r>
              <a:rPr lang="en-US" altLang="zh-CN" dirty="0"/>
              <a:t>    '''</a:t>
            </a:r>
            <a:r>
              <a:rPr lang="zh-CN" altLang="zh-CN" dirty="0"/>
              <a:t>计算损失函数</a:t>
            </a:r>
          </a:p>
          <a:p>
            <a:pPr marL="342900" lvl="0" indent="-342900">
              <a:buClr>
                <a:srgbClr val="00B0F0"/>
              </a:buClr>
              <a:buFont typeface="+mj-lt"/>
              <a:buAutoNum type="arabicPeriod"/>
            </a:pPr>
            <a:r>
              <a:rPr lang="en-US" altLang="zh-CN" dirty="0"/>
              <a:t>    </a:t>
            </a:r>
            <a:r>
              <a:rPr lang="en-US" altLang="zh-CN" dirty="0" err="1"/>
              <a:t>para</a:t>
            </a:r>
            <a:r>
              <a:rPr lang="en-US" altLang="zh-CN" dirty="0"/>
              <a:t> x: </a:t>
            </a:r>
            <a:r>
              <a:rPr lang="zh-CN" altLang="zh-CN" dirty="0"/>
              <a:t>矩阵</a:t>
            </a:r>
            <a:r>
              <a:rPr lang="en-US" altLang="zh-CN" dirty="0"/>
              <a:t>, </a:t>
            </a:r>
            <a:r>
              <a:rPr lang="zh-CN" altLang="zh-CN" dirty="0"/>
              <a:t>样本集</a:t>
            </a:r>
          </a:p>
          <a:p>
            <a:pPr marL="342900" lvl="0" indent="-342900">
              <a:buClr>
                <a:srgbClr val="00B0F0"/>
              </a:buClr>
              <a:buFont typeface="+mj-lt"/>
              <a:buAutoNum type="arabicPeriod"/>
            </a:pPr>
            <a:r>
              <a:rPr lang="en-US" altLang="zh-CN" dirty="0"/>
              <a:t>    </a:t>
            </a:r>
            <a:r>
              <a:rPr lang="en-US" altLang="zh-CN" dirty="0" err="1"/>
              <a:t>para</a:t>
            </a:r>
            <a:r>
              <a:rPr lang="en-US" altLang="zh-CN" dirty="0"/>
              <a:t> y: </a:t>
            </a:r>
            <a:r>
              <a:rPr lang="zh-CN" altLang="zh-CN" dirty="0"/>
              <a:t>矩阵</a:t>
            </a:r>
            <a:r>
              <a:rPr lang="en-US" altLang="zh-CN" dirty="0"/>
              <a:t>, </a:t>
            </a:r>
            <a:r>
              <a:rPr lang="zh-CN" altLang="zh-CN" dirty="0"/>
              <a:t>标签</a:t>
            </a:r>
          </a:p>
          <a:p>
            <a:pPr marL="342900" lvl="0" indent="-342900">
              <a:buClr>
                <a:srgbClr val="00B0F0"/>
              </a:buClr>
              <a:buFont typeface="+mj-lt"/>
              <a:buAutoNum type="arabicPeriod"/>
            </a:pPr>
            <a:r>
              <a:rPr lang="en-US" altLang="zh-CN" dirty="0"/>
              <a:t>    </a:t>
            </a:r>
            <a:r>
              <a:rPr lang="en-US" altLang="zh-CN" dirty="0" err="1"/>
              <a:t>para</a:t>
            </a:r>
            <a:r>
              <a:rPr lang="en-US" altLang="zh-CN" dirty="0"/>
              <a:t> w: </a:t>
            </a:r>
            <a:r>
              <a:rPr lang="zh-CN" altLang="zh-CN" dirty="0"/>
              <a:t>矩阵</a:t>
            </a:r>
            <a:r>
              <a:rPr lang="en-US" altLang="zh-CN" dirty="0"/>
              <a:t>, </a:t>
            </a:r>
            <a:r>
              <a:rPr lang="zh-CN" altLang="zh-CN" dirty="0"/>
              <a:t>线性回归模型的参数</a:t>
            </a:r>
          </a:p>
          <a:p>
            <a:pPr marL="342900" lvl="0" indent="-342900">
              <a:buClr>
                <a:srgbClr val="00B0F0"/>
              </a:buClr>
              <a:buFont typeface="+mj-lt"/>
              <a:buAutoNum type="arabicPeriod"/>
            </a:pPr>
            <a:r>
              <a:rPr lang="en-US" altLang="zh-CN" dirty="0"/>
              <a:t>    return: </a:t>
            </a:r>
            <a:r>
              <a:rPr lang="zh-CN" altLang="zh-CN" dirty="0"/>
              <a:t>损失函数值</a:t>
            </a:r>
            <a:r>
              <a:rPr lang="en-US" altLang="zh-CN" dirty="0"/>
              <a:t>'''</a:t>
            </a:r>
            <a:endParaRPr lang="zh-CN" altLang="zh-CN" dirty="0"/>
          </a:p>
          <a:p>
            <a:pPr marL="342900" lvl="0" indent="-342900">
              <a:buClr>
                <a:srgbClr val="00B0F0"/>
              </a:buClr>
              <a:buFont typeface="+mj-lt"/>
              <a:buAutoNum type="arabicPeriod"/>
            </a:pPr>
            <a:r>
              <a:rPr lang="en-US" altLang="zh-CN" dirty="0"/>
              <a:t>    k = y - x*w</a:t>
            </a:r>
            <a:endParaRPr lang="zh-CN" altLang="zh-CN" dirty="0"/>
          </a:p>
          <a:p>
            <a:pPr marL="342900" lvl="0" indent="-342900">
              <a:buClr>
                <a:srgbClr val="00B0F0"/>
              </a:buClr>
              <a:buFont typeface="+mj-lt"/>
              <a:buAutoNum type="arabicPeriod"/>
            </a:pPr>
            <a:r>
              <a:rPr lang="en-US" altLang="zh-CN" dirty="0"/>
              <a:t>    return </a:t>
            </a:r>
            <a:r>
              <a:rPr lang="en-US" altLang="zh-CN" dirty="0" err="1"/>
              <a:t>k.T</a:t>
            </a:r>
            <a:r>
              <a:rPr lang="en-US" altLang="zh-CN" dirty="0"/>
              <a:t> * k / 2</a:t>
            </a:r>
            <a:endParaRPr lang="zh-CN" altLang="zh-CN" dirty="0"/>
          </a:p>
        </p:txBody>
      </p:sp>
    </p:spTree>
    <p:extLst>
      <p:ext uri="{BB962C8B-B14F-4D97-AF65-F5344CB8AC3E}">
        <p14:creationId xmlns:p14="http://schemas.microsoft.com/office/powerpoint/2010/main" val="2029503781"/>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圆角矩形 66"/>
          <p:cNvSpPr/>
          <p:nvPr/>
        </p:nvSpPr>
        <p:spPr>
          <a:xfrm>
            <a:off x="2363458" y="1760832"/>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4.1</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3576691" y="1760831"/>
            <a:ext cx="3632294" cy="511238"/>
            <a:chOff x="6339097" y="1573726"/>
            <a:chExt cx="3744416" cy="511504"/>
          </a:xfrm>
          <a:solidFill>
            <a:srgbClr val="7030A0"/>
          </a:solidFill>
        </p:grpSpPr>
        <p:sp>
          <p:nvSpPr>
            <p:cNvPr id="69" name="圆角矩形 68"/>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0" name="矩形 69"/>
            <p:cNvSpPr/>
            <p:nvPr/>
          </p:nvSpPr>
          <p:spPr>
            <a:xfrm>
              <a:off x="6491851" y="1614014"/>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回归任务、评价与线性回归</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2363458" y="2596849"/>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4.2</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3584189" y="2596849"/>
            <a:ext cx="3632294" cy="511238"/>
            <a:chOff x="6315199" y="2410178"/>
            <a:chExt cx="3744416" cy="511504"/>
          </a:xfrm>
          <a:solidFill>
            <a:srgbClr val="7030A0"/>
          </a:solidFill>
        </p:grpSpPr>
        <p:sp>
          <p:nvSpPr>
            <p:cNvPr id="73" name="圆角矩形 72"/>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4" name="矩形 73"/>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梯度下降法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2363458" y="3482241"/>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4.3</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3602091" y="3482239"/>
            <a:ext cx="3632294" cy="511238"/>
            <a:chOff x="6339097" y="3296031"/>
            <a:chExt cx="3744416" cy="511504"/>
          </a:xfrm>
          <a:solidFill>
            <a:srgbClr val="7030A0"/>
          </a:solidFill>
        </p:grpSpPr>
        <p:sp>
          <p:nvSpPr>
            <p:cNvPr id="77" name="圆角矩形 7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8" name="矩形 77"/>
            <p:cNvSpPr/>
            <p:nvPr/>
          </p:nvSpPr>
          <p:spPr>
            <a:xfrm>
              <a:off x="6491850" y="3336318"/>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决策函数回归模型</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0" y="330429"/>
            <a:ext cx="9144000" cy="676999"/>
          </a:xfrm>
          <a:prstGeom prst="rect">
            <a:avLst/>
          </a:prstGeom>
          <a:noFill/>
        </p:spPr>
        <p:txBody>
          <a:bodyPr wrap="square" lIns="121817" tIns="60906" rIns="121817" bIns="60906">
            <a:spAutoFit/>
          </a:bodyPr>
          <a:lstStyle/>
          <a:p>
            <a:pPr algn="ctr" defTabSz="1218565"/>
            <a:r>
              <a:rPr lang="zh-CN" altLang="en-US" sz="3600" b="1" dirty="0">
                <a:solidFill>
                  <a:srgbClr val="7030A0"/>
                </a:solidFill>
                <a:latin typeface="华文新魏" pitchFamily="2" charset="-122"/>
                <a:ea typeface="华文新魏" pitchFamily="2" charset="-122"/>
              </a:rPr>
              <a:t>第四章  回归与多层神经网络</a:t>
            </a:r>
          </a:p>
        </p:txBody>
      </p:sp>
      <p:sp>
        <p:nvSpPr>
          <p:cNvPr id="88" name="下箭头 87"/>
          <p:cNvSpPr/>
          <p:nvPr/>
        </p:nvSpPr>
        <p:spPr>
          <a:xfrm rot="16200000">
            <a:off x="1604659" y="1684821"/>
            <a:ext cx="575764" cy="695523"/>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40" tIns="45671" rIns="91340" bIns="45671" rtlCol="0" anchor="ctr"/>
          <a:lstStyle/>
          <a:p>
            <a:pPr algn="ctr" defTabSz="1218565"/>
            <a:endParaRPr lang="zh-CN" altLang="en-US" sz="2400">
              <a:solidFill>
                <a:prstClr val="white"/>
              </a:solidFill>
              <a:latin typeface="Calibri" panose="020F0502020204030204"/>
              <a:ea typeface="宋体" panose="02010600030101010101" pitchFamily="2" charset="-122"/>
            </a:endParaRPr>
          </a:p>
        </p:txBody>
      </p:sp>
      <p:sp>
        <p:nvSpPr>
          <p:cNvPr id="26" name="圆角矩形 25"/>
          <p:cNvSpPr/>
          <p:nvPr/>
        </p:nvSpPr>
        <p:spPr>
          <a:xfrm>
            <a:off x="2363458" y="4358482"/>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4.4</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27" name="组合 26"/>
          <p:cNvGrpSpPr/>
          <p:nvPr/>
        </p:nvGrpSpPr>
        <p:grpSpPr>
          <a:xfrm>
            <a:off x="3576691" y="4358481"/>
            <a:ext cx="3632294" cy="511238"/>
            <a:chOff x="6339097" y="1573726"/>
            <a:chExt cx="3744416" cy="511504"/>
          </a:xfrm>
          <a:solidFill>
            <a:srgbClr val="7030A0"/>
          </a:solidFill>
        </p:grpSpPr>
        <p:sp>
          <p:nvSpPr>
            <p:cNvPr id="28" name="圆角矩形 27"/>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29" name="矩形 28"/>
            <p:cNvSpPr/>
            <p:nvPr/>
          </p:nvSpPr>
          <p:spPr>
            <a:xfrm>
              <a:off x="6491851" y="1614013"/>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过拟合及其抑制</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0" name="圆角矩形 29"/>
          <p:cNvSpPr/>
          <p:nvPr/>
        </p:nvSpPr>
        <p:spPr>
          <a:xfrm>
            <a:off x="2363458" y="5194499"/>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a:solidFill>
                  <a:prstClr val="white"/>
                </a:solidFill>
                <a:latin typeface="Calibri" panose="020F0502020204030204"/>
                <a:ea typeface="Arial Unicode MS" panose="020B0604020202020204" pitchFamily="34" charset="-122"/>
                <a:cs typeface="Arial Unicode MS" panose="020B0604020202020204" pitchFamily="34" charset="-122"/>
              </a:rPr>
              <a:t>4</a:t>
            </a: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.5</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31" name="组合 30"/>
          <p:cNvGrpSpPr/>
          <p:nvPr/>
        </p:nvGrpSpPr>
        <p:grpSpPr>
          <a:xfrm>
            <a:off x="3584189" y="5194499"/>
            <a:ext cx="3632294" cy="511238"/>
            <a:chOff x="6315199" y="2410178"/>
            <a:chExt cx="3744416" cy="511504"/>
          </a:xfrm>
          <a:solidFill>
            <a:srgbClr val="7030A0"/>
          </a:solidFill>
        </p:grpSpPr>
        <p:sp>
          <p:nvSpPr>
            <p:cNvPr id="32" name="圆角矩形 31"/>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33" name="矩形 32"/>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多层神经网络与回归</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down)">
                                      <p:cBhvr>
                                        <p:cTn id="7" dur="580">
                                          <p:stCondLst>
                                            <p:cond delay="0"/>
                                          </p:stCondLst>
                                        </p:cTn>
                                        <p:tgtEl>
                                          <p:spTgt spid="88"/>
                                        </p:tgtEl>
                                      </p:cBhvr>
                                    </p:animEffect>
                                    <p:anim calcmode="lin" valueType="num">
                                      <p:cBhvr>
                                        <p:cTn id="8" dur="1822" tmFilter="0,0; 0.14,0.36; 0.43,0.73; 0.71,0.91; 1.0,1.0">
                                          <p:stCondLst>
                                            <p:cond delay="0"/>
                                          </p:stCondLst>
                                        </p:cTn>
                                        <p:tgtEl>
                                          <p:spTgt spid="8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8"/>
                                        </p:tgtEl>
                                        <p:attrNameLst>
                                          <p:attrName>ppt_y</p:attrName>
                                        </p:attrNameLst>
                                      </p:cBhvr>
                                      <p:tavLst>
                                        <p:tav tm="0" fmla="#ppt_y-sin(pi*$)/81">
                                          <p:val>
                                            <p:fltVal val="0"/>
                                          </p:val>
                                        </p:tav>
                                        <p:tav tm="100000">
                                          <p:val>
                                            <p:fltVal val="1"/>
                                          </p:val>
                                        </p:tav>
                                      </p:tavLst>
                                    </p:anim>
                                    <p:animScale>
                                      <p:cBhvr>
                                        <p:cTn id="13" dur="26">
                                          <p:stCondLst>
                                            <p:cond delay="650"/>
                                          </p:stCondLst>
                                        </p:cTn>
                                        <p:tgtEl>
                                          <p:spTgt spid="88"/>
                                        </p:tgtEl>
                                      </p:cBhvr>
                                      <p:to x="100000" y="60000"/>
                                    </p:animScale>
                                    <p:animScale>
                                      <p:cBhvr>
                                        <p:cTn id="14" dur="166" decel="50000">
                                          <p:stCondLst>
                                            <p:cond delay="676"/>
                                          </p:stCondLst>
                                        </p:cTn>
                                        <p:tgtEl>
                                          <p:spTgt spid="88"/>
                                        </p:tgtEl>
                                      </p:cBhvr>
                                      <p:to x="100000" y="100000"/>
                                    </p:animScale>
                                    <p:animScale>
                                      <p:cBhvr>
                                        <p:cTn id="15" dur="26">
                                          <p:stCondLst>
                                            <p:cond delay="1312"/>
                                          </p:stCondLst>
                                        </p:cTn>
                                        <p:tgtEl>
                                          <p:spTgt spid="88"/>
                                        </p:tgtEl>
                                      </p:cBhvr>
                                      <p:to x="100000" y="80000"/>
                                    </p:animScale>
                                    <p:animScale>
                                      <p:cBhvr>
                                        <p:cTn id="16" dur="166" decel="50000">
                                          <p:stCondLst>
                                            <p:cond delay="1338"/>
                                          </p:stCondLst>
                                        </p:cTn>
                                        <p:tgtEl>
                                          <p:spTgt spid="88"/>
                                        </p:tgtEl>
                                      </p:cBhvr>
                                      <p:to x="100000" y="100000"/>
                                    </p:animScale>
                                    <p:animScale>
                                      <p:cBhvr>
                                        <p:cTn id="17" dur="26">
                                          <p:stCondLst>
                                            <p:cond delay="1642"/>
                                          </p:stCondLst>
                                        </p:cTn>
                                        <p:tgtEl>
                                          <p:spTgt spid="88"/>
                                        </p:tgtEl>
                                      </p:cBhvr>
                                      <p:to x="100000" y="90000"/>
                                    </p:animScale>
                                    <p:animScale>
                                      <p:cBhvr>
                                        <p:cTn id="18" dur="166" decel="50000">
                                          <p:stCondLst>
                                            <p:cond delay="1668"/>
                                          </p:stCondLst>
                                        </p:cTn>
                                        <p:tgtEl>
                                          <p:spTgt spid="88"/>
                                        </p:tgtEl>
                                      </p:cBhvr>
                                      <p:to x="100000" y="100000"/>
                                    </p:animScale>
                                    <p:animScale>
                                      <p:cBhvr>
                                        <p:cTn id="19" dur="26">
                                          <p:stCondLst>
                                            <p:cond delay="1808"/>
                                          </p:stCondLst>
                                        </p:cTn>
                                        <p:tgtEl>
                                          <p:spTgt spid="88"/>
                                        </p:tgtEl>
                                      </p:cBhvr>
                                      <p:to x="100000" y="95000"/>
                                    </p:animScale>
                                    <p:animScale>
                                      <p:cBhvr>
                                        <p:cTn id="20" dur="166" decel="50000">
                                          <p:stCondLst>
                                            <p:cond delay="1834"/>
                                          </p:stCondLst>
                                        </p:cTn>
                                        <p:tgtEl>
                                          <p:spTgt spid="8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梯度下降法求解线性回归问题</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4.2 </a:t>
            </a:r>
            <a:r>
              <a:rPr lang="zh-CN" altLang="en-US" sz="2800" b="1" dirty="0" smtClean="0">
                <a:solidFill>
                  <a:srgbClr val="7030A0"/>
                </a:solidFill>
                <a:latin typeface="微软雅黑" panose="020B0503020204020204" pitchFamily="34" charset="-122"/>
                <a:ea typeface="微软雅黑" panose="020B0503020204020204" pitchFamily="34" charset="-122"/>
              </a:rPr>
              <a:t>梯度下降法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95580" y="1306520"/>
            <a:ext cx="4445601" cy="3693319"/>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temperatures = [15, 20, 25, 30, 35,40]</a:t>
            </a:r>
            <a:endParaRPr lang="zh-CN" altLang="zh-CN" dirty="0"/>
          </a:p>
          <a:p>
            <a:pPr marL="342900" lvl="0" indent="-342900">
              <a:buClr>
                <a:srgbClr val="00B0F0"/>
              </a:buClr>
              <a:buFont typeface="+mj-lt"/>
              <a:buAutoNum type="arabicPeriod"/>
            </a:pPr>
            <a:r>
              <a:rPr lang="en-US" altLang="zh-CN" dirty="0"/>
              <a:t>flowers = [136, 140, 155, 160, 157, 175]</a:t>
            </a:r>
            <a:endParaRPr lang="zh-CN" altLang="zh-CN" dirty="0"/>
          </a:p>
          <a:p>
            <a:pPr marL="342900" lvl="0" indent="-342900">
              <a:buClr>
                <a:srgbClr val="00B0F0"/>
              </a:buClr>
              <a:buFont typeface="+mj-lt"/>
              <a:buAutoNum type="arabicPeriod"/>
            </a:pPr>
            <a:r>
              <a:rPr lang="en-US" altLang="zh-CN" dirty="0"/>
              <a:t>X = (</a:t>
            </a:r>
            <a:r>
              <a:rPr lang="en-US" altLang="zh-CN" dirty="0" err="1"/>
              <a:t>np.mat</a:t>
            </a:r>
            <a:r>
              <a:rPr lang="en-US" altLang="zh-CN" dirty="0"/>
              <a:t>([[1,1,1,1,1,1], temperatures])).T</a:t>
            </a:r>
            <a:endParaRPr lang="zh-CN" altLang="zh-CN" dirty="0"/>
          </a:p>
          <a:p>
            <a:pPr marL="342900" lvl="0" indent="-342900">
              <a:buClr>
                <a:srgbClr val="00B0F0"/>
              </a:buClr>
              <a:buFont typeface="+mj-lt"/>
              <a:buAutoNum type="arabicPeriod"/>
            </a:pPr>
            <a:r>
              <a:rPr lang="en-US" altLang="zh-CN" dirty="0"/>
              <a:t>y = (</a:t>
            </a:r>
            <a:r>
              <a:rPr lang="en-US" altLang="zh-CN" dirty="0" err="1"/>
              <a:t>np.mat</a:t>
            </a:r>
            <a:r>
              <a:rPr lang="en-US" altLang="zh-CN" dirty="0"/>
              <a:t>(flowers)).T</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W = (</a:t>
            </a:r>
            <a:r>
              <a:rPr lang="en-US" altLang="zh-CN" dirty="0" err="1"/>
              <a:t>np.mat</a:t>
            </a:r>
            <a:r>
              <a:rPr lang="en-US" altLang="zh-CN" dirty="0"/>
              <a:t>([0.0,0.0])).T</a:t>
            </a:r>
            <a:endParaRPr lang="zh-CN" altLang="zh-CN" dirty="0"/>
          </a:p>
          <a:p>
            <a:pPr marL="342900" lvl="0" indent="-342900">
              <a:buClr>
                <a:srgbClr val="00B0F0"/>
              </a:buClr>
              <a:buFont typeface="+mj-lt"/>
              <a:buAutoNum type="arabicPeriod"/>
            </a:pPr>
            <a:r>
              <a:rPr lang="en-US" altLang="zh-CN" dirty="0"/>
              <a:t>print(W)</a:t>
            </a:r>
            <a:endParaRPr lang="zh-CN" altLang="zh-CN" dirty="0"/>
          </a:p>
          <a:p>
            <a:pPr marL="342900" lvl="0" indent="-342900">
              <a:buClr>
                <a:srgbClr val="00B0F0"/>
              </a:buClr>
              <a:buFont typeface="+mj-lt"/>
              <a:buAutoNum type="arabicPeriod"/>
            </a:pPr>
            <a:r>
              <a:rPr lang="en-US" altLang="zh-CN" dirty="0"/>
              <a:t># alpha = 0.0005 </a:t>
            </a:r>
            <a:r>
              <a:rPr lang="zh-CN" altLang="zh-CN" dirty="0"/>
              <a:t>步长太大，来回振荡，无法收敛</a:t>
            </a:r>
          </a:p>
          <a:p>
            <a:pPr marL="342900" lvl="0" indent="-342900">
              <a:buClr>
                <a:srgbClr val="00B0F0"/>
              </a:buClr>
              <a:buFont typeface="+mj-lt"/>
              <a:buAutoNum type="arabicPeriod"/>
            </a:pPr>
            <a:r>
              <a:rPr lang="en-US" altLang="zh-CN" dirty="0"/>
              <a:t>alpha = 0.00025</a:t>
            </a:r>
            <a:endParaRPr lang="zh-CN" altLang="zh-CN" dirty="0"/>
          </a:p>
          <a:p>
            <a:pPr marL="342900" lvl="0" indent="-342900">
              <a:buClr>
                <a:srgbClr val="00B0F0"/>
              </a:buClr>
              <a:buFont typeface="+mj-lt"/>
              <a:buAutoNum type="arabicPeriod"/>
            </a:pPr>
            <a:r>
              <a:rPr lang="en-US" altLang="zh-CN" dirty="0" err="1"/>
              <a:t>loss_change</a:t>
            </a:r>
            <a:r>
              <a:rPr lang="en-US" altLang="zh-CN" dirty="0"/>
              <a:t> = 0.000001</a:t>
            </a:r>
            <a:endParaRPr lang="zh-CN" altLang="zh-CN" dirty="0"/>
          </a:p>
          <a:p>
            <a:pPr marL="342900" lvl="0" indent="-342900">
              <a:buClr>
                <a:srgbClr val="00B0F0"/>
              </a:buClr>
              <a:buFont typeface="+mj-lt"/>
              <a:buAutoNum type="arabicPeriod"/>
            </a:pPr>
            <a:r>
              <a:rPr lang="en-US" altLang="zh-CN" dirty="0"/>
              <a:t>loss = </a:t>
            </a:r>
            <a:r>
              <a:rPr lang="en-US" altLang="zh-CN" dirty="0" err="1"/>
              <a:t>lossValue</a:t>
            </a:r>
            <a:r>
              <a:rPr lang="en-US" altLang="zh-CN" dirty="0"/>
              <a:t>(X, y, W</a:t>
            </a:r>
            <a:r>
              <a:rPr lang="en-US" altLang="zh-CN" dirty="0" smtClean="0"/>
              <a:t>)</a:t>
            </a:r>
            <a:endParaRPr lang="zh-CN" altLang="zh-CN" dirty="0"/>
          </a:p>
        </p:txBody>
      </p:sp>
      <p:sp>
        <p:nvSpPr>
          <p:cNvPr id="9" name="矩形 8"/>
          <p:cNvSpPr/>
          <p:nvPr/>
        </p:nvSpPr>
        <p:spPr>
          <a:xfrm>
            <a:off x="4643921" y="1287674"/>
            <a:ext cx="4445601" cy="4524315"/>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startAt="12"/>
            </a:pPr>
            <a:r>
              <a:rPr lang="en-US" altLang="zh-CN" dirty="0" smtClean="0"/>
              <a:t>for </a:t>
            </a:r>
            <a:r>
              <a:rPr lang="en-US" altLang="zh-CN" dirty="0" err="1"/>
              <a:t>i</a:t>
            </a:r>
            <a:r>
              <a:rPr lang="en-US" altLang="zh-CN" dirty="0"/>
              <a:t> in range(50000):</a:t>
            </a:r>
            <a:endParaRPr lang="zh-CN" altLang="zh-CN" dirty="0"/>
          </a:p>
          <a:p>
            <a:pPr marL="342900" lvl="0" indent="-342900">
              <a:buClr>
                <a:srgbClr val="00B0F0"/>
              </a:buClr>
              <a:buFont typeface="+mj-lt"/>
              <a:buAutoNum type="arabicPeriod" startAt="12"/>
            </a:pPr>
            <a:r>
              <a:rPr lang="en-US" altLang="zh-CN" dirty="0"/>
              <a:t>    W = W - alpha * gradient(X, y, W) # </a:t>
            </a:r>
            <a:r>
              <a:rPr lang="zh-CN" altLang="zh-CN" dirty="0"/>
              <a:t>式</a:t>
            </a:r>
            <a:r>
              <a:rPr lang="en-US" altLang="zh-CN" dirty="0"/>
              <a:t>4‑13</a:t>
            </a:r>
            <a:endParaRPr lang="zh-CN" altLang="zh-CN" dirty="0"/>
          </a:p>
          <a:p>
            <a:pPr marL="342900" lvl="0" indent="-342900">
              <a:buClr>
                <a:srgbClr val="00B0F0"/>
              </a:buClr>
              <a:buFont typeface="+mj-lt"/>
              <a:buAutoNum type="arabicPeriod" startAt="12"/>
            </a:pPr>
            <a:r>
              <a:rPr lang="en-US" altLang="zh-CN" dirty="0"/>
              <a:t>    </a:t>
            </a:r>
            <a:r>
              <a:rPr lang="en-US" altLang="zh-CN" dirty="0" err="1"/>
              <a:t>newloss</a:t>
            </a:r>
            <a:r>
              <a:rPr lang="en-US" altLang="zh-CN" dirty="0"/>
              <a:t> = </a:t>
            </a:r>
            <a:r>
              <a:rPr lang="en-US" altLang="zh-CN" dirty="0" err="1"/>
              <a:t>lossValue</a:t>
            </a:r>
            <a:r>
              <a:rPr lang="en-US" altLang="zh-CN" dirty="0"/>
              <a:t>(X, y, W)</a:t>
            </a:r>
            <a:endParaRPr lang="zh-CN" altLang="zh-CN" dirty="0"/>
          </a:p>
          <a:p>
            <a:pPr marL="342900" lvl="0" indent="-342900">
              <a:buClr>
                <a:srgbClr val="00B0F0"/>
              </a:buClr>
              <a:buFont typeface="+mj-lt"/>
              <a:buAutoNum type="arabicPeriod" startAt="12"/>
            </a:pPr>
            <a:r>
              <a:rPr lang="en-US" altLang="zh-CN" dirty="0"/>
              <a:t>    print(</a:t>
            </a:r>
            <a:r>
              <a:rPr lang="en-US" altLang="zh-CN" dirty="0" err="1"/>
              <a:t>str</a:t>
            </a:r>
            <a:r>
              <a:rPr lang="en-US" altLang="zh-CN" dirty="0"/>
              <a:t>(</a:t>
            </a:r>
            <a:r>
              <a:rPr lang="en-US" altLang="zh-CN" dirty="0" err="1"/>
              <a:t>i</a:t>
            </a:r>
            <a:r>
              <a:rPr lang="en-US" altLang="zh-CN" dirty="0"/>
              <a:t>)+":"+</a:t>
            </a:r>
            <a:r>
              <a:rPr lang="en-US" altLang="zh-CN" dirty="0" err="1"/>
              <a:t>str</a:t>
            </a:r>
            <a:r>
              <a:rPr lang="en-US" altLang="zh-CN" dirty="0"/>
              <a:t>(W[0])+':'+</a:t>
            </a:r>
            <a:r>
              <a:rPr lang="en-US" altLang="zh-CN" dirty="0" err="1"/>
              <a:t>str</a:t>
            </a:r>
            <a:r>
              <a:rPr lang="en-US" altLang="zh-CN" dirty="0"/>
              <a:t>(W[1]))</a:t>
            </a:r>
            <a:endParaRPr lang="zh-CN" altLang="zh-CN" dirty="0"/>
          </a:p>
          <a:p>
            <a:pPr marL="342900" lvl="0" indent="-342900">
              <a:buClr>
                <a:srgbClr val="00B0F0"/>
              </a:buClr>
              <a:buFont typeface="+mj-lt"/>
              <a:buAutoNum type="arabicPeriod" startAt="12"/>
            </a:pPr>
            <a:r>
              <a:rPr lang="en-US" altLang="zh-CN" dirty="0"/>
              <a:t>    print(</a:t>
            </a:r>
            <a:r>
              <a:rPr lang="en-US" altLang="zh-CN" dirty="0" err="1"/>
              <a:t>newloss</a:t>
            </a:r>
            <a:r>
              <a:rPr lang="en-US" altLang="zh-CN" dirty="0"/>
              <a:t>)</a:t>
            </a:r>
            <a:endParaRPr lang="zh-CN" altLang="zh-CN" dirty="0"/>
          </a:p>
          <a:p>
            <a:pPr marL="342900" lvl="0" indent="-342900">
              <a:buClr>
                <a:srgbClr val="00B0F0"/>
              </a:buClr>
              <a:buFont typeface="+mj-lt"/>
              <a:buAutoNum type="arabicPeriod" startAt="12"/>
            </a:pPr>
            <a:r>
              <a:rPr lang="en-US" altLang="zh-CN" dirty="0"/>
              <a:t>    if abs(loss - </a:t>
            </a:r>
            <a:r>
              <a:rPr lang="en-US" altLang="zh-CN" dirty="0" err="1"/>
              <a:t>newloss</a:t>
            </a:r>
            <a:r>
              <a:rPr lang="en-US" altLang="zh-CN" dirty="0"/>
              <a:t>) &lt; </a:t>
            </a:r>
            <a:r>
              <a:rPr lang="en-US" altLang="zh-CN" dirty="0" err="1"/>
              <a:t>loss_change</a:t>
            </a:r>
            <a:r>
              <a:rPr lang="en-US" altLang="zh-CN" dirty="0"/>
              <a:t>:</a:t>
            </a:r>
            <a:endParaRPr lang="zh-CN" altLang="zh-CN" dirty="0"/>
          </a:p>
          <a:p>
            <a:pPr marL="342900" lvl="0" indent="-342900">
              <a:buClr>
                <a:srgbClr val="00B0F0"/>
              </a:buClr>
              <a:buFont typeface="+mj-lt"/>
              <a:buAutoNum type="arabicPeriod" startAt="12"/>
            </a:pPr>
            <a:r>
              <a:rPr lang="en-US" altLang="zh-CN" dirty="0"/>
              <a:t>        break</a:t>
            </a:r>
            <a:endParaRPr lang="zh-CN" altLang="zh-CN" dirty="0"/>
          </a:p>
          <a:p>
            <a:pPr marL="342900" lvl="0" indent="-342900">
              <a:buClr>
                <a:srgbClr val="00B0F0"/>
              </a:buClr>
              <a:buFont typeface="+mj-lt"/>
              <a:buAutoNum type="arabicPeriod" startAt="12"/>
            </a:pPr>
            <a:r>
              <a:rPr lang="en-US" altLang="zh-CN" dirty="0"/>
              <a:t>    loss = </a:t>
            </a:r>
            <a:r>
              <a:rPr lang="en-US" altLang="zh-CN" dirty="0" err="1"/>
              <a:t>newloss</a:t>
            </a:r>
            <a:endParaRPr lang="zh-CN" altLang="zh-CN" dirty="0"/>
          </a:p>
          <a:p>
            <a:pPr marL="342900" lvl="0" indent="-342900">
              <a:buClr>
                <a:srgbClr val="00B0F0"/>
              </a:buClr>
              <a:buFont typeface="+mj-lt"/>
              <a:buAutoNum type="arabicPeriod" startAt="12"/>
            </a:pPr>
            <a:r>
              <a:rPr lang="en-US" altLang="zh-CN" dirty="0"/>
              <a:t>&gt;&gt;&gt; [[0.]</a:t>
            </a:r>
            <a:endParaRPr lang="zh-CN" altLang="zh-CN" dirty="0"/>
          </a:p>
          <a:p>
            <a:pPr marL="342900" lvl="0" indent="-342900">
              <a:buClr>
                <a:srgbClr val="00B0F0"/>
              </a:buClr>
              <a:buFont typeface="+mj-lt"/>
              <a:buAutoNum type="arabicPeriod" startAt="12"/>
            </a:pPr>
            <a:r>
              <a:rPr lang="en-US" altLang="zh-CN" dirty="0"/>
              <a:t> [0.]]</a:t>
            </a:r>
            <a:endParaRPr lang="zh-CN" altLang="zh-CN" dirty="0"/>
          </a:p>
          <a:p>
            <a:pPr marL="342900" lvl="0" indent="-342900">
              <a:buClr>
                <a:srgbClr val="00B0F0"/>
              </a:buClr>
              <a:buFont typeface="+mj-lt"/>
              <a:buAutoNum type="arabicPeriod" startAt="12"/>
            </a:pPr>
            <a:r>
              <a:rPr lang="en-US" altLang="zh-CN" dirty="0"/>
              <a:t>0:[[0.23075]]:[[6.5025]]</a:t>
            </a:r>
            <a:endParaRPr lang="zh-CN" altLang="zh-CN" dirty="0"/>
          </a:p>
          <a:p>
            <a:pPr marL="342900" lvl="0" indent="-342900">
              <a:buClr>
                <a:srgbClr val="00B0F0"/>
              </a:buClr>
              <a:buFont typeface="+mj-lt"/>
              <a:buAutoNum type="arabicPeriod" startAt="12"/>
            </a:pPr>
            <a:r>
              <a:rPr lang="en-US" altLang="zh-CN" dirty="0"/>
              <a:t>[[7579.96134294]]</a:t>
            </a:r>
            <a:endParaRPr lang="zh-CN" altLang="zh-CN" dirty="0"/>
          </a:p>
          <a:p>
            <a:pPr marL="342900" lvl="0" indent="-342900">
              <a:buClr>
                <a:srgbClr val="00B0F0"/>
              </a:buClr>
              <a:buFont typeface="+mj-lt"/>
              <a:buAutoNum type="arabicPeriod" startAt="12"/>
            </a:pPr>
            <a:r>
              <a:rPr lang="en-US" altLang="zh-CN" dirty="0"/>
              <a:t>……</a:t>
            </a:r>
            <a:endParaRPr lang="zh-CN" altLang="zh-CN" dirty="0"/>
          </a:p>
          <a:p>
            <a:pPr marL="342900" lvl="0" indent="-342900">
              <a:buClr>
                <a:srgbClr val="00B0F0"/>
              </a:buClr>
              <a:buFont typeface="+mj-lt"/>
              <a:buAutoNum type="arabicPeriod" startAt="12"/>
            </a:pPr>
            <a:r>
              <a:rPr lang="en-US" altLang="zh-CN" dirty="0"/>
              <a:t>49999:[[114.2333273]]:[[1.43949824]]</a:t>
            </a:r>
            <a:endParaRPr lang="zh-CN" altLang="zh-CN" dirty="0"/>
          </a:p>
          <a:p>
            <a:pPr marL="342900" lvl="0" indent="-342900">
              <a:buClr>
                <a:srgbClr val="00B0F0"/>
              </a:buClr>
              <a:buFont typeface="+mj-lt"/>
              <a:buAutoNum type="arabicPeriod" startAt="12"/>
            </a:pPr>
            <a:r>
              <a:rPr lang="en-US" altLang="zh-CN" dirty="0"/>
              <a:t>[[53.41603903]]</a:t>
            </a:r>
            <a:endParaRPr lang="zh-CN" altLang="zh-CN" dirty="0"/>
          </a:p>
        </p:txBody>
      </p:sp>
    </p:spTree>
    <p:extLst>
      <p:ext uri="{BB962C8B-B14F-4D97-AF65-F5344CB8AC3E}">
        <p14:creationId xmlns:p14="http://schemas.microsoft.com/office/powerpoint/2010/main" val="371866001"/>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梯度下降法求解线性回归问题</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MindSpore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中实现梯度下降法求解线性回归示例</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4.2 </a:t>
            </a:r>
            <a:r>
              <a:rPr lang="zh-CN" altLang="en-US" sz="2800" b="1" dirty="0" smtClean="0">
                <a:solidFill>
                  <a:srgbClr val="7030A0"/>
                </a:solidFill>
                <a:latin typeface="微软雅黑" panose="020B0503020204020204" pitchFamily="34" charset="-122"/>
                <a:ea typeface="微软雅黑" panose="020B0503020204020204" pitchFamily="34" charset="-122"/>
              </a:rPr>
              <a:t>梯度下降法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321608" y="1738036"/>
            <a:ext cx="8500784" cy="5078313"/>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alpha = 0.00025</a:t>
            </a:r>
            <a:endParaRPr lang="zh-CN" altLang="zh-CN" dirty="0"/>
          </a:p>
          <a:p>
            <a:pPr marL="342900" lvl="0" indent="-342900">
              <a:buClr>
                <a:srgbClr val="00B0F0"/>
              </a:buClr>
              <a:buFont typeface="+mj-lt"/>
              <a:buAutoNum type="arabicPeriod"/>
            </a:pPr>
            <a:r>
              <a:rPr lang="en-US" altLang="zh-CN" dirty="0"/>
              <a:t>class loss_func2(</a:t>
            </a:r>
            <a:r>
              <a:rPr lang="en-US" altLang="zh-CN" dirty="0" err="1"/>
              <a:t>ms.nn.Cell</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dirty="0" err="1"/>
              <a:t>def</a:t>
            </a:r>
            <a:r>
              <a:rPr lang="en-US" altLang="zh-CN" dirty="0"/>
              <a:t> __</a:t>
            </a:r>
            <a:r>
              <a:rPr lang="en-US" altLang="zh-CN" dirty="0" err="1"/>
              <a:t>init</a:t>
            </a:r>
            <a:r>
              <a:rPr lang="en-US" altLang="zh-CN" dirty="0"/>
              <a:t>__(self):</a:t>
            </a:r>
            <a:endParaRPr lang="zh-CN" altLang="zh-CN" dirty="0"/>
          </a:p>
          <a:p>
            <a:pPr marL="342900" lvl="0" indent="-342900">
              <a:buClr>
                <a:srgbClr val="00B0F0"/>
              </a:buClr>
              <a:buFont typeface="+mj-lt"/>
              <a:buAutoNum type="arabicPeriod"/>
            </a:pPr>
            <a:r>
              <a:rPr lang="en-US" altLang="zh-CN" dirty="0"/>
              <a:t>        super(loss_func2, self).__</a:t>
            </a:r>
            <a:r>
              <a:rPr lang="en-US" altLang="zh-CN" dirty="0" err="1"/>
              <a:t>init</a:t>
            </a:r>
            <a:r>
              <a:rPr lang="en-US" altLang="zh-CN" dirty="0"/>
              <a:t>__()</a:t>
            </a:r>
            <a:endParaRPr lang="zh-CN" altLang="zh-CN" dirty="0"/>
          </a:p>
          <a:p>
            <a:pPr marL="342900" lvl="0" indent="-342900">
              <a:buClr>
                <a:srgbClr val="00B0F0"/>
              </a:buClr>
              <a:buFont typeface="+mj-lt"/>
              <a:buAutoNum type="arabicPeriod"/>
            </a:pPr>
            <a:r>
              <a:rPr lang="en-US" altLang="zh-CN" dirty="0"/>
              <a:t>        </a:t>
            </a:r>
            <a:r>
              <a:rPr lang="en-US" altLang="zh-CN" dirty="0" err="1"/>
              <a:t>self.transpose</a:t>
            </a:r>
            <a:r>
              <a:rPr lang="en-US" altLang="zh-CN" dirty="0"/>
              <a:t> = </a:t>
            </a:r>
            <a:r>
              <a:rPr lang="en-US" altLang="zh-CN" dirty="0" err="1"/>
              <a:t>ms.ops.Transpose</a:t>
            </a:r>
            <a:r>
              <a:rPr lang="en-US" altLang="zh-CN" dirty="0"/>
              <a:t>() # </a:t>
            </a:r>
            <a:r>
              <a:rPr lang="zh-CN" altLang="zh-CN" dirty="0"/>
              <a:t>实例化矩阵转置算子</a:t>
            </a:r>
          </a:p>
          <a:p>
            <a:pPr marL="342900" lvl="0" indent="-342900">
              <a:buClr>
                <a:srgbClr val="00B0F0"/>
              </a:buClr>
              <a:buFont typeface="+mj-lt"/>
              <a:buAutoNum type="arabicPeriod"/>
            </a:pPr>
            <a:r>
              <a:rPr lang="en-US" altLang="zh-CN" dirty="0"/>
              <a:t>        </a:t>
            </a:r>
            <a:r>
              <a:rPr lang="en-US" altLang="zh-CN" dirty="0" err="1"/>
              <a:t>self.matmul</a:t>
            </a:r>
            <a:r>
              <a:rPr lang="en-US" altLang="zh-CN" dirty="0"/>
              <a:t> = </a:t>
            </a:r>
            <a:r>
              <a:rPr lang="en-US" altLang="zh-CN" dirty="0" err="1"/>
              <a:t>ms.ops.MatMul</a:t>
            </a:r>
            <a:r>
              <a:rPr lang="en-US" altLang="zh-CN" dirty="0"/>
              <a:t>() # </a:t>
            </a:r>
            <a:r>
              <a:rPr lang="zh-CN" altLang="zh-CN" dirty="0"/>
              <a:t>实例化矩阵相乘</a:t>
            </a:r>
            <a:r>
              <a:rPr lang="zh-CN" altLang="zh-CN" dirty="0" smtClean="0"/>
              <a:t>算子</a:t>
            </a:r>
            <a:endParaRPr lang="zh-CN" altLang="zh-CN" dirty="0"/>
          </a:p>
          <a:p>
            <a:pPr marL="342900" lvl="0" indent="-342900">
              <a:buClr>
                <a:srgbClr val="00B0F0"/>
              </a:buClr>
              <a:buFont typeface="+mj-lt"/>
              <a:buAutoNum type="arabicPeriod"/>
            </a:pPr>
            <a:r>
              <a:rPr lang="en-US" altLang="zh-CN" dirty="0"/>
              <a:t>    </a:t>
            </a:r>
            <a:r>
              <a:rPr lang="en-US" altLang="zh-CN" dirty="0" err="1"/>
              <a:t>def</a:t>
            </a:r>
            <a:r>
              <a:rPr lang="en-US" altLang="zh-CN" dirty="0"/>
              <a:t> construct(self, W, X, y):</a:t>
            </a:r>
            <a:endParaRPr lang="zh-CN" altLang="zh-CN" dirty="0"/>
          </a:p>
          <a:p>
            <a:pPr marL="342900" lvl="0" indent="-342900">
              <a:buClr>
                <a:srgbClr val="00B0F0"/>
              </a:buClr>
              <a:buFont typeface="+mj-lt"/>
              <a:buAutoNum type="arabicPeriod"/>
            </a:pPr>
            <a:r>
              <a:rPr lang="en-US" altLang="zh-CN" dirty="0"/>
              <a:t>        k = y - </a:t>
            </a:r>
            <a:r>
              <a:rPr lang="en-US" altLang="zh-CN" dirty="0" err="1"/>
              <a:t>self.matmul</a:t>
            </a:r>
            <a:r>
              <a:rPr lang="en-US" altLang="zh-CN" dirty="0"/>
              <a:t>(X, W)</a:t>
            </a:r>
            <a:endParaRPr lang="zh-CN" altLang="zh-CN" dirty="0"/>
          </a:p>
          <a:p>
            <a:pPr marL="342900" lvl="0" indent="-342900">
              <a:buClr>
                <a:srgbClr val="00B0F0"/>
              </a:buClr>
              <a:buFont typeface="+mj-lt"/>
              <a:buAutoNum type="arabicPeriod"/>
            </a:pPr>
            <a:r>
              <a:rPr lang="en-US" altLang="zh-CN" dirty="0"/>
              <a:t>        return </a:t>
            </a:r>
            <a:r>
              <a:rPr lang="en-US" altLang="zh-CN" dirty="0" err="1"/>
              <a:t>self.matmul</a:t>
            </a:r>
            <a:r>
              <a:rPr lang="en-US" altLang="zh-CN" dirty="0"/>
              <a:t>(</a:t>
            </a:r>
            <a:r>
              <a:rPr lang="en-US" altLang="zh-CN" dirty="0" err="1"/>
              <a:t>self.transpose</a:t>
            </a:r>
            <a:r>
              <a:rPr lang="en-US" altLang="zh-CN" dirty="0"/>
              <a:t>(k, (1,0)), k) / 2.0</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class </a:t>
            </a:r>
            <a:r>
              <a:rPr lang="en-US" altLang="zh-CN" dirty="0" err="1"/>
              <a:t>GradNetWrtW</a:t>
            </a:r>
            <a:r>
              <a:rPr lang="en-US" altLang="zh-CN" dirty="0"/>
              <a:t>(</a:t>
            </a:r>
            <a:r>
              <a:rPr lang="en-US" altLang="zh-CN" dirty="0" err="1"/>
              <a:t>ms.nn.Cell</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dirty="0" err="1"/>
              <a:t>def</a:t>
            </a:r>
            <a:r>
              <a:rPr lang="en-US" altLang="zh-CN" dirty="0"/>
              <a:t> __</a:t>
            </a:r>
            <a:r>
              <a:rPr lang="en-US" altLang="zh-CN" dirty="0" err="1"/>
              <a:t>init</a:t>
            </a:r>
            <a:r>
              <a:rPr lang="en-US" altLang="zh-CN" dirty="0"/>
              <a:t>__(self, net):</a:t>
            </a:r>
            <a:endParaRPr lang="zh-CN" altLang="zh-CN" dirty="0"/>
          </a:p>
          <a:p>
            <a:pPr marL="342900" lvl="0" indent="-342900">
              <a:buClr>
                <a:srgbClr val="00B0F0"/>
              </a:buClr>
              <a:buFont typeface="+mj-lt"/>
              <a:buAutoNum type="arabicPeriod"/>
            </a:pPr>
            <a:r>
              <a:rPr lang="en-US" altLang="zh-CN" dirty="0"/>
              <a:t>        super(</a:t>
            </a:r>
            <a:r>
              <a:rPr lang="en-US" altLang="zh-CN" dirty="0" err="1"/>
              <a:t>GradNetWrtW</a:t>
            </a:r>
            <a:r>
              <a:rPr lang="en-US" altLang="zh-CN" dirty="0"/>
              <a:t>, self).__</a:t>
            </a:r>
            <a:r>
              <a:rPr lang="en-US" altLang="zh-CN" dirty="0" err="1"/>
              <a:t>init</a:t>
            </a:r>
            <a:r>
              <a:rPr lang="en-US" altLang="zh-CN" dirty="0"/>
              <a:t>__()</a:t>
            </a:r>
            <a:endParaRPr lang="zh-CN" altLang="zh-CN" dirty="0"/>
          </a:p>
          <a:p>
            <a:pPr marL="342900" lvl="0" indent="-342900">
              <a:buClr>
                <a:srgbClr val="00B0F0"/>
              </a:buClr>
              <a:buFont typeface="+mj-lt"/>
              <a:buAutoNum type="arabicPeriod"/>
            </a:pPr>
            <a:r>
              <a:rPr lang="en-US" altLang="zh-CN" dirty="0"/>
              <a:t>        self.net = net</a:t>
            </a:r>
            <a:endParaRPr lang="zh-CN" altLang="zh-CN" dirty="0"/>
          </a:p>
          <a:p>
            <a:pPr marL="342900" lvl="0" indent="-342900">
              <a:buClr>
                <a:srgbClr val="00B0F0"/>
              </a:buClr>
              <a:buFont typeface="+mj-lt"/>
              <a:buAutoNum type="arabicPeriod"/>
            </a:pPr>
            <a:r>
              <a:rPr lang="en-US" altLang="zh-CN" dirty="0"/>
              <a:t>        </a:t>
            </a:r>
            <a:r>
              <a:rPr lang="en-US" altLang="zh-CN" dirty="0" err="1"/>
              <a:t>self.grad_op</a:t>
            </a:r>
            <a:r>
              <a:rPr lang="en-US" altLang="zh-CN" dirty="0"/>
              <a:t> = </a:t>
            </a:r>
            <a:r>
              <a:rPr lang="en-US" altLang="zh-CN" dirty="0" err="1"/>
              <a:t>ms.ops.GradOperation</a:t>
            </a:r>
            <a:r>
              <a:rPr lang="en-US" altLang="zh-CN" dirty="0" smtClean="0"/>
              <a:t>()</a:t>
            </a:r>
            <a:endParaRPr lang="zh-CN" altLang="zh-CN" dirty="0"/>
          </a:p>
          <a:p>
            <a:pPr marL="342900" lvl="0" indent="-342900">
              <a:buClr>
                <a:srgbClr val="00B0F0"/>
              </a:buClr>
              <a:buFont typeface="+mj-lt"/>
              <a:buAutoNum type="arabicPeriod"/>
            </a:pPr>
            <a:r>
              <a:rPr lang="en-US" altLang="zh-CN" dirty="0"/>
              <a:t>    </a:t>
            </a:r>
            <a:r>
              <a:rPr lang="en-US" altLang="zh-CN" dirty="0" err="1"/>
              <a:t>def</a:t>
            </a:r>
            <a:r>
              <a:rPr lang="en-US" altLang="zh-CN" dirty="0"/>
              <a:t> construct(self, W, X, y):</a:t>
            </a:r>
            <a:endParaRPr lang="zh-CN" altLang="zh-CN" dirty="0"/>
          </a:p>
          <a:p>
            <a:pPr marL="342900" lvl="0" indent="-342900">
              <a:buClr>
                <a:srgbClr val="00B0F0"/>
              </a:buClr>
              <a:buFont typeface="+mj-lt"/>
              <a:buAutoNum type="arabicPeriod"/>
            </a:pPr>
            <a:r>
              <a:rPr lang="en-US" altLang="zh-CN" dirty="0"/>
              <a:t>        </a:t>
            </a:r>
            <a:r>
              <a:rPr lang="en-US" altLang="zh-CN" dirty="0" err="1"/>
              <a:t>gradient_func</a:t>
            </a:r>
            <a:r>
              <a:rPr lang="en-US" altLang="zh-CN" dirty="0"/>
              <a:t> = </a:t>
            </a:r>
            <a:r>
              <a:rPr lang="en-US" altLang="zh-CN" dirty="0" err="1"/>
              <a:t>self.grad_op</a:t>
            </a:r>
            <a:r>
              <a:rPr lang="en-US" altLang="zh-CN" dirty="0"/>
              <a:t>(self.net)</a:t>
            </a:r>
            <a:endParaRPr lang="zh-CN" altLang="zh-CN" dirty="0"/>
          </a:p>
          <a:p>
            <a:pPr marL="342900" lvl="0" indent="-342900">
              <a:buClr>
                <a:srgbClr val="00B0F0"/>
              </a:buClr>
              <a:buFont typeface="+mj-lt"/>
              <a:buAutoNum type="arabicPeriod"/>
            </a:pPr>
            <a:r>
              <a:rPr lang="en-US" altLang="zh-CN" dirty="0"/>
              <a:t>        return </a:t>
            </a:r>
            <a:r>
              <a:rPr lang="en-US" altLang="zh-CN" dirty="0" err="1"/>
              <a:t>gradient_func</a:t>
            </a:r>
            <a:r>
              <a:rPr lang="en-US" altLang="zh-CN" dirty="0"/>
              <a:t>(W, X, y)</a:t>
            </a:r>
            <a:endParaRPr lang="zh-CN" altLang="zh-CN" dirty="0"/>
          </a:p>
        </p:txBody>
      </p:sp>
    </p:spTree>
    <p:extLst>
      <p:ext uri="{BB962C8B-B14F-4D97-AF65-F5344CB8AC3E}">
        <p14:creationId xmlns:p14="http://schemas.microsoft.com/office/powerpoint/2010/main" val="2223083896"/>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梯度下降法求解线性回归问题</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MindSpore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中实现梯度下降法求解线性回归示例</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4.2 </a:t>
            </a:r>
            <a:r>
              <a:rPr lang="zh-CN" altLang="en-US" sz="2800" b="1" dirty="0" smtClean="0">
                <a:solidFill>
                  <a:srgbClr val="7030A0"/>
                </a:solidFill>
                <a:latin typeface="微软雅黑" panose="020B0503020204020204" pitchFamily="34" charset="-122"/>
                <a:ea typeface="微软雅黑" panose="020B0503020204020204" pitchFamily="34" charset="-122"/>
              </a:rPr>
              <a:t>梯度下降法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321608" y="1738036"/>
            <a:ext cx="8500784" cy="4801314"/>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X = </a:t>
            </a:r>
            <a:r>
              <a:rPr lang="en-US" altLang="zh-CN" dirty="0" err="1"/>
              <a:t>ms.Tensor</a:t>
            </a:r>
            <a:r>
              <a:rPr lang="en-US" altLang="zh-CN" dirty="0"/>
              <a:t>((</a:t>
            </a:r>
            <a:r>
              <a:rPr lang="en-US" altLang="zh-CN" dirty="0" err="1"/>
              <a:t>np.mat</a:t>
            </a:r>
            <a:r>
              <a:rPr lang="en-US" altLang="zh-CN" dirty="0"/>
              <a:t>([[1,1,1,1,1,1], temperatures])).T, </a:t>
            </a:r>
            <a:r>
              <a:rPr lang="en-US" altLang="zh-CN" dirty="0" err="1"/>
              <a:t>dtype</a:t>
            </a:r>
            <a:r>
              <a:rPr lang="en-US" altLang="zh-CN" dirty="0"/>
              <a:t>=ms.float32)</a:t>
            </a:r>
            <a:endParaRPr lang="zh-CN" altLang="zh-CN" dirty="0"/>
          </a:p>
          <a:p>
            <a:pPr marL="342900" lvl="0" indent="-342900">
              <a:buClr>
                <a:srgbClr val="00B0F0"/>
              </a:buClr>
              <a:buFont typeface="+mj-lt"/>
              <a:buAutoNum type="arabicPeriod"/>
            </a:pPr>
            <a:r>
              <a:rPr lang="en-US" altLang="zh-CN" dirty="0"/>
              <a:t>y = </a:t>
            </a:r>
            <a:r>
              <a:rPr lang="en-US" altLang="zh-CN" dirty="0" err="1"/>
              <a:t>ms.Tensor</a:t>
            </a:r>
            <a:r>
              <a:rPr lang="en-US" altLang="zh-CN" dirty="0"/>
              <a:t>((</a:t>
            </a:r>
            <a:r>
              <a:rPr lang="en-US" altLang="zh-CN" dirty="0" err="1"/>
              <a:t>np.mat</a:t>
            </a:r>
            <a:r>
              <a:rPr lang="en-US" altLang="zh-CN" dirty="0"/>
              <a:t>(flowers)).T, </a:t>
            </a:r>
            <a:r>
              <a:rPr lang="en-US" altLang="zh-CN" dirty="0" err="1"/>
              <a:t>dtype</a:t>
            </a:r>
            <a:r>
              <a:rPr lang="en-US" altLang="zh-CN" dirty="0"/>
              <a:t>=ms.float32)</a:t>
            </a:r>
            <a:endParaRPr lang="zh-CN" altLang="zh-CN" dirty="0"/>
          </a:p>
          <a:p>
            <a:pPr marL="342900" lvl="0" indent="-342900">
              <a:buClr>
                <a:srgbClr val="00B0F0"/>
              </a:buClr>
              <a:buFont typeface="+mj-lt"/>
              <a:buAutoNum type="arabicPeriod"/>
            </a:pPr>
            <a:r>
              <a:rPr lang="en-US" altLang="zh-CN" dirty="0"/>
              <a:t>W = </a:t>
            </a:r>
            <a:r>
              <a:rPr lang="en-US" altLang="zh-CN" dirty="0" err="1"/>
              <a:t>ms.Tensor</a:t>
            </a:r>
            <a:r>
              <a:rPr lang="en-US" altLang="zh-CN" dirty="0"/>
              <a:t>([[0.0],[0.0]], </a:t>
            </a:r>
            <a:r>
              <a:rPr lang="en-US" altLang="zh-CN" dirty="0" err="1"/>
              <a:t>dtype</a:t>
            </a:r>
            <a:r>
              <a:rPr lang="en-US" altLang="zh-CN" dirty="0"/>
              <a:t>=ms.float32)</a:t>
            </a:r>
            <a:endParaRPr lang="zh-CN" altLang="zh-CN" dirty="0"/>
          </a:p>
          <a:p>
            <a:pPr marL="342900" lvl="0" indent="-342900">
              <a:buClr>
                <a:srgbClr val="00B0F0"/>
              </a:buClr>
              <a:buFont typeface="+mj-lt"/>
              <a:buAutoNum type="arabicPeriod"/>
            </a:pPr>
            <a:r>
              <a:rPr lang="en-US" altLang="zh-CN" dirty="0"/>
              <a:t>for </a:t>
            </a:r>
            <a:r>
              <a:rPr lang="en-US" altLang="zh-CN" dirty="0" err="1"/>
              <a:t>i</a:t>
            </a:r>
            <a:r>
              <a:rPr lang="en-US" altLang="zh-CN" dirty="0"/>
              <a:t> in range(50000):</a:t>
            </a:r>
            <a:endParaRPr lang="zh-CN" altLang="zh-CN" dirty="0"/>
          </a:p>
          <a:p>
            <a:pPr marL="342900" lvl="0" indent="-342900">
              <a:buClr>
                <a:srgbClr val="00B0F0"/>
              </a:buClr>
              <a:buFont typeface="+mj-lt"/>
              <a:buAutoNum type="arabicPeriod"/>
            </a:pPr>
            <a:r>
              <a:rPr lang="en-US" altLang="zh-CN" dirty="0"/>
              <a:t>    grad = </a:t>
            </a:r>
            <a:r>
              <a:rPr lang="en-US" altLang="zh-CN" dirty="0" err="1"/>
              <a:t>GradNetWrtW</a:t>
            </a:r>
            <a:r>
              <a:rPr lang="en-US" altLang="zh-CN" dirty="0"/>
              <a:t>(loss_func2())(W, X, y)</a:t>
            </a:r>
            <a:endParaRPr lang="zh-CN" altLang="zh-CN" dirty="0"/>
          </a:p>
          <a:p>
            <a:pPr marL="342900" lvl="0" indent="-342900">
              <a:buClr>
                <a:srgbClr val="00B0F0"/>
              </a:buClr>
              <a:buFont typeface="+mj-lt"/>
              <a:buAutoNum type="arabicPeriod"/>
            </a:pPr>
            <a:r>
              <a:rPr lang="en-US" altLang="zh-CN" dirty="0"/>
              <a:t>    #print(grad)</a:t>
            </a:r>
            <a:endParaRPr lang="zh-CN" altLang="zh-CN" dirty="0"/>
          </a:p>
          <a:p>
            <a:pPr marL="342900" lvl="0" indent="-342900">
              <a:buClr>
                <a:srgbClr val="00B0F0"/>
              </a:buClr>
              <a:buFont typeface="+mj-lt"/>
              <a:buAutoNum type="arabicPeriod"/>
            </a:pPr>
            <a:r>
              <a:rPr lang="en-US" altLang="zh-CN" dirty="0"/>
              <a:t>    W = W - alpha * grad</a:t>
            </a:r>
            <a:endParaRPr lang="zh-CN" altLang="zh-CN" dirty="0"/>
          </a:p>
          <a:p>
            <a:pPr marL="342900" lvl="0" indent="-342900">
              <a:buClr>
                <a:srgbClr val="00B0F0"/>
              </a:buClr>
              <a:buFont typeface="+mj-lt"/>
              <a:buAutoNum type="arabicPeriod"/>
            </a:pPr>
            <a:r>
              <a:rPr lang="en-US" altLang="zh-CN" dirty="0"/>
              <a:t>    print(</a:t>
            </a:r>
            <a:r>
              <a:rPr lang="en-US" altLang="zh-CN" dirty="0" err="1"/>
              <a:t>i</a:t>
            </a:r>
            <a:r>
              <a:rPr lang="en-US" altLang="zh-CN" dirty="0"/>
              <a:t>,'---&gt;', '\</a:t>
            </a:r>
            <a:r>
              <a:rPr lang="en-US" altLang="zh-CN" dirty="0" err="1"/>
              <a:t>tW</a:t>
            </a:r>
            <a:r>
              <a:rPr lang="en-US" altLang="zh-CN" dirty="0"/>
              <a:t>:', W)</a:t>
            </a:r>
            <a:endParaRPr lang="zh-CN" altLang="zh-CN" dirty="0"/>
          </a:p>
          <a:p>
            <a:pPr marL="342900" lvl="0" indent="-342900">
              <a:buClr>
                <a:srgbClr val="00B0F0"/>
              </a:buClr>
              <a:buFont typeface="+mj-lt"/>
              <a:buAutoNum type="arabicPeriod"/>
            </a:pPr>
            <a:r>
              <a:rPr lang="en-US" altLang="zh-CN" dirty="0"/>
              <a:t>&gt;&gt;&gt; 0 ---&gt; 	W: [[0.23075001]</a:t>
            </a:r>
            <a:endParaRPr lang="zh-CN" altLang="zh-CN" dirty="0"/>
          </a:p>
          <a:p>
            <a:pPr marL="342900" lvl="0" indent="-342900">
              <a:buClr>
                <a:srgbClr val="00B0F0"/>
              </a:buClr>
              <a:buFont typeface="+mj-lt"/>
              <a:buAutoNum type="arabicPeriod"/>
            </a:pPr>
            <a:r>
              <a:rPr lang="en-US" altLang="zh-CN" dirty="0"/>
              <a:t> [6.5025005 ]]</a:t>
            </a:r>
            <a:endParaRPr lang="zh-CN" altLang="zh-CN" dirty="0"/>
          </a:p>
          <a:p>
            <a:pPr marL="342900" lvl="0" indent="-342900">
              <a:buClr>
                <a:srgbClr val="00B0F0"/>
              </a:buClr>
              <a:buFont typeface="+mj-lt"/>
              <a:buAutoNum type="arabicPeriod"/>
            </a:pPr>
            <a:r>
              <a:rPr lang="en-US" altLang="zh-CN" dirty="0"/>
              <a:t>1 ---&gt; 	W: [[0.19292574]</a:t>
            </a:r>
            <a:endParaRPr lang="zh-CN" altLang="zh-CN" dirty="0"/>
          </a:p>
          <a:p>
            <a:pPr marL="342900" lvl="0" indent="-342900">
              <a:buClr>
                <a:srgbClr val="00B0F0"/>
              </a:buClr>
              <a:buFont typeface="+mj-lt"/>
              <a:buAutoNum type="arabicPeriod"/>
            </a:pPr>
            <a:r>
              <a:rPr lang="en-US" altLang="zh-CN" dirty="0"/>
              <a:t> [4.907997  ]]</a:t>
            </a:r>
            <a:endParaRPr lang="zh-CN" altLang="zh-CN" dirty="0"/>
          </a:p>
          <a:p>
            <a:pPr marL="342900" lvl="0" indent="-342900">
              <a:buClr>
                <a:srgbClr val="00B0F0"/>
              </a:buClr>
              <a:buFont typeface="+mj-lt"/>
              <a:buAutoNum type="arabicPeriod"/>
            </a:pPr>
            <a:r>
              <a:rPr lang="en-US" altLang="zh-CN" dirty="0"/>
              <a:t>…</a:t>
            </a:r>
            <a:endParaRPr lang="zh-CN" altLang="zh-CN" dirty="0"/>
          </a:p>
          <a:p>
            <a:pPr marL="342900" lvl="0" indent="-342900">
              <a:buClr>
                <a:srgbClr val="00B0F0"/>
              </a:buClr>
              <a:buFont typeface="+mj-lt"/>
              <a:buAutoNum type="arabicPeriod"/>
            </a:pPr>
            <a:r>
              <a:rPr lang="en-US" altLang="zh-CN" dirty="0"/>
              <a:t>49998 ---&gt; 	W: [[114.232574 ]</a:t>
            </a:r>
            <a:endParaRPr lang="zh-CN" altLang="zh-CN" dirty="0"/>
          </a:p>
          <a:p>
            <a:pPr marL="342900" lvl="0" indent="-342900">
              <a:buClr>
                <a:srgbClr val="00B0F0"/>
              </a:buClr>
              <a:buFont typeface="+mj-lt"/>
              <a:buAutoNum type="arabicPeriod"/>
            </a:pPr>
            <a:r>
              <a:rPr lang="en-US" altLang="zh-CN" dirty="0"/>
              <a:t> [  1.4395233]]</a:t>
            </a:r>
            <a:endParaRPr lang="zh-CN" altLang="zh-CN" dirty="0"/>
          </a:p>
          <a:p>
            <a:pPr marL="342900" lvl="0" indent="-342900">
              <a:buClr>
                <a:srgbClr val="00B0F0"/>
              </a:buClr>
              <a:buFont typeface="+mj-lt"/>
              <a:buAutoNum type="arabicPeriod"/>
            </a:pPr>
            <a:r>
              <a:rPr lang="en-US" altLang="zh-CN" dirty="0"/>
              <a:t>49999 ---&gt; 	W: [[114.2326   ]</a:t>
            </a:r>
            <a:endParaRPr lang="zh-CN" altLang="zh-CN" dirty="0"/>
          </a:p>
          <a:p>
            <a:pPr marL="342900" lvl="0" indent="-342900">
              <a:buClr>
                <a:srgbClr val="00B0F0"/>
              </a:buClr>
              <a:buFont typeface="+mj-lt"/>
              <a:buAutoNum type="arabicPeriod"/>
            </a:pPr>
            <a:r>
              <a:rPr lang="en-US" altLang="zh-CN" dirty="0"/>
              <a:t> [  1.4395225]]</a:t>
            </a:r>
            <a:endParaRPr lang="zh-CN" altLang="zh-CN" dirty="0"/>
          </a:p>
        </p:txBody>
      </p:sp>
    </p:spTree>
    <p:extLst>
      <p:ext uri="{BB962C8B-B14F-4D97-AF65-F5344CB8AC3E}">
        <p14:creationId xmlns:p14="http://schemas.microsoft.com/office/powerpoint/2010/main" val="4213128483"/>
      </p:ext>
    </p:extLst>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梯度下降法求解线性回归问题</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TensorFlow2</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中</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实现梯度下降法求解线性回归示例</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4.2 </a:t>
            </a:r>
            <a:r>
              <a:rPr lang="zh-CN" altLang="en-US" sz="2800" b="1" dirty="0" smtClean="0">
                <a:solidFill>
                  <a:srgbClr val="7030A0"/>
                </a:solidFill>
                <a:latin typeface="微软雅黑" panose="020B0503020204020204" pitchFamily="34" charset="-122"/>
                <a:ea typeface="微软雅黑" panose="020B0503020204020204" pitchFamily="34" charset="-122"/>
              </a:rPr>
              <a:t>梯度下降法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321608" y="1738036"/>
            <a:ext cx="8500784" cy="4801314"/>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X = </a:t>
            </a:r>
            <a:r>
              <a:rPr lang="en-US" altLang="zh-CN" dirty="0" err="1"/>
              <a:t>tf.constant</a:t>
            </a:r>
            <a:r>
              <a:rPr lang="en-US" altLang="zh-CN" dirty="0"/>
              <a:t>( (</a:t>
            </a:r>
            <a:r>
              <a:rPr lang="en-US" altLang="zh-CN" dirty="0" err="1"/>
              <a:t>np.mat</a:t>
            </a:r>
            <a:r>
              <a:rPr lang="en-US" altLang="zh-CN" dirty="0"/>
              <a:t>([[1,1,1,1,1,1], temperatures])).T, shape=[6, 2], </a:t>
            </a:r>
            <a:r>
              <a:rPr lang="en-US" altLang="zh-CN" dirty="0" err="1"/>
              <a:t>dtype</a:t>
            </a:r>
            <a:r>
              <a:rPr lang="en-US" altLang="zh-CN" dirty="0"/>
              <a:t>=tf.float32)</a:t>
            </a:r>
            <a:endParaRPr lang="zh-CN" altLang="zh-CN" dirty="0"/>
          </a:p>
          <a:p>
            <a:pPr marL="342900" lvl="0" indent="-342900">
              <a:buClr>
                <a:srgbClr val="00B0F0"/>
              </a:buClr>
              <a:buFont typeface="+mj-lt"/>
              <a:buAutoNum type="arabicPeriod"/>
            </a:pPr>
            <a:r>
              <a:rPr lang="en-US" altLang="zh-CN" dirty="0"/>
              <a:t>y = </a:t>
            </a:r>
            <a:r>
              <a:rPr lang="en-US" altLang="zh-CN" dirty="0" err="1"/>
              <a:t>tf.constant</a:t>
            </a:r>
            <a:r>
              <a:rPr lang="en-US" altLang="zh-CN" dirty="0"/>
              <a:t>( (</a:t>
            </a:r>
            <a:r>
              <a:rPr lang="en-US" altLang="zh-CN" dirty="0" err="1"/>
              <a:t>np.mat</a:t>
            </a:r>
            <a:r>
              <a:rPr lang="en-US" altLang="zh-CN" dirty="0"/>
              <a:t>(flowers)), shape=[6, 1], </a:t>
            </a:r>
            <a:r>
              <a:rPr lang="en-US" altLang="zh-CN" dirty="0" err="1"/>
              <a:t>dtype</a:t>
            </a:r>
            <a:r>
              <a:rPr lang="en-US" altLang="zh-CN" dirty="0"/>
              <a:t>=tf.float32)</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err="1"/>
              <a:t>def</a:t>
            </a:r>
            <a:r>
              <a:rPr lang="en-US" altLang="zh-CN" dirty="0"/>
              <a:t> </a:t>
            </a:r>
            <a:r>
              <a:rPr lang="en-US" altLang="zh-CN" dirty="0" err="1"/>
              <a:t>linear_mode</a:t>
            </a:r>
            <a:r>
              <a:rPr lang="en-US" altLang="zh-CN" dirty="0"/>
              <a:t>(X, W):</a:t>
            </a:r>
            <a:endParaRPr lang="zh-CN" altLang="zh-CN" dirty="0"/>
          </a:p>
          <a:p>
            <a:pPr marL="342900" lvl="0" indent="-342900">
              <a:buClr>
                <a:srgbClr val="00B0F0"/>
              </a:buClr>
              <a:buFont typeface="+mj-lt"/>
              <a:buAutoNum type="arabicPeriod"/>
            </a:pPr>
            <a:r>
              <a:rPr lang="en-US" altLang="zh-CN" dirty="0"/>
              <a:t>    return </a:t>
            </a:r>
            <a:r>
              <a:rPr lang="en-US" altLang="zh-CN" dirty="0" err="1"/>
              <a:t>tf.matmul</a:t>
            </a:r>
            <a:r>
              <a:rPr lang="en-US" altLang="zh-CN" dirty="0"/>
              <a:t>(X, W)</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W = </a:t>
            </a:r>
            <a:r>
              <a:rPr lang="en-US" altLang="zh-CN" dirty="0" err="1"/>
              <a:t>tf.ones</a:t>
            </a:r>
            <a:r>
              <a:rPr lang="en-US" altLang="zh-CN" dirty="0"/>
              <a:t>([2,1], </a:t>
            </a:r>
            <a:r>
              <a:rPr lang="en-US" altLang="zh-CN" dirty="0" err="1"/>
              <a:t>dtype</a:t>
            </a:r>
            <a:r>
              <a:rPr lang="en-US" altLang="zh-CN" dirty="0"/>
              <a:t>=tf.float32)</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for </a:t>
            </a:r>
            <a:r>
              <a:rPr lang="en-US" altLang="zh-CN" dirty="0" err="1"/>
              <a:t>i</a:t>
            </a:r>
            <a:r>
              <a:rPr lang="en-US" altLang="zh-CN" dirty="0"/>
              <a:t> in range(50000):</a:t>
            </a:r>
            <a:endParaRPr lang="zh-CN" altLang="zh-CN" dirty="0"/>
          </a:p>
          <a:p>
            <a:pPr marL="342900" lvl="0" indent="-342900">
              <a:buClr>
                <a:srgbClr val="00B0F0"/>
              </a:buClr>
              <a:buFont typeface="+mj-lt"/>
              <a:buAutoNum type="arabicPeriod"/>
            </a:pPr>
            <a:r>
              <a:rPr lang="en-US" altLang="zh-CN" dirty="0"/>
              <a:t>    with </a:t>
            </a:r>
            <a:r>
              <a:rPr lang="en-US" altLang="zh-CN" dirty="0" err="1"/>
              <a:t>tf.GradientTape</a:t>
            </a:r>
            <a:r>
              <a:rPr lang="en-US" altLang="zh-CN" dirty="0"/>
              <a:t>() as g:</a:t>
            </a:r>
            <a:endParaRPr lang="zh-CN" altLang="zh-CN" dirty="0"/>
          </a:p>
          <a:p>
            <a:pPr marL="342900" lvl="0" indent="-342900">
              <a:buClr>
                <a:srgbClr val="00B0F0"/>
              </a:buClr>
              <a:buFont typeface="+mj-lt"/>
              <a:buAutoNum type="arabicPeriod"/>
            </a:pPr>
            <a:r>
              <a:rPr lang="en-US" altLang="zh-CN" dirty="0"/>
              <a:t>        </a:t>
            </a:r>
            <a:r>
              <a:rPr lang="en-US" altLang="zh-CN" dirty="0" err="1"/>
              <a:t>g.watch</a:t>
            </a:r>
            <a:r>
              <a:rPr lang="en-US" altLang="zh-CN" dirty="0"/>
              <a:t>(W)</a:t>
            </a:r>
            <a:endParaRPr lang="zh-CN" altLang="zh-CN" dirty="0"/>
          </a:p>
          <a:p>
            <a:pPr marL="342900" lvl="0" indent="-342900">
              <a:buClr>
                <a:srgbClr val="00B0F0"/>
              </a:buClr>
              <a:buFont typeface="+mj-lt"/>
              <a:buAutoNum type="arabicPeriod"/>
            </a:pPr>
            <a:r>
              <a:rPr lang="en-US" altLang="zh-CN" dirty="0"/>
              <a:t>        loss = </a:t>
            </a:r>
            <a:r>
              <a:rPr lang="en-US" altLang="zh-CN" dirty="0" err="1"/>
              <a:t>tf.reduce_sum</a:t>
            </a:r>
            <a:r>
              <a:rPr lang="en-US" altLang="zh-CN" dirty="0"/>
              <a:t>( </a:t>
            </a:r>
            <a:r>
              <a:rPr lang="en-US" altLang="zh-CN" dirty="0" err="1"/>
              <a:t>tf.pow</a:t>
            </a:r>
            <a:r>
              <a:rPr lang="en-US" altLang="zh-CN" dirty="0"/>
              <a:t>(</a:t>
            </a:r>
            <a:r>
              <a:rPr lang="en-US" altLang="zh-CN" dirty="0" err="1"/>
              <a:t>linear_mode</a:t>
            </a:r>
            <a:r>
              <a:rPr lang="en-US" altLang="zh-CN" dirty="0"/>
              <a:t>(X, W) - y, 2) ) /2.0</a:t>
            </a:r>
            <a:endParaRPr lang="zh-CN" altLang="zh-CN" dirty="0"/>
          </a:p>
          <a:p>
            <a:pPr marL="342900" lvl="0" indent="-342900">
              <a:buClr>
                <a:srgbClr val="00B0F0"/>
              </a:buClr>
              <a:buFont typeface="+mj-lt"/>
              <a:buAutoNum type="arabicPeriod"/>
            </a:pPr>
            <a:r>
              <a:rPr lang="en-US" altLang="zh-CN" dirty="0"/>
              <a:t>    grad = </a:t>
            </a:r>
            <a:r>
              <a:rPr lang="en-US" altLang="zh-CN" dirty="0" err="1"/>
              <a:t>g.gradient</a:t>
            </a:r>
            <a:r>
              <a:rPr lang="en-US" altLang="zh-CN" dirty="0"/>
              <a:t>(loss, W)</a:t>
            </a:r>
            <a:endParaRPr lang="zh-CN" altLang="zh-CN" dirty="0"/>
          </a:p>
          <a:p>
            <a:pPr marL="342900" lvl="0" indent="-342900">
              <a:buClr>
                <a:srgbClr val="00B0F0"/>
              </a:buClr>
              <a:buFont typeface="+mj-lt"/>
              <a:buAutoNum type="arabicPeriod"/>
            </a:pPr>
            <a:r>
              <a:rPr lang="en-US" altLang="zh-CN" dirty="0"/>
              <a:t>    #print(grad)</a:t>
            </a:r>
            <a:endParaRPr lang="zh-CN" altLang="zh-CN" dirty="0"/>
          </a:p>
          <a:p>
            <a:pPr marL="342900" lvl="0" indent="-342900">
              <a:buClr>
                <a:srgbClr val="00B0F0"/>
              </a:buClr>
              <a:buFont typeface="+mj-lt"/>
              <a:buAutoNum type="arabicPeriod"/>
            </a:pPr>
            <a:r>
              <a:rPr lang="en-US" altLang="zh-CN" dirty="0"/>
              <a:t>    W = W - alpha * grad</a:t>
            </a:r>
            <a:endParaRPr lang="zh-CN" altLang="zh-CN" dirty="0"/>
          </a:p>
          <a:p>
            <a:pPr marL="342900" lvl="0" indent="-342900">
              <a:buClr>
                <a:srgbClr val="00B0F0"/>
              </a:buClr>
              <a:buFont typeface="+mj-lt"/>
              <a:buAutoNum type="arabicPeriod"/>
            </a:pPr>
            <a:r>
              <a:rPr lang="en-US" altLang="zh-CN" dirty="0"/>
              <a:t>    print(</a:t>
            </a:r>
            <a:r>
              <a:rPr lang="en-US" altLang="zh-CN" dirty="0" err="1"/>
              <a:t>i</a:t>
            </a:r>
            <a:r>
              <a:rPr lang="en-US" altLang="zh-CN" dirty="0"/>
              <a:t>,'---&gt;', '\</a:t>
            </a:r>
            <a:r>
              <a:rPr lang="en-US" altLang="zh-CN" dirty="0" err="1"/>
              <a:t>tW</a:t>
            </a:r>
            <a:r>
              <a:rPr lang="en-US" altLang="zh-CN" dirty="0"/>
              <a:t>:', W, '\t\</a:t>
            </a:r>
            <a:r>
              <a:rPr lang="en-US" altLang="zh-CN" dirty="0" err="1"/>
              <a:t>tloss</a:t>
            </a:r>
            <a:r>
              <a:rPr lang="en-US" altLang="zh-CN" dirty="0"/>
              <a:t>:', loss)print(W)</a:t>
            </a:r>
            <a:endParaRPr lang="zh-CN" altLang="zh-CN" dirty="0"/>
          </a:p>
        </p:txBody>
      </p:sp>
    </p:spTree>
    <p:extLst>
      <p:ext uri="{BB962C8B-B14F-4D97-AF65-F5344CB8AC3E}">
        <p14:creationId xmlns:p14="http://schemas.microsoft.com/office/powerpoint/2010/main" val="4142841348"/>
      </p:ext>
    </p:extLst>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梯度下降法求解线性回归问题</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TensorFlow2</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中</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实现梯度下降法求解线性回归示例</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4.2 </a:t>
            </a:r>
            <a:r>
              <a:rPr lang="zh-CN" altLang="en-US" sz="2800" b="1" dirty="0" smtClean="0">
                <a:solidFill>
                  <a:srgbClr val="7030A0"/>
                </a:solidFill>
                <a:latin typeface="微软雅黑" panose="020B0503020204020204" pitchFamily="34" charset="-122"/>
                <a:ea typeface="微软雅黑" panose="020B0503020204020204" pitchFamily="34" charset="-122"/>
              </a:rPr>
              <a:t>梯度下降法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321608" y="1738036"/>
            <a:ext cx="8500784" cy="4801314"/>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&gt;&gt;&gt; 0 ---&gt; 	W: </a:t>
            </a:r>
            <a:r>
              <a:rPr lang="en-US" altLang="zh-CN" dirty="0" err="1"/>
              <a:t>tf.Tensor</a:t>
            </a:r>
            <a:r>
              <a:rPr lang="en-US" altLang="zh-CN" dirty="0"/>
              <a:t>(</a:t>
            </a:r>
            <a:endParaRPr lang="zh-CN" altLang="zh-CN" dirty="0"/>
          </a:p>
          <a:p>
            <a:pPr marL="342900" lvl="0" indent="-342900">
              <a:buClr>
                <a:srgbClr val="00B0F0"/>
              </a:buClr>
              <a:buFont typeface="+mj-lt"/>
              <a:buAutoNum type="arabicPeriod"/>
            </a:pPr>
            <a:r>
              <a:rPr lang="en-US" altLang="zh-CN" dirty="0"/>
              <a:t>[[1.188 ]</a:t>
            </a:r>
            <a:endParaRPr lang="zh-CN" altLang="zh-CN" dirty="0"/>
          </a:p>
          <a:p>
            <a:pPr marL="342900" lvl="0" indent="-342900">
              <a:buClr>
                <a:srgbClr val="00B0F0"/>
              </a:buClr>
              <a:buFont typeface="+mj-lt"/>
              <a:buAutoNum type="arabicPeriod"/>
            </a:pPr>
            <a:r>
              <a:rPr lang="en-US" altLang="zh-CN" dirty="0"/>
              <a:t> [6.2175]], shape=(2, 1), </a:t>
            </a:r>
            <a:r>
              <a:rPr lang="en-US" altLang="zh-CN" dirty="0" err="1"/>
              <a:t>dtype</a:t>
            </a:r>
            <a:r>
              <a:rPr lang="en-US" altLang="zh-CN" dirty="0"/>
              <a:t>=float32) 		loss: </a:t>
            </a:r>
            <a:r>
              <a:rPr lang="en-US" altLang="zh-CN" dirty="0" err="1"/>
              <a:t>tf.Tensor</a:t>
            </a:r>
            <a:r>
              <a:rPr lang="en-US" altLang="zh-CN" dirty="0"/>
              <a:t>(47220.0, shape=(), </a:t>
            </a:r>
            <a:r>
              <a:rPr lang="en-US" altLang="zh-CN" dirty="0" err="1"/>
              <a:t>dtype</a:t>
            </a:r>
            <a:r>
              <a:rPr lang="en-US" altLang="zh-CN" dirty="0"/>
              <a:t>=float32)</a:t>
            </a:r>
            <a:endParaRPr lang="zh-CN" altLang="zh-CN" dirty="0"/>
          </a:p>
          <a:p>
            <a:pPr marL="342900" lvl="0" indent="-342900">
              <a:buClr>
                <a:srgbClr val="00B0F0"/>
              </a:buClr>
              <a:buFont typeface="+mj-lt"/>
              <a:buAutoNum type="arabicPeriod"/>
            </a:pPr>
            <a:r>
              <a:rPr lang="en-US" altLang="zh-CN" dirty="0"/>
              <a:t>1 ---&gt; 	W: </a:t>
            </a:r>
            <a:r>
              <a:rPr lang="en-US" altLang="zh-CN" dirty="0" err="1"/>
              <a:t>tf.Tensor</a:t>
            </a:r>
            <a:r>
              <a:rPr lang="en-US" altLang="zh-CN" dirty="0"/>
              <a:t>(</a:t>
            </a:r>
            <a:endParaRPr lang="zh-CN" altLang="zh-CN" dirty="0"/>
          </a:p>
          <a:p>
            <a:pPr marL="342900" lvl="0" indent="-342900">
              <a:buClr>
                <a:srgbClr val="00B0F0"/>
              </a:buClr>
              <a:buFont typeface="+mj-lt"/>
              <a:buAutoNum type="arabicPeriod"/>
            </a:pPr>
            <a:r>
              <a:rPr lang="en-US" altLang="zh-CN" dirty="0"/>
              <a:t>[[1.1604961]</a:t>
            </a:r>
            <a:endParaRPr lang="zh-CN" altLang="zh-CN" dirty="0"/>
          </a:p>
          <a:p>
            <a:pPr marL="342900" lvl="0" indent="-342900">
              <a:buClr>
                <a:srgbClr val="00B0F0"/>
              </a:buClr>
              <a:buFont typeface="+mj-lt"/>
              <a:buAutoNum type="arabicPeriod"/>
            </a:pPr>
            <a:r>
              <a:rPr lang="en-US" altLang="zh-CN" dirty="0"/>
              <a:t> [4.937979 ]], shape=(2, 1), </a:t>
            </a:r>
            <a:r>
              <a:rPr lang="en-US" altLang="zh-CN" dirty="0" err="1"/>
              <a:t>dtype</a:t>
            </a:r>
            <a:r>
              <a:rPr lang="en-US" altLang="zh-CN" dirty="0"/>
              <a:t>=float32) 		loss: </a:t>
            </a:r>
            <a:r>
              <a:rPr lang="en-US" altLang="zh-CN" dirty="0" err="1"/>
              <a:t>tf.Tensor</a:t>
            </a:r>
            <a:r>
              <a:rPr lang="en-US" altLang="zh-CN" dirty="0"/>
              <a:t>(6066.84, shape=(), </a:t>
            </a:r>
            <a:r>
              <a:rPr lang="en-US" altLang="zh-CN" dirty="0" err="1"/>
              <a:t>dtype</a:t>
            </a:r>
            <a:r>
              <a:rPr lang="en-US" altLang="zh-CN" dirty="0"/>
              <a:t>=float32)</a:t>
            </a:r>
            <a:endParaRPr lang="zh-CN" altLang="zh-CN" dirty="0"/>
          </a:p>
          <a:p>
            <a:pPr marL="342900" lvl="0" indent="-342900">
              <a:buClr>
                <a:srgbClr val="00B0F0"/>
              </a:buClr>
              <a:buFont typeface="+mj-lt"/>
              <a:buAutoNum type="arabicPeriod"/>
            </a:pPr>
            <a:r>
              <a:rPr lang="en-US" altLang="zh-CN" dirty="0"/>
              <a:t>…</a:t>
            </a:r>
            <a:endParaRPr lang="zh-CN" altLang="zh-CN" dirty="0"/>
          </a:p>
          <a:p>
            <a:pPr marL="342900" lvl="0" indent="-342900">
              <a:buClr>
                <a:srgbClr val="00B0F0"/>
              </a:buClr>
              <a:buFont typeface="+mj-lt"/>
              <a:buAutoNum type="arabicPeriod"/>
            </a:pPr>
            <a:r>
              <a:rPr lang="en-US" altLang="zh-CN" dirty="0"/>
              <a:t>49998 ---&gt; 	W: </a:t>
            </a:r>
            <a:r>
              <a:rPr lang="en-US" altLang="zh-CN" dirty="0" err="1"/>
              <a:t>tf.Tensor</a:t>
            </a:r>
            <a:r>
              <a:rPr lang="en-US" altLang="zh-CN" dirty="0"/>
              <a:t>(</a:t>
            </a:r>
            <a:endParaRPr lang="zh-CN" altLang="zh-CN" dirty="0"/>
          </a:p>
          <a:p>
            <a:pPr marL="342900" lvl="0" indent="-342900">
              <a:buClr>
                <a:srgbClr val="00B0F0"/>
              </a:buClr>
              <a:buFont typeface="+mj-lt"/>
              <a:buAutoNum type="arabicPeriod"/>
            </a:pPr>
            <a:r>
              <a:rPr lang="en-US" altLang="zh-CN" dirty="0"/>
              <a:t>[[114.23403  ]</a:t>
            </a:r>
            <a:endParaRPr lang="zh-CN" altLang="zh-CN" dirty="0"/>
          </a:p>
          <a:p>
            <a:pPr marL="342900" lvl="0" indent="-342900">
              <a:buClr>
                <a:srgbClr val="00B0F0"/>
              </a:buClr>
              <a:buFont typeface="+mj-lt"/>
              <a:buAutoNum type="arabicPeriod"/>
            </a:pPr>
            <a:r>
              <a:rPr lang="en-US" altLang="zh-CN" dirty="0"/>
              <a:t> [  1.4394749]], shape=(2, 1), </a:t>
            </a:r>
            <a:r>
              <a:rPr lang="en-US" altLang="zh-CN" dirty="0" err="1"/>
              <a:t>dtype</a:t>
            </a:r>
            <a:r>
              <a:rPr lang="en-US" altLang="zh-CN" dirty="0"/>
              <a:t>=float32) 		loss: </a:t>
            </a:r>
            <a:r>
              <a:rPr lang="en-US" altLang="zh-CN" dirty="0" err="1"/>
              <a:t>tf.Tensor</a:t>
            </a:r>
            <a:r>
              <a:rPr lang="en-US" altLang="zh-CN" dirty="0"/>
              <a:t>(53.41605, shape=(), </a:t>
            </a:r>
            <a:r>
              <a:rPr lang="en-US" altLang="zh-CN" dirty="0" err="1"/>
              <a:t>dtype</a:t>
            </a:r>
            <a:r>
              <a:rPr lang="en-US" altLang="zh-CN" dirty="0"/>
              <a:t>=float32)</a:t>
            </a:r>
            <a:endParaRPr lang="zh-CN" altLang="zh-CN" dirty="0"/>
          </a:p>
          <a:p>
            <a:pPr marL="342900" lvl="0" indent="-342900">
              <a:buClr>
                <a:srgbClr val="00B0F0"/>
              </a:buClr>
              <a:buFont typeface="+mj-lt"/>
              <a:buAutoNum type="arabicPeriod"/>
            </a:pPr>
            <a:r>
              <a:rPr lang="en-US" altLang="zh-CN" dirty="0"/>
              <a:t>49999 ---&gt; 	W: </a:t>
            </a:r>
            <a:r>
              <a:rPr lang="en-US" altLang="zh-CN" dirty="0" err="1"/>
              <a:t>tf.Tensor</a:t>
            </a:r>
            <a:r>
              <a:rPr lang="en-US" altLang="zh-CN" dirty="0"/>
              <a:t>(</a:t>
            </a:r>
            <a:endParaRPr lang="zh-CN" altLang="zh-CN" dirty="0"/>
          </a:p>
          <a:p>
            <a:pPr marL="342900" lvl="0" indent="-342900">
              <a:buClr>
                <a:srgbClr val="00B0F0"/>
              </a:buClr>
              <a:buFont typeface="+mj-lt"/>
              <a:buAutoNum type="arabicPeriod"/>
            </a:pPr>
            <a:r>
              <a:rPr lang="en-US" altLang="zh-CN" dirty="0"/>
              <a:t>[[114.234055 ]</a:t>
            </a:r>
            <a:endParaRPr lang="zh-CN" altLang="zh-CN" dirty="0"/>
          </a:p>
          <a:p>
            <a:pPr marL="342900" lvl="0" indent="-342900">
              <a:buClr>
                <a:srgbClr val="00B0F0"/>
              </a:buClr>
              <a:buFont typeface="+mj-lt"/>
              <a:buAutoNum type="arabicPeriod"/>
            </a:pPr>
            <a:r>
              <a:rPr lang="en-US" altLang="zh-CN" dirty="0"/>
              <a:t> [  1.4394741]], shape=(2, 1), </a:t>
            </a:r>
            <a:r>
              <a:rPr lang="en-US" altLang="zh-CN" dirty="0" err="1"/>
              <a:t>dtype</a:t>
            </a:r>
            <a:r>
              <a:rPr lang="en-US" altLang="zh-CN" dirty="0"/>
              <a:t>=float32) 		loss: </a:t>
            </a:r>
            <a:r>
              <a:rPr lang="en-US" altLang="zh-CN" dirty="0" err="1"/>
              <a:t>tf.Tensor</a:t>
            </a:r>
            <a:r>
              <a:rPr lang="en-US" altLang="zh-CN" dirty="0"/>
              <a:t>(53.416046, shape=(), </a:t>
            </a:r>
            <a:r>
              <a:rPr lang="en-US" altLang="zh-CN" dirty="0" err="1"/>
              <a:t>dtype</a:t>
            </a:r>
            <a:r>
              <a:rPr lang="en-US" altLang="zh-CN" dirty="0"/>
              <a:t>=float32)</a:t>
            </a:r>
            <a:endParaRPr lang="zh-CN" altLang="zh-CN" dirty="0"/>
          </a:p>
        </p:txBody>
      </p:sp>
    </p:spTree>
    <p:extLst>
      <p:ext uri="{BB962C8B-B14F-4D97-AF65-F5344CB8AC3E}">
        <p14:creationId xmlns:p14="http://schemas.microsoft.com/office/powerpoint/2010/main" val="615090800"/>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随机梯度下降和批梯度下降</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从梯度下降算法的处理过程，可知梯度下降法在每次计算梯度时，都涉及全部样本。在样本数量特别大时，算法的效率会很低</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随机梯度下降法（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Stochastic Gradient Descent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SGD</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），试图改正这个问题，它不是通过计算全部样本来得到梯度，而是随机选择一个样本来计算梯度。随机梯度下降法不需要计算大量的数据，所以速度快，但得到的并不是真正的梯度，可能会造成不收敛的问题</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批梯度下降法（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Batch Gradient Descent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BGD</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）是一个折衷方法，每次在计算梯度时，选择小批量样本进行计算，既考虑了效率问题，又考虑了收敛问题。</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4.2 </a:t>
            </a:r>
            <a:r>
              <a:rPr lang="zh-CN" altLang="en-US" sz="2800" b="1" dirty="0" smtClean="0">
                <a:solidFill>
                  <a:srgbClr val="7030A0"/>
                </a:solidFill>
                <a:latin typeface="微软雅黑" panose="020B0503020204020204" pitchFamily="34" charset="-122"/>
                <a:ea typeface="微软雅黑" panose="020B0503020204020204" pitchFamily="34" charset="-122"/>
              </a:rPr>
              <a:t>梯度下降法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375607009"/>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圆角矩形 66"/>
          <p:cNvSpPr/>
          <p:nvPr/>
        </p:nvSpPr>
        <p:spPr>
          <a:xfrm>
            <a:off x="2363458" y="1760832"/>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4.1</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3576691" y="1760831"/>
            <a:ext cx="3632294" cy="511238"/>
            <a:chOff x="6339097" y="1573726"/>
            <a:chExt cx="3744416" cy="511504"/>
          </a:xfrm>
          <a:solidFill>
            <a:srgbClr val="7030A0"/>
          </a:solidFill>
        </p:grpSpPr>
        <p:sp>
          <p:nvSpPr>
            <p:cNvPr id="69" name="圆角矩形 68"/>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0" name="矩形 69"/>
            <p:cNvSpPr/>
            <p:nvPr/>
          </p:nvSpPr>
          <p:spPr>
            <a:xfrm>
              <a:off x="6491851" y="1614014"/>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回归任务、评价与线性回归</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2363458" y="2596849"/>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4.2</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3584189" y="2596849"/>
            <a:ext cx="3632294" cy="511238"/>
            <a:chOff x="6315199" y="2410178"/>
            <a:chExt cx="3744416" cy="511504"/>
          </a:xfrm>
          <a:solidFill>
            <a:srgbClr val="7030A0"/>
          </a:solidFill>
        </p:grpSpPr>
        <p:sp>
          <p:nvSpPr>
            <p:cNvPr id="73" name="圆角矩形 72"/>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4" name="矩形 73"/>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梯度下降法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2363458" y="3482241"/>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4.3</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3602091" y="3482239"/>
            <a:ext cx="3632294" cy="511238"/>
            <a:chOff x="6339097" y="3296031"/>
            <a:chExt cx="3744416" cy="511504"/>
          </a:xfrm>
          <a:solidFill>
            <a:srgbClr val="7030A0"/>
          </a:solidFill>
        </p:grpSpPr>
        <p:sp>
          <p:nvSpPr>
            <p:cNvPr id="77" name="圆角矩形 7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8" name="矩形 77"/>
            <p:cNvSpPr/>
            <p:nvPr/>
          </p:nvSpPr>
          <p:spPr>
            <a:xfrm>
              <a:off x="6491850" y="3336318"/>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决策函数回归模型</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0" y="330429"/>
            <a:ext cx="9144000" cy="676999"/>
          </a:xfrm>
          <a:prstGeom prst="rect">
            <a:avLst/>
          </a:prstGeom>
          <a:noFill/>
        </p:spPr>
        <p:txBody>
          <a:bodyPr wrap="square" lIns="121817" tIns="60906" rIns="121817" bIns="60906">
            <a:spAutoFit/>
          </a:bodyPr>
          <a:lstStyle/>
          <a:p>
            <a:pPr algn="ctr" defTabSz="1218565"/>
            <a:r>
              <a:rPr lang="zh-CN" altLang="en-US" sz="3600" b="1" dirty="0">
                <a:solidFill>
                  <a:srgbClr val="7030A0"/>
                </a:solidFill>
                <a:latin typeface="华文新魏" pitchFamily="2" charset="-122"/>
                <a:ea typeface="华文新魏" pitchFamily="2" charset="-122"/>
              </a:rPr>
              <a:t>第四章  回归与多层神经网络</a:t>
            </a:r>
          </a:p>
        </p:txBody>
      </p:sp>
      <p:sp>
        <p:nvSpPr>
          <p:cNvPr id="88" name="下箭头 87"/>
          <p:cNvSpPr/>
          <p:nvPr/>
        </p:nvSpPr>
        <p:spPr>
          <a:xfrm rot="16200000">
            <a:off x="1604659" y="3400579"/>
            <a:ext cx="575764" cy="695523"/>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40" tIns="45671" rIns="91340" bIns="45671" rtlCol="0" anchor="ctr"/>
          <a:lstStyle/>
          <a:p>
            <a:pPr algn="ctr" defTabSz="1218565"/>
            <a:endParaRPr lang="zh-CN" altLang="en-US" sz="2400">
              <a:solidFill>
                <a:prstClr val="white"/>
              </a:solidFill>
              <a:latin typeface="Calibri" panose="020F0502020204030204"/>
              <a:ea typeface="宋体" panose="02010600030101010101" pitchFamily="2" charset="-122"/>
            </a:endParaRPr>
          </a:p>
        </p:txBody>
      </p:sp>
      <p:sp>
        <p:nvSpPr>
          <p:cNvPr id="26" name="圆角矩形 25"/>
          <p:cNvSpPr/>
          <p:nvPr/>
        </p:nvSpPr>
        <p:spPr>
          <a:xfrm>
            <a:off x="2363458" y="4358482"/>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4.4</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27" name="组合 26"/>
          <p:cNvGrpSpPr/>
          <p:nvPr/>
        </p:nvGrpSpPr>
        <p:grpSpPr>
          <a:xfrm>
            <a:off x="3576691" y="4358481"/>
            <a:ext cx="3632294" cy="511238"/>
            <a:chOff x="6339097" y="1573726"/>
            <a:chExt cx="3744416" cy="511504"/>
          </a:xfrm>
          <a:solidFill>
            <a:srgbClr val="7030A0"/>
          </a:solidFill>
        </p:grpSpPr>
        <p:sp>
          <p:nvSpPr>
            <p:cNvPr id="28" name="圆角矩形 27"/>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29" name="矩形 28"/>
            <p:cNvSpPr/>
            <p:nvPr/>
          </p:nvSpPr>
          <p:spPr>
            <a:xfrm>
              <a:off x="6491851" y="1614013"/>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过拟合及其抑制</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0" name="圆角矩形 29"/>
          <p:cNvSpPr/>
          <p:nvPr/>
        </p:nvSpPr>
        <p:spPr>
          <a:xfrm>
            <a:off x="2363458" y="5194499"/>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a:solidFill>
                  <a:prstClr val="white"/>
                </a:solidFill>
                <a:latin typeface="Calibri" panose="020F0502020204030204"/>
                <a:ea typeface="Arial Unicode MS" panose="020B0604020202020204" pitchFamily="34" charset="-122"/>
                <a:cs typeface="Arial Unicode MS" panose="020B0604020202020204" pitchFamily="34" charset="-122"/>
              </a:rPr>
              <a:t>4</a:t>
            </a: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.5</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31" name="组合 30"/>
          <p:cNvGrpSpPr/>
          <p:nvPr/>
        </p:nvGrpSpPr>
        <p:grpSpPr>
          <a:xfrm>
            <a:off x="3584189" y="5194499"/>
            <a:ext cx="3632294" cy="511238"/>
            <a:chOff x="6315199" y="2410178"/>
            <a:chExt cx="3744416" cy="511504"/>
          </a:xfrm>
          <a:solidFill>
            <a:srgbClr val="7030A0"/>
          </a:solidFill>
        </p:grpSpPr>
        <p:sp>
          <p:nvSpPr>
            <p:cNvPr id="32" name="圆角矩形 31"/>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33" name="矩形 32"/>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多层神经网络与回归</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149382594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down)">
                                      <p:cBhvr>
                                        <p:cTn id="7" dur="580">
                                          <p:stCondLst>
                                            <p:cond delay="0"/>
                                          </p:stCondLst>
                                        </p:cTn>
                                        <p:tgtEl>
                                          <p:spTgt spid="88"/>
                                        </p:tgtEl>
                                      </p:cBhvr>
                                    </p:animEffect>
                                    <p:anim calcmode="lin" valueType="num">
                                      <p:cBhvr>
                                        <p:cTn id="8" dur="1822" tmFilter="0,0; 0.14,0.36; 0.43,0.73; 0.71,0.91; 1.0,1.0">
                                          <p:stCondLst>
                                            <p:cond delay="0"/>
                                          </p:stCondLst>
                                        </p:cTn>
                                        <p:tgtEl>
                                          <p:spTgt spid="8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8"/>
                                        </p:tgtEl>
                                        <p:attrNameLst>
                                          <p:attrName>ppt_y</p:attrName>
                                        </p:attrNameLst>
                                      </p:cBhvr>
                                      <p:tavLst>
                                        <p:tav tm="0" fmla="#ppt_y-sin(pi*$)/81">
                                          <p:val>
                                            <p:fltVal val="0"/>
                                          </p:val>
                                        </p:tav>
                                        <p:tav tm="100000">
                                          <p:val>
                                            <p:fltVal val="1"/>
                                          </p:val>
                                        </p:tav>
                                      </p:tavLst>
                                    </p:anim>
                                    <p:animScale>
                                      <p:cBhvr>
                                        <p:cTn id="13" dur="26">
                                          <p:stCondLst>
                                            <p:cond delay="650"/>
                                          </p:stCondLst>
                                        </p:cTn>
                                        <p:tgtEl>
                                          <p:spTgt spid="88"/>
                                        </p:tgtEl>
                                      </p:cBhvr>
                                      <p:to x="100000" y="60000"/>
                                    </p:animScale>
                                    <p:animScale>
                                      <p:cBhvr>
                                        <p:cTn id="14" dur="166" decel="50000">
                                          <p:stCondLst>
                                            <p:cond delay="676"/>
                                          </p:stCondLst>
                                        </p:cTn>
                                        <p:tgtEl>
                                          <p:spTgt spid="88"/>
                                        </p:tgtEl>
                                      </p:cBhvr>
                                      <p:to x="100000" y="100000"/>
                                    </p:animScale>
                                    <p:animScale>
                                      <p:cBhvr>
                                        <p:cTn id="15" dur="26">
                                          <p:stCondLst>
                                            <p:cond delay="1312"/>
                                          </p:stCondLst>
                                        </p:cTn>
                                        <p:tgtEl>
                                          <p:spTgt spid="88"/>
                                        </p:tgtEl>
                                      </p:cBhvr>
                                      <p:to x="100000" y="80000"/>
                                    </p:animScale>
                                    <p:animScale>
                                      <p:cBhvr>
                                        <p:cTn id="16" dur="166" decel="50000">
                                          <p:stCondLst>
                                            <p:cond delay="1338"/>
                                          </p:stCondLst>
                                        </p:cTn>
                                        <p:tgtEl>
                                          <p:spTgt spid="88"/>
                                        </p:tgtEl>
                                      </p:cBhvr>
                                      <p:to x="100000" y="100000"/>
                                    </p:animScale>
                                    <p:animScale>
                                      <p:cBhvr>
                                        <p:cTn id="17" dur="26">
                                          <p:stCondLst>
                                            <p:cond delay="1642"/>
                                          </p:stCondLst>
                                        </p:cTn>
                                        <p:tgtEl>
                                          <p:spTgt spid="88"/>
                                        </p:tgtEl>
                                      </p:cBhvr>
                                      <p:to x="100000" y="90000"/>
                                    </p:animScale>
                                    <p:animScale>
                                      <p:cBhvr>
                                        <p:cTn id="18" dur="166" decel="50000">
                                          <p:stCondLst>
                                            <p:cond delay="1668"/>
                                          </p:stCondLst>
                                        </p:cTn>
                                        <p:tgtEl>
                                          <p:spTgt spid="88"/>
                                        </p:tgtEl>
                                      </p:cBhvr>
                                      <p:to x="100000" y="100000"/>
                                    </p:animScale>
                                    <p:animScale>
                                      <p:cBhvr>
                                        <p:cTn id="19" dur="26">
                                          <p:stCondLst>
                                            <p:cond delay="1808"/>
                                          </p:stCondLst>
                                        </p:cTn>
                                        <p:tgtEl>
                                          <p:spTgt spid="88"/>
                                        </p:tgtEl>
                                      </p:cBhvr>
                                      <p:to x="100000" y="95000"/>
                                    </p:animScale>
                                    <p:animScale>
                                      <p:cBhvr>
                                        <p:cTn id="20" dur="166" decel="50000">
                                          <p:stCondLst>
                                            <p:cond delay="1834"/>
                                          </p:stCondLst>
                                        </p:cTn>
                                        <p:tgtEl>
                                          <p:spTgt spid="8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多项式回归</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非线性回归是用一条曲线或者曲面去逼近原始样本在空间中的分布，它“贴近”原始分布的能力一般较线性回归更强</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多项式是</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由称为不定元的变量和称为系数的常数通过有限次加减法、乘法以及自然数幂次的乘方运算得到的代数表达式</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多项式回归（</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Polynomial Regression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）是研究一个因变量与一个或多个自变量间多项式关系的回归分析方法。多项式回归模型是非线性回归模型中的一种</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由泰勒级数可知，在某点附近，如果函数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次可导，那么它可以用一个</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次的多项式来近似。</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4.3 </a:t>
            </a:r>
            <a:r>
              <a:rPr lang="zh-CN" altLang="en-US" sz="2800" b="1" dirty="0" smtClean="0">
                <a:solidFill>
                  <a:srgbClr val="7030A0"/>
                </a:solidFill>
                <a:latin typeface="微软雅黑" panose="020B0503020204020204" pitchFamily="34" charset="-122"/>
                <a:ea typeface="微软雅黑" panose="020B0503020204020204" pitchFamily="34" charset="-122"/>
              </a:rPr>
              <a:t>决策函数回归模型</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013288933"/>
      </p:ext>
    </p:extLst>
  </p:cSld>
  <p:clrMapOvr>
    <a:masterClrMapping/>
  </p:clrMapOvr>
  <p:transition spd="slow">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多项式回归</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假设确定了用一个一元</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次多项式来拟合训练样本集，模型可表示如下：</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h</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𝜃</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𝜃</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𝜃</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𝜃</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b>
                      </m:sSub>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p>
                      </m:sSup>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那么多项式回归的任务就是估计出各</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𝜃</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值。</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包括多项式回归问题在内的一些非线性回归问题可以转化为线性回归问题来求解，具体思路是将式中的每一项看作一个独立的特征（或者说生成新的特征），令</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p>
                    </m:sSup>
                  </m:oMath>
                </a14:m>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那么一个一元</a:t>
                </a:r>
                <a14:m>
                  <m:oMath xmlns:m="http://schemas.openxmlformats.org/officeDocument/2006/math">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n</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次多项式</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𝜃</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𝜃</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𝜃</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𝜃</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b>
                    </m:sSub>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p>
                    </m:sSup>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就变成了一个</a:t>
                </a:r>
                <a14:m>
                  <m:oMath xmlns:m="http://schemas.openxmlformats.org/officeDocument/2006/math">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n</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元一次多项式</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𝜃</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𝜃</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𝜃</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𝜃</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b>
                    </m:sSub>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，就可以采用线性回归的方法来求解。</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290729" cy="5773971"/>
              </a:xfrm>
              <a:prstGeom prst="rect">
                <a:avLst/>
              </a:prstGeom>
              <a:blipFill rotWithShape="1">
                <a:blip r:embed="rId3"/>
                <a:stretch>
                  <a:fillRect l="-1176" r="-956" b="-1901"/>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4.3 </a:t>
            </a:r>
            <a:r>
              <a:rPr lang="zh-CN" altLang="en-US" sz="2800" b="1" dirty="0" smtClean="0">
                <a:solidFill>
                  <a:srgbClr val="7030A0"/>
                </a:solidFill>
                <a:latin typeface="微软雅黑" panose="020B0503020204020204" pitchFamily="34" charset="-122"/>
                <a:ea typeface="微软雅黑" panose="020B0503020204020204" pitchFamily="34" charset="-122"/>
              </a:rPr>
              <a:t>决策函数回归模型</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336373558"/>
      </p:ext>
    </p:extLst>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多项式回归</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示例：</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先拟定一个一元三次多项式作为目标函数，然后再加上一些噪声产生样本集，再用转化的线性回归模型来完成拟合，最后对测试集进行预测。</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4.3 </a:t>
            </a:r>
            <a:r>
              <a:rPr lang="zh-CN" altLang="en-US" sz="2800" b="1" dirty="0" smtClean="0">
                <a:solidFill>
                  <a:srgbClr val="7030A0"/>
                </a:solidFill>
                <a:latin typeface="微软雅黑" panose="020B0503020204020204" pitchFamily="34" charset="-122"/>
                <a:ea typeface="微软雅黑" panose="020B0503020204020204" pitchFamily="34" charset="-122"/>
              </a:rPr>
              <a:t>决策函数回归模型</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321608" y="2816806"/>
            <a:ext cx="8500784" cy="3970318"/>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err="1"/>
              <a:t>def</a:t>
            </a:r>
            <a:r>
              <a:rPr lang="en-US" altLang="zh-CN" dirty="0"/>
              <a:t> </a:t>
            </a:r>
            <a:r>
              <a:rPr lang="en-US" altLang="zh-CN" dirty="0" err="1"/>
              <a:t>myfun</a:t>
            </a:r>
            <a:r>
              <a:rPr lang="en-US" altLang="zh-CN" dirty="0"/>
              <a:t>(x</a:t>
            </a:r>
            <a:r>
              <a:rPr lang="en-US" altLang="zh-CN" dirty="0" smtClean="0"/>
              <a:t>):</a:t>
            </a:r>
            <a:endParaRPr lang="en-US" altLang="zh-CN" dirty="0"/>
          </a:p>
          <a:p>
            <a:pPr marL="342900" lvl="0" indent="-342900">
              <a:buClr>
                <a:srgbClr val="00B0F0"/>
              </a:buClr>
              <a:buFont typeface="+mj-lt"/>
              <a:buAutoNum type="arabicPeriod"/>
            </a:pPr>
            <a:r>
              <a:rPr lang="en-US" altLang="zh-CN" dirty="0"/>
              <a:t> </a:t>
            </a:r>
            <a:r>
              <a:rPr lang="en-US" altLang="zh-CN" dirty="0" smtClean="0"/>
              <a:t>   </a:t>
            </a:r>
            <a:r>
              <a:rPr lang="en-US" altLang="zh-CN" dirty="0" err="1" smtClean="0"/>
              <a:t>input:x</a:t>
            </a:r>
            <a:r>
              <a:rPr lang="en-US" altLang="zh-CN" dirty="0" smtClean="0"/>
              <a:t>(float</a:t>
            </a:r>
            <a:r>
              <a:rPr lang="en-US" altLang="zh-CN" dirty="0"/>
              <a:t>):</a:t>
            </a:r>
            <a:r>
              <a:rPr lang="zh-CN" altLang="zh-CN" dirty="0"/>
              <a:t>自变量</a:t>
            </a:r>
          </a:p>
          <a:p>
            <a:pPr marL="342900" lvl="0" indent="-342900">
              <a:buClr>
                <a:srgbClr val="00B0F0"/>
              </a:buClr>
              <a:buFont typeface="+mj-lt"/>
              <a:buAutoNum type="arabicPeriod"/>
            </a:pPr>
            <a:r>
              <a:rPr lang="en-US" altLang="zh-CN" dirty="0"/>
              <a:t>    output:</a:t>
            </a:r>
            <a:r>
              <a:rPr lang="zh-CN" altLang="zh-CN" dirty="0"/>
              <a:t>函数值</a:t>
            </a:r>
            <a:r>
              <a:rPr lang="en-US" altLang="zh-CN" dirty="0"/>
              <a:t>'''</a:t>
            </a:r>
            <a:endParaRPr lang="zh-CN" altLang="zh-CN" dirty="0"/>
          </a:p>
          <a:p>
            <a:pPr marL="342900" lvl="0" indent="-342900">
              <a:buClr>
                <a:srgbClr val="00B0F0"/>
              </a:buClr>
              <a:buFont typeface="+mj-lt"/>
              <a:buAutoNum type="arabicPeriod"/>
            </a:pPr>
            <a:r>
              <a:rPr lang="en-US" altLang="zh-CN" dirty="0"/>
              <a:t>    return 10 + 5 * x + 4 * x**2 + 6 * x**</a:t>
            </a:r>
            <a:r>
              <a:rPr lang="en-US" altLang="zh-CN" dirty="0" smtClean="0"/>
              <a:t>3</a:t>
            </a:r>
          </a:p>
          <a:p>
            <a:pPr marL="342900" lvl="0" indent="-342900">
              <a:buClr>
                <a:srgbClr val="00B0F0"/>
              </a:buClr>
              <a:buFont typeface="+mj-lt"/>
              <a:buAutoNum type="arabicPeriod"/>
            </a:pPr>
            <a:endParaRPr lang="en-US" altLang="zh-CN" dirty="0" smtClean="0"/>
          </a:p>
          <a:p>
            <a:pPr marL="342900" lvl="0" indent="-342900">
              <a:buClr>
                <a:srgbClr val="00B0F0"/>
              </a:buClr>
              <a:buFont typeface="+mj-lt"/>
              <a:buAutoNum type="arabicPeriod"/>
            </a:pPr>
            <a:r>
              <a:rPr lang="en-US" altLang="zh-CN" dirty="0"/>
              <a:t>import </a:t>
            </a:r>
            <a:r>
              <a:rPr lang="en-US" altLang="zh-CN" dirty="0" err="1"/>
              <a:t>numpy</a:t>
            </a:r>
            <a:r>
              <a:rPr lang="en-US" altLang="zh-CN" dirty="0"/>
              <a:t> as </a:t>
            </a:r>
            <a:r>
              <a:rPr lang="en-US" altLang="zh-CN" dirty="0" err="1"/>
              <a:t>np</a:t>
            </a:r>
            <a:endParaRPr lang="zh-CN" altLang="zh-CN" dirty="0"/>
          </a:p>
          <a:p>
            <a:pPr marL="342900" lvl="0" indent="-342900">
              <a:buClr>
                <a:srgbClr val="00B0F0"/>
              </a:buClr>
              <a:buFont typeface="+mj-lt"/>
              <a:buAutoNum type="arabicPeriod"/>
            </a:pPr>
            <a:r>
              <a:rPr lang="en-US" altLang="zh-CN" dirty="0"/>
              <a:t>x = </a:t>
            </a:r>
            <a:r>
              <a:rPr lang="en-US" altLang="zh-CN" dirty="0" err="1"/>
              <a:t>np.linspace</a:t>
            </a:r>
            <a:r>
              <a:rPr lang="en-US" altLang="zh-CN" dirty="0"/>
              <a:t>(-3,3, 7)</a:t>
            </a:r>
            <a:endParaRPr lang="zh-CN" altLang="zh-CN" dirty="0"/>
          </a:p>
          <a:p>
            <a:pPr marL="342900" lvl="0" indent="-342900">
              <a:buClr>
                <a:srgbClr val="00B0F0"/>
              </a:buClr>
              <a:buFont typeface="+mj-lt"/>
              <a:buAutoNum type="arabicPeriod"/>
            </a:pPr>
            <a:r>
              <a:rPr lang="en-US" altLang="zh-CN" dirty="0" smtClean="0"/>
              <a:t>&gt;&gt;&gt; </a:t>
            </a:r>
            <a:r>
              <a:rPr lang="en-US" altLang="zh-CN" dirty="0"/>
              <a:t>array([-3., -2., -1.,  0.,  1.,  2.,  3.])</a:t>
            </a:r>
            <a:endParaRPr lang="zh-CN" altLang="zh-CN" dirty="0"/>
          </a:p>
          <a:p>
            <a:pPr marL="342900" lvl="0" indent="-342900">
              <a:buClr>
                <a:srgbClr val="00B0F0"/>
              </a:buClr>
              <a:buFont typeface="+mj-lt"/>
              <a:buAutoNum type="arabicPeriod"/>
            </a:pPr>
            <a:r>
              <a:rPr lang="en-US" altLang="zh-CN" dirty="0" err="1"/>
              <a:t>x_p</a:t>
            </a:r>
            <a:r>
              <a:rPr lang="en-US" altLang="zh-CN" dirty="0"/>
              <a:t> = (</a:t>
            </a:r>
            <a:r>
              <a:rPr lang="en-US" altLang="zh-CN" dirty="0" err="1"/>
              <a:t>np.linspace</a:t>
            </a:r>
            <a:r>
              <a:rPr lang="en-US" altLang="zh-CN" dirty="0"/>
              <a:t>(-2.5, 2.5, 6)).reshape(-1,1) # </a:t>
            </a:r>
            <a:r>
              <a:rPr lang="zh-CN" altLang="zh-CN" dirty="0"/>
              <a:t>预测点</a:t>
            </a:r>
          </a:p>
          <a:p>
            <a:pPr marL="342900" lvl="0" indent="-342900">
              <a:buClr>
                <a:srgbClr val="00B0F0"/>
              </a:buClr>
              <a:buFont typeface="+mj-lt"/>
              <a:buAutoNum type="arabicPeriod"/>
            </a:pPr>
            <a:r>
              <a:rPr lang="en-US" altLang="zh-CN" dirty="0"/>
              <a:t>import random</a:t>
            </a:r>
            <a:endParaRPr lang="zh-CN" altLang="zh-CN" dirty="0"/>
          </a:p>
          <a:p>
            <a:pPr marL="342900" lvl="0" indent="-342900">
              <a:buClr>
                <a:srgbClr val="00B0F0"/>
              </a:buClr>
              <a:buFont typeface="+mj-lt"/>
              <a:buAutoNum type="arabicPeriod"/>
            </a:pPr>
            <a:r>
              <a:rPr lang="en-US" altLang="zh-CN" dirty="0"/>
              <a:t>y = </a:t>
            </a:r>
            <a:r>
              <a:rPr lang="en-US" altLang="zh-CN" dirty="0" err="1"/>
              <a:t>myfun</a:t>
            </a:r>
            <a:r>
              <a:rPr lang="en-US" altLang="zh-CN" dirty="0"/>
              <a:t>(x) + </a:t>
            </a:r>
            <a:r>
              <a:rPr lang="en-US" altLang="zh-CN" dirty="0" err="1"/>
              <a:t>np.random.random</a:t>
            </a:r>
            <a:r>
              <a:rPr lang="en-US" altLang="zh-CN" dirty="0"/>
              <a:t>(size=</a:t>
            </a:r>
            <a:r>
              <a:rPr lang="en-US" altLang="zh-CN" dirty="0" err="1"/>
              <a:t>len</a:t>
            </a:r>
            <a:r>
              <a:rPr lang="en-US" altLang="zh-CN" dirty="0"/>
              <a:t>(x)) * 100 - 50</a:t>
            </a:r>
            <a:endParaRPr lang="zh-CN" altLang="zh-CN" dirty="0"/>
          </a:p>
          <a:p>
            <a:pPr marL="342900" lvl="0" indent="-342900">
              <a:buClr>
                <a:srgbClr val="00B0F0"/>
              </a:buClr>
              <a:buFont typeface="+mj-lt"/>
              <a:buAutoNum type="arabicPeriod"/>
            </a:pPr>
            <a:r>
              <a:rPr lang="en-US" altLang="zh-CN" dirty="0"/>
              <a:t>y</a:t>
            </a:r>
            <a:endParaRPr lang="zh-CN" altLang="zh-CN" dirty="0"/>
          </a:p>
          <a:p>
            <a:pPr marL="342900" lvl="0" indent="-342900">
              <a:buClr>
                <a:srgbClr val="00B0F0"/>
              </a:buClr>
              <a:buFont typeface="+mj-lt"/>
              <a:buAutoNum type="arabicPeriod"/>
            </a:pPr>
            <a:r>
              <a:rPr lang="en-US" altLang="zh-CN" dirty="0"/>
              <a:t>&gt;&gt;&gt; array([-136.49570384,   -8.98763646,  -23.33764477,   50.97656894,</a:t>
            </a:r>
            <a:endParaRPr lang="zh-CN" altLang="zh-CN" dirty="0"/>
          </a:p>
          <a:p>
            <a:pPr marL="342900" lvl="0" indent="-342900">
              <a:buClr>
                <a:srgbClr val="00B0F0"/>
              </a:buClr>
              <a:buFont typeface="+mj-lt"/>
              <a:buAutoNum type="arabicPeriod"/>
            </a:pPr>
            <a:r>
              <a:rPr lang="en-US" altLang="zh-CN" dirty="0"/>
              <a:t>         20.19888523,   35.76052266,  199.48378741</a:t>
            </a:r>
            <a:r>
              <a:rPr lang="en-US" altLang="zh-CN" dirty="0" smtClean="0"/>
              <a:t>])</a:t>
            </a:r>
            <a:endParaRPr lang="zh-CN" altLang="zh-CN" dirty="0"/>
          </a:p>
        </p:txBody>
      </p:sp>
      <p:pic>
        <p:nvPicPr>
          <p:cNvPr id="9" name="图片 8"/>
          <p:cNvPicPr/>
          <p:nvPr/>
        </p:nvPicPr>
        <p:blipFill>
          <a:blip r:embed="rId3">
            <a:extLst>
              <a:ext uri="{28A0092B-C50C-407E-A947-70E740481C1C}">
                <a14:useLocalDpi xmlns:a14="http://schemas.microsoft.com/office/drawing/2010/main" val="0"/>
              </a:ext>
            </a:extLst>
          </a:blip>
          <a:stretch>
            <a:fillRect/>
          </a:stretch>
        </p:blipFill>
        <p:spPr>
          <a:xfrm>
            <a:off x="5414669" y="2871564"/>
            <a:ext cx="3287541" cy="2214143"/>
          </a:xfrm>
          <a:prstGeom prst="rect">
            <a:avLst/>
          </a:prstGeom>
        </p:spPr>
      </p:pic>
    </p:spTree>
    <p:extLst>
      <p:ext uri="{BB962C8B-B14F-4D97-AF65-F5344CB8AC3E}">
        <p14:creationId xmlns:p14="http://schemas.microsoft.com/office/powerpoint/2010/main" val="1769097366"/>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4859162"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回归任务</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设样本集</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𝐒</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𝒔</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𝒔</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𝒔</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包含</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个样本，样本</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𝒔</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包括一个实例</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和一个实数标签值</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，实例由</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维特征向量表示，即</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bSup>
                      </m:e>
                    </m:d>
                  </m:oMath>
                </a14:m>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回归</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任务可分为学习过程和预测过程</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4859162" cy="5773971"/>
              </a:xfrm>
              <a:prstGeom prst="rect">
                <a:avLst/>
              </a:prstGeom>
              <a:blipFill rotWithShape="1">
                <a:blip r:embed="rId4"/>
                <a:stretch>
                  <a:fillRect l="-2008" r="-1380"/>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4</a:t>
            </a:r>
            <a:r>
              <a:rPr lang="en-US" altLang="zh-CN" sz="2800" b="1" dirty="0" smtClean="0">
                <a:solidFill>
                  <a:srgbClr val="7030A0"/>
                </a:solidFill>
                <a:latin typeface="微软雅黑" panose="020B0503020204020204" pitchFamily="34" charset="-122"/>
                <a:ea typeface="微软雅黑" panose="020B0503020204020204" pitchFamily="34" charset="-122"/>
              </a:rPr>
              <a:t>.1 </a:t>
            </a:r>
            <a:r>
              <a:rPr lang="zh-CN" altLang="en-US" sz="2800" b="1" dirty="0" smtClean="0">
                <a:solidFill>
                  <a:srgbClr val="7030A0"/>
                </a:solidFill>
                <a:latin typeface="微软雅黑" panose="020B0503020204020204" pitchFamily="34" charset="-122"/>
                <a:ea typeface="微软雅黑" panose="020B0503020204020204" pitchFamily="34" charset="-122"/>
              </a:rPr>
              <a:t>回归任务、评价与线性回归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85527997"/>
              </p:ext>
            </p:extLst>
          </p:nvPr>
        </p:nvGraphicFramePr>
        <p:xfrm>
          <a:off x="5383658" y="1284270"/>
          <a:ext cx="3563700" cy="3226086"/>
        </p:xfrm>
        <a:graphic>
          <a:graphicData uri="http://schemas.openxmlformats.org/presentationml/2006/ole">
            <mc:AlternateContent xmlns:mc="http://schemas.openxmlformats.org/markup-compatibility/2006">
              <mc:Choice xmlns:v="urn:schemas-microsoft-com:vml" Requires="v">
                <p:oleObj spid="_x0000_s70685" name="Visio" r:id="rId5" imgW="2231687" imgH="2050930" progId="Visio.Drawing.11">
                  <p:embed/>
                </p:oleObj>
              </mc:Choice>
              <mc:Fallback>
                <p:oleObj name="Visio" r:id="rId5" imgW="2231687" imgH="2050930" progId="Visio.Drawing.11">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3658" y="1284270"/>
                        <a:ext cx="3563700" cy="3226086"/>
                      </a:xfrm>
                      <a:prstGeom prst="rect">
                        <a:avLst/>
                      </a:prstGeom>
                      <a:noFill/>
                    </p:spPr>
                  </p:pic>
                </p:oleObj>
              </mc:Fallback>
            </mc:AlternateContent>
          </a:graphicData>
        </a:graphic>
      </p:graphicFrame>
    </p:spTree>
    <p:extLst>
      <p:ext uri="{BB962C8B-B14F-4D97-AF65-F5344CB8AC3E}">
        <p14:creationId xmlns:p14="http://schemas.microsoft.com/office/powerpoint/2010/main" val="3845195672"/>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多项式回归</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示例：</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先拟定一个一元三次多项式作为目标函数，然后再加上一些噪声产生样本集，再用转化的线性回归模型来完成拟合，最后对测试集进行预测。</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4.3 </a:t>
            </a:r>
            <a:r>
              <a:rPr lang="zh-CN" altLang="en-US" sz="2800" b="1" dirty="0" smtClean="0">
                <a:solidFill>
                  <a:srgbClr val="7030A0"/>
                </a:solidFill>
                <a:latin typeface="微软雅黑" panose="020B0503020204020204" pitchFamily="34" charset="-122"/>
                <a:ea typeface="微软雅黑" panose="020B0503020204020204" pitchFamily="34" charset="-122"/>
              </a:rPr>
              <a:t>决策函数回归模型</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321608" y="2816806"/>
            <a:ext cx="4137376" cy="3693319"/>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from </a:t>
            </a:r>
            <a:r>
              <a:rPr lang="en-US" altLang="zh-CN" dirty="0" err="1"/>
              <a:t>sklearn.preprocessing</a:t>
            </a:r>
            <a:r>
              <a:rPr lang="en-US" altLang="zh-CN" dirty="0"/>
              <a:t> import </a:t>
            </a:r>
            <a:r>
              <a:rPr lang="en-US" altLang="zh-CN" dirty="0" err="1"/>
              <a:t>PolynomialFeatures</a:t>
            </a:r>
            <a:endParaRPr lang="zh-CN" altLang="zh-CN" dirty="0"/>
          </a:p>
          <a:p>
            <a:pPr marL="342900" lvl="0" indent="-342900">
              <a:buClr>
                <a:srgbClr val="00B0F0"/>
              </a:buClr>
              <a:buFont typeface="+mj-lt"/>
              <a:buAutoNum type="arabicPeriod"/>
            </a:pPr>
            <a:r>
              <a:rPr lang="en-US" altLang="zh-CN" dirty="0"/>
              <a:t>featurizer_3 = </a:t>
            </a:r>
            <a:r>
              <a:rPr lang="en-US" altLang="zh-CN" dirty="0" err="1"/>
              <a:t>PolynomialFeatures</a:t>
            </a:r>
            <a:r>
              <a:rPr lang="en-US" altLang="zh-CN" dirty="0"/>
              <a:t>(degree=3)</a:t>
            </a:r>
            <a:endParaRPr lang="zh-CN" altLang="zh-CN" dirty="0"/>
          </a:p>
          <a:p>
            <a:pPr marL="342900" lvl="0" indent="-342900">
              <a:buClr>
                <a:srgbClr val="00B0F0"/>
              </a:buClr>
              <a:buFont typeface="+mj-lt"/>
              <a:buAutoNum type="arabicPeriod"/>
            </a:pPr>
            <a:r>
              <a:rPr lang="en-US" altLang="zh-CN" dirty="0"/>
              <a:t>x_3 = featurizer_3.fit_transform(x)</a:t>
            </a:r>
            <a:endParaRPr lang="zh-CN" altLang="zh-CN" dirty="0"/>
          </a:p>
          <a:p>
            <a:pPr marL="342900" lvl="0" indent="-342900">
              <a:buClr>
                <a:srgbClr val="00B0F0"/>
              </a:buClr>
              <a:buFont typeface="+mj-lt"/>
              <a:buAutoNum type="arabicPeriod"/>
            </a:pPr>
            <a:r>
              <a:rPr lang="en-US" altLang="zh-CN" dirty="0"/>
              <a:t>x_3</a:t>
            </a:r>
            <a:endParaRPr lang="zh-CN" altLang="zh-CN" dirty="0"/>
          </a:p>
          <a:p>
            <a:pPr marL="342900" lvl="0" indent="-342900">
              <a:buClr>
                <a:srgbClr val="00B0F0"/>
              </a:buClr>
              <a:buFont typeface="+mj-lt"/>
              <a:buAutoNum type="arabicPeriod"/>
            </a:pPr>
            <a:r>
              <a:rPr lang="en-US" altLang="zh-CN" dirty="0"/>
              <a:t>&gt;&gt;&gt;array([[  1.,  -3.,   9., -27.],</a:t>
            </a:r>
            <a:endParaRPr lang="zh-CN" altLang="zh-CN" dirty="0"/>
          </a:p>
          <a:p>
            <a:pPr marL="342900" lvl="0" indent="-342900">
              <a:buClr>
                <a:srgbClr val="00B0F0"/>
              </a:buClr>
              <a:buFont typeface="+mj-lt"/>
              <a:buAutoNum type="arabicPeriod"/>
            </a:pPr>
            <a:r>
              <a:rPr lang="en-US" altLang="zh-CN" dirty="0"/>
              <a:t>       [  1.,  -2.,   4.,  -8.],</a:t>
            </a:r>
            <a:endParaRPr lang="zh-CN" altLang="zh-CN" dirty="0"/>
          </a:p>
          <a:p>
            <a:pPr marL="342900" lvl="0" indent="-342900">
              <a:buClr>
                <a:srgbClr val="00B0F0"/>
              </a:buClr>
              <a:buFont typeface="+mj-lt"/>
              <a:buAutoNum type="arabicPeriod"/>
            </a:pPr>
            <a:r>
              <a:rPr lang="en-US" altLang="zh-CN" dirty="0"/>
              <a:t>       [  1.,  -1.,   1.,  -1.],</a:t>
            </a:r>
            <a:endParaRPr lang="zh-CN" altLang="zh-CN" dirty="0"/>
          </a:p>
          <a:p>
            <a:pPr marL="342900" lvl="0" indent="-342900">
              <a:buClr>
                <a:srgbClr val="00B0F0"/>
              </a:buClr>
              <a:buFont typeface="+mj-lt"/>
              <a:buAutoNum type="arabicPeriod"/>
            </a:pPr>
            <a:r>
              <a:rPr lang="en-US" altLang="zh-CN" dirty="0"/>
              <a:t>       [  1.,   0.,   0.,   0.],</a:t>
            </a:r>
            <a:endParaRPr lang="zh-CN" altLang="zh-CN" dirty="0"/>
          </a:p>
          <a:p>
            <a:pPr marL="342900" lvl="0" indent="-342900">
              <a:buClr>
                <a:srgbClr val="00B0F0"/>
              </a:buClr>
              <a:buFont typeface="+mj-lt"/>
              <a:buAutoNum type="arabicPeriod"/>
            </a:pPr>
            <a:r>
              <a:rPr lang="en-US" altLang="zh-CN" dirty="0"/>
              <a:t>       [  1.,   1.,   1.,   1.],</a:t>
            </a:r>
            <a:endParaRPr lang="zh-CN" altLang="zh-CN" dirty="0"/>
          </a:p>
          <a:p>
            <a:pPr marL="342900" lvl="0" indent="-342900">
              <a:buClr>
                <a:srgbClr val="00B0F0"/>
              </a:buClr>
              <a:buFont typeface="+mj-lt"/>
              <a:buAutoNum type="arabicPeriod"/>
            </a:pPr>
            <a:r>
              <a:rPr lang="en-US" altLang="zh-CN" dirty="0"/>
              <a:t>       [  1.,   2.,   4.,   8.],</a:t>
            </a:r>
            <a:endParaRPr lang="zh-CN" altLang="zh-CN" dirty="0"/>
          </a:p>
          <a:p>
            <a:pPr marL="342900" lvl="0" indent="-342900">
              <a:buClr>
                <a:srgbClr val="00B0F0"/>
              </a:buClr>
              <a:buFont typeface="+mj-lt"/>
              <a:buAutoNum type="arabicPeriod"/>
            </a:pPr>
            <a:r>
              <a:rPr lang="en-US" altLang="zh-CN" dirty="0"/>
              <a:t>       [  1.,   3.,   9.,  27</a:t>
            </a:r>
            <a:r>
              <a:rPr lang="en-US" altLang="zh-CN" dirty="0" smtClean="0"/>
              <a:t>.]])</a:t>
            </a:r>
            <a:endParaRPr lang="zh-CN" altLang="zh-CN" dirty="0"/>
          </a:p>
        </p:txBody>
      </p:sp>
      <p:sp>
        <p:nvSpPr>
          <p:cNvPr id="9" name="矩形 8"/>
          <p:cNvSpPr/>
          <p:nvPr/>
        </p:nvSpPr>
        <p:spPr>
          <a:xfrm>
            <a:off x="4722933" y="2816805"/>
            <a:ext cx="4137376" cy="3416320"/>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startAt="12"/>
            </a:pPr>
            <a:r>
              <a:rPr lang="en-US" altLang="zh-CN" dirty="0" smtClean="0"/>
              <a:t>x_p_3 </a:t>
            </a:r>
            <a:r>
              <a:rPr lang="en-US" altLang="zh-CN" dirty="0"/>
              <a:t>= featurizer_3.transform(</a:t>
            </a:r>
            <a:r>
              <a:rPr lang="en-US" altLang="zh-CN" dirty="0" err="1"/>
              <a:t>x_p</a:t>
            </a:r>
            <a:r>
              <a:rPr lang="en-US" altLang="zh-CN" dirty="0"/>
              <a:t>)</a:t>
            </a:r>
            <a:endParaRPr lang="zh-CN" altLang="zh-CN" dirty="0"/>
          </a:p>
          <a:p>
            <a:pPr marL="342900" lvl="0" indent="-342900">
              <a:buClr>
                <a:srgbClr val="00B0F0"/>
              </a:buClr>
              <a:buFont typeface="+mj-lt"/>
              <a:buAutoNum type="arabicPeriod" startAt="12"/>
            </a:pPr>
            <a:r>
              <a:rPr lang="en-US" altLang="zh-CN" dirty="0"/>
              <a:t>x_p_3</a:t>
            </a:r>
            <a:endParaRPr lang="zh-CN" altLang="zh-CN" dirty="0"/>
          </a:p>
          <a:p>
            <a:pPr marL="342900" lvl="0" indent="-342900">
              <a:buClr>
                <a:srgbClr val="00B0F0"/>
              </a:buClr>
              <a:buFont typeface="+mj-lt"/>
              <a:buAutoNum type="arabicPeriod" startAt="12"/>
            </a:pPr>
            <a:r>
              <a:rPr lang="en-US" altLang="zh-CN" dirty="0"/>
              <a:t>&gt;&gt;&gt;array([[  1.   ,  -2.5  ,   6.25 , -15.625],</a:t>
            </a:r>
            <a:endParaRPr lang="zh-CN" altLang="zh-CN" dirty="0"/>
          </a:p>
          <a:p>
            <a:pPr marL="342900" lvl="0" indent="-342900">
              <a:buClr>
                <a:srgbClr val="00B0F0"/>
              </a:buClr>
              <a:buFont typeface="+mj-lt"/>
              <a:buAutoNum type="arabicPeriod" startAt="12"/>
            </a:pPr>
            <a:r>
              <a:rPr lang="en-US" altLang="zh-CN" dirty="0"/>
              <a:t>       [  1.   ,  -1.5  ,   2.25 ,  -3.375],</a:t>
            </a:r>
            <a:endParaRPr lang="zh-CN" altLang="zh-CN" dirty="0"/>
          </a:p>
          <a:p>
            <a:pPr marL="342900" lvl="0" indent="-342900">
              <a:buClr>
                <a:srgbClr val="00B0F0"/>
              </a:buClr>
              <a:buFont typeface="+mj-lt"/>
              <a:buAutoNum type="arabicPeriod" startAt="12"/>
            </a:pPr>
            <a:r>
              <a:rPr lang="en-US" altLang="zh-CN" dirty="0"/>
              <a:t>       [  1.   ,  -0.5  ,   0.25 ,  -0.125],</a:t>
            </a:r>
            <a:endParaRPr lang="zh-CN" altLang="zh-CN" dirty="0"/>
          </a:p>
          <a:p>
            <a:pPr marL="342900" lvl="0" indent="-342900">
              <a:buClr>
                <a:srgbClr val="00B0F0"/>
              </a:buClr>
              <a:buFont typeface="+mj-lt"/>
              <a:buAutoNum type="arabicPeriod" startAt="12"/>
            </a:pPr>
            <a:r>
              <a:rPr lang="en-US" altLang="zh-CN" dirty="0"/>
              <a:t>       [  1.   ,   0.5  ,   0.25 ,   0.125],</a:t>
            </a:r>
            <a:endParaRPr lang="zh-CN" altLang="zh-CN" dirty="0"/>
          </a:p>
          <a:p>
            <a:pPr marL="342900" lvl="0" indent="-342900">
              <a:buClr>
                <a:srgbClr val="00B0F0"/>
              </a:buClr>
              <a:buFont typeface="+mj-lt"/>
              <a:buAutoNum type="arabicPeriod" startAt="12"/>
            </a:pPr>
            <a:r>
              <a:rPr lang="en-US" altLang="zh-CN" dirty="0"/>
              <a:t>       [  1.   ,   1.5  ,   2.25 ,   3.375],</a:t>
            </a:r>
            <a:endParaRPr lang="zh-CN" altLang="zh-CN" dirty="0"/>
          </a:p>
          <a:p>
            <a:pPr marL="342900" lvl="0" indent="-342900">
              <a:buClr>
                <a:srgbClr val="00B0F0"/>
              </a:buClr>
              <a:buFont typeface="+mj-lt"/>
              <a:buAutoNum type="arabicPeriod" startAt="12"/>
            </a:pPr>
            <a:r>
              <a:rPr lang="en-US" altLang="zh-CN" dirty="0"/>
              <a:t>       [  1.   ,   2.5  ,   6.25 ,  15.625</a:t>
            </a:r>
            <a:r>
              <a:rPr lang="en-US" altLang="zh-CN" dirty="0" smtClean="0"/>
              <a:t>]])</a:t>
            </a:r>
          </a:p>
          <a:p>
            <a:pPr marL="342900" lvl="0" indent="-342900">
              <a:buClr>
                <a:srgbClr val="00B0F0"/>
              </a:buClr>
              <a:buFont typeface="+mj-lt"/>
              <a:buAutoNum type="arabicPeriod" startAt="12"/>
            </a:pPr>
            <a:endParaRPr lang="zh-CN" altLang="zh-CN" dirty="0"/>
          </a:p>
          <a:p>
            <a:pPr marL="342900" lvl="0" indent="-342900">
              <a:buClr>
                <a:srgbClr val="00B0F0"/>
              </a:buClr>
              <a:buFont typeface="+mj-lt"/>
              <a:buAutoNum type="arabicPeriod" startAt="12"/>
            </a:pPr>
            <a:r>
              <a:rPr lang="en-US" altLang="zh-CN" dirty="0"/>
              <a:t>model_3 = </a:t>
            </a:r>
            <a:r>
              <a:rPr lang="en-US" altLang="zh-CN" dirty="0" err="1"/>
              <a:t>LinearRegression</a:t>
            </a:r>
            <a:r>
              <a:rPr lang="en-US" altLang="zh-CN" dirty="0"/>
              <a:t>()</a:t>
            </a:r>
            <a:endParaRPr lang="zh-CN" altLang="zh-CN" dirty="0"/>
          </a:p>
          <a:p>
            <a:pPr marL="342900" lvl="0" indent="-342900">
              <a:buClr>
                <a:srgbClr val="00B0F0"/>
              </a:buClr>
              <a:buFont typeface="+mj-lt"/>
              <a:buAutoNum type="arabicPeriod" startAt="12"/>
            </a:pPr>
            <a:r>
              <a:rPr lang="en-US" altLang="zh-CN" dirty="0"/>
              <a:t>model_3.fit(x_3, y)</a:t>
            </a:r>
            <a:endParaRPr lang="zh-CN" altLang="zh-CN" dirty="0"/>
          </a:p>
        </p:txBody>
      </p:sp>
    </p:spTree>
    <p:extLst>
      <p:ext uri="{BB962C8B-B14F-4D97-AF65-F5344CB8AC3E}">
        <p14:creationId xmlns:p14="http://schemas.microsoft.com/office/powerpoint/2010/main" val="4089974678"/>
      </p:ext>
    </p:extLst>
  </p:cSld>
  <p:clrMapOvr>
    <a:masterClrMapping/>
  </p:clrMapOvr>
  <p:transition spd="slow">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多项式回归</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示例：</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先拟定一个一元三次多项式作为目标函数，然后再加上一些噪声产生样本集，再用转化的线性回归模型来完成拟合，最后对测试集进行预测。</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4.3 </a:t>
            </a:r>
            <a:r>
              <a:rPr lang="zh-CN" altLang="en-US" sz="2800" b="1" dirty="0" smtClean="0">
                <a:solidFill>
                  <a:srgbClr val="7030A0"/>
                </a:solidFill>
                <a:latin typeface="微软雅黑" panose="020B0503020204020204" pitchFamily="34" charset="-122"/>
                <a:ea typeface="微软雅黑" panose="020B0503020204020204" pitchFamily="34" charset="-122"/>
              </a:rPr>
              <a:t>决策函数回归模型</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321608" y="4142152"/>
            <a:ext cx="8500784" cy="2308324"/>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err="1"/>
              <a:t>plt.title</a:t>
            </a:r>
            <a:r>
              <a:rPr lang="en-US" altLang="zh-CN" dirty="0"/>
              <a:t>(u'</a:t>
            </a:r>
            <a:r>
              <a:rPr lang="zh-CN" altLang="zh-CN" dirty="0"/>
              <a:t>三次多项式模型预测</a:t>
            </a:r>
            <a:r>
              <a:rPr lang="en-US" altLang="zh-CN" dirty="0"/>
              <a:t>')</a:t>
            </a:r>
            <a:endParaRPr lang="zh-CN" altLang="zh-CN" dirty="0"/>
          </a:p>
          <a:p>
            <a:pPr marL="342900" lvl="0" indent="-342900">
              <a:buClr>
                <a:srgbClr val="00B0F0"/>
              </a:buClr>
              <a:buFont typeface="+mj-lt"/>
              <a:buAutoNum type="arabicPeriod"/>
            </a:pPr>
            <a:r>
              <a:rPr lang="en-US" altLang="zh-CN" dirty="0" err="1"/>
              <a:t>plt.scatter</a:t>
            </a:r>
            <a:r>
              <a:rPr lang="en-US" altLang="zh-CN" dirty="0"/>
              <a:t>(x, y, color="green", </a:t>
            </a:r>
            <a:r>
              <a:rPr lang="en-US" altLang="zh-CN" dirty="0" err="1"/>
              <a:t>linewidth</a:t>
            </a:r>
            <a:r>
              <a:rPr lang="en-US" altLang="zh-CN" dirty="0"/>
              <a:t>=2)</a:t>
            </a:r>
            <a:endParaRPr lang="zh-CN" altLang="zh-CN" dirty="0"/>
          </a:p>
          <a:p>
            <a:pPr marL="342900" lvl="0" indent="-342900">
              <a:buClr>
                <a:srgbClr val="00B0F0"/>
              </a:buClr>
              <a:buFont typeface="+mj-lt"/>
              <a:buAutoNum type="arabicPeriod"/>
            </a:pPr>
            <a:r>
              <a:rPr lang="en-US" altLang="zh-CN" dirty="0" err="1"/>
              <a:t>plt.plot</a:t>
            </a:r>
            <a:r>
              <a:rPr lang="en-US" altLang="zh-CN" dirty="0"/>
              <a:t>(x1, y0, color="red", </a:t>
            </a:r>
            <a:r>
              <a:rPr lang="en-US" altLang="zh-CN" dirty="0" err="1"/>
              <a:t>linewidth</a:t>
            </a:r>
            <a:r>
              <a:rPr lang="en-US" altLang="zh-CN" dirty="0"/>
              <a:t>=1)</a:t>
            </a:r>
            <a:endParaRPr lang="zh-CN" altLang="zh-CN" dirty="0"/>
          </a:p>
          <a:p>
            <a:pPr marL="342900" lvl="0" indent="-342900">
              <a:buClr>
                <a:srgbClr val="00B0F0"/>
              </a:buClr>
              <a:buFont typeface="+mj-lt"/>
              <a:buAutoNum type="arabicPeriod"/>
            </a:pPr>
            <a:r>
              <a:rPr lang="en-US" altLang="zh-CN" dirty="0"/>
              <a:t>#y1 = </a:t>
            </a:r>
            <a:r>
              <a:rPr lang="en-US" altLang="zh-CN" dirty="0" err="1"/>
              <a:t>model.predict</a:t>
            </a:r>
            <a:r>
              <a:rPr lang="en-US" altLang="zh-CN" dirty="0"/>
              <a:t>(x1)</a:t>
            </a:r>
            <a:endParaRPr lang="zh-CN" altLang="zh-CN" dirty="0"/>
          </a:p>
          <a:p>
            <a:pPr marL="342900" lvl="0" indent="-342900">
              <a:buClr>
                <a:srgbClr val="00B0F0"/>
              </a:buClr>
              <a:buFont typeface="+mj-lt"/>
              <a:buAutoNum type="arabicPeriod"/>
            </a:pPr>
            <a:r>
              <a:rPr lang="en-US" altLang="zh-CN" dirty="0"/>
              <a:t>#</a:t>
            </a:r>
            <a:r>
              <a:rPr lang="en-US" altLang="zh-CN" dirty="0" err="1"/>
              <a:t>plt.plot</a:t>
            </a:r>
            <a:r>
              <a:rPr lang="en-US" altLang="zh-CN" dirty="0"/>
              <a:t>(x1, y1, color="black", </a:t>
            </a:r>
            <a:r>
              <a:rPr lang="en-US" altLang="zh-CN" dirty="0" err="1"/>
              <a:t>linewidth</a:t>
            </a:r>
            <a:r>
              <a:rPr lang="en-US" altLang="zh-CN" dirty="0"/>
              <a:t>=1)</a:t>
            </a:r>
            <a:endParaRPr lang="zh-CN" altLang="zh-CN" dirty="0"/>
          </a:p>
          <a:p>
            <a:pPr marL="342900" lvl="0" indent="-342900">
              <a:buClr>
                <a:srgbClr val="00B0F0"/>
              </a:buClr>
              <a:buFont typeface="+mj-lt"/>
              <a:buAutoNum type="arabicPeriod"/>
            </a:pPr>
            <a:r>
              <a:rPr lang="en-US" altLang="zh-CN" dirty="0"/>
              <a:t>y3 = model_3.predict(featurizer_3.fit_transform(x1))</a:t>
            </a:r>
            <a:endParaRPr lang="zh-CN" altLang="zh-CN" dirty="0"/>
          </a:p>
          <a:p>
            <a:pPr marL="342900" lvl="0" indent="-342900">
              <a:buClr>
                <a:srgbClr val="00B0F0"/>
              </a:buClr>
              <a:buFont typeface="+mj-lt"/>
              <a:buAutoNum type="arabicPeriod"/>
            </a:pPr>
            <a:r>
              <a:rPr lang="en-US" altLang="zh-CN" dirty="0" err="1"/>
              <a:t>plt.plot</a:t>
            </a:r>
            <a:r>
              <a:rPr lang="en-US" altLang="zh-CN" dirty="0"/>
              <a:t>(x1, y3, "b--", </a:t>
            </a:r>
            <a:r>
              <a:rPr lang="en-US" altLang="zh-CN" dirty="0" err="1"/>
              <a:t>linewidth</a:t>
            </a:r>
            <a:r>
              <a:rPr lang="en-US" altLang="zh-CN" dirty="0"/>
              <a:t>=1)</a:t>
            </a:r>
            <a:endParaRPr lang="zh-CN" altLang="zh-CN" dirty="0"/>
          </a:p>
          <a:p>
            <a:pPr marL="342900" lvl="0" indent="-342900">
              <a:buClr>
                <a:srgbClr val="00B0F0"/>
              </a:buClr>
              <a:buFont typeface="+mj-lt"/>
              <a:buAutoNum type="arabicPeriod"/>
            </a:pPr>
            <a:r>
              <a:rPr lang="en-US" altLang="zh-CN" dirty="0" err="1"/>
              <a:t>plt.show</a:t>
            </a:r>
            <a:r>
              <a:rPr lang="en-US" altLang="zh-CN" dirty="0"/>
              <a:t>()</a:t>
            </a:r>
            <a:endParaRPr lang="zh-CN" altLang="zh-CN" dirty="0"/>
          </a:p>
        </p:txBody>
      </p:sp>
      <p:pic>
        <p:nvPicPr>
          <p:cNvPr id="10" name="图片 9"/>
          <p:cNvPicPr/>
          <p:nvPr/>
        </p:nvPicPr>
        <p:blipFill>
          <a:blip r:embed="rId3">
            <a:extLst>
              <a:ext uri="{28A0092B-C50C-407E-A947-70E740481C1C}">
                <a14:useLocalDpi xmlns:a14="http://schemas.microsoft.com/office/drawing/2010/main" val="0"/>
              </a:ext>
            </a:extLst>
          </a:blip>
          <a:stretch>
            <a:fillRect/>
          </a:stretch>
        </p:blipFill>
        <p:spPr>
          <a:xfrm>
            <a:off x="4692182" y="2192003"/>
            <a:ext cx="4130210" cy="2564932"/>
          </a:xfrm>
          <a:prstGeom prst="rect">
            <a:avLst/>
          </a:prstGeom>
        </p:spPr>
      </p:pic>
    </p:spTree>
    <p:extLst>
      <p:ext uri="{BB962C8B-B14F-4D97-AF65-F5344CB8AC3E}">
        <p14:creationId xmlns:p14="http://schemas.microsoft.com/office/powerpoint/2010/main" val="1019138265"/>
      </p:ext>
    </p:extLst>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局部</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回归</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前述的回归模型，假设所有样本之间都存在相同程度的影响，这类模型称为全局模型。在机器学习中，还有另一种思想：认为相近的样本相互影响更大，离的远的样本相互影响很小，甚至可以不计。这种以“远亲不如近邻”思想为指导得到的模型称为局部模型。局部思想在聚类、回归、分类等机器学习任务中都有应用，聚类算法中的</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DBSCAN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算法就是以这种思想为指导的模型</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用于回归的局部模型有局部加权线性回归模型、</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近邻模型和树回归模型等。</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4.3 </a:t>
            </a:r>
            <a:r>
              <a:rPr lang="zh-CN" altLang="en-US" sz="2800" b="1" dirty="0" smtClean="0">
                <a:solidFill>
                  <a:srgbClr val="7030A0"/>
                </a:solidFill>
                <a:latin typeface="微软雅黑" panose="020B0503020204020204" pitchFamily="34" charset="-122"/>
                <a:ea typeface="微软雅黑" panose="020B0503020204020204" pitchFamily="34" charset="-122"/>
              </a:rPr>
              <a:t>决策函数回归模型</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830540012"/>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局部</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回归</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局部加权线性回归（</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Locally Weighted Linear Regression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LWLR</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模型根据训练样本点与预测点的远近设立权重，离预测点越近的点的权重就越大。局部加权线性回归方法不形成固定的模型，对每一个新的预测点，都需要计算每个样本点的权值，在样本集非常大的时候，预测效率较低。</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4.3 </a:t>
            </a:r>
            <a:r>
              <a:rPr lang="zh-CN" altLang="en-US" sz="2800" b="1" dirty="0" smtClean="0">
                <a:solidFill>
                  <a:srgbClr val="7030A0"/>
                </a:solidFill>
                <a:latin typeface="微软雅黑" panose="020B0503020204020204" pitchFamily="34" charset="-122"/>
                <a:ea typeface="微软雅黑" panose="020B0503020204020204" pitchFamily="34" charset="-122"/>
              </a:rPr>
              <a:t>决策函数回归模型</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383189810"/>
      </p:ext>
    </p:extLst>
  </p:cSld>
  <p:clrMapOvr>
    <a:masterClrMapping/>
  </p:clrMapOvr>
  <p:transition spd="slow">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局部</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回归</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近邻法（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K-nearest neighbor, KNN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）是一种简单而基本的机器学习方法，可用于求解分类和回归问题。</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应用</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近邻法求解回归问题，需要先指定三个要素：样本间距离度量方法</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𝑑</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、邻居样本个数</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和根据</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个邻居样本计算标签值方法</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𝑣</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设样本集为</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𝐒</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𝒔</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𝒔</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𝒔</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包含</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个样本，每个样本</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𝒔</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包括一个实例</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和一个实数标签值</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。测试样本记为</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oMath>
                </a14:m>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290729" cy="5773971"/>
              </a:xfrm>
              <a:prstGeom prst="rect">
                <a:avLst/>
              </a:prstGeom>
              <a:blipFill rotWithShape="1">
                <a:blip r:embed="rId3"/>
                <a:stretch>
                  <a:fillRect l="-1176" r="-4338"/>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4.3 </a:t>
            </a:r>
            <a:r>
              <a:rPr lang="zh-CN" altLang="en-US" sz="2800" b="1" dirty="0" smtClean="0">
                <a:solidFill>
                  <a:srgbClr val="7030A0"/>
                </a:solidFill>
                <a:latin typeface="微软雅黑" panose="020B0503020204020204" pitchFamily="34" charset="-122"/>
                <a:ea typeface="微软雅黑" panose="020B0503020204020204" pitchFamily="34" charset="-122"/>
              </a:rPr>
              <a:t>决策函数回归模型</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494966801"/>
      </p:ext>
    </p:extLst>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局部</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回归</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近邻法用于回归分为两步：</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）根据</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𝑑</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，从</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𝐒</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中找出</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个距离</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最近的样本，即得到</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的邻域</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𝑁</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sub>
                    </m:sSub>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）计算</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𝑣</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𝑁</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sub>
                        </m:sSub>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d>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得到</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的标签值。</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𝑑</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常用欧氏距离。</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𝑣</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常用求均值函数、线性回归模型和局部加权线性回归模型。</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应用</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近邻法求解分类问题，只需将三要素中的计算标签值的方法改为计算分类标签的方法即可。计算分类标签的方法常采用投票法。</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290729" cy="5773971"/>
              </a:xfrm>
              <a:prstGeom prst="rect">
                <a:avLst/>
              </a:prstGeom>
              <a:blipFill rotWithShape="1">
                <a:blip r:embed="rId3"/>
                <a:stretch>
                  <a:fillRect l="-1176" r="-956"/>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4.3 </a:t>
            </a:r>
            <a:r>
              <a:rPr lang="zh-CN" altLang="en-US" sz="2800" b="1" dirty="0" smtClean="0">
                <a:solidFill>
                  <a:srgbClr val="7030A0"/>
                </a:solidFill>
                <a:latin typeface="微软雅黑" panose="020B0503020204020204" pitchFamily="34" charset="-122"/>
                <a:ea typeface="微软雅黑" panose="020B0503020204020204" pitchFamily="34" charset="-122"/>
              </a:rPr>
              <a:t>决策函数回归模型</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256583613"/>
      </p:ext>
    </p:extLst>
  </p:cSld>
  <p:clrMapOvr>
    <a:masterClrMapping/>
  </p:clrMapOvr>
  <p:transition spd="slow">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圆角矩形 66"/>
          <p:cNvSpPr/>
          <p:nvPr/>
        </p:nvSpPr>
        <p:spPr>
          <a:xfrm>
            <a:off x="2363458" y="1760832"/>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4.1</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3576691" y="1760831"/>
            <a:ext cx="3632294" cy="511238"/>
            <a:chOff x="6339097" y="1573726"/>
            <a:chExt cx="3744416" cy="511504"/>
          </a:xfrm>
          <a:solidFill>
            <a:srgbClr val="7030A0"/>
          </a:solidFill>
        </p:grpSpPr>
        <p:sp>
          <p:nvSpPr>
            <p:cNvPr id="69" name="圆角矩形 68"/>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0" name="矩形 69"/>
            <p:cNvSpPr/>
            <p:nvPr/>
          </p:nvSpPr>
          <p:spPr>
            <a:xfrm>
              <a:off x="6491851" y="1614014"/>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回归任务、评价与线性回归</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2363458" y="2596849"/>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4.2</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3584189" y="2596849"/>
            <a:ext cx="3632294" cy="511238"/>
            <a:chOff x="6315199" y="2410178"/>
            <a:chExt cx="3744416" cy="511504"/>
          </a:xfrm>
          <a:solidFill>
            <a:srgbClr val="7030A0"/>
          </a:solidFill>
        </p:grpSpPr>
        <p:sp>
          <p:nvSpPr>
            <p:cNvPr id="73" name="圆角矩形 72"/>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4" name="矩形 73"/>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梯度下降法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2363458" y="3482241"/>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4.3</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3602091" y="3482239"/>
            <a:ext cx="3632294" cy="511238"/>
            <a:chOff x="6339097" y="3296031"/>
            <a:chExt cx="3744416" cy="511504"/>
          </a:xfrm>
          <a:solidFill>
            <a:srgbClr val="7030A0"/>
          </a:solidFill>
        </p:grpSpPr>
        <p:sp>
          <p:nvSpPr>
            <p:cNvPr id="77" name="圆角矩形 7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8" name="矩形 77"/>
            <p:cNvSpPr/>
            <p:nvPr/>
          </p:nvSpPr>
          <p:spPr>
            <a:xfrm>
              <a:off x="6491850" y="3336318"/>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决策函数回归模型</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0" y="330429"/>
            <a:ext cx="9144000" cy="676999"/>
          </a:xfrm>
          <a:prstGeom prst="rect">
            <a:avLst/>
          </a:prstGeom>
          <a:noFill/>
        </p:spPr>
        <p:txBody>
          <a:bodyPr wrap="square" lIns="121817" tIns="60906" rIns="121817" bIns="60906">
            <a:spAutoFit/>
          </a:bodyPr>
          <a:lstStyle/>
          <a:p>
            <a:pPr algn="ctr" defTabSz="1218565"/>
            <a:r>
              <a:rPr lang="zh-CN" altLang="en-US" sz="3600" b="1" dirty="0">
                <a:solidFill>
                  <a:srgbClr val="7030A0"/>
                </a:solidFill>
                <a:latin typeface="华文新魏" pitchFamily="2" charset="-122"/>
                <a:ea typeface="华文新魏" pitchFamily="2" charset="-122"/>
              </a:rPr>
              <a:t>第四章  回归与多层神经网络</a:t>
            </a:r>
          </a:p>
        </p:txBody>
      </p:sp>
      <p:sp>
        <p:nvSpPr>
          <p:cNvPr id="88" name="下箭头 87"/>
          <p:cNvSpPr/>
          <p:nvPr/>
        </p:nvSpPr>
        <p:spPr>
          <a:xfrm rot="16200000">
            <a:off x="1604659" y="4273869"/>
            <a:ext cx="575764" cy="695523"/>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40" tIns="45671" rIns="91340" bIns="45671" rtlCol="0" anchor="ctr"/>
          <a:lstStyle/>
          <a:p>
            <a:pPr algn="ctr" defTabSz="1218565"/>
            <a:endParaRPr lang="zh-CN" altLang="en-US" sz="2400">
              <a:solidFill>
                <a:prstClr val="white"/>
              </a:solidFill>
              <a:latin typeface="Calibri" panose="020F0502020204030204"/>
              <a:ea typeface="宋体" panose="02010600030101010101" pitchFamily="2" charset="-122"/>
            </a:endParaRPr>
          </a:p>
        </p:txBody>
      </p:sp>
      <p:sp>
        <p:nvSpPr>
          <p:cNvPr id="26" name="圆角矩形 25"/>
          <p:cNvSpPr/>
          <p:nvPr/>
        </p:nvSpPr>
        <p:spPr>
          <a:xfrm>
            <a:off x="2363458" y="4358482"/>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4.4</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27" name="组合 26"/>
          <p:cNvGrpSpPr/>
          <p:nvPr/>
        </p:nvGrpSpPr>
        <p:grpSpPr>
          <a:xfrm>
            <a:off x="3576691" y="4358481"/>
            <a:ext cx="3632294" cy="511238"/>
            <a:chOff x="6339097" y="1573726"/>
            <a:chExt cx="3744416" cy="511504"/>
          </a:xfrm>
          <a:solidFill>
            <a:srgbClr val="7030A0"/>
          </a:solidFill>
        </p:grpSpPr>
        <p:sp>
          <p:nvSpPr>
            <p:cNvPr id="28" name="圆角矩形 27"/>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29" name="矩形 28"/>
            <p:cNvSpPr/>
            <p:nvPr/>
          </p:nvSpPr>
          <p:spPr>
            <a:xfrm>
              <a:off x="6491851" y="1614013"/>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过拟合及其抑制</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0" name="圆角矩形 29"/>
          <p:cNvSpPr/>
          <p:nvPr/>
        </p:nvSpPr>
        <p:spPr>
          <a:xfrm>
            <a:off x="2363458" y="5194499"/>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a:solidFill>
                  <a:prstClr val="white"/>
                </a:solidFill>
                <a:latin typeface="Calibri" panose="020F0502020204030204"/>
                <a:ea typeface="Arial Unicode MS" panose="020B0604020202020204" pitchFamily="34" charset="-122"/>
                <a:cs typeface="Arial Unicode MS" panose="020B0604020202020204" pitchFamily="34" charset="-122"/>
              </a:rPr>
              <a:t>4</a:t>
            </a: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.5</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31" name="组合 30"/>
          <p:cNvGrpSpPr/>
          <p:nvPr/>
        </p:nvGrpSpPr>
        <p:grpSpPr>
          <a:xfrm>
            <a:off x="3584189" y="5194499"/>
            <a:ext cx="3632294" cy="511238"/>
            <a:chOff x="6315199" y="2410178"/>
            <a:chExt cx="3744416" cy="511504"/>
          </a:xfrm>
          <a:solidFill>
            <a:srgbClr val="7030A0"/>
          </a:solidFill>
        </p:grpSpPr>
        <p:sp>
          <p:nvSpPr>
            <p:cNvPr id="32" name="圆角矩形 31"/>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33" name="矩形 32"/>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多层神经网络与回归</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231945538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down)">
                                      <p:cBhvr>
                                        <p:cTn id="7" dur="580">
                                          <p:stCondLst>
                                            <p:cond delay="0"/>
                                          </p:stCondLst>
                                        </p:cTn>
                                        <p:tgtEl>
                                          <p:spTgt spid="88"/>
                                        </p:tgtEl>
                                      </p:cBhvr>
                                    </p:animEffect>
                                    <p:anim calcmode="lin" valueType="num">
                                      <p:cBhvr>
                                        <p:cTn id="8" dur="1822" tmFilter="0,0; 0.14,0.36; 0.43,0.73; 0.71,0.91; 1.0,1.0">
                                          <p:stCondLst>
                                            <p:cond delay="0"/>
                                          </p:stCondLst>
                                        </p:cTn>
                                        <p:tgtEl>
                                          <p:spTgt spid="8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8"/>
                                        </p:tgtEl>
                                        <p:attrNameLst>
                                          <p:attrName>ppt_y</p:attrName>
                                        </p:attrNameLst>
                                      </p:cBhvr>
                                      <p:tavLst>
                                        <p:tav tm="0" fmla="#ppt_y-sin(pi*$)/81">
                                          <p:val>
                                            <p:fltVal val="0"/>
                                          </p:val>
                                        </p:tav>
                                        <p:tav tm="100000">
                                          <p:val>
                                            <p:fltVal val="1"/>
                                          </p:val>
                                        </p:tav>
                                      </p:tavLst>
                                    </p:anim>
                                    <p:animScale>
                                      <p:cBhvr>
                                        <p:cTn id="13" dur="26">
                                          <p:stCondLst>
                                            <p:cond delay="650"/>
                                          </p:stCondLst>
                                        </p:cTn>
                                        <p:tgtEl>
                                          <p:spTgt spid="88"/>
                                        </p:tgtEl>
                                      </p:cBhvr>
                                      <p:to x="100000" y="60000"/>
                                    </p:animScale>
                                    <p:animScale>
                                      <p:cBhvr>
                                        <p:cTn id="14" dur="166" decel="50000">
                                          <p:stCondLst>
                                            <p:cond delay="676"/>
                                          </p:stCondLst>
                                        </p:cTn>
                                        <p:tgtEl>
                                          <p:spTgt spid="88"/>
                                        </p:tgtEl>
                                      </p:cBhvr>
                                      <p:to x="100000" y="100000"/>
                                    </p:animScale>
                                    <p:animScale>
                                      <p:cBhvr>
                                        <p:cTn id="15" dur="26">
                                          <p:stCondLst>
                                            <p:cond delay="1312"/>
                                          </p:stCondLst>
                                        </p:cTn>
                                        <p:tgtEl>
                                          <p:spTgt spid="88"/>
                                        </p:tgtEl>
                                      </p:cBhvr>
                                      <p:to x="100000" y="80000"/>
                                    </p:animScale>
                                    <p:animScale>
                                      <p:cBhvr>
                                        <p:cTn id="16" dur="166" decel="50000">
                                          <p:stCondLst>
                                            <p:cond delay="1338"/>
                                          </p:stCondLst>
                                        </p:cTn>
                                        <p:tgtEl>
                                          <p:spTgt spid="88"/>
                                        </p:tgtEl>
                                      </p:cBhvr>
                                      <p:to x="100000" y="100000"/>
                                    </p:animScale>
                                    <p:animScale>
                                      <p:cBhvr>
                                        <p:cTn id="17" dur="26">
                                          <p:stCondLst>
                                            <p:cond delay="1642"/>
                                          </p:stCondLst>
                                        </p:cTn>
                                        <p:tgtEl>
                                          <p:spTgt spid="88"/>
                                        </p:tgtEl>
                                      </p:cBhvr>
                                      <p:to x="100000" y="90000"/>
                                    </p:animScale>
                                    <p:animScale>
                                      <p:cBhvr>
                                        <p:cTn id="18" dur="166" decel="50000">
                                          <p:stCondLst>
                                            <p:cond delay="1668"/>
                                          </p:stCondLst>
                                        </p:cTn>
                                        <p:tgtEl>
                                          <p:spTgt spid="88"/>
                                        </p:tgtEl>
                                      </p:cBhvr>
                                      <p:to x="100000" y="100000"/>
                                    </p:animScale>
                                    <p:animScale>
                                      <p:cBhvr>
                                        <p:cTn id="19" dur="26">
                                          <p:stCondLst>
                                            <p:cond delay="1808"/>
                                          </p:stCondLst>
                                        </p:cTn>
                                        <p:tgtEl>
                                          <p:spTgt spid="88"/>
                                        </p:tgtEl>
                                      </p:cBhvr>
                                      <p:to x="100000" y="95000"/>
                                    </p:animScale>
                                    <p:animScale>
                                      <p:cBhvr>
                                        <p:cTn id="20" dur="166" decel="50000">
                                          <p:stCondLst>
                                            <p:cond delay="1834"/>
                                          </p:stCondLst>
                                        </p:cTn>
                                        <p:tgtEl>
                                          <p:spTgt spid="8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欠拟合、过拟合与泛化能力</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4.4 </a:t>
            </a:r>
            <a:r>
              <a:rPr lang="zh-CN" altLang="en-US" sz="2800" b="1" dirty="0" smtClean="0">
                <a:solidFill>
                  <a:srgbClr val="7030A0"/>
                </a:solidFill>
                <a:latin typeface="微软雅黑" panose="020B0503020204020204" pitchFamily="34" charset="-122"/>
                <a:ea typeface="微软雅黑" panose="020B0503020204020204" pitchFamily="34" charset="-122"/>
              </a:rPr>
              <a:t>过拟合及其抑制</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图片 7"/>
          <p:cNvPicPr/>
          <p:nvPr/>
        </p:nvPicPr>
        <p:blipFill>
          <a:blip r:embed="rId3">
            <a:extLst>
              <a:ext uri="{28A0092B-C50C-407E-A947-70E740481C1C}">
                <a14:useLocalDpi xmlns:a14="http://schemas.microsoft.com/office/drawing/2010/main" val="0"/>
              </a:ext>
            </a:extLst>
          </a:blip>
          <a:stretch>
            <a:fillRect/>
          </a:stretch>
        </p:blipFill>
        <p:spPr>
          <a:xfrm>
            <a:off x="411481" y="1315966"/>
            <a:ext cx="4000117" cy="2461307"/>
          </a:xfrm>
          <a:prstGeom prst="rect">
            <a:avLst/>
          </a:prstGeom>
        </p:spPr>
      </p:pic>
      <p:pic>
        <p:nvPicPr>
          <p:cNvPr id="9" name="图片 8"/>
          <p:cNvPicPr/>
          <p:nvPr/>
        </p:nvPicPr>
        <p:blipFill>
          <a:blip r:embed="rId4">
            <a:extLst>
              <a:ext uri="{28A0092B-C50C-407E-A947-70E740481C1C}">
                <a14:useLocalDpi xmlns:a14="http://schemas.microsoft.com/office/drawing/2010/main" val="0"/>
              </a:ext>
            </a:extLst>
          </a:blip>
          <a:stretch>
            <a:fillRect/>
          </a:stretch>
        </p:blipFill>
        <p:spPr>
          <a:xfrm>
            <a:off x="4695857" y="1315965"/>
            <a:ext cx="4000117" cy="2461307"/>
          </a:xfrm>
          <a:prstGeom prst="rect">
            <a:avLst/>
          </a:prstGeom>
        </p:spPr>
      </p:pic>
      <p:pic>
        <p:nvPicPr>
          <p:cNvPr id="10" name="图片 9"/>
          <p:cNvPicPr/>
          <p:nvPr/>
        </p:nvPicPr>
        <p:blipFill>
          <a:blip r:embed="rId5">
            <a:extLst>
              <a:ext uri="{28A0092B-C50C-407E-A947-70E740481C1C}">
                <a14:useLocalDpi xmlns:a14="http://schemas.microsoft.com/office/drawing/2010/main" val="0"/>
              </a:ext>
            </a:extLst>
          </a:blip>
          <a:stretch>
            <a:fillRect/>
          </a:stretch>
        </p:blipFill>
        <p:spPr>
          <a:xfrm>
            <a:off x="411481" y="3831231"/>
            <a:ext cx="4006353" cy="2466828"/>
          </a:xfrm>
          <a:prstGeom prst="rect">
            <a:avLst/>
          </a:prstGeom>
        </p:spPr>
      </p:pic>
      <p:pic>
        <p:nvPicPr>
          <p:cNvPr id="11" name="图片 10"/>
          <p:cNvPicPr/>
          <p:nvPr/>
        </p:nvPicPr>
        <p:blipFill>
          <a:blip r:embed="rId6">
            <a:extLst>
              <a:ext uri="{28A0092B-C50C-407E-A947-70E740481C1C}">
                <a14:useLocalDpi xmlns:a14="http://schemas.microsoft.com/office/drawing/2010/main" val="0"/>
              </a:ext>
            </a:extLst>
          </a:blip>
          <a:stretch>
            <a:fillRect/>
          </a:stretch>
        </p:blipFill>
        <p:spPr>
          <a:xfrm>
            <a:off x="4695857" y="3831230"/>
            <a:ext cx="4006353" cy="2466828"/>
          </a:xfrm>
          <a:prstGeom prst="rect">
            <a:avLst/>
          </a:prstGeom>
        </p:spPr>
      </p:pic>
    </p:spTree>
    <p:extLst>
      <p:ext uri="{BB962C8B-B14F-4D97-AF65-F5344CB8AC3E}">
        <p14:creationId xmlns:p14="http://schemas.microsoft.com/office/powerpoint/2010/main" val="1643021556"/>
      </p:ext>
    </p:extLst>
  </p:cSld>
  <p:clrMapOvr>
    <a:masterClrMapping/>
  </p:clrMapOvr>
  <p:transition spd="slow">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416051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欠拟合、过拟合与泛化能力</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在示例中，采用均方误差作为损失函数，因此，训练误差就是所有训练样本的误差平方的均值。同样，测试误差是所有测试样本的误差平方的均值。</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4.4 </a:t>
            </a:r>
            <a:r>
              <a:rPr lang="zh-CN" altLang="en-US" sz="2800" b="1" dirty="0" smtClean="0">
                <a:solidFill>
                  <a:srgbClr val="7030A0"/>
                </a:solidFill>
                <a:latin typeface="微软雅黑" panose="020B0503020204020204" pitchFamily="34" charset="-122"/>
                <a:ea typeface="微软雅黑" panose="020B0503020204020204" pitchFamily="34" charset="-122"/>
              </a:rPr>
              <a:t>过拟合及其抑制</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表格 5"/>
          <p:cNvGraphicFramePr>
            <a:graphicFrameLocks noGrp="1"/>
          </p:cNvGraphicFramePr>
          <p:nvPr>
            <p:extLst>
              <p:ext uri="{D42A27DB-BD31-4B8C-83A1-F6EECF244321}">
                <p14:modId xmlns:p14="http://schemas.microsoft.com/office/powerpoint/2010/main" val="889787342"/>
              </p:ext>
            </p:extLst>
          </p:nvPr>
        </p:nvGraphicFramePr>
        <p:xfrm>
          <a:off x="1179708" y="4467463"/>
          <a:ext cx="6678713" cy="2133600"/>
        </p:xfrm>
        <a:graphic>
          <a:graphicData uri="http://schemas.openxmlformats.org/drawingml/2006/table">
            <a:tbl>
              <a:tblPr firstRow="1" firstCol="1" bandRow="1">
                <a:tableStyleId>{5C22544A-7EE6-4342-B048-85BDC9FD1C3A}</a:tableStyleId>
              </a:tblPr>
              <a:tblGrid>
                <a:gridCol w="847407"/>
                <a:gridCol w="1584399"/>
                <a:gridCol w="1447953"/>
                <a:gridCol w="1399477"/>
                <a:gridCol w="1399477"/>
              </a:tblGrid>
              <a:tr h="0">
                <a:tc>
                  <a:txBody>
                    <a:bodyPr/>
                    <a:lstStyle/>
                    <a:p>
                      <a:pPr algn="ctr">
                        <a:spcAft>
                          <a:spcPts val="0"/>
                        </a:spcAft>
                      </a:pPr>
                      <a:r>
                        <a:rPr lang="en-US" sz="2000" kern="100" dirty="0">
                          <a:effectLst/>
                        </a:rPr>
                        <a:t> </a:t>
                      </a:r>
                      <a:endParaRPr lang="zh-CN" sz="2800" kern="100" dirty="0">
                        <a:effectLst/>
                        <a:latin typeface="Times New Roman"/>
                        <a:ea typeface="宋体"/>
                      </a:endParaRPr>
                    </a:p>
                  </a:txBody>
                  <a:tcPr marL="68580" marR="68580" marT="0" marB="0" anchor="ctr"/>
                </a:tc>
                <a:tc>
                  <a:txBody>
                    <a:bodyPr/>
                    <a:lstStyle/>
                    <a:p>
                      <a:pPr algn="ctr">
                        <a:spcAft>
                          <a:spcPts val="0"/>
                        </a:spcAft>
                      </a:pPr>
                      <a:r>
                        <a:rPr lang="zh-CN" sz="2000" kern="100">
                          <a:effectLst/>
                        </a:rPr>
                        <a:t>线性回归模型</a:t>
                      </a:r>
                      <a:endParaRPr lang="zh-CN" sz="2800" kern="100">
                        <a:effectLst/>
                        <a:latin typeface="Times New Roman"/>
                        <a:ea typeface="宋体"/>
                      </a:endParaRPr>
                    </a:p>
                  </a:txBody>
                  <a:tcPr marL="68580" marR="68580" marT="0" marB="0" anchor="ctr"/>
                </a:tc>
                <a:tc>
                  <a:txBody>
                    <a:bodyPr/>
                    <a:lstStyle/>
                    <a:p>
                      <a:pPr algn="ctr">
                        <a:spcAft>
                          <a:spcPts val="0"/>
                        </a:spcAft>
                      </a:pPr>
                      <a:r>
                        <a:rPr lang="zh-CN" sz="2000" kern="100">
                          <a:effectLst/>
                        </a:rPr>
                        <a:t>三次多项式模型</a:t>
                      </a:r>
                      <a:endParaRPr lang="zh-CN" sz="2800" kern="100">
                        <a:effectLst/>
                        <a:latin typeface="Times New Roman"/>
                        <a:ea typeface="宋体"/>
                      </a:endParaRPr>
                    </a:p>
                  </a:txBody>
                  <a:tcPr marL="68580" marR="68580" marT="0" marB="0" anchor="ctr"/>
                </a:tc>
                <a:tc>
                  <a:txBody>
                    <a:bodyPr/>
                    <a:lstStyle/>
                    <a:p>
                      <a:pPr algn="ctr">
                        <a:spcAft>
                          <a:spcPts val="0"/>
                        </a:spcAft>
                      </a:pPr>
                      <a:r>
                        <a:rPr lang="zh-CN" sz="2000" kern="100">
                          <a:effectLst/>
                        </a:rPr>
                        <a:t>五次多项式模型</a:t>
                      </a:r>
                      <a:endParaRPr lang="zh-CN" sz="2800" kern="100">
                        <a:effectLst/>
                        <a:latin typeface="Times New Roman"/>
                        <a:ea typeface="宋体"/>
                      </a:endParaRPr>
                    </a:p>
                  </a:txBody>
                  <a:tcPr marL="68580" marR="68580" marT="0" marB="0" anchor="ctr"/>
                </a:tc>
                <a:tc>
                  <a:txBody>
                    <a:bodyPr/>
                    <a:lstStyle/>
                    <a:p>
                      <a:pPr algn="ctr">
                        <a:spcAft>
                          <a:spcPts val="0"/>
                        </a:spcAft>
                      </a:pPr>
                      <a:r>
                        <a:rPr lang="zh-CN" sz="2000" kern="100">
                          <a:effectLst/>
                        </a:rPr>
                        <a:t>九次多项式模型</a:t>
                      </a:r>
                      <a:endParaRPr lang="zh-CN" sz="2800" kern="100">
                        <a:effectLst/>
                        <a:latin typeface="Times New Roman"/>
                        <a:ea typeface="宋体"/>
                      </a:endParaRPr>
                    </a:p>
                  </a:txBody>
                  <a:tcPr marL="68580" marR="68580" marT="0" marB="0" anchor="ctr"/>
                </a:tc>
              </a:tr>
              <a:tr h="0">
                <a:tc>
                  <a:txBody>
                    <a:bodyPr/>
                    <a:lstStyle/>
                    <a:p>
                      <a:pPr algn="ctr">
                        <a:spcAft>
                          <a:spcPts val="0"/>
                        </a:spcAft>
                      </a:pPr>
                      <a:r>
                        <a:rPr lang="zh-CN" sz="2000" kern="100">
                          <a:effectLst/>
                        </a:rPr>
                        <a:t>训练误差</a:t>
                      </a:r>
                      <a:endParaRPr lang="zh-CN" sz="2800" kern="100">
                        <a:effectLst/>
                        <a:latin typeface="Times New Roman"/>
                        <a:ea typeface="宋体"/>
                      </a:endParaRPr>
                    </a:p>
                  </a:txBody>
                  <a:tcPr marL="68580" marR="68580" marT="0" marB="0" anchor="ctr"/>
                </a:tc>
                <a:tc>
                  <a:txBody>
                    <a:bodyPr/>
                    <a:lstStyle/>
                    <a:p>
                      <a:pPr algn="ctr">
                        <a:spcAft>
                          <a:spcPts val="0"/>
                        </a:spcAft>
                      </a:pPr>
                      <a:r>
                        <a:rPr lang="en-US" sz="2000" kern="100">
                          <a:effectLst/>
                        </a:rPr>
                        <a:t>2019</a:t>
                      </a:r>
                      <a:endParaRPr lang="zh-CN" sz="2800" kern="100">
                        <a:effectLst/>
                        <a:latin typeface="Times New Roman"/>
                        <a:ea typeface="宋体"/>
                      </a:endParaRPr>
                    </a:p>
                  </a:txBody>
                  <a:tcPr marL="68580" marR="68580" marT="0" marB="0" anchor="ctr"/>
                </a:tc>
                <a:tc>
                  <a:txBody>
                    <a:bodyPr/>
                    <a:lstStyle/>
                    <a:p>
                      <a:pPr algn="ctr">
                        <a:spcAft>
                          <a:spcPts val="0"/>
                        </a:spcAft>
                      </a:pPr>
                      <a:r>
                        <a:rPr lang="en-US" sz="2000" kern="100">
                          <a:effectLst/>
                        </a:rPr>
                        <a:t>534</a:t>
                      </a:r>
                      <a:endParaRPr lang="zh-CN" sz="2800" kern="100">
                        <a:effectLst/>
                        <a:latin typeface="Times New Roman"/>
                        <a:ea typeface="宋体"/>
                      </a:endParaRPr>
                    </a:p>
                  </a:txBody>
                  <a:tcPr marL="68580" marR="68580" marT="0" marB="0" anchor="ctr"/>
                </a:tc>
                <a:tc>
                  <a:txBody>
                    <a:bodyPr/>
                    <a:lstStyle/>
                    <a:p>
                      <a:pPr algn="ctr">
                        <a:spcAft>
                          <a:spcPts val="0"/>
                        </a:spcAft>
                      </a:pPr>
                      <a:r>
                        <a:rPr lang="en-US" sz="2000" kern="100">
                          <a:effectLst/>
                        </a:rPr>
                        <a:t>209</a:t>
                      </a:r>
                      <a:endParaRPr lang="zh-CN" sz="2800" kern="100">
                        <a:effectLst/>
                        <a:latin typeface="Times New Roman"/>
                        <a:ea typeface="宋体"/>
                      </a:endParaRPr>
                    </a:p>
                  </a:txBody>
                  <a:tcPr marL="68580" marR="68580" marT="0" marB="0" anchor="ctr"/>
                </a:tc>
                <a:tc>
                  <a:txBody>
                    <a:bodyPr/>
                    <a:lstStyle/>
                    <a:p>
                      <a:pPr algn="ctr">
                        <a:spcAft>
                          <a:spcPts val="0"/>
                        </a:spcAft>
                      </a:pPr>
                      <a:r>
                        <a:rPr lang="en-US" sz="2000" kern="100">
                          <a:effectLst/>
                        </a:rPr>
                        <a:t>4</a:t>
                      </a:r>
                      <a:endParaRPr lang="zh-CN" sz="2800" kern="100">
                        <a:effectLst/>
                        <a:latin typeface="Times New Roman"/>
                        <a:ea typeface="宋体"/>
                      </a:endParaRPr>
                    </a:p>
                  </a:txBody>
                  <a:tcPr marL="68580" marR="68580" marT="0" marB="0" anchor="ctr"/>
                </a:tc>
              </a:tr>
              <a:tr h="0">
                <a:tc>
                  <a:txBody>
                    <a:bodyPr/>
                    <a:lstStyle/>
                    <a:p>
                      <a:pPr algn="ctr">
                        <a:spcAft>
                          <a:spcPts val="0"/>
                        </a:spcAft>
                      </a:pPr>
                      <a:r>
                        <a:rPr lang="zh-CN" sz="2000" kern="100">
                          <a:effectLst/>
                        </a:rPr>
                        <a:t>测试误差</a:t>
                      </a:r>
                      <a:endParaRPr lang="zh-CN" sz="2800" kern="100">
                        <a:effectLst/>
                        <a:latin typeface="Times New Roman"/>
                        <a:ea typeface="宋体"/>
                      </a:endParaRPr>
                    </a:p>
                  </a:txBody>
                  <a:tcPr marL="68580" marR="68580" marT="0" marB="0" anchor="ctr"/>
                </a:tc>
                <a:tc>
                  <a:txBody>
                    <a:bodyPr/>
                    <a:lstStyle/>
                    <a:p>
                      <a:pPr algn="ctr">
                        <a:spcAft>
                          <a:spcPts val="0"/>
                        </a:spcAft>
                      </a:pPr>
                      <a:r>
                        <a:rPr lang="en-US" sz="2000" kern="100">
                          <a:effectLst/>
                        </a:rPr>
                        <a:t>578</a:t>
                      </a:r>
                      <a:endParaRPr lang="zh-CN" sz="2800" kern="100">
                        <a:effectLst/>
                        <a:latin typeface="Times New Roman"/>
                        <a:ea typeface="宋体"/>
                      </a:endParaRPr>
                    </a:p>
                  </a:txBody>
                  <a:tcPr marL="68580" marR="68580" marT="0" marB="0" anchor="ctr"/>
                </a:tc>
                <a:tc>
                  <a:txBody>
                    <a:bodyPr/>
                    <a:lstStyle/>
                    <a:p>
                      <a:pPr algn="ctr">
                        <a:spcAft>
                          <a:spcPts val="0"/>
                        </a:spcAft>
                      </a:pPr>
                      <a:r>
                        <a:rPr lang="en-US" sz="2000" kern="100">
                          <a:effectLst/>
                        </a:rPr>
                        <a:t>247</a:t>
                      </a:r>
                      <a:endParaRPr lang="zh-CN" sz="2800" kern="100">
                        <a:effectLst/>
                        <a:latin typeface="Times New Roman"/>
                        <a:ea typeface="宋体"/>
                      </a:endParaRPr>
                    </a:p>
                  </a:txBody>
                  <a:tcPr marL="68580" marR="68580" marT="0" marB="0" anchor="ctr"/>
                </a:tc>
                <a:tc>
                  <a:txBody>
                    <a:bodyPr/>
                    <a:lstStyle/>
                    <a:p>
                      <a:pPr algn="ctr">
                        <a:spcAft>
                          <a:spcPts val="0"/>
                        </a:spcAft>
                      </a:pPr>
                      <a:r>
                        <a:rPr lang="en-US" sz="2000" kern="100">
                          <a:effectLst/>
                        </a:rPr>
                        <a:t>1232</a:t>
                      </a:r>
                      <a:endParaRPr lang="zh-CN" sz="2800" kern="100">
                        <a:effectLst/>
                        <a:latin typeface="Times New Roman"/>
                        <a:ea typeface="宋体"/>
                      </a:endParaRPr>
                    </a:p>
                  </a:txBody>
                  <a:tcPr marL="68580" marR="68580" marT="0" marB="0" anchor="ctr"/>
                </a:tc>
                <a:tc>
                  <a:txBody>
                    <a:bodyPr/>
                    <a:lstStyle/>
                    <a:p>
                      <a:pPr algn="ctr">
                        <a:spcAft>
                          <a:spcPts val="0"/>
                        </a:spcAft>
                      </a:pPr>
                      <a:r>
                        <a:rPr lang="en-US" sz="2000" kern="100">
                          <a:effectLst/>
                        </a:rPr>
                        <a:t>38492</a:t>
                      </a:r>
                      <a:endParaRPr lang="zh-CN" sz="2800" kern="100">
                        <a:effectLst/>
                        <a:latin typeface="Times New Roman"/>
                        <a:ea typeface="宋体"/>
                      </a:endParaRPr>
                    </a:p>
                  </a:txBody>
                  <a:tcPr marL="68580" marR="68580" marT="0" marB="0" anchor="ctr"/>
                </a:tc>
              </a:tr>
              <a:tr h="0">
                <a:tc>
                  <a:txBody>
                    <a:bodyPr/>
                    <a:lstStyle/>
                    <a:p>
                      <a:pPr algn="ctr">
                        <a:spcAft>
                          <a:spcPts val="0"/>
                        </a:spcAft>
                      </a:pPr>
                      <a:r>
                        <a:rPr lang="zh-CN" sz="2000" kern="100">
                          <a:effectLst/>
                        </a:rPr>
                        <a:t>和</a:t>
                      </a:r>
                      <a:endParaRPr lang="zh-CN" sz="2800" kern="100">
                        <a:effectLst/>
                        <a:latin typeface="Times New Roman"/>
                        <a:ea typeface="宋体"/>
                      </a:endParaRPr>
                    </a:p>
                  </a:txBody>
                  <a:tcPr marL="68580" marR="68580" marT="0" marB="0" anchor="ctr"/>
                </a:tc>
                <a:tc>
                  <a:txBody>
                    <a:bodyPr/>
                    <a:lstStyle/>
                    <a:p>
                      <a:pPr algn="ctr">
                        <a:spcAft>
                          <a:spcPts val="0"/>
                        </a:spcAft>
                      </a:pPr>
                      <a:r>
                        <a:rPr lang="en-US" sz="2000" kern="100">
                          <a:effectLst/>
                        </a:rPr>
                        <a:t>2597</a:t>
                      </a:r>
                      <a:endParaRPr lang="zh-CN" sz="2800" kern="100">
                        <a:effectLst/>
                        <a:latin typeface="Times New Roman"/>
                        <a:ea typeface="宋体"/>
                      </a:endParaRPr>
                    </a:p>
                  </a:txBody>
                  <a:tcPr marL="68580" marR="68580" marT="0" marB="0" anchor="ctr"/>
                </a:tc>
                <a:tc>
                  <a:txBody>
                    <a:bodyPr/>
                    <a:lstStyle/>
                    <a:p>
                      <a:pPr algn="ctr">
                        <a:spcAft>
                          <a:spcPts val="0"/>
                        </a:spcAft>
                      </a:pPr>
                      <a:r>
                        <a:rPr lang="en-US" sz="2000" kern="100">
                          <a:effectLst/>
                        </a:rPr>
                        <a:t>781</a:t>
                      </a:r>
                      <a:endParaRPr lang="zh-CN" sz="2800" kern="100">
                        <a:effectLst/>
                        <a:latin typeface="Times New Roman"/>
                        <a:ea typeface="宋体"/>
                      </a:endParaRPr>
                    </a:p>
                  </a:txBody>
                  <a:tcPr marL="68580" marR="68580" marT="0" marB="0" anchor="ctr"/>
                </a:tc>
                <a:tc>
                  <a:txBody>
                    <a:bodyPr/>
                    <a:lstStyle/>
                    <a:p>
                      <a:pPr algn="ctr">
                        <a:spcAft>
                          <a:spcPts val="0"/>
                        </a:spcAft>
                      </a:pPr>
                      <a:r>
                        <a:rPr lang="en-US" sz="2000" kern="100" dirty="0">
                          <a:effectLst/>
                        </a:rPr>
                        <a:t>1441</a:t>
                      </a:r>
                      <a:endParaRPr lang="zh-CN" sz="2800" kern="100" dirty="0">
                        <a:effectLst/>
                        <a:latin typeface="Times New Roman"/>
                        <a:ea typeface="宋体"/>
                      </a:endParaRPr>
                    </a:p>
                  </a:txBody>
                  <a:tcPr marL="68580" marR="68580" marT="0" marB="0" anchor="ctr"/>
                </a:tc>
                <a:tc>
                  <a:txBody>
                    <a:bodyPr/>
                    <a:lstStyle/>
                    <a:p>
                      <a:pPr algn="ctr">
                        <a:spcAft>
                          <a:spcPts val="0"/>
                        </a:spcAft>
                      </a:pPr>
                      <a:r>
                        <a:rPr lang="en-US" sz="2000" kern="100" dirty="0">
                          <a:effectLst/>
                        </a:rPr>
                        <a:t>38496</a:t>
                      </a:r>
                      <a:endParaRPr lang="zh-CN" sz="2800" kern="100" dirty="0">
                        <a:effectLst/>
                        <a:latin typeface="Times New Roman"/>
                        <a:ea typeface="宋体"/>
                      </a:endParaRPr>
                    </a:p>
                  </a:txBody>
                  <a:tcPr marL="68580" marR="68580" marT="0" marB="0" anchor="ctr"/>
                </a:tc>
              </a:tr>
            </a:tbl>
          </a:graphicData>
        </a:graphic>
      </p:graphicFrame>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1910091447"/>
              </p:ext>
            </p:extLst>
          </p:nvPr>
        </p:nvGraphicFramePr>
        <p:xfrm>
          <a:off x="4658021" y="934948"/>
          <a:ext cx="4267200" cy="3409950"/>
        </p:xfrm>
        <a:graphic>
          <a:graphicData uri="http://schemas.openxmlformats.org/presentationml/2006/ole">
            <mc:AlternateContent xmlns:mc="http://schemas.openxmlformats.org/markup-compatibility/2006">
              <mc:Choice xmlns:v="urn:schemas-microsoft-com:vml" Requires="v">
                <p:oleObj spid="_x0000_s87057" r:id="rId4" imgW="2590800" imgH="2095500" progId="Visio.Drawing.11">
                  <p:embed/>
                </p:oleObj>
              </mc:Choice>
              <mc:Fallback>
                <p:oleObj r:id="rId4" imgW="2590800" imgH="2095500"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58021" y="934948"/>
                        <a:ext cx="4267200" cy="3409950"/>
                      </a:xfrm>
                      <a:prstGeom prst="rect">
                        <a:avLst/>
                      </a:prstGeom>
                      <a:noFill/>
                    </p:spPr>
                  </p:pic>
                </p:oleObj>
              </mc:Fallback>
            </mc:AlternateContent>
          </a:graphicData>
        </a:graphic>
      </p:graphicFrame>
    </p:spTree>
    <p:extLst>
      <p:ext uri="{BB962C8B-B14F-4D97-AF65-F5344CB8AC3E}">
        <p14:creationId xmlns:p14="http://schemas.microsoft.com/office/powerpoint/2010/main" val="1568250952"/>
      </p:ext>
    </p:extLst>
  </p:cSld>
  <p:clrMapOvr>
    <a:masterClrMapping/>
  </p:clrMapOvr>
  <p:transition spd="slow">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过拟合抑制</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在算法研究中，解决过拟合问题时，常提到一个所谓的“奥卡姆剃刀（</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Occam's Razor</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）定律”，它是由</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14</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世纪逻辑学家奥卡姆提出的。这个定律称为“如无必要，勿增实体”，即“简单有效原理”。在模型选择中，就是在所有可以选择的模型中，能够很好地解释已知数据并且简单的模型才是最好的模型。基于这个思路，在算法研究中，人们常采用正则化（</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regularization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）、早停（</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early stopping</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）、随机失活（</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dropout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）等方法来抑制过拟合</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4.4 </a:t>
            </a:r>
            <a:r>
              <a:rPr lang="zh-CN" altLang="en-US" sz="2800" b="1" dirty="0" smtClean="0">
                <a:solidFill>
                  <a:srgbClr val="7030A0"/>
                </a:solidFill>
                <a:latin typeface="微软雅黑" panose="020B0503020204020204" pitchFamily="34" charset="-122"/>
                <a:ea typeface="微软雅黑" panose="020B0503020204020204" pitchFamily="34" charset="-122"/>
              </a:rPr>
              <a:t>过拟合及其抑制</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719846334"/>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2" y="681693"/>
                <a:ext cx="5033822"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回归任务</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学习过程，回归任务基于损失函数最小的思想，学习得到一个决策函数模型或神经网络模型</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决策函数</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回归模型要建立起合适的从实例特征向量到实数的映射函数</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𝑌</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是定义域，它是所有实例特征向量的集合，</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𝑌</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是值域</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𝑅</m:t>
                    </m:r>
                  </m:oMath>
                </a14:m>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神经网络</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回归模型要利用一定的网络结构</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𝑁</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，学习到能够正确体现从实例到标签的映射关系的网络参数</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𝑊</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，即得到合适的网络模型</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𝑁</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𝑆</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𝑊</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2" y="681693"/>
                <a:ext cx="5033822" cy="5773971"/>
              </a:xfrm>
              <a:prstGeom prst="rect">
                <a:avLst/>
              </a:prstGeom>
              <a:blipFill rotWithShape="1">
                <a:blip r:embed="rId4"/>
                <a:stretch>
                  <a:fillRect l="-1939" b="-8025"/>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4</a:t>
            </a:r>
            <a:r>
              <a:rPr lang="en-US" altLang="zh-CN" sz="2800" b="1" dirty="0" smtClean="0">
                <a:solidFill>
                  <a:srgbClr val="7030A0"/>
                </a:solidFill>
                <a:latin typeface="微软雅黑" panose="020B0503020204020204" pitchFamily="34" charset="-122"/>
                <a:ea typeface="微软雅黑" panose="020B0503020204020204" pitchFamily="34" charset="-122"/>
              </a:rPr>
              <a:t>.1 </a:t>
            </a:r>
            <a:r>
              <a:rPr lang="zh-CN" altLang="en-US" sz="2800" b="1" dirty="0" smtClean="0">
                <a:solidFill>
                  <a:srgbClr val="7030A0"/>
                </a:solidFill>
                <a:latin typeface="微软雅黑" panose="020B0503020204020204" pitchFamily="34" charset="-122"/>
                <a:ea typeface="微软雅黑" panose="020B0503020204020204" pitchFamily="34" charset="-122"/>
              </a:rPr>
              <a:t>回归任务、评价与线性回归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1872101876"/>
              </p:ext>
            </p:extLst>
          </p:nvPr>
        </p:nvGraphicFramePr>
        <p:xfrm>
          <a:off x="5383213" y="1982920"/>
          <a:ext cx="3563937" cy="3225800"/>
        </p:xfrm>
        <a:graphic>
          <a:graphicData uri="http://schemas.openxmlformats.org/presentationml/2006/ole">
            <mc:AlternateContent xmlns:mc="http://schemas.openxmlformats.org/markup-compatibility/2006">
              <mc:Choice xmlns:v="urn:schemas-microsoft-com:vml" Requires="v">
                <p:oleObj spid="_x0000_s71708" name="Visio" r:id="rId5" imgW="2231687" imgH="2050930" progId="Visio.Drawing.11">
                  <p:embed/>
                </p:oleObj>
              </mc:Choice>
              <mc:Fallback>
                <p:oleObj name="Visio" r:id="rId5" imgW="2231687" imgH="2050930" progId="Visio.Drawing.11">
                  <p:embed/>
                  <p:pic>
                    <p:nvPicPr>
                      <p:cNvPr id="0" name="对象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3213" y="1982920"/>
                        <a:ext cx="3563937"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3854041"/>
      </p:ext>
    </p:extLst>
  </p:cSld>
  <p:clrMapOvr>
    <a:masterClrMapping/>
  </p:clrMapOvr>
  <p:transition spd="slow">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正则化方法</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正则化方法是在样本集的损失函数中增加一个正则化项（</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regularizer</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），或者称罚项（</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penalty term</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），来对冲模型的复杂度。正则化项一般是模型复杂度的单调递增函数，模型越复杂，正则化值就越大。</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正则化方法的优化目标为：</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14:m>
                  <m:oMathPara xmlns:m="http://schemas.openxmlformats.org/officeDocument/2006/math">
                    <m:oMathParaPr>
                      <m:jc m:val="centerGroup"/>
                    </m:oMathParaPr>
                    <m:oMath xmlns:m="http://schemas.openxmlformats.org/officeDocument/2006/math">
                      <m:func>
                        <m:func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uncPr>
                        <m:fName>
                          <m:limLow>
                            <m:limLow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limLow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𝑚𝑖𝑛</m:t>
                              </m:r>
                            </m:e>
                            <m:li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ℱ</m:t>
                              </m:r>
                            </m:lim>
                          </m:limLow>
                        </m:fName>
                        <m:e>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den>
                          </m:f>
                          <m:nary>
                            <m:naryPr>
                              <m:chr m:val="∑"/>
                              <m:limLoc m:val="undOv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p>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d>
                                </m:e>
                              </m:d>
                            </m:e>
                          </m:nary>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𝜆</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𝐽</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e>
                          </m:d>
                        </m:e>
                      </m:func>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其中，</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代表某一模型，</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ℱ</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是可选模型的集合，</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是损失函数。第一项</a:t>
                </a:r>
                <a14:m>
                  <m:oMath xmlns:m="http://schemas.openxmlformats.org/officeDocument/2006/math">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den>
                    </m:f>
                    <m:nary>
                      <m:naryPr>
                        <m:chr m:val="∑"/>
                        <m:limLoc m:val="undOv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p>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d>
                          </m:e>
                        </m:d>
                      </m:e>
                    </m:nary>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是训练集上的平均</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损失，即训练误差，</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第二项</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𝐽</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是正则化项，</a:t>
                </a:r>
                <a14:m>
                  <m:oMath xmlns:m="http://schemas.openxmlformats.org/officeDocument/2006/math">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λ</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为正则化项的权重系数。</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301004" cy="5773971"/>
              </a:xfrm>
              <a:prstGeom prst="rect">
                <a:avLst/>
              </a:prstGeom>
              <a:blipFill rotWithShape="1">
                <a:blip r:embed="rId3"/>
                <a:stretch>
                  <a:fillRect l="-1176" r="-1029" b="-1478"/>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4.4 </a:t>
            </a:r>
            <a:r>
              <a:rPr lang="zh-CN" altLang="en-US" sz="2800" b="1" dirty="0" smtClean="0">
                <a:solidFill>
                  <a:srgbClr val="7030A0"/>
                </a:solidFill>
                <a:latin typeface="微软雅黑" panose="020B0503020204020204" pitchFamily="34" charset="-122"/>
                <a:ea typeface="微软雅黑" panose="020B0503020204020204" pitchFamily="34" charset="-122"/>
              </a:rPr>
              <a:t>过拟合及其抑制</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129979727"/>
      </p:ext>
    </p:extLst>
  </p:cSld>
  <p:clrMapOvr>
    <a:masterClrMapping/>
  </p:clrMapOvr>
  <p:transition spd="slow">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正则化方法</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常用的正则化方法有</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L1</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范数、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L2</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范数正则化方法。向量的范数一般用来衡量向量的大小，对于</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维向量</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p>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，其</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𝑝</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范数定义为：</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𝑝</m:t>
                          </m:r>
                        </m:sub>
                      </m:sSub>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d>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𝑝</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nary>
                                <m:naryPr>
                                  <m:chr m:val="∑"/>
                                  <m:limLoc m:val="undOv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p>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𝑙</m:t>
                                                  </m:r>
                                                </m:e>
                                              </m:d>
                                            </m:sup>
                                          </m:sSup>
                                        </m:e>
                                      </m:d>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𝑝</m:t>
                                      </m:r>
                                    </m:sup>
                                  </m:sSup>
                                </m:e>
                              </m:nary>
                            </m:e>
                          </m:d>
                        </m:e>
                        <m:sup>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𝑝</m:t>
                              </m:r>
                            </m:den>
                          </m:f>
                        </m:sup>
                      </m:sSup>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直观来看，向量的</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L2</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范数就是它在欧氏空间中的点到原点的距离。</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301004" cy="5773971"/>
              </a:xfrm>
              <a:prstGeom prst="rect">
                <a:avLst/>
              </a:prstGeom>
              <a:blipFill rotWithShape="1">
                <a:blip r:embed="rId3"/>
                <a:stretch>
                  <a:fillRect l="-1176" r="-1029"/>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4.4 </a:t>
            </a:r>
            <a:r>
              <a:rPr lang="zh-CN" altLang="en-US" sz="2800" b="1" dirty="0" smtClean="0">
                <a:solidFill>
                  <a:srgbClr val="7030A0"/>
                </a:solidFill>
                <a:latin typeface="微软雅黑" panose="020B0503020204020204" pitchFamily="34" charset="-122"/>
                <a:ea typeface="微软雅黑" panose="020B0503020204020204" pitchFamily="34" charset="-122"/>
              </a:rPr>
              <a:t>过拟合及其抑制</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43116277"/>
      </p:ext>
    </p:extLst>
  </p:cSld>
  <p:clrMapOvr>
    <a:masterClrMapping/>
  </p:clrMapOvr>
  <p:transition spd="slow">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L2</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范数正</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则化方法</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设原始损失函数是</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，给它加一个正则化项，该正则化项是模型所有参数组成的向量</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 </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 … </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e>
                            </m:d>
                          </m:sup>
                        </m:sSup>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L2</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范数的函数。新的损失函数为： </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𝜆</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den>
                      </m:f>
                      <m:nary>
                        <m:naryPr>
                          <m:chr m:val="∑"/>
                          <m:limLoc m:val="undOvr"/>
                          <m:supHide m:val="on"/>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up/>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e>
                              </m:d>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e>
                      </m:nary>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𝜆</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是正则化项的权重系数。</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是所有参数的数量，它在一个模型中是一个常量，也可以不除，乘以</a:t>
                </a:r>
                <a14:m>
                  <m:oMath xmlns:m="http://schemas.openxmlformats.org/officeDocument/2006/math">
                    <m:f>
                      <m:fPr>
                        <m:type m:val="lin"/>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den>
                    </m:f>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是为了求导后消除常数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den>
                      </m:f>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sub>
                          </m:sSub>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den>
                      </m:f>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den>
                      </m:f>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𝜆</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den>
                          </m:f>
                          <m:nary>
                            <m:naryPr>
                              <m:chr m:val="∑"/>
                              <m:limLoc m:val="undOvr"/>
                              <m:supHide m:val="on"/>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up/>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e>
                                  </m:d>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e>
                          </m:nary>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sub>
                          </m:sSub>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den>
                      </m:f>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𝜆</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den>
                      </m:f>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oMath>
                  </m:oMathPara>
                </a14:m>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301004" cy="5773971"/>
              </a:xfrm>
              <a:prstGeom prst="rect">
                <a:avLst/>
              </a:prstGeom>
              <a:blipFill rotWithShape="1">
                <a:blip r:embed="rId3"/>
                <a:stretch>
                  <a:fillRect l="-1176" r="-73"/>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4.4 </a:t>
            </a:r>
            <a:r>
              <a:rPr lang="zh-CN" altLang="en-US" sz="2800" b="1" dirty="0" smtClean="0">
                <a:solidFill>
                  <a:srgbClr val="7030A0"/>
                </a:solidFill>
                <a:latin typeface="微软雅黑" panose="020B0503020204020204" pitchFamily="34" charset="-122"/>
                <a:ea typeface="微软雅黑" panose="020B0503020204020204" pitchFamily="34" charset="-122"/>
              </a:rPr>
              <a:t>过拟合及其抑制</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086632532"/>
      </p:ext>
    </p:extLst>
  </p:cSld>
  <p:clrMapOvr>
    <a:masterClrMapping/>
  </p:clrMapOvr>
  <p:transition spd="slow">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L2</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范数正</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则化方法</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梯度下降法的迭代关系式</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𝛼</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bSup>
                        </m:den>
                      </m:f>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𝛼</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sub>
                          </m:sSub>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bSup>
                        </m:den>
                      </m:f>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𝛼</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𝜆</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den>
                      </m:f>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𝛼𝜆</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den>
                          </m:f>
                        </m:e>
                      </m:d>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𝛼</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sub>
                          </m:sSub>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bSup>
                        </m:den>
                      </m:f>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可见，使用该正则项后，</a:t>
                </a:r>
                <a14:m>
                  <m:oMath xmlns:m="http://schemas.openxmlformats.org/officeDocument/2006/math">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bSup>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的系数小于</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了，因此，将使得</a:t>
                </a:r>
                <a14:m>
                  <m:oMath xmlns:m="http://schemas.openxmlformats.org/officeDocument/2006/math">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bSup>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较原来的变化要小一些，这个方法也叫权重衰减（</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weight decay</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采用</a:t>
                </a:r>
                <a:r>
                  <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L2</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范数</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正则项的线性回归</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，称为岭回归。</a:t>
                </a:r>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301004" cy="5773971"/>
              </a:xfrm>
              <a:prstGeom prst="rect">
                <a:avLst/>
              </a:prstGeom>
              <a:blipFill rotWithShape="1">
                <a:blip r:embed="rId3"/>
                <a:stretch>
                  <a:fillRect l="-1176" b="-3907"/>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4.4 </a:t>
            </a:r>
            <a:r>
              <a:rPr lang="zh-CN" altLang="en-US" sz="2800" b="1" dirty="0" smtClean="0">
                <a:solidFill>
                  <a:srgbClr val="7030A0"/>
                </a:solidFill>
                <a:latin typeface="微软雅黑" panose="020B0503020204020204" pitchFamily="34" charset="-122"/>
                <a:ea typeface="微软雅黑" panose="020B0503020204020204" pitchFamily="34" charset="-122"/>
              </a:rPr>
              <a:t>过拟合及其抑制</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239119154"/>
      </p:ext>
    </p:extLst>
  </p:cSld>
  <p:clrMapOvr>
    <a:masterClrMapping/>
  </p:clrMapOvr>
  <p:transition spd="slow">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L2</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范数正</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则化方法</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线性模型</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系数：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40.74897579</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三次模型系数：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-7.4139024</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1.43393358</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6.88041117</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五次模型系数：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31.53983182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-9.59767085</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-11.33268976</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1.15255569</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1.56112294</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九次模型系数：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-1.55175872e-12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9.86092386e+00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-3.85815674e+01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8.93592424e+00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-2.49195458e+01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5.70545419e+00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1.19222564e+01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-2.99067031e+00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-9.67091926e-01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2.56633014e-01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4.4 </a:t>
            </a:r>
            <a:r>
              <a:rPr lang="zh-CN" altLang="en-US" sz="2800" b="1" dirty="0" smtClean="0">
                <a:solidFill>
                  <a:srgbClr val="7030A0"/>
                </a:solidFill>
                <a:latin typeface="微软雅黑" panose="020B0503020204020204" pitchFamily="34" charset="-122"/>
                <a:ea typeface="微软雅黑" panose="020B0503020204020204" pitchFamily="34" charset="-122"/>
              </a:rPr>
              <a:t>过拟合及其抑制</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9" name="图片 8"/>
          <p:cNvPicPr/>
          <p:nvPr/>
        </p:nvPicPr>
        <p:blipFill>
          <a:blip r:embed="rId3">
            <a:extLst>
              <a:ext uri="{28A0092B-C50C-407E-A947-70E740481C1C}">
                <a14:useLocalDpi xmlns:a14="http://schemas.microsoft.com/office/drawing/2010/main" val="0"/>
              </a:ext>
            </a:extLst>
          </a:blip>
          <a:stretch>
            <a:fillRect/>
          </a:stretch>
        </p:blipFill>
        <p:spPr>
          <a:xfrm>
            <a:off x="411481" y="1315967"/>
            <a:ext cx="1996945" cy="1497698"/>
          </a:xfrm>
          <a:prstGeom prst="rect">
            <a:avLst/>
          </a:prstGeom>
        </p:spPr>
      </p:pic>
      <p:pic>
        <p:nvPicPr>
          <p:cNvPr id="10" name="图片 9"/>
          <p:cNvPicPr/>
          <p:nvPr/>
        </p:nvPicPr>
        <p:blipFill>
          <a:blip r:embed="rId4">
            <a:extLst>
              <a:ext uri="{28A0092B-C50C-407E-A947-70E740481C1C}">
                <a14:useLocalDpi xmlns:a14="http://schemas.microsoft.com/office/drawing/2010/main" val="0"/>
              </a:ext>
            </a:extLst>
          </a:blip>
          <a:stretch>
            <a:fillRect/>
          </a:stretch>
        </p:blipFill>
        <p:spPr>
          <a:xfrm>
            <a:off x="2411540" y="1315967"/>
            <a:ext cx="1996945" cy="1497698"/>
          </a:xfrm>
          <a:prstGeom prst="rect">
            <a:avLst/>
          </a:prstGeom>
        </p:spPr>
      </p:pic>
      <p:pic>
        <p:nvPicPr>
          <p:cNvPr id="11" name="图片 10"/>
          <p:cNvPicPr/>
          <p:nvPr/>
        </p:nvPicPr>
        <p:blipFill>
          <a:blip r:embed="rId5">
            <a:extLst>
              <a:ext uri="{28A0092B-C50C-407E-A947-70E740481C1C}">
                <a14:useLocalDpi xmlns:a14="http://schemas.microsoft.com/office/drawing/2010/main" val="0"/>
              </a:ext>
            </a:extLst>
          </a:blip>
          <a:stretch>
            <a:fillRect/>
          </a:stretch>
        </p:blipFill>
        <p:spPr>
          <a:xfrm>
            <a:off x="4408485" y="1315967"/>
            <a:ext cx="2000058" cy="1501058"/>
          </a:xfrm>
          <a:prstGeom prst="rect">
            <a:avLst/>
          </a:prstGeom>
        </p:spPr>
      </p:pic>
      <p:pic>
        <p:nvPicPr>
          <p:cNvPr id="12" name="图片 11"/>
          <p:cNvPicPr/>
          <p:nvPr/>
        </p:nvPicPr>
        <p:blipFill>
          <a:blip r:embed="rId6">
            <a:extLst>
              <a:ext uri="{28A0092B-C50C-407E-A947-70E740481C1C}">
                <a14:useLocalDpi xmlns:a14="http://schemas.microsoft.com/office/drawing/2010/main" val="0"/>
              </a:ext>
            </a:extLst>
          </a:blip>
          <a:stretch>
            <a:fillRect/>
          </a:stretch>
        </p:blipFill>
        <p:spPr>
          <a:xfrm>
            <a:off x="6408543" y="1315967"/>
            <a:ext cx="2000058" cy="1501058"/>
          </a:xfrm>
          <a:prstGeom prst="rect">
            <a:avLst/>
          </a:prstGeom>
        </p:spPr>
      </p:pic>
    </p:spTree>
    <p:extLst>
      <p:ext uri="{BB962C8B-B14F-4D97-AF65-F5344CB8AC3E}">
        <p14:creationId xmlns:p14="http://schemas.microsoft.com/office/powerpoint/2010/main" val="1118298600"/>
      </p:ext>
    </p:extLst>
  </p:cSld>
  <p:clrMapOvr>
    <a:masterClrMapping/>
  </p:clrMapOvr>
  <p:transition spd="slow">
    <p:wip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L1</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范数</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正</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则化方法</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范数正则化方法是如下形式：</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𝜆</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den>
                      </m:f>
                      <m:nary>
                        <m:naryPr>
                          <m:chr m:val="∑"/>
                          <m:limLoc m:val="undOvr"/>
                          <m:supHide m:val="on"/>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up/>
                        <m:e>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e>
                          </m:d>
                        </m:e>
                      </m:nary>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对</a:t>
                </a:r>
                <a14:m>
                  <m:oMath xmlns:m="http://schemas.openxmlformats.org/officeDocument/2006/math">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求导：</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14:m>
                  <m:oMathPara xmlns:m="http://schemas.openxmlformats.org/officeDocument/2006/math">
                    <m:oMathParaPr>
                      <m:jc m:val="centerGroup"/>
                    </m:oMathParaPr>
                    <m:oMath xmlns:m="http://schemas.openxmlformats.org/officeDocument/2006/math">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den>
                      </m:f>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sub>
                          </m:sSub>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den>
                      </m:f>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𝜆</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den>
                      </m:f>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𝑠𝑔𝑛</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e>
                      </m:d>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𝑠𝑔𝑛</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是符号函数：</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𝑠𝑔𝑛</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m>
                            <m:mPr>
                              <m:mcs>
                                <m:mc>
                                  <m:mcPr>
                                    <m:count m:val="1"/>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e>
                            </m:m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&lt;0</m:t>
                                </m:r>
                              </m:e>
                            </m:mr>
                          </m:m>
                        </m:e>
                      </m:d>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梯度下降法的迭代式为：</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14:m>
                  <m:oMathPara xmlns:m="http://schemas.openxmlformats.org/officeDocument/2006/math">
                    <m:oMathParaPr>
                      <m:jc m:val="centerGroup"/>
                    </m:oMathParaPr>
                    <m:oMath xmlns:m="http://schemas.openxmlformats.org/officeDocument/2006/math">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𝛼𝜆</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den>
                      </m:f>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𝑠𝑔𝑛</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bSup>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𝛼</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sub>
                          </m:sSub>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bSup>
                        </m:den>
                      </m:f>
                    </m:oMath>
                  </m:oMathPara>
                </a14:m>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采用</a:t>
                </a:r>
                <a:r>
                  <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范数正则项的线性回归</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，称为</a:t>
                </a:r>
                <a:r>
                  <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lasso</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回归</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301004" cy="5773971"/>
              </a:xfrm>
              <a:prstGeom prst="rect">
                <a:avLst/>
              </a:prstGeom>
              <a:blipFill rotWithShape="1">
                <a:blip r:embed="rId3"/>
                <a:stretch>
                  <a:fillRect l="-1176" b="-5069"/>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4.4 </a:t>
            </a:r>
            <a:r>
              <a:rPr lang="zh-CN" altLang="en-US" sz="2800" b="1" dirty="0" smtClean="0">
                <a:solidFill>
                  <a:srgbClr val="7030A0"/>
                </a:solidFill>
                <a:latin typeface="微软雅黑" panose="020B0503020204020204" pitchFamily="34" charset="-122"/>
                <a:ea typeface="微软雅黑" panose="020B0503020204020204" pitchFamily="34" charset="-122"/>
              </a:rPr>
              <a:t>过拟合及其抑制</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431724624"/>
      </p:ext>
    </p:extLst>
  </p:cSld>
  <p:clrMapOvr>
    <a:masterClrMapping/>
  </p:clrMapOvr>
  <p:transition spd="slow">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早停法</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早停法是在模型迭代训练中，在模型对训练样本集收敛之前就停止迭代以防止过拟合的方法</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模型泛化能力评估的思路是将样本集划分为训练集和验证集，用训练集来训练模型，训练完成后，用验证集来验证模型的泛化能力。而早停法提前引入验证集来验证模型的泛化能力，即在每一轮训练（一轮是指遍历所有训练样本一次）完后，就用验证集来验证泛化能力，如果</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轮训练都没有使泛化能力得到提高，就停止训练。</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是根据经验提前设定的参数，常取</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等值。这种策略称为“</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No-improvement-in-n”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4.4 </a:t>
            </a:r>
            <a:r>
              <a:rPr lang="zh-CN" altLang="en-US" sz="2800" b="1" dirty="0" smtClean="0">
                <a:solidFill>
                  <a:srgbClr val="7030A0"/>
                </a:solidFill>
                <a:latin typeface="微软雅黑" panose="020B0503020204020204" pitchFamily="34" charset="-122"/>
                <a:ea typeface="微软雅黑" panose="020B0503020204020204" pitchFamily="34" charset="-122"/>
              </a:rPr>
              <a:t>过拟合及其抑制</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322483428"/>
      </p:ext>
    </p:extLst>
  </p:cSld>
  <p:clrMapOvr>
    <a:masterClrMapping/>
  </p:clrMapOvr>
  <p:transition spd="slow">
    <p:wip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随机失活</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随机失活只应用于人工神经网络的过拟合抑制，它通过随机使一部分神经元临时失效来达到目的。</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4.4 </a:t>
            </a:r>
            <a:r>
              <a:rPr lang="zh-CN" altLang="en-US" sz="2800" b="1" dirty="0" smtClean="0">
                <a:solidFill>
                  <a:srgbClr val="7030A0"/>
                </a:solidFill>
                <a:latin typeface="微软雅黑" panose="020B0503020204020204" pitchFamily="34" charset="-122"/>
                <a:ea typeface="微软雅黑" panose="020B0503020204020204" pitchFamily="34" charset="-122"/>
              </a:rPr>
              <a:t>过拟合及其抑制</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988683787"/>
      </p:ext>
    </p:extLst>
  </p:cSld>
  <p:clrMapOvr>
    <a:masterClrMapping/>
  </p:clrMapOvr>
  <p:transition spd="slow">
    <p:wip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工程方法</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在工程方面，可以从样本集数据方面采取措施来防止过拟合，包括数据清洗（</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data cleaning</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）和数据扩增（</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data augmentation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等。数据清洗是指尽量清除掉噪声，以减少对模型的影响。数据扩增是指增加训练样本来抵消噪声的影响，从而抑制过拟合。增加训练样本包括从数据源采集更多的样本和人工制造训练样本两种方法。在人工制造训练样本时，要注意制造的样本要和已有样本是近似独立同分布的。</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4.4 </a:t>
            </a:r>
            <a:r>
              <a:rPr lang="zh-CN" altLang="en-US" sz="2800" b="1" dirty="0" smtClean="0">
                <a:solidFill>
                  <a:srgbClr val="7030A0"/>
                </a:solidFill>
                <a:latin typeface="微软雅黑" panose="020B0503020204020204" pitchFamily="34" charset="-122"/>
                <a:ea typeface="微软雅黑" panose="020B0503020204020204" pitchFamily="34" charset="-122"/>
              </a:rPr>
              <a:t>过拟合及其抑制</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003611898"/>
      </p:ext>
    </p:extLst>
  </p:cSld>
  <p:clrMapOvr>
    <a:masterClrMapping/>
  </p:clrMapOvr>
  <p:transition spd="slow">
    <p:wip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圆角矩形 66"/>
          <p:cNvSpPr/>
          <p:nvPr/>
        </p:nvSpPr>
        <p:spPr>
          <a:xfrm>
            <a:off x="2363458" y="1760832"/>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4.1</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3576691" y="1760831"/>
            <a:ext cx="3632294" cy="511238"/>
            <a:chOff x="6339097" y="1573726"/>
            <a:chExt cx="3744416" cy="511504"/>
          </a:xfrm>
          <a:solidFill>
            <a:srgbClr val="7030A0"/>
          </a:solidFill>
        </p:grpSpPr>
        <p:sp>
          <p:nvSpPr>
            <p:cNvPr id="69" name="圆角矩形 68"/>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0" name="矩形 69"/>
            <p:cNvSpPr/>
            <p:nvPr/>
          </p:nvSpPr>
          <p:spPr>
            <a:xfrm>
              <a:off x="6491851" y="1614014"/>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回归任务、评价与线性回归</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2363458" y="2596849"/>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4.2</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3584189" y="2596849"/>
            <a:ext cx="3632294" cy="511238"/>
            <a:chOff x="6315199" y="2410178"/>
            <a:chExt cx="3744416" cy="511504"/>
          </a:xfrm>
          <a:solidFill>
            <a:srgbClr val="7030A0"/>
          </a:solidFill>
        </p:grpSpPr>
        <p:sp>
          <p:nvSpPr>
            <p:cNvPr id="73" name="圆角矩形 72"/>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4" name="矩形 73"/>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梯度下降法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2363458" y="3482241"/>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4.3</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3602091" y="3482239"/>
            <a:ext cx="3632294" cy="511238"/>
            <a:chOff x="6339097" y="3296031"/>
            <a:chExt cx="3744416" cy="511504"/>
          </a:xfrm>
          <a:solidFill>
            <a:srgbClr val="7030A0"/>
          </a:solidFill>
        </p:grpSpPr>
        <p:sp>
          <p:nvSpPr>
            <p:cNvPr id="77" name="圆角矩形 7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8" name="矩形 77"/>
            <p:cNvSpPr/>
            <p:nvPr/>
          </p:nvSpPr>
          <p:spPr>
            <a:xfrm>
              <a:off x="6491850" y="3336318"/>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决策函数回归模型</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0" y="330429"/>
            <a:ext cx="9144000" cy="676999"/>
          </a:xfrm>
          <a:prstGeom prst="rect">
            <a:avLst/>
          </a:prstGeom>
          <a:noFill/>
        </p:spPr>
        <p:txBody>
          <a:bodyPr wrap="square" lIns="121817" tIns="60906" rIns="121817" bIns="60906">
            <a:spAutoFit/>
          </a:bodyPr>
          <a:lstStyle/>
          <a:p>
            <a:pPr algn="ctr" defTabSz="1218565"/>
            <a:r>
              <a:rPr lang="zh-CN" altLang="en-US" sz="3600" b="1" dirty="0">
                <a:solidFill>
                  <a:srgbClr val="7030A0"/>
                </a:solidFill>
                <a:latin typeface="华文新魏" pitchFamily="2" charset="-122"/>
                <a:ea typeface="华文新魏" pitchFamily="2" charset="-122"/>
              </a:rPr>
              <a:t>第四章  回归与多层神经网络</a:t>
            </a:r>
          </a:p>
        </p:txBody>
      </p:sp>
      <p:sp>
        <p:nvSpPr>
          <p:cNvPr id="88" name="下箭头 87"/>
          <p:cNvSpPr/>
          <p:nvPr/>
        </p:nvSpPr>
        <p:spPr>
          <a:xfrm rot="16200000">
            <a:off x="1604659" y="5126611"/>
            <a:ext cx="575764" cy="695523"/>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40" tIns="45671" rIns="91340" bIns="45671" rtlCol="0" anchor="ctr"/>
          <a:lstStyle/>
          <a:p>
            <a:pPr algn="ctr" defTabSz="1218565"/>
            <a:endParaRPr lang="zh-CN" altLang="en-US" sz="2400">
              <a:solidFill>
                <a:prstClr val="white"/>
              </a:solidFill>
              <a:latin typeface="Calibri" panose="020F0502020204030204"/>
              <a:ea typeface="宋体" panose="02010600030101010101" pitchFamily="2" charset="-122"/>
            </a:endParaRPr>
          </a:p>
        </p:txBody>
      </p:sp>
      <p:sp>
        <p:nvSpPr>
          <p:cNvPr id="26" name="圆角矩形 25"/>
          <p:cNvSpPr/>
          <p:nvPr/>
        </p:nvSpPr>
        <p:spPr>
          <a:xfrm>
            <a:off x="2363458" y="4358482"/>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4.4</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27" name="组合 26"/>
          <p:cNvGrpSpPr/>
          <p:nvPr/>
        </p:nvGrpSpPr>
        <p:grpSpPr>
          <a:xfrm>
            <a:off x="3576691" y="4358481"/>
            <a:ext cx="3632294" cy="511238"/>
            <a:chOff x="6339097" y="1573726"/>
            <a:chExt cx="3744416" cy="511504"/>
          </a:xfrm>
          <a:solidFill>
            <a:srgbClr val="7030A0"/>
          </a:solidFill>
        </p:grpSpPr>
        <p:sp>
          <p:nvSpPr>
            <p:cNvPr id="28" name="圆角矩形 27"/>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29" name="矩形 28"/>
            <p:cNvSpPr/>
            <p:nvPr/>
          </p:nvSpPr>
          <p:spPr>
            <a:xfrm>
              <a:off x="6491851" y="1614013"/>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过拟合及其抑制</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0" name="圆角矩形 29"/>
          <p:cNvSpPr/>
          <p:nvPr/>
        </p:nvSpPr>
        <p:spPr>
          <a:xfrm>
            <a:off x="2363458" y="5194499"/>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a:solidFill>
                  <a:prstClr val="white"/>
                </a:solidFill>
                <a:latin typeface="Calibri" panose="020F0502020204030204"/>
                <a:ea typeface="Arial Unicode MS" panose="020B0604020202020204" pitchFamily="34" charset="-122"/>
                <a:cs typeface="Arial Unicode MS" panose="020B0604020202020204" pitchFamily="34" charset="-122"/>
              </a:rPr>
              <a:t>4</a:t>
            </a: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.5</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31" name="组合 30"/>
          <p:cNvGrpSpPr/>
          <p:nvPr/>
        </p:nvGrpSpPr>
        <p:grpSpPr>
          <a:xfrm>
            <a:off x="3584189" y="5194499"/>
            <a:ext cx="3632294" cy="511238"/>
            <a:chOff x="6315199" y="2410178"/>
            <a:chExt cx="3744416" cy="511504"/>
          </a:xfrm>
          <a:solidFill>
            <a:srgbClr val="7030A0"/>
          </a:solidFill>
        </p:grpSpPr>
        <p:sp>
          <p:nvSpPr>
            <p:cNvPr id="32" name="圆角矩形 31"/>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33" name="矩形 32"/>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多层神经网络与回归</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347674778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down)">
                                      <p:cBhvr>
                                        <p:cTn id="7" dur="580">
                                          <p:stCondLst>
                                            <p:cond delay="0"/>
                                          </p:stCondLst>
                                        </p:cTn>
                                        <p:tgtEl>
                                          <p:spTgt spid="88"/>
                                        </p:tgtEl>
                                      </p:cBhvr>
                                    </p:animEffect>
                                    <p:anim calcmode="lin" valueType="num">
                                      <p:cBhvr>
                                        <p:cTn id="8" dur="1822" tmFilter="0,0; 0.14,0.36; 0.43,0.73; 0.71,0.91; 1.0,1.0">
                                          <p:stCondLst>
                                            <p:cond delay="0"/>
                                          </p:stCondLst>
                                        </p:cTn>
                                        <p:tgtEl>
                                          <p:spTgt spid="8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8"/>
                                        </p:tgtEl>
                                        <p:attrNameLst>
                                          <p:attrName>ppt_y</p:attrName>
                                        </p:attrNameLst>
                                      </p:cBhvr>
                                      <p:tavLst>
                                        <p:tav tm="0" fmla="#ppt_y-sin(pi*$)/81">
                                          <p:val>
                                            <p:fltVal val="0"/>
                                          </p:val>
                                        </p:tav>
                                        <p:tav tm="100000">
                                          <p:val>
                                            <p:fltVal val="1"/>
                                          </p:val>
                                        </p:tav>
                                      </p:tavLst>
                                    </p:anim>
                                    <p:animScale>
                                      <p:cBhvr>
                                        <p:cTn id="13" dur="26">
                                          <p:stCondLst>
                                            <p:cond delay="650"/>
                                          </p:stCondLst>
                                        </p:cTn>
                                        <p:tgtEl>
                                          <p:spTgt spid="88"/>
                                        </p:tgtEl>
                                      </p:cBhvr>
                                      <p:to x="100000" y="60000"/>
                                    </p:animScale>
                                    <p:animScale>
                                      <p:cBhvr>
                                        <p:cTn id="14" dur="166" decel="50000">
                                          <p:stCondLst>
                                            <p:cond delay="676"/>
                                          </p:stCondLst>
                                        </p:cTn>
                                        <p:tgtEl>
                                          <p:spTgt spid="88"/>
                                        </p:tgtEl>
                                      </p:cBhvr>
                                      <p:to x="100000" y="100000"/>
                                    </p:animScale>
                                    <p:animScale>
                                      <p:cBhvr>
                                        <p:cTn id="15" dur="26">
                                          <p:stCondLst>
                                            <p:cond delay="1312"/>
                                          </p:stCondLst>
                                        </p:cTn>
                                        <p:tgtEl>
                                          <p:spTgt spid="88"/>
                                        </p:tgtEl>
                                      </p:cBhvr>
                                      <p:to x="100000" y="80000"/>
                                    </p:animScale>
                                    <p:animScale>
                                      <p:cBhvr>
                                        <p:cTn id="16" dur="166" decel="50000">
                                          <p:stCondLst>
                                            <p:cond delay="1338"/>
                                          </p:stCondLst>
                                        </p:cTn>
                                        <p:tgtEl>
                                          <p:spTgt spid="88"/>
                                        </p:tgtEl>
                                      </p:cBhvr>
                                      <p:to x="100000" y="100000"/>
                                    </p:animScale>
                                    <p:animScale>
                                      <p:cBhvr>
                                        <p:cTn id="17" dur="26">
                                          <p:stCondLst>
                                            <p:cond delay="1642"/>
                                          </p:stCondLst>
                                        </p:cTn>
                                        <p:tgtEl>
                                          <p:spTgt spid="88"/>
                                        </p:tgtEl>
                                      </p:cBhvr>
                                      <p:to x="100000" y="90000"/>
                                    </p:animScale>
                                    <p:animScale>
                                      <p:cBhvr>
                                        <p:cTn id="18" dur="166" decel="50000">
                                          <p:stCondLst>
                                            <p:cond delay="1668"/>
                                          </p:stCondLst>
                                        </p:cTn>
                                        <p:tgtEl>
                                          <p:spTgt spid="88"/>
                                        </p:tgtEl>
                                      </p:cBhvr>
                                      <p:to x="100000" y="100000"/>
                                    </p:animScale>
                                    <p:animScale>
                                      <p:cBhvr>
                                        <p:cTn id="19" dur="26">
                                          <p:stCondLst>
                                            <p:cond delay="1808"/>
                                          </p:stCondLst>
                                        </p:cTn>
                                        <p:tgtEl>
                                          <p:spTgt spid="88"/>
                                        </p:tgtEl>
                                      </p:cBhvr>
                                      <p:to x="100000" y="95000"/>
                                    </p:animScale>
                                    <p:animScale>
                                      <p:cBhvr>
                                        <p:cTn id="20" dur="166" decel="50000">
                                          <p:stCondLst>
                                            <p:cond delay="1834"/>
                                          </p:stCondLst>
                                        </p:cTn>
                                        <p:tgtEl>
                                          <p:spTgt spid="8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2" y="681693"/>
                <a:ext cx="5033822"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回归任务</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记测试样本为</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p>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。在预测过程，决策函数回归模型依据决策函数</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𝑌</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给予测试样本</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一个预测标签值</a:t>
                </a:r>
                <a14:m>
                  <m:oMath xmlns:m="http://schemas.openxmlformats.org/officeDocument/2006/math">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acc>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；神经网络回归模型将</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馈入已经训练好的网络</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𝑁</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𝑆</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𝑊</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，从输出得到预测标签值</a:t>
                </a:r>
                <a14:m>
                  <m:oMath xmlns:m="http://schemas.openxmlformats.org/officeDocument/2006/math">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acc>
                  </m:oMath>
                </a14:m>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回归常表现为用曲线或曲面（二维或高维）去逼近分布于空间中的各样本点，因此也称之为拟合。直线和平面可视为特殊的曲线和曲面。</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2" y="681693"/>
                <a:ext cx="5033822" cy="5773971"/>
              </a:xfrm>
              <a:prstGeom prst="rect">
                <a:avLst/>
              </a:prstGeom>
              <a:blipFill rotWithShape="1">
                <a:blip r:embed="rId4"/>
                <a:stretch>
                  <a:fillRect l="-1939" r="-7273" b="-634"/>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4</a:t>
            </a:r>
            <a:r>
              <a:rPr lang="en-US" altLang="zh-CN" sz="2800" b="1" dirty="0" smtClean="0">
                <a:solidFill>
                  <a:srgbClr val="7030A0"/>
                </a:solidFill>
                <a:latin typeface="微软雅黑" panose="020B0503020204020204" pitchFamily="34" charset="-122"/>
                <a:ea typeface="微软雅黑" panose="020B0503020204020204" pitchFamily="34" charset="-122"/>
              </a:rPr>
              <a:t>.1 </a:t>
            </a:r>
            <a:r>
              <a:rPr lang="zh-CN" altLang="en-US" sz="2800" b="1" dirty="0" smtClean="0">
                <a:solidFill>
                  <a:srgbClr val="7030A0"/>
                </a:solidFill>
                <a:latin typeface="微软雅黑" panose="020B0503020204020204" pitchFamily="34" charset="-122"/>
                <a:ea typeface="微软雅黑" panose="020B0503020204020204" pitchFamily="34" charset="-122"/>
              </a:rPr>
              <a:t>回归任务、评价与线性回归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3776556529"/>
              </p:ext>
            </p:extLst>
          </p:nvPr>
        </p:nvGraphicFramePr>
        <p:xfrm>
          <a:off x="5383213" y="1982920"/>
          <a:ext cx="3563937" cy="3225800"/>
        </p:xfrm>
        <a:graphic>
          <a:graphicData uri="http://schemas.openxmlformats.org/presentationml/2006/ole">
            <mc:AlternateContent xmlns:mc="http://schemas.openxmlformats.org/markup-compatibility/2006">
              <mc:Choice xmlns:v="urn:schemas-microsoft-com:vml" Requires="v">
                <p:oleObj spid="_x0000_s72731" name="Visio" r:id="rId5" imgW="2231687" imgH="2050930" progId="Visio.Drawing.11">
                  <p:embed/>
                </p:oleObj>
              </mc:Choice>
              <mc:Fallback>
                <p:oleObj name="Visio" r:id="rId5" imgW="2231687" imgH="2050930"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3213" y="1982920"/>
                        <a:ext cx="3563937"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756081213"/>
      </p:ext>
    </p:extLst>
  </p:cSld>
  <p:clrMapOvr>
    <a:masterClrMapping/>
  </p:clrMapOvr>
  <p:transition spd="slow">
    <p:wip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全连接层与线性回归</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神经网络模型也是参数学习模型，因为对它的学习只是得到神经网络参数的最优值，而神经网络的结构必须事先设计好。如果确实不能通过改进学习过程来达到理想效果，则要重新设计神经网络的结构</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层状神经网络</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的隐</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层和输出层具有处理信息的</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能力，</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它们又可细分为全连接层、卷积层、池化层、</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LSTM</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层等等，通过适当排列可以组合成适应不同任务的网络</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全连接层是层状神经网络最基本的层，本小节从线性回归模型入手，深入讨论全连接层。</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691369375"/>
      </p:ext>
    </p:extLst>
  </p:cSld>
  <p:clrMapOvr>
    <a:masterClrMapping/>
  </p:clrMapOvr>
  <p:transition spd="slow">
    <p:wip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线性回归与神经元模型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线性回归模型改写为</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left"/>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nary>
                        <m:naryPr>
                          <m:chr m:val="∑"/>
                          <m:limLoc m:val="undOv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p>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e>
                              </m:d>
                            </m:sup>
                          </m:sSup>
                        </m:e>
                      </m:nary>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nary>
                        <m:naryPr>
                          <m:chr m:val="∑"/>
                          <m:limLoc m:val="undOv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p>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e>
                              </m:d>
                            </m:sup>
                          </m:sSup>
                        </m:e>
                      </m:nary>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e>
                          </m:d>
                        </m:sup>
                      </m:sSup>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神经元模型：</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gn="ctr">
                  <a:lnSpc>
                    <a:spcPct val="150000"/>
                  </a:lnSpc>
                  <a:spcBef>
                    <a:spcPts val="0"/>
                  </a:spcBef>
                  <a:buNone/>
                </a:pP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𝐼</m:t>
                        </m:r>
                      </m:e>
                    </m:d>
                  </m:oMath>
                </a14:m>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𝐼</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nary>
                      <m:naryPr>
                        <m:chr m:val="∑"/>
                        <m:limLoc m:val="undOv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p>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e>
                            </m:d>
                          </m:sup>
                        </m:sSup>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𝜃</m:t>
                        </m:r>
                      </m:e>
                    </m:nary>
                  </m:oMath>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可以将线性回归看成</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是神经元</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模型，其阈值</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𝜃</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w</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e>
                        </m:d>
                      </m:sup>
                    </m:sSup>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，其激励函数为等值函数</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，即该神经元是没有激励函数的特殊神经元。</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301004" cy="5773971"/>
              </a:xfrm>
              <a:prstGeom prst="rect">
                <a:avLst/>
              </a:prstGeom>
              <a:blipFill rotWithShape="1">
                <a:blip r:embed="rId4"/>
                <a:stretch>
                  <a:fillRect l="-1176" r="-220"/>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4030426028"/>
              </p:ext>
            </p:extLst>
          </p:nvPr>
        </p:nvGraphicFramePr>
        <p:xfrm>
          <a:off x="5595546" y="707755"/>
          <a:ext cx="3411868" cy="2392016"/>
        </p:xfrm>
        <a:graphic>
          <a:graphicData uri="http://schemas.openxmlformats.org/presentationml/2006/ole">
            <mc:AlternateContent xmlns:mc="http://schemas.openxmlformats.org/markup-compatibility/2006">
              <mc:Choice xmlns:v="urn:schemas-microsoft-com:vml" Requires="v">
                <p:oleObj spid="_x0000_s113676" r:id="rId5" imgW="2062618" imgH="1444954" progId="Visio.Drawing.11">
                  <p:embed/>
                </p:oleObj>
              </mc:Choice>
              <mc:Fallback>
                <p:oleObj r:id="rId5" imgW="2062618" imgH="1444954" progId="Visio.Drawing.11">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95546" y="707755"/>
                        <a:ext cx="3411868" cy="2392016"/>
                      </a:xfrm>
                      <a:prstGeom prst="rect">
                        <a:avLst/>
                      </a:prstGeom>
                      <a:noFill/>
                    </p:spPr>
                  </p:pic>
                </p:oleObj>
              </mc:Fallback>
            </mc:AlternateContent>
          </a:graphicData>
        </a:graphic>
      </p:graphicFrame>
    </p:spTree>
    <p:extLst>
      <p:ext uri="{BB962C8B-B14F-4D97-AF65-F5344CB8AC3E}">
        <p14:creationId xmlns:p14="http://schemas.microsoft.com/office/powerpoint/2010/main" val="3406552060"/>
      </p:ext>
    </p:extLst>
  </p:cSld>
  <p:clrMapOvr>
    <a:masterClrMapping/>
  </p:clrMapOvr>
  <p:transition spd="slow">
    <p:wip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自定义全连接层示例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先定义一个二维平面上的线性目标函数并用它来生成训练样本，再定义一个代表线性回归模型的神经网络，然后用训练样本对该网络进行训练，并在训练的过程中动态显示线性模型的拟合过程。</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321608" y="2816806"/>
            <a:ext cx="8500784" cy="3970318"/>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 </a:t>
            </a:r>
            <a:r>
              <a:rPr lang="zh-CN" altLang="zh-CN" dirty="0"/>
              <a:t>定义训练样本生成函数</a:t>
            </a:r>
          </a:p>
          <a:p>
            <a:pPr marL="342900" lvl="0" indent="-342900">
              <a:buClr>
                <a:srgbClr val="00B0F0"/>
              </a:buClr>
              <a:buFont typeface="+mj-lt"/>
              <a:buAutoNum type="arabicPeriod"/>
            </a:pPr>
            <a:r>
              <a:rPr lang="en-US" altLang="zh-CN" dirty="0"/>
              <a:t>import </a:t>
            </a:r>
            <a:r>
              <a:rPr lang="en-US" altLang="zh-CN" dirty="0" err="1"/>
              <a:t>numpy</a:t>
            </a:r>
            <a:r>
              <a:rPr lang="en-US" altLang="zh-CN" dirty="0"/>
              <a:t> as </a:t>
            </a:r>
            <a:r>
              <a:rPr lang="en-US" altLang="zh-CN" dirty="0" err="1"/>
              <a:t>np</a:t>
            </a:r>
            <a:endParaRPr lang="zh-CN" altLang="zh-CN" dirty="0"/>
          </a:p>
          <a:p>
            <a:pPr marL="342900" lvl="0" indent="-342900">
              <a:buClr>
                <a:srgbClr val="00B0F0"/>
              </a:buClr>
              <a:buFont typeface="+mj-lt"/>
              <a:buAutoNum type="arabicPeriod"/>
            </a:pPr>
            <a:r>
              <a:rPr lang="en-US" altLang="zh-CN" dirty="0" err="1"/>
              <a:t>np.random.seed</a:t>
            </a:r>
            <a:r>
              <a:rPr lang="en-US" altLang="zh-CN" dirty="0"/>
              <a:t>(1101) # </a:t>
            </a:r>
            <a:r>
              <a:rPr lang="zh-CN" altLang="zh-CN" dirty="0"/>
              <a:t>指定随机数种子，产生相同的随机数，便于观察试验结果</a:t>
            </a:r>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err="1"/>
              <a:t>def</a:t>
            </a:r>
            <a:r>
              <a:rPr lang="en-US" altLang="zh-CN" dirty="0"/>
              <a:t> f(x, w=3.0, b=1.0): # </a:t>
            </a:r>
            <a:r>
              <a:rPr lang="zh-CN" altLang="zh-CN" dirty="0"/>
              <a:t>目标函数</a:t>
            </a:r>
          </a:p>
          <a:p>
            <a:pPr marL="342900" lvl="0" indent="-342900">
              <a:buClr>
                <a:srgbClr val="00B0F0"/>
              </a:buClr>
              <a:buFont typeface="+mj-lt"/>
              <a:buAutoNum type="arabicPeriod"/>
            </a:pPr>
            <a:r>
              <a:rPr lang="en-US" altLang="zh-CN" dirty="0"/>
              <a:t>    return x * w + b</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err="1"/>
              <a:t>def</a:t>
            </a:r>
            <a:r>
              <a:rPr lang="en-US" altLang="zh-CN" dirty="0"/>
              <a:t> </a:t>
            </a:r>
            <a:r>
              <a:rPr lang="en-US" altLang="zh-CN" dirty="0" err="1"/>
              <a:t>get_data</a:t>
            </a:r>
            <a:r>
              <a:rPr lang="en-US" altLang="zh-CN" dirty="0"/>
              <a:t>(</a:t>
            </a:r>
            <a:r>
              <a:rPr lang="en-US" altLang="zh-CN" dirty="0" err="1"/>
              <a:t>num</a:t>
            </a:r>
            <a:r>
              <a:rPr lang="en-US" altLang="zh-CN" dirty="0"/>
              <a:t>):</a:t>
            </a:r>
            <a:endParaRPr lang="zh-CN" altLang="zh-CN" dirty="0"/>
          </a:p>
          <a:p>
            <a:pPr marL="342900" lvl="0" indent="-342900">
              <a:buClr>
                <a:srgbClr val="00B0F0"/>
              </a:buClr>
              <a:buFont typeface="+mj-lt"/>
              <a:buAutoNum type="arabicPeriod"/>
            </a:pPr>
            <a:r>
              <a:rPr lang="en-US" altLang="zh-CN" dirty="0"/>
              <a:t>    for _ in range(</a:t>
            </a:r>
            <a:r>
              <a:rPr lang="en-US" altLang="zh-CN" dirty="0" err="1"/>
              <a:t>num</a:t>
            </a:r>
            <a:r>
              <a:rPr lang="en-US" altLang="zh-CN" dirty="0"/>
              <a:t>):</a:t>
            </a:r>
            <a:endParaRPr lang="zh-CN" altLang="zh-CN" dirty="0"/>
          </a:p>
          <a:p>
            <a:pPr marL="342900" lvl="0" indent="-342900">
              <a:buClr>
                <a:srgbClr val="00B0F0"/>
              </a:buClr>
              <a:buFont typeface="+mj-lt"/>
              <a:buAutoNum type="arabicPeriod"/>
            </a:pPr>
            <a:r>
              <a:rPr lang="en-US" altLang="zh-CN" dirty="0"/>
              <a:t>        x = </a:t>
            </a:r>
            <a:r>
              <a:rPr lang="en-US" altLang="zh-CN" dirty="0" err="1"/>
              <a:t>np.random.uniform</a:t>
            </a:r>
            <a:r>
              <a:rPr lang="en-US" altLang="zh-CN" dirty="0"/>
              <a:t>(-10.0, 10.0)</a:t>
            </a:r>
            <a:endParaRPr lang="zh-CN" altLang="zh-CN" dirty="0"/>
          </a:p>
          <a:p>
            <a:pPr marL="342900" lvl="0" indent="-342900">
              <a:buClr>
                <a:srgbClr val="00B0F0"/>
              </a:buClr>
              <a:buFont typeface="+mj-lt"/>
              <a:buAutoNum type="arabicPeriod"/>
            </a:pPr>
            <a:r>
              <a:rPr lang="en-US" altLang="zh-CN" dirty="0"/>
              <a:t>        noise = </a:t>
            </a:r>
            <a:r>
              <a:rPr lang="en-US" altLang="zh-CN" dirty="0" err="1"/>
              <a:t>np.random.normal</a:t>
            </a:r>
            <a:r>
              <a:rPr lang="en-US" altLang="zh-CN" dirty="0"/>
              <a:t>(0, 3)</a:t>
            </a:r>
            <a:endParaRPr lang="zh-CN" altLang="zh-CN" dirty="0"/>
          </a:p>
          <a:p>
            <a:pPr marL="342900" lvl="0" indent="-342900">
              <a:buClr>
                <a:srgbClr val="00B0F0"/>
              </a:buClr>
              <a:buFont typeface="+mj-lt"/>
              <a:buAutoNum type="arabicPeriod"/>
            </a:pPr>
            <a:r>
              <a:rPr lang="en-US" altLang="zh-CN" dirty="0"/>
              <a:t>        y = f(x) + noise</a:t>
            </a:r>
            <a:endParaRPr lang="zh-CN" altLang="zh-CN" dirty="0"/>
          </a:p>
          <a:p>
            <a:pPr marL="342900" lvl="0" indent="-342900">
              <a:buClr>
                <a:srgbClr val="00B0F0"/>
              </a:buClr>
              <a:buFont typeface="+mj-lt"/>
              <a:buAutoNum type="arabicPeriod"/>
            </a:pPr>
            <a:r>
              <a:rPr lang="en-US" altLang="zh-CN" dirty="0"/>
              <a:t>        yield </a:t>
            </a:r>
            <a:r>
              <a:rPr lang="en-US" altLang="zh-CN" dirty="0" err="1"/>
              <a:t>np.array</a:t>
            </a:r>
            <a:r>
              <a:rPr lang="en-US" altLang="zh-CN" dirty="0"/>
              <a:t>([x]).</a:t>
            </a:r>
            <a:r>
              <a:rPr lang="en-US" altLang="zh-CN" dirty="0" err="1"/>
              <a:t>astype</a:t>
            </a:r>
            <a:r>
              <a:rPr lang="en-US" altLang="zh-CN" dirty="0"/>
              <a:t>(np.float32), </a:t>
            </a:r>
            <a:r>
              <a:rPr lang="en-US" altLang="zh-CN" dirty="0" err="1"/>
              <a:t>np.array</a:t>
            </a:r>
            <a:r>
              <a:rPr lang="en-US" altLang="zh-CN" dirty="0"/>
              <a:t>([y]).</a:t>
            </a:r>
            <a:r>
              <a:rPr lang="en-US" altLang="zh-CN" dirty="0" err="1"/>
              <a:t>astype</a:t>
            </a:r>
            <a:r>
              <a:rPr lang="en-US" altLang="zh-CN" dirty="0"/>
              <a:t>(np.float32</a:t>
            </a:r>
            <a:r>
              <a:rPr lang="en-US" altLang="zh-CN" dirty="0" smtClean="0"/>
              <a:t>)</a:t>
            </a:r>
            <a:endParaRPr lang="zh-CN" altLang="zh-CN" dirty="0"/>
          </a:p>
        </p:txBody>
      </p:sp>
    </p:spTree>
    <p:extLst>
      <p:ext uri="{BB962C8B-B14F-4D97-AF65-F5344CB8AC3E}">
        <p14:creationId xmlns:p14="http://schemas.microsoft.com/office/powerpoint/2010/main" val="2314244085"/>
      </p:ext>
    </p:extLst>
  </p:cSld>
  <p:clrMapOvr>
    <a:masterClrMapping/>
  </p:clrMapOvr>
  <p:transition spd="slow">
    <p:wip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自定义全连接层示例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321608" y="1285980"/>
            <a:ext cx="8500784" cy="4247317"/>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 </a:t>
            </a:r>
            <a:r>
              <a:rPr lang="zh-CN" altLang="zh-CN" dirty="0"/>
              <a:t>生成训练样本并增强</a:t>
            </a:r>
          </a:p>
          <a:p>
            <a:pPr marL="342900" lvl="0" indent="-342900">
              <a:buClr>
                <a:srgbClr val="00B0F0"/>
              </a:buClr>
              <a:buFont typeface="+mj-lt"/>
              <a:buAutoNum type="arabicPeriod"/>
            </a:pPr>
            <a:r>
              <a:rPr lang="en-US" altLang="zh-CN" dirty="0"/>
              <a:t>from </a:t>
            </a:r>
            <a:r>
              <a:rPr lang="en-US" altLang="zh-CN" dirty="0" err="1"/>
              <a:t>mindspore</a:t>
            </a:r>
            <a:r>
              <a:rPr lang="en-US" altLang="zh-CN" dirty="0"/>
              <a:t> import dataset as ds</a:t>
            </a:r>
            <a:endParaRPr lang="zh-CN" altLang="zh-CN" dirty="0"/>
          </a:p>
          <a:p>
            <a:pPr marL="342900" lvl="0" indent="-342900">
              <a:buClr>
                <a:srgbClr val="00B0F0"/>
              </a:buClr>
              <a:buFont typeface="+mj-lt"/>
              <a:buAutoNum type="arabicPeriod"/>
            </a:pPr>
            <a:r>
              <a:rPr lang="en-US" altLang="zh-CN" dirty="0"/>
              <a:t>import </a:t>
            </a:r>
            <a:r>
              <a:rPr lang="en-US" altLang="zh-CN" dirty="0" err="1"/>
              <a:t>matplotlib.pyplot</a:t>
            </a:r>
            <a:r>
              <a:rPr lang="en-US" altLang="zh-CN" dirty="0"/>
              <a:t> as </a:t>
            </a:r>
            <a:r>
              <a:rPr lang="en-US" altLang="zh-CN" dirty="0" err="1"/>
              <a:t>plt</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err="1"/>
              <a:t>data_number</a:t>
            </a:r>
            <a:r>
              <a:rPr lang="en-US" altLang="zh-CN" dirty="0"/>
              <a:t> = 80 # </a:t>
            </a:r>
            <a:r>
              <a:rPr lang="zh-CN" altLang="zh-CN" dirty="0"/>
              <a:t>样本总数</a:t>
            </a:r>
          </a:p>
          <a:p>
            <a:pPr marL="342900" lvl="0" indent="-342900">
              <a:buClr>
                <a:srgbClr val="00B0F0"/>
              </a:buClr>
              <a:buFont typeface="+mj-lt"/>
              <a:buAutoNum type="arabicPeriod"/>
            </a:pPr>
            <a:r>
              <a:rPr lang="en-US" altLang="zh-CN" dirty="0" err="1"/>
              <a:t>batch_size</a:t>
            </a:r>
            <a:r>
              <a:rPr lang="en-US" altLang="zh-CN" dirty="0"/>
              <a:t> = 16 # </a:t>
            </a:r>
            <a:r>
              <a:rPr lang="zh-CN" altLang="zh-CN" dirty="0"/>
              <a:t>每批训练样本数（批梯度下降法）</a:t>
            </a:r>
          </a:p>
          <a:p>
            <a:pPr marL="342900" lvl="0" indent="-342900">
              <a:buClr>
                <a:srgbClr val="00B0F0"/>
              </a:buClr>
              <a:buFont typeface="+mj-lt"/>
              <a:buAutoNum type="arabicPeriod"/>
            </a:pPr>
            <a:r>
              <a:rPr lang="en-US" altLang="zh-CN" dirty="0" err="1"/>
              <a:t>repeat_size</a:t>
            </a:r>
            <a:r>
              <a:rPr lang="en-US" altLang="zh-CN" dirty="0"/>
              <a:t> = 1</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err="1"/>
              <a:t>train_data</a:t>
            </a:r>
            <a:r>
              <a:rPr lang="en-US" altLang="zh-CN" dirty="0"/>
              <a:t> = list(</a:t>
            </a:r>
            <a:r>
              <a:rPr lang="en-US" altLang="zh-CN" dirty="0" err="1"/>
              <a:t>get_data</a:t>
            </a:r>
            <a:r>
              <a:rPr lang="en-US" altLang="zh-CN" dirty="0"/>
              <a:t>(</a:t>
            </a:r>
            <a:r>
              <a:rPr lang="en-US" altLang="zh-CN" dirty="0" err="1"/>
              <a:t>data_number</a:t>
            </a:r>
            <a:r>
              <a:rPr lang="en-US" altLang="zh-CN" dirty="0"/>
              <a:t>))</a:t>
            </a:r>
            <a:endParaRPr lang="zh-CN" altLang="zh-CN" dirty="0"/>
          </a:p>
          <a:p>
            <a:pPr marL="342900" lvl="0" indent="-342900">
              <a:buClr>
                <a:srgbClr val="00B0F0"/>
              </a:buClr>
              <a:buFont typeface="+mj-lt"/>
              <a:buAutoNum type="arabicPeriod"/>
            </a:pPr>
            <a:r>
              <a:rPr lang="en-US" altLang="zh-CN" dirty="0"/>
              <a:t>X, y = zip(*</a:t>
            </a:r>
            <a:r>
              <a:rPr lang="en-US" altLang="zh-CN" dirty="0" err="1"/>
              <a:t>train_data</a:t>
            </a:r>
            <a:r>
              <a:rPr lang="en-US" altLang="zh-CN" dirty="0"/>
              <a:t>)</a:t>
            </a:r>
            <a:endParaRPr lang="zh-CN" altLang="zh-CN" dirty="0"/>
          </a:p>
          <a:p>
            <a:pPr marL="342900" lvl="0" indent="-342900">
              <a:buClr>
                <a:srgbClr val="00B0F0"/>
              </a:buClr>
              <a:buFont typeface="+mj-lt"/>
              <a:buAutoNum type="arabicPeriod"/>
            </a:pPr>
            <a:r>
              <a:rPr lang="en-US" altLang="zh-CN" dirty="0" err="1"/>
              <a:t>plt.scatter</a:t>
            </a:r>
            <a:r>
              <a:rPr lang="en-US" altLang="zh-CN" dirty="0"/>
              <a:t>(X, y, color="black", s=10)</a:t>
            </a:r>
            <a:endParaRPr lang="zh-CN" altLang="zh-CN" dirty="0"/>
          </a:p>
          <a:p>
            <a:pPr marL="342900" lvl="0" indent="-342900">
              <a:buClr>
                <a:srgbClr val="00B0F0"/>
              </a:buClr>
              <a:buFont typeface="+mj-lt"/>
              <a:buAutoNum type="arabicPeriod"/>
            </a:pPr>
            <a:r>
              <a:rPr lang="en-US" altLang="zh-CN" dirty="0"/>
              <a:t>xx = </a:t>
            </a:r>
            <a:r>
              <a:rPr lang="en-US" altLang="zh-CN" dirty="0" err="1"/>
              <a:t>np.arange</a:t>
            </a:r>
            <a:r>
              <a:rPr lang="en-US" altLang="zh-CN" dirty="0"/>
              <a:t>(-10.0, 10, 1)</a:t>
            </a:r>
            <a:endParaRPr lang="zh-CN" altLang="zh-CN" dirty="0"/>
          </a:p>
          <a:p>
            <a:pPr marL="342900" lvl="0" indent="-342900">
              <a:buClr>
                <a:srgbClr val="00B0F0"/>
              </a:buClr>
              <a:buFont typeface="+mj-lt"/>
              <a:buAutoNum type="arabicPeriod"/>
            </a:pPr>
            <a:r>
              <a:rPr lang="en-US" altLang="zh-CN" dirty="0" err="1"/>
              <a:t>yy</a:t>
            </a:r>
            <a:r>
              <a:rPr lang="en-US" altLang="zh-CN" dirty="0"/>
              <a:t> = f(xx)</a:t>
            </a:r>
            <a:endParaRPr lang="zh-CN" altLang="zh-CN" dirty="0"/>
          </a:p>
          <a:p>
            <a:pPr marL="342900" lvl="0" indent="-342900">
              <a:buClr>
                <a:srgbClr val="00B0F0"/>
              </a:buClr>
              <a:buFont typeface="+mj-lt"/>
              <a:buAutoNum type="arabicPeriod"/>
            </a:pPr>
            <a:r>
              <a:rPr lang="en-US" altLang="zh-CN" dirty="0" err="1"/>
              <a:t>plt.plot</a:t>
            </a:r>
            <a:r>
              <a:rPr lang="en-US" altLang="zh-CN" dirty="0"/>
              <a:t>(xx, </a:t>
            </a:r>
            <a:r>
              <a:rPr lang="en-US" altLang="zh-CN" dirty="0" err="1"/>
              <a:t>yy</a:t>
            </a:r>
            <a:r>
              <a:rPr lang="en-US" altLang="zh-CN" dirty="0"/>
              <a:t>, color="red", </a:t>
            </a:r>
            <a:r>
              <a:rPr lang="en-US" altLang="zh-CN" dirty="0" err="1"/>
              <a:t>linewidth</a:t>
            </a:r>
            <a:r>
              <a:rPr lang="en-US" altLang="zh-CN" dirty="0"/>
              <a:t>=1, </a:t>
            </a:r>
            <a:r>
              <a:rPr lang="en-US" altLang="zh-CN" dirty="0" err="1"/>
              <a:t>linestyle</a:t>
            </a:r>
            <a:r>
              <a:rPr lang="en-US" altLang="zh-CN" dirty="0"/>
              <a:t>='-')</a:t>
            </a:r>
            <a:endParaRPr lang="zh-CN" altLang="zh-CN" dirty="0"/>
          </a:p>
          <a:p>
            <a:pPr marL="342900" lvl="0" indent="-342900">
              <a:buClr>
                <a:srgbClr val="00B0F0"/>
              </a:buClr>
              <a:buFont typeface="+mj-lt"/>
              <a:buAutoNum type="arabicPeriod"/>
            </a:pPr>
            <a:r>
              <a:rPr lang="en-US" altLang="zh-CN" dirty="0" err="1"/>
              <a:t>plt.show</a:t>
            </a:r>
            <a:r>
              <a:rPr lang="en-US" altLang="zh-CN" dirty="0"/>
              <a:t>()</a:t>
            </a:r>
            <a:endParaRPr lang="zh-CN" altLang="zh-CN" dirty="0"/>
          </a:p>
        </p:txBody>
      </p:sp>
      <p:pic>
        <p:nvPicPr>
          <p:cNvPr id="12" name="图片 11"/>
          <p:cNvPicPr/>
          <p:nvPr/>
        </p:nvPicPr>
        <p:blipFill>
          <a:blip r:embed="rId3">
            <a:extLst>
              <a:ext uri="{28A0092B-C50C-407E-A947-70E740481C1C}">
                <a14:useLocalDpi xmlns:a14="http://schemas.microsoft.com/office/drawing/2010/main" val="0"/>
              </a:ext>
            </a:extLst>
          </a:blip>
          <a:stretch>
            <a:fillRect/>
          </a:stretch>
        </p:blipFill>
        <p:spPr>
          <a:xfrm>
            <a:off x="5652710" y="764015"/>
            <a:ext cx="3354705" cy="2206625"/>
          </a:xfrm>
          <a:prstGeom prst="rect">
            <a:avLst/>
          </a:prstGeom>
        </p:spPr>
      </p:pic>
    </p:spTree>
    <p:extLst>
      <p:ext uri="{BB962C8B-B14F-4D97-AF65-F5344CB8AC3E}">
        <p14:creationId xmlns:p14="http://schemas.microsoft.com/office/powerpoint/2010/main" val="2373022898"/>
      </p:ext>
    </p:extLst>
  </p:cSld>
  <p:clrMapOvr>
    <a:masterClrMapping/>
  </p:clrMapOvr>
  <p:transition spd="slow">
    <p:wip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自定义全连接层示例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321608" y="1285980"/>
            <a:ext cx="8500784" cy="3970318"/>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err="1"/>
              <a:t>ds_train</a:t>
            </a:r>
            <a:r>
              <a:rPr lang="en-US" altLang="zh-CN" dirty="0"/>
              <a:t> = </a:t>
            </a:r>
            <a:r>
              <a:rPr lang="en-US" altLang="zh-CN" dirty="0" err="1"/>
              <a:t>ds.GeneratorDataset</a:t>
            </a:r>
            <a:r>
              <a:rPr lang="en-US" altLang="zh-CN" dirty="0"/>
              <a:t>(</a:t>
            </a:r>
            <a:r>
              <a:rPr lang="en-US" altLang="zh-CN" dirty="0" err="1"/>
              <a:t>train_data</a:t>
            </a:r>
            <a:r>
              <a:rPr lang="en-US" altLang="zh-CN" dirty="0"/>
              <a:t>, </a:t>
            </a:r>
            <a:r>
              <a:rPr lang="en-US" altLang="zh-CN" dirty="0" err="1"/>
              <a:t>column_names</a:t>
            </a:r>
            <a:r>
              <a:rPr lang="en-US" altLang="zh-CN" dirty="0"/>
              <a:t>=['samples', 'label'])</a:t>
            </a:r>
            <a:endParaRPr lang="zh-CN" altLang="zh-CN" dirty="0"/>
          </a:p>
          <a:p>
            <a:pPr marL="342900" lvl="0" indent="-342900">
              <a:buClr>
                <a:srgbClr val="00B0F0"/>
              </a:buClr>
              <a:buFont typeface="+mj-lt"/>
              <a:buAutoNum type="arabicPeriod"/>
            </a:pPr>
            <a:r>
              <a:rPr lang="en-US" altLang="zh-CN" dirty="0" err="1"/>
              <a:t>ds_train</a:t>
            </a:r>
            <a:r>
              <a:rPr lang="en-US" altLang="zh-CN" dirty="0"/>
              <a:t> = </a:t>
            </a:r>
            <a:r>
              <a:rPr lang="en-US" altLang="zh-CN" dirty="0" err="1"/>
              <a:t>ds_train.batch</a:t>
            </a:r>
            <a:r>
              <a:rPr lang="en-US" altLang="zh-CN" dirty="0"/>
              <a:t>(</a:t>
            </a:r>
            <a:r>
              <a:rPr lang="en-US" altLang="zh-CN" dirty="0" err="1"/>
              <a:t>batch_size</a:t>
            </a:r>
            <a:r>
              <a:rPr lang="en-US" altLang="zh-CN" dirty="0"/>
              <a:t>)</a:t>
            </a:r>
            <a:endParaRPr lang="zh-CN" altLang="zh-CN" dirty="0"/>
          </a:p>
          <a:p>
            <a:pPr marL="342900" lvl="0" indent="-342900">
              <a:buClr>
                <a:srgbClr val="00B0F0"/>
              </a:buClr>
              <a:buFont typeface="+mj-lt"/>
              <a:buAutoNum type="arabicPeriod"/>
            </a:pPr>
            <a:r>
              <a:rPr lang="en-US" altLang="zh-CN" dirty="0" err="1"/>
              <a:t>ds_train</a:t>
            </a:r>
            <a:r>
              <a:rPr lang="en-US" altLang="zh-CN" dirty="0"/>
              <a:t> = </a:t>
            </a:r>
            <a:r>
              <a:rPr lang="en-US" altLang="zh-CN" dirty="0" err="1"/>
              <a:t>ds_train.repeat</a:t>
            </a:r>
            <a:r>
              <a:rPr lang="en-US" altLang="zh-CN" dirty="0"/>
              <a:t>(</a:t>
            </a:r>
            <a:r>
              <a:rPr lang="en-US" altLang="zh-CN" dirty="0" err="1"/>
              <a:t>repeat_size</a:t>
            </a:r>
            <a:r>
              <a:rPr lang="en-US" altLang="zh-CN" dirty="0"/>
              <a:t>)</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print("The dataset size of </a:t>
            </a:r>
            <a:r>
              <a:rPr lang="en-US" altLang="zh-CN" dirty="0" err="1"/>
              <a:t>ds_train</a:t>
            </a:r>
            <a:r>
              <a:rPr lang="en-US" altLang="zh-CN" dirty="0"/>
              <a:t>:", </a:t>
            </a:r>
            <a:r>
              <a:rPr lang="en-US" altLang="zh-CN" dirty="0" err="1"/>
              <a:t>ds_train.get_dataset_size</a:t>
            </a:r>
            <a:r>
              <a:rPr lang="en-US" altLang="zh-CN" dirty="0"/>
              <a:t>())</a:t>
            </a:r>
            <a:endParaRPr lang="zh-CN" altLang="zh-CN" dirty="0"/>
          </a:p>
          <a:p>
            <a:pPr marL="342900" lvl="0" indent="-342900">
              <a:buClr>
                <a:srgbClr val="00B0F0"/>
              </a:buClr>
              <a:buFont typeface="+mj-lt"/>
              <a:buAutoNum type="arabicPeriod"/>
            </a:pPr>
            <a:r>
              <a:rPr lang="en-US" altLang="zh-CN" dirty="0" err="1"/>
              <a:t>dict_datasets</a:t>
            </a:r>
            <a:r>
              <a:rPr lang="en-US" altLang="zh-CN" dirty="0"/>
              <a:t> = next(</a:t>
            </a:r>
            <a:r>
              <a:rPr lang="en-US" altLang="zh-CN" dirty="0" err="1"/>
              <a:t>ds_train.create_dict_iterator</a:t>
            </a:r>
            <a:r>
              <a:rPr lang="en-US" altLang="zh-CN" dirty="0"/>
              <a:t>())</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print(</a:t>
            </a:r>
            <a:r>
              <a:rPr lang="en-US" altLang="zh-CN" dirty="0" err="1"/>
              <a:t>dict_datasets.keys</a:t>
            </a:r>
            <a:r>
              <a:rPr lang="en-US" altLang="zh-CN" dirty="0"/>
              <a:t>())</a:t>
            </a:r>
            <a:endParaRPr lang="zh-CN" altLang="zh-CN" dirty="0"/>
          </a:p>
          <a:p>
            <a:pPr marL="342900" lvl="0" indent="-342900">
              <a:buClr>
                <a:srgbClr val="00B0F0"/>
              </a:buClr>
              <a:buFont typeface="+mj-lt"/>
              <a:buAutoNum type="arabicPeriod"/>
            </a:pPr>
            <a:r>
              <a:rPr lang="en-US" altLang="zh-CN" dirty="0"/>
              <a:t>print("The x label value shape:", </a:t>
            </a:r>
            <a:r>
              <a:rPr lang="en-US" altLang="zh-CN" dirty="0" err="1"/>
              <a:t>dict_datasets</a:t>
            </a:r>
            <a:r>
              <a:rPr lang="en-US" altLang="zh-CN" dirty="0"/>
              <a:t>["samples"].shape)</a:t>
            </a:r>
            <a:endParaRPr lang="zh-CN" altLang="zh-CN" dirty="0"/>
          </a:p>
          <a:p>
            <a:pPr marL="342900" lvl="0" indent="-342900">
              <a:buClr>
                <a:srgbClr val="00B0F0"/>
              </a:buClr>
              <a:buFont typeface="+mj-lt"/>
              <a:buAutoNum type="arabicPeriod"/>
            </a:pPr>
            <a:r>
              <a:rPr lang="en-US" altLang="zh-CN" dirty="0"/>
              <a:t>print("The y label value shape:", </a:t>
            </a:r>
            <a:r>
              <a:rPr lang="en-US" altLang="zh-CN" dirty="0" err="1"/>
              <a:t>dict_datasets</a:t>
            </a:r>
            <a:r>
              <a:rPr lang="en-US" altLang="zh-CN" dirty="0"/>
              <a:t>["label"].shape)</a:t>
            </a:r>
            <a:endParaRPr lang="zh-CN" altLang="zh-CN" dirty="0"/>
          </a:p>
          <a:p>
            <a:pPr marL="342900" lvl="0" indent="-342900">
              <a:buClr>
                <a:srgbClr val="00B0F0"/>
              </a:buClr>
              <a:buFont typeface="+mj-lt"/>
              <a:buAutoNum type="arabicPeriod"/>
            </a:pPr>
            <a:r>
              <a:rPr lang="en-US" altLang="zh-CN" dirty="0"/>
              <a:t>&gt;&gt;&gt; The dataset size of </a:t>
            </a:r>
            <a:r>
              <a:rPr lang="en-US" altLang="zh-CN" dirty="0" err="1"/>
              <a:t>ds_train</a:t>
            </a:r>
            <a:r>
              <a:rPr lang="en-US" altLang="zh-CN" dirty="0"/>
              <a:t>: 5</a:t>
            </a:r>
            <a:endParaRPr lang="zh-CN" altLang="zh-CN" dirty="0"/>
          </a:p>
          <a:p>
            <a:pPr marL="342900" lvl="0" indent="-342900">
              <a:buClr>
                <a:srgbClr val="00B0F0"/>
              </a:buClr>
              <a:buFont typeface="+mj-lt"/>
              <a:buAutoNum type="arabicPeriod"/>
            </a:pPr>
            <a:r>
              <a:rPr lang="en-US" altLang="zh-CN" dirty="0" err="1"/>
              <a:t>dict_keys</a:t>
            </a:r>
            <a:r>
              <a:rPr lang="en-US" altLang="zh-CN" dirty="0"/>
              <a:t>(['samples', 'label'])</a:t>
            </a:r>
            <a:endParaRPr lang="zh-CN" altLang="zh-CN" dirty="0"/>
          </a:p>
          <a:p>
            <a:pPr marL="342900" lvl="0" indent="-342900">
              <a:buClr>
                <a:srgbClr val="00B0F0"/>
              </a:buClr>
              <a:buFont typeface="+mj-lt"/>
              <a:buAutoNum type="arabicPeriod"/>
            </a:pPr>
            <a:r>
              <a:rPr lang="en-US" altLang="zh-CN" dirty="0"/>
              <a:t>The x label value shape: (16, 1)</a:t>
            </a:r>
            <a:endParaRPr lang="zh-CN" altLang="zh-CN" dirty="0"/>
          </a:p>
          <a:p>
            <a:pPr marL="342900" lvl="0" indent="-342900">
              <a:buClr>
                <a:srgbClr val="00B0F0"/>
              </a:buClr>
              <a:buFont typeface="+mj-lt"/>
              <a:buAutoNum type="arabicPeriod"/>
            </a:pPr>
            <a:r>
              <a:rPr lang="en-US" altLang="zh-CN" dirty="0"/>
              <a:t>The y label value shape: (16, 1)</a:t>
            </a:r>
            <a:endParaRPr lang="zh-CN" altLang="zh-CN" dirty="0"/>
          </a:p>
        </p:txBody>
      </p:sp>
    </p:spTree>
    <p:extLst>
      <p:ext uri="{BB962C8B-B14F-4D97-AF65-F5344CB8AC3E}">
        <p14:creationId xmlns:p14="http://schemas.microsoft.com/office/powerpoint/2010/main" val="1871876283"/>
      </p:ext>
    </p:extLst>
  </p:cSld>
  <p:clrMapOvr>
    <a:masterClrMapping/>
  </p:clrMapOvr>
  <p:transition spd="slow">
    <p:wip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自定义全连接层示例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321608" y="1285980"/>
            <a:ext cx="8500784" cy="5632311"/>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 </a:t>
            </a:r>
            <a:r>
              <a:rPr lang="zh-CN" altLang="zh-CN" dirty="0"/>
              <a:t>定义代表线性回归模型的神经网络层</a:t>
            </a:r>
          </a:p>
          <a:p>
            <a:pPr marL="342900" lvl="0" indent="-342900">
              <a:buClr>
                <a:srgbClr val="00B0F0"/>
              </a:buClr>
              <a:buFont typeface="+mj-lt"/>
              <a:buAutoNum type="arabicPeriod"/>
            </a:pPr>
            <a:r>
              <a:rPr lang="en-US" altLang="zh-CN" dirty="0"/>
              <a:t>from </a:t>
            </a:r>
            <a:r>
              <a:rPr lang="en-US" altLang="zh-CN" dirty="0" err="1"/>
              <a:t>mindspore.common.initializer</a:t>
            </a:r>
            <a:r>
              <a:rPr lang="en-US" altLang="zh-CN" dirty="0"/>
              <a:t> import Normal</a:t>
            </a:r>
            <a:endParaRPr lang="zh-CN" altLang="zh-CN" dirty="0"/>
          </a:p>
          <a:p>
            <a:pPr marL="342900" lvl="0" indent="-342900">
              <a:buClr>
                <a:srgbClr val="00B0F0"/>
              </a:buClr>
              <a:buFont typeface="+mj-lt"/>
              <a:buAutoNum type="arabicPeriod"/>
            </a:pPr>
            <a:r>
              <a:rPr lang="en-US" altLang="zh-CN" dirty="0"/>
              <a:t>from </a:t>
            </a:r>
            <a:r>
              <a:rPr lang="en-US" altLang="zh-CN" dirty="0" err="1"/>
              <a:t>mindspore</a:t>
            </a:r>
            <a:r>
              <a:rPr lang="en-US" altLang="zh-CN" dirty="0"/>
              <a:t> import </a:t>
            </a:r>
            <a:r>
              <a:rPr lang="en-US" altLang="zh-CN" dirty="0" err="1"/>
              <a:t>nn</a:t>
            </a:r>
            <a:r>
              <a:rPr lang="en-US" altLang="zh-CN" dirty="0"/>
              <a:t>, Parameter</a:t>
            </a:r>
            <a:endParaRPr lang="zh-CN" altLang="zh-CN" dirty="0"/>
          </a:p>
          <a:p>
            <a:pPr marL="342900" lvl="0" indent="-342900">
              <a:buClr>
                <a:srgbClr val="00B0F0"/>
              </a:buClr>
              <a:buFont typeface="+mj-lt"/>
              <a:buAutoNum type="arabicPeriod"/>
            </a:pPr>
            <a:r>
              <a:rPr lang="en-US" altLang="zh-CN" dirty="0"/>
              <a:t>from </a:t>
            </a:r>
            <a:r>
              <a:rPr lang="en-US" altLang="zh-CN" dirty="0" err="1"/>
              <a:t>mindspore.ops</a:t>
            </a:r>
            <a:r>
              <a:rPr lang="en-US" altLang="zh-CN" dirty="0"/>
              <a:t> import operations as P</a:t>
            </a:r>
            <a:endParaRPr lang="zh-CN" altLang="zh-CN" dirty="0"/>
          </a:p>
          <a:p>
            <a:pPr marL="342900" lvl="0" indent="-342900">
              <a:buClr>
                <a:srgbClr val="00B0F0"/>
              </a:buClr>
              <a:buFont typeface="+mj-lt"/>
              <a:buAutoNum type="arabicPeriod"/>
            </a:pPr>
            <a:r>
              <a:rPr lang="en-US" altLang="zh-CN" dirty="0"/>
              <a:t>from </a:t>
            </a:r>
            <a:r>
              <a:rPr lang="en-US" altLang="zh-CN" dirty="0" err="1"/>
              <a:t>mindspore.common.initializer</a:t>
            </a:r>
            <a:r>
              <a:rPr lang="en-US" altLang="zh-CN" dirty="0"/>
              <a:t> import </a:t>
            </a:r>
            <a:r>
              <a:rPr lang="en-US" altLang="zh-CN" dirty="0" smtClean="0"/>
              <a:t>initializer</a:t>
            </a:r>
            <a:endParaRPr lang="zh-CN" altLang="zh-CN" dirty="0"/>
          </a:p>
          <a:p>
            <a:pPr marL="342900" lvl="0" indent="-342900">
              <a:buClr>
                <a:srgbClr val="00B0F0"/>
              </a:buClr>
              <a:buFont typeface="+mj-lt"/>
              <a:buAutoNum type="arabicPeriod"/>
            </a:pPr>
            <a:r>
              <a:rPr lang="en-US" altLang="zh-CN" dirty="0"/>
              <a:t>class </a:t>
            </a:r>
            <a:r>
              <a:rPr lang="en-US" altLang="zh-CN" dirty="0" err="1"/>
              <a:t>LinearNet</a:t>
            </a:r>
            <a:r>
              <a:rPr lang="en-US" altLang="zh-CN" dirty="0"/>
              <a:t>(</a:t>
            </a:r>
            <a:r>
              <a:rPr lang="en-US" altLang="zh-CN" dirty="0" err="1"/>
              <a:t>nn.Cell</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dirty="0" err="1"/>
              <a:t>def</a:t>
            </a:r>
            <a:r>
              <a:rPr lang="en-US" altLang="zh-CN" dirty="0"/>
              <a:t> __</a:t>
            </a:r>
            <a:r>
              <a:rPr lang="en-US" altLang="zh-CN" dirty="0" err="1"/>
              <a:t>init</a:t>
            </a:r>
            <a:r>
              <a:rPr lang="en-US" altLang="zh-CN" dirty="0"/>
              <a:t>__(self):</a:t>
            </a:r>
            <a:endParaRPr lang="zh-CN" altLang="zh-CN" dirty="0"/>
          </a:p>
          <a:p>
            <a:pPr marL="342900" lvl="0" indent="-342900">
              <a:buClr>
                <a:srgbClr val="00B0F0"/>
              </a:buClr>
              <a:buFont typeface="+mj-lt"/>
              <a:buAutoNum type="arabicPeriod"/>
            </a:pPr>
            <a:r>
              <a:rPr lang="en-US" altLang="zh-CN" dirty="0"/>
              <a:t>        super(</a:t>
            </a:r>
            <a:r>
              <a:rPr lang="en-US" altLang="zh-CN" dirty="0" err="1"/>
              <a:t>LinearNet</a:t>
            </a:r>
            <a:r>
              <a:rPr lang="en-US" altLang="zh-CN" dirty="0"/>
              <a:t>, self).__</a:t>
            </a:r>
            <a:r>
              <a:rPr lang="en-US" altLang="zh-CN" dirty="0" err="1"/>
              <a:t>init</a:t>
            </a:r>
            <a:r>
              <a:rPr lang="en-US" altLang="zh-CN" dirty="0"/>
              <a:t>__()</a:t>
            </a:r>
            <a:endParaRPr lang="zh-CN" altLang="zh-CN" dirty="0"/>
          </a:p>
          <a:p>
            <a:pPr marL="342900" lvl="0" indent="-342900">
              <a:buClr>
                <a:srgbClr val="00B0F0"/>
              </a:buClr>
              <a:buFont typeface="+mj-lt"/>
              <a:buAutoNum type="arabicPeriod"/>
            </a:pPr>
            <a:r>
              <a:rPr lang="en-US" altLang="zh-CN" dirty="0"/>
              <a:t>        </a:t>
            </a:r>
            <a:r>
              <a:rPr lang="en-US" altLang="zh-CN" dirty="0" err="1"/>
              <a:t>self.matmul</a:t>
            </a:r>
            <a:r>
              <a:rPr lang="en-US" altLang="zh-CN" dirty="0"/>
              <a:t> = </a:t>
            </a:r>
            <a:r>
              <a:rPr lang="en-US" altLang="zh-CN" dirty="0" err="1"/>
              <a:t>P.MatMul</a:t>
            </a:r>
            <a:r>
              <a:rPr lang="en-US" altLang="zh-CN" dirty="0"/>
              <a:t>() # </a:t>
            </a:r>
            <a:r>
              <a:rPr lang="zh-CN" altLang="zh-CN" dirty="0"/>
              <a:t>实例化矩阵相乘算子</a:t>
            </a:r>
          </a:p>
          <a:p>
            <a:pPr marL="342900" lvl="0" indent="-342900">
              <a:buClr>
                <a:srgbClr val="00B0F0"/>
              </a:buClr>
              <a:buFont typeface="+mj-lt"/>
              <a:buAutoNum type="arabicPeriod"/>
            </a:pPr>
            <a:r>
              <a:rPr lang="en-US" altLang="zh-CN" dirty="0"/>
              <a:t>        </a:t>
            </a:r>
            <a:r>
              <a:rPr lang="en-US" altLang="zh-CN" dirty="0" err="1"/>
              <a:t>self.bias_add</a:t>
            </a:r>
            <a:r>
              <a:rPr lang="en-US" altLang="zh-CN" dirty="0"/>
              <a:t> = </a:t>
            </a:r>
            <a:r>
              <a:rPr lang="en-US" altLang="zh-CN" dirty="0" err="1"/>
              <a:t>P.BiasAdd</a:t>
            </a:r>
            <a:r>
              <a:rPr lang="en-US" altLang="zh-CN" dirty="0"/>
              <a:t>() # </a:t>
            </a:r>
            <a:r>
              <a:rPr lang="zh-CN" altLang="zh-CN" dirty="0"/>
              <a:t>实例化加偏置系数算子</a:t>
            </a:r>
          </a:p>
          <a:p>
            <a:pPr marL="342900" lvl="0" indent="-342900">
              <a:buClr>
                <a:srgbClr val="00B0F0"/>
              </a:buClr>
              <a:buFont typeface="+mj-lt"/>
              <a:buAutoNum type="arabicPeriod"/>
            </a:pPr>
            <a:r>
              <a:rPr lang="en-US" altLang="zh-CN" dirty="0"/>
              <a:t>        </a:t>
            </a:r>
            <a:r>
              <a:rPr lang="en-US" altLang="zh-CN" dirty="0" err="1"/>
              <a:t>self.weight</a:t>
            </a:r>
            <a:r>
              <a:rPr lang="en-US" altLang="zh-CN" dirty="0"/>
              <a:t> = Parameter(initializer('normal', shape=[1, 1]), name="weight") # </a:t>
            </a:r>
            <a:r>
              <a:rPr lang="zh-CN" altLang="zh-CN" dirty="0"/>
              <a:t>拟合二维平面上直线的斜率</a:t>
            </a:r>
          </a:p>
          <a:p>
            <a:pPr marL="342900" lvl="0" indent="-342900">
              <a:buClr>
                <a:srgbClr val="00B0F0"/>
              </a:buClr>
              <a:buFont typeface="+mj-lt"/>
              <a:buAutoNum type="arabicPeriod"/>
            </a:pPr>
            <a:r>
              <a:rPr lang="en-US" altLang="zh-CN" dirty="0"/>
              <a:t>        </a:t>
            </a:r>
            <a:r>
              <a:rPr lang="en-US" altLang="zh-CN" dirty="0" err="1"/>
              <a:t>self.bias</a:t>
            </a:r>
            <a:r>
              <a:rPr lang="en-US" altLang="zh-CN" dirty="0"/>
              <a:t> = Parameter(initializer('zero', shape=[1]), name="bias") # </a:t>
            </a:r>
            <a:r>
              <a:rPr lang="zh-CN" altLang="zh-CN" dirty="0"/>
              <a:t>拟合二维平面上直线的</a:t>
            </a:r>
            <a:r>
              <a:rPr lang="zh-CN" altLang="zh-CN" dirty="0" smtClean="0"/>
              <a:t>截距</a:t>
            </a:r>
          </a:p>
          <a:p>
            <a:pPr marL="342900" lvl="0" indent="-342900">
              <a:buClr>
                <a:srgbClr val="00B0F0"/>
              </a:buClr>
              <a:buFont typeface="+mj-lt"/>
              <a:buAutoNum type="arabicPeriod"/>
            </a:pPr>
            <a:r>
              <a:rPr lang="en-US" altLang="zh-CN" dirty="0" smtClean="0"/>
              <a:t>    </a:t>
            </a:r>
            <a:r>
              <a:rPr lang="en-US" altLang="zh-CN" dirty="0" err="1"/>
              <a:t>def</a:t>
            </a:r>
            <a:r>
              <a:rPr lang="en-US" altLang="zh-CN" dirty="0"/>
              <a:t> construct(self, x):</a:t>
            </a:r>
            <a:endParaRPr lang="zh-CN" altLang="zh-CN" dirty="0"/>
          </a:p>
          <a:p>
            <a:pPr marL="342900" lvl="0" indent="-342900">
              <a:buClr>
                <a:srgbClr val="00B0F0"/>
              </a:buClr>
              <a:buFont typeface="+mj-lt"/>
              <a:buAutoNum type="arabicPeriod"/>
            </a:pPr>
            <a:r>
              <a:rPr lang="en-US" altLang="zh-CN" dirty="0"/>
              <a:t>        x = </a:t>
            </a:r>
            <a:r>
              <a:rPr lang="en-US" altLang="zh-CN" dirty="0" err="1"/>
              <a:t>self.matmul</a:t>
            </a:r>
            <a:r>
              <a:rPr lang="en-US" altLang="zh-CN" dirty="0"/>
              <a:t>(x, </a:t>
            </a:r>
            <a:r>
              <a:rPr lang="en-US" altLang="zh-CN" dirty="0" err="1"/>
              <a:t>self.weight</a:t>
            </a:r>
            <a:r>
              <a:rPr lang="en-US" altLang="zh-CN" dirty="0"/>
              <a:t>)</a:t>
            </a:r>
            <a:endParaRPr lang="zh-CN" altLang="zh-CN" dirty="0"/>
          </a:p>
          <a:p>
            <a:pPr marL="342900" lvl="0" indent="-342900">
              <a:buClr>
                <a:srgbClr val="00B0F0"/>
              </a:buClr>
              <a:buFont typeface="+mj-lt"/>
              <a:buAutoNum type="arabicPeriod"/>
            </a:pPr>
            <a:r>
              <a:rPr lang="en-US" altLang="zh-CN" dirty="0"/>
              <a:t>        x = </a:t>
            </a:r>
            <a:r>
              <a:rPr lang="en-US" altLang="zh-CN" dirty="0" err="1"/>
              <a:t>self.bias_add</a:t>
            </a:r>
            <a:r>
              <a:rPr lang="en-US" altLang="zh-CN" dirty="0"/>
              <a:t>(x, </a:t>
            </a:r>
            <a:r>
              <a:rPr lang="en-US" altLang="zh-CN" dirty="0" err="1"/>
              <a:t>self.bias</a:t>
            </a:r>
            <a:r>
              <a:rPr lang="en-US" altLang="zh-CN" dirty="0"/>
              <a:t>)</a:t>
            </a:r>
            <a:endParaRPr lang="zh-CN" altLang="zh-CN" dirty="0"/>
          </a:p>
          <a:p>
            <a:pPr marL="342900" lvl="0" indent="-342900">
              <a:buClr>
                <a:srgbClr val="00B0F0"/>
              </a:buClr>
              <a:buFont typeface="+mj-lt"/>
              <a:buAutoNum type="arabicPeriod"/>
            </a:pPr>
            <a:r>
              <a:rPr lang="en-US" altLang="zh-CN" dirty="0"/>
              <a:t>        return x</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net = </a:t>
            </a:r>
            <a:r>
              <a:rPr lang="en-US" altLang="zh-CN" dirty="0" err="1"/>
              <a:t>LinearNet</a:t>
            </a:r>
            <a:r>
              <a:rPr lang="en-US" altLang="zh-CN" dirty="0"/>
              <a:t>() # </a:t>
            </a:r>
            <a:r>
              <a:rPr lang="zh-CN" altLang="zh-CN" dirty="0"/>
              <a:t>实例化</a:t>
            </a:r>
          </a:p>
        </p:txBody>
      </p:sp>
    </p:spTree>
    <p:extLst>
      <p:ext uri="{BB962C8B-B14F-4D97-AF65-F5344CB8AC3E}">
        <p14:creationId xmlns:p14="http://schemas.microsoft.com/office/powerpoint/2010/main" val="417921655"/>
      </p:ext>
    </p:extLst>
  </p:cSld>
  <p:clrMapOvr>
    <a:masterClrMapping/>
  </p:clrMapOvr>
  <p:transition spd="slow">
    <p:wip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538314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自定义全连接层示例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按上述方法构建的层被称为全连接层（</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fully connected layers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），它是层状神经网络最基本的层。</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全连接层的每一个节点都与上一层的所有节点相连。设前一层的输出为</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𝑿</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 </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，本层的输出为</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𝒀</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 </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，其中：</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14:m>
                  <m:oMathPara xmlns:m="http://schemas.openxmlformats.org/officeDocument/2006/math">
                    <m:oMathParaPr>
                      <m:jc m:val="centerGroup"/>
                    </m:oMathParaPr>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𝑠</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e>
                      </m:d>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14:m>
                  <m:oMathPara xmlns:m="http://schemas.openxmlformats.org/officeDocument/2006/math">
                    <m:oMathParaPr>
                      <m:jc m:val="centerGroup"/>
                    </m:oMathParaPr>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𝑠</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nary>
                        <m:naryPr>
                          <m:chr m:val="∑"/>
                          <m:limLoc m:val="undOv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p>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𝑖𝑗</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𝑏</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e>
                      </m:nary>
                    </m:oMath>
                  </m:oMathPara>
                </a14:m>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5383144" cy="5773971"/>
              </a:xfrm>
              <a:prstGeom prst="rect">
                <a:avLst/>
              </a:prstGeom>
              <a:blipFill rotWithShape="1">
                <a:blip r:embed="rId4"/>
                <a:stretch>
                  <a:fillRect l="-1812"/>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708815544"/>
              </p:ext>
            </p:extLst>
          </p:nvPr>
        </p:nvGraphicFramePr>
        <p:xfrm>
          <a:off x="5558317" y="1541123"/>
          <a:ext cx="3478731" cy="3616503"/>
        </p:xfrm>
        <a:graphic>
          <a:graphicData uri="http://schemas.openxmlformats.org/presentationml/2006/ole">
            <mc:AlternateContent xmlns:mc="http://schemas.openxmlformats.org/markup-compatibility/2006">
              <mc:Choice xmlns:v="urn:schemas-microsoft-com:vml" Requires="v">
                <p:oleObj spid="_x0000_s126986" name="Visio" r:id="rId5" imgW="1918511" imgH="2008607" progId="Visio.Drawing.11">
                  <p:embed/>
                </p:oleObj>
              </mc:Choice>
              <mc:Fallback>
                <p:oleObj name="Visio" r:id="rId5" imgW="1918511" imgH="2008607" progId="Visio.Drawing.11">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58317" y="1541123"/>
                        <a:ext cx="3478731" cy="3616503"/>
                      </a:xfrm>
                      <a:prstGeom prst="rect">
                        <a:avLst/>
                      </a:prstGeom>
                      <a:noFill/>
                    </p:spPr>
                  </p:pic>
                </p:oleObj>
              </mc:Fallback>
            </mc:AlternateContent>
          </a:graphicData>
        </a:graphic>
      </p:graphicFrame>
    </p:spTree>
    <p:extLst>
      <p:ext uri="{BB962C8B-B14F-4D97-AF65-F5344CB8AC3E}">
        <p14:creationId xmlns:p14="http://schemas.microsoft.com/office/powerpoint/2010/main" val="3264186041"/>
      </p:ext>
    </p:extLst>
  </p:cSld>
  <p:clrMapOvr>
    <a:masterClrMapping/>
  </p:clrMapOvr>
  <p:transition spd="slow">
    <p:wip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538314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自定义全连接层示例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定义连接系数矩阵：</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m>
                            <m:mPr>
                              <m:mcs>
                                <m:mc>
                                  <m:mcPr>
                                    <m:count m:val="3"/>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11</m:t>
                                    </m:r>
                                  </m:sub>
                                </m:sSub>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b>
                                </m:sSub>
                              </m:e>
                            </m:m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mr>
                            <m:m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𝑚𝑛</m:t>
                                    </m:r>
                                  </m:sub>
                                </m:sSub>
                              </m:e>
                            </m:mr>
                          </m:m>
                        </m:e>
                      </m:d>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和阈值系数向量：</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𝒃</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m>
                            <m:mPr>
                              <m:mcs>
                                <m:mc>
                                  <m:mcPr>
                                    <m:count m:val="3"/>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𝑏</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𝑏</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b>
                                </m:sSub>
                              </m:e>
                            </m:mr>
                          </m:m>
                        </m:e>
                      </m:d>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全连接层的计算可以写成矩阵形式：</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𝒀</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𝑺</m:t>
                          </m:r>
                        </m:e>
                      </m:d>
                    </m:oMath>
                  </m:oMathPara>
                </a14:m>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𝑺</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𝑿</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𝒃</m:t>
                      </m:r>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在全连接层中，连接系数和阈值系数是要训练的参数，它们一共有</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5383144" cy="5773971"/>
              </a:xfrm>
              <a:prstGeom prst="rect">
                <a:avLst/>
              </a:prstGeom>
              <a:blipFill rotWithShape="1">
                <a:blip r:embed="rId4"/>
                <a:stretch>
                  <a:fillRect l="-1812" r="-6682" b="-4857"/>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876056004"/>
              </p:ext>
            </p:extLst>
          </p:nvPr>
        </p:nvGraphicFramePr>
        <p:xfrm>
          <a:off x="5558317" y="1541123"/>
          <a:ext cx="3478731" cy="3616503"/>
        </p:xfrm>
        <a:graphic>
          <a:graphicData uri="http://schemas.openxmlformats.org/presentationml/2006/ole">
            <mc:AlternateContent xmlns:mc="http://schemas.openxmlformats.org/markup-compatibility/2006">
              <mc:Choice xmlns:v="urn:schemas-microsoft-com:vml" Requires="v">
                <p:oleObj spid="_x0000_s132105" name="Visio" r:id="rId5" imgW="1918511" imgH="2008607" progId="Visio.Drawing.11">
                  <p:embed/>
                </p:oleObj>
              </mc:Choice>
              <mc:Fallback>
                <p:oleObj name="Visio" r:id="rId5" imgW="1918511" imgH="2008607"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58317" y="1541123"/>
                        <a:ext cx="3478731" cy="3616503"/>
                      </a:xfrm>
                      <a:prstGeom prst="rect">
                        <a:avLst/>
                      </a:prstGeom>
                      <a:noFill/>
                    </p:spPr>
                  </p:pic>
                </p:oleObj>
              </mc:Fallback>
            </mc:AlternateContent>
          </a:graphicData>
        </a:graphic>
      </p:graphicFrame>
    </p:spTree>
    <p:extLst>
      <p:ext uri="{BB962C8B-B14F-4D97-AF65-F5344CB8AC3E}">
        <p14:creationId xmlns:p14="http://schemas.microsoft.com/office/powerpoint/2010/main" val="3999690927"/>
      </p:ext>
    </p:extLst>
  </p:cSld>
  <p:clrMapOvr>
    <a:masterClrMapping/>
  </p:clrMapOvr>
  <p:transition spd="slow">
    <p:wip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自定义全连接层示例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321608" y="1285980"/>
            <a:ext cx="8500784" cy="5078313"/>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import time</a:t>
            </a:r>
            <a:endParaRPr lang="zh-CN" altLang="zh-CN" dirty="0"/>
          </a:p>
          <a:p>
            <a:pPr marL="342900" lvl="0" indent="-342900">
              <a:buClr>
                <a:srgbClr val="00B0F0"/>
              </a:buClr>
              <a:buFont typeface="+mj-lt"/>
              <a:buAutoNum type="arabicPeriod"/>
            </a:pPr>
            <a:r>
              <a:rPr lang="en-US" altLang="zh-CN" dirty="0"/>
              <a:t>from </a:t>
            </a:r>
            <a:r>
              <a:rPr lang="en-US" altLang="zh-CN" dirty="0" err="1"/>
              <a:t>mindspore</a:t>
            </a:r>
            <a:r>
              <a:rPr lang="en-US" altLang="zh-CN" dirty="0"/>
              <a:t> import Tensor</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err="1"/>
              <a:t>def</a:t>
            </a:r>
            <a:r>
              <a:rPr lang="en-US" altLang="zh-CN" dirty="0"/>
              <a:t> </a:t>
            </a:r>
            <a:r>
              <a:rPr lang="en-US" altLang="zh-CN" dirty="0" err="1"/>
              <a:t>plot_model_and_datasets</a:t>
            </a:r>
            <a:r>
              <a:rPr lang="en-US" altLang="zh-CN" dirty="0"/>
              <a:t>(net, </a:t>
            </a:r>
            <a:r>
              <a:rPr lang="en-US" altLang="zh-CN" dirty="0" err="1"/>
              <a:t>train_data</a:t>
            </a:r>
            <a:r>
              <a:rPr lang="en-US" altLang="zh-CN" dirty="0"/>
              <a:t>):</a:t>
            </a:r>
            <a:endParaRPr lang="zh-CN" altLang="zh-CN" dirty="0"/>
          </a:p>
          <a:p>
            <a:pPr marL="342900" lvl="0" indent="-342900">
              <a:buClr>
                <a:srgbClr val="00B0F0"/>
              </a:buClr>
              <a:buFont typeface="+mj-lt"/>
              <a:buAutoNum type="arabicPeriod"/>
            </a:pPr>
            <a:r>
              <a:rPr lang="en-US" altLang="zh-CN" dirty="0"/>
              <a:t>    weight = </a:t>
            </a:r>
            <a:r>
              <a:rPr lang="en-US" altLang="zh-CN" dirty="0" err="1"/>
              <a:t>net.trainable_params</a:t>
            </a:r>
            <a:r>
              <a:rPr lang="en-US" altLang="zh-CN" dirty="0"/>
              <a:t>()[0]</a:t>
            </a:r>
            <a:endParaRPr lang="zh-CN" altLang="zh-CN" dirty="0"/>
          </a:p>
          <a:p>
            <a:pPr marL="342900" lvl="0" indent="-342900">
              <a:buClr>
                <a:srgbClr val="00B0F0"/>
              </a:buClr>
              <a:buFont typeface="+mj-lt"/>
              <a:buAutoNum type="arabicPeriod"/>
            </a:pPr>
            <a:r>
              <a:rPr lang="en-US" altLang="zh-CN" dirty="0"/>
              <a:t>    bias = </a:t>
            </a:r>
            <a:r>
              <a:rPr lang="en-US" altLang="zh-CN" dirty="0" err="1"/>
              <a:t>net.trainable_params</a:t>
            </a:r>
            <a:r>
              <a:rPr lang="en-US" altLang="zh-CN" dirty="0"/>
              <a:t>()[1]</a:t>
            </a:r>
            <a:endParaRPr lang="zh-CN" altLang="zh-CN" dirty="0"/>
          </a:p>
          <a:p>
            <a:pPr marL="342900" lvl="0" indent="-342900">
              <a:buClr>
                <a:srgbClr val="00B0F0"/>
              </a:buClr>
              <a:buFont typeface="+mj-lt"/>
              <a:buAutoNum type="arabicPeriod"/>
            </a:pPr>
            <a:r>
              <a:rPr lang="en-US" altLang="zh-CN" dirty="0"/>
              <a:t>    x = </a:t>
            </a:r>
            <a:r>
              <a:rPr lang="en-US" altLang="zh-CN" dirty="0" err="1"/>
              <a:t>np.arange</a:t>
            </a:r>
            <a:r>
              <a:rPr lang="en-US" altLang="zh-CN" dirty="0"/>
              <a:t>(-10, 10, 1)</a:t>
            </a:r>
            <a:endParaRPr lang="zh-CN" altLang="zh-CN" dirty="0"/>
          </a:p>
          <a:p>
            <a:pPr marL="342900" lvl="0" indent="-342900">
              <a:buClr>
                <a:srgbClr val="00B0F0"/>
              </a:buClr>
              <a:buFont typeface="+mj-lt"/>
              <a:buAutoNum type="arabicPeriod"/>
            </a:pPr>
            <a:r>
              <a:rPr lang="en-US" altLang="zh-CN" dirty="0"/>
              <a:t>    y = x * Tensor(weight).</a:t>
            </a:r>
            <a:r>
              <a:rPr lang="en-US" altLang="zh-CN" dirty="0" err="1"/>
              <a:t>asnumpy</a:t>
            </a:r>
            <a:r>
              <a:rPr lang="en-US" altLang="zh-CN" dirty="0"/>
              <a:t>()[0][0] + Tensor(bias).</a:t>
            </a:r>
            <a:r>
              <a:rPr lang="en-US" altLang="zh-CN" dirty="0" err="1"/>
              <a:t>asnumpy</a:t>
            </a:r>
            <a:r>
              <a:rPr lang="en-US" altLang="zh-CN" dirty="0"/>
              <a:t>()[0]</a:t>
            </a:r>
            <a:endParaRPr lang="zh-CN" altLang="zh-CN" dirty="0"/>
          </a:p>
          <a:p>
            <a:pPr marL="342900" lvl="0" indent="-342900">
              <a:buClr>
                <a:srgbClr val="00B0F0"/>
              </a:buClr>
              <a:buFont typeface="+mj-lt"/>
              <a:buAutoNum type="arabicPeriod"/>
            </a:pPr>
            <a:r>
              <a:rPr lang="en-US" altLang="zh-CN" dirty="0"/>
              <a:t>    x1, y1 = zip(*</a:t>
            </a:r>
            <a:r>
              <a:rPr lang="en-US" altLang="zh-CN" dirty="0" err="1"/>
              <a:t>train_data</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dirty="0" err="1"/>
              <a:t>x_target</a:t>
            </a:r>
            <a:r>
              <a:rPr lang="en-US" altLang="zh-CN" dirty="0"/>
              <a:t> = x</a:t>
            </a:r>
            <a:endParaRPr lang="zh-CN" altLang="zh-CN" dirty="0"/>
          </a:p>
          <a:p>
            <a:pPr marL="342900" lvl="0" indent="-342900">
              <a:buClr>
                <a:srgbClr val="00B0F0"/>
              </a:buClr>
              <a:buFont typeface="+mj-lt"/>
              <a:buAutoNum type="arabicPeriod"/>
            </a:pPr>
            <a:r>
              <a:rPr lang="en-US" altLang="zh-CN" dirty="0"/>
              <a:t>    </a:t>
            </a:r>
            <a:r>
              <a:rPr lang="en-US" altLang="zh-CN" dirty="0" err="1"/>
              <a:t>y_target</a:t>
            </a:r>
            <a:r>
              <a:rPr lang="en-US" altLang="zh-CN" dirty="0"/>
              <a:t> = f(</a:t>
            </a:r>
            <a:r>
              <a:rPr lang="en-US" altLang="zh-CN" dirty="0" err="1"/>
              <a:t>x_target</a:t>
            </a:r>
            <a:r>
              <a:rPr lang="en-US" altLang="zh-CN" dirty="0"/>
              <a:t>)</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    </a:t>
            </a:r>
            <a:r>
              <a:rPr lang="en-US" altLang="zh-CN" dirty="0" err="1"/>
              <a:t>plt.axis</a:t>
            </a:r>
            <a:r>
              <a:rPr lang="en-US" altLang="zh-CN" dirty="0"/>
              <a:t>([-11, 11, -20, 25])</a:t>
            </a:r>
            <a:endParaRPr lang="zh-CN" altLang="zh-CN" dirty="0"/>
          </a:p>
          <a:p>
            <a:pPr marL="342900" lvl="0" indent="-342900">
              <a:buClr>
                <a:srgbClr val="00B0F0"/>
              </a:buClr>
              <a:buFont typeface="+mj-lt"/>
              <a:buAutoNum type="arabicPeriod"/>
            </a:pPr>
            <a:r>
              <a:rPr lang="en-US" altLang="zh-CN" dirty="0"/>
              <a:t>    </a:t>
            </a:r>
            <a:r>
              <a:rPr lang="en-US" altLang="zh-CN" dirty="0" err="1"/>
              <a:t>plt.scatter</a:t>
            </a:r>
            <a:r>
              <a:rPr lang="en-US" altLang="zh-CN" dirty="0"/>
              <a:t>(x1, y1, color="black", s=10)</a:t>
            </a:r>
            <a:endParaRPr lang="zh-CN" altLang="zh-CN" dirty="0"/>
          </a:p>
          <a:p>
            <a:pPr marL="342900" lvl="0" indent="-342900">
              <a:buClr>
                <a:srgbClr val="00B0F0"/>
              </a:buClr>
              <a:buFont typeface="+mj-lt"/>
              <a:buAutoNum type="arabicPeriod"/>
            </a:pPr>
            <a:r>
              <a:rPr lang="en-US" altLang="zh-CN" dirty="0"/>
              <a:t>    </a:t>
            </a:r>
            <a:r>
              <a:rPr lang="en-US" altLang="zh-CN" dirty="0" err="1"/>
              <a:t>plt.plot</a:t>
            </a:r>
            <a:r>
              <a:rPr lang="en-US" altLang="zh-CN" dirty="0"/>
              <a:t>(x, y, color="blue", </a:t>
            </a:r>
            <a:r>
              <a:rPr lang="en-US" altLang="zh-CN" dirty="0" err="1"/>
              <a:t>linestyle</a:t>
            </a:r>
            <a:r>
              <a:rPr lang="en-US" altLang="zh-CN" dirty="0"/>
              <a:t>=':', </a:t>
            </a:r>
            <a:r>
              <a:rPr lang="en-US" altLang="zh-CN" dirty="0" err="1"/>
              <a:t>linewidth</a:t>
            </a:r>
            <a:r>
              <a:rPr lang="en-US" altLang="zh-CN" dirty="0"/>
              <a:t>=2)</a:t>
            </a:r>
            <a:endParaRPr lang="zh-CN" altLang="zh-CN" dirty="0"/>
          </a:p>
          <a:p>
            <a:pPr marL="342900" lvl="0" indent="-342900">
              <a:buClr>
                <a:srgbClr val="00B0F0"/>
              </a:buClr>
              <a:buFont typeface="+mj-lt"/>
              <a:buAutoNum type="arabicPeriod"/>
            </a:pPr>
            <a:r>
              <a:rPr lang="en-US" altLang="zh-CN" dirty="0"/>
              <a:t>    </a:t>
            </a:r>
            <a:r>
              <a:rPr lang="en-US" altLang="zh-CN" dirty="0" err="1"/>
              <a:t>plt.plot</a:t>
            </a:r>
            <a:r>
              <a:rPr lang="en-US" altLang="zh-CN" dirty="0"/>
              <a:t>(</a:t>
            </a:r>
            <a:r>
              <a:rPr lang="en-US" altLang="zh-CN" dirty="0" err="1"/>
              <a:t>x_target</a:t>
            </a:r>
            <a:r>
              <a:rPr lang="en-US" altLang="zh-CN" dirty="0"/>
              <a:t>, </a:t>
            </a:r>
            <a:r>
              <a:rPr lang="en-US" altLang="zh-CN" dirty="0" err="1"/>
              <a:t>y_target</a:t>
            </a:r>
            <a:r>
              <a:rPr lang="en-US" altLang="zh-CN" dirty="0"/>
              <a:t>, color="red")</a:t>
            </a:r>
            <a:endParaRPr lang="zh-CN" altLang="zh-CN" dirty="0"/>
          </a:p>
          <a:p>
            <a:pPr marL="342900" lvl="0" indent="-342900">
              <a:buClr>
                <a:srgbClr val="00B0F0"/>
              </a:buClr>
              <a:buFont typeface="+mj-lt"/>
              <a:buAutoNum type="arabicPeriod"/>
            </a:pPr>
            <a:r>
              <a:rPr lang="en-US" altLang="zh-CN" dirty="0"/>
              <a:t>    </a:t>
            </a:r>
            <a:r>
              <a:rPr lang="en-US" altLang="zh-CN" dirty="0" err="1"/>
              <a:t>plt.show</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dirty="0" err="1"/>
              <a:t>time.sleep</a:t>
            </a:r>
            <a:r>
              <a:rPr lang="en-US" altLang="zh-CN" dirty="0"/>
              <a:t>(0.02)</a:t>
            </a:r>
            <a:endParaRPr lang="zh-CN" altLang="zh-CN" dirty="0"/>
          </a:p>
        </p:txBody>
      </p:sp>
    </p:spTree>
    <p:extLst>
      <p:ext uri="{BB962C8B-B14F-4D97-AF65-F5344CB8AC3E}">
        <p14:creationId xmlns:p14="http://schemas.microsoft.com/office/powerpoint/2010/main" val="1147695431"/>
      </p:ext>
    </p:extLst>
  </p:cSld>
  <p:clrMapOvr>
    <a:masterClrMapping/>
  </p:clrMapOvr>
  <p:transition spd="slow">
    <p:wip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自定义全连接层示例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321608" y="1285980"/>
            <a:ext cx="8500784" cy="5632311"/>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from </a:t>
            </a:r>
            <a:r>
              <a:rPr lang="en-US" altLang="zh-CN" dirty="0" err="1"/>
              <a:t>IPython</a:t>
            </a:r>
            <a:r>
              <a:rPr lang="en-US" altLang="zh-CN" dirty="0"/>
              <a:t> import display</a:t>
            </a:r>
            <a:endParaRPr lang="zh-CN" altLang="zh-CN" dirty="0"/>
          </a:p>
          <a:p>
            <a:pPr marL="342900" lvl="0" indent="-342900">
              <a:buClr>
                <a:srgbClr val="00B0F0"/>
              </a:buClr>
              <a:buFont typeface="+mj-lt"/>
              <a:buAutoNum type="arabicPeriod"/>
            </a:pPr>
            <a:r>
              <a:rPr lang="en-US" altLang="zh-CN" dirty="0"/>
              <a:t>from </a:t>
            </a:r>
            <a:r>
              <a:rPr lang="en-US" altLang="zh-CN" dirty="0" err="1"/>
              <a:t>mindspore.train.callback</a:t>
            </a:r>
            <a:r>
              <a:rPr lang="en-US" altLang="zh-CN" dirty="0"/>
              <a:t> import </a:t>
            </a:r>
            <a:r>
              <a:rPr lang="en-US" altLang="zh-CN" dirty="0" smtClean="0"/>
              <a:t>Callback</a:t>
            </a:r>
            <a:endParaRPr lang="zh-CN" altLang="zh-CN" dirty="0"/>
          </a:p>
          <a:p>
            <a:pPr marL="342900" lvl="0" indent="-342900">
              <a:buClr>
                <a:srgbClr val="00B0F0"/>
              </a:buClr>
              <a:buFont typeface="+mj-lt"/>
              <a:buAutoNum type="arabicPeriod"/>
            </a:pPr>
            <a:r>
              <a:rPr lang="en-US" altLang="zh-CN" dirty="0"/>
              <a:t>class </a:t>
            </a:r>
            <a:r>
              <a:rPr lang="en-US" altLang="zh-CN" dirty="0" err="1"/>
              <a:t>ImageShowCallback</a:t>
            </a:r>
            <a:r>
              <a:rPr lang="en-US" altLang="zh-CN" dirty="0"/>
              <a:t>(Callback): # </a:t>
            </a:r>
            <a:r>
              <a:rPr lang="zh-CN" altLang="zh-CN" dirty="0"/>
              <a:t>回调类</a:t>
            </a:r>
          </a:p>
          <a:p>
            <a:pPr marL="342900" lvl="0" indent="-342900">
              <a:buClr>
                <a:srgbClr val="00B0F0"/>
              </a:buClr>
              <a:buFont typeface="+mj-lt"/>
              <a:buAutoNum type="arabicPeriod"/>
            </a:pPr>
            <a:r>
              <a:rPr lang="en-US" altLang="zh-CN" dirty="0"/>
              <a:t>    </a:t>
            </a:r>
            <a:r>
              <a:rPr lang="en-US" altLang="zh-CN" dirty="0" err="1"/>
              <a:t>def</a:t>
            </a:r>
            <a:r>
              <a:rPr lang="en-US" altLang="zh-CN" dirty="0"/>
              <a:t> __</a:t>
            </a:r>
            <a:r>
              <a:rPr lang="en-US" altLang="zh-CN" dirty="0" err="1"/>
              <a:t>init</a:t>
            </a:r>
            <a:r>
              <a:rPr lang="en-US" altLang="zh-CN" dirty="0"/>
              <a:t>__(self, net, </a:t>
            </a:r>
            <a:r>
              <a:rPr lang="en-US" altLang="zh-CN" dirty="0" err="1"/>
              <a:t>train_data</a:t>
            </a:r>
            <a:r>
              <a:rPr lang="en-US" altLang="zh-CN" dirty="0"/>
              <a:t>):</a:t>
            </a:r>
            <a:endParaRPr lang="zh-CN" altLang="zh-CN" dirty="0"/>
          </a:p>
          <a:p>
            <a:pPr marL="342900" lvl="0" indent="-342900">
              <a:buClr>
                <a:srgbClr val="00B0F0"/>
              </a:buClr>
              <a:buFont typeface="+mj-lt"/>
              <a:buAutoNum type="arabicPeriod"/>
            </a:pPr>
            <a:r>
              <a:rPr lang="en-US" altLang="zh-CN" dirty="0"/>
              <a:t>        self.net = net</a:t>
            </a:r>
            <a:endParaRPr lang="zh-CN" altLang="zh-CN" dirty="0"/>
          </a:p>
          <a:p>
            <a:pPr marL="342900" lvl="0" indent="-342900">
              <a:buClr>
                <a:srgbClr val="00B0F0"/>
              </a:buClr>
              <a:buFont typeface="+mj-lt"/>
              <a:buAutoNum type="arabicPeriod"/>
            </a:pPr>
            <a:r>
              <a:rPr lang="en-US" altLang="zh-CN" dirty="0"/>
              <a:t>        </a:t>
            </a:r>
            <a:r>
              <a:rPr lang="en-US" altLang="zh-CN" dirty="0" err="1"/>
              <a:t>self.train_data</a:t>
            </a:r>
            <a:r>
              <a:rPr lang="en-US" altLang="zh-CN" dirty="0"/>
              <a:t> = </a:t>
            </a:r>
            <a:r>
              <a:rPr lang="en-US" altLang="zh-CN" dirty="0" err="1"/>
              <a:t>train_data</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    </a:t>
            </a:r>
            <a:r>
              <a:rPr lang="en-US" altLang="zh-CN" dirty="0" err="1"/>
              <a:t>def</a:t>
            </a:r>
            <a:r>
              <a:rPr lang="en-US" altLang="zh-CN" dirty="0"/>
              <a:t> </a:t>
            </a:r>
            <a:r>
              <a:rPr lang="en-US" altLang="zh-CN" dirty="0" err="1"/>
              <a:t>step_end</a:t>
            </a:r>
            <a:r>
              <a:rPr lang="en-US" altLang="zh-CN" dirty="0"/>
              <a:t>(self, </a:t>
            </a:r>
            <a:r>
              <a:rPr lang="en-US" altLang="zh-CN" dirty="0" err="1"/>
              <a:t>run_context</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dirty="0" err="1"/>
              <a:t>plot_model_and_datasets</a:t>
            </a:r>
            <a:r>
              <a:rPr lang="en-US" altLang="zh-CN" dirty="0"/>
              <a:t>(self.net, </a:t>
            </a:r>
            <a:r>
              <a:rPr lang="en-US" altLang="zh-CN" dirty="0" err="1"/>
              <a:t>self.train_data</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dirty="0" err="1"/>
              <a:t>display.clear_output</a:t>
            </a:r>
            <a:r>
              <a:rPr lang="en-US" altLang="zh-CN" dirty="0"/>
              <a:t>(wait=True)</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epoch = 2</a:t>
            </a:r>
            <a:endParaRPr lang="zh-CN" altLang="zh-CN" dirty="0"/>
          </a:p>
          <a:p>
            <a:pPr marL="342900" lvl="0" indent="-342900">
              <a:buClr>
                <a:srgbClr val="00B0F0"/>
              </a:buClr>
              <a:buFont typeface="+mj-lt"/>
              <a:buAutoNum type="arabicPeriod"/>
            </a:pPr>
            <a:r>
              <a:rPr lang="en-US" altLang="zh-CN" dirty="0" err="1"/>
              <a:t>imageshow_cb</a:t>
            </a:r>
            <a:r>
              <a:rPr lang="en-US" altLang="zh-CN" dirty="0"/>
              <a:t> = </a:t>
            </a:r>
            <a:r>
              <a:rPr lang="en-US" altLang="zh-CN" dirty="0" err="1"/>
              <a:t>ImageShowCallback</a:t>
            </a:r>
            <a:r>
              <a:rPr lang="en-US" altLang="zh-CN" dirty="0"/>
              <a:t>(net, </a:t>
            </a:r>
            <a:r>
              <a:rPr lang="en-US" altLang="zh-CN" dirty="0" err="1"/>
              <a:t>train_data</a:t>
            </a:r>
            <a:r>
              <a:rPr lang="en-US" altLang="zh-CN" dirty="0"/>
              <a:t>)</a:t>
            </a:r>
            <a:endParaRPr lang="zh-CN" altLang="zh-CN" dirty="0"/>
          </a:p>
          <a:p>
            <a:pPr marL="342900" lvl="0" indent="-342900">
              <a:buClr>
                <a:srgbClr val="00B0F0"/>
              </a:buClr>
              <a:buFont typeface="+mj-lt"/>
              <a:buAutoNum type="arabicPeriod"/>
            </a:pPr>
            <a:r>
              <a:rPr lang="en-US" altLang="zh-CN" dirty="0" err="1"/>
              <a:t>model.train</a:t>
            </a:r>
            <a:r>
              <a:rPr lang="en-US" altLang="zh-CN" dirty="0"/>
              <a:t>(epoch, </a:t>
            </a:r>
            <a:r>
              <a:rPr lang="en-US" altLang="zh-CN" dirty="0" err="1"/>
              <a:t>ds_train</a:t>
            </a:r>
            <a:r>
              <a:rPr lang="en-US" altLang="zh-CN" dirty="0"/>
              <a:t>, callbacks=[</a:t>
            </a:r>
            <a:r>
              <a:rPr lang="en-US" altLang="zh-CN" dirty="0" err="1"/>
              <a:t>imageshow_cb</a:t>
            </a:r>
            <a:r>
              <a:rPr lang="en-US" altLang="zh-CN" dirty="0"/>
              <a:t>], </a:t>
            </a:r>
            <a:r>
              <a:rPr lang="en-US" altLang="zh-CN" dirty="0" err="1"/>
              <a:t>dataset_sink_mode</a:t>
            </a:r>
            <a:r>
              <a:rPr lang="en-US" altLang="zh-CN" dirty="0"/>
              <a:t>=False)</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err="1"/>
              <a:t>plot_model_and_datasets</a:t>
            </a:r>
            <a:r>
              <a:rPr lang="en-US" altLang="zh-CN" dirty="0"/>
              <a:t>(net, </a:t>
            </a:r>
            <a:r>
              <a:rPr lang="en-US" altLang="zh-CN" dirty="0" err="1"/>
              <a:t>train_data</a:t>
            </a:r>
            <a:r>
              <a:rPr lang="en-US" altLang="zh-CN" dirty="0"/>
              <a:t>)</a:t>
            </a:r>
            <a:endParaRPr lang="zh-CN" altLang="zh-CN" dirty="0"/>
          </a:p>
          <a:p>
            <a:pPr marL="342900" lvl="0" indent="-342900">
              <a:buClr>
                <a:srgbClr val="00B0F0"/>
              </a:buClr>
              <a:buFont typeface="+mj-lt"/>
              <a:buAutoNum type="arabicPeriod"/>
            </a:pPr>
            <a:r>
              <a:rPr lang="en-US" altLang="zh-CN" dirty="0"/>
              <a:t>for </a:t>
            </a:r>
            <a:r>
              <a:rPr lang="en-US" altLang="zh-CN" dirty="0" err="1"/>
              <a:t>param</a:t>
            </a:r>
            <a:r>
              <a:rPr lang="en-US" altLang="zh-CN" dirty="0"/>
              <a:t> in </a:t>
            </a:r>
            <a:r>
              <a:rPr lang="en-US" altLang="zh-CN" dirty="0" err="1"/>
              <a:t>net.trainable_params</a:t>
            </a:r>
            <a:r>
              <a:rPr lang="en-US" altLang="zh-CN" dirty="0"/>
              <a:t>():</a:t>
            </a:r>
            <a:endParaRPr lang="zh-CN" altLang="zh-CN" dirty="0"/>
          </a:p>
          <a:p>
            <a:pPr marL="342900" lvl="0" indent="-342900">
              <a:buClr>
                <a:srgbClr val="00B0F0"/>
              </a:buClr>
              <a:buFont typeface="+mj-lt"/>
              <a:buAutoNum type="arabicPeriod"/>
            </a:pPr>
            <a:r>
              <a:rPr lang="en-US" altLang="zh-CN" dirty="0"/>
              <a:t>    print(</a:t>
            </a:r>
            <a:r>
              <a:rPr lang="en-US" altLang="zh-CN" dirty="0" err="1"/>
              <a:t>param</a:t>
            </a:r>
            <a:r>
              <a:rPr lang="en-US" altLang="zh-CN" dirty="0"/>
              <a:t>, </a:t>
            </a:r>
            <a:r>
              <a:rPr lang="en-US" altLang="zh-CN" dirty="0" err="1"/>
              <a:t>param.asnumpy</a:t>
            </a:r>
            <a:r>
              <a:rPr lang="en-US" altLang="zh-CN" dirty="0"/>
              <a:t>())</a:t>
            </a:r>
            <a:endParaRPr lang="zh-CN" altLang="zh-CN" dirty="0"/>
          </a:p>
          <a:p>
            <a:pPr marL="342900" lvl="0" indent="-342900">
              <a:buClr>
                <a:srgbClr val="00B0F0"/>
              </a:buClr>
              <a:buFont typeface="+mj-lt"/>
              <a:buAutoNum type="arabicPeriod"/>
            </a:pPr>
            <a:r>
              <a:rPr lang="en-US" altLang="zh-CN" dirty="0"/>
              <a:t>&gt;&gt;&gt; </a:t>
            </a:r>
            <a:r>
              <a:rPr lang="en-US" altLang="zh-CN" dirty="0" smtClean="0"/>
              <a:t>Parameter </a:t>
            </a:r>
            <a:r>
              <a:rPr lang="en-US" altLang="zh-CN" dirty="0"/>
              <a:t>(name=weight) [[1.7724695]]</a:t>
            </a:r>
            <a:endParaRPr lang="zh-CN" altLang="zh-CN" dirty="0"/>
          </a:p>
          <a:p>
            <a:pPr marL="342900" lvl="0" indent="-342900">
              <a:buClr>
                <a:srgbClr val="00B0F0"/>
              </a:buClr>
              <a:buFont typeface="+mj-lt"/>
              <a:buAutoNum type="arabicPeriod"/>
            </a:pPr>
            <a:r>
              <a:rPr lang="en-US" altLang="zh-CN" dirty="0"/>
              <a:t>Parameter (name=bias) [0.7528005]</a:t>
            </a:r>
            <a:endParaRPr lang="zh-CN" altLang="zh-CN" dirty="0"/>
          </a:p>
        </p:txBody>
      </p:sp>
      <p:pic>
        <p:nvPicPr>
          <p:cNvPr id="12" name="图片 11"/>
          <p:cNvPicPr/>
          <p:nvPr/>
        </p:nvPicPr>
        <p:blipFill>
          <a:blip r:embed="rId3">
            <a:extLst>
              <a:ext uri="{28A0092B-C50C-407E-A947-70E740481C1C}">
                <a14:useLocalDpi xmlns:a14="http://schemas.microsoft.com/office/drawing/2010/main" val="0"/>
              </a:ext>
            </a:extLst>
          </a:blip>
          <a:stretch>
            <a:fillRect/>
          </a:stretch>
        </p:blipFill>
        <p:spPr>
          <a:xfrm>
            <a:off x="5841440" y="1364542"/>
            <a:ext cx="2850497" cy="1933461"/>
          </a:xfrm>
          <a:prstGeom prst="rect">
            <a:avLst/>
          </a:prstGeom>
        </p:spPr>
      </p:pic>
    </p:spTree>
    <p:extLst>
      <p:ext uri="{BB962C8B-B14F-4D97-AF65-F5344CB8AC3E}">
        <p14:creationId xmlns:p14="http://schemas.microsoft.com/office/powerpoint/2010/main" val="314261805"/>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线性回归与回归评价指标</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当用输入样本的特征的线性组合作为预测值时，就是线性回归（</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Linear Regression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记样本为</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𝒔</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，其中</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为样本的实例，</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p>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14:m>
                  <m:oMath xmlns:m="http://schemas.openxmlformats.org/officeDocument/2006/math">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为实例</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的第</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维特征，也直接称为该样本的第</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维特征，</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为样本的标签，在回归问题中，</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是一个无限的连续值。</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定义一个包含</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个实数变量的集合</a:t>
                </a:r>
                <a14:m>
                  <m:oMath xmlns:m="http://schemas.openxmlformats.org/officeDocument/2006/math">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p>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，将样本的特征进行线性组合：</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p>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290729" cy="5773971"/>
              </a:xfrm>
              <a:prstGeom prst="rect">
                <a:avLst/>
              </a:prstGeom>
              <a:blipFill rotWithShape="1">
                <a:blip r:embed="rId3"/>
                <a:stretch>
                  <a:fillRect l="-1176" r="-882"/>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4</a:t>
            </a:r>
            <a:r>
              <a:rPr lang="en-US" altLang="zh-CN" sz="2800" b="1" dirty="0" smtClean="0">
                <a:solidFill>
                  <a:srgbClr val="7030A0"/>
                </a:solidFill>
                <a:latin typeface="微软雅黑" panose="020B0503020204020204" pitchFamily="34" charset="-122"/>
                <a:ea typeface="微软雅黑" panose="020B0503020204020204" pitchFamily="34" charset="-122"/>
              </a:rPr>
              <a:t>.1 </a:t>
            </a:r>
            <a:r>
              <a:rPr lang="zh-CN" altLang="en-US" sz="2800" b="1" dirty="0" smtClean="0">
                <a:solidFill>
                  <a:srgbClr val="7030A0"/>
                </a:solidFill>
                <a:latin typeface="微软雅黑" panose="020B0503020204020204" pitchFamily="34" charset="-122"/>
                <a:ea typeface="微软雅黑" panose="020B0503020204020204" pitchFamily="34" charset="-122"/>
              </a:rPr>
              <a:t>回归任务、评价与线性回归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992403375"/>
      </p:ext>
    </p:extLst>
  </p:cSld>
  <p:clrMapOvr>
    <a:masterClrMapping/>
  </p:clrMapOvr>
  <p:transition spd="slow">
    <p:wip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预置全连接层</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Dense</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算子</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mr>
                              </m:m>
                            </m:e>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mr>
                              </m:m>
                            </m:e>
                          </m:mr>
                          <m:mr>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mr>
                              </m:m>
                            </m:e>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mr>
                              </m:m>
                            </m:e>
                          </m:mr>
                          <m:mr>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mr>
                              </m:m>
                            </m:e>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mr>
                              </m:m>
                            </m:e>
                          </m:mr>
                        </m:m>
                      </m:e>
                    </m:d>
                  </m:oMath>
                </a14:m>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𝒃</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mr>
                              </m:m>
                            </m:e>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mr>
                              </m:m>
                            </m:e>
                          </m:mr>
                        </m:m>
                      </m:e>
                    </m:d>
                  </m:oMath>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m>
                            <m:mPr>
                              <m:mcs>
                                <m:mc>
                                  <m:mcPr>
                                    <m:count m:val="3"/>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3</m:t>
                                </m:r>
                              </m:e>
                            </m:mr>
                          </m:m>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mr>
                                </m:m>
                              </m:e>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mr>
                                </m:m>
                              </m:e>
                            </m:mr>
                            <m:mr>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mr>
                                </m:m>
                              </m:e>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mr>
                                </m:m>
                              </m:e>
                            </m:mr>
                            <m:mr>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mr>
                                </m:m>
                              </m:e>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mr>
                                </m:m>
                              </m:e>
                            </m:mr>
                          </m:m>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mr>
                                </m:m>
                              </m:e>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mr>
                                </m:m>
                              </m:e>
                            </m:mr>
                          </m:m>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7</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7</m:t>
                                      </m:r>
                                    </m:e>
                                  </m:mr>
                                </m:m>
                              </m:e>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7</m:t>
                                      </m:r>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7</m:t>
                                      </m:r>
                                    </m:e>
                                  </m:mr>
                                </m:m>
                              </m:e>
                            </m:mr>
                          </m:m>
                        </m:e>
                      </m:d>
                    </m:oMath>
                  </m:oMathPara>
                </a14:m>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301004" cy="5773971"/>
              </a:xfrm>
              <a:prstGeom prst="rect">
                <a:avLst/>
              </a:prstGeom>
              <a:blipFill rotWithShape="1">
                <a:blip r:embed="rId3"/>
                <a:stretch>
                  <a:fillRect l="-1176"/>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矩形 11"/>
          <p:cNvSpPr/>
          <p:nvPr/>
        </p:nvSpPr>
        <p:spPr>
          <a:xfrm>
            <a:off x="321608" y="1285980"/>
            <a:ext cx="8500784" cy="2585323"/>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import </a:t>
            </a:r>
            <a:r>
              <a:rPr lang="en-US" altLang="zh-CN" dirty="0" err="1"/>
              <a:t>mindspore</a:t>
            </a:r>
            <a:endParaRPr lang="zh-CN" altLang="zh-CN" dirty="0"/>
          </a:p>
          <a:p>
            <a:pPr marL="342900" lvl="0" indent="-342900">
              <a:buClr>
                <a:srgbClr val="00B0F0"/>
              </a:buClr>
              <a:buFont typeface="+mj-lt"/>
              <a:buAutoNum type="arabicPeriod"/>
            </a:pPr>
            <a:r>
              <a:rPr lang="en-US" altLang="zh-CN" dirty="0"/>
              <a:t>from </a:t>
            </a:r>
            <a:r>
              <a:rPr lang="en-US" altLang="zh-CN" dirty="0" err="1"/>
              <a:t>mindspore</a:t>
            </a:r>
            <a:r>
              <a:rPr lang="en-US" altLang="zh-CN" dirty="0"/>
              <a:t> import Tensor, </a:t>
            </a:r>
            <a:r>
              <a:rPr lang="en-US" altLang="zh-CN" dirty="0" err="1"/>
              <a:t>nn</a:t>
            </a:r>
            <a:endParaRPr lang="zh-CN" altLang="zh-CN" dirty="0"/>
          </a:p>
          <a:p>
            <a:pPr marL="342900" lvl="0" indent="-342900">
              <a:buClr>
                <a:srgbClr val="00B0F0"/>
              </a:buClr>
              <a:buFont typeface="+mj-lt"/>
              <a:buAutoNum type="arabicPeriod"/>
            </a:pPr>
            <a:r>
              <a:rPr lang="en-US" altLang="zh-CN" dirty="0"/>
              <a:t>input = Tensor(</a:t>
            </a:r>
            <a:r>
              <a:rPr lang="en-US" altLang="zh-CN" dirty="0" err="1"/>
              <a:t>np.array</a:t>
            </a:r>
            <a:r>
              <a:rPr lang="en-US" altLang="zh-CN" dirty="0"/>
              <a:t>([[1, 2, 3], [4, 5, 6]]), mindspore.float32)</a:t>
            </a:r>
            <a:endParaRPr lang="zh-CN" altLang="zh-CN" dirty="0"/>
          </a:p>
          <a:p>
            <a:pPr marL="342900" lvl="0" indent="-342900">
              <a:buClr>
                <a:srgbClr val="00B0F0"/>
              </a:buClr>
              <a:buFont typeface="+mj-lt"/>
              <a:buAutoNum type="arabicPeriod"/>
            </a:pPr>
            <a:r>
              <a:rPr lang="en-US" altLang="zh-CN" dirty="0"/>
              <a:t>net = </a:t>
            </a:r>
            <a:r>
              <a:rPr lang="en-US" altLang="zh-CN" dirty="0" err="1"/>
              <a:t>nn.Dense</a:t>
            </a:r>
            <a:r>
              <a:rPr lang="en-US" altLang="zh-CN" dirty="0"/>
              <a:t>(</a:t>
            </a:r>
            <a:r>
              <a:rPr lang="en-US" altLang="zh-CN" dirty="0" err="1"/>
              <a:t>in_channels</a:t>
            </a:r>
            <a:r>
              <a:rPr lang="en-US" altLang="zh-CN" dirty="0"/>
              <a:t>=3, </a:t>
            </a:r>
            <a:r>
              <a:rPr lang="en-US" altLang="zh-CN" dirty="0" err="1"/>
              <a:t>out_channels</a:t>
            </a:r>
            <a:r>
              <a:rPr lang="en-US" altLang="zh-CN" dirty="0"/>
              <a:t>=4, </a:t>
            </a:r>
            <a:r>
              <a:rPr lang="en-US" altLang="zh-CN" dirty="0" err="1"/>
              <a:t>weight_init</a:t>
            </a:r>
            <a:r>
              <a:rPr lang="en-US" altLang="zh-CN" dirty="0"/>
              <a:t>='ones', </a:t>
            </a:r>
            <a:r>
              <a:rPr lang="en-US" altLang="zh-CN" dirty="0" err="1"/>
              <a:t>bias_init</a:t>
            </a:r>
            <a:r>
              <a:rPr lang="en-US" altLang="zh-CN" dirty="0"/>
              <a:t>='ones', </a:t>
            </a:r>
            <a:r>
              <a:rPr lang="en-US" altLang="zh-CN" dirty="0" err="1"/>
              <a:t>has_bias</a:t>
            </a:r>
            <a:r>
              <a:rPr lang="en-US" altLang="zh-CN" dirty="0"/>
              <a:t>=True, activation=None)</a:t>
            </a:r>
            <a:endParaRPr lang="zh-CN" altLang="zh-CN" dirty="0"/>
          </a:p>
          <a:p>
            <a:pPr marL="342900" lvl="0" indent="-342900">
              <a:buClr>
                <a:srgbClr val="00B0F0"/>
              </a:buClr>
              <a:buFont typeface="+mj-lt"/>
              <a:buAutoNum type="arabicPeriod"/>
            </a:pPr>
            <a:r>
              <a:rPr lang="en-US" altLang="zh-CN" dirty="0"/>
              <a:t>output = net(input)</a:t>
            </a:r>
            <a:endParaRPr lang="zh-CN" altLang="zh-CN" dirty="0"/>
          </a:p>
          <a:p>
            <a:pPr marL="342900" lvl="0" indent="-342900">
              <a:buClr>
                <a:srgbClr val="00B0F0"/>
              </a:buClr>
              <a:buFont typeface="+mj-lt"/>
              <a:buAutoNum type="arabicPeriod"/>
            </a:pPr>
            <a:r>
              <a:rPr lang="en-US" altLang="zh-CN" dirty="0"/>
              <a:t>print(output)</a:t>
            </a:r>
            <a:endParaRPr lang="zh-CN" altLang="zh-CN" dirty="0"/>
          </a:p>
          <a:p>
            <a:pPr marL="342900" lvl="0" indent="-342900">
              <a:buClr>
                <a:srgbClr val="00B0F0"/>
              </a:buClr>
              <a:buFont typeface="+mj-lt"/>
              <a:buAutoNum type="arabicPeriod"/>
            </a:pPr>
            <a:r>
              <a:rPr lang="en-US" altLang="zh-CN" dirty="0"/>
              <a:t>&gt;&gt;&gt; [[ 7.  7.  7.  7.]</a:t>
            </a:r>
            <a:endParaRPr lang="zh-CN" altLang="zh-CN" dirty="0"/>
          </a:p>
          <a:p>
            <a:pPr marL="342900" indent="-342900">
              <a:buClr>
                <a:srgbClr val="00B0F0"/>
              </a:buClr>
              <a:buFont typeface="+mj-lt"/>
              <a:buAutoNum type="arabicPeriod"/>
            </a:pPr>
            <a:r>
              <a:rPr lang="en-US" altLang="zh-CN" dirty="0"/>
              <a:t>      [16. 16. 16. 16.]]</a:t>
            </a:r>
            <a:endParaRPr lang="zh-CN" altLang="zh-CN" dirty="0"/>
          </a:p>
        </p:txBody>
      </p:sp>
    </p:spTree>
    <p:extLst>
      <p:ext uri="{BB962C8B-B14F-4D97-AF65-F5344CB8AC3E}">
        <p14:creationId xmlns:p14="http://schemas.microsoft.com/office/powerpoint/2010/main" val="2042294260"/>
      </p:ext>
    </p:extLst>
  </p:cSld>
  <p:clrMapOvr>
    <a:masterClrMapping/>
  </p:clrMapOvr>
  <p:transition spd="slow">
    <p:wip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TensorFlow2</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中实现</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自定义全连接</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层</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矩形 11"/>
          <p:cNvSpPr/>
          <p:nvPr/>
        </p:nvSpPr>
        <p:spPr>
          <a:xfrm>
            <a:off x="321608" y="1285980"/>
            <a:ext cx="8500784" cy="4801314"/>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import </a:t>
            </a:r>
            <a:r>
              <a:rPr lang="en-US" altLang="zh-CN" dirty="0" err="1"/>
              <a:t>tensorflow</a:t>
            </a:r>
            <a:r>
              <a:rPr lang="en-US" altLang="zh-CN" dirty="0"/>
              <a:t> as </a:t>
            </a:r>
            <a:r>
              <a:rPr lang="en-US" altLang="zh-CN" dirty="0" err="1"/>
              <a:t>tf</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 </a:t>
            </a:r>
            <a:r>
              <a:rPr lang="zh-CN" altLang="zh-CN" dirty="0"/>
              <a:t>自定义线性回归层</a:t>
            </a:r>
          </a:p>
          <a:p>
            <a:pPr marL="342900" lvl="0" indent="-342900">
              <a:buClr>
                <a:srgbClr val="00B0F0"/>
              </a:buClr>
              <a:buFont typeface="+mj-lt"/>
              <a:buAutoNum type="arabicPeriod"/>
            </a:pPr>
            <a:r>
              <a:rPr lang="en-US" altLang="zh-CN" dirty="0"/>
              <a:t>class </a:t>
            </a:r>
            <a:r>
              <a:rPr lang="en-US" altLang="zh-CN" dirty="0" err="1"/>
              <a:t>LinearLayer</a:t>
            </a:r>
            <a:r>
              <a:rPr lang="en-US" altLang="zh-CN" dirty="0"/>
              <a:t>(</a:t>
            </a:r>
            <a:r>
              <a:rPr lang="en-US" altLang="zh-CN" dirty="0" err="1"/>
              <a:t>tf.keras.layers.Layer</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dirty="0" err="1"/>
              <a:t>def</a:t>
            </a:r>
            <a:r>
              <a:rPr lang="en-US" altLang="zh-CN" dirty="0"/>
              <a:t> __</a:t>
            </a:r>
            <a:r>
              <a:rPr lang="en-US" altLang="zh-CN" dirty="0" err="1"/>
              <a:t>init</a:t>
            </a:r>
            <a:r>
              <a:rPr lang="en-US" altLang="zh-CN" dirty="0"/>
              <a:t>__(self, </a:t>
            </a:r>
            <a:r>
              <a:rPr lang="en-US" altLang="zh-CN" dirty="0" err="1"/>
              <a:t>inp_dim</a:t>
            </a:r>
            <a:r>
              <a:rPr lang="en-US" altLang="zh-CN" dirty="0"/>
              <a:t>, </a:t>
            </a:r>
            <a:r>
              <a:rPr lang="en-US" altLang="zh-CN" dirty="0" err="1"/>
              <a:t>outp_dim</a:t>
            </a:r>
            <a:r>
              <a:rPr lang="en-US" altLang="zh-CN" dirty="0"/>
              <a:t>):</a:t>
            </a:r>
            <a:endParaRPr lang="zh-CN" altLang="zh-CN" dirty="0"/>
          </a:p>
          <a:p>
            <a:pPr marL="342900" lvl="0" indent="-342900">
              <a:buClr>
                <a:srgbClr val="00B0F0"/>
              </a:buClr>
              <a:buFont typeface="+mj-lt"/>
              <a:buAutoNum type="arabicPeriod"/>
            </a:pPr>
            <a:r>
              <a:rPr lang="en-US" altLang="zh-CN" dirty="0"/>
              <a:t>        super(</a:t>
            </a:r>
            <a:r>
              <a:rPr lang="en-US" altLang="zh-CN" dirty="0" err="1"/>
              <a:t>LinearLayer</a:t>
            </a:r>
            <a:r>
              <a:rPr lang="en-US" altLang="zh-CN" dirty="0"/>
              <a:t>, self).__</a:t>
            </a:r>
            <a:r>
              <a:rPr lang="en-US" altLang="zh-CN" dirty="0" err="1"/>
              <a:t>init</a:t>
            </a:r>
            <a:r>
              <a:rPr lang="en-US" altLang="zh-CN" dirty="0"/>
              <a:t>__()</a:t>
            </a:r>
            <a:endParaRPr lang="zh-CN" altLang="zh-CN" dirty="0"/>
          </a:p>
          <a:p>
            <a:pPr marL="342900" lvl="0" indent="-342900">
              <a:buClr>
                <a:srgbClr val="00B0F0"/>
              </a:buClr>
              <a:buFont typeface="+mj-lt"/>
              <a:buAutoNum type="arabicPeriod"/>
            </a:pPr>
            <a:r>
              <a:rPr lang="en-US" altLang="zh-CN" dirty="0"/>
              <a:t>        </a:t>
            </a:r>
            <a:r>
              <a:rPr lang="en-US" altLang="zh-CN" dirty="0" err="1"/>
              <a:t>self.weight</a:t>
            </a:r>
            <a:r>
              <a:rPr lang="en-US" altLang="zh-CN" dirty="0"/>
              <a:t> = </a:t>
            </a:r>
            <a:r>
              <a:rPr lang="en-US" altLang="zh-CN" dirty="0" err="1"/>
              <a:t>self.add_variable</a:t>
            </a:r>
            <a:r>
              <a:rPr lang="en-US" altLang="zh-CN" dirty="0"/>
              <a:t>('weight', [</a:t>
            </a:r>
            <a:r>
              <a:rPr lang="en-US" altLang="zh-CN" dirty="0" err="1"/>
              <a:t>inp_dim</a:t>
            </a:r>
            <a:r>
              <a:rPr lang="en-US" altLang="zh-CN" dirty="0"/>
              <a:t>, </a:t>
            </a:r>
            <a:r>
              <a:rPr lang="en-US" altLang="zh-CN" dirty="0" err="1"/>
              <a:t>outp_dim</a:t>
            </a:r>
            <a:r>
              <a:rPr lang="en-US" altLang="zh-CN" dirty="0"/>
              <a:t>], initializer=</a:t>
            </a:r>
            <a:r>
              <a:rPr lang="en-US" altLang="zh-CN" dirty="0" err="1"/>
              <a:t>tf.random_normal_initializer</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dirty="0" err="1"/>
              <a:t>self.bias</a:t>
            </a:r>
            <a:r>
              <a:rPr lang="en-US" altLang="zh-CN" dirty="0"/>
              <a:t> = </a:t>
            </a:r>
            <a:r>
              <a:rPr lang="en-US" altLang="zh-CN" dirty="0" err="1"/>
              <a:t>self.add_variable</a:t>
            </a:r>
            <a:r>
              <a:rPr lang="en-US" altLang="zh-CN" dirty="0"/>
              <a:t>('bias', [</a:t>
            </a:r>
            <a:r>
              <a:rPr lang="en-US" altLang="zh-CN" dirty="0" err="1"/>
              <a:t>outp_dim</a:t>
            </a:r>
            <a:r>
              <a:rPr lang="en-US" altLang="zh-CN" dirty="0"/>
              <a:t>], initializer=</a:t>
            </a:r>
            <a:r>
              <a:rPr lang="en-US" altLang="zh-CN" dirty="0" err="1"/>
              <a:t>tf.zeros_initializer</a:t>
            </a:r>
            <a:r>
              <a:rPr lang="en-US" altLang="zh-CN" dirty="0"/>
              <a:t>())</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    </a:t>
            </a:r>
            <a:r>
              <a:rPr lang="en-US" altLang="zh-CN" dirty="0" err="1"/>
              <a:t>def</a:t>
            </a:r>
            <a:r>
              <a:rPr lang="en-US" altLang="zh-CN" dirty="0"/>
              <a:t> call(self, inputs, training = None):</a:t>
            </a:r>
            <a:endParaRPr lang="zh-CN" altLang="zh-CN" dirty="0"/>
          </a:p>
          <a:p>
            <a:pPr marL="342900" lvl="0" indent="-342900">
              <a:buClr>
                <a:srgbClr val="00B0F0"/>
              </a:buClr>
              <a:buFont typeface="+mj-lt"/>
              <a:buAutoNum type="arabicPeriod"/>
            </a:pPr>
            <a:r>
              <a:rPr lang="en-US" altLang="zh-CN" dirty="0"/>
              <a:t>        out = inputs * </a:t>
            </a:r>
            <a:r>
              <a:rPr lang="en-US" altLang="zh-CN" dirty="0" err="1"/>
              <a:t>self.weight</a:t>
            </a:r>
            <a:r>
              <a:rPr lang="en-US" altLang="zh-CN" dirty="0"/>
              <a:t> + </a:t>
            </a:r>
            <a:r>
              <a:rPr lang="en-US" altLang="zh-CN" dirty="0" err="1"/>
              <a:t>self.bias</a:t>
            </a:r>
            <a:endParaRPr lang="zh-CN" altLang="zh-CN" dirty="0"/>
          </a:p>
          <a:p>
            <a:pPr marL="342900" lvl="0" indent="-342900">
              <a:buClr>
                <a:srgbClr val="00B0F0"/>
              </a:buClr>
              <a:buFont typeface="+mj-lt"/>
              <a:buAutoNum type="arabicPeriod"/>
            </a:pPr>
            <a:r>
              <a:rPr lang="en-US" altLang="zh-CN" dirty="0"/>
              <a:t>        return out</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    </a:t>
            </a:r>
            <a:r>
              <a:rPr lang="en-US" altLang="zh-CN" dirty="0" err="1"/>
              <a:t>def</a:t>
            </a:r>
            <a:r>
              <a:rPr lang="en-US" altLang="zh-CN" dirty="0"/>
              <a:t> </a:t>
            </a:r>
            <a:r>
              <a:rPr lang="en-US" altLang="zh-CN" dirty="0" err="1"/>
              <a:t>show_variable</a:t>
            </a:r>
            <a:r>
              <a:rPr lang="en-US" altLang="zh-CN" dirty="0"/>
              <a:t>(self):</a:t>
            </a:r>
            <a:endParaRPr lang="zh-CN" altLang="zh-CN" dirty="0"/>
          </a:p>
          <a:p>
            <a:pPr marL="342900" lvl="0" indent="-342900">
              <a:buClr>
                <a:srgbClr val="00B0F0"/>
              </a:buClr>
              <a:buFont typeface="+mj-lt"/>
              <a:buAutoNum type="arabicPeriod"/>
            </a:pPr>
            <a:r>
              <a:rPr lang="en-US" altLang="zh-CN" dirty="0"/>
              <a:t>        print('weight:', </a:t>
            </a:r>
            <a:r>
              <a:rPr lang="en-US" altLang="zh-CN" dirty="0" err="1"/>
              <a:t>self.weight</a:t>
            </a:r>
            <a:r>
              <a:rPr lang="en-US" altLang="zh-CN" dirty="0"/>
              <a:t>)</a:t>
            </a:r>
            <a:endParaRPr lang="zh-CN" altLang="zh-CN" dirty="0"/>
          </a:p>
          <a:p>
            <a:pPr marL="342900" lvl="0" indent="-342900">
              <a:buClr>
                <a:srgbClr val="00B0F0"/>
              </a:buClr>
              <a:buFont typeface="+mj-lt"/>
              <a:buAutoNum type="arabicPeriod"/>
            </a:pPr>
            <a:r>
              <a:rPr lang="en-US" altLang="zh-CN" dirty="0"/>
              <a:t>        print('bias:', </a:t>
            </a:r>
            <a:r>
              <a:rPr lang="en-US" altLang="zh-CN" dirty="0" err="1"/>
              <a:t>self.bias</a:t>
            </a:r>
            <a:r>
              <a:rPr lang="en-US" altLang="zh-CN" dirty="0"/>
              <a:t>)</a:t>
            </a:r>
            <a:endParaRPr lang="zh-CN" altLang="zh-CN" dirty="0"/>
          </a:p>
        </p:txBody>
      </p:sp>
    </p:spTree>
    <p:extLst>
      <p:ext uri="{BB962C8B-B14F-4D97-AF65-F5344CB8AC3E}">
        <p14:creationId xmlns:p14="http://schemas.microsoft.com/office/powerpoint/2010/main" val="3344529591"/>
      </p:ext>
    </p:extLst>
  </p:cSld>
  <p:clrMapOvr>
    <a:masterClrMapping/>
  </p:clrMapOvr>
  <p:transition spd="slow">
    <p:wip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TensorFlow2</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中实现</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自定义全连接</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层</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矩形 11"/>
          <p:cNvSpPr/>
          <p:nvPr/>
        </p:nvSpPr>
        <p:spPr>
          <a:xfrm>
            <a:off x="321608" y="1285980"/>
            <a:ext cx="8500784" cy="4801314"/>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 </a:t>
            </a:r>
            <a:r>
              <a:rPr lang="zh-CN" altLang="zh-CN" dirty="0"/>
              <a:t>自定义线性回归模型</a:t>
            </a:r>
          </a:p>
          <a:p>
            <a:pPr marL="342900" lvl="0" indent="-342900">
              <a:buClr>
                <a:srgbClr val="00B0F0"/>
              </a:buClr>
              <a:buFont typeface="+mj-lt"/>
              <a:buAutoNum type="arabicPeriod"/>
            </a:pPr>
            <a:r>
              <a:rPr lang="en-US" altLang="zh-CN" dirty="0"/>
              <a:t>class </a:t>
            </a:r>
            <a:r>
              <a:rPr lang="en-US" altLang="zh-CN" dirty="0" err="1"/>
              <a:t>LinearMode</a:t>
            </a:r>
            <a:r>
              <a:rPr lang="en-US" altLang="zh-CN" dirty="0"/>
              <a:t>(</a:t>
            </a:r>
            <a:r>
              <a:rPr lang="en-US" altLang="zh-CN" dirty="0" err="1"/>
              <a:t>tf.keras.Model</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dirty="0" err="1"/>
              <a:t>def</a:t>
            </a:r>
            <a:r>
              <a:rPr lang="en-US" altLang="zh-CN" dirty="0"/>
              <a:t> __</a:t>
            </a:r>
            <a:r>
              <a:rPr lang="en-US" altLang="zh-CN" dirty="0" err="1"/>
              <a:t>init</a:t>
            </a:r>
            <a:r>
              <a:rPr lang="en-US" altLang="zh-CN" dirty="0"/>
              <a:t>__(self):</a:t>
            </a:r>
            <a:endParaRPr lang="zh-CN" altLang="zh-CN" dirty="0"/>
          </a:p>
          <a:p>
            <a:pPr marL="342900" lvl="0" indent="-342900">
              <a:buClr>
                <a:srgbClr val="00B0F0"/>
              </a:buClr>
              <a:buFont typeface="+mj-lt"/>
              <a:buAutoNum type="arabicPeriod"/>
            </a:pPr>
            <a:r>
              <a:rPr lang="en-US" altLang="zh-CN" dirty="0"/>
              <a:t>        super(</a:t>
            </a:r>
            <a:r>
              <a:rPr lang="en-US" altLang="zh-CN" dirty="0" err="1"/>
              <a:t>LinearMode</a:t>
            </a:r>
            <a:r>
              <a:rPr lang="en-US" altLang="zh-CN" dirty="0"/>
              <a:t>, self).__</a:t>
            </a:r>
            <a:r>
              <a:rPr lang="en-US" altLang="zh-CN" dirty="0" err="1"/>
              <a:t>init</a:t>
            </a:r>
            <a:r>
              <a:rPr lang="en-US" altLang="zh-CN" dirty="0"/>
              <a:t>__()</a:t>
            </a:r>
            <a:endParaRPr lang="zh-CN" altLang="zh-CN" dirty="0"/>
          </a:p>
          <a:p>
            <a:pPr marL="342900" lvl="0" indent="-342900">
              <a:buClr>
                <a:srgbClr val="00B0F0"/>
              </a:buClr>
              <a:buFont typeface="+mj-lt"/>
              <a:buAutoNum type="arabicPeriod"/>
            </a:pPr>
            <a:r>
              <a:rPr lang="en-US" altLang="zh-CN" dirty="0"/>
              <a:t>        </a:t>
            </a:r>
            <a:r>
              <a:rPr lang="en-US" altLang="zh-CN" dirty="0" err="1"/>
              <a:t>self.linearlayer</a:t>
            </a:r>
            <a:r>
              <a:rPr lang="en-US" altLang="zh-CN" dirty="0"/>
              <a:t> = </a:t>
            </a:r>
            <a:r>
              <a:rPr lang="en-US" altLang="zh-CN" dirty="0" err="1"/>
              <a:t>LinearLayer</a:t>
            </a:r>
            <a:r>
              <a:rPr lang="en-US" altLang="zh-CN" dirty="0"/>
              <a:t>(1,1)</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    </a:t>
            </a:r>
            <a:r>
              <a:rPr lang="en-US" altLang="zh-CN" dirty="0" err="1"/>
              <a:t>def</a:t>
            </a:r>
            <a:r>
              <a:rPr lang="en-US" altLang="zh-CN" dirty="0"/>
              <a:t> call(self, inputs, training = None):</a:t>
            </a:r>
            <a:endParaRPr lang="zh-CN" altLang="zh-CN" dirty="0"/>
          </a:p>
          <a:p>
            <a:pPr marL="342900" lvl="0" indent="-342900">
              <a:buClr>
                <a:srgbClr val="00B0F0"/>
              </a:buClr>
              <a:buFont typeface="+mj-lt"/>
              <a:buAutoNum type="arabicPeriod"/>
            </a:pPr>
            <a:r>
              <a:rPr lang="en-US" altLang="zh-CN" dirty="0"/>
              <a:t>        x = </a:t>
            </a:r>
            <a:r>
              <a:rPr lang="en-US" altLang="zh-CN" dirty="0" err="1"/>
              <a:t>self.linearlayer</a:t>
            </a:r>
            <a:r>
              <a:rPr lang="en-US" altLang="zh-CN" dirty="0"/>
              <a:t>(inputs)</a:t>
            </a:r>
            <a:endParaRPr lang="zh-CN" altLang="zh-CN" dirty="0"/>
          </a:p>
          <a:p>
            <a:pPr marL="342900" lvl="0" indent="-342900">
              <a:buClr>
                <a:srgbClr val="00B0F0"/>
              </a:buClr>
              <a:buFont typeface="+mj-lt"/>
              <a:buAutoNum type="arabicPeriod"/>
            </a:pPr>
            <a:r>
              <a:rPr lang="en-US" altLang="zh-CN" dirty="0"/>
              <a:t>        return x</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    </a:t>
            </a:r>
            <a:r>
              <a:rPr lang="en-US" altLang="zh-CN" dirty="0" err="1"/>
              <a:t>def</a:t>
            </a:r>
            <a:r>
              <a:rPr lang="en-US" altLang="zh-CN" dirty="0"/>
              <a:t> </a:t>
            </a:r>
            <a:r>
              <a:rPr lang="en-US" altLang="zh-CN" dirty="0" err="1"/>
              <a:t>show_v</a:t>
            </a:r>
            <a:r>
              <a:rPr lang="en-US" altLang="zh-CN" dirty="0"/>
              <a:t>(self):</a:t>
            </a:r>
            <a:endParaRPr lang="zh-CN" altLang="zh-CN" dirty="0"/>
          </a:p>
          <a:p>
            <a:pPr marL="342900" lvl="0" indent="-342900">
              <a:buClr>
                <a:srgbClr val="00B0F0"/>
              </a:buClr>
              <a:buFont typeface="+mj-lt"/>
              <a:buAutoNum type="arabicPeriod"/>
            </a:pPr>
            <a:r>
              <a:rPr lang="en-US" altLang="zh-CN" dirty="0"/>
              <a:t>        </a:t>
            </a:r>
            <a:r>
              <a:rPr lang="en-US" altLang="zh-CN" dirty="0" err="1"/>
              <a:t>self.linearlayer.show_variable</a:t>
            </a:r>
            <a:r>
              <a:rPr lang="en-US" altLang="zh-CN" dirty="0"/>
              <a:t>()</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err="1"/>
              <a:t>linearmode</a:t>
            </a:r>
            <a:r>
              <a:rPr lang="en-US" altLang="zh-CN" dirty="0"/>
              <a:t> = </a:t>
            </a:r>
            <a:r>
              <a:rPr lang="en-US" altLang="zh-CN" dirty="0" err="1"/>
              <a:t>LinearMode</a:t>
            </a:r>
            <a:r>
              <a:rPr lang="en-US" altLang="zh-CN" dirty="0"/>
              <a:t>()</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err="1"/>
              <a:t>linearmode.compile</a:t>
            </a:r>
            <a:r>
              <a:rPr lang="en-US" altLang="zh-CN" dirty="0"/>
              <a:t>(</a:t>
            </a:r>
            <a:r>
              <a:rPr lang="en-US" altLang="zh-CN" dirty="0" err="1"/>
              <a:t>optimiaer</a:t>
            </a:r>
            <a:r>
              <a:rPr lang="en-US" altLang="zh-CN" dirty="0"/>
              <a:t>='</a:t>
            </a:r>
            <a:r>
              <a:rPr lang="en-US" altLang="zh-CN" dirty="0" err="1"/>
              <a:t>sgd</a:t>
            </a:r>
            <a:r>
              <a:rPr lang="en-US" altLang="zh-CN" dirty="0"/>
              <a:t>', loss='</a:t>
            </a:r>
            <a:r>
              <a:rPr lang="en-US" altLang="zh-CN" dirty="0" err="1"/>
              <a:t>mean_squared_error</a:t>
            </a:r>
            <a:r>
              <a:rPr lang="en-US" altLang="zh-CN" dirty="0"/>
              <a:t>')</a:t>
            </a:r>
            <a:endParaRPr lang="zh-CN" altLang="zh-CN" dirty="0"/>
          </a:p>
          <a:p>
            <a:pPr marL="342900" lvl="0" indent="-342900">
              <a:buClr>
                <a:srgbClr val="00B0F0"/>
              </a:buClr>
              <a:buFont typeface="+mj-lt"/>
              <a:buAutoNum type="arabicPeriod"/>
            </a:pPr>
            <a:r>
              <a:rPr lang="en-US" altLang="zh-CN" dirty="0"/>
              <a:t> </a:t>
            </a:r>
            <a:endParaRPr lang="zh-CN" altLang="zh-CN" dirty="0"/>
          </a:p>
        </p:txBody>
      </p:sp>
    </p:spTree>
    <p:extLst>
      <p:ext uri="{BB962C8B-B14F-4D97-AF65-F5344CB8AC3E}">
        <p14:creationId xmlns:p14="http://schemas.microsoft.com/office/powerpoint/2010/main" val="3597711429"/>
      </p:ext>
    </p:extLst>
  </p:cSld>
  <p:clrMapOvr>
    <a:masterClrMapping/>
  </p:clrMapOvr>
  <p:transition spd="slow">
    <p:wip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TensorFlow2</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中实现</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自定义全连接</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层</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矩形 11"/>
          <p:cNvSpPr/>
          <p:nvPr/>
        </p:nvSpPr>
        <p:spPr>
          <a:xfrm>
            <a:off x="321608" y="1285980"/>
            <a:ext cx="8500784" cy="3970318"/>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smtClean="0"/>
              <a:t>XX </a:t>
            </a:r>
            <a:r>
              <a:rPr lang="en-US" altLang="zh-CN" dirty="0"/>
              <a:t>= </a:t>
            </a:r>
            <a:r>
              <a:rPr lang="en-US" altLang="zh-CN" dirty="0" err="1"/>
              <a:t>np.array</a:t>
            </a:r>
            <a:r>
              <a:rPr lang="en-US" altLang="zh-CN" dirty="0"/>
              <a:t>(X).reshape(-1)</a:t>
            </a:r>
            <a:endParaRPr lang="zh-CN" altLang="zh-CN" dirty="0"/>
          </a:p>
          <a:p>
            <a:pPr marL="342900" lvl="0" indent="-342900">
              <a:buClr>
                <a:srgbClr val="00B0F0"/>
              </a:buClr>
              <a:buFont typeface="+mj-lt"/>
              <a:buAutoNum type="arabicPeriod"/>
            </a:pPr>
            <a:r>
              <a:rPr lang="en-US" altLang="zh-CN" dirty="0" err="1"/>
              <a:t>yy</a:t>
            </a:r>
            <a:r>
              <a:rPr lang="en-US" altLang="zh-CN" dirty="0"/>
              <a:t> = </a:t>
            </a:r>
            <a:r>
              <a:rPr lang="en-US" altLang="zh-CN" dirty="0" err="1"/>
              <a:t>np.array</a:t>
            </a:r>
            <a:r>
              <a:rPr lang="en-US" altLang="zh-CN" dirty="0"/>
              <a:t>(y).reshape(-1)</a:t>
            </a:r>
            <a:endParaRPr lang="zh-CN" altLang="zh-CN" dirty="0"/>
          </a:p>
          <a:p>
            <a:pPr marL="342900" lvl="0" indent="-342900">
              <a:buClr>
                <a:srgbClr val="00B0F0"/>
              </a:buClr>
              <a:buFont typeface="+mj-lt"/>
              <a:buAutoNum type="arabicPeriod"/>
            </a:pPr>
            <a:r>
              <a:rPr lang="en-US" altLang="zh-CN" dirty="0" err="1"/>
              <a:t>linearmode.fit</a:t>
            </a:r>
            <a:r>
              <a:rPr lang="en-US" altLang="zh-CN" dirty="0"/>
              <a:t>(XX, </a:t>
            </a:r>
            <a:r>
              <a:rPr lang="en-US" altLang="zh-CN" dirty="0" err="1"/>
              <a:t>yy</a:t>
            </a:r>
            <a:r>
              <a:rPr lang="en-US" altLang="zh-CN" dirty="0"/>
              <a:t>, epochs=10, verbose=1)</a:t>
            </a:r>
            <a:endParaRPr lang="zh-CN" altLang="zh-CN" dirty="0"/>
          </a:p>
          <a:p>
            <a:pPr marL="342900" lvl="0" indent="-342900">
              <a:buClr>
                <a:srgbClr val="00B0F0"/>
              </a:buClr>
              <a:buFont typeface="+mj-lt"/>
              <a:buAutoNum type="arabicPeriod"/>
            </a:pPr>
            <a:r>
              <a:rPr lang="en-US" altLang="zh-CN" dirty="0" err="1"/>
              <a:t>linearmode.show_v</a:t>
            </a:r>
            <a:r>
              <a:rPr lang="en-US" altLang="zh-CN" dirty="0"/>
              <a:t>()</a:t>
            </a:r>
            <a:endParaRPr lang="zh-CN" altLang="zh-CN" dirty="0"/>
          </a:p>
          <a:p>
            <a:pPr marL="342900" lvl="0" indent="-342900">
              <a:buClr>
                <a:srgbClr val="00B0F0"/>
              </a:buClr>
              <a:buFont typeface="+mj-lt"/>
              <a:buAutoNum type="arabicPeriod"/>
            </a:pPr>
            <a:r>
              <a:rPr lang="en-US" altLang="zh-CN" dirty="0"/>
              <a:t>&gt;&gt;&gt; Train on 80 samples</a:t>
            </a:r>
            <a:endParaRPr lang="zh-CN" altLang="zh-CN" dirty="0"/>
          </a:p>
          <a:p>
            <a:pPr marL="342900" lvl="0" indent="-342900">
              <a:buClr>
                <a:srgbClr val="00B0F0"/>
              </a:buClr>
              <a:buFont typeface="+mj-lt"/>
              <a:buAutoNum type="arabicPeriod"/>
            </a:pPr>
            <a:r>
              <a:rPr lang="en-US" altLang="zh-CN" dirty="0"/>
              <a:t>Epoch 1/10</a:t>
            </a:r>
            <a:endParaRPr lang="zh-CN" altLang="zh-CN" dirty="0"/>
          </a:p>
          <a:p>
            <a:pPr marL="342900" lvl="0" indent="-342900">
              <a:buClr>
                <a:srgbClr val="00B0F0"/>
              </a:buClr>
              <a:buFont typeface="+mj-lt"/>
              <a:buAutoNum type="arabicPeriod"/>
            </a:pPr>
            <a:r>
              <a:rPr lang="en-US" altLang="zh-CN" dirty="0"/>
              <a:t>80/80 [==============================] - 0s 563us/sample - loss: 6.6019</a:t>
            </a:r>
            <a:endParaRPr lang="zh-CN" altLang="zh-CN" dirty="0"/>
          </a:p>
          <a:p>
            <a:pPr marL="342900" lvl="0" indent="-342900">
              <a:buClr>
                <a:srgbClr val="00B0F0"/>
              </a:buClr>
              <a:buFont typeface="+mj-lt"/>
              <a:buAutoNum type="arabicPeriod"/>
            </a:pPr>
            <a:r>
              <a:rPr lang="en-US" altLang="zh-CN" dirty="0"/>
              <a:t>…</a:t>
            </a:r>
            <a:endParaRPr lang="zh-CN" altLang="zh-CN" dirty="0"/>
          </a:p>
          <a:p>
            <a:pPr marL="342900" lvl="0" indent="-342900">
              <a:buClr>
                <a:srgbClr val="00B0F0"/>
              </a:buClr>
              <a:buFont typeface="+mj-lt"/>
              <a:buAutoNum type="arabicPeriod"/>
            </a:pPr>
            <a:r>
              <a:rPr lang="en-US" altLang="zh-CN" dirty="0"/>
              <a:t>Epoch 10/10</a:t>
            </a:r>
            <a:endParaRPr lang="zh-CN" altLang="zh-CN" dirty="0"/>
          </a:p>
          <a:p>
            <a:pPr marL="342900" lvl="0" indent="-342900">
              <a:buClr>
                <a:srgbClr val="00B0F0"/>
              </a:buClr>
              <a:buFont typeface="+mj-lt"/>
              <a:buAutoNum type="arabicPeriod"/>
            </a:pPr>
            <a:r>
              <a:rPr lang="en-US" altLang="zh-CN" dirty="0"/>
              <a:t>80/80 [==============================] - 0s 213us/sample - loss: 6.6037</a:t>
            </a:r>
            <a:endParaRPr lang="zh-CN" altLang="zh-CN" dirty="0"/>
          </a:p>
          <a:p>
            <a:pPr marL="342900" lvl="0" indent="-342900">
              <a:buClr>
                <a:srgbClr val="00B0F0"/>
              </a:buClr>
              <a:buFont typeface="+mj-lt"/>
              <a:buAutoNum type="arabicPeriod"/>
            </a:pPr>
            <a:r>
              <a:rPr lang="en-US" altLang="zh-CN" dirty="0"/>
              <a:t>weight: &lt;</a:t>
            </a:r>
            <a:r>
              <a:rPr lang="en-US" altLang="zh-CN" dirty="0" err="1"/>
              <a:t>tf.Variable</a:t>
            </a:r>
            <a:r>
              <a:rPr lang="en-US" altLang="zh-CN" dirty="0"/>
              <a:t> 'weight:0' shape=(1, 1) </a:t>
            </a:r>
            <a:r>
              <a:rPr lang="en-US" altLang="zh-CN" dirty="0" err="1"/>
              <a:t>dtype</a:t>
            </a:r>
            <a:r>
              <a:rPr lang="en-US" altLang="zh-CN" dirty="0"/>
              <a:t>=float32, </a:t>
            </a:r>
            <a:r>
              <a:rPr lang="en-US" altLang="zh-CN" dirty="0" err="1"/>
              <a:t>numpy</a:t>
            </a:r>
            <a:r>
              <a:rPr lang="en-US" altLang="zh-CN" dirty="0"/>
              <a:t>=array([[2.9956875]], </a:t>
            </a:r>
            <a:r>
              <a:rPr lang="en-US" altLang="zh-CN" dirty="0" err="1"/>
              <a:t>dtype</a:t>
            </a:r>
            <a:r>
              <a:rPr lang="en-US" altLang="zh-CN" dirty="0"/>
              <a:t>=float32)&gt;</a:t>
            </a:r>
            <a:endParaRPr lang="zh-CN" altLang="zh-CN" dirty="0"/>
          </a:p>
          <a:p>
            <a:pPr marL="342900" lvl="0" indent="-342900">
              <a:buClr>
                <a:srgbClr val="00B0F0"/>
              </a:buClr>
              <a:buFont typeface="+mj-lt"/>
              <a:buAutoNum type="arabicPeriod"/>
            </a:pPr>
            <a:r>
              <a:rPr lang="en-US" altLang="zh-CN" dirty="0"/>
              <a:t>bias: &lt;</a:t>
            </a:r>
            <a:r>
              <a:rPr lang="en-US" altLang="zh-CN" dirty="0" err="1"/>
              <a:t>tf.Variable</a:t>
            </a:r>
            <a:r>
              <a:rPr lang="en-US" altLang="zh-CN" dirty="0"/>
              <a:t> 'bias:0' shape=(1,) </a:t>
            </a:r>
            <a:r>
              <a:rPr lang="en-US" altLang="zh-CN" dirty="0" err="1"/>
              <a:t>dtype</a:t>
            </a:r>
            <a:r>
              <a:rPr lang="en-US" altLang="zh-CN" dirty="0"/>
              <a:t>=float32, </a:t>
            </a:r>
            <a:r>
              <a:rPr lang="en-US" altLang="zh-CN" dirty="0" err="1"/>
              <a:t>numpy</a:t>
            </a:r>
            <a:r>
              <a:rPr lang="en-US" altLang="zh-CN" dirty="0"/>
              <a:t>=array([0.8679356], </a:t>
            </a:r>
            <a:r>
              <a:rPr lang="en-US" altLang="zh-CN" dirty="0" err="1"/>
              <a:t>dtype</a:t>
            </a:r>
            <a:r>
              <a:rPr lang="en-US" altLang="zh-CN" dirty="0"/>
              <a:t>=float32)&gt;</a:t>
            </a:r>
            <a:endParaRPr lang="zh-CN" altLang="zh-CN" dirty="0"/>
          </a:p>
        </p:txBody>
      </p:sp>
    </p:spTree>
    <p:extLst>
      <p:ext uri="{BB962C8B-B14F-4D97-AF65-F5344CB8AC3E}">
        <p14:creationId xmlns:p14="http://schemas.microsoft.com/office/powerpoint/2010/main" val="2355916110"/>
      </p:ext>
    </p:extLst>
  </p:cSld>
  <p:clrMapOvr>
    <a:masterClrMapping/>
  </p:clrMapOvr>
  <p:transition spd="slow">
    <p:wip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全</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连接</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层神经网络与非线性回归</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基于全连接层构建的多层神经网络能够用来完成回归和分类任务。</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3" name="图片 12"/>
          <p:cNvPicPr/>
          <p:nvPr/>
        </p:nvPicPr>
        <p:blipFill>
          <a:blip r:embed="rId4">
            <a:extLst>
              <a:ext uri="{28A0092B-C50C-407E-A947-70E740481C1C}">
                <a14:useLocalDpi xmlns:a14="http://schemas.microsoft.com/office/drawing/2010/main" val="0"/>
              </a:ext>
            </a:extLst>
          </a:blip>
          <a:srcRect/>
          <a:stretch>
            <a:fillRect/>
          </a:stretch>
        </p:blipFill>
        <p:spPr bwMode="auto">
          <a:xfrm>
            <a:off x="678093" y="2794203"/>
            <a:ext cx="3030877" cy="2245474"/>
          </a:xfrm>
          <a:prstGeom prst="rect">
            <a:avLst/>
          </a:prstGeom>
          <a:noFill/>
          <a:ln>
            <a:noFill/>
          </a:ln>
        </p:spPr>
      </p:pic>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4109596405"/>
              </p:ext>
            </p:extLst>
          </p:nvPr>
        </p:nvGraphicFramePr>
        <p:xfrm>
          <a:off x="3945275" y="2496252"/>
          <a:ext cx="4674742" cy="2979506"/>
        </p:xfrm>
        <a:graphic>
          <a:graphicData uri="http://schemas.openxmlformats.org/presentationml/2006/ole">
            <mc:AlternateContent xmlns:mc="http://schemas.openxmlformats.org/markup-compatibility/2006">
              <mc:Choice xmlns:v="urn:schemas-microsoft-com:vml" Requires="v">
                <p:oleObj spid="_x0000_s133132" name="Visio" r:id="rId5" imgW="4330970" imgH="2796576" progId="Visio.Drawing.11">
                  <p:embed/>
                </p:oleObj>
              </mc:Choice>
              <mc:Fallback>
                <p:oleObj name="Visio" r:id="rId5" imgW="4330970" imgH="2796576" progId="Visio.Drawing.11">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45275" y="2496252"/>
                        <a:ext cx="4674742" cy="2979506"/>
                      </a:xfrm>
                      <a:prstGeom prst="rect">
                        <a:avLst/>
                      </a:prstGeom>
                      <a:noFill/>
                    </p:spPr>
                  </p:pic>
                </p:oleObj>
              </mc:Fallback>
            </mc:AlternateContent>
          </a:graphicData>
        </a:graphic>
      </p:graphicFrame>
    </p:spTree>
    <p:extLst>
      <p:ext uri="{BB962C8B-B14F-4D97-AF65-F5344CB8AC3E}">
        <p14:creationId xmlns:p14="http://schemas.microsoft.com/office/powerpoint/2010/main" val="3320645960"/>
      </p:ext>
    </p:extLst>
  </p:cSld>
  <p:clrMapOvr>
    <a:masterClrMapping/>
  </p:clrMapOvr>
  <p:transition spd="slow">
    <p:wip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全</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连接</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层神经网络与非线性回归</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矩形 13"/>
          <p:cNvSpPr/>
          <p:nvPr/>
        </p:nvSpPr>
        <p:spPr>
          <a:xfrm>
            <a:off x="321608" y="1285980"/>
            <a:ext cx="8500784" cy="4524315"/>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from </a:t>
            </a:r>
            <a:r>
              <a:rPr lang="en-US" altLang="zh-CN" dirty="0" err="1"/>
              <a:t>mindspore.common.initializer</a:t>
            </a:r>
            <a:r>
              <a:rPr lang="en-US" altLang="zh-CN" dirty="0"/>
              <a:t> import Normal</a:t>
            </a:r>
            <a:endParaRPr lang="zh-CN" altLang="zh-CN" dirty="0"/>
          </a:p>
          <a:p>
            <a:pPr marL="342900" lvl="0" indent="-342900">
              <a:buClr>
                <a:srgbClr val="00B0F0"/>
              </a:buClr>
              <a:buFont typeface="+mj-lt"/>
              <a:buAutoNum type="arabicPeriod"/>
            </a:pPr>
            <a:r>
              <a:rPr lang="en-US" altLang="zh-CN" dirty="0"/>
              <a:t>from </a:t>
            </a:r>
            <a:r>
              <a:rPr lang="en-US" altLang="zh-CN" dirty="0" err="1"/>
              <a:t>mindspore</a:t>
            </a:r>
            <a:r>
              <a:rPr lang="en-US" altLang="zh-CN" dirty="0"/>
              <a:t> import </a:t>
            </a:r>
            <a:r>
              <a:rPr lang="en-US" altLang="zh-CN" dirty="0" err="1"/>
              <a:t>nn</a:t>
            </a:r>
            <a:r>
              <a:rPr lang="en-US" altLang="zh-CN" dirty="0"/>
              <a:t>, Parameter</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class </a:t>
            </a:r>
            <a:r>
              <a:rPr lang="en-US" altLang="zh-CN" dirty="0" err="1"/>
              <a:t>NonLinearNet</a:t>
            </a:r>
            <a:r>
              <a:rPr lang="en-US" altLang="zh-CN" dirty="0"/>
              <a:t>(</a:t>
            </a:r>
            <a:r>
              <a:rPr lang="en-US" altLang="zh-CN" dirty="0" err="1"/>
              <a:t>nn.Cell</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dirty="0" err="1"/>
              <a:t>def</a:t>
            </a:r>
            <a:r>
              <a:rPr lang="en-US" altLang="zh-CN" dirty="0"/>
              <a:t> __</a:t>
            </a:r>
            <a:r>
              <a:rPr lang="en-US" altLang="zh-CN" dirty="0" err="1"/>
              <a:t>init</a:t>
            </a:r>
            <a:r>
              <a:rPr lang="en-US" altLang="zh-CN" dirty="0"/>
              <a:t>__(self):</a:t>
            </a:r>
            <a:endParaRPr lang="zh-CN" altLang="zh-CN" dirty="0"/>
          </a:p>
          <a:p>
            <a:pPr marL="342900" lvl="0" indent="-342900">
              <a:buClr>
                <a:srgbClr val="00B0F0"/>
              </a:buClr>
              <a:buFont typeface="+mj-lt"/>
              <a:buAutoNum type="arabicPeriod"/>
            </a:pPr>
            <a:r>
              <a:rPr lang="en-US" altLang="zh-CN" dirty="0"/>
              <a:t>        super(</a:t>
            </a:r>
            <a:r>
              <a:rPr lang="en-US" altLang="zh-CN" dirty="0" err="1"/>
              <a:t>NonLinearNet</a:t>
            </a:r>
            <a:r>
              <a:rPr lang="en-US" altLang="zh-CN" dirty="0"/>
              <a:t>, self).__</a:t>
            </a:r>
            <a:r>
              <a:rPr lang="en-US" altLang="zh-CN" dirty="0" err="1"/>
              <a:t>init</a:t>
            </a:r>
            <a:r>
              <a:rPr lang="en-US" altLang="zh-CN" dirty="0"/>
              <a:t>__()</a:t>
            </a:r>
            <a:endParaRPr lang="zh-CN" altLang="zh-CN" dirty="0"/>
          </a:p>
          <a:p>
            <a:pPr marL="342900" lvl="0" indent="-342900">
              <a:buClr>
                <a:srgbClr val="00B0F0"/>
              </a:buClr>
              <a:buFont typeface="+mj-lt"/>
              <a:buAutoNum type="arabicPeriod"/>
            </a:pPr>
            <a:r>
              <a:rPr lang="en-US" altLang="zh-CN" dirty="0"/>
              <a:t>        self.fc1 = </a:t>
            </a:r>
            <a:r>
              <a:rPr lang="en-US" altLang="zh-CN" dirty="0" err="1"/>
              <a:t>nn.Dense</a:t>
            </a:r>
            <a:r>
              <a:rPr lang="en-US" altLang="zh-CN" dirty="0"/>
              <a:t>(1, 5, Normal(0.02), Normal(0.02), True)</a:t>
            </a:r>
            <a:endParaRPr lang="zh-CN" altLang="zh-CN" dirty="0"/>
          </a:p>
          <a:p>
            <a:pPr marL="342900" lvl="0" indent="-342900">
              <a:buClr>
                <a:srgbClr val="00B0F0"/>
              </a:buClr>
              <a:buFont typeface="+mj-lt"/>
              <a:buAutoNum type="arabicPeriod"/>
            </a:pPr>
            <a:r>
              <a:rPr lang="en-US" altLang="zh-CN" dirty="0"/>
              <a:t>        self.fc2 = </a:t>
            </a:r>
            <a:r>
              <a:rPr lang="en-US" altLang="zh-CN" dirty="0" err="1"/>
              <a:t>nn.Dense</a:t>
            </a:r>
            <a:r>
              <a:rPr lang="en-US" altLang="zh-CN" dirty="0"/>
              <a:t>(5, 5, Normal(0.02), Normal(0.02), True)</a:t>
            </a:r>
            <a:endParaRPr lang="zh-CN" altLang="zh-CN" dirty="0"/>
          </a:p>
          <a:p>
            <a:pPr marL="342900" lvl="0" indent="-342900">
              <a:buClr>
                <a:srgbClr val="00B0F0"/>
              </a:buClr>
              <a:buFont typeface="+mj-lt"/>
              <a:buAutoNum type="arabicPeriod"/>
            </a:pPr>
            <a:r>
              <a:rPr lang="en-US" altLang="zh-CN" dirty="0"/>
              <a:t>        self.fc3 = </a:t>
            </a:r>
            <a:r>
              <a:rPr lang="en-US" altLang="zh-CN" dirty="0" err="1"/>
              <a:t>nn.Dense</a:t>
            </a:r>
            <a:r>
              <a:rPr lang="en-US" altLang="zh-CN" dirty="0"/>
              <a:t>(5, 1, Normal(0.02), Normal(0.02), True)</a:t>
            </a:r>
            <a:endParaRPr lang="zh-CN" altLang="zh-CN" dirty="0"/>
          </a:p>
          <a:p>
            <a:pPr marL="342900" lvl="0" indent="-342900">
              <a:buClr>
                <a:srgbClr val="00B0F0"/>
              </a:buClr>
              <a:buFont typeface="+mj-lt"/>
              <a:buAutoNum type="arabicPeriod"/>
            </a:pPr>
            <a:r>
              <a:rPr lang="en-US" altLang="zh-CN" dirty="0"/>
              <a:t>        </a:t>
            </a:r>
            <a:r>
              <a:rPr lang="en-US" altLang="zh-CN" dirty="0" err="1"/>
              <a:t>self.sigmoid</a:t>
            </a:r>
            <a:r>
              <a:rPr lang="en-US" altLang="zh-CN" dirty="0"/>
              <a:t> = </a:t>
            </a:r>
            <a:r>
              <a:rPr lang="en-US" altLang="zh-CN" dirty="0" err="1"/>
              <a:t>nn.Sigmoid</a:t>
            </a:r>
            <a:r>
              <a:rPr lang="en-US" altLang="zh-CN" dirty="0"/>
              <a:t>()</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    </a:t>
            </a:r>
            <a:r>
              <a:rPr lang="en-US" altLang="zh-CN" dirty="0" err="1"/>
              <a:t>def</a:t>
            </a:r>
            <a:r>
              <a:rPr lang="en-US" altLang="zh-CN" dirty="0"/>
              <a:t> construct(self, x):</a:t>
            </a:r>
            <a:endParaRPr lang="zh-CN" altLang="zh-CN" dirty="0"/>
          </a:p>
          <a:p>
            <a:pPr marL="342900" lvl="0" indent="-342900">
              <a:buClr>
                <a:srgbClr val="00B0F0"/>
              </a:buClr>
              <a:buFont typeface="+mj-lt"/>
              <a:buAutoNum type="arabicPeriod"/>
            </a:pPr>
            <a:r>
              <a:rPr lang="en-US" altLang="zh-CN" dirty="0"/>
              <a:t>        x = </a:t>
            </a:r>
            <a:r>
              <a:rPr lang="en-US" altLang="zh-CN" dirty="0" err="1"/>
              <a:t>self.sigmoid</a:t>
            </a:r>
            <a:r>
              <a:rPr lang="en-US" altLang="zh-CN" dirty="0"/>
              <a:t>(self.fc1(x))</a:t>
            </a:r>
            <a:endParaRPr lang="zh-CN" altLang="zh-CN" dirty="0"/>
          </a:p>
          <a:p>
            <a:pPr marL="342900" lvl="0" indent="-342900">
              <a:buClr>
                <a:srgbClr val="00B0F0"/>
              </a:buClr>
              <a:buFont typeface="+mj-lt"/>
              <a:buAutoNum type="arabicPeriod"/>
            </a:pPr>
            <a:r>
              <a:rPr lang="en-US" altLang="zh-CN" dirty="0"/>
              <a:t>        x = </a:t>
            </a:r>
            <a:r>
              <a:rPr lang="en-US" altLang="zh-CN" dirty="0" err="1"/>
              <a:t>self.sigmoid</a:t>
            </a:r>
            <a:r>
              <a:rPr lang="en-US" altLang="zh-CN" dirty="0"/>
              <a:t>(self.fc2(x))</a:t>
            </a:r>
            <a:endParaRPr lang="zh-CN" altLang="zh-CN" dirty="0"/>
          </a:p>
          <a:p>
            <a:pPr marL="342900" lvl="0" indent="-342900">
              <a:buClr>
                <a:srgbClr val="00B0F0"/>
              </a:buClr>
              <a:buFont typeface="+mj-lt"/>
              <a:buAutoNum type="arabicPeriod"/>
            </a:pPr>
            <a:r>
              <a:rPr lang="en-US" altLang="zh-CN" dirty="0"/>
              <a:t>        x = </a:t>
            </a:r>
            <a:r>
              <a:rPr lang="en-US" altLang="zh-CN" dirty="0" err="1"/>
              <a:t>self.sigmoid</a:t>
            </a:r>
            <a:r>
              <a:rPr lang="en-US" altLang="zh-CN" dirty="0"/>
              <a:t>(self.fc3(x))</a:t>
            </a:r>
            <a:endParaRPr lang="zh-CN" altLang="zh-CN" dirty="0"/>
          </a:p>
          <a:p>
            <a:pPr marL="342900" lvl="0" indent="-342900">
              <a:buClr>
                <a:srgbClr val="00B0F0"/>
              </a:buClr>
              <a:buFont typeface="+mj-lt"/>
              <a:buAutoNum type="arabicPeriod"/>
            </a:pPr>
            <a:r>
              <a:rPr lang="en-US" altLang="zh-CN" dirty="0"/>
              <a:t>        return x</a:t>
            </a:r>
            <a:endParaRPr lang="zh-CN" altLang="zh-CN" dirty="0"/>
          </a:p>
        </p:txBody>
      </p:sp>
      <p:pic>
        <p:nvPicPr>
          <p:cNvPr id="15" name="图片 14"/>
          <p:cNvPicPr/>
          <p:nvPr/>
        </p:nvPicPr>
        <p:blipFill>
          <a:blip r:embed="rId3">
            <a:extLst>
              <a:ext uri="{28A0092B-C50C-407E-A947-70E740481C1C}">
                <a14:useLocalDpi xmlns:a14="http://schemas.microsoft.com/office/drawing/2010/main" val="0"/>
              </a:ext>
            </a:extLst>
          </a:blip>
          <a:stretch>
            <a:fillRect/>
          </a:stretch>
        </p:blipFill>
        <p:spPr>
          <a:xfrm>
            <a:off x="4377511" y="3878027"/>
            <a:ext cx="3769895" cy="2859958"/>
          </a:xfrm>
          <a:prstGeom prst="rect">
            <a:avLst/>
          </a:prstGeom>
        </p:spPr>
      </p:pic>
    </p:spTree>
    <p:extLst>
      <p:ext uri="{BB962C8B-B14F-4D97-AF65-F5344CB8AC3E}">
        <p14:creationId xmlns:p14="http://schemas.microsoft.com/office/powerpoint/2010/main" val="3737645988"/>
      </p:ext>
    </p:extLst>
  </p:cSld>
  <p:clrMapOvr>
    <a:masterClrMapping/>
  </p:clrMapOvr>
  <p:transition spd="slow">
    <p:wip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0100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全</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连接</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层神经网络与非线性回归</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矩形 13"/>
          <p:cNvSpPr/>
          <p:nvPr/>
        </p:nvSpPr>
        <p:spPr>
          <a:xfrm>
            <a:off x="321608" y="1285980"/>
            <a:ext cx="8500784" cy="3693319"/>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import </a:t>
            </a:r>
            <a:r>
              <a:rPr lang="en-US" altLang="zh-CN" dirty="0" err="1"/>
              <a:t>tensorflow</a:t>
            </a:r>
            <a:r>
              <a:rPr lang="en-US" altLang="zh-CN" dirty="0"/>
              <a:t> as </a:t>
            </a:r>
            <a:r>
              <a:rPr lang="en-US" altLang="zh-CN" dirty="0" err="1"/>
              <a:t>tf</a:t>
            </a:r>
            <a:endParaRPr lang="zh-CN" altLang="zh-CN" dirty="0"/>
          </a:p>
          <a:p>
            <a:pPr marL="342900" lvl="0" indent="-342900">
              <a:buClr>
                <a:srgbClr val="00B0F0"/>
              </a:buClr>
              <a:buFont typeface="+mj-lt"/>
              <a:buAutoNum type="arabicPeriod"/>
            </a:pPr>
            <a:r>
              <a:rPr lang="en-US" altLang="zh-CN" dirty="0" err="1"/>
              <a:t>tf_model</a:t>
            </a:r>
            <a:r>
              <a:rPr lang="en-US" altLang="zh-CN" dirty="0"/>
              <a:t> = </a:t>
            </a:r>
            <a:r>
              <a:rPr lang="en-US" altLang="zh-CN" dirty="0" err="1"/>
              <a:t>tf.keras.Sequential</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dirty="0" err="1"/>
              <a:t>tf.keras.layers.Dense</a:t>
            </a:r>
            <a:r>
              <a:rPr lang="en-US" altLang="zh-CN" dirty="0"/>
              <a:t>(5, activation='sigmoid', </a:t>
            </a:r>
            <a:r>
              <a:rPr lang="en-US" altLang="zh-CN" dirty="0" err="1"/>
              <a:t>input_shape</a:t>
            </a:r>
            <a:r>
              <a:rPr lang="en-US" altLang="zh-CN" dirty="0"/>
              <a:t>=(1,), </a:t>
            </a:r>
            <a:r>
              <a:rPr lang="en-US" altLang="zh-CN" dirty="0" err="1"/>
              <a:t>kernel_initializer</a:t>
            </a:r>
            <a:r>
              <a:rPr lang="en-US" altLang="zh-CN" dirty="0"/>
              <a:t>='</a:t>
            </a:r>
            <a:r>
              <a:rPr lang="en-US" altLang="zh-CN" dirty="0" err="1"/>
              <a:t>random_uniform</a:t>
            </a:r>
            <a:r>
              <a:rPr lang="en-US" altLang="zh-CN" dirty="0"/>
              <a:t>', </a:t>
            </a:r>
            <a:r>
              <a:rPr lang="en-US" altLang="zh-CN" dirty="0" err="1"/>
              <a:t>bias_initializer</a:t>
            </a:r>
            <a:r>
              <a:rPr lang="en-US" altLang="zh-CN" dirty="0"/>
              <a:t>='zeros'),</a:t>
            </a:r>
            <a:endParaRPr lang="zh-CN" altLang="zh-CN" dirty="0"/>
          </a:p>
          <a:p>
            <a:pPr marL="342900" lvl="0" indent="-342900">
              <a:buClr>
                <a:srgbClr val="00B0F0"/>
              </a:buClr>
              <a:buFont typeface="+mj-lt"/>
              <a:buAutoNum type="arabicPeriod"/>
            </a:pPr>
            <a:r>
              <a:rPr lang="en-US" altLang="zh-CN" dirty="0"/>
              <a:t>    </a:t>
            </a:r>
            <a:r>
              <a:rPr lang="en-US" altLang="zh-CN" dirty="0" err="1"/>
              <a:t>tf.keras.layers.Dense</a:t>
            </a:r>
            <a:r>
              <a:rPr lang="en-US" altLang="zh-CN" dirty="0"/>
              <a:t>(5, activation='sigmoid', </a:t>
            </a:r>
            <a:r>
              <a:rPr lang="en-US" altLang="zh-CN" dirty="0" err="1"/>
              <a:t>kernel_initializer</a:t>
            </a:r>
            <a:r>
              <a:rPr lang="en-US" altLang="zh-CN" dirty="0"/>
              <a:t>='</a:t>
            </a:r>
            <a:r>
              <a:rPr lang="en-US" altLang="zh-CN" dirty="0" err="1"/>
              <a:t>random_uniform</a:t>
            </a:r>
            <a:r>
              <a:rPr lang="en-US" altLang="zh-CN" dirty="0"/>
              <a:t>', </a:t>
            </a:r>
            <a:r>
              <a:rPr lang="en-US" altLang="zh-CN" dirty="0" err="1"/>
              <a:t>bias_initializer</a:t>
            </a:r>
            <a:r>
              <a:rPr lang="en-US" altLang="zh-CN" dirty="0"/>
              <a:t>='zeros'),</a:t>
            </a:r>
            <a:endParaRPr lang="zh-CN" altLang="zh-CN" dirty="0"/>
          </a:p>
          <a:p>
            <a:pPr marL="342900" lvl="0" indent="-342900">
              <a:buClr>
                <a:srgbClr val="00B0F0"/>
              </a:buClr>
              <a:buFont typeface="+mj-lt"/>
              <a:buAutoNum type="arabicPeriod"/>
            </a:pPr>
            <a:r>
              <a:rPr lang="en-US" altLang="zh-CN" dirty="0"/>
              <a:t>    </a:t>
            </a:r>
            <a:r>
              <a:rPr lang="en-US" altLang="zh-CN" dirty="0" err="1"/>
              <a:t>tf.keras.layers.Dense</a:t>
            </a:r>
            <a:r>
              <a:rPr lang="en-US" altLang="zh-CN" dirty="0"/>
              <a:t>(1, activation='sigmoid', </a:t>
            </a:r>
            <a:r>
              <a:rPr lang="en-US" altLang="zh-CN" dirty="0" err="1"/>
              <a:t>kernel_initializer</a:t>
            </a:r>
            <a:r>
              <a:rPr lang="en-US" altLang="zh-CN" dirty="0"/>
              <a:t>='</a:t>
            </a:r>
            <a:r>
              <a:rPr lang="en-US" altLang="zh-CN" dirty="0" err="1"/>
              <a:t>random_uniform</a:t>
            </a:r>
            <a:r>
              <a:rPr lang="en-US" altLang="zh-CN" dirty="0"/>
              <a:t>', </a:t>
            </a:r>
            <a:r>
              <a:rPr lang="en-US" altLang="zh-CN" dirty="0" err="1"/>
              <a:t>bias_initializer</a:t>
            </a:r>
            <a:r>
              <a:rPr lang="en-US" altLang="zh-CN" dirty="0"/>
              <a:t>='zeros')</a:t>
            </a:r>
            <a:endParaRPr lang="zh-CN" altLang="zh-CN" dirty="0"/>
          </a:p>
          <a:p>
            <a:pPr marL="342900" lvl="0" indent="-342900">
              <a:buClr>
                <a:srgbClr val="00B0F0"/>
              </a:buClr>
              <a:buFont typeface="+mj-lt"/>
              <a:buAutoNum type="arabicPeriod"/>
            </a:pPr>
            <a:r>
              <a:rPr lang="en-US" altLang="zh-CN" dirty="0"/>
              <a:t>])</a:t>
            </a:r>
            <a:endParaRPr lang="zh-CN" altLang="zh-CN" dirty="0"/>
          </a:p>
          <a:p>
            <a:pPr marL="342900" lvl="0" indent="-342900">
              <a:buClr>
                <a:srgbClr val="00B0F0"/>
              </a:buClr>
              <a:buFont typeface="+mj-lt"/>
              <a:buAutoNum type="arabicPeriod"/>
            </a:pPr>
            <a:r>
              <a:rPr lang="en-US" altLang="zh-CN" dirty="0"/>
              <a:t>……</a:t>
            </a:r>
            <a:endParaRPr lang="zh-CN" altLang="zh-CN" dirty="0"/>
          </a:p>
          <a:p>
            <a:pPr marL="342900" lvl="0" indent="-342900">
              <a:buClr>
                <a:srgbClr val="00B0F0"/>
              </a:buClr>
              <a:buFont typeface="+mj-lt"/>
              <a:buAutoNum type="arabicPeriod"/>
            </a:pPr>
            <a:r>
              <a:rPr lang="en-US" altLang="zh-CN" dirty="0" err="1"/>
              <a:t>tf_model.compile</a:t>
            </a:r>
            <a:r>
              <a:rPr lang="en-US" altLang="zh-CN" dirty="0"/>
              <a:t>(</a:t>
            </a:r>
            <a:r>
              <a:rPr lang="en-US" altLang="zh-CN" dirty="0" err="1"/>
              <a:t>optimiaer</a:t>
            </a:r>
            <a:r>
              <a:rPr lang="en-US" altLang="zh-CN" dirty="0"/>
              <a:t>='</a:t>
            </a:r>
            <a:r>
              <a:rPr lang="en-US" altLang="zh-CN" dirty="0" err="1"/>
              <a:t>sgd</a:t>
            </a:r>
            <a:r>
              <a:rPr lang="en-US" altLang="zh-CN" dirty="0"/>
              <a:t>', loss='</a:t>
            </a:r>
            <a:r>
              <a:rPr lang="en-US" altLang="zh-CN" dirty="0" err="1"/>
              <a:t>mean_squared_error</a:t>
            </a:r>
            <a:r>
              <a:rPr lang="en-US" altLang="zh-CN" dirty="0"/>
              <a:t>')</a:t>
            </a:r>
            <a:endParaRPr lang="zh-CN" altLang="zh-CN" dirty="0"/>
          </a:p>
          <a:p>
            <a:pPr marL="342900" lvl="0" indent="-342900">
              <a:buClr>
                <a:srgbClr val="00B0F0"/>
              </a:buClr>
              <a:buFont typeface="+mj-lt"/>
              <a:buAutoNum type="arabicPeriod"/>
            </a:pPr>
            <a:r>
              <a:rPr lang="en-US" altLang="zh-CN" dirty="0" err="1"/>
              <a:t>tf_model.fit</a:t>
            </a:r>
            <a:r>
              <a:rPr lang="en-US" altLang="zh-CN" dirty="0"/>
              <a:t>(X, y1, </a:t>
            </a:r>
            <a:r>
              <a:rPr lang="en-US" altLang="zh-CN" dirty="0" err="1"/>
              <a:t>batch_size</a:t>
            </a:r>
            <a:r>
              <a:rPr lang="en-US" altLang="zh-CN" dirty="0"/>
              <a:t>=</a:t>
            </a:r>
            <a:r>
              <a:rPr lang="en-US" altLang="zh-CN" dirty="0" err="1"/>
              <a:t>batch_size</a:t>
            </a:r>
            <a:r>
              <a:rPr lang="en-US" altLang="zh-CN" dirty="0"/>
              <a:t>, epochs=</a:t>
            </a:r>
            <a:r>
              <a:rPr lang="en-US" altLang="zh-CN" dirty="0" err="1"/>
              <a:t>tf_epoch</a:t>
            </a:r>
            <a:r>
              <a:rPr lang="en-US" altLang="zh-CN" dirty="0"/>
              <a:t>, verbose=1)</a:t>
            </a:r>
            <a:endParaRPr lang="zh-CN" altLang="zh-CN" dirty="0"/>
          </a:p>
          <a:p>
            <a:pPr marL="342900" lvl="0" indent="-342900">
              <a:buClr>
                <a:srgbClr val="00B0F0"/>
              </a:buClr>
              <a:buFont typeface="+mj-lt"/>
              <a:buAutoNum type="arabicPeriod"/>
            </a:pPr>
            <a:r>
              <a:rPr lang="en-US" altLang="zh-CN" dirty="0" err="1"/>
              <a:t>tf_model.summary</a:t>
            </a:r>
            <a:r>
              <a:rPr lang="en-US" altLang="zh-CN" dirty="0"/>
              <a:t>()</a:t>
            </a:r>
            <a:endParaRPr lang="zh-CN" altLang="zh-CN" dirty="0"/>
          </a:p>
        </p:txBody>
      </p:sp>
      <p:pic>
        <p:nvPicPr>
          <p:cNvPr id="16" name="图片 15"/>
          <p:cNvPicPr/>
          <p:nvPr/>
        </p:nvPicPr>
        <p:blipFill>
          <a:blip r:embed="rId3">
            <a:extLst>
              <a:ext uri="{28A0092B-C50C-407E-A947-70E740481C1C}">
                <a14:useLocalDpi xmlns:a14="http://schemas.microsoft.com/office/drawing/2010/main" val="0"/>
              </a:ext>
            </a:extLst>
          </a:blip>
          <a:stretch>
            <a:fillRect/>
          </a:stretch>
        </p:blipFill>
        <p:spPr>
          <a:xfrm>
            <a:off x="3308997" y="4669794"/>
            <a:ext cx="3358929" cy="2188206"/>
          </a:xfrm>
          <a:prstGeom prst="rect">
            <a:avLst/>
          </a:prstGeom>
        </p:spPr>
      </p:pic>
    </p:spTree>
    <p:extLst>
      <p:ext uri="{BB962C8B-B14F-4D97-AF65-F5344CB8AC3E}">
        <p14:creationId xmlns:p14="http://schemas.microsoft.com/office/powerpoint/2010/main" val="4095217864"/>
      </p:ext>
    </p:extLst>
  </p:cSld>
  <p:clrMapOvr>
    <a:masterClrMapping/>
  </p:clrMapOvr>
  <p:transition spd="slow">
    <p:wip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21553"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神经网络中的过拟合</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用全</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连接层神经网络来拟合多项式。该神经网络有三个隐层（层内节点数分别为</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5</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5</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），默认输入层为</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个节点。隐层和输出层都采用</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Sigmoid</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激活函数。连接系数采用随机初始化，阈值系数置为</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。采用均方误差</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MSE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作为损失函数。为方便比较，采用</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SGD</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随机梯度下降优化方法</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TensorFlow2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框架下实现。共训练</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5000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轮。</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1605159712"/>
              </p:ext>
            </p:extLst>
          </p:nvPr>
        </p:nvGraphicFramePr>
        <p:xfrm>
          <a:off x="2234663" y="841411"/>
          <a:ext cx="4675187" cy="2979738"/>
        </p:xfrm>
        <a:graphic>
          <a:graphicData uri="http://schemas.openxmlformats.org/presentationml/2006/ole">
            <mc:AlternateContent xmlns:mc="http://schemas.openxmlformats.org/markup-compatibility/2006">
              <mc:Choice xmlns:v="urn:schemas-microsoft-com:vml" Requires="v">
                <p:oleObj spid="_x0000_s140298" name="Visio" r:id="rId4" imgW="4330970" imgH="2796576" progId="Visio.Drawing.11">
                  <p:embed/>
                </p:oleObj>
              </mc:Choice>
              <mc:Fallback>
                <p:oleObj name="Visio" r:id="rId4" imgW="4330970" imgH="2796576" progId="Visio.Drawing.11">
                  <p:embed/>
                  <p:pic>
                    <p:nvPicPr>
                      <p:cNvPr id="0" name="对象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4663" y="841411"/>
                        <a:ext cx="4675187" cy="297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480518615"/>
      </p:ext>
    </p:extLst>
  </p:cSld>
  <p:clrMapOvr>
    <a:masterClrMapping/>
  </p:clrMapOvr>
  <p:transition spd="slow">
    <p:wip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21553"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神经网络中的过拟合</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41313" name="Picture 1" descr="C:\Users\T430\AppData\Roaming\Tencent\Users\50049204\QQ\WinTemp\RichOle\I2U]H6W{MA3T{AA~Z%6W4@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384" y="1233054"/>
            <a:ext cx="7258050" cy="5314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3493104"/>
      </p:ext>
    </p:extLst>
  </p:cSld>
  <p:clrMapOvr>
    <a:masterClrMapping/>
  </p:clrMapOvr>
  <p:transition spd="slow">
    <p:wip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21553"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神经网络中的过拟合</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44385" name="Picture 1" descr="C:\Users\T430\AppData\Roaming\Tencent\Users\50049204\QQ\WinTemp\RichOle\W`EI3@3OLYHFK56UB~[_KAU.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25" y="1324213"/>
            <a:ext cx="7258050" cy="5276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4481185"/>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线性回归与回归评价指标</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线性回归</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模型用</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向量表示为：</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nary>
                        <m:naryPr>
                          <m:chr m:val="∑"/>
                          <m:limLoc m:val="undOv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p>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e>
                              </m:d>
                            </m:sup>
                          </m:sSup>
                        </m:e>
                      </m:nary>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其中，</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m>
                              <m:mPr>
                                <m:mcs>
                                  <m:mc>
                                    <m:mcPr>
                                      <m:count m:val="3"/>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e>
                                      </m:d>
                                    </m:sup>
                                  </m:sSup>
                                </m:e>
                                <m:e>
                                  <m:m>
                                    <m:mPr>
                                      <m:mcs>
                                        <m:mc>
                                          <m:mcPr>
                                            <m:count m:val="2"/>
                                            <m:mcJc m:val="center"/>
                                          </m:mcPr>
                                        </m:mc>
                                      </m:mcs>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mr>
                                  </m:m>
                                </m:e>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p>
                                </m:e>
                              </m:mr>
                            </m:m>
                          </m:e>
                        </m:d>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𝑇</m:t>
                        </m:r>
                      </m:sup>
                    </m:sSup>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为特征向量，并指定</a:t>
                </a:r>
                <a14:m>
                  <m:oMath xmlns:m="http://schemas.openxmlformats.org/officeDocument/2006/math">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 </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 … </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p>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为系数向量。向量</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𝑾</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称为回归系数，负责调节各特征的权重，它就是要学习的知识。</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线性回归是参数学习模型</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因为它先假定了模型符合的决策函数，学习过程实际上求得该决策函数的最优参数值。</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290729" cy="5773971"/>
              </a:xfrm>
              <a:prstGeom prst="rect">
                <a:avLst/>
              </a:prstGeom>
              <a:blipFill rotWithShape="1">
                <a:blip r:embed="rId3"/>
                <a:stretch>
                  <a:fillRect l="-1176" r="-4338"/>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4</a:t>
            </a:r>
            <a:r>
              <a:rPr lang="en-US" altLang="zh-CN" sz="2800" b="1" dirty="0" smtClean="0">
                <a:solidFill>
                  <a:srgbClr val="7030A0"/>
                </a:solidFill>
                <a:latin typeface="微软雅黑" panose="020B0503020204020204" pitchFamily="34" charset="-122"/>
                <a:ea typeface="微软雅黑" panose="020B0503020204020204" pitchFamily="34" charset="-122"/>
              </a:rPr>
              <a:t>.1 </a:t>
            </a:r>
            <a:r>
              <a:rPr lang="zh-CN" altLang="en-US" sz="2800" b="1" dirty="0" smtClean="0">
                <a:solidFill>
                  <a:srgbClr val="7030A0"/>
                </a:solidFill>
                <a:latin typeface="微软雅黑" panose="020B0503020204020204" pitchFamily="34" charset="-122"/>
                <a:ea typeface="微软雅黑" panose="020B0503020204020204" pitchFamily="34" charset="-122"/>
              </a:rPr>
              <a:t>回归任务、评价与线性回归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821270538"/>
      </p:ext>
    </p:extLst>
  </p:cSld>
  <p:clrMapOvr>
    <a:masterClrMapping/>
  </p:clrMapOvr>
  <p:transition spd="slow">
    <p:wip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21553"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神经网络中的过拟合</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采用</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Sigmoid</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激活函数、四层（</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5</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5</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）结构、训练轮数为</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10000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，以训练轮数为横坐标、误差值为纵坐标，画出训练误差和测试误差的走向</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80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3" name="图片 12"/>
          <p:cNvPicPr/>
          <p:nvPr/>
        </p:nvPicPr>
        <p:blipFill>
          <a:blip r:embed="rId3"/>
          <a:stretch>
            <a:fillRect/>
          </a:stretch>
        </p:blipFill>
        <p:spPr>
          <a:xfrm>
            <a:off x="1460304" y="2829949"/>
            <a:ext cx="5331317" cy="3634192"/>
          </a:xfrm>
          <a:prstGeom prst="rect">
            <a:avLst/>
          </a:prstGeom>
        </p:spPr>
      </p:pic>
    </p:spTree>
    <p:extLst>
      <p:ext uri="{BB962C8B-B14F-4D97-AF65-F5344CB8AC3E}">
        <p14:creationId xmlns:p14="http://schemas.microsoft.com/office/powerpoint/2010/main" val="1374453551"/>
      </p:ext>
    </p:extLst>
  </p:cSld>
  <p:clrMapOvr>
    <a:masterClrMapping/>
  </p:clrMapOvr>
  <p:transition spd="slow">
    <p:wip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21553"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神经网络中的过拟合</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正则化方法的应用</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81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矩形 13"/>
          <p:cNvSpPr/>
          <p:nvPr/>
        </p:nvSpPr>
        <p:spPr>
          <a:xfrm>
            <a:off x="321608" y="1285980"/>
            <a:ext cx="8500784" cy="2585323"/>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model = </a:t>
            </a:r>
            <a:r>
              <a:rPr lang="en-US" altLang="zh-CN" dirty="0" err="1"/>
              <a:t>tf.keras.Sequential</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dirty="0" err="1"/>
              <a:t>tf.keras.layers.Dense</a:t>
            </a:r>
            <a:r>
              <a:rPr lang="en-US" altLang="zh-CN" dirty="0"/>
              <a:t>(5, activation='sigmoid', </a:t>
            </a:r>
            <a:r>
              <a:rPr lang="en-US" altLang="zh-CN" dirty="0" err="1"/>
              <a:t>input_shape</a:t>
            </a:r>
            <a:r>
              <a:rPr lang="en-US" altLang="zh-CN" dirty="0"/>
              <a:t>=(1,),</a:t>
            </a:r>
            <a:endParaRPr lang="zh-CN" altLang="zh-CN" dirty="0"/>
          </a:p>
          <a:p>
            <a:pPr marL="342900" lvl="0" indent="-342900">
              <a:buClr>
                <a:srgbClr val="00B0F0"/>
              </a:buClr>
              <a:buFont typeface="+mj-lt"/>
              <a:buAutoNum type="arabicPeriod"/>
            </a:pPr>
            <a:r>
              <a:rPr lang="en-US" altLang="zh-CN" dirty="0"/>
              <a:t>                          </a:t>
            </a:r>
            <a:r>
              <a:rPr lang="en-US" altLang="zh-CN" dirty="0" err="1"/>
              <a:t>kernel_initializer</a:t>
            </a:r>
            <a:r>
              <a:rPr lang="en-US" altLang="zh-CN" dirty="0"/>
              <a:t>='</a:t>
            </a:r>
            <a:r>
              <a:rPr lang="en-US" altLang="zh-CN" dirty="0" err="1"/>
              <a:t>random_uniform</a:t>
            </a:r>
            <a:r>
              <a:rPr lang="en-US" altLang="zh-CN" dirty="0"/>
              <a:t>', </a:t>
            </a:r>
            <a:r>
              <a:rPr lang="en-US" altLang="zh-CN" dirty="0" err="1"/>
              <a:t>bias_initializer</a:t>
            </a:r>
            <a:r>
              <a:rPr lang="en-US" altLang="zh-CN" dirty="0"/>
              <a:t>='zeros'),</a:t>
            </a:r>
            <a:endParaRPr lang="zh-CN" altLang="zh-CN" dirty="0"/>
          </a:p>
          <a:p>
            <a:pPr marL="342900" lvl="0" indent="-342900">
              <a:buClr>
                <a:srgbClr val="00B0F0"/>
              </a:buClr>
              <a:buFont typeface="+mj-lt"/>
              <a:buAutoNum type="arabicPeriod"/>
            </a:pPr>
            <a:r>
              <a:rPr lang="en-US" altLang="zh-CN" dirty="0"/>
              <a:t>    </a:t>
            </a:r>
            <a:r>
              <a:rPr lang="en-US" altLang="zh-CN" dirty="0" err="1"/>
              <a:t>tf.keras.layers.Dense</a:t>
            </a:r>
            <a:r>
              <a:rPr lang="en-US" altLang="zh-CN" dirty="0"/>
              <a:t>(5, activation='sigmoid', </a:t>
            </a:r>
            <a:r>
              <a:rPr lang="en-US" altLang="zh-CN" dirty="0" err="1"/>
              <a:t>kernel_regularizer</a:t>
            </a:r>
            <a:r>
              <a:rPr lang="en-US" altLang="zh-CN" dirty="0"/>
              <a:t>=regularizers.l2(0.001),</a:t>
            </a:r>
            <a:endParaRPr lang="zh-CN" altLang="zh-CN" dirty="0"/>
          </a:p>
          <a:p>
            <a:pPr marL="342900" lvl="0" indent="-342900">
              <a:buClr>
                <a:srgbClr val="00B0F0"/>
              </a:buClr>
              <a:buFont typeface="+mj-lt"/>
              <a:buAutoNum type="arabicPeriod"/>
            </a:pPr>
            <a:r>
              <a:rPr lang="en-US" altLang="zh-CN" dirty="0"/>
              <a:t>                          </a:t>
            </a:r>
            <a:r>
              <a:rPr lang="en-US" altLang="zh-CN" dirty="0" err="1"/>
              <a:t>kernel_initializer</a:t>
            </a:r>
            <a:r>
              <a:rPr lang="en-US" altLang="zh-CN" dirty="0"/>
              <a:t>='</a:t>
            </a:r>
            <a:r>
              <a:rPr lang="en-US" altLang="zh-CN" dirty="0" err="1"/>
              <a:t>random_uniform</a:t>
            </a:r>
            <a:r>
              <a:rPr lang="en-US" altLang="zh-CN" dirty="0"/>
              <a:t>', </a:t>
            </a:r>
            <a:r>
              <a:rPr lang="en-US" altLang="zh-CN" dirty="0" err="1"/>
              <a:t>bias_initializer</a:t>
            </a:r>
            <a:r>
              <a:rPr lang="en-US" altLang="zh-CN" dirty="0"/>
              <a:t>='zeros'),</a:t>
            </a:r>
            <a:endParaRPr lang="zh-CN" altLang="zh-CN" dirty="0"/>
          </a:p>
          <a:p>
            <a:pPr marL="342900" lvl="0" indent="-342900">
              <a:buClr>
                <a:srgbClr val="00B0F0"/>
              </a:buClr>
              <a:buFont typeface="+mj-lt"/>
              <a:buAutoNum type="arabicPeriod"/>
            </a:pPr>
            <a:r>
              <a:rPr lang="en-US" altLang="zh-CN" dirty="0"/>
              <a:t>    </a:t>
            </a:r>
            <a:r>
              <a:rPr lang="en-US" altLang="zh-CN" dirty="0" err="1"/>
              <a:t>tf.keras.layers.Dense</a:t>
            </a:r>
            <a:r>
              <a:rPr lang="en-US" altLang="zh-CN" dirty="0"/>
              <a:t>(1, activation='sigmoid',</a:t>
            </a:r>
            <a:endParaRPr lang="zh-CN" altLang="zh-CN" dirty="0"/>
          </a:p>
          <a:p>
            <a:pPr marL="342900" lvl="0" indent="-342900">
              <a:buClr>
                <a:srgbClr val="00B0F0"/>
              </a:buClr>
              <a:buFont typeface="+mj-lt"/>
              <a:buAutoNum type="arabicPeriod"/>
            </a:pPr>
            <a:r>
              <a:rPr lang="en-US" altLang="zh-CN" dirty="0"/>
              <a:t>                          </a:t>
            </a:r>
            <a:r>
              <a:rPr lang="en-US" altLang="zh-CN" dirty="0" err="1"/>
              <a:t>kernel_initializer</a:t>
            </a:r>
            <a:r>
              <a:rPr lang="en-US" altLang="zh-CN" dirty="0"/>
              <a:t>='</a:t>
            </a:r>
            <a:r>
              <a:rPr lang="en-US" altLang="zh-CN" dirty="0" err="1"/>
              <a:t>random_uniform</a:t>
            </a:r>
            <a:r>
              <a:rPr lang="en-US" altLang="zh-CN" dirty="0"/>
              <a:t>', </a:t>
            </a:r>
            <a:r>
              <a:rPr lang="en-US" altLang="zh-CN" dirty="0" err="1"/>
              <a:t>bias_initializer</a:t>
            </a:r>
            <a:r>
              <a:rPr lang="en-US" altLang="zh-CN" dirty="0"/>
              <a:t>='zeros')</a:t>
            </a:r>
            <a:endParaRPr lang="zh-CN" altLang="zh-CN" dirty="0"/>
          </a:p>
          <a:p>
            <a:pPr marL="342900" lvl="0" indent="-342900">
              <a:buClr>
                <a:srgbClr val="00B0F0"/>
              </a:buClr>
              <a:buFont typeface="+mj-lt"/>
              <a:buAutoNum type="arabicPeriod"/>
            </a:pPr>
            <a:r>
              <a:rPr lang="en-US" altLang="zh-CN" dirty="0"/>
              <a:t>]) </a:t>
            </a:r>
            <a:endParaRPr lang="zh-CN" altLang="zh-CN" dirty="0"/>
          </a:p>
        </p:txBody>
      </p:sp>
      <p:pic>
        <p:nvPicPr>
          <p:cNvPr id="145409" name="Picture 1" descr="C:\Users\T430\AppData\Roaming\Tencent\Users\50049204\QQ\WinTemp\RichOle\}8{)8N9$34(L(6I)3DVXB2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9162" y="4042410"/>
            <a:ext cx="7305675" cy="2695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8774400"/>
      </p:ext>
    </p:extLst>
  </p:cSld>
  <p:clrMapOvr>
    <a:masterClrMapping/>
  </p:clrMapOvr>
  <p:transition spd="slow">
    <p:wip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21553"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神经网络中的过拟合</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早停法的应用</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过拟合是训练误差低而测试误差高的问题，所以，如果在测试误差升高或不再降低时停止训练，则可以防止模型过度训练。</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早停法抑制过拟合就是</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利用回调机制</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在每轮训练结束时检查测试误差是否停止减少，如果停止减少则结束训练。</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82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矩形 13"/>
          <p:cNvSpPr/>
          <p:nvPr/>
        </p:nvSpPr>
        <p:spPr>
          <a:xfrm>
            <a:off x="321608" y="3590937"/>
            <a:ext cx="8500784" cy="3139321"/>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 </a:t>
            </a:r>
            <a:r>
              <a:rPr lang="zh-CN" altLang="zh-CN" dirty="0"/>
              <a:t>验证集</a:t>
            </a:r>
            <a:r>
              <a:rPr lang="en-US" altLang="zh-CN" dirty="0"/>
              <a:t>  </a:t>
            </a:r>
            <a:endParaRPr lang="zh-CN" altLang="zh-CN" dirty="0"/>
          </a:p>
          <a:p>
            <a:pPr marL="342900" lvl="0" indent="-342900">
              <a:buClr>
                <a:srgbClr val="00B0F0"/>
              </a:buClr>
              <a:buFont typeface="+mj-lt"/>
              <a:buAutoNum type="arabicPeriod"/>
            </a:pPr>
            <a:r>
              <a:rPr lang="en-US" altLang="zh-CN" dirty="0"/>
              <a:t>x1 = </a:t>
            </a:r>
            <a:r>
              <a:rPr lang="en-US" altLang="zh-CN" dirty="0" err="1"/>
              <a:t>np.linspace</a:t>
            </a:r>
            <a:r>
              <a:rPr lang="en-US" altLang="zh-CN" dirty="0"/>
              <a:t>(-3, 3, 100)</a:t>
            </a:r>
            <a:endParaRPr lang="zh-CN" altLang="zh-CN" dirty="0"/>
          </a:p>
          <a:p>
            <a:pPr marL="342900" lvl="0" indent="-342900">
              <a:buClr>
                <a:srgbClr val="00B0F0"/>
              </a:buClr>
              <a:buFont typeface="+mj-lt"/>
              <a:buAutoNum type="arabicPeriod"/>
            </a:pPr>
            <a:r>
              <a:rPr lang="en-US" altLang="zh-CN" dirty="0"/>
              <a:t>y0 = </a:t>
            </a:r>
            <a:r>
              <a:rPr lang="en-US" altLang="zh-CN" dirty="0" err="1"/>
              <a:t>myfun</a:t>
            </a:r>
            <a:r>
              <a:rPr lang="en-US" altLang="zh-CN" dirty="0"/>
              <a:t>(x1)</a:t>
            </a:r>
            <a:endParaRPr lang="zh-CN" altLang="zh-CN" dirty="0"/>
          </a:p>
          <a:p>
            <a:pPr marL="342900" lvl="0" indent="-342900">
              <a:buClr>
                <a:srgbClr val="00B0F0"/>
              </a:buClr>
              <a:buFont typeface="+mj-lt"/>
              <a:buAutoNum type="arabicPeriod"/>
            </a:pPr>
            <a:r>
              <a:rPr lang="en-US" altLang="zh-CN" dirty="0"/>
              <a:t>y00 = y0.copy()</a:t>
            </a:r>
            <a:endParaRPr lang="zh-CN" altLang="zh-CN" dirty="0"/>
          </a:p>
          <a:p>
            <a:pPr marL="342900" lvl="0" indent="-342900">
              <a:buClr>
                <a:srgbClr val="00B0F0"/>
              </a:buClr>
              <a:buFont typeface="+mj-lt"/>
              <a:buAutoNum type="arabicPeriod"/>
            </a:pPr>
            <a:r>
              <a:rPr lang="en-US" altLang="zh-CN" dirty="0"/>
              <a:t>standard(y0, -131.0, 223.0)</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err="1"/>
              <a:t>earlyStopping</a:t>
            </a:r>
            <a:r>
              <a:rPr lang="en-US" altLang="zh-CN" dirty="0"/>
              <a:t>=</a:t>
            </a:r>
            <a:r>
              <a:rPr lang="en-US" altLang="zh-CN" dirty="0" err="1"/>
              <a:t>tf.keras.callbacks.EarlyStopping</a:t>
            </a:r>
            <a:r>
              <a:rPr lang="en-US" altLang="zh-CN" dirty="0"/>
              <a:t>(monitor='</a:t>
            </a:r>
            <a:r>
              <a:rPr lang="en-US" altLang="zh-CN" dirty="0" err="1"/>
              <a:t>val_loss</a:t>
            </a:r>
            <a:r>
              <a:rPr lang="en-US" altLang="zh-CN" dirty="0"/>
              <a:t>', </a:t>
            </a:r>
            <a:r>
              <a:rPr lang="en-US" altLang="zh-CN" dirty="0" err="1"/>
              <a:t>min_delta</a:t>
            </a:r>
            <a:r>
              <a:rPr lang="en-US" altLang="zh-CN" dirty="0"/>
              <a:t>=0.000001, patience=5, verbose=1, mode='min')</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err="1"/>
              <a:t>model.fit</a:t>
            </a:r>
            <a:r>
              <a:rPr lang="en-US" altLang="zh-CN" dirty="0"/>
              <a:t>(x, y, </a:t>
            </a:r>
            <a:r>
              <a:rPr lang="en-US" altLang="zh-CN" dirty="0" err="1"/>
              <a:t>batch_size</a:t>
            </a:r>
            <a:r>
              <a:rPr lang="en-US" altLang="zh-CN" dirty="0"/>
              <a:t>=20, epochs=10000, verbose=1, callbacks=[</a:t>
            </a:r>
            <a:r>
              <a:rPr lang="en-US" altLang="zh-CN" dirty="0" err="1"/>
              <a:t>earlyStopping</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dirty="0" err="1"/>
              <a:t>validation_data</a:t>
            </a:r>
            <a:r>
              <a:rPr lang="en-US" altLang="zh-CN" dirty="0"/>
              <a:t>=(x1, y0))</a:t>
            </a:r>
            <a:endParaRPr lang="zh-CN" altLang="zh-CN" dirty="0"/>
          </a:p>
        </p:txBody>
      </p:sp>
      <p:pic>
        <p:nvPicPr>
          <p:cNvPr id="15" name="图片 14"/>
          <p:cNvPicPr/>
          <p:nvPr/>
        </p:nvPicPr>
        <p:blipFill>
          <a:blip r:embed="rId3"/>
          <a:stretch>
            <a:fillRect/>
          </a:stretch>
        </p:blipFill>
        <p:spPr>
          <a:xfrm>
            <a:off x="6196405" y="3728121"/>
            <a:ext cx="2422525" cy="1579880"/>
          </a:xfrm>
          <a:prstGeom prst="rect">
            <a:avLst/>
          </a:prstGeom>
        </p:spPr>
      </p:pic>
    </p:spTree>
    <p:extLst>
      <p:ext uri="{BB962C8B-B14F-4D97-AF65-F5344CB8AC3E}">
        <p14:creationId xmlns:p14="http://schemas.microsoft.com/office/powerpoint/2010/main" val="1515903151"/>
      </p:ext>
    </p:extLst>
  </p:cSld>
  <p:clrMapOvr>
    <a:masterClrMapping/>
  </p:clrMapOvr>
  <p:transition spd="slow">
    <p:wip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21553"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神经网络中的过拟合</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Dropout</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法的应用</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Dropout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法是将神经元随机失活，即按预先设定的概率随机选择某些神经元进行失效，不参与本次训练。该方法可以一定程度上抑制过拟合问题。</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4.5 </a:t>
            </a:r>
            <a:r>
              <a:rPr lang="zh-CN" altLang="en-US" sz="2800" b="1" dirty="0" smtClean="0">
                <a:solidFill>
                  <a:srgbClr val="7030A0"/>
                </a:solidFill>
                <a:latin typeface="微软雅黑" panose="020B0503020204020204" pitchFamily="34" charset="-122"/>
                <a:ea typeface="微软雅黑" panose="020B0503020204020204" pitchFamily="34" charset="-122"/>
              </a:rPr>
              <a:t>多层神经网络与回归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83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矩形 15"/>
          <p:cNvSpPr/>
          <p:nvPr/>
        </p:nvSpPr>
        <p:spPr>
          <a:xfrm>
            <a:off x="321865" y="2748456"/>
            <a:ext cx="8500784" cy="2585323"/>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model = </a:t>
            </a:r>
            <a:r>
              <a:rPr lang="en-US" altLang="zh-CN" dirty="0" err="1"/>
              <a:t>tf.keras.Sequential</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dirty="0" err="1"/>
              <a:t>tf.keras.layers.Dense</a:t>
            </a:r>
            <a:r>
              <a:rPr lang="en-US" altLang="zh-CN" dirty="0"/>
              <a:t>(5, activation='sigmoid', </a:t>
            </a:r>
            <a:r>
              <a:rPr lang="en-US" altLang="zh-CN" dirty="0" err="1"/>
              <a:t>input_shape</a:t>
            </a:r>
            <a:r>
              <a:rPr lang="en-US" altLang="zh-CN" dirty="0"/>
              <a:t>=(1,),</a:t>
            </a:r>
            <a:endParaRPr lang="zh-CN" altLang="zh-CN" dirty="0"/>
          </a:p>
          <a:p>
            <a:pPr marL="342900" lvl="0" indent="-342900">
              <a:buClr>
                <a:srgbClr val="00B0F0"/>
              </a:buClr>
              <a:buFont typeface="+mj-lt"/>
              <a:buAutoNum type="arabicPeriod"/>
            </a:pPr>
            <a:r>
              <a:rPr lang="en-US" altLang="zh-CN" dirty="0"/>
              <a:t>                          </a:t>
            </a:r>
            <a:r>
              <a:rPr lang="en-US" altLang="zh-CN" dirty="0" err="1"/>
              <a:t>kernel_initializer</a:t>
            </a:r>
            <a:r>
              <a:rPr lang="en-US" altLang="zh-CN" dirty="0"/>
              <a:t>='</a:t>
            </a:r>
            <a:r>
              <a:rPr lang="en-US" altLang="zh-CN" dirty="0" err="1"/>
              <a:t>random_uniform</a:t>
            </a:r>
            <a:r>
              <a:rPr lang="en-US" altLang="zh-CN" dirty="0"/>
              <a:t>', </a:t>
            </a:r>
            <a:r>
              <a:rPr lang="en-US" altLang="zh-CN" dirty="0" err="1"/>
              <a:t>bias_initializer</a:t>
            </a:r>
            <a:r>
              <a:rPr lang="en-US" altLang="zh-CN" dirty="0"/>
              <a:t>='zeros'),</a:t>
            </a:r>
            <a:endParaRPr lang="zh-CN" altLang="zh-CN" dirty="0"/>
          </a:p>
          <a:p>
            <a:pPr marL="342900" lvl="0" indent="-342900">
              <a:buClr>
                <a:srgbClr val="00B0F0"/>
              </a:buClr>
              <a:buFont typeface="+mj-lt"/>
              <a:buAutoNum type="arabicPeriod"/>
            </a:pPr>
            <a:r>
              <a:rPr lang="en-US" altLang="zh-CN" dirty="0"/>
              <a:t>    </a:t>
            </a:r>
            <a:r>
              <a:rPr lang="en-US" altLang="zh-CN" dirty="0" err="1"/>
              <a:t>tf.keras.layers.Dropout</a:t>
            </a:r>
            <a:r>
              <a:rPr lang="en-US" altLang="zh-CN" dirty="0"/>
              <a:t>(0.1),</a:t>
            </a:r>
            <a:endParaRPr lang="zh-CN" altLang="zh-CN" dirty="0"/>
          </a:p>
          <a:p>
            <a:pPr marL="342900" lvl="0" indent="-342900">
              <a:buClr>
                <a:srgbClr val="00B0F0"/>
              </a:buClr>
              <a:buFont typeface="+mj-lt"/>
              <a:buAutoNum type="arabicPeriod"/>
            </a:pPr>
            <a:r>
              <a:rPr lang="en-US" altLang="zh-CN" dirty="0"/>
              <a:t>    </a:t>
            </a:r>
            <a:r>
              <a:rPr lang="en-US" altLang="zh-CN" dirty="0" err="1"/>
              <a:t>tf.keras.layers.Dense</a:t>
            </a:r>
            <a:r>
              <a:rPr lang="en-US" altLang="zh-CN" dirty="0"/>
              <a:t>(5, activation='sigmoid',</a:t>
            </a:r>
            <a:endParaRPr lang="zh-CN" altLang="zh-CN" dirty="0"/>
          </a:p>
          <a:p>
            <a:pPr marL="342900" lvl="0" indent="-342900">
              <a:buClr>
                <a:srgbClr val="00B0F0"/>
              </a:buClr>
              <a:buFont typeface="+mj-lt"/>
              <a:buAutoNum type="arabicPeriod"/>
            </a:pPr>
            <a:r>
              <a:rPr lang="en-US" altLang="zh-CN" dirty="0"/>
              <a:t>                          </a:t>
            </a:r>
            <a:r>
              <a:rPr lang="en-US" altLang="zh-CN" dirty="0" err="1"/>
              <a:t>kernel_initializer</a:t>
            </a:r>
            <a:r>
              <a:rPr lang="en-US" altLang="zh-CN" dirty="0"/>
              <a:t>='</a:t>
            </a:r>
            <a:r>
              <a:rPr lang="en-US" altLang="zh-CN" dirty="0" err="1"/>
              <a:t>random_uniform</a:t>
            </a:r>
            <a:r>
              <a:rPr lang="en-US" altLang="zh-CN" dirty="0"/>
              <a:t>', </a:t>
            </a:r>
            <a:r>
              <a:rPr lang="en-US" altLang="zh-CN" dirty="0" err="1"/>
              <a:t>bias_initializer</a:t>
            </a:r>
            <a:r>
              <a:rPr lang="en-US" altLang="zh-CN" dirty="0"/>
              <a:t>='zeros'),</a:t>
            </a:r>
            <a:endParaRPr lang="zh-CN" altLang="zh-CN" dirty="0"/>
          </a:p>
          <a:p>
            <a:pPr marL="342900" lvl="0" indent="-342900">
              <a:buClr>
                <a:srgbClr val="00B0F0"/>
              </a:buClr>
              <a:buFont typeface="+mj-lt"/>
              <a:buAutoNum type="arabicPeriod"/>
            </a:pPr>
            <a:r>
              <a:rPr lang="en-US" altLang="zh-CN" dirty="0"/>
              <a:t>    </a:t>
            </a:r>
            <a:r>
              <a:rPr lang="en-US" altLang="zh-CN" dirty="0" err="1"/>
              <a:t>tf.keras.layers.Dense</a:t>
            </a:r>
            <a:r>
              <a:rPr lang="en-US" altLang="zh-CN" dirty="0"/>
              <a:t>(1, activation='sigmoid',</a:t>
            </a:r>
            <a:endParaRPr lang="zh-CN" altLang="zh-CN" dirty="0"/>
          </a:p>
          <a:p>
            <a:pPr marL="342900" lvl="0" indent="-342900">
              <a:buClr>
                <a:srgbClr val="00B0F0"/>
              </a:buClr>
              <a:buFont typeface="+mj-lt"/>
              <a:buAutoNum type="arabicPeriod"/>
            </a:pPr>
            <a:r>
              <a:rPr lang="en-US" altLang="zh-CN" dirty="0"/>
              <a:t>                          </a:t>
            </a:r>
            <a:r>
              <a:rPr lang="en-US" altLang="zh-CN" dirty="0" err="1"/>
              <a:t>kernel_initializer</a:t>
            </a:r>
            <a:r>
              <a:rPr lang="en-US" altLang="zh-CN" dirty="0"/>
              <a:t>='</a:t>
            </a:r>
            <a:r>
              <a:rPr lang="en-US" altLang="zh-CN" dirty="0" err="1"/>
              <a:t>random_uniform</a:t>
            </a:r>
            <a:r>
              <a:rPr lang="en-US" altLang="zh-CN" dirty="0"/>
              <a:t>', </a:t>
            </a:r>
            <a:r>
              <a:rPr lang="en-US" altLang="zh-CN" dirty="0" err="1"/>
              <a:t>bias_initializer</a:t>
            </a:r>
            <a:r>
              <a:rPr lang="en-US" altLang="zh-CN" dirty="0"/>
              <a:t>='zeros')</a:t>
            </a:r>
            <a:endParaRPr lang="zh-CN" altLang="zh-CN" dirty="0"/>
          </a:p>
          <a:p>
            <a:pPr marL="342900" lvl="0" indent="-342900">
              <a:buClr>
                <a:srgbClr val="00B0F0"/>
              </a:buClr>
              <a:buFont typeface="+mj-lt"/>
              <a:buAutoNum type="arabicPeriod"/>
            </a:pPr>
            <a:r>
              <a:rPr lang="en-US" altLang="zh-CN" dirty="0"/>
              <a:t>])</a:t>
            </a:r>
            <a:endParaRPr lang="zh-CN" altLang="zh-CN" dirty="0"/>
          </a:p>
        </p:txBody>
      </p:sp>
      <p:pic>
        <p:nvPicPr>
          <p:cNvPr id="147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528" y="4041117"/>
            <a:ext cx="7591425"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97797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74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8575" y="2166806"/>
            <a:ext cx="9093835" cy="1228090"/>
          </a:xfrm>
          <a:prstGeom prst="rect">
            <a:avLst/>
          </a:prstGeom>
          <a:noFill/>
        </p:spPr>
        <p:txBody>
          <a:bodyPr wrap="square" lIns="121854" tIns="60926" rIns="121854" bIns="60926" rtlCol="0">
            <a:spAutoFit/>
          </a:bodyPr>
          <a:lstStyle/>
          <a:p>
            <a:pPr algn="ctr" defTabSz="1218565"/>
            <a:r>
              <a:rPr lang="zh-CN" altLang="en-US" sz="7195" b="1" dirty="0" smtClean="0">
                <a:solidFill>
                  <a:srgbClr val="7030A0"/>
                </a:solidFill>
                <a:latin typeface="微软雅黑" panose="020B0503020204020204" pitchFamily="34" charset="-122"/>
                <a:ea typeface="微软雅黑" panose="020B0503020204020204" pitchFamily="34" charset="-122"/>
              </a:rPr>
              <a:t>谢谢</a:t>
            </a:r>
            <a:endParaRPr lang="zh-CN" altLang="en-US" sz="7195" b="1" dirty="0">
              <a:solidFill>
                <a:srgbClr val="7030A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36891" y="455853"/>
            <a:ext cx="1744896" cy="861706"/>
          </a:xfrm>
          <a:prstGeom prst="rect">
            <a:avLst/>
          </a:prstGeom>
          <a:noFill/>
        </p:spPr>
        <p:txBody>
          <a:bodyPr wrap="none" lIns="121854" tIns="60926" rIns="121854" bIns="60926" rtlCol="0">
            <a:spAutoFit/>
          </a:bodyPr>
          <a:lstStyle/>
          <a:p>
            <a:pPr defTabSz="1218565"/>
            <a:r>
              <a:rPr lang="en-US" altLang="zh-CN" sz="4800" dirty="0">
                <a:solidFill>
                  <a:prstClr val="white"/>
                </a:solidFill>
                <a:latin typeface="Eras Bold ITC" panose="020B0907030504020204" pitchFamily="34" charset="0"/>
                <a:ea typeface="宋体" panose="02010600030101010101" pitchFamily="2" charset="-122"/>
              </a:rPr>
              <a:t>LOGO</a:t>
            </a:r>
            <a:endParaRPr lang="zh-CN" altLang="en-US" sz="4800" dirty="0">
              <a:solidFill>
                <a:prstClr val="white"/>
              </a:solidFill>
              <a:latin typeface="Eras Bold ITC" panose="020B0907030504020204" pitchFamily="34" charset="0"/>
              <a:ea typeface="宋体" panose="02010600030101010101" pitchFamily="2" charset="-122"/>
            </a:endParaRPr>
          </a:p>
        </p:txBody>
      </p:sp>
    </p:spTree>
    <p:extLst>
      <p:ext uri="{BB962C8B-B14F-4D97-AF65-F5344CB8AC3E}">
        <p14:creationId xmlns:p14="http://schemas.microsoft.com/office/powerpoint/2010/main" val="306910954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290729"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线性回归与回归评价指标</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当只有</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个特征时：</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可看作是二维平面上的直线，此时</a:t>
                </a:r>
                <a14:m>
                  <m:oMath xmlns:m="http://schemas.openxmlformats.org/officeDocument/2006/math">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是直线的斜率，</a:t>
                </a:r>
                <a14:m>
                  <m:oMath xmlns:m="http://schemas.openxmlformats.org/officeDocument/2006/math">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e>
                        </m:d>
                      </m:sup>
                    </m:sSup>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是截距。</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当温度处于</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15</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至</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40</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度之间时，数得某块草地上小花朵的数量和温度值的数据。现在要来找出这些数据中蕴含的规律，用来预测其它未测温度时的小花朵的数量</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290729" cy="5773971"/>
              </a:xfrm>
              <a:prstGeom prst="rect">
                <a:avLst/>
              </a:prstGeom>
              <a:blipFill rotWithShape="1">
                <a:blip r:embed="rId3"/>
                <a:stretch>
                  <a:fillRect l="-1176" r="-956"/>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4</a:t>
            </a:r>
            <a:r>
              <a:rPr lang="en-US" altLang="zh-CN" sz="2800" b="1" dirty="0" smtClean="0">
                <a:solidFill>
                  <a:srgbClr val="7030A0"/>
                </a:solidFill>
                <a:latin typeface="微软雅黑" panose="020B0503020204020204" pitchFamily="34" charset="-122"/>
                <a:ea typeface="微软雅黑" panose="020B0503020204020204" pitchFamily="34" charset="-122"/>
              </a:rPr>
              <a:t>.1 </a:t>
            </a:r>
            <a:r>
              <a:rPr lang="zh-CN" altLang="en-US" sz="2800" b="1" dirty="0" smtClean="0">
                <a:solidFill>
                  <a:srgbClr val="7030A0"/>
                </a:solidFill>
                <a:latin typeface="微软雅黑" panose="020B0503020204020204" pitchFamily="34" charset="-122"/>
                <a:ea typeface="微软雅黑" panose="020B0503020204020204" pitchFamily="34" charset="-122"/>
              </a:rPr>
              <a:t>回归任务、评价与线性回归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表格 2"/>
          <p:cNvGraphicFramePr>
            <a:graphicFrameLocks noGrp="1"/>
          </p:cNvGraphicFramePr>
          <p:nvPr>
            <p:extLst>
              <p:ext uri="{D42A27DB-BD31-4B8C-83A1-F6EECF244321}">
                <p14:modId xmlns:p14="http://schemas.microsoft.com/office/powerpoint/2010/main" val="4043702698"/>
              </p:ext>
            </p:extLst>
          </p:nvPr>
        </p:nvGraphicFramePr>
        <p:xfrm>
          <a:off x="897758" y="5051387"/>
          <a:ext cx="7342117" cy="1097280"/>
        </p:xfrm>
        <a:graphic>
          <a:graphicData uri="http://schemas.openxmlformats.org/drawingml/2006/table">
            <a:tbl>
              <a:tblPr firstRow="1" firstCol="1" bandRow="1">
                <a:tableStyleId>{5C22544A-7EE6-4342-B048-85BDC9FD1C3A}</a:tableStyleId>
              </a:tblPr>
              <a:tblGrid>
                <a:gridCol w="1305429"/>
                <a:gridCol w="1006291"/>
                <a:gridCol w="1005233"/>
                <a:gridCol w="1006291"/>
                <a:gridCol w="1006291"/>
                <a:gridCol w="1006291"/>
                <a:gridCol w="1006291"/>
              </a:tblGrid>
              <a:tr h="0">
                <a:tc>
                  <a:txBody>
                    <a:bodyPr/>
                    <a:lstStyle/>
                    <a:p>
                      <a:pPr algn="ctr">
                        <a:spcAft>
                          <a:spcPts val="0"/>
                        </a:spcAft>
                      </a:pPr>
                      <a:r>
                        <a:rPr lang="zh-CN" sz="2400" kern="100">
                          <a:effectLst/>
                        </a:rPr>
                        <a:t>温度</a:t>
                      </a:r>
                      <a:endParaRPr lang="zh-CN" sz="3200" kern="100">
                        <a:effectLst/>
                        <a:latin typeface="Times New Roman"/>
                        <a:ea typeface="宋体"/>
                      </a:endParaRPr>
                    </a:p>
                  </a:txBody>
                  <a:tcPr marL="68580" marR="68580" marT="0" marB="0" anchor="ctr"/>
                </a:tc>
                <a:tc>
                  <a:txBody>
                    <a:bodyPr/>
                    <a:lstStyle/>
                    <a:p>
                      <a:pPr algn="ctr">
                        <a:spcAft>
                          <a:spcPts val="0"/>
                        </a:spcAft>
                      </a:pPr>
                      <a:r>
                        <a:rPr lang="en-US" sz="2400" kern="100">
                          <a:effectLst/>
                        </a:rPr>
                        <a:t>15</a:t>
                      </a:r>
                      <a:endParaRPr lang="zh-CN" sz="3200" kern="100">
                        <a:effectLst/>
                        <a:latin typeface="Times New Roman"/>
                        <a:ea typeface="宋体"/>
                      </a:endParaRPr>
                    </a:p>
                  </a:txBody>
                  <a:tcPr marL="68580" marR="68580" marT="0" marB="0" anchor="ctr"/>
                </a:tc>
                <a:tc>
                  <a:txBody>
                    <a:bodyPr/>
                    <a:lstStyle/>
                    <a:p>
                      <a:pPr algn="ctr">
                        <a:spcAft>
                          <a:spcPts val="0"/>
                        </a:spcAft>
                      </a:pPr>
                      <a:r>
                        <a:rPr lang="en-US" sz="2400" kern="100">
                          <a:effectLst/>
                        </a:rPr>
                        <a:t>20</a:t>
                      </a:r>
                      <a:endParaRPr lang="zh-CN" sz="3200" kern="100">
                        <a:effectLst/>
                        <a:latin typeface="Times New Roman"/>
                        <a:ea typeface="宋体"/>
                      </a:endParaRPr>
                    </a:p>
                  </a:txBody>
                  <a:tcPr marL="68580" marR="68580" marT="0" marB="0" anchor="ctr"/>
                </a:tc>
                <a:tc>
                  <a:txBody>
                    <a:bodyPr/>
                    <a:lstStyle/>
                    <a:p>
                      <a:pPr algn="ctr">
                        <a:spcAft>
                          <a:spcPts val="0"/>
                        </a:spcAft>
                      </a:pPr>
                      <a:r>
                        <a:rPr lang="en-US" sz="2400" kern="100">
                          <a:effectLst/>
                        </a:rPr>
                        <a:t>25</a:t>
                      </a:r>
                      <a:endParaRPr lang="zh-CN" sz="3200" kern="100">
                        <a:effectLst/>
                        <a:latin typeface="Times New Roman"/>
                        <a:ea typeface="宋体"/>
                      </a:endParaRPr>
                    </a:p>
                  </a:txBody>
                  <a:tcPr marL="68580" marR="68580" marT="0" marB="0" anchor="ctr"/>
                </a:tc>
                <a:tc>
                  <a:txBody>
                    <a:bodyPr/>
                    <a:lstStyle/>
                    <a:p>
                      <a:pPr algn="ctr">
                        <a:spcAft>
                          <a:spcPts val="0"/>
                        </a:spcAft>
                      </a:pPr>
                      <a:r>
                        <a:rPr lang="en-US" sz="2400" kern="100">
                          <a:effectLst/>
                        </a:rPr>
                        <a:t>30</a:t>
                      </a:r>
                      <a:endParaRPr lang="zh-CN" sz="3200" kern="100">
                        <a:effectLst/>
                        <a:latin typeface="Times New Roman"/>
                        <a:ea typeface="宋体"/>
                      </a:endParaRPr>
                    </a:p>
                  </a:txBody>
                  <a:tcPr marL="68580" marR="68580" marT="0" marB="0" anchor="ctr"/>
                </a:tc>
                <a:tc>
                  <a:txBody>
                    <a:bodyPr/>
                    <a:lstStyle/>
                    <a:p>
                      <a:pPr algn="ctr">
                        <a:spcAft>
                          <a:spcPts val="0"/>
                        </a:spcAft>
                      </a:pPr>
                      <a:r>
                        <a:rPr lang="en-US" sz="2400" kern="100">
                          <a:effectLst/>
                        </a:rPr>
                        <a:t>35</a:t>
                      </a:r>
                      <a:endParaRPr lang="zh-CN" sz="3200" kern="100">
                        <a:effectLst/>
                        <a:latin typeface="Times New Roman"/>
                        <a:ea typeface="宋体"/>
                      </a:endParaRPr>
                    </a:p>
                  </a:txBody>
                  <a:tcPr marL="68580" marR="68580" marT="0" marB="0" anchor="ctr"/>
                </a:tc>
                <a:tc>
                  <a:txBody>
                    <a:bodyPr/>
                    <a:lstStyle/>
                    <a:p>
                      <a:pPr algn="ctr">
                        <a:spcAft>
                          <a:spcPts val="0"/>
                        </a:spcAft>
                      </a:pPr>
                      <a:r>
                        <a:rPr lang="en-US" sz="2400" kern="100">
                          <a:effectLst/>
                        </a:rPr>
                        <a:t>40</a:t>
                      </a:r>
                      <a:endParaRPr lang="zh-CN" sz="3200" kern="100">
                        <a:effectLst/>
                        <a:latin typeface="Times New Roman"/>
                        <a:ea typeface="宋体"/>
                      </a:endParaRPr>
                    </a:p>
                  </a:txBody>
                  <a:tcPr marL="68580" marR="68580" marT="0" marB="0"/>
                </a:tc>
              </a:tr>
              <a:tr h="0">
                <a:tc>
                  <a:txBody>
                    <a:bodyPr/>
                    <a:lstStyle/>
                    <a:p>
                      <a:pPr algn="ctr">
                        <a:spcAft>
                          <a:spcPts val="0"/>
                        </a:spcAft>
                      </a:pPr>
                      <a:r>
                        <a:rPr lang="zh-CN" sz="2400" kern="100">
                          <a:effectLst/>
                        </a:rPr>
                        <a:t>小花朵数量</a:t>
                      </a:r>
                      <a:endParaRPr lang="zh-CN" sz="3200" kern="100">
                        <a:effectLst/>
                        <a:latin typeface="Times New Roman"/>
                        <a:ea typeface="宋体"/>
                      </a:endParaRPr>
                    </a:p>
                  </a:txBody>
                  <a:tcPr marL="68580" marR="68580" marT="0" marB="0" anchor="ctr"/>
                </a:tc>
                <a:tc>
                  <a:txBody>
                    <a:bodyPr/>
                    <a:lstStyle/>
                    <a:p>
                      <a:pPr algn="ctr">
                        <a:spcAft>
                          <a:spcPts val="0"/>
                        </a:spcAft>
                      </a:pPr>
                      <a:r>
                        <a:rPr lang="en-US" sz="2400" kern="100">
                          <a:effectLst/>
                        </a:rPr>
                        <a:t>136</a:t>
                      </a:r>
                      <a:endParaRPr lang="zh-CN" sz="3200" kern="100">
                        <a:effectLst/>
                        <a:latin typeface="Times New Roman"/>
                        <a:ea typeface="宋体"/>
                      </a:endParaRPr>
                    </a:p>
                  </a:txBody>
                  <a:tcPr marL="68580" marR="68580" marT="0" marB="0" anchor="ctr"/>
                </a:tc>
                <a:tc>
                  <a:txBody>
                    <a:bodyPr/>
                    <a:lstStyle/>
                    <a:p>
                      <a:pPr algn="ctr">
                        <a:spcAft>
                          <a:spcPts val="0"/>
                        </a:spcAft>
                      </a:pPr>
                      <a:r>
                        <a:rPr lang="en-US" sz="2400" kern="100">
                          <a:effectLst/>
                        </a:rPr>
                        <a:t>140</a:t>
                      </a:r>
                      <a:endParaRPr lang="zh-CN" sz="3200" kern="100">
                        <a:effectLst/>
                        <a:latin typeface="Times New Roman"/>
                        <a:ea typeface="宋体"/>
                      </a:endParaRPr>
                    </a:p>
                  </a:txBody>
                  <a:tcPr marL="68580" marR="68580" marT="0" marB="0" anchor="ctr"/>
                </a:tc>
                <a:tc>
                  <a:txBody>
                    <a:bodyPr/>
                    <a:lstStyle/>
                    <a:p>
                      <a:pPr algn="ctr">
                        <a:spcAft>
                          <a:spcPts val="0"/>
                        </a:spcAft>
                      </a:pPr>
                      <a:r>
                        <a:rPr lang="en-US" sz="2400" kern="100">
                          <a:effectLst/>
                        </a:rPr>
                        <a:t>155</a:t>
                      </a:r>
                      <a:endParaRPr lang="zh-CN" sz="3200" kern="100">
                        <a:effectLst/>
                        <a:latin typeface="Times New Roman"/>
                        <a:ea typeface="宋体"/>
                      </a:endParaRPr>
                    </a:p>
                  </a:txBody>
                  <a:tcPr marL="68580" marR="68580" marT="0" marB="0" anchor="ctr"/>
                </a:tc>
                <a:tc>
                  <a:txBody>
                    <a:bodyPr/>
                    <a:lstStyle/>
                    <a:p>
                      <a:pPr algn="ctr">
                        <a:spcAft>
                          <a:spcPts val="0"/>
                        </a:spcAft>
                      </a:pPr>
                      <a:r>
                        <a:rPr lang="en-US" sz="2400" kern="100">
                          <a:effectLst/>
                        </a:rPr>
                        <a:t>160</a:t>
                      </a:r>
                      <a:endParaRPr lang="zh-CN" sz="3200" kern="100">
                        <a:effectLst/>
                        <a:latin typeface="Times New Roman"/>
                        <a:ea typeface="宋体"/>
                      </a:endParaRPr>
                    </a:p>
                  </a:txBody>
                  <a:tcPr marL="68580" marR="68580" marT="0" marB="0" anchor="ctr"/>
                </a:tc>
                <a:tc>
                  <a:txBody>
                    <a:bodyPr/>
                    <a:lstStyle/>
                    <a:p>
                      <a:pPr algn="ctr">
                        <a:spcAft>
                          <a:spcPts val="0"/>
                        </a:spcAft>
                      </a:pPr>
                      <a:r>
                        <a:rPr lang="en-US" sz="2400" kern="100" dirty="0">
                          <a:effectLst/>
                        </a:rPr>
                        <a:t>157</a:t>
                      </a:r>
                      <a:endParaRPr lang="zh-CN" sz="3200" kern="100" dirty="0">
                        <a:effectLst/>
                        <a:latin typeface="Times New Roman"/>
                        <a:ea typeface="宋体"/>
                      </a:endParaRPr>
                    </a:p>
                  </a:txBody>
                  <a:tcPr marL="68580" marR="68580" marT="0" marB="0" anchor="ctr"/>
                </a:tc>
                <a:tc>
                  <a:txBody>
                    <a:bodyPr/>
                    <a:lstStyle/>
                    <a:p>
                      <a:pPr algn="ctr">
                        <a:spcAft>
                          <a:spcPts val="0"/>
                        </a:spcAft>
                      </a:pPr>
                      <a:r>
                        <a:rPr lang="en-US" sz="2400" kern="100" dirty="0">
                          <a:effectLst/>
                        </a:rPr>
                        <a:t>175</a:t>
                      </a:r>
                      <a:endParaRPr lang="zh-CN" sz="3200" kern="1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1589182674"/>
      </p:ext>
    </p:extLst>
  </p:cSld>
  <p:clrMapOvr>
    <a:masterClrMapping/>
  </p:clrMapOvr>
  <p:transition spd="slow">
    <p:wip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蓝色简约年度工作总结述职报告商务动态PPT模板35"/>
</p:tagLst>
</file>

<file path=ppt/tags/tag2.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6"/>
  <p:tag name="KSO_WM_TEMPLATE_SCENE_ID" val="1"/>
  <p:tag name="KSO_WM_TEMPLATE_JOB_ID" val="6"/>
  <p:tag name="KSO_WM_TEMPLATE_TOPIC_DEFAULT"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07">
      <a:dk1>
        <a:sysClr val="windowText" lastClr="000000"/>
      </a:dk1>
      <a:lt1>
        <a:sysClr val="window" lastClr="FFFFFF"/>
      </a:lt1>
      <a:dk2>
        <a:srgbClr val="1F497D"/>
      </a:dk2>
      <a:lt2>
        <a:srgbClr val="EEECE1"/>
      </a:lt2>
      <a:accent1>
        <a:srgbClr val="0070C0"/>
      </a:accent1>
      <a:accent2>
        <a:srgbClr val="FFC000"/>
      </a:accent2>
      <a:accent3>
        <a:srgbClr val="BFBFBF"/>
      </a:accent3>
      <a:accent4>
        <a:srgbClr val="BFBFBF"/>
      </a:accent4>
      <a:accent5>
        <a:srgbClr val="BFBFBF"/>
      </a:accent5>
      <a:accent6>
        <a:srgbClr val="BFBFB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26243</TotalTime>
  <Words>9122</Words>
  <Application>Microsoft Office PowerPoint</Application>
  <PresentationFormat>全屏显示(4:3)</PresentationFormat>
  <Paragraphs>1110</Paragraphs>
  <Slides>84</Slides>
  <Notes>84</Notes>
  <HiddenSlides>0</HiddenSlides>
  <MMClips>0</MMClips>
  <ScaleCrop>false</ScaleCrop>
  <HeadingPairs>
    <vt:vector size="6" baseType="variant">
      <vt:variant>
        <vt:lpstr>主题</vt:lpstr>
      </vt:variant>
      <vt:variant>
        <vt:i4>2</vt:i4>
      </vt:variant>
      <vt:variant>
        <vt:lpstr>嵌入 OLE 服务器</vt:lpstr>
      </vt:variant>
      <vt:variant>
        <vt:i4>2</vt:i4>
      </vt:variant>
      <vt:variant>
        <vt:lpstr>幻灯片标题</vt:lpstr>
      </vt:variant>
      <vt:variant>
        <vt:i4>84</vt:i4>
      </vt:variant>
    </vt:vector>
  </HeadingPairs>
  <TitlesOfParts>
    <vt:vector size="88" baseType="lpstr">
      <vt:lpstr>Office 主题​​</vt:lpstr>
      <vt:lpstr>1_Office 主题​​</vt:lpstr>
      <vt:lpstr>Visio</vt:lpstr>
      <vt:lpstr>Microsoft Visio 绘图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蓝色简约年度工作总结述职报告商务动态PPT模板35</dc:title>
  <dc:creator>WangHJ</dc:creator>
  <cp:lastModifiedBy>T430</cp:lastModifiedBy>
  <cp:revision>328</cp:revision>
  <dcterms:created xsi:type="dcterms:W3CDTF">2017-02-15T16:34:00Z</dcterms:created>
  <dcterms:modified xsi:type="dcterms:W3CDTF">2022-06-24T03:08:26Z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2052-10.1.0.7521</vt:lpwstr>
  </property>
</Properties>
</file>