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0" r:id="rId2"/>
  </p:sldMasterIdLst>
  <p:notesMasterIdLst>
    <p:notesMasterId r:id="rId57"/>
  </p:notesMasterIdLst>
  <p:sldIdLst>
    <p:sldId id="337" r:id="rId3"/>
    <p:sldId id="258" r:id="rId4"/>
    <p:sldId id="308" r:id="rId5"/>
    <p:sldId id="364" r:id="rId6"/>
    <p:sldId id="365" r:id="rId7"/>
    <p:sldId id="366" r:id="rId8"/>
    <p:sldId id="367" r:id="rId9"/>
    <p:sldId id="368" r:id="rId10"/>
    <p:sldId id="369" r:id="rId11"/>
    <p:sldId id="370" r:id="rId12"/>
    <p:sldId id="363" r:id="rId13"/>
    <p:sldId id="371" r:id="rId14"/>
    <p:sldId id="372" r:id="rId15"/>
    <p:sldId id="373" r:id="rId16"/>
    <p:sldId id="374" r:id="rId17"/>
    <p:sldId id="375" r:id="rId18"/>
    <p:sldId id="376" r:id="rId19"/>
    <p:sldId id="377" r:id="rId20"/>
    <p:sldId id="411" r:id="rId21"/>
    <p:sldId id="378" r:id="rId22"/>
    <p:sldId id="379" r:id="rId23"/>
    <p:sldId id="380" r:id="rId24"/>
    <p:sldId id="381" r:id="rId25"/>
    <p:sldId id="382" r:id="rId26"/>
    <p:sldId id="383" r:id="rId27"/>
    <p:sldId id="412" r:id="rId28"/>
    <p:sldId id="384" r:id="rId29"/>
    <p:sldId id="385" r:id="rId30"/>
    <p:sldId id="386" r:id="rId31"/>
    <p:sldId id="387" r:id="rId32"/>
    <p:sldId id="388" r:id="rId33"/>
    <p:sldId id="389" r:id="rId34"/>
    <p:sldId id="390" r:id="rId35"/>
    <p:sldId id="391" r:id="rId36"/>
    <p:sldId id="392" r:id="rId37"/>
    <p:sldId id="393" r:id="rId38"/>
    <p:sldId id="394" r:id="rId39"/>
    <p:sldId id="395" r:id="rId40"/>
    <p:sldId id="396" r:id="rId41"/>
    <p:sldId id="397" r:id="rId42"/>
    <p:sldId id="398" r:id="rId43"/>
    <p:sldId id="399" r:id="rId44"/>
    <p:sldId id="400" r:id="rId45"/>
    <p:sldId id="401" r:id="rId46"/>
    <p:sldId id="402" r:id="rId47"/>
    <p:sldId id="403" r:id="rId48"/>
    <p:sldId id="404" r:id="rId49"/>
    <p:sldId id="406" r:id="rId50"/>
    <p:sldId id="413" r:id="rId51"/>
    <p:sldId id="407" r:id="rId52"/>
    <p:sldId id="408" r:id="rId53"/>
    <p:sldId id="409" r:id="rId54"/>
    <p:sldId id="410" r:id="rId55"/>
    <p:sldId id="336" r:id="rId56"/>
  </p:sldIdLst>
  <p:sldSz cx="9144000" cy="6858000" type="screen4x3"/>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A609"/>
    <a:srgbClr val="E5F4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3652" autoAdjust="0"/>
  </p:normalViewPr>
  <p:slideViewPr>
    <p:cSldViewPr snapToGrid="0" showGuides="1">
      <p:cViewPr varScale="1">
        <p:scale>
          <a:sx n="79" d="100"/>
          <a:sy n="79" d="100"/>
        </p:scale>
        <p:origin x="-1242"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BB0B0A-7FB2-412B-859F-EC3A8F9B9D13}" type="datetimeFigureOut">
              <a:rPr lang="zh-CN" altLang="en-US" smtClean="0"/>
              <a:t>2022/6/24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F3F2CE-909D-4581-8BA8-8DCD318820E5}" type="slidenum">
              <a:rPr lang="zh-CN" altLang="en-US" smtClean="0"/>
              <a:t>‹#›</a:t>
            </a:fld>
            <a:endParaRPr lang="zh-CN" altLang="en-US"/>
          </a:p>
        </p:txBody>
      </p:sp>
    </p:spTree>
    <p:extLst>
      <p:ext uri="{BB962C8B-B14F-4D97-AF65-F5344CB8AC3E}">
        <p14:creationId xmlns:p14="http://schemas.microsoft.com/office/powerpoint/2010/main" val="1932029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1095" y="693329"/>
            <a:ext cx="8930355" cy="0"/>
          </a:xfrm>
          <a:prstGeom prst="line">
            <a:avLst/>
          </a:prstGeom>
          <a:ln>
            <a:solidFill>
              <a:srgbClr val="FFFF00"/>
            </a:solidFill>
          </a:ln>
          <a:effectLst>
            <a:glow rad="63500">
              <a:schemeClr val="accent3">
                <a:satMod val="175000"/>
                <a:alpha val="40000"/>
              </a:schemeClr>
            </a:glow>
            <a:outerShdw blurRad="40000" dist="20000" dir="5400000" rotWithShape="0">
              <a:srgbClr val="000000">
                <a:alpha val="38000"/>
              </a:srgbClr>
            </a:outerShdw>
          </a:effectLst>
        </p:spPr>
        <p:style>
          <a:lnRef idx="2">
            <a:schemeClr val="accent3"/>
          </a:lnRef>
          <a:fillRef idx="0">
            <a:schemeClr val="accent3"/>
          </a:fillRef>
          <a:effectRef idx="1">
            <a:schemeClr val="accent3"/>
          </a:effectRef>
          <a:fontRef idx="minor">
            <a:schemeClr val="tx1"/>
          </a:fontRef>
        </p:style>
      </p:cxn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4639"/>
            <a:ext cx="8229600" cy="1143000"/>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4" name="页脚占位符 3"/>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3" name="页脚占位符 2"/>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0"/>
            <a:ext cx="3008313" cy="1162051"/>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3575050" y="273051"/>
            <a:ext cx="5111750" cy="5853114"/>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3"/>
            <a:ext cx="3008313" cy="46910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6" name="页脚占位符 5"/>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lIns="121963" tIns="60981" rIns="121963" bIns="60981"/>
          <a:lstStyle>
            <a:lvl1pPr marL="0" indent="0">
              <a:buNone/>
              <a:defRPr sz="4300"/>
            </a:lvl1pPr>
            <a:lvl2pPr marL="609600" indent="0">
              <a:buNone/>
              <a:defRPr sz="3700"/>
            </a:lvl2pPr>
            <a:lvl3pPr marL="1219200" indent="0">
              <a:buNone/>
              <a:defRPr sz="3200"/>
            </a:lvl3pPr>
            <a:lvl4pPr marL="1828800" indent="0">
              <a:buNone/>
              <a:defRPr sz="2700"/>
            </a:lvl4pPr>
            <a:lvl5pPr marL="2437765" indent="0">
              <a:buNone/>
              <a:defRPr sz="2700"/>
            </a:lvl5pPr>
            <a:lvl6pPr marL="3047365" indent="0">
              <a:buNone/>
              <a:defRPr sz="2700"/>
            </a:lvl6pPr>
            <a:lvl7pPr marL="3656965" indent="0">
              <a:buNone/>
              <a:defRPr sz="2700"/>
            </a:lvl7pPr>
            <a:lvl8pPr marL="4266565" indent="0">
              <a:buNone/>
              <a:defRPr sz="2700"/>
            </a:lvl8pPr>
            <a:lvl9pPr marL="4876165" indent="0">
              <a:buNone/>
              <a:defRPr sz="2700"/>
            </a:lvl9pPr>
          </a:lstStyle>
          <a:p>
            <a:endParaRPr lang="zh-CN" altLang="en-US"/>
          </a:p>
        </p:txBody>
      </p:sp>
      <p:sp>
        <p:nvSpPr>
          <p:cNvPr id="4" name="文本占位符 3"/>
          <p:cNvSpPr>
            <a:spLocks noGrp="1"/>
          </p:cNvSpPr>
          <p:nvPr>
            <p:ph type="body" sz="half" idx="2"/>
          </p:nvPr>
        </p:nvSpPr>
        <p:spPr>
          <a:xfrm>
            <a:off x="1792288" y="5367339"/>
            <a:ext cx="5486400" cy="8048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6" name="页脚占位符 5"/>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1" y="274639"/>
            <a:ext cx="8229600" cy="1143000"/>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457201" y="1600203"/>
            <a:ext cx="8229600" cy="4525963"/>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5" name="页脚占位符 4"/>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206376"/>
            <a:ext cx="2057400" cy="4387851"/>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457200" y="206376"/>
            <a:ext cx="6019800" cy="438785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1"/>
            <a:ext cx="2133600" cy="365125"/>
          </a:xfrm>
          <a:prstGeom prst="rect">
            <a:avLst/>
          </a:prstGeom>
        </p:spPr>
        <p:txBody>
          <a:bodyPr lIns="121963" tIns="60981" rIns="121963" bIns="60981"/>
          <a:lstStyle/>
          <a:p>
            <a:endParaRPr lang="zh-CN" altLang="en-US"/>
          </a:p>
        </p:txBody>
      </p:sp>
      <p:sp>
        <p:nvSpPr>
          <p:cNvPr id="5" name="页脚占位符 4"/>
          <p:cNvSpPr>
            <a:spLocks noGrp="1"/>
          </p:cNvSpPr>
          <p:nvPr>
            <p:ph type="ftr" sz="quarter" idx="11"/>
          </p:nvPr>
        </p:nvSpPr>
        <p:spPr>
          <a:xfrm>
            <a:off x="3124201" y="6356351"/>
            <a:ext cx="28956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279" y="3177"/>
            <a:ext cx="9228378" cy="685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4521" y="0"/>
            <a:ext cx="9228619" cy="6858000"/>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p>
            <a:pPr algn="ctr" eaLnBrk="0" hangingPunct="0">
              <a:defRPr/>
            </a:pPr>
            <a:endParaRPr lang="zh-CN" altLang="en-US" sz="180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1" y="365126"/>
            <a:ext cx="7886700" cy="1325563"/>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628651" y="1825625"/>
            <a:ext cx="7886700" cy="4351338"/>
          </a:xfrm>
          <a:prstGeom prst="rect">
            <a:avLst/>
          </a:prstGeom>
        </p:spPr>
        <p:txBody>
          <a:bodyPr lIns="91472" tIns="45736" rIns="91472" bIns="45736"/>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6356351"/>
            <a:ext cx="2057400" cy="365125"/>
          </a:xfrm>
          <a:prstGeom prst="rect">
            <a:avLst/>
          </a:prstGeom>
        </p:spPr>
        <p:txBody>
          <a:bodyPr lIns="91472" tIns="45736" rIns="91472" bIns="45736"/>
          <a:lstStyle/>
          <a:p>
            <a:endParaRPr lang="zh-CN" altLang="en-US"/>
          </a:p>
        </p:txBody>
      </p:sp>
      <p:sp>
        <p:nvSpPr>
          <p:cNvPr id="5" name="页脚占位符 4"/>
          <p:cNvSpPr>
            <a:spLocks noGrp="1"/>
          </p:cNvSpPr>
          <p:nvPr>
            <p:ph type="ftr" sz="quarter" idx="11"/>
          </p:nvPr>
        </p:nvSpPr>
        <p:spPr>
          <a:xfrm>
            <a:off x="3028951" y="6356351"/>
            <a:ext cx="3086100" cy="365125"/>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6457951" y="6356351"/>
            <a:ext cx="2057400" cy="365125"/>
          </a:xfrm>
          <a:prstGeom prst="rect">
            <a:avLst/>
          </a:prstGeom>
        </p:spPr>
        <p:txBody>
          <a:bodyPr lIns="91472" tIns="45736" rIns="91472" bIns="45736"/>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AE4770-152B-407E-B6FE-91B33E4E01C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AE4770-152B-407E-B6FE-91B33E4E01C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hf hdr="0" ftr="0" dt="0"/>
  <p:txStyles>
    <p:titleStyle>
      <a:lvl1pPr algn="ctr" defTabSz="1218565" rtl="0" eaLnBrk="1" latinLnBrk="0" hangingPunct="1">
        <a:spcBef>
          <a:spcPct val="0"/>
        </a:spcBef>
        <a:buNone/>
        <a:defRPr sz="589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6.xml"/><Relationship Id="rId7"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10.png"/><Relationship Id="rId9" Type="http://schemas.openxmlformats.org/officeDocument/2006/relationships/oleObject" Target="../embeddings/oleObject5.bin"/></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oleObject" Target="../embeddings/oleObject6.bin"/><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7.bin"/></Relationships>
</file>

<file path=ppt/slides/_rels/slide4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46.xml"/><Relationship Id="rId7" Type="http://schemas.openxmlformats.org/officeDocument/2006/relationships/image" Target="../media/image15.png"/><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11.emf"/><Relationship Id="rId5" Type="http://schemas.openxmlformats.org/officeDocument/2006/relationships/oleObject" Target="../embeddings/oleObject8.bin"/><Relationship Id="rId4"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26.png"/><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image" Target="../media/image12.emf"/><Relationship Id="rId5" Type="http://schemas.openxmlformats.org/officeDocument/2006/relationships/oleObject" Target="../embeddings/oleObject9.bin"/><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707022" y="989638"/>
            <a:ext cx="6369033" cy="892483"/>
          </a:xfrm>
          <a:prstGeom prst="rect">
            <a:avLst/>
          </a:prstGeom>
          <a:noFill/>
        </p:spPr>
        <p:txBody>
          <a:bodyPr wrap="square" lIns="121854" tIns="60926" rIns="121854" bIns="60926" rtlCol="0">
            <a:spAutoFit/>
          </a:bodyPr>
          <a:lstStyle/>
          <a:p>
            <a:pPr algn="ctr" defTabSz="1218565"/>
            <a:r>
              <a:rPr lang="zh-CN" altLang="en-US" sz="5000" b="1" dirty="0" smtClean="0">
                <a:solidFill>
                  <a:srgbClr val="7030A0"/>
                </a:solidFill>
                <a:latin typeface="华文琥珀" pitchFamily="2" charset="-122"/>
                <a:ea typeface="华文琥珀" pitchFamily="2" charset="-122"/>
              </a:rPr>
              <a:t>机器学习与深度学习</a:t>
            </a:r>
            <a:endParaRPr lang="zh-CN" altLang="en-US" sz="5000" b="1" dirty="0">
              <a:solidFill>
                <a:srgbClr val="7030A0"/>
              </a:solidFill>
              <a:latin typeface="华文琥珀" pitchFamily="2" charset="-122"/>
              <a:ea typeface="华文琥珀" pitchFamily="2" charset="-122"/>
            </a:endParaRPr>
          </a:p>
        </p:txBody>
      </p:sp>
      <p:sp>
        <p:nvSpPr>
          <p:cNvPr id="24" name="TextBox 23"/>
          <p:cNvSpPr txBox="1"/>
          <p:nvPr/>
        </p:nvSpPr>
        <p:spPr>
          <a:xfrm>
            <a:off x="2707022" y="2715342"/>
            <a:ext cx="6369033" cy="677040"/>
          </a:xfrm>
          <a:prstGeom prst="rect">
            <a:avLst/>
          </a:prstGeom>
          <a:noFill/>
        </p:spPr>
        <p:txBody>
          <a:bodyPr wrap="square" lIns="121854" tIns="60926" rIns="121854" bIns="60926" rtlCol="0">
            <a:spAutoFit/>
          </a:bodyPr>
          <a:lstStyle/>
          <a:p>
            <a:pPr algn="ctr" defTabSz="1218565"/>
            <a:r>
              <a:rPr lang="zh-CN" altLang="en-US" sz="3600" b="1" dirty="0" smtClean="0">
                <a:solidFill>
                  <a:srgbClr val="7030A0"/>
                </a:solidFill>
                <a:latin typeface="华文新魏" pitchFamily="2" charset="-122"/>
                <a:ea typeface="华文新魏" pitchFamily="2" charset="-122"/>
              </a:rPr>
              <a:t>第二章  基础知识</a:t>
            </a:r>
            <a:endParaRPr lang="zh-CN" altLang="en-US" sz="3600" b="1" dirty="0">
              <a:solidFill>
                <a:srgbClr val="7030A0"/>
              </a:solidFill>
              <a:latin typeface="华文新魏" pitchFamily="2" charset="-122"/>
              <a:ea typeface="华文新魏" pitchFamily="2" charset="-122"/>
            </a:endParaRPr>
          </a:p>
        </p:txBody>
      </p:sp>
      <p:cxnSp>
        <p:nvCxnSpPr>
          <p:cNvPr id="3" name="直接连接符 2"/>
          <p:cNvCxnSpPr/>
          <p:nvPr/>
        </p:nvCxnSpPr>
        <p:spPr>
          <a:xfrm>
            <a:off x="473890" y="4793695"/>
            <a:ext cx="8259053" cy="0"/>
          </a:xfrm>
          <a:prstGeom prst="line">
            <a:avLst/>
          </a:prstGeom>
          <a:ln>
            <a:solidFill>
              <a:srgbClr val="FFFF00"/>
            </a:solidFill>
          </a:ln>
          <a:effectLst>
            <a:glow rad="139700">
              <a:schemeClr val="accent2">
                <a:satMod val="175000"/>
                <a:alpha val="40000"/>
              </a:schemeClr>
            </a:glow>
            <a:outerShdw blurRad="40000" dist="20000" dir="5400000" rotWithShape="0">
              <a:srgbClr val="000000">
                <a:alpha val="38000"/>
              </a:srgbClr>
            </a:outerShdw>
          </a:effectLst>
        </p:spPr>
        <p:style>
          <a:lnRef idx="2">
            <a:schemeClr val="accent3"/>
          </a:lnRef>
          <a:fillRef idx="0">
            <a:schemeClr val="accent3"/>
          </a:fillRef>
          <a:effectRef idx="1">
            <a:schemeClr val="accent3"/>
          </a:effectRef>
          <a:fontRef idx="minor">
            <a:schemeClr val="tx1"/>
          </a:fontRef>
        </p:style>
      </p:cxnSp>
      <p:sp>
        <p:nvSpPr>
          <p:cNvPr id="4" name="TextBox 23"/>
          <p:cNvSpPr txBox="1"/>
          <p:nvPr/>
        </p:nvSpPr>
        <p:spPr>
          <a:xfrm>
            <a:off x="1659890" y="5321935"/>
            <a:ext cx="5824220" cy="553929"/>
          </a:xfrm>
          <a:prstGeom prst="rect">
            <a:avLst/>
          </a:prstGeom>
          <a:noFill/>
        </p:spPr>
        <p:txBody>
          <a:bodyPr wrap="square" lIns="121854" tIns="60926" rIns="121854" bIns="60926" rtlCol="0">
            <a:spAutoFit/>
            <a:scene3d>
              <a:camera prst="orthographicFront"/>
              <a:lightRig rig="threePt" dir="t"/>
            </a:scene3d>
          </a:bodyPr>
          <a:lstStyle/>
          <a:p>
            <a:pPr algn="ctr" defTabSz="1218565"/>
            <a:r>
              <a:rPr lang="zh-CN" altLang="en-US" sz="2800" b="1" dirty="0">
                <a:ln w="12700">
                  <a:solidFill>
                    <a:srgbClr val="7030A0"/>
                  </a:solidFill>
                  <a:prstDash val="solid"/>
                </a:ln>
                <a:solidFill>
                  <a:srgbClr val="7030A0"/>
                </a:solidFill>
                <a:latin typeface="微软雅黑" panose="020B0503020204020204" pitchFamily="34" charset="-122"/>
                <a:ea typeface="微软雅黑" panose="020B0503020204020204" pitchFamily="34" charset="-122"/>
              </a:rPr>
              <a:t>教研室</a:t>
            </a:r>
            <a:r>
              <a:rPr lang="zh-CN" altLang="en-US" sz="2800" b="1" dirty="0">
                <a:ln w="12700">
                  <a:solidFill>
                    <a:schemeClr val="accent1"/>
                  </a:solidFill>
                  <a:prstDash val="solid"/>
                </a:ln>
                <a:solidFill>
                  <a:srgbClr val="7030A0"/>
                </a:solidFill>
                <a:effectLst>
                  <a:outerShdw dist="38100" dir="2640000" algn="bl" rotWithShape="0">
                    <a:schemeClr val="accent1"/>
                  </a:outerShdw>
                </a:effectLst>
                <a:latin typeface="微软雅黑" panose="020B0503020204020204" pitchFamily="34" charset="-122"/>
                <a:ea typeface="微软雅黑" panose="020B0503020204020204" pitchFamily="34" charset="-122"/>
              </a:rPr>
              <a:t>  </a:t>
            </a:r>
            <a:r>
              <a:rPr lang="zh-CN" altLang="en-US" sz="2800" b="1" dirty="0">
                <a:ln w="12700">
                  <a:solidFill>
                    <a:srgbClr val="7030A0"/>
                  </a:solidFill>
                  <a:prstDash val="solid"/>
                </a:ln>
                <a:solidFill>
                  <a:srgbClr val="7030A0"/>
                </a:solidFill>
                <a:latin typeface="楷体" panose="02010609060101010101" pitchFamily="49" charset="-122"/>
                <a:ea typeface="楷体" panose="02010609060101010101" pitchFamily="49" charset="-122"/>
              </a:rPr>
              <a:t>老师</a:t>
            </a:r>
          </a:p>
        </p:txBody>
      </p:sp>
      <p:pic>
        <p:nvPicPr>
          <p:cNvPr id="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848" y="1031245"/>
            <a:ext cx="2287474" cy="32257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93113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4"/>
                                        </p:tgtEl>
                                      </p:cBhvr>
                                    </p:animEffect>
                                  </p:childTnLst>
                                </p:cTn>
                              </p:par>
                            </p:childTnLst>
                          </p:cTn>
                        </p:par>
                        <p:par>
                          <p:cTn id="17" fill="hold">
                            <p:stCondLst>
                              <p:cond delay="13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一个典型的机器学习应用流程包括采集训练数据、特征工程、建立模型和应用四个主要阶段。</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机器学习应用流程</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090446685"/>
              </p:ext>
            </p:extLst>
          </p:nvPr>
        </p:nvGraphicFramePr>
        <p:xfrm>
          <a:off x="583274" y="1787704"/>
          <a:ext cx="7977451" cy="4676437"/>
        </p:xfrm>
        <a:graphic>
          <a:graphicData uri="http://schemas.openxmlformats.org/presentationml/2006/ole">
            <mc:AlternateContent xmlns:mc="http://schemas.openxmlformats.org/markup-compatibility/2006">
              <mc:Choice xmlns:v="urn:schemas-microsoft-com:vml" Requires="v">
                <p:oleObj spid="_x0000_s10268" name="Visio" r:id="rId4" imgW="4145334" imgH="2422675" progId="Visio.Drawing.11">
                  <p:embed/>
                </p:oleObj>
              </mc:Choice>
              <mc:Fallback>
                <p:oleObj name="Visio" r:id="rId4" imgW="4145334" imgH="2422675" progId="Visio.Drawing.11">
                  <p:embed/>
                  <p:pic>
                    <p:nvPicPr>
                      <p:cNvPr id="0" name="Object 1"/>
                      <p:cNvPicPr>
                        <a:picLocks noChangeAspect="1" noChangeArrowheads="1"/>
                      </p:cNvPicPr>
                      <p:nvPr/>
                    </p:nvPicPr>
                    <p:blipFill>
                      <a:blip r:embed="rId5"/>
                      <a:srcRect/>
                      <a:stretch>
                        <a:fillRect/>
                      </a:stretch>
                    </p:blipFill>
                    <p:spPr bwMode="auto">
                      <a:xfrm>
                        <a:off x="583274" y="1787704"/>
                        <a:ext cx="7977451" cy="4676437"/>
                      </a:xfrm>
                      <a:prstGeom prst="rect">
                        <a:avLst/>
                      </a:prstGeom>
                      <a:noFill/>
                    </p:spPr>
                  </p:pic>
                </p:oleObj>
              </mc:Fallback>
            </mc:AlternateContent>
          </a:graphicData>
        </a:graphic>
      </p:graphicFrame>
    </p:spTree>
    <p:extLst>
      <p:ext uri="{BB962C8B-B14F-4D97-AF65-F5344CB8AC3E}">
        <p14:creationId xmlns:p14="http://schemas.microsoft.com/office/powerpoint/2010/main" val="1659175367"/>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1</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训练数据和测试数据</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训练数据是用来帮助机器学习知识、建立起蕴含知识的模型的数据。测试数据是模型服务的对象，对测试数据作出正确的预测是机器学习一系列活动的最终目的。</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机器学习模型能够有效预测的前提是训练数据和</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测试数据具有</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相同的规律性这一基本假设。建立机器学习模型，就是要通过适当的方法显式或隐式地找到这些规律，并用于预测。</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数据的类型不仅包括格式化的数据，还包括文本、视频、音频等非格式化的数据</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训练</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数据和测试数据一般是多条相同格式的数据组成的集合，因此，也称为训练数据集和测试数据集。</a:t>
            </a:r>
          </a:p>
          <a:p>
            <a:pPr marL="0" indent="457200">
              <a:lnSpc>
                <a:spcPct val="150000"/>
              </a:lnSpc>
              <a:spcBef>
                <a:spcPts val="0"/>
              </a:spcBef>
              <a:buNone/>
            </a:pP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MindSpore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TensorFlow2</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中有</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相应的数据处理模块</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854041"/>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2</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特征工程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特征工程的目标是从训练数据中提取出能供模型训练的格式化数据。原始的训练数据一般不能直接用于训练模型，所以，要经过一定的处理才能适用。</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供模型训练的格式化数据一般是一个包括多项分量的向量。也就是说，通过特征工程，每条训练数据都变成了一个向量，称为特征向量。特征向量的每个分量称为特征</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一般来说，一项特征表征了训练数据某一方面的特征。从训练数据中提取特征是一种创造性的活动，没有固定的规则可循</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特征提取</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是很重要的环节，对预测结果影响很大</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对测试数据也要经过相同的特征工程，提取出符合模型输入需要的特征向量。</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97072018"/>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建立模型就是由从训练数据提取得到的特征向量集合生成机器学习模型，用于对测试数据进行预测。</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建立模型，首先要确定建立什么样的模型，即要选择一个合适的模型。机器学习的模型很多，可从多个角度来对它们进行分类。</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从学习的过程来看，机器学习可以分为监督学习（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Supervised Learning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）、无监督学习（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Unsupervised Learning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）和半监督学习（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Semi-supervised Learning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）等类别。</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91517570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）监督学习</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监督学习学习的对象是所谓的有标签训练数据，有标签数据是指已经给出明确标记的数据。监督学习利用有标签的训练数据来学得模型，目标是用该模型给未标记的测试数据打上标签</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2256468" y="3294979"/>
            <a:ext cx="4298444" cy="3306084"/>
          </a:xfrm>
          <a:prstGeom prst="rect">
            <a:avLst/>
          </a:prstGeom>
          <a:noFill/>
          <a:ln>
            <a:noFill/>
          </a:ln>
        </p:spPr>
      </p:pic>
    </p:spTree>
    <p:extLst>
      <p:ext uri="{BB962C8B-B14F-4D97-AF65-F5344CB8AC3E}">
        <p14:creationId xmlns:p14="http://schemas.microsoft.com/office/powerpoint/2010/main" val="2654948216"/>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）无监督学习</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监督学习不同，无监督学习的训练数据没有标签，它自动从训练数据中学习知识，建立模型。无监督学习也称为无指导学习。在大多数工程应用中，事先标记大量的训练数据是一件代价很大的工作，因此，无监督学习在机器学习中具有重要作用。</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）半监督学习</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半监督学习是监督学习和无监督学习相结合的一种学习方法，它利用少量已标记样本的帮助来对大量未标记样本进行标记。</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790617030"/>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从完成的任务看，机器学习模型主要可以分为聚类、分类、回归和标注等模型。</a:t>
            </a: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Clustering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聚类模型用于将训练数据按照某种关系划分为多个簇，将关系相近的训练数据分在同一个簇中。聚类属于无监督学习，它的训练数据没有标签，但经预测后的测试数据会被标记上标签，该标签是它所属簇的簇号。</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993632470"/>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）分类（</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Classification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类是机器学习应用中最为广泛的任务，它用于将某个事物判定为属于预先设定的多个类别中的某一个。分类属于监督学习，数据的标签是预设的类别号。分类模型可分为二分类和多分类的。如果要预测明天是否下雨，则是一个二分类问题，如果要预测是阴、晴还是雨，则是一个三（多）分类问题</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Regression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模型预测的不是属于哪一类，而是什么值，可以看作是将分类模型的类别数无限增加，即标签值不再只是几个离散的值了，而是连续的值。如预测明天的气温是多少度，因为温度是一个连续的值，所以这是一个回归模型要解决的问题。回归也属于监督学习。</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52028070"/>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Tagging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注模型处理的对象不是单个样本，而是由多个有前后关联关系的样本组成的序列。这种关联关系可分为向后单向和双向的。向后单向的序列有每天天气温度、股票价格、语音数据等与时间有关的序列。双向的序列有自然语言中的文本句子。</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标注模型常用于处理自然语言处理方面的问题，因为一个文本句子中的词出现的位置是有关联的。可以认为标注问题是分类问题的一个推广，它也属于监督学习范畴。</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除了以上四类直接面向任务的模型外，还有一些可用于辅助工作的模型，如可用于特征工程中数据预处理的降维（</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Dimensionality reduction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）模型等。</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111362070"/>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全面了解各种模型</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的作用、性质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和特点，选择合适的模型来应用，是建立模型的基本要求。如果没有现成的模型适用，则需要重新设计新的模型，这对设计人员要求很高，常出现在神经网络模型的应用中。</a:t>
            </a:r>
          </a:p>
          <a:p>
            <a:pPr marL="0" indent="457200">
              <a:lnSpc>
                <a:spcPct val="150000"/>
              </a:lnSpc>
              <a:spcBef>
                <a:spcPts val="0"/>
              </a:spcBef>
              <a:buNone/>
            </a:pP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sklearn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扩展库的主要模块实现了上述各类模型，包括</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cluster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decomposition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gaussian_process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linear_model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manifold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mixture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multicalss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naïve_bayes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neighbors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semi_wupervised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svm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tree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ensemble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19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16027144"/>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94500" y="2161518"/>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607734" y="2161517"/>
            <a:ext cx="3646246"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机器学习与深度学习</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94500" y="299753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615232" y="2997535"/>
            <a:ext cx="3646246"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机器学习应用流程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94500" y="3882927"/>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33134" y="3882925"/>
            <a:ext cx="3646246"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机器学习算法概要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第二章  基础知识</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1635701" y="2085507"/>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建立模型的过程又可分为模型训练、模型评估和模型优化三个主要</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阶段。</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模型训练</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模型训练是用特征工程产生的特征向量集对模型进行训练。经过多轮输入特征向量集的训练，模型内部的参数逐渐固定，模型对输入的响应也逐渐稳定。</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受问题规模、训练条件以及算法复杂度等影响，训练可能会需要很长时间。</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4523" y="1804549"/>
            <a:ext cx="4462596" cy="2615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3894436"/>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模型评估</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模型一般不能对所有的数据都准确无误地预测出来，会产生一定的误差。在训练数据上产生的误差称为训练误差（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training error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），在测试数据上产生的误差称为测试误差（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test error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最终衡量模型好坏的是测试误差，它标志了模型对测试数据的预测能力，因此一般追求的是测试误差最小的模型。模型对测试数据的预测能力称为泛化能力（</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generalization ability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），模型在测试数据上的误差也称为泛化误差（</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generalization error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测试数据是模型投入生产之后才能接触到的数据，因此，泛化误差并不能在建立模型阶段</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就得到</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，所以，泛化误差不能用来在建模阶段评估模型。</a:t>
            </a: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87063709"/>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模型评估</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在监督学习任务中，工程上常将已有训练数据划分为不重合的训练集和验证集。用训练集来训练模型，然后用模型在验证集上产生的验证误差作为评估模型指标，达到满意的程度后，再提交实际应用</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。将</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训练数据划分为训练集和验证集的方法称为保持法（</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holdout method</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），一般保留已知样本的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到</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30%</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作为验证集</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折交叉</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验证法是</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将总样本数据随机地划分为</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互不相交的子集。对于每个子集，将所有其它数据集作为训练集训练出模型，将该子集作为验证集，并记录验证集每一条数据的预测结果。每个子集都这样处理完后，所有数据都有一个预测值。然后与真实值进行比对，从而评估模型的效果。</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95053163"/>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altLang="zh-CN" sz="2400" b="1" dirty="0">
                <a:solidFill>
                  <a:srgbClr val="7030A0"/>
                </a:solidFill>
                <a:latin typeface="Arial" panose="020B0604020202020204" pitchFamily="34" charset="0"/>
                <a:ea typeface="微软雅黑" panose="020B0503020204020204" pitchFamily="34" charset="-122"/>
                <a:cs typeface="Arial" panose="020B0604020202020204" pitchFamily="34" charset="0"/>
              </a:rPr>
              <a:t>3</a:t>
            </a:r>
            <a:r>
              <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a:t>
            </a: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 建立模型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模型优化</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对评价达不到满意要求的模型，需要进行优化。</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机器学习模型的参数有两种，一种是通过训练从数据中学习得到的，另一种是人为设定的。需要人为设定的参数称为超参数（</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huper</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parameters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）。超参数一般控制模型的主体框架，超参数的改变会对模型建立和预测产生很大的影响。寻找使模型整体最优的超参数的过程，称为超参数调优。</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超参数调优需要依靠试验的方法，以及人的经验。对模型的理解越深入，对实现模型的算法了解越详细，积累了越多的调优经验，就越能够快速准确地找到最合适的超参数。</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58678423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4735872"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简单应用示例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个预测未来消费行为的示例，即已经采集了过去消费行为的信息，并用来建立一个模型以对未来的消费行为进行预测。该示例简要演示了数据预处理、提取特征、选择模型、训练模型、评估模型、应用等阶段，供读者初步了解机器学习的应用流程。</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2348348229"/>
              </p:ext>
            </p:extLst>
          </p:nvPr>
        </p:nvGraphicFramePr>
        <p:xfrm>
          <a:off x="1448656" y="4952841"/>
          <a:ext cx="2370891" cy="1760220"/>
        </p:xfrm>
        <a:graphic>
          <a:graphicData uri="http://schemas.openxmlformats.org/drawingml/2006/table">
            <a:tbl>
              <a:tblPr firstRow="1" firstCol="1" bandRow="1">
                <a:tableStyleId>{073A0DAA-6AF3-43AB-8588-CEC1D06C72B9}</a:tableStyleId>
              </a:tblPr>
              <a:tblGrid>
                <a:gridCol w="436400"/>
                <a:gridCol w="565222"/>
                <a:gridCol w="408899"/>
                <a:gridCol w="412518"/>
                <a:gridCol w="547852"/>
              </a:tblGrid>
              <a:tr h="215900">
                <a:tc>
                  <a:txBody>
                    <a:bodyPr/>
                    <a:lstStyle/>
                    <a:p>
                      <a:pPr algn="ctr">
                        <a:lnSpc>
                          <a:spcPct val="150000"/>
                        </a:lnSpc>
                        <a:spcAft>
                          <a:spcPts val="0"/>
                        </a:spcAft>
                      </a:pPr>
                      <a:r>
                        <a:rPr lang="zh-CN" sz="1100" kern="100">
                          <a:effectLst/>
                        </a:rPr>
                        <a:t>序号</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zh-CN" sz="1100" kern="100">
                          <a:effectLst/>
                        </a:rPr>
                        <a:t>年</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zh-CN" sz="1100" kern="100">
                          <a:effectLst/>
                        </a:rPr>
                        <a:t>月</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zh-CN" sz="1100" kern="100">
                          <a:effectLst/>
                        </a:rPr>
                        <a:t>日</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zh-CN" sz="1100" kern="100">
                          <a:effectLst/>
                        </a:rPr>
                        <a:t>性别</a:t>
                      </a:r>
                      <a:endParaRPr lang="zh-CN" sz="1400" kern="100">
                        <a:effectLst/>
                        <a:latin typeface="Times New Roman"/>
                        <a:ea typeface="宋体"/>
                      </a:endParaRPr>
                    </a:p>
                  </a:txBody>
                  <a:tcPr marL="68580" marR="68580" marT="0" marB="0" anchor="ctr"/>
                </a:tc>
              </a:tr>
              <a:tr h="215900">
                <a:tc>
                  <a:txBody>
                    <a:bodyPr/>
                    <a:lstStyle/>
                    <a:p>
                      <a:pPr algn="ctr">
                        <a:lnSpc>
                          <a:spcPct val="150000"/>
                        </a:lnSpc>
                        <a:spcAft>
                          <a:spcPts val="0"/>
                        </a:spcAft>
                      </a:pPr>
                      <a:r>
                        <a:rPr lang="en-US" sz="1100" kern="100">
                          <a:effectLst/>
                        </a:rPr>
                        <a:t>1</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2020</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11</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11</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a:t>
                      </a:r>
                      <a:endParaRPr lang="zh-CN" sz="1400" kern="100">
                        <a:effectLst/>
                        <a:latin typeface="Times New Roman"/>
                        <a:ea typeface="宋体"/>
                      </a:endParaRPr>
                    </a:p>
                  </a:txBody>
                  <a:tcPr marL="68580" marR="68580" marT="0" marB="0" anchor="ctr"/>
                </a:tc>
              </a:tr>
              <a:tr h="215900">
                <a:tc>
                  <a:txBody>
                    <a:bodyPr/>
                    <a:lstStyle/>
                    <a:p>
                      <a:pPr algn="ctr">
                        <a:lnSpc>
                          <a:spcPct val="150000"/>
                        </a:lnSpc>
                        <a:spcAft>
                          <a:spcPts val="0"/>
                        </a:spcAft>
                      </a:pPr>
                      <a:r>
                        <a:rPr lang="en-US" sz="1100" kern="100">
                          <a:effectLst/>
                        </a:rPr>
                        <a:t>2</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2020</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11</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14</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0</a:t>
                      </a:r>
                      <a:endParaRPr lang="zh-CN" sz="1400" kern="100">
                        <a:effectLst/>
                        <a:latin typeface="Times New Roman"/>
                        <a:ea typeface="宋体"/>
                      </a:endParaRPr>
                    </a:p>
                  </a:txBody>
                  <a:tcPr marL="68580" marR="68580" marT="0" marB="0" anchor="ctr"/>
                </a:tc>
              </a:tr>
              <a:tr h="215900">
                <a:tc>
                  <a:txBody>
                    <a:bodyPr/>
                    <a:lstStyle/>
                    <a:p>
                      <a:pPr algn="ctr">
                        <a:lnSpc>
                          <a:spcPct val="150000"/>
                        </a:lnSpc>
                        <a:spcAft>
                          <a:spcPts val="0"/>
                        </a:spcAft>
                      </a:pPr>
                      <a:r>
                        <a:rPr lang="en-US" sz="1100" kern="100">
                          <a:effectLst/>
                        </a:rPr>
                        <a:t>3</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2020</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11</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15</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0</a:t>
                      </a:r>
                      <a:endParaRPr lang="zh-CN" sz="1400" kern="100">
                        <a:effectLst/>
                        <a:latin typeface="Times New Roman"/>
                        <a:ea typeface="宋体"/>
                      </a:endParaRPr>
                    </a:p>
                  </a:txBody>
                  <a:tcPr marL="68580" marR="68580" marT="0" marB="0" anchor="ctr"/>
                </a:tc>
              </a:tr>
              <a:tr h="215900">
                <a:tc>
                  <a:txBody>
                    <a:bodyPr/>
                    <a:lstStyle/>
                    <a:p>
                      <a:pPr algn="ctr">
                        <a:lnSpc>
                          <a:spcPct val="150000"/>
                        </a:lnSpc>
                        <a:spcAft>
                          <a:spcPts val="0"/>
                        </a:spcAft>
                      </a:pPr>
                      <a:r>
                        <a:rPr lang="en-US" sz="1100" kern="100">
                          <a:effectLst/>
                        </a:rPr>
                        <a:t>4</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2020</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11</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16</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a:t>
                      </a:r>
                      <a:endParaRPr lang="zh-CN" sz="1400" kern="100">
                        <a:effectLst/>
                        <a:latin typeface="Times New Roman"/>
                        <a:ea typeface="宋体"/>
                      </a:endParaRPr>
                    </a:p>
                  </a:txBody>
                  <a:tcPr marL="68580" marR="68580" marT="0" marB="0" anchor="ctr"/>
                </a:tc>
              </a:tr>
              <a:tr h="215900">
                <a:tc>
                  <a:txBody>
                    <a:bodyPr/>
                    <a:lstStyle/>
                    <a:p>
                      <a:pPr algn="ctr">
                        <a:lnSpc>
                          <a:spcPct val="150000"/>
                        </a:lnSpc>
                        <a:spcAft>
                          <a:spcPts val="0"/>
                        </a:spcAft>
                      </a:pPr>
                      <a:r>
                        <a:rPr lang="en-US" sz="1100" kern="100">
                          <a:effectLst/>
                        </a:rPr>
                        <a:t>5</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2020</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11</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18</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0</a:t>
                      </a:r>
                      <a:endParaRPr lang="zh-CN" sz="1400" kern="100">
                        <a:effectLst/>
                        <a:latin typeface="Times New Roman"/>
                        <a:ea typeface="宋体"/>
                      </a:endParaRPr>
                    </a:p>
                  </a:txBody>
                  <a:tcPr marL="68580" marR="68580" marT="0" marB="0" anchor="ctr"/>
                </a:tc>
              </a:tr>
              <a:tr h="215900">
                <a:tc>
                  <a:txBody>
                    <a:bodyPr/>
                    <a:lstStyle/>
                    <a:p>
                      <a:pPr algn="ctr">
                        <a:lnSpc>
                          <a:spcPct val="150000"/>
                        </a:lnSpc>
                        <a:spcAft>
                          <a:spcPts val="0"/>
                        </a:spcAft>
                      </a:pPr>
                      <a:r>
                        <a:rPr lang="en-US" sz="1100" kern="100">
                          <a:effectLst/>
                        </a:rPr>
                        <a:t>6</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2020</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11</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a:effectLst/>
                        </a:rPr>
                        <a:t>19</a:t>
                      </a:r>
                      <a:endParaRPr lang="zh-CN" sz="1400" kern="100">
                        <a:effectLst/>
                        <a:latin typeface="Times New Roman"/>
                        <a:ea typeface="宋体"/>
                      </a:endParaRPr>
                    </a:p>
                  </a:txBody>
                  <a:tcPr marL="68580" marR="68580" marT="0" marB="0" anchor="ctr"/>
                </a:tc>
                <a:tc>
                  <a:txBody>
                    <a:bodyPr/>
                    <a:lstStyle/>
                    <a:p>
                      <a:pPr algn="ctr">
                        <a:lnSpc>
                          <a:spcPct val="150000"/>
                        </a:lnSpc>
                        <a:spcAft>
                          <a:spcPts val="0"/>
                        </a:spcAft>
                      </a:pPr>
                      <a:r>
                        <a:rPr lang="en-US" sz="1100" kern="100" dirty="0">
                          <a:effectLst/>
                        </a:rPr>
                        <a:t>1</a:t>
                      </a:r>
                      <a:endParaRPr lang="zh-CN" sz="1400" kern="100" dirty="0">
                        <a:effectLst/>
                        <a:latin typeface="Times New Roman"/>
                        <a:ea typeface="宋体"/>
                      </a:endParaRPr>
                    </a:p>
                  </a:txBody>
                  <a:tcPr marL="68580" marR="68580" marT="0" marB="0" anchor="ctr"/>
                </a:tc>
              </a:tr>
            </a:tbl>
          </a:graphicData>
        </a:graphic>
      </p:graphicFrame>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5701" y="29184"/>
            <a:ext cx="2918299" cy="6872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1751136"/>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42101"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简化过的应用示例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23397" y="1091193"/>
            <a:ext cx="3978482" cy="563231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smtClean="0"/>
              <a:t>train_data</a:t>
            </a:r>
            <a:r>
              <a:rPr lang="en-US" altLang="zh-CN" dirty="0" smtClean="0"/>
              <a:t> </a:t>
            </a:r>
            <a:r>
              <a:rPr lang="en-US" altLang="zh-CN" dirty="0"/>
              <a:t>= [ [2020, 11, 1, 1, 1],</a:t>
            </a:r>
          </a:p>
          <a:p>
            <a:pPr marL="342900" lvl="0" indent="-342900">
              <a:buClr>
                <a:srgbClr val="00B0F0"/>
              </a:buClr>
              <a:buFont typeface="+mj-lt"/>
              <a:buAutoNum type="arabicPeriod"/>
            </a:pPr>
            <a:r>
              <a:rPr lang="en-US" altLang="zh-CN" dirty="0"/>
              <a:t>	               [2020, 11, 1, 0, 1],</a:t>
            </a:r>
          </a:p>
          <a:p>
            <a:pPr marL="342900" lvl="0" indent="-342900">
              <a:buClr>
                <a:srgbClr val="00B0F0"/>
              </a:buClr>
              <a:buFont typeface="+mj-lt"/>
              <a:buAutoNum type="arabicPeriod"/>
            </a:pPr>
            <a:r>
              <a:rPr lang="en-US" altLang="zh-CN" dirty="0"/>
              <a:t>	               [2020, 11, 1, 0, 1],</a:t>
            </a:r>
          </a:p>
          <a:p>
            <a:pPr marL="342900" lvl="0" indent="-342900">
              <a:buClr>
                <a:srgbClr val="00B0F0"/>
              </a:buClr>
              <a:buFont typeface="+mj-lt"/>
              <a:buAutoNum type="arabicPeriod"/>
            </a:pPr>
            <a:r>
              <a:rPr lang="en-US" altLang="zh-CN" dirty="0"/>
              <a:t>	               [2020, 11, 1, -1, 1],</a:t>
            </a:r>
          </a:p>
          <a:p>
            <a:pPr marL="342900" lvl="0" indent="-342900">
              <a:buClr>
                <a:srgbClr val="00B0F0"/>
              </a:buClr>
              <a:buFont typeface="+mj-lt"/>
              <a:buAutoNum type="arabicPeriod"/>
            </a:pPr>
            <a:r>
              <a:rPr lang="en-US" altLang="zh-CN" dirty="0"/>
              <a:t>	               [2020, 11, 1, 1, 1],</a:t>
            </a:r>
          </a:p>
          <a:p>
            <a:pPr marL="342900" lvl="0" indent="-342900">
              <a:buClr>
                <a:srgbClr val="00B0F0"/>
              </a:buClr>
              <a:buFont typeface="+mj-lt"/>
              <a:buAutoNum type="arabicPeriod"/>
            </a:pPr>
            <a:r>
              <a:rPr lang="en-US" altLang="zh-CN" dirty="0"/>
              <a:t>	               [2020, 11, 1, 0, 1],</a:t>
            </a:r>
          </a:p>
          <a:p>
            <a:pPr marL="342900" lvl="0" indent="-342900">
              <a:buClr>
                <a:srgbClr val="00B0F0"/>
              </a:buClr>
              <a:buFont typeface="+mj-lt"/>
              <a:buAutoNum type="arabicPeriod"/>
            </a:pPr>
            <a:r>
              <a:rPr lang="en-US" altLang="zh-CN" dirty="0"/>
              <a:t>	               [2020, 11, 1, 0, 0],</a:t>
            </a:r>
          </a:p>
          <a:p>
            <a:pPr marL="342900" lvl="0" indent="-342900">
              <a:buClr>
                <a:srgbClr val="00B0F0"/>
              </a:buClr>
              <a:buFont typeface="+mj-lt"/>
              <a:buAutoNum type="arabicPeriod"/>
            </a:pPr>
            <a:r>
              <a:rPr lang="en-US" altLang="zh-CN" dirty="0"/>
              <a:t>	               [2020, 11, 1, 0, 1],</a:t>
            </a:r>
          </a:p>
          <a:p>
            <a:pPr marL="342900" lvl="0" indent="-342900">
              <a:buClr>
                <a:srgbClr val="00B0F0"/>
              </a:buClr>
              <a:buFont typeface="+mj-lt"/>
              <a:buAutoNum type="arabicPeriod"/>
            </a:pPr>
            <a:r>
              <a:rPr lang="en-US" altLang="zh-CN" dirty="0"/>
              <a:t>	               [2020, 11, 2, 1, 0],</a:t>
            </a:r>
          </a:p>
          <a:p>
            <a:pPr marL="342900" lvl="0" indent="-342900">
              <a:buClr>
                <a:srgbClr val="00B0F0"/>
              </a:buClr>
              <a:buFont typeface="+mj-lt"/>
              <a:buAutoNum type="arabicPeriod"/>
            </a:pPr>
            <a:r>
              <a:rPr lang="en-US" altLang="zh-CN" dirty="0"/>
              <a:t>	               [2020, 11, 2, 1, 1],</a:t>
            </a:r>
          </a:p>
          <a:p>
            <a:pPr marL="342900" lvl="0" indent="-342900">
              <a:buClr>
                <a:srgbClr val="00B0F0"/>
              </a:buClr>
              <a:buFont typeface="+mj-lt"/>
              <a:buAutoNum type="arabicPeriod"/>
            </a:pPr>
            <a:r>
              <a:rPr lang="en-US" altLang="zh-CN" dirty="0"/>
              <a:t>	               [2020, 11, 2, 0, 0],</a:t>
            </a:r>
          </a:p>
          <a:p>
            <a:pPr marL="342900" lvl="0" indent="-342900">
              <a:buClr>
                <a:srgbClr val="00B0F0"/>
              </a:buClr>
              <a:buFont typeface="+mj-lt"/>
              <a:buAutoNum type="arabicPeriod"/>
            </a:pPr>
            <a:r>
              <a:rPr lang="en-US" altLang="zh-CN" dirty="0"/>
              <a:t>	               [2020, 11, 2, 1, 1],</a:t>
            </a:r>
          </a:p>
          <a:p>
            <a:pPr marL="342900" lvl="0" indent="-342900">
              <a:buClr>
                <a:srgbClr val="00B0F0"/>
              </a:buClr>
              <a:buFont typeface="+mj-lt"/>
              <a:buAutoNum type="arabicPeriod"/>
            </a:pPr>
            <a:r>
              <a:rPr lang="en-US" altLang="zh-CN" dirty="0"/>
              <a:t>	               [2020, 11, 3, 0, 0],</a:t>
            </a:r>
          </a:p>
          <a:p>
            <a:pPr marL="342900" lvl="0" indent="-342900">
              <a:buClr>
                <a:srgbClr val="00B0F0"/>
              </a:buClr>
              <a:buFont typeface="+mj-lt"/>
              <a:buAutoNum type="arabicPeriod"/>
            </a:pPr>
            <a:r>
              <a:rPr lang="en-US" altLang="zh-CN" dirty="0"/>
              <a:t>	               [2020, 11, 3, 0, 0],</a:t>
            </a:r>
          </a:p>
          <a:p>
            <a:pPr marL="342900" lvl="0" indent="-342900">
              <a:buClr>
                <a:srgbClr val="00B0F0"/>
              </a:buClr>
              <a:buFont typeface="+mj-lt"/>
              <a:buAutoNum type="arabicPeriod"/>
            </a:pPr>
            <a:r>
              <a:rPr lang="en-US" altLang="zh-CN" dirty="0"/>
              <a:t>	               [2020, 11, 4, 1, 0],</a:t>
            </a:r>
          </a:p>
          <a:p>
            <a:pPr marL="342900" lvl="0" indent="-342900">
              <a:buClr>
                <a:srgbClr val="00B0F0"/>
              </a:buClr>
              <a:buFont typeface="+mj-lt"/>
              <a:buAutoNum type="arabicPeriod"/>
            </a:pPr>
            <a:r>
              <a:rPr lang="en-US" altLang="zh-CN" dirty="0"/>
              <a:t>	               [2020, 11, 4, 0, 1],</a:t>
            </a:r>
          </a:p>
          <a:p>
            <a:pPr marL="342900" lvl="0" indent="-342900">
              <a:buClr>
                <a:srgbClr val="00B0F0"/>
              </a:buClr>
              <a:buFont typeface="+mj-lt"/>
              <a:buAutoNum type="arabicPeriod"/>
            </a:pPr>
            <a:r>
              <a:rPr lang="en-US" altLang="zh-CN" dirty="0"/>
              <a:t>	               [2020, 11, 5, 0, 0],</a:t>
            </a:r>
          </a:p>
          <a:p>
            <a:pPr marL="342900" lvl="0" indent="-342900">
              <a:buClr>
                <a:srgbClr val="00B0F0"/>
              </a:buClr>
              <a:buFont typeface="+mj-lt"/>
              <a:buAutoNum type="arabicPeriod"/>
            </a:pPr>
            <a:r>
              <a:rPr lang="en-US" altLang="zh-CN" dirty="0"/>
              <a:t>	               [2020, 11, 5, 0, 0],</a:t>
            </a:r>
          </a:p>
          <a:p>
            <a:pPr marL="342900" lvl="0" indent="-342900">
              <a:buClr>
                <a:srgbClr val="00B0F0"/>
              </a:buClr>
              <a:buFont typeface="+mj-lt"/>
              <a:buAutoNum type="arabicPeriod"/>
            </a:pPr>
            <a:r>
              <a:rPr lang="en-US" altLang="zh-CN" dirty="0"/>
              <a:t>	               [2020, 11, 6, 1, 1],</a:t>
            </a:r>
          </a:p>
          <a:p>
            <a:pPr marL="342900" lvl="0" indent="-342900">
              <a:buClr>
                <a:srgbClr val="00B0F0"/>
              </a:buClr>
              <a:buFont typeface="+mj-lt"/>
              <a:buAutoNum type="arabicPeriod"/>
            </a:pPr>
            <a:r>
              <a:rPr lang="en-US" altLang="zh-CN" dirty="0"/>
              <a:t>	               [2020, 11, 6, 1, 1</a:t>
            </a:r>
            <a:r>
              <a:rPr lang="en-US" altLang="zh-CN" dirty="0" smtClean="0"/>
              <a:t>],</a:t>
            </a:r>
            <a:r>
              <a:rPr lang="en-US" altLang="zh-CN" dirty="0"/>
              <a:t>	</a:t>
            </a:r>
          </a:p>
        </p:txBody>
      </p:sp>
      <p:sp>
        <p:nvSpPr>
          <p:cNvPr id="8" name="矩形 7"/>
          <p:cNvSpPr/>
          <p:nvPr/>
        </p:nvSpPr>
        <p:spPr>
          <a:xfrm>
            <a:off x="4658748" y="1091193"/>
            <a:ext cx="3978482" cy="5632311"/>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startAt="21"/>
            </a:pPr>
            <a:r>
              <a:rPr lang="en-US" altLang="zh-CN" dirty="0"/>
              <a:t> </a:t>
            </a:r>
            <a:r>
              <a:rPr lang="en-US" altLang="zh-CN" dirty="0" smtClean="0"/>
              <a:t>                         [</a:t>
            </a:r>
            <a:r>
              <a:rPr lang="en-US" altLang="zh-CN" dirty="0"/>
              <a:t>2020, 11, 7, 0, 0],</a:t>
            </a:r>
            <a:endParaRPr lang="en-US" altLang="zh-CN" dirty="0" smtClean="0"/>
          </a:p>
          <a:p>
            <a:pPr marL="342900" lvl="0" indent="-342900">
              <a:buClr>
                <a:srgbClr val="00B0F0"/>
              </a:buClr>
              <a:buFont typeface="+mj-lt"/>
              <a:buAutoNum type="arabicPeriod" startAt="21"/>
            </a:pPr>
            <a:r>
              <a:rPr lang="en-US" altLang="zh-CN" dirty="0"/>
              <a:t>	               [2020, 11, 7, 1, 0],</a:t>
            </a:r>
          </a:p>
          <a:p>
            <a:pPr marL="342900" lvl="0" indent="-342900">
              <a:buClr>
                <a:srgbClr val="00B0F0"/>
              </a:buClr>
              <a:buFont typeface="+mj-lt"/>
              <a:buAutoNum type="arabicPeriod" startAt="21"/>
            </a:pPr>
            <a:r>
              <a:rPr lang="en-US" altLang="zh-CN" dirty="0"/>
              <a:t>	               [2020, 11, 7, 0, 1],</a:t>
            </a:r>
          </a:p>
          <a:p>
            <a:pPr marL="342900" lvl="0" indent="-342900">
              <a:buClr>
                <a:srgbClr val="00B0F0"/>
              </a:buClr>
              <a:buFont typeface="+mj-lt"/>
              <a:buAutoNum type="arabicPeriod" startAt="21"/>
            </a:pPr>
            <a:r>
              <a:rPr lang="en-US" altLang="zh-CN" dirty="0"/>
              <a:t>	               [2020, 11, 7, 0, 1],</a:t>
            </a:r>
          </a:p>
          <a:p>
            <a:pPr marL="342900" lvl="0" indent="-342900">
              <a:buClr>
                <a:srgbClr val="00B0F0"/>
              </a:buClr>
              <a:buFont typeface="+mj-lt"/>
              <a:buAutoNum type="arabicPeriod" startAt="21"/>
            </a:pPr>
            <a:r>
              <a:rPr lang="en-US" altLang="zh-CN" dirty="0"/>
              <a:t>	               [2020, 11, 8, 1, 1],</a:t>
            </a:r>
          </a:p>
          <a:p>
            <a:pPr marL="342900" lvl="0" indent="-342900">
              <a:buClr>
                <a:srgbClr val="00B0F0"/>
              </a:buClr>
              <a:buFont typeface="+mj-lt"/>
              <a:buAutoNum type="arabicPeriod" startAt="21"/>
            </a:pPr>
            <a:r>
              <a:rPr lang="en-US" altLang="zh-CN" dirty="0"/>
              <a:t>	               [2020, 11, 8, 0, 1],</a:t>
            </a:r>
          </a:p>
          <a:p>
            <a:pPr marL="342900" lvl="0" indent="-342900">
              <a:buClr>
                <a:srgbClr val="00B0F0"/>
              </a:buClr>
              <a:buFont typeface="+mj-lt"/>
              <a:buAutoNum type="arabicPeriod" startAt="21"/>
            </a:pPr>
            <a:r>
              <a:rPr lang="en-US" altLang="zh-CN" dirty="0"/>
              <a:t>	               [2020, 11, 9, 0, 0],</a:t>
            </a:r>
          </a:p>
          <a:p>
            <a:pPr marL="342900" lvl="0" indent="-342900">
              <a:buClr>
                <a:srgbClr val="00B0F0"/>
              </a:buClr>
              <a:buFont typeface="+mj-lt"/>
              <a:buAutoNum type="arabicPeriod" startAt="21"/>
            </a:pPr>
            <a:r>
              <a:rPr lang="en-US" altLang="zh-CN" dirty="0"/>
              <a:t>	               [2020, 11, 9, 0, 0],</a:t>
            </a:r>
          </a:p>
          <a:p>
            <a:pPr marL="342900" lvl="0" indent="-342900">
              <a:buClr>
                <a:srgbClr val="00B0F0"/>
              </a:buClr>
              <a:buFont typeface="+mj-lt"/>
              <a:buAutoNum type="arabicPeriod" startAt="21"/>
            </a:pPr>
            <a:r>
              <a:rPr lang="en-US" altLang="zh-CN" dirty="0"/>
              <a:t>	               [2020, 11, 10, 1, 1],</a:t>
            </a:r>
          </a:p>
          <a:p>
            <a:pPr marL="342900" lvl="0" indent="-342900">
              <a:buClr>
                <a:srgbClr val="00B0F0"/>
              </a:buClr>
              <a:buFont typeface="+mj-lt"/>
              <a:buAutoNum type="arabicPeriod" startAt="21"/>
            </a:pPr>
            <a:r>
              <a:rPr lang="en-US" altLang="zh-CN" dirty="0"/>
              <a:t>	               [2020, 11, 11, 1, 0],</a:t>
            </a:r>
          </a:p>
          <a:p>
            <a:pPr marL="342900" lvl="0" indent="-342900">
              <a:buClr>
                <a:srgbClr val="00B0F0"/>
              </a:buClr>
              <a:buFont typeface="+mj-lt"/>
              <a:buAutoNum type="arabicPeriod" startAt="21"/>
            </a:pPr>
            <a:r>
              <a:rPr lang="en-US" altLang="zh-CN" dirty="0"/>
              <a:t>	               [2020, 11, 11, 1, -1],</a:t>
            </a:r>
          </a:p>
          <a:p>
            <a:pPr marL="342900" lvl="0" indent="-342900">
              <a:buClr>
                <a:srgbClr val="00B0F0"/>
              </a:buClr>
              <a:buFont typeface="+mj-lt"/>
              <a:buAutoNum type="arabicPeriod" startAt="21"/>
            </a:pPr>
            <a:r>
              <a:rPr lang="en-US" altLang="zh-CN" dirty="0"/>
              <a:t>	               [2020, 11, 12, 0, 0</a:t>
            </a:r>
            <a:r>
              <a:rPr lang="en-US" altLang="zh-CN" dirty="0" smtClean="0"/>
              <a:t>]]</a:t>
            </a:r>
          </a:p>
          <a:p>
            <a:pPr marL="342900" lvl="0" indent="-342900">
              <a:buClr>
                <a:srgbClr val="00B0F0"/>
              </a:buClr>
              <a:buFont typeface="+mj-lt"/>
              <a:buAutoNum type="arabicPeriod" startAt="21"/>
            </a:pPr>
            <a:endParaRPr lang="en-US" altLang="zh-CN" dirty="0"/>
          </a:p>
          <a:p>
            <a:pPr marL="342900" lvl="0" indent="-342900">
              <a:buClr>
                <a:srgbClr val="00B0F0"/>
              </a:buClr>
              <a:buFont typeface="+mj-lt"/>
              <a:buAutoNum type="arabicPeriod" startAt="21"/>
            </a:pPr>
            <a:r>
              <a:rPr lang="en-US" altLang="zh-CN" dirty="0" err="1" smtClean="0"/>
              <a:t>test_data</a:t>
            </a:r>
            <a:r>
              <a:rPr lang="en-US" altLang="zh-CN" dirty="0" smtClean="0"/>
              <a:t> </a:t>
            </a:r>
            <a:r>
              <a:rPr lang="en-US" altLang="zh-CN" dirty="0"/>
              <a:t>= [  [2020, 11, 11, 1],</a:t>
            </a:r>
            <a:endParaRPr lang="zh-CN" altLang="zh-CN" dirty="0"/>
          </a:p>
          <a:p>
            <a:pPr marL="342900" lvl="0" indent="-342900">
              <a:buClr>
                <a:srgbClr val="00B0F0"/>
              </a:buClr>
              <a:buFont typeface="+mj-lt"/>
              <a:buAutoNum type="arabicPeriod" startAt="21"/>
            </a:pPr>
            <a:r>
              <a:rPr lang="en-US" altLang="zh-CN" dirty="0" smtClean="0"/>
              <a:t>                        [</a:t>
            </a:r>
            <a:r>
              <a:rPr lang="en-US" altLang="zh-CN" dirty="0"/>
              <a:t>2020, 11, 14, 0],</a:t>
            </a:r>
          </a:p>
          <a:p>
            <a:pPr marL="342900" lvl="0" indent="-342900">
              <a:buClr>
                <a:srgbClr val="00B0F0"/>
              </a:buClr>
              <a:buFont typeface="+mj-lt"/>
              <a:buAutoNum type="arabicPeriod" startAt="21"/>
            </a:pPr>
            <a:r>
              <a:rPr lang="en-US" altLang="zh-CN" dirty="0"/>
              <a:t>	               [2020, 11, 15, 0],</a:t>
            </a:r>
          </a:p>
          <a:p>
            <a:pPr marL="342900" lvl="0" indent="-342900">
              <a:buClr>
                <a:srgbClr val="00B0F0"/>
              </a:buClr>
              <a:buFont typeface="+mj-lt"/>
              <a:buAutoNum type="arabicPeriod" startAt="21"/>
            </a:pPr>
            <a:r>
              <a:rPr lang="en-US" altLang="zh-CN" dirty="0"/>
              <a:t>	               [2020, 11, 16, 1],</a:t>
            </a:r>
          </a:p>
          <a:p>
            <a:pPr marL="342900" lvl="0" indent="-342900">
              <a:buClr>
                <a:srgbClr val="00B0F0"/>
              </a:buClr>
              <a:buFont typeface="+mj-lt"/>
              <a:buAutoNum type="arabicPeriod" startAt="21"/>
            </a:pPr>
            <a:r>
              <a:rPr lang="en-US" altLang="zh-CN" dirty="0"/>
              <a:t>	               [2020, 11, 18, 0],</a:t>
            </a:r>
          </a:p>
          <a:p>
            <a:pPr marL="342900" lvl="0" indent="-342900">
              <a:buClr>
                <a:srgbClr val="00B0F0"/>
              </a:buClr>
              <a:buFont typeface="+mj-lt"/>
              <a:buAutoNum type="arabicPeriod" startAt="21"/>
            </a:pPr>
            <a:r>
              <a:rPr lang="en-US" altLang="zh-CN" dirty="0" smtClean="0"/>
              <a:t>                          </a:t>
            </a:r>
            <a:r>
              <a:rPr lang="en-US" altLang="zh-CN" dirty="0"/>
              <a:t>[2020, 11, 19, 1]]</a:t>
            </a:r>
            <a:endParaRPr lang="zh-CN" altLang="zh-CN" dirty="0"/>
          </a:p>
          <a:p>
            <a:pPr marL="342900" lvl="0" indent="-342900">
              <a:buClr>
                <a:srgbClr val="00B0F0"/>
              </a:buClr>
              <a:buFont typeface="+mj-lt"/>
              <a:buAutoNum type="arabicPeriod" startAt="21"/>
            </a:pPr>
            <a:endParaRPr lang="en-US" altLang="zh-CN" dirty="0" smtClean="0"/>
          </a:p>
        </p:txBody>
      </p:sp>
    </p:spTree>
    <p:extLst>
      <p:ext uri="{BB962C8B-B14F-4D97-AF65-F5344CB8AC3E}">
        <p14:creationId xmlns:p14="http://schemas.microsoft.com/office/powerpoint/2010/main" val="2970773040"/>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42101"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简化过的应用示例</a:t>
            </a:r>
            <a:endParaRPr lang="en-US" altLang="zh-CN" sz="2400"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23397" y="1261321"/>
            <a:ext cx="8330184" cy="4247317"/>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smtClean="0"/>
              <a:t>del </a:t>
            </a:r>
            <a:r>
              <a:rPr lang="en-US" altLang="zh-CN" dirty="0" err="1"/>
              <a:t>train_data</a:t>
            </a:r>
            <a:r>
              <a:rPr lang="en-US" altLang="zh-CN" dirty="0"/>
              <a:t>[30]</a:t>
            </a:r>
            <a:endParaRPr lang="zh-CN" altLang="zh-CN" dirty="0"/>
          </a:p>
          <a:p>
            <a:pPr marL="342900" lvl="0" indent="-342900">
              <a:buClr>
                <a:srgbClr val="00B0F0"/>
              </a:buClr>
              <a:buFont typeface="+mj-lt"/>
              <a:buAutoNum type="arabicPeriod"/>
            </a:pPr>
            <a:r>
              <a:rPr lang="en-US" altLang="zh-CN" dirty="0"/>
              <a:t>del </a:t>
            </a:r>
            <a:r>
              <a:rPr lang="en-US" altLang="zh-CN" dirty="0" err="1"/>
              <a:t>train_data</a:t>
            </a:r>
            <a:r>
              <a:rPr lang="en-US" altLang="zh-CN" dirty="0"/>
              <a:t>[3]</a:t>
            </a:r>
            <a:endParaRPr lang="zh-CN" altLang="zh-CN" dirty="0"/>
          </a:p>
          <a:p>
            <a:pPr marL="342900" lvl="0" indent="-342900">
              <a:buClr>
                <a:srgbClr val="00B0F0"/>
              </a:buClr>
              <a:buFont typeface="+mj-lt"/>
              <a:buAutoNum type="arabicPeriod"/>
            </a:pPr>
            <a:r>
              <a:rPr lang="en-US" altLang="zh-CN" dirty="0" err="1"/>
              <a:t>len</a:t>
            </a:r>
            <a:r>
              <a:rPr lang="en-US" altLang="zh-CN" dirty="0"/>
              <a:t>(</a:t>
            </a:r>
            <a:r>
              <a:rPr lang="en-US" altLang="zh-CN" dirty="0" err="1"/>
              <a:t>train_data</a:t>
            </a:r>
            <a:r>
              <a:rPr lang="en-US" altLang="zh-CN" dirty="0"/>
              <a:t>) </a:t>
            </a:r>
            <a:endParaRPr lang="zh-CN" altLang="zh-CN" dirty="0"/>
          </a:p>
          <a:p>
            <a:pPr marL="342900" lvl="0" indent="-342900">
              <a:buClr>
                <a:srgbClr val="00B0F0"/>
              </a:buClr>
              <a:buFont typeface="+mj-lt"/>
              <a:buAutoNum type="arabicPeriod"/>
            </a:pPr>
            <a:r>
              <a:rPr lang="en-US" altLang="zh-CN" dirty="0"/>
              <a:t>&gt;&gt;&gt; 30</a:t>
            </a:r>
            <a:endParaRPr lang="zh-CN" altLang="zh-CN" dirty="0"/>
          </a:p>
          <a:p>
            <a:pPr marL="342900" lvl="0" indent="-342900">
              <a:buClr>
                <a:srgbClr val="00B0F0"/>
              </a:buClr>
              <a:buFont typeface="+mj-lt"/>
              <a:buAutoNum type="arabicPeriod"/>
            </a:pPr>
            <a:r>
              <a:rPr lang="en-US" altLang="zh-CN" dirty="0" err="1" smtClean="0"/>
              <a:t>train_set</a:t>
            </a:r>
            <a:r>
              <a:rPr lang="en-US" altLang="zh-CN" dirty="0" smtClean="0"/>
              <a:t> </a:t>
            </a:r>
            <a:r>
              <a:rPr lang="en-US" altLang="zh-CN" dirty="0"/>
              <a:t>= [] # </a:t>
            </a:r>
            <a:r>
              <a:rPr lang="zh-CN" altLang="zh-CN" dirty="0"/>
              <a:t>训练集</a:t>
            </a:r>
          </a:p>
          <a:p>
            <a:pPr marL="342900" lvl="0" indent="-342900">
              <a:buClr>
                <a:srgbClr val="00B0F0"/>
              </a:buClr>
              <a:buFont typeface="+mj-lt"/>
              <a:buAutoNum type="arabicPeriod"/>
            </a:pPr>
            <a:r>
              <a:rPr lang="en-US" altLang="zh-CN" dirty="0" err="1"/>
              <a:t>train_labels</a:t>
            </a:r>
            <a:r>
              <a:rPr lang="en-US" altLang="zh-CN" dirty="0"/>
              <a:t> = [] # </a:t>
            </a:r>
            <a:r>
              <a:rPr lang="zh-CN" altLang="zh-CN" dirty="0"/>
              <a:t>训练集的标签</a:t>
            </a:r>
          </a:p>
          <a:p>
            <a:pPr marL="342900" lvl="0" indent="-342900">
              <a:buClr>
                <a:srgbClr val="00B0F0"/>
              </a:buClr>
              <a:buFont typeface="+mj-lt"/>
              <a:buAutoNum type="arabicPeriod"/>
            </a:pPr>
            <a:r>
              <a:rPr lang="en-US" altLang="zh-CN" dirty="0" err="1"/>
              <a:t>valid_set</a:t>
            </a:r>
            <a:r>
              <a:rPr lang="en-US" altLang="zh-CN" dirty="0"/>
              <a:t> = [] # </a:t>
            </a:r>
            <a:r>
              <a:rPr lang="zh-CN" altLang="zh-CN" dirty="0"/>
              <a:t>验证集</a:t>
            </a:r>
          </a:p>
          <a:p>
            <a:pPr marL="342900" lvl="0" indent="-342900">
              <a:buClr>
                <a:srgbClr val="00B0F0"/>
              </a:buClr>
              <a:buFont typeface="+mj-lt"/>
              <a:buAutoNum type="arabicPeriod"/>
            </a:pPr>
            <a:r>
              <a:rPr lang="en-US" altLang="zh-CN" dirty="0" err="1"/>
              <a:t>valid_labels</a:t>
            </a:r>
            <a:r>
              <a:rPr lang="en-US" altLang="zh-CN" dirty="0"/>
              <a:t> = [] # </a:t>
            </a:r>
            <a:r>
              <a:rPr lang="zh-CN" altLang="zh-CN" dirty="0"/>
              <a:t>验证集的标签</a:t>
            </a:r>
          </a:p>
          <a:p>
            <a:pPr marL="342900" lvl="0" indent="-342900">
              <a:buClr>
                <a:srgbClr val="00B0F0"/>
              </a:buClr>
              <a:buFont typeface="+mj-lt"/>
              <a:buAutoNum type="arabicPeriod"/>
            </a:pPr>
            <a:r>
              <a:rPr lang="en-US" altLang="zh-CN" dirty="0"/>
              <a:t>for </a:t>
            </a:r>
            <a:r>
              <a:rPr lang="en-US" altLang="zh-CN" dirty="0" err="1"/>
              <a:t>i</a:t>
            </a:r>
            <a:r>
              <a:rPr lang="en-US" altLang="zh-CN" dirty="0"/>
              <a:t> in range(</a:t>
            </a:r>
            <a:r>
              <a:rPr lang="en-US" altLang="zh-CN" dirty="0" err="1"/>
              <a:t>len</a:t>
            </a:r>
            <a:r>
              <a:rPr lang="en-US" altLang="zh-CN" dirty="0"/>
              <a:t>(</a:t>
            </a:r>
            <a:r>
              <a:rPr lang="en-US" altLang="zh-CN" dirty="0" err="1"/>
              <a:t>train_data</a:t>
            </a:r>
            <a:r>
              <a:rPr lang="en-US" altLang="zh-CN" dirty="0"/>
              <a:t>)):</a:t>
            </a:r>
            <a:endParaRPr lang="zh-CN" altLang="zh-CN" dirty="0"/>
          </a:p>
          <a:p>
            <a:pPr marL="342900" lvl="0" indent="-342900">
              <a:buClr>
                <a:srgbClr val="00B0F0"/>
              </a:buClr>
              <a:buFont typeface="+mj-lt"/>
              <a:buAutoNum type="arabicPeriod"/>
            </a:pPr>
            <a:r>
              <a:rPr lang="en-US" altLang="zh-CN" dirty="0"/>
              <a:t>    if </a:t>
            </a:r>
            <a:r>
              <a:rPr lang="en-US" altLang="zh-CN" dirty="0" err="1"/>
              <a:t>i</a:t>
            </a:r>
            <a:r>
              <a:rPr lang="en-US" altLang="zh-CN" dirty="0"/>
              <a:t> &lt; 20: # </a:t>
            </a:r>
            <a:r>
              <a:rPr lang="zh-CN" altLang="zh-CN" dirty="0"/>
              <a:t>将训练数据的前</a:t>
            </a:r>
            <a:r>
              <a:rPr lang="en-US" altLang="zh-CN" dirty="0"/>
              <a:t>20</a:t>
            </a:r>
            <a:r>
              <a:rPr lang="zh-CN" altLang="zh-CN" dirty="0"/>
              <a:t>条作为训练集，后</a:t>
            </a:r>
            <a:r>
              <a:rPr lang="en-US" altLang="zh-CN" dirty="0"/>
              <a:t>10</a:t>
            </a:r>
            <a:r>
              <a:rPr lang="zh-CN" altLang="zh-CN" dirty="0"/>
              <a:t>条作为验证集</a:t>
            </a:r>
          </a:p>
          <a:p>
            <a:pPr marL="342900" lvl="0" indent="-342900">
              <a:buClr>
                <a:srgbClr val="00B0F0"/>
              </a:buClr>
              <a:buFont typeface="+mj-lt"/>
              <a:buAutoNum type="arabicPeriod"/>
            </a:pPr>
            <a:r>
              <a:rPr lang="en-US" altLang="zh-CN" dirty="0"/>
              <a:t>        </a:t>
            </a:r>
            <a:r>
              <a:rPr lang="en-US" altLang="zh-CN" dirty="0" err="1"/>
              <a:t>train_set.append</a:t>
            </a:r>
            <a:r>
              <a:rPr lang="en-US" altLang="zh-CN" dirty="0"/>
              <a:t>( </a:t>
            </a:r>
            <a:r>
              <a:rPr lang="en-US" altLang="zh-CN" dirty="0" err="1"/>
              <a:t>train_data</a:t>
            </a:r>
            <a:r>
              <a:rPr lang="en-US" altLang="zh-CN" dirty="0"/>
              <a:t>[</a:t>
            </a:r>
            <a:r>
              <a:rPr lang="en-US" altLang="zh-CN" dirty="0" err="1"/>
              <a:t>i</a:t>
            </a:r>
            <a:r>
              <a:rPr lang="en-US" altLang="zh-CN" dirty="0"/>
              <a:t>][:4])</a:t>
            </a:r>
            <a:endParaRPr lang="zh-CN" altLang="zh-CN" dirty="0"/>
          </a:p>
          <a:p>
            <a:pPr marL="342900" lvl="0" indent="-342900">
              <a:buClr>
                <a:srgbClr val="00B0F0"/>
              </a:buClr>
              <a:buFont typeface="+mj-lt"/>
              <a:buAutoNum type="arabicPeriod"/>
            </a:pPr>
            <a:r>
              <a:rPr lang="en-US" altLang="zh-CN" dirty="0"/>
              <a:t>        </a:t>
            </a:r>
            <a:r>
              <a:rPr lang="en-US" altLang="zh-CN" dirty="0" err="1"/>
              <a:t>train_labels.append</a:t>
            </a:r>
            <a:r>
              <a:rPr lang="en-US" altLang="zh-CN" dirty="0"/>
              <a:t>(</a:t>
            </a:r>
            <a:r>
              <a:rPr lang="en-US" altLang="zh-CN" dirty="0" err="1"/>
              <a:t>train_data</a:t>
            </a:r>
            <a:r>
              <a:rPr lang="en-US" altLang="zh-CN" dirty="0"/>
              <a:t>[</a:t>
            </a:r>
            <a:r>
              <a:rPr lang="en-US" altLang="zh-CN" dirty="0" err="1"/>
              <a:t>i</a:t>
            </a:r>
            <a:r>
              <a:rPr lang="en-US" altLang="zh-CN" dirty="0"/>
              <a:t>][4])</a:t>
            </a:r>
            <a:endParaRPr lang="zh-CN" altLang="zh-CN" dirty="0"/>
          </a:p>
          <a:p>
            <a:pPr marL="342900" lvl="0" indent="-342900">
              <a:buClr>
                <a:srgbClr val="00B0F0"/>
              </a:buClr>
              <a:buFont typeface="+mj-lt"/>
              <a:buAutoNum type="arabicPeriod"/>
            </a:pPr>
            <a:r>
              <a:rPr lang="en-US" altLang="zh-CN" dirty="0"/>
              <a:t>    else:</a:t>
            </a:r>
            <a:endParaRPr lang="zh-CN" altLang="zh-CN" dirty="0"/>
          </a:p>
          <a:p>
            <a:pPr marL="342900" lvl="0" indent="-342900">
              <a:buClr>
                <a:srgbClr val="00B0F0"/>
              </a:buClr>
              <a:buFont typeface="+mj-lt"/>
              <a:buAutoNum type="arabicPeriod"/>
            </a:pPr>
            <a:r>
              <a:rPr lang="en-US" altLang="zh-CN" dirty="0"/>
              <a:t>        </a:t>
            </a:r>
            <a:r>
              <a:rPr lang="en-US" altLang="zh-CN" dirty="0" err="1"/>
              <a:t>valid_set.append</a:t>
            </a:r>
            <a:r>
              <a:rPr lang="en-US" altLang="zh-CN" dirty="0"/>
              <a:t>( </a:t>
            </a:r>
            <a:r>
              <a:rPr lang="en-US" altLang="zh-CN" dirty="0" err="1"/>
              <a:t>train_data</a:t>
            </a:r>
            <a:r>
              <a:rPr lang="en-US" altLang="zh-CN" dirty="0"/>
              <a:t>[</a:t>
            </a:r>
            <a:r>
              <a:rPr lang="en-US" altLang="zh-CN" dirty="0" err="1"/>
              <a:t>i</a:t>
            </a:r>
            <a:r>
              <a:rPr lang="en-US" altLang="zh-CN" dirty="0"/>
              <a:t>][:4])</a:t>
            </a:r>
            <a:endParaRPr lang="zh-CN" altLang="zh-CN" dirty="0"/>
          </a:p>
          <a:p>
            <a:pPr marL="342900" lvl="0" indent="-342900">
              <a:buClr>
                <a:srgbClr val="00B0F0"/>
              </a:buClr>
              <a:buFont typeface="+mj-lt"/>
              <a:buAutoNum type="arabicPeriod"/>
            </a:pPr>
            <a:r>
              <a:rPr lang="en-US" altLang="zh-CN" dirty="0"/>
              <a:t>        </a:t>
            </a:r>
            <a:r>
              <a:rPr lang="en-US" altLang="zh-CN" dirty="0" err="1"/>
              <a:t>valid_labels.append</a:t>
            </a:r>
            <a:r>
              <a:rPr lang="en-US" altLang="zh-CN" dirty="0"/>
              <a:t>(</a:t>
            </a:r>
            <a:r>
              <a:rPr lang="en-US" altLang="zh-CN" dirty="0" err="1"/>
              <a:t>train_data</a:t>
            </a:r>
            <a:r>
              <a:rPr lang="en-US" altLang="zh-CN" dirty="0"/>
              <a:t>[</a:t>
            </a:r>
            <a:r>
              <a:rPr lang="en-US" altLang="zh-CN" dirty="0" err="1"/>
              <a:t>i</a:t>
            </a:r>
            <a:r>
              <a:rPr lang="en-US" altLang="zh-CN" dirty="0"/>
              <a:t>][4])</a:t>
            </a:r>
            <a:endParaRPr lang="zh-CN" altLang="zh-CN" dirty="0"/>
          </a:p>
        </p:txBody>
      </p:sp>
    </p:spTree>
    <p:extLst>
      <p:ext uri="{BB962C8B-B14F-4D97-AF65-F5344CB8AC3E}">
        <p14:creationId xmlns:p14="http://schemas.microsoft.com/office/powerpoint/2010/main" val="657293551"/>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42101"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简化过的应用示例</a:t>
            </a:r>
            <a:endPar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原始数据不提取特征，直接用来训练模型</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23397" y="1953169"/>
            <a:ext cx="8330184" cy="258532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from </a:t>
            </a:r>
            <a:r>
              <a:rPr lang="en-US" altLang="zh-CN" dirty="0" err="1"/>
              <a:t>sklearn</a:t>
            </a:r>
            <a:r>
              <a:rPr lang="en-US" altLang="zh-CN" dirty="0"/>
              <a:t> import tree # </a:t>
            </a:r>
            <a:r>
              <a:rPr lang="zh-CN" altLang="zh-CN" dirty="0"/>
              <a:t>导入决策树模块</a:t>
            </a:r>
          </a:p>
          <a:p>
            <a:pPr marL="342900" lvl="0" indent="-342900">
              <a:buClr>
                <a:srgbClr val="00B0F0"/>
              </a:buClr>
              <a:buFont typeface="+mj-lt"/>
              <a:buAutoNum type="arabicPeriod"/>
            </a:pPr>
            <a:r>
              <a:rPr lang="en-US" altLang="zh-CN" dirty="0" err="1"/>
              <a:t>clf</a:t>
            </a:r>
            <a:r>
              <a:rPr lang="en-US" altLang="zh-CN" dirty="0"/>
              <a:t> = </a:t>
            </a:r>
            <a:r>
              <a:rPr lang="en-US" altLang="zh-CN" dirty="0" err="1"/>
              <a:t>tree.DecisionTreeClassifier</a:t>
            </a:r>
            <a:r>
              <a:rPr lang="en-US" altLang="zh-CN" dirty="0"/>
              <a:t>() # </a:t>
            </a:r>
            <a:r>
              <a:rPr lang="zh-CN" altLang="zh-CN" dirty="0"/>
              <a:t>创建一个分类决策树对象</a:t>
            </a:r>
          </a:p>
          <a:p>
            <a:pPr marL="342900" lvl="0" indent="-342900">
              <a:buClr>
                <a:srgbClr val="00B0F0"/>
              </a:buClr>
              <a:buFont typeface="+mj-lt"/>
              <a:buAutoNum type="arabicPeriod"/>
            </a:pPr>
            <a:r>
              <a:rPr lang="en-US" altLang="zh-CN" dirty="0" err="1"/>
              <a:t>clf</a:t>
            </a:r>
            <a:r>
              <a:rPr lang="en-US" altLang="zh-CN" dirty="0"/>
              <a:t> = </a:t>
            </a:r>
            <a:r>
              <a:rPr lang="en-US" altLang="zh-CN" dirty="0" err="1"/>
              <a:t>clf.fit</a:t>
            </a:r>
            <a:r>
              <a:rPr lang="en-US" altLang="zh-CN" dirty="0"/>
              <a:t>(</a:t>
            </a:r>
            <a:r>
              <a:rPr lang="en-US" altLang="zh-CN" dirty="0" err="1"/>
              <a:t>train_set</a:t>
            </a:r>
            <a:r>
              <a:rPr lang="en-US" altLang="zh-CN" dirty="0"/>
              <a:t>, </a:t>
            </a:r>
            <a:r>
              <a:rPr lang="en-US" altLang="zh-CN" dirty="0" err="1"/>
              <a:t>train_labels</a:t>
            </a:r>
            <a:r>
              <a:rPr lang="en-US" altLang="zh-CN" dirty="0"/>
              <a:t>) # </a:t>
            </a:r>
            <a:r>
              <a:rPr lang="zh-CN" altLang="zh-CN" dirty="0"/>
              <a:t>训练模型</a:t>
            </a:r>
          </a:p>
          <a:p>
            <a:pPr marL="342900" lvl="0" indent="-342900">
              <a:buClr>
                <a:srgbClr val="00B0F0"/>
              </a:buClr>
              <a:buFont typeface="+mj-lt"/>
              <a:buAutoNum type="arabicPeriod"/>
            </a:pPr>
            <a:r>
              <a:rPr lang="en-US" altLang="zh-CN" dirty="0"/>
              <a:t>print(</a:t>
            </a:r>
            <a:r>
              <a:rPr lang="en-US" altLang="zh-CN" dirty="0" err="1"/>
              <a:t>valid_labels</a:t>
            </a:r>
            <a:r>
              <a:rPr lang="en-US" altLang="zh-CN" dirty="0"/>
              <a:t>)</a:t>
            </a:r>
            <a:endParaRPr lang="zh-CN" altLang="zh-CN" dirty="0"/>
          </a:p>
          <a:p>
            <a:pPr marL="342900" lvl="0" indent="-342900">
              <a:buClr>
                <a:srgbClr val="00B0F0"/>
              </a:buClr>
              <a:buFont typeface="+mj-lt"/>
              <a:buAutoNum type="arabicPeriod"/>
            </a:pPr>
            <a:r>
              <a:rPr lang="en-US" altLang="zh-CN" dirty="0"/>
              <a:t>print(</a:t>
            </a:r>
            <a:r>
              <a:rPr lang="en-US" altLang="zh-CN" dirty="0" err="1"/>
              <a:t>clf.predict</a:t>
            </a:r>
            <a:r>
              <a:rPr lang="en-US" altLang="zh-CN" dirty="0"/>
              <a:t>(</a:t>
            </a:r>
            <a:r>
              <a:rPr lang="en-US" altLang="zh-CN" dirty="0" err="1"/>
              <a:t>valid_set</a:t>
            </a:r>
            <a:r>
              <a:rPr lang="en-US" altLang="zh-CN" dirty="0"/>
              <a:t>)) # </a:t>
            </a:r>
            <a:r>
              <a:rPr lang="zh-CN" altLang="zh-CN" dirty="0"/>
              <a:t>用训练好的模型来预测验证集，验证误差率为</a:t>
            </a:r>
            <a:r>
              <a:rPr lang="en-US" altLang="zh-CN" dirty="0"/>
              <a:t>0.5</a:t>
            </a:r>
            <a:endParaRPr lang="zh-CN" altLang="zh-CN" dirty="0"/>
          </a:p>
          <a:p>
            <a:pPr marL="342900" lvl="0" indent="-342900">
              <a:buClr>
                <a:srgbClr val="00B0F0"/>
              </a:buClr>
              <a:buFont typeface="+mj-lt"/>
              <a:buAutoNum type="arabicPeriod"/>
            </a:pPr>
            <a:r>
              <a:rPr lang="en-US" altLang="zh-CN" dirty="0"/>
              <a:t>&gt;&gt;&gt; [0, 1, 1, 1, 1, 0, 0, 1, 0, 0]</a:t>
            </a:r>
            <a:endParaRPr lang="zh-CN" altLang="zh-CN" dirty="0"/>
          </a:p>
          <a:p>
            <a:pPr marL="342900" lvl="0" indent="-342900">
              <a:buClr>
                <a:srgbClr val="00B0F0"/>
              </a:buClr>
              <a:buFont typeface="+mj-lt"/>
              <a:buAutoNum type="arabicPeriod"/>
            </a:pPr>
            <a:r>
              <a:rPr lang="en-US" altLang="zh-CN" dirty="0"/>
              <a:t>&gt;&gt;&gt; [1 0 0 1 0 0 0 1 1 0]</a:t>
            </a:r>
            <a:endParaRPr lang="zh-CN" altLang="zh-CN" dirty="0"/>
          </a:p>
          <a:p>
            <a:pPr marL="342900" lvl="0" indent="-342900">
              <a:buClr>
                <a:srgbClr val="00B0F0"/>
              </a:buClr>
              <a:buFont typeface="+mj-lt"/>
              <a:buAutoNum type="arabicPeriod"/>
            </a:pPr>
            <a:r>
              <a:rPr lang="en-US" altLang="zh-CN" dirty="0"/>
              <a:t>print(</a:t>
            </a:r>
            <a:r>
              <a:rPr lang="en-US" altLang="zh-CN" dirty="0" err="1"/>
              <a:t>clf.predict</a:t>
            </a:r>
            <a:r>
              <a:rPr lang="en-US" altLang="zh-CN" dirty="0"/>
              <a:t>(</a:t>
            </a:r>
            <a:r>
              <a:rPr lang="en-US" altLang="zh-CN" dirty="0" err="1"/>
              <a:t>test_data</a:t>
            </a:r>
            <a:r>
              <a:rPr lang="en-US" altLang="zh-CN" dirty="0"/>
              <a:t>)) # </a:t>
            </a:r>
            <a:r>
              <a:rPr lang="zh-CN" altLang="zh-CN" dirty="0"/>
              <a:t>用训练好的模型来预测测试集</a:t>
            </a:r>
          </a:p>
          <a:p>
            <a:pPr marL="342900" lvl="0" indent="-342900">
              <a:buClr>
                <a:srgbClr val="00B0F0"/>
              </a:buClr>
              <a:buFont typeface="+mj-lt"/>
              <a:buAutoNum type="arabicPeriod"/>
            </a:pPr>
            <a:r>
              <a:rPr lang="en-US" altLang="zh-CN" dirty="0"/>
              <a:t>&gt;&gt;&gt; [1 0 0 1 0 1]</a:t>
            </a:r>
            <a:endParaRPr lang="zh-CN" altLang="zh-CN" dirty="0"/>
          </a:p>
        </p:txBody>
      </p:sp>
    </p:spTree>
    <p:extLst>
      <p:ext uri="{BB962C8B-B14F-4D97-AF65-F5344CB8AC3E}">
        <p14:creationId xmlns:p14="http://schemas.microsoft.com/office/powerpoint/2010/main" val="1530382206"/>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42101"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简化过的应用示例</a:t>
            </a:r>
            <a:endPar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提取</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出是否周末的特征来训练模型。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23397" y="1779687"/>
            <a:ext cx="8501824" cy="5078313"/>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a:t>import </a:t>
            </a:r>
            <a:r>
              <a:rPr lang="en-US" altLang="zh-CN" dirty="0" err="1"/>
              <a:t>datetime</a:t>
            </a:r>
            <a:r>
              <a:rPr lang="en-US" altLang="zh-CN" dirty="0"/>
              <a:t> # </a:t>
            </a:r>
            <a:r>
              <a:rPr lang="zh-CN" altLang="zh-CN" dirty="0"/>
              <a:t>导入</a:t>
            </a:r>
            <a:r>
              <a:rPr lang="en-US" altLang="zh-CN" dirty="0" err="1"/>
              <a:t>datetime</a:t>
            </a:r>
            <a:r>
              <a:rPr lang="zh-CN" altLang="zh-CN" dirty="0"/>
              <a:t>模块，该模块用来处理与日期和时间有关的计算</a:t>
            </a:r>
          </a:p>
          <a:p>
            <a:pPr marL="342900" lvl="0" indent="-342900">
              <a:buClr>
                <a:srgbClr val="00B0F0"/>
              </a:buClr>
              <a:buFont typeface="+mj-lt"/>
              <a:buAutoNum type="arabicPeriod"/>
            </a:pPr>
            <a:r>
              <a:rPr lang="en-US" altLang="zh-CN" dirty="0" err="1" smtClean="0"/>
              <a:t>def</a:t>
            </a:r>
            <a:r>
              <a:rPr lang="en-US" altLang="zh-CN" dirty="0" smtClean="0"/>
              <a:t> </a:t>
            </a:r>
            <a:r>
              <a:rPr lang="en-US" altLang="zh-CN" dirty="0" err="1"/>
              <a:t>isweekend</a:t>
            </a:r>
            <a:r>
              <a:rPr lang="en-US" altLang="zh-CN" dirty="0"/>
              <a:t>( date ): </a:t>
            </a:r>
            <a:endParaRPr lang="zh-CN" altLang="zh-CN" dirty="0"/>
          </a:p>
          <a:p>
            <a:pPr marL="342900" lvl="0" indent="-342900">
              <a:buClr>
                <a:srgbClr val="00B0F0"/>
              </a:buClr>
              <a:buFont typeface="+mj-lt"/>
              <a:buAutoNum type="arabicPeriod"/>
            </a:pPr>
            <a:r>
              <a:rPr lang="en-US" altLang="zh-CN" dirty="0"/>
              <a:t>    </a:t>
            </a:r>
            <a:r>
              <a:rPr lang="en-US" altLang="zh-CN" dirty="0" err="1"/>
              <a:t>theday</a:t>
            </a:r>
            <a:r>
              <a:rPr lang="en-US" altLang="zh-CN" dirty="0"/>
              <a:t> = </a:t>
            </a:r>
            <a:r>
              <a:rPr lang="en-US" altLang="zh-CN" dirty="0" err="1"/>
              <a:t>datetime.date</a:t>
            </a:r>
            <a:r>
              <a:rPr lang="en-US" altLang="zh-CN" dirty="0"/>
              <a:t>( date[0], date[1], date[2] ) # </a:t>
            </a:r>
            <a:r>
              <a:rPr lang="zh-CN" altLang="zh-CN" dirty="0"/>
              <a:t>创建一个</a:t>
            </a:r>
            <a:r>
              <a:rPr lang="en-US" altLang="zh-CN" dirty="0"/>
              <a:t>date</a:t>
            </a:r>
            <a:r>
              <a:rPr lang="zh-CN" altLang="zh-CN" dirty="0"/>
              <a:t>对象</a:t>
            </a:r>
          </a:p>
          <a:p>
            <a:pPr marL="342900" lvl="0" indent="-342900">
              <a:buClr>
                <a:srgbClr val="00B0F0"/>
              </a:buClr>
              <a:buFont typeface="+mj-lt"/>
              <a:buAutoNum type="arabicPeriod"/>
            </a:pPr>
            <a:r>
              <a:rPr lang="en-US" altLang="zh-CN" dirty="0"/>
              <a:t>    if </a:t>
            </a:r>
            <a:r>
              <a:rPr lang="en-US" altLang="zh-CN" dirty="0" err="1"/>
              <a:t>theday.isoweekday</a:t>
            </a:r>
            <a:r>
              <a:rPr lang="en-US" altLang="zh-CN" dirty="0"/>
              <a:t>() in { 6, 7 }: # </a:t>
            </a:r>
            <a:r>
              <a:rPr lang="zh-CN" altLang="zh-CN" dirty="0"/>
              <a:t>如果</a:t>
            </a:r>
            <a:r>
              <a:rPr lang="en-US" altLang="zh-CN" dirty="0"/>
              <a:t>date</a:t>
            </a:r>
            <a:r>
              <a:rPr lang="zh-CN" altLang="zh-CN" dirty="0"/>
              <a:t>是周末则返回</a:t>
            </a:r>
            <a:r>
              <a:rPr lang="en-US" altLang="zh-CN" dirty="0"/>
              <a:t>1</a:t>
            </a:r>
            <a:r>
              <a:rPr lang="zh-CN" altLang="zh-CN" dirty="0"/>
              <a:t>，否则返回</a:t>
            </a:r>
            <a:r>
              <a:rPr lang="en-US" altLang="zh-CN" dirty="0"/>
              <a:t>0</a:t>
            </a:r>
            <a:endParaRPr lang="zh-CN" altLang="zh-CN" dirty="0"/>
          </a:p>
          <a:p>
            <a:pPr marL="342900" lvl="0" indent="-342900">
              <a:buClr>
                <a:srgbClr val="00B0F0"/>
              </a:buClr>
              <a:buFont typeface="+mj-lt"/>
              <a:buAutoNum type="arabicPeriod"/>
            </a:pPr>
            <a:r>
              <a:rPr lang="en-US" altLang="zh-CN" dirty="0"/>
              <a:t>        return 1</a:t>
            </a:r>
            <a:endParaRPr lang="zh-CN" altLang="zh-CN" dirty="0"/>
          </a:p>
          <a:p>
            <a:pPr marL="342900" lvl="0" indent="-342900">
              <a:buClr>
                <a:srgbClr val="00B0F0"/>
              </a:buClr>
              <a:buFont typeface="+mj-lt"/>
              <a:buAutoNum type="arabicPeriod"/>
            </a:pPr>
            <a:r>
              <a:rPr lang="en-US" altLang="zh-CN" dirty="0"/>
              <a:t>    else:</a:t>
            </a:r>
            <a:endParaRPr lang="zh-CN" altLang="zh-CN" dirty="0"/>
          </a:p>
          <a:p>
            <a:pPr marL="342900" lvl="0" indent="-342900">
              <a:buClr>
                <a:srgbClr val="00B0F0"/>
              </a:buClr>
              <a:buFont typeface="+mj-lt"/>
              <a:buAutoNum type="arabicPeriod"/>
            </a:pPr>
            <a:r>
              <a:rPr lang="en-US" altLang="zh-CN" dirty="0"/>
              <a:t>        return 0</a:t>
            </a:r>
            <a:endParaRPr lang="zh-CN" altLang="zh-CN" dirty="0"/>
          </a:p>
          <a:p>
            <a:pPr marL="342900" lvl="0" indent="-342900">
              <a:buClr>
                <a:srgbClr val="00B0F0"/>
              </a:buClr>
              <a:buFont typeface="+mj-lt"/>
              <a:buAutoNum type="arabicPeriod"/>
            </a:pPr>
            <a:r>
              <a:rPr lang="en-US" altLang="zh-CN" dirty="0" err="1"/>
              <a:t>isweekend</a:t>
            </a:r>
            <a:r>
              <a:rPr lang="en-US" altLang="zh-CN" dirty="0"/>
              <a:t>([2020, 11, 15])</a:t>
            </a:r>
            <a:endParaRPr lang="zh-CN" altLang="zh-CN" dirty="0"/>
          </a:p>
          <a:p>
            <a:pPr marL="342900" lvl="0" indent="-342900">
              <a:buClr>
                <a:srgbClr val="00B0F0"/>
              </a:buClr>
              <a:buFont typeface="+mj-lt"/>
              <a:buAutoNum type="arabicPeriod"/>
            </a:pPr>
            <a:r>
              <a:rPr lang="en-US" altLang="zh-CN" dirty="0"/>
              <a:t>&gt;&gt;&gt; 1</a:t>
            </a:r>
            <a:endParaRPr lang="zh-CN" altLang="zh-CN" dirty="0"/>
          </a:p>
          <a:p>
            <a:pPr marL="342900" lvl="0" indent="-342900">
              <a:buClr>
                <a:srgbClr val="00B0F0"/>
              </a:buClr>
              <a:buFont typeface="+mj-lt"/>
              <a:buAutoNum type="arabicPeriod"/>
            </a:pPr>
            <a:r>
              <a:rPr lang="en-US" altLang="zh-CN" dirty="0" smtClean="0"/>
              <a:t>train_set1 </a:t>
            </a:r>
            <a:r>
              <a:rPr lang="en-US" altLang="zh-CN" dirty="0"/>
              <a:t>= []</a:t>
            </a:r>
            <a:endParaRPr lang="zh-CN" altLang="zh-CN" dirty="0"/>
          </a:p>
          <a:p>
            <a:pPr marL="342900" lvl="0" indent="-342900">
              <a:buClr>
                <a:srgbClr val="00B0F0"/>
              </a:buClr>
              <a:buFont typeface="+mj-lt"/>
              <a:buAutoNum type="arabicPeriod"/>
            </a:pPr>
            <a:r>
              <a:rPr lang="en-US" altLang="zh-CN" dirty="0"/>
              <a:t>valid_set1 = []</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a:t>
            </a:r>
            <a:r>
              <a:rPr lang="en-US" altLang="zh-CN" dirty="0" err="1"/>
              <a:t>len</a:t>
            </a:r>
            <a:r>
              <a:rPr lang="en-US" altLang="zh-CN" dirty="0"/>
              <a:t>(</a:t>
            </a:r>
            <a:r>
              <a:rPr lang="en-US" altLang="zh-CN" dirty="0" err="1"/>
              <a:t>train_data</a:t>
            </a:r>
            <a:r>
              <a:rPr lang="en-US" altLang="zh-CN" dirty="0"/>
              <a:t>)):</a:t>
            </a:r>
            <a:endParaRPr lang="zh-CN" altLang="zh-CN" dirty="0"/>
          </a:p>
          <a:p>
            <a:pPr marL="342900" lvl="0" indent="-342900">
              <a:buClr>
                <a:srgbClr val="00B0F0"/>
              </a:buClr>
              <a:buFont typeface="+mj-lt"/>
              <a:buAutoNum type="arabicPeriod"/>
            </a:pPr>
            <a:r>
              <a:rPr lang="en-US" altLang="zh-CN" dirty="0"/>
              <a:t>    if </a:t>
            </a:r>
            <a:r>
              <a:rPr lang="en-US" altLang="zh-CN" dirty="0" err="1"/>
              <a:t>i</a:t>
            </a:r>
            <a:r>
              <a:rPr lang="en-US" altLang="zh-CN" dirty="0"/>
              <a:t> &lt; 20:</a:t>
            </a:r>
            <a:endParaRPr lang="zh-CN" altLang="zh-CN" dirty="0"/>
          </a:p>
          <a:p>
            <a:pPr marL="342900" lvl="0" indent="-342900">
              <a:buClr>
                <a:srgbClr val="00B0F0"/>
              </a:buClr>
              <a:buFont typeface="+mj-lt"/>
              <a:buAutoNum type="arabicPeriod"/>
            </a:pPr>
            <a:r>
              <a:rPr lang="en-US" altLang="zh-CN" dirty="0"/>
              <a:t>        weekend = </a:t>
            </a:r>
            <a:r>
              <a:rPr lang="en-US" altLang="zh-CN" dirty="0" err="1"/>
              <a:t>isweekend</a:t>
            </a:r>
            <a:r>
              <a:rPr lang="en-US" altLang="zh-CN" dirty="0"/>
              <a:t>(</a:t>
            </a:r>
            <a:r>
              <a:rPr lang="en-US" altLang="zh-CN" dirty="0" err="1"/>
              <a:t>train_data</a:t>
            </a:r>
            <a:r>
              <a:rPr lang="en-US" altLang="zh-CN" dirty="0"/>
              <a:t>[</a:t>
            </a:r>
            <a:r>
              <a:rPr lang="en-US" altLang="zh-CN" dirty="0" err="1"/>
              <a:t>i</a:t>
            </a:r>
            <a:r>
              <a:rPr lang="en-US" altLang="zh-CN" dirty="0"/>
              <a:t>][:3])</a:t>
            </a:r>
            <a:endParaRPr lang="zh-CN" altLang="zh-CN" dirty="0"/>
          </a:p>
          <a:p>
            <a:pPr marL="342900" lvl="0" indent="-342900">
              <a:buClr>
                <a:srgbClr val="00B0F0"/>
              </a:buClr>
              <a:buFont typeface="+mj-lt"/>
              <a:buAutoNum type="arabicPeriod"/>
            </a:pPr>
            <a:r>
              <a:rPr lang="en-US" altLang="zh-CN" dirty="0"/>
              <a:t>        train_set1.append( [weekend, </a:t>
            </a:r>
            <a:r>
              <a:rPr lang="en-US" altLang="zh-CN" dirty="0" err="1"/>
              <a:t>train_data</a:t>
            </a:r>
            <a:r>
              <a:rPr lang="en-US" altLang="zh-CN" dirty="0"/>
              <a:t>[</a:t>
            </a:r>
            <a:r>
              <a:rPr lang="en-US" altLang="zh-CN" dirty="0" err="1"/>
              <a:t>i</a:t>
            </a:r>
            <a:r>
              <a:rPr lang="en-US" altLang="zh-CN" dirty="0"/>
              <a:t>][3]] )</a:t>
            </a:r>
            <a:endParaRPr lang="zh-CN" altLang="zh-CN" dirty="0"/>
          </a:p>
          <a:p>
            <a:pPr marL="342900" lvl="0" indent="-342900">
              <a:buClr>
                <a:srgbClr val="00B0F0"/>
              </a:buClr>
              <a:buFont typeface="+mj-lt"/>
              <a:buAutoNum type="arabicPeriod"/>
            </a:pPr>
            <a:r>
              <a:rPr lang="en-US" altLang="zh-CN" dirty="0"/>
              <a:t>    else:</a:t>
            </a:r>
            <a:endParaRPr lang="zh-CN" altLang="zh-CN" dirty="0"/>
          </a:p>
          <a:p>
            <a:pPr marL="342900" lvl="0" indent="-342900">
              <a:buClr>
                <a:srgbClr val="00B0F0"/>
              </a:buClr>
              <a:buFont typeface="+mj-lt"/>
              <a:buAutoNum type="arabicPeriod"/>
            </a:pPr>
            <a:r>
              <a:rPr lang="en-US" altLang="zh-CN" dirty="0"/>
              <a:t>        weekend = </a:t>
            </a:r>
            <a:r>
              <a:rPr lang="en-US" altLang="zh-CN" dirty="0" err="1"/>
              <a:t>isweekend</a:t>
            </a:r>
            <a:r>
              <a:rPr lang="en-US" altLang="zh-CN" dirty="0"/>
              <a:t>(</a:t>
            </a:r>
            <a:r>
              <a:rPr lang="en-US" altLang="zh-CN" dirty="0" err="1"/>
              <a:t>train_data</a:t>
            </a:r>
            <a:r>
              <a:rPr lang="en-US" altLang="zh-CN" dirty="0"/>
              <a:t>[</a:t>
            </a:r>
            <a:r>
              <a:rPr lang="en-US" altLang="zh-CN" dirty="0" err="1"/>
              <a:t>i</a:t>
            </a:r>
            <a:r>
              <a:rPr lang="en-US" altLang="zh-CN" dirty="0"/>
              <a:t>][:3])</a:t>
            </a:r>
            <a:endParaRPr lang="zh-CN" altLang="zh-CN" dirty="0"/>
          </a:p>
          <a:p>
            <a:pPr marL="342900" lvl="0" indent="-342900">
              <a:buClr>
                <a:srgbClr val="00B0F0"/>
              </a:buClr>
              <a:buFont typeface="+mj-lt"/>
              <a:buAutoNum type="arabicPeriod"/>
            </a:pPr>
            <a:r>
              <a:rPr lang="en-US" altLang="zh-CN" dirty="0"/>
              <a:t>        valid_set1.append( [weekend, </a:t>
            </a:r>
            <a:r>
              <a:rPr lang="en-US" altLang="zh-CN" dirty="0" err="1"/>
              <a:t>train_data</a:t>
            </a:r>
            <a:r>
              <a:rPr lang="en-US" altLang="zh-CN" dirty="0"/>
              <a:t>[</a:t>
            </a:r>
            <a:r>
              <a:rPr lang="en-US" altLang="zh-CN" dirty="0" err="1"/>
              <a:t>i</a:t>
            </a:r>
            <a:r>
              <a:rPr lang="en-US" altLang="zh-CN" dirty="0"/>
              <a:t>][3]] )</a:t>
            </a:r>
            <a:endParaRPr lang="zh-CN" altLang="zh-CN" dirty="0"/>
          </a:p>
        </p:txBody>
      </p:sp>
    </p:spTree>
    <p:extLst>
      <p:ext uri="{BB962C8B-B14F-4D97-AF65-F5344CB8AC3E}">
        <p14:creationId xmlns:p14="http://schemas.microsoft.com/office/powerpoint/2010/main" val="1197478851"/>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0" y="681693"/>
            <a:ext cx="8342101"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rPr>
              <a:t>简化过的应用示例</a:t>
            </a:r>
            <a:endParaRPr lang="en-US" altLang="zh-CN" sz="2400" b="1" dirty="0" smtClean="0">
              <a:solidFill>
                <a:srgbClr val="7030A0"/>
              </a:solidFill>
              <a:latin typeface="Arial" panose="020B0604020202020204" pitchFamily="34" charset="0"/>
              <a:ea typeface="微软雅黑" panose="020B0503020204020204" pitchFamily="34" charset="-122"/>
              <a:cs typeface="Arial" panose="020B0604020202020204" pitchFamily="34" charset="0"/>
            </a:endParaRPr>
          </a:p>
          <a:p>
            <a:pPr marL="0" indent="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        提取</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出是否周末的特征来训练模型。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2.2 </a:t>
            </a:r>
            <a:r>
              <a:rPr lang="zh-CN" altLang="en-US" sz="2800" b="1" dirty="0">
                <a:solidFill>
                  <a:srgbClr val="7030A0"/>
                </a:solidFill>
                <a:latin typeface="微软雅黑" panose="020B0503020204020204" pitchFamily="34" charset="-122"/>
                <a:ea typeface="微软雅黑" panose="020B0503020204020204" pitchFamily="34" charset="-122"/>
              </a:rPr>
              <a:t>机器学习应用流程</a:t>
            </a: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29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23397" y="1779687"/>
            <a:ext cx="8330184" cy="3416320"/>
          </a:xfrm>
          <a:prstGeom prst="rect">
            <a:avLst/>
          </a:prstGeom>
          <a:ln w="38100">
            <a:solidFill>
              <a:srgbClr val="FFC000"/>
            </a:solidFill>
          </a:ln>
        </p:spPr>
        <p:txBody>
          <a:bodyPr wrap="square">
            <a:spAutoFit/>
          </a:bodyPr>
          <a:lstStyle/>
          <a:p>
            <a:pPr marL="342900" lvl="0" indent="-342900">
              <a:buClr>
                <a:srgbClr val="00B0F0"/>
              </a:buClr>
              <a:buFont typeface="+mj-lt"/>
              <a:buAutoNum type="arabicPeriod"/>
            </a:pPr>
            <a:r>
              <a:rPr lang="en-US" altLang="zh-CN" dirty="0" err="1"/>
              <a:t>clf</a:t>
            </a:r>
            <a:r>
              <a:rPr lang="en-US" altLang="zh-CN" dirty="0"/>
              <a:t> = </a:t>
            </a:r>
            <a:r>
              <a:rPr lang="en-US" altLang="zh-CN" dirty="0" err="1"/>
              <a:t>clf.fit</a:t>
            </a:r>
            <a:r>
              <a:rPr lang="en-US" altLang="zh-CN" dirty="0"/>
              <a:t>(train_set1, </a:t>
            </a:r>
            <a:r>
              <a:rPr lang="en-US" altLang="zh-CN" dirty="0" err="1"/>
              <a:t>train_labels</a:t>
            </a:r>
            <a:r>
              <a:rPr lang="en-US" altLang="zh-CN" dirty="0"/>
              <a:t>)</a:t>
            </a:r>
            <a:endParaRPr lang="zh-CN" altLang="zh-CN" dirty="0"/>
          </a:p>
          <a:p>
            <a:pPr marL="342900" lvl="0" indent="-342900">
              <a:buClr>
                <a:srgbClr val="00B0F0"/>
              </a:buClr>
              <a:buFont typeface="+mj-lt"/>
              <a:buAutoNum type="arabicPeriod"/>
            </a:pPr>
            <a:r>
              <a:rPr lang="en-US" altLang="zh-CN" dirty="0"/>
              <a:t>print(</a:t>
            </a:r>
            <a:r>
              <a:rPr lang="en-US" altLang="zh-CN" dirty="0" err="1"/>
              <a:t>valid_labels</a:t>
            </a:r>
            <a:r>
              <a:rPr lang="en-US" altLang="zh-CN" dirty="0"/>
              <a:t>)</a:t>
            </a:r>
            <a:endParaRPr lang="zh-CN" altLang="zh-CN" dirty="0"/>
          </a:p>
          <a:p>
            <a:pPr marL="342900" lvl="0" indent="-342900">
              <a:buClr>
                <a:srgbClr val="00B0F0"/>
              </a:buClr>
              <a:buFont typeface="+mj-lt"/>
              <a:buAutoNum type="arabicPeriod"/>
            </a:pPr>
            <a:r>
              <a:rPr lang="en-US" altLang="zh-CN" dirty="0" err="1"/>
              <a:t>clf.predict</a:t>
            </a:r>
            <a:r>
              <a:rPr lang="en-US" altLang="zh-CN" dirty="0"/>
              <a:t>(valid_set1) # </a:t>
            </a:r>
            <a:r>
              <a:rPr lang="zh-CN" altLang="zh-CN" dirty="0"/>
              <a:t>验证误差率为</a:t>
            </a:r>
            <a:r>
              <a:rPr lang="en-US" altLang="zh-CN" dirty="0"/>
              <a:t>0.2</a:t>
            </a:r>
            <a:endParaRPr lang="zh-CN" altLang="zh-CN" dirty="0"/>
          </a:p>
          <a:p>
            <a:pPr marL="342900" lvl="0" indent="-342900">
              <a:buClr>
                <a:srgbClr val="00B0F0"/>
              </a:buClr>
              <a:buFont typeface="+mj-lt"/>
              <a:buAutoNum type="arabicPeriod"/>
            </a:pPr>
            <a:r>
              <a:rPr lang="en-US" altLang="zh-CN" dirty="0"/>
              <a:t>&gt;&gt;&gt; [0, 1, 1, 1, 1, 0, 0, 1, 0, 0]</a:t>
            </a:r>
            <a:endParaRPr lang="zh-CN" altLang="zh-CN" dirty="0"/>
          </a:p>
          <a:p>
            <a:pPr marL="342900" lvl="0" indent="-342900">
              <a:buClr>
                <a:srgbClr val="00B0F0"/>
              </a:buClr>
              <a:buFont typeface="+mj-lt"/>
              <a:buAutoNum type="arabicPeriod"/>
            </a:pPr>
            <a:r>
              <a:rPr lang="en-US" altLang="zh-CN" dirty="0"/>
              <a:t>&gt;&gt;&gt; [1 1 1 1 1 0 0 1 1 0]</a:t>
            </a:r>
            <a:endParaRPr lang="zh-CN" altLang="zh-CN" dirty="0"/>
          </a:p>
          <a:p>
            <a:pPr marL="342900" lvl="0" indent="-342900">
              <a:buClr>
                <a:srgbClr val="00B0F0"/>
              </a:buClr>
              <a:buFont typeface="+mj-lt"/>
              <a:buAutoNum type="arabicPeriod"/>
            </a:pPr>
            <a:r>
              <a:rPr lang="en-US" altLang="zh-CN" dirty="0"/>
              <a:t> </a:t>
            </a:r>
            <a:endParaRPr lang="zh-CN" altLang="zh-CN" dirty="0"/>
          </a:p>
          <a:p>
            <a:pPr marL="342900" lvl="0" indent="-342900">
              <a:buClr>
                <a:srgbClr val="00B0F0"/>
              </a:buClr>
              <a:buFont typeface="+mj-lt"/>
              <a:buAutoNum type="arabicPeriod"/>
            </a:pPr>
            <a:r>
              <a:rPr lang="en-US" altLang="zh-CN" dirty="0"/>
              <a:t>test_set1 = []</a:t>
            </a:r>
            <a:endParaRPr lang="zh-CN" altLang="zh-CN" dirty="0"/>
          </a:p>
          <a:p>
            <a:pPr marL="342900" lvl="0" indent="-342900">
              <a:buClr>
                <a:srgbClr val="00B0F0"/>
              </a:buClr>
              <a:buFont typeface="+mj-lt"/>
              <a:buAutoNum type="arabicPeriod"/>
            </a:pPr>
            <a:r>
              <a:rPr lang="en-US" altLang="zh-CN" dirty="0"/>
              <a:t>for </a:t>
            </a:r>
            <a:r>
              <a:rPr lang="en-US" altLang="zh-CN" dirty="0" err="1"/>
              <a:t>i</a:t>
            </a:r>
            <a:r>
              <a:rPr lang="en-US" altLang="zh-CN" dirty="0"/>
              <a:t> in range(</a:t>
            </a:r>
            <a:r>
              <a:rPr lang="en-US" altLang="zh-CN" dirty="0" err="1"/>
              <a:t>len</a:t>
            </a:r>
            <a:r>
              <a:rPr lang="en-US" altLang="zh-CN" dirty="0"/>
              <a:t>(</a:t>
            </a:r>
            <a:r>
              <a:rPr lang="en-US" altLang="zh-CN" dirty="0" err="1"/>
              <a:t>test_data</a:t>
            </a:r>
            <a:r>
              <a:rPr lang="en-US" altLang="zh-CN" dirty="0"/>
              <a:t>)): # </a:t>
            </a:r>
            <a:r>
              <a:rPr lang="zh-CN" altLang="zh-CN" dirty="0"/>
              <a:t>对测试数据也要进行相同的特征提取生成测试集</a:t>
            </a:r>
          </a:p>
          <a:p>
            <a:pPr marL="342900" lvl="0" indent="-342900">
              <a:buClr>
                <a:srgbClr val="00B0F0"/>
              </a:buClr>
              <a:buFont typeface="+mj-lt"/>
              <a:buAutoNum type="arabicPeriod"/>
            </a:pPr>
            <a:r>
              <a:rPr lang="en-US" altLang="zh-CN" dirty="0"/>
              <a:t>    weekend = </a:t>
            </a:r>
            <a:r>
              <a:rPr lang="en-US" altLang="zh-CN" dirty="0" err="1"/>
              <a:t>isweekend</a:t>
            </a:r>
            <a:r>
              <a:rPr lang="en-US" altLang="zh-CN" dirty="0"/>
              <a:t>(</a:t>
            </a:r>
            <a:r>
              <a:rPr lang="en-US" altLang="zh-CN" dirty="0" err="1"/>
              <a:t>test_data</a:t>
            </a:r>
            <a:r>
              <a:rPr lang="en-US" altLang="zh-CN" dirty="0"/>
              <a:t>[</a:t>
            </a:r>
            <a:r>
              <a:rPr lang="en-US" altLang="zh-CN" dirty="0" err="1"/>
              <a:t>i</a:t>
            </a:r>
            <a:r>
              <a:rPr lang="en-US" altLang="zh-CN" dirty="0"/>
              <a:t>][:3])</a:t>
            </a:r>
            <a:endParaRPr lang="zh-CN" altLang="zh-CN" dirty="0"/>
          </a:p>
          <a:p>
            <a:pPr marL="342900" lvl="0" indent="-342900">
              <a:buClr>
                <a:srgbClr val="00B0F0"/>
              </a:buClr>
              <a:buFont typeface="+mj-lt"/>
              <a:buAutoNum type="arabicPeriod"/>
            </a:pPr>
            <a:r>
              <a:rPr lang="en-US" altLang="zh-CN" dirty="0"/>
              <a:t>    test_set1.append( [weekend, </a:t>
            </a:r>
            <a:r>
              <a:rPr lang="en-US" altLang="zh-CN" dirty="0" err="1"/>
              <a:t>test_data</a:t>
            </a:r>
            <a:r>
              <a:rPr lang="en-US" altLang="zh-CN" dirty="0"/>
              <a:t>[</a:t>
            </a:r>
            <a:r>
              <a:rPr lang="en-US" altLang="zh-CN" dirty="0" err="1"/>
              <a:t>i</a:t>
            </a:r>
            <a:r>
              <a:rPr lang="en-US" altLang="zh-CN" dirty="0"/>
              <a:t>][3]] )</a:t>
            </a:r>
            <a:endParaRPr lang="zh-CN" altLang="zh-CN" dirty="0"/>
          </a:p>
          <a:p>
            <a:pPr marL="342900" lvl="0" indent="-342900">
              <a:buClr>
                <a:srgbClr val="00B0F0"/>
              </a:buClr>
              <a:buFont typeface="+mj-lt"/>
              <a:buAutoNum type="arabicPeriod"/>
            </a:pPr>
            <a:r>
              <a:rPr lang="en-US" altLang="zh-CN" dirty="0"/>
              <a:t>print(</a:t>
            </a:r>
            <a:r>
              <a:rPr lang="en-US" altLang="zh-CN" dirty="0" err="1"/>
              <a:t>clf.predict</a:t>
            </a:r>
            <a:r>
              <a:rPr lang="en-US" altLang="zh-CN" dirty="0"/>
              <a:t>(test_set1)) </a:t>
            </a:r>
            <a:endParaRPr lang="zh-CN" altLang="zh-CN" dirty="0"/>
          </a:p>
          <a:p>
            <a:pPr marL="342900" lvl="0" indent="-342900">
              <a:buClr>
                <a:srgbClr val="00B0F0"/>
              </a:buClr>
              <a:buFont typeface="+mj-lt"/>
              <a:buAutoNum type="arabicPeriod"/>
            </a:pPr>
            <a:r>
              <a:rPr lang="en-US" altLang="zh-CN" dirty="0"/>
              <a:t>&gt;&gt;&gt; [1 1 1 1 0 1]</a:t>
            </a:r>
            <a:endParaRPr lang="zh-CN" altLang="zh-CN" dirty="0"/>
          </a:p>
        </p:txBody>
      </p:sp>
    </p:spTree>
    <p:extLst>
      <p:ext uri="{BB962C8B-B14F-4D97-AF65-F5344CB8AC3E}">
        <p14:creationId xmlns:p14="http://schemas.microsoft.com/office/powerpoint/2010/main" val="2362513665"/>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2016</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年</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月，阿尔法围棋程序（</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AlphaGo</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）挑战世界围棋冠军李世石，以</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4</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比</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的总比分取得了胜利。此事震惊世界，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2016</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年因此被称为人工智能（</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Artificial Intelligence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AI</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）“新”元年。随后，该程序在网络上连胜多位中、日、韩围棋高手，更于</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2017</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年</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5</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月打败当时世界围棋排名第一的柯洁。</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实际上人类在棋类游戏中已经是屡屡失败于计算机了，比如国际象棋冠军早在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1997</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年就被名为“深蓝”的计算机打败。为什么这次会引发这么大的轰动呢？除了围棋变化特别大的原因外，更重要的是阿尔法程序已经具备了自我学习和自我进化能力。战胜李世石的第一代阿尔法狗，学习了百万多局人类的棋局。而到了它的升级版，已经完全摆脱人类的思维，从零开始自我学习了三天，就横扫整个围棋界</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机器学习与深度学习</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09577391"/>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94500" y="2161518"/>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607734" y="2161517"/>
            <a:ext cx="3646246"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机器学习与深度学习</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94500" y="299753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615232" y="2997535"/>
            <a:ext cx="3646246"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机器学习应用流程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94500" y="3882927"/>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33134" y="3882925"/>
            <a:ext cx="3646246"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机器学习算法概要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第二章  基础知识</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1635701" y="3790991"/>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142536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）数据集（</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Data Set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），训练集（</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Training Set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），验证集（</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Validation Set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）和测试集（</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Test Set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数据</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集分为训练数据和测试数据。测试数据集合即为测试集，是需要应用模型进行预测的那部分数据，是机器学习所有工作的最终服务对象。为了防止训练出来的模型只对训练数据有效，一般将训练数据又分为训练集和验证集，训练集用来训练模型，而验证集一般只用来验证模型的有效性，不参与模型训练。</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机器学习算法术语</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1736481" y="1466755"/>
            <a:ext cx="5475978" cy="2910035"/>
          </a:xfrm>
          <a:prstGeom prst="rect">
            <a:avLst/>
          </a:prstGeom>
          <a:noFill/>
          <a:ln>
            <a:noFill/>
          </a:ln>
        </p:spPr>
      </p:pic>
    </p:spTree>
    <p:extLst>
      <p:ext uri="{BB962C8B-B14F-4D97-AF65-F5344CB8AC3E}">
        <p14:creationId xmlns:p14="http://schemas.microsoft.com/office/powerpoint/2010/main" val="1606021271"/>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instance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），属性（</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Attribute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），特征（</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Feature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），特征值（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Feature Value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）和特征向量（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Feature vector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实例是一个完整的训练或测试数据，如一张图片、一段文本句子、一条音频等</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有一般多个属性，因此用多维的向量来表示它，并用粗体的小写字母来标记，如</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，下标</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表示实例的序号。</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传统机器学习算法一般不直接对实例的属性进行处理，而是对从属性中提炼出来的特征进行</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处理。实例通常是由多</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个特征值组成的特征向量来表示。用特征向量来表示实例时，也用</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表示。用带括号的上标来区分实例的不同特征，如</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个实例的第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维特征</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。有</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个特征的第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个实例可表示为</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e>
                            </m:d>
                          </m:sup>
                        </m:sSub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952"/>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机器学习算法术语</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18662401"/>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instance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），属性（</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Attribute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），特征（</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Feature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），特征值（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Feature Value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）和特征向量（</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Feature vector</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实例是一个完整的训练或测试数据，如一张图片、一段文本句子、一条音频等</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有一般多个属性，因此用多维的向量来表示它，并用粗体的小写字母来标记，如</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，下标</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表示实例的序号。</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传统机器学习算法一般不直接对实例的属性进行处理，而是对从属性中提炼出来的特征进行</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处理。实例通常是由多</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个特征值组成的特征向量来表示。用特征向量来表示实例时，也用</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表示。用带括号的上标来区分实例的不同特征，如</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个实例的第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𝑗</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维特征</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。有</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个特征的第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个实例可表示为</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e>
                            </m:d>
                          </m:sup>
                        </m:sSub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952"/>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机器学习算法术语</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718961937"/>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）标签（</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Label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）和样本（</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Sample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监督学习中，训练数据不仅包括实例，还包括事先标记好的标签。在分类、聚类和标注模型中，标签是离散编号值，在回归模型中，标签是连续值。对训练数据来说，标签是指导训练的结论，对测试集来说，标签是要预测的目标。</a:t>
                </a: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在分类、聚类和回归任务中，标签值一般是一维的标量，一般用</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表示。在标注任务中，标签值是一个序列，可看成是向量，一般用粗体</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𝒚</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表示。测试集中的数据只包括实例，标签是需要预测的，在分类、聚类和回归任务中用</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来表示待预测的标签值，在标注任务中用粗体</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𝒚</m:t>
                            </m:r>
                          </m:e>
                        </m:acc>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𝒊</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来表示待预测的标签序列</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424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机器学习算法术语</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87699640"/>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）标签（</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Label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）和样本（</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Sample</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是一份可用来训练的完整数据。在监督学习中，样本由实例及其标签组成，用</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或</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𝒚</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个样本，而实例</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也称为未标记的样本。在无监督学习中，样本没有标签，可直接用实例表示，即：</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14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机器学习算法术语</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58935468"/>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机器学习算法术语</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graphicFrame>
            <p:nvGraphicFramePr>
              <p:cNvPr id="3" name="表格 2"/>
              <p:cNvGraphicFramePr>
                <a:graphicFrameLocks noGrp="1"/>
              </p:cNvGraphicFramePr>
              <p:nvPr>
                <p:extLst>
                  <p:ext uri="{D42A27DB-BD31-4B8C-83A1-F6EECF244321}">
                    <p14:modId xmlns:p14="http://schemas.microsoft.com/office/powerpoint/2010/main" val="678464834"/>
                  </p:ext>
                </p:extLst>
              </p:nvPr>
            </p:nvGraphicFramePr>
            <p:xfrm>
              <a:off x="316786" y="998760"/>
              <a:ext cx="8424879" cy="4553903"/>
            </p:xfrm>
            <a:graphic>
              <a:graphicData uri="http://schemas.openxmlformats.org/drawingml/2006/table">
                <a:tbl>
                  <a:tblPr firstRow="1" firstCol="1" bandRow="1">
                    <a:tableStyleId>{D27102A9-8310-4765-A935-A1911B00CA55}</a:tableStyleId>
                  </a:tblPr>
                  <a:tblGrid>
                    <a:gridCol w="977758"/>
                    <a:gridCol w="5928189"/>
                    <a:gridCol w="1518932"/>
                  </a:tblGrid>
                  <a:tr h="0">
                    <a:tc>
                      <a:txBody>
                        <a:bodyPr/>
                        <a:lstStyle/>
                        <a:p>
                          <a:pPr algn="ctr">
                            <a:lnSpc>
                              <a:spcPct val="150000"/>
                            </a:lnSpc>
                            <a:spcAft>
                              <a:spcPts val="0"/>
                            </a:spcAft>
                          </a:pPr>
                          <a:r>
                            <a:rPr lang="zh-CN" sz="1800" kern="100" dirty="0">
                              <a:effectLst/>
                            </a:rPr>
                            <a:t>标记</a:t>
                          </a:r>
                          <a:endParaRPr lang="zh-CN" sz="24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含义</a:t>
                          </a:r>
                          <a:endParaRPr lang="zh-CN" sz="24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说明</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sz="1800" i="1" kern="100">
                                        <a:effectLst/>
                                        <a:latin typeface="Cambria Math"/>
                                      </a:rPr>
                                    </m:ctrlPr>
                                  </m:sSubPr>
                                  <m:e>
                                    <m:r>
                                      <a:rPr lang="en-US" sz="1800" kern="100">
                                        <a:effectLst/>
                                        <a:latin typeface="Cambria Math"/>
                                      </a:rPr>
                                      <m:t>𝒙</m:t>
                                    </m:r>
                                  </m:e>
                                  <m:sub>
                                    <m:r>
                                      <a:rPr lang="en-US" sz="1800" kern="100">
                                        <a:effectLst/>
                                        <a:latin typeface="Cambria Math"/>
                                      </a:rPr>
                                      <m:t>𝒊</m:t>
                                    </m:r>
                                  </m:sub>
                                </m:sSub>
                              </m:oMath>
                            </m:oMathPara>
                          </a14:m>
                          <a:endParaRPr lang="zh-CN" sz="2400" kern="10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第</a:t>
                          </a:r>
                          <a:r>
                            <a:rPr lang="en-US" sz="1800" kern="100" dirty="0">
                              <a:effectLst/>
                            </a:rPr>
                            <a:t> </a:t>
                          </a:r>
                          <a14:m>
                            <m:oMath xmlns:m="http://schemas.openxmlformats.org/officeDocument/2006/math">
                              <m:r>
                                <a:rPr lang="en-US" altLang="zh-CN" sz="1800" i="1" kern="1200" smtClean="0">
                                  <a:solidFill>
                                    <a:schemeClr val="tx1"/>
                                  </a:solidFill>
                                  <a:effectLst/>
                                  <a:latin typeface="Cambria Math"/>
                                  <a:ea typeface="+mn-ea"/>
                                  <a:cs typeface="+mn-cs"/>
                                </a:rPr>
                                <m:t>𝑖</m:t>
                              </m:r>
                            </m:oMath>
                          </a14:m>
                          <a:r>
                            <a:rPr lang="zh-CN" sz="1800" kern="100" dirty="0">
                              <a:effectLst/>
                            </a:rPr>
                            <a:t>个实例，向量</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sz="1800" i="1" kern="100">
                                        <a:effectLst/>
                                        <a:latin typeface="Cambria Math"/>
                                      </a:rPr>
                                    </m:ctrlPr>
                                  </m:sSubPr>
                                  <m:e>
                                    <m:r>
                                      <m:rPr>
                                        <m:sty m:val="p"/>
                                      </m:rPr>
                                      <a:rPr lang="en-US" sz="1800" b="0" i="0" kern="100">
                                        <a:effectLst/>
                                        <a:latin typeface="Cambria Math"/>
                                      </a:rPr>
                                      <m:t>y</m:t>
                                    </m:r>
                                  </m:e>
                                  <m:sub>
                                    <m:r>
                                      <a:rPr lang="en-US" sz="1800" kern="100">
                                        <a:effectLst/>
                                        <a:latin typeface="Cambria Math"/>
                                      </a:rPr>
                                      <m:t>𝒊</m:t>
                                    </m:r>
                                  </m:sub>
                                </m:sSub>
                              </m:oMath>
                            </m:oMathPara>
                          </a14:m>
                          <a:endParaRPr lang="zh-CN" sz="24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分类、聚类和回归模型中，第</a:t>
                          </a:r>
                          <a14:m>
                            <m:oMath xmlns:m="http://schemas.openxmlformats.org/officeDocument/2006/math">
                              <m:r>
                                <a:rPr lang="en-US" altLang="zh-CN" sz="1800" i="1" kern="1200" smtClean="0">
                                  <a:solidFill>
                                    <a:schemeClr val="tx1"/>
                                  </a:solidFill>
                                  <a:effectLst/>
                                  <a:latin typeface="Cambria Math"/>
                                  <a:ea typeface="+mn-ea"/>
                                  <a:cs typeface="+mn-cs"/>
                                </a:rPr>
                                <m:t>𝑖</m:t>
                              </m:r>
                            </m:oMath>
                          </a14:m>
                          <a:r>
                            <a:rPr lang="zh-CN" sz="1800" kern="100" dirty="0">
                              <a:effectLst/>
                            </a:rPr>
                            <a:t>个实例的标签，标量</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斜体</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sz="1800" i="1" kern="100">
                                        <a:effectLst/>
                                        <a:latin typeface="Cambria Math"/>
                                      </a:rPr>
                                    </m:ctrlPr>
                                  </m:sSubPr>
                                  <m:e>
                                    <m:r>
                                      <a:rPr lang="en-US" sz="1800" kern="100">
                                        <a:effectLst/>
                                        <a:latin typeface="Cambria Math"/>
                                      </a:rPr>
                                      <m:t>𝒚</m:t>
                                    </m:r>
                                  </m:e>
                                  <m:sub>
                                    <m:r>
                                      <a:rPr lang="en-US" sz="1800" kern="100">
                                        <a:effectLst/>
                                        <a:latin typeface="Cambria Math"/>
                                      </a:rPr>
                                      <m:t>𝒊</m:t>
                                    </m:r>
                                  </m:sub>
                                </m:sSub>
                              </m:oMath>
                            </m:oMathPara>
                          </a14:m>
                          <a:endParaRPr lang="zh-CN" sz="2400" kern="10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标注模型中，第</a:t>
                          </a:r>
                          <a14:m>
                            <m:oMath xmlns:m="http://schemas.openxmlformats.org/officeDocument/2006/math">
                              <m:r>
                                <a:rPr lang="en-US" altLang="zh-CN" sz="1800" i="1" kern="1200" smtClean="0">
                                  <a:solidFill>
                                    <a:schemeClr val="tx1"/>
                                  </a:solidFill>
                                  <a:effectLst/>
                                  <a:latin typeface="Cambria Math"/>
                                  <a:ea typeface="+mn-ea"/>
                                  <a:cs typeface="+mn-cs"/>
                                </a:rPr>
                                <m:t>𝑖</m:t>
                              </m:r>
                            </m:oMath>
                          </a14:m>
                          <a:r>
                            <a:rPr lang="zh-CN" sz="1800" kern="100" dirty="0">
                              <a:effectLst/>
                            </a:rPr>
                            <a:t>个实例的标签，向量</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sz="1800" i="1" kern="100">
                                        <a:effectLst/>
                                        <a:latin typeface="Cambria Math"/>
                                      </a:rPr>
                                    </m:ctrlPr>
                                  </m:sSubPr>
                                  <m:e>
                                    <m:acc>
                                      <m:accPr>
                                        <m:chr m:val="̂"/>
                                        <m:ctrlPr>
                                          <a:rPr lang="zh-CN" sz="1800" i="1" kern="100">
                                            <a:effectLst/>
                                            <a:latin typeface="Cambria Math"/>
                                          </a:rPr>
                                        </m:ctrlPr>
                                      </m:accPr>
                                      <m:e>
                                        <m:r>
                                          <m:rPr>
                                            <m:sty m:val="p"/>
                                          </m:rPr>
                                          <a:rPr lang="en-US" sz="1800" b="0" i="0" kern="100">
                                            <a:effectLst/>
                                            <a:latin typeface="Cambria Math"/>
                                          </a:rPr>
                                          <m:t>y</m:t>
                                        </m:r>
                                      </m:e>
                                    </m:acc>
                                  </m:e>
                                  <m:sub>
                                    <m:r>
                                      <a:rPr lang="en-US" sz="1800" kern="100">
                                        <a:effectLst/>
                                        <a:latin typeface="Cambria Math"/>
                                      </a:rPr>
                                      <m:t>𝒊</m:t>
                                    </m:r>
                                  </m:sub>
                                </m:sSub>
                              </m:oMath>
                            </m:oMathPara>
                          </a14:m>
                          <a:endParaRPr lang="zh-CN" sz="24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分类、聚类和回归模型中，第</a:t>
                          </a:r>
                          <a14:m>
                            <m:oMath xmlns:m="http://schemas.openxmlformats.org/officeDocument/2006/math">
                              <m:r>
                                <a:rPr lang="en-US" altLang="zh-CN" sz="1800" i="1" kern="1200" smtClean="0">
                                  <a:solidFill>
                                    <a:schemeClr val="tx1"/>
                                  </a:solidFill>
                                  <a:effectLst/>
                                  <a:latin typeface="Cambria Math"/>
                                  <a:ea typeface="+mn-ea"/>
                                  <a:cs typeface="+mn-cs"/>
                                </a:rPr>
                                <m:t>𝑖</m:t>
                              </m:r>
                            </m:oMath>
                          </a14:m>
                          <a:r>
                            <a:rPr lang="zh-CN" sz="1800" kern="100" dirty="0">
                              <a:effectLst/>
                            </a:rPr>
                            <a:t>个实例待预测的标签，标量</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斜体</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sz="1800" i="1" kern="100">
                                        <a:effectLst/>
                                        <a:latin typeface="Cambria Math"/>
                                      </a:rPr>
                                    </m:ctrlPr>
                                  </m:sSubPr>
                                  <m:e>
                                    <m:acc>
                                      <m:accPr>
                                        <m:chr m:val="̂"/>
                                        <m:ctrlPr>
                                          <a:rPr lang="zh-CN" sz="1800" i="1" kern="100">
                                            <a:effectLst/>
                                            <a:latin typeface="Cambria Math"/>
                                          </a:rPr>
                                        </m:ctrlPr>
                                      </m:accPr>
                                      <m:e>
                                        <m:r>
                                          <a:rPr lang="en-US" sz="1800" kern="100">
                                            <a:effectLst/>
                                            <a:latin typeface="Cambria Math"/>
                                          </a:rPr>
                                          <m:t>𝒚</m:t>
                                        </m:r>
                                      </m:e>
                                    </m:acc>
                                  </m:e>
                                  <m:sub>
                                    <m:r>
                                      <a:rPr lang="en-US" sz="1800" kern="100">
                                        <a:effectLst/>
                                        <a:latin typeface="Cambria Math"/>
                                      </a:rPr>
                                      <m:t>𝒊</m:t>
                                    </m:r>
                                  </m:sub>
                                </m:sSub>
                              </m:oMath>
                            </m:oMathPara>
                          </a14:m>
                          <a:endParaRPr lang="zh-CN" sz="2400" kern="10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标注模型中，第</a:t>
                          </a:r>
                          <a14:m>
                            <m:oMath xmlns:m="http://schemas.openxmlformats.org/officeDocument/2006/math">
                              <m:r>
                                <a:rPr lang="en-US" altLang="zh-CN" sz="1800" i="1" kern="1200" smtClean="0">
                                  <a:solidFill>
                                    <a:schemeClr val="tx1"/>
                                  </a:solidFill>
                                  <a:effectLst/>
                                  <a:latin typeface="Cambria Math"/>
                                  <a:ea typeface="+mn-ea"/>
                                  <a:cs typeface="+mn-cs"/>
                                </a:rPr>
                                <m:t>𝑖</m:t>
                              </m:r>
                            </m:oMath>
                          </a14:m>
                          <a:r>
                            <a:rPr lang="zh-CN" sz="1800" kern="100" dirty="0">
                              <a:effectLst/>
                            </a:rPr>
                            <a:t>个实例待预测的标签，向量</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sSub>
                                  <m:sSubPr>
                                    <m:ctrlPr>
                                      <a:rPr lang="zh-CN" sz="1800" i="1" kern="100">
                                        <a:effectLst/>
                                        <a:latin typeface="Cambria Math"/>
                                      </a:rPr>
                                    </m:ctrlPr>
                                  </m:sSubPr>
                                  <m:e>
                                    <m:r>
                                      <a:rPr lang="en-US" sz="1800" kern="100">
                                        <a:effectLst/>
                                        <a:latin typeface="Cambria Math"/>
                                      </a:rPr>
                                      <m:t>𝒔</m:t>
                                    </m:r>
                                  </m:e>
                                  <m:sub>
                                    <m:r>
                                      <a:rPr lang="en-US" sz="1800" kern="100">
                                        <a:effectLst/>
                                        <a:latin typeface="Cambria Math"/>
                                      </a:rPr>
                                      <m:t>𝒊</m:t>
                                    </m:r>
                                  </m:sub>
                                </m:sSub>
                              </m:oMath>
                            </m:oMathPara>
                          </a14:m>
                          <a:endParaRPr lang="zh-CN" sz="2400" kern="10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第</a:t>
                          </a:r>
                          <a14:m>
                            <m:oMath xmlns:m="http://schemas.openxmlformats.org/officeDocument/2006/math">
                              <m:r>
                                <a:rPr lang="en-US" altLang="zh-CN" sz="1800" i="1" kern="1200" smtClean="0">
                                  <a:solidFill>
                                    <a:schemeClr val="tx1"/>
                                  </a:solidFill>
                                  <a:effectLst/>
                                  <a:latin typeface="Cambria Math"/>
                                  <a:ea typeface="+mn-ea"/>
                                  <a:cs typeface="+mn-cs"/>
                                </a:rPr>
                                <m:t>𝑖</m:t>
                              </m:r>
                            </m:oMath>
                          </a14:m>
                          <a:r>
                            <a:rPr lang="zh-CN" sz="1800" kern="100" dirty="0">
                              <a:effectLst/>
                            </a:rPr>
                            <a:t>个样本，向量</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r>
                                  <a:rPr lang="en-US" sz="1800" kern="100">
                                    <a:effectLst/>
                                    <a:latin typeface="Cambria Math"/>
                                  </a:rPr>
                                  <m:t>𝑺</m:t>
                                </m:r>
                              </m:oMath>
                            </m:oMathPara>
                          </a14:m>
                          <a:endParaRPr lang="zh-CN" sz="2400" kern="10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样本集合</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sSup>
                                  <m:sSupPr>
                                    <m:ctrlPr>
                                      <a:rPr lang="zh-CN" sz="1800" b="0" i="1" kern="100">
                                        <a:effectLst/>
                                        <a:latin typeface="Cambria Math"/>
                                      </a:rPr>
                                    </m:ctrlPr>
                                  </m:sSupPr>
                                  <m:e>
                                    <m:sSub>
                                      <m:sSubPr>
                                        <m:ctrlPr>
                                          <a:rPr lang="zh-CN" sz="1800" b="0" i="1" kern="100">
                                            <a:effectLst/>
                                            <a:latin typeface="Cambria Math"/>
                                          </a:rPr>
                                        </m:ctrlPr>
                                      </m:sSubPr>
                                      <m:e>
                                        <m:r>
                                          <a:rPr lang="en-US" sz="1800" b="0" i="1" kern="100">
                                            <a:effectLst/>
                                            <a:latin typeface="Cambria Math"/>
                                          </a:rPr>
                                          <m:t>𝑥</m:t>
                                        </m:r>
                                      </m:e>
                                      <m:sub>
                                        <m:r>
                                          <a:rPr lang="en-US" sz="1800" b="0" i="1" kern="100">
                                            <a:effectLst/>
                                            <a:latin typeface="Cambria Math"/>
                                          </a:rPr>
                                          <m:t>𝑚</m:t>
                                        </m:r>
                                      </m:sub>
                                    </m:sSub>
                                  </m:e>
                                  <m:sup>
                                    <m:d>
                                      <m:dPr>
                                        <m:ctrlPr>
                                          <a:rPr lang="zh-CN" sz="1800" b="0" i="1" kern="100">
                                            <a:effectLst/>
                                            <a:latin typeface="Cambria Math"/>
                                          </a:rPr>
                                        </m:ctrlPr>
                                      </m:dPr>
                                      <m:e>
                                        <m:r>
                                          <a:rPr lang="en-US" sz="1800" b="0" i="1" kern="100">
                                            <a:effectLst/>
                                            <a:latin typeface="Cambria Math"/>
                                          </a:rPr>
                                          <m:t>𝑛</m:t>
                                        </m:r>
                                      </m:e>
                                    </m:d>
                                  </m:sup>
                                </m:sSup>
                              </m:oMath>
                            </m:oMathPara>
                          </a14:m>
                          <a:endParaRPr lang="zh-CN" sz="2400" b="0" i="1"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第</a:t>
                          </a:r>
                          <a14:m>
                            <m:oMath xmlns:m="http://schemas.openxmlformats.org/officeDocument/2006/math">
                              <m:r>
                                <a:rPr lang="en-US" sz="1800" kern="100">
                                  <a:effectLst/>
                                  <a:latin typeface="Cambria Math"/>
                                </a:rPr>
                                <m:t>𝑚</m:t>
                              </m:r>
                            </m:oMath>
                          </a14:m>
                          <a:r>
                            <a:rPr lang="zh-CN" sz="1800" kern="100" dirty="0">
                              <a:effectLst/>
                            </a:rPr>
                            <a:t>个实例的第</a:t>
                          </a:r>
                          <a14:m>
                            <m:oMath xmlns:m="http://schemas.openxmlformats.org/officeDocument/2006/math">
                              <m:r>
                                <a:rPr lang="en-US" sz="1800" kern="100">
                                  <a:effectLst/>
                                  <a:latin typeface="Cambria Math"/>
                                </a:rPr>
                                <m:t>𝑛</m:t>
                              </m:r>
                            </m:oMath>
                          </a14:m>
                          <a:r>
                            <a:rPr lang="zh-CN" sz="1800" kern="100" dirty="0">
                              <a:effectLst/>
                            </a:rPr>
                            <a:t>维特征值，标量</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斜体</a:t>
                          </a:r>
                          <a:endParaRPr lang="zh-CN" sz="2400" kern="100">
                            <a:solidFill>
                              <a:srgbClr val="000000"/>
                            </a:solidFill>
                            <a:effectLst/>
                            <a:latin typeface="Times New Roman"/>
                            <a:ea typeface="宋体"/>
                          </a:endParaRPr>
                        </a:p>
                      </a:txBody>
                      <a:tcPr marL="68580" marR="68580" marT="0" marB="0"/>
                    </a:tc>
                  </a:tr>
                  <a:tr h="0">
                    <a:tc>
                      <a:txBody>
                        <a:bodyPr/>
                        <a:lstStyle/>
                        <a:p>
                          <a:pPr algn="ctr">
                            <a:lnSpc>
                              <a:spcPct val="150000"/>
                            </a:lnSpc>
                            <a:spcAft>
                              <a:spcPts val="0"/>
                            </a:spcAft>
                          </a:pPr>
                          <a14:m>
                            <m:oMathPara xmlns:m="http://schemas.openxmlformats.org/officeDocument/2006/math">
                              <m:oMathParaPr>
                                <m:jc m:val="centerGroup"/>
                              </m:oMathParaPr>
                              <m:oMath xmlns:m="http://schemas.openxmlformats.org/officeDocument/2006/math">
                                <m:r>
                                  <a:rPr lang="en-US" sz="1800" kern="100">
                                    <a:effectLst/>
                                    <a:latin typeface="Cambria Math"/>
                                  </a:rPr>
                                  <m:t>𝕏</m:t>
                                </m:r>
                              </m:oMath>
                            </m:oMathPara>
                          </a14:m>
                          <a:endParaRPr lang="zh-CN" sz="2400" kern="10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特征空间</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双线字体</a:t>
                          </a:r>
                          <a:endParaRPr lang="zh-CN" sz="2400" kern="100" dirty="0">
                            <a:solidFill>
                              <a:srgbClr val="000000"/>
                            </a:solidFill>
                            <a:effectLst/>
                            <a:latin typeface="Times New Roman"/>
                            <a:ea typeface="宋体"/>
                          </a:endParaRPr>
                        </a:p>
                      </a:txBody>
                      <a:tcPr marL="68580" marR="68580" marT="0" marB="0"/>
                    </a:tc>
                  </a:tr>
                </a:tbl>
              </a:graphicData>
            </a:graphic>
          </p:graphicFrame>
        </mc:Choice>
        <mc:Fallback xmlns="">
          <p:graphicFrame>
            <p:nvGraphicFramePr>
              <p:cNvPr id="3" name="表格 2"/>
              <p:cNvGraphicFramePr>
                <a:graphicFrameLocks noGrp="1"/>
              </p:cNvGraphicFramePr>
              <p:nvPr>
                <p:extLst>
                  <p:ext uri="{D42A27DB-BD31-4B8C-83A1-F6EECF244321}">
                    <p14:modId xmlns:p14="http://schemas.microsoft.com/office/powerpoint/2010/main" val="678464834"/>
                  </p:ext>
                </p:extLst>
              </p:nvPr>
            </p:nvGraphicFramePr>
            <p:xfrm>
              <a:off x="316786" y="998760"/>
              <a:ext cx="8424879" cy="4315017"/>
            </p:xfrm>
            <a:graphic>
              <a:graphicData uri="http://schemas.openxmlformats.org/drawingml/2006/table">
                <a:tbl>
                  <a:tblPr firstRow="1" firstCol="1" bandRow="1">
                    <a:tableStyleId>{D27102A9-8310-4765-A935-A1911B00CA55}</a:tableStyleId>
                  </a:tblPr>
                  <a:tblGrid>
                    <a:gridCol w="977758"/>
                    <a:gridCol w="5928189"/>
                    <a:gridCol w="1518932"/>
                  </a:tblGrid>
                  <a:tr h="411480">
                    <a:tc>
                      <a:txBody>
                        <a:bodyPr/>
                        <a:lstStyle/>
                        <a:p>
                          <a:pPr algn="ctr">
                            <a:lnSpc>
                              <a:spcPct val="150000"/>
                            </a:lnSpc>
                            <a:spcAft>
                              <a:spcPts val="0"/>
                            </a:spcAft>
                          </a:pPr>
                          <a:r>
                            <a:rPr lang="zh-CN" sz="1800" kern="100" dirty="0">
                              <a:effectLst/>
                            </a:rPr>
                            <a:t>标记</a:t>
                          </a:r>
                          <a:endParaRPr lang="zh-CN" sz="24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含义</a:t>
                          </a:r>
                          <a:endParaRPr lang="zh-CN" sz="24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说明</a:t>
                          </a:r>
                          <a:endParaRPr lang="zh-CN" sz="2400" kern="100">
                            <a:solidFill>
                              <a:srgbClr val="000000"/>
                            </a:solidFill>
                            <a:effectLst/>
                            <a:latin typeface="Times New Roman"/>
                            <a:ea typeface="宋体"/>
                          </a:endParaRPr>
                        </a:p>
                      </a:txBody>
                      <a:tcPr marL="68580" marR="68580" marT="0" marB="0"/>
                    </a:tc>
                  </a:tr>
                  <a:tr h="411480">
                    <a:tc>
                      <a:txBody>
                        <a:bodyPr/>
                        <a:lstStyle/>
                        <a:p>
                          <a:endParaRPr lang="zh-CN"/>
                        </a:p>
                      </a:txBody>
                      <a:tcPr marL="68580" marR="68580" marT="0" marB="0">
                        <a:blipFill rotWithShape="1">
                          <a:blip r:embed="rId4"/>
                          <a:stretch>
                            <a:fillRect l="-625" t="-102985" r="-763750" b="-874627"/>
                          </a:stretch>
                        </a:blipFill>
                      </a:tcPr>
                    </a:tc>
                    <a:tc>
                      <a:txBody>
                        <a:bodyPr/>
                        <a:lstStyle/>
                        <a:p>
                          <a:endParaRPr lang="zh-CN"/>
                        </a:p>
                      </a:txBody>
                      <a:tcPr marL="68580" marR="68580" marT="0" marB="0">
                        <a:blipFill rotWithShape="1">
                          <a:blip r:embed="rId4"/>
                          <a:stretch>
                            <a:fillRect l="-16547" t="-102985" r="-25591" b="-874627"/>
                          </a:stretch>
                        </a:blipFill>
                      </a:tcPr>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454724">
                    <a:tc>
                      <a:txBody>
                        <a:bodyPr/>
                        <a:lstStyle/>
                        <a:p>
                          <a:endParaRPr lang="zh-CN"/>
                        </a:p>
                      </a:txBody>
                      <a:tcPr marL="68580" marR="68580" marT="0" marB="0">
                        <a:blipFill rotWithShape="1">
                          <a:blip r:embed="rId4"/>
                          <a:stretch>
                            <a:fillRect l="-625" t="-181333" r="-763750" b="-681333"/>
                          </a:stretch>
                        </a:blipFill>
                      </a:tcPr>
                    </a:tc>
                    <a:tc>
                      <a:txBody>
                        <a:bodyPr/>
                        <a:lstStyle/>
                        <a:p>
                          <a:endParaRPr lang="zh-CN"/>
                        </a:p>
                      </a:txBody>
                      <a:tcPr marL="68580" marR="68580" marT="0" marB="0">
                        <a:blipFill rotWithShape="1">
                          <a:blip r:embed="rId4"/>
                          <a:stretch>
                            <a:fillRect l="-16547" t="-181333" r="-25591" b="-681333"/>
                          </a:stretch>
                        </a:blipFill>
                      </a:tcPr>
                    </a:tc>
                    <a:tc>
                      <a:txBody>
                        <a:bodyPr/>
                        <a:lstStyle/>
                        <a:p>
                          <a:pPr algn="ctr">
                            <a:lnSpc>
                              <a:spcPct val="150000"/>
                            </a:lnSpc>
                            <a:spcAft>
                              <a:spcPts val="0"/>
                            </a:spcAft>
                          </a:pPr>
                          <a:r>
                            <a:rPr lang="zh-CN" sz="1800" kern="100">
                              <a:effectLst/>
                            </a:rPr>
                            <a:t>斜体</a:t>
                          </a:r>
                          <a:endParaRPr lang="zh-CN" sz="2400" kern="100">
                            <a:solidFill>
                              <a:srgbClr val="000000"/>
                            </a:solidFill>
                            <a:effectLst/>
                            <a:latin typeface="Times New Roman"/>
                            <a:ea typeface="宋体"/>
                          </a:endParaRPr>
                        </a:p>
                      </a:txBody>
                      <a:tcPr marL="68580" marR="68580" marT="0" marB="0"/>
                    </a:tc>
                  </a:tr>
                  <a:tr h="454533">
                    <a:tc>
                      <a:txBody>
                        <a:bodyPr/>
                        <a:lstStyle/>
                        <a:p>
                          <a:endParaRPr lang="zh-CN"/>
                        </a:p>
                      </a:txBody>
                      <a:tcPr marL="68580" marR="68580" marT="0" marB="0">
                        <a:blipFill rotWithShape="1">
                          <a:blip r:embed="rId4"/>
                          <a:stretch>
                            <a:fillRect l="-625" t="-285135" r="-763750" b="-590541"/>
                          </a:stretch>
                        </a:blipFill>
                      </a:tcPr>
                    </a:tc>
                    <a:tc>
                      <a:txBody>
                        <a:bodyPr/>
                        <a:lstStyle/>
                        <a:p>
                          <a:endParaRPr lang="zh-CN"/>
                        </a:p>
                      </a:txBody>
                      <a:tcPr marL="68580" marR="68580" marT="0" marB="0">
                        <a:blipFill rotWithShape="1">
                          <a:blip r:embed="rId4"/>
                          <a:stretch>
                            <a:fillRect l="-16547" t="-285135" r="-25591" b="-590541"/>
                          </a:stretch>
                        </a:blipFill>
                      </a:tcPr>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454724">
                    <a:tc>
                      <a:txBody>
                        <a:bodyPr/>
                        <a:lstStyle/>
                        <a:p>
                          <a:endParaRPr lang="zh-CN"/>
                        </a:p>
                      </a:txBody>
                      <a:tcPr marL="68580" marR="68580" marT="0" marB="0">
                        <a:blipFill rotWithShape="1">
                          <a:blip r:embed="rId4"/>
                          <a:stretch>
                            <a:fillRect l="-625" t="-380000" r="-763750" b="-482667"/>
                          </a:stretch>
                        </a:blipFill>
                      </a:tcPr>
                    </a:tc>
                    <a:tc>
                      <a:txBody>
                        <a:bodyPr/>
                        <a:lstStyle/>
                        <a:p>
                          <a:endParaRPr lang="zh-CN"/>
                        </a:p>
                      </a:txBody>
                      <a:tcPr marL="68580" marR="68580" marT="0" marB="0">
                        <a:blipFill rotWithShape="1">
                          <a:blip r:embed="rId4"/>
                          <a:stretch>
                            <a:fillRect l="-16547" t="-380000" r="-25591" b="-482667"/>
                          </a:stretch>
                        </a:blipFill>
                      </a:tcPr>
                    </a:tc>
                    <a:tc>
                      <a:txBody>
                        <a:bodyPr/>
                        <a:lstStyle/>
                        <a:p>
                          <a:pPr algn="ctr">
                            <a:lnSpc>
                              <a:spcPct val="150000"/>
                            </a:lnSpc>
                            <a:spcAft>
                              <a:spcPts val="0"/>
                            </a:spcAft>
                          </a:pPr>
                          <a:r>
                            <a:rPr lang="zh-CN" sz="1800" kern="100">
                              <a:effectLst/>
                            </a:rPr>
                            <a:t>斜体</a:t>
                          </a:r>
                          <a:endParaRPr lang="zh-CN" sz="2400" kern="100">
                            <a:solidFill>
                              <a:srgbClr val="000000"/>
                            </a:solidFill>
                            <a:effectLst/>
                            <a:latin typeface="Times New Roman"/>
                            <a:ea typeface="宋体"/>
                          </a:endParaRPr>
                        </a:p>
                      </a:txBody>
                      <a:tcPr marL="68580" marR="68580" marT="0" marB="0"/>
                    </a:tc>
                  </a:tr>
                  <a:tr h="454533">
                    <a:tc>
                      <a:txBody>
                        <a:bodyPr/>
                        <a:lstStyle/>
                        <a:p>
                          <a:endParaRPr lang="zh-CN"/>
                        </a:p>
                      </a:txBody>
                      <a:tcPr marL="68580" marR="68580" marT="0" marB="0">
                        <a:blipFill rotWithShape="1">
                          <a:blip r:embed="rId4"/>
                          <a:stretch>
                            <a:fillRect l="-625" t="-486486" r="-763750" b="-389189"/>
                          </a:stretch>
                        </a:blipFill>
                      </a:tcPr>
                    </a:tc>
                    <a:tc>
                      <a:txBody>
                        <a:bodyPr/>
                        <a:lstStyle/>
                        <a:p>
                          <a:endParaRPr lang="zh-CN"/>
                        </a:p>
                      </a:txBody>
                      <a:tcPr marL="68580" marR="68580" marT="0" marB="0">
                        <a:blipFill rotWithShape="1">
                          <a:blip r:embed="rId4"/>
                          <a:stretch>
                            <a:fillRect l="-16547" t="-486486" r="-25591" b="-389189"/>
                          </a:stretch>
                        </a:blipFill>
                      </a:tcPr>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411480">
                    <a:tc>
                      <a:txBody>
                        <a:bodyPr/>
                        <a:lstStyle/>
                        <a:p>
                          <a:endParaRPr lang="zh-CN"/>
                        </a:p>
                      </a:txBody>
                      <a:tcPr marL="68580" marR="68580" marT="0" marB="0">
                        <a:blipFill rotWithShape="1">
                          <a:blip r:embed="rId4"/>
                          <a:stretch>
                            <a:fillRect l="-625" t="-638235" r="-763750" b="-323529"/>
                          </a:stretch>
                        </a:blipFill>
                      </a:tcPr>
                    </a:tc>
                    <a:tc>
                      <a:txBody>
                        <a:bodyPr/>
                        <a:lstStyle/>
                        <a:p>
                          <a:endParaRPr lang="zh-CN"/>
                        </a:p>
                      </a:txBody>
                      <a:tcPr marL="68580" marR="68580" marT="0" marB="0">
                        <a:blipFill rotWithShape="1">
                          <a:blip r:embed="rId4"/>
                          <a:stretch>
                            <a:fillRect l="-16547" t="-638235" r="-25591" b="-323529"/>
                          </a:stretch>
                        </a:blipFill>
                      </a:tcPr>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411480">
                    <a:tc>
                      <a:txBody>
                        <a:bodyPr/>
                        <a:lstStyle/>
                        <a:p>
                          <a:endParaRPr lang="zh-CN"/>
                        </a:p>
                      </a:txBody>
                      <a:tcPr marL="68580" marR="68580" marT="0" marB="0">
                        <a:blipFill rotWithShape="1">
                          <a:blip r:embed="rId4"/>
                          <a:stretch>
                            <a:fillRect l="-625" t="-749254" r="-763750" b="-228358"/>
                          </a:stretch>
                        </a:blipFill>
                      </a:tcPr>
                    </a:tc>
                    <a:tc>
                      <a:txBody>
                        <a:bodyPr/>
                        <a:lstStyle/>
                        <a:p>
                          <a:pPr algn="ctr">
                            <a:lnSpc>
                              <a:spcPct val="150000"/>
                            </a:lnSpc>
                            <a:spcAft>
                              <a:spcPts val="0"/>
                            </a:spcAft>
                          </a:pPr>
                          <a:r>
                            <a:rPr lang="zh-CN" sz="1800" kern="100" dirty="0">
                              <a:effectLst/>
                            </a:rPr>
                            <a:t>样本集合</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a:effectLst/>
                            </a:rPr>
                            <a:t>粗体，斜体</a:t>
                          </a:r>
                          <a:endParaRPr lang="zh-CN" sz="2400" kern="100">
                            <a:solidFill>
                              <a:srgbClr val="000000"/>
                            </a:solidFill>
                            <a:effectLst/>
                            <a:latin typeface="Times New Roman"/>
                            <a:ea typeface="宋体"/>
                          </a:endParaRPr>
                        </a:p>
                      </a:txBody>
                      <a:tcPr marL="68580" marR="68580" marT="0" marB="0"/>
                    </a:tc>
                  </a:tr>
                  <a:tr h="439103">
                    <a:tc>
                      <a:txBody>
                        <a:bodyPr/>
                        <a:lstStyle/>
                        <a:p>
                          <a:endParaRPr lang="zh-CN"/>
                        </a:p>
                      </a:txBody>
                      <a:tcPr marL="68580" marR="68580" marT="0" marB="0">
                        <a:blipFill rotWithShape="1">
                          <a:blip r:embed="rId4"/>
                          <a:stretch>
                            <a:fillRect l="-625" t="-790278" r="-763750" b="-112500"/>
                          </a:stretch>
                        </a:blipFill>
                      </a:tcPr>
                    </a:tc>
                    <a:tc>
                      <a:txBody>
                        <a:bodyPr/>
                        <a:lstStyle/>
                        <a:p>
                          <a:endParaRPr lang="zh-CN"/>
                        </a:p>
                      </a:txBody>
                      <a:tcPr marL="68580" marR="68580" marT="0" marB="0">
                        <a:blipFill rotWithShape="1">
                          <a:blip r:embed="rId4"/>
                          <a:stretch>
                            <a:fillRect l="-16547" t="-790278" r="-25591" b="-112500"/>
                          </a:stretch>
                        </a:blipFill>
                      </a:tcPr>
                    </a:tc>
                    <a:tc>
                      <a:txBody>
                        <a:bodyPr/>
                        <a:lstStyle/>
                        <a:p>
                          <a:pPr algn="ctr">
                            <a:lnSpc>
                              <a:spcPct val="150000"/>
                            </a:lnSpc>
                            <a:spcAft>
                              <a:spcPts val="0"/>
                            </a:spcAft>
                          </a:pPr>
                          <a:r>
                            <a:rPr lang="zh-CN" sz="1800" kern="100">
                              <a:effectLst/>
                            </a:rPr>
                            <a:t>斜体</a:t>
                          </a:r>
                          <a:endParaRPr lang="zh-CN" sz="2400" kern="100">
                            <a:solidFill>
                              <a:srgbClr val="000000"/>
                            </a:solidFill>
                            <a:effectLst/>
                            <a:latin typeface="Times New Roman"/>
                            <a:ea typeface="宋体"/>
                          </a:endParaRPr>
                        </a:p>
                      </a:txBody>
                      <a:tcPr marL="68580" marR="68580" marT="0" marB="0"/>
                    </a:tc>
                  </a:tr>
                  <a:tr h="411480">
                    <a:tc>
                      <a:txBody>
                        <a:bodyPr/>
                        <a:lstStyle/>
                        <a:p>
                          <a:endParaRPr lang="zh-CN"/>
                        </a:p>
                      </a:txBody>
                      <a:tcPr marL="68580" marR="68580" marT="0" marB="0">
                        <a:blipFill rotWithShape="1">
                          <a:blip r:embed="rId4"/>
                          <a:stretch>
                            <a:fillRect l="-625" t="-942647" r="-763750" b="-19118"/>
                          </a:stretch>
                        </a:blipFill>
                      </a:tcPr>
                    </a:tc>
                    <a:tc>
                      <a:txBody>
                        <a:bodyPr/>
                        <a:lstStyle/>
                        <a:p>
                          <a:pPr algn="ctr">
                            <a:lnSpc>
                              <a:spcPct val="150000"/>
                            </a:lnSpc>
                            <a:spcAft>
                              <a:spcPts val="0"/>
                            </a:spcAft>
                          </a:pPr>
                          <a:r>
                            <a:rPr lang="zh-CN" sz="1800" kern="100" dirty="0">
                              <a:effectLst/>
                            </a:rPr>
                            <a:t>特征空间</a:t>
                          </a:r>
                          <a:endParaRPr lang="zh-CN" sz="1800" kern="100" dirty="0">
                            <a:solidFill>
                              <a:srgbClr val="000000"/>
                            </a:solidFill>
                            <a:effectLst/>
                            <a:latin typeface="Times New Roman"/>
                            <a:ea typeface="宋体"/>
                          </a:endParaRPr>
                        </a:p>
                      </a:txBody>
                      <a:tcPr marL="68580" marR="68580" marT="0" marB="0"/>
                    </a:tc>
                    <a:tc>
                      <a:txBody>
                        <a:bodyPr/>
                        <a:lstStyle/>
                        <a:p>
                          <a:pPr algn="ctr">
                            <a:lnSpc>
                              <a:spcPct val="150000"/>
                            </a:lnSpc>
                            <a:spcAft>
                              <a:spcPts val="0"/>
                            </a:spcAft>
                          </a:pPr>
                          <a:r>
                            <a:rPr lang="zh-CN" sz="1800" kern="100" dirty="0">
                              <a:effectLst/>
                            </a:rPr>
                            <a:t>双线字体</a:t>
                          </a:r>
                          <a:endParaRPr lang="zh-CN" sz="2400" kern="100" dirty="0">
                            <a:solidFill>
                              <a:srgbClr val="000000"/>
                            </a:solidFill>
                            <a:effectLst/>
                            <a:latin typeface="Times New Roman"/>
                            <a:ea typeface="宋体"/>
                          </a:endParaRPr>
                        </a:p>
                      </a:txBody>
                      <a:tcPr marL="68580" marR="68580" marT="0" marB="0"/>
                    </a:tc>
                  </a:tr>
                </a:tbl>
              </a:graphicData>
            </a:graphic>
          </p:graphicFrame>
        </mc:Fallback>
      </mc:AlternateContent>
      <p:graphicFrame>
        <p:nvGraphicFramePr>
          <p:cNvPr id="6" name="对象 5"/>
          <p:cNvGraphicFramePr>
            <a:graphicFrameLocks noChangeAspect="1"/>
          </p:cNvGraphicFramePr>
          <p:nvPr/>
        </p:nvGraphicFramePr>
        <p:xfrm>
          <a:off x="1981200" y="2827338"/>
          <a:ext cx="85725" cy="142875"/>
        </p:xfrm>
        <a:graphic>
          <a:graphicData uri="http://schemas.openxmlformats.org/presentationml/2006/ole">
            <mc:AlternateContent xmlns:mc="http://schemas.openxmlformats.org/markup-compatibility/2006">
              <mc:Choice xmlns:v="urn:schemas-microsoft-com:vml" Requires="v">
                <p:oleObj spid="_x0000_s12355" name="公式" r:id="rId5" imgW="88560" imgH="164880" progId="Equation.3">
                  <p:embed/>
                </p:oleObj>
              </mc:Choice>
              <mc:Fallback>
                <p:oleObj name="公式" r:id="rId5" imgW="88560" imgH="164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2827338"/>
                        <a:ext cx="85725" cy="142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1981200" y="2827338"/>
          <a:ext cx="85725" cy="142875"/>
        </p:xfrm>
        <a:graphic>
          <a:graphicData uri="http://schemas.openxmlformats.org/presentationml/2006/ole">
            <mc:AlternateContent xmlns:mc="http://schemas.openxmlformats.org/markup-compatibility/2006">
              <mc:Choice xmlns:v="urn:schemas-microsoft-com:vml" Requires="v">
                <p:oleObj spid="_x0000_s12356" name="公式" r:id="rId7" imgW="88560" imgH="164880" progId="Equation.3">
                  <p:embed/>
                </p:oleObj>
              </mc:Choice>
              <mc:Fallback>
                <p:oleObj name="公式" r:id="rId7" imgW="88560" imgH="16488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2827338"/>
                        <a:ext cx="85725" cy="142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1981200" y="2827338"/>
          <a:ext cx="85725" cy="142875"/>
        </p:xfrm>
        <a:graphic>
          <a:graphicData uri="http://schemas.openxmlformats.org/presentationml/2006/ole">
            <mc:AlternateContent xmlns:mc="http://schemas.openxmlformats.org/markup-compatibility/2006">
              <mc:Choice xmlns:v="urn:schemas-microsoft-com:vml" Requires="v">
                <p:oleObj spid="_x0000_s12357" name="公式" r:id="rId8" imgW="88560" imgH="164880" progId="Equation.3">
                  <p:embed/>
                </p:oleObj>
              </mc:Choice>
              <mc:Fallback>
                <p:oleObj name="公式" r:id="rId8" imgW="88560" imgH="16488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2827338"/>
                        <a:ext cx="85725" cy="142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1981200" y="2827338"/>
          <a:ext cx="85725" cy="142875"/>
        </p:xfrm>
        <a:graphic>
          <a:graphicData uri="http://schemas.openxmlformats.org/presentationml/2006/ole">
            <mc:AlternateContent xmlns:mc="http://schemas.openxmlformats.org/markup-compatibility/2006">
              <mc:Choice xmlns:v="urn:schemas-microsoft-com:vml" Requires="v">
                <p:oleObj spid="_x0000_s12358" name="公式" r:id="rId9" imgW="88560" imgH="164880" progId="Equation.3">
                  <p:embed/>
                </p:oleObj>
              </mc:Choice>
              <mc:Fallback>
                <p:oleObj name="公式" r:id="rId9" imgW="88560" imgH="16488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2827338"/>
                        <a:ext cx="85725" cy="142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01364998"/>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设</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样本集</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𝐒</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begChr m:val="{"/>
                        <m:end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包含</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个样本</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分类和回归任务来说，每个样本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包括一个实例</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和一个标签</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，实例由</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维特征向量表示，即</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bSup>
                      </m:e>
                    </m:d>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聚类任务来说，样本即实例，不包括标签，</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bSup>
                      </m:e>
                    </m:d>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标注任务来说，样本</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𝒔</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𝒚</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包括一个观测序列</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b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和一个标签序列</a:t>
                </a:r>
                <a14:m>
                  <m:oMath xmlns:m="http://schemas.openxmlformats.org/officeDocument/2006/math">
                    <m:sSub>
                      <m:sSub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𝒚</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𝒊</m:t>
                        </m:r>
                      </m:sub>
                    </m:s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b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bSup>
                          <m:sSub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b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b>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sub>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b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38480958"/>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决策函数模型</a:t>
                </a: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决策函数模型是将实例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与标签</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之间的关系看作一种映射，用函数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来表示，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是定义域，它是所有实例特征向量的集合，</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是值域</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𝑅</m:t>
                    </m:r>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在分类、聚类和回归任务中，模型从样本集中学习到该映射，并依据该映射对测试样本</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给出预测值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y</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，用</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y=f(x)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在分类任务中，标签是预先确定的有限个离散值，因此该映射是从实例特征向量集合到有限个离散的映射。在回归任务中，标签是无限多的连续值，因此该映射是从实例特征向量集合到连续值的映射。在聚类任务中，训练之前标签是不确定的（有的算法事先要指定标签的数量），需要算法在训练过程中分析训练样本的分布情况并建立簇结构，从而建立映射关系，依据映射关系给簇内样本分配标签</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659" b="-8553"/>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116752656"/>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决策函数模型</a:t>
            </a:r>
          </a:p>
          <a:p>
            <a:pPr marL="0" indent="457200">
              <a:lnSpc>
                <a:spcPct val="150000"/>
              </a:lnSpc>
              <a:spcBef>
                <a:spcPts val="0"/>
              </a:spcBef>
              <a:buNone/>
            </a:pP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常用</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的决策函数分类模型有决策树、随机森林、逻辑回归、</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Softmax</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回归、支持向量机等模型。</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常用的决策函数聚类模型有</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k</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均值、</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DBSCAN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AGNES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等模型。</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常用的决策函数回归模型有决策树、线性回归、多项式回归、局部回归、支持向量机等模型</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39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0574492"/>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机器的这种学习能力，作为人工智能的核心要素，将会对人类社会的生产、生活、军事等活动产生难以估量的影响。</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那么，什么是机器学习（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Machine Learning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）呢？</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人类的学习中，最基础的是记忆，即机械的复述。但更重要的是指“举一反三”的能力。当用图片、文字、视频等教人们认识动物时，人们不仅记住了动物的知识，还学会了对真实的动物进行分析、辨认和判别，这是一种学习知识，并应用知识的能力。获得这种能力，并用来解决实际问题，正是机器学习的目标。</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这种能力对人类来说并不难，人类的学习能力比现在所有机器学习算法的能力都要强得多。但计算机具有数据存储和处理方面的优势，一旦它具有了这种能力，就可以高效地替代人完成类似工作。比如，从海量的监视视频中找到某个通缉犯。</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机器学习与深度学习</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718468142"/>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概率模型</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在概率模型中，将实例</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与标签</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看作是两个随机变量的取值，随机变量记为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机器学习算法能够有效的前提是假设同类数据（包括训练数据和测试数据等）具有相同的统计规律性</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监督学习来说，假设输入的随机变量</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和输出的随机变量</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遵循联合概率分布</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表示分布函数，或分布概率函数。模型的训练集和测试集被看作是依联合概率分布</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独立同分布产生的</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无监督学习来说，假设输入的随机变量</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服从概率分布</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，模型的训练集和测试集是依</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独立同分布产生。</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4246"/>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67540385"/>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概率模型</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聚类任务的输入是无标签的样本，算法要自行分析样本数据的分布结构形成由条件概率表述的模型</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e>
                    </m:acc>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，并对测试样本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给出预测簇标签</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m:rPr>
                            <m:sty m:val="p"/>
                          </m:rP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y</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。有些聚类算法的标签值个数是超参数，要由用户事先指定。有些聚类算法则可以自行确定标签值个数。常用的概率聚类模型有高斯混合聚类模型。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在分类任务中，用条件概率分布函数</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e>
                    </m:acc>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来描述从输入到输出的概率映射关系，在训练时，算法要从训练数据中学习到该分布函数。在预测时，对测试样本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，模型计算所有候选标签</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的条件概率</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e>
                    </m:acc>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，取最大值对应的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为测试样本</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的预测标签值</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。常用的概率分类模型有朴素贝叶斯模型、逻辑回归模型。</a:t>
                </a: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952"/>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30448231"/>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概率模型</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在标注任务中，输入的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表示一个可观测的序列，该序列的元素存在一定的关联关系。像天气温度、股票价格、语音数据等，可以看作向后单向关联关系的序列。而像文字句子，句子中的字一般与上文、下文双向语境都有关</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标注</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任务的输出是与</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对应的标签序列</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𝒚</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，标签取值于标签值空间。标签值空间一般远小于观测值空间。也就是说，标注模型输出的也是一个序列，它与输入序列等长</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4"/>
                <a:stretch>
                  <a:fillRect l="-952" r="-659"/>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918974648"/>
              </p:ext>
            </p:extLst>
          </p:nvPr>
        </p:nvGraphicFramePr>
        <p:xfrm>
          <a:off x="1168094" y="5167902"/>
          <a:ext cx="6807812" cy="1212350"/>
        </p:xfrm>
        <a:graphic>
          <a:graphicData uri="http://schemas.openxmlformats.org/presentationml/2006/ole">
            <mc:AlternateContent xmlns:mc="http://schemas.openxmlformats.org/markup-compatibility/2006">
              <mc:Choice xmlns:v="urn:schemas-microsoft-com:vml" Requires="v">
                <p:oleObj spid="_x0000_s17425" r:id="rId5" imgW="2770943" imgH="487500" progId="Visio.Drawing.11">
                  <p:embed/>
                </p:oleObj>
              </mc:Choice>
              <mc:Fallback>
                <p:oleObj r:id="rId5" imgW="2770943" imgH="487500"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8094" y="5167902"/>
                        <a:ext cx="6807812" cy="1212350"/>
                      </a:xfrm>
                      <a:prstGeom prst="rect">
                        <a:avLst/>
                      </a:prstGeom>
                      <a:noFill/>
                    </p:spPr>
                  </p:pic>
                </p:oleObj>
              </mc:Fallback>
            </mc:AlternateContent>
          </a:graphicData>
        </a:graphic>
      </p:graphicFrame>
    </p:spTree>
    <p:extLst>
      <p:ext uri="{BB962C8B-B14F-4D97-AF65-F5344CB8AC3E}">
        <p14:creationId xmlns:p14="http://schemas.microsoft.com/office/powerpoint/2010/main" val="111899973"/>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概率模型</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在训练时，算法要学习到从序列</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到序列</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𝒚</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的条件概率</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e>
                    </m:acc>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。在预测时，按照该条件概率模型以概率最大的方式对新的输入序列找到相应的输出标签序列。具体来讲，就是对一个输入序列</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𝒙</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找到使条件概率</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e>
                    </m:acc>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最大的标记序列</a:t>
                </a:r>
                <a14:m>
                  <m:oMath xmlns:m="http://schemas.openxmlformats.org/officeDocument/2006/math">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𝒚</m:t>
                        </m:r>
                      </m:e>
                    </m:acc>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2</m:t>
                                </m:r>
                              </m:e>
                            </m:d>
                          </m:sup>
                        </m:sSup>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acc>
                              <m:accPr>
                                <m:chr m:val="̂"/>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acc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e>
                            </m:acc>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e>
                            </m:d>
                          </m:sup>
                        </m:sSup>
                      </m:e>
                    </m:d>
                  </m:oMath>
                </a14:m>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常用</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的概率标注模型有隐马尔可夫模型、条件随机场模型等。</a:t>
                </a: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659"/>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495977879"/>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2.</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概率模型</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概率模型又可以分为生成模型（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generative model</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）和判别模型（</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discriminative model</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生成模型学习到的是联合概率分布</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，然后由联合概率分布求出条件概率分布作为预测模型：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Para xmlns:m="http://schemas.openxmlformats.org/officeDocument/2006/math">
                    <m:oMathParaPr>
                      <m:jc m:val="centerGroup"/>
                    </m:oMathParaPr>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f>
                        <m:f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fPr>
                        <m:num>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e>
                          </m:d>
                        </m:num>
                        <m:den>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den>
                      </m:f>
                    </m:oMath>
                  </m:oMathPara>
                </a14:m>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判别模型直接学习到条件概率分布</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𝑃</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𝑌</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𝑋</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作为预测模型。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生成模型是所有特征以及标签的全概率模型，它学习到了全面的信息，可以计算出任意给定条件下的概率值，因此可以用到多方面概率预测问题上。而判别模型针对性强，直接面对问题，模型的适应性有限。</a:t>
                </a: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330184" cy="5773971"/>
              </a:xfrm>
              <a:prstGeom prst="rect">
                <a:avLst/>
              </a:prstGeom>
              <a:blipFill rotWithShape="1">
                <a:blip r:embed="rId3"/>
                <a:stretch>
                  <a:fillRect l="-952" r="-659" b="-7920"/>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44</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77473167"/>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神经网络模型</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人工神经网络（</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Artificial Neural Network</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ANN</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）简称神经网络</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(NN)</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，是一种模仿脑结构及其功能的信息处理系统。神经网络在机器学习的分类、聚类、回归和标注任务中都有重要作用。</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人工神经元（简称神经元）是神经网络的基本组成单元，它是对生物神经元的模拟、抽象和简化。现代神经生物学的研究表明，生物神经元是由细胞体、树突和轴突组成</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的。</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通常一个神经元包含一个细胞体和一条轴突，但有一个至多个树突。</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483784536"/>
              </p:ext>
            </p:extLst>
          </p:nvPr>
        </p:nvGraphicFramePr>
        <p:xfrm>
          <a:off x="616958" y="4678016"/>
          <a:ext cx="7919229" cy="2090791"/>
        </p:xfrm>
        <a:graphic>
          <a:graphicData uri="http://schemas.openxmlformats.org/presentationml/2006/ole">
            <mc:AlternateContent xmlns:mc="http://schemas.openxmlformats.org/markup-compatibility/2006">
              <mc:Choice xmlns:v="urn:schemas-microsoft-com:vml" Requires="v">
                <p:oleObj spid="_x0000_s18449" r:id="rId4" imgW="14792292" imgH="3905406" progId="Visio.Drawing.11">
                  <p:embed/>
                </p:oleObj>
              </mc:Choice>
              <mc:Fallback>
                <p:oleObj r:id="rId4" imgW="14792292" imgH="3905406"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958" y="4678016"/>
                        <a:ext cx="7919229" cy="2090791"/>
                      </a:xfrm>
                      <a:prstGeom prst="rect">
                        <a:avLst/>
                      </a:prstGeom>
                      <a:noFill/>
                    </p:spPr>
                  </p:pic>
                </p:oleObj>
              </mc:Fallback>
            </mc:AlternateContent>
          </a:graphicData>
        </a:graphic>
      </p:graphicFrame>
    </p:spTree>
    <p:extLst>
      <p:ext uri="{BB962C8B-B14F-4D97-AF65-F5344CB8AC3E}">
        <p14:creationId xmlns:p14="http://schemas.microsoft.com/office/powerpoint/2010/main" val="5841345"/>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5475611"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神经网络模型</a:t>
                </a: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受生物神经元对信息处理过程的启迪，人们提出了很多人工神经元模型，其中影响最大的是</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1943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年心理学家</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McCulloch</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和数学家</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W.Pitts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提出的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M-P</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𝑥</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表示来自其它神经元的输入信息，</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=1,2,…,</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𝑛</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14:m>
                  <m:oMath xmlns:m="http://schemas.openxmlformats.org/officeDocument/2006/math">
                    <m:sSup>
                      <m:sSup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sSup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𝑤</m:t>
                        </m:r>
                      </m:e>
                      <m:sup>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𝑖</m:t>
                            </m:r>
                          </m:e>
                        </m:d>
                      </m:sup>
                    </m:sSup>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表示输入信息对应的连接系数值。</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表示对输入信息进行加权求和。</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𝜃</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是一个阈值，模拟生物神经元的兴奋“限度”。输入信息经过加权求和后，与阈值进行比对</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再通</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过一个映射，得到输出</a:t>
                </a:r>
                <a:r>
                  <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y</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5475611" cy="5773971"/>
              </a:xfrm>
              <a:prstGeom prst="rect">
                <a:avLst/>
              </a:prstGeom>
              <a:blipFill rotWithShape="1">
                <a:blip r:embed="rId4"/>
                <a:stretch>
                  <a:fillRect l="-1448" r="-1448"/>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516077050"/>
              </p:ext>
            </p:extLst>
          </p:nvPr>
        </p:nvGraphicFramePr>
        <p:xfrm>
          <a:off x="5887092" y="1242385"/>
          <a:ext cx="3066890" cy="2161906"/>
        </p:xfrm>
        <a:graphic>
          <a:graphicData uri="http://schemas.openxmlformats.org/presentationml/2006/ole">
            <mc:AlternateContent xmlns:mc="http://schemas.openxmlformats.org/markup-compatibility/2006">
              <mc:Choice xmlns:v="urn:schemas-microsoft-com:vml" Requires="v">
                <p:oleObj spid="_x0000_s21522" r:id="rId5" imgW="2062618" imgH="1444954" progId="Visio.Drawing.11">
                  <p:embed/>
                </p:oleObj>
              </mc:Choice>
              <mc:Fallback>
                <p:oleObj r:id="rId5" imgW="2062618" imgH="1444954"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7092" y="1242385"/>
                        <a:ext cx="3066890" cy="2161906"/>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0" name="矩形 9"/>
              <p:cNvSpPr/>
              <p:nvPr/>
            </p:nvSpPr>
            <p:spPr>
              <a:xfrm>
                <a:off x="6000108" y="3712516"/>
                <a:ext cx="2815119" cy="109510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2400" i="1" smtClean="0">
                          <a:latin typeface="Cambria Math"/>
                        </a:rPr>
                        <m:t>𝐼</m:t>
                      </m:r>
                      <m:r>
                        <a:rPr lang="en-US" altLang="zh-CN" sz="2400" i="1" smtClean="0">
                          <a:latin typeface="Cambria Math"/>
                        </a:rPr>
                        <m:t>=</m:t>
                      </m:r>
                      <m:nary>
                        <m:naryPr>
                          <m:chr m:val="∑"/>
                          <m:limLoc m:val="undOvr"/>
                          <m:ctrlPr>
                            <a:rPr lang="zh-CN" altLang="zh-CN" sz="2400" i="1">
                              <a:latin typeface="Cambria Math"/>
                            </a:rPr>
                          </m:ctrlPr>
                        </m:naryPr>
                        <m:sub>
                          <m:r>
                            <a:rPr lang="en-US" altLang="zh-CN" sz="2400" i="1">
                              <a:latin typeface="Cambria Math"/>
                            </a:rPr>
                            <m:t>𝑖</m:t>
                          </m:r>
                          <m:r>
                            <a:rPr lang="en-US" altLang="zh-CN" sz="2400" i="1">
                              <a:latin typeface="Cambria Math"/>
                            </a:rPr>
                            <m:t>=1</m:t>
                          </m:r>
                        </m:sub>
                        <m:sup>
                          <m:r>
                            <a:rPr lang="en-US" altLang="zh-CN" sz="2400" i="1">
                              <a:latin typeface="Cambria Math"/>
                            </a:rPr>
                            <m:t>𝑛</m:t>
                          </m:r>
                        </m:sup>
                        <m:e>
                          <m:sSup>
                            <m:sSupPr>
                              <m:ctrlPr>
                                <a:rPr lang="zh-CN" altLang="zh-CN" sz="2400" i="1">
                                  <a:latin typeface="Cambria Math"/>
                                </a:rPr>
                              </m:ctrlPr>
                            </m:sSupPr>
                            <m:e>
                              <m:r>
                                <a:rPr lang="en-US" altLang="zh-CN" sz="2400" i="1">
                                  <a:latin typeface="Cambria Math"/>
                                </a:rPr>
                                <m:t>𝑤</m:t>
                              </m:r>
                            </m:e>
                            <m:sup>
                              <m:d>
                                <m:dPr>
                                  <m:ctrlPr>
                                    <a:rPr lang="zh-CN" altLang="zh-CN" sz="2400" i="1">
                                      <a:latin typeface="Cambria Math"/>
                                    </a:rPr>
                                  </m:ctrlPr>
                                </m:dPr>
                                <m:e>
                                  <m:r>
                                    <a:rPr lang="en-US" altLang="zh-CN" sz="2400" i="1">
                                      <a:latin typeface="Cambria Math"/>
                                    </a:rPr>
                                    <m:t>𝑖</m:t>
                                  </m:r>
                                </m:e>
                              </m:d>
                            </m:sup>
                          </m:sSup>
                          <m:sSup>
                            <m:sSupPr>
                              <m:ctrlPr>
                                <a:rPr lang="zh-CN" altLang="zh-CN" sz="2400" i="1">
                                  <a:latin typeface="Cambria Math"/>
                                </a:rPr>
                              </m:ctrlPr>
                            </m:sSupPr>
                            <m:e>
                              <m:r>
                                <a:rPr lang="en-US" altLang="zh-CN" sz="2400" i="1">
                                  <a:latin typeface="Cambria Math"/>
                                </a:rPr>
                                <m:t>𝑥</m:t>
                              </m:r>
                            </m:e>
                            <m:sup>
                              <m:d>
                                <m:dPr>
                                  <m:ctrlPr>
                                    <a:rPr lang="zh-CN" altLang="zh-CN" sz="2400" i="1">
                                      <a:latin typeface="Cambria Math"/>
                                    </a:rPr>
                                  </m:ctrlPr>
                                </m:dPr>
                                <m:e>
                                  <m:r>
                                    <a:rPr lang="en-US" altLang="zh-CN" sz="2400" i="1">
                                      <a:latin typeface="Cambria Math"/>
                                    </a:rPr>
                                    <m:t>𝑖</m:t>
                                  </m:r>
                                </m:e>
                              </m:d>
                            </m:sup>
                          </m:sSup>
                          <m:r>
                            <a:rPr lang="en-US" altLang="zh-CN" sz="2400" b="0" i="1" smtClean="0">
                              <a:latin typeface="Cambria Math"/>
                            </a:rPr>
                            <m:t>−</m:t>
                          </m:r>
                          <m:r>
                            <a:rPr lang="en-US" altLang="zh-CN" sz="2400" i="1">
                              <a:latin typeface="Cambria Math"/>
                            </a:rPr>
                            <m:t>𝜃</m:t>
                          </m:r>
                        </m:e>
                      </m:nary>
                    </m:oMath>
                  </m:oMathPara>
                </a14:m>
                <a:endParaRPr lang="zh-CN" altLang="en-US" sz="2400" dirty="0"/>
              </a:p>
            </p:txBody>
          </p:sp>
        </mc:Choice>
        <mc:Fallback xmlns="">
          <p:sp>
            <p:nvSpPr>
              <p:cNvPr id="10" name="矩形 9"/>
              <p:cNvSpPr>
                <a:spLocks noRot="1" noChangeAspect="1" noMove="1" noResize="1" noEditPoints="1" noAdjustHandles="1" noChangeArrowheads="1" noChangeShapeType="1" noTextEdit="1"/>
              </p:cNvSpPr>
              <p:nvPr/>
            </p:nvSpPr>
            <p:spPr>
              <a:xfrm>
                <a:off x="6000108" y="3712516"/>
                <a:ext cx="2815119" cy="1095108"/>
              </a:xfrm>
              <a:prstGeom prst="rect">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p:cNvSpPr/>
              <p:nvPr/>
            </p:nvSpPr>
            <p:spPr>
              <a:xfrm>
                <a:off x="6431622" y="5188604"/>
                <a:ext cx="1952090"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2400" i="1">
                          <a:latin typeface="Cambria Math"/>
                        </a:rPr>
                        <m:t>𝑦</m:t>
                      </m:r>
                      <m:r>
                        <a:rPr lang="en-US" altLang="zh-CN" sz="2400" i="1">
                          <a:latin typeface="Cambria Math"/>
                        </a:rPr>
                        <m:t>=</m:t>
                      </m:r>
                      <m:r>
                        <a:rPr lang="en-US" altLang="zh-CN" sz="2400" i="1">
                          <a:latin typeface="Cambria Math"/>
                        </a:rPr>
                        <m:t>𝑓</m:t>
                      </m:r>
                      <m:d>
                        <m:dPr>
                          <m:ctrlPr>
                            <a:rPr lang="zh-CN" altLang="zh-CN" sz="2400" i="1">
                              <a:latin typeface="Cambria Math"/>
                            </a:rPr>
                          </m:ctrlPr>
                        </m:dPr>
                        <m:e>
                          <m:r>
                            <a:rPr lang="en-US" altLang="zh-CN" sz="2400" i="1">
                              <a:latin typeface="Cambria Math"/>
                            </a:rPr>
                            <m:t>𝐼</m:t>
                          </m:r>
                        </m:e>
                      </m:d>
                    </m:oMath>
                  </m:oMathPara>
                </a14:m>
                <a:endParaRPr lang="zh-CN" altLang="en-US" sz="2400" dirty="0"/>
              </a:p>
            </p:txBody>
          </p:sp>
        </mc:Choice>
        <mc:Fallback xmlns="">
          <p:sp>
            <p:nvSpPr>
              <p:cNvPr id="11" name="矩形 10"/>
              <p:cNvSpPr>
                <a:spLocks noRot="1" noChangeAspect="1" noMove="1" noResize="1" noEditPoints="1" noAdjustHandles="1" noChangeArrowheads="1" noChangeShapeType="1" noTextEdit="1"/>
              </p:cNvSpPr>
              <p:nvPr/>
            </p:nvSpPr>
            <p:spPr>
              <a:xfrm>
                <a:off x="6431622" y="5188604"/>
                <a:ext cx="1952090" cy="461665"/>
              </a:xfrm>
              <a:prstGeom prst="rect">
                <a:avLst/>
              </a:prstGeom>
              <a:blipFill rotWithShape="1">
                <a:blip r:embed="rId8"/>
                <a:stretch>
                  <a:fillRect b="-1710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87614083"/>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4074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神经网络模型</a:t>
                </a:r>
              </a:p>
              <a:p>
                <a:pPr marL="0" indent="457200">
                  <a:lnSpc>
                    <a:spcPct val="150000"/>
                  </a:lnSpc>
                  <a:spcBef>
                    <a:spcPts val="0"/>
                  </a:spcBef>
                  <a:buNone/>
                </a:pP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称为激励函数或转移函数，它一般采用非线性函数</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就</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M-P</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模型而言，神经元只有兴奋和抑制两种状态，因此，它的激励函数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𝑓</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定义为单位阶跃函数，输出</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𝑦</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只有</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0</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两种信号。</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单位阶跃函数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𝑢</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不连续，在优化计算时难以处理，常用近似的阈值函数来代替它，例如虚线所示的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Sigmoid</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函数</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407484" cy="5773971"/>
              </a:xfrm>
              <a:prstGeom prst="rect">
                <a:avLst/>
              </a:prstGeom>
              <a:blipFill rotWithShape="1">
                <a:blip r:embed="rId4"/>
                <a:stretch>
                  <a:fillRect l="-943" r="-725"/>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988716674"/>
              </p:ext>
            </p:extLst>
          </p:nvPr>
        </p:nvGraphicFramePr>
        <p:xfrm>
          <a:off x="128751" y="1832346"/>
          <a:ext cx="4811156" cy="2338962"/>
        </p:xfrm>
        <a:graphic>
          <a:graphicData uri="http://schemas.openxmlformats.org/presentationml/2006/ole">
            <mc:AlternateContent xmlns:mc="http://schemas.openxmlformats.org/markup-compatibility/2006">
              <mc:Choice xmlns:v="urn:schemas-microsoft-com:vml" Requires="v">
                <p:oleObj spid="_x0000_s22547" r:id="rId5" imgW="4124512" imgH="1990912" progId="Visio.Drawing.11">
                  <p:embed/>
                </p:oleObj>
              </mc:Choice>
              <mc:Fallback>
                <p:oleObj r:id="rId5" imgW="4124512" imgH="1990912" progId="Visio.Drawing.11">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751" y="1832346"/>
                        <a:ext cx="4811156" cy="2338962"/>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3" name="矩形 12"/>
              <p:cNvSpPr/>
              <p:nvPr/>
            </p:nvSpPr>
            <p:spPr>
              <a:xfrm>
                <a:off x="5613622" y="2490586"/>
                <a:ext cx="2595903" cy="90896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sz="2800" i="1">
                          <a:latin typeface="Cambria Math"/>
                        </a:rPr>
                        <m:t>𝑔</m:t>
                      </m:r>
                      <m:d>
                        <m:dPr>
                          <m:ctrlPr>
                            <a:rPr lang="zh-CN" altLang="zh-CN" sz="2800" i="1">
                              <a:latin typeface="Cambria Math"/>
                            </a:rPr>
                          </m:ctrlPr>
                        </m:dPr>
                        <m:e>
                          <m:r>
                            <a:rPr lang="en-US" altLang="zh-CN" sz="2800" i="1">
                              <a:latin typeface="Cambria Math"/>
                            </a:rPr>
                            <m:t>𝑥</m:t>
                          </m:r>
                        </m:e>
                      </m:d>
                      <m:r>
                        <a:rPr lang="en-US" altLang="zh-CN" sz="2800" i="1">
                          <a:latin typeface="Cambria Math"/>
                        </a:rPr>
                        <m:t>=</m:t>
                      </m:r>
                      <m:f>
                        <m:fPr>
                          <m:ctrlPr>
                            <a:rPr lang="zh-CN" altLang="zh-CN" sz="2800" i="1">
                              <a:latin typeface="Cambria Math"/>
                            </a:rPr>
                          </m:ctrlPr>
                        </m:fPr>
                        <m:num>
                          <m:r>
                            <a:rPr lang="en-US" altLang="zh-CN" sz="2800" i="1">
                              <a:latin typeface="Cambria Math"/>
                            </a:rPr>
                            <m:t>1</m:t>
                          </m:r>
                        </m:num>
                        <m:den>
                          <m:r>
                            <a:rPr lang="en-US" altLang="zh-CN" sz="2800" i="1">
                              <a:latin typeface="Cambria Math"/>
                            </a:rPr>
                            <m:t>1+</m:t>
                          </m:r>
                          <m:sSup>
                            <m:sSupPr>
                              <m:ctrlPr>
                                <a:rPr lang="zh-CN" altLang="zh-CN" sz="2800" i="1">
                                  <a:latin typeface="Cambria Math"/>
                                </a:rPr>
                              </m:ctrlPr>
                            </m:sSupPr>
                            <m:e>
                              <m:r>
                                <a:rPr lang="en-US" altLang="zh-CN" sz="2800" i="1">
                                  <a:latin typeface="Cambria Math"/>
                                </a:rPr>
                                <m:t>𝑒</m:t>
                              </m:r>
                            </m:e>
                            <m:sup>
                              <m:r>
                                <a:rPr lang="en-US" altLang="zh-CN" sz="2800" i="1">
                                  <a:latin typeface="Cambria Math"/>
                                </a:rPr>
                                <m:t>−</m:t>
                              </m:r>
                              <m:r>
                                <a:rPr lang="en-US" altLang="zh-CN" sz="2800" i="1">
                                  <a:latin typeface="Cambria Math"/>
                                </a:rPr>
                                <m:t>𝑥</m:t>
                              </m:r>
                            </m:sup>
                          </m:sSup>
                        </m:den>
                      </m:f>
                    </m:oMath>
                  </m:oMathPara>
                </a14:m>
                <a:endParaRPr lang="zh-CN" altLang="en-US" sz="2800" dirty="0"/>
              </a:p>
            </p:txBody>
          </p:sp>
        </mc:Choice>
        <mc:Fallback xmlns="">
          <p:sp>
            <p:nvSpPr>
              <p:cNvPr id="13" name="矩形 12"/>
              <p:cNvSpPr>
                <a:spLocks noRot="1" noChangeAspect="1" noMove="1" noResize="1" noEditPoints="1" noAdjustHandles="1" noChangeArrowheads="1" noChangeShapeType="1" noTextEdit="1"/>
              </p:cNvSpPr>
              <p:nvPr/>
            </p:nvSpPr>
            <p:spPr>
              <a:xfrm>
                <a:off x="5613622" y="2490586"/>
                <a:ext cx="2595903" cy="908967"/>
              </a:xfrm>
              <a:prstGeom prst="rect">
                <a:avLst/>
              </a:prstGeom>
              <a:blipFill rotWithShape="1">
                <a:blip r:embed="rId7"/>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79528258"/>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4074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神经网络模型</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单个神经元的作用有限，只能处理线性问题。但如果将神经元连接成神经网络，并采用非线性的激励函数，则具有强大的处理非线性问题的能力。</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理论上，可以通过将神经元的输出连接到另外神经元的输入而形成任意结构的神经网络。但目前应用较多的是层状结构</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层状结构由输入层、隐层和输出层构成，其中可以有多个隐层</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bwMode="auto">
          <a:xfrm>
            <a:off x="3260556" y="681692"/>
            <a:ext cx="4998557" cy="2729328"/>
          </a:xfrm>
          <a:prstGeom prst="rect">
            <a:avLst/>
          </a:prstGeom>
          <a:noFill/>
          <a:ln>
            <a:noFill/>
          </a:ln>
        </p:spPr>
      </p:pic>
    </p:spTree>
    <p:extLst>
      <p:ext uri="{BB962C8B-B14F-4D97-AF65-F5344CB8AC3E}">
        <p14:creationId xmlns:p14="http://schemas.microsoft.com/office/powerpoint/2010/main" val="3523374813"/>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4074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神经网络模型</a:t>
            </a: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endParaRPr lang="en-US"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从</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信息处理方向来看，神经网络分为前馈型和反馈型两类</a:t>
            </a:r>
            <a:r>
              <a:rPr lang="zh-CN" altLang="zh-CN"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前馈</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型网络的信息处理方向是从输入层到输出层逐层前向传递。输入层只接收信息，隐层和输出层具有处理信息的能力。相邻层之间的节点是全连接关系，同层节点、跨层节点之间没有连接关系。有些特别设计的前馈神经网络会在个别同层节点之间或者个别跨层节点之间引入连接关系，如深度学习中的残差网络。</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反馈型网络中存在信息处理反向传递</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即存在从前面层到后面层的反向连接。反向传递会使得信息处理过程变得非常复杂，难以控制。</a:t>
            </a:r>
          </a:p>
          <a:p>
            <a:pPr marL="0" indent="457200">
              <a:lnSpc>
                <a:spcPct val="150000"/>
              </a:lnSpc>
              <a:spcBef>
                <a:spcPts val="0"/>
              </a:spcBef>
              <a:buNone/>
            </a:pP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49</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bwMode="auto">
          <a:xfrm>
            <a:off x="3931794" y="553676"/>
            <a:ext cx="3926627" cy="1933492"/>
          </a:xfrm>
          <a:prstGeom prst="rect">
            <a:avLst/>
          </a:prstGeom>
          <a:noFill/>
          <a:ln>
            <a:noFill/>
          </a:ln>
        </p:spPr>
      </p:pic>
    </p:spTree>
    <p:extLst>
      <p:ext uri="{BB962C8B-B14F-4D97-AF65-F5344CB8AC3E}">
        <p14:creationId xmlns:p14="http://schemas.microsoft.com/office/powerpoint/2010/main" val="2502184618"/>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要使机器具备这种能力，出现过所谓的符号学习（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Symbol Learning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）和统计学习（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Statistical Learning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两类主要方法。符号学习以知识推理为主要工具，在早期推动了机器学习的发展。随着计算能力的大幅度提升，统计学习占据了更多舞台，作出了更多的贡献。现在，人们提到的机器学习，更多的是指统计学习。从统计学习的角度来说，机器学习算法是从现有数据中分析出规律，并利用规律来对未知数据进行预测的算法。机器学习已经发展成为一门多领域交叉的学科，涉及概率论、统计学、微积分、矩阵论、最优化等知识。</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机器学习与深度学习</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75079171"/>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0" name="Content Placeholder 2"/>
              <p:cNvSpPr txBox="1"/>
              <p:nvPr/>
            </p:nvSpPr>
            <p:spPr>
              <a:xfrm>
                <a:off x="411481" y="681693"/>
                <a:ext cx="84074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经过设计的神经网络可以用来完成机器学习的分类、聚类、回归和标注任务。</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神经网络的网络结构可以看作是有向图，用</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表示。神经网络中，每条连接都有一个连接系数，每个隐层节点和输出层节点都有一个阈值，这些参数（包括连接系数和阈值）用</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表示。可以用</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𝑁</m:t>
                    </m:r>
                    <m:d>
                      <m:dPr>
                        <m:ctrlPr>
                          <a:rPr lang="zh-CN" altLang="zh-CN" sz="2200" i="1">
                            <a:solidFill>
                              <a:prstClr val="black">
                                <a:lumMod val="85000"/>
                                <a:lumOff val="15000"/>
                              </a:prstClr>
                            </a:solidFill>
                            <a:latin typeface="Cambria Math"/>
                            <a:ea typeface="微软雅黑" panose="020B0503020204020204" pitchFamily="34" charset="-122"/>
                            <a:cs typeface="Arial" panose="020B0604020202020204" pitchFamily="34" charset="0"/>
                          </a:rPr>
                        </m:ctrlPr>
                      </m:dPr>
                      <m:e>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m:t>
                        </m:r>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e>
                    </m:d>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表示神经网络。</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一般来讲，网络结构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是预先设计好的，不存在学习问题。神经网络的参数</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𝑊</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是通过训练从训练样本集中学习到的。如果通过学习不能达到预想要求，则可能需要重新设计网络结构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。目前在神经网络方面的研究大多是针对某一具体问题提出一个新的有针对性的网络结构</a:t>
                </a:r>
                <a14:m>
                  <m:oMath xmlns:m="http://schemas.openxmlformats.org/officeDocument/2006/math">
                    <m:r>
                      <a:rPr lang="en-US" altLang="zh-CN" sz="2200">
                        <a:solidFill>
                          <a:prstClr val="black">
                            <a:lumMod val="85000"/>
                            <a:lumOff val="15000"/>
                          </a:prstClr>
                        </a:solidFill>
                        <a:latin typeface="Cambria Math"/>
                        <a:ea typeface="微软雅黑" panose="020B0503020204020204" pitchFamily="34" charset="-122"/>
                        <a:cs typeface="Arial" panose="020B0604020202020204" pitchFamily="34" charset="0"/>
                      </a:rPr>
                      <m:t>𝑆</m:t>
                    </m:r>
                  </m:oMath>
                </a14:m>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，还没有一个通用的能解决不同问题的网络结构。</a:t>
                </a:r>
              </a:p>
            </p:txBody>
          </p:sp>
        </mc:Choice>
        <mc:Fallback xmlns="">
          <p:sp>
            <p:nvSpPr>
              <p:cNvPr id="20" name="Content Placeholder 2"/>
              <p:cNvSpPr txBox="1">
                <a:spLocks noRot="1" noChangeAspect="1" noMove="1" noResize="1" noEditPoints="1" noAdjustHandles="1" noChangeArrowheads="1" noChangeShapeType="1" noTextEdit="1"/>
              </p:cNvSpPr>
              <p:nvPr/>
            </p:nvSpPr>
            <p:spPr>
              <a:xfrm>
                <a:off x="411481" y="681693"/>
                <a:ext cx="8407484" cy="5773971"/>
              </a:xfrm>
              <a:prstGeom prst="rect">
                <a:avLst/>
              </a:prstGeom>
              <a:blipFill rotWithShape="1">
                <a:blip r:embed="rId3"/>
                <a:stretch>
                  <a:fillRect l="-943" r="-4206" b="-7181"/>
                </a:stretch>
              </a:blipFill>
            </p:spPr>
            <p:txBody>
              <a:bodyPr/>
              <a:lstStyle/>
              <a:p>
                <a:r>
                  <a:rPr lang="zh-CN" altLang="en-US">
                    <a:noFill/>
                  </a:rPr>
                  <a:t> </a:t>
                </a:r>
              </a:p>
            </p:txBody>
          </p:sp>
        </mc:Fallback>
      </mc:AlternateContent>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50</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130380546"/>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4074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3.</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神经网络模型</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传统神经网络模型中，常用于处理分类和回归问题的有</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BP</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神经网络，用于处理聚类问题的有</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SOM</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神经网络。</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在以神经网络为基础的深度学习为特征提取问题提供了有效的解决方法之后，机器学习才得以异军突起，得到广泛应用。深度学习带来的革命性变化是弥合了从底层具体数据到高层抽象概念之间的鸿沟，使得学习过程可以自动从大量训练数据中学习特征，不再需要过多人工干预，实现了所谓的端到端（</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end to end</a:t>
            </a: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）学习。</a:t>
            </a:r>
            <a:endPar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a:p>
            <a:pPr marL="0" indent="457200">
              <a:lnSpc>
                <a:spcPct val="150000"/>
              </a:lnSpc>
              <a:spcBef>
                <a:spcPts val="0"/>
              </a:spcBef>
              <a:buNone/>
            </a:pPr>
            <a:r>
              <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深度学习的具体算法一般是与某类具体应用紧密相关的，如图像识别问题与卷积神经网络、序列标注问题与循环神经网络等，还没有一个通用的模型或结构。</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smtClean="0">
                <a:solidFill>
                  <a:srgbClr val="7030A0"/>
                </a:solidFill>
                <a:latin typeface="微软雅黑" panose="020B0503020204020204" pitchFamily="34" charset="-122"/>
                <a:ea typeface="微软雅黑" panose="020B0503020204020204" pitchFamily="34" charset="-122"/>
              </a:rPr>
              <a:t>2.3.2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机器学习模型实现算法分类</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51</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163193812"/>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4074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第三章到第六章主要内容</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zh-CN" altLang="en-US" sz="2800" b="1" dirty="0" smtClean="0">
                <a:solidFill>
                  <a:srgbClr val="7030A0"/>
                </a:solidFill>
                <a:latin typeface="微软雅黑" panose="020B0503020204020204" pitchFamily="34" charset="-122"/>
                <a:ea typeface="微软雅黑" panose="020B0503020204020204" pitchFamily="34" charset="-122"/>
              </a:rPr>
              <a:t>内容安排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52</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表格 8"/>
          <p:cNvGraphicFramePr>
            <a:graphicFrameLocks noGrp="1"/>
          </p:cNvGraphicFramePr>
          <p:nvPr>
            <p:extLst>
              <p:ext uri="{D42A27DB-BD31-4B8C-83A1-F6EECF244321}">
                <p14:modId xmlns:p14="http://schemas.microsoft.com/office/powerpoint/2010/main" val="3684415514"/>
              </p:ext>
            </p:extLst>
          </p:nvPr>
        </p:nvGraphicFramePr>
        <p:xfrm>
          <a:off x="411481" y="1399233"/>
          <a:ext cx="8407484" cy="5362956"/>
        </p:xfrm>
        <a:graphic>
          <a:graphicData uri="http://schemas.openxmlformats.org/drawingml/2006/table">
            <a:tbl>
              <a:tblPr firstRow="1" firstCol="1" bandRow="1">
                <a:tableStyleId>{C4B1156A-380E-4F78-BDF5-A606A8083BF9}</a:tableStyleId>
              </a:tblPr>
              <a:tblGrid>
                <a:gridCol w="1086970"/>
                <a:gridCol w="1673401"/>
                <a:gridCol w="1958719"/>
                <a:gridCol w="2005120"/>
                <a:gridCol w="1683274"/>
              </a:tblGrid>
              <a:tr h="0">
                <a:tc>
                  <a:txBody>
                    <a:bodyPr/>
                    <a:lstStyle/>
                    <a:p>
                      <a:pPr algn="ctr">
                        <a:lnSpc>
                          <a:spcPct val="115000"/>
                        </a:lnSpc>
                        <a:spcAft>
                          <a:spcPts val="0"/>
                        </a:spcAft>
                      </a:pPr>
                      <a:r>
                        <a:rPr lang="en-US" sz="1800" b="1" kern="100">
                          <a:effectLst/>
                        </a:rPr>
                        <a:t> </a:t>
                      </a:r>
                      <a:endParaRPr lang="zh-CN" sz="2400" b="1" kern="100">
                        <a:effectLst/>
                        <a:latin typeface="Times New Roman"/>
                        <a:ea typeface="宋体"/>
                      </a:endParaRPr>
                    </a:p>
                  </a:txBody>
                  <a:tcPr marL="68580" marR="68580" marT="0" marB="0" anchor="ctr"/>
                </a:tc>
                <a:tc>
                  <a:txBody>
                    <a:bodyPr/>
                    <a:lstStyle/>
                    <a:p>
                      <a:pPr algn="ctr">
                        <a:lnSpc>
                          <a:spcPct val="115000"/>
                        </a:lnSpc>
                        <a:spcAft>
                          <a:spcPts val="0"/>
                        </a:spcAft>
                      </a:pPr>
                      <a:r>
                        <a:rPr lang="zh-CN" sz="1800" b="1" kern="100">
                          <a:effectLst/>
                        </a:rPr>
                        <a:t>聚类（第三章）</a:t>
                      </a:r>
                      <a:endParaRPr lang="zh-CN" sz="2400" b="1" kern="100">
                        <a:effectLst/>
                        <a:latin typeface="Times New Roman"/>
                        <a:ea typeface="宋体"/>
                      </a:endParaRPr>
                    </a:p>
                  </a:txBody>
                  <a:tcPr marL="68580" marR="68580" marT="0" marB="0" anchor="ctr"/>
                </a:tc>
                <a:tc>
                  <a:txBody>
                    <a:bodyPr/>
                    <a:lstStyle/>
                    <a:p>
                      <a:pPr algn="ctr">
                        <a:lnSpc>
                          <a:spcPct val="115000"/>
                        </a:lnSpc>
                        <a:spcAft>
                          <a:spcPts val="0"/>
                        </a:spcAft>
                      </a:pPr>
                      <a:r>
                        <a:rPr lang="zh-CN" sz="1800" b="1" kern="100">
                          <a:effectLst/>
                        </a:rPr>
                        <a:t>回归（第四章）</a:t>
                      </a:r>
                      <a:endParaRPr lang="zh-CN" sz="2400" b="1" kern="100">
                        <a:effectLst/>
                        <a:latin typeface="Times New Roman"/>
                        <a:ea typeface="宋体"/>
                      </a:endParaRPr>
                    </a:p>
                  </a:txBody>
                  <a:tcPr marL="68580" marR="68580" marT="0" marB="0" anchor="ctr"/>
                </a:tc>
                <a:tc>
                  <a:txBody>
                    <a:bodyPr/>
                    <a:lstStyle/>
                    <a:p>
                      <a:pPr algn="ctr">
                        <a:lnSpc>
                          <a:spcPct val="115000"/>
                        </a:lnSpc>
                        <a:spcAft>
                          <a:spcPts val="0"/>
                        </a:spcAft>
                      </a:pPr>
                      <a:r>
                        <a:rPr lang="zh-CN" sz="1800" b="1" kern="100">
                          <a:effectLst/>
                        </a:rPr>
                        <a:t>分类（第五章）</a:t>
                      </a:r>
                      <a:endParaRPr lang="zh-CN" sz="2400" b="1" kern="100">
                        <a:effectLst/>
                        <a:latin typeface="Times New Roman"/>
                        <a:ea typeface="宋体"/>
                      </a:endParaRPr>
                    </a:p>
                  </a:txBody>
                  <a:tcPr marL="68580" marR="68580" marT="0" marB="0" anchor="ctr"/>
                </a:tc>
                <a:tc>
                  <a:txBody>
                    <a:bodyPr/>
                    <a:lstStyle/>
                    <a:p>
                      <a:pPr algn="ctr">
                        <a:lnSpc>
                          <a:spcPct val="115000"/>
                        </a:lnSpc>
                        <a:spcAft>
                          <a:spcPts val="0"/>
                        </a:spcAft>
                      </a:pPr>
                      <a:r>
                        <a:rPr lang="zh-CN" sz="1800" b="1" kern="100">
                          <a:effectLst/>
                        </a:rPr>
                        <a:t>标注（第六章）</a:t>
                      </a:r>
                      <a:endParaRPr lang="zh-CN" sz="2400" b="1" kern="100">
                        <a:effectLst/>
                        <a:latin typeface="Times New Roman"/>
                        <a:ea typeface="宋体"/>
                      </a:endParaRPr>
                    </a:p>
                  </a:txBody>
                  <a:tcPr marL="68580" marR="68580" marT="0" marB="0" anchor="ctr"/>
                </a:tc>
              </a:tr>
              <a:tr h="0">
                <a:tc>
                  <a:txBody>
                    <a:bodyPr/>
                    <a:lstStyle/>
                    <a:p>
                      <a:pPr algn="ctr">
                        <a:lnSpc>
                          <a:spcPct val="115000"/>
                        </a:lnSpc>
                        <a:spcAft>
                          <a:spcPts val="0"/>
                        </a:spcAft>
                      </a:pPr>
                      <a:r>
                        <a:rPr lang="zh-CN" sz="1800" b="1" kern="100">
                          <a:effectLst/>
                        </a:rPr>
                        <a:t>决策函数模型</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en-US" sz="1800" b="1" kern="100">
                          <a:effectLst/>
                        </a:rPr>
                        <a:t>kmeans</a:t>
                      </a:r>
                      <a:endParaRPr lang="zh-CN" sz="2400" b="1" kern="100">
                        <a:effectLst/>
                      </a:endParaRPr>
                    </a:p>
                    <a:p>
                      <a:pPr algn="just">
                        <a:lnSpc>
                          <a:spcPct val="115000"/>
                        </a:lnSpc>
                        <a:spcAft>
                          <a:spcPts val="0"/>
                        </a:spcAft>
                      </a:pPr>
                      <a:r>
                        <a:rPr lang="en-US" sz="1800" b="1" kern="100">
                          <a:effectLst/>
                        </a:rPr>
                        <a:t>DBSCAN</a:t>
                      </a:r>
                      <a:endParaRPr lang="zh-CN" sz="2400" b="1" kern="100">
                        <a:effectLst/>
                      </a:endParaRPr>
                    </a:p>
                    <a:p>
                      <a:pPr algn="just">
                        <a:lnSpc>
                          <a:spcPct val="115000"/>
                        </a:lnSpc>
                        <a:spcAft>
                          <a:spcPts val="0"/>
                        </a:spcAft>
                      </a:pPr>
                      <a:r>
                        <a:rPr lang="en-US" sz="1800" b="1" kern="100">
                          <a:effectLst/>
                        </a:rPr>
                        <a:t>OPTICS</a:t>
                      </a:r>
                      <a:endParaRPr lang="zh-CN" sz="2400" b="1" kern="100">
                        <a:effectLst/>
                      </a:endParaRPr>
                    </a:p>
                    <a:p>
                      <a:pPr algn="just">
                        <a:lnSpc>
                          <a:spcPct val="115000"/>
                        </a:lnSpc>
                        <a:spcAft>
                          <a:spcPts val="0"/>
                        </a:spcAft>
                      </a:pPr>
                      <a:r>
                        <a:rPr lang="zh-CN" sz="1800" b="1" kern="100">
                          <a:effectLst/>
                        </a:rPr>
                        <a:t>二分</a:t>
                      </a:r>
                      <a:r>
                        <a:rPr lang="en-US" sz="1800" b="1" kern="100">
                          <a:effectLst/>
                        </a:rPr>
                        <a:t>k-means</a:t>
                      </a:r>
                      <a:endParaRPr lang="zh-CN" sz="2400" b="1" kern="100">
                        <a:effectLst/>
                      </a:endParaRPr>
                    </a:p>
                    <a:p>
                      <a:pPr algn="just">
                        <a:lnSpc>
                          <a:spcPct val="115000"/>
                        </a:lnSpc>
                        <a:spcAft>
                          <a:spcPts val="0"/>
                        </a:spcAft>
                      </a:pPr>
                      <a:r>
                        <a:rPr lang="en-US" sz="1800" b="1" kern="100">
                          <a:effectLst/>
                        </a:rPr>
                        <a:t>AGNES </a:t>
                      </a:r>
                      <a:endParaRPr lang="zh-CN" sz="2400" b="1" kern="100">
                        <a:effectLst/>
                      </a:endParaRPr>
                    </a:p>
                    <a:p>
                      <a:pPr algn="just">
                        <a:lnSpc>
                          <a:spcPct val="115000"/>
                        </a:lnSpc>
                        <a:spcAft>
                          <a:spcPts val="0"/>
                        </a:spcAft>
                      </a:pPr>
                      <a:r>
                        <a:rPr lang="en-US" sz="1800" b="1" kern="100">
                          <a:effectLst/>
                        </a:rPr>
                        <a:t>Mean Shift</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线性回归</a:t>
                      </a:r>
                      <a:endParaRPr lang="zh-CN" sz="2400" b="1" kern="100">
                        <a:effectLst/>
                      </a:endParaRPr>
                    </a:p>
                    <a:p>
                      <a:pPr algn="just">
                        <a:lnSpc>
                          <a:spcPct val="115000"/>
                        </a:lnSpc>
                        <a:spcAft>
                          <a:spcPts val="0"/>
                        </a:spcAft>
                      </a:pPr>
                      <a:r>
                        <a:rPr lang="zh-CN" sz="1800" b="1" kern="100">
                          <a:effectLst/>
                        </a:rPr>
                        <a:t>多项式回归</a:t>
                      </a:r>
                      <a:endParaRPr lang="zh-CN" sz="2400" b="1" kern="100">
                        <a:effectLst/>
                      </a:endParaRPr>
                    </a:p>
                    <a:p>
                      <a:pPr algn="just">
                        <a:lnSpc>
                          <a:spcPct val="115000"/>
                        </a:lnSpc>
                        <a:spcAft>
                          <a:spcPts val="0"/>
                        </a:spcAft>
                      </a:pPr>
                      <a:r>
                        <a:rPr lang="zh-CN" sz="1800" b="1" kern="100">
                          <a:effectLst/>
                        </a:rPr>
                        <a:t>局部加权线性回归</a:t>
                      </a:r>
                      <a:endParaRPr lang="zh-CN" sz="2400" b="1" kern="100">
                        <a:effectLst/>
                      </a:endParaRPr>
                    </a:p>
                    <a:p>
                      <a:pPr algn="just">
                        <a:lnSpc>
                          <a:spcPct val="115000"/>
                        </a:lnSpc>
                        <a:spcAft>
                          <a:spcPts val="0"/>
                        </a:spcAft>
                      </a:pPr>
                      <a:r>
                        <a:rPr lang="en-US" sz="1800" b="1" kern="100">
                          <a:effectLst/>
                        </a:rPr>
                        <a:t>K</a:t>
                      </a:r>
                      <a:r>
                        <a:rPr lang="zh-CN" sz="1800" b="1" kern="100">
                          <a:effectLst/>
                        </a:rPr>
                        <a:t>近邻</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决策树</a:t>
                      </a:r>
                      <a:endParaRPr lang="zh-CN" sz="2400" b="1" kern="100">
                        <a:effectLst/>
                      </a:endParaRPr>
                    </a:p>
                    <a:p>
                      <a:pPr algn="just">
                        <a:lnSpc>
                          <a:spcPct val="115000"/>
                        </a:lnSpc>
                        <a:spcAft>
                          <a:spcPts val="0"/>
                        </a:spcAft>
                      </a:pPr>
                      <a:r>
                        <a:rPr lang="zh-CN" sz="1800" b="1" kern="100">
                          <a:effectLst/>
                        </a:rPr>
                        <a:t>随机森林</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en-US" sz="1800" b="1" kern="100">
                          <a:effectLst/>
                        </a:rPr>
                        <a:t> </a:t>
                      </a:r>
                      <a:endParaRPr lang="zh-CN" sz="2400" b="1" kern="100">
                        <a:effectLst/>
                        <a:latin typeface="Times New Roman"/>
                        <a:ea typeface="宋体"/>
                      </a:endParaRPr>
                    </a:p>
                  </a:txBody>
                  <a:tcPr marL="68580" marR="68580" marT="0" marB="0" anchor="ctr"/>
                </a:tc>
              </a:tr>
              <a:tr h="0">
                <a:tc>
                  <a:txBody>
                    <a:bodyPr/>
                    <a:lstStyle/>
                    <a:p>
                      <a:pPr algn="ctr">
                        <a:lnSpc>
                          <a:spcPct val="115000"/>
                        </a:lnSpc>
                        <a:spcAft>
                          <a:spcPts val="0"/>
                        </a:spcAft>
                      </a:pPr>
                      <a:r>
                        <a:rPr lang="zh-CN" sz="1800" b="1" kern="100">
                          <a:effectLst/>
                        </a:rPr>
                        <a:t>概率模型</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高斯混合模型</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en-US" sz="1800" b="1" kern="100">
                          <a:effectLst/>
                        </a:rPr>
                        <a:t> </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朴素贝叶斯</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隐马尔可夫模型</a:t>
                      </a:r>
                      <a:endParaRPr lang="zh-CN" sz="2400" b="1" kern="100">
                        <a:effectLst/>
                      </a:endParaRPr>
                    </a:p>
                    <a:p>
                      <a:pPr algn="just">
                        <a:lnSpc>
                          <a:spcPct val="115000"/>
                        </a:lnSpc>
                        <a:spcAft>
                          <a:spcPts val="0"/>
                        </a:spcAft>
                      </a:pPr>
                      <a:r>
                        <a:rPr lang="zh-CN" sz="1800" b="1" kern="100">
                          <a:effectLst/>
                        </a:rPr>
                        <a:t>条件随机场</a:t>
                      </a:r>
                      <a:endParaRPr lang="zh-CN" sz="2400" b="1" kern="100">
                        <a:effectLst/>
                        <a:latin typeface="Times New Roman"/>
                        <a:ea typeface="宋体"/>
                      </a:endParaRPr>
                    </a:p>
                  </a:txBody>
                  <a:tcPr marL="68580" marR="68580" marT="0" marB="0" anchor="ctr"/>
                </a:tc>
              </a:tr>
              <a:tr h="0">
                <a:tc>
                  <a:txBody>
                    <a:bodyPr/>
                    <a:lstStyle/>
                    <a:p>
                      <a:pPr algn="ctr">
                        <a:lnSpc>
                          <a:spcPct val="115000"/>
                        </a:lnSpc>
                        <a:spcAft>
                          <a:spcPts val="0"/>
                        </a:spcAft>
                      </a:pPr>
                      <a:r>
                        <a:rPr lang="zh-CN" sz="1800" b="1" kern="100">
                          <a:effectLst/>
                        </a:rPr>
                        <a:t>神经网络模型</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en-US" sz="1800" b="1" u="none" strike="noStrike" kern="100">
                          <a:effectLst/>
                        </a:rPr>
                        <a:t> </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全连接层神经网络</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卷积神经网络</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循环神经网络</a:t>
                      </a:r>
                      <a:endParaRPr lang="zh-CN" sz="2400" b="1" kern="100">
                        <a:effectLst/>
                        <a:latin typeface="Times New Roman"/>
                        <a:ea typeface="宋体"/>
                      </a:endParaRPr>
                    </a:p>
                  </a:txBody>
                  <a:tcPr marL="68580" marR="68580" marT="0" marB="0" anchor="ctr"/>
                </a:tc>
              </a:tr>
              <a:tr h="0">
                <a:tc>
                  <a:txBody>
                    <a:bodyPr/>
                    <a:lstStyle/>
                    <a:p>
                      <a:pPr algn="ctr">
                        <a:lnSpc>
                          <a:spcPct val="115000"/>
                        </a:lnSpc>
                        <a:spcAft>
                          <a:spcPts val="0"/>
                        </a:spcAft>
                      </a:pPr>
                      <a:r>
                        <a:rPr lang="zh-CN" sz="1800" b="1" kern="100">
                          <a:effectLst/>
                        </a:rPr>
                        <a:t>机器学习基础理论知识</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维数灾难与</a:t>
                      </a:r>
                      <a:r>
                        <a:rPr lang="en-US" sz="1800" b="1" kern="100">
                          <a:effectLst/>
                        </a:rPr>
                        <a:t>PCA</a:t>
                      </a:r>
                      <a:r>
                        <a:rPr lang="zh-CN" sz="1800" b="1" kern="100">
                          <a:effectLst/>
                        </a:rPr>
                        <a:t>降维</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梯度下降法</a:t>
                      </a:r>
                      <a:endParaRPr lang="zh-CN" sz="2400" b="1" kern="100">
                        <a:effectLst/>
                      </a:endParaRPr>
                    </a:p>
                    <a:p>
                      <a:pPr algn="just">
                        <a:lnSpc>
                          <a:spcPct val="115000"/>
                        </a:lnSpc>
                        <a:spcAft>
                          <a:spcPts val="0"/>
                        </a:spcAft>
                      </a:pPr>
                      <a:r>
                        <a:rPr lang="zh-CN" sz="1800" b="1" kern="100">
                          <a:effectLst/>
                        </a:rPr>
                        <a:t>欠拟合</a:t>
                      </a:r>
                      <a:endParaRPr lang="zh-CN" sz="2400" b="1" kern="100">
                        <a:effectLst/>
                      </a:endParaRPr>
                    </a:p>
                    <a:p>
                      <a:pPr algn="just">
                        <a:lnSpc>
                          <a:spcPct val="115000"/>
                        </a:lnSpc>
                        <a:spcAft>
                          <a:spcPts val="0"/>
                        </a:spcAft>
                      </a:pPr>
                      <a:r>
                        <a:rPr lang="zh-CN" sz="1800" b="1" kern="100">
                          <a:effectLst/>
                        </a:rPr>
                        <a:t>过拟合</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zh-CN" sz="1800" b="1" kern="100">
                          <a:effectLst/>
                        </a:rPr>
                        <a:t>误差反向传播学习</a:t>
                      </a:r>
                      <a:endParaRPr lang="zh-CN" sz="2400" b="1" kern="100">
                        <a:effectLst/>
                      </a:endParaRPr>
                    </a:p>
                    <a:p>
                      <a:pPr algn="just">
                        <a:lnSpc>
                          <a:spcPct val="115000"/>
                        </a:lnSpc>
                        <a:spcAft>
                          <a:spcPts val="0"/>
                        </a:spcAft>
                      </a:pPr>
                      <a:r>
                        <a:rPr lang="zh-CN" sz="1800" b="1" kern="100">
                          <a:effectLst/>
                        </a:rPr>
                        <a:t>常用激活函数</a:t>
                      </a:r>
                      <a:endParaRPr lang="zh-CN" sz="2400" b="1" kern="100">
                        <a:effectLst/>
                      </a:endParaRPr>
                    </a:p>
                    <a:p>
                      <a:pPr algn="just">
                        <a:lnSpc>
                          <a:spcPct val="115000"/>
                        </a:lnSpc>
                        <a:spcAft>
                          <a:spcPts val="0"/>
                        </a:spcAft>
                      </a:pPr>
                      <a:r>
                        <a:rPr lang="zh-CN" sz="1800" b="1" kern="100">
                          <a:effectLst/>
                        </a:rPr>
                        <a:t>常用损失函数</a:t>
                      </a:r>
                      <a:endParaRPr lang="zh-CN" sz="2400" b="1" kern="100">
                        <a:effectLst/>
                      </a:endParaRPr>
                    </a:p>
                    <a:p>
                      <a:pPr algn="just">
                        <a:lnSpc>
                          <a:spcPct val="115000"/>
                        </a:lnSpc>
                        <a:spcAft>
                          <a:spcPts val="0"/>
                        </a:spcAft>
                      </a:pPr>
                      <a:r>
                        <a:rPr lang="zh-CN" sz="1800" b="1" kern="100">
                          <a:effectLst/>
                        </a:rPr>
                        <a:t>步长优化</a:t>
                      </a:r>
                      <a:endParaRPr lang="zh-CN" sz="2400" b="1" kern="100">
                        <a:effectLst/>
                      </a:endParaRPr>
                    </a:p>
                    <a:p>
                      <a:pPr algn="just">
                        <a:lnSpc>
                          <a:spcPct val="115000"/>
                        </a:lnSpc>
                        <a:spcAft>
                          <a:spcPts val="0"/>
                        </a:spcAft>
                      </a:pPr>
                      <a:r>
                        <a:rPr lang="zh-CN" sz="1800" b="1" kern="100">
                          <a:effectLst/>
                        </a:rPr>
                        <a:t>动量优化</a:t>
                      </a:r>
                      <a:endParaRPr lang="zh-CN" sz="2400" b="1" kern="100">
                        <a:effectLst/>
                        <a:latin typeface="Times New Roman"/>
                        <a:ea typeface="宋体"/>
                      </a:endParaRPr>
                    </a:p>
                  </a:txBody>
                  <a:tcPr marL="68580" marR="68580" marT="0" marB="0" anchor="ctr"/>
                </a:tc>
                <a:tc>
                  <a:txBody>
                    <a:bodyPr/>
                    <a:lstStyle/>
                    <a:p>
                      <a:pPr algn="just">
                        <a:lnSpc>
                          <a:spcPct val="115000"/>
                        </a:lnSpc>
                        <a:spcAft>
                          <a:spcPts val="0"/>
                        </a:spcAft>
                      </a:pPr>
                      <a:r>
                        <a:rPr lang="en-US" sz="1800" b="1" kern="100" dirty="0">
                          <a:effectLst/>
                        </a:rPr>
                        <a:t> </a:t>
                      </a:r>
                      <a:endParaRPr lang="zh-CN" sz="2400" b="1"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1591232539"/>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4074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第七章在讨论特征工程的辅助技术时，特别对文本特征的提取进行了专门的讨论。</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第八章讨论了强化学习以及深度强化学习的初步内容，主要涉及强化学习的动态规划法、蒙特卡罗法、时序差分法以及深度强化学习的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DQN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和策略梯度法等。</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第九章对机器学习的一个安全问题进行了讨论，即如何生成干扰机器学习模型的对抗样本，主要涉及白盒攻击的</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FGM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FGSM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和</a:t>
            </a:r>
            <a:r>
              <a:rPr lang="en-US" altLang="zh-CN" sz="2200" dirty="0" err="1">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DeepFool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算法和黑盒攻击的迁移攻击和通用对抗扰动等</a:t>
            </a:r>
            <a:r>
              <a:rPr lang="zh-CN" altLang="en-US" sz="2200" dirty="0" smtClean="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zh-CN" altLang="en-US" sz="2800" b="1" dirty="0" smtClean="0">
                <a:solidFill>
                  <a:srgbClr val="7030A0"/>
                </a:solidFill>
                <a:latin typeface="微软雅黑" panose="020B0503020204020204" pitchFamily="34" charset="-122"/>
                <a:ea typeface="微软雅黑" panose="020B0503020204020204" pitchFamily="34" charset="-122"/>
              </a:rPr>
              <a:t>内容安排</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53</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13309818"/>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575" y="2166806"/>
            <a:ext cx="9093835" cy="1228090"/>
          </a:xfrm>
          <a:prstGeom prst="rect">
            <a:avLst/>
          </a:prstGeom>
          <a:noFill/>
        </p:spPr>
        <p:txBody>
          <a:bodyPr wrap="square" lIns="121854" tIns="60926" rIns="121854" bIns="60926" rtlCol="0">
            <a:spAutoFit/>
          </a:bodyPr>
          <a:lstStyle/>
          <a:p>
            <a:pPr algn="ctr" defTabSz="1218565"/>
            <a:r>
              <a:rPr lang="zh-CN" altLang="en-US" sz="7195" b="1" dirty="0" smtClean="0">
                <a:solidFill>
                  <a:srgbClr val="7030A0"/>
                </a:solidFill>
                <a:latin typeface="微软雅黑" panose="020B0503020204020204" pitchFamily="34" charset="-122"/>
                <a:ea typeface="微软雅黑" panose="020B0503020204020204" pitchFamily="34" charset="-122"/>
              </a:rPr>
              <a:t>谢谢</a:t>
            </a:r>
            <a:endParaRPr lang="zh-CN" altLang="en-US" sz="7195" b="1" dirty="0">
              <a:solidFill>
                <a:srgbClr val="7030A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6891" y="455853"/>
            <a:ext cx="1744896" cy="861706"/>
          </a:xfrm>
          <a:prstGeom prst="rect">
            <a:avLst/>
          </a:prstGeom>
          <a:noFill/>
        </p:spPr>
        <p:txBody>
          <a:bodyPr wrap="none" lIns="121854" tIns="60926" rIns="121854" bIns="60926" rtlCol="0">
            <a:spAutoFit/>
          </a:bodyPr>
          <a:lstStyle/>
          <a:p>
            <a:pPr defTabSz="1218565"/>
            <a:r>
              <a:rPr lang="en-US" altLang="zh-CN" sz="4800" dirty="0">
                <a:solidFill>
                  <a:prstClr val="white"/>
                </a:solidFill>
                <a:latin typeface="Eras Bold ITC" panose="020B0907030504020204" pitchFamily="34" charset="0"/>
                <a:ea typeface="宋体" panose="02010600030101010101" pitchFamily="2" charset="-122"/>
              </a:rPr>
              <a:t>LOGO</a:t>
            </a:r>
            <a:endParaRPr lang="zh-CN" altLang="en-US" sz="4800" dirty="0">
              <a:solidFill>
                <a:prstClr val="white"/>
              </a:solidFill>
              <a:latin typeface="Eras Bold ITC" panose="020B0907030504020204" pitchFamily="34" charset="0"/>
              <a:ea typeface="宋体" panose="02010600030101010101" pitchFamily="2" charset="-122"/>
            </a:endParaRPr>
          </a:p>
        </p:txBody>
      </p:sp>
    </p:spTree>
    <p:extLst>
      <p:ext uri="{BB962C8B-B14F-4D97-AF65-F5344CB8AC3E}">
        <p14:creationId xmlns:p14="http://schemas.microsoft.com/office/powerpoint/2010/main" val="306910954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机器学习诞生的标志是</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1959</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年</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IBM</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公司的计算机科学家亚瑟</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塞缪尔编写的一个跳棋程序。该程序可以根据每盘的胜负结果来计算每个棋盘位置的重要性，从而提升计算机下棋的水平。在随后的几十年里，机器学习的发展起起落落，直至近年来异常火热，在学术界得到特别重视。在产业界更是得到广泛应用，涉及到欺诈检测、客户定位、产品推荐、实时工业监控、自动驾驶、人脸识别、情感分析和医疗诊断等等领域，相关从业人员报酬不菲。</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机器学习与深度学习</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6</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9515458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传统神经网络（</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Neural Networks</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NN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是实现机器学习中分类、聚类、回归等模型的重要方法。后来，人们发现改进后的多层次的神经网络可以用来自动提取数据特征，从而有效克服人工提取特征的障碍，由此逐渐发展为机器学习的一个分支，即深度学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Deep Learning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近年来正是深度学习取得了重大突破，得到了广泛的应用，从而推动机器学习、乃至人工智能都得到了蓬勃发展。深度学习取得了如此瞩目的成就，以至于在某些情况下，它被看成了一个相对独立的领域。实际上，深度学习中非常重要的梯度下降法、过拟合抑制等基础知识并不能完全脱离机器学习来讨论。</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机器学习与深度学习</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7</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3163637"/>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p:nvPr/>
        </p:nvSpPr>
        <p:spPr>
          <a:xfrm>
            <a:off x="411481" y="681693"/>
            <a:ext cx="8330184" cy="5773971"/>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机器学习中，另一个相对独立的领域是强化学习（</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Reinforcement Learning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RL</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）。与传统机器学习和深度学习不同，强化学习不仅利用数据，还主动探索数据。</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机器学习、深度学习和近年来人们常提到的人工智能、模式识别、数据挖掘等都存在着或多或少的关系。</a:t>
            </a:r>
          </a:p>
          <a:p>
            <a:pPr marL="0" indent="457200">
              <a:lnSpc>
                <a:spcPct val="150000"/>
              </a:lnSpc>
              <a:spcBef>
                <a:spcPts val="0"/>
              </a:spcBef>
              <a:buNone/>
            </a:pP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相比机器学习和深度学习，人工智能具有更加广泛的含义，它包括知识表示、智能推理等基础领域和机器人、自然语言处理、计算机视觉等应用领域。而机器学习和深度学习是人工智能的重要实现技术。同样的，机器学习也是模式识别（</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Pattern Recognition</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）、数据挖掘（</a:t>
            </a:r>
            <a:r>
              <a:rPr lang="en-US" altLang="zh-CN"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Data Mining</a:t>
            </a:r>
            <a:r>
              <a:rPr lang="zh-CN" altLang="en-US" sz="2200"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）等领域应用的重要支撑技术。</a:t>
            </a:r>
          </a:p>
        </p:txBody>
      </p:sp>
      <p:sp>
        <p:nvSpPr>
          <p:cNvPr id="41" name="文本框 2"/>
          <p:cNvSpPr txBox="1"/>
          <p:nvPr/>
        </p:nvSpPr>
        <p:spPr>
          <a:xfrm>
            <a:off x="0" y="158473"/>
            <a:ext cx="9144000" cy="523220"/>
          </a:xfrm>
          <a:prstGeom prst="rect">
            <a:avLst/>
          </a:prstGeom>
          <a:noFill/>
        </p:spPr>
        <p:txBody>
          <a:bodyPr wrap="square" rtlCol="0">
            <a:spAutoFit/>
          </a:bodyPr>
          <a:lstStyle/>
          <a:p>
            <a:pPr algn="ctr" defTabSz="1218565"/>
            <a:r>
              <a:rPr lang="en-US" altLang="zh-CN" sz="2800" b="1" dirty="0">
                <a:solidFill>
                  <a:srgbClr val="7030A0"/>
                </a:solidFill>
                <a:latin typeface="微软雅黑" panose="020B0503020204020204" pitchFamily="34" charset="-122"/>
                <a:ea typeface="微软雅黑" panose="020B0503020204020204" pitchFamily="34" charset="-122"/>
              </a:rPr>
              <a:t>2</a:t>
            </a:r>
            <a:r>
              <a:rPr lang="en-US" altLang="zh-CN" sz="2800" b="1" dirty="0" smtClean="0">
                <a:solidFill>
                  <a:srgbClr val="7030A0"/>
                </a:solidFill>
                <a:latin typeface="微软雅黑" panose="020B0503020204020204" pitchFamily="34" charset="-122"/>
                <a:ea typeface="微软雅黑" panose="020B0503020204020204" pitchFamily="34" charset="-122"/>
              </a:rPr>
              <a:t>.1 </a:t>
            </a:r>
            <a:r>
              <a:rPr lang="zh-CN" altLang="en-US" sz="2800" b="1" dirty="0" smtClean="0">
                <a:solidFill>
                  <a:srgbClr val="7030A0"/>
                </a:solidFill>
                <a:latin typeface="微软雅黑" panose="020B0503020204020204" pitchFamily="34" charset="-122"/>
                <a:ea typeface="微软雅黑" panose="020B0503020204020204" pitchFamily="34" charset="-122"/>
              </a:rPr>
              <a:t>机器学习与深度学习</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4" name="灯片编号占位符 1"/>
          <p:cNvSpPr txBox="1">
            <a:spLocks/>
          </p:cNvSpPr>
          <p:nvPr/>
        </p:nvSpPr>
        <p:spPr>
          <a:xfrm>
            <a:off x="6791621" y="6464141"/>
            <a:ext cx="2133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1BEBC7A-FD02-486B-81B5-A845787C689C}" type="slidenum">
              <a:rPr lang="zh-CN" altLang="en-US" sz="1600" smtClean="0"/>
              <a:pPr algn="r"/>
              <a:t>8</a:t>
            </a:fld>
            <a:endParaRPr lang="zh-CN" altLang="en-US" sz="16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23658769"/>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2394500" y="2161518"/>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3607734" y="2161517"/>
            <a:ext cx="3646246" cy="511238"/>
            <a:chOff x="6339097" y="1573726"/>
            <a:chExt cx="3744416" cy="511504"/>
          </a:xfrm>
          <a:solidFill>
            <a:srgbClr val="7030A0"/>
          </a:solidFill>
        </p:grpSpPr>
        <p:sp>
          <p:nvSpPr>
            <p:cNvPr id="69" name="圆角矩形 68"/>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0" name="矩形 69"/>
            <p:cNvSpPr/>
            <p:nvPr/>
          </p:nvSpPr>
          <p:spPr>
            <a:xfrm>
              <a:off x="6491851" y="1614014"/>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机器学习与深度学习</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2394500" y="2997535"/>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3615232" y="2997535"/>
            <a:ext cx="3646246" cy="511238"/>
            <a:chOff x="6315199" y="2410178"/>
            <a:chExt cx="3744416" cy="511504"/>
          </a:xfrm>
          <a:solidFill>
            <a:srgbClr val="7030A0"/>
          </a:solidFill>
        </p:grpSpPr>
        <p:sp>
          <p:nvSpPr>
            <p:cNvPr id="73" name="圆角矩形 72"/>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4" name="矩形 73"/>
            <p:cNvSpPr/>
            <p:nvPr/>
          </p:nvSpPr>
          <p:spPr>
            <a:xfrm>
              <a:off x="6486706" y="2450465"/>
              <a:ext cx="3496276" cy="430928"/>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机器学习应用流程</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2394500" y="3882927"/>
            <a:ext cx="956647" cy="511238"/>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9" tIns="60914" rIns="121829" bIns="60914" anchor="ctr"/>
          <a:lstStyle/>
          <a:p>
            <a:pPr algn="ctr" defTabSz="1218565">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r>
              <a:rPr lang="en-US" altLang="zh-CN" sz="3600" dirty="0" smtClean="0">
                <a:solidFill>
                  <a:prstClr val="white"/>
                </a:solidFill>
                <a:latin typeface="Calibri" panose="020F0502020204030204"/>
                <a:ea typeface="Arial Unicode MS" panose="020B0604020202020204" pitchFamily="34" charset="-122"/>
                <a:cs typeface="Arial Unicode MS" panose="020B0604020202020204" pitchFamily="34" charset="-122"/>
              </a:rPr>
              <a:t>.3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3633134" y="3882925"/>
            <a:ext cx="3646246" cy="511238"/>
            <a:chOff x="6339097" y="3296031"/>
            <a:chExt cx="3744416" cy="511504"/>
          </a:xfrm>
          <a:solidFill>
            <a:srgbClr val="7030A0"/>
          </a:solidFill>
        </p:grpSpPr>
        <p:sp>
          <p:nvSpPr>
            <p:cNvPr id="77" name="圆角矩形 76"/>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8565">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78" name="矩形 77"/>
            <p:cNvSpPr/>
            <p:nvPr/>
          </p:nvSpPr>
          <p:spPr>
            <a:xfrm>
              <a:off x="6491850" y="3336318"/>
              <a:ext cx="3496276" cy="431087"/>
            </a:xfrm>
            <a:prstGeom prst="rect">
              <a:avLst/>
            </a:prstGeom>
            <a:grpFill/>
          </p:spPr>
          <p:txBody>
            <a:bodyPr wrap="square" lIns="121897" tIns="60948" rIns="121897" bIns="60948">
              <a:spAutoFit/>
            </a:bodyPr>
            <a:lstStyle/>
            <a:p>
              <a:pPr defTabSz="1218565">
                <a:defRPr/>
              </a:pPr>
              <a:r>
                <a:rPr lang="zh-CN" altLang="en-US" sz="2000" b="1"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机器学习算法概要</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0" y="330429"/>
            <a:ext cx="9144000" cy="676999"/>
          </a:xfrm>
          <a:prstGeom prst="rect">
            <a:avLst/>
          </a:prstGeom>
          <a:noFill/>
        </p:spPr>
        <p:txBody>
          <a:bodyPr wrap="square" lIns="121817" tIns="60906" rIns="121817" bIns="60906">
            <a:spAutoFit/>
          </a:bodyPr>
          <a:lstStyle/>
          <a:p>
            <a:pPr algn="ctr" defTabSz="1218565"/>
            <a:r>
              <a:rPr lang="zh-CN" altLang="en-US" sz="3600" b="1" dirty="0" smtClean="0">
                <a:solidFill>
                  <a:srgbClr val="7030A0"/>
                </a:solidFill>
                <a:latin typeface="华文新魏" pitchFamily="2" charset="-122"/>
                <a:ea typeface="华文新魏" pitchFamily="2" charset="-122"/>
              </a:rPr>
              <a:t>第二章  基础知识</a:t>
            </a:r>
            <a:endParaRPr lang="zh-CN" altLang="en-US" sz="3600" b="1" dirty="0">
              <a:solidFill>
                <a:srgbClr val="7030A0"/>
              </a:solidFill>
              <a:latin typeface="华文新魏" pitchFamily="2" charset="-122"/>
              <a:ea typeface="华文新魏" pitchFamily="2" charset="-122"/>
            </a:endParaRPr>
          </a:p>
        </p:txBody>
      </p:sp>
      <p:sp>
        <p:nvSpPr>
          <p:cNvPr id="88" name="下箭头 87"/>
          <p:cNvSpPr/>
          <p:nvPr/>
        </p:nvSpPr>
        <p:spPr>
          <a:xfrm rot="16200000">
            <a:off x="1635701" y="2927975"/>
            <a:ext cx="575764" cy="695523"/>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40" tIns="45671" rIns="91340" bIns="45671" rtlCol="0" anchor="ctr"/>
          <a:lstStyle/>
          <a:p>
            <a:pPr algn="ctr" defTabSz="1218565"/>
            <a:endParaRPr lang="zh-CN" altLang="en-US" sz="2400">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849275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down)">
                                      <p:cBhvr>
                                        <p:cTn id="7" dur="580">
                                          <p:stCondLst>
                                            <p:cond delay="0"/>
                                          </p:stCondLst>
                                        </p:cTn>
                                        <p:tgtEl>
                                          <p:spTgt spid="88"/>
                                        </p:tgtEl>
                                      </p:cBhvr>
                                    </p:animEffect>
                                    <p:anim calcmode="lin" valueType="num">
                                      <p:cBhvr>
                                        <p:cTn id="8" dur="1822"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8"/>
                                        </p:tgtEl>
                                        <p:attrNameLst>
                                          <p:attrName>ppt_y</p:attrName>
                                        </p:attrNameLst>
                                      </p:cBhvr>
                                      <p:tavLst>
                                        <p:tav tm="0" fmla="#ppt_y-sin(pi*$)/81">
                                          <p:val>
                                            <p:fltVal val="0"/>
                                          </p:val>
                                        </p:tav>
                                        <p:tav tm="100000">
                                          <p:val>
                                            <p:fltVal val="1"/>
                                          </p:val>
                                        </p:tav>
                                      </p:tavLst>
                                    </p:anim>
                                    <p:animScale>
                                      <p:cBhvr>
                                        <p:cTn id="13" dur="26">
                                          <p:stCondLst>
                                            <p:cond delay="650"/>
                                          </p:stCondLst>
                                        </p:cTn>
                                        <p:tgtEl>
                                          <p:spTgt spid="88"/>
                                        </p:tgtEl>
                                      </p:cBhvr>
                                      <p:to x="100000" y="60000"/>
                                    </p:animScale>
                                    <p:animScale>
                                      <p:cBhvr>
                                        <p:cTn id="14" dur="166" decel="50000">
                                          <p:stCondLst>
                                            <p:cond delay="676"/>
                                          </p:stCondLst>
                                        </p:cTn>
                                        <p:tgtEl>
                                          <p:spTgt spid="88"/>
                                        </p:tgtEl>
                                      </p:cBhvr>
                                      <p:to x="100000" y="100000"/>
                                    </p:animScale>
                                    <p:animScale>
                                      <p:cBhvr>
                                        <p:cTn id="15" dur="26">
                                          <p:stCondLst>
                                            <p:cond delay="1312"/>
                                          </p:stCondLst>
                                        </p:cTn>
                                        <p:tgtEl>
                                          <p:spTgt spid="88"/>
                                        </p:tgtEl>
                                      </p:cBhvr>
                                      <p:to x="100000" y="80000"/>
                                    </p:animScale>
                                    <p:animScale>
                                      <p:cBhvr>
                                        <p:cTn id="16" dur="166" decel="50000">
                                          <p:stCondLst>
                                            <p:cond delay="1338"/>
                                          </p:stCondLst>
                                        </p:cTn>
                                        <p:tgtEl>
                                          <p:spTgt spid="88"/>
                                        </p:tgtEl>
                                      </p:cBhvr>
                                      <p:to x="100000" y="100000"/>
                                    </p:animScale>
                                    <p:animScale>
                                      <p:cBhvr>
                                        <p:cTn id="17" dur="26">
                                          <p:stCondLst>
                                            <p:cond delay="1642"/>
                                          </p:stCondLst>
                                        </p:cTn>
                                        <p:tgtEl>
                                          <p:spTgt spid="88"/>
                                        </p:tgtEl>
                                      </p:cBhvr>
                                      <p:to x="100000" y="90000"/>
                                    </p:animScale>
                                    <p:animScale>
                                      <p:cBhvr>
                                        <p:cTn id="18" dur="166" decel="50000">
                                          <p:stCondLst>
                                            <p:cond delay="1668"/>
                                          </p:stCondLst>
                                        </p:cTn>
                                        <p:tgtEl>
                                          <p:spTgt spid="88"/>
                                        </p:tgtEl>
                                      </p:cBhvr>
                                      <p:to x="100000" y="100000"/>
                                    </p:animScale>
                                    <p:animScale>
                                      <p:cBhvr>
                                        <p:cTn id="19" dur="26">
                                          <p:stCondLst>
                                            <p:cond delay="1808"/>
                                          </p:stCondLst>
                                        </p:cTn>
                                        <p:tgtEl>
                                          <p:spTgt spid="88"/>
                                        </p:tgtEl>
                                      </p:cBhvr>
                                      <p:to x="100000" y="95000"/>
                                    </p:animScale>
                                    <p:animScale>
                                      <p:cBhvr>
                                        <p:cTn id="20" dur="166" decel="50000">
                                          <p:stCondLst>
                                            <p:cond delay="1834"/>
                                          </p:stCondLst>
                                        </p:cTn>
                                        <p:tgtEl>
                                          <p:spTgt spid="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简约年度工作总结述职报告商务动态PPT模板35"/>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18024</TotalTime>
  <Words>6473</Words>
  <Application>Microsoft Office PowerPoint</Application>
  <PresentationFormat>全屏显示(4:3)</PresentationFormat>
  <Paragraphs>556</Paragraphs>
  <Slides>54</Slides>
  <Notes>54</Notes>
  <HiddenSlides>0</HiddenSlides>
  <MMClips>0</MMClips>
  <ScaleCrop>false</ScaleCrop>
  <HeadingPairs>
    <vt:vector size="6" baseType="variant">
      <vt:variant>
        <vt:lpstr>主题</vt:lpstr>
      </vt:variant>
      <vt:variant>
        <vt:i4>2</vt:i4>
      </vt:variant>
      <vt:variant>
        <vt:lpstr>嵌入 OLE 服务器</vt:lpstr>
      </vt:variant>
      <vt:variant>
        <vt:i4>3</vt:i4>
      </vt:variant>
      <vt:variant>
        <vt:lpstr>幻灯片标题</vt:lpstr>
      </vt:variant>
      <vt:variant>
        <vt:i4>54</vt:i4>
      </vt:variant>
    </vt:vector>
  </HeadingPairs>
  <TitlesOfParts>
    <vt:vector size="59" baseType="lpstr">
      <vt:lpstr>Office 主题​​</vt:lpstr>
      <vt:lpstr>1_Office 主题​​</vt:lpstr>
      <vt:lpstr>Visio</vt:lpstr>
      <vt:lpstr>公式</vt:lpstr>
      <vt:lpstr>Microsoft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蓝色简约年度工作总结述职报告商务动态PPT模板35</dc:title>
  <dc:creator>WangHJ</dc:creator>
  <cp:lastModifiedBy>T430</cp:lastModifiedBy>
  <cp:revision>263</cp:revision>
  <dcterms:created xsi:type="dcterms:W3CDTF">2017-02-15T16:34:00Z</dcterms:created>
  <dcterms:modified xsi:type="dcterms:W3CDTF">2022-06-24T03:00:32Z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2052-10.1.0.7521</vt:lpwstr>
  </property>
</Properties>
</file>