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png"/>
  <Default Extension="png" ContentType="image/png"/>
  <Default Extension="rels" ContentType="application/vnd.openxmlformats-package.relationships+xml"/>
  <Default Extension="tmp" ContentType="image/p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32.jpg" ContentType="image/jpeg"/>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tags/tag6.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7.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4" r:id="rId1"/>
  </p:sldMasterIdLst>
  <p:notesMasterIdLst>
    <p:notesMasterId r:id="rId81"/>
  </p:notesMasterIdLst>
  <p:sldIdLst>
    <p:sldId id="256" r:id="rId2"/>
    <p:sldId id="991" r:id="rId3"/>
    <p:sldId id="346" r:id="rId4"/>
    <p:sldId id="345" r:id="rId5"/>
    <p:sldId id="351" r:id="rId6"/>
    <p:sldId id="981" r:id="rId7"/>
    <p:sldId id="348" r:id="rId8"/>
    <p:sldId id="389" r:id="rId9"/>
    <p:sldId id="410" r:id="rId10"/>
    <p:sldId id="413" r:id="rId11"/>
    <p:sldId id="409" r:id="rId12"/>
    <p:sldId id="992" r:id="rId13"/>
    <p:sldId id="390" r:id="rId14"/>
    <p:sldId id="391" r:id="rId15"/>
    <p:sldId id="411" r:id="rId16"/>
    <p:sldId id="412" r:id="rId17"/>
    <p:sldId id="388" r:id="rId18"/>
    <p:sldId id="522" r:id="rId19"/>
    <p:sldId id="523" r:id="rId20"/>
    <p:sldId id="528" r:id="rId21"/>
    <p:sldId id="527" r:id="rId22"/>
    <p:sldId id="380" r:id="rId23"/>
    <p:sldId id="381" r:id="rId24"/>
    <p:sldId id="382" r:id="rId25"/>
    <p:sldId id="383" r:id="rId26"/>
    <p:sldId id="384" r:id="rId27"/>
    <p:sldId id="385" r:id="rId28"/>
    <p:sldId id="922" r:id="rId29"/>
    <p:sldId id="923" r:id="rId30"/>
    <p:sldId id="924" r:id="rId31"/>
    <p:sldId id="414" r:id="rId32"/>
    <p:sldId id="393" r:id="rId33"/>
    <p:sldId id="396" r:id="rId34"/>
    <p:sldId id="398" r:id="rId35"/>
    <p:sldId id="514" r:id="rId36"/>
    <p:sldId id="985" r:id="rId37"/>
    <p:sldId id="986" r:id="rId38"/>
    <p:sldId id="987" r:id="rId39"/>
    <p:sldId id="988" r:id="rId40"/>
    <p:sldId id="401" r:id="rId41"/>
    <p:sldId id="516" r:id="rId42"/>
    <p:sldId id="989" r:id="rId43"/>
    <p:sldId id="540" r:id="rId44"/>
    <p:sldId id="541" r:id="rId45"/>
    <p:sldId id="983" r:id="rId46"/>
    <p:sldId id="984" r:id="rId47"/>
    <p:sldId id="362" r:id="rId48"/>
    <p:sldId id="354" r:id="rId49"/>
    <p:sldId id="369" r:id="rId50"/>
    <p:sldId id="419" r:id="rId51"/>
    <p:sldId id="515" r:id="rId52"/>
    <p:sldId id="400" r:id="rId53"/>
    <p:sldId id="510" r:id="rId54"/>
    <p:sldId id="511" r:id="rId55"/>
    <p:sldId id="394" r:id="rId56"/>
    <p:sldId id="566" r:id="rId57"/>
    <p:sldId id="567" r:id="rId58"/>
    <p:sldId id="568" r:id="rId59"/>
    <p:sldId id="505" r:id="rId60"/>
    <p:sldId id="506" r:id="rId61"/>
    <p:sldId id="420" r:id="rId62"/>
    <p:sldId id="512" r:id="rId63"/>
    <p:sldId id="513" r:id="rId64"/>
    <p:sldId id="507" r:id="rId65"/>
    <p:sldId id="509" r:id="rId66"/>
    <p:sldId id="517" r:id="rId67"/>
    <p:sldId id="518" r:id="rId68"/>
    <p:sldId id="519" r:id="rId69"/>
    <p:sldId id="520" r:id="rId70"/>
    <p:sldId id="990" r:id="rId71"/>
    <p:sldId id="529" r:id="rId72"/>
    <p:sldId id="530" r:id="rId73"/>
    <p:sldId id="978" r:id="rId74"/>
    <p:sldId id="980" r:id="rId75"/>
    <p:sldId id="531" r:id="rId76"/>
    <p:sldId id="532" r:id="rId77"/>
    <p:sldId id="521" r:id="rId78"/>
    <p:sldId id="542" r:id="rId79"/>
    <p:sldId id="982" r:id="rId8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7E9F"/>
    <a:srgbClr val="FDA955"/>
    <a:srgbClr val="1BA0C9"/>
    <a:srgbClr val="0D5267"/>
    <a:srgbClr val="80AB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52" autoAdjust="0"/>
    <p:restoredTop sz="90459" autoAdjust="0"/>
  </p:normalViewPr>
  <p:slideViewPr>
    <p:cSldViewPr snapToGrid="0">
      <p:cViewPr varScale="1">
        <p:scale>
          <a:sx n="107" d="100"/>
          <a:sy n="107" d="100"/>
        </p:scale>
        <p:origin x="120" y="174"/>
      </p:cViewPr>
      <p:guideLst>
        <p:guide orient="horz" pos="2160"/>
        <p:guide pos="3840"/>
      </p:guideLst>
    </p:cSldViewPr>
  </p:slideViewPr>
  <p:notesTextViewPr>
    <p:cViewPr>
      <p:scale>
        <a:sx n="1" d="1"/>
        <a:sy n="1" d="1"/>
      </p:scale>
      <p:origin x="0" y="0"/>
    </p:cViewPr>
  </p:notesTextViewPr>
  <p:sorterViewPr>
    <p:cViewPr>
      <p:scale>
        <a:sx n="66" d="100"/>
        <a:sy n="66" d="100"/>
      </p:scale>
      <p:origin x="0" y="-29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FB202F-FB08-4046-B511-8154FB49289C}"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zh-CN" altLang="en-US"/>
        </a:p>
      </dgm:t>
    </dgm:pt>
    <dgm:pt modelId="{5B2E383B-9F26-4DA9-983E-E153C7FFFA10}">
      <dgm:prSet custT="1">
        <dgm:style>
          <a:lnRef idx="0">
            <a:scrgbClr r="0" g="0" b="0"/>
          </a:lnRef>
          <a:fillRef idx="0">
            <a:scrgbClr r="0" g="0" b="0"/>
          </a:fillRef>
          <a:effectRef idx="0">
            <a:scrgbClr r="0" g="0" b="0"/>
          </a:effectRef>
          <a:fontRef idx="minor">
            <a:schemeClr val="lt1"/>
          </a:fontRef>
        </dgm:style>
      </dgm:prSet>
      <dgm:spPr>
        <a:solidFill>
          <a:schemeClr val="accent1">
            <a:alpha val="50000"/>
          </a:schemeClr>
        </a:solidFill>
        <a:ln>
          <a:noFill/>
        </a:ln>
      </dgm:spPr>
      <dgm:t>
        <a:bodyPr/>
        <a:lstStyle/>
        <a:p>
          <a:pPr rtl="0"/>
          <a:r>
            <a:rPr lang="zh-CN" altLang="en-US" sz="2400" dirty="0">
              <a:latin typeface="微软雅黑" panose="020B0503020204020204" pitchFamily="34" charset="-122"/>
              <a:ea typeface="微软雅黑" panose="020B0503020204020204" pitchFamily="34" charset="-122"/>
            </a:rPr>
            <a:t>所有损害优化的方法都是正则化</a:t>
          </a:r>
        </a:p>
      </dgm:t>
    </dgm:pt>
    <dgm:pt modelId="{1C7A80F1-86C4-424F-9840-90BCB07D654B}" type="sibTrans" cxnId="{C81B5CC3-E7EF-4012-9950-B3EC99F54573}">
      <dgm:prSet/>
      <dgm:spPr/>
      <dgm:t>
        <a:bodyPr/>
        <a:lstStyle/>
        <a:p>
          <a:endParaRPr lang="zh-CN" altLang="en-US" sz="1000"/>
        </a:p>
      </dgm:t>
    </dgm:pt>
    <dgm:pt modelId="{0BDF28E4-3DD2-49C4-ADA0-8A4D042CDCAA}" type="parTrans" cxnId="{C81B5CC3-E7EF-4012-9950-B3EC99F54573}">
      <dgm:prSet/>
      <dgm:spPr/>
      <dgm:t>
        <a:bodyPr/>
        <a:lstStyle/>
        <a:p>
          <a:endParaRPr lang="zh-CN" altLang="en-US" sz="1000"/>
        </a:p>
      </dgm:t>
    </dgm:pt>
    <dgm:pt modelId="{DB307B8E-5B07-4FB9-927C-FCB1686BA255}">
      <dgm:prSet custT="1">
        <dgm:style>
          <a:lnRef idx="0">
            <a:scrgbClr r="0" g="0" b="0"/>
          </a:lnRef>
          <a:fillRef idx="0">
            <a:scrgbClr r="0" g="0" b="0"/>
          </a:fillRef>
          <a:effectRef idx="0">
            <a:scrgbClr r="0" g="0" b="0"/>
          </a:effectRef>
          <a:fontRef idx="minor">
            <a:schemeClr val="lt1"/>
          </a:fontRef>
        </dgm:style>
      </dgm:prSet>
      <dgm:spPr>
        <a:solidFill>
          <a:schemeClr val="accent1">
            <a:alpha val="50000"/>
          </a:schemeClr>
        </a:solidFill>
        <a:ln>
          <a:noFill/>
        </a:ln>
      </dgm:spPr>
      <dgm:t>
        <a:bodyPr/>
        <a:lstStyle/>
        <a:p>
          <a:pPr rtl="0"/>
          <a:r>
            <a:rPr lang="zh-CN" altLang="en-US" sz="2000" dirty="0">
              <a:latin typeface="微软雅黑" panose="020B0503020204020204" pitchFamily="34" charset="-122"/>
              <a:ea typeface="微软雅黑" panose="020B0503020204020204" pitchFamily="34" charset="-122"/>
            </a:rPr>
            <a:t>增加优化约束</a:t>
          </a:r>
          <a:endParaRPr lang="en-US" altLang="zh-CN" sz="2000" dirty="0">
            <a:latin typeface="微软雅黑" panose="020B0503020204020204" pitchFamily="34" charset="-122"/>
            <a:ea typeface="微软雅黑" panose="020B0503020204020204" pitchFamily="34" charset="-122"/>
          </a:endParaRPr>
        </a:p>
      </dgm:t>
    </dgm:pt>
    <dgm:pt modelId="{A9229453-57E9-4A0C-9186-0D49225E969E}" type="sibTrans" cxnId="{DA53CB38-9F6B-4C21-BD28-D1F63551230E}">
      <dgm:prSet/>
      <dgm:spPr/>
      <dgm:t>
        <a:bodyPr/>
        <a:lstStyle/>
        <a:p>
          <a:endParaRPr lang="zh-CN" altLang="en-US" sz="1000"/>
        </a:p>
      </dgm:t>
    </dgm:pt>
    <dgm:pt modelId="{40A169F2-70EE-4009-97A2-C1E2CA251AE8}" type="parTrans" cxnId="{DA53CB38-9F6B-4C21-BD28-D1F63551230E}">
      <dgm:prSet>
        <dgm:style>
          <a:lnRef idx="3">
            <a:schemeClr val="accent1"/>
          </a:lnRef>
          <a:fillRef idx="0">
            <a:schemeClr val="accent1"/>
          </a:fillRef>
          <a:effectRef idx="2">
            <a:schemeClr val="accent1"/>
          </a:effectRef>
          <a:fontRef idx="minor">
            <a:schemeClr val="tx1"/>
          </a:fontRef>
        </dgm:style>
      </dgm:prSet>
      <dgm:spPr/>
      <dgm:t>
        <a:bodyPr/>
        <a:lstStyle/>
        <a:p>
          <a:endParaRPr lang="zh-CN" altLang="en-US" sz="1000"/>
        </a:p>
      </dgm:t>
    </dgm:pt>
    <dgm:pt modelId="{3A66B05C-C306-4566-ADB4-BD58EF99E13F}">
      <dgm:prSet custT="1">
        <dgm:style>
          <a:lnRef idx="0">
            <a:scrgbClr r="0" g="0" b="0"/>
          </a:lnRef>
          <a:fillRef idx="0">
            <a:scrgbClr r="0" g="0" b="0"/>
          </a:fillRef>
          <a:effectRef idx="0">
            <a:scrgbClr r="0" g="0" b="0"/>
          </a:effectRef>
          <a:fontRef idx="minor">
            <a:schemeClr val="lt1"/>
          </a:fontRef>
        </dgm:style>
      </dgm:prSet>
      <dgm:spPr>
        <a:solidFill>
          <a:schemeClr val="accent1">
            <a:alpha val="50000"/>
          </a:schemeClr>
        </a:solidFill>
        <a:ln>
          <a:noFill/>
        </a:ln>
      </dgm:spPr>
      <dgm:t>
        <a:bodyPr/>
        <a:lstStyle/>
        <a:p>
          <a:pPr rtl="0"/>
          <a:r>
            <a:rPr lang="zh-CN" altLang="en-US" sz="2000" dirty="0">
              <a:latin typeface="微软雅黑" panose="020B0503020204020204" pitchFamily="34" charset="-122"/>
              <a:ea typeface="微软雅黑" panose="020B0503020204020204" pitchFamily="34" charset="-122"/>
            </a:rPr>
            <a:t>干扰优化过程</a:t>
          </a:r>
        </a:p>
      </dgm:t>
    </dgm:pt>
    <dgm:pt modelId="{C0EB23F3-E30C-4600-81D9-825401C2251F}" type="sibTrans" cxnId="{B37680F7-BA20-4DD0-BBFC-22FFC6988DAB}">
      <dgm:prSet/>
      <dgm:spPr/>
      <dgm:t>
        <a:bodyPr/>
        <a:lstStyle/>
        <a:p>
          <a:endParaRPr lang="zh-CN" altLang="en-US" sz="1000"/>
        </a:p>
      </dgm:t>
    </dgm:pt>
    <dgm:pt modelId="{013B59AA-A8DF-4C7C-9DB4-7BB8FC4371C0}" type="parTrans" cxnId="{B37680F7-BA20-4DD0-BBFC-22FFC6988DAB}">
      <dgm:prSet>
        <dgm:style>
          <a:lnRef idx="3">
            <a:schemeClr val="accent1"/>
          </a:lnRef>
          <a:fillRef idx="0">
            <a:schemeClr val="accent1"/>
          </a:fillRef>
          <a:effectRef idx="2">
            <a:schemeClr val="accent1"/>
          </a:effectRef>
          <a:fontRef idx="minor">
            <a:schemeClr val="tx1"/>
          </a:fontRef>
        </dgm:style>
      </dgm:prSet>
      <dgm:spPr/>
      <dgm:t>
        <a:bodyPr/>
        <a:lstStyle/>
        <a:p>
          <a:endParaRPr lang="zh-CN" altLang="en-US" sz="1000"/>
        </a:p>
      </dgm:t>
    </dgm:pt>
    <dgm:pt modelId="{674A3CB7-FDA9-44AE-915F-54F6508BD0EE}" type="pres">
      <dgm:prSet presAssocID="{F6FB202F-FB08-4046-B511-8154FB49289C}" presName="hierChild1" presStyleCnt="0">
        <dgm:presLayoutVars>
          <dgm:orgChart val="1"/>
          <dgm:chPref val="1"/>
          <dgm:dir/>
          <dgm:animOne val="branch"/>
          <dgm:animLvl val="lvl"/>
          <dgm:resizeHandles/>
        </dgm:presLayoutVars>
      </dgm:prSet>
      <dgm:spPr/>
    </dgm:pt>
    <dgm:pt modelId="{D8A5553F-946F-42F6-B0C2-579C504334D7}" type="pres">
      <dgm:prSet presAssocID="{5B2E383B-9F26-4DA9-983E-E153C7FFFA10}" presName="hierRoot1" presStyleCnt="0">
        <dgm:presLayoutVars>
          <dgm:hierBranch val="init"/>
        </dgm:presLayoutVars>
      </dgm:prSet>
      <dgm:spPr/>
    </dgm:pt>
    <dgm:pt modelId="{D50CC31B-43F6-4201-B273-994815EA301A}" type="pres">
      <dgm:prSet presAssocID="{5B2E383B-9F26-4DA9-983E-E153C7FFFA10}" presName="rootComposite1" presStyleCnt="0"/>
      <dgm:spPr/>
    </dgm:pt>
    <dgm:pt modelId="{D05EC9E0-8F5D-45CB-A733-A5612A87189B}" type="pres">
      <dgm:prSet presAssocID="{5B2E383B-9F26-4DA9-983E-E153C7FFFA10}" presName="rootText1" presStyleLbl="node0" presStyleIdx="0" presStyleCnt="1" custScaleX="150755" custScaleY="34804">
        <dgm:presLayoutVars>
          <dgm:chPref val="3"/>
        </dgm:presLayoutVars>
      </dgm:prSet>
      <dgm:spPr/>
    </dgm:pt>
    <dgm:pt modelId="{0A43440D-1F09-40F2-B6E7-0FC9C4298197}" type="pres">
      <dgm:prSet presAssocID="{5B2E383B-9F26-4DA9-983E-E153C7FFFA10}" presName="rootConnector1" presStyleLbl="node1" presStyleIdx="0" presStyleCnt="0"/>
      <dgm:spPr/>
    </dgm:pt>
    <dgm:pt modelId="{5D01162B-4530-4E40-A0F9-1F982BE9578B}" type="pres">
      <dgm:prSet presAssocID="{5B2E383B-9F26-4DA9-983E-E153C7FFFA10}" presName="hierChild2" presStyleCnt="0"/>
      <dgm:spPr/>
    </dgm:pt>
    <dgm:pt modelId="{AF461715-315F-4B67-AE64-A74F48E9AF89}" type="pres">
      <dgm:prSet presAssocID="{40A169F2-70EE-4009-97A2-C1E2CA251AE8}" presName="Name37" presStyleLbl="parChTrans1D2" presStyleIdx="0" presStyleCnt="2"/>
      <dgm:spPr/>
    </dgm:pt>
    <dgm:pt modelId="{10C067CD-E0A3-4180-9A83-FAE111F9A168}" type="pres">
      <dgm:prSet presAssocID="{DB307B8E-5B07-4FB9-927C-FCB1686BA255}" presName="hierRoot2" presStyleCnt="0">
        <dgm:presLayoutVars>
          <dgm:hierBranch val="init"/>
        </dgm:presLayoutVars>
      </dgm:prSet>
      <dgm:spPr/>
    </dgm:pt>
    <dgm:pt modelId="{5AB19431-C5EF-439D-8E18-25FA79D57CB7}" type="pres">
      <dgm:prSet presAssocID="{DB307B8E-5B07-4FB9-927C-FCB1686BA255}" presName="rootComposite" presStyleCnt="0"/>
      <dgm:spPr/>
    </dgm:pt>
    <dgm:pt modelId="{D2B477F3-791F-46FC-A50D-FA3601860E25}" type="pres">
      <dgm:prSet presAssocID="{DB307B8E-5B07-4FB9-927C-FCB1686BA255}" presName="rootText" presStyleLbl="node2" presStyleIdx="0" presStyleCnt="2" custScaleY="34615">
        <dgm:presLayoutVars>
          <dgm:chPref val="3"/>
        </dgm:presLayoutVars>
      </dgm:prSet>
      <dgm:spPr/>
    </dgm:pt>
    <dgm:pt modelId="{3E20DBAE-BE56-4FE8-B27C-7A331CE5D7F0}" type="pres">
      <dgm:prSet presAssocID="{DB307B8E-5B07-4FB9-927C-FCB1686BA255}" presName="rootConnector" presStyleLbl="node2" presStyleIdx="0" presStyleCnt="2"/>
      <dgm:spPr/>
    </dgm:pt>
    <dgm:pt modelId="{65DB62D2-7EC5-482F-AC65-C0B9E2943960}" type="pres">
      <dgm:prSet presAssocID="{DB307B8E-5B07-4FB9-927C-FCB1686BA255}" presName="hierChild4" presStyleCnt="0"/>
      <dgm:spPr/>
    </dgm:pt>
    <dgm:pt modelId="{229FEED3-1781-4CCD-9286-7FD2B3B2E358}" type="pres">
      <dgm:prSet presAssocID="{DB307B8E-5B07-4FB9-927C-FCB1686BA255}" presName="hierChild5" presStyleCnt="0"/>
      <dgm:spPr/>
    </dgm:pt>
    <dgm:pt modelId="{E5BF9C94-5509-4F79-AC82-D0991D6614CC}" type="pres">
      <dgm:prSet presAssocID="{013B59AA-A8DF-4C7C-9DB4-7BB8FC4371C0}" presName="Name37" presStyleLbl="parChTrans1D2" presStyleIdx="1" presStyleCnt="2"/>
      <dgm:spPr/>
    </dgm:pt>
    <dgm:pt modelId="{1C1CF193-258F-4481-B8DE-A7777F3305D8}" type="pres">
      <dgm:prSet presAssocID="{3A66B05C-C306-4566-ADB4-BD58EF99E13F}" presName="hierRoot2" presStyleCnt="0">
        <dgm:presLayoutVars>
          <dgm:hierBranch val="init"/>
        </dgm:presLayoutVars>
      </dgm:prSet>
      <dgm:spPr/>
    </dgm:pt>
    <dgm:pt modelId="{9E3C3702-DC4A-43B6-A3E2-DADBF31B21CF}" type="pres">
      <dgm:prSet presAssocID="{3A66B05C-C306-4566-ADB4-BD58EF99E13F}" presName="rootComposite" presStyleCnt="0"/>
      <dgm:spPr/>
    </dgm:pt>
    <dgm:pt modelId="{7509D6B6-898D-4FC7-8441-00720BF18D07}" type="pres">
      <dgm:prSet presAssocID="{3A66B05C-C306-4566-ADB4-BD58EF99E13F}" presName="rootText" presStyleLbl="node2" presStyleIdx="1" presStyleCnt="2" custScaleY="33749">
        <dgm:presLayoutVars>
          <dgm:chPref val="3"/>
        </dgm:presLayoutVars>
      </dgm:prSet>
      <dgm:spPr/>
    </dgm:pt>
    <dgm:pt modelId="{9A3819C4-B074-4F09-9908-28A73234B65F}" type="pres">
      <dgm:prSet presAssocID="{3A66B05C-C306-4566-ADB4-BD58EF99E13F}" presName="rootConnector" presStyleLbl="node2" presStyleIdx="1" presStyleCnt="2"/>
      <dgm:spPr/>
    </dgm:pt>
    <dgm:pt modelId="{137C4903-F1AB-4060-9A22-B1B7A38EE454}" type="pres">
      <dgm:prSet presAssocID="{3A66B05C-C306-4566-ADB4-BD58EF99E13F}" presName="hierChild4" presStyleCnt="0"/>
      <dgm:spPr/>
    </dgm:pt>
    <dgm:pt modelId="{B497FEF9-BFC3-4C64-82D5-9CA965BE9AEE}" type="pres">
      <dgm:prSet presAssocID="{3A66B05C-C306-4566-ADB4-BD58EF99E13F}" presName="hierChild5" presStyleCnt="0"/>
      <dgm:spPr/>
    </dgm:pt>
    <dgm:pt modelId="{F596C27B-3FC2-44CD-99BD-6CB3BDC98BE1}" type="pres">
      <dgm:prSet presAssocID="{5B2E383B-9F26-4DA9-983E-E153C7FFFA10}" presName="hierChild3" presStyleCnt="0"/>
      <dgm:spPr/>
    </dgm:pt>
  </dgm:ptLst>
  <dgm:cxnLst>
    <dgm:cxn modelId="{6C214D09-FE38-4CD2-ABEB-CEF3E72AFF05}" type="presOf" srcId="{5B2E383B-9F26-4DA9-983E-E153C7FFFA10}" destId="{D05EC9E0-8F5D-45CB-A733-A5612A87189B}" srcOrd="0" destOrd="0" presId="urn:microsoft.com/office/officeart/2005/8/layout/orgChart1"/>
    <dgm:cxn modelId="{DA53CB38-9F6B-4C21-BD28-D1F63551230E}" srcId="{5B2E383B-9F26-4DA9-983E-E153C7FFFA10}" destId="{DB307B8E-5B07-4FB9-927C-FCB1686BA255}" srcOrd="0" destOrd="0" parTransId="{40A169F2-70EE-4009-97A2-C1E2CA251AE8}" sibTransId="{A9229453-57E9-4A0C-9186-0D49225E969E}"/>
    <dgm:cxn modelId="{F3546B7C-E8BD-47EF-B85D-74282FA8A484}" type="presOf" srcId="{013B59AA-A8DF-4C7C-9DB4-7BB8FC4371C0}" destId="{E5BF9C94-5509-4F79-AC82-D0991D6614CC}" srcOrd="0" destOrd="0" presId="urn:microsoft.com/office/officeart/2005/8/layout/orgChart1"/>
    <dgm:cxn modelId="{87720283-B37F-4432-AA35-28A3F61CC391}" type="presOf" srcId="{3A66B05C-C306-4566-ADB4-BD58EF99E13F}" destId="{9A3819C4-B074-4F09-9908-28A73234B65F}" srcOrd="1" destOrd="0" presId="urn:microsoft.com/office/officeart/2005/8/layout/orgChart1"/>
    <dgm:cxn modelId="{D5BA32A4-DCCB-4C19-AA94-27CDEE54B95D}" type="presOf" srcId="{DB307B8E-5B07-4FB9-927C-FCB1686BA255}" destId="{D2B477F3-791F-46FC-A50D-FA3601860E25}" srcOrd="0" destOrd="0" presId="urn:microsoft.com/office/officeart/2005/8/layout/orgChart1"/>
    <dgm:cxn modelId="{E9A31BB0-4963-4FA2-8ABE-653A8AD93FAF}" type="presOf" srcId="{40A169F2-70EE-4009-97A2-C1E2CA251AE8}" destId="{AF461715-315F-4B67-AE64-A74F48E9AF89}" srcOrd="0" destOrd="0" presId="urn:microsoft.com/office/officeart/2005/8/layout/orgChart1"/>
    <dgm:cxn modelId="{89C58DBC-2805-4BA2-8832-2CE20471B27D}" type="presOf" srcId="{3A66B05C-C306-4566-ADB4-BD58EF99E13F}" destId="{7509D6B6-898D-4FC7-8441-00720BF18D07}" srcOrd="0" destOrd="0" presId="urn:microsoft.com/office/officeart/2005/8/layout/orgChart1"/>
    <dgm:cxn modelId="{C81B5CC3-E7EF-4012-9950-B3EC99F54573}" srcId="{F6FB202F-FB08-4046-B511-8154FB49289C}" destId="{5B2E383B-9F26-4DA9-983E-E153C7FFFA10}" srcOrd="0" destOrd="0" parTransId="{0BDF28E4-3DD2-49C4-ADA0-8A4D042CDCAA}" sibTransId="{1C7A80F1-86C4-424F-9840-90BCB07D654B}"/>
    <dgm:cxn modelId="{947C9FCF-A5E5-4F18-B4EA-EE8808239F2C}" type="presOf" srcId="{DB307B8E-5B07-4FB9-927C-FCB1686BA255}" destId="{3E20DBAE-BE56-4FE8-B27C-7A331CE5D7F0}" srcOrd="1" destOrd="0" presId="urn:microsoft.com/office/officeart/2005/8/layout/orgChart1"/>
    <dgm:cxn modelId="{213706E6-03AC-4CC9-A222-C3A80AED0F49}" type="presOf" srcId="{F6FB202F-FB08-4046-B511-8154FB49289C}" destId="{674A3CB7-FDA9-44AE-915F-54F6508BD0EE}" srcOrd="0" destOrd="0" presId="urn:microsoft.com/office/officeart/2005/8/layout/orgChart1"/>
    <dgm:cxn modelId="{B37680F7-BA20-4DD0-BBFC-22FFC6988DAB}" srcId="{5B2E383B-9F26-4DA9-983E-E153C7FFFA10}" destId="{3A66B05C-C306-4566-ADB4-BD58EF99E13F}" srcOrd="1" destOrd="0" parTransId="{013B59AA-A8DF-4C7C-9DB4-7BB8FC4371C0}" sibTransId="{C0EB23F3-E30C-4600-81D9-825401C2251F}"/>
    <dgm:cxn modelId="{A5822EFC-C67B-410D-8D11-47AF57D25453}" type="presOf" srcId="{5B2E383B-9F26-4DA9-983E-E153C7FFFA10}" destId="{0A43440D-1F09-40F2-B6E7-0FC9C4298197}" srcOrd="1" destOrd="0" presId="urn:microsoft.com/office/officeart/2005/8/layout/orgChart1"/>
    <dgm:cxn modelId="{102418EF-5196-42B6-BEB1-0D039CDE6FB9}" type="presParOf" srcId="{674A3CB7-FDA9-44AE-915F-54F6508BD0EE}" destId="{D8A5553F-946F-42F6-B0C2-579C504334D7}" srcOrd="0" destOrd="0" presId="urn:microsoft.com/office/officeart/2005/8/layout/orgChart1"/>
    <dgm:cxn modelId="{2DE0B301-6CDF-4575-87D1-8B63F1D8BFA4}" type="presParOf" srcId="{D8A5553F-946F-42F6-B0C2-579C504334D7}" destId="{D50CC31B-43F6-4201-B273-994815EA301A}" srcOrd="0" destOrd="0" presId="urn:microsoft.com/office/officeart/2005/8/layout/orgChart1"/>
    <dgm:cxn modelId="{15AEED17-3E54-4044-A6D5-841A67B5433A}" type="presParOf" srcId="{D50CC31B-43F6-4201-B273-994815EA301A}" destId="{D05EC9E0-8F5D-45CB-A733-A5612A87189B}" srcOrd="0" destOrd="0" presId="urn:microsoft.com/office/officeart/2005/8/layout/orgChart1"/>
    <dgm:cxn modelId="{E7F53508-992A-49B5-B913-E3130DF5BC27}" type="presParOf" srcId="{D50CC31B-43F6-4201-B273-994815EA301A}" destId="{0A43440D-1F09-40F2-B6E7-0FC9C4298197}" srcOrd="1" destOrd="0" presId="urn:microsoft.com/office/officeart/2005/8/layout/orgChart1"/>
    <dgm:cxn modelId="{2298D2C0-07C4-4B4D-A2E6-F6E7B723CBE0}" type="presParOf" srcId="{D8A5553F-946F-42F6-B0C2-579C504334D7}" destId="{5D01162B-4530-4E40-A0F9-1F982BE9578B}" srcOrd="1" destOrd="0" presId="urn:microsoft.com/office/officeart/2005/8/layout/orgChart1"/>
    <dgm:cxn modelId="{ED4090F8-F5CA-473B-A837-32D0EC1E9CAE}" type="presParOf" srcId="{5D01162B-4530-4E40-A0F9-1F982BE9578B}" destId="{AF461715-315F-4B67-AE64-A74F48E9AF89}" srcOrd="0" destOrd="0" presId="urn:microsoft.com/office/officeart/2005/8/layout/orgChart1"/>
    <dgm:cxn modelId="{0B477E93-4CB5-4F60-8C3C-814869A348A8}" type="presParOf" srcId="{5D01162B-4530-4E40-A0F9-1F982BE9578B}" destId="{10C067CD-E0A3-4180-9A83-FAE111F9A168}" srcOrd="1" destOrd="0" presId="urn:microsoft.com/office/officeart/2005/8/layout/orgChart1"/>
    <dgm:cxn modelId="{130C1541-731E-43CE-A9F1-E851141062B1}" type="presParOf" srcId="{10C067CD-E0A3-4180-9A83-FAE111F9A168}" destId="{5AB19431-C5EF-439D-8E18-25FA79D57CB7}" srcOrd="0" destOrd="0" presId="urn:microsoft.com/office/officeart/2005/8/layout/orgChart1"/>
    <dgm:cxn modelId="{BE3007F5-47F7-45B2-830C-D6837E913937}" type="presParOf" srcId="{5AB19431-C5EF-439D-8E18-25FA79D57CB7}" destId="{D2B477F3-791F-46FC-A50D-FA3601860E25}" srcOrd="0" destOrd="0" presId="urn:microsoft.com/office/officeart/2005/8/layout/orgChart1"/>
    <dgm:cxn modelId="{E6D97C58-5168-4A63-955C-CD2B7B117B1E}" type="presParOf" srcId="{5AB19431-C5EF-439D-8E18-25FA79D57CB7}" destId="{3E20DBAE-BE56-4FE8-B27C-7A331CE5D7F0}" srcOrd="1" destOrd="0" presId="urn:microsoft.com/office/officeart/2005/8/layout/orgChart1"/>
    <dgm:cxn modelId="{22FBD0B6-9713-49C1-9509-6060B789F520}" type="presParOf" srcId="{10C067CD-E0A3-4180-9A83-FAE111F9A168}" destId="{65DB62D2-7EC5-482F-AC65-C0B9E2943960}" srcOrd="1" destOrd="0" presId="urn:microsoft.com/office/officeart/2005/8/layout/orgChart1"/>
    <dgm:cxn modelId="{AD6B4EA8-C5E2-44FF-A350-B21A313D5492}" type="presParOf" srcId="{10C067CD-E0A3-4180-9A83-FAE111F9A168}" destId="{229FEED3-1781-4CCD-9286-7FD2B3B2E358}" srcOrd="2" destOrd="0" presId="urn:microsoft.com/office/officeart/2005/8/layout/orgChart1"/>
    <dgm:cxn modelId="{E6A1C4DD-99EC-48F8-8F1B-D664F00D4C27}" type="presParOf" srcId="{5D01162B-4530-4E40-A0F9-1F982BE9578B}" destId="{E5BF9C94-5509-4F79-AC82-D0991D6614CC}" srcOrd="2" destOrd="0" presId="urn:microsoft.com/office/officeart/2005/8/layout/orgChart1"/>
    <dgm:cxn modelId="{DCA2B580-A66A-4FCF-B989-921C6EF1A9E5}" type="presParOf" srcId="{5D01162B-4530-4E40-A0F9-1F982BE9578B}" destId="{1C1CF193-258F-4481-B8DE-A7777F3305D8}" srcOrd="3" destOrd="0" presId="urn:microsoft.com/office/officeart/2005/8/layout/orgChart1"/>
    <dgm:cxn modelId="{603A3E5C-9581-4132-B76D-51C165307879}" type="presParOf" srcId="{1C1CF193-258F-4481-B8DE-A7777F3305D8}" destId="{9E3C3702-DC4A-43B6-A3E2-DADBF31B21CF}" srcOrd="0" destOrd="0" presId="urn:microsoft.com/office/officeart/2005/8/layout/orgChart1"/>
    <dgm:cxn modelId="{1E19285A-EF2E-45FD-B9D0-D889CCB128BD}" type="presParOf" srcId="{9E3C3702-DC4A-43B6-A3E2-DADBF31B21CF}" destId="{7509D6B6-898D-4FC7-8441-00720BF18D07}" srcOrd="0" destOrd="0" presId="urn:microsoft.com/office/officeart/2005/8/layout/orgChart1"/>
    <dgm:cxn modelId="{34F71375-EF81-49EF-B49C-79758B4C5281}" type="presParOf" srcId="{9E3C3702-DC4A-43B6-A3E2-DADBF31B21CF}" destId="{9A3819C4-B074-4F09-9908-28A73234B65F}" srcOrd="1" destOrd="0" presId="urn:microsoft.com/office/officeart/2005/8/layout/orgChart1"/>
    <dgm:cxn modelId="{C9C33A63-4A3C-4FCF-A144-7E53D8B9F725}" type="presParOf" srcId="{1C1CF193-258F-4481-B8DE-A7777F3305D8}" destId="{137C4903-F1AB-4060-9A22-B1B7A38EE454}" srcOrd="1" destOrd="0" presId="urn:microsoft.com/office/officeart/2005/8/layout/orgChart1"/>
    <dgm:cxn modelId="{1176E1AB-6CCC-4CBD-9043-7E989E0B6A1A}" type="presParOf" srcId="{1C1CF193-258F-4481-B8DE-A7777F3305D8}" destId="{B497FEF9-BFC3-4C64-82D5-9CA965BE9AEE}" srcOrd="2" destOrd="0" presId="urn:microsoft.com/office/officeart/2005/8/layout/orgChart1"/>
    <dgm:cxn modelId="{C91F88E0-1D43-4965-97A6-05E71E53785D}" type="presParOf" srcId="{D8A5553F-946F-42F6-B0C2-579C504334D7}" destId="{F596C27B-3FC2-44CD-99BD-6CB3BDC98BE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69B477-52D3-4177-833F-412723801D5E}" type="doc">
      <dgm:prSet loTypeId="urn:microsoft.com/office/officeart/2005/8/layout/process1" loCatId="process" qsTypeId="urn:microsoft.com/office/officeart/2005/8/quickstyle/simple1" qsCatId="simple" csTypeId="urn:microsoft.com/office/officeart/2005/8/colors/accent2_2" csCatId="accent2" phldr="1"/>
      <dgm:spPr/>
    </dgm:pt>
    <dgm:pt modelId="{E64C5A97-3685-4AB1-864C-75F4B0566B7F}">
      <dgm:prSet phldrT="[文本]" custT="1"/>
      <dgm:spPr>
        <a:solidFill>
          <a:srgbClr val="ED7D31">
            <a:hueOff val="0"/>
            <a:satOff val="0"/>
            <a:lumOff val="0"/>
            <a:alphaOff val="0"/>
          </a:srgbClr>
        </a:solidFill>
        <a:ln w="12700" cap="flat" cmpd="sng" algn="ctr">
          <a:solidFill>
            <a:prstClr val="white">
              <a:hueOff val="0"/>
              <a:satOff val="0"/>
              <a:lumOff val="0"/>
              <a:alphaOff val="0"/>
            </a:prstClr>
          </a:solidFill>
          <a:prstDash val="solid"/>
          <a:miter lim="800000"/>
        </a:ln>
        <a:effectLst/>
      </dgm:spPr>
      <dgm:t>
        <a:bodyPr spcFirstLastPara="0" vert="horz" wrap="square" lIns="68580" tIns="68580" rIns="68580" bIns="68580" numCol="1" spcCol="1270" anchor="ctr" anchorCtr="0"/>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panose="020B0503020204020204" pitchFamily="34" charset="-122"/>
              <a:ea typeface="微软雅黑" panose="020B0503020204020204" pitchFamily="34" charset="-122"/>
              <a:cs typeface="+mn-cs"/>
            </a:rPr>
            <a:t>数据搜集</a:t>
          </a:r>
        </a:p>
      </dgm:t>
    </dgm:pt>
    <dgm:pt modelId="{3245DB59-78F0-43C5-AD2D-39C109C8C855}" type="parTrans" cxnId="{4BB3B23F-C47E-4CC5-AB5C-CA809E9B3EC7}">
      <dgm:prSet/>
      <dgm:spPr/>
      <dgm:t>
        <a:bodyPr/>
        <a:lstStyle/>
        <a:p>
          <a:endParaRPr lang="zh-CN" altLang="en-US"/>
        </a:p>
      </dgm:t>
    </dgm:pt>
    <dgm:pt modelId="{685D314A-8F42-4479-9060-B198FFE9685A}" type="sibTrans" cxnId="{4BB3B23F-C47E-4CC5-AB5C-CA809E9B3EC7}">
      <dgm:prSet/>
      <dgm:spPr/>
      <dgm:t>
        <a:bodyPr/>
        <a:lstStyle/>
        <a:p>
          <a:endParaRPr lang="zh-CN" altLang="en-US"/>
        </a:p>
      </dgm:t>
    </dgm:pt>
    <dgm:pt modelId="{50811DD1-7C34-4D97-A017-19E1F6A0EDA3}">
      <dgm:prSet phldrT="[文本]"/>
      <dgm:spPr>
        <a:solidFill>
          <a:srgbClr val="ED7D31">
            <a:hueOff val="0"/>
            <a:satOff val="0"/>
            <a:lumOff val="0"/>
            <a:alphaOff val="0"/>
          </a:srgbClr>
        </a:solidFill>
        <a:ln w="12700" cap="flat" cmpd="sng" algn="ctr">
          <a:solidFill>
            <a:prstClr val="white">
              <a:hueOff val="0"/>
              <a:satOff val="0"/>
              <a:lumOff val="0"/>
              <a:alphaOff val="0"/>
            </a:prstClr>
          </a:solidFill>
          <a:prstDash val="solid"/>
          <a:miter lim="800000"/>
        </a:ln>
        <a:effectLst/>
      </dgm:spPr>
      <dgm:t>
        <a:bodyPr spcFirstLastPara="0" vert="horz" wrap="square" lIns="68580" tIns="68580" rIns="68580" bIns="68580" numCol="1" spcCol="1270" anchor="ctr" anchorCtr="0"/>
        <a:lstStyle/>
        <a:p>
          <a:r>
            <a:rPr lang="zh-CN" altLang="en-US" b="1" dirty="0">
              <a:latin typeface="微软雅黑" panose="020B0503020204020204" pitchFamily="34" charset="-122"/>
              <a:ea typeface="微软雅黑" panose="020B0503020204020204" pitchFamily="34" charset="-122"/>
            </a:rPr>
            <a:t>数据清洗</a:t>
          </a:r>
        </a:p>
      </dgm:t>
    </dgm:pt>
    <dgm:pt modelId="{45CF8FA2-5668-473F-94D6-45FDF17B19F4}" type="parTrans" cxnId="{96A3FBC3-F27A-4474-8393-654182F68878}">
      <dgm:prSet/>
      <dgm:spPr/>
      <dgm:t>
        <a:bodyPr/>
        <a:lstStyle/>
        <a:p>
          <a:endParaRPr lang="zh-CN" altLang="en-US"/>
        </a:p>
      </dgm:t>
    </dgm:pt>
    <dgm:pt modelId="{DA0765CA-F151-42C9-9A81-86828EC42798}" type="sibTrans" cxnId="{96A3FBC3-F27A-4474-8393-654182F68878}">
      <dgm:prSet/>
      <dgm:spPr/>
      <dgm:t>
        <a:bodyPr/>
        <a:lstStyle/>
        <a:p>
          <a:endParaRPr lang="zh-CN" altLang="en-US"/>
        </a:p>
      </dgm:t>
    </dgm:pt>
    <dgm:pt modelId="{17BB5662-9DFB-44BA-819C-24160B2929B8}">
      <dgm:prSet phldrT="[文本]"/>
      <dgm:spPr/>
      <dgm:t>
        <a:bodyPr/>
        <a:lstStyle/>
        <a:p>
          <a:r>
            <a:rPr lang="zh-CN" altLang="en-US" b="1" dirty="0">
              <a:latin typeface="微软雅黑" panose="020B0503020204020204" pitchFamily="34" charset="-122"/>
              <a:ea typeface="微软雅黑" panose="020B0503020204020204" pitchFamily="34" charset="-122"/>
            </a:rPr>
            <a:t>特征工程</a:t>
          </a:r>
        </a:p>
      </dgm:t>
    </dgm:pt>
    <dgm:pt modelId="{30F1EA26-7C37-4ECB-99E8-D6E9B3020470}" type="parTrans" cxnId="{EB20DD18-68E2-4231-AC29-EF3CF70F7A27}">
      <dgm:prSet/>
      <dgm:spPr/>
      <dgm:t>
        <a:bodyPr/>
        <a:lstStyle/>
        <a:p>
          <a:endParaRPr lang="zh-CN" altLang="en-US"/>
        </a:p>
      </dgm:t>
    </dgm:pt>
    <dgm:pt modelId="{792F140D-6C1C-4D8C-8982-98CDFA88C9FB}" type="sibTrans" cxnId="{EB20DD18-68E2-4231-AC29-EF3CF70F7A27}">
      <dgm:prSet/>
      <dgm:spPr/>
      <dgm:t>
        <a:bodyPr/>
        <a:lstStyle/>
        <a:p>
          <a:endParaRPr lang="zh-CN" altLang="en-US"/>
        </a:p>
      </dgm:t>
    </dgm:pt>
    <dgm:pt modelId="{3C62B57E-3B2B-4658-BC2E-A364B9308F83}">
      <dgm:prSet phldrT="[文本]"/>
      <dgm:spPr/>
      <dgm:t>
        <a:bodyPr/>
        <a:lstStyle/>
        <a:p>
          <a:r>
            <a:rPr lang="zh-CN" altLang="en-US" b="1" dirty="0">
              <a:latin typeface="微软雅黑" panose="020B0503020204020204" pitchFamily="34" charset="-122"/>
              <a:ea typeface="微软雅黑" panose="020B0503020204020204" pitchFamily="34" charset="-122"/>
            </a:rPr>
            <a:t>数据建模</a:t>
          </a:r>
        </a:p>
      </dgm:t>
    </dgm:pt>
    <dgm:pt modelId="{1049E9DB-FFB4-41CF-972D-CC26B1955C02}" type="parTrans" cxnId="{645E863A-F884-49DC-9039-BDD84ECE679D}">
      <dgm:prSet/>
      <dgm:spPr/>
      <dgm:t>
        <a:bodyPr/>
        <a:lstStyle/>
        <a:p>
          <a:endParaRPr lang="zh-CN" altLang="en-US"/>
        </a:p>
      </dgm:t>
    </dgm:pt>
    <dgm:pt modelId="{90A69EAA-12E0-41EE-87B2-0463E71DFAB8}" type="sibTrans" cxnId="{645E863A-F884-49DC-9039-BDD84ECE679D}">
      <dgm:prSet/>
      <dgm:spPr/>
      <dgm:t>
        <a:bodyPr/>
        <a:lstStyle/>
        <a:p>
          <a:endParaRPr lang="zh-CN" altLang="en-US"/>
        </a:p>
      </dgm:t>
    </dgm:pt>
    <dgm:pt modelId="{C14BFF05-09FC-4F44-9FF9-AB52BA212D9B}" type="pres">
      <dgm:prSet presAssocID="{B169B477-52D3-4177-833F-412723801D5E}" presName="Name0" presStyleCnt="0">
        <dgm:presLayoutVars>
          <dgm:dir/>
          <dgm:resizeHandles val="exact"/>
        </dgm:presLayoutVars>
      </dgm:prSet>
      <dgm:spPr/>
    </dgm:pt>
    <dgm:pt modelId="{95A1DB01-F489-4DD7-AA44-88D3839C61BC}" type="pres">
      <dgm:prSet presAssocID="{E64C5A97-3685-4AB1-864C-75F4B0566B7F}" presName="node" presStyleLbl="node1" presStyleIdx="0" presStyleCnt="4" custScaleY="59202">
        <dgm:presLayoutVars>
          <dgm:bulletEnabled val="1"/>
        </dgm:presLayoutVars>
      </dgm:prSet>
      <dgm:spPr>
        <a:xfrm>
          <a:off x="3571" y="127444"/>
          <a:ext cx="1561703" cy="554735"/>
        </a:xfrm>
        <a:prstGeom prst="roundRect">
          <a:avLst>
            <a:gd name="adj" fmla="val 10000"/>
          </a:avLst>
        </a:prstGeom>
      </dgm:spPr>
    </dgm:pt>
    <dgm:pt modelId="{9F24E92E-9260-454C-9095-5BA7744FD0E9}" type="pres">
      <dgm:prSet presAssocID="{685D314A-8F42-4479-9060-B198FFE9685A}" presName="sibTrans" presStyleLbl="sibTrans2D1" presStyleIdx="0" presStyleCnt="3"/>
      <dgm:spPr/>
    </dgm:pt>
    <dgm:pt modelId="{8F435A21-42E0-421A-80F9-E07340970BDB}" type="pres">
      <dgm:prSet presAssocID="{685D314A-8F42-4479-9060-B198FFE9685A}" presName="connectorText" presStyleLbl="sibTrans2D1" presStyleIdx="0" presStyleCnt="3"/>
      <dgm:spPr/>
    </dgm:pt>
    <dgm:pt modelId="{A419831D-2C6A-43BF-A1C5-C28655C627BD}" type="pres">
      <dgm:prSet presAssocID="{50811DD1-7C34-4D97-A017-19E1F6A0EDA3}" presName="node" presStyleLbl="node1" presStyleIdx="1" presStyleCnt="4" custScaleY="57598">
        <dgm:presLayoutVars>
          <dgm:bulletEnabled val="1"/>
        </dgm:presLayoutVars>
      </dgm:prSet>
      <dgm:spPr>
        <a:xfrm>
          <a:off x="2189956" y="134959"/>
          <a:ext cx="1561703" cy="539705"/>
        </a:xfrm>
        <a:prstGeom prst="roundRect">
          <a:avLst>
            <a:gd name="adj" fmla="val 10000"/>
          </a:avLst>
        </a:prstGeom>
      </dgm:spPr>
    </dgm:pt>
    <dgm:pt modelId="{8D21F446-C592-443E-B287-9A393A14B94D}" type="pres">
      <dgm:prSet presAssocID="{DA0765CA-F151-42C9-9A81-86828EC42798}" presName="sibTrans" presStyleLbl="sibTrans2D1" presStyleIdx="1" presStyleCnt="3"/>
      <dgm:spPr/>
    </dgm:pt>
    <dgm:pt modelId="{2CD5C2FC-E50B-4AC4-A4E8-C9C0663097B9}" type="pres">
      <dgm:prSet presAssocID="{DA0765CA-F151-42C9-9A81-86828EC42798}" presName="connectorText" presStyleLbl="sibTrans2D1" presStyleIdx="1" presStyleCnt="3"/>
      <dgm:spPr/>
    </dgm:pt>
    <dgm:pt modelId="{04B9E23D-7A95-4ED6-B3DD-D6FDD726260B}" type="pres">
      <dgm:prSet presAssocID="{17BB5662-9DFB-44BA-819C-24160B2929B8}" presName="node" presStyleLbl="node1" presStyleIdx="2" presStyleCnt="4" custScaleY="57958">
        <dgm:presLayoutVars>
          <dgm:bulletEnabled val="1"/>
        </dgm:presLayoutVars>
      </dgm:prSet>
      <dgm:spPr/>
    </dgm:pt>
    <dgm:pt modelId="{FA8BC3A3-2E12-4F76-8975-E19D760A52C8}" type="pres">
      <dgm:prSet presAssocID="{792F140D-6C1C-4D8C-8982-98CDFA88C9FB}" presName="sibTrans" presStyleLbl="sibTrans2D1" presStyleIdx="2" presStyleCnt="3"/>
      <dgm:spPr/>
    </dgm:pt>
    <dgm:pt modelId="{08742478-EC09-4AB2-B0BE-D80F7E4C4096}" type="pres">
      <dgm:prSet presAssocID="{792F140D-6C1C-4D8C-8982-98CDFA88C9FB}" presName="connectorText" presStyleLbl="sibTrans2D1" presStyleIdx="2" presStyleCnt="3"/>
      <dgm:spPr/>
    </dgm:pt>
    <dgm:pt modelId="{F0B9F859-9150-4A7B-90DA-90D4190420E0}" type="pres">
      <dgm:prSet presAssocID="{3C62B57E-3B2B-4658-BC2E-A364B9308F83}" presName="node" presStyleLbl="node1" presStyleIdx="3" presStyleCnt="4" custScaleY="55925">
        <dgm:presLayoutVars>
          <dgm:bulletEnabled val="1"/>
        </dgm:presLayoutVars>
      </dgm:prSet>
      <dgm:spPr/>
    </dgm:pt>
  </dgm:ptLst>
  <dgm:cxnLst>
    <dgm:cxn modelId="{EB20DD18-68E2-4231-AC29-EF3CF70F7A27}" srcId="{B169B477-52D3-4177-833F-412723801D5E}" destId="{17BB5662-9DFB-44BA-819C-24160B2929B8}" srcOrd="2" destOrd="0" parTransId="{30F1EA26-7C37-4ECB-99E8-D6E9B3020470}" sibTransId="{792F140D-6C1C-4D8C-8982-98CDFA88C9FB}"/>
    <dgm:cxn modelId="{6F206C26-C936-4BF1-8A6D-8711A9FD3BC7}" type="presOf" srcId="{B169B477-52D3-4177-833F-412723801D5E}" destId="{C14BFF05-09FC-4F44-9FF9-AB52BA212D9B}" srcOrd="0" destOrd="0" presId="urn:microsoft.com/office/officeart/2005/8/layout/process1"/>
    <dgm:cxn modelId="{645E863A-F884-49DC-9039-BDD84ECE679D}" srcId="{B169B477-52D3-4177-833F-412723801D5E}" destId="{3C62B57E-3B2B-4658-BC2E-A364B9308F83}" srcOrd="3" destOrd="0" parTransId="{1049E9DB-FFB4-41CF-972D-CC26B1955C02}" sibTransId="{90A69EAA-12E0-41EE-87B2-0463E71DFAB8}"/>
    <dgm:cxn modelId="{4BB3B23F-C47E-4CC5-AB5C-CA809E9B3EC7}" srcId="{B169B477-52D3-4177-833F-412723801D5E}" destId="{E64C5A97-3685-4AB1-864C-75F4B0566B7F}" srcOrd="0" destOrd="0" parTransId="{3245DB59-78F0-43C5-AD2D-39C109C8C855}" sibTransId="{685D314A-8F42-4479-9060-B198FFE9685A}"/>
    <dgm:cxn modelId="{83AB4261-C347-461E-8AA5-3AAC737C9576}" type="presOf" srcId="{DA0765CA-F151-42C9-9A81-86828EC42798}" destId="{2CD5C2FC-E50B-4AC4-A4E8-C9C0663097B9}" srcOrd="1" destOrd="0" presId="urn:microsoft.com/office/officeart/2005/8/layout/process1"/>
    <dgm:cxn modelId="{D6410C67-5345-476E-9B43-C280F4E71CA2}" type="presOf" srcId="{685D314A-8F42-4479-9060-B198FFE9685A}" destId="{8F435A21-42E0-421A-80F9-E07340970BDB}" srcOrd="1" destOrd="0" presId="urn:microsoft.com/office/officeart/2005/8/layout/process1"/>
    <dgm:cxn modelId="{6F7A424F-B514-474F-8D56-C90781869218}" type="presOf" srcId="{3C62B57E-3B2B-4658-BC2E-A364B9308F83}" destId="{F0B9F859-9150-4A7B-90DA-90D4190420E0}" srcOrd="0" destOrd="0" presId="urn:microsoft.com/office/officeart/2005/8/layout/process1"/>
    <dgm:cxn modelId="{81FEB182-C592-4BA5-9B40-0D03AA95A3A4}" type="presOf" srcId="{17BB5662-9DFB-44BA-819C-24160B2929B8}" destId="{04B9E23D-7A95-4ED6-B3DD-D6FDD726260B}" srcOrd="0" destOrd="0" presId="urn:microsoft.com/office/officeart/2005/8/layout/process1"/>
    <dgm:cxn modelId="{79B77A87-E490-46E1-A1B4-8DC2B60A5AF3}" type="presOf" srcId="{E64C5A97-3685-4AB1-864C-75F4B0566B7F}" destId="{95A1DB01-F489-4DD7-AA44-88D3839C61BC}" srcOrd="0" destOrd="0" presId="urn:microsoft.com/office/officeart/2005/8/layout/process1"/>
    <dgm:cxn modelId="{21034693-C10F-40DE-A519-E7CA34ABF4E6}" type="presOf" srcId="{50811DD1-7C34-4D97-A017-19E1F6A0EDA3}" destId="{A419831D-2C6A-43BF-A1C5-C28655C627BD}" srcOrd="0" destOrd="0" presId="urn:microsoft.com/office/officeart/2005/8/layout/process1"/>
    <dgm:cxn modelId="{9C6456AC-EAC1-4B2E-AB8F-882A846F77A4}" type="presOf" srcId="{792F140D-6C1C-4D8C-8982-98CDFA88C9FB}" destId="{FA8BC3A3-2E12-4F76-8975-E19D760A52C8}" srcOrd="0" destOrd="0" presId="urn:microsoft.com/office/officeart/2005/8/layout/process1"/>
    <dgm:cxn modelId="{136D7CB2-5AFA-4C1F-B898-9B60D416039E}" type="presOf" srcId="{792F140D-6C1C-4D8C-8982-98CDFA88C9FB}" destId="{08742478-EC09-4AB2-B0BE-D80F7E4C4096}" srcOrd="1" destOrd="0" presId="urn:microsoft.com/office/officeart/2005/8/layout/process1"/>
    <dgm:cxn modelId="{DA3F7DC3-DD46-4837-A3D5-8931E79464EB}" type="presOf" srcId="{DA0765CA-F151-42C9-9A81-86828EC42798}" destId="{8D21F446-C592-443E-B287-9A393A14B94D}" srcOrd="0" destOrd="0" presId="urn:microsoft.com/office/officeart/2005/8/layout/process1"/>
    <dgm:cxn modelId="{96A3FBC3-F27A-4474-8393-654182F68878}" srcId="{B169B477-52D3-4177-833F-412723801D5E}" destId="{50811DD1-7C34-4D97-A017-19E1F6A0EDA3}" srcOrd="1" destOrd="0" parTransId="{45CF8FA2-5668-473F-94D6-45FDF17B19F4}" sibTransId="{DA0765CA-F151-42C9-9A81-86828EC42798}"/>
    <dgm:cxn modelId="{0B25EAE0-C8B7-4260-AC97-4A50E2839129}" type="presOf" srcId="{685D314A-8F42-4479-9060-B198FFE9685A}" destId="{9F24E92E-9260-454C-9095-5BA7744FD0E9}" srcOrd="0" destOrd="0" presId="urn:microsoft.com/office/officeart/2005/8/layout/process1"/>
    <dgm:cxn modelId="{D77B3B4B-59F9-401C-A733-7F4A8FC8FE39}" type="presParOf" srcId="{C14BFF05-09FC-4F44-9FF9-AB52BA212D9B}" destId="{95A1DB01-F489-4DD7-AA44-88D3839C61BC}" srcOrd="0" destOrd="0" presId="urn:microsoft.com/office/officeart/2005/8/layout/process1"/>
    <dgm:cxn modelId="{327098DD-E98C-4F0D-AF16-5E85E23A7504}" type="presParOf" srcId="{C14BFF05-09FC-4F44-9FF9-AB52BA212D9B}" destId="{9F24E92E-9260-454C-9095-5BA7744FD0E9}" srcOrd="1" destOrd="0" presId="urn:microsoft.com/office/officeart/2005/8/layout/process1"/>
    <dgm:cxn modelId="{B3B4CEC5-D52D-4B4D-89CA-8AA7907DD977}" type="presParOf" srcId="{9F24E92E-9260-454C-9095-5BA7744FD0E9}" destId="{8F435A21-42E0-421A-80F9-E07340970BDB}" srcOrd="0" destOrd="0" presId="urn:microsoft.com/office/officeart/2005/8/layout/process1"/>
    <dgm:cxn modelId="{D6EB9EDC-3578-4874-99D1-38C11667CF9B}" type="presParOf" srcId="{C14BFF05-09FC-4F44-9FF9-AB52BA212D9B}" destId="{A419831D-2C6A-43BF-A1C5-C28655C627BD}" srcOrd="2" destOrd="0" presId="urn:microsoft.com/office/officeart/2005/8/layout/process1"/>
    <dgm:cxn modelId="{C7C49566-2EB8-4F54-9BC7-C29DF1B5E7F9}" type="presParOf" srcId="{C14BFF05-09FC-4F44-9FF9-AB52BA212D9B}" destId="{8D21F446-C592-443E-B287-9A393A14B94D}" srcOrd="3" destOrd="0" presId="urn:microsoft.com/office/officeart/2005/8/layout/process1"/>
    <dgm:cxn modelId="{BE837379-C3C5-4BDF-B207-6536FC239858}" type="presParOf" srcId="{8D21F446-C592-443E-B287-9A393A14B94D}" destId="{2CD5C2FC-E50B-4AC4-A4E8-C9C0663097B9}" srcOrd="0" destOrd="0" presId="urn:microsoft.com/office/officeart/2005/8/layout/process1"/>
    <dgm:cxn modelId="{A20BDA7B-1D08-4206-93BB-D186A0ED9B1E}" type="presParOf" srcId="{C14BFF05-09FC-4F44-9FF9-AB52BA212D9B}" destId="{04B9E23D-7A95-4ED6-B3DD-D6FDD726260B}" srcOrd="4" destOrd="0" presId="urn:microsoft.com/office/officeart/2005/8/layout/process1"/>
    <dgm:cxn modelId="{A48820DF-211A-41FD-AB7E-A0B82F0459C0}" type="presParOf" srcId="{C14BFF05-09FC-4F44-9FF9-AB52BA212D9B}" destId="{FA8BC3A3-2E12-4F76-8975-E19D760A52C8}" srcOrd="5" destOrd="0" presId="urn:microsoft.com/office/officeart/2005/8/layout/process1"/>
    <dgm:cxn modelId="{4946BF2C-45CE-4D0B-90AA-122C01E94D1B}" type="presParOf" srcId="{FA8BC3A3-2E12-4F76-8975-E19D760A52C8}" destId="{08742478-EC09-4AB2-B0BE-D80F7E4C4096}" srcOrd="0" destOrd="0" presId="urn:microsoft.com/office/officeart/2005/8/layout/process1"/>
    <dgm:cxn modelId="{B263EF2B-82C1-4262-8BAB-A00840A2994F}" type="presParOf" srcId="{C14BFF05-09FC-4F44-9FF9-AB52BA212D9B}" destId="{F0B9F859-9150-4A7B-90DA-90D4190420E0}"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BF9C94-5509-4F79-AC82-D0991D6614CC}">
      <dsp:nvSpPr>
        <dsp:cNvPr id="0" name=""/>
        <dsp:cNvSpPr/>
      </dsp:nvSpPr>
      <dsp:spPr>
        <a:xfrm>
          <a:off x="3352800" y="673594"/>
          <a:ext cx="1834810" cy="636876"/>
        </a:xfrm>
        <a:custGeom>
          <a:avLst/>
          <a:gdLst/>
          <a:ahLst/>
          <a:cxnLst/>
          <a:rect l="0" t="0" r="0" b="0"/>
          <a:pathLst>
            <a:path>
              <a:moveTo>
                <a:pt x="0" y="0"/>
              </a:moveTo>
              <a:lnTo>
                <a:pt x="0" y="318438"/>
              </a:lnTo>
              <a:lnTo>
                <a:pt x="1834810" y="318438"/>
              </a:lnTo>
              <a:lnTo>
                <a:pt x="1834810" y="636876"/>
              </a:lnTo>
            </a:path>
          </a:pathLst>
        </a:custGeom>
        <a:noFill/>
        <a:ln w="19050" cap="flat" cmpd="sng" algn="ctr">
          <a:solidFill>
            <a:schemeClr val="accent1"/>
          </a:solidFill>
          <a:prstDash val="solid"/>
          <a:miter lim="800000"/>
        </a:ln>
        <a:effectLst/>
      </dsp:spPr>
      <dsp:style>
        <a:lnRef idx="3">
          <a:schemeClr val="accent1"/>
        </a:lnRef>
        <a:fillRef idx="0">
          <a:schemeClr val="accent1"/>
        </a:fillRef>
        <a:effectRef idx="2">
          <a:schemeClr val="accent1"/>
        </a:effectRef>
        <a:fontRef idx="minor">
          <a:schemeClr val="tx1"/>
        </a:fontRef>
      </dsp:style>
    </dsp:sp>
    <dsp:sp modelId="{AF461715-315F-4B67-AE64-A74F48E9AF89}">
      <dsp:nvSpPr>
        <dsp:cNvPr id="0" name=""/>
        <dsp:cNvSpPr/>
      </dsp:nvSpPr>
      <dsp:spPr>
        <a:xfrm>
          <a:off x="1517989" y="673594"/>
          <a:ext cx="1834810" cy="636876"/>
        </a:xfrm>
        <a:custGeom>
          <a:avLst/>
          <a:gdLst/>
          <a:ahLst/>
          <a:cxnLst/>
          <a:rect l="0" t="0" r="0" b="0"/>
          <a:pathLst>
            <a:path>
              <a:moveTo>
                <a:pt x="1834810" y="0"/>
              </a:moveTo>
              <a:lnTo>
                <a:pt x="1834810" y="318438"/>
              </a:lnTo>
              <a:lnTo>
                <a:pt x="0" y="318438"/>
              </a:lnTo>
              <a:lnTo>
                <a:pt x="0" y="636876"/>
              </a:lnTo>
            </a:path>
          </a:pathLst>
        </a:custGeom>
        <a:noFill/>
        <a:ln w="19050" cap="flat" cmpd="sng" algn="ctr">
          <a:solidFill>
            <a:schemeClr val="accent1"/>
          </a:solidFill>
          <a:prstDash val="solid"/>
          <a:miter lim="800000"/>
        </a:ln>
        <a:effectLst/>
      </dsp:spPr>
      <dsp:style>
        <a:lnRef idx="3">
          <a:schemeClr val="accent1"/>
        </a:lnRef>
        <a:fillRef idx="0">
          <a:schemeClr val="accent1"/>
        </a:fillRef>
        <a:effectRef idx="2">
          <a:schemeClr val="accent1"/>
        </a:effectRef>
        <a:fontRef idx="minor">
          <a:schemeClr val="tx1"/>
        </a:fontRef>
      </dsp:style>
    </dsp:sp>
    <dsp:sp modelId="{D05EC9E0-8F5D-45CB-A733-A5612A87189B}">
      <dsp:nvSpPr>
        <dsp:cNvPr id="0" name=""/>
        <dsp:cNvSpPr/>
      </dsp:nvSpPr>
      <dsp:spPr>
        <a:xfrm>
          <a:off x="1066792" y="145836"/>
          <a:ext cx="4572014" cy="527758"/>
        </a:xfrm>
        <a:prstGeom prst="rect">
          <a:avLst/>
        </a:prstGeom>
        <a:solidFill>
          <a:schemeClr val="accent1">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所有损害优化的方法都是正则化</a:t>
          </a:r>
        </a:p>
      </dsp:txBody>
      <dsp:txXfrm>
        <a:off x="1066792" y="145836"/>
        <a:ext cx="4572014" cy="527758"/>
      </dsp:txXfrm>
    </dsp:sp>
    <dsp:sp modelId="{D2B477F3-791F-46FC-A50D-FA3601860E25}">
      <dsp:nvSpPr>
        <dsp:cNvPr id="0" name=""/>
        <dsp:cNvSpPr/>
      </dsp:nvSpPr>
      <dsp:spPr>
        <a:xfrm>
          <a:off x="1616" y="1310471"/>
          <a:ext cx="3032745" cy="524892"/>
        </a:xfrm>
        <a:prstGeom prst="rect">
          <a:avLst/>
        </a:prstGeom>
        <a:solidFill>
          <a:schemeClr val="accent1">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增加优化约束</a:t>
          </a:r>
          <a:endParaRPr lang="en-US" altLang="zh-CN" sz="2000" kern="1200" dirty="0">
            <a:latin typeface="微软雅黑" panose="020B0503020204020204" pitchFamily="34" charset="-122"/>
            <a:ea typeface="微软雅黑" panose="020B0503020204020204" pitchFamily="34" charset="-122"/>
          </a:endParaRPr>
        </a:p>
      </dsp:txBody>
      <dsp:txXfrm>
        <a:off x="1616" y="1310471"/>
        <a:ext cx="3032745" cy="524892"/>
      </dsp:txXfrm>
    </dsp:sp>
    <dsp:sp modelId="{7509D6B6-898D-4FC7-8441-00720BF18D07}">
      <dsp:nvSpPr>
        <dsp:cNvPr id="0" name=""/>
        <dsp:cNvSpPr/>
      </dsp:nvSpPr>
      <dsp:spPr>
        <a:xfrm>
          <a:off x="3671238" y="1310471"/>
          <a:ext cx="3032745" cy="511760"/>
        </a:xfrm>
        <a:prstGeom prst="rect">
          <a:avLst/>
        </a:prstGeom>
        <a:solidFill>
          <a:schemeClr val="accent1">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latin typeface="微软雅黑" panose="020B0503020204020204" pitchFamily="34" charset="-122"/>
              <a:ea typeface="微软雅黑" panose="020B0503020204020204" pitchFamily="34" charset="-122"/>
            </a:rPr>
            <a:t>干扰优化过程</a:t>
          </a:r>
        </a:p>
      </dsp:txBody>
      <dsp:txXfrm>
        <a:off x="3671238" y="1310471"/>
        <a:ext cx="3032745" cy="511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A1DB01-F489-4DD7-AA44-88D3839C61BC}">
      <dsp:nvSpPr>
        <dsp:cNvPr id="0" name=""/>
        <dsp:cNvSpPr/>
      </dsp:nvSpPr>
      <dsp:spPr>
        <a:xfrm>
          <a:off x="3571" y="127444"/>
          <a:ext cx="1561703" cy="554735"/>
        </a:xfrm>
        <a:prstGeom prst="roundRect">
          <a:avLst>
            <a:gd name="adj" fmla="val 10000"/>
          </a:avLst>
        </a:prstGeom>
        <a:solidFill>
          <a:srgbClr val="ED7D31">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solidFill>
                <a:prstClr val="white"/>
              </a:solidFill>
              <a:latin typeface="微软雅黑" panose="020B0503020204020204" pitchFamily="34" charset="-122"/>
              <a:ea typeface="微软雅黑" panose="020B0503020204020204" pitchFamily="34" charset="-122"/>
              <a:cs typeface="+mn-cs"/>
            </a:rPr>
            <a:t>数据搜集</a:t>
          </a:r>
        </a:p>
      </dsp:txBody>
      <dsp:txXfrm>
        <a:off x="19819" y="143692"/>
        <a:ext cx="1529207" cy="522239"/>
      </dsp:txXfrm>
    </dsp:sp>
    <dsp:sp modelId="{9F24E92E-9260-454C-9095-5BA7744FD0E9}">
      <dsp:nvSpPr>
        <dsp:cNvPr id="0" name=""/>
        <dsp:cNvSpPr/>
      </dsp:nvSpPr>
      <dsp:spPr>
        <a:xfrm>
          <a:off x="1721445" y="211160"/>
          <a:ext cx="331081" cy="38730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1721445" y="288620"/>
        <a:ext cx="231757" cy="232382"/>
      </dsp:txXfrm>
    </dsp:sp>
    <dsp:sp modelId="{A419831D-2C6A-43BF-A1C5-C28655C627BD}">
      <dsp:nvSpPr>
        <dsp:cNvPr id="0" name=""/>
        <dsp:cNvSpPr/>
      </dsp:nvSpPr>
      <dsp:spPr>
        <a:xfrm>
          <a:off x="2189956" y="134959"/>
          <a:ext cx="1561703" cy="539705"/>
        </a:xfrm>
        <a:prstGeom prst="roundRect">
          <a:avLst>
            <a:gd name="adj" fmla="val 10000"/>
          </a:avLst>
        </a:prstGeom>
        <a:solidFill>
          <a:srgbClr val="ED7D31">
            <a:hueOff val="0"/>
            <a:satOff val="0"/>
            <a:lumOff val="0"/>
            <a:alphaOff val="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755650">
            <a:lnSpc>
              <a:spcPct val="90000"/>
            </a:lnSpc>
            <a:spcBef>
              <a:spcPct val="0"/>
            </a:spcBef>
            <a:spcAft>
              <a:spcPct val="35000"/>
            </a:spcAft>
            <a:buNone/>
          </a:pPr>
          <a:r>
            <a:rPr lang="zh-CN" altLang="en-US" sz="1700" b="1" kern="1200" dirty="0">
              <a:latin typeface="微软雅黑" panose="020B0503020204020204" pitchFamily="34" charset="-122"/>
              <a:ea typeface="微软雅黑" panose="020B0503020204020204" pitchFamily="34" charset="-122"/>
            </a:rPr>
            <a:t>数据清洗</a:t>
          </a:r>
        </a:p>
      </dsp:txBody>
      <dsp:txXfrm>
        <a:off x="2205763" y="150766"/>
        <a:ext cx="1530089" cy="508091"/>
      </dsp:txXfrm>
    </dsp:sp>
    <dsp:sp modelId="{8D21F446-C592-443E-B287-9A393A14B94D}">
      <dsp:nvSpPr>
        <dsp:cNvPr id="0" name=""/>
        <dsp:cNvSpPr/>
      </dsp:nvSpPr>
      <dsp:spPr>
        <a:xfrm>
          <a:off x="3907829" y="211160"/>
          <a:ext cx="331081" cy="38730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3907829" y="288620"/>
        <a:ext cx="231757" cy="232382"/>
      </dsp:txXfrm>
    </dsp:sp>
    <dsp:sp modelId="{04B9E23D-7A95-4ED6-B3DD-D6FDD726260B}">
      <dsp:nvSpPr>
        <dsp:cNvPr id="0" name=""/>
        <dsp:cNvSpPr/>
      </dsp:nvSpPr>
      <dsp:spPr>
        <a:xfrm>
          <a:off x="4376340" y="133272"/>
          <a:ext cx="1561703" cy="54307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zh-CN" altLang="en-US" sz="1700" b="1" kern="1200" dirty="0">
              <a:latin typeface="微软雅黑" panose="020B0503020204020204" pitchFamily="34" charset="-122"/>
              <a:ea typeface="微软雅黑" panose="020B0503020204020204" pitchFamily="34" charset="-122"/>
            </a:rPr>
            <a:t>特征工程</a:t>
          </a:r>
        </a:p>
      </dsp:txBody>
      <dsp:txXfrm>
        <a:off x="4392246" y="149178"/>
        <a:ext cx="1529891" cy="511267"/>
      </dsp:txXfrm>
    </dsp:sp>
    <dsp:sp modelId="{FA8BC3A3-2E12-4F76-8975-E19D760A52C8}">
      <dsp:nvSpPr>
        <dsp:cNvPr id="0" name=""/>
        <dsp:cNvSpPr/>
      </dsp:nvSpPr>
      <dsp:spPr>
        <a:xfrm>
          <a:off x="6094214" y="211160"/>
          <a:ext cx="331081" cy="38730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6094214" y="288620"/>
        <a:ext cx="231757" cy="232382"/>
      </dsp:txXfrm>
    </dsp:sp>
    <dsp:sp modelId="{F0B9F859-9150-4A7B-90DA-90D4190420E0}">
      <dsp:nvSpPr>
        <dsp:cNvPr id="0" name=""/>
        <dsp:cNvSpPr/>
      </dsp:nvSpPr>
      <dsp:spPr>
        <a:xfrm>
          <a:off x="6562724" y="142797"/>
          <a:ext cx="1561703" cy="52402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zh-CN" altLang="en-US" sz="1700" b="1" kern="1200" dirty="0">
              <a:latin typeface="微软雅黑" panose="020B0503020204020204" pitchFamily="34" charset="-122"/>
              <a:ea typeface="微软雅黑" panose="020B0503020204020204" pitchFamily="34" charset="-122"/>
            </a:rPr>
            <a:t>数据建模</a:t>
          </a:r>
        </a:p>
      </dsp:txBody>
      <dsp:txXfrm>
        <a:off x="6578072" y="158145"/>
        <a:ext cx="1531007" cy="49333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CBA65A-FF3E-4677-9506-A6A56B9CC191}" type="datetimeFigureOut">
              <a:rPr lang="zh-CN" altLang="en-US" smtClean="0"/>
              <a:t>2022/10/25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CCBB5C-52F7-46E7-8EA7-DBFEE9FF7BB8}" type="slidenum">
              <a:rPr lang="zh-CN" altLang="en-US" smtClean="0"/>
              <a:t>‹#›</a:t>
            </a:fld>
            <a:endParaRPr lang="zh-CN" altLang="en-US"/>
          </a:p>
        </p:txBody>
      </p:sp>
    </p:spTree>
    <p:extLst>
      <p:ext uri="{BB962C8B-B14F-4D97-AF65-F5344CB8AC3E}">
        <p14:creationId xmlns:p14="http://schemas.microsoft.com/office/powerpoint/2010/main" val="396876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CCBB5C-52F7-46E7-8EA7-DBFEE9FF7BB8}" type="slidenum">
              <a:rPr lang="zh-CN" altLang="en-US" smtClean="0"/>
              <a:t>1</a:t>
            </a:fld>
            <a:endParaRPr lang="zh-CN" altLang="en-US"/>
          </a:p>
        </p:txBody>
      </p:sp>
    </p:spTree>
    <p:extLst>
      <p:ext uri="{BB962C8B-B14F-4D97-AF65-F5344CB8AC3E}">
        <p14:creationId xmlns:p14="http://schemas.microsoft.com/office/powerpoint/2010/main" val="3390488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CCBB5C-52F7-46E7-8EA7-DBFEE9FF7BB8}" type="slidenum">
              <a:rPr lang="zh-CN" altLang="en-US" smtClean="0"/>
              <a:t>69</a:t>
            </a:fld>
            <a:endParaRPr lang="zh-CN" altLang="en-US"/>
          </a:p>
        </p:txBody>
      </p:sp>
    </p:spTree>
    <p:extLst>
      <p:ext uri="{BB962C8B-B14F-4D97-AF65-F5344CB8AC3E}">
        <p14:creationId xmlns:p14="http://schemas.microsoft.com/office/powerpoint/2010/main" val="3497551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a:t>如果在验证集上的错误率不再下降，就停止迭代。</a:t>
            </a:r>
          </a:p>
          <a:p>
            <a:endParaRPr lang="zh-CN" altLang="en-US" dirty="0"/>
          </a:p>
        </p:txBody>
      </p:sp>
      <p:sp>
        <p:nvSpPr>
          <p:cNvPr id="4" name="灯片编号占位符 3"/>
          <p:cNvSpPr>
            <a:spLocks noGrp="1"/>
          </p:cNvSpPr>
          <p:nvPr>
            <p:ph type="sldNum" sz="quarter" idx="10"/>
          </p:nvPr>
        </p:nvSpPr>
        <p:spPr/>
        <p:txBody>
          <a:bodyPr/>
          <a:lstStyle/>
          <a:p>
            <a:pPr>
              <a:defRPr/>
            </a:pPr>
            <a:fld id="{B4C119E0-CEE4-4FF8-83B2-DC856A2C17CC}" type="slidenum">
              <a:rPr lang="en-US" altLang="zh-CN" smtClean="0"/>
              <a:pPr>
                <a:defRPr/>
              </a:pPr>
              <a:t>76</a:t>
            </a:fld>
            <a:endParaRPr lang="en-US" altLang="zh-CN"/>
          </a:p>
        </p:txBody>
      </p:sp>
    </p:spTree>
    <p:extLst>
      <p:ext uri="{BB962C8B-B14F-4D97-AF65-F5344CB8AC3E}">
        <p14:creationId xmlns:p14="http://schemas.microsoft.com/office/powerpoint/2010/main" val="1348007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7CCBB5C-52F7-46E7-8EA7-DBFEE9FF7BB8}" type="slidenum">
              <a:rPr lang="zh-CN" altLang="en-US" smtClean="0"/>
              <a:t>4</a:t>
            </a:fld>
            <a:endParaRPr lang="zh-CN" altLang="en-US"/>
          </a:p>
        </p:txBody>
      </p:sp>
    </p:spTree>
    <p:extLst>
      <p:ext uri="{BB962C8B-B14F-4D97-AF65-F5344CB8AC3E}">
        <p14:creationId xmlns:p14="http://schemas.microsoft.com/office/powerpoint/2010/main" val="3211911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CCBB5C-52F7-46E7-8EA7-DBFEE9FF7BB8}" type="slidenum">
              <a:rPr lang="zh-CN" altLang="en-US" smtClean="0"/>
              <a:t>26</a:t>
            </a:fld>
            <a:endParaRPr lang="zh-CN" altLang="en-US"/>
          </a:p>
        </p:txBody>
      </p:sp>
    </p:spTree>
    <p:extLst>
      <p:ext uri="{BB962C8B-B14F-4D97-AF65-F5344CB8AC3E}">
        <p14:creationId xmlns:p14="http://schemas.microsoft.com/office/powerpoint/2010/main" val="2752628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Geoffrey Hinton</a:t>
            </a:r>
          </a:p>
          <a:p>
            <a:r>
              <a:rPr lang="en-US" altLang="zh-CN" dirty="0"/>
              <a:t>1.</a:t>
            </a:r>
            <a:r>
              <a:rPr lang="zh-CN" altLang="en-US" dirty="0"/>
              <a:t>多隐层的神经网络具有优异的特征学习能力，学习得到的特征对数据有更本质的刻画，从而有利于可视化或分类；</a:t>
            </a:r>
          </a:p>
          <a:p>
            <a:r>
              <a:rPr lang="zh-CN" altLang="en-US" dirty="0"/>
              <a:t>　　</a:t>
            </a:r>
            <a:r>
              <a:rPr lang="en-US" altLang="zh-CN" dirty="0"/>
              <a:t>2.</a:t>
            </a:r>
            <a:r>
              <a:rPr lang="zh-CN" altLang="en-US" dirty="0"/>
              <a:t>深度神经网络在训练上的难度，可以通过“逐层初始化” 来有效克服。</a:t>
            </a:r>
          </a:p>
          <a:p>
            <a:r>
              <a:rPr lang="zh-CN" altLang="en-US" dirty="0"/>
              <a:t>而他们的研究方向，则全部都是机器学习的子类</a:t>
            </a:r>
            <a:r>
              <a:rPr lang="en-US" altLang="zh-CN" dirty="0"/>
              <a:t>--</a:t>
            </a:r>
            <a:r>
              <a:rPr lang="zh-CN" altLang="en-US" dirty="0"/>
              <a:t>深度学习。</a:t>
            </a:r>
          </a:p>
        </p:txBody>
      </p:sp>
      <p:sp>
        <p:nvSpPr>
          <p:cNvPr id="4" name="灯片编号占位符 3"/>
          <p:cNvSpPr>
            <a:spLocks noGrp="1"/>
          </p:cNvSpPr>
          <p:nvPr>
            <p:ph type="sldNum" sz="quarter" idx="10"/>
          </p:nvPr>
        </p:nvSpPr>
        <p:spPr/>
        <p:txBody>
          <a:bodyPr/>
          <a:lstStyle/>
          <a:p>
            <a:fld id="{A3E2AD35-AC65-4570-AD7A-63696EC132C7}" type="slidenum">
              <a:rPr lang="en-US" altLang="zh-CN" smtClean="0"/>
              <a:pPr/>
              <a:t>28</a:t>
            </a:fld>
            <a:endParaRPr lang="en-US" altLang="zh-CN"/>
          </a:p>
        </p:txBody>
      </p:sp>
    </p:spTree>
    <p:extLst>
      <p:ext uri="{BB962C8B-B14F-4D97-AF65-F5344CB8AC3E}">
        <p14:creationId xmlns:p14="http://schemas.microsoft.com/office/powerpoint/2010/main" val="557217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E2AD35-AC65-4570-AD7A-63696EC132C7}" type="slidenum">
              <a:rPr lang="en-US" altLang="zh-CN" smtClean="0"/>
              <a:pPr/>
              <a:t>29</a:t>
            </a:fld>
            <a:endParaRPr lang="en-US" altLang="zh-CN"/>
          </a:p>
        </p:txBody>
      </p:sp>
    </p:spTree>
    <p:extLst>
      <p:ext uri="{BB962C8B-B14F-4D97-AF65-F5344CB8AC3E}">
        <p14:creationId xmlns:p14="http://schemas.microsoft.com/office/powerpoint/2010/main" val="15783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Geoffrey Hinton</a:t>
            </a:r>
          </a:p>
          <a:p>
            <a:r>
              <a:rPr lang="en-US" altLang="zh-CN" dirty="0"/>
              <a:t>1.</a:t>
            </a:r>
            <a:r>
              <a:rPr lang="zh-CN" altLang="en-US" dirty="0"/>
              <a:t>多隐层的神经网络具有优异的特征学习能力，学习得到的特征对数据有更本质的刻画，从而有利于可视化或分类；</a:t>
            </a:r>
          </a:p>
          <a:p>
            <a:r>
              <a:rPr lang="zh-CN" altLang="en-US" dirty="0"/>
              <a:t>　　</a:t>
            </a:r>
            <a:r>
              <a:rPr lang="en-US" altLang="zh-CN" dirty="0"/>
              <a:t>2.</a:t>
            </a:r>
            <a:r>
              <a:rPr lang="zh-CN" altLang="en-US" dirty="0"/>
              <a:t>深度神经网络在训练上的难度，可以通过“逐层初始化” 来有效克服。</a:t>
            </a:r>
          </a:p>
          <a:p>
            <a:r>
              <a:rPr lang="zh-CN" altLang="en-US" dirty="0"/>
              <a:t>而他们的研究方向，则全部都是机器学习的子类</a:t>
            </a:r>
            <a:r>
              <a:rPr lang="en-US" altLang="zh-CN" dirty="0"/>
              <a:t>--</a:t>
            </a:r>
            <a:r>
              <a:rPr lang="zh-CN" altLang="en-US" dirty="0"/>
              <a:t>深度学习。</a:t>
            </a:r>
          </a:p>
        </p:txBody>
      </p:sp>
      <p:sp>
        <p:nvSpPr>
          <p:cNvPr id="4" name="灯片编号占位符 3"/>
          <p:cNvSpPr>
            <a:spLocks noGrp="1"/>
          </p:cNvSpPr>
          <p:nvPr>
            <p:ph type="sldNum" sz="quarter" idx="10"/>
          </p:nvPr>
        </p:nvSpPr>
        <p:spPr/>
        <p:txBody>
          <a:bodyPr/>
          <a:lstStyle/>
          <a:p>
            <a:fld id="{A3E2AD35-AC65-4570-AD7A-63696EC132C7}" type="slidenum">
              <a:rPr lang="en-US" altLang="zh-CN" smtClean="0"/>
              <a:pPr/>
              <a:t>30</a:t>
            </a:fld>
            <a:endParaRPr lang="en-US" altLang="zh-CN"/>
          </a:p>
        </p:txBody>
      </p:sp>
    </p:spTree>
    <p:extLst>
      <p:ext uri="{BB962C8B-B14F-4D97-AF65-F5344CB8AC3E}">
        <p14:creationId xmlns:p14="http://schemas.microsoft.com/office/powerpoint/2010/main" val="435187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CCBB5C-52F7-46E7-8EA7-DBFEE9FF7BB8}" type="slidenum">
              <a:rPr lang="zh-CN" altLang="en-US" smtClean="0"/>
              <a:t>49</a:t>
            </a:fld>
            <a:endParaRPr lang="zh-CN" altLang="en-US"/>
          </a:p>
        </p:txBody>
      </p:sp>
    </p:spTree>
    <p:extLst>
      <p:ext uri="{BB962C8B-B14F-4D97-AF65-F5344CB8AC3E}">
        <p14:creationId xmlns:p14="http://schemas.microsoft.com/office/powerpoint/2010/main" val="176431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mc:AlternateContent xmlns:mc="http://schemas.openxmlformats.org/markup-compatibility/2006" xmlns:a14="http://schemas.microsoft.com/office/drawing/2010/main">
        <mc:Choice Requires="a14">
          <p:sp>
            <p:nvSpPr>
              <p:cNvPr id="3" name="备注占位符 2"/>
              <p:cNvSpPr>
                <a:spLocks noGrp="1"/>
              </p:cNvSpPr>
              <p:nvPr>
                <p:ph type="body" idx="1"/>
              </p:nvPr>
            </p:nvSpPr>
            <p:spPr/>
            <p:txBody>
              <a:bodyPr/>
              <a:lstStyle/>
              <a:p>
                <a:endParaRPr lang="zh-CN" altLang="en-US" sz="1050" dirty="0"/>
              </a:p>
            </p:txBody>
          </p:sp>
        </mc:Choice>
        <mc:Fallback xmlns="">
          <p:sp>
            <p:nvSpPr>
              <p:cNvPr id="3" name="备注占位符 2"/>
              <p:cNvSpPr>
                <a:spLocks noGrp="1"/>
              </p:cNvSpPr>
              <p:nvPr>
                <p:ph type="body" idx="1"/>
              </p:nvPr>
            </p:nvSpPr>
            <p:spPr/>
            <p:txBody>
              <a:bodyPr/>
              <a:lstStyle/>
              <a:p>
                <a:pPr lvl="1"/>
                <a:r>
                  <a:rPr lang="zh-CN" altLang="en-US" dirty="0" smtClean="0"/>
                  <a:t>经验风险</a:t>
                </a:r>
                <a:endParaRPr lang="en-US" altLang="zh-CN" dirty="0" smtClean="0"/>
              </a:p>
              <a:p>
                <a:pPr lvl="2"/>
                <a:r>
                  <a:rPr lang="en-US" altLang="zh-CN" i="0" smtClean="0">
                    <a:latin typeface="Cambria Math" panose="02040503050406030204" pitchFamily="18" charset="0"/>
                  </a:rPr>
                  <a:t>𝑅(</a:t>
                </a:r>
                <a:r>
                  <a:rPr lang="zh-CN" altLang="en-US" i="0" smtClean="0">
                    <a:latin typeface="Cambria Math" panose="02040503050406030204" pitchFamily="18" charset="0"/>
                  </a:rPr>
                  <a:t>𝜃</a:t>
                </a:r>
                <a:r>
                  <a:rPr lang="en-US" altLang="zh-CN" i="0" smtClean="0">
                    <a:latin typeface="Cambria Math" panose="02040503050406030204" pitchFamily="18" charset="0"/>
                  </a:rPr>
                  <a:t>)=1/</a:t>
                </a:r>
                <a:r>
                  <a:rPr lang="en-US" altLang="zh-CN" i="0">
                    <a:latin typeface="Cambria Math" panose="02040503050406030204" pitchFamily="18" charset="0"/>
                  </a:rPr>
                  <a:t>N</a:t>
                </a:r>
                <a:r>
                  <a:rPr lang="en-US" altLang="zh-CN" i="0" smtClean="0">
                    <a:latin typeface="Cambria Math" panose="02040503050406030204" pitchFamily="18" charset="0"/>
                  </a:rPr>
                  <a:t> ∑_(𝑖=1)</a:t>
                </a:r>
                <a:r>
                  <a:rPr lang="en-US" altLang="zh-CN" i="0">
                    <a:latin typeface="Cambria Math" panose="02040503050406030204" pitchFamily="18" charset="0"/>
                  </a:rPr>
                  <a:t>^N</a:t>
                </a:r>
                <a:r>
                  <a:rPr lang="en-US" altLang="zh-CN" i="0" smtClean="0">
                    <a:latin typeface="Cambria Math" panose="02040503050406030204" pitchFamily="18" charset="0"/>
                  </a:rPr>
                  <a:t>▒</a:t>
                </a:r>
                <a:r>
                  <a:rPr lang="en-US" altLang="zh-CN" i="0">
                    <a:latin typeface="Cambria Math" panose="02040503050406030204" pitchFamily="18" charset="0"/>
                  </a:rPr>
                  <a:t>〖</a:t>
                </a:r>
                <a:r>
                  <a:rPr lang="en-US" altLang="zh-CN" i="0" smtClean="0">
                    <a:latin typeface="Cambria Math" panose="02040503050406030204" pitchFamily="18" charset="0"/>
                  </a:rPr>
                  <a:t>𝐿(</a:t>
                </a:r>
                <a:r>
                  <a:rPr lang="en-US" altLang="zh-CN" i="0" dirty="0">
                    <a:latin typeface="Cambria Math" panose="02040503050406030204" pitchFamily="18" charset="0"/>
                  </a:rPr>
                  <a:t>𝑦^((𝑖) )</a:t>
                </a:r>
                <a:r>
                  <a:rPr lang="en-US" altLang="zh-CN" i="0" smtClean="0">
                    <a:latin typeface="Cambria Math" panose="02040503050406030204" pitchFamily="18" charset="0"/>
                  </a:rPr>
                  <a:t>,</a:t>
                </a:r>
                <a:r>
                  <a:rPr lang="fr-FR" altLang="zh-CN" i="0">
                    <a:latin typeface="Cambria Math" panose="02040503050406030204" pitchFamily="18" charset="0"/>
                  </a:rPr>
                  <a:t> 𝑓(</a:t>
                </a:r>
                <a:r>
                  <a:rPr lang="en-US" altLang="zh-CN" i="0" dirty="0">
                    <a:latin typeface="Cambria Math" panose="02040503050406030204" pitchFamily="18" charset="0"/>
                  </a:rPr>
                  <a:t>x^((𝑖) ) )</a:t>
                </a:r>
                <a:r>
                  <a:rPr lang="en-US" altLang="zh-CN" i="0" smtClean="0">
                    <a:latin typeface="Cambria Math" panose="02040503050406030204" pitchFamily="18" charset="0"/>
                  </a:rPr>
                  <a:t>)</a:t>
                </a:r>
                <a:r>
                  <a:rPr lang="en-US" altLang="zh-CN" i="0">
                    <a:latin typeface="Cambria Math" panose="02040503050406030204" pitchFamily="18" charset="0"/>
                  </a:rPr>
                  <a:t>〗</a:t>
                </a:r>
                <a:endParaRPr lang="zh-CN" altLang="en-US" dirty="0"/>
              </a:p>
              <a:p>
                <a:pPr lvl="1"/>
                <a:r>
                  <a:rPr lang="zh-CN" altLang="en-US" dirty="0" smtClean="0"/>
                  <a:t>结构风险：</a:t>
                </a:r>
                <a:r>
                  <a:rPr lang="en-US" altLang="zh-CN" dirty="0" smtClean="0"/>
                  <a:t> </a:t>
                </a:r>
              </a:p>
              <a:p>
                <a:pPr lvl="2"/>
                <a:r>
                  <a:rPr lang="en-US" altLang="zh-CN" i="0">
                    <a:latin typeface="Cambria Math" panose="02040503050406030204" pitchFamily="18" charset="0"/>
                  </a:rPr>
                  <a:t>𝑅(</a:t>
                </a:r>
                <a:r>
                  <a:rPr lang="zh-CN" altLang="en-US" i="0">
                    <a:latin typeface="Cambria Math" panose="02040503050406030204" pitchFamily="18" charset="0"/>
                  </a:rPr>
                  <a:t>𝜃)</a:t>
                </a:r>
                <a:r>
                  <a:rPr lang="en-US" altLang="zh-CN" i="0" smtClean="0">
                    <a:latin typeface="Cambria Math" panose="02040503050406030204" pitchFamily="18" charset="0"/>
                  </a:rPr>
                  <a:t>+</a:t>
                </a:r>
                <a:r>
                  <a:rPr lang="zh-CN" altLang="en-US" i="0" smtClean="0">
                    <a:latin typeface="Cambria Math" panose="02040503050406030204" pitchFamily="18" charset="0"/>
                  </a:rPr>
                  <a:t>𝜆</a:t>
                </a:r>
                <a:r>
                  <a:rPr lang="en-US" altLang="zh-CN" i="0" smtClean="0">
                    <a:latin typeface="Cambria Math" panose="02040503050406030204" pitchFamily="18" charset="0"/>
                  </a:rPr>
                  <a:t>‖</a:t>
                </a:r>
                <a:r>
                  <a:rPr lang="zh-CN" altLang="en-US" i="0" smtClean="0">
                    <a:latin typeface="Cambria Math" panose="02040503050406030204" pitchFamily="18" charset="0"/>
                  </a:rPr>
                  <a:t>𝜃‖</a:t>
                </a:r>
                <a:r>
                  <a:rPr lang="en-US" altLang="zh-CN" baseline="30000" dirty="0" smtClean="0"/>
                  <a:t>2</a:t>
                </a:r>
              </a:p>
              <a:p>
                <a:endParaRPr lang="zh-CN" altLang="en-US" dirty="0"/>
              </a:p>
            </p:txBody>
          </p:sp>
        </mc:Fallback>
      </mc:AlternateContent>
      <p:sp>
        <p:nvSpPr>
          <p:cNvPr id="4" name="灯片编号占位符 3"/>
          <p:cNvSpPr>
            <a:spLocks noGrp="1"/>
          </p:cNvSpPr>
          <p:nvPr>
            <p:ph type="sldNum" sz="quarter" idx="10"/>
          </p:nvPr>
        </p:nvSpPr>
        <p:spPr/>
        <p:txBody>
          <a:bodyPr/>
          <a:lstStyle/>
          <a:p>
            <a:pPr>
              <a:defRPr/>
            </a:pPr>
            <a:fld id="{B4C119E0-CEE4-4FF8-83B2-DC856A2C17CC}" type="slidenum">
              <a:rPr lang="en-US" altLang="zh-CN" smtClean="0"/>
              <a:pPr>
                <a:defRPr/>
              </a:pPr>
              <a:t>51</a:t>
            </a:fld>
            <a:endParaRPr lang="en-US" altLang="zh-CN"/>
          </a:p>
        </p:txBody>
      </p:sp>
    </p:spTree>
    <p:extLst>
      <p:ext uri="{BB962C8B-B14F-4D97-AF65-F5344CB8AC3E}">
        <p14:creationId xmlns:p14="http://schemas.microsoft.com/office/powerpoint/2010/main" val="642970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1844394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3577998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1334224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dirty="0"/>
              <a:t>Click to edit Master title style</a:t>
            </a:r>
          </a:p>
        </p:txBody>
      </p:sp>
      <p:sp>
        <p:nvSpPr>
          <p:cNvPr id="8" name="Content Placeholder 7"/>
          <p:cNvSpPr>
            <a:spLocks noGrp="1"/>
          </p:cNvSpPr>
          <p:nvPr>
            <p:ph sz="quarter" idx="1"/>
          </p:nvPr>
        </p:nvSpPr>
        <p:spPr>
          <a:xfrm>
            <a:off x="609600" y="1219200"/>
            <a:ext cx="10972800" cy="4937760"/>
          </a:xfrm>
        </p:spPr>
        <p:txBody>
          <a:bodyPr/>
          <a:lstStyle>
            <a:lvl1pPr>
              <a:defRPr>
                <a:latin typeface="华文楷体" panose="02010600040101010101" pitchFamily="2" charset="-122"/>
                <a:ea typeface="华文楷体" panose="02010600040101010101" pitchFamily="2" charset="-122"/>
              </a:defRPr>
            </a:lvl1pPr>
            <a:lvl2pPr>
              <a:defRPr sz="2400">
                <a:latin typeface="华文楷体" panose="02010600040101010101" pitchFamily="2" charset="-122"/>
                <a:ea typeface="华文楷体" panose="02010600040101010101" pitchFamily="2" charset="-122"/>
              </a:defRPr>
            </a:lvl2pPr>
            <a:lvl3pPr>
              <a:defRPr sz="2400">
                <a:latin typeface="华文楷体" panose="02010600040101010101" pitchFamily="2" charset="-122"/>
                <a:ea typeface="华文楷体" panose="02010600040101010101" pitchFamily="2" charset="-122"/>
              </a:defRPr>
            </a:lvl3pPr>
            <a:lvl4pPr>
              <a:defRPr sz="1800">
                <a:latin typeface="华文楷体" panose="02010600040101010101" pitchFamily="2" charset="-122"/>
                <a:ea typeface="华文楷体" panose="02010600040101010101" pitchFamily="2" charset="-122"/>
              </a:defRPr>
            </a:lvl4pPr>
            <a:lvl5pPr>
              <a:defRPr sz="1600">
                <a:latin typeface="华文楷体" panose="02010600040101010101" pitchFamily="2" charset="-122"/>
                <a:ea typeface="华文楷体" panose="02010600040101010101" pitchFamily="2"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736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Just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1904784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ntent Text_IMG">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dirty="0"/>
              <a:t>Click to edit Master title style</a:t>
            </a:r>
          </a:p>
        </p:txBody>
      </p:sp>
      <p:sp>
        <p:nvSpPr>
          <p:cNvPr id="9" name="Content Placeholder 8"/>
          <p:cNvSpPr>
            <a:spLocks noGrp="1"/>
          </p:cNvSpPr>
          <p:nvPr>
            <p:ph sz="quarter" idx="1"/>
          </p:nvPr>
        </p:nvSpPr>
        <p:spPr>
          <a:xfrm>
            <a:off x="609600" y="1219200"/>
            <a:ext cx="6299200" cy="49377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4" name="直接连接符 3"/>
          <p:cNvCxnSpPr/>
          <p:nvPr userDrawn="1"/>
        </p:nvCxnSpPr>
        <p:spPr>
          <a:xfrm>
            <a:off x="7112000" y="1219200"/>
            <a:ext cx="0" cy="493776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757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p>
        </p:txBody>
      </p:sp>
      <p:sp>
        <p:nvSpPr>
          <p:cNvPr id="3" name="表格占位符 2"/>
          <p:cNvSpPr>
            <a:spLocks noGrp="1"/>
          </p:cNvSpPr>
          <p:nvPr>
            <p:ph type="tbl" idx="1"/>
          </p:nvPr>
        </p:nvSpPr>
        <p:spPr>
          <a:xfrm>
            <a:off x="609600" y="1600201"/>
            <a:ext cx="10972800" cy="4530725"/>
          </a:xfrm>
        </p:spPr>
        <p:txBody>
          <a:bodyPr/>
          <a:lstStyle/>
          <a:p>
            <a:pPr lvl="0"/>
            <a:endParaRPr lang="zh-CN" altLang="en-US" noProof="0"/>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18A54C05-12C6-4ED5-8C42-25DA65BDDB23}" type="slidenum">
              <a:rPr lang="en-US" altLang="zh-CN"/>
              <a:pPr/>
              <a:t>‹#›</a:t>
            </a:fld>
            <a:endParaRPr lang="en-US" altLang="zh-CN"/>
          </a:p>
        </p:txBody>
      </p:sp>
    </p:spTree>
    <p:extLst>
      <p:ext uri="{BB962C8B-B14F-4D97-AF65-F5344CB8AC3E}">
        <p14:creationId xmlns:p14="http://schemas.microsoft.com/office/powerpoint/2010/main" val="2691795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4060043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32313999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1529436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712212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740085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770169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3539478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97A4CA56-C766-4643-9C49-0B5937DF92E1}" type="datetimeFigureOut">
              <a:rPr lang="zh-CN" altLang="en-US" smtClean="0"/>
              <a:t>2022/10/25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1485574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4CA56-C766-4643-9C49-0B5937DF92E1}" type="datetimeFigureOut">
              <a:rPr lang="zh-CN" altLang="en-US" smtClean="0"/>
              <a:t>2022/10/25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931A4B-E62A-4F8E-837E-E9B10A41F2CC}" type="slidenum">
              <a:rPr lang="zh-CN" altLang="en-US" smtClean="0"/>
              <a:t>‹#›</a:t>
            </a:fld>
            <a:endParaRPr lang="zh-CN" altLang="en-US"/>
          </a:p>
        </p:txBody>
      </p:sp>
    </p:spTree>
    <p:extLst>
      <p:ext uri="{BB962C8B-B14F-4D97-AF65-F5344CB8AC3E}">
        <p14:creationId xmlns:p14="http://schemas.microsoft.com/office/powerpoint/2010/main" val="66176460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51" r:id="rId12"/>
    <p:sldLayoutId id="2147483676" r:id="rId13"/>
    <p:sldLayoutId id="2147483677" r:id="rId14"/>
    <p:sldLayoutId id="2147483678" r:id="rId15"/>
    <p:sldLayoutId id="214748367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30.wmf"/><Relationship Id="rId7" Type="http://schemas.openxmlformats.org/officeDocument/2006/relationships/image" Target="../media/image31.wmf"/><Relationship Id="rId2" Type="http://schemas.openxmlformats.org/officeDocument/2006/relationships/oleObject" Target="../embeddings/oleObject1.bin"/><Relationship Id="rId1" Type="http://schemas.openxmlformats.org/officeDocument/2006/relationships/slideLayout" Target="../slideLayouts/slideLayout13.xml"/><Relationship Id="rId6" Type="http://schemas.openxmlformats.org/officeDocument/2006/relationships/oleObject" Target="../embeddings/oleObject4.bin"/><Relationship Id="rId5" Type="http://schemas.openxmlformats.org/officeDocument/2006/relationships/oleObject" Target="../embeddings/oleObject3.bin"/><Relationship Id="rId10" Type="http://schemas.openxmlformats.org/officeDocument/2006/relationships/image" Target="../media/image34.jpeg"/><Relationship Id="rId4" Type="http://schemas.openxmlformats.org/officeDocument/2006/relationships/oleObject" Target="../embeddings/oleObject2.bin"/><Relationship Id="rId9" Type="http://schemas.openxmlformats.org/officeDocument/2006/relationships/image" Target="../media/image33.jpeg"/></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45.png"/><Relationship Id="rId4" Type="http://schemas.openxmlformats.org/officeDocument/2006/relationships/image" Target="../media/image44.pn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wmf"/></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6.tmp"/><Relationship Id="rId5" Type="http://schemas.openxmlformats.org/officeDocument/2006/relationships/image" Target="../media/image55.tmp"/><Relationship Id="rId4" Type="http://schemas.openxmlformats.org/officeDocument/2006/relationships/image" Target="../media/image54.tmp"/></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68.png"/><Relationship Id="rId4" Type="http://schemas.openxmlformats.org/officeDocument/2006/relationships/image" Target="../media/image67.png"/></Relationships>
</file>

<file path=ppt/slides/_rels/slide63.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gif"/><Relationship Id="rId1" Type="http://schemas.openxmlformats.org/officeDocument/2006/relationships/slideLayout" Target="../slideLayouts/slideLayout7.xml"/><Relationship Id="rId4" Type="http://schemas.openxmlformats.org/officeDocument/2006/relationships/image" Target="../media/image71.tmp"/></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tmp"/><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13.xml"/><Relationship Id="rId1" Type="http://schemas.openxmlformats.org/officeDocument/2006/relationships/tags" Target="../tags/tag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82.tmp"/></Relationships>
</file>

<file path=ppt/slides/_rels/slide72.xml.rels><?xml version="1.0" encoding="UTF-8" standalone="yes"?>
<Relationships xmlns="http://schemas.openxmlformats.org/package/2006/relationships"><Relationship Id="rId2" Type="http://schemas.openxmlformats.org/officeDocument/2006/relationships/image" Target="../media/image83.tmp"/><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8" Type="http://schemas.openxmlformats.org/officeDocument/2006/relationships/image" Target="../media/image85.jpeg"/><Relationship Id="rId13" Type="http://schemas.openxmlformats.org/officeDocument/2006/relationships/image" Target="../media/image90.jpeg"/><Relationship Id="rId3" Type="http://schemas.openxmlformats.org/officeDocument/2006/relationships/diagramLayout" Target="../diagrams/layout2.xml"/><Relationship Id="rId7" Type="http://schemas.openxmlformats.org/officeDocument/2006/relationships/image" Target="../media/image84.jpeg"/><Relationship Id="rId12" Type="http://schemas.openxmlformats.org/officeDocument/2006/relationships/image" Target="../media/image89.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image" Target="../media/image88.jpeg"/><Relationship Id="rId5" Type="http://schemas.openxmlformats.org/officeDocument/2006/relationships/diagramColors" Target="../diagrams/colors2.xml"/><Relationship Id="rId10" Type="http://schemas.openxmlformats.org/officeDocument/2006/relationships/image" Target="../media/image87.jpeg"/><Relationship Id="rId4" Type="http://schemas.openxmlformats.org/officeDocument/2006/relationships/diagramQuickStyle" Target="../diagrams/quickStyle2.xml"/><Relationship Id="rId9" Type="http://schemas.openxmlformats.org/officeDocument/2006/relationships/image" Target="../media/image86.jpeg"/></Relationships>
</file>

<file path=ppt/slides/_rels/slide7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93.tmp"/><Relationship Id="rId2" Type="http://schemas.openxmlformats.org/officeDocument/2006/relationships/image" Target="../media/image92.tmp"/><Relationship Id="rId1" Type="http://schemas.openxmlformats.org/officeDocument/2006/relationships/slideLayout" Target="../slideLayouts/slideLayout13.xml"/><Relationship Id="rId5" Type="http://schemas.openxmlformats.org/officeDocument/2006/relationships/image" Target="../media/image95.tmp"/><Relationship Id="rId4" Type="http://schemas.openxmlformats.org/officeDocument/2006/relationships/image" Target="../media/image94.tmp"/></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7.xml"/><Relationship Id="rId5" Type="http://schemas.openxmlformats.org/officeDocument/2006/relationships/image" Target="../media/image97.png"/><Relationship Id="rId4" Type="http://schemas.openxmlformats.org/officeDocument/2006/relationships/image" Target="../media/image96.tmp"/></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tmp"/><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7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p:cNvSpPr>
            <a:spLocks/>
          </p:cNvSpPr>
          <p:nvPr/>
        </p:nvSpPr>
        <p:spPr bwMode="auto">
          <a:xfrm>
            <a:off x="3798683" y="1481769"/>
            <a:ext cx="938213" cy="2454275"/>
          </a:xfrm>
          <a:custGeom>
            <a:avLst/>
            <a:gdLst>
              <a:gd name="T0" fmla="*/ 362 w 365"/>
              <a:gd name="T1" fmla="*/ 955 h 955"/>
              <a:gd name="T2" fmla="*/ 235 w 365"/>
              <a:gd name="T3" fmla="*/ 417 h 955"/>
              <a:gd name="T4" fmla="*/ 0 w 365"/>
              <a:gd name="T5" fmla="*/ 0 h 955"/>
              <a:gd name="T6" fmla="*/ 1 w 365"/>
              <a:gd name="T7" fmla="*/ 0 h 955"/>
              <a:gd name="T8" fmla="*/ 236 w 365"/>
              <a:gd name="T9" fmla="*/ 416 h 955"/>
              <a:gd name="T10" fmla="*/ 328 w 365"/>
              <a:gd name="T11" fmla="*/ 671 h 955"/>
              <a:gd name="T12" fmla="*/ 363 w 365"/>
              <a:gd name="T13" fmla="*/ 955 h 955"/>
              <a:gd name="T14" fmla="*/ 362 w 365"/>
              <a:gd name="T15" fmla="*/ 955 h 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955">
                <a:moveTo>
                  <a:pt x="362" y="955"/>
                </a:moveTo>
                <a:cubicBezTo>
                  <a:pt x="365" y="787"/>
                  <a:pt x="325" y="616"/>
                  <a:pt x="235" y="417"/>
                </a:cubicBezTo>
                <a:cubicBezTo>
                  <a:pt x="176" y="286"/>
                  <a:pt x="104" y="158"/>
                  <a:pt x="0" y="0"/>
                </a:cubicBezTo>
                <a:cubicBezTo>
                  <a:pt x="1" y="0"/>
                  <a:pt x="1" y="0"/>
                  <a:pt x="1" y="0"/>
                </a:cubicBezTo>
                <a:cubicBezTo>
                  <a:pt x="105" y="157"/>
                  <a:pt x="177" y="286"/>
                  <a:pt x="236" y="416"/>
                </a:cubicBezTo>
                <a:cubicBezTo>
                  <a:pt x="277" y="507"/>
                  <a:pt x="307" y="591"/>
                  <a:pt x="328" y="671"/>
                </a:cubicBezTo>
                <a:cubicBezTo>
                  <a:pt x="353" y="770"/>
                  <a:pt x="364" y="863"/>
                  <a:pt x="363" y="955"/>
                </a:cubicBezTo>
                <a:lnTo>
                  <a:pt x="362" y="955"/>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127295" y="1626232"/>
            <a:ext cx="604838" cy="2309813"/>
          </a:xfrm>
          <a:custGeom>
            <a:avLst/>
            <a:gdLst>
              <a:gd name="T0" fmla="*/ 234 w 235"/>
              <a:gd name="T1" fmla="*/ 899 h 899"/>
              <a:gd name="T2" fmla="*/ 54 w 235"/>
              <a:gd name="T3" fmla="*/ 544 h 899"/>
              <a:gd name="T4" fmla="*/ 18 w 235"/>
              <a:gd name="T5" fmla="*/ 0 h 899"/>
              <a:gd name="T6" fmla="*/ 19 w 235"/>
              <a:gd name="T7" fmla="*/ 0 h 899"/>
              <a:gd name="T8" fmla="*/ 55 w 235"/>
              <a:gd name="T9" fmla="*/ 544 h 899"/>
              <a:gd name="T10" fmla="*/ 235 w 235"/>
              <a:gd name="T11" fmla="*/ 899 h 899"/>
              <a:gd name="T12" fmla="*/ 234 w 235"/>
              <a:gd name="T13" fmla="*/ 899 h 899"/>
            </a:gdLst>
            <a:ahLst/>
            <a:cxnLst>
              <a:cxn ang="0">
                <a:pos x="T0" y="T1"/>
              </a:cxn>
              <a:cxn ang="0">
                <a:pos x="T2" y="T3"/>
              </a:cxn>
              <a:cxn ang="0">
                <a:pos x="T4" y="T5"/>
              </a:cxn>
              <a:cxn ang="0">
                <a:pos x="T6" y="T7"/>
              </a:cxn>
              <a:cxn ang="0">
                <a:pos x="T8" y="T9"/>
              </a:cxn>
              <a:cxn ang="0">
                <a:pos x="T10" y="T11"/>
              </a:cxn>
              <a:cxn ang="0">
                <a:pos x="T12" y="T13"/>
              </a:cxn>
            </a:cxnLst>
            <a:rect l="0" t="0" r="r" b="b"/>
            <a:pathLst>
              <a:path w="235" h="899">
                <a:moveTo>
                  <a:pt x="234" y="899"/>
                </a:moveTo>
                <a:cubicBezTo>
                  <a:pt x="153" y="802"/>
                  <a:pt x="91" y="679"/>
                  <a:pt x="54" y="544"/>
                </a:cubicBezTo>
                <a:cubicBezTo>
                  <a:pt x="13" y="389"/>
                  <a:pt x="0" y="206"/>
                  <a:pt x="18" y="0"/>
                </a:cubicBezTo>
                <a:cubicBezTo>
                  <a:pt x="19" y="0"/>
                  <a:pt x="19" y="0"/>
                  <a:pt x="19" y="0"/>
                </a:cubicBezTo>
                <a:cubicBezTo>
                  <a:pt x="1" y="206"/>
                  <a:pt x="14" y="389"/>
                  <a:pt x="55" y="544"/>
                </a:cubicBezTo>
                <a:cubicBezTo>
                  <a:pt x="92" y="679"/>
                  <a:pt x="154" y="801"/>
                  <a:pt x="235" y="899"/>
                </a:cubicBezTo>
                <a:lnTo>
                  <a:pt x="234" y="899"/>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703558" y="618169"/>
            <a:ext cx="514350" cy="3317875"/>
          </a:xfrm>
          <a:custGeom>
            <a:avLst/>
            <a:gdLst>
              <a:gd name="T0" fmla="*/ 11 w 200"/>
              <a:gd name="T1" fmla="*/ 1291 h 1291"/>
              <a:gd name="T2" fmla="*/ 10 w 200"/>
              <a:gd name="T3" fmla="*/ 1291 h 1291"/>
              <a:gd name="T4" fmla="*/ 189 w 200"/>
              <a:gd name="T5" fmla="*/ 603 h 1291"/>
              <a:gd name="T6" fmla="*/ 0 w 200"/>
              <a:gd name="T7" fmla="*/ 0 h 1291"/>
              <a:gd name="T8" fmla="*/ 1 w 200"/>
              <a:gd name="T9" fmla="*/ 0 h 1291"/>
              <a:gd name="T10" fmla="*/ 132 w 200"/>
              <a:gd name="T11" fmla="*/ 280 h 1291"/>
              <a:gd name="T12" fmla="*/ 189 w 200"/>
              <a:gd name="T13" fmla="*/ 603 h 1291"/>
              <a:gd name="T14" fmla="*/ 11 w 200"/>
              <a:gd name="T15" fmla="*/ 1291 h 1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291">
                <a:moveTo>
                  <a:pt x="11" y="1291"/>
                </a:moveTo>
                <a:cubicBezTo>
                  <a:pt x="10" y="1291"/>
                  <a:pt x="10" y="1291"/>
                  <a:pt x="10" y="1291"/>
                </a:cubicBezTo>
                <a:cubicBezTo>
                  <a:pt x="136" y="1091"/>
                  <a:pt x="199" y="846"/>
                  <a:pt x="189" y="603"/>
                </a:cubicBezTo>
                <a:cubicBezTo>
                  <a:pt x="179" y="388"/>
                  <a:pt x="114" y="179"/>
                  <a:pt x="0" y="0"/>
                </a:cubicBezTo>
                <a:cubicBezTo>
                  <a:pt x="1" y="0"/>
                  <a:pt x="1" y="0"/>
                  <a:pt x="1" y="0"/>
                </a:cubicBezTo>
                <a:cubicBezTo>
                  <a:pt x="56" y="86"/>
                  <a:pt x="100" y="180"/>
                  <a:pt x="132" y="280"/>
                </a:cubicBezTo>
                <a:cubicBezTo>
                  <a:pt x="165" y="385"/>
                  <a:pt x="185" y="493"/>
                  <a:pt x="189" y="603"/>
                </a:cubicBezTo>
                <a:cubicBezTo>
                  <a:pt x="200" y="846"/>
                  <a:pt x="137" y="1091"/>
                  <a:pt x="11" y="1291"/>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097133" y="3936045"/>
            <a:ext cx="631825" cy="1398588"/>
          </a:xfrm>
          <a:custGeom>
            <a:avLst/>
            <a:gdLst>
              <a:gd name="T0" fmla="*/ 0 w 246"/>
              <a:gd name="T1" fmla="*/ 544 h 544"/>
              <a:gd name="T2" fmla="*/ 0 w 246"/>
              <a:gd name="T3" fmla="*/ 544 h 544"/>
              <a:gd name="T4" fmla="*/ 180 w 246"/>
              <a:gd name="T5" fmla="*/ 267 h 544"/>
              <a:gd name="T6" fmla="*/ 246 w 246"/>
              <a:gd name="T7" fmla="*/ 0 h 544"/>
              <a:gd name="T8" fmla="*/ 246 w 246"/>
              <a:gd name="T9" fmla="*/ 0 h 544"/>
              <a:gd name="T10" fmla="*/ 181 w 246"/>
              <a:gd name="T11" fmla="*/ 267 h 544"/>
              <a:gd name="T12" fmla="*/ 106 w 246"/>
              <a:gd name="T13" fmla="*/ 409 h 544"/>
              <a:gd name="T14" fmla="*/ 0 w 246"/>
              <a:gd name="T15" fmla="*/ 544 h 5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44">
                <a:moveTo>
                  <a:pt x="0" y="544"/>
                </a:moveTo>
                <a:cubicBezTo>
                  <a:pt x="0" y="544"/>
                  <a:pt x="0" y="544"/>
                  <a:pt x="0" y="544"/>
                </a:cubicBezTo>
                <a:cubicBezTo>
                  <a:pt x="78" y="460"/>
                  <a:pt x="138" y="366"/>
                  <a:pt x="180" y="267"/>
                </a:cubicBezTo>
                <a:cubicBezTo>
                  <a:pt x="216" y="182"/>
                  <a:pt x="238" y="92"/>
                  <a:pt x="246" y="0"/>
                </a:cubicBezTo>
                <a:cubicBezTo>
                  <a:pt x="246" y="0"/>
                  <a:pt x="246" y="0"/>
                  <a:pt x="246" y="0"/>
                </a:cubicBezTo>
                <a:cubicBezTo>
                  <a:pt x="239" y="92"/>
                  <a:pt x="216" y="182"/>
                  <a:pt x="181" y="267"/>
                </a:cubicBezTo>
                <a:cubicBezTo>
                  <a:pt x="160" y="315"/>
                  <a:pt x="135" y="363"/>
                  <a:pt x="106" y="409"/>
                </a:cubicBezTo>
                <a:cubicBezTo>
                  <a:pt x="75" y="456"/>
                  <a:pt x="39" y="502"/>
                  <a:pt x="0" y="544"/>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4097133" y="4267832"/>
            <a:ext cx="896938" cy="1066800"/>
          </a:xfrm>
          <a:custGeom>
            <a:avLst/>
            <a:gdLst>
              <a:gd name="T0" fmla="*/ 0 w 349"/>
              <a:gd name="T1" fmla="*/ 415 h 415"/>
              <a:gd name="T2" fmla="*/ 0 w 349"/>
              <a:gd name="T3" fmla="*/ 415 h 415"/>
              <a:gd name="T4" fmla="*/ 349 w 349"/>
              <a:gd name="T5" fmla="*/ 0 h 415"/>
              <a:gd name="T6" fmla="*/ 349 w 349"/>
              <a:gd name="T7" fmla="*/ 0 h 415"/>
              <a:gd name="T8" fmla="*/ 197 w 349"/>
              <a:gd name="T9" fmla="*/ 219 h 415"/>
              <a:gd name="T10" fmla="*/ 0 w 349"/>
              <a:gd name="T11" fmla="*/ 415 h 415"/>
            </a:gdLst>
            <a:ahLst/>
            <a:cxnLst>
              <a:cxn ang="0">
                <a:pos x="T0" y="T1"/>
              </a:cxn>
              <a:cxn ang="0">
                <a:pos x="T2" y="T3"/>
              </a:cxn>
              <a:cxn ang="0">
                <a:pos x="T4" y="T5"/>
              </a:cxn>
              <a:cxn ang="0">
                <a:pos x="T6" y="T7"/>
              </a:cxn>
              <a:cxn ang="0">
                <a:pos x="T8" y="T9"/>
              </a:cxn>
              <a:cxn ang="0">
                <a:pos x="T10" y="T11"/>
              </a:cxn>
            </a:cxnLst>
            <a:rect l="0" t="0" r="r" b="b"/>
            <a:pathLst>
              <a:path w="349" h="415">
                <a:moveTo>
                  <a:pt x="0" y="415"/>
                </a:moveTo>
                <a:cubicBezTo>
                  <a:pt x="0" y="415"/>
                  <a:pt x="0" y="415"/>
                  <a:pt x="0" y="415"/>
                </a:cubicBezTo>
                <a:cubicBezTo>
                  <a:pt x="142" y="297"/>
                  <a:pt x="263" y="153"/>
                  <a:pt x="349" y="0"/>
                </a:cubicBezTo>
                <a:cubicBezTo>
                  <a:pt x="349" y="0"/>
                  <a:pt x="349" y="0"/>
                  <a:pt x="349" y="0"/>
                </a:cubicBezTo>
                <a:cubicBezTo>
                  <a:pt x="306" y="76"/>
                  <a:pt x="256" y="150"/>
                  <a:pt x="197" y="219"/>
                </a:cubicBezTo>
                <a:cubicBezTo>
                  <a:pt x="138" y="290"/>
                  <a:pt x="72" y="355"/>
                  <a:pt x="0" y="415"/>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2085770" y="2916869"/>
            <a:ext cx="581025" cy="3446463"/>
          </a:xfrm>
          <a:custGeom>
            <a:avLst/>
            <a:gdLst>
              <a:gd name="T0" fmla="*/ 0 w 226"/>
              <a:gd name="T1" fmla="*/ 1341 h 1341"/>
              <a:gd name="T2" fmla="*/ 0 w 226"/>
              <a:gd name="T3" fmla="*/ 1341 h 1341"/>
              <a:gd name="T4" fmla="*/ 76 w 226"/>
              <a:gd name="T5" fmla="*/ 1177 h 1341"/>
              <a:gd name="T6" fmla="*/ 144 w 226"/>
              <a:gd name="T7" fmla="*/ 754 h 1341"/>
              <a:gd name="T8" fmla="*/ 182 w 226"/>
              <a:gd name="T9" fmla="*/ 361 h 1341"/>
              <a:gd name="T10" fmla="*/ 192 w 226"/>
              <a:gd name="T11" fmla="*/ 251 h 1341"/>
              <a:gd name="T12" fmla="*/ 209 w 226"/>
              <a:gd name="T13" fmla="*/ 84 h 1341"/>
              <a:gd name="T14" fmla="*/ 226 w 226"/>
              <a:gd name="T15" fmla="*/ 0 h 1341"/>
              <a:gd name="T16" fmla="*/ 226 w 226"/>
              <a:gd name="T17" fmla="*/ 0 h 1341"/>
              <a:gd name="T18" fmla="*/ 210 w 226"/>
              <a:gd name="T19" fmla="*/ 84 h 1341"/>
              <a:gd name="T20" fmla="*/ 193 w 226"/>
              <a:gd name="T21" fmla="*/ 251 h 1341"/>
              <a:gd name="T22" fmla="*/ 183 w 226"/>
              <a:gd name="T23" fmla="*/ 361 h 1341"/>
              <a:gd name="T24" fmla="*/ 145 w 226"/>
              <a:gd name="T25" fmla="*/ 754 h 1341"/>
              <a:gd name="T26" fmla="*/ 77 w 226"/>
              <a:gd name="T27" fmla="*/ 1178 h 1341"/>
              <a:gd name="T28" fmla="*/ 0 w 226"/>
              <a:gd name="T29" fmla="*/ 1341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6" h="1341">
                <a:moveTo>
                  <a:pt x="0" y="1341"/>
                </a:moveTo>
                <a:cubicBezTo>
                  <a:pt x="0" y="1341"/>
                  <a:pt x="0" y="1341"/>
                  <a:pt x="0" y="1341"/>
                </a:cubicBezTo>
                <a:cubicBezTo>
                  <a:pt x="28" y="1322"/>
                  <a:pt x="52" y="1272"/>
                  <a:pt x="76" y="1177"/>
                </a:cubicBezTo>
                <a:cubicBezTo>
                  <a:pt x="101" y="1077"/>
                  <a:pt x="122" y="947"/>
                  <a:pt x="144" y="754"/>
                </a:cubicBezTo>
                <a:cubicBezTo>
                  <a:pt x="160" y="618"/>
                  <a:pt x="171" y="487"/>
                  <a:pt x="182" y="361"/>
                </a:cubicBezTo>
                <a:cubicBezTo>
                  <a:pt x="186" y="323"/>
                  <a:pt x="189" y="287"/>
                  <a:pt x="192" y="251"/>
                </a:cubicBezTo>
                <a:cubicBezTo>
                  <a:pt x="198" y="189"/>
                  <a:pt x="203" y="131"/>
                  <a:pt x="209" y="84"/>
                </a:cubicBezTo>
                <a:cubicBezTo>
                  <a:pt x="214" y="45"/>
                  <a:pt x="219" y="18"/>
                  <a:pt x="226" y="0"/>
                </a:cubicBezTo>
                <a:cubicBezTo>
                  <a:pt x="226" y="0"/>
                  <a:pt x="226" y="0"/>
                  <a:pt x="226" y="0"/>
                </a:cubicBezTo>
                <a:cubicBezTo>
                  <a:pt x="219" y="18"/>
                  <a:pt x="215" y="46"/>
                  <a:pt x="210" y="84"/>
                </a:cubicBezTo>
                <a:cubicBezTo>
                  <a:pt x="204" y="131"/>
                  <a:pt x="198" y="189"/>
                  <a:pt x="193" y="251"/>
                </a:cubicBezTo>
                <a:cubicBezTo>
                  <a:pt x="190" y="287"/>
                  <a:pt x="186" y="323"/>
                  <a:pt x="183" y="361"/>
                </a:cubicBezTo>
                <a:cubicBezTo>
                  <a:pt x="172" y="487"/>
                  <a:pt x="161" y="618"/>
                  <a:pt x="145" y="754"/>
                </a:cubicBezTo>
                <a:cubicBezTo>
                  <a:pt x="123" y="947"/>
                  <a:pt x="102" y="1077"/>
                  <a:pt x="77" y="1178"/>
                </a:cubicBezTo>
                <a:cubicBezTo>
                  <a:pt x="53" y="1273"/>
                  <a:pt x="29" y="1323"/>
                  <a:pt x="0" y="1341"/>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1"/>
          <p:cNvSpPr>
            <a:spLocks/>
          </p:cNvSpPr>
          <p:nvPr/>
        </p:nvSpPr>
        <p:spPr bwMode="auto">
          <a:xfrm>
            <a:off x="295070" y="2916869"/>
            <a:ext cx="2371725" cy="3471863"/>
          </a:xfrm>
          <a:custGeom>
            <a:avLst/>
            <a:gdLst>
              <a:gd name="T0" fmla="*/ 0 w 923"/>
              <a:gd name="T1" fmla="*/ 1351 h 1351"/>
              <a:gd name="T2" fmla="*/ 0 w 923"/>
              <a:gd name="T3" fmla="*/ 1350 h 1351"/>
              <a:gd name="T4" fmla="*/ 51 w 923"/>
              <a:gd name="T5" fmla="*/ 1299 h 1351"/>
              <a:gd name="T6" fmla="*/ 128 w 923"/>
              <a:gd name="T7" fmla="*/ 1187 h 1351"/>
              <a:gd name="T8" fmla="*/ 235 w 923"/>
              <a:gd name="T9" fmla="*/ 1009 h 1351"/>
              <a:gd name="T10" fmla="*/ 303 w 923"/>
              <a:gd name="T11" fmla="*/ 892 h 1351"/>
              <a:gd name="T12" fmla="*/ 370 w 923"/>
              <a:gd name="T13" fmla="*/ 778 h 1351"/>
              <a:gd name="T14" fmla="*/ 674 w 923"/>
              <a:gd name="T15" fmla="*/ 291 h 1351"/>
              <a:gd name="T16" fmla="*/ 810 w 923"/>
              <a:gd name="T17" fmla="*/ 112 h 1351"/>
              <a:gd name="T18" fmla="*/ 923 w 923"/>
              <a:gd name="T19" fmla="*/ 0 h 1351"/>
              <a:gd name="T20" fmla="*/ 923 w 923"/>
              <a:gd name="T21" fmla="*/ 1 h 1351"/>
              <a:gd name="T22" fmla="*/ 811 w 923"/>
              <a:gd name="T23" fmla="*/ 113 h 1351"/>
              <a:gd name="T24" fmla="*/ 675 w 923"/>
              <a:gd name="T25" fmla="*/ 292 h 1351"/>
              <a:gd name="T26" fmla="*/ 370 w 923"/>
              <a:gd name="T27" fmla="*/ 778 h 1351"/>
              <a:gd name="T28" fmla="*/ 304 w 923"/>
              <a:gd name="T29" fmla="*/ 893 h 1351"/>
              <a:gd name="T30" fmla="*/ 235 w 923"/>
              <a:gd name="T31" fmla="*/ 1010 h 1351"/>
              <a:gd name="T32" fmla="*/ 129 w 923"/>
              <a:gd name="T33" fmla="*/ 1188 h 1351"/>
              <a:gd name="T34" fmla="*/ 52 w 923"/>
              <a:gd name="T35" fmla="*/ 1300 h 1351"/>
              <a:gd name="T36" fmla="*/ 0 w 923"/>
              <a:gd name="T3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3" h="1351">
                <a:moveTo>
                  <a:pt x="0" y="1351"/>
                </a:moveTo>
                <a:cubicBezTo>
                  <a:pt x="0" y="1350"/>
                  <a:pt x="0" y="1350"/>
                  <a:pt x="0" y="1350"/>
                </a:cubicBezTo>
                <a:cubicBezTo>
                  <a:pt x="14" y="1341"/>
                  <a:pt x="31" y="1325"/>
                  <a:pt x="51" y="1299"/>
                </a:cubicBezTo>
                <a:cubicBezTo>
                  <a:pt x="73" y="1272"/>
                  <a:pt x="97" y="1236"/>
                  <a:pt x="128" y="1187"/>
                </a:cubicBezTo>
                <a:cubicBezTo>
                  <a:pt x="157" y="1141"/>
                  <a:pt x="191" y="1084"/>
                  <a:pt x="235" y="1009"/>
                </a:cubicBezTo>
                <a:cubicBezTo>
                  <a:pt x="257" y="972"/>
                  <a:pt x="279" y="933"/>
                  <a:pt x="303" y="892"/>
                </a:cubicBezTo>
                <a:cubicBezTo>
                  <a:pt x="324" y="855"/>
                  <a:pt x="347" y="817"/>
                  <a:pt x="370" y="778"/>
                </a:cubicBezTo>
                <a:cubicBezTo>
                  <a:pt x="465" y="615"/>
                  <a:pt x="568" y="444"/>
                  <a:pt x="674" y="291"/>
                </a:cubicBezTo>
                <a:cubicBezTo>
                  <a:pt x="724" y="219"/>
                  <a:pt x="769" y="160"/>
                  <a:pt x="810" y="112"/>
                </a:cubicBezTo>
                <a:cubicBezTo>
                  <a:pt x="851" y="64"/>
                  <a:pt x="888" y="27"/>
                  <a:pt x="923" y="0"/>
                </a:cubicBezTo>
                <a:cubicBezTo>
                  <a:pt x="923" y="1"/>
                  <a:pt x="923" y="1"/>
                  <a:pt x="923" y="1"/>
                </a:cubicBezTo>
                <a:cubicBezTo>
                  <a:pt x="889" y="28"/>
                  <a:pt x="852" y="65"/>
                  <a:pt x="811" y="113"/>
                </a:cubicBezTo>
                <a:cubicBezTo>
                  <a:pt x="770" y="161"/>
                  <a:pt x="725" y="219"/>
                  <a:pt x="675" y="292"/>
                </a:cubicBezTo>
                <a:cubicBezTo>
                  <a:pt x="569" y="444"/>
                  <a:pt x="466" y="616"/>
                  <a:pt x="370" y="778"/>
                </a:cubicBezTo>
                <a:cubicBezTo>
                  <a:pt x="348" y="817"/>
                  <a:pt x="325" y="856"/>
                  <a:pt x="304" y="893"/>
                </a:cubicBezTo>
                <a:cubicBezTo>
                  <a:pt x="280" y="934"/>
                  <a:pt x="258" y="972"/>
                  <a:pt x="235" y="1010"/>
                </a:cubicBezTo>
                <a:cubicBezTo>
                  <a:pt x="192" y="1085"/>
                  <a:pt x="158" y="1141"/>
                  <a:pt x="129" y="1188"/>
                </a:cubicBezTo>
                <a:cubicBezTo>
                  <a:pt x="98" y="1237"/>
                  <a:pt x="73" y="1272"/>
                  <a:pt x="52" y="1300"/>
                </a:cubicBezTo>
                <a:cubicBezTo>
                  <a:pt x="31" y="1326"/>
                  <a:pt x="15" y="1342"/>
                  <a:pt x="0" y="1351"/>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2"/>
          <p:cNvSpPr>
            <a:spLocks/>
          </p:cNvSpPr>
          <p:nvPr/>
        </p:nvSpPr>
        <p:spPr bwMode="auto">
          <a:xfrm>
            <a:off x="295070" y="2102482"/>
            <a:ext cx="3670300" cy="4286251"/>
          </a:xfrm>
          <a:custGeom>
            <a:avLst/>
            <a:gdLst>
              <a:gd name="T0" fmla="*/ 0 w 1428"/>
              <a:gd name="T1" fmla="*/ 1668 h 1668"/>
              <a:gd name="T2" fmla="*/ 0 w 1428"/>
              <a:gd name="T3" fmla="*/ 1667 h 1668"/>
              <a:gd name="T4" fmla="*/ 138 w 1428"/>
              <a:gd name="T5" fmla="*/ 1610 h 1668"/>
              <a:gd name="T6" fmla="*/ 328 w 1428"/>
              <a:gd name="T7" fmla="*/ 1463 h 1668"/>
              <a:gd name="T8" fmla="*/ 563 w 1428"/>
              <a:gd name="T9" fmla="*/ 1219 h 1668"/>
              <a:gd name="T10" fmla="*/ 818 w 1428"/>
              <a:gd name="T11" fmla="*/ 903 h 1668"/>
              <a:gd name="T12" fmla="*/ 1055 w 1428"/>
              <a:gd name="T13" fmla="*/ 573 h 1668"/>
              <a:gd name="T14" fmla="*/ 1239 w 1428"/>
              <a:gd name="T15" fmla="*/ 295 h 1668"/>
              <a:gd name="T16" fmla="*/ 1338 w 1428"/>
              <a:gd name="T17" fmla="*/ 139 h 1668"/>
              <a:gd name="T18" fmla="*/ 1360 w 1428"/>
              <a:gd name="T19" fmla="*/ 104 h 1668"/>
              <a:gd name="T20" fmla="*/ 1427 w 1428"/>
              <a:gd name="T21" fmla="*/ 0 h 1668"/>
              <a:gd name="T22" fmla="*/ 1428 w 1428"/>
              <a:gd name="T23" fmla="*/ 1 h 1668"/>
              <a:gd name="T24" fmla="*/ 1361 w 1428"/>
              <a:gd name="T25" fmla="*/ 104 h 1668"/>
              <a:gd name="T26" fmla="*/ 1339 w 1428"/>
              <a:gd name="T27" fmla="*/ 140 h 1668"/>
              <a:gd name="T28" fmla="*/ 1240 w 1428"/>
              <a:gd name="T29" fmla="*/ 296 h 1668"/>
              <a:gd name="T30" fmla="*/ 1056 w 1428"/>
              <a:gd name="T31" fmla="*/ 574 h 1668"/>
              <a:gd name="T32" fmla="*/ 819 w 1428"/>
              <a:gd name="T33" fmla="*/ 903 h 1668"/>
              <a:gd name="T34" fmla="*/ 564 w 1428"/>
              <a:gd name="T35" fmla="*/ 1220 h 1668"/>
              <a:gd name="T36" fmla="*/ 328 w 1428"/>
              <a:gd name="T37" fmla="*/ 1464 h 1668"/>
              <a:gd name="T38" fmla="*/ 139 w 1428"/>
              <a:gd name="T39" fmla="*/ 1611 h 1668"/>
              <a:gd name="T40" fmla="*/ 0 w 1428"/>
              <a:gd name="T41" fmla="*/ 1668 h 1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8" h="1668">
                <a:moveTo>
                  <a:pt x="0" y="1668"/>
                </a:moveTo>
                <a:cubicBezTo>
                  <a:pt x="0" y="1667"/>
                  <a:pt x="0" y="1667"/>
                  <a:pt x="0" y="1667"/>
                </a:cubicBezTo>
                <a:cubicBezTo>
                  <a:pt x="40" y="1661"/>
                  <a:pt x="86" y="1642"/>
                  <a:pt x="138" y="1610"/>
                </a:cubicBezTo>
                <a:cubicBezTo>
                  <a:pt x="196" y="1576"/>
                  <a:pt x="259" y="1526"/>
                  <a:pt x="328" y="1463"/>
                </a:cubicBezTo>
                <a:cubicBezTo>
                  <a:pt x="398" y="1399"/>
                  <a:pt x="475" y="1319"/>
                  <a:pt x="563" y="1219"/>
                </a:cubicBezTo>
                <a:cubicBezTo>
                  <a:pt x="645" y="1124"/>
                  <a:pt x="731" y="1018"/>
                  <a:pt x="818" y="903"/>
                </a:cubicBezTo>
                <a:cubicBezTo>
                  <a:pt x="899" y="796"/>
                  <a:pt x="978" y="685"/>
                  <a:pt x="1055" y="573"/>
                </a:cubicBezTo>
                <a:cubicBezTo>
                  <a:pt x="1122" y="475"/>
                  <a:pt x="1184" y="382"/>
                  <a:pt x="1239" y="295"/>
                </a:cubicBezTo>
                <a:cubicBezTo>
                  <a:pt x="1277" y="237"/>
                  <a:pt x="1309" y="185"/>
                  <a:pt x="1338" y="139"/>
                </a:cubicBezTo>
                <a:cubicBezTo>
                  <a:pt x="1346" y="127"/>
                  <a:pt x="1353" y="115"/>
                  <a:pt x="1360" y="104"/>
                </a:cubicBezTo>
                <a:cubicBezTo>
                  <a:pt x="1389" y="57"/>
                  <a:pt x="1410" y="25"/>
                  <a:pt x="1427" y="0"/>
                </a:cubicBezTo>
                <a:cubicBezTo>
                  <a:pt x="1428" y="1"/>
                  <a:pt x="1428" y="1"/>
                  <a:pt x="1428" y="1"/>
                </a:cubicBezTo>
                <a:cubicBezTo>
                  <a:pt x="1411" y="26"/>
                  <a:pt x="1390" y="58"/>
                  <a:pt x="1361" y="104"/>
                </a:cubicBezTo>
                <a:cubicBezTo>
                  <a:pt x="1354" y="116"/>
                  <a:pt x="1346" y="127"/>
                  <a:pt x="1339" y="140"/>
                </a:cubicBezTo>
                <a:cubicBezTo>
                  <a:pt x="1310" y="185"/>
                  <a:pt x="1277" y="237"/>
                  <a:pt x="1240" y="296"/>
                </a:cubicBezTo>
                <a:cubicBezTo>
                  <a:pt x="1185" y="382"/>
                  <a:pt x="1123" y="476"/>
                  <a:pt x="1056" y="574"/>
                </a:cubicBezTo>
                <a:cubicBezTo>
                  <a:pt x="979" y="686"/>
                  <a:pt x="900" y="797"/>
                  <a:pt x="819" y="903"/>
                </a:cubicBezTo>
                <a:cubicBezTo>
                  <a:pt x="732" y="1019"/>
                  <a:pt x="646" y="1125"/>
                  <a:pt x="564" y="1220"/>
                </a:cubicBezTo>
                <a:cubicBezTo>
                  <a:pt x="476" y="1320"/>
                  <a:pt x="399" y="1400"/>
                  <a:pt x="328" y="1464"/>
                </a:cubicBezTo>
                <a:cubicBezTo>
                  <a:pt x="260" y="1527"/>
                  <a:pt x="196" y="1576"/>
                  <a:pt x="139" y="1611"/>
                </a:cubicBezTo>
                <a:cubicBezTo>
                  <a:pt x="87" y="1643"/>
                  <a:pt x="40" y="1662"/>
                  <a:pt x="0" y="1668"/>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31"/>
          <p:cNvSpPr>
            <a:spLocks/>
          </p:cNvSpPr>
          <p:nvPr/>
        </p:nvSpPr>
        <p:spPr bwMode="auto">
          <a:xfrm>
            <a:off x="4608308" y="264157"/>
            <a:ext cx="793750" cy="344488"/>
          </a:xfrm>
          <a:custGeom>
            <a:avLst/>
            <a:gdLst>
              <a:gd name="T0" fmla="*/ 1 w 309"/>
              <a:gd name="T1" fmla="*/ 134 h 134"/>
              <a:gd name="T2" fmla="*/ 0 w 309"/>
              <a:gd name="T3" fmla="*/ 134 h 134"/>
              <a:gd name="T4" fmla="*/ 145 w 309"/>
              <a:gd name="T5" fmla="*/ 43 h 134"/>
              <a:gd name="T6" fmla="*/ 309 w 309"/>
              <a:gd name="T7" fmla="*/ 22 h 134"/>
              <a:gd name="T8" fmla="*/ 309 w 309"/>
              <a:gd name="T9" fmla="*/ 23 h 134"/>
              <a:gd name="T10" fmla="*/ 1 w 309"/>
              <a:gd name="T11" fmla="*/ 134 h 134"/>
            </a:gdLst>
            <a:ahLst/>
            <a:cxnLst>
              <a:cxn ang="0">
                <a:pos x="T0" y="T1"/>
              </a:cxn>
              <a:cxn ang="0">
                <a:pos x="T2" y="T3"/>
              </a:cxn>
              <a:cxn ang="0">
                <a:pos x="T4" y="T5"/>
              </a:cxn>
              <a:cxn ang="0">
                <a:pos x="T6" y="T7"/>
              </a:cxn>
              <a:cxn ang="0">
                <a:pos x="T8" y="T9"/>
              </a:cxn>
              <a:cxn ang="0">
                <a:pos x="T10" y="T11"/>
              </a:cxn>
            </a:cxnLst>
            <a:rect l="0" t="0" r="r" b="b"/>
            <a:pathLst>
              <a:path w="309" h="134">
                <a:moveTo>
                  <a:pt x="1" y="134"/>
                </a:moveTo>
                <a:cubicBezTo>
                  <a:pt x="0" y="134"/>
                  <a:pt x="0" y="134"/>
                  <a:pt x="0" y="134"/>
                </a:cubicBezTo>
                <a:cubicBezTo>
                  <a:pt x="46" y="94"/>
                  <a:pt x="96" y="63"/>
                  <a:pt x="145" y="43"/>
                </a:cubicBezTo>
                <a:cubicBezTo>
                  <a:pt x="202" y="20"/>
                  <a:pt x="257" y="13"/>
                  <a:pt x="309" y="22"/>
                </a:cubicBezTo>
                <a:cubicBezTo>
                  <a:pt x="309" y="23"/>
                  <a:pt x="309" y="23"/>
                  <a:pt x="309" y="23"/>
                </a:cubicBezTo>
                <a:cubicBezTo>
                  <a:pt x="179" y="0"/>
                  <a:pt x="60" y="83"/>
                  <a:pt x="1" y="134"/>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32"/>
          <p:cNvSpPr>
            <a:spLocks/>
          </p:cNvSpPr>
          <p:nvPr/>
        </p:nvSpPr>
        <p:spPr bwMode="auto">
          <a:xfrm>
            <a:off x="4433683" y="235582"/>
            <a:ext cx="968375" cy="509588"/>
          </a:xfrm>
          <a:custGeom>
            <a:avLst/>
            <a:gdLst>
              <a:gd name="T0" fmla="*/ 1 w 377"/>
              <a:gd name="T1" fmla="*/ 198 h 198"/>
              <a:gd name="T2" fmla="*/ 0 w 377"/>
              <a:gd name="T3" fmla="*/ 198 h 198"/>
              <a:gd name="T4" fmla="*/ 171 w 377"/>
              <a:gd name="T5" fmla="*/ 67 h 198"/>
              <a:gd name="T6" fmla="*/ 377 w 377"/>
              <a:gd name="T7" fmla="*/ 33 h 198"/>
              <a:gd name="T8" fmla="*/ 377 w 377"/>
              <a:gd name="T9" fmla="*/ 34 h 198"/>
              <a:gd name="T10" fmla="*/ 1 w 377"/>
              <a:gd name="T11" fmla="*/ 198 h 198"/>
            </a:gdLst>
            <a:ahLst/>
            <a:cxnLst>
              <a:cxn ang="0">
                <a:pos x="T0" y="T1"/>
              </a:cxn>
              <a:cxn ang="0">
                <a:pos x="T2" y="T3"/>
              </a:cxn>
              <a:cxn ang="0">
                <a:pos x="T4" y="T5"/>
              </a:cxn>
              <a:cxn ang="0">
                <a:pos x="T6" y="T7"/>
              </a:cxn>
              <a:cxn ang="0">
                <a:pos x="T8" y="T9"/>
              </a:cxn>
              <a:cxn ang="0">
                <a:pos x="T10" y="T11"/>
              </a:cxn>
            </a:cxnLst>
            <a:rect l="0" t="0" r="r" b="b"/>
            <a:pathLst>
              <a:path w="377" h="198">
                <a:moveTo>
                  <a:pt x="1" y="198"/>
                </a:moveTo>
                <a:cubicBezTo>
                  <a:pt x="0" y="198"/>
                  <a:pt x="0" y="198"/>
                  <a:pt x="0" y="198"/>
                </a:cubicBezTo>
                <a:cubicBezTo>
                  <a:pt x="38" y="159"/>
                  <a:pt x="98" y="104"/>
                  <a:pt x="171" y="67"/>
                </a:cubicBezTo>
                <a:cubicBezTo>
                  <a:pt x="243" y="31"/>
                  <a:pt x="312" y="20"/>
                  <a:pt x="377" y="33"/>
                </a:cubicBezTo>
                <a:cubicBezTo>
                  <a:pt x="377" y="34"/>
                  <a:pt x="377" y="34"/>
                  <a:pt x="377" y="34"/>
                </a:cubicBezTo>
                <a:cubicBezTo>
                  <a:pt x="211" y="0"/>
                  <a:pt x="59" y="138"/>
                  <a:pt x="1" y="198"/>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35"/>
          <p:cNvSpPr>
            <a:spLocks/>
          </p:cNvSpPr>
          <p:nvPr/>
        </p:nvSpPr>
        <p:spPr bwMode="auto">
          <a:xfrm>
            <a:off x="4082845" y="280032"/>
            <a:ext cx="1319213" cy="1046163"/>
          </a:xfrm>
          <a:custGeom>
            <a:avLst/>
            <a:gdLst>
              <a:gd name="T0" fmla="*/ 1 w 513"/>
              <a:gd name="T1" fmla="*/ 407 h 407"/>
              <a:gd name="T2" fmla="*/ 0 w 513"/>
              <a:gd name="T3" fmla="*/ 406 h 407"/>
              <a:gd name="T4" fmla="*/ 177 w 513"/>
              <a:gd name="T5" fmla="*/ 157 h 407"/>
              <a:gd name="T6" fmla="*/ 332 w 513"/>
              <a:gd name="T7" fmla="*/ 46 h 407"/>
              <a:gd name="T8" fmla="*/ 513 w 513"/>
              <a:gd name="T9" fmla="*/ 16 h 407"/>
              <a:gd name="T10" fmla="*/ 513 w 513"/>
              <a:gd name="T11" fmla="*/ 17 h 407"/>
              <a:gd name="T12" fmla="*/ 178 w 513"/>
              <a:gd name="T13" fmla="*/ 157 h 407"/>
              <a:gd name="T14" fmla="*/ 1 w 513"/>
              <a:gd name="T15" fmla="*/ 407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1" y="407"/>
                </a:moveTo>
                <a:cubicBezTo>
                  <a:pt x="0" y="406"/>
                  <a:pt x="0" y="406"/>
                  <a:pt x="0" y="406"/>
                </a:cubicBezTo>
                <a:cubicBezTo>
                  <a:pt x="49" y="307"/>
                  <a:pt x="107" y="225"/>
                  <a:pt x="177" y="157"/>
                </a:cubicBezTo>
                <a:cubicBezTo>
                  <a:pt x="226" y="109"/>
                  <a:pt x="279" y="71"/>
                  <a:pt x="332" y="46"/>
                </a:cubicBezTo>
                <a:cubicBezTo>
                  <a:pt x="395" y="17"/>
                  <a:pt x="455" y="7"/>
                  <a:pt x="513" y="16"/>
                </a:cubicBezTo>
                <a:cubicBezTo>
                  <a:pt x="513" y="17"/>
                  <a:pt x="513" y="17"/>
                  <a:pt x="513" y="17"/>
                </a:cubicBezTo>
                <a:cubicBezTo>
                  <a:pt x="408" y="0"/>
                  <a:pt x="286" y="51"/>
                  <a:pt x="178" y="157"/>
                </a:cubicBezTo>
                <a:cubicBezTo>
                  <a:pt x="108" y="226"/>
                  <a:pt x="50" y="307"/>
                  <a:pt x="1" y="407"/>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37"/>
          <p:cNvSpPr>
            <a:spLocks/>
          </p:cNvSpPr>
          <p:nvPr/>
        </p:nvSpPr>
        <p:spPr bwMode="auto">
          <a:xfrm>
            <a:off x="2666795" y="321307"/>
            <a:ext cx="2735263" cy="2595563"/>
          </a:xfrm>
          <a:custGeom>
            <a:avLst/>
            <a:gdLst>
              <a:gd name="T0" fmla="*/ 0 w 1064"/>
              <a:gd name="T1" fmla="*/ 1010 h 1010"/>
              <a:gd name="T2" fmla="*/ 0 w 1064"/>
              <a:gd name="T3" fmla="*/ 1010 h 1010"/>
              <a:gd name="T4" fmla="*/ 479 w 1064"/>
              <a:gd name="T5" fmla="*/ 742 h 1010"/>
              <a:gd name="T6" fmla="*/ 821 w 1064"/>
              <a:gd name="T7" fmla="*/ 460 h 1010"/>
              <a:gd name="T8" fmla="*/ 1009 w 1064"/>
              <a:gd name="T9" fmla="*/ 205 h 1010"/>
              <a:gd name="T10" fmla="*/ 1063 w 1064"/>
              <a:gd name="T11" fmla="*/ 0 h 1010"/>
              <a:gd name="T12" fmla="*/ 1064 w 1064"/>
              <a:gd name="T13" fmla="*/ 0 h 1010"/>
              <a:gd name="T14" fmla="*/ 1009 w 1064"/>
              <a:gd name="T15" fmla="*/ 206 h 1010"/>
              <a:gd name="T16" fmla="*/ 822 w 1064"/>
              <a:gd name="T17" fmla="*/ 460 h 1010"/>
              <a:gd name="T18" fmla="*/ 479 w 1064"/>
              <a:gd name="T19" fmla="*/ 743 h 1010"/>
              <a:gd name="T20" fmla="*/ 0 w 1064"/>
              <a:gd name="T21" fmla="*/ 101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4" h="1010">
                <a:moveTo>
                  <a:pt x="0" y="1010"/>
                </a:moveTo>
                <a:cubicBezTo>
                  <a:pt x="0" y="1010"/>
                  <a:pt x="0" y="1010"/>
                  <a:pt x="0" y="1010"/>
                </a:cubicBezTo>
                <a:cubicBezTo>
                  <a:pt x="175" y="929"/>
                  <a:pt x="336" y="839"/>
                  <a:pt x="479" y="742"/>
                </a:cubicBezTo>
                <a:cubicBezTo>
                  <a:pt x="613" y="651"/>
                  <a:pt x="728" y="556"/>
                  <a:pt x="821" y="460"/>
                </a:cubicBezTo>
                <a:cubicBezTo>
                  <a:pt x="905" y="373"/>
                  <a:pt x="968" y="287"/>
                  <a:pt x="1009" y="205"/>
                </a:cubicBezTo>
                <a:cubicBezTo>
                  <a:pt x="1044" y="133"/>
                  <a:pt x="1063" y="63"/>
                  <a:pt x="1063" y="0"/>
                </a:cubicBezTo>
                <a:cubicBezTo>
                  <a:pt x="1064" y="0"/>
                  <a:pt x="1064" y="0"/>
                  <a:pt x="1064" y="0"/>
                </a:cubicBezTo>
                <a:cubicBezTo>
                  <a:pt x="1064" y="63"/>
                  <a:pt x="1045" y="134"/>
                  <a:pt x="1009" y="206"/>
                </a:cubicBezTo>
                <a:cubicBezTo>
                  <a:pt x="969" y="288"/>
                  <a:pt x="905" y="373"/>
                  <a:pt x="822" y="460"/>
                </a:cubicBezTo>
                <a:cubicBezTo>
                  <a:pt x="728" y="557"/>
                  <a:pt x="613" y="652"/>
                  <a:pt x="479" y="743"/>
                </a:cubicBezTo>
                <a:cubicBezTo>
                  <a:pt x="336" y="840"/>
                  <a:pt x="175" y="930"/>
                  <a:pt x="0" y="1010"/>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38"/>
          <p:cNvSpPr>
            <a:spLocks/>
          </p:cNvSpPr>
          <p:nvPr/>
        </p:nvSpPr>
        <p:spPr bwMode="auto">
          <a:xfrm>
            <a:off x="3965370" y="321307"/>
            <a:ext cx="1436688" cy="1782763"/>
          </a:xfrm>
          <a:custGeom>
            <a:avLst/>
            <a:gdLst>
              <a:gd name="T0" fmla="*/ 0 w 559"/>
              <a:gd name="T1" fmla="*/ 694 h 694"/>
              <a:gd name="T2" fmla="*/ 0 w 559"/>
              <a:gd name="T3" fmla="*/ 693 h 694"/>
              <a:gd name="T4" fmla="*/ 234 w 559"/>
              <a:gd name="T5" fmla="*/ 497 h 694"/>
              <a:gd name="T6" fmla="*/ 405 w 559"/>
              <a:gd name="T7" fmla="*/ 310 h 694"/>
              <a:gd name="T8" fmla="*/ 558 w 559"/>
              <a:gd name="T9" fmla="*/ 0 h 694"/>
              <a:gd name="T10" fmla="*/ 559 w 559"/>
              <a:gd name="T11" fmla="*/ 0 h 694"/>
              <a:gd name="T12" fmla="*/ 508 w 559"/>
              <a:gd name="T13" fmla="*/ 150 h 694"/>
              <a:gd name="T14" fmla="*/ 406 w 559"/>
              <a:gd name="T15" fmla="*/ 310 h 694"/>
              <a:gd name="T16" fmla="*/ 234 w 559"/>
              <a:gd name="T17" fmla="*/ 498 h 694"/>
              <a:gd name="T18" fmla="*/ 0 w 559"/>
              <a:gd name="T19"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9" h="694">
                <a:moveTo>
                  <a:pt x="0" y="694"/>
                </a:moveTo>
                <a:cubicBezTo>
                  <a:pt x="0" y="693"/>
                  <a:pt x="0" y="693"/>
                  <a:pt x="0" y="693"/>
                </a:cubicBezTo>
                <a:cubicBezTo>
                  <a:pt x="87" y="629"/>
                  <a:pt x="165" y="563"/>
                  <a:pt x="234" y="497"/>
                </a:cubicBezTo>
                <a:cubicBezTo>
                  <a:pt x="301" y="434"/>
                  <a:pt x="358" y="371"/>
                  <a:pt x="405" y="310"/>
                </a:cubicBezTo>
                <a:cubicBezTo>
                  <a:pt x="491" y="200"/>
                  <a:pt x="544" y="93"/>
                  <a:pt x="558" y="0"/>
                </a:cubicBezTo>
                <a:cubicBezTo>
                  <a:pt x="559" y="0"/>
                  <a:pt x="559" y="0"/>
                  <a:pt x="559" y="0"/>
                </a:cubicBezTo>
                <a:cubicBezTo>
                  <a:pt x="552" y="47"/>
                  <a:pt x="535" y="97"/>
                  <a:pt x="508" y="150"/>
                </a:cubicBezTo>
                <a:cubicBezTo>
                  <a:pt x="483" y="202"/>
                  <a:pt x="448" y="256"/>
                  <a:pt x="406" y="310"/>
                </a:cubicBezTo>
                <a:cubicBezTo>
                  <a:pt x="359" y="371"/>
                  <a:pt x="301" y="434"/>
                  <a:pt x="234" y="498"/>
                </a:cubicBezTo>
                <a:cubicBezTo>
                  <a:pt x="166" y="563"/>
                  <a:pt x="87" y="629"/>
                  <a:pt x="0" y="694"/>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39"/>
          <p:cNvSpPr>
            <a:spLocks/>
          </p:cNvSpPr>
          <p:nvPr/>
        </p:nvSpPr>
        <p:spPr bwMode="auto">
          <a:xfrm>
            <a:off x="4821033" y="321307"/>
            <a:ext cx="581025" cy="549275"/>
          </a:xfrm>
          <a:custGeom>
            <a:avLst/>
            <a:gdLst>
              <a:gd name="T0" fmla="*/ 0 w 226"/>
              <a:gd name="T1" fmla="*/ 214 h 214"/>
              <a:gd name="T2" fmla="*/ 0 w 226"/>
              <a:gd name="T3" fmla="*/ 214 h 214"/>
              <a:gd name="T4" fmla="*/ 226 w 226"/>
              <a:gd name="T5" fmla="*/ 0 h 214"/>
              <a:gd name="T6" fmla="*/ 226 w 226"/>
              <a:gd name="T7" fmla="*/ 1 h 214"/>
              <a:gd name="T8" fmla="*/ 0 w 226"/>
              <a:gd name="T9" fmla="*/ 214 h 214"/>
            </a:gdLst>
            <a:ahLst/>
            <a:cxnLst>
              <a:cxn ang="0">
                <a:pos x="T0" y="T1"/>
              </a:cxn>
              <a:cxn ang="0">
                <a:pos x="T2" y="T3"/>
              </a:cxn>
              <a:cxn ang="0">
                <a:pos x="T4" y="T5"/>
              </a:cxn>
              <a:cxn ang="0">
                <a:pos x="T6" y="T7"/>
              </a:cxn>
              <a:cxn ang="0">
                <a:pos x="T8" y="T9"/>
              </a:cxn>
            </a:cxnLst>
            <a:rect l="0" t="0" r="r" b="b"/>
            <a:pathLst>
              <a:path w="226" h="214">
                <a:moveTo>
                  <a:pt x="0" y="214"/>
                </a:moveTo>
                <a:cubicBezTo>
                  <a:pt x="0" y="214"/>
                  <a:pt x="0" y="214"/>
                  <a:pt x="0" y="214"/>
                </a:cubicBezTo>
                <a:cubicBezTo>
                  <a:pt x="76" y="117"/>
                  <a:pt x="153" y="45"/>
                  <a:pt x="226" y="0"/>
                </a:cubicBezTo>
                <a:cubicBezTo>
                  <a:pt x="226" y="1"/>
                  <a:pt x="226" y="1"/>
                  <a:pt x="226" y="1"/>
                </a:cubicBezTo>
                <a:cubicBezTo>
                  <a:pt x="153" y="45"/>
                  <a:pt x="77" y="117"/>
                  <a:pt x="0" y="214"/>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4"/>
          <p:cNvSpPr>
            <a:spLocks/>
          </p:cNvSpPr>
          <p:nvPr/>
        </p:nvSpPr>
        <p:spPr bwMode="auto">
          <a:xfrm>
            <a:off x="5402058" y="321307"/>
            <a:ext cx="571500" cy="346075"/>
          </a:xfrm>
          <a:custGeom>
            <a:avLst/>
            <a:gdLst>
              <a:gd name="T0" fmla="*/ 222 w 222"/>
              <a:gd name="T1" fmla="*/ 135 h 135"/>
              <a:gd name="T2" fmla="*/ 0 w 222"/>
              <a:gd name="T3" fmla="*/ 1 h 135"/>
              <a:gd name="T4" fmla="*/ 0 w 222"/>
              <a:gd name="T5" fmla="*/ 0 h 135"/>
              <a:gd name="T6" fmla="*/ 122 w 222"/>
              <a:gd name="T7" fmla="*/ 35 h 135"/>
              <a:gd name="T8" fmla="*/ 222 w 222"/>
              <a:gd name="T9" fmla="*/ 135 h 135"/>
            </a:gdLst>
            <a:ahLst/>
            <a:cxnLst>
              <a:cxn ang="0">
                <a:pos x="T0" y="T1"/>
              </a:cxn>
              <a:cxn ang="0">
                <a:pos x="T2" y="T3"/>
              </a:cxn>
              <a:cxn ang="0">
                <a:pos x="T4" y="T5"/>
              </a:cxn>
              <a:cxn ang="0">
                <a:pos x="T6" y="T7"/>
              </a:cxn>
              <a:cxn ang="0">
                <a:pos x="T8" y="T9"/>
              </a:cxn>
            </a:cxnLst>
            <a:rect l="0" t="0" r="r" b="b"/>
            <a:pathLst>
              <a:path w="222" h="135">
                <a:moveTo>
                  <a:pt x="222" y="135"/>
                </a:moveTo>
                <a:cubicBezTo>
                  <a:pt x="170" y="51"/>
                  <a:pt x="85" y="0"/>
                  <a:pt x="0" y="1"/>
                </a:cubicBezTo>
                <a:cubicBezTo>
                  <a:pt x="0" y="0"/>
                  <a:pt x="0" y="0"/>
                  <a:pt x="0" y="0"/>
                </a:cubicBezTo>
                <a:cubicBezTo>
                  <a:pt x="41" y="0"/>
                  <a:pt x="83" y="12"/>
                  <a:pt x="122" y="35"/>
                </a:cubicBezTo>
                <a:cubicBezTo>
                  <a:pt x="162" y="59"/>
                  <a:pt x="196" y="93"/>
                  <a:pt x="222" y="135"/>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45"/>
          <p:cNvSpPr>
            <a:spLocks/>
          </p:cNvSpPr>
          <p:nvPr/>
        </p:nvSpPr>
        <p:spPr bwMode="auto">
          <a:xfrm>
            <a:off x="4608308" y="230819"/>
            <a:ext cx="1365250" cy="436563"/>
          </a:xfrm>
          <a:custGeom>
            <a:avLst/>
            <a:gdLst>
              <a:gd name="T0" fmla="*/ 1 w 531"/>
              <a:gd name="T1" fmla="*/ 147 h 170"/>
              <a:gd name="T2" fmla="*/ 0 w 531"/>
              <a:gd name="T3" fmla="*/ 147 h 170"/>
              <a:gd name="T4" fmla="*/ 261 w 531"/>
              <a:gd name="T5" fmla="*/ 9 h 170"/>
              <a:gd name="T6" fmla="*/ 336 w 531"/>
              <a:gd name="T7" fmla="*/ 15 h 170"/>
              <a:gd name="T8" fmla="*/ 339 w 531"/>
              <a:gd name="T9" fmla="*/ 16 h 170"/>
              <a:gd name="T10" fmla="*/ 410 w 531"/>
              <a:gd name="T11" fmla="*/ 44 h 170"/>
              <a:gd name="T12" fmla="*/ 531 w 531"/>
              <a:gd name="T13" fmla="*/ 170 h 170"/>
              <a:gd name="T14" fmla="*/ 531 w 531"/>
              <a:gd name="T15" fmla="*/ 170 h 170"/>
              <a:gd name="T16" fmla="*/ 261 w 531"/>
              <a:gd name="T17" fmla="*/ 10 h 170"/>
              <a:gd name="T18" fmla="*/ 1 w 531"/>
              <a:gd name="T19" fmla="*/ 14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1" h="170">
                <a:moveTo>
                  <a:pt x="1" y="147"/>
                </a:moveTo>
                <a:cubicBezTo>
                  <a:pt x="0" y="147"/>
                  <a:pt x="0" y="147"/>
                  <a:pt x="0" y="147"/>
                </a:cubicBezTo>
                <a:cubicBezTo>
                  <a:pt x="59" y="90"/>
                  <a:pt x="152" y="20"/>
                  <a:pt x="261" y="9"/>
                </a:cubicBezTo>
                <a:cubicBezTo>
                  <a:pt x="285" y="7"/>
                  <a:pt x="311" y="9"/>
                  <a:pt x="336" y="15"/>
                </a:cubicBezTo>
                <a:cubicBezTo>
                  <a:pt x="337" y="15"/>
                  <a:pt x="338" y="15"/>
                  <a:pt x="339" y="16"/>
                </a:cubicBezTo>
                <a:cubicBezTo>
                  <a:pt x="363" y="22"/>
                  <a:pt x="387" y="31"/>
                  <a:pt x="410" y="44"/>
                </a:cubicBezTo>
                <a:cubicBezTo>
                  <a:pt x="460" y="73"/>
                  <a:pt x="502" y="117"/>
                  <a:pt x="531" y="170"/>
                </a:cubicBezTo>
                <a:cubicBezTo>
                  <a:pt x="531" y="170"/>
                  <a:pt x="531" y="170"/>
                  <a:pt x="531" y="170"/>
                </a:cubicBezTo>
                <a:cubicBezTo>
                  <a:pt x="472" y="65"/>
                  <a:pt x="364" y="0"/>
                  <a:pt x="261" y="10"/>
                </a:cubicBezTo>
                <a:cubicBezTo>
                  <a:pt x="152" y="20"/>
                  <a:pt x="59" y="90"/>
                  <a:pt x="1" y="147"/>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46"/>
          <p:cNvSpPr>
            <a:spLocks/>
          </p:cNvSpPr>
          <p:nvPr/>
        </p:nvSpPr>
        <p:spPr bwMode="auto">
          <a:xfrm>
            <a:off x="4433683" y="214944"/>
            <a:ext cx="1539875" cy="530225"/>
          </a:xfrm>
          <a:custGeom>
            <a:avLst/>
            <a:gdLst>
              <a:gd name="T0" fmla="*/ 1 w 599"/>
              <a:gd name="T1" fmla="*/ 206 h 206"/>
              <a:gd name="T2" fmla="*/ 0 w 599"/>
              <a:gd name="T3" fmla="*/ 206 h 206"/>
              <a:gd name="T4" fmla="*/ 125 w 599"/>
              <a:gd name="T5" fmla="*/ 88 h 206"/>
              <a:gd name="T6" fmla="*/ 280 w 599"/>
              <a:gd name="T7" fmla="*/ 14 h 206"/>
              <a:gd name="T8" fmla="*/ 451 w 599"/>
              <a:gd name="T9" fmla="*/ 28 h 206"/>
              <a:gd name="T10" fmla="*/ 599 w 599"/>
              <a:gd name="T11" fmla="*/ 176 h 206"/>
              <a:gd name="T12" fmla="*/ 599 w 599"/>
              <a:gd name="T13" fmla="*/ 176 h 206"/>
              <a:gd name="T14" fmla="*/ 451 w 599"/>
              <a:gd name="T15" fmla="*/ 29 h 206"/>
              <a:gd name="T16" fmla="*/ 280 w 599"/>
              <a:gd name="T17" fmla="*/ 15 h 206"/>
              <a:gd name="T18" fmla="*/ 1 w 599"/>
              <a:gd name="T19"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206">
                <a:moveTo>
                  <a:pt x="1" y="206"/>
                </a:moveTo>
                <a:cubicBezTo>
                  <a:pt x="0" y="206"/>
                  <a:pt x="0" y="206"/>
                  <a:pt x="0" y="206"/>
                </a:cubicBezTo>
                <a:cubicBezTo>
                  <a:pt x="40" y="159"/>
                  <a:pt x="82" y="119"/>
                  <a:pt x="125" y="88"/>
                </a:cubicBezTo>
                <a:cubicBezTo>
                  <a:pt x="175" y="51"/>
                  <a:pt x="228" y="26"/>
                  <a:pt x="280" y="14"/>
                </a:cubicBezTo>
                <a:cubicBezTo>
                  <a:pt x="339" y="0"/>
                  <a:pt x="400" y="5"/>
                  <a:pt x="451" y="28"/>
                </a:cubicBezTo>
                <a:cubicBezTo>
                  <a:pt x="509" y="54"/>
                  <a:pt x="562" y="106"/>
                  <a:pt x="599" y="176"/>
                </a:cubicBezTo>
                <a:cubicBezTo>
                  <a:pt x="599" y="176"/>
                  <a:pt x="599" y="176"/>
                  <a:pt x="599" y="176"/>
                </a:cubicBezTo>
                <a:cubicBezTo>
                  <a:pt x="561" y="107"/>
                  <a:pt x="509" y="55"/>
                  <a:pt x="451" y="29"/>
                </a:cubicBezTo>
                <a:cubicBezTo>
                  <a:pt x="400" y="6"/>
                  <a:pt x="339" y="1"/>
                  <a:pt x="280" y="15"/>
                </a:cubicBezTo>
                <a:cubicBezTo>
                  <a:pt x="183" y="37"/>
                  <a:pt x="89" y="102"/>
                  <a:pt x="1" y="20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47"/>
          <p:cNvSpPr>
            <a:spLocks/>
          </p:cNvSpPr>
          <p:nvPr/>
        </p:nvSpPr>
        <p:spPr bwMode="auto">
          <a:xfrm>
            <a:off x="2085770" y="667382"/>
            <a:ext cx="4000500" cy="5697538"/>
          </a:xfrm>
          <a:custGeom>
            <a:avLst/>
            <a:gdLst>
              <a:gd name="T0" fmla="*/ 0 w 1556"/>
              <a:gd name="T1" fmla="*/ 2217 h 2217"/>
              <a:gd name="T2" fmla="*/ 0 w 1556"/>
              <a:gd name="T3" fmla="*/ 2216 h 2217"/>
              <a:gd name="T4" fmla="*/ 299 w 1556"/>
              <a:gd name="T5" fmla="*/ 2104 h 2217"/>
              <a:gd name="T6" fmla="*/ 621 w 1556"/>
              <a:gd name="T7" fmla="*/ 1903 h 2217"/>
              <a:gd name="T8" fmla="*/ 1209 w 1556"/>
              <a:gd name="T9" fmla="*/ 1266 h 2217"/>
              <a:gd name="T10" fmla="*/ 1523 w 1556"/>
              <a:gd name="T11" fmla="*/ 536 h 2217"/>
              <a:gd name="T12" fmla="*/ 1551 w 1556"/>
              <a:gd name="T13" fmla="*/ 234 h 2217"/>
              <a:gd name="T14" fmla="*/ 1511 w 1556"/>
              <a:gd name="T15" fmla="*/ 0 h 2217"/>
              <a:gd name="T16" fmla="*/ 1512 w 1556"/>
              <a:gd name="T17" fmla="*/ 0 h 2217"/>
              <a:gd name="T18" fmla="*/ 1552 w 1556"/>
              <a:gd name="T19" fmla="*/ 233 h 2217"/>
              <a:gd name="T20" fmla="*/ 1524 w 1556"/>
              <a:gd name="T21" fmla="*/ 537 h 2217"/>
              <a:gd name="T22" fmla="*/ 1210 w 1556"/>
              <a:gd name="T23" fmla="*/ 1267 h 2217"/>
              <a:gd name="T24" fmla="*/ 621 w 1556"/>
              <a:gd name="T25" fmla="*/ 1904 h 2217"/>
              <a:gd name="T26" fmla="*/ 300 w 1556"/>
              <a:gd name="T27" fmla="*/ 2104 h 2217"/>
              <a:gd name="T28" fmla="*/ 0 w 1556"/>
              <a:gd name="T29" fmla="*/ 2217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56" h="2217">
                <a:moveTo>
                  <a:pt x="0" y="2217"/>
                </a:moveTo>
                <a:cubicBezTo>
                  <a:pt x="0" y="2216"/>
                  <a:pt x="0" y="2216"/>
                  <a:pt x="0" y="2216"/>
                </a:cubicBezTo>
                <a:cubicBezTo>
                  <a:pt x="97" y="2191"/>
                  <a:pt x="198" y="2154"/>
                  <a:pt x="299" y="2104"/>
                </a:cubicBezTo>
                <a:cubicBezTo>
                  <a:pt x="407" y="2051"/>
                  <a:pt x="515" y="1983"/>
                  <a:pt x="621" y="1903"/>
                </a:cubicBezTo>
                <a:cubicBezTo>
                  <a:pt x="844" y="1733"/>
                  <a:pt x="1048" y="1513"/>
                  <a:pt x="1209" y="1266"/>
                </a:cubicBezTo>
                <a:cubicBezTo>
                  <a:pt x="1365" y="1027"/>
                  <a:pt x="1474" y="775"/>
                  <a:pt x="1523" y="536"/>
                </a:cubicBezTo>
                <a:cubicBezTo>
                  <a:pt x="1545" y="430"/>
                  <a:pt x="1555" y="328"/>
                  <a:pt x="1551" y="234"/>
                </a:cubicBezTo>
                <a:cubicBezTo>
                  <a:pt x="1548" y="148"/>
                  <a:pt x="1535" y="70"/>
                  <a:pt x="1511" y="0"/>
                </a:cubicBezTo>
                <a:cubicBezTo>
                  <a:pt x="1512" y="0"/>
                  <a:pt x="1512" y="0"/>
                  <a:pt x="1512" y="0"/>
                </a:cubicBezTo>
                <a:cubicBezTo>
                  <a:pt x="1536" y="69"/>
                  <a:pt x="1549" y="148"/>
                  <a:pt x="1552" y="233"/>
                </a:cubicBezTo>
                <a:cubicBezTo>
                  <a:pt x="1556" y="328"/>
                  <a:pt x="1546" y="430"/>
                  <a:pt x="1524" y="537"/>
                </a:cubicBezTo>
                <a:cubicBezTo>
                  <a:pt x="1475" y="775"/>
                  <a:pt x="1366" y="1028"/>
                  <a:pt x="1210" y="1267"/>
                </a:cubicBezTo>
                <a:cubicBezTo>
                  <a:pt x="1048" y="1514"/>
                  <a:pt x="845" y="1734"/>
                  <a:pt x="621" y="1904"/>
                </a:cubicBezTo>
                <a:cubicBezTo>
                  <a:pt x="516" y="1984"/>
                  <a:pt x="407" y="2051"/>
                  <a:pt x="300" y="2104"/>
                </a:cubicBezTo>
                <a:cubicBezTo>
                  <a:pt x="198" y="2154"/>
                  <a:pt x="98" y="2192"/>
                  <a:pt x="0" y="2217"/>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48"/>
          <p:cNvSpPr>
            <a:spLocks/>
          </p:cNvSpPr>
          <p:nvPr/>
        </p:nvSpPr>
        <p:spPr bwMode="auto">
          <a:xfrm>
            <a:off x="4097133" y="667382"/>
            <a:ext cx="2089150" cy="4667251"/>
          </a:xfrm>
          <a:custGeom>
            <a:avLst/>
            <a:gdLst>
              <a:gd name="T0" fmla="*/ 0 w 813"/>
              <a:gd name="T1" fmla="*/ 1816 h 1816"/>
              <a:gd name="T2" fmla="*/ 0 w 813"/>
              <a:gd name="T3" fmla="*/ 1815 h 1816"/>
              <a:gd name="T4" fmla="*/ 345 w 813"/>
              <a:gd name="T5" fmla="*/ 1532 h 1816"/>
              <a:gd name="T6" fmla="*/ 651 w 813"/>
              <a:gd name="T7" fmla="*/ 1043 h 1816"/>
              <a:gd name="T8" fmla="*/ 800 w 813"/>
              <a:gd name="T9" fmla="*/ 456 h 1816"/>
              <a:gd name="T10" fmla="*/ 730 w 813"/>
              <a:gd name="T11" fmla="*/ 0 h 1816"/>
              <a:gd name="T12" fmla="*/ 730 w 813"/>
              <a:gd name="T13" fmla="*/ 0 h 1816"/>
              <a:gd name="T14" fmla="*/ 801 w 813"/>
              <a:gd name="T15" fmla="*/ 456 h 1816"/>
              <a:gd name="T16" fmla="*/ 652 w 813"/>
              <a:gd name="T17" fmla="*/ 1043 h 1816"/>
              <a:gd name="T18" fmla="*/ 513 w 813"/>
              <a:gd name="T19" fmla="*/ 1307 h 1816"/>
              <a:gd name="T20" fmla="*/ 346 w 813"/>
              <a:gd name="T21" fmla="*/ 1533 h 1816"/>
              <a:gd name="T22" fmla="*/ 176 w 813"/>
              <a:gd name="T23" fmla="*/ 1697 h 1816"/>
              <a:gd name="T24" fmla="*/ 0 w 813"/>
              <a:gd name="T25" fmla="*/ 1816 h 1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3" h="1816">
                <a:moveTo>
                  <a:pt x="0" y="1816"/>
                </a:moveTo>
                <a:cubicBezTo>
                  <a:pt x="0" y="1815"/>
                  <a:pt x="0" y="1815"/>
                  <a:pt x="0" y="1815"/>
                </a:cubicBezTo>
                <a:cubicBezTo>
                  <a:pt x="122" y="1749"/>
                  <a:pt x="238" y="1654"/>
                  <a:pt x="345" y="1532"/>
                </a:cubicBezTo>
                <a:cubicBezTo>
                  <a:pt x="467" y="1394"/>
                  <a:pt x="572" y="1225"/>
                  <a:pt x="651" y="1043"/>
                </a:cubicBezTo>
                <a:cubicBezTo>
                  <a:pt x="735" y="849"/>
                  <a:pt x="787" y="646"/>
                  <a:pt x="800" y="456"/>
                </a:cubicBezTo>
                <a:cubicBezTo>
                  <a:pt x="812" y="274"/>
                  <a:pt x="788" y="116"/>
                  <a:pt x="730" y="0"/>
                </a:cubicBezTo>
                <a:cubicBezTo>
                  <a:pt x="730" y="0"/>
                  <a:pt x="730" y="0"/>
                  <a:pt x="730" y="0"/>
                </a:cubicBezTo>
                <a:cubicBezTo>
                  <a:pt x="789" y="116"/>
                  <a:pt x="813" y="274"/>
                  <a:pt x="801" y="456"/>
                </a:cubicBezTo>
                <a:cubicBezTo>
                  <a:pt x="788" y="646"/>
                  <a:pt x="736" y="849"/>
                  <a:pt x="652" y="1043"/>
                </a:cubicBezTo>
                <a:cubicBezTo>
                  <a:pt x="612" y="1135"/>
                  <a:pt x="566" y="1224"/>
                  <a:pt x="513" y="1307"/>
                </a:cubicBezTo>
                <a:cubicBezTo>
                  <a:pt x="462" y="1389"/>
                  <a:pt x="406" y="1464"/>
                  <a:pt x="346" y="1533"/>
                </a:cubicBezTo>
                <a:cubicBezTo>
                  <a:pt x="292" y="1594"/>
                  <a:pt x="235" y="1649"/>
                  <a:pt x="176" y="1697"/>
                </a:cubicBezTo>
                <a:cubicBezTo>
                  <a:pt x="119" y="1744"/>
                  <a:pt x="60" y="1784"/>
                  <a:pt x="0" y="181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49"/>
          <p:cNvSpPr>
            <a:spLocks/>
          </p:cNvSpPr>
          <p:nvPr/>
        </p:nvSpPr>
        <p:spPr bwMode="auto">
          <a:xfrm>
            <a:off x="4728958" y="667382"/>
            <a:ext cx="1485900" cy="3271838"/>
          </a:xfrm>
          <a:custGeom>
            <a:avLst/>
            <a:gdLst>
              <a:gd name="T0" fmla="*/ 0 w 578"/>
              <a:gd name="T1" fmla="*/ 1273 h 1273"/>
              <a:gd name="T2" fmla="*/ 0 w 578"/>
              <a:gd name="T3" fmla="*/ 1272 h 1273"/>
              <a:gd name="T4" fmla="*/ 216 w 578"/>
              <a:gd name="T5" fmla="*/ 1134 h 1273"/>
              <a:gd name="T6" fmla="*/ 437 w 578"/>
              <a:gd name="T7" fmla="*/ 825 h 1273"/>
              <a:gd name="T8" fmla="*/ 565 w 578"/>
              <a:gd name="T9" fmla="*/ 379 h 1273"/>
              <a:gd name="T10" fmla="*/ 484 w 578"/>
              <a:gd name="T11" fmla="*/ 0 h 1273"/>
              <a:gd name="T12" fmla="*/ 484 w 578"/>
              <a:gd name="T13" fmla="*/ 0 h 1273"/>
              <a:gd name="T14" fmla="*/ 566 w 578"/>
              <a:gd name="T15" fmla="*/ 379 h 1273"/>
              <a:gd name="T16" fmla="*/ 438 w 578"/>
              <a:gd name="T17" fmla="*/ 825 h 1273"/>
              <a:gd name="T18" fmla="*/ 217 w 578"/>
              <a:gd name="T19" fmla="*/ 1134 h 1273"/>
              <a:gd name="T20" fmla="*/ 0 w 578"/>
              <a:gd name="T21" fmla="*/ 127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1273">
                <a:moveTo>
                  <a:pt x="0" y="1273"/>
                </a:moveTo>
                <a:cubicBezTo>
                  <a:pt x="0" y="1272"/>
                  <a:pt x="0" y="1272"/>
                  <a:pt x="0" y="1272"/>
                </a:cubicBezTo>
                <a:cubicBezTo>
                  <a:pt x="71" y="1249"/>
                  <a:pt x="146" y="1201"/>
                  <a:pt x="216" y="1134"/>
                </a:cubicBezTo>
                <a:cubicBezTo>
                  <a:pt x="301" y="1053"/>
                  <a:pt x="377" y="946"/>
                  <a:pt x="437" y="825"/>
                </a:cubicBezTo>
                <a:cubicBezTo>
                  <a:pt x="509" y="680"/>
                  <a:pt x="553" y="525"/>
                  <a:pt x="565" y="379"/>
                </a:cubicBezTo>
                <a:cubicBezTo>
                  <a:pt x="577" y="219"/>
                  <a:pt x="548" y="85"/>
                  <a:pt x="484" y="0"/>
                </a:cubicBezTo>
                <a:cubicBezTo>
                  <a:pt x="484" y="0"/>
                  <a:pt x="484" y="0"/>
                  <a:pt x="484" y="0"/>
                </a:cubicBezTo>
                <a:cubicBezTo>
                  <a:pt x="549" y="84"/>
                  <a:pt x="578" y="219"/>
                  <a:pt x="566" y="379"/>
                </a:cubicBezTo>
                <a:cubicBezTo>
                  <a:pt x="554" y="526"/>
                  <a:pt x="510" y="680"/>
                  <a:pt x="438" y="825"/>
                </a:cubicBezTo>
                <a:cubicBezTo>
                  <a:pt x="378" y="947"/>
                  <a:pt x="301" y="1054"/>
                  <a:pt x="217" y="1134"/>
                </a:cubicBezTo>
                <a:cubicBezTo>
                  <a:pt x="146" y="1202"/>
                  <a:pt x="71" y="1250"/>
                  <a:pt x="0" y="1273"/>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2"/>
          <p:cNvSpPr>
            <a:spLocks/>
          </p:cNvSpPr>
          <p:nvPr/>
        </p:nvSpPr>
        <p:spPr bwMode="auto">
          <a:xfrm>
            <a:off x="4082845" y="218119"/>
            <a:ext cx="1890713" cy="1108075"/>
          </a:xfrm>
          <a:custGeom>
            <a:avLst/>
            <a:gdLst>
              <a:gd name="T0" fmla="*/ 1 w 735"/>
              <a:gd name="T1" fmla="*/ 431 h 431"/>
              <a:gd name="T2" fmla="*/ 0 w 735"/>
              <a:gd name="T3" fmla="*/ 430 h 431"/>
              <a:gd name="T4" fmla="*/ 97 w 735"/>
              <a:gd name="T5" fmla="*/ 260 h 431"/>
              <a:gd name="T6" fmla="*/ 269 w 735"/>
              <a:gd name="T7" fmla="*/ 85 h 431"/>
              <a:gd name="T8" fmla="*/ 507 w 735"/>
              <a:gd name="T9" fmla="*/ 8 h 431"/>
              <a:gd name="T10" fmla="*/ 735 w 735"/>
              <a:gd name="T11" fmla="*/ 175 h 431"/>
              <a:gd name="T12" fmla="*/ 734 w 735"/>
              <a:gd name="T13" fmla="*/ 175 h 431"/>
              <a:gd name="T14" fmla="*/ 507 w 735"/>
              <a:gd name="T15" fmla="*/ 9 h 431"/>
              <a:gd name="T16" fmla="*/ 269 w 735"/>
              <a:gd name="T17" fmla="*/ 85 h 431"/>
              <a:gd name="T18" fmla="*/ 98 w 735"/>
              <a:gd name="T19" fmla="*/ 261 h 431"/>
              <a:gd name="T20" fmla="*/ 1 w 735"/>
              <a:gd name="T21"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5" h="431">
                <a:moveTo>
                  <a:pt x="1" y="431"/>
                </a:moveTo>
                <a:cubicBezTo>
                  <a:pt x="0" y="430"/>
                  <a:pt x="0" y="430"/>
                  <a:pt x="0" y="430"/>
                </a:cubicBezTo>
                <a:cubicBezTo>
                  <a:pt x="27" y="370"/>
                  <a:pt x="60" y="313"/>
                  <a:pt x="97" y="260"/>
                </a:cubicBezTo>
                <a:cubicBezTo>
                  <a:pt x="149" y="188"/>
                  <a:pt x="207" y="129"/>
                  <a:pt x="269" y="85"/>
                </a:cubicBezTo>
                <a:cubicBezTo>
                  <a:pt x="325" y="45"/>
                  <a:pt x="411" y="0"/>
                  <a:pt x="507" y="8"/>
                </a:cubicBezTo>
                <a:cubicBezTo>
                  <a:pt x="596" y="15"/>
                  <a:pt x="684" y="79"/>
                  <a:pt x="735" y="175"/>
                </a:cubicBezTo>
                <a:cubicBezTo>
                  <a:pt x="734" y="175"/>
                  <a:pt x="734" y="175"/>
                  <a:pt x="734" y="175"/>
                </a:cubicBezTo>
                <a:cubicBezTo>
                  <a:pt x="683" y="80"/>
                  <a:pt x="596" y="16"/>
                  <a:pt x="507" y="9"/>
                </a:cubicBezTo>
                <a:cubicBezTo>
                  <a:pt x="412" y="1"/>
                  <a:pt x="325" y="46"/>
                  <a:pt x="269" y="85"/>
                </a:cubicBezTo>
                <a:cubicBezTo>
                  <a:pt x="207" y="129"/>
                  <a:pt x="150" y="188"/>
                  <a:pt x="98" y="261"/>
                </a:cubicBezTo>
                <a:cubicBezTo>
                  <a:pt x="61" y="313"/>
                  <a:pt x="28" y="370"/>
                  <a:pt x="1" y="431"/>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3"/>
          <p:cNvSpPr>
            <a:spLocks/>
          </p:cNvSpPr>
          <p:nvPr/>
        </p:nvSpPr>
        <p:spPr bwMode="auto">
          <a:xfrm>
            <a:off x="4990895" y="667382"/>
            <a:ext cx="1200150" cy="3603626"/>
          </a:xfrm>
          <a:custGeom>
            <a:avLst/>
            <a:gdLst>
              <a:gd name="T0" fmla="*/ 1 w 467"/>
              <a:gd name="T1" fmla="*/ 1402 h 1402"/>
              <a:gd name="T2" fmla="*/ 0 w 467"/>
              <a:gd name="T3" fmla="*/ 1401 h 1402"/>
              <a:gd name="T4" fmla="*/ 218 w 467"/>
              <a:gd name="T5" fmla="*/ 1146 h 1402"/>
              <a:gd name="T6" fmla="*/ 397 w 467"/>
              <a:gd name="T7" fmla="*/ 766 h 1402"/>
              <a:gd name="T8" fmla="*/ 465 w 467"/>
              <a:gd name="T9" fmla="*/ 335 h 1402"/>
              <a:gd name="T10" fmla="*/ 382 w 467"/>
              <a:gd name="T11" fmla="*/ 0 h 1402"/>
              <a:gd name="T12" fmla="*/ 382 w 467"/>
              <a:gd name="T13" fmla="*/ 0 h 1402"/>
              <a:gd name="T14" fmla="*/ 466 w 467"/>
              <a:gd name="T15" fmla="*/ 335 h 1402"/>
              <a:gd name="T16" fmla="*/ 449 w 467"/>
              <a:gd name="T17" fmla="*/ 550 h 1402"/>
              <a:gd name="T18" fmla="*/ 397 w 467"/>
              <a:gd name="T19" fmla="*/ 766 h 1402"/>
              <a:gd name="T20" fmla="*/ 219 w 467"/>
              <a:gd name="T21" fmla="*/ 1146 h 1402"/>
              <a:gd name="T22" fmla="*/ 1 w 467"/>
              <a:gd name="T23" fmla="*/ 1402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1402">
                <a:moveTo>
                  <a:pt x="1" y="1402"/>
                </a:moveTo>
                <a:cubicBezTo>
                  <a:pt x="0" y="1401"/>
                  <a:pt x="0" y="1401"/>
                  <a:pt x="0" y="1401"/>
                </a:cubicBezTo>
                <a:cubicBezTo>
                  <a:pt x="80" y="1333"/>
                  <a:pt x="153" y="1247"/>
                  <a:pt x="218" y="1146"/>
                </a:cubicBezTo>
                <a:cubicBezTo>
                  <a:pt x="294" y="1030"/>
                  <a:pt x="354" y="902"/>
                  <a:pt x="397" y="766"/>
                </a:cubicBezTo>
                <a:cubicBezTo>
                  <a:pt x="443" y="619"/>
                  <a:pt x="467" y="470"/>
                  <a:pt x="465" y="335"/>
                </a:cubicBezTo>
                <a:cubicBezTo>
                  <a:pt x="463" y="198"/>
                  <a:pt x="434" y="83"/>
                  <a:pt x="382" y="0"/>
                </a:cubicBezTo>
                <a:cubicBezTo>
                  <a:pt x="382" y="0"/>
                  <a:pt x="382" y="0"/>
                  <a:pt x="382" y="0"/>
                </a:cubicBezTo>
                <a:cubicBezTo>
                  <a:pt x="435" y="82"/>
                  <a:pt x="463" y="198"/>
                  <a:pt x="466" y="335"/>
                </a:cubicBezTo>
                <a:cubicBezTo>
                  <a:pt x="467" y="404"/>
                  <a:pt x="461" y="477"/>
                  <a:pt x="449" y="550"/>
                </a:cubicBezTo>
                <a:cubicBezTo>
                  <a:pt x="438" y="621"/>
                  <a:pt x="420" y="694"/>
                  <a:pt x="397" y="766"/>
                </a:cubicBezTo>
                <a:cubicBezTo>
                  <a:pt x="354" y="903"/>
                  <a:pt x="294" y="1030"/>
                  <a:pt x="219" y="1146"/>
                </a:cubicBezTo>
                <a:cubicBezTo>
                  <a:pt x="154" y="1247"/>
                  <a:pt x="80" y="1333"/>
                  <a:pt x="1" y="1402"/>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4"/>
          <p:cNvSpPr>
            <a:spLocks/>
          </p:cNvSpPr>
          <p:nvPr/>
        </p:nvSpPr>
        <p:spPr bwMode="auto">
          <a:xfrm>
            <a:off x="4703558" y="438782"/>
            <a:ext cx="1312863" cy="228600"/>
          </a:xfrm>
          <a:custGeom>
            <a:avLst/>
            <a:gdLst>
              <a:gd name="T0" fmla="*/ 1 w 511"/>
              <a:gd name="T1" fmla="*/ 70 h 89"/>
              <a:gd name="T2" fmla="*/ 0 w 511"/>
              <a:gd name="T3" fmla="*/ 70 h 89"/>
              <a:gd name="T4" fmla="*/ 35 w 511"/>
              <a:gd name="T5" fmla="*/ 62 h 89"/>
              <a:gd name="T6" fmla="*/ 364 w 511"/>
              <a:gd name="T7" fmla="*/ 7 h 89"/>
              <a:gd name="T8" fmla="*/ 489 w 511"/>
              <a:gd name="T9" fmla="*/ 14 h 89"/>
              <a:gd name="T10" fmla="*/ 507 w 511"/>
              <a:gd name="T11" fmla="*/ 35 h 89"/>
              <a:gd name="T12" fmla="*/ 494 w 511"/>
              <a:gd name="T13" fmla="*/ 89 h 89"/>
              <a:gd name="T14" fmla="*/ 494 w 511"/>
              <a:gd name="T15" fmla="*/ 89 h 89"/>
              <a:gd name="T16" fmla="*/ 506 w 511"/>
              <a:gd name="T17" fmla="*/ 35 h 89"/>
              <a:gd name="T18" fmla="*/ 488 w 511"/>
              <a:gd name="T19" fmla="*/ 15 h 89"/>
              <a:gd name="T20" fmla="*/ 364 w 511"/>
              <a:gd name="T21" fmla="*/ 8 h 89"/>
              <a:gd name="T22" fmla="*/ 35 w 511"/>
              <a:gd name="T23" fmla="*/ 63 h 89"/>
              <a:gd name="T24" fmla="*/ 1 w 511"/>
              <a:gd name="T25" fmla="*/ 7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89">
                <a:moveTo>
                  <a:pt x="1" y="70"/>
                </a:moveTo>
                <a:cubicBezTo>
                  <a:pt x="0" y="70"/>
                  <a:pt x="0" y="70"/>
                  <a:pt x="0" y="70"/>
                </a:cubicBezTo>
                <a:cubicBezTo>
                  <a:pt x="12" y="67"/>
                  <a:pt x="23" y="65"/>
                  <a:pt x="35" y="62"/>
                </a:cubicBezTo>
                <a:cubicBezTo>
                  <a:pt x="150" y="38"/>
                  <a:pt x="259" y="16"/>
                  <a:pt x="364" y="7"/>
                </a:cubicBezTo>
                <a:cubicBezTo>
                  <a:pt x="408" y="3"/>
                  <a:pt x="457" y="0"/>
                  <a:pt x="489" y="14"/>
                </a:cubicBezTo>
                <a:cubicBezTo>
                  <a:pt x="498" y="18"/>
                  <a:pt x="504" y="25"/>
                  <a:pt x="507" y="35"/>
                </a:cubicBezTo>
                <a:cubicBezTo>
                  <a:pt x="511" y="51"/>
                  <a:pt x="507" y="71"/>
                  <a:pt x="494" y="89"/>
                </a:cubicBezTo>
                <a:cubicBezTo>
                  <a:pt x="494" y="89"/>
                  <a:pt x="494" y="89"/>
                  <a:pt x="494" y="89"/>
                </a:cubicBezTo>
                <a:cubicBezTo>
                  <a:pt x="506" y="70"/>
                  <a:pt x="510" y="51"/>
                  <a:pt x="506" y="35"/>
                </a:cubicBezTo>
                <a:cubicBezTo>
                  <a:pt x="503" y="26"/>
                  <a:pt x="497" y="19"/>
                  <a:pt x="488" y="15"/>
                </a:cubicBezTo>
                <a:cubicBezTo>
                  <a:pt x="457" y="1"/>
                  <a:pt x="408" y="4"/>
                  <a:pt x="364" y="8"/>
                </a:cubicBezTo>
                <a:cubicBezTo>
                  <a:pt x="259" y="17"/>
                  <a:pt x="150" y="39"/>
                  <a:pt x="35" y="63"/>
                </a:cubicBezTo>
                <a:cubicBezTo>
                  <a:pt x="24" y="66"/>
                  <a:pt x="12" y="68"/>
                  <a:pt x="1" y="70"/>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5"/>
          <p:cNvSpPr>
            <a:spLocks/>
          </p:cNvSpPr>
          <p:nvPr/>
        </p:nvSpPr>
        <p:spPr bwMode="auto">
          <a:xfrm>
            <a:off x="2666795" y="667382"/>
            <a:ext cx="3306763" cy="2249488"/>
          </a:xfrm>
          <a:custGeom>
            <a:avLst/>
            <a:gdLst>
              <a:gd name="T0" fmla="*/ 0 w 1286"/>
              <a:gd name="T1" fmla="*/ 875 h 875"/>
              <a:gd name="T2" fmla="*/ 0 w 1286"/>
              <a:gd name="T3" fmla="*/ 875 h 875"/>
              <a:gd name="T4" fmla="*/ 491 w 1286"/>
              <a:gd name="T5" fmla="*/ 640 h 875"/>
              <a:gd name="T6" fmla="*/ 713 w 1286"/>
              <a:gd name="T7" fmla="*/ 515 h 875"/>
              <a:gd name="T8" fmla="*/ 813 w 1286"/>
              <a:gd name="T9" fmla="*/ 452 h 875"/>
              <a:gd name="T10" fmla="*/ 842 w 1286"/>
              <a:gd name="T11" fmla="*/ 434 h 875"/>
              <a:gd name="T12" fmla="*/ 904 w 1286"/>
              <a:gd name="T13" fmla="*/ 391 h 875"/>
              <a:gd name="T14" fmla="*/ 999 w 1286"/>
              <a:gd name="T15" fmla="*/ 316 h 875"/>
              <a:gd name="T16" fmla="*/ 1058 w 1286"/>
              <a:gd name="T17" fmla="*/ 274 h 875"/>
              <a:gd name="T18" fmla="*/ 1173 w 1286"/>
              <a:gd name="T19" fmla="*/ 168 h 875"/>
              <a:gd name="T20" fmla="*/ 1286 w 1286"/>
              <a:gd name="T21" fmla="*/ 0 h 875"/>
              <a:gd name="T22" fmla="*/ 1286 w 1286"/>
              <a:gd name="T23" fmla="*/ 0 h 875"/>
              <a:gd name="T24" fmla="*/ 1173 w 1286"/>
              <a:gd name="T25" fmla="*/ 169 h 875"/>
              <a:gd name="T26" fmla="*/ 1059 w 1286"/>
              <a:gd name="T27" fmla="*/ 274 h 875"/>
              <a:gd name="T28" fmla="*/ 999 w 1286"/>
              <a:gd name="T29" fmla="*/ 317 h 875"/>
              <a:gd name="T30" fmla="*/ 904 w 1286"/>
              <a:gd name="T31" fmla="*/ 391 h 875"/>
              <a:gd name="T32" fmla="*/ 843 w 1286"/>
              <a:gd name="T33" fmla="*/ 435 h 875"/>
              <a:gd name="T34" fmla="*/ 813 w 1286"/>
              <a:gd name="T35" fmla="*/ 453 h 875"/>
              <a:gd name="T36" fmla="*/ 713 w 1286"/>
              <a:gd name="T37" fmla="*/ 515 h 875"/>
              <a:gd name="T38" fmla="*/ 491 w 1286"/>
              <a:gd name="T39" fmla="*/ 641 h 875"/>
              <a:gd name="T40" fmla="*/ 0 w 1286"/>
              <a:gd name="T41" fmla="*/ 875 h 875"/>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7768 w 10000"/>
              <a:gd name="connsiteY7" fmla="*/ 3611 h 10000"/>
              <a:gd name="connsiteX8" fmla="*/ 8227 w 10000"/>
              <a:gd name="connsiteY8" fmla="*/ 3131 h 10000"/>
              <a:gd name="connsiteX9" fmla="*/ 9121 w 10000"/>
              <a:gd name="connsiteY9" fmla="*/ 1920 h 10000"/>
              <a:gd name="connsiteX10" fmla="*/ 10000 w 10000"/>
              <a:gd name="connsiteY10" fmla="*/ 0 h 10000"/>
              <a:gd name="connsiteX11" fmla="*/ 10000 w 10000"/>
              <a:gd name="connsiteY11" fmla="*/ 0 h 10000"/>
              <a:gd name="connsiteX12" fmla="*/ 9121 w 10000"/>
              <a:gd name="connsiteY12" fmla="*/ 1931 h 10000"/>
              <a:gd name="connsiteX13" fmla="*/ 8235 w 10000"/>
              <a:gd name="connsiteY13" fmla="*/ 3131 h 10000"/>
              <a:gd name="connsiteX14" fmla="*/ 7030 w 10000"/>
              <a:gd name="connsiteY14" fmla="*/ 4469 h 10000"/>
              <a:gd name="connsiteX15" fmla="*/ 6555 w 10000"/>
              <a:gd name="connsiteY15" fmla="*/ 4971 h 10000"/>
              <a:gd name="connsiteX16" fmla="*/ 6322 w 10000"/>
              <a:gd name="connsiteY16" fmla="*/ 5177 h 10000"/>
              <a:gd name="connsiteX17" fmla="*/ 5544 w 10000"/>
              <a:gd name="connsiteY17" fmla="*/ 5886 h 10000"/>
              <a:gd name="connsiteX18" fmla="*/ 3818 w 10000"/>
              <a:gd name="connsiteY18" fmla="*/ 7326 h 10000"/>
              <a:gd name="connsiteX19" fmla="*/ 0 w 10000"/>
              <a:gd name="connsiteY19"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555 w 10000"/>
              <a:gd name="connsiteY14" fmla="*/ 4971 h 10000"/>
              <a:gd name="connsiteX15" fmla="*/ 6322 w 10000"/>
              <a:gd name="connsiteY15" fmla="*/ 5177 h 10000"/>
              <a:gd name="connsiteX16" fmla="*/ 5544 w 10000"/>
              <a:gd name="connsiteY16" fmla="*/ 5886 h 10000"/>
              <a:gd name="connsiteX17" fmla="*/ 3818 w 10000"/>
              <a:gd name="connsiteY17" fmla="*/ 7326 h 10000"/>
              <a:gd name="connsiteX18" fmla="*/ 0 w 10000"/>
              <a:gd name="connsiteY18"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6547 w 10000"/>
              <a:gd name="connsiteY5" fmla="*/ 4960 h 10000"/>
              <a:gd name="connsiteX6" fmla="*/ 7030 w 10000"/>
              <a:gd name="connsiteY6" fmla="*/ 4469 h 10000"/>
              <a:gd name="connsiteX7" fmla="*/ 8227 w 10000"/>
              <a:gd name="connsiteY7" fmla="*/ 3131 h 10000"/>
              <a:gd name="connsiteX8" fmla="*/ 9121 w 10000"/>
              <a:gd name="connsiteY8" fmla="*/ 1920 h 10000"/>
              <a:gd name="connsiteX9" fmla="*/ 10000 w 10000"/>
              <a:gd name="connsiteY9" fmla="*/ 0 h 10000"/>
              <a:gd name="connsiteX10" fmla="*/ 10000 w 10000"/>
              <a:gd name="connsiteY10" fmla="*/ 0 h 10000"/>
              <a:gd name="connsiteX11" fmla="*/ 9121 w 10000"/>
              <a:gd name="connsiteY11" fmla="*/ 1931 h 10000"/>
              <a:gd name="connsiteX12" fmla="*/ 8235 w 10000"/>
              <a:gd name="connsiteY12" fmla="*/ 3131 h 10000"/>
              <a:gd name="connsiteX13" fmla="*/ 7030 w 10000"/>
              <a:gd name="connsiteY13" fmla="*/ 4469 h 10000"/>
              <a:gd name="connsiteX14" fmla="*/ 6322 w 10000"/>
              <a:gd name="connsiteY14" fmla="*/ 5177 h 10000"/>
              <a:gd name="connsiteX15" fmla="*/ 5544 w 10000"/>
              <a:gd name="connsiteY15" fmla="*/ 5886 h 10000"/>
              <a:gd name="connsiteX16" fmla="*/ 3818 w 10000"/>
              <a:gd name="connsiteY16" fmla="*/ 7326 h 10000"/>
              <a:gd name="connsiteX17" fmla="*/ 0 w 10000"/>
              <a:gd name="connsiteY17" fmla="*/ 10000 h 10000"/>
              <a:gd name="connsiteX0" fmla="*/ 0 w 10000"/>
              <a:gd name="connsiteY0" fmla="*/ 10000 h 10000"/>
              <a:gd name="connsiteX1" fmla="*/ 0 w 10000"/>
              <a:gd name="connsiteY1" fmla="*/ 10000 h 10000"/>
              <a:gd name="connsiteX2" fmla="*/ 3818 w 10000"/>
              <a:gd name="connsiteY2" fmla="*/ 7314 h 10000"/>
              <a:gd name="connsiteX3" fmla="*/ 5544 w 10000"/>
              <a:gd name="connsiteY3" fmla="*/ 5886 h 10000"/>
              <a:gd name="connsiteX4" fmla="*/ 6322 w 10000"/>
              <a:gd name="connsiteY4" fmla="*/ 5166 h 10000"/>
              <a:gd name="connsiteX5" fmla="*/ 7030 w 10000"/>
              <a:gd name="connsiteY5" fmla="*/ 4469 h 10000"/>
              <a:gd name="connsiteX6" fmla="*/ 8227 w 10000"/>
              <a:gd name="connsiteY6" fmla="*/ 3131 h 10000"/>
              <a:gd name="connsiteX7" fmla="*/ 9121 w 10000"/>
              <a:gd name="connsiteY7" fmla="*/ 1920 h 10000"/>
              <a:gd name="connsiteX8" fmla="*/ 10000 w 10000"/>
              <a:gd name="connsiteY8" fmla="*/ 0 h 10000"/>
              <a:gd name="connsiteX9" fmla="*/ 10000 w 10000"/>
              <a:gd name="connsiteY9" fmla="*/ 0 h 10000"/>
              <a:gd name="connsiteX10" fmla="*/ 9121 w 10000"/>
              <a:gd name="connsiteY10" fmla="*/ 1931 h 10000"/>
              <a:gd name="connsiteX11" fmla="*/ 8235 w 10000"/>
              <a:gd name="connsiteY11" fmla="*/ 3131 h 10000"/>
              <a:gd name="connsiteX12" fmla="*/ 7030 w 10000"/>
              <a:gd name="connsiteY12" fmla="*/ 4469 h 10000"/>
              <a:gd name="connsiteX13" fmla="*/ 6322 w 10000"/>
              <a:gd name="connsiteY13" fmla="*/ 5177 h 10000"/>
              <a:gd name="connsiteX14" fmla="*/ 5544 w 10000"/>
              <a:gd name="connsiteY14" fmla="*/ 5886 h 10000"/>
              <a:gd name="connsiteX15" fmla="*/ 3818 w 10000"/>
              <a:gd name="connsiteY15" fmla="*/ 7326 h 10000"/>
              <a:gd name="connsiteX16" fmla="*/ 0 w 10000"/>
              <a:gd name="connsiteY1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00" h="10000">
                <a:moveTo>
                  <a:pt x="0" y="10000"/>
                </a:moveTo>
                <a:lnTo>
                  <a:pt x="0" y="10000"/>
                </a:lnTo>
                <a:cubicBezTo>
                  <a:pt x="1337" y="9166"/>
                  <a:pt x="2621" y="8263"/>
                  <a:pt x="3818" y="7314"/>
                </a:cubicBezTo>
                <a:cubicBezTo>
                  <a:pt x="4417" y="6846"/>
                  <a:pt x="5000" y="6366"/>
                  <a:pt x="5544" y="5886"/>
                </a:cubicBezTo>
                <a:cubicBezTo>
                  <a:pt x="5801" y="5657"/>
                  <a:pt x="6074" y="5402"/>
                  <a:pt x="6322" y="5166"/>
                </a:cubicBezTo>
                <a:cubicBezTo>
                  <a:pt x="6570" y="4930"/>
                  <a:pt x="6713" y="4808"/>
                  <a:pt x="7030" y="4469"/>
                </a:cubicBezTo>
                <a:cubicBezTo>
                  <a:pt x="7347" y="4130"/>
                  <a:pt x="7879" y="3556"/>
                  <a:pt x="8227" y="3131"/>
                </a:cubicBezTo>
                <a:cubicBezTo>
                  <a:pt x="8576" y="2706"/>
                  <a:pt x="8872" y="2309"/>
                  <a:pt x="9121" y="1920"/>
                </a:cubicBezTo>
                <a:cubicBezTo>
                  <a:pt x="9580" y="1211"/>
                  <a:pt x="9876" y="560"/>
                  <a:pt x="10000" y="0"/>
                </a:cubicBezTo>
                <a:lnTo>
                  <a:pt x="10000" y="0"/>
                </a:lnTo>
                <a:cubicBezTo>
                  <a:pt x="9883" y="560"/>
                  <a:pt x="9588" y="1211"/>
                  <a:pt x="9121" y="1931"/>
                </a:cubicBezTo>
                <a:cubicBezTo>
                  <a:pt x="8872" y="2320"/>
                  <a:pt x="8577" y="2720"/>
                  <a:pt x="8235" y="3131"/>
                </a:cubicBezTo>
                <a:cubicBezTo>
                  <a:pt x="7887" y="3554"/>
                  <a:pt x="7310" y="4162"/>
                  <a:pt x="7030" y="4469"/>
                </a:cubicBezTo>
                <a:cubicBezTo>
                  <a:pt x="6711" y="4810"/>
                  <a:pt x="6570" y="4941"/>
                  <a:pt x="6322" y="5177"/>
                </a:cubicBezTo>
                <a:cubicBezTo>
                  <a:pt x="6065" y="5417"/>
                  <a:pt x="5801" y="5657"/>
                  <a:pt x="5544" y="5886"/>
                </a:cubicBezTo>
                <a:cubicBezTo>
                  <a:pt x="5000" y="6366"/>
                  <a:pt x="4425" y="6857"/>
                  <a:pt x="3818" y="7326"/>
                </a:cubicBezTo>
                <a:cubicBezTo>
                  <a:pt x="2621" y="8263"/>
                  <a:pt x="1337" y="9166"/>
                  <a:pt x="0" y="10000"/>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6"/>
          <p:cNvSpPr>
            <a:spLocks/>
          </p:cNvSpPr>
          <p:nvPr/>
        </p:nvSpPr>
        <p:spPr bwMode="auto">
          <a:xfrm>
            <a:off x="3965370" y="667382"/>
            <a:ext cx="2008188" cy="1436688"/>
          </a:xfrm>
          <a:custGeom>
            <a:avLst/>
            <a:gdLst>
              <a:gd name="T0" fmla="*/ 0 w 781"/>
              <a:gd name="T1" fmla="*/ 559 h 559"/>
              <a:gd name="T2" fmla="*/ 0 w 781"/>
              <a:gd name="T3" fmla="*/ 558 h 559"/>
              <a:gd name="T4" fmla="*/ 163 w 781"/>
              <a:gd name="T5" fmla="*/ 446 h 559"/>
              <a:gd name="T6" fmla="*/ 273 w 781"/>
              <a:gd name="T7" fmla="*/ 369 h 559"/>
              <a:gd name="T8" fmla="*/ 511 w 781"/>
              <a:gd name="T9" fmla="*/ 205 h 559"/>
              <a:gd name="T10" fmla="*/ 685 w 781"/>
              <a:gd name="T11" fmla="*/ 79 h 559"/>
              <a:gd name="T12" fmla="*/ 781 w 781"/>
              <a:gd name="T13" fmla="*/ 0 h 559"/>
              <a:gd name="T14" fmla="*/ 781 w 781"/>
              <a:gd name="T15" fmla="*/ 0 h 559"/>
              <a:gd name="T16" fmla="*/ 685 w 781"/>
              <a:gd name="T17" fmla="*/ 80 h 559"/>
              <a:gd name="T18" fmla="*/ 511 w 781"/>
              <a:gd name="T19" fmla="*/ 205 h 559"/>
              <a:gd name="T20" fmla="*/ 274 w 781"/>
              <a:gd name="T21" fmla="*/ 370 h 559"/>
              <a:gd name="T22" fmla="*/ 163 w 781"/>
              <a:gd name="T23" fmla="*/ 446 h 559"/>
              <a:gd name="T24" fmla="*/ 0 w 781"/>
              <a:gd name="T25" fmla="*/ 55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1" h="559">
                <a:moveTo>
                  <a:pt x="0" y="559"/>
                </a:moveTo>
                <a:cubicBezTo>
                  <a:pt x="0" y="558"/>
                  <a:pt x="0" y="558"/>
                  <a:pt x="0" y="558"/>
                </a:cubicBezTo>
                <a:cubicBezTo>
                  <a:pt x="55" y="520"/>
                  <a:pt x="110" y="482"/>
                  <a:pt x="163" y="446"/>
                </a:cubicBezTo>
                <a:cubicBezTo>
                  <a:pt x="199" y="420"/>
                  <a:pt x="237" y="395"/>
                  <a:pt x="273" y="369"/>
                </a:cubicBezTo>
                <a:cubicBezTo>
                  <a:pt x="347" y="319"/>
                  <a:pt x="433" y="260"/>
                  <a:pt x="511" y="205"/>
                </a:cubicBezTo>
                <a:cubicBezTo>
                  <a:pt x="582" y="155"/>
                  <a:pt x="639" y="114"/>
                  <a:pt x="685" y="79"/>
                </a:cubicBezTo>
                <a:cubicBezTo>
                  <a:pt x="720" y="52"/>
                  <a:pt x="757" y="24"/>
                  <a:pt x="781" y="0"/>
                </a:cubicBezTo>
                <a:cubicBezTo>
                  <a:pt x="781" y="0"/>
                  <a:pt x="781" y="0"/>
                  <a:pt x="781" y="0"/>
                </a:cubicBezTo>
                <a:cubicBezTo>
                  <a:pt x="757" y="24"/>
                  <a:pt x="721" y="53"/>
                  <a:pt x="685" y="80"/>
                </a:cubicBezTo>
                <a:cubicBezTo>
                  <a:pt x="639" y="114"/>
                  <a:pt x="582" y="155"/>
                  <a:pt x="511" y="205"/>
                </a:cubicBezTo>
                <a:cubicBezTo>
                  <a:pt x="433" y="260"/>
                  <a:pt x="347" y="319"/>
                  <a:pt x="274" y="370"/>
                </a:cubicBezTo>
                <a:cubicBezTo>
                  <a:pt x="237" y="395"/>
                  <a:pt x="200" y="421"/>
                  <a:pt x="163" y="446"/>
                </a:cubicBezTo>
                <a:cubicBezTo>
                  <a:pt x="110" y="483"/>
                  <a:pt x="55" y="521"/>
                  <a:pt x="0" y="559"/>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7"/>
          <p:cNvSpPr>
            <a:spLocks/>
          </p:cNvSpPr>
          <p:nvPr/>
        </p:nvSpPr>
        <p:spPr bwMode="auto">
          <a:xfrm>
            <a:off x="4821033" y="454657"/>
            <a:ext cx="1152525" cy="415925"/>
          </a:xfrm>
          <a:custGeom>
            <a:avLst/>
            <a:gdLst>
              <a:gd name="T0" fmla="*/ 0 w 448"/>
              <a:gd name="T1" fmla="*/ 162 h 162"/>
              <a:gd name="T2" fmla="*/ 0 w 448"/>
              <a:gd name="T3" fmla="*/ 162 h 162"/>
              <a:gd name="T4" fmla="*/ 111 w 448"/>
              <a:gd name="T5" fmla="*/ 70 h 162"/>
              <a:gd name="T6" fmla="*/ 235 w 448"/>
              <a:gd name="T7" fmla="*/ 17 h 162"/>
              <a:gd name="T8" fmla="*/ 341 w 448"/>
              <a:gd name="T9" fmla="*/ 18 h 162"/>
              <a:gd name="T10" fmla="*/ 351 w 448"/>
              <a:gd name="T11" fmla="*/ 21 h 162"/>
              <a:gd name="T12" fmla="*/ 448 w 448"/>
              <a:gd name="T13" fmla="*/ 83 h 162"/>
              <a:gd name="T14" fmla="*/ 448 w 448"/>
              <a:gd name="T15" fmla="*/ 83 h 162"/>
              <a:gd name="T16" fmla="*/ 235 w 448"/>
              <a:gd name="T17" fmla="*/ 18 h 162"/>
              <a:gd name="T18" fmla="*/ 0 w 448"/>
              <a:gd name="T19"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162">
                <a:moveTo>
                  <a:pt x="0" y="162"/>
                </a:moveTo>
                <a:cubicBezTo>
                  <a:pt x="0" y="162"/>
                  <a:pt x="0" y="162"/>
                  <a:pt x="0" y="162"/>
                </a:cubicBezTo>
                <a:cubicBezTo>
                  <a:pt x="36" y="125"/>
                  <a:pt x="74" y="94"/>
                  <a:pt x="111" y="70"/>
                </a:cubicBezTo>
                <a:cubicBezTo>
                  <a:pt x="153" y="44"/>
                  <a:pt x="194" y="26"/>
                  <a:pt x="235" y="17"/>
                </a:cubicBezTo>
                <a:cubicBezTo>
                  <a:pt x="270" y="9"/>
                  <a:pt x="306" y="10"/>
                  <a:pt x="341" y="18"/>
                </a:cubicBezTo>
                <a:cubicBezTo>
                  <a:pt x="344" y="19"/>
                  <a:pt x="348" y="20"/>
                  <a:pt x="351" y="21"/>
                </a:cubicBezTo>
                <a:cubicBezTo>
                  <a:pt x="390" y="33"/>
                  <a:pt x="423" y="54"/>
                  <a:pt x="448" y="83"/>
                </a:cubicBezTo>
                <a:cubicBezTo>
                  <a:pt x="448" y="83"/>
                  <a:pt x="448" y="83"/>
                  <a:pt x="448" y="83"/>
                </a:cubicBezTo>
                <a:cubicBezTo>
                  <a:pt x="398" y="26"/>
                  <a:pt x="315" y="0"/>
                  <a:pt x="235" y="18"/>
                </a:cubicBezTo>
                <a:cubicBezTo>
                  <a:pt x="158" y="35"/>
                  <a:pt x="76" y="85"/>
                  <a:pt x="0" y="162"/>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61"/>
          <p:cNvSpPr>
            <a:spLocks/>
          </p:cNvSpPr>
          <p:nvPr/>
        </p:nvSpPr>
        <p:spPr bwMode="auto">
          <a:xfrm>
            <a:off x="5973558" y="667382"/>
            <a:ext cx="230188" cy="925513"/>
          </a:xfrm>
          <a:custGeom>
            <a:avLst/>
            <a:gdLst>
              <a:gd name="T0" fmla="*/ 83 w 90"/>
              <a:gd name="T1" fmla="*/ 360 h 360"/>
              <a:gd name="T2" fmla="*/ 0 w 90"/>
              <a:gd name="T3" fmla="*/ 0 h 360"/>
              <a:gd name="T4" fmla="*/ 0 w 90"/>
              <a:gd name="T5" fmla="*/ 0 h 360"/>
              <a:gd name="T6" fmla="*/ 68 w 90"/>
              <a:gd name="T7" fmla="*/ 160 h 360"/>
              <a:gd name="T8" fmla="*/ 83 w 90"/>
              <a:gd name="T9" fmla="*/ 360 h 360"/>
            </a:gdLst>
            <a:ahLst/>
            <a:cxnLst>
              <a:cxn ang="0">
                <a:pos x="T0" y="T1"/>
              </a:cxn>
              <a:cxn ang="0">
                <a:pos x="T2" y="T3"/>
              </a:cxn>
              <a:cxn ang="0">
                <a:pos x="T4" y="T5"/>
              </a:cxn>
              <a:cxn ang="0">
                <a:pos x="T6" y="T7"/>
              </a:cxn>
              <a:cxn ang="0">
                <a:pos x="T8" y="T9"/>
              </a:cxn>
            </a:cxnLst>
            <a:rect l="0" t="0" r="r" b="b"/>
            <a:pathLst>
              <a:path w="90" h="360">
                <a:moveTo>
                  <a:pt x="83" y="360"/>
                </a:moveTo>
                <a:cubicBezTo>
                  <a:pt x="90" y="210"/>
                  <a:pt x="60" y="82"/>
                  <a:pt x="0" y="0"/>
                </a:cubicBezTo>
                <a:cubicBezTo>
                  <a:pt x="0" y="0"/>
                  <a:pt x="0" y="0"/>
                  <a:pt x="0" y="0"/>
                </a:cubicBezTo>
                <a:cubicBezTo>
                  <a:pt x="31" y="42"/>
                  <a:pt x="54" y="96"/>
                  <a:pt x="68" y="160"/>
                </a:cubicBezTo>
                <a:cubicBezTo>
                  <a:pt x="82" y="220"/>
                  <a:pt x="87" y="288"/>
                  <a:pt x="83" y="360"/>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2"/>
          <p:cNvSpPr>
            <a:spLocks/>
          </p:cNvSpPr>
          <p:nvPr/>
        </p:nvSpPr>
        <p:spPr bwMode="auto">
          <a:xfrm>
            <a:off x="5402058" y="300669"/>
            <a:ext cx="800100" cy="1292225"/>
          </a:xfrm>
          <a:custGeom>
            <a:avLst/>
            <a:gdLst>
              <a:gd name="T0" fmla="*/ 305 w 311"/>
              <a:gd name="T1" fmla="*/ 503 h 503"/>
              <a:gd name="T2" fmla="*/ 224 w 311"/>
              <a:gd name="T3" fmla="*/ 125 h 503"/>
              <a:gd name="T4" fmla="*/ 0 w 311"/>
              <a:gd name="T5" fmla="*/ 9 h 503"/>
              <a:gd name="T6" fmla="*/ 0 w 311"/>
              <a:gd name="T7" fmla="*/ 8 h 503"/>
              <a:gd name="T8" fmla="*/ 225 w 311"/>
              <a:gd name="T9" fmla="*/ 124 h 503"/>
              <a:gd name="T10" fmla="*/ 291 w 311"/>
              <a:gd name="T11" fmla="*/ 294 h 503"/>
              <a:gd name="T12" fmla="*/ 305 w 311"/>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311" h="503">
                <a:moveTo>
                  <a:pt x="305" y="503"/>
                </a:moveTo>
                <a:cubicBezTo>
                  <a:pt x="311" y="346"/>
                  <a:pt x="284" y="215"/>
                  <a:pt x="224" y="125"/>
                </a:cubicBezTo>
                <a:cubicBezTo>
                  <a:pt x="173" y="46"/>
                  <a:pt x="85" y="1"/>
                  <a:pt x="0" y="9"/>
                </a:cubicBezTo>
                <a:cubicBezTo>
                  <a:pt x="0" y="8"/>
                  <a:pt x="0" y="8"/>
                  <a:pt x="0" y="8"/>
                </a:cubicBezTo>
                <a:cubicBezTo>
                  <a:pt x="85" y="0"/>
                  <a:pt x="173" y="46"/>
                  <a:pt x="225" y="124"/>
                </a:cubicBezTo>
                <a:cubicBezTo>
                  <a:pt x="255" y="170"/>
                  <a:pt x="277" y="227"/>
                  <a:pt x="291" y="294"/>
                </a:cubicBezTo>
                <a:cubicBezTo>
                  <a:pt x="304" y="357"/>
                  <a:pt x="309" y="428"/>
                  <a:pt x="305" y="503"/>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63"/>
          <p:cNvSpPr>
            <a:spLocks/>
          </p:cNvSpPr>
          <p:nvPr/>
        </p:nvSpPr>
        <p:spPr bwMode="auto">
          <a:xfrm>
            <a:off x="4608308" y="122869"/>
            <a:ext cx="1593850" cy="1470025"/>
          </a:xfrm>
          <a:custGeom>
            <a:avLst/>
            <a:gdLst>
              <a:gd name="T0" fmla="*/ 614 w 620"/>
              <a:gd name="T1" fmla="*/ 572 h 572"/>
              <a:gd name="T2" fmla="*/ 556 w 620"/>
              <a:gd name="T3" fmla="*/ 214 h 572"/>
              <a:gd name="T4" fmla="*/ 385 w 620"/>
              <a:gd name="T5" fmla="*/ 39 h 572"/>
              <a:gd name="T6" fmla="*/ 366 w 620"/>
              <a:gd name="T7" fmla="*/ 33 h 572"/>
              <a:gd name="T8" fmla="*/ 1 w 620"/>
              <a:gd name="T9" fmla="*/ 189 h 572"/>
              <a:gd name="T10" fmla="*/ 0 w 620"/>
              <a:gd name="T11" fmla="*/ 189 h 572"/>
              <a:gd name="T12" fmla="*/ 182 w 620"/>
              <a:gd name="T13" fmla="*/ 55 h 572"/>
              <a:gd name="T14" fmla="*/ 284 w 620"/>
              <a:gd name="T15" fmla="*/ 27 h 572"/>
              <a:gd name="T16" fmla="*/ 386 w 620"/>
              <a:gd name="T17" fmla="*/ 38 h 572"/>
              <a:gd name="T18" fmla="*/ 557 w 620"/>
              <a:gd name="T19" fmla="*/ 213 h 572"/>
              <a:gd name="T20" fmla="*/ 615 w 620"/>
              <a:gd name="T21" fmla="*/ 572 h 572"/>
              <a:gd name="T22" fmla="*/ 614 w 620"/>
              <a:gd name="T23"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0" h="572">
                <a:moveTo>
                  <a:pt x="614" y="572"/>
                </a:moveTo>
                <a:cubicBezTo>
                  <a:pt x="619" y="433"/>
                  <a:pt x="599" y="309"/>
                  <a:pt x="556" y="214"/>
                </a:cubicBezTo>
                <a:cubicBezTo>
                  <a:pt x="518" y="127"/>
                  <a:pt x="455" y="63"/>
                  <a:pt x="385" y="39"/>
                </a:cubicBezTo>
                <a:cubicBezTo>
                  <a:pt x="379" y="36"/>
                  <a:pt x="372" y="35"/>
                  <a:pt x="366" y="33"/>
                </a:cubicBezTo>
                <a:cubicBezTo>
                  <a:pt x="234" y="0"/>
                  <a:pt x="88" y="95"/>
                  <a:pt x="1" y="189"/>
                </a:cubicBezTo>
                <a:cubicBezTo>
                  <a:pt x="0" y="189"/>
                  <a:pt x="0" y="189"/>
                  <a:pt x="0" y="189"/>
                </a:cubicBezTo>
                <a:cubicBezTo>
                  <a:pt x="54" y="130"/>
                  <a:pt x="119" y="83"/>
                  <a:pt x="182" y="55"/>
                </a:cubicBezTo>
                <a:cubicBezTo>
                  <a:pt x="217" y="39"/>
                  <a:pt x="251" y="30"/>
                  <a:pt x="284" y="27"/>
                </a:cubicBezTo>
                <a:cubicBezTo>
                  <a:pt x="320" y="23"/>
                  <a:pt x="354" y="27"/>
                  <a:pt x="386" y="38"/>
                </a:cubicBezTo>
                <a:cubicBezTo>
                  <a:pt x="456" y="63"/>
                  <a:pt x="518" y="127"/>
                  <a:pt x="557" y="213"/>
                </a:cubicBezTo>
                <a:cubicBezTo>
                  <a:pt x="600" y="308"/>
                  <a:pt x="620" y="433"/>
                  <a:pt x="615" y="572"/>
                </a:cubicBezTo>
                <a:lnTo>
                  <a:pt x="614" y="572"/>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4"/>
          <p:cNvSpPr>
            <a:spLocks/>
          </p:cNvSpPr>
          <p:nvPr/>
        </p:nvSpPr>
        <p:spPr bwMode="auto">
          <a:xfrm>
            <a:off x="4433683" y="84769"/>
            <a:ext cx="1768475" cy="1508125"/>
          </a:xfrm>
          <a:custGeom>
            <a:avLst/>
            <a:gdLst>
              <a:gd name="T0" fmla="*/ 682 w 688"/>
              <a:gd name="T1" fmla="*/ 587 h 587"/>
              <a:gd name="T2" fmla="*/ 608 w 688"/>
              <a:gd name="T3" fmla="*/ 190 h 587"/>
              <a:gd name="T4" fmla="*/ 423 w 688"/>
              <a:gd name="T5" fmla="*/ 33 h 587"/>
              <a:gd name="T6" fmla="*/ 404 w 688"/>
              <a:gd name="T7" fmla="*/ 29 h 587"/>
              <a:gd name="T8" fmla="*/ 1 w 688"/>
              <a:gd name="T9" fmla="*/ 258 h 587"/>
              <a:gd name="T10" fmla="*/ 0 w 688"/>
              <a:gd name="T11" fmla="*/ 257 h 587"/>
              <a:gd name="T12" fmla="*/ 180 w 688"/>
              <a:gd name="T13" fmla="*/ 85 h 587"/>
              <a:gd name="T14" fmla="*/ 404 w 688"/>
              <a:gd name="T15" fmla="*/ 29 h 587"/>
              <a:gd name="T16" fmla="*/ 518 w 688"/>
              <a:gd name="T17" fmla="*/ 80 h 587"/>
              <a:gd name="T18" fmla="*/ 609 w 688"/>
              <a:gd name="T19" fmla="*/ 190 h 587"/>
              <a:gd name="T20" fmla="*/ 683 w 688"/>
              <a:gd name="T21" fmla="*/ 587 h 587"/>
              <a:gd name="T22" fmla="*/ 682 w 688"/>
              <a:gd name="T2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8" h="587">
                <a:moveTo>
                  <a:pt x="682" y="587"/>
                </a:moveTo>
                <a:cubicBezTo>
                  <a:pt x="688" y="429"/>
                  <a:pt x="662" y="291"/>
                  <a:pt x="608" y="190"/>
                </a:cubicBezTo>
                <a:cubicBezTo>
                  <a:pt x="564" y="109"/>
                  <a:pt x="496" y="51"/>
                  <a:pt x="423" y="33"/>
                </a:cubicBezTo>
                <a:cubicBezTo>
                  <a:pt x="416" y="32"/>
                  <a:pt x="410" y="30"/>
                  <a:pt x="404" y="29"/>
                </a:cubicBezTo>
                <a:cubicBezTo>
                  <a:pt x="211" y="0"/>
                  <a:pt x="47" y="197"/>
                  <a:pt x="1" y="258"/>
                </a:cubicBezTo>
                <a:cubicBezTo>
                  <a:pt x="0" y="257"/>
                  <a:pt x="0" y="257"/>
                  <a:pt x="0" y="257"/>
                </a:cubicBezTo>
                <a:cubicBezTo>
                  <a:pt x="38" y="207"/>
                  <a:pt x="100" y="136"/>
                  <a:pt x="180" y="85"/>
                </a:cubicBezTo>
                <a:cubicBezTo>
                  <a:pt x="257" y="37"/>
                  <a:pt x="332" y="18"/>
                  <a:pt x="404" y="29"/>
                </a:cubicBezTo>
                <a:cubicBezTo>
                  <a:pt x="443" y="35"/>
                  <a:pt x="482" y="52"/>
                  <a:pt x="518" y="80"/>
                </a:cubicBezTo>
                <a:cubicBezTo>
                  <a:pt x="554" y="108"/>
                  <a:pt x="585" y="146"/>
                  <a:pt x="609" y="190"/>
                </a:cubicBezTo>
                <a:cubicBezTo>
                  <a:pt x="663" y="291"/>
                  <a:pt x="688" y="428"/>
                  <a:pt x="683" y="587"/>
                </a:cubicBezTo>
                <a:lnTo>
                  <a:pt x="682" y="587"/>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6"/>
          <p:cNvSpPr>
            <a:spLocks/>
          </p:cNvSpPr>
          <p:nvPr/>
        </p:nvSpPr>
        <p:spPr bwMode="auto">
          <a:xfrm>
            <a:off x="2085770" y="1592894"/>
            <a:ext cx="4103688" cy="4770438"/>
          </a:xfrm>
          <a:custGeom>
            <a:avLst/>
            <a:gdLst>
              <a:gd name="T0" fmla="*/ 0 w 1596"/>
              <a:gd name="T1" fmla="*/ 1856 h 1856"/>
              <a:gd name="T2" fmla="*/ 0 w 1596"/>
              <a:gd name="T3" fmla="*/ 1856 h 1856"/>
              <a:gd name="T4" fmla="*/ 584 w 1596"/>
              <a:gd name="T5" fmla="*/ 1603 h 1856"/>
              <a:gd name="T6" fmla="*/ 1127 w 1596"/>
              <a:gd name="T7" fmla="*/ 1127 h 1856"/>
              <a:gd name="T8" fmla="*/ 1481 w 1596"/>
              <a:gd name="T9" fmla="*/ 541 h 1856"/>
              <a:gd name="T10" fmla="*/ 1595 w 1596"/>
              <a:gd name="T11" fmla="*/ 0 h 1856"/>
              <a:gd name="T12" fmla="*/ 1596 w 1596"/>
              <a:gd name="T13" fmla="*/ 0 h 1856"/>
              <a:gd name="T14" fmla="*/ 1566 w 1596"/>
              <a:gd name="T15" fmla="*/ 264 h 1856"/>
              <a:gd name="T16" fmla="*/ 1482 w 1596"/>
              <a:gd name="T17" fmla="*/ 542 h 1856"/>
              <a:gd name="T18" fmla="*/ 1332 w 1596"/>
              <a:gd name="T19" fmla="*/ 842 h 1856"/>
              <a:gd name="T20" fmla="*/ 1127 w 1596"/>
              <a:gd name="T21" fmla="*/ 1128 h 1856"/>
              <a:gd name="T22" fmla="*/ 872 w 1596"/>
              <a:gd name="T23" fmla="*/ 1388 h 1856"/>
              <a:gd name="T24" fmla="*/ 585 w 1596"/>
              <a:gd name="T25" fmla="*/ 1604 h 1856"/>
              <a:gd name="T26" fmla="*/ 293 w 1596"/>
              <a:gd name="T27" fmla="*/ 1759 h 1856"/>
              <a:gd name="T28" fmla="*/ 0 w 1596"/>
              <a:gd name="T29" fmla="*/ 1856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96" h="1856">
                <a:moveTo>
                  <a:pt x="0" y="1856"/>
                </a:moveTo>
                <a:cubicBezTo>
                  <a:pt x="0" y="1856"/>
                  <a:pt x="0" y="1856"/>
                  <a:pt x="0" y="1856"/>
                </a:cubicBezTo>
                <a:cubicBezTo>
                  <a:pt x="193" y="1810"/>
                  <a:pt x="395" y="1723"/>
                  <a:pt x="584" y="1603"/>
                </a:cubicBezTo>
                <a:cubicBezTo>
                  <a:pt x="784" y="1477"/>
                  <a:pt x="971" y="1312"/>
                  <a:pt x="1127" y="1127"/>
                </a:cubicBezTo>
                <a:cubicBezTo>
                  <a:pt x="1278" y="946"/>
                  <a:pt x="1401" y="744"/>
                  <a:pt x="1481" y="541"/>
                </a:cubicBezTo>
                <a:cubicBezTo>
                  <a:pt x="1554" y="358"/>
                  <a:pt x="1593" y="171"/>
                  <a:pt x="1595" y="0"/>
                </a:cubicBezTo>
                <a:cubicBezTo>
                  <a:pt x="1596" y="0"/>
                  <a:pt x="1596" y="0"/>
                  <a:pt x="1596" y="0"/>
                </a:cubicBezTo>
                <a:cubicBezTo>
                  <a:pt x="1595" y="85"/>
                  <a:pt x="1585" y="174"/>
                  <a:pt x="1566" y="264"/>
                </a:cubicBezTo>
                <a:cubicBezTo>
                  <a:pt x="1547" y="355"/>
                  <a:pt x="1519" y="449"/>
                  <a:pt x="1482" y="542"/>
                </a:cubicBezTo>
                <a:cubicBezTo>
                  <a:pt x="1442" y="643"/>
                  <a:pt x="1391" y="744"/>
                  <a:pt x="1332" y="842"/>
                </a:cubicBezTo>
                <a:cubicBezTo>
                  <a:pt x="1272" y="940"/>
                  <a:pt x="1203" y="1037"/>
                  <a:pt x="1127" y="1128"/>
                </a:cubicBezTo>
                <a:cubicBezTo>
                  <a:pt x="1049" y="1221"/>
                  <a:pt x="963" y="1308"/>
                  <a:pt x="872" y="1388"/>
                </a:cubicBezTo>
                <a:cubicBezTo>
                  <a:pt x="781" y="1468"/>
                  <a:pt x="684" y="1541"/>
                  <a:pt x="585" y="1604"/>
                </a:cubicBezTo>
                <a:cubicBezTo>
                  <a:pt x="489" y="1664"/>
                  <a:pt x="391" y="1716"/>
                  <a:pt x="293" y="1759"/>
                </a:cubicBezTo>
                <a:cubicBezTo>
                  <a:pt x="195" y="1801"/>
                  <a:pt x="97" y="1834"/>
                  <a:pt x="0" y="185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7"/>
          <p:cNvSpPr>
            <a:spLocks/>
          </p:cNvSpPr>
          <p:nvPr/>
        </p:nvSpPr>
        <p:spPr bwMode="auto">
          <a:xfrm>
            <a:off x="4097133" y="1592894"/>
            <a:ext cx="2092325" cy="3741738"/>
          </a:xfrm>
          <a:custGeom>
            <a:avLst/>
            <a:gdLst>
              <a:gd name="T0" fmla="*/ 0 w 814"/>
              <a:gd name="T1" fmla="*/ 1456 h 1456"/>
              <a:gd name="T2" fmla="*/ 0 w 814"/>
              <a:gd name="T3" fmla="*/ 1456 h 1456"/>
              <a:gd name="T4" fmla="*/ 285 w 814"/>
              <a:gd name="T5" fmla="*/ 1228 h 1456"/>
              <a:gd name="T6" fmla="*/ 547 w 814"/>
              <a:gd name="T7" fmla="*/ 881 h 1456"/>
              <a:gd name="T8" fmla="*/ 813 w 814"/>
              <a:gd name="T9" fmla="*/ 0 h 1456"/>
              <a:gd name="T10" fmla="*/ 814 w 814"/>
              <a:gd name="T11" fmla="*/ 0 h 1456"/>
              <a:gd name="T12" fmla="*/ 548 w 814"/>
              <a:gd name="T13" fmla="*/ 881 h 1456"/>
              <a:gd name="T14" fmla="*/ 286 w 814"/>
              <a:gd name="T15" fmla="*/ 1228 h 1456"/>
              <a:gd name="T16" fmla="*/ 0 w 814"/>
              <a:gd name="T17" fmla="*/ 1456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4" h="1456">
                <a:moveTo>
                  <a:pt x="0" y="1456"/>
                </a:moveTo>
                <a:cubicBezTo>
                  <a:pt x="0" y="1456"/>
                  <a:pt x="0" y="1456"/>
                  <a:pt x="0" y="1456"/>
                </a:cubicBezTo>
                <a:cubicBezTo>
                  <a:pt x="100" y="1396"/>
                  <a:pt x="196" y="1320"/>
                  <a:pt x="285" y="1228"/>
                </a:cubicBezTo>
                <a:cubicBezTo>
                  <a:pt x="384" y="1126"/>
                  <a:pt x="472" y="1009"/>
                  <a:pt x="547" y="881"/>
                </a:cubicBezTo>
                <a:cubicBezTo>
                  <a:pt x="711" y="602"/>
                  <a:pt x="805" y="289"/>
                  <a:pt x="813" y="0"/>
                </a:cubicBezTo>
                <a:cubicBezTo>
                  <a:pt x="814" y="0"/>
                  <a:pt x="814" y="0"/>
                  <a:pt x="814" y="0"/>
                </a:cubicBezTo>
                <a:cubicBezTo>
                  <a:pt x="806" y="290"/>
                  <a:pt x="712" y="602"/>
                  <a:pt x="548" y="881"/>
                </a:cubicBezTo>
                <a:cubicBezTo>
                  <a:pt x="473" y="1010"/>
                  <a:pt x="384" y="1127"/>
                  <a:pt x="286" y="1228"/>
                </a:cubicBezTo>
                <a:cubicBezTo>
                  <a:pt x="196" y="1320"/>
                  <a:pt x="100" y="1397"/>
                  <a:pt x="0" y="145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68"/>
          <p:cNvSpPr>
            <a:spLocks/>
          </p:cNvSpPr>
          <p:nvPr/>
        </p:nvSpPr>
        <p:spPr bwMode="auto">
          <a:xfrm>
            <a:off x="4728958" y="1592894"/>
            <a:ext cx="1460500" cy="2346325"/>
          </a:xfrm>
          <a:custGeom>
            <a:avLst/>
            <a:gdLst>
              <a:gd name="T0" fmla="*/ 0 w 568"/>
              <a:gd name="T1" fmla="*/ 913 h 913"/>
              <a:gd name="T2" fmla="*/ 0 w 568"/>
              <a:gd name="T3" fmla="*/ 912 h 913"/>
              <a:gd name="T4" fmla="*/ 163 w 568"/>
              <a:gd name="T5" fmla="*/ 823 h 913"/>
              <a:gd name="T6" fmla="*/ 337 w 568"/>
              <a:gd name="T7" fmla="*/ 638 h 913"/>
              <a:gd name="T8" fmla="*/ 567 w 568"/>
              <a:gd name="T9" fmla="*/ 0 h 913"/>
              <a:gd name="T10" fmla="*/ 568 w 568"/>
              <a:gd name="T11" fmla="*/ 0 h 913"/>
              <a:gd name="T12" fmla="*/ 495 w 568"/>
              <a:gd name="T13" fmla="*/ 345 h 913"/>
              <a:gd name="T14" fmla="*/ 338 w 568"/>
              <a:gd name="T15" fmla="*/ 639 h 913"/>
              <a:gd name="T16" fmla="*/ 163 w 568"/>
              <a:gd name="T17" fmla="*/ 824 h 913"/>
              <a:gd name="T18" fmla="*/ 0 w 568"/>
              <a:gd name="T19" fmla="*/ 91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8" h="913">
                <a:moveTo>
                  <a:pt x="0" y="913"/>
                </a:moveTo>
                <a:cubicBezTo>
                  <a:pt x="0" y="912"/>
                  <a:pt x="0" y="912"/>
                  <a:pt x="0" y="912"/>
                </a:cubicBezTo>
                <a:cubicBezTo>
                  <a:pt x="53" y="895"/>
                  <a:pt x="108" y="866"/>
                  <a:pt x="163" y="823"/>
                </a:cubicBezTo>
                <a:cubicBezTo>
                  <a:pt x="225" y="775"/>
                  <a:pt x="284" y="712"/>
                  <a:pt x="337" y="638"/>
                </a:cubicBezTo>
                <a:cubicBezTo>
                  <a:pt x="473" y="451"/>
                  <a:pt x="557" y="218"/>
                  <a:pt x="567" y="0"/>
                </a:cubicBezTo>
                <a:cubicBezTo>
                  <a:pt x="568" y="0"/>
                  <a:pt x="568" y="0"/>
                  <a:pt x="568" y="0"/>
                </a:cubicBezTo>
                <a:cubicBezTo>
                  <a:pt x="562" y="115"/>
                  <a:pt x="538" y="231"/>
                  <a:pt x="495" y="345"/>
                </a:cubicBezTo>
                <a:cubicBezTo>
                  <a:pt x="456" y="449"/>
                  <a:pt x="402" y="550"/>
                  <a:pt x="338" y="639"/>
                </a:cubicBezTo>
                <a:cubicBezTo>
                  <a:pt x="285" y="713"/>
                  <a:pt x="226" y="775"/>
                  <a:pt x="163" y="824"/>
                </a:cubicBezTo>
                <a:cubicBezTo>
                  <a:pt x="109" y="866"/>
                  <a:pt x="54" y="896"/>
                  <a:pt x="0" y="913"/>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69"/>
          <p:cNvSpPr>
            <a:spLocks/>
          </p:cNvSpPr>
          <p:nvPr/>
        </p:nvSpPr>
        <p:spPr bwMode="auto">
          <a:xfrm>
            <a:off x="4990895" y="1592894"/>
            <a:ext cx="1198563" cy="2674938"/>
          </a:xfrm>
          <a:custGeom>
            <a:avLst/>
            <a:gdLst>
              <a:gd name="T0" fmla="*/ 1 w 466"/>
              <a:gd name="T1" fmla="*/ 1041 h 1041"/>
              <a:gd name="T2" fmla="*/ 0 w 466"/>
              <a:gd name="T3" fmla="*/ 1041 h 1041"/>
              <a:gd name="T4" fmla="*/ 307 w 466"/>
              <a:gd name="T5" fmla="*/ 613 h 1041"/>
              <a:gd name="T6" fmla="*/ 465 w 466"/>
              <a:gd name="T7" fmla="*/ 0 h 1041"/>
              <a:gd name="T8" fmla="*/ 466 w 466"/>
              <a:gd name="T9" fmla="*/ 0 h 1041"/>
              <a:gd name="T10" fmla="*/ 308 w 466"/>
              <a:gd name="T11" fmla="*/ 613 h 1041"/>
              <a:gd name="T12" fmla="*/ 1 w 466"/>
              <a:gd name="T13" fmla="*/ 1041 h 1041"/>
            </a:gdLst>
            <a:ahLst/>
            <a:cxnLst>
              <a:cxn ang="0">
                <a:pos x="T0" y="T1"/>
              </a:cxn>
              <a:cxn ang="0">
                <a:pos x="T2" y="T3"/>
              </a:cxn>
              <a:cxn ang="0">
                <a:pos x="T4" y="T5"/>
              </a:cxn>
              <a:cxn ang="0">
                <a:pos x="T6" y="T7"/>
              </a:cxn>
              <a:cxn ang="0">
                <a:pos x="T8" y="T9"/>
              </a:cxn>
              <a:cxn ang="0">
                <a:pos x="T10" y="T11"/>
              </a:cxn>
              <a:cxn ang="0">
                <a:pos x="T12" y="T13"/>
              </a:cxn>
            </a:cxnLst>
            <a:rect l="0" t="0" r="r" b="b"/>
            <a:pathLst>
              <a:path w="466" h="1041">
                <a:moveTo>
                  <a:pt x="1" y="1041"/>
                </a:moveTo>
                <a:cubicBezTo>
                  <a:pt x="0" y="1041"/>
                  <a:pt x="0" y="1041"/>
                  <a:pt x="0" y="1041"/>
                </a:cubicBezTo>
                <a:cubicBezTo>
                  <a:pt x="120" y="932"/>
                  <a:pt x="226" y="784"/>
                  <a:pt x="307" y="613"/>
                </a:cubicBezTo>
                <a:cubicBezTo>
                  <a:pt x="403" y="412"/>
                  <a:pt x="458" y="200"/>
                  <a:pt x="465" y="0"/>
                </a:cubicBezTo>
                <a:cubicBezTo>
                  <a:pt x="466" y="0"/>
                  <a:pt x="466" y="0"/>
                  <a:pt x="466" y="0"/>
                </a:cubicBezTo>
                <a:cubicBezTo>
                  <a:pt x="458" y="200"/>
                  <a:pt x="404" y="412"/>
                  <a:pt x="308" y="613"/>
                </a:cubicBezTo>
                <a:cubicBezTo>
                  <a:pt x="226" y="784"/>
                  <a:pt x="120" y="932"/>
                  <a:pt x="1" y="1041"/>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70"/>
          <p:cNvSpPr>
            <a:spLocks/>
          </p:cNvSpPr>
          <p:nvPr/>
        </p:nvSpPr>
        <p:spPr bwMode="auto">
          <a:xfrm>
            <a:off x="4703558" y="618169"/>
            <a:ext cx="1485900" cy="974725"/>
          </a:xfrm>
          <a:custGeom>
            <a:avLst/>
            <a:gdLst>
              <a:gd name="T0" fmla="*/ 577 w 578"/>
              <a:gd name="T1" fmla="*/ 379 h 379"/>
              <a:gd name="T2" fmla="*/ 359 w 578"/>
              <a:gd name="T3" fmla="*/ 108 h 379"/>
              <a:gd name="T4" fmla="*/ 0 w 578"/>
              <a:gd name="T5" fmla="*/ 0 h 379"/>
              <a:gd name="T6" fmla="*/ 1 w 578"/>
              <a:gd name="T7" fmla="*/ 0 h 379"/>
              <a:gd name="T8" fmla="*/ 360 w 578"/>
              <a:gd name="T9" fmla="*/ 107 h 379"/>
              <a:gd name="T10" fmla="*/ 508 w 578"/>
              <a:gd name="T11" fmla="*/ 219 h 379"/>
              <a:gd name="T12" fmla="*/ 578 w 578"/>
              <a:gd name="T13" fmla="*/ 379 h 379"/>
              <a:gd name="T14" fmla="*/ 577 w 578"/>
              <a:gd name="T15" fmla="*/ 379 h 3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8" h="379">
                <a:moveTo>
                  <a:pt x="577" y="379"/>
                </a:moveTo>
                <a:cubicBezTo>
                  <a:pt x="570" y="231"/>
                  <a:pt x="422" y="140"/>
                  <a:pt x="359" y="108"/>
                </a:cubicBezTo>
                <a:cubicBezTo>
                  <a:pt x="262" y="58"/>
                  <a:pt x="148" y="24"/>
                  <a:pt x="0" y="0"/>
                </a:cubicBezTo>
                <a:cubicBezTo>
                  <a:pt x="1" y="0"/>
                  <a:pt x="1" y="0"/>
                  <a:pt x="1" y="0"/>
                </a:cubicBezTo>
                <a:cubicBezTo>
                  <a:pt x="148" y="23"/>
                  <a:pt x="262" y="57"/>
                  <a:pt x="360" y="107"/>
                </a:cubicBezTo>
                <a:cubicBezTo>
                  <a:pt x="419" y="138"/>
                  <a:pt x="470" y="176"/>
                  <a:pt x="508" y="219"/>
                </a:cubicBezTo>
                <a:cubicBezTo>
                  <a:pt x="551" y="269"/>
                  <a:pt x="575" y="323"/>
                  <a:pt x="578" y="379"/>
                </a:cubicBezTo>
                <a:lnTo>
                  <a:pt x="577" y="379"/>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71"/>
          <p:cNvSpPr>
            <a:spLocks/>
          </p:cNvSpPr>
          <p:nvPr/>
        </p:nvSpPr>
        <p:spPr bwMode="auto">
          <a:xfrm>
            <a:off x="2666795" y="1592894"/>
            <a:ext cx="3522663" cy="1325563"/>
          </a:xfrm>
          <a:custGeom>
            <a:avLst/>
            <a:gdLst>
              <a:gd name="T0" fmla="*/ 0 w 1370"/>
              <a:gd name="T1" fmla="*/ 516 h 516"/>
              <a:gd name="T2" fmla="*/ 0 w 1370"/>
              <a:gd name="T3" fmla="*/ 515 h 516"/>
              <a:gd name="T4" fmla="*/ 529 w 1370"/>
              <a:gd name="T5" fmla="*/ 319 h 516"/>
              <a:gd name="T6" fmla="*/ 860 w 1370"/>
              <a:gd name="T7" fmla="*/ 204 h 516"/>
              <a:gd name="T8" fmla="*/ 1008 w 1370"/>
              <a:gd name="T9" fmla="*/ 153 h 516"/>
              <a:gd name="T10" fmla="*/ 1034 w 1370"/>
              <a:gd name="T11" fmla="*/ 144 h 516"/>
              <a:gd name="T12" fmla="*/ 1180 w 1370"/>
              <a:gd name="T13" fmla="*/ 92 h 516"/>
              <a:gd name="T14" fmla="*/ 1296 w 1370"/>
              <a:gd name="T15" fmla="*/ 48 h 516"/>
              <a:gd name="T16" fmla="*/ 1369 w 1370"/>
              <a:gd name="T17" fmla="*/ 5 h 516"/>
              <a:gd name="T18" fmla="*/ 1369 w 1370"/>
              <a:gd name="T19" fmla="*/ 1 h 516"/>
              <a:gd name="T20" fmla="*/ 1370 w 1370"/>
              <a:gd name="T21" fmla="*/ 0 h 516"/>
              <a:gd name="T22" fmla="*/ 1370 w 1370"/>
              <a:gd name="T23" fmla="*/ 5 h 516"/>
              <a:gd name="T24" fmla="*/ 1296 w 1370"/>
              <a:gd name="T25" fmla="*/ 48 h 516"/>
              <a:gd name="T26" fmla="*/ 1180 w 1370"/>
              <a:gd name="T27" fmla="*/ 93 h 516"/>
              <a:gd name="T28" fmla="*/ 1035 w 1370"/>
              <a:gd name="T29" fmla="*/ 144 h 516"/>
              <a:gd name="T30" fmla="*/ 1008 w 1370"/>
              <a:gd name="T31" fmla="*/ 154 h 516"/>
              <a:gd name="T32" fmla="*/ 860 w 1370"/>
              <a:gd name="T33" fmla="*/ 205 h 516"/>
              <a:gd name="T34" fmla="*/ 530 w 1370"/>
              <a:gd name="T35" fmla="*/ 320 h 516"/>
              <a:gd name="T36" fmla="*/ 0 w 1370"/>
              <a:gd name="T37"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516">
                <a:moveTo>
                  <a:pt x="0" y="516"/>
                </a:moveTo>
                <a:cubicBezTo>
                  <a:pt x="0" y="515"/>
                  <a:pt x="0" y="515"/>
                  <a:pt x="0" y="515"/>
                </a:cubicBezTo>
                <a:cubicBezTo>
                  <a:pt x="161" y="452"/>
                  <a:pt x="334" y="388"/>
                  <a:pt x="529" y="319"/>
                </a:cubicBezTo>
                <a:cubicBezTo>
                  <a:pt x="645" y="278"/>
                  <a:pt x="754" y="240"/>
                  <a:pt x="860" y="204"/>
                </a:cubicBezTo>
                <a:cubicBezTo>
                  <a:pt x="912" y="186"/>
                  <a:pt x="960" y="169"/>
                  <a:pt x="1008" y="153"/>
                </a:cubicBezTo>
                <a:cubicBezTo>
                  <a:pt x="1017" y="150"/>
                  <a:pt x="1026" y="147"/>
                  <a:pt x="1034" y="144"/>
                </a:cubicBezTo>
                <a:cubicBezTo>
                  <a:pt x="1087" y="125"/>
                  <a:pt x="1136" y="108"/>
                  <a:pt x="1180" y="92"/>
                </a:cubicBezTo>
                <a:cubicBezTo>
                  <a:pt x="1230" y="74"/>
                  <a:pt x="1267" y="60"/>
                  <a:pt x="1296" y="48"/>
                </a:cubicBezTo>
                <a:cubicBezTo>
                  <a:pt x="1341" y="29"/>
                  <a:pt x="1366" y="14"/>
                  <a:pt x="1369" y="5"/>
                </a:cubicBezTo>
                <a:cubicBezTo>
                  <a:pt x="1370" y="3"/>
                  <a:pt x="1370" y="2"/>
                  <a:pt x="1369" y="1"/>
                </a:cubicBezTo>
                <a:cubicBezTo>
                  <a:pt x="1370" y="0"/>
                  <a:pt x="1370" y="0"/>
                  <a:pt x="1370" y="0"/>
                </a:cubicBezTo>
                <a:cubicBezTo>
                  <a:pt x="1370" y="2"/>
                  <a:pt x="1370" y="3"/>
                  <a:pt x="1370" y="5"/>
                </a:cubicBezTo>
                <a:cubicBezTo>
                  <a:pt x="1366" y="15"/>
                  <a:pt x="1342" y="29"/>
                  <a:pt x="1296" y="48"/>
                </a:cubicBezTo>
                <a:cubicBezTo>
                  <a:pt x="1267" y="60"/>
                  <a:pt x="1230" y="74"/>
                  <a:pt x="1180" y="93"/>
                </a:cubicBezTo>
                <a:cubicBezTo>
                  <a:pt x="1137" y="109"/>
                  <a:pt x="1087" y="126"/>
                  <a:pt x="1035" y="144"/>
                </a:cubicBezTo>
                <a:cubicBezTo>
                  <a:pt x="1026" y="147"/>
                  <a:pt x="1017" y="150"/>
                  <a:pt x="1008" y="154"/>
                </a:cubicBezTo>
                <a:cubicBezTo>
                  <a:pt x="961" y="170"/>
                  <a:pt x="912" y="187"/>
                  <a:pt x="860" y="205"/>
                </a:cubicBezTo>
                <a:cubicBezTo>
                  <a:pt x="755" y="241"/>
                  <a:pt x="646" y="279"/>
                  <a:pt x="530" y="320"/>
                </a:cubicBezTo>
                <a:cubicBezTo>
                  <a:pt x="335" y="389"/>
                  <a:pt x="161" y="453"/>
                  <a:pt x="0" y="51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2"/>
          <p:cNvSpPr>
            <a:spLocks/>
          </p:cNvSpPr>
          <p:nvPr/>
        </p:nvSpPr>
        <p:spPr bwMode="auto">
          <a:xfrm>
            <a:off x="3965370" y="1369057"/>
            <a:ext cx="2233613" cy="735013"/>
          </a:xfrm>
          <a:custGeom>
            <a:avLst/>
            <a:gdLst>
              <a:gd name="T0" fmla="*/ 0 w 869"/>
              <a:gd name="T1" fmla="*/ 286 h 286"/>
              <a:gd name="T2" fmla="*/ 0 w 869"/>
              <a:gd name="T3" fmla="*/ 285 h 286"/>
              <a:gd name="T4" fmla="*/ 332 w 869"/>
              <a:gd name="T5" fmla="*/ 106 h 286"/>
              <a:gd name="T6" fmla="*/ 631 w 869"/>
              <a:gd name="T7" fmla="*/ 14 h 286"/>
              <a:gd name="T8" fmla="*/ 817 w 869"/>
              <a:gd name="T9" fmla="*/ 18 h 286"/>
              <a:gd name="T10" fmla="*/ 865 w 869"/>
              <a:gd name="T11" fmla="*/ 88 h 286"/>
              <a:gd name="T12" fmla="*/ 864 w 869"/>
              <a:gd name="T13" fmla="*/ 87 h 286"/>
              <a:gd name="T14" fmla="*/ 817 w 869"/>
              <a:gd name="T15" fmla="*/ 19 h 286"/>
              <a:gd name="T16" fmla="*/ 631 w 869"/>
              <a:gd name="T17" fmla="*/ 14 h 286"/>
              <a:gd name="T18" fmla="*/ 332 w 869"/>
              <a:gd name="T19" fmla="*/ 107 h 286"/>
              <a:gd name="T20" fmla="*/ 0 w 869"/>
              <a:gd name="T21"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9" h="286">
                <a:moveTo>
                  <a:pt x="0" y="286"/>
                </a:moveTo>
                <a:cubicBezTo>
                  <a:pt x="0" y="285"/>
                  <a:pt x="0" y="285"/>
                  <a:pt x="0" y="285"/>
                </a:cubicBezTo>
                <a:cubicBezTo>
                  <a:pt x="110" y="213"/>
                  <a:pt x="221" y="153"/>
                  <a:pt x="332" y="106"/>
                </a:cubicBezTo>
                <a:cubicBezTo>
                  <a:pt x="441" y="59"/>
                  <a:pt x="542" y="28"/>
                  <a:pt x="631" y="14"/>
                </a:cubicBezTo>
                <a:cubicBezTo>
                  <a:pt x="712" y="0"/>
                  <a:pt x="775" y="2"/>
                  <a:pt x="817" y="18"/>
                </a:cubicBezTo>
                <a:cubicBezTo>
                  <a:pt x="850" y="31"/>
                  <a:pt x="869" y="60"/>
                  <a:pt x="865" y="88"/>
                </a:cubicBezTo>
                <a:cubicBezTo>
                  <a:pt x="864" y="87"/>
                  <a:pt x="864" y="87"/>
                  <a:pt x="864" y="87"/>
                </a:cubicBezTo>
                <a:cubicBezTo>
                  <a:pt x="869" y="60"/>
                  <a:pt x="849" y="31"/>
                  <a:pt x="817" y="19"/>
                </a:cubicBezTo>
                <a:cubicBezTo>
                  <a:pt x="775" y="3"/>
                  <a:pt x="712" y="1"/>
                  <a:pt x="631" y="14"/>
                </a:cubicBezTo>
                <a:cubicBezTo>
                  <a:pt x="542" y="29"/>
                  <a:pt x="441" y="60"/>
                  <a:pt x="332" y="107"/>
                </a:cubicBezTo>
                <a:cubicBezTo>
                  <a:pt x="222" y="154"/>
                  <a:pt x="110" y="214"/>
                  <a:pt x="0" y="286"/>
                </a:cubicBez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73"/>
          <p:cNvSpPr>
            <a:spLocks/>
          </p:cNvSpPr>
          <p:nvPr/>
        </p:nvSpPr>
        <p:spPr bwMode="auto">
          <a:xfrm>
            <a:off x="4819445" y="500694"/>
            <a:ext cx="1379538" cy="1092200"/>
          </a:xfrm>
          <a:custGeom>
            <a:avLst/>
            <a:gdLst>
              <a:gd name="T0" fmla="*/ 532 w 537"/>
              <a:gd name="T1" fmla="*/ 425 h 425"/>
              <a:gd name="T2" fmla="*/ 494 w 537"/>
              <a:gd name="T3" fmla="*/ 175 h 425"/>
              <a:gd name="T4" fmla="*/ 363 w 537"/>
              <a:gd name="T5" fmla="*/ 23 h 425"/>
              <a:gd name="T6" fmla="*/ 180 w 537"/>
              <a:gd name="T7" fmla="*/ 28 h 425"/>
              <a:gd name="T8" fmla="*/ 1 w 537"/>
              <a:gd name="T9" fmla="*/ 144 h 425"/>
              <a:gd name="T10" fmla="*/ 0 w 537"/>
              <a:gd name="T11" fmla="*/ 144 h 425"/>
              <a:gd name="T12" fmla="*/ 179 w 537"/>
              <a:gd name="T13" fmla="*/ 27 h 425"/>
              <a:gd name="T14" fmla="*/ 363 w 537"/>
              <a:gd name="T15" fmla="*/ 23 h 425"/>
              <a:gd name="T16" fmla="*/ 495 w 537"/>
              <a:gd name="T17" fmla="*/ 175 h 425"/>
              <a:gd name="T18" fmla="*/ 533 w 537"/>
              <a:gd name="T19" fmla="*/ 425 h 425"/>
              <a:gd name="T20" fmla="*/ 532 w 537"/>
              <a:gd name="T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7" h="425">
                <a:moveTo>
                  <a:pt x="532" y="425"/>
                </a:moveTo>
                <a:cubicBezTo>
                  <a:pt x="536" y="335"/>
                  <a:pt x="523" y="246"/>
                  <a:pt x="494" y="175"/>
                </a:cubicBezTo>
                <a:cubicBezTo>
                  <a:pt x="464" y="99"/>
                  <a:pt x="418" y="47"/>
                  <a:pt x="363" y="23"/>
                </a:cubicBezTo>
                <a:cubicBezTo>
                  <a:pt x="311" y="1"/>
                  <a:pt x="247" y="3"/>
                  <a:pt x="180" y="28"/>
                </a:cubicBezTo>
                <a:cubicBezTo>
                  <a:pt x="119" y="50"/>
                  <a:pt x="55" y="91"/>
                  <a:pt x="1" y="144"/>
                </a:cubicBezTo>
                <a:cubicBezTo>
                  <a:pt x="0" y="144"/>
                  <a:pt x="0" y="144"/>
                  <a:pt x="0" y="144"/>
                </a:cubicBezTo>
                <a:cubicBezTo>
                  <a:pt x="55" y="91"/>
                  <a:pt x="118" y="49"/>
                  <a:pt x="179" y="27"/>
                </a:cubicBezTo>
                <a:cubicBezTo>
                  <a:pt x="247" y="2"/>
                  <a:pt x="311" y="0"/>
                  <a:pt x="363" y="23"/>
                </a:cubicBezTo>
                <a:cubicBezTo>
                  <a:pt x="419" y="46"/>
                  <a:pt x="464" y="99"/>
                  <a:pt x="495" y="175"/>
                </a:cubicBezTo>
                <a:cubicBezTo>
                  <a:pt x="524" y="246"/>
                  <a:pt x="537" y="335"/>
                  <a:pt x="533" y="425"/>
                </a:cubicBezTo>
                <a:lnTo>
                  <a:pt x="532" y="425"/>
                </a:lnTo>
                <a:close/>
              </a:path>
            </a:pathLst>
          </a:custGeom>
          <a:solidFill>
            <a:srgbClr val="000000"/>
          </a:solidFill>
          <a:ln w="317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1414667" y="1696976"/>
            <a:ext cx="2304000" cy="2304000"/>
            <a:chOff x="1827622" y="1343919"/>
            <a:chExt cx="2304000" cy="2304000"/>
          </a:xfrm>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1754016" y="2036325"/>
            <a:ext cx="1625302" cy="1625302"/>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grpSp>
        <p:nvGrpSpPr>
          <p:cNvPr id="53" name="组合 52"/>
          <p:cNvGrpSpPr/>
          <p:nvPr/>
        </p:nvGrpSpPr>
        <p:grpSpPr>
          <a:xfrm>
            <a:off x="4331051" y="2848289"/>
            <a:ext cx="504056" cy="504056"/>
            <a:chOff x="1827622" y="1343919"/>
            <a:chExt cx="2304000" cy="2304000"/>
          </a:xfrm>
          <a:solidFill>
            <a:schemeClr val="accent5"/>
          </a:solidFill>
        </p:grpSpPr>
        <p:sp>
          <p:nvSpPr>
            <p:cNvPr id="54" name="椭圆 53"/>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同心圆 55"/>
          <p:cNvSpPr/>
          <p:nvPr/>
        </p:nvSpPr>
        <p:spPr>
          <a:xfrm>
            <a:off x="4209706" y="2239125"/>
            <a:ext cx="179096" cy="179096"/>
          </a:xfrm>
          <a:prstGeom prst="don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同心圆 56"/>
          <p:cNvSpPr/>
          <p:nvPr/>
        </p:nvSpPr>
        <p:spPr>
          <a:xfrm>
            <a:off x="5089307" y="1934990"/>
            <a:ext cx="179096" cy="179096"/>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3600">
              <a:solidFill>
                <a:schemeClr val="bg1"/>
              </a:solidFill>
              <a:latin typeface="微软雅黑" pitchFamily="34" charset="-122"/>
              <a:ea typeface="微软雅黑" pitchFamily="34" charset="-122"/>
            </a:endParaRPr>
          </a:p>
        </p:txBody>
      </p:sp>
      <p:sp>
        <p:nvSpPr>
          <p:cNvPr id="58" name="同心圆 57"/>
          <p:cNvSpPr/>
          <p:nvPr/>
        </p:nvSpPr>
        <p:spPr>
          <a:xfrm>
            <a:off x="4642585" y="553082"/>
            <a:ext cx="179096" cy="179096"/>
          </a:xfrm>
          <a:prstGeom prst="don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同心圆 58"/>
          <p:cNvSpPr/>
          <p:nvPr/>
        </p:nvSpPr>
        <p:spPr>
          <a:xfrm>
            <a:off x="5557156" y="838831"/>
            <a:ext cx="179096" cy="179096"/>
          </a:xfrm>
          <a:prstGeom prst="don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同心圆 59"/>
          <p:cNvSpPr/>
          <p:nvPr/>
        </p:nvSpPr>
        <p:spPr>
          <a:xfrm>
            <a:off x="4924512" y="4174460"/>
            <a:ext cx="179096" cy="179096"/>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3600">
              <a:solidFill>
                <a:schemeClr val="bg1"/>
              </a:solidFill>
              <a:latin typeface="微软雅黑" pitchFamily="34" charset="-122"/>
              <a:ea typeface="微软雅黑" pitchFamily="34" charset="-122"/>
            </a:endParaRPr>
          </a:p>
        </p:txBody>
      </p:sp>
      <p:sp>
        <p:nvSpPr>
          <p:cNvPr id="61" name="同心圆 60"/>
          <p:cNvSpPr/>
          <p:nvPr/>
        </p:nvSpPr>
        <p:spPr>
          <a:xfrm>
            <a:off x="2040672" y="6240592"/>
            <a:ext cx="179096" cy="179096"/>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62" name="同心圆 61"/>
          <p:cNvSpPr/>
          <p:nvPr/>
        </p:nvSpPr>
        <p:spPr>
          <a:xfrm>
            <a:off x="218223" y="6296949"/>
            <a:ext cx="179096" cy="179096"/>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63" name="组合 62"/>
          <p:cNvGrpSpPr/>
          <p:nvPr/>
        </p:nvGrpSpPr>
        <p:grpSpPr>
          <a:xfrm>
            <a:off x="5934255" y="1288070"/>
            <a:ext cx="504056" cy="504056"/>
            <a:chOff x="1827622" y="1343919"/>
            <a:chExt cx="2304000" cy="2304000"/>
          </a:xfrm>
          <a:solidFill>
            <a:schemeClr val="accent5"/>
          </a:solidFill>
        </p:grpSpPr>
        <p:sp>
          <p:nvSpPr>
            <p:cNvPr id="64" name="椭圆 63"/>
            <p:cNvSpPr/>
            <p:nvPr/>
          </p:nvSpPr>
          <p:spPr>
            <a:xfrm>
              <a:off x="1827622" y="1343919"/>
              <a:ext cx="2304000" cy="2304000"/>
            </a:xfrm>
            <a:prstGeom prst="ellipse">
              <a:avLst/>
            </a:prstGeom>
            <a:grp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877481" y="1393778"/>
              <a:ext cx="2204282" cy="2204282"/>
            </a:xfrm>
            <a:prstGeom prst="ellips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5305128" y="3012095"/>
            <a:ext cx="504056" cy="504056"/>
            <a:chOff x="1827622" y="1343919"/>
            <a:chExt cx="2304000" cy="2304000"/>
          </a:xfrm>
        </p:grpSpPr>
        <p:sp>
          <p:nvSpPr>
            <p:cNvPr id="67" name="椭圆 6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287157" y="4640100"/>
            <a:ext cx="504056" cy="504056"/>
            <a:chOff x="1827622" y="1343919"/>
            <a:chExt cx="2304000" cy="2304000"/>
          </a:xfrm>
        </p:grpSpPr>
        <p:sp>
          <p:nvSpPr>
            <p:cNvPr id="70" name="椭圆 6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3642720" y="1091836"/>
            <a:ext cx="746082" cy="746082"/>
            <a:chOff x="1827622" y="1343919"/>
            <a:chExt cx="2304000" cy="2304000"/>
          </a:xfrm>
        </p:grpSpPr>
        <p:sp>
          <p:nvSpPr>
            <p:cNvPr id="73" name="椭圆 7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a:extLst>
              <a:ext uri="{FF2B5EF4-FFF2-40B4-BE49-F238E27FC236}">
                <a16:creationId xmlns:a16="http://schemas.microsoft.com/office/drawing/2014/main" id="{C2B454E9-AA1F-C3BF-91BB-1F5FB36F569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115978" y="3191607"/>
            <a:ext cx="5780952" cy="139047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3"/>
          <p:cNvSpPr>
            <a:spLocks noGrp="1"/>
          </p:cNvSpPr>
          <p:nvPr>
            <p:ph sz="quarter" idx="1"/>
          </p:nvPr>
        </p:nvSpPr>
        <p:spPr>
          <a:xfrm>
            <a:off x="580724" y="2324100"/>
            <a:ext cx="9982501" cy="3219450"/>
          </a:xfrm>
        </p:spPr>
        <p:txBody>
          <a:bodyPr>
            <a:normAutofit fontScale="77500" lnSpcReduction="20000"/>
          </a:bodyPr>
          <a:lstStyle/>
          <a:p>
            <a:pPr algn="just"/>
            <a:r>
              <a:rPr lang="zh-CN" altLang="en-US" sz="2600" dirty="0">
                <a:latin typeface="微软雅黑" pitchFamily="34" charset="-122"/>
                <a:ea typeface="微软雅黑" pitchFamily="34" charset="-122"/>
              </a:rPr>
              <a:t>斯坦福大学</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李飞飞</a:t>
            </a:r>
            <a:r>
              <a:rPr lang="en-US" altLang="zh-CN" sz="2600" dirty="0">
                <a:latin typeface="微软雅黑" pitchFamily="34" charset="-122"/>
                <a:ea typeface="微软雅黑" pitchFamily="34" charset="-122"/>
              </a:rPr>
              <a:t>)CS231n</a:t>
            </a:r>
          </a:p>
          <a:p>
            <a:pPr lvl="1" algn="just"/>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计算机视觉</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主要讲解</a:t>
            </a:r>
            <a:r>
              <a:rPr lang="en-US" altLang="zh-CN" sz="2600" dirty="0">
                <a:latin typeface="微软雅黑" pitchFamily="34" charset="-122"/>
                <a:ea typeface="微软雅黑" pitchFamily="34" charset="-122"/>
              </a:rPr>
              <a:t>CNN</a:t>
            </a:r>
            <a:r>
              <a:rPr lang="zh-CN" altLang="en-US" sz="2600" dirty="0">
                <a:latin typeface="微软雅黑" pitchFamily="34" charset="-122"/>
                <a:ea typeface="微软雅黑" pitchFamily="34" charset="-122"/>
              </a:rPr>
              <a:t>、</a:t>
            </a:r>
            <a:r>
              <a:rPr lang="en-US" altLang="zh-CN" sz="2600" dirty="0">
                <a:latin typeface="微软雅黑" pitchFamily="34" charset="-122"/>
                <a:ea typeface="微软雅黑" pitchFamily="34" charset="-122"/>
              </a:rPr>
              <a:t>RNN</a:t>
            </a:r>
            <a:r>
              <a:rPr lang="zh-CN" altLang="en-US" sz="2600" dirty="0">
                <a:latin typeface="微软雅黑" pitchFamily="34" charset="-122"/>
                <a:ea typeface="微软雅黑" pitchFamily="34" charset="-122"/>
              </a:rPr>
              <a:t>在图像领域的应用</a:t>
            </a:r>
            <a:endParaRPr lang="en-US" altLang="zh-CN" sz="2600" dirty="0">
              <a:latin typeface="微软雅黑" pitchFamily="34" charset="-122"/>
              <a:ea typeface="微软雅黑" pitchFamily="34" charset="-122"/>
            </a:endParaRPr>
          </a:p>
          <a:p>
            <a:pPr algn="just" fontAlgn="base"/>
            <a:r>
              <a:rPr lang="en-US" altLang="zh-CN" sz="2600" dirty="0">
                <a:latin typeface="微软雅黑" pitchFamily="34" charset="-122"/>
                <a:ea typeface="微软雅黑" pitchFamily="34" charset="-122"/>
              </a:rPr>
              <a:t>UCL </a:t>
            </a:r>
            <a:r>
              <a:rPr lang="zh-CN" altLang="en-US" sz="2600" dirty="0">
                <a:latin typeface="微软雅黑" pitchFamily="34" charset="-122"/>
                <a:ea typeface="微软雅黑" pitchFamily="34" charset="-122"/>
              </a:rPr>
              <a:t>伦敦大学学院</a:t>
            </a:r>
            <a:r>
              <a:rPr lang="en-US" altLang="zh-CN" sz="2600" dirty="0">
                <a:latin typeface="微软雅黑" pitchFamily="34" charset="-122"/>
                <a:ea typeface="微软雅黑" pitchFamily="34" charset="-122"/>
              </a:rPr>
              <a:t>(David Silver)</a:t>
            </a:r>
            <a:endParaRPr lang="zh-CN" altLang="en-US" sz="2600" dirty="0">
              <a:latin typeface="微软雅黑" pitchFamily="34" charset="-122"/>
              <a:ea typeface="微软雅黑" pitchFamily="34" charset="-122"/>
            </a:endParaRPr>
          </a:p>
          <a:p>
            <a:pPr lvl="1" algn="just" fontAlgn="base"/>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深度强化学习</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主要讲解深度强化算法学习和项目实践</a:t>
            </a:r>
            <a:endParaRPr lang="zh-CN" altLang="en-US" sz="2600" dirty="0"/>
          </a:p>
          <a:p>
            <a:pPr algn="just" fontAlgn="base"/>
            <a:r>
              <a:rPr lang="en-US" altLang="zh-CN" sz="2600" dirty="0">
                <a:latin typeface="微软雅黑" pitchFamily="34" charset="-122"/>
                <a:ea typeface="微软雅黑" pitchFamily="34" charset="-122"/>
              </a:rPr>
              <a:t>MIT Course 6.S094(</a:t>
            </a:r>
            <a:r>
              <a:rPr lang="en-US" altLang="zh-CN" sz="2600" dirty="0" err="1">
                <a:latin typeface="微软雅黑" pitchFamily="34" charset="-122"/>
                <a:ea typeface="微软雅黑" pitchFamily="34" charset="-122"/>
              </a:rPr>
              <a:t>Lex</a:t>
            </a:r>
            <a:r>
              <a:rPr lang="en-US" altLang="zh-CN" sz="2600" dirty="0">
                <a:latin typeface="微软雅黑" pitchFamily="34" charset="-122"/>
                <a:ea typeface="微软雅黑" pitchFamily="34" charset="-122"/>
              </a:rPr>
              <a:t> </a:t>
            </a:r>
            <a:r>
              <a:rPr lang="en-US" altLang="zh-CN" sz="2600" dirty="0" err="1">
                <a:latin typeface="微软雅黑" pitchFamily="34" charset="-122"/>
                <a:ea typeface="微软雅黑" pitchFamily="34" charset="-122"/>
              </a:rPr>
              <a:t>Fridman</a:t>
            </a:r>
            <a:r>
              <a:rPr lang="en-US" altLang="zh-CN" sz="2600" dirty="0">
                <a:latin typeface="微软雅黑" pitchFamily="34" charset="-122"/>
                <a:ea typeface="微软雅黑" pitchFamily="34" charset="-122"/>
              </a:rPr>
              <a:t>)</a:t>
            </a:r>
            <a:endParaRPr lang="zh-CN" altLang="en-US" sz="2600" dirty="0">
              <a:latin typeface="微软雅黑" pitchFamily="34" charset="-122"/>
              <a:ea typeface="微软雅黑" pitchFamily="34" charset="-122"/>
            </a:endParaRPr>
          </a:p>
          <a:p>
            <a:pPr lvl="1" algn="just"/>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无人驾驶</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主要讲解基于深度学习的自动驾驶和应用</a:t>
            </a:r>
            <a:endParaRPr lang="en-US" altLang="zh-CN" sz="2600" dirty="0">
              <a:latin typeface="微软雅黑" pitchFamily="34" charset="-122"/>
              <a:ea typeface="微软雅黑" pitchFamily="34" charset="-122"/>
            </a:endParaRPr>
          </a:p>
          <a:p>
            <a:pPr algn="just" fontAlgn="base"/>
            <a:r>
              <a:rPr lang="en-US" altLang="zh-CN" sz="2600" dirty="0">
                <a:latin typeface="微软雅黑" pitchFamily="34" charset="-122"/>
                <a:ea typeface="微软雅黑" pitchFamily="34" charset="-122"/>
              </a:rPr>
              <a:t>Fast.ai</a:t>
            </a:r>
            <a:r>
              <a:rPr lang="zh-CN" altLang="en-US" sz="2600" dirty="0">
                <a:latin typeface="微软雅黑" pitchFamily="34" charset="-122"/>
                <a:ea typeface="微软雅黑" pitchFamily="34" charset="-122"/>
              </a:rPr>
              <a:t>深度学习实战课程</a:t>
            </a:r>
            <a:endParaRPr lang="en-US" altLang="zh-CN" sz="2600" dirty="0">
              <a:latin typeface="微软雅黑" pitchFamily="34" charset="-122"/>
              <a:ea typeface="微软雅黑" pitchFamily="34" charset="-122"/>
            </a:endParaRPr>
          </a:p>
          <a:p>
            <a:pPr lvl="1" algn="just"/>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深度学习</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广受好评的深度学习课程</a:t>
            </a:r>
            <a:endParaRPr lang="en-US" altLang="zh-CN" sz="2600" dirty="0">
              <a:latin typeface="微软雅黑" pitchFamily="34" charset="-122"/>
              <a:ea typeface="微软雅黑" pitchFamily="34" charset="-122"/>
            </a:endParaRPr>
          </a:p>
          <a:p>
            <a:pPr marL="228600" lvl="1" algn="just" fontAlgn="base">
              <a:lnSpc>
                <a:spcPct val="100000"/>
              </a:lnSpc>
              <a:spcBef>
                <a:spcPts val="1000"/>
              </a:spcBef>
            </a:pPr>
            <a:r>
              <a:rPr lang="zh-CN" altLang="en-US" sz="2600" dirty="0">
                <a:latin typeface="微软雅黑" pitchFamily="34" charset="-122"/>
                <a:ea typeface="微软雅黑" pitchFamily="34" charset="-122"/>
              </a:rPr>
              <a:t>斯坦福大学</a:t>
            </a:r>
            <a:r>
              <a:rPr lang="en-US" altLang="zh-CN" sz="2600" dirty="0">
                <a:latin typeface="微软雅黑" pitchFamily="34" charset="-122"/>
                <a:ea typeface="微软雅黑" pitchFamily="34" charset="-122"/>
              </a:rPr>
              <a:t>(Richard </a:t>
            </a:r>
            <a:r>
              <a:rPr lang="en-US" altLang="zh-CN" sz="2600" dirty="0" err="1">
                <a:latin typeface="微软雅黑" pitchFamily="34" charset="-122"/>
                <a:ea typeface="微软雅黑" pitchFamily="34" charset="-122"/>
              </a:rPr>
              <a:t>Socher</a:t>
            </a:r>
            <a:r>
              <a:rPr lang="en-US" altLang="zh-CN" sz="2600" dirty="0">
                <a:latin typeface="微软雅黑" pitchFamily="34" charset="-122"/>
                <a:ea typeface="微软雅黑" pitchFamily="34" charset="-122"/>
              </a:rPr>
              <a:t>)CS224n</a:t>
            </a:r>
          </a:p>
          <a:p>
            <a:pPr lvl="1" algn="just" fontAlgn="base">
              <a:lnSpc>
                <a:spcPct val="100000"/>
              </a:lnSpc>
            </a:pP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自然语言处理</a:t>
            </a:r>
            <a:r>
              <a:rPr lang="en-US" altLang="zh-CN" sz="2600" dirty="0">
                <a:latin typeface="微软雅黑" pitchFamily="34" charset="-122"/>
                <a:ea typeface="微软雅黑" pitchFamily="34" charset="-122"/>
              </a:rPr>
              <a:t>》</a:t>
            </a:r>
            <a:r>
              <a:rPr lang="zh-CN" altLang="en-US" sz="2600" dirty="0">
                <a:latin typeface="微软雅黑" pitchFamily="34" charset="-122"/>
                <a:ea typeface="微软雅黑" pitchFamily="34" charset="-122"/>
              </a:rPr>
              <a:t>主要讲解自然语言处理领域的各种深度学习模型</a:t>
            </a:r>
          </a:p>
          <a:p>
            <a:pPr marL="228600" lvl="1" algn="just" fontAlgn="base">
              <a:lnSpc>
                <a:spcPct val="100000"/>
              </a:lnSpc>
              <a:spcBef>
                <a:spcPts val="1000"/>
              </a:spcBef>
            </a:pPr>
            <a:endParaRPr lang="en-US" altLang="zh-CN" sz="2000" dirty="0">
              <a:latin typeface="微软雅黑" pitchFamily="34" charset="-122"/>
              <a:ea typeface="微软雅黑" pitchFamily="34" charset="-122"/>
            </a:endParaRPr>
          </a:p>
          <a:p>
            <a:pPr lvl="1" algn="just"/>
            <a:endParaRPr lang="en-US" altLang="zh-CN" sz="2000" dirty="0">
              <a:latin typeface="微软雅黑" pitchFamily="34" charset="-122"/>
              <a:ea typeface="微软雅黑" pitchFamily="34" charset="-122"/>
            </a:endParaRPr>
          </a:p>
        </p:txBody>
      </p:sp>
      <p:sp>
        <p:nvSpPr>
          <p:cNvPr id="8" name="矩形 7"/>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8"/>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9"/>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3"/>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推荐课程</a:t>
            </a:r>
          </a:p>
        </p:txBody>
      </p:sp>
    </p:spTree>
    <p:extLst>
      <p:ext uri="{BB962C8B-B14F-4D97-AF65-F5344CB8AC3E}">
        <p14:creationId xmlns:p14="http://schemas.microsoft.com/office/powerpoint/2010/main" val="35044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7" name="圆角矩形 5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2" name="圆角矩形 6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5" name="文本框 64"/>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预备知识</a:t>
            </a:r>
          </a:p>
        </p:txBody>
      </p:sp>
      <p:sp>
        <p:nvSpPr>
          <p:cNvPr id="29" name="文本框 28"/>
          <p:cNvSpPr txBox="1"/>
          <p:nvPr/>
        </p:nvSpPr>
        <p:spPr>
          <a:xfrm>
            <a:off x="912608" y="2629996"/>
            <a:ext cx="483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微积分</a:t>
            </a:r>
          </a:p>
        </p:txBody>
      </p:sp>
      <p:sp>
        <p:nvSpPr>
          <p:cNvPr id="31" name="文本框 30"/>
          <p:cNvSpPr txBox="1"/>
          <p:nvPr/>
        </p:nvSpPr>
        <p:spPr>
          <a:xfrm>
            <a:off x="912608" y="3343077"/>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线性代数</a:t>
            </a:r>
          </a:p>
        </p:txBody>
      </p:sp>
      <p:sp>
        <p:nvSpPr>
          <p:cNvPr id="41" name="文本框 40"/>
          <p:cNvSpPr txBox="1"/>
          <p:nvPr/>
        </p:nvSpPr>
        <p:spPr>
          <a:xfrm>
            <a:off x="912608" y="4072183"/>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概率论</a:t>
            </a:r>
          </a:p>
        </p:txBody>
      </p:sp>
      <p:sp>
        <p:nvSpPr>
          <p:cNvPr id="43" name="文本框 42"/>
          <p:cNvSpPr txBox="1"/>
          <p:nvPr/>
        </p:nvSpPr>
        <p:spPr>
          <a:xfrm>
            <a:off x="6586996" y="4533848"/>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信息论</a:t>
            </a:r>
          </a:p>
        </p:txBody>
      </p:sp>
      <p:sp>
        <p:nvSpPr>
          <p:cNvPr id="53" name="文本框 52"/>
          <p:cNvSpPr txBox="1"/>
          <p:nvPr/>
        </p:nvSpPr>
        <p:spPr>
          <a:xfrm>
            <a:off x="6586996" y="5261764"/>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数学优化</a:t>
            </a:r>
          </a:p>
        </p:txBody>
      </p:sp>
      <p:sp>
        <p:nvSpPr>
          <p:cNvPr id="32" name="文本框 31"/>
          <p:cNvSpPr txBox="1"/>
          <p:nvPr/>
        </p:nvSpPr>
        <p:spPr>
          <a:xfrm>
            <a:off x="912608" y="4800099"/>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rgbClr val="1BA0C9"/>
                </a:solidFill>
                <a:latin typeface="方正清刻本悦宋简体" panose="02000000000000000000" pitchFamily="2" charset="-122"/>
                <a:ea typeface="方正清刻本悦宋简体" panose="02000000000000000000" pitchFamily="2" charset="-122"/>
              </a:rPr>
              <a:t>统计学</a:t>
            </a:r>
          </a:p>
        </p:txBody>
      </p:sp>
      <p:sp>
        <p:nvSpPr>
          <p:cNvPr id="28" name="文本框 52"/>
          <p:cNvSpPr txBox="1"/>
          <p:nvPr/>
        </p:nvSpPr>
        <p:spPr>
          <a:xfrm>
            <a:off x="6586996" y="3805932"/>
            <a:ext cx="4835465"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en-US" altLang="zh-CN" sz="3200" b="1" dirty="0">
                <a:solidFill>
                  <a:srgbClr val="FF0000"/>
                </a:solidFill>
                <a:latin typeface="方正清刻本悦宋简体" panose="02000000000000000000" pitchFamily="2" charset="-122"/>
                <a:ea typeface="方正清刻本悦宋简体" panose="02000000000000000000" pitchFamily="2" charset="-122"/>
              </a:rPr>
              <a:t>Python</a:t>
            </a:r>
            <a:r>
              <a:rPr lang="zh-CN" altLang="en-US" sz="3200" b="1" dirty="0">
                <a:solidFill>
                  <a:srgbClr val="FF0000"/>
                </a:solidFill>
                <a:latin typeface="方正清刻本悦宋简体" panose="02000000000000000000" pitchFamily="2" charset="-122"/>
                <a:ea typeface="方正清刻本悦宋简体" panose="02000000000000000000" pitchFamily="2" charset="-122"/>
              </a:rPr>
              <a:t>编程</a:t>
            </a:r>
          </a:p>
        </p:txBody>
      </p:sp>
      <p:sp>
        <p:nvSpPr>
          <p:cNvPr id="8" name="圆角矩形 7"/>
          <p:cNvSpPr/>
          <p:nvPr/>
        </p:nvSpPr>
        <p:spPr>
          <a:xfrm>
            <a:off x="649451" y="2428676"/>
            <a:ext cx="11045481" cy="3601436"/>
          </a:xfrm>
          <a:prstGeom prst="roundRect">
            <a:avLst/>
          </a:prstGeom>
          <a:solidFill>
            <a:srgbClr val="92D050">
              <a:alpha val="30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40210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7" name="圆角矩形 5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2" name="圆角矩形 6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5" name="文本框 64"/>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开发环境</a:t>
            </a:r>
          </a:p>
        </p:txBody>
      </p:sp>
      <p:pic>
        <p:nvPicPr>
          <p:cNvPr id="5" name="图片 4">
            <a:extLst>
              <a:ext uri="{FF2B5EF4-FFF2-40B4-BE49-F238E27FC236}">
                <a16:creationId xmlns:a16="http://schemas.microsoft.com/office/drawing/2014/main" id="{23DD3708-4A7F-C819-7412-D75707C66A3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668887" y="2088777"/>
            <a:ext cx="8854225" cy="4193521"/>
          </a:xfrm>
          <a:prstGeom prst="rect">
            <a:avLst/>
          </a:prstGeom>
        </p:spPr>
      </p:pic>
    </p:spTree>
    <p:extLst>
      <p:ext uri="{BB962C8B-B14F-4D97-AF65-F5344CB8AC3E}">
        <p14:creationId xmlns:p14="http://schemas.microsoft.com/office/powerpoint/2010/main" val="3617055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67280"/>
            <a:ext cx="12192000" cy="1323439"/>
          </a:xfrm>
          <a:prstGeom prst="rect">
            <a:avLst/>
          </a:prstGeom>
          <a:effectLst>
            <a:outerShdw blurRad="50800" dist="38100" dir="13500000" algn="br" rotWithShape="0">
              <a:prstClr val="black">
                <a:alpha val="40000"/>
              </a:prstClr>
            </a:outerShdw>
          </a:effectLst>
        </p:spPr>
        <p:txBody>
          <a:bodyPr wrap="square">
            <a:spAutoFit/>
          </a:bodyPr>
          <a:lstStyle/>
          <a:p>
            <a:pPr algn="ctr"/>
            <a:r>
              <a:rPr kumimoji="1" lang="en-US" altLang="zh-CN" sz="8000" b="1" dirty="0">
                <a:solidFill>
                  <a:srgbClr val="157E9F"/>
                </a:solidFill>
                <a:latin typeface="方正粗黑宋简体" pitchFamily="2" charset="-122"/>
                <a:ea typeface="方正清刻本悦宋简体" panose="02000000000000000000"/>
              </a:rPr>
              <a:t>1</a:t>
            </a:r>
            <a:r>
              <a:rPr kumimoji="1" lang="zh-CN" altLang="en-US" sz="8000" b="1" dirty="0">
                <a:solidFill>
                  <a:srgbClr val="157E9F"/>
                </a:solidFill>
                <a:latin typeface="方正粗黑宋简体" pitchFamily="2" charset="-122"/>
                <a:ea typeface="方正清刻本悦宋简体" panose="02000000000000000000"/>
              </a:rPr>
              <a:t> 机器学习基础</a:t>
            </a:r>
            <a:endParaRPr kumimoji="1" lang="en-US" altLang="zh-CN" sz="8000" b="1" dirty="0">
              <a:solidFill>
                <a:srgbClr val="157E9F"/>
              </a:solidFill>
              <a:latin typeface="方正粗黑宋简体" pitchFamily="2" charset="-122"/>
              <a:ea typeface="方正清刻本悦宋简体" panose="02000000000000000000"/>
            </a:endParaRPr>
          </a:p>
        </p:txBody>
      </p:sp>
    </p:spTree>
    <p:extLst>
      <p:ext uri="{BB962C8B-B14F-4D97-AF65-F5344CB8AC3E}">
        <p14:creationId xmlns:p14="http://schemas.microsoft.com/office/powerpoint/2010/main" val="1128654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5815A70-C9B4-13FC-2EDB-9C521B3E6B54}"/>
              </a:ext>
            </a:extLst>
          </p:cNvPr>
          <p:cNvSpPr/>
          <p:nvPr/>
        </p:nvSpPr>
        <p:spPr>
          <a:xfrm>
            <a:off x="3806541" y="2921168"/>
            <a:ext cx="4578918" cy="1015663"/>
          </a:xfrm>
          <a:prstGeom prst="rect">
            <a:avLst/>
          </a:prstGeom>
          <a:effectLst>
            <a:outerShdw blurRad="50800" dist="38100" dir="13500000" algn="br" rotWithShape="0">
              <a:prstClr val="black">
                <a:alpha val="40000"/>
              </a:prstClr>
            </a:outerShdw>
          </a:effectLst>
        </p:spPr>
        <p:txBody>
          <a:bodyPr wrap="square">
            <a:spAutoFit/>
          </a:bodyPr>
          <a:lstStyle/>
          <a:p>
            <a:pPr algn="ctr"/>
            <a:r>
              <a:rPr kumimoji="1" lang="en-US" altLang="zh-CN" sz="6000" b="1" dirty="0">
                <a:solidFill>
                  <a:srgbClr val="157E9F"/>
                </a:solidFill>
                <a:latin typeface="方正粗黑宋简体" pitchFamily="2" charset="-122"/>
                <a:ea typeface="方正清刻本悦宋简体" panose="02000000000000000000"/>
              </a:rPr>
              <a:t>1.1</a:t>
            </a:r>
            <a:r>
              <a:rPr kumimoji="1" lang="zh-CN" altLang="en-US" sz="6000" b="1" dirty="0">
                <a:solidFill>
                  <a:srgbClr val="157E9F"/>
                </a:solidFill>
                <a:latin typeface="方正粗黑宋简体" pitchFamily="2" charset="-122"/>
                <a:ea typeface="方正清刻本悦宋简体" panose="02000000000000000000"/>
              </a:rPr>
              <a:t> 人工智能</a:t>
            </a:r>
            <a:endParaRPr kumimoji="1" lang="en-US" altLang="zh-CN" sz="6000" b="1" dirty="0">
              <a:solidFill>
                <a:srgbClr val="157E9F"/>
              </a:solidFill>
              <a:latin typeface="方正粗黑宋简体" pitchFamily="2" charset="-122"/>
              <a:ea typeface="方正清刻本悦宋简体" panose="02000000000000000000"/>
            </a:endParaRPr>
          </a:p>
        </p:txBody>
      </p:sp>
      <p:sp>
        <p:nvSpPr>
          <p:cNvPr id="14" name="圆角矩形 5">
            <a:extLst>
              <a:ext uri="{FF2B5EF4-FFF2-40B4-BE49-F238E27FC236}">
                <a16:creationId xmlns:a16="http://schemas.microsoft.com/office/drawing/2014/main" id="{458FEB27-C592-39FD-B317-E14A4A60A3AD}"/>
              </a:ext>
            </a:extLst>
          </p:cNvPr>
          <p:cNvSpPr/>
          <p:nvPr/>
        </p:nvSpPr>
        <p:spPr>
          <a:xfrm rot="10800000" flipV="1">
            <a:off x="0" y="2921169"/>
            <a:ext cx="3445960" cy="1015662"/>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 name="矩形 1">
            <a:extLst>
              <a:ext uri="{FF2B5EF4-FFF2-40B4-BE49-F238E27FC236}">
                <a16:creationId xmlns:a16="http://schemas.microsoft.com/office/drawing/2014/main" id="{6FCB356F-1325-A685-199D-F25490BDA3E9}"/>
              </a:ext>
            </a:extLst>
          </p:cNvPr>
          <p:cNvSpPr/>
          <p:nvPr/>
        </p:nvSpPr>
        <p:spPr>
          <a:xfrm>
            <a:off x="8746040" y="2921168"/>
            <a:ext cx="3077623" cy="1015662"/>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3" name="圆角矩形 6">
            <a:extLst>
              <a:ext uri="{FF2B5EF4-FFF2-40B4-BE49-F238E27FC236}">
                <a16:creationId xmlns:a16="http://schemas.microsoft.com/office/drawing/2014/main" id="{BA63FA49-22E0-895E-1C71-C2436D907E3F}"/>
              </a:ext>
            </a:extLst>
          </p:cNvPr>
          <p:cNvSpPr/>
          <p:nvPr/>
        </p:nvSpPr>
        <p:spPr>
          <a:xfrm rot="16200000" flipV="1">
            <a:off x="11176677" y="2921507"/>
            <a:ext cx="1015662" cy="1014984"/>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4" name="Freeform 96">
            <a:extLst>
              <a:ext uri="{FF2B5EF4-FFF2-40B4-BE49-F238E27FC236}">
                <a16:creationId xmlns:a16="http://schemas.microsoft.com/office/drawing/2014/main" id="{C09A7A1C-BFA1-B5CF-62B1-E067BCC1FEA9}"/>
              </a:ext>
            </a:extLst>
          </p:cNvPr>
          <p:cNvSpPr/>
          <p:nvPr/>
        </p:nvSpPr>
        <p:spPr bwMode="auto">
          <a:xfrm>
            <a:off x="11358032" y="3013820"/>
            <a:ext cx="712301" cy="693796"/>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Tree>
    <p:extLst>
      <p:ext uri="{BB962C8B-B14F-4D97-AF65-F5344CB8AC3E}">
        <p14:creationId xmlns:p14="http://schemas.microsoft.com/office/powerpoint/2010/main" val="2211749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 205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09059" y="1740119"/>
            <a:ext cx="1693069" cy="21431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 205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06840" y="4841508"/>
            <a:ext cx="2897505" cy="139493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descr=" 5"/>
          <p:cNvSpPr/>
          <p:nvPr/>
        </p:nvSpPr>
        <p:spPr>
          <a:xfrm>
            <a:off x="7879734" y="4018001"/>
            <a:ext cx="1351717" cy="369332"/>
          </a:xfrm>
          <a:prstGeom prst="rect">
            <a:avLst/>
          </a:prstGeom>
        </p:spPr>
        <p:txBody>
          <a:bodyPr wrap="none">
            <a:spAutoFit/>
          </a:bodyPr>
          <a:lstStyle/>
          <a:p>
            <a:r>
              <a:rPr lang="en-US" altLang="zh-CN" dirty="0"/>
              <a:t>Alan Turing</a:t>
            </a:r>
            <a:endParaRPr lang="zh-CN" altLang="en-US" dirty="0"/>
          </a:p>
        </p:txBody>
      </p:sp>
      <p:sp>
        <p:nvSpPr>
          <p:cNvPr id="8" name="文本框 10">
            <a:extLst>
              <a:ext uri="{FF2B5EF4-FFF2-40B4-BE49-F238E27FC236}">
                <a16:creationId xmlns:a16="http://schemas.microsoft.com/office/drawing/2014/main" id="{8F1EC915-8363-4AD8-9980-912CE37B5DAD}"/>
              </a:ext>
            </a:extLst>
          </p:cNvPr>
          <p:cNvSpPr txBox="1"/>
          <p:nvPr/>
        </p:nvSpPr>
        <p:spPr>
          <a:xfrm>
            <a:off x="944880" y="2267417"/>
            <a:ext cx="5105400" cy="3231654"/>
          </a:xfrm>
          <a:prstGeom prst="rect">
            <a:avLst/>
          </a:prstGeom>
          <a:noFill/>
        </p:spPr>
        <p:txBody>
          <a:bodyPr wrap="square" rtlCol="0">
            <a:spAutoFit/>
          </a:bodyPr>
          <a:lstStyle/>
          <a:p>
            <a:pPr algn="just"/>
            <a:r>
              <a:rPr lang="zh-CN" altLang="en-US" sz="2400" dirty="0">
                <a:latin typeface="微软雅黑" pitchFamily="34" charset="-122"/>
                <a:ea typeface="微软雅黑" pitchFamily="34" charset="-122"/>
              </a:rPr>
              <a:t>“一个人在不接触对方的情况下，通过一种特殊的方式，和对方进行一系列的问答。如果在相当长时间内，他无法根据这些问题判断对方是</a:t>
            </a:r>
            <a:r>
              <a:rPr lang="zh-CN" altLang="en-US" sz="2400" b="1" dirty="0">
                <a:solidFill>
                  <a:srgbClr val="C00000"/>
                </a:solidFill>
                <a:latin typeface="微软雅黑" pitchFamily="34" charset="-122"/>
                <a:ea typeface="微软雅黑" pitchFamily="34" charset="-122"/>
              </a:rPr>
              <a:t>人</a:t>
            </a:r>
            <a:r>
              <a:rPr lang="zh-CN" altLang="en-US" sz="2400" dirty="0">
                <a:latin typeface="微软雅黑" pitchFamily="34" charset="-122"/>
                <a:ea typeface="微软雅黑" pitchFamily="34" charset="-122"/>
              </a:rPr>
              <a:t>还是</a:t>
            </a:r>
            <a:r>
              <a:rPr lang="zh-CN" altLang="en-US" sz="2400" b="1" dirty="0">
                <a:solidFill>
                  <a:srgbClr val="C00000"/>
                </a:solidFill>
                <a:latin typeface="微软雅黑" pitchFamily="34" charset="-122"/>
                <a:ea typeface="微软雅黑" pitchFamily="34" charset="-122"/>
              </a:rPr>
              <a:t>计算机</a:t>
            </a:r>
            <a:r>
              <a:rPr lang="zh-CN" altLang="en-US" sz="2400" dirty="0">
                <a:latin typeface="微软雅黑" pitchFamily="34" charset="-122"/>
                <a:ea typeface="微软雅黑" pitchFamily="34" charset="-122"/>
              </a:rPr>
              <a:t>，那么就可以认为这个计算机是智能的”。</a:t>
            </a:r>
            <a:endParaRPr lang="en-US" altLang="zh-CN" sz="2400" dirty="0">
              <a:latin typeface="微软雅黑" pitchFamily="34" charset="-122"/>
              <a:ea typeface="微软雅黑" pitchFamily="34" charset="-122"/>
            </a:endParaRPr>
          </a:p>
          <a:p>
            <a:pPr algn="r"/>
            <a:endParaRPr lang="en-US" altLang="zh-CN" sz="2400" dirty="0">
              <a:latin typeface="微软雅黑" pitchFamily="34" charset="-122"/>
              <a:ea typeface="微软雅黑" pitchFamily="34" charset="-122"/>
            </a:endParaRPr>
          </a:p>
          <a:p>
            <a:pPr algn="r"/>
            <a:r>
              <a:rPr lang="en-US" altLang="zh-CN" dirty="0">
                <a:latin typeface="微软雅黑" pitchFamily="34" charset="-122"/>
                <a:ea typeface="微软雅黑" pitchFamily="34" charset="-122"/>
              </a:rPr>
              <a:t>---Alan Turing [1950]</a:t>
            </a:r>
          </a:p>
          <a:p>
            <a:pPr algn="r"/>
            <a:r>
              <a:rPr lang="en-US" altLang="zh-CN" dirty="0">
                <a:latin typeface="微软雅黑" pitchFamily="34" charset="-122"/>
                <a:ea typeface="微软雅黑" pitchFamily="34" charset="-122"/>
              </a:rPr>
              <a:t>《Computing Machinery and Intelligence》</a:t>
            </a:r>
            <a:endParaRPr lang="zh-CN" altLang="en-US" dirty="0">
              <a:latin typeface="微软雅黑" pitchFamily="34" charset="-122"/>
              <a:ea typeface="微软雅黑" pitchFamily="34" charset="-122"/>
            </a:endParaRPr>
          </a:p>
        </p:txBody>
      </p:sp>
      <p:sp>
        <p:nvSpPr>
          <p:cNvPr id="9" name="矩形 8"/>
          <p:cNvSpPr/>
          <p:nvPr/>
        </p:nvSpPr>
        <p:spPr>
          <a:xfrm>
            <a:off x="4722291" y="821094"/>
            <a:ext cx="710913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0" name="圆角矩形 9"/>
          <p:cNvSpPr/>
          <p:nvPr/>
        </p:nvSpPr>
        <p:spPr>
          <a:xfrm rot="10800000" flipV="1">
            <a:off x="-1" y="821094"/>
            <a:ext cx="2050181"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1" name="圆角矩形 1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3" name="文本框 28"/>
          <p:cNvSpPr txBox="1"/>
          <p:nvPr/>
        </p:nvSpPr>
        <p:spPr>
          <a:xfrm>
            <a:off x="2255333" y="779118"/>
            <a:ext cx="2261804"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图灵测试</a:t>
            </a:r>
          </a:p>
        </p:txBody>
      </p:sp>
    </p:spTree>
    <p:extLst>
      <p:ext uri="{BB962C8B-B14F-4D97-AF65-F5344CB8AC3E}">
        <p14:creationId xmlns:p14="http://schemas.microsoft.com/office/powerpoint/2010/main" val="2917367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descr=" 2"/>
          <p:cNvSpPr txBox="1">
            <a:spLocks/>
          </p:cNvSpPr>
          <p:nvPr/>
        </p:nvSpPr>
        <p:spPr>
          <a:xfrm>
            <a:off x="609600" y="152400"/>
            <a:ext cx="10972800" cy="990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p>
        </p:txBody>
      </p:sp>
      <p:sp>
        <p:nvSpPr>
          <p:cNvPr id="5" name="内容占位符 2"/>
          <p:cNvSpPr txBox="1">
            <a:spLocks/>
          </p:cNvSpPr>
          <p:nvPr/>
        </p:nvSpPr>
        <p:spPr>
          <a:xfrm>
            <a:off x="746449" y="2175309"/>
            <a:ext cx="10972800" cy="299345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r>
              <a:rPr lang="zh-CN" altLang="en-US" sz="2400" dirty="0">
                <a:latin typeface="微软雅黑" pitchFamily="34" charset="-122"/>
                <a:ea typeface="微软雅黑" pitchFamily="34" charset="-122"/>
              </a:rPr>
              <a:t>图灵测试是促使人工智能从哲学探讨到科学研究的一个重要因素，引导了人工智能的很多研究方向。因为要使得计算机能通过图灵测试，计算机必须具备理解语言、学习、记忆、推理、决策等能力。</a:t>
            </a:r>
            <a:endParaRPr lang="en-US" altLang="zh-CN" sz="2400" dirty="0">
              <a:latin typeface="微软雅黑" pitchFamily="34" charset="-122"/>
              <a:ea typeface="微软雅黑" pitchFamily="34" charset="-122"/>
            </a:endParaRPr>
          </a:p>
          <a:p>
            <a:pPr marL="0" algn="just"/>
            <a:r>
              <a:rPr lang="zh-CN" altLang="en-US" sz="2400" dirty="0">
                <a:latin typeface="微软雅黑" pitchFamily="34" charset="-122"/>
                <a:ea typeface="微软雅黑" pitchFamily="34" charset="-122"/>
              </a:rPr>
              <a:t>让机器具有人类的智能</a:t>
            </a:r>
            <a:endParaRPr lang="en-US" altLang="zh-CN" sz="2400" dirty="0">
              <a:latin typeface="微软雅黑" pitchFamily="34" charset="-122"/>
              <a:ea typeface="微软雅黑" pitchFamily="34" charset="-122"/>
            </a:endParaRPr>
          </a:p>
          <a:p>
            <a:pPr marL="0" lvl="1"/>
            <a:r>
              <a:rPr lang="zh-CN" altLang="en-US" dirty="0">
                <a:latin typeface="微软雅黑" pitchFamily="34" charset="-122"/>
                <a:ea typeface="微软雅黑" pitchFamily="34" charset="-122"/>
              </a:rPr>
              <a:t>机器</a:t>
            </a:r>
            <a:r>
              <a:rPr lang="zh-CN" altLang="en-US" b="1" dirty="0">
                <a:solidFill>
                  <a:srgbClr val="C00000"/>
                </a:solidFill>
                <a:latin typeface="微软雅黑" pitchFamily="34" charset="-122"/>
                <a:ea typeface="微软雅黑" pitchFamily="34" charset="-122"/>
              </a:rPr>
              <a:t>感知</a:t>
            </a:r>
            <a:r>
              <a:rPr lang="zh-CN" altLang="en-US" dirty="0">
                <a:latin typeface="微软雅黑" pitchFamily="34" charset="-122"/>
                <a:ea typeface="微软雅黑" pitchFamily="34" charset="-122"/>
              </a:rPr>
              <a:t>（计算机视觉、语音信息处理）</a:t>
            </a:r>
            <a:endParaRPr lang="en-US" altLang="zh-CN" dirty="0">
              <a:latin typeface="微软雅黑" pitchFamily="34" charset="-122"/>
              <a:ea typeface="微软雅黑" pitchFamily="34" charset="-122"/>
            </a:endParaRPr>
          </a:p>
          <a:p>
            <a:pPr marL="0" lvl="1"/>
            <a:r>
              <a:rPr lang="zh-CN" altLang="en-US" b="1" dirty="0">
                <a:solidFill>
                  <a:srgbClr val="C00000"/>
                </a:solidFill>
                <a:latin typeface="微软雅黑" pitchFamily="34" charset="-122"/>
                <a:ea typeface="微软雅黑" pitchFamily="34" charset="-122"/>
              </a:rPr>
              <a:t>学习</a:t>
            </a:r>
            <a:r>
              <a:rPr lang="zh-CN" altLang="en-US" dirty="0">
                <a:latin typeface="微软雅黑" pitchFamily="34" charset="-122"/>
                <a:ea typeface="微软雅黑" pitchFamily="34" charset="-122"/>
              </a:rPr>
              <a:t>（模式识别、机器学习、强化学习）</a:t>
            </a:r>
            <a:endParaRPr lang="en-US" altLang="zh-CN" dirty="0">
              <a:latin typeface="微软雅黑" pitchFamily="34" charset="-122"/>
              <a:ea typeface="微软雅黑" pitchFamily="34" charset="-122"/>
            </a:endParaRPr>
          </a:p>
          <a:p>
            <a:pPr marL="0" lvl="1"/>
            <a:r>
              <a:rPr lang="zh-CN" altLang="en-US" b="1" dirty="0">
                <a:solidFill>
                  <a:srgbClr val="C00000"/>
                </a:solidFill>
                <a:latin typeface="微软雅黑" pitchFamily="34" charset="-122"/>
                <a:ea typeface="微软雅黑" pitchFamily="34" charset="-122"/>
              </a:rPr>
              <a:t>语言</a:t>
            </a:r>
            <a:r>
              <a:rPr lang="zh-CN" altLang="en-US" dirty="0">
                <a:latin typeface="微软雅黑" pitchFamily="34" charset="-122"/>
                <a:ea typeface="微软雅黑" pitchFamily="34" charset="-122"/>
              </a:rPr>
              <a:t>（自然语言处理）</a:t>
            </a:r>
            <a:endParaRPr lang="en-US" altLang="zh-CN" dirty="0">
              <a:latin typeface="微软雅黑" pitchFamily="34" charset="-122"/>
              <a:ea typeface="微软雅黑" pitchFamily="34" charset="-122"/>
            </a:endParaRPr>
          </a:p>
          <a:p>
            <a:pPr marL="0" lvl="1"/>
            <a:r>
              <a:rPr lang="zh-CN" altLang="en-US" b="1" dirty="0">
                <a:solidFill>
                  <a:srgbClr val="C00000"/>
                </a:solidFill>
                <a:latin typeface="微软雅黑" pitchFamily="34" charset="-122"/>
                <a:ea typeface="微软雅黑" pitchFamily="34" charset="-122"/>
              </a:rPr>
              <a:t>记忆</a:t>
            </a:r>
            <a:r>
              <a:rPr lang="zh-CN" altLang="en-US" dirty="0">
                <a:latin typeface="微软雅黑" pitchFamily="34" charset="-122"/>
                <a:ea typeface="微软雅黑" pitchFamily="34" charset="-122"/>
              </a:rPr>
              <a:t>（知识表示）</a:t>
            </a:r>
            <a:endParaRPr lang="en-US" altLang="zh-CN" dirty="0">
              <a:latin typeface="微软雅黑" pitchFamily="34" charset="-122"/>
              <a:ea typeface="微软雅黑" pitchFamily="34" charset="-122"/>
            </a:endParaRPr>
          </a:p>
          <a:p>
            <a:pPr marL="0" lvl="1"/>
            <a:r>
              <a:rPr lang="zh-CN" altLang="en-US" b="1" dirty="0">
                <a:solidFill>
                  <a:srgbClr val="C00000"/>
                </a:solidFill>
                <a:latin typeface="微软雅黑" pitchFamily="34" charset="-122"/>
                <a:ea typeface="微软雅黑" pitchFamily="34" charset="-122"/>
              </a:rPr>
              <a:t>决策</a:t>
            </a:r>
            <a:r>
              <a:rPr lang="zh-CN" altLang="en-US" dirty="0">
                <a:latin typeface="微软雅黑" pitchFamily="34" charset="-122"/>
                <a:ea typeface="微软雅黑" pitchFamily="34" charset="-122"/>
              </a:rPr>
              <a:t>（规划、数据挖掘）</a:t>
            </a:r>
          </a:p>
        </p:txBody>
      </p:sp>
      <p:sp>
        <p:nvSpPr>
          <p:cNvPr id="6" name="矩形 5"/>
          <p:cNvSpPr/>
          <p:nvPr/>
        </p:nvSpPr>
        <p:spPr>
          <a:xfrm>
            <a:off x="7020754" y="821094"/>
            <a:ext cx="4810668"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6"/>
          <p:cNvSpPr/>
          <p:nvPr/>
        </p:nvSpPr>
        <p:spPr>
          <a:xfrm rot="10800000" flipV="1">
            <a:off x="-1" y="821094"/>
            <a:ext cx="2050181"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28"/>
          <p:cNvSpPr txBox="1"/>
          <p:nvPr/>
        </p:nvSpPr>
        <p:spPr>
          <a:xfrm>
            <a:off x="2151059" y="789057"/>
            <a:ext cx="476881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人工智能的研究领域</a:t>
            </a:r>
          </a:p>
        </p:txBody>
      </p:sp>
    </p:spTree>
    <p:extLst>
      <p:ext uri="{BB962C8B-B14F-4D97-AF65-F5344CB8AC3E}">
        <p14:creationId xmlns:p14="http://schemas.microsoft.com/office/powerpoint/2010/main" val="3065055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8671559" y="3252215"/>
            <a:ext cx="2973705" cy="615553"/>
          </a:xfrm>
          <a:prstGeom prst="rect">
            <a:avLst/>
          </a:prstGeom>
          <a:solidFill>
            <a:srgbClr val="E7E6E6"/>
          </a:solidFill>
        </p:spPr>
        <p:txBody>
          <a:bodyPr vert="horz" wrap="square" lIns="0" tIns="0" rIns="0" bIns="0" rtlCol="0">
            <a:spAutoFit/>
          </a:bodyPr>
          <a:lstStyle>
            <a:defPPr>
              <a:defRPr lang="zh-CN"/>
            </a:defPPr>
            <a:lvl1pPr marL="91440" marR="93345">
              <a:lnSpc>
                <a:spcPct val="100400"/>
              </a:lnSpc>
              <a:defRPr sz="2000">
                <a:solidFill>
                  <a:srgbClr val="782C73"/>
                </a:solidFill>
                <a:latin typeface="微软雅黑" panose="020B0503020204020204" pitchFamily="34" charset="-122"/>
                <a:ea typeface="微软雅黑" panose="020B0503020204020204" pitchFamily="34" charset="-122"/>
                <a:cs typeface="等线"/>
              </a:defRPr>
            </a:lvl1pPr>
          </a:lstStyle>
          <a:p>
            <a:r>
              <a:rPr b="1" dirty="0" err="1"/>
              <a:t>机器学习：</a:t>
            </a:r>
            <a:r>
              <a:rPr dirty="0" err="1">
                <a:solidFill>
                  <a:schemeClr val="tx1"/>
                </a:solidFill>
              </a:rPr>
              <a:t>人工智能的计算方法</a:t>
            </a:r>
            <a:r>
              <a:rPr dirty="0">
                <a:solidFill>
                  <a:schemeClr val="tx1"/>
                </a:solidFill>
              </a:rPr>
              <a:t>。</a:t>
            </a:r>
          </a:p>
        </p:txBody>
      </p:sp>
      <p:sp>
        <p:nvSpPr>
          <p:cNvPr id="5" name="object 3"/>
          <p:cNvSpPr/>
          <p:nvPr/>
        </p:nvSpPr>
        <p:spPr>
          <a:xfrm>
            <a:off x="1479423" y="3026664"/>
            <a:ext cx="3351529" cy="1917700"/>
          </a:xfrm>
          <a:custGeom>
            <a:avLst/>
            <a:gdLst/>
            <a:ahLst/>
            <a:cxnLst/>
            <a:rect l="l" t="t" r="r" b="b"/>
            <a:pathLst>
              <a:path w="3351529" h="1917700">
                <a:moveTo>
                  <a:pt x="0" y="958595"/>
                </a:moveTo>
                <a:lnTo>
                  <a:pt x="5554" y="879970"/>
                </a:lnTo>
                <a:lnTo>
                  <a:pt x="21930" y="803095"/>
                </a:lnTo>
                <a:lnTo>
                  <a:pt x="48697" y="728219"/>
                </a:lnTo>
                <a:lnTo>
                  <a:pt x="85423" y="655588"/>
                </a:lnTo>
                <a:lnTo>
                  <a:pt x="131677" y="585448"/>
                </a:lnTo>
                <a:lnTo>
                  <a:pt x="187027" y="518046"/>
                </a:lnTo>
                <a:lnTo>
                  <a:pt x="251044" y="453628"/>
                </a:lnTo>
                <a:lnTo>
                  <a:pt x="323295" y="392442"/>
                </a:lnTo>
                <a:lnTo>
                  <a:pt x="403349" y="334733"/>
                </a:lnTo>
                <a:lnTo>
                  <a:pt x="490775" y="280749"/>
                </a:lnTo>
                <a:lnTo>
                  <a:pt x="585142" y="230736"/>
                </a:lnTo>
                <a:lnTo>
                  <a:pt x="686019" y="184940"/>
                </a:lnTo>
                <a:lnTo>
                  <a:pt x="792974" y="143608"/>
                </a:lnTo>
                <a:lnTo>
                  <a:pt x="905577" y="106988"/>
                </a:lnTo>
                <a:lnTo>
                  <a:pt x="1023395" y="75324"/>
                </a:lnTo>
                <a:lnTo>
                  <a:pt x="1145999" y="48865"/>
                </a:lnTo>
                <a:lnTo>
                  <a:pt x="1272956" y="27856"/>
                </a:lnTo>
                <a:lnTo>
                  <a:pt x="1403836" y="12545"/>
                </a:lnTo>
                <a:lnTo>
                  <a:pt x="1538206" y="3177"/>
                </a:lnTo>
                <a:lnTo>
                  <a:pt x="1675638" y="0"/>
                </a:lnTo>
                <a:lnTo>
                  <a:pt x="1813069" y="3177"/>
                </a:lnTo>
                <a:lnTo>
                  <a:pt x="1947439" y="12545"/>
                </a:lnTo>
                <a:lnTo>
                  <a:pt x="2078319" y="27856"/>
                </a:lnTo>
                <a:lnTo>
                  <a:pt x="2205276" y="48865"/>
                </a:lnTo>
                <a:lnTo>
                  <a:pt x="2327880" y="75324"/>
                </a:lnTo>
                <a:lnTo>
                  <a:pt x="2445698" y="106988"/>
                </a:lnTo>
                <a:lnTo>
                  <a:pt x="2558301" y="143608"/>
                </a:lnTo>
                <a:lnTo>
                  <a:pt x="2665256" y="184940"/>
                </a:lnTo>
                <a:lnTo>
                  <a:pt x="2766133" y="230736"/>
                </a:lnTo>
                <a:lnTo>
                  <a:pt x="2860500" y="280749"/>
                </a:lnTo>
                <a:lnTo>
                  <a:pt x="2947926" y="334733"/>
                </a:lnTo>
                <a:lnTo>
                  <a:pt x="3027980" y="392442"/>
                </a:lnTo>
                <a:lnTo>
                  <a:pt x="3100231" y="453628"/>
                </a:lnTo>
                <a:lnTo>
                  <a:pt x="3164248" y="518046"/>
                </a:lnTo>
                <a:lnTo>
                  <a:pt x="3219598" y="585448"/>
                </a:lnTo>
                <a:lnTo>
                  <a:pt x="3265852" y="655588"/>
                </a:lnTo>
                <a:lnTo>
                  <a:pt x="3302578" y="728219"/>
                </a:lnTo>
                <a:lnTo>
                  <a:pt x="3329345" y="803095"/>
                </a:lnTo>
                <a:lnTo>
                  <a:pt x="3345721" y="879970"/>
                </a:lnTo>
                <a:lnTo>
                  <a:pt x="3351276" y="958595"/>
                </a:lnTo>
                <a:lnTo>
                  <a:pt x="3345721" y="1037221"/>
                </a:lnTo>
                <a:lnTo>
                  <a:pt x="3329345" y="1114096"/>
                </a:lnTo>
                <a:lnTo>
                  <a:pt x="3302578" y="1188972"/>
                </a:lnTo>
                <a:lnTo>
                  <a:pt x="3265852" y="1261603"/>
                </a:lnTo>
                <a:lnTo>
                  <a:pt x="3219598" y="1331743"/>
                </a:lnTo>
                <a:lnTo>
                  <a:pt x="3164248" y="1399145"/>
                </a:lnTo>
                <a:lnTo>
                  <a:pt x="3100231" y="1463563"/>
                </a:lnTo>
                <a:lnTo>
                  <a:pt x="3027980" y="1524749"/>
                </a:lnTo>
                <a:lnTo>
                  <a:pt x="2947926" y="1582458"/>
                </a:lnTo>
                <a:lnTo>
                  <a:pt x="2860500" y="1636442"/>
                </a:lnTo>
                <a:lnTo>
                  <a:pt x="2766133" y="1686455"/>
                </a:lnTo>
                <a:lnTo>
                  <a:pt x="2665256" y="1732251"/>
                </a:lnTo>
                <a:lnTo>
                  <a:pt x="2558301" y="1773583"/>
                </a:lnTo>
                <a:lnTo>
                  <a:pt x="2445698" y="1810203"/>
                </a:lnTo>
                <a:lnTo>
                  <a:pt x="2327880" y="1841867"/>
                </a:lnTo>
                <a:lnTo>
                  <a:pt x="2205276" y="1868326"/>
                </a:lnTo>
                <a:lnTo>
                  <a:pt x="2078319" y="1889335"/>
                </a:lnTo>
                <a:lnTo>
                  <a:pt x="1947439" y="1904646"/>
                </a:lnTo>
                <a:lnTo>
                  <a:pt x="1813069" y="1914014"/>
                </a:lnTo>
                <a:lnTo>
                  <a:pt x="1675638" y="1917191"/>
                </a:lnTo>
                <a:lnTo>
                  <a:pt x="1538206" y="1914014"/>
                </a:lnTo>
                <a:lnTo>
                  <a:pt x="1403836" y="1904646"/>
                </a:lnTo>
                <a:lnTo>
                  <a:pt x="1272956" y="1889335"/>
                </a:lnTo>
                <a:lnTo>
                  <a:pt x="1145999" y="1868326"/>
                </a:lnTo>
                <a:lnTo>
                  <a:pt x="1023395" y="1841867"/>
                </a:lnTo>
                <a:lnTo>
                  <a:pt x="905577" y="1810203"/>
                </a:lnTo>
                <a:lnTo>
                  <a:pt x="792974" y="1773583"/>
                </a:lnTo>
                <a:lnTo>
                  <a:pt x="686019" y="1732251"/>
                </a:lnTo>
                <a:lnTo>
                  <a:pt x="585142" y="1686455"/>
                </a:lnTo>
                <a:lnTo>
                  <a:pt x="490775" y="1636442"/>
                </a:lnTo>
                <a:lnTo>
                  <a:pt x="403349" y="1582458"/>
                </a:lnTo>
                <a:lnTo>
                  <a:pt x="323295" y="1524749"/>
                </a:lnTo>
                <a:lnTo>
                  <a:pt x="251044" y="1463563"/>
                </a:lnTo>
                <a:lnTo>
                  <a:pt x="187027" y="1399145"/>
                </a:lnTo>
                <a:lnTo>
                  <a:pt x="131677" y="1331743"/>
                </a:lnTo>
                <a:lnTo>
                  <a:pt x="85423" y="1261603"/>
                </a:lnTo>
                <a:lnTo>
                  <a:pt x="48697" y="1188972"/>
                </a:lnTo>
                <a:lnTo>
                  <a:pt x="21930" y="1114096"/>
                </a:lnTo>
                <a:lnTo>
                  <a:pt x="5554" y="1037221"/>
                </a:lnTo>
                <a:lnTo>
                  <a:pt x="0" y="958595"/>
                </a:lnTo>
                <a:close/>
              </a:path>
            </a:pathLst>
          </a:custGeom>
          <a:ln w="12191">
            <a:solidFill>
              <a:srgbClr val="41709C"/>
            </a:solidFill>
          </a:ln>
        </p:spPr>
        <p:txBody>
          <a:bodyPr wrap="square" lIns="0" tIns="0" rIns="0" bIns="0" rtlCol="0"/>
          <a:lstStyle/>
          <a:p>
            <a:endParaRPr/>
          </a:p>
        </p:txBody>
      </p:sp>
      <p:sp>
        <p:nvSpPr>
          <p:cNvPr id="6" name="object 4"/>
          <p:cNvSpPr txBox="1"/>
          <p:nvPr/>
        </p:nvSpPr>
        <p:spPr>
          <a:xfrm>
            <a:off x="3841495" y="3867768"/>
            <a:ext cx="939800" cy="276999"/>
          </a:xfrm>
          <a:prstGeom prst="rect">
            <a:avLst/>
          </a:prstGeom>
        </p:spPr>
        <p:txBody>
          <a:bodyPr vert="horz" wrap="square" lIns="0" tIns="0" rIns="0" bIns="0" rtlCol="0">
            <a:spAutoFit/>
          </a:bodyPr>
          <a:lstStyle>
            <a:defPPr>
              <a:defRPr lang="zh-CN"/>
            </a:defPPr>
            <a:lvl1pPr marL="12700" marR="5080" algn="just">
              <a:lnSpc>
                <a:spcPct val="100000"/>
              </a:lnSpc>
              <a:defRPr>
                <a:solidFill>
                  <a:srgbClr val="7030A0"/>
                </a:solidFill>
                <a:latin typeface="微软雅黑" panose="020B0503020204020204" pitchFamily="34" charset="-122"/>
                <a:ea typeface="微软雅黑" panose="020B0503020204020204" pitchFamily="34" charset="-122"/>
                <a:cs typeface="等线"/>
              </a:defRPr>
            </a:lvl1pPr>
          </a:lstStyle>
          <a:p>
            <a:r>
              <a:rPr b="1" dirty="0"/>
              <a:t>表示学习</a:t>
            </a:r>
          </a:p>
        </p:txBody>
      </p:sp>
      <p:sp>
        <p:nvSpPr>
          <p:cNvPr id="7" name="object 5"/>
          <p:cNvSpPr/>
          <p:nvPr/>
        </p:nvSpPr>
        <p:spPr>
          <a:xfrm>
            <a:off x="1683639" y="3398520"/>
            <a:ext cx="2108200" cy="1074420"/>
          </a:xfrm>
          <a:custGeom>
            <a:avLst/>
            <a:gdLst/>
            <a:ahLst/>
            <a:cxnLst/>
            <a:rect l="l" t="t" r="r" b="b"/>
            <a:pathLst>
              <a:path w="2108200" h="1074420">
                <a:moveTo>
                  <a:pt x="0" y="537210"/>
                </a:moveTo>
                <a:lnTo>
                  <a:pt x="3493" y="493153"/>
                </a:lnTo>
                <a:lnTo>
                  <a:pt x="13792" y="450076"/>
                </a:lnTo>
                <a:lnTo>
                  <a:pt x="30626" y="408119"/>
                </a:lnTo>
                <a:lnTo>
                  <a:pt x="53724" y="367418"/>
                </a:lnTo>
                <a:lnTo>
                  <a:pt x="82813" y="328112"/>
                </a:lnTo>
                <a:lnTo>
                  <a:pt x="117624" y="290340"/>
                </a:lnTo>
                <a:lnTo>
                  <a:pt x="157886" y="254239"/>
                </a:lnTo>
                <a:lnTo>
                  <a:pt x="203325" y="219949"/>
                </a:lnTo>
                <a:lnTo>
                  <a:pt x="253673" y="187608"/>
                </a:lnTo>
                <a:lnTo>
                  <a:pt x="308657" y="157352"/>
                </a:lnTo>
                <a:lnTo>
                  <a:pt x="368006" y="129323"/>
                </a:lnTo>
                <a:lnTo>
                  <a:pt x="431450" y="103656"/>
                </a:lnTo>
                <a:lnTo>
                  <a:pt x="498716" y="80491"/>
                </a:lnTo>
                <a:lnTo>
                  <a:pt x="569535" y="59966"/>
                </a:lnTo>
                <a:lnTo>
                  <a:pt x="643634" y="42219"/>
                </a:lnTo>
                <a:lnTo>
                  <a:pt x="720742" y="27389"/>
                </a:lnTo>
                <a:lnTo>
                  <a:pt x="800588" y="15613"/>
                </a:lnTo>
                <a:lnTo>
                  <a:pt x="882902" y="7031"/>
                </a:lnTo>
                <a:lnTo>
                  <a:pt x="967411" y="1780"/>
                </a:lnTo>
                <a:lnTo>
                  <a:pt x="1053846" y="0"/>
                </a:lnTo>
                <a:lnTo>
                  <a:pt x="1140280" y="1780"/>
                </a:lnTo>
                <a:lnTo>
                  <a:pt x="1224789" y="7031"/>
                </a:lnTo>
                <a:lnTo>
                  <a:pt x="1307103" y="15613"/>
                </a:lnTo>
                <a:lnTo>
                  <a:pt x="1386949" y="27389"/>
                </a:lnTo>
                <a:lnTo>
                  <a:pt x="1464057" y="42219"/>
                </a:lnTo>
                <a:lnTo>
                  <a:pt x="1538156" y="59966"/>
                </a:lnTo>
                <a:lnTo>
                  <a:pt x="1608975" y="80491"/>
                </a:lnTo>
                <a:lnTo>
                  <a:pt x="1676241" y="103656"/>
                </a:lnTo>
                <a:lnTo>
                  <a:pt x="1739685" y="129323"/>
                </a:lnTo>
                <a:lnTo>
                  <a:pt x="1799034" y="157352"/>
                </a:lnTo>
                <a:lnTo>
                  <a:pt x="1854018" y="187608"/>
                </a:lnTo>
                <a:lnTo>
                  <a:pt x="1904366" y="219949"/>
                </a:lnTo>
                <a:lnTo>
                  <a:pt x="1949805" y="254239"/>
                </a:lnTo>
                <a:lnTo>
                  <a:pt x="1990067" y="290340"/>
                </a:lnTo>
                <a:lnTo>
                  <a:pt x="2024878" y="328112"/>
                </a:lnTo>
                <a:lnTo>
                  <a:pt x="2053967" y="367418"/>
                </a:lnTo>
                <a:lnTo>
                  <a:pt x="2077065" y="408119"/>
                </a:lnTo>
                <a:lnTo>
                  <a:pt x="2093899" y="450076"/>
                </a:lnTo>
                <a:lnTo>
                  <a:pt x="2104198" y="493153"/>
                </a:lnTo>
                <a:lnTo>
                  <a:pt x="2107691" y="537210"/>
                </a:lnTo>
                <a:lnTo>
                  <a:pt x="2104198" y="581266"/>
                </a:lnTo>
                <a:lnTo>
                  <a:pt x="2093899" y="624343"/>
                </a:lnTo>
                <a:lnTo>
                  <a:pt x="2077065" y="666300"/>
                </a:lnTo>
                <a:lnTo>
                  <a:pt x="2053967" y="707001"/>
                </a:lnTo>
                <a:lnTo>
                  <a:pt x="2024878" y="746307"/>
                </a:lnTo>
                <a:lnTo>
                  <a:pt x="1990067" y="784079"/>
                </a:lnTo>
                <a:lnTo>
                  <a:pt x="1949805" y="820180"/>
                </a:lnTo>
                <a:lnTo>
                  <a:pt x="1904366" y="854470"/>
                </a:lnTo>
                <a:lnTo>
                  <a:pt x="1854018" y="886811"/>
                </a:lnTo>
                <a:lnTo>
                  <a:pt x="1799034" y="917066"/>
                </a:lnTo>
                <a:lnTo>
                  <a:pt x="1739685" y="945096"/>
                </a:lnTo>
                <a:lnTo>
                  <a:pt x="1676241" y="970763"/>
                </a:lnTo>
                <a:lnTo>
                  <a:pt x="1608975" y="993928"/>
                </a:lnTo>
                <a:lnTo>
                  <a:pt x="1538156" y="1014453"/>
                </a:lnTo>
                <a:lnTo>
                  <a:pt x="1464057" y="1032200"/>
                </a:lnTo>
                <a:lnTo>
                  <a:pt x="1386949" y="1047030"/>
                </a:lnTo>
                <a:lnTo>
                  <a:pt x="1307103" y="1058806"/>
                </a:lnTo>
                <a:lnTo>
                  <a:pt x="1224789" y="1067388"/>
                </a:lnTo>
                <a:lnTo>
                  <a:pt x="1140280" y="1072639"/>
                </a:lnTo>
                <a:lnTo>
                  <a:pt x="1053846" y="1074420"/>
                </a:lnTo>
                <a:lnTo>
                  <a:pt x="967411" y="1072639"/>
                </a:lnTo>
                <a:lnTo>
                  <a:pt x="882902" y="1067388"/>
                </a:lnTo>
                <a:lnTo>
                  <a:pt x="800588" y="1058806"/>
                </a:lnTo>
                <a:lnTo>
                  <a:pt x="720742" y="1047030"/>
                </a:lnTo>
                <a:lnTo>
                  <a:pt x="643634" y="1032200"/>
                </a:lnTo>
                <a:lnTo>
                  <a:pt x="569535" y="1014453"/>
                </a:lnTo>
                <a:lnTo>
                  <a:pt x="498716" y="993928"/>
                </a:lnTo>
                <a:lnTo>
                  <a:pt x="431450" y="970763"/>
                </a:lnTo>
                <a:lnTo>
                  <a:pt x="368006" y="945096"/>
                </a:lnTo>
                <a:lnTo>
                  <a:pt x="308657" y="917067"/>
                </a:lnTo>
                <a:lnTo>
                  <a:pt x="253673" y="886811"/>
                </a:lnTo>
                <a:lnTo>
                  <a:pt x="203325" y="854470"/>
                </a:lnTo>
                <a:lnTo>
                  <a:pt x="157886" y="820180"/>
                </a:lnTo>
                <a:lnTo>
                  <a:pt x="117624" y="784079"/>
                </a:lnTo>
                <a:lnTo>
                  <a:pt x="82813" y="746307"/>
                </a:lnTo>
                <a:lnTo>
                  <a:pt x="53724" y="707001"/>
                </a:lnTo>
                <a:lnTo>
                  <a:pt x="30626" y="666300"/>
                </a:lnTo>
                <a:lnTo>
                  <a:pt x="13792" y="624343"/>
                </a:lnTo>
                <a:lnTo>
                  <a:pt x="3493" y="581266"/>
                </a:lnTo>
                <a:lnTo>
                  <a:pt x="0" y="537210"/>
                </a:lnTo>
                <a:close/>
              </a:path>
            </a:pathLst>
          </a:custGeom>
          <a:ln w="12192">
            <a:solidFill>
              <a:srgbClr val="41709C"/>
            </a:solidFill>
          </a:ln>
        </p:spPr>
        <p:txBody>
          <a:bodyPr wrap="square" lIns="0" tIns="0" rIns="0" bIns="0" rtlCol="0"/>
          <a:lstStyle/>
          <a:p>
            <a:endParaRPr/>
          </a:p>
        </p:txBody>
      </p:sp>
      <p:sp>
        <p:nvSpPr>
          <p:cNvPr id="9" name="object 7"/>
          <p:cNvSpPr txBox="1"/>
          <p:nvPr/>
        </p:nvSpPr>
        <p:spPr>
          <a:xfrm>
            <a:off x="2268283" y="3867768"/>
            <a:ext cx="1099185" cy="276999"/>
          </a:xfrm>
          <a:prstGeom prst="rect">
            <a:avLst/>
          </a:prstGeom>
        </p:spPr>
        <p:txBody>
          <a:bodyPr vert="horz" wrap="square" lIns="0" tIns="0" rIns="0" bIns="0" rtlCol="0">
            <a:spAutoFit/>
          </a:bodyPr>
          <a:lstStyle>
            <a:defPPr>
              <a:defRPr lang="zh-CN"/>
            </a:defPPr>
            <a:lvl1pPr marL="12700" marR="5080" algn="just">
              <a:lnSpc>
                <a:spcPct val="100000"/>
              </a:lnSpc>
              <a:defRPr>
                <a:latin typeface="微软雅黑" panose="020B0503020204020204" pitchFamily="34" charset="-122"/>
                <a:ea typeface="微软雅黑" panose="020B0503020204020204" pitchFamily="34" charset="-122"/>
                <a:cs typeface="等线"/>
              </a:defRPr>
            </a:lvl1pPr>
          </a:lstStyle>
          <a:p>
            <a:r>
              <a:rPr b="1" dirty="0">
                <a:solidFill>
                  <a:srgbClr val="7030A0"/>
                </a:solidFill>
              </a:rPr>
              <a:t>深度学习</a:t>
            </a:r>
          </a:p>
        </p:txBody>
      </p:sp>
      <p:sp>
        <p:nvSpPr>
          <p:cNvPr id="11" name="object 9"/>
          <p:cNvSpPr/>
          <p:nvPr/>
        </p:nvSpPr>
        <p:spPr>
          <a:xfrm>
            <a:off x="979550" y="2090927"/>
            <a:ext cx="6903720" cy="3942715"/>
          </a:xfrm>
          <a:custGeom>
            <a:avLst/>
            <a:gdLst/>
            <a:ahLst/>
            <a:cxnLst/>
            <a:rect l="l" t="t" r="r" b="b"/>
            <a:pathLst>
              <a:path w="6903720" h="3942715">
                <a:moveTo>
                  <a:pt x="0" y="1971293"/>
                </a:moveTo>
                <a:lnTo>
                  <a:pt x="11442" y="1809609"/>
                </a:lnTo>
                <a:lnTo>
                  <a:pt x="45179" y="1651526"/>
                </a:lnTo>
                <a:lnTo>
                  <a:pt x="100320" y="1497551"/>
                </a:lnTo>
                <a:lnTo>
                  <a:pt x="175979" y="1348191"/>
                </a:lnTo>
                <a:lnTo>
                  <a:pt x="271266" y="1203954"/>
                </a:lnTo>
                <a:lnTo>
                  <a:pt x="385292" y="1065346"/>
                </a:lnTo>
                <a:lnTo>
                  <a:pt x="517170" y="932875"/>
                </a:lnTo>
                <a:lnTo>
                  <a:pt x="666012" y="807049"/>
                </a:lnTo>
                <a:lnTo>
                  <a:pt x="830928" y="688374"/>
                </a:lnTo>
                <a:lnTo>
                  <a:pt x="1011031" y="577357"/>
                </a:lnTo>
                <a:lnTo>
                  <a:pt x="1205431" y="474507"/>
                </a:lnTo>
                <a:lnTo>
                  <a:pt x="1413241" y="380329"/>
                </a:lnTo>
                <a:lnTo>
                  <a:pt x="1633573" y="295331"/>
                </a:lnTo>
                <a:lnTo>
                  <a:pt x="1865537" y="220021"/>
                </a:lnTo>
                <a:lnTo>
                  <a:pt x="2108245" y="154906"/>
                </a:lnTo>
                <a:lnTo>
                  <a:pt x="2360810" y="100492"/>
                </a:lnTo>
                <a:lnTo>
                  <a:pt x="2622342" y="57287"/>
                </a:lnTo>
                <a:lnTo>
                  <a:pt x="2891953" y="25799"/>
                </a:lnTo>
                <a:lnTo>
                  <a:pt x="3168755" y="6534"/>
                </a:lnTo>
                <a:lnTo>
                  <a:pt x="3451860" y="0"/>
                </a:lnTo>
                <a:lnTo>
                  <a:pt x="3734964" y="6534"/>
                </a:lnTo>
                <a:lnTo>
                  <a:pt x="4011766" y="25799"/>
                </a:lnTo>
                <a:lnTo>
                  <a:pt x="4281377" y="57287"/>
                </a:lnTo>
                <a:lnTo>
                  <a:pt x="4542909" y="100492"/>
                </a:lnTo>
                <a:lnTo>
                  <a:pt x="4795474" y="154906"/>
                </a:lnTo>
                <a:lnTo>
                  <a:pt x="5038182" y="220021"/>
                </a:lnTo>
                <a:lnTo>
                  <a:pt x="5270146" y="295331"/>
                </a:lnTo>
                <a:lnTo>
                  <a:pt x="5490478" y="380329"/>
                </a:lnTo>
                <a:lnTo>
                  <a:pt x="5698288" y="474507"/>
                </a:lnTo>
                <a:lnTo>
                  <a:pt x="5892688" y="577357"/>
                </a:lnTo>
                <a:lnTo>
                  <a:pt x="6072791" y="688374"/>
                </a:lnTo>
                <a:lnTo>
                  <a:pt x="6237707" y="807049"/>
                </a:lnTo>
                <a:lnTo>
                  <a:pt x="6386549" y="932875"/>
                </a:lnTo>
                <a:lnTo>
                  <a:pt x="6518427" y="1065346"/>
                </a:lnTo>
                <a:lnTo>
                  <a:pt x="6632453" y="1203954"/>
                </a:lnTo>
                <a:lnTo>
                  <a:pt x="6727740" y="1348191"/>
                </a:lnTo>
                <a:lnTo>
                  <a:pt x="6803399" y="1497551"/>
                </a:lnTo>
                <a:lnTo>
                  <a:pt x="6858540" y="1651526"/>
                </a:lnTo>
                <a:lnTo>
                  <a:pt x="6892277" y="1809609"/>
                </a:lnTo>
                <a:lnTo>
                  <a:pt x="6903720" y="1971293"/>
                </a:lnTo>
                <a:lnTo>
                  <a:pt x="6892277" y="2132978"/>
                </a:lnTo>
                <a:lnTo>
                  <a:pt x="6858540" y="2291061"/>
                </a:lnTo>
                <a:lnTo>
                  <a:pt x="6803399" y="2445036"/>
                </a:lnTo>
                <a:lnTo>
                  <a:pt x="6727740" y="2594396"/>
                </a:lnTo>
                <a:lnTo>
                  <a:pt x="6632453" y="2738633"/>
                </a:lnTo>
                <a:lnTo>
                  <a:pt x="6518427" y="2877241"/>
                </a:lnTo>
                <a:lnTo>
                  <a:pt x="6386549" y="3009712"/>
                </a:lnTo>
                <a:lnTo>
                  <a:pt x="6237707" y="3135538"/>
                </a:lnTo>
                <a:lnTo>
                  <a:pt x="6072791" y="3254213"/>
                </a:lnTo>
                <a:lnTo>
                  <a:pt x="5892688" y="3365230"/>
                </a:lnTo>
                <a:lnTo>
                  <a:pt x="5698288" y="3468080"/>
                </a:lnTo>
                <a:lnTo>
                  <a:pt x="5490478" y="3562258"/>
                </a:lnTo>
                <a:lnTo>
                  <a:pt x="5270146" y="3647256"/>
                </a:lnTo>
                <a:lnTo>
                  <a:pt x="5038182" y="3722566"/>
                </a:lnTo>
                <a:lnTo>
                  <a:pt x="4795474" y="3787681"/>
                </a:lnTo>
                <a:lnTo>
                  <a:pt x="4542909" y="3842095"/>
                </a:lnTo>
                <a:lnTo>
                  <a:pt x="4281377" y="3885300"/>
                </a:lnTo>
                <a:lnTo>
                  <a:pt x="4011766" y="3916788"/>
                </a:lnTo>
                <a:lnTo>
                  <a:pt x="3734964" y="3936053"/>
                </a:lnTo>
                <a:lnTo>
                  <a:pt x="3451860" y="3942588"/>
                </a:lnTo>
                <a:lnTo>
                  <a:pt x="3168755" y="3936053"/>
                </a:lnTo>
                <a:lnTo>
                  <a:pt x="2891953" y="3916788"/>
                </a:lnTo>
                <a:lnTo>
                  <a:pt x="2622342" y="3885300"/>
                </a:lnTo>
                <a:lnTo>
                  <a:pt x="2360810" y="3842095"/>
                </a:lnTo>
                <a:lnTo>
                  <a:pt x="2108245" y="3787681"/>
                </a:lnTo>
                <a:lnTo>
                  <a:pt x="1865537" y="3722566"/>
                </a:lnTo>
                <a:lnTo>
                  <a:pt x="1633573" y="3647256"/>
                </a:lnTo>
                <a:lnTo>
                  <a:pt x="1413241" y="3562258"/>
                </a:lnTo>
                <a:lnTo>
                  <a:pt x="1205431" y="3468080"/>
                </a:lnTo>
                <a:lnTo>
                  <a:pt x="1011031" y="3365230"/>
                </a:lnTo>
                <a:lnTo>
                  <a:pt x="830928" y="3254213"/>
                </a:lnTo>
                <a:lnTo>
                  <a:pt x="666012" y="3135538"/>
                </a:lnTo>
                <a:lnTo>
                  <a:pt x="517170" y="3009712"/>
                </a:lnTo>
                <a:lnTo>
                  <a:pt x="385292" y="2877241"/>
                </a:lnTo>
                <a:lnTo>
                  <a:pt x="271266" y="2738633"/>
                </a:lnTo>
                <a:lnTo>
                  <a:pt x="175979" y="2594396"/>
                </a:lnTo>
                <a:lnTo>
                  <a:pt x="100320" y="2445036"/>
                </a:lnTo>
                <a:lnTo>
                  <a:pt x="45179" y="2291061"/>
                </a:lnTo>
                <a:lnTo>
                  <a:pt x="11442" y="2132978"/>
                </a:lnTo>
                <a:lnTo>
                  <a:pt x="0" y="1971293"/>
                </a:lnTo>
                <a:close/>
              </a:path>
            </a:pathLst>
          </a:custGeom>
          <a:ln w="12192">
            <a:solidFill>
              <a:srgbClr val="507D31"/>
            </a:solidFill>
          </a:ln>
        </p:spPr>
        <p:txBody>
          <a:bodyPr wrap="square" lIns="0" tIns="0" rIns="0" bIns="0" rtlCol="0"/>
          <a:lstStyle/>
          <a:p>
            <a:endParaRPr/>
          </a:p>
        </p:txBody>
      </p:sp>
      <p:sp>
        <p:nvSpPr>
          <p:cNvPr id="12" name="object 10"/>
          <p:cNvSpPr/>
          <p:nvPr/>
        </p:nvSpPr>
        <p:spPr>
          <a:xfrm>
            <a:off x="1192911" y="2566415"/>
            <a:ext cx="4802505" cy="3001010"/>
          </a:xfrm>
          <a:custGeom>
            <a:avLst/>
            <a:gdLst/>
            <a:ahLst/>
            <a:cxnLst/>
            <a:rect l="l" t="t" r="r" b="b"/>
            <a:pathLst>
              <a:path w="4802505" h="3001010">
                <a:moveTo>
                  <a:pt x="0" y="1500377"/>
                </a:moveTo>
                <a:lnTo>
                  <a:pt x="7959" y="1377318"/>
                </a:lnTo>
                <a:lnTo>
                  <a:pt x="31427" y="1256999"/>
                </a:lnTo>
                <a:lnTo>
                  <a:pt x="69784" y="1139807"/>
                </a:lnTo>
                <a:lnTo>
                  <a:pt x="122413" y="1026127"/>
                </a:lnTo>
                <a:lnTo>
                  <a:pt x="188696" y="916346"/>
                </a:lnTo>
                <a:lnTo>
                  <a:pt x="268014" y="810850"/>
                </a:lnTo>
                <a:lnTo>
                  <a:pt x="359749" y="710025"/>
                </a:lnTo>
                <a:lnTo>
                  <a:pt x="463283" y="614257"/>
                </a:lnTo>
                <a:lnTo>
                  <a:pt x="577999" y="523932"/>
                </a:lnTo>
                <a:lnTo>
                  <a:pt x="703278" y="439435"/>
                </a:lnTo>
                <a:lnTo>
                  <a:pt x="838502" y="361154"/>
                </a:lnTo>
                <a:lnTo>
                  <a:pt x="983053" y="289474"/>
                </a:lnTo>
                <a:lnTo>
                  <a:pt x="1136312" y="224781"/>
                </a:lnTo>
                <a:lnTo>
                  <a:pt x="1297663" y="167462"/>
                </a:lnTo>
                <a:lnTo>
                  <a:pt x="1466486" y="117901"/>
                </a:lnTo>
                <a:lnTo>
                  <a:pt x="1642164" y="76486"/>
                </a:lnTo>
                <a:lnTo>
                  <a:pt x="1824079" y="43602"/>
                </a:lnTo>
                <a:lnTo>
                  <a:pt x="2011612" y="19636"/>
                </a:lnTo>
                <a:lnTo>
                  <a:pt x="2204146" y="4973"/>
                </a:lnTo>
                <a:lnTo>
                  <a:pt x="2401062" y="0"/>
                </a:lnTo>
                <a:lnTo>
                  <a:pt x="2597977" y="4973"/>
                </a:lnTo>
                <a:lnTo>
                  <a:pt x="2790511" y="19636"/>
                </a:lnTo>
                <a:lnTo>
                  <a:pt x="2978044" y="43602"/>
                </a:lnTo>
                <a:lnTo>
                  <a:pt x="3159959" y="76486"/>
                </a:lnTo>
                <a:lnTo>
                  <a:pt x="3335637" y="117901"/>
                </a:lnTo>
                <a:lnTo>
                  <a:pt x="3504460" y="167462"/>
                </a:lnTo>
                <a:lnTo>
                  <a:pt x="3665811" y="224781"/>
                </a:lnTo>
                <a:lnTo>
                  <a:pt x="3819070" y="289474"/>
                </a:lnTo>
                <a:lnTo>
                  <a:pt x="3963621" y="361154"/>
                </a:lnTo>
                <a:lnTo>
                  <a:pt x="4098845" y="439435"/>
                </a:lnTo>
                <a:lnTo>
                  <a:pt x="4224124" y="523932"/>
                </a:lnTo>
                <a:lnTo>
                  <a:pt x="4338840" y="614257"/>
                </a:lnTo>
                <a:lnTo>
                  <a:pt x="4442374" y="710025"/>
                </a:lnTo>
                <a:lnTo>
                  <a:pt x="4534109" y="810850"/>
                </a:lnTo>
                <a:lnTo>
                  <a:pt x="4613427" y="916346"/>
                </a:lnTo>
                <a:lnTo>
                  <a:pt x="4679710" y="1026127"/>
                </a:lnTo>
                <a:lnTo>
                  <a:pt x="4732339" y="1139807"/>
                </a:lnTo>
                <a:lnTo>
                  <a:pt x="4770696" y="1256999"/>
                </a:lnTo>
                <a:lnTo>
                  <a:pt x="4794164" y="1377318"/>
                </a:lnTo>
                <a:lnTo>
                  <a:pt x="4802124" y="1500377"/>
                </a:lnTo>
                <a:lnTo>
                  <a:pt x="4794164" y="1623437"/>
                </a:lnTo>
                <a:lnTo>
                  <a:pt x="4770696" y="1743756"/>
                </a:lnTo>
                <a:lnTo>
                  <a:pt x="4732339" y="1860948"/>
                </a:lnTo>
                <a:lnTo>
                  <a:pt x="4679710" y="1974628"/>
                </a:lnTo>
                <a:lnTo>
                  <a:pt x="4613427" y="2084409"/>
                </a:lnTo>
                <a:lnTo>
                  <a:pt x="4534109" y="2189905"/>
                </a:lnTo>
                <a:lnTo>
                  <a:pt x="4442374" y="2290730"/>
                </a:lnTo>
                <a:lnTo>
                  <a:pt x="4338840" y="2386498"/>
                </a:lnTo>
                <a:lnTo>
                  <a:pt x="4224124" y="2476823"/>
                </a:lnTo>
                <a:lnTo>
                  <a:pt x="4098845" y="2561320"/>
                </a:lnTo>
                <a:lnTo>
                  <a:pt x="3963621" y="2639601"/>
                </a:lnTo>
                <a:lnTo>
                  <a:pt x="3819070" y="2711281"/>
                </a:lnTo>
                <a:lnTo>
                  <a:pt x="3665811" y="2775974"/>
                </a:lnTo>
                <a:lnTo>
                  <a:pt x="3504460" y="2833293"/>
                </a:lnTo>
                <a:lnTo>
                  <a:pt x="3335637" y="2882854"/>
                </a:lnTo>
                <a:lnTo>
                  <a:pt x="3159959" y="2924269"/>
                </a:lnTo>
                <a:lnTo>
                  <a:pt x="2978044" y="2957153"/>
                </a:lnTo>
                <a:lnTo>
                  <a:pt x="2790511" y="2981119"/>
                </a:lnTo>
                <a:lnTo>
                  <a:pt x="2597977" y="2995782"/>
                </a:lnTo>
                <a:lnTo>
                  <a:pt x="2401062" y="3000755"/>
                </a:lnTo>
                <a:lnTo>
                  <a:pt x="2204146" y="2995782"/>
                </a:lnTo>
                <a:lnTo>
                  <a:pt x="2011612" y="2981119"/>
                </a:lnTo>
                <a:lnTo>
                  <a:pt x="1824079" y="2957153"/>
                </a:lnTo>
                <a:lnTo>
                  <a:pt x="1642164" y="2924269"/>
                </a:lnTo>
                <a:lnTo>
                  <a:pt x="1466486" y="2882854"/>
                </a:lnTo>
                <a:lnTo>
                  <a:pt x="1297663" y="2833293"/>
                </a:lnTo>
                <a:lnTo>
                  <a:pt x="1136312" y="2775974"/>
                </a:lnTo>
                <a:lnTo>
                  <a:pt x="983053" y="2711281"/>
                </a:lnTo>
                <a:lnTo>
                  <a:pt x="838502" y="2639601"/>
                </a:lnTo>
                <a:lnTo>
                  <a:pt x="703278" y="2561320"/>
                </a:lnTo>
                <a:lnTo>
                  <a:pt x="577999" y="2476823"/>
                </a:lnTo>
                <a:lnTo>
                  <a:pt x="463283" y="2386498"/>
                </a:lnTo>
                <a:lnTo>
                  <a:pt x="359749" y="2290730"/>
                </a:lnTo>
                <a:lnTo>
                  <a:pt x="268014" y="2189905"/>
                </a:lnTo>
                <a:lnTo>
                  <a:pt x="188696" y="2084409"/>
                </a:lnTo>
                <a:lnTo>
                  <a:pt x="122413" y="1974628"/>
                </a:lnTo>
                <a:lnTo>
                  <a:pt x="69784" y="1860948"/>
                </a:lnTo>
                <a:lnTo>
                  <a:pt x="31427" y="1743756"/>
                </a:lnTo>
                <a:lnTo>
                  <a:pt x="7959" y="1623437"/>
                </a:lnTo>
                <a:lnTo>
                  <a:pt x="0" y="1500377"/>
                </a:lnTo>
                <a:close/>
              </a:path>
            </a:pathLst>
          </a:custGeom>
          <a:ln w="12192">
            <a:solidFill>
              <a:srgbClr val="41709C"/>
            </a:solidFill>
          </a:ln>
        </p:spPr>
        <p:txBody>
          <a:bodyPr wrap="square" lIns="0" tIns="0" rIns="0" bIns="0" rtlCol="0"/>
          <a:lstStyle/>
          <a:p>
            <a:endParaRPr/>
          </a:p>
        </p:txBody>
      </p:sp>
      <p:sp>
        <p:nvSpPr>
          <p:cNvPr id="14" name="object 12"/>
          <p:cNvSpPr txBox="1"/>
          <p:nvPr/>
        </p:nvSpPr>
        <p:spPr>
          <a:xfrm>
            <a:off x="6469443" y="3845149"/>
            <a:ext cx="939800" cy="276999"/>
          </a:xfrm>
          <a:prstGeom prst="rect">
            <a:avLst/>
          </a:prstGeom>
        </p:spPr>
        <p:txBody>
          <a:bodyPr vert="horz" wrap="square" lIns="0" tIns="0" rIns="0" bIns="0" rtlCol="0">
            <a:spAutoFit/>
          </a:bodyPr>
          <a:lstStyle>
            <a:defPPr>
              <a:defRPr lang="zh-CN"/>
            </a:defPPr>
            <a:lvl1pPr marL="12700" marR="5080" algn="just">
              <a:lnSpc>
                <a:spcPct val="100000"/>
              </a:lnSpc>
              <a:defRPr>
                <a:solidFill>
                  <a:srgbClr val="7030A0"/>
                </a:solidFill>
                <a:latin typeface="微软雅黑" panose="020B0503020204020204" pitchFamily="34" charset="-122"/>
                <a:ea typeface="微软雅黑" panose="020B0503020204020204" pitchFamily="34" charset="-122"/>
                <a:cs typeface="等线"/>
              </a:defRPr>
            </a:lvl1pPr>
          </a:lstStyle>
          <a:p>
            <a:r>
              <a:rPr b="1" dirty="0"/>
              <a:t>人工智能</a:t>
            </a:r>
          </a:p>
        </p:txBody>
      </p:sp>
      <p:sp>
        <p:nvSpPr>
          <p:cNvPr id="15" name="object 13"/>
          <p:cNvSpPr txBox="1"/>
          <p:nvPr/>
        </p:nvSpPr>
        <p:spPr>
          <a:xfrm>
            <a:off x="4947538" y="3867767"/>
            <a:ext cx="939800" cy="276999"/>
          </a:xfrm>
          <a:prstGeom prst="rect">
            <a:avLst/>
          </a:prstGeom>
        </p:spPr>
        <p:txBody>
          <a:bodyPr vert="horz" wrap="square" lIns="0" tIns="0" rIns="0" bIns="0" rtlCol="0">
            <a:spAutoFit/>
          </a:bodyPr>
          <a:lstStyle>
            <a:defPPr>
              <a:defRPr lang="zh-CN"/>
            </a:defPPr>
            <a:lvl1pPr marL="12700" marR="5080" algn="just">
              <a:lnSpc>
                <a:spcPct val="100000"/>
              </a:lnSpc>
              <a:defRPr>
                <a:solidFill>
                  <a:srgbClr val="7030A0"/>
                </a:solidFill>
                <a:latin typeface="微软雅黑" panose="020B0503020204020204" pitchFamily="34" charset="-122"/>
                <a:ea typeface="微软雅黑" panose="020B0503020204020204" pitchFamily="34" charset="-122"/>
                <a:cs typeface="等线"/>
              </a:defRPr>
            </a:lvl1pPr>
          </a:lstStyle>
          <a:p>
            <a:r>
              <a:rPr b="1" dirty="0"/>
              <a:t>机器学习</a:t>
            </a:r>
          </a:p>
        </p:txBody>
      </p:sp>
      <p:sp>
        <p:nvSpPr>
          <p:cNvPr id="17" name="object 15"/>
          <p:cNvSpPr txBox="1"/>
          <p:nvPr/>
        </p:nvSpPr>
        <p:spPr>
          <a:xfrm>
            <a:off x="8671559" y="2090927"/>
            <a:ext cx="2973705" cy="861774"/>
          </a:xfrm>
          <a:prstGeom prst="rect">
            <a:avLst/>
          </a:prstGeom>
          <a:solidFill>
            <a:srgbClr val="E7E6E6"/>
          </a:solidFill>
        </p:spPr>
        <p:txBody>
          <a:bodyPr vert="horz" wrap="square" lIns="0" tIns="0" rIns="0" bIns="0" rtlCol="0">
            <a:spAutoFit/>
          </a:bodyPr>
          <a:lstStyle/>
          <a:p>
            <a:pPr marL="91440" marR="93345">
              <a:lnSpc>
                <a:spcPct val="100400"/>
              </a:lnSpc>
            </a:pPr>
            <a:r>
              <a:rPr sz="2000" b="1" dirty="0">
                <a:solidFill>
                  <a:srgbClr val="782C73"/>
                </a:solidFill>
                <a:latin typeface="微软雅黑" panose="020B0503020204020204" pitchFamily="34" charset="-122"/>
                <a:ea typeface="微软雅黑" panose="020B0503020204020204" pitchFamily="34" charset="-122"/>
                <a:cs typeface="等线"/>
              </a:rPr>
              <a:t>人工智</a:t>
            </a:r>
            <a:r>
              <a:rPr sz="2000" b="1" spc="-5" dirty="0">
                <a:solidFill>
                  <a:srgbClr val="782C73"/>
                </a:solidFill>
                <a:latin typeface="微软雅黑" panose="020B0503020204020204" pitchFamily="34" charset="-122"/>
                <a:ea typeface="微软雅黑" panose="020B0503020204020204" pitchFamily="34" charset="-122"/>
                <a:cs typeface="等线"/>
              </a:rPr>
              <a:t>能</a:t>
            </a:r>
            <a:r>
              <a:rPr sz="1800" b="1" dirty="0">
                <a:solidFill>
                  <a:srgbClr val="782C73"/>
                </a:solidFill>
                <a:latin typeface="微软雅黑" panose="020B0503020204020204" pitchFamily="34" charset="-122"/>
                <a:ea typeface="微软雅黑" panose="020B0503020204020204" pitchFamily="34" charset="-122"/>
                <a:cs typeface="等线"/>
              </a:rPr>
              <a:t>：</a:t>
            </a:r>
            <a:r>
              <a:rPr sz="1800" dirty="0">
                <a:latin typeface="微软雅黑" panose="020B0503020204020204" pitchFamily="34" charset="-122"/>
                <a:ea typeface="微软雅黑" panose="020B0503020204020204" pitchFamily="34" charset="-122"/>
                <a:cs typeface="等线"/>
              </a:rPr>
              <a:t>是科学，为机 器赋予视觉</a:t>
            </a:r>
            <a:r>
              <a:rPr sz="1800" dirty="0">
                <a:latin typeface="微软雅黑" panose="020B0503020204020204" pitchFamily="34" charset="-122"/>
                <a:ea typeface="微软雅黑" panose="020B0503020204020204" pitchFamily="34" charset="-122"/>
                <a:cs typeface="Calibri"/>
              </a:rPr>
              <a:t>/</a:t>
            </a:r>
            <a:r>
              <a:rPr sz="1800" dirty="0" err="1">
                <a:latin typeface="微软雅黑" panose="020B0503020204020204" pitchFamily="34" charset="-122"/>
                <a:ea typeface="微软雅黑" panose="020B0503020204020204" pitchFamily="34" charset="-122"/>
                <a:cs typeface="等线"/>
              </a:rPr>
              <a:t>听觉</a:t>
            </a:r>
            <a:r>
              <a:rPr sz="1800" dirty="0">
                <a:latin typeface="微软雅黑" panose="020B0503020204020204" pitchFamily="34" charset="-122"/>
                <a:ea typeface="微软雅黑" panose="020B0503020204020204" pitchFamily="34" charset="-122"/>
                <a:cs typeface="Calibri"/>
              </a:rPr>
              <a:t>/</a:t>
            </a:r>
            <a:r>
              <a:rPr sz="1800" dirty="0">
                <a:latin typeface="微软雅黑" panose="020B0503020204020204" pitchFamily="34" charset="-122"/>
                <a:ea typeface="微软雅黑" panose="020B0503020204020204" pitchFamily="34" charset="-122"/>
                <a:cs typeface="等线"/>
              </a:rPr>
              <a:t>触觉</a:t>
            </a:r>
            <a:r>
              <a:rPr sz="1800" dirty="0">
                <a:latin typeface="微软雅黑" panose="020B0503020204020204" pitchFamily="34" charset="-122"/>
                <a:ea typeface="微软雅黑" panose="020B0503020204020204" pitchFamily="34" charset="-122"/>
                <a:cs typeface="Calibri"/>
              </a:rPr>
              <a:t>/</a:t>
            </a:r>
            <a:r>
              <a:rPr sz="1800" dirty="0" err="1">
                <a:latin typeface="微软雅黑" panose="020B0503020204020204" pitchFamily="34" charset="-122"/>
                <a:ea typeface="微软雅黑" panose="020B0503020204020204" pitchFamily="34" charset="-122"/>
                <a:cs typeface="等线"/>
              </a:rPr>
              <a:t>推理等智能</a:t>
            </a:r>
            <a:r>
              <a:rPr sz="1800" dirty="0">
                <a:latin typeface="微软雅黑" panose="020B0503020204020204" pitchFamily="34" charset="-122"/>
                <a:ea typeface="微软雅黑" panose="020B0503020204020204" pitchFamily="34" charset="-122"/>
                <a:cs typeface="等线"/>
              </a:rPr>
              <a:t>。</a:t>
            </a:r>
          </a:p>
        </p:txBody>
      </p:sp>
      <p:sp>
        <p:nvSpPr>
          <p:cNvPr id="23" name="object 21"/>
          <p:cNvSpPr/>
          <p:nvPr/>
        </p:nvSpPr>
        <p:spPr>
          <a:xfrm>
            <a:off x="8371584" y="2090927"/>
            <a:ext cx="288290" cy="288290"/>
          </a:xfrm>
          <a:custGeom>
            <a:avLst/>
            <a:gdLst/>
            <a:ahLst/>
            <a:cxnLst/>
            <a:rect l="l" t="t" r="r" b="b"/>
            <a:pathLst>
              <a:path w="288290" h="288289">
                <a:moveTo>
                  <a:pt x="0" y="288036"/>
                </a:moveTo>
                <a:lnTo>
                  <a:pt x="288035" y="288036"/>
                </a:lnTo>
                <a:lnTo>
                  <a:pt x="288035" y="0"/>
                </a:lnTo>
                <a:lnTo>
                  <a:pt x="0" y="0"/>
                </a:lnTo>
                <a:lnTo>
                  <a:pt x="0" y="288036"/>
                </a:lnTo>
                <a:close/>
              </a:path>
            </a:pathLst>
          </a:custGeom>
          <a:solidFill>
            <a:srgbClr val="782C73"/>
          </a:solidFill>
        </p:spPr>
        <p:txBody>
          <a:bodyPr wrap="square" lIns="0" tIns="0" rIns="0" bIns="0" rtlCol="0"/>
          <a:lstStyle/>
          <a:p>
            <a:endParaRPr/>
          </a:p>
        </p:txBody>
      </p:sp>
      <p:sp>
        <p:nvSpPr>
          <p:cNvPr id="25" name="矩形 24"/>
          <p:cNvSpPr/>
          <p:nvPr/>
        </p:nvSpPr>
        <p:spPr>
          <a:xfrm>
            <a:off x="6958389" y="821094"/>
            <a:ext cx="4873033"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6" name="圆角矩形 2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7" name="圆角矩形 2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9" name="文本框 28"/>
          <p:cNvSpPr txBox="1"/>
          <p:nvPr/>
        </p:nvSpPr>
        <p:spPr>
          <a:xfrm>
            <a:off x="2037439" y="767847"/>
            <a:ext cx="476647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机器学习与人工智能</a:t>
            </a:r>
          </a:p>
        </p:txBody>
      </p:sp>
      <p:sp>
        <p:nvSpPr>
          <p:cNvPr id="31" name="object 21"/>
          <p:cNvSpPr/>
          <p:nvPr/>
        </p:nvSpPr>
        <p:spPr>
          <a:xfrm>
            <a:off x="8371584" y="3252215"/>
            <a:ext cx="288290" cy="288290"/>
          </a:xfrm>
          <a:custGeom>
            <a:avLst/>
            <a:gdLst/>
            <a:ahLst/>
            <a:cxnLst/>
            <a:rect l="l" t="t" r="r" b="b"/>
            <a:pathLst>
              <a:path w="288290" h="288289">
                <a:moveTo>
                  <a:pt x="0" y="288036"/>
                </a:moveTo>
                <a:lnTo>
                  <a:pt x="288035" y="288036"/>
                </a:lnTo>
                <a:lnTo>
                  <a:pt x="288035" y="0"/>
                </a:lnTo>
                <a:lnTo>
                  <a:pt x="0" y="0"/>
                </a:lnTo>
                <a:lnTo>
                  <a:pt x="0" y="288036"/>
                </a:lnTo>
                <a:close/>
              </a:path>
            </a:pathLst>
          </a:custGeom>
          <a:solidFill>
            <a:srgbClr val="782C73"/>
          </a:solidFill>
        </p:spPr>
        <p:txBody>
          <a:bodyPr wrap="square" lIns="0" tIns="0" rIns="0" bIns="0" rtlCol="0"/>
          <a:lstStyle/>
          <a:p>
            <a:endParaRPr/>
          </a:p>
        </p:txBody>
      </p:sp>
      <p:sp>
        <p:nvSpPr>
          <p:cNvPr id="24" name="object 2">
            <a:extLst>
              <a:ext uri="{FF2B5EF4-FFF2-40B4-BE49-F238E27FC236}">
                <a16:creationId xmlns:a16="http://schemas.microsoft.com/office/drawing/2014/main" id="{A9F5D977-B7DF-4750-BCF5-341B84AD7239}"/>
              </a:ext>
            </a:extLst>
          </p:cNvPr>
          <p:cNvSpPr txBox="1"/>
          <p:nvPr/>
        </p:nvSpPr>
        <p:spPr>
          <a:xfrm>
            <a:off x="8671559" y="4167282"/>
            <a:ext cx="2973705" cy="923330"/>
          </a:xfrm>
          <a:prstGeom prst="rect">
            <a:avLst/>
          </a:prstGeom>
          <a:solidFill>
            <a:srgbClr val="E7E6E6"/>
          </a:solidFill>
        </p:spPr>
        <p:txBody>
          <a:bodyPr vert="horz" wrap="square" lIns="0" tIns="0" rIns="0" bIns="0" rtlCol="0">
            <a:spAutoFit/>
          </a:bodyPr>
          <a:lstStyle>
            <a:defPPr>
              <a:defRPr lang="zh-CN"/>
            </a:defPPr>
            <a:lvl1pPr marL="91440" marR="93345">
              <a:lnSpc>
                <a:spcPct val="100400"/>
              </a:lnSpc>
              <a:defRPr sz="2000">
                <a:solidFill>
                  <a:srgbClr val="782C73"/>
                </a:solidFill>
                <a:latin typeface="微软雅黑" panose="020B0503020204020204" pitchFamily="34" charset="-122"/>
                <a:ea typeface="微软雅黑" panose="020B0503020204020204" pitchFamily="34" charset="-122"/>
                <a:cs typeface="等线"/>
              </a:defRPr>
            </a:lvl1pPr>
          </a:lstStyle>
          <a:p>
            <a:r>
              <a:rPr lang="zh-CN" altLang="en-US" b="1" dirty="0"/>
              <a:t>深度</a:t>
            </a:r>
            <a:r>
              <a:rPr b="1" dirty="0" err="1"/>
              <a:t>学习</a:t>
            </a:r>
            <a:r>
              <a:rPr b="1" dirty="0"/>
              <a:t>：</a:t>
            </a:r>
            <a:r>
              <a:rPr lang="zh-CN" altLang="en-US" dirty="0">
                <a:solidFill>
                  <a:schemeClr val="tx1"/>
                </a:solidFill>
              </a:rPr>
              <a:t>利用神经网络实现机器学习的高级技术。</a:t>
            </a:r>
            <a:endParaRPr dirty="0">
              <a:solidFill>
                <a:schemeClr val="tx1"/>
              </a:solidFill>
            </a:endParaRPr>
          </a:p>
        </p:txBody>
      </p:sp>
      <p:sp>
        <p:nvSpPr>
          <p:cNvPr id="30" name="object 21">
            <a:extLst>
              <a:ext uri="{FF2B5EF4-FFF2-40B4-BE49-F238E27FC236}">
                <a16:creationId xmlns:a16="http://schemas.microsoft.com/office/drawing/2014/main" id="{CA0E73AF-2E57-4BAD-B4EA-69844D864F0C}"/>
              </a:ext>
            </a:extLst>
          </p:cNvPr>
          <p:cNvSpPr/>
          <p:nvPr/>
        </p:nvSpPr>
        <p:spPr>
          <a:xfrm>
            <a:off x="8371584" y="4167282"/>
            <a:ext cx="288290" cy="288290"/>
          </a:xfrm>
          <a:custGeom>
            <a:avLst/>
            <a:gdLst/>
            <a:ahLst/>
            <a:cxnLst/>
            <a:rect l="l" t="t" r="r" b="b"/>
            <a:pathLst>
              <a:path w="288290" h="288289">
                <a:moveTo>
                  <a:pt x="0" y="288036"/>
                </a:moveTo>
                <a:lnTo>
                  <a:pt x="288035" y="288036"/>
                </a:lnTo>
                <a:lnTo>
                  <a:pt x="288035" y="0"/>
                </a:lnTo>
                <a:lnTo>
                  <a:pt x="0" y="0"/>
                </a:lnTo>
                <a:lnTo>
                  <a:pt x="0" y="288036"/>
                </a:lnTo>
                <a:close/>
              </a:path>
            </a:pathLst>
          </a:custGeom>
          <a:solidFill>
            <a:srgbClr val="782C73"/>
          </a:solidFill>
        </p:spPr>
        <p:txBody>
          <a:bodyPr wrap="square" lIns="0" tIns="0" rIns="0" bIns="0" rtlCol="0"/>
          <a:lstStyle/>
          <a:p>
            <a:endParaRPr/>
          </a:p>
        </p:txBody>
      </p:sp>
    </p:spTree>
    <p:extLst>
      <p:ext uri="{BB962C8B-B14F-4D97-AF65-F5344CB8AC3E}">
        <p14:creationId xmlns:p14="http://schemas.microsoft.com/office/powerpoint/2010/main" val="3380580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8912" y="334919"/>
            <a:ext cx="6734175" cy="6188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01377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8794" y="102167"/>
            <a:ext cx="6730976" cy="6649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1374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32DC83DF-A5FC-8457-B161-77B7EA393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4869" y="433388"/>
            <a:ext cx="4177225" cy="599122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4" name="文本框 13">
            <a:extLst>
              <a:ext uri="{FF2B5EF4-FFF2-40B4-BE49-F238E27FC236}">
                <a16:creationId xmlns:a16="http://schemas.microsoft.com/office/drawing/2014/main" id="{2E32D274-6A85-290F-43D5-8D1F816A52DA}"/>
              </a:ext>
            </a:extLst>
          </p:cNvPr>
          <p:cNvSpPr txBox="1"/>
          <p:nvPr/>
        </p:nvSpPr>
        <p:spPr>
          <a:xfrm>
            <a:off x="5343526" y="2151727"/>
            <a:ext cx="6696074" cy="1938992"/>
          </a:xfrm>
          <a:prstGeom prst="rect">
            <a:avLst/>
          </a:prstGeom>
          <a:noFill/>
          <a:effectLst>
            <a:outerShdw blurRad="50800" dist="38100" dir="13500000" algn="br" rotWithShape="0">
              <a:prstClr val="black">
                <a:alpha val="40000"/>
              </a:prstClr>
            </a:outerShdw>
          </a:effectLst>
        </p:spPr>
        <p:txBody>
          <a:bodyPr wrap="square" rtlCol="0">
            <a:spAutoFit/>
          </a:bodyPr>
          <a:lstStyle>
            <a:defPPr>
              <a:defRPr lang="zh-CN"/>
            </a:defPPr>
            <a:lvl1pPr>
              <a:defRPr sz="4000" b="1">
                <a:solidFill>
                  <a:srgbClr val="1BA0C9"/>
                </a:solidFill>
                <a:latin typeface="方正清刻本悦宋简体" panose="02000000000000000000" pitchFamily="2" charset="-122"/>
                <a:ea typeface="方正清刻本悦宋简体" panose="02000000000000000000" pitchFamily="2" charset="-122"/>
              </a:defRPr>
            </a:lvl1pPr>
          </a:lstStyle>
          <a:p>
            <a:r>
              <a:rPr lang="zh-CN" altLang="en-US" dirty="0"/>
              <a:t>专业：数科、计科、智科</a:t>
            </a:r>
            <a:endParaRPr lang="en-US" altLang="zh-CN" dirty="0"/>
          </a:p>
          <a:p>
            <a:r>
              <a:rPr lang="zh-CN" altLang="en-US" dirty="0"/>
              <a:t>讲授：姚 捃</a:t>
            </a:r>
            <a:endParaRPr lang="en-US" altLang="zh-CN" dirty="0"/>
          </a:p>
          <a:p>
            <a:r>
              <a:rPr lang="zh-CN" altLang="en-US" dirty="0"/>
              <a:t>邮箱：</a:t>
            </a:r>
            <a:r>
              <a:rPr lang="en-US" altLang="zh-CN" dirty="0"/>
              <a:t>40516473@qq.com</a:t>
            </a:r>
            <a:endParaRPr lang="zh-CN" altLang="en-US" dirty="0"/>
          </a:p>
        </p:txBody>
      </p:sp>
    </p:spTree>
    <p:extLst>
      <p:ext uri="{BB962C8B-B14F-4D97-AF65-F5344CB8AC3E}">
        <p14:creationId xmlns:p14="http://schemas.microsoft.com/office/powerpoint/2010/main" val="41648126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F132F8B-C1F3-BA5D-4D29-5C81D79C8F8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619375" y="652462"/>
            <a:ext cx="6953250" cy="5553075"/>
          </a:xfrm>
          <a:prstGeom prst="rect">
            <a:avLst/>
          </a:prstGeom>
        </p:spPr>
      </p:pic>
    </p:spTree>
    <p:extLst>
      <p:ext uri="{BB962C8B-B14F-4D97-AF65-F5344CB8AC3E}">
        <p14:creationId xmlns:p14="http://schemas.microsoft.com/office/powerpoint/2010/main" val="3287008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CE6533A-9B52-FBFC-D697-C9DE383409F1}"/>
              </a:ext>
            </a:extLst>
          </p:cNvPr>
          <p:cNvPicPr>
            <a:picLocks noChangeAspect="1"/>
          </p:cNvPicPr>
          <p:nvPr/>
        </p:nvPicPr>
        <p:blipFill>
          <a:blip r:embed="rId2">
            <a:clrChange>
              <a:clrFrom>
                <a:srgbClr val="FCFCFC"/>
              </a:clrFrom>
              <a:clrTo>
                <a:srgbClr val="FCFCFC">
                  <a:alpha val="0"/>
                </a:srgbClr>
              </a:clrTo>
            </a:clrChange>
          </a:blip>
          <a:stretch>
            <a:fillRect/>
          </a:stretch>
        </p:blipFill>
        <p:spPr>
          <a:xfrm>
            <a:off x="2957512" y="357187"/>
            <a:ext cx="6276975" cy="6143625"/>
          </a:xfrm>
          <a:prstGeom prst="rect">
            <a:avLst/>
          </a:prstGeom>
        </p:spPr>
      </p:pic>
    </p:spTree>
    <p:extLst>
      <p:ext uri="{BB962C8B-B14F-4D97-AF65-F5344CB8AC3E}">
        <p14:creationId xmlns:p14="http://schemas.microsoft.com/office/powerpoint/2010/main" val="3528051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1253143" y="1986247"/>
            <a:ext cx="9685714" cy="4561905"/>
          </a:xfrm>
          <a:prstGeom prst="rect">
            <a:avLst/>
          </a:prstGeom>
        </p:spPr>
      </p:pic>
    </p:spTree>
    <p:extLst>
      <p:ext uri="{BB962C8B-B14F-4D97-AF65-F5344CB8AC3E}">
        <p14:creationId xmlns:p14="http://schemas.microsoft.com/office/powerpoint/2010/main" val="2682677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823912" y="1905840"/>
            <a:ext cx="10544175" cy="4695825"/>
          </a:xfrm>
          <a:prstGeom prst="rect">
            <a:avLst/>
          </a:prstGeom>
        </p:spPr>
      </p:pic>
    </p:spTree>
    <p:extLst>
      <p:ext uri="{BB962C8B-B14F-4D97-AF65-F5344CB8AC3E}">
        <p14:creationId xmlns:p14="http://schemas.microsoft.com/office/powerpoint/2010/main" val="30333322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6" name="图片 5"/>
          <p:cNvPicPr>
            <a:picLocks noChangeAspect="1"/>
          </p:cNvPicPr>
          <p:nvPr/>
        </p:nvPicPr>
        <p:blipFill>
          <a:blip r:embed="rId2">
            <a:clrChange>
              <a:clrFrom>
                <a:srgbClr val="FFFFFF"/>
              </a:clrFrom>
              <a:clrTo>
                <a:srgbClr val="FFFFFF">
                  <a:alpha val="0"/>
                </a:srgbClr>
              </a:clrTo>
            </a:clrChange>
          </a:blip>
          <a:stretch>
            <a:fillRect/>
          </a:stretch>
        </p:blipFill>
        <p:spPr>
          <a:xfrm>
            <a:off x="1009650" y="1733550"/>
            <a:ext cx="10172700" cy="4972050"/>
          </a:xfrm>
          <a:prstGeom prst="rect">
            <a:avLst/>
          </a:prstGeom>
        </p:spPr>
      </p:pic>
    </p:spTree>
    <p:extLst>
      <p:ext uri="{BB962C8B-B14F-4D97-AF65-F5344CB8AC3E}">
        <p14:creationId xmlns:p14="http://schemas.microsoft.com/office/powerpoint/2010/main" val="2874260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943619" y="1905291"/>
            <a:ext cx="10304762" cy="4666667"/>
          </a:xfrm>
          <a:prstGeom prst="rect">
            <a:avLst/>
          </a:prstGeom>
        </p:spPr>
      </p:pic>
    </p:spTree>
    <p:extLst>
      <p:ext uri="{BB962C8B-B14F-4D97-AF65-F5344CB8AC3E}">
        <p14:creationId xmlns:p14="http://schemas.microsoft.com/office/powerpoint/2010/main" val="16716778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2" name="图片 1"/>
          <p:cNvPicPr>
            <a:picLocks noChangeAspect="1"/>
          </p:cNvPicPr>
          <p:nvPr/>
        </p:nvPicPr>
        <p:blipFill>
          <a:blip r:embed="rId3">
            <a:clrChange>
              <a:clrFrom>
                <a:srgbClr val="FFFFFF"/>
              </a:clrFrom>
              <a:clrTo>
                <a:srgbClr val="FFFFFF">
                  <a:alpha val="0"/>
                </a:srgbClr>
              </a:clrTo>
            </a:clrChange>
          </a:blip>
          <a:stretch>
            <a:fillRect/>
          </a:stretch>
        </p:blipFill>
        <p:spPr>
          <a:xfrm>
            <a:off x="852487" y="1685925"/>
            <a:ext cx="10487025" cy="5172075"/>
          </a:xfrm>
          <a:prstGeom prst="rect">
            <a:avLst/>
          </a:prstGeom>
        </p:spPr>
      </p:pic>
    </p:spTree>
    <p:extLst>
      <p:ext uri="{BB962C8B-B14F-4D97-AF65-F5344CB8AC3E}">
        <p14:creationId xmlns:p14="http://schemas.microsoft.com/office/powerpoint/2010/main" val="4065661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05117" y="821094"/>
            <a:ext cx="712630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6" name="圆角矩形 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7" name="圆角矩形 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9" name="文本框 8"/>
          <p:cNvSpPr txBox="1"/>
          <p:nvPr/>
        </p:nvSpPr>
        <p:spPr>
          <a:xfrm>
            <a:off x="2130383" y="779118"/>
            <a:ext cx="232731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en-US" altLang="zh-CN" sz="4000" b="1" dirty="0">
                <a:solidFill>
                  <a:srgbClr val="1BA0C9"/>
                </a:solidFill>
                <a:latin typeface="方正清刻本悦宋简体" panose="02000000000000000000" pitchFamily="2" charset="-122"/>
                <a:ea typeface="方正清刻本悦宋简体" panose="02000000000000000000" pitchFamily="2" charset="-122"/>
              </a:rPr>
              <a:t>AI</a:t>
            </a:r>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发展史</a:t>
            </a:r>
          </a:p>
        </p:txBody>
      </p:sp>
      <p:pic>
        <p:nvPicPr>
          <p:cNvPr id="10" name="图片 9"/>
          <p:cNvPicPr>
            <a:picLocks noChangeAspect="1"/>
          </p:cNvPicPr>
          <p:nvPr/>
        </p:nvPicPr>
        <p:blipFill>
          <a:blip r:embed="rId2">
            <a:clrChange>
              <a:clrFrom>
                <a:srgbClr val="FFFFFF"/>
              </a:clrFrom>
              <a:clrTo>
                <a:srgbClr val="FFFFFF">
                  <a:alpha val="0"/>
                </a:srgbClr>
              </a:clrTo>
            </a:clrChange>
          </a:blip>
          <a:stretch>
            <a:fillRect/>
          </a:stretch>
        </p:blipFill>
        <p:spPr>
          <a:xfrm>
            <a:off x="55531" y="1816185"/>
            <a:ext cx="12065283" cy="5041815"/>
          </a:xfrm>
          <a:prstGeom prst="rect">
            <a:avLst/>
          </a:prstGeom>
        </p:spPr>
      </p:pic>
    </p:spTree>
    <p:extLst>
      <p:ext uri="{BB962C8B-B14F-4D97-AF65-F5344CB8AC3E}">
        <p14:creationId xmlns:p14="http://schemas.microsoft.com/office/powerpoint/2010/main" val="17745017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https://ask.qcloudimg.com/http-save/developer-news/hqjj9ezdvr.jpeg?imageView2/2/w/162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5749" y="1668941"/>
            <a:ext cx="4950251" cy="3300167"/>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145749" y="4969108"/>
            <a:ext cx="4950251" cy="1638910"/>
          </a:xfrm>
          <a:prstGeom prst="rect">
            <a:avLst/>
          </a:prstGeom>
          <a:noFill/>
        </p:spPr>
        <p:txBody>
          <a:bodyPr wrap="square" rtlCol="0">
            <a:spAutoFit/>
          </a:bodyPr>
          <a:lstStyle/>
          <a:p>
            <a:pPr marL="0" lvl="1" indent="-228600" algn="just">
              <a:lnSpc>
                <a:spcPct val="80000"/>
              </a:lnSpc>
              <a:spcBef>
                <a:spcPts val="500"/>
              </a:spcBef>
              <a:buFont typeface="Arial" panose="020B0604020202020204" pitchFamily="34" charset="0"/>
              <a:buChar char="•"/>
            </a:pPr>
            <a:r>
              <a:rPr lang="zh-CN" altLang="en-US" sz="2200" dirty="0">
                <a:latin typeface="微软雅黑" pitchFamily="34" charset="-122"/>
                <a:ea typeface="微软雅黑" pitchFamily="34" charset="-122"/>
              </a:rPr>
              <a:t>杨立昆（</a:t>
            </a:r>
            <a:r>
              <a:rPr lang="en-US" altLang="zh-CN" sz="2200" dirty="0">
                <a:latin typeface="微软雅黑" pitchFamily="34" charset="-122"/>
                <a:ea typeface="微软雅黑" pitchFamily="34" charset="-122"/>
              </a:rPr>
              <a:t>Yann </a:t>
            </a:r>
            <a:r>
              <a:rPr lang="en-US" altLang="zh-CN" sz="2200" dirty="0" err="1">
                <a:latin typeface="微软雅黑" pitchFamily="34" charset="-122"/>
                <a:ea typeface="微软雅黑" pitchFamily="34" charset="-122"/>
              </a:rPr>
              <a:t>LeCun</a:t>
            </a:r>
            <a:r>
              <a:rPr lang="zh-CN" altLang="en-US" sz="2200" dirty="0">
                <a:latin typeface="微软雅黑" pitchFamily="34" charset="-122"/>
                <a:ea typeface="微软雅黑" pitchFamily="34" charset="-122"/>
              </a:rPr>
              <a:t>）</a:t>
            </a:r>
            <a:endParaRPr lang="en-US" altLang="zh-CN" sz="2200" dirty="0">
              <a:latin typeface="微软雅黑" pitchFamily="34" charset="-122"/>
              <a:ea typeface="微软雅黑" pitchFamily="34" charset="-122"/>
            </a:endParaRPr>
          </a:p>
          <a:p>
            <a:pPr marL="0" lvl="1" indent="-228600" algn="just">
              <a:lnSpc>
                <a:spcPct val="80000"/>
              </a:lnSpc>
              <a:spcBef>
                <a:spcPts val="500"/>
              </a:spcBef>
              <a:buFont typeface="Arial" panose="020B0604020202020204" pitchFamily="34" charset="0"/>
              <a:buChar char="•"/>
            </a:pPr>
            <a:r>
              <a:rPr lang="zh-CN" altLang="en-US" sz="2200" dirty="0">
                <a:latin typeface="微软雅黑" pitchFamily="34" charset="-122"/>
                <a:ea typeface="微软雅黑" pitchFamily="34" charset="-122"/>
              </a:rPr>
              <a:t>杰弗里</a:t>
            </a:r>
            <a:r>
              <a:rPr lang="en-US" altLang="zh-CN" sz="2200" dirty="0">
                <a:latin typeface="微软雅黑" pitchFamily="34" charset="-122"/>
                <a:ea typeface="微软雅黑" pitchFamily="34" charset="-122"/>
              </a:rPr>
              <a:t>·</a:t>
            </a:r>
            <a:r>
              <a:rPr lang="zh-CN" altLang="en-US" sz="2200" dirty="0">
                <a:latin typeface="微软雅黑" pitchFamily="34" charset="-122"/>
                <a:ea typeface="微软雅黑" pitchFamily="34" charset="-122"/>
              </a:rPr>
              <a:t>欣顿（</a:t>
            </a:r>
            <a:r>
              <a:rPr lang="en-US" altLang="zh-CN" sz="2200" dirty="0">
                <a:latin typeface="微软雅黑" pitchFamily="34" charset="-122"/>
                <a:ea typeface="微软雅黑" pitchFamily="34" charset="-122"/>
              </a:rPr>
              <a:t>Geoffrey Hinton</a:t>
            </a:r>
            <a:r>
              <a:rPr lang="zh-CN" altLang="en-US" sz="2200" dirty="0">
                <a:latin typeface="微软雅黑" pitchFamily="34" charset="-122"/>
                <a:ea typeface="微软雅黑" pitchFamily="34" charset="-122"/>
              </a:rPr>
              <a:t>）</a:t>
            </a:r>
            <a:endParaRPr lang="en-US" altLang="zh-CN" sz="2200" dirty="0">
              <a:latin typeface="微软雅黑" pitchFamily="34" charset="-122"/>
              <a:ea typeface="微软雅黑" pitchFamily="34" charset="-122"/>
            </a:endParaRPr>
          </a:p>
          <a:p>
            <a:pPr marL="0" lvl="1" indent="-228600" algn="just">
              <a:lnSpc>
                <a:spcPct val="80000"/>
              </a:lnSpc>
              <a:spcBef>
                <a:spcPts val="500"/>
              </a:spcBef>
              <a:buFont typeface="Arial" panose="020B0604020202020204" pitchFamily="34" charset="0"/>
              <a:buChar char="•"/>
            </a:pPr>
            <a:r>
              <a:rPr lang="zh-CN" altLang="en-US" sz="2200" dirty="0">
                <a:latin typeface="微软雅黑" pitchFamily="34" charset="-122"/>
                <a:ea typeface="微软雅黑" pitchFamily="34" charset="-122"/>
              </a:rPr>
              <a:t>本吉奥（</a:t>
            </a:r>
            <a:r>
              <a:rPr lang="en-US" altLang="zh-CN" sz="2200" dirty="0" err="1">
                <a:latin typeface="微软雅黑" pitchFamily="34" charset="-122"/>
                <a:ea typeface="微软雅黑" pitchFamily="34" charset="-122"/>
              </a:rPr>
              <a:t>Bengio</a:t>
            </a:r>
            <a:r>
              <a:rPr lang="zh-CN" altLang="en-US" sz="2200" dirty="0">
                <a:latin typeface="微软雅黑" pitchFamily="34" charset="-122"/>
                <a:ea typeface="微软雅黑" pitchFamily="34" charset="-122"/>
              </a:rPr>
              <a:t>）</a:t>
            </a:r>
            <a:endParaRPr lang="en-US" altLang="zh-CN" sz="2200" dirty="0">
              <a:latin typeface="微软雅黑" pitchFamily="34" charset="-122"/>
              <a:ea typeface="微软雅黑" pitchFamily="34" charset="-122"/>
            </a:endParaRPr>
          </a:p>
          <a:p>
            <a:pPr marL="0" lvl="1" algn="just">
              <a:lnSpc>
                <a:spcPct val="80000"/>
              </a:lnSpc>
              <a:spcBef>
                <a:spcPts val="500"/>
              </a:spcBef>
            </a:pPr>
            <a:r>
              <a:rPr lang="zh-CN" altLang="en-US" sz="2200" dirty="0">
                <a:latin typeface="微软雅黑" pitchFamily="34" charset="-122"/>
                <a:ea typeface="微软雅黑" pitchFamily="34" charset="-122"/>
              </a:rPr>
              <a:t>共同获得了</a:t>
            </a:r>
            <a:r>
              <a:rPr lang="en-US" altLang="zh-CN" sz="2200" dirty="0">
                <a:latin typeface="微软雅黑" pitchFamily="34" charset="-122"/>
                <a:ea typeface="微软雅黑" pitchFamily="34" charset="-122"/>
              </a:rPr>
              <a:t>2018</a:t>
            </a:r>
            <a:r>
              <a:rPr lang="zh-CN" altLang="en-US" sz="2200" dirty="0">
                <a:latin typeface="微软雅黑" pitchFamily="34" charset="-122"/>
                <a:ea typeface="微软雅黑" pitchFamily="34" charset="-122"/>
              </a:rPr>
              <a:t>年计算机科学的最高奖项</a:t>
            </a:r>
            <a:r>
              <a:rPr lang="en-US" altLang="zh-CN" sz="2200" dirty="0">
                <a:latin typeface="微软雅黑" pitchFamily="34" charset="-122"/>
                <a:ea typeface="微软雅黑" pitchFamily="34" charset="-122"/>
              </a:rPr>
              <a:t>——</a:t>
            </a:r>
            <a:r>
              <a:rPr lang="en-US" altLang="zh-CN" sz="2200" b="1" dirty="0">
                <a:solidFill>
                  <a:srgbClr val="C00000"/>
                </a:solidFill>
                <a:latin typeface="微软雅黑" pitchFamily="34" charset="-122"/>
                <a:ea typeface="微软雅黑" pitchFamily="34" charset="-122"/>
              </a:rPr>
              <a:t>ACM</a:t>
            </a:r>
            <a:r>
              <a:rPr lang="zh-CN" altLang="en-US" sz="2200" b="1" dirty="0">
                <a:solidFill>
                  <a:srgbClr val="C00000"/>
                </a:solidFill>
                <a:latin typeface="微软雅黑" pitchFamily="34" charset="-122"/>
                <a:ea typeface="微软雅黑" pitchFamily="34" charset="-122"/>
              </a:rPr>
              <a:t>图灵奖</a:t>
            </a:r>
            <a:endParaRPr lang="en-US" altLang="zh-CN" sz="2200" b="1" dirty="0">
              <a:solidFill>
                <a:srgbClr val="C00000"/>
              </a:solidFill>
              <a:latin typeface="微软雅黑" pitchFamily="34" charset="-122"/>
              <a:ea typeface="微软雅黑" pitchFamily="34" charset="-122"/>
            </a:endParaRPr>
          </a:p>
        </p:txBody>
      </p:sp>
      <p:pic>
        <p:nvPicPr>
          <p:cNvPr id="6" name="图片 5"/>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572164" y="1668941"/>
            <a:ext cx="2733264" cy="3300166"/>
          </a:xfrm>
          <a:prstGeom prst="rect">
            <a:avLst/>
          </a:prstGeom>
        </p:spPr>
      </p:pic>
      <p:sp>
        <p:nvSpPr>
          <p:cNvPr id="15" name="矩形 14">
            <a:extLst>
              <a:ext uri="{FF2B5EF4-FFF2-40B4-BE49-F238E27FC236}">
                <a16:creationId xmlns:a16="http://schemas.microsoft.com/office/drawing/2014/main" id="{0FEAA31F-1374-4AE7-9709-E10A5C1F552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矩形 1"/>
          <p:cNvSpPr/>
          <p:nvPr/>
        </p:nvSpPr>
        <p:spPr>
          <a:xfrm>
            <a:off x="7572164" y="4969107"/>
            <a:ext cx="4147085" cy="1574790"/>
          </a:xfrm>
          <a:prstGeom prst="rect">
            <a:avLst/>
          </a:prstGeom>
        </p:spPr>
        <p:txBody>
          <a:bodyPr wrap="square">
            <a:spAutoFit/>
          </a:bodyPr>
          <a:lstStyle/>
          <a:p>
            <a:pPr marL="0" lvl="1" indent="-228600" algn="just">
              <a:lnSpc>
                <a:spcPct val="80000"/>
              </a:lnSpc>
              <a:spcBef>
                <a:spcPts val="500"/>
              </a:spcBef>
              <a:buFont typeface="Arial" panose="020B0604020202020204" pitchFamily="34" charset="0"/>
              <a:buChar char="•"/>
            </a:pPr>
            <a:r>
              <a:rPr lang="zh-CN" altLang="en-US" sz="2200" dirty="0">
                <a:latin typeface="微软雅黑" pitchFamily="34" charset="-122"/>
                <a:ea typeface="微软雅黑" pitchFamily="34" charset="-122"/>
              </a:rPr>
              <a:t>吴恩达（</a:t>
            </a:r>
            <a:r>
              <a:rPr lang="en-US" altLang="zh-CN" sz="2200" dirty="0">
                <a:latin typeface="微软雅黑" pitchFamily="34" charset="-122"/>
                <a:ea typeface="微软雅黑" pitchFamily="34" charset="-122"/>
              </a:rPr>
              <a:t>Andrew Ng</a:t>
            </a:r>
            <a:r>
              <a:rPr lang="zh-CN" altLang="en-US" sz="2200" dirty="0">
                <a:latin typeface="微软雅黑" pitchFamily="34" charset="-122"/>
                <a:ea typeface="微软雅黑" pitchFamily="34" charset="-122"/>
              </a:rPr>
              <a:t>）</a:t>
            </a:r>
            <a:endParaRPr lang="en-US" altLang="zh-CN" sz="2200" dirty="0">
              <a:latin typeface="微软雅黑" pitchFamily="34" charset="-122"/>
              <a:ea typeface="微软雅黑" pitchFamily="34" charset="-122"/>
            </a:endParaRPr>
          </a:p>
          <a:p>
            <a:pPr marL="0" lvl="1" algn="just">
              <a:lnSpc>
                <a:spcPct val="80000"/>
              </a:lnSpc>
              <a:spcBef>
                <a:spcPts val="500"/>
              </a:spcBef>
            </a:pPr>
            <a:r>
              <a:rPr lang="zh-CN" altLang="en-US" sz="2200" dirty="0">
                <a:latin typeface="微软雅黑" pitchFamily="34" charset="-122"/>
                <a:ea typeface="微软雅黑" pitchFamily="34" charset="-122"/>
              </a:rPr>
              <a:t>著名机器学习公开课</a:t>
            </a:r>
            <a:r>
              <a:rPr lang="en-US" altLang="zh-CN" sz="2200" b="1" dirty="0">
                <a:solidFill>
                  <a:srgbClr val="C00000"/>
                </a:solidFill>
                <a:latin typeface="微软雅黑" pitchFamily="34" charset="-122"/>
                <a:ea typeface="微软雅黑" pitchFamily="34" charset="-122"/>
              </a:rPr>
              <a:t>CS229</a:t>
            </a:r>
            <a:r>
              <a:rPr lang="zh-CN" altLang="en-US" sz="2200" dirty="0">
                <a:latin typeface="微软雅黑" pitchFamily="34" charset="-122"/>
                <a:ea typeface="微软雅黑" pitchFamily="34" charset="-122"/>
              </a:rPr>
              <a:t>教授，听众逾百万</a:t>
            </a:r>
            <a:endParaRPr lang="en-US" altLang="zh-CN" sz="2200" dirty="0">
              <a:latin typeface="微软雅黑" pitchFamily="34" charset="-122"/>
              <a:ea typeface="微软雅黑" pitchFamily="34" charset="-122"/>
            </a:endParaRPr>
          </a:p>
          <a:p>
            <a:pPr marL="0" lvl="1" algn="just">
              <a:lnSpc>
                <a:spcPct val="80000"/>
              </a:lnSpc>
              <a:spcBef>
                <a:spcPts val="500"/>
              </a:spcBef>
            </a:pPr>
            <a:r>
              <a:rPr lang="zh-CN" altLang="zh-CN" sz="2200" dirty="0">
                <a:latin typeface="微软雅黑" pitchFamily="34" charset="-122"/>
                <a:ea typeface="微软雅黑" pitchFamily="34" charset="-122"/>
              </a:rPr>
              <a:t>斯坦福大学副教授，</a:t>
            </a:r>
            <a:r>
              <a:rPr lang="zh-CN" altLang="en-US" sz="2200" dirty="0">
                <a:latin typeface="微软雅黑" pitchFamily="34" charset="-122"/>
                <a:ea typeface="微软雅黑" pitchFamily="34" charset="-122"/>
              </a:rPr>
              <a:t>前</a:t>
            </a:r>
            <a:r>
              <a:rPr lang="en-US" altLang="zh-CN" sz="2200" dirty="0">
                <a:latin typeface="微软雅黑" pitchFamily="34" charset="-122"/>
                <a:ea typeface="微软雅黑" pitchFamily="34" charset="-122"/>
              </a:rPr>
              <a:t>“</a:t>
            </a:r>
            <a:r>
              <a:rPr lang="zh-CN" altLang="zh-CN" sz="2200" dirty="0">
                <a:latin typeface="微软雅黑" pitchFamily="34" charset="-122"/>
                <a:ea typeface="微软雅黑" pitchFamily="34" charset="-122"/>
              </a:rPr>
              <a:t>百度大脑</a:t>
            </a:r>
            <a:r>
              <a:rPr lang="en-US" altLang="zh-CN" sz="2200" dirty="0">
                <a:latin typeface="微软雅黑" pitchFamily="34" charset="-122"/>
                <a:ea typeface="微软雅黑" pitchFamily="34" charset="-122"/>
              </a:rPr>
              <a:t>”</a:t>
            </a:r>
            <a:r>
              <a:rPr lang="zh-CN" altLang="zh-CN" sz="2200" dirty="0">
                <a:latin typeface="微软雅黑" pitchFamily="34" charset="-122"/>
                <a:ea typeface="微软雅黑" pitchFamily="34" charset="-122"/>
              </a:rPr>
              <a:t>的负责人与百度首席科学家。</a:t>
            </a:r>
            <a:endParaRPr lang="zh-CN" altLang="en-US" sz="2200" dirty="0">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id="{1FB8C429-48A4-46AD-A946-794AEE39C39E}"/>
              </a:ext>
            </a:extLst>
          </p:cNvPr>
          <p:cNvSpPr/>
          <p:nvPr/>
        </p:nvSpPr>
        <p:spPr>
          <a:xfrm>
            <a:off x="4626167" y="821094"/>
            <a:ext cx="720525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5">
            <a:extLst>
              <a:ext uri="{FF2B5EF4-FFF2-40B4-BE49-F238E27FC236}">
                <a16:creationId xmlns:a16="http://schemas.microsoft.com/office/drawing/2014/main" id="{0130FC81-9635-4B1B-BA1F-97CBD3AC62FC}"/>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6">
            <a:extLst>
              <a:ext uri="{FF2B5EF4-FFF2-40B4-BE49-F238E27FC236}">
                <a16:creationId xmlns:a16="http://schemas.microsoft.com/office/drawing/2014/main" id="{2E578536-4C29-48C4-B683-6E17756A5098}"/>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a:extLst>
              <a:ext uri="{FF2B5EF4-FFF2-40B4-BE49-F238E27FC236}">
                <a16:creationId xmlns:a16="http://schemas.microsoft.com/office/drawing/2014/main" id="{685A84C2-62F7-4259-8270-A3ABE8EEE6A3}"/>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1">
            <a:extLst>
              <a:ext uri="{FF2B5EF4-FFF2-40B4-BE49-F238E27FC236}">
                <a16:creationId xmlns:a16="http://schemas.microsoft.com/office/drawing/2014/main" id="{2D07219C-1EB2-4FC3-B2BE-FE052D2F9813}"/>
              </a:ext>
            </a:extLst>
          </p:cNvPr>
          <p:cNvSpPr txBox="1"/>
          <p:nvPr/>
        </p:nvSpPr>
        <p:spPr>
          <a:xfrm>
            <a:off x="2130383" y="779118"/>
            <a:ext cx="224837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国外大佬</a:t>
            </a:r>
          </a:p>
        </p:txBody>
      </p:sp>
    </p:spTree>
    <p:extLst>
      <p:ext uri="{BB962C8B-B14F-4D97-AF65-F5344CB8AC3E}">
        <p14:creationId xmlns:p14="http://schemas.microsoft.com/office/powerpoint/2010/main" val="39295536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image.jiqizhixin.com/uploads/editor/857475d9-f530-425d-9b0e-62e3c0f30fff/640.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3326" t="7032" r="27801"/>
          <a:stretch/>
        </p:blipFill>
        <p:spPr>
          <a:xfrm>
            <a:off x="7196918" y="1641584"/>
            <a:ext cx="2852785" cy="3574829"/>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6605" y="1637677"/>
            <a:ext cx="2661870" cy="3582645"/>
          </a:xfrm>
          <a:prstGeom prst="rect">
            <a:avLst/>
          </a:prstGeom>
        </p:spPr>
      </p:pic>
      <p:sp>
        <p:nvSpPr>
          <p:cNvPr id="8" name="矩形 7">
            <a:extLst>
              <a:ext uri="{FF2B5EF4-FFF2-40B4-BE49-F238E27FC236}">
                <a16:creationId xmlns:a16="http://schemas.microsoft.com/office/drawing/2014/main" id="{2F99525E-FCCA-420F-9485-8A2DF87B9B7B}"/>
              </a:ext>
            </a:extLst>
          </p:cNvPr>
          <p:cNvSpPr/>
          <p:nvPr/>
        </p:nvSpPr>
        <p:spPr>
          <a:xfrm>
            <a:off x="4626167" y="821094"/>
            <a:ext cx="720525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5">
            <a:extLst>
              <a:ext uri="{FF2B5EF4-FFF2-40B4-BE49-F238E27FC236}">
                <a16:creationId xmlns:a16="http://schemas.microsoft.com/office/drawing/2014/main" id="{16455241-D2E1-40F6-8B19-344B73B7C641}"/>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6">
            <a:extLst>
              <a:ext uri="{FF2B5EF4-FFF2-40B4-BE49-F238E27FC236}">
                <a16:creationId xmlns:a16="http://schemas.microsoft.com/office/drawing/2014/main" id="{266C1204-1716-432B-8106-44FE9D9D3F24}"/>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a:extLst>
              <a:ext uri="{FF2B5EF4-FFF2-40B4-BE49-F238E27FC236}">
                <a16:creationId xmlns:a16="http://schemas.microsoft.com/office/drawing/2014/main" id="{D854B3EB-8FD8-4850-A862-94A2BF86F395}"/>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1">
            <a:extLst>
              <a:ext uri="{FF2B5EF4-FFF2-40B4-BE49-F238E27FC236}">
                <a16:creationId xmlns:a16="http://schemas.microsoft.com/office/drawing/2014/main" id="{621017D1-8A72-41BD-BAC9-62AA802100A9}"/>
              </a:ext>
            </a:extLst>
          </p:cNvPr>
          <p:cNvSpPr txBox="1"/>
          <p:nvPr/>
        </p:nvSpPr>
        <p:spPr>
          <a:xfrm>
            <a:off x="2130383" y="779118"/>
            <a:ext cx="224837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国内大佬</a:t>
            </a:r>
          </a:p>
        </p:txBody>
      </p:sp>
      <p:sp>
        <p:nvSpPr>
          <p:cNvPr id="7" name="文本框 6">
            <a:extLst>
              <a:ext uri="{FF2B5EF4-FFF2-40B4-BE49-F238E27FC236}">
                <a16:creationId xmlns:a16="http://schemas.microsoft.com/office/drawing/2014/main" id="{A64BBF09-7243-D519-8604-B60ADB6CEB38}"/>
              </a:ext>
            </a:extLst>
          </p:cNvPr>
          <p:cNvSpPr txBox="1"/>
          <p:nvPr/>
        </p:nvSpPr>
        <p:spPr>
          <a:xfrm>
            <a:off x="1882968" y="5217451"/>
            <a:ext cx="3713128" cy="1368067"/>
          </a:xfrm>
          <a:prstGeom prst="rect">
            <a:avLst/>
          </a:prstGeom>
        </p:spPr>
        <p:txBody>
          <a:bodyPr wrap="square">
            <a:spAutoFit/>
          </a:bodyPr>
          <a:lstStyle>
            <a:defPPr>
              <a:defRPr lang="zh-CN"/>
            </a:defPPr>
            <a:lvl2pPr marL="0" lvl="1" indent="-228600" algn="just">
              <a:lnSpc>
                <a:spcPct val="80000"/>
              </a:lnSpc>
              <a:spcBef>
                <a:spcPts val="500"/>
              </a:spcBef>
              <a:buFont typeface="Arial" panose="020B0604020202020204" pitchFamily="34" charset="0"/>
              <a:buChar char="•"/>
              <a:defRPr sz="2200" kern="0" spc="-100">
                <a:latin typeface="微软雅黑" pitchFamily="34" charset="-122"/>
                <a:ea typeface="微软雅黑" pitchFamily="34" charset="-122"/>
              </a:defRPr>
            </a:lvl2pPr>
          </a:lstStyle>
          <a:p>
            <a:pPr lvl="1"/>
            <a:r>
              <a:rPr lang="zh-CN" altLang="en-US" dirty="0"/>
              <a:t>李航</a:t>
            </a:r>
            <a:endParaRPr lang="en-US" altLang="zh-CN" dirty="0"/>
          </a:p>
          <a:p>
            <a:pPr lvl="1" indent="0">
              <a:buNone/>
            </a:pPr>
            <a:r>
              <a:rPr lang="en-US" altLang="zh-CN" b="1" dirty="0">
                <a:solidFill>
                  <a:srgbClr val="C00000"/>
                </a:solidFill>
              </a:rPr>
              <a:t>《</a:t>
            </a:r>
            <a:r>
              <a:rPr lang="zh-CN" altLang="en-US" b="1" dirty="0">
                <a:solidFill>
                  <a:srgbClr val="C00000"/>
                </a:solidFill>
              </a:rPr>
              <a:t>统计学习方法</a:t>
            </a:r>
            <a:r>
              <a:rPr lang="en-US" altLang="zh-CN" b="1" dirty="0">
                <a:solidFill>
                  <a:srgbClr val="C00000"/>
                </a:solidFill>
              </a:rPr>
              <a:t>》</a:t>
            </a:r>
            <a:r>
              <a:rPr lang="zh-CN" altLang="en-US" dirty="0"/>
              <a:t>作者</a:t>
            </a:r>
            <a:endParaRPr lang="en-US" altLang="zh-CN" dirty="0"/>
          </a:p>
          <a:p>
            <a:pPr lvl="1" indent="0">
              <a:buNone/>
            </a:pPr>
            <a:r>
              <a:rPr lang="zh-CN" altLang="en-US" dirty="0"/>
              <a:t>字节跳动人工智能实验室总监</a:t>
            </a:r>
            <a:endParaRPr lang="en-US" altLang="zh-CN" dirty="0"/>
          </a:p>
          <a:p>
            <a:pPr lvl="1" indent="0">
              <a:buNone/>
            </a:pPr>
            <a:r>
              <a:rPr lang="en-US" altLang="zh-CN" dirty="0"/>
              <a:t>IEEE</a:t>
            </a:r>
            <a:r>
              <a:rPr lang="zh-CN" altLang="en-US" dirty="0"/>
              <a:t>会士、</a:t>
            </a:r>
            <a:r>
              <a:rPr lang="en-US" altLang="zh-CN" dirty="0"/>
              <a:t>ACM</a:t>
            </a:r>
            <a:r>
              <a:rPr lang="zh-CN" altLang="en-US" dirty="0"/>
              <a:t>杰出科学家</a:t>
            </a:r>
            <a:endParaRPr lang="en-US" altLang="zh-CN" dirty="0"/>
          </a:p>
        </p:txBody>
      </p:sp>
      <p:sp>
        <p:nvSpPr>
          <p:cNvPr id="13" name="文本框 12">
            <a:extLst>
              <a:ext uri="{FF2B5EF4-FFF2-40B4-BE49-F238E27FC236}">
                <a16:creationId xmlns:a16="http://schemas.microsoft.com/office/drawing/2014/main" id="{B369CEEC-5372-5D4C-5330-51C883DCF79A}"/>
              </a:ext>
            </a:extLst>
          </p:cNvPr>
          <p:cNvSpPr txBox="1"/>
          <p:nvPr/>
        </p:nvSpPr>
        <p:spPr>
          <a:xfrm>
            <a:off x="7196919" y="5215850"/>
            <a:ext cx="3713128" cy="1303947"/>
          </a:xfrm>
          <a:prstGeom prst="rect">
            <a:avLst/>
          </a:prstGeom>
          <a:noFill/>
        </p:spPr>
        <p:txBody>
          <a:bodyPr wrap="square" rtlCol="0">
            <a:spAutoFit/>
          </a:bodyPr>
          <a:lstStyle/>
          <a:p>
            <a:pPr marL="0" lvl="1" indent="-228600" algn="just">
              <a:lnSpc>
                <a:spcPct val="80000"/>
              </a:lnSpc>
              <a:spcBef>
                <a:spcPts val="500"/>
              </a:spcBef>
              <a:buFont typeface="Arial" panose="020B0604020202020204" pitchFamily="34" charset="0"/>
              <a:buChar char="•"/>
            </a:pPr>
            <a:r>
              <a:rPr lang="zh-CN" altLang="en-US" sz="2200" dirty="0">
                <a:latin typeface="微软雅黑" pitchFamily="34" charset="-122"/>
                <a:ea typeface="微软雅黑" pitchFamily="34" charset="-122"/>
              </a:rPr>
              <a:t>周志华</a:t>
            </a:r>
            <a:endParaRPr lang="en-US" altLang="zh-CN" sz="2200" dirty="0">
              <a:latin typeface="微软雅黑" pitchFamily="34" charset="-122"/>
              <a:ea typeface="微软雅黑" pitchFamily="34" charset="-122"/>
            </a:endParaRPr>
          </a:p>
          <a:p>
            <a:pPr marL="0" lvl="1" algn="just">
              <a:lnSpc>
                <a:spcPct val="80000"/>
              </a:lnSpc>
              <a:spcBef>
                <a:spcPts val="500"/>
              </a:spcBef>
            </a:pPr>
            <a:r>
              <a:rPr lang="en-US" altLang="zh-CN" sz="2200" b="1" dirty="0">
                <a:solidFill>
                  <a:srgbClr val="C00000"/>
                </a:solidFill>
                <a:latin typeface="微软雅黑" pitchFamily="34" charset="-122"/>
                <a:ea typeface="微软雅黑" pitchFamily="34" charset="-122"/>
              </a:rPr>
              <a:t>《</a:t>
            </a:r>
            <a:r>
              <a:rPr lang="zh-CN" altLang="en-US" sz="2200" b="1" dirty="0">
                <a:solidFill>
                  <a:srgbClr val="C00000"/>
                </a:solidFill>
                <a:latin typeface="微软雅黑" pitchFamily="34" charset="-122"/>
                <a:ea typeface="微软雅黑" pitchFamily="34" charset="-122"/>
              </a:rPr>
              <a:t>机器学习</a:t>
            </a:r>
            <a:r>
              <a:rPr lang="en-US" altLang="zh-CN" sz="2200" b="1" dirty="0">
                <a:solidFill>
                  <a:srgbClr val="C00000"/>
                </a:solidFill>
                <a:latin typeface="微软雅黑" pitchFamily="34" charset="-122"/>
                <a:ea typeface="微软雅黑" pitchFamily="34" charset="-122"/>
              </a:rPr>
              <a:t>》</a:t>
            </a:r>
            <a:r>
              <a:rPr lang="zh-CN" altLang="en-US" sz="2200" dirty="0">
                <a:latin typeface="微软雅黑" pitchFamily="34" charset="-122"/>
                <a:ea typeface="微软雅黑" pitchFamily="34" charset="-122"/>
              </a:rPr>
              <a:t>西瓜书作者</a:t>
            </a:r>
            <a:endParaRPr lang="en-US" altLang="zh-CN" sz="2200" dirty="0">
              <a:latin typeface="微软雅黑" pitchFamily="34" charset="-122"/>
              <a:ea typeface="微软雅黑" pitchFamily="34" charset="-122"/>
            </a:endParaRPr>
          </a:p>
          <a:p>
            <a:pPr marL="0" lvl="1" algn="just">
              <a:lnSpc>
                <a:spcPct val="80000"/>
              </a:lnSpc>
              <a:spcBef>
                <a:spcPts val="500"/>
              </a:spcBef>
            </a:pPr>
            <a:r>
              <a:rPr lang="zh-CN" altLang="en-US" sz="2200" dirty="0">
                <a:latin typeface="微软雅黑" pitchFamily="34" charset="-122"/>
                <a:ea typeface="微软雅黑" pitchFamily="34" charset="-122"/>
              </a:rPr>
              <a:t>南京大学计算机科学与技术系主任</a:t>
            </a:r>
            <a:r>
              <a:rPr lang="en-US" altLang="zh-CN" sz="2200" dirty="0">
                <a:latin typeface="微软雅黑" pitchFamily="34" charset="-122"/>
                <a:ea typeface="微软雅黑" pitchFamily="34" charset="-122"/>
              </a:rPr>
              <a:t>  </a:t>
            </a:r>
            <a:r>
              <a:rPr lang="zh-CN" altLang="en-US" sz="2200" dirty="0">
                <a:latin typeface="微软雅黑" pitchFamily="34" charset="-122"/>
                <a:ea typeface="微软雅黑" pitchFamily="34" charset="-122"/>
              </a:rPr>
              <a:t>、人工智能学院院长</a:t>
            </a:r>
            <a:endParaRPr lang="en-US" altLang="zh-CN" sz="2200" dirty="0">
              <a:latin typeface="微软雅黑" pitchFamily="34" charset="-122"/>
              <a:ea typeface="微软雅黑" pitchFamily="34" charset="-122"/>
            </a:endParaRPr>
          </a:p>
        </p:txBody>
      </p:sp>
    </p:spTree>
    <p:extLst>
      <p:ext uri="{BB962C8B-B14F-4D97-AF65-F5344CB8AC3E}">
        <p14:creationId xmlns:p14="http://schemas.microsoft.com/office/powerpoint/2010/main" val="2576685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2000"/>
          </a:p>
        </p:txBody>
      </p:sp>
      <p:sp>
        <p:nvSpPr>
          <p:cNvPr id="25" name="圆角矩形 24"/>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4000" dirty="0"/>
          </a:p>
        </p:txBody>
      </p:sp>
      <p:sp>
        <p:nvSpPr>
          <p:cNvPr id="26" name="圆角矩形 25"/>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2000">
              <a:solidFill>
                <a:srgbClr val="AD1C21"/>
              </a:solidFill>
            </a:endParaRPr>
          </a:p>
        </p:txBody>
      </p:sp>
      <p:sp>
        <p:nvSpPr>
          <p:cNvPr id="28" name="文本框 27"/>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课程考核</a:t>
            </a:r>
          </a:p>
        </p:txBody>
      </p:sp>
      <p:sp>
        <p:nvSpPr>
          <p:cNvPr id="39" name="AutoShape 19"/>
          <p:cNvSpPr>
            <a:spLocks noChangeArrowheads="1"/>
          </p:cNvSpPr>
          <p:nvPr/>
        </p:nvSpPr>
        <p:spPr bwMode="auto">
          <a:xfrm>
            <a:off x="1882968" y="2454708"/>
            <a:ext cx="792162" cy="795176"/>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sz="4400"/>
          </a:p>
        </p:txBody>
      </p:sp>
      <p:sp>
        <p:nvSpPr>
          <p:cNvPr id="40" name="WordArt 20"/>
          <p:cNvSpPr>
            <a:spLocks noChangeArrowheads="1" noChangeShapeType="1"/>
          </p:cNvSpPr>
          <p:nvPr/>
        </p:nvSpPr>
        <p:spPr bwMode="auto">
          <a:xfrm>
            <a:off x="1982316" y="2692332"/>
            <a:ext cx="604339" cy="345459"/>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3600" kern="10" spc="-70" dirty="0">
                <a:solidFill>
                  <a:schemeClr val="bg1"/>
                </a:solidFill>
                <a:latin typeface="Arial Black" panose="020B0A04020102020204" pitchFamily="34" charset="0"/>
              </a:rPr>
              <a:t>1</a:t>
            </a:r>
            <a:endParaRPr lang="zh-CN" altLang="en-US" sz="3600" kern="10" spc="-70" dirty="0">
              <a:solidFill>
                <a:schemeClr val="bg1"/>
              </a:solidFill>
              <a:latin typeface="Arial Black" panose="020B0A04020102020204" pitchFamily="34" charset="0"/>
            </a:endParaRPr>
          </a:p>
        </p:txBody>
      </p:sp>
      <p:sp>
        <p:nvSpPr>
          <p:cNvPr id="42" name="AutoShape 19"/>
          <p:cNvSpPr>
            <a:spLocks noChangeArrowheads="1"/>
          </p:cNvSpPr>
          <p:nvPr/>
        </p:nvSpPr>
        <p:spPr bwMode="auto">
          <a:xfrm>
            <a:off x="1882968" y="3862804"/>
            <a:ext cx="792162" cy="795176"/>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sz="4400"/>
          </a:p>
        </p:txBody>
      </p:sp>
      <p:sp>
        <p:nvSpPr>
          <p:cNvPr id="43" name="WordArt 20"/>
          <p:cNvSpPr>
            <a:spLocks noChangeArrowheads="1" noChangeShapeType="1"/>
          </p:cNvSpPr>
          <p:nvPr/>
        </p:nvSpPr>
        <p:spPr bwMode="auto">
          <a:xfrm>
            <a:off x="1982316" y="4100428"/>
            <a:ext cx="604339" cy="345459"/>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3600" kern="10" spc="-70" dirty="0">
                <a:solidFill>
                  <a:schemeClr val="bg1"/>
                </a:solidFill>
                <a:latin typeface="Arial Black" panose="020B0A04020102020204" pitchFamily="34" charset="0"/>
              </a:rPr>
              <a:t>2</a:t>
            </a:r>
            <a:endParaRPr lang="zh-CN" altLang="en-US" sz="3600" kern="10" spc="-70" dirty="0">
              <a:solidFill>
                <a:schemeClr val="bg1"/>
              </a:solidFill>
              <a:latin typeface="Arial Black" panose="020B0A04020102020204" pitchFamily="34" charset="0"/>
            </a:endParaRPr>
          </a:p>
        </p:txBody>
      </p:sp>
      <p:sp>
        <p:nvSpPr>
          <p:cNvPr id="22" name="文本框 21"/>
          <p:cNvSpPr txBox="1"/>
          <p:nvPr/>
        </p:nvSpPr>
        <p:spPr>
          <a:xfrm>
            <a:off x="3286218" y="2480443"/>
            <a:ext cx="7459762" cy="769441"/>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4400" b="1" dirty="0">
                <a:solidFill>
                  <a:schemeClr val="bg1"/>
                </a:solidFill>
                <a:latin typeface="方正清刻本悦宋简体" panose="02000000000000000000" pitchFamily="2" charset="-122"/>
                <a:ea typeface="方正清刻本悦宋简体" panose="02000000000000000000" pitchFamily="2" charset="-122"/>
              </a:rPr>
              <a:t>出勤</a:t>
            </a:r>
            <a:r>
              <a:rPr lang="en-US" altLang="zh-CN" sz="4400" b="1" dirty="0">
                <a:solidFill>
                  <a:schemeClr val="bg1"/>
                </a:solidFill>
                <a:latin typeface="方正清刻本悦宋简体" panose="02000000000000000000" pitchFamily="2" charset="-122"/>
                <a:ea typeface="方正清刻本悦宋简体" panose="02000000000000000000" pitchFamily="2" charset="-122"/>
              </a:rPr>
              <a:t>----10%</a:t>
            </a:r>
            <a:endParaRPr lang="zh-CN" altLang="en-US" sz="4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3" name="文本框 22"/>
          <p:cNvSpPr txBox="1"/>
          <p:nvPr/>
        </p:nvSpPr>
        <p:spPr>
          <a:xfrm>
            <a:off x="3286218" y="3888539"/>
            <a:ext cx="7459762" cy="769441"/>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4400" b="1" dirty="0">
                <a:solidFill>
                  <a:schemeClr val="bg1"/>
                </a:solidFill>
                <a:ea typeface="方正清刻本悦宋简体" panose="02000000000000000000"/>
              </a:rPr>
              <a:t>实验</a:t>
            </a:r>
            <a:r>
              <a:rPr lang="en-US" altLang="zh-CN" sz="4400" b="1" dirty="0">
                <a:solidFill>
                  <a:schemeClr val="bg1"/>
                </a:solidFill>
                <a:latin typeface="方正清刻本悦宋简体" panose="02000000000000000000" pitchFamily="2" charset="-122"/>
                <a:ea typeface="方正清刻本悦宋简体" panose="02000000000000000000"/>
              </a:rPr>
              <a:t>----</a:t>
            </a:r>
            <a:r>
              <a:rPr lang="en-US" altLang="zh-CN" sz="4400" b="1" dirty="0">
                <a:solidFill>
                  <a:schemeClr val="bg1"/>
                </a:solidFill>
                <a:latin typeface="方正清刻本悦宋简体" panose="02000000000000000000" pitchFamily="2" charset="-122"/>
                <a:ea typeface="方正清刻本悦宋简体" panose="02000000000000000000" pitchFamily="2" charset="-122"/>
              </a:rPr>
              <a:t>20%</a:t>
            </a:r>
            <a:endParaRPr lang="zh-CN" altLang="en-US" sz="4400" b="1" dirty="0">
              <a:solidFill>
                <a:schemeClr val="bg1"/>
              </a:solidFill>
              <a:ea typeface="方正清刻本悦宋简体" panose="02000000000000000000"/>
            </a:endParaRPr>
          </a:p>
        </p:txBody>
      </p:sp>
      <p:sp>
        <p:nvSpPr>
          <p:cNvPr id="18" name="AutoShape 19"/>
          <p:cNvSpPr>
            <a:spLocks noChangeArrowheads="1"/>
          </p:cNvSpPr>
          <p:nvPr/>
        </p:nvSpPr>
        <p:spPr bwMode="auto">
          <a:xfrm>
            <a:off x="1882968" y="5296635"/>
            <a:ext cx="792162" cy="795176"/>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sz="4400"/>
          </a:p>
        </p:txBody>
      </p:sp>
      <p:sp>
        <p:nvSpPr>
          <p:cNvPr id="19" name="WordArt 20"/>
          <p:cNvSpPr>
            <a:spLocks noChangeArrowheads="1" noChangeShapeType="1"/>
          </p:cNvSpPr>
          <p:nvPr/>
        </p:nvSpPr>
        <p:spPr bwMode="auto">
          <a:xfrm>
            <a:off x="1982316" y="5534259"/>
            <a:ext cx="604339" cy="345459"/>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3600" kern="10" spc="-70" dirty="0">
                <a:solidFill>
                  <a:schemeClr val="bg1"/>
                </a:solidFill>
                <a:latin typeface="Arial Black" panose="020B0A04020102020204" pitchFamily="34" charset="0"/>
              </a:rPr>
              <a:t>3</a:t>
            </a:r>
            <a:endParaRPr lang="zh-CN" altLang="en-US" sz="3600" kern="10" spc="-70" dirty="0">
              <a:solidFill>
                <a:schemeClr val="bg1"/>
              </a:solidFill>
              <a:latin typeface="Arial Black" panose="020B0A04020102020204" pitchFamily="34" charset="0"/>
            </a:endParaRPr>
          </a:p>
        </p:txBody>
      </p:sp>
      <p:sp>
        <p:nvSpPr>
          <p:cNvPr id="29" name="文本框 22"/>
          <p:cNvSpPr txBox="1"/>
          <p:nvPr/>
        </p:nvSpPr>
        <p:spPr>
          <a:xfrm>
            <a:off x="3286218" y="5322370"/>
            <a:ext cx="7459762" cy="769441"/>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4400" b="1" dirty="0">
                <a:solidFill>
                  <a:schemeClr val="bg1"/>
                </a:solidFill>
                <a:latin typeface="方正清刻本悦宋简体" panose="02000000000000000000" pitchFamily="2" charset="-122"/>
                <a:ea typeface="方正清刻本悦宋简体" panose="02000000000000000000" pitchFamily="2" charset="-122"/>
              </a:rPr>
              <a:t>期末</a:t>
            </a:r>
            <a:r>
              <a:rPr lang="en-US" altLang="zh-CN" sz="4400" b="1" dirty="0">
                <a:solidFill>
                  <a:schemeClr val="bg1"/>
                </a:solidFill>
                <a:latin typeface="方正清刻本悦宋简体" panose="02000000000000000000" pitchFamily="2" charset="-122"/>
                <a:ea typeface="方正清刻本悦宋简体" panose="02000000000000000000" pitchFamily="2" charset="-122"/>
              </a:rPr>
              <a:t>----70%</a:t>
            </a:r>
            <a:endParaRPr lang="zh-CN" altLang="en-US" sz="4400" b="1" dirty="0">
              <a:solidFill>
                <a:schemeClr val="bg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707767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82969" y="5237456"/>
            <a:ext cx="4213032" cy="1368067"/>
          </a:xfrm>
          <a:prstGeom prst="rect">
            <a:avLst/>
          </a:prstGeom>
        </p:spPr>
        <p:txBody>
          <a:bodyPr wrap="square">
            <a:spAutoFit/>
          </a:bodyPr>
          <a:lstStyle>
            <a:defPPr>
              <a:defRPr lang="zh-CN"/>
            </a:defPPr>
            <a:lvl2pPr marL="0" lvl="1" indent="-228600" algn="just">
              <a:lnSpc>
                <a:spcPct val="80000"/>
              </a:lnSpc>
              <a:spcBef>
                <a:spcPts val="500"/>
              </a:spcBef>
              <a:buFont typeface="Arial" panose="020B0604020202020204" pitchFamily="34" charset="0"/>
              <a:buChar char="•"/>
              <a:defRPr sz="2200" kern="0" spc="-100">
                <a:latin typeface="微软雅黑" pitchFamily="34" charset="-122"/>
                <a:ea typeface="微软雅黑" pitchFamily="34" charset="-122"/>
              </a:defRPr>
            </a:lvl2pPr>
          </a:lstStyle>
          <a:p>
            <a:pPr lvl="1"/>
            <a:r>
              <a:rPr lang="zh-CN" altLang="en-US" dirty="0"/>
              <a:t>陈天奇</a:t>
            </a:r>
            <a:endParaRPr lang="en-US" altLang="zh-CN" dirty="0"/>
          </a:p>
          <a:p>
            <a:pPr lvl="1" indent="0">
              <a:buNone/>
            </a:pPr>
            <a:r>
              <a:rPr lang="zh-CN" altLang="en-US" dirty="0"/>
              <a:t>本科毕业于上海交通大学</a:t>
            </a:r>
            <a:r>
              <a:rPr lang="en-US" altLang="zh-CN" dirty="0"/>
              <a:t>ACM</a:t>
            </a:r>
            <a:r>
              <a:rPr lang="zh-CN" altLang="en-US" dirty="0"/>
              <a:t>班</a:t>
            </a:r>
            <a:endParaRPr lang="en-US" altLang="zh-CN" dirty="0"/>
          </a:p>
          <a:p>
            <a:pPr lvl="1" indent="0">
              <a:buNone/>
            </a:pPr>
            <a:r>
              <a:rPr lang="zh-CN" altLang="en-US" dirty="0"/>
              <a:t>博士毕业于华盛顿大学计算机系</a:t>
            </a:r>
            <a:endParaRPr lang="en-US" altLang="zh-CN" dirty="0"/>
          </a:p>
          <a:p>
            <a:pPr lvl="1" indent="0">
              <a:buNone/>
            </a:pPr>
            <a:r>
              <a:rPr lang="zh-CN" altLang="en-US" dirty="0"/>
              <a:t>主要贡献：</a:t>
            </a:r>
            <a:r>
              <a:rPr lang="en-US" altLang="zh-CN" b="1" dirty="0" err="1">
                <a:solidFill>
                  <a:srgbClr val="C00000"/>
                </a:solidFill>
              </a:rPr>
              <a:t>XGBoost</a:t>
            </a:r>
            <a:endParaRPr lang="en-US" altLang="zh-CN" dirty="0"/>
          </a:p>
        </p:txBody>
      </p:sp>
      <p:sp>
        <p:nvSpPr>
          <p:cNvPr id="2" name="矩形 1"/>
          <p:cNvSpPr/>
          <p:nvPr/>
        </p:nvSpPr>
        <p:spPr>
          <a:xfrm>
            <a:off x="7085731" y="5237455"/>
            <a:ext cx="4389093" cy="1638910"/>
          </a:xfrm>
          <a:prstGeom prst="rect">
            <a:avLst/>
          </a:prstGeom>
        </p:spPr>
        <p:txBody>
          <a:bodyPr wrap="square">
            <a:spAutoFit/>
          </a:bodyPr>
          <a:lstStyle/>
          <a:p>
            <a:pPr marL="0" lvl="1" indent="-228600" algn="just">
              <a:lnSpc>
                <a:spcPct val="80000"/>
              </a:lnSpc>
              <a:spcBef>
                <a:spcPts val="500"/>
              </a:spcBef>
              <a:buFont typeface="Arial" panose="020B0604020202020204" pitchFamily="34" charset="0"/>
              <a:buChar char="•"/>
            </a:pPr>
            <a:r>
              <a:rPr lang="zh-CN" altLang="en-US" sz="2200" kern="0" spc="-100" dirty="0">
                <a:latin typeface="微软雅黑" pitchFamily="34" charset="-122"/>
                <a:ea typeface="微软雅黑" pitchFamily="34" charset="-122"/>
              </a:rPr>
              <a:t>何恺明</a:t>
            </a:r>
            <a:endParaRPr lang="en-US" altLang="zh-CN" sz="2200" kern="0" spc="-100" dirty="0">
              <a:latin typeface="微软雅黑" pitchFamily="34" charset="-122"/>
              <a:ea typeface="微软雅黑" pitchFamily="34" charset="-122"/>
            </a:endParaRPr>
          </a:p>
          <a:p>
            <a:pPr marL="0" lvl="1" algn="just">
              <a:lnSpc>
                <a:spcPct val="80000"/>
              </a:lnSpc>
              <a:spcBef>
                <a:spcPts val="500"/>
              </a:spcBef>
            </a:pPr>
            <a:r>
              <a:rPr lang="zh-CN" altLang="en-US" sz="2200" kern="0" spc="-100" dirty="0">
                <a:latin typeface="微软雅黑" pitchFamily="34" charset="-122"/>
                <a:ea typeface="微软雅黑" pitchFamily="34" charset="-122"/>
              </a:rPr>
              <a:t>本科毕业于清华大学</a:t>
            </a:r>
            <a:endParaRPr lang="en-US" altLang="zh-CN" sz="2200" kern="0" spc="-100" dirty="0">
              <a:latin typeface="微软雅黑" pitchFamily="34" charset="-122"/>
              <a:ea typeface="微软雅黑" pitchFamily="34" charset="-122"/>
            </a:endParaRPr>
          </a:p>
          <a:p>
            <a:pPr marL="0" lvl="1" algn="just">
              <a:lnSpc>
                <a:spcPct val="80000"/>
              </a:lnSpc>
              <a:spcBef>
                <a:spcPts val="500"/>
              </a:spcBef>
            </a:pPr>
            <a:r>
              <a:rPr lang="zh-CN" altLang="en-US" sz="2200" kern="0" spc="-100" dirty="0">
                <a:latin typeface="微软雅黑" pitchFamily="34" charset="-122"/>
                <a:ea typeface="微软雅黑" pitchFamily="34" charset="-122"/>
              </a:rPr>
              <a:t>博士毕业于港中文多媒体实验室</a:t>
            </a:r>
            <a:r>
              <a:rPr lang="en-US" altLang="zh-CN" sz="2200" kern="0" spc="-100" dirty="0">
                <a:latin typeface="微软雅黑" pitchFamily="34" charset="-122"/>
                <a:ea typeface="微软雅黑" pitchFamily="34" charset="-122"/>
              </a:rPr>
              <a:t>Facebook AI Research(FAIR)</a:t>
            </a:r>
            <a:r>
              <a:rPr lang="zh-CN" altLang="en-US" sz="2200" kern="0" spc="-100" dirty="0">
                <a:latin typeface="微软雅黑" pitchFamily="34" charset="-122"/>
                <a:ea typeface="微软雅黑" pitchFamily="34" charset="-122"/>
              </a:rPr>
              <a:t>科学家</a:t>
            </a:r>
          </a:p>
          <a:p>
            <a:pPr marL="0" lvl="1" algn="just">
              <a:lnSpc>
                <a:spcPct val="80000"/>
              </a:lnSpc>
              <a:spcBef>
                <a:spcPts val="500"/>
              </a:spcBef>
            </a:pPr>
            <a:r>
              <a:rPr lang="zh-CN" altLang="en-US" sz="2200" kern="0" spc="-100" dirty="0">
                <a:latin typeface="微软雅黑" pitchFamily="34" charset="-122"/>
                <a:ea typeface="微软雅黑" pitchFamily="34" charset="-122"/>
              </a:rPr>
              <a:t>主要贡献：</a:t>
            </a:r>
            <a:r>
              <a:rPr lang="en-US" altLang="zh-CN" sz="2200" b="1" kern="0" spc="-100" dirty="0" err="1">
                <a:solidFill>
                  <a:srgbClr val="C00000"/>
                </a:solidFill>
                <a:latin typeface="微软雅黑" pitchFamily="34" charset="-122"/>
                <a:ea typeface="微软雅黑" pitchFamily="34" charset="-122"/>
              </a:rPr>
              <a:t>ResNet</a:t>
            </a:r>
            <a:endParaRPr lang="zh-CN" altLang="en-US" sz="2200" b="1" kern="0" spc="-100" dirty="0">
              <a:solidFill>
                <a:srgbClr val="C00000"/>
              </a:solidFill>
              <a:latin typeface="微软雅黑" pitchFamily="34" charset="-122"/>
              <a:ea typeface="微软雅黑" pitchFamily="34" charset="-122"/>
            </a:endParaRPr>
          </a:p>
        </p:txBody>
      </p:sp>
      <p:sp>
        <p:nvSpPr>
          <p:cNvPr id="4" name="AutoShape 2" descr="https://image.jiqizhixin.com/uploads/editor/857475d9-f530-425d-9b0e-62e3c0f30fff/640.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8" name="Picture 4" descr="https://image.jiqizhixin.com/uploads/editor/857475d9-f530-425d-9b0e-62e3c0f30fff/640.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522" t="-273" r="16284" b="273"/>
          <a:stretch/>
        </p:blipFill>
        <p:spPr bwMode="auto">
          <a:xfrm>
            <a:off x="1882968" y="1583303"/>
            <a:ext cx="2674629" cy="36541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bkimg.cdn.bcebos.com/pic/377adab44aed2e7324ede73d8a01a18b87d6fa9f?x-bce-process=image/resize,m_lfit,w_268,limit_1/format,f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5731" y="1583303"/>
            <a:ext cx="2600055" cy="365415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a:extLst>
              <a:ext uri="{FF2B5EF4-FFF2-40B4-BE49-F238E27FC236}">
                <a16:creationId xmlns:a16="http://schemas.microsoft.com/office/drawing/2014/main" id="{3B1F6F29-5B87-4EA1-98D9-5334522A460A}"/>
              </a:ext>
            </a:extLst>
          </p:cNvPr>
          <p:cNvSpPr/>
          <p:nvPr/>
        </p:nvSpPr>
        <p:spPr>
          <a:xfrm>
            <a:off x="4626167" y="821094"/>
            <a:ext cx="720525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6" name="圆角矩形 5">
            <a:extLst>
              <a:ext uri="{FF2B5EF4-FFF2-40B4-BE49-F238E27FC236}">
                <a16:creationId xmlns:a16="http://schemas.microsoft.com/office/drawing/2014/main" id="{DEA89D48-BDFF-4FF0-85C0-7C94E671833E}"/>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7" name="圆角矩形 6">
            <a:extLst>
              <a:ext uri="{FF2B5EF4-FFF2-40B4-BE49-F238E27FC236}">
                <a16:creationId xmlns:a16="http://schemas.microsoft.com/office/drawing/2014/main" id="{CA8EE123-F6E7-42D5-827A-928C40B9F740}"/>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8" name="Freeform 96">
            <a:extLst>
              <a:ext uri="{FF2B5EF4-FFF2-40B4-BE49-F238E27FC236}">
                <a16:creationId xmlns:a16="http://schemas.microsoft.com/office/drawing/2014/main" id="{F00DA862-83BE-4720-92D2-D3E2137E4275}"/>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9" name="文本框 18">
            <a:extLst>
              <a:ext uri="{FF2B5EF4-FFF2-40B4-BE49-F238E27FC236}">
                <a16:creationId xmlns:a16="http://schemas.microsoft.com/office/drawing/2014/main" id="{C3A5F732-5A97-4C88-84CA-C85EFD8C9229}"/>
              </a:ext>
            </a:extLst>
          </p:cNvPr>
          <p:cNvSpPr txBox="1"/>
          <p:nvPr/>
        </p:nvSpPr>
        <p:spPr>
          <a:xfrm>
            <a:off x="2130383" y="779118"/>
            <a:ext cx="224837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青年才俊</a:t>
            </a:r>
          </a:p>
        </p:txBody>
      </p:sp>
    </p:spTree>
    <p:extLst>
      <p:ext uri="{BB962C8B-B14F-4D97-AF65-F5344CB8AC3E}">
        <p14:creationId xmlns:p14="http://schemas.microsoft.com/office/powerpoint/2010/main" val="555675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71A8C6D9-282C-1B9C-BD0F-471661C3960E}"/>
              </a:ext>
            </a:extLst>
          </p:cNvPr>
          <p:cNvSpPr/>
          <p:nvPr/>
        </p:nvSpPr>
        <p:spPr>
          <a:xfrm>
            <a:off x="3806541" y="2921168"/>
            <a:ext cx="4578918" cy="1015663"/>
          </a:xfrm>
          <a:prstGeom prst="rect">
            <a:avLst/>
          </a:prstGeom>
          <a:effectLst>
            <a:outerShdw blurRad="50800" dist="38100" dir="13500000" algn="br" rotWithShape="0">
              <a:prstClr val="black">
                <a:alpha val="40000"/>
              </a:prstClr>
            </a:outerShdw>
          </a:effectLst>
        </p:spPr>
        <p:txBody>
          <a:bodyPr wrap="square">
            <a:spAutoFit/>
          </a:bodyPr>
          <a:lstStyle/>
          <a:p>
            <a:pPr algn="ctr"/>
            <a:r>
              <a:rPr kumimoji="1" lang="en-US" altLang="zh-CN" sz="6000" b="1" dirty="0">
                <a:solidFill>
                  <a:srgbClr val="157E9F"/>
                </a:solidFill>
                <a:latin typeface="方正粗黑宋简体" pitchFamily="2" charset="-122"/>
                <a:ea typeface="方正清刻本悦宋简体" panose="02000000000000000000"/>
              </a:rPr>
              <a:t>1.2</a:t>
            </a:r>
            <a:r>
              <a:rPr kumimoji="1" lang="zh-CN" altLang="en-US" sz="6000" b="1" dirty="0">
                <a:solidFill>
                  <a:srgbClr val="157E9F"/>
                </a:solidFill>
                <a:latin typeface="方正粗黑宋简体" pitchFamily="2" charset="-122"/>
                <a:ea typeface="方正清刻本悦宋简体" panose="02000000000000000000"/>
              </a:rPr>
              <a:t> 机器学习</a:t>
            </a:r>
            <a:endParaRPr kumimoji="1" lang="en-US" altLang="zh-CN" sz="6000" b="1" dirty="0">
              <a:solidFill>
                <a:srgbClr val="157E9F"/>
              </a:solidFill>
              <a:latin typeface="方正粗黑宋简体" pitchFamily="2" charset="-122"/>
              <a:ea typeface="方正清刻本悦宋简体" panose="02000000000000000000"/>
            </a:endParaRPr>
          </a:p>
        </p:txBody>
      </p:sp>
      <p:sp>
        <p:nvSpPr>
          <p:cNvPr id="13" name="矩形 12">
            <a:extLst>
              <a:ext uri="{FF2B5EF4-FFF2-40B4-BE49-F238E27FC236}">
                <a16:creationId xmlns:a16="http://schemas.microsoft.com/office/drawing/2014/main" id="{E2F95CE2-A00B-3044-0FA3-8D91421AD5A1}"/>
              </a:ext>
            </a:extLst>
          </p:cNvPr>
          <p:cNvSpPr/>
          <p:nvPr/>
        </p:nvSpPr>
        <p:spPr>
          <a:xfrm>
            <a:off x="8746040" y="2850413"/>
            <a:ext cx="3077623" cy="1015662"/>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4" name="圆角矩形 5">
            <a:extLst>
              <a:ext uri="{FF2B5EF4-FFF2-40B4-BE49-F238E27FC236}">
                <a16:creationId xmlns:a16="http://schemas.microsoft.com/office/drawing/2014/main" id="{05F46C93-3CA8-43D8-3FB0-1BF64A0CB74C}"/>
              </a:ext>
            </a:extLst>
          </p:cNvPr>
          <p:cNvSpPr/>
          <p:nvPr/>
        </p:nvSpPr>
        <p:spPr>
          <a:xfrm rot="10800000" flipV="1">
            <a:off x="0" y="2921169"/>
            <a:ext cx="3445960" cy="1015662"/>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5" name="圆角矩形 6">
            <a:extLst>
              <a:ext uri="{FF2B5EF4-FFF2-40B4-BE49-F238E27FC236}">
                <a16:creationId xmlns:a16="http://schemas.microsoft.com/office/drawing/2014/main" id="{82455F26-62D1-1504-3192-F1938827E344}"/>
              </a:ext>
            </a:extLst>
          </p:cNvPr>
          <p:cNvSpPr/>
          <p:nvPr/>
        </p:nvSpPr>
        <p:spPr>
          <a:xfrm rot="16200000" flipV="1">
            <a:off x="11176677" y="2850752"/>
            <a:ext cx="1015662" cy="1014984"/>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6" name="Freeform 96">
            <a:extLst>
              <a:ext uri="{FF2B5EF4-FFF2-40B4-BE49-F238E27FC236}">
                <a16:creationId xmlns:a16="http://schemas.microsoft.com/office/drawing/2014/main" id="{DAE957FD-2557-B380-436E-A98584E4591A}"/>
              </a:ext>
            </a:extLst>
          </p:cNvPr>
          <p:cNvSpPr/>
          <p:nvPr/>
        </p:nvSpPr>
        <p:spPr bwMode="auto">
          <a:xfrm>
            <a:off x="11358032" y="3013820"/>
            <a:ext cx="712301" cy="693796"/>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Tree>
    <p:extLst>
      <p:ext uri="{BB962C8B-B14F-4D97-AF65-F5344CB8AC3E}">
        <p14:creationId xmlns:p14="http://schemas.microsoft.com/office/powerpoint/2010/main" val="32466441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136619" y="821094"/>
            <a:ext cx="569480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3" name="圆角矩形 22"/>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4" name="圆角矩形 2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6" name="文本框 25"/>
          <p:cNvSpPr txBox="1"/>
          <p:nvPr/>
        </p:nvSpPr>
        <p:spPr>
          <a:xfrm>
            <a:off x="2125237" y="779118"/>
            <a:ext cx="3769113"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什么是机器学习</a:t>
            </a:r>
          </a:p>
        </p:txBody>
      </p:sp>
      <mc:AlternateContent xmlns:mc="http://schemas.openxmlformats.org/markup-compatibility/2006" xmlns:a14="http://schemas.microsoft.com/office/drawing/2010/main">
        <mc:Choice Requires="a14">
          <p:sp>
            <p:nvSpPr>
              <p:cNvPr id="18" name="内容占位符 2"/>
              <p:cNvSpPr txBox="1">
                <a:spLocks/>
              </p:cNvSpPr>
              <p:nvPr/>
            </p:nvSpPr>
            <p:spPr>
              <a:xfrm>
                <a:off x="1247776" y="2471713"/>
                <a:ext cx="10029824" cy="3582578"/>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dirty="0">
                    <a:latin typeface="微软雅黑" panose="020B0503020204020204" pitchFamily="34" charset="-122"/>
                    <a:ea typeface="微软雅黑" panose="020B0503020204020204" pitchFamily="34" charset="-122"/>
                  </a:rPr>
                  <a:t>    “假设用</a:t>
                </a:r>
                <a14:m>
                  <m:oMath xmlns:m="http://schemas.openxmlformats.org/officeDocument/2006/math">
                    <m:r>
                      <a:rPr lang="en-US" altLang="zh-CN" sz="2800" b="1" i="1" smtClean="0">
                        <a:solidFill>
                          <a:srgbClr val="FF0000"/>
                        </a:solidFill>
                        <a:latin typeface="Cambria Math"/>
                      </a:rPr>
                      <m:t>𝑷</m:t>
                    </m:r>
                  </m:oMath>
                </a14:m>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性能</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来评估计算机程序在</a:t>
                </a:r>
                <a14:m>
                  <m:oMath xmlns:m="http://schemas.openxmlformats.org/officeDocument/2006/math">
                    <m:r>
                      <a:rPr lang="en-US" altLang="zh-CN" sz="2800" b="1" i="1">
                        <a:solidFill>
                          <a:srgbClr val="00B0F0"/>
                        </a:solidFill>
                        <a:latin typeface="Cambria Math"/>
                      </a:rPr>
                      <m:t>𝑻</m:t>
                    </m:r>
                  </m:oMath>
                </a14:m>
                <a:r>
                  <a:rPr lang="en-US" altLang="zh-CN" sz="2800" b="1" dirty="0">
                    <a:solidFill>
                      <a:srgbClr val="00B0F0"/>
                    </a:solidFill>
                    <a:latin typeface="微软雅黑" panose="020B0503020204020204" pitchFamily="34" charset="-122"/>
                    <a:ea typeface="微软雅黑" panose="020B0503020204020204" pitchFamily="34" charset="-122"/>
                  </a:rPr>
                  <a:t>(</a:t>
                </a:r>
                <a:r>
                  <a:rPr lang="zh-CN" altLang="en-US" sz="2800" b="1" dirty="0">
                    <a:solidFill>
                      <a:srgbClr val="00B0F0"/>
                    </a:solidFill>
                    <a:latin typeface="微软雅黑" panose="020B0503020204020204" pitchFamily="34" charset="-122"/>
                    <a:ea typeface="微软雅黑" panose="020B0503020204020204" pitchFamily="34" charset="-122"/>
                  </a:rPr>
                  <a:t>某任务类</a:t>
                </a:r>
                <a:r>
                  <a:rPr lang="en-US" altLang="zh-CN" sz="2800" b="1" dirty="0">
                    <a:solidFill>
                      <a:srgbClr val="00B0F0"/>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，若一个程序通过利用</a:t>
                </a:r>
                <a14:m>
                  <m:oMath xmlns:m="http://schemas.openxmlformats.org/officeDocument/2006/math">
                    <m:r>
                      <a:rPr lang="en-US" altLang="zh-CN" sz="2800" b="1" i="1" smtClean="0">
                        <a:solidFill>
                          <a:srgbClr val="00B050"/>
                        </a:solidFill>
                        <a:latin typeface="Cambria Math"/>
                      </a:rPr>
                      <m:t>𝑬</m:t>
                    </m:r>
                  </m:oMath>
                </a14:m>
                <a:r>
                  <a:rPr lang="en-US" altLang="zh-CN" sz="2800" b="1" dirty="0">
                    <a:solidFill>
                      <a:srgbClr val="00B050"/>
                    </a:solidFill>
                    <a:latin typeface="微软雅黑" panose="020B0503020204020204" pitchFamily="34" charset="-122"/>
                    <a:ea typeface="微软雅黑" panose="020B0503020204020204" pitchFamily="34" charset="-122"/>
                  </a:rPr>
                  <a:t>(</a:t>
                </a:r>
                <a:r>
                  <a:rPr lang="zh-CN" altLang="en-US" sz="2800" b="1" dirty="0">
                    <a:solidFill>
                      <a:srgbClr val="00B050"/>
                    </a:solidFill>
                    <a:latin typeface="微软雅黑" panose="020B0503020204020204" pitchFamily="34" charset="-122"/>
                    <a:ea typeface="微软雅黑" panose="020B0503020204020204" pitchFamily="34" charset="-122"/>
                  </a:rPr>
                  <a:t>经验</a:t>
                </a:r>
                <a:r>
                  <a:rPr lang="en-US" altLang="zh-CN" sz="2800" b="1" dirty="0">
                    <a:solidFill>
                      <a:srgbClr val="00B050"/>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在</a:t>
                </a:r>
                <a14:m>
                  <m:oMath xmlns:m="http://schemas.openxmlformats.org/officeDocument/2006/math">
                    <m:r>
                      <a:rPr lang="en-US" altLang="zh-CN" sz="2800" b="0" i="1" smtClean="0">
                        <a:latin typeface="Cambria Math"/>
                      </a:rPr>
                      <m:t>𝑇</m:t>
                    </m:r>
                  </m:oMath>
                </a14:m>
                <a:r>
                  <a:rPr lang="zh-CN" altLang="en-US" sz="2800" dirty="0">
                    <a:latin typeface="微软雅黑" panose="020B0503020204020204" pitchFamily="34" charset="-122"/>
                    <a:ea typeface="微软雅黑" panose="020B0503020204020204" pitchFamily="34" charset="-122"/>
                  </a:rPr>
                  <a:t>中任务上获得了性能改善，则我们就说关于</a:t>
                </a:r>
                <a14:m>
                  <m:oMath xmlns:m="http://schemas.openxmlformats.org/officeDocument/2006/math">
                    <m:r>
                      <a:rPr lang="en-US" altLang="zh-CN" sz="2800" b="0" i="1">
                        <a:latin typeface="Cambria Math"/>
                      </a:rPr>
                      <m:t>𝑇</m:t>
                    </m:r>
                  </m:oMath>
                </a14:m>
                <a:r>
                  <a:rPr lang="zh-CN" altLang="en-US" sz="2800" dirty="0">
                    <a:latin typeface="微软雅黑" panose="020B0503020204020204" pitchFamily="34" charset="-122"/>
                    <a:ea typeface="微软雅黑" panose="020B0503020204020204" pitchFamily="34" charset="-122"/>
                  </a:rPr>
                  <a:t>和</a:t>
                </a:r>
                <a14:m>
                  <m:oMath xmlns:m="http://schemas.openxmlformats.org/officeDocument/2006/math">
                    <m:r>
                      <a:rPr lang="en-US" altLang="zh-CN" sz="2800" b="0" i="1">
                        <a:latin typeface="Cambria Math"/>
                      </a:rPr>
                      <m:t>𝑃</m:t>
                    </m:r>
                  </m:oMath>
                </a14:m>
                <a:r>
                  <a:rPr lang="zh-CN" altLang="en-US" sz="2800" dirty="0">
                    <a:latin typeface="微软雅黑" panose="020B0503020204020204" pitchFamily="34" charset="-122"/>
                    <a:ea typeface="微软雅黑" panose="020B0503020204020204" pitchFamily="34" charset="-122"/>
                  </a:rPr>
                  <a:t>，该程序对</a:t>
                </a:r>
                <a14:m>
                  <m:oMath xmlns:m="http://schemas.openxmlformats.org/officeDocument/2006/math">
                    <m:r>
                      <a:rPr lang="en-US" altLang="zh-CN" sz="2800" b="0" i="1" smtClean="0">
                        <a:latin typeface="Cambria Math"/>
                      </a:rPr>
                      <m:t>𝐸</m:t>
                    </m:r>
                  </m:oMath>
                </a14:m>
                <a:r>
                  <a:rPr lang="zh-CN" altLang="en-US" sz="2800" dirty="0">
                    <a:latin typeface="微软雅黑" panose="020B0503020204020204" pitchFamily="34" charset="-122"/>
                    <a:ea typeface="微软雅黑" panose="020B0503020204020204" pitchFamily="34" charset="-122"/>
                  </a:rPr>
                  <a:t>进行了学习”。</a:t>
                </a:r>
                <a:endParaRPr lang="en-US" altLang="zh-CN" sz="2800" dirty="0">
                  <a:latin typeface="微软雅黑" panose="020B0503020204020204" pitchFamily="34" charset="-122"/>
                  <a:ea typeface="微软雅黑" panose="020B0503020204020204" pitchFamily="34" charset="-122"/>
                </a:endParaRPr>
              </a:p>
              <a:p>
                <a:pPr algn="just"/>
                <a:r>
                  <a:rPr lang="zh-CN" altLang="en-US" sz="2800" dirty="0">
                    <a:latin typeface="微软雅黑" panose="020B0503020204020204" pitchFamily="34" charset="-122"/>
                    <a:ea typeface="微软雅黑" panose="020B0503020204020204" pitchFamily="34" charset="-122"/>
                  </a:rPr>
                  <a:t>    机器学习致力于研究如何通过计算的手段，</a:t>
                </a:r>
                <a:r>
                  <a:rPr lang="zh-CN" altLang="en-US" sz="2800" b="1" dirty="0">
                    <a:solidFill>
                      <a:srgbClr val="C00000"/>
                    </a:solidFill>
                    <a:latin typeface="微软雅黑" panose="020B0503020204020204" pitchFamily="34" charset="-122"/>
                    <a:ea typeface="微软雅黑" panose="020B0503020204020204" pitchFamily="34" charset="-122"/>
                  </a:rPr>
                  <a:t>利用经验来改善系统自身的性能</a:t>
                </a:r>
                <a:r>
                  <a:rPr lang="zh-CN" altLang="en-US" sz="2800" dirty="0">
                    <a:latin typeface="微软雅黑" panose="020B0503020204020204" pitchFamily="34" charset="-122"/>
                    <a:ea typeface="微软雅黑" panose="020B0503020204020204" pitchFamily="34" charset="-122"/>
                  </a:rPr>
                  <a:t>，从而在计算机上</a:t>
                </a:r>
                <a:r>
                  <a:rPr lang="zh-CN" altLang="en-US" sz="2800" b="1" dirty="0">
                    <a:solidFill>
                      <a:srgbClr val="C00000"/>
                    </a:solidFill>
                    <a:latin typeface="微软雅黑" panose="020B0503020204020204" pitchFamily="34" charset="-122"/>
                    <a:ea typeface="微软雅黑" panose="020B0503020204020204" pitchFamily="34" charset="-122"/>
                  </a:rPr>
                  <a:t>从数据中</a:t>
                </a:r>
                <a:r>
                  <a:rPr lang="zh-CN" altLang="en-US" sz="2800" dirty="0">
                    <a:latin typeface="微软雅黑" panose="020B0503020204020204" pitchFamily="34" charset="-122"/>
                    <a:ea typeface="微软雅黑" panose="020B0503020204020204" pitchFamily="34" charset="-122"/>
                  </a:rPr>
                  <a:t>产生</a:t>
                </a:r>
                <a:r>
                  <a:rPr lang="zh-CN" altLang="en-US" sz="2800" b="1" dirty="0">
                    <a:solidFill>
                      <a:srgbClr val="C00000"/>
                    </a:solidFill>
                    <a:latin typeface="微软雅黑" panose="020B0503020204020204" pitchFamily="34" charset="-122"/>
                    <a:ea typeface="微软雅黑" panose="020B0503020204020204" pitchFamily="34" charset="-122"/>
                  </a:rPr>
                  <a:t>“模型”</a:t>
                </a:r>
                <a:r>
                  <a:rPr lang="zh-CN" altLang="en-US" sz="2800" dirty="0">
                    <a:latin typeface="微软雅黑" panose="020B0503020204020204" pitchFamily="34" charset="-122"/>
                    <a:ea typeface="微软雅黑" panose="020B0503020204020204" pitchFamily="34" charset="-122"/>
                  </a:rPr>
                  <a:t>，用于对</a:t>
                </a:r>
                <a:r>
                  <a:rPr lang="zh-CN" altLang="en-US" sz="2800" b="1" dirty="0">
                    <a:solidFill>
                      <a:srgbClr val="C00000"/>
                    </a:solidFill>
                    <a:latin typeface="微软雅黑" panose="020B0503020204020204" pitchFamily="34" charset="-122"/>
                    <a:ea typeface="微软雅黑" panose="020B0503020204020204" pitchFamily="34" charset="-122"/>
                  </a:rPr>
                  <a:t>新的情况</a:t>
                </a:r>
                <a:r>
                  <a:rPr lang="zh-CN" altLang="en-US" sz="2800" dirty="0">
                    <a:latin typeface="微软雅黑" panose="020B0503020204020204" pitchFamily="34" charset="-122"/>
                    <a:ea typeface="微软雅黑" panose="020B0503020204020204" pitchFamily="34" charset="-122"/>
                  </a:rPr>
                  <a:t>给出</a:t>
                </a:r>
                <a:r>
                  <a:rPr lang="zh-CN" altLang="en-US" sz="2800" b="1" dirty="0">
                    <a:solidFill>
                      <a:srgbClr val="C00000"/>
                    </a:solidFill>
                    <a:latin typeface="微软雅黑" panose="020B0503020204020204" pitchFamily="34" charset="-122"/>
                    <a:ea typeface="微软雅黑" panose="020B0503020204020204" pitchFamily="34" charset="-122"/>
                  </a:rPr>
                  <a:t>判断</a:t>
                </a:r>
                <a:r>
                  <a:rPr lang="zh-CN" altLang="en-US" sz="2800" dirty="0">
                    <a:latin typeface="微软雅黑" panose="020B0503020204020204" pitchFamily="34" charset="-122"/>
                    <a:ea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endParaRPr>
              </a:p>
              <a:p>
                <a:endParaRPr lang="en-US" altLang="zh-CN" sz="2800" dirty="0">
                  <a:latin typeface="微软雅黑" panose="020B0503020204020204" pitchFamily="34" charset="-122"/>
                  <a:ea typeface="微软雅黑" panose="020B0503020204020204" pitchFamily="34" charset="-122"/>
                </a:endParaRPr>
              </a:p>
              <a:p>
                <a:r>
                  <a:rPr lang="zh-CN" altLang="en-US" sz="2800" dirty="0">
                    <a:latin typeface="微软雅黑" panose="020B0503020204020204" pitchFamily="34" charset="-122"/>
                    <a:ea typeface="微软雅黑" panose="020B0503020204020204" pitchFamily="34" charset="-122"/>
                  </a:rPr>
                  <a:t>机器学习是一种</a:t>
                </a:r>
                <a:r>
                  <a:rPr lang="zh-CN" altLang="en-US" sz="2800" b="1" dirty="0">
                    <a:solidFill>
                      <a:srgbClr val="C00000"/>
                    </a:solidFill>
                    <a:latin typeface="微软雅黑" panose="020B0503020204020204" pitchFamily="34" charset="-122"/>
                    <a:ea typeface="微软雅黑" panose="020B0503020204020204" pitchFamily="34" charset="-122"/>
                  </a:rPr>
                  <a:t>从数据中获得知识</a:t>
                </a:r>
                <a:r>
                  <a:rPr lang="zh-CN" altLang="en-US" sz="2800" dirty="0">
                    <a:latin typeface="微软雅黑" panose="020B0503020204020204" pitchFamily="34" charset="-122"/>
                    <a:ea typeface="微软雅黑" panose="020B0503020204020204" pitchFamily="34" charset="-122"/>
                  </a:rPr>
                  <a:t>的方法 （垃圾邮件过滤）</a:t>
                </a:r>
              </a:p>
            </p:txBody>
          </p:sp>
        </mc:Choice>
        <mc:Fallback xmlns="">
          <p:sp>
            <p:nvSpPr>
              <p:cNvPr id="18" name="内容占位符 2"/>
              <p:cNvSpPr txBox="1">
                <a:spLocks noRot="1" noChangeAspect="1" noMove="1" noResize="1" noEditPoints="1" noAdjustHandles="1" noChangeArrowheads="1" noChangeShapeType="1" noTextEdit="1"/>
              </p:cNvSpPr>
              <p:nvPr/>
            </p:nvSpPr>
            <p:spPr>
              <a:xfrm>
                <a:off x="1247776" y="2471713"/>
                <a:ext cx="10029824" cy="3582578"/>
              </a:xfrm>
              <a:prstGeom prst="rect">
                <a:avLst/>
              </a:prstGeom>
              <a:blipFill>
                <a:blip r:embed="rId2"/>
                <a:stretch>
                  <a:fillRect l="-1277" t="-1701" r="-1216" b="-27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729647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2"/>
          <p:cNvSpPr txBox="1">
            <a:spLocks/>
          </p:cNvSpPr>
          <p:nvPr/>
        </p:nvSpPr>
        <p:spPr>
          <a:xfrm>
            <a:off x="1186261" y="2617896"/>
            <a:ext cx="9819478" cy="2592280"/>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z="2800" kern="0" spc="-100" dirty="0">
                <a:latin typeface="微软雅黑" panose="020B0503020204020204" pitchFamily="34" charset="-122"/>
                <a:ea typeface="微软雅黑" panose="020B0503020204020204" pitchFamily="34" charset="-122"/>
              </a:rPr>
              <a:t>    机器学习是</a:t>
            </a:r>
            <a:r>
              <a:rPr lang="zh-CN" altLang="en-US" sz="2800" b="1" kern="0" spc="-100" dirty="0">
                <a:solidFill>
                  <a:srgbClr val="C00000"/>
                </a:solidFill>
                <a:latin typeface="微软雅黑" panose="020B0503020204020204" pitchFamily="34" charset="-122"/>
                <a:ea typeface="微软雅黑" panose="020B0503020204020204" pitchFamily="34" charset="-122"/>
              </a:rPr>
              <a:t>统计学</a:t>
            </a:r>
            <a:r>
              <a:rPr lang="zh-CN" altLang="en-US" sz="2800" kern="0" spc="-100" dirty="0">
                <a:latin typeface="微软雅黑" panose="020B0503020204020204" pitchFamily="34" charset="-122"/>
                <a:ea typeface="微软雅黑" panose="020B0503020204020204" pitchFamily="34" charset="-122"/>
              </a:rPr>
              <a:t>、</a:t>
            </a:r>
            <a:r>
              <a:rPr lang="zh-CN" altLang="en-US" sz="2800" b="1" kern="0" spc="-100" dirty="0">
                <a:solidFill>
                  <a:srgbClr val="C00000"/>
                </a:solidFill>
                <a:latin typeface="微软雅黑" panose="020B0503020204020204" pitchFamily="34" charset="-122"/>
                <a:ea typeface="微软雅黑" panose="020B0503020204020204" pitchFamily="34" charset="-122"/>
              </a:rPr>
              <a:t>人工智能</a:t>
            </a:r>
            <a:r>
              <a:rPr lang="zh-CN" altLang="en-US" sz="2800" kern="0" spc="-100" dirty="0">
                <a:latin typeface="微软雅黑" panose="020B0503020204020204" pitchFamily="34" charset="-122"/>
                <a:ea typeface="微软雅黑" panose="020B0503020204020204" pitchFamily="34" charset="-122"/>
              </a:rPr>
              <a:t>和</a:t>
            </a:r>
            <a:r>
              <a:rPr lang="zh-CN" altLang="en-US" sz="2800" b="1" kern="0" spc="-100" dirty="0">
                <a:solidFill>
                  <a:srgbClr val="C00000"/>
                </a:solidFill>
                <a:latin typeface="微软雅黑" panose="020B0503020204020204" pitchFamily="34" charset="-122"/>
                <a:ea typeface="微软雅黑" panose="020B0503020204020204" pitchFamily="34" charset="-122"/>
              </a:rPr>
              <a:t>计算机科学</a:t>
            </a:r>
            <a:r>
              <a:rPr lang="zh-CN" altLang="en-US" sz="2800" kern="0" spc="-100" dirty="0">
                <a:latin typeface="微软雅黑" panose="020B0503020204020204" pitchFamily="34" charset="-122"/>
                <a:ea typeface="微软雅黑" panose="020B0503020204020204" pitchFamily="34" charset="-122"/>
              </a:rPr>
              <a:t>交叉的研究领域，也被称为预测分析或统计学习。近年来，机器学习方法已经应用到日常生活的方方面面。从自动推荐看什么电影、点什么食物、买什么商品，到个性化的在线电台和从照片中识别好友。</a:t>
            </a:r>
            <a:endParaRPr lang="en-US" altLang="zh-CN" sz="2800" kern="0" spc="-100"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F9C6855E-6942-4848-7967-DA9A61884F65}"/>
              </a:ext>
            </a:extLst>
          </p:cNvPr>
          <p:cNvSpPr/>
          <p:nvPr/>
        </p:nvSpPr>
        <p:spPr>
          <a:xfrm>
            <a:off x="6136619" y="821094"/>
            <a:ext cx="569480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3" name="圆角矩形 22">
            <a:extLst>
              <a:ext uri="{FF2B5EF4-FFF2-40B4-BE49-F238E27FC236}">
                <a16:creationId xmlns:a16="http://schemas.microsoft.com/office/drawing/2014/main" id="{1CCC5B75-AF8D-4BAD-59D9-D7639D2A230E}"/>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4" name="圆角矩形 23">
            <a:extLst>
              <a:ext uri="{FF2B5EF4-FFF2-40B4-BE49-F238E27FC236}">
                <a16:creationId xmlns:a16="http://schemas.microsoft.com/office/drawing/2014/main" id="{83A71772-B164-1981-AD76-0A25DE82134D}"/>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5" name="Freeform 96">
            <a:extLst>
              <a:ext uri="{FF2B5EF4-FFF2-40B4-BE49-F238E27FC236}">
                <a16:creationId xmlns:a16="http://schemas.microsoft.com/office/drawing/2014/main" id="{E6B1FF96-2513-785B-3F99-4B9EC8173D59}"/>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 name="文本框 5">
            <a:extLst>
              <a:ext uri="{FF2B5EF4-FFF2-40B4-BE49-F238E27FC236}">
                <a16:creationId xmlns:a16="http://schemas.microsoft.com/office/drawing/2014/main" id="{3E6435A4-3DE7-6FAD-CEC9-2F79EB1FF0D0}"/>
              </a:ext>
            </a:extLst>
          </p:cNvPr>
          <p:cNvSpPr txBox="1"/>
          <p:nvPr/>
        </p:nvSpPr>
        <p:spPr>
          <a:xfrm>
            <a:off x="2125237" y="779118"/>
            <a:ext cx="3769113"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什么是机器学习</a:t>
            </a:r>
          </a:p>
        </p:txBody>
      </p:sp>
    </p:spTree>
    <p:extLst>
      <p:ext uri="{BB962C8B-B14F-4D97-AF65-F5344CB8AC3E}">
        <p14:creationId xmlns:p14="http://schemas.microsoft.com/office/powerpoint/2010/main" val="7600940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98156" y="821094"/>
            <a:ext cx="6133268"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3" name="圆角矩形 22"/>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4" name="圆角矩形 2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6" name="文本框 25"/>
          <p:cNvSpPr txBox="1"/>
          <p:nvPr/>
        </p:nvSpPr>
        <p:spPr>
          <a:xfrm>
            <a:off x="2204185" y="779118"/>
            <a:ext cx="332071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机器学习应用</a:t>
            </a:r>
          </a:p>
        </p:txBody>
      </p:sp>
      <p:sp>
        <p:nvSpPr>
          <p:cNvPr id="18" name="内容占位符 2"/>
          <p:cNvSpPr txBox="1">
            <a:spLocks/>
          </p:cNvSpPr>
          <p:nvPr/>
        </p:nvSpPr>
        <p:spPr>
          <a:xfrm>
            <a:off x="1198028" y="2441403"/>
            <a:ext cx="9795943" cy="3407348"/>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gn="just">
              <a:lnSpc>
                <a:spcPct val="150000"/>
              </a:lnSpc>
            </a:pPr>
            <a:r>
              <a:rPr lang="zh-CN" altLang="en-US" sz="2400" spc="195" dirty="0">
                <a:latin typeface="微软雅黑" pitchFamily="34" charset="-122"/>
                <a:ea typeface="微软雅黑" pitchFamily="34" charset="-122"/>
                <a:cs typeface="微软雅黑"/>
              </a:rPr>
              <a:t>    机器学习广泛应用于图像识别、目标检测、语音识别、机器翻译、推荐系统、语言模型、工业检测、医疗辅助分析等领域。</a:t>
            </a:r>
            <a:endParaRPr lang="en-US" altLang="zh-CN" sz="2400" spc="195" dirty="0">
              <a:latin typeface="微软雅黑" pitchFamily="34" charset="-122"/>
              <a:ea typeface="微软雅黑" pitchFamily="34" charset="-122"/>
              <a:cs typeface="微软雅黑"/>
            </a:endParaRPr>
          </a:p>
          <a:p>
            <a:pPr marL="12700" algn="just">
              <a:lnSpc>
                <a:spcPct val="150000"/>
              </a:lnSpc>
            </a:pPr>
            <a:r>
              <a:rPr lang="zh-CN" altLang="en-US" sz="2400" spc="195" dirty="0">
                <a:latin typeface="微软雅黑" pitchFamily="34" charset="-122"/>
                <a:ea typeface="微软雅黑" pitchFamily="34" charset="-122"/>
                <a:cs typeface="微软雅黑"/>
              </a:rPr>
              <a:t>    除了商业应用之外，机器学习也对当前数据驱动的研究方法产生了很大影响。本书中介绍的工具均已应用在各种科学问题上，比如</a:t>
            </a:r>
            <a:r>
              <a:rPr lang="zh-CN" altLang="en-US" sz="2400" b="1" spc="195" dirty="0">
                <a:solidFill>
                  <a:srgbClr val="C00000"/>
                </a:solidFill>
                <a:latin typeface="微软雅黑" pitchFamily="34" charset="-122"/>
                <a:ea typeface="微软雅黑" pitchFamily="34" charset="-122"/>
                <a:cs typeface="微软雅黑"/>
              </a:rPr>
              <a:t>研究恒星</a:t>
            </a:r>
            <a:r>
              <a:rPr lang="zh-CN" altLang="en-US" sz="2400" spc="195" dirty="0">
                <a:latin typeface="微软雅黑" pitchFamily="34" charset="-122"/>
                <a:ea typeface="微软雅黑" pitchFamily="34" charset="-122"/>
                <a:cs typeface="微软雅黑"/>
              </a:rPr>
              <a:t>、</a:t>
            </a:r>
            <a:r>
              <a:rPr lang="zh-CN" altLang="en-US" sz="2400" b="1" spc="195" dirty="0">
                <a:solidFill>
                  <a:srgbClr val="C00000"/>
                </a:solidFill>
                <a:latin typeface="微软雅黑" pitchFamily="34" charset="-122"/>
                <a:ea typeface="微软雅黑" pitchFamily="34" charset="-122"/>
                <a:cs typeface="微软雅黑"/>
              </a:rPr>
              <a:t>寻找行星</a:t>
            </a:r>
            <a:r>
              <a:rPr lang="zh-CN" altLang="en-US" sz="2400" spc="195" dirty="0">
                <a:latin typeface="微软雅黑" pitchFamily="34" charset="-122"/>
                <a:ea typeface="微软雅黑" pitchFamily="34" charset="-122"/>
                <a:cs typeface="微软雅黑"/>
              </a:rPr>
              <a:t>、</a:t>
            </a:r>
            <a:r>
              <a:rPr lang="zh-CN" altLang="en-US" sz="2400" b="1" spc="195" dirty="0">
                <a:solidFill>
                  <a:srgbClr val="C00000"/>
                </a:solidFill>
                <a:latin typeface="微软雅黑" pitchFamily="34" charset="-122"/>
                <a:ea typeface="微软雅黑" pitchFamily="34" charset="-122"/>
                <a:cs typeface="微软雅黑"/>
              </a:rPr>
              <a:t>发现新粒子</a:t>
            </a:r>
            <a:r>
              <a:rPr lang="zh-CN" altLang="en-US" sz="2400" spc="195" dirty="0">
                <a:latin typeface="微软雅黑" pitchFamily="34" charset="-122"/>
                <a:ea typeface="微软雅黑" pitchFamily="34" charset="-122"/>
                <a:cs typeface="微软雅黑"/>
              </a:rPr>
              <a:t>、</a:t>
            </a:r>
            <a:r>
              <a:rPr lang="zh-CN" altLang="en-US" sz="2400" b="1" spc="195" dirty="0">
                <a:solidFill>
                  <a:srgbClr val="C00000"/>
                </a:solidFill>
                <a:latin typeface="微软雅黑" pitchFamily="34" charset="-122"/>
                <a:ea typeface="微软雅黑" pitchFamily="34" charset="-122"/>
                <a:cs typeface="微软雅黑"/>
              </a:rPr>
              <a:t>分析</a:t>
            </a:r>
            <a:r>
              <a:rPr lang="en-US" altLang="zh-CN" sz="2400" b="1" spc="195" dirty="0">
                <a:solidFill>
                  <a:srgbClr val="C00000"/>
                </a:solidFill>
                <a:latin typeface="微软雅黑" pitchFamily="34" charset="-122"/>
                <a:ea typeface="微软雅黑" pitchFamily="34" charset="-122"/>
                <a:cs typeface="微软雅黑"/>
              </a:rPr>
              <a:t>DNA</a:t>
            </a:r>
            <a:r>
              <a:rPr lang="zh-CN" altLang="en-US" sz="2400" spc="195" dirty="0">
                <a:latin typeface="微软雅黑" pitchFamily="34" charset="-122"/>
                <a:ea typeface="微软雅黑" pitchFamily="34" charset="-122"/>
                <a:cs typeface="微软雅黑"/>
              </a:rPr>
              <a:t>，以及提供个性化的</a:t>
            </a:r>
            <a:r>
              <a:rPr lang="zh-CN" altLang="en-US" sz="2400" b="1" spc="195" dirty="0">
                <a:solidFill>
                  <a:srgbClr val="C00000"/>
                </a:solidFill>
                <a:latin typeface="微软雅黑" pitchFamily="34" charset="-122"/>
                <a:ea typeface="微软雅黑" pitchFamily="34" charset="-122"/>
                <a:cs typeface="微软雅黑"/>
              </a:rPr>
              <a:t>癌症治疗</a:t>
            </a:r>
            <a:r>
              <a:rPr lang="zh-CN" altLang="en-US" sz="2400" spc="195" dirty="0">
                <a:latin typeface="微软雅黑" pitchFamily="34" charset="-122"/>
                <a:ea typeface="微软雅黑" pitchFamily="34" charset="-122"/>
                <a:cs typeface="微软雅黑"/>
              </a:rPr>
              <a:t>方案。</a:t>
            </a:r>
          </a:p>
        </p:txBody>
      </p:sp>
    </p:spTree>
    <p:extLst>
      <p:ext uri="{BB962C8B-B14F-4D97-AF65-F5344CB8AC3E}">
        <p14:creationId xmlns:p14="http://schemas.microsoft.com/office/powerpoint/2010/main" val="3973892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sz="quarter" idx="1"/>
          </p:nvPr>
        </p:nvSpPr>
        <p:spPr>
          <a:xfrm>
            <a:off x="1142999" y="1827705"/>
            <a:ext cx="9906001" cy="4783217"/>
          </a:xfrm>
        </p:spPr>
        <p:txBody>
          <a:bodyPr>
            <a:normAutofit/>
          </a:bodyPr>
          <a:lstStyle/>
          <a:p>
            <a:r>
              <a:rPr lang="zh-CN" altLang="en-US" sz="3600" dirty="0">
                <a:latin typeface="微软雅黑" panose="020B0503020204020204" pitchFamily="34" charset="-122"/>
                <a:ea typeface="微软雅黑" panose="020B0503020204020204" pitchFamily="34" charset="-122"/>
              </a:rPr>
              <a:t>语音识别</a:t>
            </a:r>
            <a:endParaRPr lang="en-US" altLang="zh-TW" sz="3600" dirty="0">
              <a:latin typeface="微软雅黑" panose="020B0503020204020204" pitchFamily="34" charset="-122"/>
              <a:ea typeface="微软雅黑" panose="020B0503020204020204" pitchFamily="34" charset="-122"/>
            </a:endParaRPr>
          </a:p>
          <a:p>
            <a:endParaRPr lang="en-US" altLang="zh-TW"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图像识别</a:t>
            </a:r>
            <a:endParaRPr lang="en-US" altLang="zh-TW" sz="3600" dirty="0">
              <a:latin typeface="微软雅黑" panose="020B0503020204020204" pitchFamily="34" charset="-122"/>
              <a:ea typeface="微软雅黑" panose="020B0503020204020204" pitchFamily="34" charset="-122"/>
            </a:endParaRPr>
          </a:p>
          <a:p>
            <a:endParaRPr lang="en-US" altLang="zh-TW"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围棋</a:t>
            </a:r>
            <a:endParaRPr lang="en-US" altLang="zh-CN" sz="3600" dirty="0">
              <a:latin typeface="微软雅黑" panose="020B0503020204020204" pitchFamily="34" charset="-122"/>
              <a:ea typeface="微软雅黑" panose="020B0503020204020204" pitchFamily="34" charset="-122"/>
            </a:endParaRPr>
          </a:p>
          <a:p>
            <a:endParaRPr lang="en-US" altLang="zh-TW" sz="3600" dirty="0">
              <a:latin typeface="微软雅黑" panose="020B0503020204020204" pitchFamily="34" charset="-122"/>
              <a:ea typeface="微软雅黑" panose="020B0503020204020204" pitchFamily="34" charset="-122"/>
            </a:endParaRPr>
          </a:p>
          <a:p>
            <a:r>
              <a:rPr lang="zh-CN" altLang="en-US" sz="3600" dirty="0">
                <a:latin typeface="微软雅黑" panose="020B0503020204020204" pitchFamily="34" charset="-122"/>
                <a:ea typeface="微软雅黑" panose="020B0503020204020204" pitchFamily="34" charset="-122"/>
              </a:rPr>
              <a:t>对话系统</a:t>
            </a:r>
            <a:endParaRPr lang="zh-TW" altLang="en-US" sz="3600" dirty="0">
              <a:latin typeface="微软雅黑" panose="020B0503020204020204" pitchFamily="34" charset="-122"/>
              <a:ea typeface="微软雅黑" panose="020B0503020204020204" pitchFamily="34" charset="-122"/>
            </a:endParaRPr>
          </a:p>
        </p:txBody>
      </p:sp>
      <p:graphicFrame>
        <p:nvGraphicFramePr>
          <p:cNvPr id="4" name="Object 12"/>
          <p:cNvGraphicFramePr>
            <a:graphicFrameLocks noChangeAspect="1"/>
          </p:cNvGraphicFramePr>
          <p:nvPr>
            <p:extLst>
              <p:ext uri="{D42A27DB-BD31-4B8C-83A1-F6EECF244321}">
                <p14:modId xmlns:p14="http://schemas.microsoft.com/office/powerpoint/2010/main" val="4106874008"/>
              </p:ext>
            </p:extLst>
          </p:nvPr>
        </p:nvGraphicFramePr>
        <p:xfrm>
          <a:off x="3553665" y="1871276"/>
          <a:ext cx="3822700" cy="460375"/>
        </p:xfrm>
        <a:graphic>
          <a:graphicData uri="http://schemas.openxmlformats.org/presentationml/2006/ole">
            <mc:AlternateContent xmlns:mc="http://schemas.openxmlformats.org/markup-compatibility/2006">
              <mc:Choice xmlns:v="urn:schemas-microsoft-com:vml" Requires="v">
                <p:oleObj name="方程式" r:id="rId2" imgW="1790640" imgH="215640" progId="Equation.3">
                  <p:embed/>
                </p:oleObj>
              </mc:Choice>
              <mc:Fallback>
                <p:oleObj name="方程式" r:id="rId2" imgW="1790640" imgH="215640" progId="Equation.3">
                  <p:embed/>
                  <p:pic>
                    <p:nvPicPr>
                      <p:cNvPr id="0" name=""/>
                      <p:cNvPicPr>
                        <a:picLocks noChangeAspect="1" noChangeArrowheads="1"/>
                      </p:cNvPicPr>
                      <p:nvPr/>
                    </p:nvPicPr>
                    <p:blipFill>
                      <a:blip r:embed="rId3"/>
                      <a:srcRect/>
                      <a:stretch>
                        <a:fillRect/>
                      </a:stretch>
                    </p:blipFill>
                    <p:spPr bwMode="auto">
                      <a:xfrm>
                        <a:off x="3553665" y="1871276"/>
                        <a:ext cx="3822700"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12"/>
          <p:cNvGraphicFramePr>
            <a:graphicFrameLocks noChangeAspect="1"/>
          </p:cNvGraphicFramePr>
          <p:nvPr>
            <p:extLst>
              <p:ext uri="{D42A27DB-BD31-4B8C-83A1-F6EECF244321}">
                <p14:modId xmlns:p14="http://schemas.microsoft.com/office/powerpoint/2010/main" val="2332815334"/>
              </p:ext>
            </p:extLst>
          </p:nvPr>
        </p:nvGraphicFramePr>
        <p:xfrm>
          <a:off x="3505200" y="3143396"/>
          <a:ext cx="3822700" cy="460375"/>
        </p:xfrm>
        <a:graphic>
          <a:graphicData uri="http://schemas.openxmlformats.org/presentationml/2006/ole">
            <mc:AlternateContent xmlns:mc="http://schemas.openxmlformats.org/markup-compatibility/2006">
              <mc:Choice xmlns:v="urn:schemas-microsoft-com:vml" Requires="v">
                <p:oleObj name="方程式" r:id="rId4" imgW="1790640" imgH="215640" progId="Equation.3">
                  <p:embed/>
                </p:oleObj>
              </mc:Choice>
              <mc:Fallback>
                <p:oleObj name="方程式" r:id="rId4" imgW="1790640" imgH="215640" progId="Equation.3">
                  <p:embed/>
                  <p:pic>
                    <p:nvPicPr>
                      <p:cNvPr id="0" name=""/>
                      <p:cNvPicPr>
                        <a:picLocks noChangeAspect="1" noChangeArrowheads="1"/>
                      </p:cNvPicPr>
                      <p:nvPr/>
                    </p:nvPicPr>
                    <p:blipFill>
                      <a:blip r:embed="rId3"/>
                      <a:srcRect/>
                      <a:stretch>
                        <a:fillRect/>
                      </a:stretch>
                    </p:blipFill>
                    <p:spPr bwMode="auto">
                      <a:xfrm>
                        <a:off x="3505200" y="3143396"/>
                        <a:ext cx="3822700"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12"/>
          <p:cNvGraphicFramePr>
            <a:graphicFrameLocks noChangeAspect="1"/>
          </p:cNvGraphicFramePr>
          <p:nvPr>
            <p:extLst>
              <p:ext uri="{D42A27DB-BD31-4B8C-83A1-F6EECF244321}">
                <p14:modId xmlns:p14="http://schemas.microsoft.com/office/powerpoint/2010/main" val="592458826"/>
              </p:ext>
            </p:extLst>
          </p:nvPr>
        </p:nvGraphicFramePr>
        <p:xfrm>
          <a:off x="3505200" y="4356080"/>
          <a:ext cx="3822700" cy="460375"/>
        </p:xfrm>
        <a:graphic>
          <a:graphicData uri="http://schemas.openxmlformats.org/presentationml/2006/ole">
            <mc:AlternateContent xmlns:mc="http://schemas.openxmlformats.org/markup-compatibility/2006">
              <mc:Choice xmlns:v="urn:schemas-microsoft-com:vml" Requires="v">
                <p:oleObj name="方程式" r:id="rId5" imgW="1790640" imgH="215640" progId="Equation.3">
                  <p:embed/>
                </p:oleObj>
              </mc:Choice>
              <mc:Fallback>
                <p:oleObj name="方程式" r:id="rId5" imgW="1790640" imgH="215640" progId="Equation.3">
                  <p:embed/>
                  <p:pic>
                    <p:nvPicPr>
                      <p:cNvPr id="0" name=""/>
                      <p:cNvPicPr>
                        <a:picLocks noChangeAspect="1" noChangeArrowheads="1"/>
                      </p:cNvPicPr>
                      <p:nvPr/>
                    </p:nvPicPr>
                    <p:blipFill>
                      <a:blip r:embed="rId3"/>
                      <a:srcRect/>
                      <a:stretch>
                        <a:fillRect/>
                      </a:stretch>
                    </p:blipFill>
                    <p:spPr bwMode="auto">
                      <a:xfrm>
                        <a:off x="3505200" y="4356080"/>
                        <a:ext cx="3822700"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12"/>
          <p:cNvGraphicFramePr>
            <a:graphicFrameLocks noChangeAspect="1"/>
          </p:cNvGraphicFramePr>
          <p:nvPr>
            <p:extLst>
              <p:ext uri="{D42A27DB-BD31-4B8C-83A1-F6EECF244321}">
                <p14:modId xmlns:p14="http://schemas.microsoft.com/office/powerpoint/2010/main" val="1225858881"/>
              </p:ext>
            </p:extLst>
          </p:nvPr>
        </p:nvGraphicFramePr>
        <p:xfrm>
          <a:off x="3536030" y="5591557"/>
          <a:ext cx="3578225" cy="460375"/>
        </p:xfrm>
        <a:graphic>
          <a:graphicData uri="http://schemas.openxmlformats.org/presentationml/2006/ole">
            <mc:AlternateContent xmlns:mc="http://schemas.openxmlformats.org/markup-compatibility/2006">
              <mc:Choice xmlns:v="urn:schemas-microsoft-com:vml" Requires="v">
                <p:oleObj name="方程式" r:id="rId6" imgW="1676160" imgH="215640" progId="Equation.3">
                  <p:embed/>
                </p:oleObj>
              </mc:Choice>
              <mc:Fallback>
                <p:oleObj name="方程式" r:id="rId6" imgW="1676160" imgH="215640" progId="Equation.3">
                  <p:embed/>
                  <p:pic>
                    <p:nvPicPr>
                      <p:cNvPr id="0" name=""/>
                      <p:cNvPicPr>
                        <a:picLocks noChangeAspect="1" noChangeArrowheads="1"/>
                      </p:cNvPicPr>
                      <p:nvPr/>
                    </p:nvPicPr>
                    <p:blipFill>
                      <a:blip r:embed="rId7"/>
                      <a:srcRect/>
                      <a:stretch>
                        <a:fillRect/>
                      </a:stretch>
                    </p:blipFill>
                    <p:spPr bwMode="auto">
                      <a:xfrm>
                        <a:off x="3536030" y="5591557"/>
                        <a:ext cx="3578225"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文字方塊 7"/>
          <p:cNvSpPr txBox="1"/>
          <p:nvPr/>
        </p:nvSpPr>
        <p:spPr>
          <a:xfrm>
            <a:off x="7327900" y="3111972"/>
            <a:ext cx="947054" cy="523220"/>
          </a:xfrm>
          <a:prstGeom prst="rect">
            <a:avLst/>
          </a:prstGeom>
          <a:noFill/>
        </p:spPr>
        <p:txBody>
          <a:bodyPr wrap="square" rtlCol="0">
            <a:spAutoFit/>
          </a:bodyPr>
          <a:lstStyle/>
          <a:p>
            <a:r>
              <a:rPr lang="en-US" altLang="zh-TW" sz="2800" dirty="0"/>
              <a:t>“</a:t>
            </a:r>
            <a:r>
              <a:rPr lang="zh-CN" altLang="en-US" sz="2800" dirty="0"/>
              <a:t>猫</a:t>
            </a:r>
            <a:r>
              <a:rPr lang="en-US" altLang="zh-TW" sz="2800" dirty="0"/>
              <a:t>”</a:t>
            </a:r>
            <a:endParaRPr lang="zh-TW" altLang="en-US" sz="2800" dirty="0"/>
          </a:p>
        </p:txBody>
      </p:sp>
      <p:sp>
        <p:nvSpPr>
          <p:cNvPr id="9" name="文字方塊 8"/>
          <p:cNvSpPr txBox="1"/>
          <p:nvPr/>
        </p:nvSpPr>
        <p:spPr>
          <a:xfrm>
            <a:off x="7376365" y="1840092"/>
            <a:ext cx="2898395" cy="523220"/>
          </a:xfrm>
          <a:prstGeom prst="rect">
            <a:avLst/>
          </a:prstGeom>
          <a:noFill/>
        </p:spPr>
        <p:txBody>
          <a:bodyPr wrap="square" rtlCol="0">
            <a:spAutoFit/>
          </a:bodyPr>
          <a:lstStyle/>
          <a:p>
            <a:r>
              <a:rPr lang="en-US" altLang="zh-TW" sz="2800" dirty="0"/>
              <a:t>“</a:t>
            </a:r>
            <a:r>
              <a:rPr lang="zh-CN" altLang="en-US" sz="2800" dirty="0"/>
              <a:t>你好</a:t>
            </a:r>
            <a:r>
              <a:rPr lang="en-US" altLang="zh-TW" sz="2800" dirty="0"/>
              <a:t>”</a:t>
            </a:r>
            <a:endParaRPr lang="zh-TW" altLang="en-US" sz="2800" dirty="0"/>
          </a:p>
        </p:txBody>
      </p:sp>
      <p:sp>
        <p:nvSpPr>
          <p:cNvPr id="10" name="文字方塊 9"/>
          <p:cNvSpPr txBox="1"/>
          <p:nvPr/>
        </p:nvSpPr>
        <p:spPr>
          <a:xfrm>
            <a:off x="7327901" y="4298390"/>
            <a:ext cx="1239914" cy="523220"/>
          </a:xfrm>
          <a:prstGeom prst="rect">
            <a:avLst/>
          </a:prstGeom>
          <a:noFill/>
        </p:spPr>
        <p:txBody>
          <a:bodyPr wrap="square" rtlCol="0">
            <a:spAutoFit/>
          </a:bodyPr>
          <a:lstStyle/>
          <a:p>
            <a:r>
              <a:rPr lang="en-US" altLang="zh-TW" sz="2800" dirty="0"/>
              <a:t>“5-5”</a:t>
            </a:r>
            <a:endParaRPr lang="zh-TW" altLang="en-US" sz="2800" dirty="0"/>
          </a:p>
        </p:txBody>
      </p:sp>
      <p:sp>
        <p:nvSpPr>
          <p:cNvPr id="11" name="文字方塊 10"/>
          <p:cNvSpPr txBox="1"/>
          <p:nvPr/>
        </p:nvSpPr>
        <p:spPr>
          <a:xfrm>
            <a:off x="7483708" y="5610406"/>
            <a:ext cx="3031893" cy="523220"/>
          </a:xfrm>
          <a:prstGeom prst="rect">
            <a:avLst/>
          </a:prstGeom>
          <a:noFill/>
        </p:spPr>
        <p:txBody>
          <a:bodyPr wrap="square" rtlCol="0">
            <a:spAutoFit/>
          </a:bodyPr>
          <a:lstStyle/>
          <a:p>
            <a:r>
              <a:rPr lang="en-US" altLang="zh-TW" sz="2800" dirty="0"/>
              <a:t>“</a:t>
            </a:r>
            <a:r>
              <a:rPr lang="zh-CN" altLang="en-US" sz="2800" dirty="0"/>
              <a:t>今天天气真不错</a:t>
            </a:r>
            <a:r>
              <a:rPr lang="en-US" altLang="zh-TW" sz="2800" dirty="0"/>
              <a:t>”</a:t>
            </a:r>
            <a:endParaRPr lang="zh-TW" altLang="en-US" sz="2800" dirty="0"/>
          </a:p>
        </p:txBody>
      </p:sp>
      <p:pic>
        <p:nvPicPr>
          <p:cNvPr id="12" name="圖片 11"/>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47351" y="1814806"/>
            <a:ext cx="2921108" cy="516844"/>
          </a:xfrm>
          <a:prstGeom prst="rect">
            <a:avLst/>
          </a:prstGeom>
        </p:spPr>
      </p:pic>
      <p:sp>
        <p:nvSpPr>
          <p:cNvPr id="15" name="矩形 14"/>
          <p:cNvSpPr/>
          <p:nvPr/>
        </p:nvSpPr>
        <p:spPr>
          <a:xfrm>
            <a:off x="3975141" y="5544755"/>
            <a:ext cx="2659840" cy="523220"/>
          </a:xfrm>
          <a:prstGeom prst="rect">
            <a:avLst/>
          </a:prstGeom>
        </p:spPr>
        <p:txBody>
          <a:bodyPr wrap="square">
            <a:spAutoFit/>
          </a:bodyPr>
          <a:lstStyle/>
          <a:p>
            <a:pPr algn="ctr"/>
            <a:r>
              <a:rPr lang="en-US" altLang="zh-TW" sz="2800" dirty="0"/>
              <a:t>“</a:t>
            </a:r>
            <a:r>
              <a:rPr lang="zh-CN" altLang="en-US" sz="2800" dirty="0"/>
              <a:t>你好</a:t>
            </a:r>
            <a:r>
              <a:rPr lang="en-US" altLang="zh-TW" sz="2800" dirty="0"/>
              <a:t>”</a:t>
            </a:r>
            <a:endParaRPr lang="zh-TW" altLang="en-US" sz="2800" dirty="0"/>
          </a:p>
        </p:txBody>
      </p:sp>
      <p:pic>
        <p:nvPicPr>
          <p:cNvPr id="84994" name="Picture 2" descr="http://y2.ifengimg.com/a/2016_11/2c7ef418c729099.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32699" y="4181543"/>
            <a:ext cx="1144109" cy="858082"/>
          </a:xfrm>
          <a:prstGeom prst="rect">
            <a:avLst/>
          </a:prstGeom>
          <a:noFill/>
          <a:extLst>
            <a:ext uri="{909E8E84-426E-40DD-AFC4-6F175D3DCCD1}">
              <a14:hiddenFill xmlns:a14="http://schemas.microsoft.com/office/drawing/2010/main">
                <a:solidFill>
                  <a:srgbClr val="FFFFFF"/>
                </a:solidFill>
              </a14:hiddenFill>
            </a:ext>
          </a:extLst>
        </p:spPr>
      </p:pic>
      <p:sp>
        <p:nvSpPr>
          <p:cNvPr id="16" name="文字方塊 15"/>
          <p:cNvSpPr txBox="1"/>
          <p:nvPr/>
        </p:nvSpPr>
        <p:spPr>
          <a:xfrm>
            <a:off x="3896949" y="6025761"/>
            <a:ext cx="2773299" cy="461665"/>
          </a:xfrm>
          <a:prstGeom prst="rect">
            <a:avLst/>
          </a:prstGeom>
          <a:noFill/>
        </p:spPr>
        <p:txBody>
          <a:bodyPr wrap="square" rtlCol="0">
            <a:spAutoFit/>
          </a:bodyPr>
          <a:lstStyle/>
          <a:p>
            <a:pPr algn="ctr"/>
            <a:r>
              <a:rPr lang="zh-CN" altLang="en-US" sz="2400" dirty="0">
                <a:solidFill>
                  <a:schemeClr val="accent2">
                    <a:lumMod val="60000"/>
                    <a:lumOff val="40000"/>
                  </a:schemeClr>
                </a:solidFill>
              </a:rPr>
              <a:t>用户输入</a:t>
            </a:r>
            <a:endParaRPr lang="zh-TW" altLang="en-US" sz="2400" dirty="0">
              <a:solidFill>
                <a:schemeClr val="accent2">
                  <a:lumMod val="60000"/>
                  <a:lumOff val="40000"/>
                </a:schemeClr>
              </a:solidFill>
            </a:endParaRPr>
          </a:p>
        </p:txBody>
      </p:sp>
      <p:sp>
        <p:nvSpPr>
          <p:cNvPr id="19" name="文字方塊 18"/>
          <p:cNvSpPr txBox="1"/>
          <p:nvPr/>
        </p:nvSpPr>
        <p:spPr>
          <a:xfrm>
            <a:off x="6713175" y="6025760"/>
            <a:ext cx="2773299" cy="461665"/>
          </a:xfrm>
          <a:prstGeom prst="rect">
            <a:avLst/>
          </a:prstGeom>
          <a:noFill/>
        </p:spPr>
        <p:txBody>
          <a:bodyPr wrap="square" rtlCol="0">
            <a:spAutoFit/>
          </a:bodyPr>
          <a:lstStyle/>
          <a:p>
            <a:pPr algn="ctr"/>
            <a:r>
              <a:rPr lang="zh-CN" altLang="en-US" sz="2400" dirty="0">
                <a:solidFill>
                  <a:schemeClr val="accent2">
                    <a:lumMod val="60000"/>
                    <a:lumOff val="40000"/>
                  </a:schemeClr>
                </a:solidFill>
              </a:rPr>
              <a:t>机器</a:t>
            </a:r>
            <a:endParaRPr lang="zh-TW" altLang="en-US" sz="2400" dirty="0">
              <a:solidFill>
                <a:schemeClr val="accent2">
                  <a:lumMod val="60000"/>
                  <a:lumOff val="40000"/>
                </a:schemeClr>
              </a:solidFill>
            </a:endParaRPr>
          </a:p>
        </p:txBody>
      </p:sp>
      <p:pic>
        <p:nvPicPr>
          <p:cNvPr id="20" name="Picture 12" descr="https://encrypted-tbn1.gstatic.com/images?q=tbn:ANd9GcRcwlRKAlSIaCI4W5PRYVbuBQQXifF-56bFqAjh9DMe-_3Lh8_YKw"/>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3643" y="3008064"/>
            <a:ext cx="1106043" cy="839637"/>
          </a:xfrm>
          <a:prstGeom prst="rect">
            <a:avLst/>
          </a:prstGeom>
          <a:noFill/>
          <a:extLst>
            <a:ext uri="{909E8E84-426E-40DD-AFC4-6F175D3DCCD1}">
              <a14:hiddenFill xmlns:a14="http://schemas.microsoft.com/office/drawing/2010/main">
                <a:solidFill>
                  <a:srgbClr val="FFFFFF"/>
                </a:solidFill>
              </a14:hiddenFill>
            </a:ext>
          </a:extLst>
        </p:spPr>
      </p:pic>
      <p:sp>
        <p:nvSpPr>
          <p:cNvPr id="18" name="文字方塊 17"/>
          <p:cNvSpPr txBox="1"/>
          <p:nvPr/>
        </p:nvSpPr>
        <p:spPr>
          <a:xfrm>
            <a:off x="8124848" y="4329168"/>
            <a:ext cx="2543153" cy="461665"/>
          </a:xfrm>
          <a:prstGeom prst="rect">
            <a:avLst/>
          </a:prstGeom>
          <a:noFill/>
        </p:spPr>
        <p:txBody>
          <a:bodyPr wrap="square" rtlCol="0">
            <a:spAutoFit/>
          </a:bodyPr>
          <a:lstStyle/>
          <a:p>
            <a:pPr algn="ctr"/>
            <a:r>
              <a:rPr lang="en-US" altLang="zh-TW" sz="2400" dirty="0"/>
              <a:t>(</a:t>
            </a:r>
            <a:r>
              <a:rPr lang="zh-CN" altLang="en-US" sz="2400" dirty="0"/>
              <a:t>落子位置</a:t>
            </a:r>
            <a:r>
              <a:rPr lang="en-US" altLang="zh-TW" sz="2400" dirty="0"/>
              <a:t>)</a:t>
            </a:r>
            <a:endParaRPr lang="zh-TW" altLang="en-US" sz="2400" dirty="0"/>
          </a:p>
        </p:txBody>
      </p:sp>
      <p:sp>
        <p:nvSpPr>
          <p:cNvPr id="26" name="矩形 25"/>
          <p:cNvSpPr/>
          <p:nvPr/>
        </p:nvSpPr>
        <p:spPr>
          <a:xfrm>
            <a:off x="5698156" y="821094"/>
            <a:ext cx="6133268"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7" name="圆角矩形 2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8" name="圆角矩形 2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9"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30" name="文本框 25"/>
          <p:cNvSpPr txBox="1"/>
          <p:nvPr/>
        </p:nvSpPr>
        <p:spPr>
          <a:xfrm>
            <a:off x="2204185" y="779118"/>
            <a:ext cx="332071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机器学习应用</a:t>
            </a:r>
          </a:p>
        </p:txBody>
      </p:sp>
    </p:spTree>
    <p:extLst>
      <p:ext uri="{BB962C8B-B14F-4D97-AF65-F5344CB8AC3E}">
        <p14:creationId xmlns:p14="http://schemas.microsoft.com/office/powerpoint/2010/main" val="114147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par>
                                <p:cTn id="9" presetID="2" presetClass="exit" presetSubtype="4" fill="hold" nodeType="withEffect">
                                  <p:stCondLst>
                                    <p:cond delay="0"/>
                                  </p:stCondLst>
                                  <p:childTnLst>
                                    <p:anim calcmode="lin" valueType="num">
                                      <p:cBhvr additive="base">
                                        <p:cTn id="10" dur="500"/>
                                        <p:tgtEl>
                                          <p:spTgt spid="5"/>
                                        </p:tgtEl>
                                        <p:attrNameLst>
                                          <p:attrName>ppt_x</p:attrName>
                                        </p:attrNameLst>
                                      </p:cBhvr>
                                      <p:tavLst>
                                        <p:tav tm="0">
                                          <p:val>
                                            <p:strVal val="ppt_x"/>
                                          </p:val>
                                        </p:tav>
                                        <p:tav tm="100000">
                                          <p:val>
                                            <p:strVal val="ppt_x"/>
                                          </p:val>
                                        </p:tav>
                                      </p:tavLst>
                                    </p:anim>
                                    <p:anim calcmode="lin" valueType="num">
                                      <p:cBhvr additive="base">
                                        <p:cTn id="11" dur="500"/>
                                        <p:tgtEl>
                                          <p:spTgt spid="5"/>
                                        </p:tgtEl>
                                        <p:attrNameLst>
                                          <p:attrName>ppt_y</p:attrName>
                                        </p:attrNameLst>
                                      </p:cBhvr>
                                      <p:tavLst>
                                        <p:tav tm="0">
                                          <p:val>
                                            <p:strVal val="ppt_y"/>
                                          </p:val>
                                        </p:tav>
                                        <p:tav tm="100000">
                                          <p:val>
                                            <p:strVal val="1+ppt_h/2"/>
                                          </p:val>
                                        </p:tav>
                                      </p:tavLst>
                                    </p:anim>
                                    <p:set>
                                      <p:cBhvr>
                                        <p:cTn id="12" dur="1" fill="hold">
                                          <p:stCondLst>
                                            <p:cond delay="499"/>
                                          </p:stCondLst>
                                        </p:cTn>
                                        <p:tgtEl>
                                          <p:spTgt spid="5"/>
                                        </p:tgtEl>
                                        <p:attrNameLst>
                                          <p:attrName>style.visibility</p:attrName>
                                        </p:attrNameLst>
                                      </p:cBhvr>
                                      <p:to>
                                        <p:strVal val="hidden"/>
                                      </p:to>
                                    </p:set>
                                  </p:childTnLst>
                                </p:cTn>
                              </p:par>
                              <p:par>
                                <p:cTn id="13" presetID="2" presetClass="exit" presetSubtype="4" fill="hold" nodeType="withEffect">
                                  <p:stCondLst>
                                    <p:cond delay="0"/>
                                  </p:stCondLst>
                                  <p:childTnLst>
                                    <p:anim calcmode="lin" valueType="num">
                                      <p:cBhvr additive="base">
                                        <p:cTn id="14" dur="500"/>
                                        <p:tgtEl>
                                          <p:spTgt spid="6"/>
                                        </p:tgtEl>
                                        <p:attrNameLst>
                                          <p:attrName>ppt_x</p:attrName>
                                        </p:attrNameLst>
                                      </p:cBhvr>
                                      <p:tavLst>
                                        <p:tav tm="0">
                                          <p:val>
                                            <p:strVal val="ppt_x"/>
                                          </p:val>
                                        </p:tav>
                                        <p:tav tm="100000">
                                          <p:val>
                                            <p:strVal val="ppt_x"/>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par>
                                <p:cTn id="17" presetID="2" presetClass="exit" presetSubtype="4" fill="hold" nodeType="withEffect">
                                  <p:stCondLst>
                                    <p:cond delay="0"/>
                                  </p:stCondLst>
                                  <p:childTnLst>
                                    <p:anim calcmode="lin" valueType="num">
                                      <p:cBhvr additive="base">
                                        <p:cTn id="18" dur="500"/>
                                        <p:tgtEl>
                                          <p:spTgt spid="7"/>
                                        </p:tgtEl>
                                        <p:attrNameLst>
                                          <p:attrName>ppt_x</p:attrName>
                                        </p:attrNameLst>
                                      </p:cBhvr>
                                      <p:tavLst>
                                        <p:tav tm="0">
                                          <p:val>
                                            <p:strVal val="ppt_x"/>
                                          </p:val>
                                        </p:tav>
                                        <p:tav tm="100000">
                                          <p:val>
                                            <p:strVal val="ppt_x"/>
                                          </p:val>
                                        </p:tav>
                                      </p:tavLst>
                                    </p:anim>
                                    <p:anim calcmode="lin" valueType="num">
                                      <p:cBhvr additive="base">
                                        <p:cTn id="19" dur="500"/>
                                        <p:tgtEl>
                                          <p:spTgt spid="7"/>
                                        </p:tgtEl>
                                        <p:attrNameLst>
                                          <p:attrName>ppt_y</p:attrName>
                                        </p:attrNameLst>
                                      </p:cBhvr>
                                      <p:tavLst>
                                        <p:tav tm="0">
                                          <p:val>
                                            <p:strVal val="ppt_y"/>
                                          </p:val>
                                        </p:tav>
                                        <p:tav tm="100000">
                                          <p:val>
                                            <p:strVal val="1+ppt_h/2"/>
                                          </p:val>
                                        </p:tav>
                                      </p:tavLst>
                                    </p:anim>
                                    <p:set>
                                      <p:cBhvr>
                                        <p:cTn id="20" dur="1" fill="hold">
                                          <p:stCondLst>
                                            <p:cond delay="499"/>
                                          </p:stCondLst>
                                        </p:cTn>
                                        <p:tgtEl>
                                          <p:spTgt spid="7"/>
                                        </p:tgtEl>
                                        <p:attrNameLst>
                                          <p:attrName>style.visibility</p:attrName>
                                        </p:attrNameLst>
                                      </p:cBhvr>
                                      <p:to>
                                        <p:strVal val="hidden"/>
                                      </p:to>
                                    </p:set>
                                  </p:childTnLst>
                                </p:cTn>
                              </p:par>
                              <p:par>
                                <p:cTn id="21" presetID="2" presetClass="exit" presetSubtype="4" fill="hold" grpId="0" nodeType="withEffect">
                                  <p:stCondLst>
                                    <p:cond delay="0"/>
                                  </p:stCondLst>
                                  <p:childTnLst>
                                    <p:anim calcmode="lin" valueType="num">
                                      <p:cBhvr additive="base">
                                        <p:cTn id="22" dur="500"/>
                                        <p:tgtEl>
                                          <p:spTgt spid="8"/>
                                        </p:tgtEl>
                                        <p:attrNameLst>
                                          <p:attrName>ppt_x</p:attrName>
                                        </p:attrNameLst>
                                      </p:cBhvr>
                                      <p:tavLst>
                                        <p:tav tm="0">
                                          <p:val>
                                            <p:strVal val="ppt_x"/>
                                          </p:val>
                                        </p:tav>
                                        <p:tav tm="100000">
                                          <p:val>
                                            <p:strVal val="ppt_x"/>
                                          </p:val>
                                        </p:tav>
                                      </p:tavLst>
                                    </p:anim>
                                    <p:anim calcmode="lin" valueType="num">
                                      <p:cBhvr additive="base">
                                        <p:cTn id="23" dur="500"/>
                                        <p:tgtEl>
                                          <p:spTgt spid="8"/>
                                        </p:tgtEl>
                                        <p:attrNameLst>
                                          <p:attrName>ppt_y</p:attrName>
                                        </p:attrNameLst>
                                      </p:cBhvr>
                                      <p:tavLst>
                                        <p:tav tm="0">
                                          <p:val>
                                            <p:strVal val="ppt_y"/>
                                          </p:val>
                                        </p:tav>
                                        <p:tav tm="100000">
                                          <p:val>
                                            <p:strVal val="1+ppt_h/2"/>
                                          </p:val>
                                        </p:tav>
                                      </p:tavLst>
                                    </p:anim>
                                    <p:set>
                                      <p:cBhvr>
                                        <p:cTn id="24" dur="1" fill="hold">
                                          <p:stCondLst>
                                            <p:cond delay="499"/>
                                          </p:stCondLst>
                                        </p:cTn>
                                        <p:tgtEl>
                                          <p:spTgt spid="8"/>
                                        </p:tgtEl>
                                        <p:attrNameLst>
                                          <p:attrName>style.visibility</p:attrName>
                                        </p:attrNameLst>
                                      </p:cBhvr>
                                      <p:to>
                                        <p:strVal val="hidden"/>
                                      </p:to>
                                    </p:set>
                                  </p:childTnLst>
                                </p:cTn>
                              </p:par>
                              <p:par>
                                <p:cTn id="25" presetID="2" presetClass="exit" presetSubtype="4" fill="hold" grpId="0" nodeType="withEffect">
                                  <p:stCondLst>
                                    <p:cond delay="0"/>
                                  </p:stCondLst>
                                  <p:childTnLst>
                                    <p:anim calcmode="lin" valueType="num">
                                      <p:cBhvr additive="base">
                                        <p:cTn id="26" dur="500"/>
                                        <p:tgtEl>
                                          <p:spTgt spid="9"/>
                                        </p:tgtEl>
                                        <p:attrNameLst>
                                          <p:attrName>ppt_x</p:attrName>
                                        </p:attrNameLst>
                                      </p:cBhvr>
                                      <p:tavLst>
                                        <p:tav tm="0">
                                          <p:val>
                                            <p:strVal val="ppt_x"/>
                                          </p:val>
                                        </p:tav>
                                        <p:tav tm="100000">
                                          <p:val>
                                            <p:strVal val="ppt_x"/>
                                          </p:val>
                                        </p:tav>
                                      </p:tavLst>
                                    </p:anim>
                                    <p:anim calcmode="lin" valueType="num">
                                      <p:cBhvr additive="base">
                                        <p:cTn id="27" dur="500"/>
                                        <p:tgtEl>
                                          <p:spTgt spid="9"/>
                                        </p:tgtEl>
                                        <p:attrNameLst>
                                          <p:attrName>ppt_y</p:attrName>
                                        </p:attrNameLst>
                                      </p:cBhvr>
                                      <p:tavLst>
                                        <p:tav tm="0">
                                          <p:val>
                                            <p:strVal val="ppt_y"/>
                                          </p:val>
                                        </p:tav>
                                        <p:tav tm="100000">
                                          <p:val>
                                            <p:strVal val="1+ppt_h/2"/>
                                          </p:val>
                                        </p:tav>
                                      </p:tavLst>
                                    </p:anim>
                                    <p:set>
                                      <p:cBhvr>
                                        <p:cTn id="28" dur="1" fill="hold">
                                          <p:stCondLst>
                                            <p:cond delay="499"/>
                                          </p:stCondLst>
                                        </p:cTn>
                                        <p:tgtEl>
                                          <p:spTgt spid="9"/>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10"/>
                                        </p:tgtEl>
                                        <p:attrNameLst>
                                          <p:attrName>ppt_x</p:attrName>
                                        </p:attrNameLst>
                                      </p:cBhvr>
                                      <p:tavLst>
                                        <p:tav tm="0">
                                          <p:val>
                                            <p:strVal val="ppt_x"/>
                                          </p:val>
                                        </p:tav>
                                        <p:tav tm="100000">
                                          <p:val>
                                            <p:strVal val="ppt_x"/>
                                          </p:val>
                                        </p:tav>
                                      </p:tavLst>
                                    </p:anim>
                                    <p:anim calcmode="lin" valueType="num">
                                      <p:cBhvr additive="base">
                                        <p:cTn id="31" dur="500"/>
                                        <p:tgtEl>
                                          <p:spTgt spid="10"/>
                                        </p:tgtEl>
                                        <p:attrNameLst>
                                          <p:attrName>ppt_y</p:attrName>
                                        </p:attrNameLst>
                                      </p:cBhvr>
                                      <p:tavLst>
                                        <p:tav tm="0">
                                          <p:val>
                                            <p:strVal val="ppt_y"/>
                                          </p:val>
                                        </p:tav>
                                        <p:tav tm="100000">
                                          <p:val>
                                            <p:strVal val="1+ppt_h/2"/>
                                          </p:val>
                                        </p:tav>
                                      </p:tavLst>
                                    </p:anim>
                                    <p:set>
                                      <p:cBhvr>
                                        <p:cTn id="32" dur="1" fill="hold">
                                          <p:stCondLst>
                                            <p:cond delay="499"/>
                                          </p:stCondLst>
                                        </p:cTn>
                                        <p:tgtEl>
                                          <p:spTgt spid="10"/>
                                        </p:tgtEl>
                                        <p:attrNameLst>
                                          <p:attrName>style.visibility</p:attrName>
                                        </p:attrNameLst>
                                      </p:cBhvr>
                                      <p:to>
                                        <p:strVal val="hidden"/>
                                      </p:to>
                                    </p:set>
                                  </p:childTnLst>
                                </p:cTn>
                              </p:par>
                              <p:par>
                                <p:cTn id="33" presetID="2" presetClass="exit" presetSubtype="4" fill="hold" grpId="0" nodeType="withEffect">
                                  <p:stCondLst>
                                    <p:cond delay="0"/>
                                  </p:stCondLst>
                                  <p:childTnLst>
                                    <p:anim calcmode="lin" valueType="num">
                                      <p:cBhvr additive="base">
                                        <p:cTn id="34" dur="500"/>
                                        <p:tgtEl>
                                          <p:spTgt spid="11"/>
                                        </p:tgtEl>
                                        <p:attrNameLst>
                                          <p:attrName>ppt_x</p:attrName>
                                        </p:attrNameLst>
                                      </p:cBhvr>
                                      <p:tavLst>
                                        <p:tav tm="0">
                                          <p:val>
                                            <p:strVal val="ppt_x"/>
                                          </p:val>
                                        </p:tav>
                                        <p:tav tm="100000">
                                          <p:val>
                                            <p:strVal val="ppt_x"/>
                                          </p:val>
                                        </p:tav>
                                      </p:tavLst>
                                    </p:anim>
                                    <p:anim calcmode="lin" valueType="num">
                                      <p:cBhvr additive="base">
                                        <p:cTn id="35" dur="500"/>
                                        <p:tgtEl>
                                          <p:spTgt spid="11"/>
                                        </p:tgtEl>
                                        <p:attrNameLst>
                                          <p:attrName>ppt_y</p:attrName>
                                        </p:attrNameLst>
                                      </p:cBhvr>
                                      <p:tavLst>
                                        <p:tav tm="0">
                                          <p:val>
                                            <p:strVal val="ppt_y"/>
                                          </p:val>
                                        </p:tav>
                                        <p:tav tm="100000">
                                          <p:val>
                                            <p:strVal val="1+ppt_h/2"/>
                                          </p:val>
                                        </p:tav>
                                      </p:tavLst>
                                    </p:anim>
                                    <p:set>
                                      <p:cBhvr>
                                        <p:cTn id="36" dur="1" fill="hold">
                                          <p:stCondLst>
                                            <p:cond delay="499"/>
                                          </p:stCondLst>
                                        </p:cTn>
                                        <p:tgtEl>
                                          <p:spTgt spid="11"/>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12"/>
                                        </p:tgtEl>
                                        <p:attrNameLst>
                                          <p:attrName>ppt_x</p:attrName>
                                        </p:attrNameLst>
                                      </p:cBhvr>
                                      <p:tavLst>
                                        <p:tav tm="0">
                                          <p:val>
                                            <p:strVal val="ppt_x"/>
                                          </p:val>
                                        </p:tav>
                                        <p:tav tm="100000">
                                          <p:val>
                                            <p:strVal val="ppt_x"/>
                                          </p:val>
                                        </p:tav>
                                      </p:tavLst>
                                    </p:anim>
                                    <p:anim calcmode="lin" valueType="num">
                                      <p:cBhvr additive="base">
                                        <p:cTn id="39" dur="500"/>
                                        <p:tgtEl>
                                          <p:spTgt spid="12"/>
                                        </p:tgtEl>
                                        <p:attrNameLst>
                                          <p:attrName>ppt_y</p:attrName>
                                        </p:attrNameLst>
                                      </p:cBhvr>
                                      <p:tavLst>
                                        <p:tav tm="0">
                                          <p:val>
                                            <p:strVal val="ppt_y"/>
                                          </p:val>
                                        </p:tav>
                                        <p:tav tm="100000">
                                          <p:val>
                                            <p:strVal val="1+ppt_h/2"/>
                                          </p:val>
                                        </p:tav>
                                      </p:tavLst>
                                    </p:anim>
                                    <p:set>
                                      <p:cBhvr>
                                        <p:cTn id="40" dur="1" fill="hold">
                                          <p:stCondLst>
                                            <p:cond delay="499"/>
                                          </p:stCondLst>
                                        </p:cTn>
                                        <p:tgtEl>
                                          <p:spTgt spid="12"/>
                                        </p:tgtEl>
                                        <p:attrNameLst>
                                          <p:attrName>style.visibility</p:attrName>
                                        </p:attrNameLst>
                                      </p:cBhvr>
                                      <p:to>
                                        <p:strVal val="hidden"/>
                                      </p:to>
                                    </p:set>
                                  </p:childTnLst>
                                </p:cTn>
                              </p:par>
                              <p:par>
                                <p:cTn id="41" presetID="2" presetClass="exit" presetSubtype="4" fill="hold" grpId="0" nodeType="withEffect">
                                  <p:stCondLst>
                                    <p:cond delay="0"/>
                                  </p:stCondLst>
                                  <p:childTnLst>
                                    <p:anim calcmode="lin" valueType="num">
                                      <p:cBhvr additive="base">
                                        <p:cTn id="42" dur="500"/>
                                        <p:tgtEl>
                                          <p:spTgt spid="15"/>
                                        </p:tgtEl>
                                        <p:attrNameLst>
                                          <p:attrName>ppt_x</p:attrName>
                                        </p:attrNameLst>
                                      </p:cBhvr>
                                      <p:tavLst>
                                        <p:tav tm="0">
                                          <p:val>
                                            <p:strVal val="ppt_x"/>
                                          </p:val>
                                        </p:tav>
                                        <p:tav tm="100000">
                                          <p:val>
                                            <p:strVal val="ppt_x"/>
                                          </p:val>
                                        </p:tav>
                                      </p:tavLst>
                                    </p:anim>
                                    <p:anim calcmode="lin" valueType="num">
                                      <p:cBhvr additive="base">
                                        <p:cTn id="43" dur="500"/>
                                        <p:tgtEl>
                                          <p:spTgt spid="15"/>
                                        </p:tgtEl>
                                        <p:attrNameLst>
                                          <p:attrName>ppt_y</p:attrName>
                                        </p:attrNameLst>
                                      </p:cBhvr>
                                      <p:tavLst>
                                        <p:tav tm="0">
                                          <p:val>
                                            <p:strVal val="ppt_y"/>
                                          </p:val>
                                        </p:tav>
                                        <p:tav tm="100000">
                                          <p:val>
                                            <p:strVal val="1+ppt_h/2"/>
                                          </p:val>
                                        </p:tav>
                                      </p:tavLst>
                                    </p:anim>
                                    <p:set>
                                      <p:cBhvr>
                                        <p:cTn id="44" dur="1" fill="hold">
                                          <p:stCondLst>
                                            <p:cond delay="499"/>
                                          </p:stCondLst>
                                        </p:cTn>
                                        <p:tgtEl>
                                          <p:spTgt spid="15"/>
                                        </p:tgtEl>
                                        <p:attrNameLst>
                                          <p:attrName>style.visibility</p:attrName>
                                        </p:attrNameLst>
                                      </p:cBhvr>
                                      <p:to>
                                        <p:strVal val="hidden"/>
                                      </p:to>
                                    </p:set>
                                  </p:childTnLst>
                                </p:cTn>
                              </p:par>
                              <p:par>
                                <p:cTn id="45" presetID="2" presetClass="exit" presetSubtype="4" fill="hold" nodeType="withEffect">
                                  <p:stCondLst>
                                    <p:cond delay="0"/>
                                  </p:stCondLst>
                                  <p:childTnLst>
                                    <p:anim calcmode="lin" valueType="num">
                                      <p:cBhvr additive="base">
                                        <p:cTn id="46" dur="500"/>
                                        <p:tgtEl>
                                          <p:spTgt spid="84994"/>
                                        </p:tgtEl>
                                        <p:attrNameLst>
                                          <p:attrName>ppt_x</p:attrName>
                                        </p:attrNameLst>
                                      </p:cBhvr>
                                      <p:tavLst>
                                        <p:tav tm="0">
                                          <p:val>
                                            <p:strVal val="ppt_x"/>
                                          </p:val>
                                        </p:tav>
                                        <p:tav tm="100000">
                                          <p:val>
                                            <p:strVal val="ppt_x"/>
                                          </p:val>
                                        </p:tav>
                                      </p:tavLst>
                                    </p:anim>
                                    <p:anim calcmode="lin" valueType="num">
                                      <p:cBhvr additive="base">
                                        <p:cTn id="47" dur="500"/>
                                        <p:tgtEl>
                                          <p:spTgt spid="84994"/>
                                        </p:tgtEl>
                                        <p:attrNameLst>
                                          <p:attrName>ppt_y</p:attrName>
                                        </p:attrNameLst>
                                      </p:cBhvr>
                                      <p:tavLst>
                                        <p:tav tm="0">
                                          <p:val>
                                            <p:strVal val="ppt_y"/>
                                          </p:val>
                                        </p:tav>
                                        <p:tav tm="100000">
                                          <p:val>
                                            <p:strVal val="1+ppt_h/2"/>
                                          </p:val>
                                        </p:tav>
                                      </p:tavLst>
                                    </p:anim>
                                    <p:set>
                                      <p:cBhvr>
                                        <p:cTn id="48" dur="1" fill="hold">
                                          <p:stCondLst>
                                            <p:cond delay="499"/>
                                          </p:stCondLst>
                                        </p:cTn>
                                        <p:tgtEl>
                                          <p:spTgt spid="84994"/>
                                        </p:tgtEl>
                                        <p:attrNameLst>
                                          <p:attrName>style.visibility</p:attrName>
                                        </p:attrNameLst>
                                      </p:cBhvr>
                                      <p:to>
                                        <p:strVal val="hidden"/>
                                      </p:to>
                                    </p:set>
                                  </p:childTnLst>
                                </p:cTn>
                              </p:par>
                              <p:par>
                                <p:cTn id="49" presetID="2" presetClass="exit" presetSubtype="4" fill="hold" grpId="0" nodeType="withEffect">
                                  <p:stCondLst>
                                    <p:cond delay="0"/>
                                  </p:stCondLst>
                                  <p:childTnLst>
                                    <p:anim calcmode="lin" valueType="num">
                                      <p:cBhvr additive="base">
                                        <p:cTn id="50" dur="500"/>
                                        <p:tgtEl>
                                          <p:spTgt spid="16"/>
                                        </p:tgtEl>
                                        <p:attrNameLst>
                                          <p:attrName>ppt_x</p:attrName>
                                        </p:attrNameLst>
                                      </p:cBhvr>
                                      <p:tavLst>
                                        <p:tav tm="0">
                                          <p:val>
                                            <p:strVal val="ppt_x"/>
                                          </p:val>
                                        </p:tav>
                                        <p:tav tm="100000">
                                          <p:val>
                                            <p:strVal val="ppt_x"/>
                                          </p:val>
                                        </p:tav>
                                      </p:tavLst>
                                    </p:anim>
                                    <p:anim calcmode="lin" valueType="num">
                                      <p:cBhvr additive="base">
                                        <p:cTn id="51" dur="500"/>
                                        <p:tgtEl>
                                          <p:spTgt spid="16"/>
                                        </p:tgtEl>
                                        <p:attrNameLst>
                                          <p:attrName>ppt_y</p:attrName>
                                        </p:attrNameLst>
                                      </p:cBhvr>
                                      <p:tavLst>
                                        <p:tav tm="0">
                                          <p:val>
                                            <p:strVal val="ppt_y"/>
                                          </p:val>
                                        </p:tav>
                                        <p:tav tm="100000">
                                          <p:val>
                                            <p:strVal val="1+ppt_h/2"/>
                                          </p:val>
                                        </p:tav>
                                      </p:tavLst>
                                    </p:anim>
                                    <p:set>
                                      <p:cBhvr>
                                        <p:cTn id="52" dur="1" fill="hold">
                                          <p:stCondLst>
                                            <p:cond delay="499"/>
                                          </p:stCondLst>
                                        </p:cTn>
                                        <p:tgtEl>
                                          <p:spTgt spid="16"/>
                                        </p:tgtEl>
                                        <p:attrNameLst>
                                          <p:attrName>style.visibility</p:attrName>
                                        </p:attrNameLst>
                                      </p:cBhvr>
                                      <p:to>
                                        <p:strVal val="hidden"/>
                                      </p:to>
                                    </p:set>
                                  </p:childTnLst>
                                </p:cTn>
                              </p:par>
                              <p:par>
                                <p:cTn id="53" presetID="2" presetClass="exit" presetSubtype="4" fill="hold" grpId="0" nodeType="withEffect">
                                  <p:stCondLst>
                                    <p:cond delay="0"/>
                                  </p:stCondLst>
                                  <p:childTnLst>
                                    <p:anim calcmode="lin" valueType="num">
                                      <p:cBhvr additive="base">
                                        <p:cTn id="54" dur="500"/>
                                        <p:tgtEl>
                                          <p:spTgt spid="19"/>
                                        </p:tgtEl>
                                        <p:attrNameLst>
                                          <p:attrName>ppt_x</p:attrName>
                                        </p:attrNameLst>
                                      </p:cBhvr>
                                      <p:tavLst>
                                        <p:tav tm="0">
                                          <p:val>
                                            <p:strVal val="ppt_x"/>
                                          </p:val>
                                        </p:tav>
                                        <p:tav tm="100000">
                                          <p:val>
                                            <p:strVal val="ppt_x"/>
                                          </p:val>
                                        </p:tav>
                                      </p:tavLst>
                                    </p:anim>
                                    <p:anim calcmode="lin" valueType="num">
                                      <p:cBhvr additive="base">
                                        <p:cTn id="55" dur="500"/>
                                        <p:tgtEl>
                                          <p:spTgt spid="19"/>
                                        </p:tgtEl>
                                        <p:attrNameLst>
                                          <p:attrName>ppt_y</p:attrName>
                                        </p:attrNameLst>
                                      </p:cBhvr>
                                      <p:tavLst>
                                        <p:tav tm="0">
                                          <p:val>
                                            <p:strVal val="ppt_y"/>
                                          </p:val>
                                        </p:tav>
                                        <p:tav tm="100000">
                                          <p:val>
                                            <p:strVal val="1+ppt_h/2"/>
                                          </p:val>
                                        </p:tav>
                                      </p:tavLst>
                                    </p:anim>
                                    <p:set>
                                      <p:cBhvr>
                                        <p:cTn id="56" dur="1" fill="hold">
                                          <p:stCondLst>
                                            <p:cond delay="499"/>
                                          </p:stCondLst>
                                        </p:cTn>
                                        <p:tgtEl>
                                          <p:spTgt spid="19"/>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20"/>
                                        </p:tgtEl>
                                        <p:attrNameLst>
                                          <p:attrName>ppt_x</p:attrName>
                                        </p:attrNameLst>
                                      </p:cBhvr>
                                      <p:tavLst>
                                        <p:tav tm="0">
                                          <p:val>
                                            <p:strVal val="ppt_x"/>
                                          </p:val>
                                        </p:tav>
                                        <p:tav tm="100000">
                                          <p:val>
                                            <p:strVal val="ppt_x"/>
                                          </p:val>
                                        </p:tav>
                                      </p:tavLst>
                                    </p:anim>
                                    <p:anim calcmode="lin" valueType="num">
                                      <p:cBhvr additive="base">
                                        <p:cTn id="59" dur="500"/>
                                        <p:tgtEl>
                                          <p:spTgt spid="20"/>
                                        </p:tgtEl>
                                        <p:attrNameLst>
                                          <p:attrName>ppt_y</p:attrName>
                                        </p:attrNameLst>
                                      </p:cBhvr>
                                      <p:tavLst>
                                        <p:tav tm="0">
                                          <p:val>
                                            <p:strVal val="ppt_y"/>
                                          </p:val>
                                        </p:tav>
                                        <p:tav tm="100000">
                                          <p:val>
                                            <p:strVal val="1+ppt_h/2"/>
                                          </p:val>
                                        </p:tav>
                                      </p:tavLst>
                                    </p:anim>
                                    <p:set>
                                      <p:cBhvr>
                                        <p:cTn id="60" dur="1" fill="hold">
                                          <p:stCondLst>
                                            <p:cond delay="499"/>
                                          </p:stCondLst>
                                        </p:cTn>
                                        <p:tgtEl>
                                          <p:spTgt spid="20"/>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500"/>
                                        <p:tgtEl>
                                          <p:spTgt spid="18"/>
                                        </p:tgtEl>
                                        <p:attrNameLst>
                                          <p:attrName>ppt_x</p:attrName>
                                        </p:attrNameLst>
                                      </p:cBhvr>
                                      <p:tavLst>
                                        <p:tav tm="0">
                                          <p:val>
                                            <p:strVal val="ppt_x"/>
                                          </p:val>
                                        </p:tav>
                                        <p:tav tm="100000">
                                          <p:val>
                                            <p:strVal val="ppt_x"/>
                                          </p:val>
                                        </p:tav>
                                      </p:tavLst>
                                    </p:anim>
                                    <p:anim calcmode="lin" valueType="num">
                                      <p:cBhvr additive="base">
                                        <p:cTn id="63" dur="500"/>
                                        <p:tgtEl>
                                          <p:spTgt spid="18"/>
                                        </p:tgtEl>
                                        <p:attrNameLst>
                                          <p:attrName>ppt_y</p:attrName>
                                        </p:attrNameLst>
                                      </p:cBhvr>
                                      <p:tavLst>
                                        <p:tav tm="0">
                                          <p:val>
                                            <p:strVal val="ppt_y"/>
                                          </p:val>
                                        </p:tav>
                                        <p:tav tm="100000">
                                          <p:val>
                                            <p:strVal val="1+ppt_h/2"/>
                                          </p:val>
                                        </p:tav>
                                      </p:tavLst>
                                    </p:anim>
                                    <p:set>
                                      <p:cBhvr>
                                        <p:cTn id="64" dur="1" fill="hold">
                                          <p:stCondLst>
                                            <p:cond delay="499"/>
                                          </p:stCondLst>
                                        </p:cTn>
                                        <p:tgtEl>
                                          <p:spTgt spid="18"/>
                                        </p:tgtEl>
                                        <p:attrNameLst>
                                          <p:attrName>style.visibility</p:attrName>
                                        </p:attrNameLst>
                                      </p:cBhvr>
                                      <p:to>
                                        <p:strVal val="hidden"/>
                                      </p:to>
                                    </p:set>
                                  </p:childTnLst>
                                </p:cTn>
                              </p:par>
                              <p:par>
                                <p:cTn id="65" presetID="2" presetClass="exit" presetSubtype="4" fill="hold" grpId="0" nodeType="withEffect">
                                  <p:stCondLst>
                                    <p:cond delay="0"/>
                                  </p:stCondLst>
                                  <p:childTnLst>
                                    <p:anim calcmode="lin" valueType="num">
                                      <p:cBhvr additive="base">
                                        <p:cTn id="6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67" dur="500"/>
                                        <p:tgtEl>
                                          <p:spTgt spid="3">
                                            <p:txEl>
                                              <p:pRg st="0" end="0"/>
                                            </p:txEl>
                                          </p:spTgt>
                                        </p:tgtEl>
                                        <p:attrNameLst>
                                          <p:attrName>ppt_y</p:attrName>
                                        </p:attrNameLst>
                                      </p:cBhvr>
                                      <p:tavLst>
                                        <p:tav tm="0">
                                          <p:val>
                                            <p:strVal val="ppt_y"/>
                                          </p:val>
                                        </p:tav>
                                        <p:tav tm="100000">
                                          <p:val>
                                            <p:strVal val="1+ppt_h/2"/>
                                          </p:val>
                                        </p:tav>
                                      </p:tavLst>
                                    </p:anim>
                                    <p:set>
                                      <p:cBhvr>
                                        <p:cTn id="68" dur="1" fill="hold">
                                          <p:stCondLst>
                                            <p:cond delay="499"/>
                                          </p:stCondLst>
                                        </p:cTn>
                                        <p:tgtEl>
                                          <p:spTgt spid="3">
                                            <p:txEl>
                                              <p:pRg st="0" end="0"/>
                                            </p:txEl>
                                          </p:spTgt>
                                        </p:tgtEl>
                                        <p:attrNameLst>
                                          <p:attrName>style.visibility</p:attrName>
                                        </p:attrNameLst>
                                      </p:cBhvr>
                                      <p:to>
                                        <p:strVal val="hidden"/>
                                      </p:to>
                                    </p:set>
                                  </p:childTnLst>
                                </p:cTn>
                              </p:par>
                              <p:par>
                                <p:cTn id="69" presetID="2" presetClass="exit" presetSubtype="4" fill="hold" grpId="0" nodeType="withEffect">
                                  <p:stCondLst>
                                    <p:cond delay="0"/>
                                  </p:stCondLst>
                                  <p:childTnLst>
                                    <p:anim calcmode="lin" valueType="num">
                                      <p:cBhvr additive="base">
                                        <p:cTn id="70"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71" dur="500"/>
                                        <p:tgtEl>
                                          <p:spTgt spid="3">
                                            <p:txEl>
                                              <p:pRg st="2" end="2"/>
                                            </p:txEl>
                                          </p:spTgt>
                                        </p:tgtEl>
                                        <p:attrNameLst>
                                          <p:attrName>ppt_y</p:attrName>
                                        </p:attrNameLst>
                                      </p:cBhvr>
                                      <p:tavLst>
                                        <p:tav tm="0">
                                          <p:val>
                                            <p:strVal val="ppt_y"/>
                                          </p:val>
                                        </p:tav>
                                        <p:tav tm="100000">
                                          <p:val>
                                            <p:strVal val="1+ppt_h/2"/>
                                          </p:val>
                                        </p:tav>
                                      </p:tavLst>
                                    </p:anim>
                                    <p:set>
                                      <p:cBhvr>
                                        <p:cTn id="72" dur="1" fill="hold">
                                          <p:stCondLst>
                                            <p:cond delay="499"/>
                                          </p:stCondLst>
                                        </p:cTn>
                                        <p:tgtEl>
                                          <p:spTgt spid="3">
                                            <p:txEl>
                                              <p:pRg st="2" end="2"/>
                                            </p:txEl>
                                          </p:spTgt>
                                        </p:tgtEl>
                                        <p:attrNameLst>
                                          <p:attrName>style.visibility</p:attrName>
                                        </p:attrNameLst>
                                      </p:cBhvr>
                                      <p:to>
                                        <p:strVal val="hidden"/>
                                      </p:to>
                                    </p:set>
                                  </p:childTnLst>
                                </p:cTn>
                              </p:par>
                              <p:par>
                                <p:cTn id="73" presetID="2" presetClass="exit" presetSubtype="4" fill="hold" grpId="0" nodeType="withEffect">
                                  <p:stCondLst>
                                    <p:cond delay="0"/>
                                  </p:stCondLst>
                                  <p:childTnLst>
                                    <p:anim calcmode="lin" valueType="num">
                                      <p:cBhvr additive="base">
                                        <p:cTn id="74"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75" dur="500"/>
                                        <p:tgtEl>
                                          <p:spTgt spid="3">
                                            <p:txEl>
                                              <p:pRg st="4" end="4"/>
                                            </p:txEl>
                                          </p:spTgt>
                                        </p:tgtEl>
                                        <p:attrNameLst>
                                          <p:attrName>ppt_y</p:attrName>
                                        </p:attrNameLst>
                                      </p:cBhvr>
                                      <p:tavLst>
                                        <p:tav tm="0">
                                          <p:val>
                                            <p:strVal val="ppt_y"/>
                                          </p:val>
                                        </p:tav>
                                        <p:tav tm="100000">
                                          <p:val>
                                            <p:strVal val="1+ppt_h/2"/>
                                          </p:val>
                                        </p:tav>
                                      </p:tavLst>
                                    </p:anim>
                                    <p:set>
                                      <p:cBhvr>
                                        <p:cTn id="76" dur="1" fill="hold">
                                          <p:stCondLst>
                                            <p:cond delay="499"/>
                                          </p:stCondLst>
                                        </p:cTn>
                                        <p:tgtEl>
                                          <p:spTgt spid="3">
                                            <p:txEl>
                                              <p:pRg st="4" end="4"/>
                                            </p:txEl>
                                          </p:spTgt>
                                        </p:tgtEl>
                                        <p:attrNameLst>
                                          <p:attrName>style.visibility</p:attrName>
                                        </p:attrNameLst>
                                      </p:cBhvr>
                                      <p:to>
                                        <p:strVal val="hidden"/>
                                      </p:to>
                                    </p:set>
                                  </p:childTnLst>
                                </p:cTn>
                              </p:par>
                              <p:par>
                                <p:cTn id="77" presetID="2" presetClass="exit" presetSubtype="4" fill="hold" grpId="0" nodeType="withEffect">
                                  <p:stCondLst>
                                    <p:cond delay="0"/>
                                  </p:stCondLst>
                                  <p:childTnLst>
                                    <p:anim calcmode="lin" valueType="num">
                                      <p:cBhvr additive="base">
                                        <p:cTn id="78" dur="5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79" dur="500"/>
                                        <p:tgtEl>
                                          <p:spTgt spid="3">
                                            <p:txEl>
                                              <p:pRg st="6" end="6"/>
                                            </p:txEl>
                                          </p:spTgt>
                                        </p:tgtEl>
                                        <p:attrNameLst>
                                          <p:attrName>ppt_y</p:attrName>
                                        </p:attrNameLst>
                                      </p:cBhvr>
                                      <p:tavLst>
                                        <p:tav tm="0">
                                          <p:val>
                                            <p:strVal val="ppt_y"/>
                                          </p:val>
                                        </p:tav>
                                        <p:tav tm="100000">
                                          <p:val>
                                            <p:strVal val="1+ppt_h/2"/>
                                          </p:val>
                                        </p:tav>
                                      </p:tavLst>
                                    </p:anim>
                                    <p:set>
                                      <p:cBhvr>
                                        <p:cTn id="80"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p:bldP spid="9" grpId="0"/>
      <p:bldP spid="10" grpId="0"/>
      <p:bldP spid="11" grpId="0"/>
      <p:bldP spid="15" grpId="0"/>
      <p:bldP spid="16" grpId="0"/>
      <p:bldP spid="19"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D168D19-0E51-4D97-795B-CDDC6B465E3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99960" y="2009257"/>
            <a:ext cx="6087279" cy="4667767"/>
          </a:xfrm>
          <a:prstGeom prst="rect">
            <a:avLst/>
          </a:prstGeom>
        </p:spPr>
      </p:pic>
      <p:sp>
        <p:nvSpPr>
          <p:cNvPr id="4" name="矩形 3">
            <a:extLst>
              <a:ext uri="{FF2B5EF4-FFF2-40B4-BE49-F238E27FC236}">
                <a16:creationId xmlns:a16="http://schemas.microsoft.com/office/drawing/2014/main" id="{57BAE74F-7769-2576-1277-85E1AF68142F}"/>
              </a:ext>
            </a:extLst>
          </p:cNvPr>
          <p:cNvSpPr/>
          <p:nvPr/>
        </p:nvSpPr>
        <p:spPr>
          <a:xfrm>
            <a:off x="5635816" y="821094"/>
            <a:ext cx="619560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9">
            <a:extLst>
              <a:ext uri="{FF2B5EF4-FFF2-40B4-BE49-F238E27FC236}">
                <a16:creationId xmlns:a16="http://schemas.microsoft.com/office/drawing/2014/main" id="{2223DF03-2314-5347-C259-22A381DDCDCC}"/>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10">
            <a:extLst>
              <a:ext uri="{FF2B5EF4-FFF2-40B4-BE49-F238E27FC236}">
                <a16:creationId xmlns:a16="http://schemas.microsoft.com/office/drawing/2014/main" id="{D3CB80A9-36DC-AFCB-5257-70D9BDC9BAE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3766CE6F-263A-A6B3-0101-DA380361FEA0}"/>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8">
            <a:extLst>
              <a:ext uri="{FF2B5EF4-FFF2-40B4-BE49-F238E27FC236}">
                <a16:creationId xmlns:a16="http://schemas.microsoft.com/office/drawing/2014/main" id="{C543972C-1B9A-9964-B858-60C7FDA7DBE1}"/>
              </a:ext>
            </a:extLst>
          </p:cNvPr>
          <p:cNvSpPr txBox="1"/>
          <p:nvPr/>
        </p:nvSpPr>
        <p:spPr>
          <a:xfrm>
            <a:off x="2130382" y="779118"/>
            <a:ext cx="325802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机器学习成就</a:t>
            </a:r>
          </a:p>
        </p:txBody>
      </p:sp>
    </p:spTree>
    <p:extLst>
      <p:ext uri="{BB962C8B-B14F-4D97-AF65-F5344CB8AC3E}">
        <p14:creationId xmlns:p14="http://schemas.microsoft.com/office/powerpoint/2010/main" val="2383366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7BAE74F-7769-2576-1277-85E1AF68142F}"/>
              </a:ext>
            </a:extLst>
          </p:cNvPr>
          <p:cNvSpPr/>
          <p:nvPr/>
        </p:nvSpPr>
        <p:spPr>
          <a:xfrm>
            <a:off x="5635816" y="821094"/>
            <a:ext cx="619560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9">
            <a:extLst>
              <a:ext uri="{FF2B5EF4-FFF2-40B4-BE49-F238E27FC236}">
                <a16:creationId xmlns:a16="http://schemas.microsoft.com/office/drawing/2014/main" id="{2223DF03-2314-5347-C259-22A381DDCDCC}"/>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10">
            <a:extLst>
              <a:ext uri="{FF2B5EF4-FFF2-40B4-BE49-F238E27FC236}">
                <a16:creationId xmlns:a16="http://schemas.microsoft.com/office/drawing/2014/main" id="{D3CB80A9-36DC-AFCB-5257-70D9BDC9BAE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3766CE6F-263A-A6B3-0101-DA380361FEA0}"/>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8">
            <a:extLst>
              <a:ext uri="{FF2B5EF4-FFF2-40B4-BE49-F238E27FC236}">
                <a16:creationId xmlns:a16="http://schemas.microsoft.com/office/drawing/2014/main" id="{C543972C-1B9A-9964-B858-60C7FDA7DBE1}"/>
              </a:ext>
            </a:extLst>
          </p:cNvPr>
          <p:cNvSpPr txBox="1"/>
          <p:nvPr/>
        </p:nvSpPr>
        <p:spPr>
          <a:xfrm>
            <a:off x="2130382" y="779118"/>
            <a:ext cx="325802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机器学习成就</a:t>
            </a:r>
          </a:p>
        </p:txBody>
      </p:sp>
      <p:pic>
        <p:nvPicPr>
          <p:cNvPr id="9" name="图片 8">
            <a:extLst>
              <a:ext uri="{FF2B5EF4-FFF2-40B4-BE49-F238E27FC236}">
                <a16:creationId xmlns:a16="http://schemas.microsoft.com/office/drawing/2014/main" id="{885E8894-7A12-5C9D-FCC0-090F021112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2116" y="2190750"/>
            <a:ext cx="7567768" cy="4073601"/>
          </a:xfrm>
          <a:prstGeom prst="rect">
            <a:avLst/>
          </a:prstGeom>
        </p:spPr>
      </p:pic>
    </p:spTree>
    <p:extLst>
      <p:ext uri="{BB962C8B-B14F-4D97-AF65-F5344CB8AC3E}">
        <p14:creationId xmlns:p14="http://schemas.microsoft.com/office/powerpoint/2010/main" val="36920961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7BAE74F-7769-2576-1277-85E1AF68142F}"/>
              </a:ext>
            </a:extLst>
          </p:cNvPr>
          <p:cNvSpPr/>
          <p:nvPr/>
        </p:nvSpPr>
        <p:spPr>
          <a:xfrm>
            <a:off x="5635816" y="821094"/>
            <a:ext cx="619560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9">
            <a:extLst>
              <a:ext uri="{FF2B5EF4-FFF2-40B4-BE49-F238E27FC236}">
                <a16:creationId xmlns:a16="http://schemas.microsoft.com/office/drawing/2014/main" id="{2223DF03-2314-5347-C259-22A381DDCDCC}"/>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10">
            <a:extLst>
              <a:ext uri="{FF2B5EF4-FFF2-40B4-BE49-F238E27FC236}">
                <a16:creationId xmlns:a16="http://schemas.microsoft.com/office/drawing/2014/main" id="{D3CB80A9-36DC-AFCB-5257-70D9BDC9BAE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3766CE6F-263A-A6B3-0101-DA380361FEA0}"/>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8">
            <a:extLst>
              <a:ext uri="{FF2B5EF4-FFF2-40B4-BE49-F238E27FC236}">
                <a16:creationId xmlns:a16="http://schemas.microsoft.com/office/drawing/2014/main" id="{C543972C-1B9A-9964-B858-60C7FDA7DBE1}"/>
              </a:ext>
            </a:extLst>
          </p:cNvPr>
          <p:cNvSpPr txBox="1"/>
          <p:nvPr/>
        </p:nvSpPr>
        <p:spPr>
          <a:xfrm>
            <a:off x="2130382" y="779118"/>
            <a:ext cx="325802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机器学习成就</a:t>
            </a:r>
          </a:p>
        </p:txBody>
      </p:sp>
      <p:pic>
        <p:nvPicPr>
          <p:cNvPr id="3" name="图片 2">
            <a:extLst>
              <a:ext uri="{FF2B5EF4-FFF2-40B4-BE49-F238E27FC236}">
                <a16:creationId xmlns:a16="http://schemas.microsoft.com/office/drawing/2014/main" id="{84C824B4-11FA-2800-6B0D-0FEE5D4C92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9384" y="2214181"/>
            <a:ext cx="5508432" cy="4150451"/>
          </a:xfrm>
          <a:prstGeom prst="rect">
            <a:avLst/>
          </a:prstGeom>
        </p:spPr>
      </p:pic>
    </p:spTree>
    <p:extLst>
      <p:ext uri="{BB962C8B-B14F-4D97-AF65-F5344CB8AC3E}">
        <p14:creationId xmlns:p14="http://schemas.microsoft.com/office/powerpoint/2010/main" val="41729062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7BAE74F-7769-2576-1277-85E1AF68142F}"/>
              </a:ext>
            </a:extLst>
          </p:cNvPr>
          <p:cNvSpPr/>
          <p:nvPr/>
        </p:nvSpPr>
        <p:spPr>
          <a:xfrm>
            <a:off x="5635816" y="821094"/>
            <a:ext cx="619560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9">
            <a:extLst>
              <a:ext uri="{FF2B5EF4-FFF2-40B4-BE49-F238E27FC236}">
                <a16:creationId xmlns:a16="http://schemas.microsoft.com/office/drawing/2014/main" id="{2223DF03-2314-5347-C259-22A381DDCDCC}"/>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10">
            <a:extLst>
              <a:ext uri="{FF2B5EF4-FFF2-40B4-BE49-F238E27FC236}">
                <a16:creationId xmlns:a16="http://schemas.microsoft.com/office/drawing/2014/main" id="{D3CB80A9-36DC-AFCB-5257-70D9BDC9BAE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3766CE6F-263A-A6B3-0101-DA380361FEA0}"/>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8">
            <a:extLst>
              <a:ext uri="{FF2B5EF4-FFF2-40B4-BE49-F238E27FC236}">
                <a16:creationId xmlns:a16="http://schemas.microsoft.com/office/drawing/2014/main" id="{C543972C-1B9A-9964-B858-60C7FDA7DBE1}"/>
              </a:ext>
            </a:extLst>
          </p:cNvPr>
          <p:cNvSpPr txBox="1"/>
          <p:nvPr/>
        </p:nvSpPr>
        <p:spPr>
          <a:xfrm>
            <a:off x="2130382" y="779118"/>
            <a:ext cx="325802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机器学习成就</a:t>
            </a:r>
          </a:p>
        </p:txBody>
      </p:sp>
      <p:pic>
        <p:nvPicPr>
          <p:cNvPr id="9" name="图片 8">
            <a:extLst>
              <a:ext uri="{FF2B5EF4-FFF2-40B4-BE49-F238E27FC236}">
                <a16:creationId xmlns:a16="http://schemas.microsoft.com/office/drawing/2014/main" id="{C4859942-E86B-3E6B-DF5C-103A2D1C938C}"/>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743123" y="2388006"/>
            <a:ext cx="6705753" cy="3768405"/>
          </a:xfrm>
          <a:prstGeom prst="rect">
            <a:avLst/>
          </a:prstGeom>
        </p:spPr>
      </p:pic>
    </p:spTree>
    <p:extLst>
      <p:ext uri="{BB962C8B-B14F-4D97-AF65-F5344CB8AC3E}">
        <p14:creationId xmlns:p14="http://schemas.microsoft.com/office/powerpoint/2010/main" val="870459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4"/>
          <p:cNvSpPr>
            <a:spLocks noChangeArrowheads="1"/>
          </p:cNvSpPr>
          <p:nvPr/>
        </p:nvSpPr>
        <p:spPr bwMode="auto">
          <a:xfrm>
            <a:off x="1882968" y="1990112"/>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7" name="WordArt 5"/>
          <p:cNvSpPr>
            <a:spLocks noChangeArrowheads="1" noChangeShapeType="1"/>
          </p:cNvSpPr>
          <p:nvPr/>
        </p:nvSpPr>
        <p:spPr bwMode="auto">
          <a:xfrm>
            <a:off x="1998214" y="2122076"/>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1</a:t>
            </a:r>
            <a:endParaRPr lang="zh-CN" altLang="en-US" sz="1400" kern="10" spc="-70" dirty="0">
              <a:solidFill>
                <a:schemeClr val="bg1"/>
              </a:solidFill>
              <a:latin typeface="Arial Black" panose="020B0A04020102020204" pitchFamily="34" charset="0"/>
            </a:endParaRPr>
          </a:p>
        </p:txBody>
      </p:sp>
      <p:sp>
        <p:nvSpPr>
          <p:cNvPr id="56" name="矩形 55"/>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7" name="圆角矩形 5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2" name="圆角矩形 6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5" name="文本框 64"/>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章节安排</a:t>
            </a:r>
          </a:p>
        </p:txBody>
      </p:sp>
      <p:sp>
        <p:nvSpPr>
          <p:cNvPr id="67" name="AutoShape 4"/>
          <p:cNvSpPr>
            <a:spLocks noChangeArrowheads="1"/>
          </p:cNvSpPr>
          <p:nvPr/>
        </p:nvSpPr>
        <p:spPr bwMode="auto">
          <a:xfrm>
            <a:off x="1882968" y="2703664"/>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68" name="WordArt 5"/>
          <p:cNvSpPr>
            <a:spLocks noChangeArrowheads="1" noChangeShapeType="1"/>
          </p:cNvSpPr>
          <p:nvPr/>
        </p:nvSpPr>
        <p:spPr bwMode="auto">
          <a:xfrm>
            <a:off x="1998214" y="2835628"/>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2</a:t>
            </a:r>
            <a:endParaRPr lang="zh-CN" altLang="en-US" sz="1400" kern="10" spc="-70" dirty="0">
              <a:solidFill>
                <a:schemeClr val="bg1"/>
              </a:solidFill>
              <a:latin typeface="Arial Black" panose="020B0A04020102020204" pitchFamily="34" charset="0"/>
            </a:endParaRPr>
          </a:p>
        </p:txBody>
      </p:sp>
      <p:sp>
        <p:nvSpPr>
          <p:cNvPr id="73" name="AutoShape 4"/>
          <p:cNvSpPr>
            <a:spLocks noChangeArrowheads="1"/>
          </p:cNvSpPr>
          <p:nvPr/>
        </p:nvSpPr>
        <p:spPr bwMode="auto">
          <a:xfrm>
            <a:off x="1882968" y="3429616"/>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74" name="WordArt 5"/>
          <p:cNvSpPr>
            <a:spLocks noChangeArrowheads="1" noChangeShapeType="1"/>
          </p:cNvSpPr>
          <p:nvPr/>
        </p:nvSpPr>
        <p:spPr bwMode="auto">
          <a:xfrm>
            <a:off x="1998214" y="3561580"/>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3</a:t>
            </a:r>
            <a:endParaRPr lang="zh-CN" altLang="en-US" sz="1400" kern="10" spc="-70" dirty="0">
              <a:solidFill>
                <a:schemeClr val="bg1"/>
              </a:solidFill>
              <a:latin typeface="Arial Black" panose="020B0A04020102020204" pitchFamily="34" charset="0"/>
            </a:endParaRPr>
          </a:p>
        </p:txBody>
      </p:sp>
      <p:sp>
        <p:nvSpPr>
          <p:cNvPr id="76" name="AutoShape 4"/>
          <p:cNvSpPr>
            <a:spLocks noChangeArrowheads="1"/>
          </p:cNvSpPr>
          <p:nvPr/>
        </p:nvSpPr>
        <p:spPr bwMode="auto">
          <a:xfrm>
            <a:off x="1882968" y="4157532"/>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77" name="WordArt 5"/>
          <p:cNvSpPr>
            <a:spLocks noChangeArrowheads="1" noChangeShapeType="1"/>
          </p:cNvSpPr>
          <p:nvPr/>
        </p:nvSpPr>
        <p:spPr bwMode="auto">
          <a:xfrm>
            <a:off x="1998214" y="4289496"/>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4</a:t>
            </a:r>
            <a:endParaRPr lang="zh-CN" altLang="en-US" sz="1400" kern="10" spc="-70" dirty="0">
              <a:solidFill>
                <a:schemeClr val="bg1"/>
              </a:solidFill>
              <a:latin typeface="Arial Black" panose="020B0A04020102020204" pitchFamily="34" charset="0"/>
            </a:endParaRPr>
          </a:p>
        </p:txBody>
      </p:sp>
      <p:sp>
        <p:nvSpPr>
          <p:cNvPr id="79" name="AutoShape 4"/>
          <p:cNvSpPr>
            <a:spLocks noChangeArrowheads="1"/>
          </p:cNvSpPr>
          <p:nvPr/>
        </p:nvSpPr>
        <p:spPr bwMode="auto">
          <a:xfrm>
            <a:off x="1882968" y="4885448"/>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80" name="WordArt 5"/>
          <p:cNvSpPr>
            <a:spLocks noChangeArrowheads="1" noChangeShapeType="1"/>
          </p:cNvSpPr>
          <p:nvPr/>
        </p:nvSpPr>
        <p:spPr bwMode="auto">
          <a:xfrm>
            <a:off x="1998214" y="5017412"/>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5</a:t>
            </a:r>
            <a:endParaRPr lang="zh-CN" altLang="en-US" sz="1400" kern="10" spc="-70" dirty="0">
              <a:solidFill>
                <a:schemeClr val="bg1"/>
              </a:solidFill>
              <a:latin typeface="Arial Black" panose="020B0A04020102020204" pitchFamily="34" charset="0"/>
            </a:endParaRPr>
          </a:p>
        </p:txBody>
      </p:sp>
      <p:sp>
        <p:nvSpPr>
          <p:cNvPr id="82" name="AutoShape 4"/>
          <p:cNvSpPr>
            <a:spLocks noChangeArrowheads="1"/>
          </p:cNvSpPr>
          <p:nvPr/>
        </p:nvSpPr>
        <p:spPr bwMode="auto">
          <a:xfrm>
            <a:off x="1882968" y="5613364"/>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83" name="WordArt 5"/>
          <p:cNvSpPr>
            <a:spLocks noChangeArrowheads="1" noChangeShapeType="1"/>
          </p:cNvSpPr>
          <p:nvPr/>
        </p:nvSpPr>
        <p:spPr bwMode="auto">
          <a:xfrm>
            <a:off x="1998214" y="5745328"/>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6</a:t>
            </a:r>
            <a:endParaRPr lang="zh-CN" altLang="en-US" sz="1400" kern="10" spc="-70" dirty="0">
              <a:solidFill>
                <a:schemeClr val="bg1"/>
              </a:solidFill>
              <a:latin typeface="Arial Black" panose="020B0A04020102020204" pitchFamily="34" charset="0"/>
            </a:endParaRPr>
          </a:p>
        </p:txBody>
      </p:sp>
      <p:sp>
        <p:nvSpPr>
          <p:cNvPr id="29" name="文本框 28"/>
          <p:cNvSpPr txBox="1"/>
          <p:nvPr/>
        </p:nvSpPr>
        <p:spPr>
          <a:xfrm>
            <a:off x="3236813" y="2046351"/>
            <a:ext cx="7075467"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latin typeface="方正清刻本悦宋简体" panose="02000000000000000000" pitchFamily="2" charset="-122"/>
                <a:ea typeface="方正清刻本悦宋简体" panose="02000000000000000000" pitchFamily="2" charset="-122"/>
              </a:rPr>
              <a:t>机器学习基础</a:t>
            </a:r>
          </a:p>
        </p:txBody>
      </p:sp>
      <p:sp>
        <p:nvSpPr>
          <p:cNvPr id="31" name="文本框 30"/>
          <p:cNvSpPr txBox="1"/>
          <p:nvPr/>
        </p:nvSpPr>
        <p:spPr>
          <a:xfrm>
            <a:off x="3236814" y="2759432"/>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线性回归</a:t>
            </a:r>
          </a:p>
        </p:txBody>
      </p:sp>
      <p:sp>
        <p:nvSpPr>
          <p:cNvPr id="41" name="文本框 40"/>
          <p:cNvSpPr txBox="1"/>
          <p:nvPr/>
        </p:nvSpPr>
        <p:spPr>
          <a:xfrm>
            <a:off x="3236814" y="3488538"/>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逻辑回归</a:t>
            </a:r>
          </a:p>
        </p:txBody>
      </p:sp>
      <p:sp>
        <p:nvSpPr>
          <p:cNvPr id="43" name="文本框 42"/>
          <p:cNvSpPr txBox="1"/>
          <p:nvPr/>
        </p:nvSpPr>
        <p:spPr>
          <a:xfrm>
            <a:off x="3236814" y="4944370"/>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en-US" altLang="zh-CN" sz="3200" b="1" dirty="0">
                <a:solidFill>
                  <a:schemeClr val="bg1"/>
                </a:solidFill>
                <a:ea typeface="方正清刻本悦宋简体" panose="02000000000000000000" pitchFamily="2" charset="-122"/>
              </a:rPr>
              <a:t>SVM</a:t>
            </a:r>
            <a:r>
              <a:rPr lang="zh-CN" altLang="en-US" sz="3200" b="1" dirty="0">
                <a:solidFill>
                  <a:schemeClr val="bg1"/>
                </a:solidFill>
                <a:ea typeface="方正清刻本悦宋简体" panose="02000000000000000000" pitchFamily="2" charset="-122"/>
              </a:rPr>
              <a:t>支持向量机</a:t>
            </a:r>
          </a:p>
        </p:txBody>
      </p:sp>
      <p:sp>
        <p:nvSpPr>
          <p:cNvPr id="53" name="文本框 52"/>
          <p:cNvSpPr txBox="1"/>
          <p:nvPr/>
        </p:nvSpPr>
        <p:spPr>
          <a:xfrm>
            <a:off x="3236814" y="5672286"/>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神经网络</a:t>
            </a:r>
          </a:p>
        </p:txBody>
      </p:sp>
      <p:sp>
        <p:nvSpPr>
          <p:cNvPr id="32" name="文本框 31"/>
          <p:cNvSpPr txBox="1"/>
          <p:nvPr/>
        </p:nvSpPr>
        <p:spPr>
          <a:xfrm>
            <a:off x="3236814" y="4216454"/>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en-US" altLang="zh-CN" sz="3200" b="1" dirty="0">
                <a:solidFill>
                  <a:schemeClr val="bg1"/>
                </a:solidFill>
                <a:ea typeface="方正清刻本悦宋简体" panose="02000000000000000000" pitchFamily="2" charset="-122"/>
              </a:rPr>
              <a:t>K</a:t>
            </a:r>
            <a:r>
              <a:rPr lang="zh-CN" altLang="en-US" sz="3200" b="1" dirty="0">
                <a:solidFill>
                  <a:schemeClr val="bg1"/>
                </a:solidFill>
                <a:ea typeface="方正清刻本悦宋简体" panose="02000000000000000000" pitchFamily="2" charset="-122"/>
              </a:rPr>
              <a:t>临近</a:t>
            </a:r>
          </a:p>
        </p:txBody>
      </p:sp>
    </p:spTree>
    <p:extLst>
      <p:ext uri="{BB962C8B-B14F-4D97-AF65-F5344CB8AC3E}">
        <p14:creationId xmlns:p14="http://schemas.microsoft.com/office/powerpoint/2010/main" val="10798464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434833" y="821094"/>
            <a:ext cx="639658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9"/>
          <p:cNvSpPr txBox="1"/>
          <p:nvPr/>
        </p:nvSpPr>
        <p:spPr>
          <a:xfrm>
            <a:off x="2033019" y="779118"/>
            <a:ext cx="3251764"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机器学习分类</a:t>
            </a:r>
          </a:p>
        </p:txBody>
      </p:sp>
      <p:sp>
        <p:nvSpPr>
          <p:cNvPr id="14" name="内容占位符 2"/>
          <p:cNvSpPr txBox="1">
            <a:spLocks/>
          </p:cNvSpPr>
          <p:nvPr/>
        </p:nvSpPr>
        <p:spPr>
          <a:xfrm>
            <a:off x="2006505" y="2130963"/>
            <a:ext cx="8178990" cy="4431761"/>
          </a:xfrm>
          <a:prstGeom prst="rect">
            <a:avLst/>
          </a:prstGeom>
        </p:spPr>
        <p:txBody>
          <a:bodyPr/>
          <a:lst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a:lstStyle>
          <a:p>
            <a:pPr algn="just">
              <a:buFont typeface="Wingdings" pitchFamily="2" charset="2"/>
              <a:buChar char="p"/>
            </a:pPr>
            <a:r>
              <a:rPr lang="zh-CN" altLang="en-US" sz="3600" dirty="0">
                <a:latin typeface="微软雅黑" panose="020B0503020204020204" pitchFamily="34" charset="-122"/>
                <a:ea typeface="微软雅黑" panose="020B0503020204020204" pitchFamily="34" charset="-122"/>
              </a:rPr>
              <a:t>有无标记信息</a:t>
            </a:r>
            <a:endParaRPr lang="en-US" altLang="zh-CN" sz="3600" dirty="0">
              <a:latin typeface="微软雅黑" panose="020B0503020204020204" pitchFamily="34" charset="-122"/>
              <a:ea typeface="微软雅黑" panose="020B0503020204020204" pitchFamily="34" charset="-122"/>
            </a:endParaRPr>
          </a:p>
          <a:p>
            <a:pPr lvl="1" algn="just"/>
            <a:r>
              <a:rPr lang="zh-CN" altLang="en-US" sz="3600" dirty="0">
                <a:latin typeface="微软雅黑" panose="020B0503020204020204" pitchFamily="34" charset="-122"/>
                <a:ea typeface="微软雅黑" panose="020B0503020204020204" pitchFamily="34" charset="-122"/>
              </a:rPr>
              <a:t>监督学习：</a:t>
            </a:r>
            <a:r>
              <a:rPr lang="zh-CN" altLang="en-US" sz="3600" b="1" dirty="0">
                <a:solidFill>
                  <a:srgbClr val="C00000"/>
                </a:solidFill>
                <a:latin typeface="微软雅黑" panose="020B0503020204020204" pitchFamily="34" charset="-122"/>
                <a:ea typeface="微软雅黑" panose="020B0503020204020204" pitchFamily="34" charset="-122"/>
              </a:rPr>
              <a:t>分类、回归</a:t>
            </a:r>
            <a:endParaRPr lang="en-US" altLang="zh-CN" sz="3600" b="1" dirty="0">
              <a:solidFill>
                <a:srgbClr val="C00000"/>
              </a:solidFill>
              <a:latin typeface="微软雅黑" panose="020B0503020204020204" pitchFamily="34" charset="-122"/>
              <a:ea typeface="微软雅黑" panose="020B0503020204020204" pitchFamily="34" charset="-122"/>
            </a:endParaRPr>
          </a:p>
          <a:p>
            <a:pPr lvl="1" algn="just"/>
            <a:r>
              <a:rPr lang="zh-CN" altLang="en-US" sz="3600" dirty="0">
                <a:latin typeface="微软雅黑" panose="020B0503020204020204" pitchFamily="34" charset="-122"/>
                <a:ea typeface="微软雅黑" panose="020B0503020204020204" pitchFamily="34" charset="-122"/>
              </a:rPr>
              <a:t>无监督学习：</a:t>
            </a:r>
            <a:r>
              <a:rPr lang="zh-CN" altLang="en-US" sz="3600" b="1" dirty="0">
                <a:solidFill>
                  <a:srgbClr val="C00000"/>
                </a:solidFill>
                <a:latin typeface="微软雅黑" panose="020B0503020204020204" pitchFamily="34" charset="-122"/>
                <a:ea typeface="微软雅黑" panose="020B0503020204020204" pitchFamily="34" charset="-122"/>
              </a:rPr>
              <a:t>聚类、降维</a:t>
            </a:r>
            <a:endParaRPr lang="en-US" altLang="zh-CN" sz="3600" b="1" dirty="0">
              <a:solidFill>
                <a:srgbClr val="C00000"/>
              </a:solidFill>
              <a:latin typeface="微软雅黑" panose="020B0503020204020204" pitchFamily="34" charset="-122"/>
              <a:ea typeface="微软雅黑" panose="020B0503020204020204" pitchFamily="34" charset="-122"/>
            </a:endParaRPr>
          </a:p>
          <a:p>
            <a:pPr lvl="1" algn="just"/>
            <a:r>
              <a:rPr lang="zh-CN" altLang="en-US" sz="3600" dirty="0">
                <a:latin typeface="微软雅黑" panose="020B0503020204020204" pitchFamily="34" charset="-122"/>
                <a:ea typeface="微软雅黑" panose="020B0503020204020204" pitchFamily="34" charset="-122"/>
              </a:rPr>
              <a:t>半监督学习：两者结合</a:t>
            </a:r>
            <a:endParaRPr lang="en-US" altLang="zh-CN" sz="3600" dirty="0">
              <a:latin typeface="微软雅黑" panose="020B0503020204020204" pitchFamily="34" charset="-122"/>
              <a:ea typeface="微软雅黑" panose="020B0503020204020204" pitchFamily="34" charset="-122"/>
            </a:endParaRPr>
          </a:p>
          <a:p>
            <a:pPr lvl="1" algn="just"/>
            <a:r>
              <a:rPr lang="zh-CN" altLang="en-US" sz="3600" dirty="0">
                <a:latin typeface="微软雅黑" panose="020B0503020204020204" pitchFamily="34" charset="-122"/>
                <a:ea typeface="微软雅黑" panose="020B0503020204020204" pitchFamily="34" charset="-122"/>
              </a:rPr>
              <a:t>自监督学习：无监督的一个分支</a:t>
            </a:r>
            <a:endParaRPr lang="en-US" altLang="zh-CN" sz="3600" dirty="0">
              <a:latin typeface="微软雅黑" panose="020B0503020204020204" pitchFamily="34" charset="-122"/>
              <a:ea typeface="微软雅黑" panose="020B0503020204020204" pitchFamily="34" charset="-122"/>
            </a:endParaRPr>
          </a:p>
          <a:p>
            <a:pPr lvl="1" algn="just"/>
            <a:r>
              <a:rPr lang="zh-CN" altLang="en-US" sz="3600" dirty="0">
                <a:latin typeface="微软雅黑" panose="020B0503020204020204" pitchFamily="34" charset="-122"/>
                <a:ea typeface="微软雅黑" panose="020B0503020204020204" pitchFamily="34" charset="-122"/>
              </a:rPr>
              <a:t>强化学习：基于环境反馈</a:t>
            </a:r>
            <a:endParaRPr lang="en-US" altLang="zh-CN" sz="3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82460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屏幕剪辑"/>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71999" y="2286000"/>
            <a:ext cx="2966012" cy="2286000"/>
          </a:xfrm>
          <a:prstGeom prst="rect">
            <a:avLst/>
          </a:prstGeom>
        </p:spPr>
      </p:pic>
      <p:sp>
        <p:nvSpPr>
          <p:cNvPr id="5" name="文本框 4"/>
          <p:cNvSpPr txBox="1"/>
          <p:nvPr/>
        </p:nvSpPr>
        <p:spPr>
          <a:xfrm>
            <a:off x="5029200" y="5106200"/>
            <a:ext cx="2362200" cy="523220"/>
          </a:xfrm>
          <a:prstGeom prst="rect">
            <a:avLst/>
          </a:prstGeom>
          <a:noFill/>
        </p:spPr>
        <p:txBody>
          <a:bodyPr wrap="square" rtlCol="0">
            <a:spAutoFit/>
          </a:bodyPr>
          <a:lstStyle>
            <a:defPPr>
              <a:defRPr lang="zh-CN"/>
            </a:defPPr>
            <a:lvl1pPr algn="ctr">
              <a:defRPr sz="2800">
                <a:latin typeface="微软雅黑" panose="020B0503020204020204" pitchFamily="34" charset="-122"/>
                <a:ea typeface="微软雅黑" panose="020B0503020204020204" pitchFamily="34" charset="-122"/>
              </a:defRPr>
            </a:lvl1pPr>
          </a:lstStyle>
          <a:p>
            <a:r>
              <a:rPr lang="zh-CN" altLang="en-US" dirty="0"/>
              <a:t>分类</a:t>
            </a:r>
          </a:p>
        </p:txBody>
      </p:sp>
      <p:pic>
        <p:nvPicPr>
          <p:cNvPr id="8" name="图片 7"/>
          <p:cNvPicPr>
            <a:picLocks noChangeAspect="1"/>
          </p:cNvPicPr>
          <p:nvPr/>
        </p:nvPicPr>
        <p:blipFill>
          <a:blip r:embed="rId4">
            <a:clrChange>
              <a:clrFrom>
                <a:srgbClr val="FEFEFE"/>
              </a:clrFrom>
              <a:clrTo>
                <a:srgbClr val="FEFEFE">
                  <a:alpha val="0"/>
                </a:srgbClr>
              </a:clrTo>
            </a:clrChange>
          </a:blip>
          <a:stretch>
            <a:fillRect/>
          </a:stretch>
        </p:blipFill>
        <p:spPr>
          <a:xfrm>
            <a:off x="8275203" y="2762928"/>
            <a:ext cx="3324225" cy="1371600"/>
          </a:xfrm>
          <a:prstGeom prst="rect">
            <a:avLst/>
          </a:prstGeom>
        </p:spPr>
      </p:pic>
      <p:sp>
        <p:nvSpPr>
          <p:cNvPr id="9" name="文本框 8"/>
          <p:cNvSpPr txBox="1"/>
          <p:nvPr/>
        </p:nvSpPr>
        <p:spPr>
          <a:xfrm>
            <a:off x="9167811" y="5121728"/>
            <a:ext cx="2362200" cy="523220"/>
          </a:xfrm>
          <a:prstGeom prst="rect">
            <a:avLst/>
          </a:prstGeom>
          <a:noFill/>
        </p:spPr>
        <p:txBody>
          <a:bodyPr wrap="square" rtlCol="0">
            <a:spAutoFit/>
          </a:bodyPr>
          <a:lstStyle>
            <a:defPPr>
              <a:defRPr lang="zh-CN"/>
            </a:defPPr>
            <a:lvl1pPr algn="ctr">
              <a:defRPr sz="2800">
                <a:latin typeface="微软雅黑" panose="020B0503020204020204" pitchFamily="34" charset="-122"/>
                <a:ea typeface="微软雅黑" panose="020B0503020204020204" pitchFamily="34" charset="-122"/>
              </a:defRPr>
            </a:lvl1pPr>
          </a:lstStyle>
          <a:p>
            <a:r>
              <a:rPr lang="zh-CN" altLang="en-US" dirty="0"/>
              <a:t>聚类</a:t>
            </a:r>
          </a:p>
        </p:txBody>
      </p:sp>
      <p:pic>
        <p:nvPicPr>
          <p:cNvPr id="7" name="图片 6" descr="屏幕剪辑">
            <a:extLst>
              <a:ext uri="{FF2B5EF4-FFF2-40B4-BE49-F238E27FC236}">
                <a16:creationId xmlns:a16="http://schemas.microsoft.com/office/drawing/2014/main" id="{9A6F91CB-1315-47B9-961E-F4AED0A905F2}"/>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9600" y="2438400"/>
            <a:ext cx="3373138" cy="2020657"/>
          </a:xfrm>
          <a:prstGeom prst="rect">
            <a:avLst/>
          </a:prstGeom>
        </p:spPr>
      </p:pic>
      <p:sp>
        <p:nvSpPr>
          <p:cNvPr id="10" name="文本框 9">
            <a:extLst>
              <a:ext uri="{FF2B5EF4-FFF2-40B4-BE49-F238E27FC236}">
                <a16:creationId xmlns:a16="http://schemas.microsoft.com/office/drawing/2014/main" id="{AFFE3A64-3C05-480D-9033-0A5645863432}"/>
              </a:ext>
            </a:extLst>
          </p:cNvPr>
          <p:cNvSpPr txBox="1"/>
          <p:nvPr/>
        </p:nvSpPr>
        <p:spPr>
          <a:xfrm>
            <a:off x="1092993" y="5106200"/>
            <a:ext cx="2362200" cy="523220"/>
          </a:xfrm>
          <a:prstGeom prst="rect">
            <a:avLst/>
          </a:prstGeom>
          <a:noFill/>
        </p:spPr>
        <p:txBody>
          <a:bodyPr wrap="square" rtlCol="0">
            <a:spAutoFit/>
          </a:bodyPr>
          <a:lstStyle/>
          <a:p>
            <a:pPr algn="ctr"/>
            <a:r>
              <a:rPr lang="zh-CN" altLang="en-US" sz="2800" dirty="0">
                <a:latin typeface="微软雅黑" panose="020B0503020204020204" pitchFamily="34" charset="-122"/>
                <a:ea typeface="微软雅黑" panose="020B0503020204020204" pitchFamily="34" charset="-122"/>
              </a:rPr>
              <a:t>回归</a:t>
            </a:r>
          </a:p>
        </p:txBody>
      </p:sp>
      <p:cxnSp>
        <p:nvCxnSpPr>
          <p:cNvPr id="6" name="直接连接符 5">
            <a:extLst>
              <a:ext uri="{FF2B5EF4-FFF2-40B4-BE49-F238E27FC236}">
                <a16:creationId xmlns:a16="http://schemas.microsoft.com/office/drawing/2014/main" id="{C9BD704F-7FBF-4868-AFDF-6A931AEDEA58}"/>
              </a:ext>
            </a:extLst>
          </p:cNvPr>
          <p:cNvCxnSpPr/>
          <p:nvPr/>
        </p:nvCxnSpPr>
        <p:spPr>
          <a:xfrm>
            <a:off x="685800" y="5644948"/>
            <a:ext cx="10844211"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矩形 1">
            <a:extLst>
              <a:ext uri="{FF2B5EF4-FFF2-40B4-BE49-F238E27FC236}">
                <a16:creationId xmlns:a16="http://schemas.microsoft.com/office/drawing/2014/main" id="{7A469AE9-0B36-D6BB-8745-93BF6CCBC0A8}"/>
              </a:ext>
            </a:extLst>
          </p:cNvPr>
          <p:cNvSpPr/>
          <p:nvPr/>
        </p:nvSpPr>
        <p:spPr>
          <a:xfrm>
            <a:off x="5434833" y="821094"/>
            <a:ext cx="639658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4" name="圆角矩形 6">
            <a:extLst>
              <a:ext uri="{FF2B5EF4-FFF2-40B4-BE49-F238E27FC236}">
                <a16:creationId xmlns:a16="http://schemas.microsoft.com/office/drawing/2014/main" id="{49F6015F-4C98-42CB-071C-E9B7B16D6A08}"/>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6" name="圆角矩形 7">
            <a:extLst>
              <a:ext uri="{FF2B5EF4-FFF2-40B4-BE49-F238E27FC236}">
                <a16:creationId xmlns:a16="http://schemas.microsoft.com/office/drawing/2014/main" id="{41D6ECC2-83BB-1CBF-4DE0-AD2C5E703C67}"/>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7" name="Freeform 96">
            <a:extLst>
              <a:ext uri="{FF2B5EF4-FFF2-40B4-BE49-F238E27FC236}">
                <a16:creationId xmlns:a16="http://schemas.microsoft.com/office/drawing/2014/main" id="{BDFC1D4D-F761-43AA-986C-A15E8FF28AF8}"/>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8" name="文本框 17">
            <a:extLst>
              <a:ext uri="{FF2B5EF4-FFF2-40B4-BE49-F238E27FC236}">
                <a16:creationId xmlns:a16="http://schemas.microsoft.com/office/drawing/2014/main" id="{7B52E4F8-9F26-0530-BCF1-69B21B7DFFE3}"/>
              </a:ext>
            </a:extLst>
          </p:cNvPr>
          <p:cNvSpPr txBox="1"/>
          <p:nvPr/>
        </p:nvSpPr>
        <p:spPr>
          <a:xfrm>
            <a:off x="2033019" y="779118"/>
            <a:ext cx="3251764"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机器学习分类</a:t>
            </a:r>
          </a:p>
        </p:txBody>
      </p:sp>
    </p:spTree>
    <p:custDataLst>
      <p:tags r:id="rId1"/>
    </p:custDataLst>
    <p:extLst>
      <p:ext uri="{BB962C8B-B14F-4D97-AF65-F5344CB8AC3E}">
        <p14:creationId xmlns:p14="http://schemas.microsoft.com/office/powerpoint/2010/main" val="425098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C08FABF-B89A-D104-7B3B-FE2F56E9613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6094" y="2094245"/>
            <a:ext cx="4264531" cy="4163680"/>
          </a:xfrm>
          <a:prstGeom prst="rect">
            <a:avLst/>
          </a:prstGeom>
        </p:spPr>
      </p:pic>
      <p:pic>
        <p:nvPicPr>
          <p:cNvPr id="3" name="图片 2">
            <a:extLst>
              <a:ext uri="{FF2B5EF4-FFF2-40B4-BE49-F238E27FC236}">
                <a16:creationId xmlns:a16="http://schemas.microsoft.com/office/drawing/2014/main" id="{EA6D61F0-2E73-A1D7-4631-DD8EB366212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317120" y="2562226"/>
            <a:ext cx="5138786" cy="3223420"/>
          </a:xfrm>
          <a:prstGeom prst="rect">
            <a:avLst/>
          </a:prstGeom>
        </p:spPr>
      </p:pic>
      <p:sp>
        <p:nvSpPr>
          <p:cNvPr id="6" name="矩形 5">
            <a:extLst>
              <a:ext uri="{FF2B5EF4-FFF2-40B4-BE49-F238E27FC236}">
                <a16:creationId xmlns:a16="http://schemas.microsoft.com/office/drawing/2014/main" id="{69ACDFF0-93E6-36CD-A596-CC2AD9257CF9}"/>
              </a:ext>
            </a:extLst>
          </p:cNvPr>
          <p:cNvSpPr/>
          <p:nvPr/>
        </p:nvSpPr>
        <p:spPr>
          <a:xfrm>
            <a:off x="3475476" y="821094"/>
            <a:ext cx="835594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11">
            <a:extLst>
              <a:ext uri="{FF2B5EF4-FFF2-40B4-BE49-F238E27FC236}">
                <a16:creationId xmlns:a16="http://schemas.microsoft.com/office/drawing/2014/main" id="{4A9D7550-EA46-4CDD-2E4B-C13B218A8000}"/>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12">
            <a:extLst>
              <a:ext uri="{FF2B5EF4-FFF2-40B4-BE49-F238E27FC236}">
                <a16:creationId xmlns:a16="http://schemas.microsoft.com/office/drawing/2014/main" id="{94EEBE2D-EC45-3073-FDD6-7C89FBDFFFCE}"/>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a:extLst>
              <a:ext uri="{FF2B5EF4-FFF2-40B4-BE49-F238E27FC236}">
                <a16:creationId xmlns:a16="http://schemas.microsoft.com/office/drawing/2014/main" id="{367E2371-4938-AE7C-F179-6744CC1CA09C}"/>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9">
            <a:extLst>
              <a:ext uri="{FF2B5EF4-FFF2-40B4-BE49-F238E27FC236}">
                <a16:creationId xmlns:a16="http://schemas.microsoft.com/office/drawing/2014/main" id="{D5ACA1FA-CC43-4E52-F07F-5F499C63E78D}"/>
              </a:ext>
            </a:extLst>
          </p:cNvPr>
          <p:cNvSpPr txBox="1"/>
          <p:nvPr/>
        </p:nvSpPr>
        <p:spPr>
          <a:xfrm>
            <a:off x="2066352" y="779118"/>
            <a:ext cx="1225740"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降维</a:t>
            </a:r>
          </a:p>
        </p:txBody>
      </p:sp>
    </p:spTree>
    <p:extLst>
      <p:ext uri="{BB962C8B-B14F-4D97-AF65-F5344CB8AC3E}">
        <p14:creationId xmlns:p14="http://schemas.microsoft.com/office/powerpoint/2010/main" val="2002428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825623"/>
            <a:ext cx="10515600" cy="4594428"/>
          </a:xfrm>
        </p:spPr>
        <p:txBody>
          <a:bodyPr>
            <a:normAutofit fontScale="92500" lnSpcReduction="10000"/>
          </a:bodyPr>
          <a:lstStyle/>
          <a:p>
            <a:pPr marL="0" indent="0">
              <a:buNone/>
            </a:pPr>
            <a:r>
              <a:rPr lang="zh-CN" altLang="en-US" b="1" dirty="0">
                <a:solidFill>
                  <a:srgbClr val="C00000"/>
                </a:solidFill>
                <a:latin typeface="微软雅黑" panose="020B0503020204020204" pitchFamily="34" charset="-122"/>
                <a:ea typeface="微软雅黑" panose="020B0503020204020204" pitchFamily="34" charset="-122"/>
              </a:rPr>
              <a:t>监督学习</a:t>
            </a:r>
            <a:r>
              <a:rPr lang="zh-CN" altLang="en-US" dirty="0">
                <a:latin typeface="微软雅黑" panose="020B0503020204020204" pitchFamily="34" charset="-122"/>
                <a:ea typeface="微软雅黑" panose="020B0503020204020204" pitchFamily="34" charset="-122"/>
              </a:rPr>
              <a:t>任务示例：</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识别信封上手写的邮政编码</a:t>
            </a: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基于医学影像判断肿瘤是否为良性</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检测信用卡交易中的诈骗行为</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机器翻译</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语音识别</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基于视频的目标检测和行为识别</a:t>
            </a: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矩形 3"/>
          <p:cNvSpPr/>
          <p:nvPr/>
        </p:nvSpPr>
        <p:spPr>
          <a:xfrm>
            <a:off x="5467148" y="821094"/>
            <a:ext cx="636427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4"/>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5"/>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9"/>
          <p:cNvSpPr txBox="1"/>
          <p:nvPr/>
        </p:nvSpPr>
        <p:spPr>
          <a:xfrm>
            <a:off x="2035729" y="779118"/>
            <a:ext cx="327865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监督学习示例</a:t>
            </a:r>
          </a:p>
        </p:txBody>
      </p:sp>
    </p:spTree>
    <p:extLst>
      <p:ext uri="{BB962C8B-B14F-4D97-AF65-F5344CB8AC3E}">
        <p14:creationId xmlns:p14="http://schemas.microsoft.com/office/powerpoint/2010/main" val="26246989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2152650"/>
            <a:ext cx="10515600" cy="3657600"/>
          </a:xfrm>
        </p:spPr>
        <p:txBody>
          <a:bodyPr>
            <a:normAutofit lnSpcReduction="10000"/>
          </a:bodyPr>
          <a:lstStyle/>
          <a:p>
            <a:pPr marL="0" indent="0" algn="just">
              <a:buNone/>
            </a:pPr>
            <a:r>
              <a:rPr lang="zh-CN" altLang="en-US" b="1" dirty="0">
                <a:solidFill>
                  <a:srgbClr val="C00000"/>
                </a:solidFill>
                <a:latin typeface="微软雅黑" panose="020B0503020204020204" pitchFamily="34" charset="-122"/>
                <a:ea typeface="微软雅黑" panose="020B0503020204020204" pitchFamily="34" charset="-122"/>
              </a:rPr>
              <a:t>无监督学习</a:t>
            </a:r>
            <a:r>
              <a:rPr lang="zh-CN" altLang="en-US" dirty="0">
                <a:latin typeface="微软雅黑" panose="020B0503020204020204" pitchFamily="34" charset="-122"/>
                <a:ea typeface="微软雅黑" panose="020B0503020204020204" pitchFamily="34" charset="-122"/>
              </a:rPr>
              <a:t>任务示例：</a:t>
            </a:r>
            <a:endParaRPr lang="en-US" altLang="zh-CN" dirty="0">
              <a:latin typeface="微软雅黑" panose="020B0503020204020204" pitchFamily="34" charset="-122"/>
              <a:ea typeface="微软雅黑" panose="020B0503020204020204" pitchFamily="34" charset="-122"/>
            </a:endParaRPr>
          </a:p>
          <a:p>
            <a:pPr algn="just">
              <a:lnSpc>
                <a:spcPct val="140000"/>
              </a:lnSpc>
            </a:pPr>
            <a:r>
              <a:rPr lang="zh-CN" altLang="en-US" sz="2600" dirty="0">
                <a:latin typeface="微软雅黑" panose="020B0503020204020204" pitchFamily="34" charset="-122"/>
                <a:ea typeface="微软雅黑" panose="020B0503020204020204" pitchFamily="34" charset="-122"/>
              </a:rPr>
              <a:t>确定一系列博客文章的主题</a:t>
            </a:r>
            <a:endParaRPr lang="en-US" altLang="zh-CN" sz="2600" dirty="0">
              <a:latin typeface="微软雅黑" panose="020B0503020204020204" pitchFamily="34" charset="-122"/>
              <a:ea typeface="微软雅黑" panose="020B0503020204020204" pitchFamily="34" charset="-122"/>
            </a:endParaRPr>
          </a:p>
          <a:p>
            <a:pPr algn="just">
              <a:lnSpc>
                <a:spcPct val="140000"/>
              </a:lnSpc>
            </a:pPr>
            <a:r>
              <a:rPr lang="zh-CN" altLang="en-US" sz="2600" dirty="0">
                <a:latin typeface="微软雅黑" panose="020B0503020204020204" pitchFamily="34" charset="-122"/>
                <a:ea typeface="微软雅黑" panose="020B0503020204020204" pitchFamily="34" charset="-122"/>
              </a:rPr>
              <a:t>将客户分成具有相似偏好的群组</a:t>
            </a:r>
            <a:endParaRPr lang="en-US" altLang="zh-CN" sz="2600" dirty="0">
              <a:latin typeface="微软雅黑" panose="020B0503020204020204" pitchFamily="34" charset="-122"/>
              <a:ea typeface="微软雅黑" panose="020B0503020204020204" pitchFamily="34" charset="-122"/>
            </a:endParaRPr>
          </a:p>
          <a:p>
            <a:pPr algn="just">
              <a:lnSpc>
                <a:spcPct val="140000"/>
              </a:lnSpc>
            </a:pPr>
            <a:r>
              <a:rPr lang="zh-CN" altLang="en-US" sz="2600" dirty="0">
                <a:latin typeface="微软雅黑" panose="020B0503020204020204" pitchFamily="34" charset="-122"/>
                <a:ea typeface="微软雅黑" panose="020B0503020204020204" pitchFamily="34" charset="-122"/>
              </a:rPr>
              <a:t>检测网站的异常访问模式</a:t>
            </a:r>
          </a:p>
          <a:p>
            <a:pPr algn="just">
              <a:lnSpc>
                <a:spcPct val="140000"/>
              </a:lnSpc>
            </a:pPr>
            <a:r>
              <a:rPr lang="zh-CN" altLang="en-US" sz="2600" dirty="0">
                <a:latin typeface="微软雅黑" panose="020B0503020204020204" pitchFamily="34" charset="-122"/>
                <a:ea typeface="微软雅黑" panose="020B0503020204020204" pitchFamily="34" charset="-122"/>
              </a:rPr>
              <a:t>给网站用户推荐产品</a:t>
            </a:r>
            <a:endParaRPr lang="en-US" altLang="zh-CN" sz="2600" dirty="0">
              <a:latin typeface="微软雅黑" panose="020B0503020204020204" pitchFamily="34" charset="-122"/>
              <a:ea typeface="微软雅黑" panose="020B0503020204020204" pitchFamily="34" charset="-122"/>
            </a:endParaRPr>
          </a:p>
          <a:p>
            <a:pPr algn="just">
              <a:lnSpc>
                <a:spcPct val="140000"/>
              </a:lnSpc>
            </a:pPr>
            <a:r>
              <a:rPr lang="zh-CN" altLang="en-US" sz="2600" dirty="0">
                <a:latin typeface="微软雅黑" panose="020B0503020204020204" pitchFamily="34" charset="-122"/>
                <a:ea typeface="微软雅黑" panose="020B0503020204020204" pitchFamily="34" charset="-122"/>
              </a:rPr>
              <a:t>抖音视频推送</a:t>
            </a:r>
          </a:p>
        </p:txBody>
      </p:sp>
      <p:sp>
        <p:nvSpPr>
          <p:cNvPr id="4" name="矩形 3"/>
          <p:cNvSpPr/>
          <p:nvPr/>
        </p:nvSpPr>
        <p:spPr>
          <a:xfrm>
            <a:off x="6026493" y="821094"/>
            <a:ext cx="580492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4"/>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5"/>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9"/>
          <p:cNvSpPr txBox="1"/>
          <p:nvPr/>
        </p:nvSpPr>
        <p:spPr>
          <a:xfrm>
            <a:off x="2068872" y="779118"/>
            <a:ext cx="377171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无监督学习示例</a:t>
            </a:r>
          </a:p>
        </p:txBody>
      </p:sp>
    </p:spTree>
    <p:extLst>
      <p:ext uri="{BB962C8B-B14F-4D97-AF65-F5344CB8AC3E}">
        <p14:creationId xmlns:p14="http://schemas.microsoft.com/office/powerpoint/2010/main" val="16093563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2BAAA4D-2A34-55B1-2B26-A14A5A902338}"/>
              </a:ext>
            </a:extLst>
          </p:cNvPr>
          <p:cNvSpPr/>
          <p:nvPr/>
        </p:nvSpPr>
        <p:spPr>
          <a:xfrm>
            <a:off x="5676663" y="821094"/>
            <a:ext cx="615475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22">
            <a:extLst>
              <a:ext uri="{FF2B5EF4-FFF2-40B4-BE49-F238E27FC236}">
                <a16:creationId xmlns:a16="http://schemas.microsoft.com/office/drawing/2014/main" id="{0E53D3CD-1A9F-CBDA-48F8-71D3386B6B7E}"/>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23">
            <a:extLst>
              <a:ext uri="{FF2B5EF4-FFF2-40B4-BE49-F238E27FC236}">
                <a16:creationId xmlns:a16="http://schemas.microsoft.com/office/drawing/2014/main" id="{80BC012D-337B-9A86-C60F-7E971D30768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81DE43FE-D6C2-809C-72F8-A2A8C8A84237}"/>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7">
            <a:extLst>
              <a:ext uri="{FF2B5EF4-FFF2-40B4-BE49-F238E27FC236}">
                <a16:creationId xmlns:a16="http://schemas.microsoft.com/office/drawing/2014/main" id="{51D50175-4542-3E0E-5048-E374F5EAE3B1}"/>
              </a:ext>
            </a:extLst>
          </p:cNvPr>
          <p:cNvSpPr txBox="1"/>
          <p:nvPr/>
        </p:nvSpPr>
        <p:spPr>
          <a:xfrm>
            <a:off x="2130382" y="779118"/>
            <a:ext cx="329886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回归模型案例</a:t>
            </a:r>
          </a:p>
        </p:txBody>
      </p:sp>
      <p:sp>
        <p:nvSpPr>
          <p:cNvPr id="9" name="TextBox 11">
            <a:extLst>
              <a:ext uri="{FF2B5EF4-FFF2-40B4-BE49-F238E27FC236}">
                <a16:creationId xmlns:a16="http://schemas.microsoft.com/office/drawing/2014/main" id="{AC3EA306-3430-4A97-D72A-2755C1C746F5}"/>
              </a:ext>
            </a:extLst>
          </p:cNvPr>
          <p:cNvSpPr txBox="1"/>
          <p:nvPr/>
        </p:nvSpPr>
        <p:spPr>
          <a:xfrm>
            <a:off x="1670801" y="2649086"/>
            <a:ext cx="1569661" cy="646331"/>
          </a:xfrm>
          <a:prstGeom prst="rect">
            <a:avLst/>
          </a:prstGeom>
          <a:noFill/>
        </p:spPr>
        <p:txBody>
          <a:bodyPr wrap="none" rtlCol="0">
            <a:spAutoFit/>
          </a:bodyPr>
          <a:lstStyle/>
          <a:p>
            <a:pPr algn="ctr"/>
            <a:r>
              <a:rPr lang="zh-CN" altLang="en-US" sz="3600" dirty="0">
                <a:latin typeface="微软雅黑" panose="020B0503020204020204" pitchFamily="34" charset="-122"/>
                <a:ea typeface="微软雅黑" panose="020B0503020204020204" pitchFamily="34" charset="-122"/>
              </a:rPr>
              <a:t>训练集</a:t>
            </a:r>
            <a:endParaRPr lang="en-US" sz="3600" dirty="0">
              <a:latin typeface="微软雅黑" panose="020B0503020204020204" pitchFamily="34" charset="-122"/>
              <a:ea typeface="微软雅黑" panose="020B0503020204020204" pitchFamily="34" charset="-122"/>
            </a:endParaRPr>
          </a:p>
        </p:txBody>
      </p:sp>
      <p:pic>
        <p:nvPicPr>
          <p:cNvPr id="10" name="Picture 7">
            <a:extLst>
              <a:ext uri="{FF2B5EF4-FFF2-40B4-BE49-F238E27FC236}">
                <a16:creationId xmlns:a16="http://schemas.microsoft.com/office/drawing/2014/main" id="{E19C2C94-0F67-AD18-FC36-34E0C798BE85}"/>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4008720" y="5105852"/>
            <a:ext cx="3377081" cy="469916"/>
          </a:xfrm>
          <a:prstGeom prst="rect">
            <a:avLst/>
          </a:prstGeom>
          <a:noFill/>
        </p:spPr>
      </p:pic>
      <p:pic>
        <p:nvPicPr>
          <p:cNvPr id="11" name="Picture 8">
            <a:extLst>
              <a:ext uri="{FF2B5EF4-FFF2-40B4-BE49-F238E27FC236}">
                <a16:creationId xmlns:a16="http://schemas.microsoft.com/office/drawing/2014/main" id="{852F1F6F-B954-480B-147C-2B8E8833035A}"/>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7758139" y="5125354"/>
            <a:ext cx="315615" cy="403286"/>
          </a:xfrm>
          <a:prstGeom prst="rect">
            <a:avLst/>
          </a:prstGeom>
          <a:noFill/>
        </p:spPr>
      </p:pic>
      <p:sp>
        <p:nvSpPr>
          <p:cNvPr id="12" name="TextBox 14">
            <a:extLst>
              <a:ext uri="{FF2B5EF4-FFF2-40B4-BE49-F238E27FC236}">
                <a16:creationId xmlns:a16="http://schemas.microsoft.com/office/drawing/2014/main" id="{6715E76B-E508-8FA2-4684-DC6F8DFBB4CF}"/>
              </a:ext>
            </a:extLst>
          </p:cNvPr>
          <p:cNvSpPr txBox="1"/>
          <p:nvPr/>
        </p:nvSpPr>
        <p:spPr>
          <a:xfrm>
            <a:off x="1670801" y="5020018"/>
            <a:ext cx="1936749" cy="584775"/>
          </a:xfrm>
          <a:prstGeom prst="rect">
            <a:avLst/>
          </a:prstGeom>
          <a:noFill/>
        </p:spPr>
        <p:txBody>
          <a:bodyPr wrap="none" rtlCol="0">
            <a:spAutoFit/>
          </a:bodyPr>
          <a:lstStyle>
            <a:defPPr>
              <a:defRPr lang="zh-CN"/>
            </a:defPPr>
            <a:lvl1pPr algn="ctr">
              <a:defRPr sz="3600">
                <a:latin typeface="微软雅黑" panose="020B0503020204020204" pitchFamily="34" charset="-122"/>
                <a:ea typeface="微软雅黑" panose="020B0503020204020204" pitchFamily="34" charset="-122"/>
              </a:defRPr>
            </a:lvl1pPr>
          </a:lstStyle>
          <a:p>
            <a:r>
              <a:rPr lang="zh-CN" altLang="en-US" dirty="0"/>
              <a:t>预测函数</a:t>
            </a:r>
            <a:r>
              <a:rPr lang="en-US" dirty="0"/>
              <a:t>:</a:t>
            </a:r>
          </a:p>
        </p:txBody>
      </p:sp>
      <p:sp>
        <p:nvSpPr>
          <p:cNvPr id="13" name="TextBox 15">
            <a:extLst>
              <a:ext uri="{FF2B5EF4-FFF2-40B4-BE49-F238E27FC236}">
                <a16:creationId xmlns:a16="http://schemas.microsoft.com/office/drawing/2014/main" id="{52196DD5-5FD9-3A6B-776B-C96B31CBF074}"/>
              </a:ext>
            </a:extLst>
          </p:cNvPr>
          <p:cNvSpPr txBox="1"/>
          <p:nvPr/>
        </p:nvSpPr>
        <p:spPr>
          <a:xfrm>
            <a:off x="8235839" y="5003831"/>
            <a:ext cx="2954655" cy="646331"/>
          </a:xfrm>
          <a:prstGeom prst="rect">
            <a:avLst/>
          </a:prstGeom>
          <a:noFill/>
        </p:spPr>
        <p:txBody>
          <a:bodyPr wrap="none" rtlCol="0">
            <a:spAutoFit/>
          </a:bodyPr>
          <a:lstStyle>
            <a:defPPr>
              <a:defRPr lang="zh-CN"/>
            </a:defPPr>
            <a:lvl1pPr algn="ctr">
              <a:defRPr sz="3600">
                <a:latin typeface="微软雅黑" panose="020B0503020204020204" pitchFamily="34" charset="-122"/>
                <a:ea typeface="微软雅黑" panose="020B0503020204020204" pitchFamily="34" charset="-122"/>
              </a:defRPr>
            </a:lvl1pPr>
          </a:lstStyle>
          <a:p>
            <a:r>
              <a:rPr lang="zh-CN" altLang="en-US" dirty="0"/>
              <a:t>是要求的参数</a:t>
            </a:r>
            <a:endParaRPr lang="en-US" dirty="0"/>
          </a:p>
        </p:txBody>
      </p:sp>
      <p:graphicFrame>
        <p:nvGraphicFramePr>
          <p:cNvPr id="14" name="Table 13">
            <a:extLst>
              <a:ext uri="{FF2B5EF4-FFF2-40B4-BE49-F238E27FC236}">
                <a16:creationId xmlns:a16="http://schemas.microsoft.com/office/drawing/2014/main" id="{7A4BB0E0-415C-1C55-1DDC-CF322FF57B02}"/>
              </a:ext>
            </a:extLst>
          </p:cNvPr>
          <p:cNvGraphicFramePr>
            <a:graphicFrameLocks noGrp="1"/>
          </p:cNvGraphicFramePr>
          <p:nvPr>
            <p:extLst>
              <p:ext uri="{D42A27DB-BD31-4B8C-83A1-F6EECF244321}">
                <p14:modId xmlns:p14="http://schemas.microsoft.com/office/powerpoint/2010/main" val="175914920"/>
              </p:ext>
            </p:extLst>
          </p:nvPr>
        </p:nvGraphicFramePr>
        <p:xfrm>
          <a:off x="4490201" y="2286452"/>
          <a:ext cx="5334000" cy="2324100"/>
        </p:xfrm>
        <a:graphic>
          <a:graphicData uri="http://schemas.openxmlformats.org/drawingml/2006/table">
            <a:tbl>
              <a:tblPr>
                <a:tableStyleId>{2D5ABB26-0587-4C30-8999-92F81FD0307C}</a:tableStyleId>
              </a:tblPr>
              <a:tblGrid>
                <a:gridCol w="2391103">
                  <a:extLst>
                    <a:ext uri="{9D8B030D-6E8A-4147-A177-3AD203B41FA5}">
                      <a16:colId xmlns:a16="http://schemas.microsoft.com/office/drawing/2014/main" val="20000"/>
                    </a:ext>
                  </a:extLst>
                </a:gridCol>
                <a:gridCol w="2942897">
                  <a:extLst>
                    <a:ext uri="{9D8B030D-6E8A-4147-A177-3AD203B41FA5}">
                      <a16:colId xmlns:a16="http://schemas.microsoft.com/office/drawing/2014/main" val="20001"/>
                    </a:ext>
                  </a:extLst>
                </a:gridCol>
              </a:tblGrid>
              <a:tr h="457200">
                <a:tc>
                  <a:txBody>
                    <a:bodyPr/>
                    <a:lstStyle/>
                    <a:p>
                      <a:pPr algn="ctr" fontAlgn="b"/>
                      <a:r>
                        <a:rPr lang="en-US" sz="2400" b="1" u="none" strike="noStrike" dirty="0">
                          <a:effectLst/>
                        </a:rPr>
                        <a:t>Size in</a:t>
                      </a:r>
                      <a:r>
                        <a:rPr lang="en-US" sz="2400" b="1" u="none" strike="noStrike" baseline="0" dirty="0">
                          <a:effectLst/>
                        </a:rPr>
                        <a:t> </a:t>
                      </a:r>
                      <a:r>
                        <a:rPr lang="en-US" sz="2400" b="1" u="none" strike="noStrike" dirty="0">
                          <a:effectLst/>
                        </a:rPr>
                        <a:t>feet</a:t>
                      </a:r>
                      <a:r>
                        <a:rPr lang="en-US" sz="2400" b="1" u="none" strike="noStrike" baseline="30000" dirty="0">
                          <a:effectLst/>
                        </a:rPr>
                        <a:t>2</a:t>
                      </a:r>
                      <a:r>
                        <a:rPr lang="en-US" sz="2400" b="1" u="none" strike="noStrike" dirty="0">
                          <a:effectLst/>
                        </a:rPr>
                        <a:t> (</a:t>
                      </a:r>
                      <a:r>
                        <a:rPr lang="en-US" sz="2400" b="0" u="none" strike="noStrike" dirty="0">
                          <a:effectLst/>
                        </a:rPr>
                        <a:t>x</a:t>
                      </a:r>
                      <a:r>
                        <a:rPr lang="en-US" sz="2400" b="1" u="none" strike="noStrike" dirty="0">
                          <a:effectLst/>
                        </a:rPr>
                        <a:t>)</a:t>
                      </a:r>
                      <a:endParaRPr lang="en-US" sz="2400" b="1" i="0" u="none" strike="noStrike" dirty="0">
                        <a:solidFill>
                          <a:srgbClr val="000000"/>
                        </a:solidFill>
                        <a:effectLst/>
                        <a:latin typeface="Calibri"/>
                      </a:endParaRP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b"/>
                      <a:r>
                        <a:rPr lang="en-US" sz="2400" b="1" u="none" strike="noStrike" dirty="0">
                          <a:effectLst/>
                        </a:rPr>
                        <a:t>Price ($) in 1000's (</a:t>
                      </a:r>
                      <a:r>
                        <a:rPr lang="en-US" sz="2400" b="0" u="none" strike="noStrike" dirty="0">
                          <a:effectLst/>
                        </a:rPr>
                        <a:t>y</a:t>
                      </a:r>
                      <a:r>
                        <a:rPr lang="en-US" sz="2400" b="1" u="none" strike="noStrike" dirty="0">
                          <a:effectLst/>
                        </a:rPr>
                        <a:t>)</a:t>
                      </a:r>
                      <a:endParaRPr lang="en-US" sz="2400" b="1" i="0" u="none" strike="noStrike" dirty="0">
                        <a:solidFill>
                          <a:srgbClr val="000000"/>
                        </a:solidFill>
                        <a:effectLst/>
                        <a:latin typeface="Calibri"/>
                      </a:endParaRP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1362">
                <a:tc>
                  <a:txBody>
                    <a:bodyPr/>
                    <a:lstStyle/>
                    <a:p>
                      <a:pPr algn="ctr" fontAlgn="b"/>
                      <a:r>
                        <a:rPr lang="en-US" sz="2400" u="none" strike="noStrike" dirty="0">
                          <a:effectLst/>
                        </a:rPr>
                        <a:t>2104</a:t>
                      </a:r>
                      <a:endParaRPr lang="en-US" sz="2400" b="0" i="0" u="none" strike="noStrike" dirty="0">
                        <a:solidFill>
                          <a:srgbClr val="000000"/>
                        </a:solidFill>
                        <a:effectLst/>
                        <a:latin typeface="Calibri"/>
                      </a:endParaRPr>
                    </a:p>
                  </a:txBody>
                  <a:tcPr marL="7620" marR="7620" marT="762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b"/>
                      <a:r>
                        <a:rPr lang="en-US" sz="2400" b="0" i="0" u="none" strike="noStrike" dirty="0">
                          <a:solidFill>
                            <a:schemeClr val="tx1"/>
                          </a:solidFill>
                          <a:effectLst/>
                          <a:latin typeface="+mn-lt"/>
                        </a:rPr>
                        <a:t>460</a:t>
                      </a:r>
                      <a:endParaRPr lang="en-US" sz="24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91362">
                <a:tc>
                  <a:txBody>
                    <a:bodyPr/>
                    <a:lstStyle/>
                    <a:p>
                      <a:pPr algn="ctr" fontAlgn="b"/>
                      <a:r>
                        <a:rPr lang="en-US" sz="2400" u="none" strike="noStrike" dirty="0">
                          <a:effectLst/>
                        </a:rPr>
                        <a:t>1416</a:t>
                      </a:r>
                      <a:endParaRPr lang="en-US" sz="2400" b="0" i="0" u="none" strike="noStrike" dirty="0">
                        <a:solidFill>
                          <a:srgbClr val="000000"/>
                        </a:solidFill>
                        <a:effectLst/>
                        <a:latin typeface="Calibri"/>
                      </a:endParaRPr>
                    </a:p>
                  </a:txBody>
                  <a:tcPr marL="7620" marR="7620" marT="7620" marB="0" anchor="b">
                    <a:lnR w="12700" cap="flat" cmpd="sng" algn="ctr">
                      <a:solidFill>
                        <a:schemeClr val="tx1"/>
                      </a:solidFill>
                      <a:prstDash val="solid"/>
                      <a:round/>
                      <a:headEnd type="none" w="med" len="med"/>
                      <a:tailEnd type="none" w="med" len="med"/>
                    </a:lnR>
                  </a:tcPr>
                </a:tc>
                <a:tc>
                  <a:txBody>
                    <a:bodyPr/>
                    <a:lstStyle/>
                    <a:p>
                      <a:pPr algn="ctr" fontAlgn="b"/>
                      <a:r>
                        <a:rPr lang="en-US" sz="2400" u="none" strike="noStrike" dirty="0">
                          <a:effectLst/>
                        </a:rPr>
                        <a:t>232</a:t>
                      </a:r>
                      <a:endParaRPr lang="en-US" sz="24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2"/>
                  </a:ext>
                </a:extLst>
              </a:tr>
              <a:tr h="291362">
                <a:tc>
                  <a:txBody>
                    <a:bodyPr/>
                    <a:lstStyle/>
                    <a:p>
                      <a:pPr algn="ctr" fontAlgn="b"/>
                      <a:r>
                        <a:rPr lang="en-US" sz="2400" u="none" strike="noStrike" dirty="0">
                          <a:effectLst/>
                        </a:rPr>
                        <a:t>1534</a:t>
                      </a:r>
                      <a:endParaRPr lang="en-US" sz="2400" b="0" i="0" u="none" strike="noStrike" dirty="0">
                        <a:solidFill>
                          <a:srgbClr val="000000"/>
                        </a:solidFill>
                        <a:effectLst/>
                        <a:latin typeface="Calibri"/>
                      </a:endParaRPr>
                    </a:p>
                  </a:txBody>
                  <a:tcPr marL="7620" marR="7620" marT="7620" marB="0" anchor="b">
                    <a:lnR w="12700" cap="flat" cmpd="sng" algn="ctr">
                      <a:solidFill>
                        <a:schemeClr val="tx1"/>
                      </a:solidFill>
                      <a:prstDash val="solid"/>
                      <a:round/>
                      <a:headEnd type="none" w="med" len="med"/>
                      <a:tailEnd type="none" w="med" len="med"/>
                    </a:lnR>
                  </a:tcPr>
                </a:tc>
                <a:tc>
                  <a:txBody>
                    <a:bodyPr/>
                    <a:lstStyle/>
                    <a:p>
                      <a:pPr algn="ctr" fontAlgn="b"/>
                      <a:r>
                        <a:rPr lang="en-US" sz="2400" u="none" strike="noStrike" dirty="0">
                          <a:effectLst/>
                        </a:rPr>
                        <a:t>315</a:t>
                      </a:r>
                      <a:endParaRPr lang="en-US" sz="24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3"/>
                  </a:ext>
                </a:extLst>
              </a:tr>
              <a:tr h="291362">
                <a:tc>
                  <a:txBody>
                    <a:bodyPr/>
                    <a:lstStyle/>
                    <a:p>
                      <a:pPr algn="ctr" fontAlgn="b"/>
                      <a:r>
                        <a:rPr lang="en-US" sz="2400" u="none" strike="noStrike" dirty="0">
                          <a:effectLst/>
                        </a:rPr>
                        <a:t>852</a:t>
                      </a:r>
                      <a:endParaRPr lang="en-US" sz="2400" b="0" i="0" u="none" strike="noStrike" dirty="0">
                        <a:solidFill>
                          <a:srgbClr val="000000"/>
                        </a:solidFill>
                        <a:effectLst/>
                        <a:latin typeface="Calibri"/>
                      </a:endParaRPr>
                    </a:p>
                  </a:txBody>
                  <a:tcPr marL="7620" marR="7620" marT="7620" marB="0" anchor="b">
                    <a:lnR w="12700" cap="flat" cmpd="sng" algn="ctr">
                      <a:solidFill>
                        <a:schemeClr val="tx1"/>
                      </a:solidFill>
                      <a:prstDash val="solid"/>
                      <a:round/>
                      <a:headEnd type="none" w="med" len="med"/>
                      <a:tailEnd type="none" w="med" len="med"/>
                    </a:lnR>
                  </a:tcPr>
                </a:tc>
                <a:tc>
                  <a:txBody>
                    <a:bodyPr/>
                    <a:lstStyle/>
                    <a:p>
                      <a:pPr algn="ctr" fontAlgn="b"/>
                      <a:r>
                        <a:rPr lang="en-US" sz="2400" u="none" strike="noStrike" dirty="0">
                          <a:effectLst/>
                        </a:rPr>
                        <a:t>178</a:t>
                      </a:r>
                      <a:endParaRPr lang="en-US" sz="24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4"/>
                  </a:ext>
                </a:extLst>
              </a:tr>
              <a:tr h="291362">
                <a:tc>
                  <a:txBody>
                    <a:bodyPr/>
                    <a:lstStyle/>
                    <a:p>
                      <a:pPr algn="ctr" fontAlgn="b"/>
                      <a:r>
                        <a:rPr lang="en-US" sz="2400" u="none" strike="noStrike" dirty="0">
                          <a:effectLst/>
                        </a:rPr>
                        <a:t>…</a:t>
                      </a:r>
                      <a:endParaRPr lang="en-US" sz="2400" b="0" i="0" u="none" strike="noStrike" dirty="0">
                        <a:solidFill>
                          <a:srgbClr val="000000"/>
                        </a:solidFill>
                        <a:effectLst/>
                        <a:latin typeface="Calibri"/>
                      </a:endParaRPr>
                    </a:p>
                  </a:txBody>
                  <a:tcPr marL="7620" marR="7620" marT="7620" marB="0" anchor="b">
                    <a:lnR w="12700" cap="flat" cmpd="sng" algn="ctr">
                      <a:solidFill>
                        <a:schemeClr val="tx1"/>
                      </a:solidFill>
                      <a:prstDash val="solid"/>
                      <a:round/>
                      <a:headEnd type="none" w="med" len="med"/>
                      <a:tailEnd type="none" w="med" len="med"/>
                    </a:lnR>
                  </a:tcPr>
                </a:tc>
                <a:tc>
                  <a:txBody>
                    <a:bodyPr/>
                    <a:lstStyle/>
                    <a:p>
                      <a:pPr algn="ctr" fontAlgn="b"/>
                      <a:r>
                        <a:rPr lang="en-US" sz="2400" u="none" strike="noStrike" dirty="0">
                          <a:effectLst/>
                        </a:rPr>
                        <a:t>…</a:t>
                      </a:r>
                      <a:endParaRPr lang="en-US" sz="24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52641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2BAAA4D-2A34-55B1-2B26-A14A5A902338}"/>
              </a:ext>
            </a:extLst>
          </p:cNvPr>
          <p:cNvSpPr/>
          <p:nvPr/>
        </p:nvSpPr>
        <p:spPr>
          <a:xfrm>
            <a:off x="5676663" y="821094"/>
            <a:ext cx="615475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22">
            <a:extLst>
              <a:ext uri="{FF2B5EF4-FFF2-40B4-BE49-F238E27FC236}">
                <a16:creationId xmlns:a16="http://schemas.microsoft.com/office/drawing/2014/main" id="{0E53D3CD-1A9F-CBDA-48F8-71D3386B6B7E}"/>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23">
            <a:extLst>
              <a:ext uri="{FF2B5EF4-FFF2-40B4-BE49-F238E27FC236}">
                <a16:creationId xmlns:a16="http://schemas.microsoft.com/office/drawing/2014/main" id="{80BC012D-337B-9A86-C60F-7E971D307689}"/>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81DE43FE-D6C2-809C-72F8-A2A8C8A84237}"/>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7">
            <a:extLst>
              <a:ext uri="{FF2B5EF4-FFF2-40B4-BE49-F238E27FC236}">
                <a16:creationId xmlns:a16="http://schemas.microsoft.com/office/drawing/2014/main" id="{51D50175-4542-3E0E-5048-E374F5EAE3B1}"/>
              </a:ext>
            </a:extLst>
          </p:cNvPr>
          <p:cNvSpPr txBox="1"/>
          <p:nvPr/>
        </p:nvSpPr>
        <p:spPr>
          <a:xfrm>
            <a:off x="2130382" y="779118"/>
            <a:ext cx="329886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回归模型案例</a:t>
            </a:r>
          </a:p>
        </p:txBody>
      </p:sp>
      <p:pic>
        <p:nvPicPr>
          <p:cNvPr id="15" name="Picture 3">
            <a:extLst>
              <a:ext uri="{FF2B5EF4-FFF2-40B4-BE49-F238E27FC236}">
                <a16:creationId xmlns:a16="http://schemas.microsoft.com/office/drawing/2014/main" id="{857AFD1F-F913-E758-9AF9-18A6086FF50D}"/>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170162" y="2201418"/>
            <a:ext cx="5851675" cy="438875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a:extLst>
              <a:ext uri="{FF2B5EF4-FFF2-40B4-BE49-F238E27FC236}">
                <a16:creationId xmlns:a16="http://schemas.microsoft.com/office/drawing/2014/main" id="{34872E29-CDAC-5B8B-CC05-26C1A2809BC8}"/>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5643371" y="1920307"/>
            <a:ext cx="905256" cy="408432"/>
          </a:xfrm>
          <a:prstGeom prst="rect">
            <a:avLst/>
          </a:prstGeom>
        </p:spPr>
      </p:pic>
    </p:spTree>
    <p:extLst>
      <p:ext uri="{BB962C8B-B14F-4D97-AF65-F5344CB8AC3E}">
        <p14:creationId xmlns:p14="http://schemas.microsoft.com/office/powerpoint/2010/main" val="22384607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76663" y="821094"/>
            <a:ext cx="615475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3" name="圆角矩形 22"/>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4" name="圆角矩形 2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6" name="文本框 25"/>
          <p:cNvSpPr txBox="1"/>
          <p:nvPr/>
        </p:nvSpPr>
        <p:spPr>
          <a:xfrm>
            <a:off x="2130382" y="779118"/>
            <a:ext cx="329886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分类模型案例</a:t>
            </a:r>
          </a:p>
        </p:txBody>
      </p:sp>
      <p:sp>
        <p:nvSpPr>
          <p:cNvPr id="8" name="Line 2"/>
          <p:cNvSpPr>
            <a:spLocks noChangeShapeType="1"/>
          </p:cNvSpPr>
          <p:nvPr/>
        </p:nvSpPr>
        <p:spPr bwMode="auto">
          <a:xfrm>
            <a:off x="8788728" y="3482008"/>
            <a:ext cx="790575" cy="1079500"/>
          </a:xfrm>
          <a:prstGeom prst="line">
            <a:avLst/>
          </a:prstGeom>
          <a:noFill/>
          <a:ln w="2222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400">
              <a:solidFill>
                <a:srgbClr val="000000"/>
              </a:solidFill>
              <a:latin typeface="Times New Roman" pitchFamily="18" charset="0"/>
            </a:endParaRPr>
          </a:p>
        </p:txBody>
      </p:sp>
      <p:sp>
        <p:nvSpPr>
          <p:cNvPr id="9" name="Line 3"/>
          <p:cNvSpPr>
            <a:spLocks noChangeShapeType="1"/>
          </p:cNvSpPr>
          <p:nvPr/>
        </p:nvSpPr>
        <p:spPr bwMode="auto">
          <a:xfrm flipV="1">
            <a:off x="7779078" y="3482008"/>
            <a:ext cx="936625" cy="1152525"/>
          </a:xfrm>
          <a:prstGeom prst="line">
            <a:avLst/>
          </a:prstGeom>
          <a:noFill/>
          <a:ln w="22225">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2400">
              <a:solidFill>
                <a:srgbClr val="000000"/>
              </a:solidFill>
              <a:latin typeface="Times New Roman" pitchFamily="18" charset="0"/>
            </a:endParaRPr>
          </a:p>
        </p:txBody>
      </p:sp>
      <p:grpSp>
        <p:nvGrpSpPr>
          <p:cNvPr id="10" name="Group 4"/>
          <p:cNvGrpSpPr>
            <a:grpSpLocks/>
          </p:cNvGrpSpPr>
          <p:nvPr/>
        </p:nvGrpSpPr>
        <p:grpSpPr bwMode="auto">
          <a:xfrm>
            <a:off x="7128208" y="2616819"/>
            <a:ext cx="3478215" cy="1622425"/>
            <a:chOff x="3216" y="2912"/>
            <a:chExt cx="2191" cy="1022"/>
          </a:xfrm>
        </p:grpSpPr>
        <p:sp>
          <p:nvSpPr>
            <p:cNvPr id="11" name="Rectangle 5"/>
            <p:cNvSpPr>
              <a:spLocks noChangeArrowheads="1"/>
            </p:cNvSpPr>
            <p:nvPr/>
          </p:nvSpPr>
          <p:spPr bwMode="auto">
            <a:xfrm>
              <a:off x="3216" y="3526"/>
              <a:ext cx="2191" cy="40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lIns="92075" tIns="46038" rIns="92075" bIns="46038"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itchFamily="34" charset="0"/>
                </a:rPr>
                <a:t>决策树，神经网络，支持向量机，</a:t>
              </a:r>
              <a:r>
                <a:rPr kumimoji="1"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anose="020B0604030504040204" pitchFamily="34" charset="0"/>
                </a:rPr>
                <a:t>Boosting</a:t>
              </a:r>
              <a:r>
                <a:rPr kumimoji="1" lang="zh-CN" altLang="en-US"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itchFamily="34" charset="0"/>
                </a:rPr>
                <a:t>，贝叶斯网络，</a:t>
              </a:r>
              <a:r>
                <a:rPr kumimoji="1" lang="en-US" altLang="zh-CN"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itchFamily="34" charset="0"/>
                </a:rPr>
                <a:t>……</a:t>
              </a:r>
            </a:p>
          </p:txBody>
        </p:sp>
        <p:pic>
          <p:nvPicPr>
            <p:cNvPr id="12" name="Picture 6"/>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6" y="2912"/>
              <a:ext cx="671"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7"/>
            <p:cNvSpPr>
              <a:spLocks noChangeArrowheads="1"/>
            </p:cNvSpPr>
            <p:nvPr/>
          </p:nvSpPr>
          <p:spPr bwMode="auto">
            <a:xfrm>
              <a:off x="4044" y="3132"/>
              <a:ext cx="442" cy="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marL="0" marR="0" lvl="0" indent="0" algn="ctr" defTabSz="914400" eaLnBrk="1" fontAlgn="base" latinLnBrk="0" hangingPunct="1">
                <a:lnSpc>
                  <a:spcPct val="80000"/>
                </a:lnSpc>
                <a:spcBef>
                  <a:spcPct val="0"/>
                </a:spcBef>
                <a:spcAft>
                  <a:spcPct val="0"/>
                </a:spcAft>
                <a:buClrTx/>
                <a:buSzTx/>
                <a:buFontTx/>
                <a:buNone/>
                <a:tabLst/>
                <a:defRPr/>
              </a:pPr>
              <a:r>
                <a:rPr kumimoji="1" lang="zh-CN" altLang="en-US" sz="20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模型</a:t>
              </a:r>
              <a:endParaRPr kumimoji="1" lang="en-US" altLang="zh-CN" sz="20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 name="Line 8"/>
            <p:cNvSpPr>
              <a:spLocks noChangeShapeType="1"/>
            </p:cNvSpPr>
            <p:nvPr/>
          </p:nvSpPr>
          <p:spPr bwMode="auto">
            <a:xfrm flipH="1">
              <a:off x="3264" y="3312"/>
              <a:ext cx="624" cy="21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5" name="Line 9"/>
            <p:cNvSpPr>
              <a:spLocks noChangeShapeType="1"/>
            </p:cNvSpPr>
            <p:nvPr/>
          </p:nvSpPr>
          <p:spPr bwMode="auto">
            <a:xfrm>
              <a:off x="4656" y="3336"/>
              <a:ext cx="672" cy="19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grpSp>
      <p:grpSp>
        <p:nvGrpSpPr>
          <p:cNvPr id="16" name="Group 10"/>
          <p:cNvGrpSpPr>
            <a:grpSpLocks/>
          </p:cNvGrpSpPr>
          <p:nvPr/>
        </p:nvGrpSpPr>
        <p:grpSpPr bwMode="auto">
          <a:xfrm>
            <a:off x="2343156" y="2544661"/>
            <a:ext cx="3924296" cy="1008063"/>
            <a:chOff x="295" y="1903"/>
            <a:chExt cx="2472" cy="635"/>
          </a:xfrm>
        </p:grpSpPr>
        <p:grpSp>
          <p:nvGrpSpPr>
            <p:cNvPr id="17" name="Group 11"/>
            <p:cNvGrpSpPr>
              <a:grpSpLocks/>
            </p:cNvGrpSpPr>
            <p:nvPr/>
          </p:nvGrpSpPr>
          <p:grpSpPr bwMode="auto">
            <a:xfrm>
              <a:off x="295" y="1903"/>
              <a:ext cx="2256" cy="620"/>
              <a:chOff x="295" y="1903"/>
              <a:chExt cx="2256" cy="620"/>
            </a:xfrm>
          </p:grpSpPr>
          <p:pic>
            <p:nvPicPr>
              <p:cNvPr id="21" name="Picture 1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0" y="1903"/>
                <a:ext cx="637" cy="514"/>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13"/>
              <p:cNvSpPr>
                <a:spLocks noChangeArrowheads="1"/>
              </p:cNvSpPr>
              <p:nvPr/>
            </p:nvSpPr>
            <p:spPr bwMode="auto">
              <a:xfrm>
                <a:off x="1020" y="2085"/>
                <a:ext cx="658" cy="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训练数据</a:t>
                </a:r>
                <a:endParaRPr kumimoji="1"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9" name="Line 15"/>
              <p:cNvSpPr>
                <a:spLocks noChangeShapeType="1"/>
              </p:cNvSpPr>
              <p:nvPr/>
            </p:nvSpPr>
            <p:spPr bwMode="auto">
              <a:xfrm flipH="1">
                <a:off x="295" y="2273"/>
                <a:ext cx="720" cy="25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sp>
            <p:nvSpPr>
              <p:cNvPr id="30" name="Line 16"/>
              <p:cNvSpPr>
                <a:spLocks noChangeShapeType="1"/>
              </p:cNvSpPr>
              <p:nvPr/>
            </p:nvSpPr>
            <p:spPr bwMode="auto">
              <a:xfrm>
                <a:off x="1735" y="2273"/>
                <a:ext cx="816" cy="25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grpSp>
        <p:sp>
          <p:nvSpPr>
            <p:cNvPr id="19" name="Text Box 17"/>
            <p:cNvSpPr txBox="1">
              <a:spLocks noChangeArrowheads="1"/>
            </p:cNvSpPr>
            <p:nvPr/>
          </p:nvSpPr>
          <p:spPr bwMode="auto">
            <a:xfrm>
              <a:off x="2041" y="1921"/>
              <a:ext cx="72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zh-CN" altLang="en-US" sz="16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rPr>
                <a:t>类别标记（</a:t>
              </a:r>
              <a:r>
                <a:rPr kumimoji="0" lang="en-US" altLang="zh-CN" sz="1600" b="1" i="1"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rPr>
                <a:t>label</a:t>
              </a:r>
              <a:r>
                <a:rPr kumimoji="0" lang="zh-CN" altLang="en-US" sz="16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rPr>
                <a:t>）</a:t>
              </a:r>
              <a:endParaRPr kumimoji="0" lang="en-US" altLang="zh-CN" sz="16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20" name="Line 18"/>
            <p:cNvSpPr>
              <a:spLocks noChangeShapeType="1"/>
            </p:cNvSpPr>
            <p:nvPr/>
          </p:nvSpPr>
          <p:spPr bwMode="auto">
            <a:xfrm flipH="1">
              <a:off x="2347" y="2251"/>
              <a:ext cx="57" cy="287"/>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grpSp>
      <p:grpSp>
        <p:nvGrpSpPr>
          <p:cNvPr id="31" name="Group 19"/>
          <p:cNvGrpSpPr>
            <a:grpSpLocks/>
          </p:cNvGrpSpPr>
          <p:nvPr/>
        </p:nvGrpSpPr>
        <p:grpSpPr bwMode="auto">
          <a:xfrm>
            <a:off x="6123318" y="3050208"/>
            <a:ext cx="1260476" cy="647700"/>
            <a:chOff x="2653" y="2115"/>
            <a:chExt cx="794" cy="408"/>
          </a:xfrm>
        </p:grpSpPr>
        <p:sp>
          <p:nvSpPr>
            <p:cNvPr id="32" name="Text Box 20"/>
            <p:cNvSpPr txBox="1">
              <a:spLocks noChangeArrowheads="1"/>
            </p:cNvSpPr>
            <p:nvPr/>
          </p:nvSpPr>
          <p:spPr bwMode="auto">
            <a:xfrm>
              <a:off x="2676" y="2115"/>
              <a:ext cx="771"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zh-CN" altLang="en-US" sz="18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训练</a:t>
              </a:r>
              <a:endParaRPr kumimoji="0" lang="en-US" altLang="zh-CN" sz="18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3" name="AutoShape 21"/>
            <p:cNvSpPr>
              <a:spLocks noChangeArrowheads="1"/>
            </p:cNvSpPr>
            <p:nvPr/>
          </p:nvSpPr>
          <p:spPr bwMode="auto">
            <a:xfrm>
              <a:off x="2653" y="2341"/>
              <a:ext cx="589" cy="182"/>
            </a:xfrm>
            <a:prstGeom prst="rightArrow">
              <a:avLst>
                <a:gd name="adj1" fmla="val 50000"/>
                <a:gd name="adj2" fmla="val 80907"/>
              </a:avLst>
            </a:prstGeom>
            <a:noFill/>
            <a:ln w="127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grpSp>
      <p:sp>
        <p:nvSpPr>
          <p:cNvPr id="34" name="Text Box 22"/>
          <p:cNvSpPr txBox="1">
            <a:spLocks noChangeArrowheads="1"/>
          </p:cNvSpPr>
          <p:nvPr/>
        </p:nvSpPr>
        <p:spPr bwMode="auto">
          <a:xfrm>
            <a:off x="9220528" y="4613895"/>
            <a:ext cx="863600" cy="379413"/>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fontAlgn="base" hangingPunct="1">
              <a:spcBef>
                <a:spcPct val="50000"/>
              </a:spcBef>
              <a:spcAft>
                <a:spcPct val="0"/>
              </a:spcAft>
            </a:pPr>
            <a:r>
              <a:rPr kumimoji="1" lang="en-US" altLang="zh-CN" sz="1800" b="1" dirty="0">
                <a:solidFill>
                  <a:srgbClr val="FF0000"/>
                </a:solidFill>
                <a:latin typeface="微软雅黑" panose="020B0503020204020204" pitchFamily="34" charset="-122"/>
                <a:ea typeface="微软雅黑" panose="020B0503020204020204" pitchFamily="34" charset="-122"/>
              </a:rPr>
              <a:t>? = </a:t>
            </a:r>
            <a:r>
              <a:rPr kumimoji="1" lang="zh-CN" altLang="en-US" sz="1800" b="1" dirty="0">
                <a:solidFill>
                  <a:srgbClr val="FF0000"/>
                </a:solidFill>
                <a:latin typeface="微软雅黑" panose="020B0503020204020204" pitchFamily="34" charset="-122"/>
                <a:ea typeface="微软雅黑" panose="020B0503020204020204" pitchFamily="34" charset="-122"/>
              </a:rPr>
              <a:t>是</a:t>
            </a:r>
            <a:endParaRPr kumimoji="1" lang="en-US" altLang="zh-CN" sz="1800" b="1" i="1" dirty="0">
              <a:solidFill>
                <a:srgbClr val="FF0000"/>
              </a:solidFill>
              <a:latin typeface="微软雅黑" panose="020B0503020204020204" pitchFamily="34" charset="-122"/>
              <a:ea typeface="微软雅黑" panose="020B0503020204020204" pitchFamily="34" charset="-122"/>
            </a:endParaRPr>
          </a:p>
        </p:txBody>
      </p:sp>
      <p:grpSp>
        <p:nvGrpSpPr>
          <p:cNvPr id="35" name="Group 23"/>
          <p:cNvGrpSpPr>
            <a:grpSpLocks/>
          </p:cNvGrpSpPr>
          <p:nvPr/>
        </p:nvGrpSpPr>
        <p:grpSpPr bwMode="auto">
          <a:xfrm>
            <a:off x="6234443" y="4705970"/>
            <a:ext cx="3344864" cy="1779588"/>
            <a:chOff x="2723" y="3158"/>
            <a:chExt cx="2107" cy="1121"/>
          </a:xfrm>
        </p:grpSpPr>
        <p:grpSp>
          <p:nvGrpSpPr>
            <p:cNvPr id="36" name="Group 24"/>
            <p:cNvGrpSpPr>
              <a:grpSpLocks/>
            </p:cNvGrpSpPr>
            <p:nvPr/>
          </p:nvGrpSpPr>
          <p:grpSpPr bwMode="auto">
            <a:xfrm>
              <a:off x="2723" y="3158"/>
              <a:ext cx="1779" cy="613"/>
              <a:chOff x="4050" y="3094"/>
              <a:chExt cx="1779" cy="613"/>
            </a:xfrm>
          </p:grpSpPr>
          <p:grpSp>
            <p:nvGrpSpPr>
              <p:cNvPr id="39" name="Group 25"/>
              <p:cNvGrpSpPr>
                <a:grpSpLocks/>
              </p:cNvGrpSpPr>
              <p:nvPr/>
            </p:nvGrpSpPr>
            <p:grpSpPr bwMode="auto">
              <a:xfrm>
                <a:off x="4595" y="3094"/>
                <a:ext cx="768" cy="296"/>
                <a:chOff x="4175" y="2008"/>
                <a:chExt cx="1137" cy="514"/>
              </a:xfrm>
            </p:grpSpPr>
            <p:pic>
              <p:nvPicPr>
                <p:cNvPr id="43" name="Picture 26"/>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7" y="2008"/>
                  <a:ext cx="1122" cy="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27"/>
                <p:cNvSpPr>
                  <a:spLocks noChangeArrowheads="1"/>
                </p:cNvSpPr>
                <p:nvPr/>
              </p:nvSpPr>
              <p:spPr bwMode="auto">
                <a:xfrm>
                  <a:off x="4175" y="2109"/>
                  <a:ext cx="1137" cy="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rPr>
                    <a:t>新数据样本</a:t>
                  </a:r>
                  <a:endParaRPr kumimoji="1" lang="en-US" altLang="zh-CN" sz="1600" b="1"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grpSp>
          <p:sp>
            <p:nvSpPr>
              <p:cNvPr id="40" name="Rectangle 28"/>
              <p:cNvSpPr>
                <a:spLocks noChangeArrowheads="1"/>
              </p:cNvSpPr>
              <p:nvPr/>
            </p:nvSpPr>
            <p:spPr bwMode="auto">
              <a:xfrm>
                <a:off x="4050" y="3493"/>
                <a:ext cx="1779" cy="214"/>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square" lIns="92075" tIns="46038" rIns="92075" bIns="46038">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1"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a:t>
                </a:r>
                <a:r>
                  <a:rPr kumimoji="1" lang="zh-CN" altLang="en-US"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青绿</a:t>
                </a:r>
                <a:r>
                  <a:rPr kumimoji="1"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 </a:t>
                </a:r>
                <a:r>
                  <a:rPr kumimoji="1" lang="zh-CN" altLang="en-US"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蜷缩</a:t>
                </a:r>
                <a:r>
                  <a:rPr kumimoji="1"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 </a:t>
                </a:r>
                <a:r>
                  <a:rPr kumimoji="1" lang="zh-CN" altLang="en-US"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沉闷</a:t>
                </a:r>
                <a:r>
                  <a:rPr kumimoji="1"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 ?)</a:t>
                </a:r>
              </a:p>
            </p:txBody>
          </p:sp>
          <p:sp>
            <p:nvSpPr>
              <p:cNvPr id="41" name="Line 29"/>
              <p:cNvSpPr>
                <a:spLocks noChangeShapeType="1"/>
              </p:cNvSpPr>
              <p:nvPr/>
            </p:nvSpPr>
            <p:spPr bwMode="auto">
              <a:xfrm flipH="1">
                <a:off x="4275" y="3334"/>
                <a:ext cx="306" cy="14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sp>
            <p:nvSpPr>
              <p:cNvPr id="42" name="Line 30"/>
              <p:cNvSpPr>
                <a:spLocks noChangeShapeType="1"/>
              </p:cNvSpPr>
              <p:nvPr/>
            </p:nvSpPr>
            <p:spPr bwMode="auto">
              <a:xfrm>
                <a:off x="5362" y="3334"/>
                <a:ext cx="297" cy="144"/>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grpSp>
        <p:sp>
          <p:nvSpPr>
            <p:cNvPr id="37" name="Line 31"/>
            <p:cNvSpPr>
              <a:spLocks noChangeShapeType="1"/>
            </p:cNvSpPr>
            <p:nvPr/>
          </p:nvSpPr>
          <p:spPr bwMode="auto">
            <a:xfrm>
              <a:off x="3845" y="3779"/>
              <a:ext cx="322" cy="330"/>
            </a:xfrm>
            <a:prstGeom prst="line">
              <a:avLst/>
            </a:prstGeom>
            <a:noFill/>
            <a:ln w="2540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Times New Roman" pitchFamily="18" charset="0"/>
              </a:endParaRPr>
            </a:p>
          </p:txBody>
        </p:sp>
        <p:sp>
          <p:nvSpPr>
            <p:cNvPr id="38" name="Text Box 32"/>
            <p:cNvSpPr txBox="1">
              <a:spLocks noChangeArrowheads="1"/>
            </p:cNvSpPr>
            <p:nvPr/>
          </p:nvSpPr>
          <p:spPr bwMode="auto">
            <a:xfrm>
              <a:off x="4182" y="3911"/>
              <a:ext cx="648" cy="368"/>
            </a:xfrm>
            <a:prstGeom prst="rect">
              <a:avLst/>
            </a:prstGeom>
            <a:noFill/>
            <a:ln w="127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6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rPr>
                <a:t>类别标记未知</a:t>
              </a:r>
              <a:endParaRPr kumimoji="0" lang="en-US" altLang="zh-CN" sz="1600" b="1" i="0" u="none" strike="noStrike" kern="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endParaRPr>
            </a:p>
          </p:txBody>
        </p:sp>
      </p:grpSp>
      <p:sp>
        <p:nvSpPr>
          <p:cNvPr id="45" name="AutoShape 33"/>
          <p:cNvSpPr>
            <a:spLocks/>
          </p:cNvSpPr>
          <p:nvPr/>
        </p:nvSpPr>
        <p:spPr bwMode="auto">
          <a:xfrm>
            <a:off x="6988502" y="1897683"/>
            <a:ext cx="3951266" cy="401637"/>
          </a:xfrm>
          <a:prstGeom prst="borderCallout1">
            <a:avLst>
              <a:gd name="adj1" fmla="val 46245"/>
              <a:gd name="adj2" fmla="val -2861"/>
              <a:gd name="adj3" fmla="val 294356"/>
              <a:gd name="adj4" fmla="val -14490"/>
            </a:avLst>
          </a:prstGeom>
          <a:ln>
            <a:headEnd/>
            <a:tailEnd/>
          </a:ln>
        </p:spPr>
        <p:style>
          <a:lnRef idx="0">
            <a:schemeClr val="accent3"/>
          </a:lnRef>
          <a:fillRef idx="3">
            <a:schemeClr val="accent3"/>
          </a:fillRef>
          <a:effectRef idx="3">
            <a:schemeClr val="accent3"/>
          </a:effectRef>
          <a:fontRef idx="minor">
            <a:schemeClr val="lt1"/>
          </a:fontRef>
        </p:style>
        <p:txBody>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使用学习算法</a:t>
            </a:r>
            <a:r>
              <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anose="020B0604030504040204" pitchFamily="34" charset="0"/>
              </a:rPr>
              <a:t>（</a:t>
            </a:r>
            <a:r>
              <a:rPr kumimoji="0" lang="en-US" altLang="zh-CN" sz="1800" b="0" i="1"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anose="020B0604030504040204" pitchFamily="34" charset="0"/>
              </a:rPr>
              <a:t>learning algorithm</a:t>
            </a:r>
            <a:r>
              <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anose="020B0604030504040204" pitchFamily="34" charset="0"/>
              </a:rPr>
              <a:t>）</a:t>
            </a:r>
            <a:endParaRPr kumimoji="0" lang="en-US" altLang="zh-CN"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Verdana" panose="020B0604030504040204" pitchFamily="34" charset="0"/>
            </a:endParaRPr>
          </a:p>
        </p:txBody>
      </p:sp>
      <p:pic>
        <p:nvPicPr>
          <p:cNvPr id="3" name="图片 2">
            <a:extLst>
              <a:ext uri="{FF2B5EF4-FFF2-40B4-BE49-F238E27FC236}">
                <a16:creationId xmlns:a16="http://schemas.microsoft.com/office/drawing/2014/main" id="{F8068A4E-5116-147B-BA3D-E3402876C399}"/>
              </a:ext>
            </a:extLst>
          </p:cNvPr>
          <p:cNvPicPr>
            <a:picLocks noChangeAspect="1"/>
          </p:cNvPicPr>
          <p:nvPr/>
        </p:nvPicPr>
        <p:blipFill>
          <a:blip r:embed="rId5"/>
          <a:stretch>
            <a:fillRect/>
          </a:stretch>
        </p:blipFill>
        <p:spPr>
          <a:xfrm>
            <a:off x="986797" y="3609146"/>
            <a:ext cx="5085714" cy="1914286"/>
          </a:xfrm>
          <a:prstGeom prst="rect">
            <a:avLst/>
          </a:prstGeom>
        </p:spPr>
      </p:pic>
    </p:spTree>
    <p:extLst>
      <p:ext uri="{BB962C8B-B14F-4D97-AF65-F5344CB8AC3E}">
        <p14:creationId xmlns:p14="http://schemas.microsoft.com/office/powerpoint/2010/main" val="2294121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750"/>
                                        <p:tgtEl>
                                          <p:spTgt spid="31"/>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1000"/>
                                        <p:tgtEl>
                                          <p:spTgt spid="45"/>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up)">
                                      <p:cBhvr>
                                        <p:cTn id="20" dur="500"/>
                                        <p:tgtEl>
                                          <p:spTgt spid="35"/>
                                        </p:tgtEl>
                                      </p:cBhvr>
                                    </p:animEffect>
                                  </p:childTnLst>
                                </p:cTn>
                              </p:par>
                            </p:childTnLst>
                          </p:cTn>
                        </p:par>
                        <p:par>
                          <p:cTn id="21" fill="hold">
                            <p:stCondLst>
                              <p:cond delay="500"/>
                            </p:stCondLst>
                            <p:childTnLst>
                              <p:par>
                                <p:cTn id="22" presetID="22" presetClass="entr" presetSubtype="4" fill="hold" grpId="0" nodeType="after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500"/>
                            </p:stCondLst>
                            <p:childTnLst>
                              <p:par>
                                <p:cTn id="26" presetID="22" presetClass="entr" presetSubtype="1" fill="hold" grpId="0" nodeType="afterEffect">
                                  <p:stCondLst>
                                    <p:cond delay="50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500"/>
                            </p:stCondLst>
                            <p:childTnLst>
                              <p:par>
                                <p:cTn id="30" presetID="22" presetClass="entr" presetSubtype="8" fill="hold" grpId="0" nodeType="afterEffect">
                                  <p:stCondLst>
                                    <p:cond delay="50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4" grpId="0" animBg="1"/>
      <p:bldP spid="4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192393" y="821094"/>
            <a:ext cx="663902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1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2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22"/>
          <p:cNvSpPr txBox="1"/>
          <p:nvPr/>
        </p:nvSpPr>
        <p:spPr>
          <a:xfrm>
            <a:off x="2130382" y="779118"/>
            <a:ext cx="281459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数据和特征</a:t>
            </a:r>
          </a:p>
        </p:txBody>
      </p:sp>
      <p:pic>
        <p:nvPicPr>
          <p:cNvPr id="2" name="图片 1"/>
          <p:cNvPicPr>
            <a:picLocks noChangeAspect="1"/>
          </p:cNvPicPr>
          <p:nvPr/>
        </p:nvPicPr>
        <p:blipFill>
          <a:blip r:embed="rId2">
            <a:clrChange>
              <a:clrFrom>
                <a:srgbClr val="FFFFFF"/>
              </a:clrFrom>
              <a:clrTo>
                <a:srgbClr val="FFFFFF">
                  <a:alpha val="0"/>
                </a:srgbClr>
              </a:clrTo>
            </a:clrChange>
          </a:blip>
          <a:stretch>
            <a:fillRect/>
          </a:stretch>
        </p:blipFill>
        <p:spPr>
          <a:xfrm>
            <a:off x="1300746" y="1733845"/>
            <a:ext cx="9342857" cy="4723809"/>
          </a:xfrm>
          <a:prstGeom prst="rect">
            <a:avLst/>
          </a:prstGeom>
        </p:spPr>
      </p:pic>
    </p:spTree>
    <p:extLst>
      <p:ext uri="{BB962C8B-B14F-4D97-AF65-F5344CB8AC3E}">
        <p14:creationId xmlns:p14="http://schemas.microsoft.com/office/powerpoint/2010/main" val="5815494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75601" y="821094"/>
            <a:ext cx="735582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6" name="圆角矩形 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7" name="圆角矩形 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9" name="文本框 8"/>
          <p:cNvSpPr txBox="1"/>
          <p:nvPr/>
        </p:nvSpPr>
        <p:spPr>
          <a:xfrm>
            <a:off x="2066352" y="779118"/>
            <a:ext cx="2225865"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假设空间</a:t>
            </a:r>
          </a:p>
        </p:txBody>
      </p:sp>
      <p:pic>
        <p:nvPicPr>
          <p:cNvPr id="12" name="图片 11"/>
          <p:cNvPicPr>
            <a:picLocks noChangeAspect="1"/>
          </p:cNvPicPr>
          <p:nvPr/>
        </p:nvPicPr>
        <p:blipFill>
          <a:blip r:embed="rId3">
            <a:clrChange>
              <a:clrFrom>
                <a:srgbClr val="FFFFFF"/>
              </a:clrFrom>
              <a:clrTo>
                <a:srgbClr val="FFFFFF">
                  <a:alpha val="0"/>
                </a:srgbClr>
              </a:clrTo>
            </a:clrChange>
          </a:blip>
          <a:stretch>
            <a:fillRect/>
          </a:stretch>
        </p:blipFill>
        <p:spPr>
          <a:xfrm>
            <a:off x="1019175" y="2805112"/>
            <a:ext cx="10515600" cy="2733675"/>
          </a:xfrm>
          <a:prstGeom prst="rect">
            <a:avLst/>
          </a:prstGeom>
        </p:spPr>
      </p:pic>
    </p:spTree>
    <p:extLst>
      <p:ext uri="{BB962C8B-B14F-4D97-AF65-F5344CB8AC3E}">
        <p14:creationId xmlns:p14="http://schemas.microsoft.com/office/powerpoint/2010/main" val="539676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7" name="圆角矩形 5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2" name="圆角矩形 6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5" name="文本框 64"/>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章节安排</a:t>
            </a:r>
          </a:p>
        </p:txBody>
      </p:sp>
      <p:sp>
        <p:nvSpPr>
          <p:cNvPr id="103" name="AutoShape 4"/>
          <p:cNvSpPr>
            <a:spLocks noChangeArrowheads="1"/>
          </p:cNvSpPr>
          <p:nvPr/>
        </p:nvSpPr>
        <p:spPr bwMode="auto">
          <a:xfrm>
            <a:off x="1882968" y="1987537"/>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04" name="WordArt 5"/>
          <p:cNvSpPr>
            <a:spLocks noChangeArrowheads="1" noChangeShapeType="1"/>
          </p:cNvSpPr>
          <p:nvPr/>
        </p:nvSpPr>
        <p:spPr bwMode="auto">
          <a:xfrm>
            <a:off x="1998214" y="2119501"/>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7</a:t>
            </a:r>
            <a:endParaRPr lang="zh-CN" altLang="en-US" sz="1400" kern="10" spc="-70" dirty="0">
              <a:solidFill>
                <a:schemeClr val="bg1"/>
              </a:solidFill>
              <a:latin typeface="Arial Black" panose="020B0A04020102020204" pitchFamily="34" charset="0"/>
            </a:endParaRPr>
          </a:p>
        </p:txBody>
      </p:sp>
      <p:sp>
        <p:nvSpPr>
          <p:cNvPr id="106" name="AutoShape 4"/>
          <p:cNvSpPr>
            <a:spLocks noChangeArrowheads="1"/>
          </p:cNvSpPr>
          <p:nvPr/>
        </p:nvSpPr>
        <p:spPr bwMode="auto">
          <a:xfrm>
            <a:off x="1882968" y="2701089"/>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07" name="WordArt 5"/>
          <p:cNvSpPr>
            <a:spLocks noChangeArrowheads="1" noChangeShapeType="1"/>
          </p:cNvSpPr>
          <p:nvPr/>
        </p:nvSpPr>
        <p:spPr bwMode="auto">
          <a:xfrm>
            <a:off x="1998214" y="2833053"/>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8</a:t>
            </a:r>
            <a:endParaRPr lang="zh-CN" altLang="en-US" sz="1400" kern="10" spc="-70" dirty="0">
              <a:solidFill>
                <a:schemeClr val="bg1"/>
              </a:solidFill>
              <a:latin typeface="Arial Black" panose="020B0A04020102020204" pitchFamily="34" charset="0"/>
            </a:endParaRPr>
          </a:p>
        </p:txBody>
      </p:sp>
      <p:sp>
        <p:nvSpPr>
          <p:cNvPr id="109" name="AutoShape 4"/>
          <p:cNvSpPr>
            <a:spLocks noChangeArrowheads="1"/>
          </p:cNvSpPr>
          <p:nvPr/>
        </p:nvSpPr>
        <p:spPr bwMode="auto">
          <a:xfrm>
            <a:off x="1882968" y="3427041"/>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10" name="WordArt 5"/>
          <p:cNvSpPr>
            <a:spLocks noChangeArrowheads="1" noChangeShapeType="1"/>
          </p:cNvSpPr>
          <p:nvPr/>
        </p:nvSpPr>
        <p:spPr bwMode="auto">
          <a:xfrm>
            <a:off x="1998214" y="3559005"/>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9</a:t>
            </a:r>
            <a:endParaRPr lang="zh-CN" altLang="en-US" sz="1400" kern="10" spc="-70" dirty="0">
              <a:solidFill>
                <a:schemeClr val="bg1"/>
              </a:solidFill>
              <a:latin typeface="Arial Black" panose="020B0A04020102020204" pitchFamily="34" charset="0"/>
            </a:endParaRPr>
          </a:p>
        </p:txBody>
      </p:sp>
      <p:sp>
        <p:nvSpPr>
          <p:cNvPr id="112" name="AutoShape 4"/>
          <p:cNvSpPr>
            <a:spLocks noChangeArrowheads="1"/>
          </p:cNvSpPr>
          <p:nvPr/>
        </p:nvSpPr>
        <p:spPr bwMode="auto">
          <a:xfrm>
            <a:off x="1882968" y="4154957"/>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13" name="WordArt 5"/>
          <p:cNvSpPr>
            <a:spLocks noChangeArrowheads="1" noChangeShapeType="1"/>
          </p:cNvSpPr>
          <p:nvPr/>
        </p:nvSpPr>
        <p:spPr bwMode="auto">
          <a:xfrm>
            <a:off x="1998214" y="4286921"/>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10</a:t>
            </a:r>
            <a:endParaRPr lang="zh-CN" altLang="en-US" sz="1400" kern="10" spc="-70" dirty="0">
              <a:solidFill>
                <a:schemeClr val="bg1"/>
              </a:solidFill>
              <a:latin typeface="Arial Black" panose="020B0A04020102020204" pitchFamily="34" charset="0"/>
            </a:endParaRPr>
          </a:p>
        </p:txBody>
      </p:sp>
      <p:sp>
        <p:nvSpPr>
          <p:cNvPr id="121" name="文本框 120"/>
          <p:cNvSpPr txBox="1"/>
          <p:nvPr/>
        </p:nvSpPr>
        <p:spPr>
          <a:xfrm>
            <a:off x="3236814" y="2758047"/>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随机森林</a:t>
            </a:r>
          </a:p>
        </p:txBody>
      </p:sp>
      <p:sp>
        <p:nvSpPr>
          <p:cNvPr id="122" name="文本框 121"/>
          <p:cNvSpPr txBox="1"/>
          <p:nvPr/>
        </p:nvSpPr>
        <p:spPr>
          <a:xfrm>
            <a:off x="3236814" y="3485963"/>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en-US" altLang="zh-CN" sz="3200" b="1" dirty="0">
                <a:solidFill>
                  <a:schemeClr val="bg1"/>
                </a:solidFill>
                <a:ea typeface="方正清刻本悦宋简体" panose="02000000000000000000" pitchFamily="2" charset="-122"/>
              </a:rPr>
              <a:t>K-Means</a:t>
            </a:r>
            <a:r>
              <a:rPr lang="zh-CN" altLang="en-US" sz="3200" b="1" dirty="0">
                <a:solidFill>
                  <a:schemeClr val="bg1"/>
                </a:solidFill>
                <a:ea typeface="方正清刻本悦宋简体" panose="02000000000000000000" pitchFamily="2" charset="-122"/>
              </a:rPr>
              <a:t>聚类</a:t>
            </a:r>
          </a:p>
        </p:txBody>
      </p:sp>
      <p:sp>
        <p:nvSpPr>
          <p:cNvPr id="123" name="文本框 122"/>
          <p:cNvSpPr txBox="1"/>
          <p:nvPr/>
        </p:nvSpPr>
        <p:spPr>
          <a:xfrm>
            <a:off x="3236814" y="4213879"/>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en-US" altLang="zh-CN" sz="3200" b="1" dirty="0">
                <a:solidFill>
                  <a:schemeClr val="bg1"/>
                </a:solidFill>
                <a:ea typeface="方正清刻本悦宋简体" panose="02000000000000000000" pitchFamily="2" charset="-122"/>
              </a:rPr>
              <a:t>PCA</a:t>
            </a:r>
            <a:r>
              <a:rPr lang="zh-CN" altLang="en-US" sz="3200" b="1" dirty="0">
                <a:solidFill>
                  <a:schemeClr val="bg1"/>
                </a:solidFill>
                <a:ea typeface="方正清刻本悦宋简体" panose="02000000000000000000" pitchFamily="2" charset="-122"/>
              </a:rPr>
              <a:t>降维</a:t>
            </a:r>
          </a:p>
        </p:txBody>
      </p:sp>
      <p:sp>
        <p:nvSpPr>
          <p:cNvPr id="126" name="文本框 125"/>
          <p:cNvSpPr txBox="1"/>
          <p:nvPr/>
        </p:nvSpPr>
        <p:spPr>
          <a:xfrm>
            <a:off x="3236814" y="2044212"/>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决策树</a:t>
            </a:r>
          </a:p>
        </p:txBody>
      </p:sp>
      <p:sp>
        <p:nvSpPr>
          <p:cNvPr id="127" name="AutoShape 4"/>
          <p:cNvSpPr>
            <a:spLocks noChangeArrowheads="1"/>
          </p:cNvSpPr>
          <p:nvPr/>
        </p:nvSpPr>
        <p:spPr bwMode="auto">
          <a:xfrm>
            <a:off x="1882968" y="4887835"/>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28" name="WordArt 5"/>
          <p:cNvSpPr>
            <a:spLocks noChangeArrowheads="1" noChangeShapeType="1"/>
          </p:cNvSpPr>
          <p:nvPr/>
        </p:nvSpPr>
        <p:spPr bwMode="auto">
          <a:xfrm>
            <a:off x="1998214" y="5019799"/>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11</a:t>
            </a:r>
            <a:endParaRPr lang="zh-CN" altLang="en-US" sz="1400" kern="10" spc="-70" dirty="0">
              <a:solidFill>
                <a:schemeClr val="bg1"/>
              </a:solidFill>
              <a:latin typeface="Arial Black" panose="020B0A04020102020204" pitchFamily="34" charset="0"/>
            </a:endParaRPr>
          </a:p>
        </p:txBody>
      </p:sp>
      <p:sp>
        <p:nvSpPr>
          <p:cNvPr id="129" name="文本框 128"/>
          <p:cNvSpPr txBox="1"/>
          <p:nvPr/>
        </p:nvSpPr>
        <p:spPr>
          <a:xfrm>
            <a:off x="3236814" y="4946757"/>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算法链与管道</a:t>
            </a:r>
          </a:p>
        </p:txBody>
      </p:sp>
      <p:sp>
        <p:nvSpPr>
          <p:cNvPr id="22" name="AutoShape 4">
            <a:extLst>
              <a:ext uri="{FF2B5EF4-FFF2-40B4-BE49-F238E27FC236}">
                <a16:creationId xmlns:a16="http://schemas.microsoft.com/office/drawing/2014/main" id="{39A4A583-31D6-0AF7-4A15-A03CD8AD31A8}"/>
              </a:ext>
            </a:extLst>
          </p:cNvPr>
          <p:cNvSpPr>
            <a:spLocks noChangeArrowheads="1"/>
          </p:cNvSpPr>
          <p:nvPr/>
        </p:nvSpPr>
        <p:spPr bwMode="auto">
          <a:xfrm>
            <a:off x="1882968" y="5620713"/>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23" name="WordArt 5">
            <a:extLst>
              <a:ext uri="{FF2B5EF4-FFF2-40B4-BE49-F238E27FC236}">
                <a16:creationId xmlns:a16="http://schemas.microsoft.com/office/drawing/2014/main" id="{0D741A16-C913-1B2B-4ECA-759646F59647}"/>
              </a:ext>
            </a:extLst>
          </p:cNvPr>
          <p:cNvSpPr>
            <a:spLocks noChangeArrowheads="1" noChangeShapeType="1"/>
          </p:cNvSpPr>
          <p:nvPr/>
        </p:nvSpPr>
        <p:spPr bwMode="auto">
          <a:xfrm>
            <a:off x="1998214" y="5752677"/>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12</a:t>
            </a:r>
            <a:endParaRPr lang="zh-CN" altLang="en-US" sz="1400" kern="10" spc="-70" dirty="0">
              <a:solidFill>
                <a:schemeClr val="bg1"/>
              </a:solidFill>
              <a:latin typeface="Arial Black" panose="020B0A04020102020204" pitchFamily="34" charset="0"/>
            </a:endParaRPr>
          </a:p>
        </p:txBody>
      </p:sp>
      <p:sp>
        <p:nvSpPr>
          <p:cNvPr id="24" name="文本框 23">
            <a:extLst>
              <a:ext uri="{FF2B5EF4-FFF2-40B4-BE49-F238E27FC236}">
                <a16:creationId xmlns:a16="http://schemas.microsoft.com/office/drawing/2014/main" id="{EA75AB92-FF6B-F562-11F5-58196737E0E4}"/>
              </a:ext>
            </a:extLst>
          </p:cNvPr>
          <p:cNvSpPr txBox="1"/>
          <p:nvPr/>
        </p:nvSpPr>
        <p:spPr>
          <a:xfrm>
            <a:off x="3236814" y="5679635"/>
            <a:ext cx="707546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计算机视觉应用</a:t>
            </a:r>
          </a:p>
        </p:txBody>
      </p:sp>
    </p:spTree>
    <p:extLst>
      <p:ext uri="{BB962C8B-B14F-4D97-AF65-F5344CB8AC3E}">
        <p14:creationId xmlns:p14="http://schemas.microsoft.com/office/powerpoint/2010/main" val="9403010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96"/>
          <p:cNvSpPr/>
          <p:nvPr/>
        </p:nvSpPr>
        <p:spPr bwMode="auto">
          <a:xfrm>
            <a:off x="11719249" y="2778518"/>
            <a:ext cx="401565" cy="393900"/>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 name="矩形 1">
            <a:extLst>
              <a:ext uri="{FF2B5EF4-FFF2-40B4-BE49-F238E27FC236}">
                <a16:creationId xmlns:a16="http://schemas.microsoft.com/office/drawing/2014/main" id="{5B076F01-222B-78C7-118D-70AF5F02A7E8}"/>
              </a:ext>
            </a:extLst>
          </p:cNvPr>
          <p:cNvSpPr/>
          <p:nvPr/>
        </p:nvSpPr>
        <p:spPr>
          <a:xfrm>
            <a:off x="2674795" y="2944522"/>
            <a:ext cx="6842409" cy="1015663"/>
          </a:xfrm>
          <a:prstGeom prst="rect">
            <a:avLst/>
          </a:prstGeom>
          <a:effectLst>
            <a:outerShdw blurRad="50800" dist="38100" dir="13500000" algn="br" rotWithShape="0">
              <a:prstClr val="black">
                <a:alpha val="40000"/>
              </a:prstClr>
            </a:outerShdw>
          </a:effectLst>
        </p:spPr>
        <p:txBody>
          <a:bodyPr wrap="square">
            <a:spAutoFit/>
          </a:bodyPr>
          <a:lstStyle/>
          <a:p>
            <a:pPr algn="ctr"/>
            <a:r>
              <a:rPr kumimoji="1" lang="en-US" altLang="zh-CN" sz="6000" b="1" dirty="0">
                <a:solidFill>
                  <a:srgbClr val="157E9F"/>
                </a:solidFill>
                <a:latin typeface="方正粗黑宋简体" pitchFamily="2" charset="-122"/>
                <a:ea typeface="方正清刻本悦宋简体" panose="02000000000000000000"/>
              </a:rPr>
              <a:t>1.3</a:t>
            </a:r>
            <a:r>
              <a:rPr kumimoji="1" lang="zh-CN" altLang="en-US" sz="6000" b="1" dirty="0">
                <a:solidFill>
                  <a:srgbClr val="157E9F"/>
                </a:solidFill>
                <a:latin typeface="方正粗黑宋简体" pitchFamily="2" charset="-122"/>
                <a:ea typeface="方正清刻本悦宋简体" panose="02000000000000000000"/>
              </a:rPr>
              <a:t> 机器学习三要素</a:t>
            </a:r>
            <a:endParaRPr kumimoji="1" lang="en-US" altLang="zh-CN" sz="6000" b="1" dirty="0">
              <a:solidFill>
                <a:srgbClr val="157E9F"/>
              </a:solidFill>
              <a:latin typeface="方正粗黑宋简体" pitchFamily="2" charset="-122"/>
              <a:ea typeface="方正清刻本悦宋简体" panose="02000000000000000000"/>
            </a:endParaRPr>
          </a:p>
        </p:txBody>
      </p:sp>
      <p:sp>
        <p:nvSpPr>
          <p:cNvPr id="9" name="圆角矩形 5">
            <a:extLst>
              <a:ext uri="{FF2B5EF4-FFF2-40B4-BE49-F238E27FC236}">
                <a16:creationId xmlns:a16="http://schemas.microsoft.com/office/drawing/2014/main" id="{B8392D23-5A13-150D-9D3B-91555823F46B}"/>
              </a:ext>
            </a:extLst>
          </p:cNvPr>
          <p:cNvSpPr/>
          <p:nvPr/>
        </p:nvSpPr>
        <p:spPr>
          <a:xfrm rot="10800000" flipV="1">
            <a:off x="-1" y="2921168"/>
            <a:ext cx="2486025" cy="101566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1" name="Freeform 96">
            <a:extLst>
              <a:ext uri="{FF2B5EF4-FFF2-40B4-BE49-F238E27FC236}">
                <a16:creationId xmlns:a16="http://schemas.microsoft.com/office/drawing/2014/main" id="{E3ADB2EB-6821-B16C-570D-99C3F0C93CE1}"/>
              </a:ext>
            </a:extLst>
          </p:cNvPr>
          <p:cNvSpPr/>
          <p:nvPr/>
        </p:nvSpPr>
        <p:spPr bwMode="auto">
          <a:xfrm>
            <a:off x="11711487" y="3101068"/>
            <a:ext cx="401565" cy="679217"/>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4" name="矩形 3">
            <a:extLst>
              <a:ext uri="{FF2B5EF4-FFF2-40B4-BE49-F238E27FC236}">
                <a16:creationId xmlns:a16="http://schemas.microsoft.com/office/drawing/2014/main" id="{99105931-B4F0-D8DD-FFAE-161E89278A4A}"/>
              </a:ext>
            </a:extLst>
          </p:cNvPr>
          <p:cNvSpPr/>
          <p:nvPr/>
        </p:nvSpPr>
        <p:spPr>
          <a:xfrm>
            <a:off x="9705975" y="2921168"/>
            <a:ext cx="2117688" cy="1015662"/>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6">
            <a:extLst>
              <a:ext uri="{FF2B5EF4-FFF2-40B4-BE49-F238E27FC236}">
                <a16:creationId xmlns:a16="http://schemas.microsoft.com/office/drawing/2014/main" id="{BD903989-AECE-80BF-E1AF-3DC432C90165}"/>
              </a:ext>
            </a:extLst>
          </p:cNvPr>
          <p:cNvSpPr/>
          <p:nvPr/>
        </p:nvSpPr>
        <p:spPr>
          <a:xfrm rot="16200000" flipV="1">
            <a:off x="11176677" y="2921507"/>
            <a:ext cx="1015662" cy="1014984"/>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 name="Freeform 96">
            <a:extLst>
              <a:ext uri="{FF2B5EF4-FFF2-40B4-BE49-F238E27FC236}">
                <a16:creationId xmlns:a16="http://schemas.microsoft.com/office/drawing/2014/main" id="{29E94F5D-3041-8B10-937C-7F414EF58F28}"/>
              </a:ext>
            </a:extLst>
          </p:cNvPr>
          <p:cNvSpPr/>
          <p:nvPr/>
        </p:nvSpPr>
        <p:spPr bwMode="auto">
          <a:xfrm>
            <a:off x="11358032" y="3084575"/>
            <a:ext cx="712301" cy="693796"/>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Tree>
    <p:extLst>
      <p:ext uri="{BB962C8B-B14F-4D97-AF65-F5344CB8AC3E}">
        <p14:creationId xmlns:p14="http://schemas.microsoft.com/office/powerpoint/2010/main" val="29561673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sz="quarter" idx="1"/>
              </p:nvPr>
            </p:nvSpPr>
            <p:spPr>
              <a:xfrm>
                <a:off x="609600" y="1777450"/>
                <a:ext cx="10972800" cy="4594775"/>
              </a:xfrm>
            </p:spPr>
            <p:txBody>
              <a:bodyPr/>
              <a:lstStyle/>
              <a:p>
                <a:pPr algn="just"/>
                <a:r>
                  <a:rPr lang="zh-CN" altLang="en-US" b="1" dirty="0">
                    <a:solidFill>
                      <a:schemeClr val="accent2"/>
                    </a:solidFill>
                    <a:latin typeface="微软雅黑" panose="020B0503020204020204" pitchFamily="34" charset="-122"/>
                    <a:ea typeface="微软雅黑" panose="020B0503020204020204" pitchFamily="34" charset="-122"/>
                  </a:rPr>
                  <a:t>模型</a:t>
                </a:r>
              </a:p>
              <a:p>
                <a:pPr lvl="1" algn="just"/>
                <a:r>
                  <a:rPr lang="zh-CN" altLang="en-US" dirty="0">
                    <a:latin typeface="微软雅黑" panose="020B0503020204020204" pitchFamily="34" charset="-122"/>
                    <a:ea typeface="微软雅黑" panose="020B0503020204020204" pitchFamily="34" charset="-122"/>
                  </a:rPr>
                  <a:t>线性方法：</a:t>
                </a:r>
                <a:endParaRPr lang="en-US" altLang="zh-CN" dirty="0">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广义线性方法：</a:t>
                </a:r>
                <a:endParaRPr lang="en-US" altLang="zh-CN" dirty="0">
                  <a:latin typeface="微软雅黑" panose="020B0503020204020204" pitchFamily="34" charset="-122"/>
                  <a:ea typeface="微软雅黑" panose="020B0503020204020204" pitchFamily="34" charset="-122"/>
                </a:endParaRPr>
              </a:p>
              <a:p>
                <a:pPr lvl="2" algn="just"/>
                <a:r>
                  <a:rPr lang="zh-CN" altLang="en-US" dirty="0">
                    <a:latin typeface="微软雅黑" panose="020B0503020204020204" pitchFamily="34" charset="-122"/>
                    <a:ea typeface="微软雅黑" panose="020B0503020204020204" pitchFamily="34" charset="-122"/>
                  </a:rPr>
                  <a:t>如果</a:t>
                </a:r>
                <a14:m>
                  <m:oMath xmlns:m="http://schemas.openxmlformats.org/officeDocument/2006/math">
                    <m:r>
                      <m:rPr>
                        <m:nor/>
                      </m:rPr>
                      <a:rPr lang="en-US" altLang="zh-CN" dirty="0">
                        <a:latin typeface="微软雅黑" panose="020B0503020204020204" pitchFamily="34" charset="-122"/>
                        <a:ea typeface="微软雅黑" panose="020B0503020204020204" pitchFamily="34" charset="-122"/>
                      </a:rPr>
                      <m:t>ϕ</m:t>
                    </m:r>
                    <m:r>
                      <m:rPr>
                        <m:nor/>
                      </m:rPr>
                      <a:rPr lang="en-US" altLang="zh-CN" dirty="0">
                        <a:latin typeface="微软雅黑" panose="020B0503020204020204" pitchFamily="34" charset="-122"/>
                        <a:ea typeface="微软雅黑" panose="020B0503020204020204" pitchFamily="34" charset="-122"/>
                      </a:rPr>
                      <m:t>(</m:t>
                    </m:r>
                    <m:r>
                      <m:rPr>
                        <m:nor/>
                      </m:rPr>
                      <a:rPr lang="en-US" altLang="zh-CN" dirty="0">
                        <a:latin typeface="微软雅黑" panose="020B0503020204020204" pitchFamily="34" charset="-122"/>
                        <a:ea typeface="微软雅黑" panose="020B0503020204020204" pitchFamily="34" charset="-122"/>
                      </a:rPr>
                      <m:t>x</m:t>
                    </m:r>
                    <m:r>
                      <m:rPr>
                        <m:nor/>
                      </m:rPr>
                      <a:rPr lang="en-US" altLang="zh-CN" dirty="0">
                        <a:latin typeface="微软雅黑" panose="020B0503020204020204" pitchFamily="34" charset="-122"/>
                        <a:ea typeface="微软雅黑" panose="020B0503020204020204" pitchFamily="34" charset="-122"/>
                      </a:rPr>
                      <m:t>)</m:t>
                    </m:r>
                  </m:oMath>
                </a14:m>
                <a:r>
                  <a:rPr lang="zh-CN" altLang="en-US" dirty="0">
                    <a:latin typeface="微软雅黑" panose="020B0503020204020204" pitchFamily="34" charset="-122"/>
                    <a:ea typeface="微软雅黑" panose="020B0503020204020204" pitchFamily="34" charset="-122"/>
                  </a:rPr>
                  <a:t>为可学习的非线性基函数，</a:t>
                </a:r>
                <a14:m>
                  <m:oMath xmlns:m="http://schemas.openxmlformats.org/officeDocument/2006/math">
                    <m:r>
                      <m:rPr>
                        <m:nor/>
                      </m:rPr>
                      <a:rPr lang="en-US" altLang="zh-CN" dirty="0">
                        <a:latin typeface="微软雅黑" panose="020B0503020204020204" pitchFamily="34" charset="-122"/>
                        <a:ea typeface="微软雅黑" panose="020B0503020204020204" pitchFamily="34" charset="-122"/>
                      </a:rPr>
                      <m:t>f</m:t>
                    </m:r>
                    <m:r>
                      <m:rPr>
                        <m:nor/>
                      </m:rPr>
                      <a:rPr lang="en-US" altLang="zh-CN" dirty="0">
                        <a:latin typeface="微软雅黑" panose="020B0503020204020204" pitchFamily="34" charset="-122"/>
                        <a:ea typeface="微软雅黑" panose="020B0503020204020204" pitchFamily="34" charset="-122"/>
                      </a:rPr>
                      <m:t>(</m:t>
                    </m:r>
                    <m:r>
                      <m:rPr>
                        <m:nor/>
                      </m:rPr>
                      <a:rPr lang="en-US" altLang="zh-CN" dirty="0">
                        <a:latin typeface="微软雅黑" panose="020B0503020204020204" pitchFamily="34" charset="-122"/>
                        <a:ea typeface="微软雅黑" panose="020B0503020204020204" pitchFamily="34" charset="-122"/>
                      </a:rPr>
                      <m:t>x</m:t>
                    </m:r>
                    <m:r>
                      <m:rPr>
                        <m:nor/>
                      </m:rPr>
                      <a:rPr lang="en-US" altLang="zh-CN" dirty="0">
                        <a:latin typeface="微软雅黑" panose="020B0503020204020204" pitchFamily="34" charset="-122"/>
                        <a:ea typeface="微软雅黑" panose="020B0503020204020204" pitchFamily="34" charset="-122"/>
                      </a:rPr>
                      <m:t>,</m:t>
                    </m:r>
                    <m:r>
                      <m:rPr>
                        <m:nor/>
                      </m:rPr>
                      <a:rPr lang="el-GR" altLang="zh-CN" dirty="0">
                        <a:latin typeface="微软雅黑" panose="020B0503020204020204" pitchFamily="34" charset="-122"/>
                        <a:ea typeface="微软雅黑" panose="020B0503020204020204" pitchFamily="34" charset="-122"/>
                      </a:rPr>
                      <m:t>θ</m:t>
                    </m:r>
                    <m:r>
                      <m:rPr>
                        <m:nor/>
                      </m:rPr>
                      <a:rPr lang="el-GR" altLang="zh-CN" dirty="0">
                        <a:latin typeface="微软雅黑" panose="020B0503020204020204" pitchFamily="34" charset="-122"/>
                        <a:ea typeface="微软雅黑" panose="020B0503020204020204" pitchFamily="34" charset="-122"/>
                      </a:rPr>
                      <m:t>)</m:t>
                    </m:r>
                  </m:oMath>
                </a14:m>
                <a:r>
                  <a:rPr lang="zh-CN" altLang="en-US" dirty="0">
                    <a:latin typeface="微软雅黑" panose="020B0503020204020204" pitchFamily="34" charset="-122"/>
                    <a:ea typeface="微软雅黑" panose="020B0503020204020204" pitchFamily="34" charset="-122"/>
                  </a:rPr>
                  <a:t>就等价于神经网络。</a:t>
                </a:r>
              </a:p>
              <a:p>
                <a:pPr algn="just"/>
                <a:endParaRPr lang="en-US" altLang="zh-CN" dirty="0">
                  <a:latin typeface="微软雅黑" panose="020B0503020204020204" pitchFamily="34" charset="-122"/>
                  <a:ea typeface="微软雅黑" panose="020B0503020204020204" pitchFamily="34" charset="-122"/>
                </a:endParaRPr>
              </a:p>
              <a:p>
                <a:pPr algn="just"/>
                <a:r>
                  <a:rPr lang="zh-CN" altLang="en-US" b="1" dirty="0">
                    <a:solidFill>
                      <a:schemeClr val="accent2"/>
                    </a:solidFill>
                    <a:latin typeface="微软雅黑" panose="020B0503020204020204" pitchFamily="34" charset="-122"/>
                    <a:ea typeface="微软雅黑" panose="020B0503020204020204" pitchFamily="34" charset="-122"/>
                  </a:rPr>
                  <a:t>学习准则</a:t>
                </a:r>
                <a:endParaRPr lang="en-US" altLang="zh-CN" b="1" dirty="0">
                  <a:solidFill>
                    <a:schemeClr val="accent2"/>
                  </a:solidFill>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期望风险</a:t>
                </a:r>
                <a:endParaRPr lang="en-US" altLang="zh-CN" dirty="0">
                  <a:latin typeface="微软雅黑" panose="020B0503020204020204" pitchFamily="34" charset="-122"/>
                  <a:ea typeface="微软雅黑" panose="020B0503020204020204" pitchFamily="34" charset="-122"/>
                </a:endParaRPr>
              </a:p>
              <a:p>
                <a:pPr algn="just"/>
                <a:endParaRPr lang="en-US" altLang="zh-CN" dirty="0">
                  <a:latin typeface="微软雅黑" panose="020B0503020204020204" pitchFamily="34" charset="-122"/>
                  <a:ea typeface="微软雅黑" panose="020B0503020204020204" pitchFamily="34" charset="-122"/>
                </a:endParaRPr>
              </a:p>
              <a:p>
                <a:pPr algn="just"/>
                <a:r>
                  <a:rPr lang="zh-CN" altLang="en-US" b="1" dirty="0">
                    <a:solidFill>
                      <a:schemeClr val="accent2"/>
                    </a:solidFill>
                    <a:latin typeface="微软雅黑" panose="020B0503020204020204" pitchFamily="34" charset="-122"/>
                    <a:ea typeface="微软雅黑" panose="020B0503020204020204" pitchFamily="34" charset="-122"/>
                  </a:rPr>
                  <a:t>优化</a:t>
                </a:r>
                <a:endParaRPr lang="en-US" altLang="zh-CN" b="1" dirty="0">
                  <a:solidFill>
                    <a:schemeClr val="accent2"/>
                  </a:solidFill>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梯度下降</a:t>
                </a:r>
              </a:p>
            </p:txBody>
          </p:sp>
        </mc:Choice>
        <mc:Fallback xmlns="">
          <p:sp>
            <p:nvSpPr>
              <p:cNvPr id="3" name="内容占位符 2"/>
              <p:cNvSpPr>
                <a:spLocks noGrp="1" noRot="1" noChangeAspect="1" noMove="1" noResize="1" noEditPoints="1" noAdjustHandles="1" noChangeArrowheads="1" noChangeShapeType="1" noTextEdit="1"/>
              </p:cNvSpPr>
              <p:nvPr>
                <p:ph sz="quarter" idx="1"/>
              </p:nvPr>
            </p:nvSpPr>
            <p:spPr>
              <a:xfrm>
                <a:off x="609600" y="1777450"/>
                <a:ext cx="10972800" cy="4594775"/>
              </a:xfrm>
              <a:blipFill>
                <a:blip r:embed="rId3"/>
                <a:stretch>
                  <a:fillRect l="-1000" t="-2390" b="-797"/>
                </a:stretch>
              </a:blipFill>
            </p:spPr>
            <p:txBody>
              <a:bodyPr/>
              <a:lstStyle/>
              <a:p>
                <a:r>
                  <a:rPr lang="zh-CN" altLang="en-US">
                    <a:noFill/>
                  </a:rPr>
                  <a:t> </a:t>
                </a:r>
              </a:p>
            </p:txBody>
          </p:sp>
        </mc:Fallback>
      </mc:AlternateContent>
      <p:pic>
        <p:nvPicPr>
          <p:cNvPr id="5" name="图片 4" descr="屏幕剪辑"/>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733800" y="4691500"/>
            <a:ext cx="4219401" cy="619861"/>
          </a:xfrm>
          <a:prstGeom prst="rect">
            <a:avLst/>
          </a:prstGeom>
        </p:spPr>
      </p:pic>
      <p:pic>
        <p:nvPicPr>
          <p:cNvPr id="6" name="图片 5" descr="屏幕剪辑"/>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38600" y="2039999"/>
            <a:ext cx="2299412" cy="496083"/>
          </a:xfrm>
          <a:prstGeom prst="rect">
            <a:avLst/>
          </a:prstGeom>
        </p:spPr>
      </p:pic>
      <p:pic>
        <p:nvPicPr>
          <p:cNvPr id="7" name="图片 6" descr="屏幕剪辑"/>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38600" y="2612282"/>
            <a:ext cx="2664696" cy="399377"/>
          </a:xfrm>
          <a:prstGeom prst="rect">
            <a:avLst/>
          </a:prstGeom>
        </p:spPr>
      </p:pic>
      <p:sp>
        <p:nvSpPr>
          <p:cNvPr id="8" name="矩形 7"/>
          <p:cNvSpPr/>
          <p:nvPr/>
        </p:nvSpPr>
        <p:spPr>
          <a:xfrm>
            <a:off x="6304920" y="821094"/>
            <a:ext cx="5526503"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8"/>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9"/>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25"/>
          <p:cNvSpPr txBox="1"/>
          <p:nvPr/>
        </p:nvSpPr>
        <p:spPr>
          <a:xfrm>
            <a:off x="2204184" y="779118"/>
            <a:ext cx="37795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机器学习三要素</a:t>
            </a:r>
          </a:p>
        </p:txBody>
      </p:sp>
    </p:spTree>
    <p:extLst>
      <p:ext uri="{BB962C8B-B14F-4D97-AF65-F5344CB8AC3E}">
        <p14:creationId xmlns:p14="http://schemas.microsoft.com/office/powerpoint/2010/main" val="10372718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747178" y="821094"/>
            <a:ext cx="808424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3" name="圆角矩形 22"/>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4" name="圆角矩形 2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6" name="文本框 25"/>
          <p:cNvSpPr txBox="1"/>
          <p:nvPr/>
        </p:nvSpPr>
        <p:spPr>
          <a:xfrm>
            <a:off x="2204185" y="779118"/>
            <a:ext cx="122177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模型</a:t>
            </a:r>
          </a:p>
        </p:txBody>
      </p:sp>
      <p:sp>
        <p:nvSpPr>
          <p:cNvPr id="11" name="内容占位符 2"/>
          <p:cNvSpPr txBox="1">
            <a:spLocks/>
          </p:cNvSpPr>
          <p:nvPr/>
        </p:nvSpPr>
        <p:spPr>
          <a:xfrm>
            <a:off x="798897" y="2117553"/>
            <a:ext cx="10597415" cy="3407348"/>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50000"/>
              </a:lnSpc>
            </a:pPr>
            <a:r>
              <a:rPr lang="zh-CN" altLang="en-US" sz="2800" b="1" spc="195" dirty="0">
                <a:solidFill>
                  <a:srgbClr val="C00000"/>
                </a:solidFill>
                <a:latin typeface="微软雅黑" pitchFamily="34" charset="-122"/>
                <a:ea typeface="微软雅黑" pitchFamily="34" charset="-122"/>
                <a:cs typeface="微软雅黑"/>
              </a:rPr>
              <a:t>模型</a:t>
            </a:r>
            <a:r>
              <a:rPr lang="zh-CN" altLang="en-US" sz="2400" spc="195" dirty="0">
                <a:latin typeface="微软雅黑" pitchFamily="34" charset="-122"/>
                <a:ea typeface="微软雅黑" pitchFamily="34" charset="-122"/>
                <a:cs typeface="微软雅黑"/>
              </a:rPr>
              <a:t>就是</a:t>
            </a:r>
            <a:r>
              <a:rPr lang="zh-CN" altLang="en-US" sz="2400" b="1" spc="195" dirty="0">
                <a:solidFill>
                  <a:srgbClr val="C00000"/>
                </a:solidFill>
                <a:latin typeface="微软雅黑" pitchFamily="34" charset="-122"/>
                <a:ea typeface="微软雅黑" pitchFamily="34" charset="-122"/>
                <a:cs typeface="微软雅黑"/>
              </a:rPr>
              <a:t>函数映射</a:t>
            </a:r>
            <a:r>
              <a:rPr lang="zh-CN" altLang="en-US" sz="2400" b="1" spc="195" dirty="0">
                <a:latin typeface="微软雅黑" pitchFamily="34" charset="-122"/>
                <a:ea typeface="微软雅黑" pitchFamily="34" charset="-122"/>
                <a:cs typeface="微软雅黑"/>
              </a:rPr>
              <a:t>！</a:t>
            </a:r>
            <a:endParaRPr lang="en-US" altLang="zh-CN" sz="2400" b="1" spc="195" dirty="0">
              <a:latin typeface="微软雅黑" pitchFamily="34" charset="-122"/>
              <a:ea typeface="微软雅黑" pitchFamily="34" charset="-122"/>
              <a:cs typeface="微软雅黑"/>
            </a:endParaRPr>
          </a:p>
          <a:p>
            <a:pPr marL="12700">
              <a:lnSpc>
                <a:spcPct val="150000"/>
              </a:lnSpc>
            </a:pPr>
            <a:endParaRPr lang="en-US" altLang="zh-CN" sz="2400" dirty="0"/>
          </a:p>
        </p:txBody>
      </p:sp>
      <p:pic>
        <p:nvPicPr>
          <p:cNvPr id="307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2187" y="2117553"/>
            <a:ext cx="7389813"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5901" y="2943721"/>
            <a:ext cx="39624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61602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75601" y="821094"/>
            <a:ext cx="735582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6" name="圆角矩形 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7" name="圆角矩形 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9" name="文本框 8"/>
          <p:cNvSpPr txBox="1"/>
          <p:nvPr/>
        </p:nvSpPr>
        <p:spPr>
          <a:xfrm>
            <a:off x="2066352" y="779118"/>
            <a:ext cx="2225865"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相关系数</a:t>
            </a:r>
          </a:p>
        </p:txBody>
      </p:sp>
      <p:pic>
        <p:nvPicPr>
          <p:cNvPr id="2" name="图片 1">
            <a:extLst>
              <a:ext uri="{FF2B5EF4-FFF2-40B4-BE49-F238E27FC236}">
                <a16:creationId xmlns:a16="http://schemas.microsoft.com/office/drawing/2014/main" id="{610593E9-2F81-2BBB-46E7-85DBE186CCC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52625" y="1966912"/>
            <a:ext cx="8286750" cy="4772025"/>
          </a:xfrm>
          <a:prstGeom prst="rect">
            <a:avLst/>
          </a:prstGeom>
        </p:spPr>
      </p:pic>
    </p:spTree>
    <p:extLst>
      <p:ext uri="{BB962C8B-B14F-4D97-AF65-F5344CB8AC3E}">
        <p14:creationId xmlns:p14="http://schemas.microsoft.com/office/powerpoint/2010/main" val="22779405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00162" y="1954480"/>
            <a:ext cx="9591675"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a:extLst>
              <a:ext uri="{FF2B5EF4-FFF2-40B4-BE49-F238E27FC236}">
                <a16:creationId xmlns:a16="http://schemas.microsoft.com/office/drawing/2014/main" id="{66A52154-75BD-F8A4-1680-8C2C0B84E7A4}"/>
              </a:ext>
            </a:extLst>
          </p:cNvPr>
          <p:cNvSpPr/>
          <p:nvPr/>
        </p:nvSpPr>
        <p:spPr>
          <a:xfrm>
            <a:off x="4475601" y="821094"/>
            <a:ext cx="735582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3" name="圆角矩形 5">
            <a:extLst>
              <a:ext uri="{FF2B5EF4-FFF2-40B4-BE49-F238E27FC236}">
                <a16:creationId xmlns:a16="http://schemas.microsoft.com/office/drawing/2014/main" id="{E2E4E540-DAC3-91DB-0770-F4F0FFF71957}"/>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9" name="圆角矩形 6">
            <a:extLst>
              <a:ext uri="{FF2B5EF4-FFF2-40B4-BE49-F238E27FC236}">
                <a16:creationId xmlns:a16="http://schemas.microsoft.com/office/drawing/2014/main" id="{3F44DCC8-AA4A-D3EE-8FCC-139FCF4937F0}"/>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Freeform 96">
            <a:extLst>
              <a:ext uri="{FF2B5EF4-FFF2-40B4-BE49-F238E27FC236}">
                <a16:creationId xmlns:a16="http://schemas.microsoft.com/office/drawing/2014/main" id="{9EF3D97A-5B09-4814-6B1C-3FB239A79ECA}"/>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1" name="文本框 10">
            <a:extLst>
              <a:ext uri="{FF2B5EF4-FFF2-40B4-BE49-F238E27FC236}">
                <a16:creationId xmlns:a16="http://schemas.microsoft.com/office/drawing/2014/main" id="{BD05DE63-0D4C-9E6C-DA20-201B70086BF4}"/>
              </a:ext>
            </a:extLst>
          </p:cNvPr>
          <p:cNvSpPr txBox="1"/>
          <p:nvPr/>
        </p:nvSpPr>
        <p:spPr>
          <a:xfrm>
            <a:off x="2066352" y="779118"/>
            <a:ext cx="2225865"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相关系数</a:t>
            </a:r>
          </a:p>
        </p:txBody>
      </p:sp>
    </p:spTree>
    <p:extLst>
      <p:ext uri="{BB962C8B-B14F-4D97-AF65-F5344CB8AC3E}">
        <p14:creationId xmlns:p14="http://schemas.microsoft.com/office/powerpoint/2010/main" val="29301812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034012" y="821094"/>
            <a:ext cx="679741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3" name="圆角矩形 22"/>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4" name="圆角矩形 2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6" name="文本框 25"/>
          <p:cNvSpPr txBox="1"/>
          <p:nvPr/>
        </p:nvSpPr>
        <p:spPr>
          <a:xfrm>
            <a:off x="2428767" y="779118"/>
            <a:ext cx="227798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学习准则</a:t>
            </a:r>
          </a:p>
        </p:txBody>
      </p:sp>
      <p:sp>
        <p:nvSpPr>
          <p:cNvPr id="10" name="内容占位符 2"/>
          <p:cNvSpPr txBox="1">
            <a:spLocks/>
          </p:cNvSpPr>
          <p:nvPr/>
        </p:nvSpPr>
        <p:spPr>
          <a:xfrm>
            <a:off x="1189221" y="2671534"/>
            <a:ext cx="9813558" cy="2205266"/>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50000"/>
              </a:lnSpc>
            </a:pPr>
            <a:r>
              <a:rPr lang="zh-CN" altLang="en-US" sz="2800" b="1" spc="195" dirty="0">
                <a:solidFill>
                  <a:srgbClr val="C00000"/>
                </a:solidFill>
                <a:latin typeface="微软雅黑" pitchFamily="34" charset="-122"/>
                <a:ea typeface="微软雅黑" pitchFamily="34" charset="-122"/>
                <a:cs typeface="微软雅黑"/>
              </a:rPr>
              <a:t>学习准则</a:t>
            </a:r>
            <a:r>
              <a:rPr lang="zh-CN" altLang="en-US" sz="2400" spc="195" dirty="0">
                <a:latin typeface="微软雅黑" pitchFamily="34" charset="-122"/>
                <a:ea typeface="微软雅黑" pitchFamily="34" charset="-122"/>
                <a:cs typeface="微软雅黑"/>
              </a:rPr>
              <a:t>就是建立</a:t>
            </a:r>
            <a:r>
              <a:rPr lang="zh-CN" altLang="en-US" sz="2400" b="1" spc="195" dirty="0">
                <a:solidFill>
                  <a:srgbClr val="C00000"/>
                </a:solidFill>
                <a:latin typeface="微软雅黑" pitchFamily="34" charset="-122"/>
                <a:ea typeface="微软雅黑" pitchFamily="34" charset="-122"/>
                <a:cs typeface="微软雅黑"/>
              </a:rPr>
              <a:t>损失函数</a:t>
            </a:r>
            <a:r>
              <a:rPr lang="zh-CN" altLang="en-US" sz="2400" spc="195" dirty="0">
                <a:latin typeface="微软雅黑" pitchFamily="34" charset="-122"/>
                <a:ea typeface="微软雅黑" pitchFamily="34" charset="-122"/>
                <a:cs typeface="微软雅黑"/>
              </a:rPr>
              <a:t>！</a:t>
            </a:r>
            <a:endParaRPr lang="en-US" altLang="zh-CN" sz="2400" spc="195" dirty="0">
              <a:latin typeface="微软雅黑" pitchFamily="34" charset="-122"/>
              <a:ea typeface="微软雅黑" pitchFamily="34" charset="-122"/>
              <a:cs typeface="微软雅黑"/>
            </a:endParaRPr>
          </a:p>
          <a:p>
            <a:pPr marL="12700">
              <a:lnSpc>
                <a:spcPct val="150000"/>
              </a:lnSpc>
            </a:pPr>
            <a:endParaRPr lang="en-US" altLang="zh-CN" sz="2400" dirty="0"/>
          </a:p>
          <a:p>
            <a:r>
              <a:rPr lang="zh-CN" altLang="en-US" sz="2400" dirty="0">
                <a:latin typeface="微软雅黑" pitchFamily="34" charset="-122"/>
                <a:ea typeface="微软雅黑" pitchFamily="34" charset="-122"/>
              </a:rPr>
              <a:t>有了模型的假设空间，机器学习接着需要考虑的是按照什么样的准则学习或选择最优的模型。机器学习的目标在于从假设空间中选取最优模型。</a:t>
            </a:r>
          </a:p>
        </p:txBody>
      </p:sp>
    </p:spTree>
    <p:extLst>
      <p:ext uri="{BB962C8B-B14F-4D97-AF65-F5344CB8AC3E}">
        <p14:creationId xmlns:p14="http://schemas.microsoft.com/office/powerpoint/2010/main" val="22934064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860891" y="1844950"/>
            <a:ext cx="4635134" cy="553998"/>
          </a:xfrm>
          <a:prstGeom prst="rect">
            <a:avLst/>
          </a:prstGeom>
        </p:spPr>
        <p:txBody>
          <a:bodyPr vert="horz" wrap="square" lIns="0" tIns="0" rIns="0" bIns="0" rtlCol="0">
            <a:spAutoFit/>
          </a:bodyPr>
          <a:lstStyle/>
          <a:p>
            <a:pPr marL="481965" indent="-469265">
              <a:lnSpc>
                <a:spcPct val="100000"/>
              </a:lnSpc>
              <a:buClr>
                <a:srgbClr val="CC0000"/>
              </a:buClr>
              <a:buFont typeface="Wingdings"/>
              <a:buChar char=""/>
              <a:tabLst>
                <a:tab pos="482600" algn="l"/>
              </a:tabLst>
            </a:pPr>
            <a:r>
              <a:rPr lang="en-US" altLang="zh-CN" sz="3600" i="1" spc="55" dirty="0">
                <a:latin typeface="+mj-lt"/>
                <a:cs typeface="Symbol"/>
              </a:rPr>
              <a:t>y</a:t>
            </a:r>
            <a:r>
              <a:rPr lang="en-US" altLang="zh-CN" sz="3600" i="1" spc="55" dirty="0">
                <a:latin typeface="Symbol"/>
                <a:cs typeface="Symbol"/>
              </a:rPr>
              <a:t>=</a:t>
            </a:r>
            <a:r>
              <a:rPr lang="en-US" altLang="zh-CN" sz="3200" spc="22" baseline="-24074" dirty="0">
                <a:latin typeface="Times New Roman"/>
                <a:cs typeface="Times New Roman"/>
              </a:rPr>
              <a:t>0</a:t>
            </a:r>
            <a:r>
              <a:rPr lang="en-US" altLang="zh-CN" sz="3200" baseline="-24074" dirty="0">
                <a:latin typeface="Times New Roman"/>
                <a:cs typeface="Times New Roman"/>
              </a:rPr>
              <a:t> </a:t>
            </a:r>
            <a:r>
              <a:rPr lang="en-US" altLang="zh-CN" sz="3200" spc="-82" baseline="-24074" dirty="0">
                <a:latin typeface="Times New Roman"/>
                <a:cs typeface="Times New Roman"/>
              </a:rPr>
              <a:t> </a:t>
            </a:r>
            <a:r>
              <a:rPr lang="en-US" altLang="zh-CN" sz="3600" spc="10" dirty="0">
                <a:latin typeface="Symbol"/>
                <a:cs typeface="Symbol"/>
              </a:rPr>
              <a:t></a:t>
            </a:r>
            <a:r>
              <a:rPr lang="en-US" altLang="zh-CN" sz="3600" spc="-425" dirty="0">
                <a:latin typeface="Times New Roman"/>
                <a:cs typeface="Times New Roman"/>
              </a:rPr>
              <a:t> </a:t>
            </a:r>
            <a:r>
              <a:rPr lang="en-US" altLang="zh-CN" sz="3600" i="1" spc="-85" dirty="0">
                <a:latin typeface="Symbol"/>
                <a:cs typeface="Symbol"/>
              </a:rPr>
              <a:t></a:t>
            </a:r>
            <a:r>
              <a:rPr lang="en-US" altLang="zh-CN" sz="3200" spc="22" baseline="-24074" dirty="0">
                <a:latin typeface="Times New Roman"/>
                <a:cs typeface="Times New Roman"/>
              </a:rPr>
              <a:t>1</a:t>
            </a:r>
            <a:r>
              <a:rPr lang="en-US" altLang="zh-CN" sz="3200" spc="-367" baseline="-24074" dirty="0">
                <a:latin typeface="Times New Roman"/>
                <a:cs typeface="Times New Roman"/>
              </a:rPr>
              <a:t> </a:t>
            </a:r>
            <a:r>
              <a:rPr lang="en-US" altLang="zh-CN" sz="3600" i="1" spc="-160" dirty="0">
                <a:latin typeface="Times New Roman"/>
                <a:cs typeface="Times New Roman"/>
              </a:rPr>
              <a:t>x</a:t>
            </a:r>
            <a:r>
              <a:rPr lang="en-US" altLang="zh-CN" sz="3200" spc="22" baseline="-24074" dirty="0">
                <a:latin typeface="Times New Roman"/>
                <a:cs typeface="Times New Roman"/>
              </a:rPr>
              <a:t>1</a:t>
            </a:r>
            <a:endParaRPr sz="3000" dirty="0">
              <a:latin typeface="Times New Roman"/>
              <a:cs typeface="Times New Roman"/>
            </a:endParaRPr>
          </a:p>
        </p:txBody>
      </p:sp>
      <p:sp>
        <p:nvSpPr>
          <p:cNvPr id="10" name="矩形 9"/>
          <p:cNvSpPr/>
          <p:nvPr/>
        </p:nvSpPr>
        <p:spPr>
          <a:xfrm>
            <a:off x="5034012" y="821094"/>
            <a:ext cx="679741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1" name="圆角矩形 10"/>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2" name="圆角矩形 1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4" name="文本框 25"/>
          <p:cNvSpPr txBox="1"/>
          <p:nvPr/>
        </p:nvSpPr>
        <p:spPr>
          <a:xfrm>
            <a:off x="2428767" y="779118"/>
            <a:ext cx="227798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线性回归</a:t>
            </a:r>
          </a:p>
        </p:txBody>
      </p:sp>
      <p:pic>
        <p:nvPicPr>
          <p:cNvPr id="15" name="图片 14">
            <a:extLst>
              <a:ext uri="{FF2B5EF4-FFF2-40B4-BE49-F238E27FC236}">
                <a16:creationId xmlns:a16="http://schemas.microsoft.com/office/drawing/2014/main" id="{937F65ED-4106-0363-D53C-0A253F23611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566862" y="2831230"/>
            <a:ext cx="9058275" cy="3333750"/>
          </a:xfrm>
          <a:prstGeom prst="rect">
            <a:avLst/>
          </a:prstGeom>
        </p:spPr>
      </p:pic>
    </p:spTree>
    <p:extLst>
      <p:ext uri="{BB962C8B-B14F-4D97-AF65-F5344CB8AC3E}">
        <p14:creationId xmlns:p14="http://schemas.microsoft.com/office/powerpoint/2010/main" val="30053733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860891" y="1832759"/>
            <a:ext cx="3708400" cy="461665"/>
          </a:xfrm>
          <a:prstGeom prst="rect">
            <a:avLst/>
          </a:prstGeom>
        </p:spPr>
        <p:txBody>
          <a:bodyPr vert="horz" wrap="square" lIns="0" tIns="0" rIns="0" bIns="0" rtlCol="0">
            <a:spAutoFit/>
          </a:bodyPr>
          <a:lstStyle/>
          <a:p>
            <a:pPr marL="12700">
              <a:lnSpc>
                <a:spcPct val="100000"/>
              </a:lnSpc>
            </a:pPr>
            <a:r>
              <a:rPr sz="3000" dirty="0">
                <a:solidFill>
                  <a:srgbClr val="CC0000"/>
                </a:solidFill>
                <a:latin typeface="微软雅黑" panose="020B0503020204020204" pitchFamily="34" charset="-122"/>
                <a:ea typeface="微软雅黑" panose="020B0503020204020204" pitchFamily="34" charset="-122"/>
                <a:cs typeface="Wingdings"/>
              </a:rPr>
              <a:t></a:t>
            </a:r>
            <a:r>
              <a:rPr sz="3000" spc="270" dirty="0">
                <a:solidFill>
                  <a:srgbClr val="CC0000"/>
                </a:solidFill>
                <a:latin typeface="微软雅黑" panose="020B0503020204020204" pitchFamily="34" charset="-122"/>
                <a:ea typeface="微软雅黑" panose="020B0503020204020204" pitchFamily="34" charset="-122"/>
                <a:cs typeface="Times New Roman"/>
              </a:rPr>
              <a:t> </a:t>
            </a:r>
            <a:r>
              <a:rPr sz="3000" dirty="0">
                <a:latin typeface="微软雅黑" panose="020B0503020204020204" pitchFamily="34" charset="-122"/>
                <a:ea typeface="微软雅黑" panose="020B0503020204020204" pitchFamily="34" charset="-122"/>
                <a:cs typeface="宋体"/>
              </a:rPr>
              <a:t>考虑两个变量</a:t>
            </a:r>
          </a:p>
        </p:txBody>
      </p:sp>
      <p:sp>
        <p:nvSpPr>
          <p:cNvPr id="15" name="矩形 14"/>
          <p:cNvSpPr/>
          <p:nvPr/>
        </p:nvSpPr>
        <p:spPr>
          <a:xfrm>
            <a:off x="4156231" y="821094"/>
            <a:ext cx="767519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6" name="圆角矩形 1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7" name="圆角矩形 1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9" name="文本框 8"/>
          <p:cNvSpPr txBox="1"/>
          <p:nvPr/>
        </p:nvSpPr>
        <p:spPr>
          <a:xfrm>
            <a:off x="2148414" y="779118"/>
            <a:ext cx="174237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多变量</a:t>
            </a:r>
          </a:p>
        </p:txBody>
      </p:sp>
      <p:pic>
        <p:nvPicPr>
          <p:cNvPr id="3" name="图片 2">
            <a:extLst>
              <a:ext uri="{FF2B5EF4-FFF2-40B4-BE49-F238E27FC236}">
                <a16:creationId xmlns:a16="http://schemas.microsoft.com/office/drawing/2014/main" id="{3BAA7902-09DD-EFF9-E87B-090A1F201C0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550193" y="2468275"/>
            <a:ext cx="9091613" cy="4190603"/>
          </a:xfrm>
          <a:prstGeom prst="rect">
            <a:avLst/>
          </a:prstGeom>
        </p:spPr>
      </p:pic>
    </p:spTree>
    <p:extLst>
      <p:ext uri="{BB962C8B-B14F-4D97-AF65-F5344CB8AC3E}">
        <p14:creationId xmlns:p14="http://schemas.microsoft.com/office/powerpoint/2010/main" val="3708937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860889" y="3892995"/>
            <a:ext cx="9994053" cy="1815882"/>
          </a:xfrm>
          <a:prstGeom prst="rect">
            <a:avLst/>
          </a:prstGeom>
        </p:spPr>
        <p:txBody>
          <a:bodyPr vert="horz" wrap="square" lIns="0" tIns="0" rIns="0" bIns="0" rtlCol="0">
            <a:spAutoFit/>
          </a:bodyPr>
          <a:lstStyle/>
          <a:p>
            <a:pPr marL="481965" marR="5080" indent="-469900">
              <a:lnSpc>
                <a:spcPct val="100000"/>
              </a:lnSpc>
            </a:pPr>
            <a:r>
              <a:rPr sz="3000" dirty="0">
                <a:solidFill>
                  <a:srgbClr val="CC0000"/>
                </a:solidFill>
                <a:latin typeface="微软雅黑" panose="020B0503020204020204" pitchFamily="34" charset="-122"/>
                <a:ea typeface="微软雅黑" panose="020B0503020204020204" pitchFamily="34" charset="-122"/>
                <a:cs typeface="Wingdings"/>
              </a:rPr>
              <a:t></a:t>
            </a:r>
            <a:r>
              <a:rPr lang="en-US" sz="3000" spc="270" dirty="0">
                <a:solidFill>
                  <a:srgbClr val="CC0000"/>
                </a:solidFill>
                <a:latin typeface="微软雅黑" panose="020B0503020204020204" pitchFamily="34" charset="-122"/>
                <a:ea typeface="微软雅黑" panose="020B0503020204020204" pitchFamily="34" charset="-122"/>
                <a:cs typeface="Times New Roman"/>
              </a:rPr>
              <a:t> </a:t>
            </a:r>
            <a:r>
              <a:rPr sz="3000" dirty="0" err="1">
                <a:latin typeface="微软雅黑" panose="020B0503020204020204" pitchFamily="34" charset="-122"/>
                <a:ea typeface="微软雅黑" panose="020B0503020204020204" pitchFamily="34" charset="-122"/>
                <a:cs typeface="宋体"/>
              </a:rPr>
              <a:t>误差</a:t>
            </a:r>
            <a:r>
              <a:rPr sz="3000" dirty="0" err="1">
                <a:latin typeface="微软雅黑" panose="020B0503020204020204" pitchFamily="34" charset="-122"/>
                <a:ea typeface="微软雅黑" panose="020B0503020204020204" pitchFamily="34" charset="-122"/>
                <a:cs typeface="Times New Roman"/>
              </a:rPr>
              <a:t>ε</a:t>
            </a:r>
            <a:r>
              <a:rPr sz="3000" baseline="25000" dirty="0">
                <a:latin typeface="微软雅黑" panose="020B0503020204020204" pitchFamily="34" charset="-122"/>
                <a:ea typeface="微软雅黑" panose="020B0503020204020204" pitchFamily="34" charset="-122"/>
                <a:cs typeface="Times New Roman"/>
              </a:rPr>
              <a:t>(i)</a:t>
            </a:r>
            <a:r>
              <a:rPr sz="3000" dirty="0">
                <a:latin typeface="微软雅黑" panose="020B0503020204020204" pitchFamily="34" charset="-122"/>
                <a:ea typeface="微软雅黑" panose="020B0503020204020204" pitchFamily="34" charset="-122"/>
                <a:cs typeface="Times New Roman"/>
              </a:rPr>
              <a:t>(1≤</a:t>
            </a:r>
            <a:r>
              <a:rPr sz="3000" spc="-15" dirty="0">
                <a:latin typeface="微软雅黑" panose="020B0503020204020204" pitchFamily="34" charset="-122"/>
                <a:ea typeface="微软雅黑" panose="020B0503020204020204" pitchFamily="34" charset="-122"/>
                <a:cs typeface="Times New Roman"/>
              </a:rPr>
              <a:t>i</a:t>
            </a:r>
            <a:r>
              <a:rPr sz="3000" dirty="0">
                <a:latin typeface="微软雅黑" panose="020B0503020204020204" pitchFamily="34" charset="-122"/>
                <a:ea typeface="微软雅黑" panose="020B0503020204020204" pitchFamily="34" charset="-122"/>
                <a:cs typeface="Times New Roman"/>
              </a:rPr>
              <a:t>≤</a:t>
            </a:r>
            <a:r>
              <a:rPr sz="3000" spc="-10" dirty="0">
                <a:latin typeface="微软雅黑" panose="020B0503020204020204" pitchFamily="34" charset="-122"/>
                <a:ea typeface="微软雅黑" panose="020B0503020204020204" pitchFamily="34" charset="-122"/>
                <a:cs typeface="Times New Roman"/>
              </a:rPr>
              <a:t>m</a:t>
            </a:r>
            <a:r>
              <a:rPr sz="3000" spc="-5" dirty="0">
                <a:latin typeface="微软雅黑" panose="020B0503020204020204" pitchFamily="34" charset="-122"/>
                <a:ea typeface="微软雅黑" panose="020B0503020204020204" pitchFamily="34" charset="-122"/>
                <a:cs typeface="Times New Roman"/>
              </a:rPr>
              <a:t>)</a:t>
            </a:r>
            <a:r>
              <a:rPr sz="3000" dirty="0" err="1">
                <a:latin typeface="微软雅黑" panose="020B0503020204020204" pitchFamily="34" charset="-122"/>
                <a:ea typeface="微软雅黑" panose="020B0503020204020204" pitchFamily="34" charset="-122"/>
                <a:cs typeface="宋体"/>
              </a:rPr>
              <a:t>是独立同分布的</a:t>
            </a:r>
            <a:r>
              <a:rPr lang="zh-CN" altLang="en-US" sz="3000" dirty="0">
                <a:latin typeface="微软雅黑" panose="020B0503020204020204" pitchFamily="34" charset="-122"/>
                <a:ea typeface="微软雅黑" panose="020B0503020204020204" pitchFamily="34" charset="-122"/>
                <a:cs typeface="宋体"/>
              </a:rPr>
              <a:t>，</a:t>
            </a:r>
            <a:r>
              <a:rPr sz="3000" dirty="0">
                <a:latin typeface="微软雅黑" panose="020B0503020204020204" pitchFamily="34" charset="-122"/>
                <a:ea typeface="微软雅黑" panose="020B0503020204020204" pitchFamily="34" charset="-122"/>
                <a:cs typeface="宋体"/>
              </a:rPr>
              <a:t>服从均值</a:t>
            </a:r>
            <a:r>
              <a:rPr lang="en-US" altLang="zh-CN" sz="3000" dirty="0">
                <a:latin typeface="微软雅黑" panose="020B0503020204020204" pitchFamily="34" charset="-122"/>
                <a:ea typeface="微软雅黑" panose="020B0503020204020204" pitchFamily="34" charset="-122"/>
                <a:cs typeface="宋体"/>
              </a:rPr>
              <a:t>μ</a:t>
            </a:r>
            <a:r>
              <a:rPr sz="3000" dirty="0">
                <a:latin typeface="微软雅黑" panose="020B0503020204020204" pitchFamily="34" charset="-122"/>
                <a:ea typeface="微软雅黑" panose="020B0503020204020204" pitchFamily="34" charset="-122"/>
                <a:cs typeface="宋体"/>
              </a:rPr>
              <a:t>为</a:t>
            </a:r>
            <a:r>
              <a:rPr sz="3000" dirty="0">
                <a:latin typeface="微软雅黑" panose="020B0503020204020204" pitchFamily="34" charset="-122"/>
                <a:ea typeface="微软雅黑" panose="020B0503020204020204" pitchFamily="34" charset="-122"/>
                <a:cs typeface="Times New Roman"/>
              </a:rPr>
              <a:t>0</a:t>
            </a:r>
            <a:r>
              <a:rPr lang="zh-CN" altLang="en-US" sz="3000" dirty="0">
                <a:latin typeface="微软雅黑" panose="020B0503020204020204" pitchFamily="34" charset="-122"/>
                <a:ea typeface="微软雅黑" panose="020B0503020204020204" pitchFamily="34" charset="-122"/>
                <a:cs typeface="Times New Roman"/>
              </a:rPr>
              <a:t>，</a:t>
            </a:r>
            <a:r>
              <a:rPr sz="3000" dirty="0">
                <a:latin typeface="微软雅黑" panose="020B0503020204020204" pitchFamily="34" charset="-122"/>
                <a:ea typeface="微软雅黑" panose="020B0503020204020204" pitchFamily="34" charset="-122"/>
                <a:cs typeface="宋体"/>
              </a:rPr>
              <a:t>方差为某定</a:t>
            </a:r>
            <a:r>
              <a:rPr sz="3000" spc="-10" dirty="0">
                <a:latin typeface="微软雅黑" panose="020B0503020204020204" pitchFamily="34" charset="-122"/>
                <a:ea typeface="微软雅黑" panose="020B0503020204020204" pitchFamily="34" charset="-122"/>
                <a:cs typeface="宋体"/>
              </a:rPr>
              <a:t>值</a:t>
            </a:r>
            <a:r>
              <a:rPr sz="3000" dirty="0">
                <a:latin typeface="微软雅黑" panose="020B0503020204020204" pitchFamily="34" charset="-122"/>
                <a:ea typeface="微软雅黑" panose="020B0503020204020204" pitchFamily="34" charset="-122"/>
                <a:cs typeface="Times New Roman"/>
              </a:rPr>
              <a:t>σ</a:t>
            </a:r>
            <a:r>
              <a:rPr sz="3000" spc="7" baseline="25000" dirty="0">
                <a:latin typeface="微软雅黑" panose="020B0503020204020204" pitchFamily="34" charset="-122"/>
                <a:ea typeface="微软雅黑" panose="020B0503020204020204" pitchFamily="34" charset="-122"/>
                <a:cs typeface="Times New Roman"/>
              </a:rPr>
              <a:t>2</a:t>
            </a:r>
            <a:r>
              <a:rPr sz="3000" dirty="0">
                <a:latin typeface="微软雅黑" panose="020B0503020204020204" pitchFamily="34" charset="-122"/>
                <a:ea typeface="微软雅黑" panose="020B0503020204020204" pitchFamily="34" charset="-122"/>
                <a:cs typeface="宋体"/>
              </a:rPr>
              <a:t>的</a:t>
            </a:r>
            <a:r>
              <a:rPr sz="3000" b="1" dirty="0">
                <a:solidFill>
                  <a:srgbClr val="C00000"/>
                </a:solidFill>
                <a:latin typeface="微软雅黑" panose="020B0503020204020204" pitchFamily="34" charset="-122"/>
                <a:ea typeface="微软雅黑" panose="020B0503020204020204" pitchFamily="34" charset="-122"/>
                <a:cs typeface="宋体"/>
              </a:rPr>
              <a:t>高斯分布</a:t>
            </a:r>
            <a:endParaRPr lang="en-US" sz="3000" b="1" dirty="0">
              <a:solidFill>
                <a:srgbClr val="C00000"/>
              </a:solidFill>
              <a:latin typeface="微软雅黑" panose="020B0503020204020204" pitchFamily="34" charset="-122"/>
              <a:ea typeface="微软雅黑" panose="020B0503020204020204" pitchFamily="34" charset="-122"/>
              <a:cs typeface="宋体"/>
            </a:endParaRPr>
          </a:p>
          <a:p>
            <a:pPr marL="481965" marR="5080" indent="-469900">
              <a:lnSpc>
                <a:spcPct val="100000"/>
              </a:lnSpc>
            </a:pPr>
            <a:endParaRPr lang="en-US" altLang="zh-CN" sz="2800" dirty="0">
              <a:solidFill>
                <a:srgbClr val="CC0000"/>
              </a:solidFill>
              <a:latin typeface="微软雅黑" panose="020B0503020204020204" pitchFamily="34" charset="-122"/>
              <a:ea typeface="微软雅黑" panose="020B0503020204020204" pitchFamily="34" charset="-122"/>
              <a:cs typeface="Wingdings"/>
            </a:endParaRPr>
          </a:p>
          <a:p>
            <a:pPr marL="481965" marR="5080" indent="-469900">
              <a:lnSpc>
                <a:spcPct val="100000"/>
              </a:lnSpc>
            </a:pPr>
            <a:r>
              <a:rPr lang="zh-CN" altLang="en-US" sz="2800" dirty="0">
                <a:solidFill>
                  <a:srgbClr val="CC0000"/>
                </a:solidFill>
                <a:latin typeface="微软雅黑" panose="020B0503020204020204" pitchFamily="34" charset="-122"/>
                <a:ea typeface="微软雅黑" panose="020B0503020204020204" pitchFamily="34" charset="-122"/>
                <a:cs typeface="Wingdings"/>
              </a:rPr>
              <a:t></a:t>
            </a:r>
            <a:r>
              <a:rPr lang="zh-CN" altLang="en-US" sz="3000" spc="270" dirty="0">
                <a:solidFill>
                  <a:srgbClr val="CC0000"/>
                </a:solidFill>
                <a:latin typeface="微软雅黑" panose="020B0503020204020204" pitchFamily="34" charset="-122"/>
                <a:ea typeface="微软雅黑" panose="020B0503020204020204" pitchFamily="34" charset="-122"/>
                <a:cs typeface="Times New Roman"/>
              </a:rPr>
              <a:t> </a:t>
            </a:r>
            <a:r>
              <a:rPr sz="3000" dirty="0" err="1">
                <a:latin typeface="微软雅黑" panose="020B0503020204020204" pitchFamily="34" charset="-122"/>
                <a:ea typeface="微软雅黑" panose="020B0503020204020204" pitchFamily="34" charset="-122"/>
              </a:rPr>
              <a:t>原因</a:t>
            </a:r>
            <a:r>
              <a:rPr lang="zh-CN" altLang="en-US" sz="3000" dirty="0">
                <a:latin typeface="微软雅黑" panose="020B0503020204020204" pitchFamily="34" charset="-122"/>
                <a:ea typeface="微软雅黑" panose="020B0503020204020204" pitchFamily="34" charset="-122"/>
              </a:rPr>
              <a:t>：</a:t>
            </a:r>
            <a:r>
              <a:rPr sz="3000" b="1" dirty="0" err="1">
                <a:solidFill>
                  <a:srgbClr val="C00000"/>
                </a:solidFill>
                <a:latin typeface="微软雅黑" panose="020B0503020204020204" pitchFamily="34" charset="-122"/>
                <a:ea typeface="微软雅黑" panose="020B0503020204020204" pitchFamily="34" charset="-122"/>
              </a:rPr>
              <a:t>中心极限定理</a:t>
            </a:r>
            <a:endParaRPr sz="3000" b="1" dirty="0">
              <a:solidFill>
                <a:srgbClr val="C00000"/>
              </a:solidFill>
              <a:latin typeface="微软雅黑" panose="020B0503020204020204" pitchFamily="34" charset="-122"/>
              <a:ea typeface="微软雅黑" panose="020B0503020204020204" pitchFamily="34" charset="-122"/>
            </a:endParaRPr>
          </a:p>
        </p:txBody>
      </p:sp>
      <p:sp>
        <p:nvSpPr>
          <p:cNvPr id="9" name="object 9"/>
          <p:cNvSpPr txBox="1"/>
          <p:nvPr/>
        </p:nvSpPr>
        <p:spPr>
          <a:xfrm>
            <a:off x="3934713" y="2654224"/>
            <a:ext cx="3846407" cy="581660"/>
          </a:xfrm>
          <a:prstGeom prst="rect">
            <a:avLst/>
          </a:prstGeom>
        </p:spPr>
        <p:txBody>
          <a:bodyPr vert="horz" wrap="square" lIns="0" tIns="0" rIns="0" bIns="0" rtlCol="0">
            <a:spAutoFit/>
          </a:bodyPr>
          <a:lstStyle/>
          <a:p>
            <a:pPr marL="12700">
              <a:lnSpc>
                <a:spcPct val="100000"/>
              </a:lnSpc>
            </a:pPr>
            <a:r>
              <a:rPr sz="5175" i="1" spc="300" baseline="-24959" dirty="0">
                <a:latin typeface="Times New Roman"/>
                <a:cs typeface="Times New Roman"/>
              </a:rPr>
              <a:t>y</a:t>
            </a:r>
            <a:r>
              <a:rPr sz="2600" spc="-195"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95" dirty="0">
                <a:latin typeface="Symbol"/>
                <a:cs typeface="Symbol"/>
              </a:rPr>
              <a:t></a:t>
            </a:r>
            <a:r>
              <a:rPr sz="2600" dirty="0">
                <a:latin typeface="Times New Roman"/>
                <a:cs typeface="Times New Roman"/>
              </a:rPr>
              <a:t> </a:t>
            </a:r>
            <a:r>
              <a:rPr sz="2600" spc="-320" dirty="0">
                <a:latin typeface="Times New Roman"/>
                <a:cs typeface="Times New Roman"/>
              </a:rPr>
              <a:t> </a:t>
            </a:r>
            <a:r>
              <a:rPr sz="5175" spc="82" baseline="-24959" dirty="0">
                <a:latin typeface="Symbol"/>
                <a:cs typeface="Symbol"/>
              </a:rPr>
              <a:t></a:t>
            </a:r>
            <a:r>
              <a:rPr sz="5175" spc="-697" baseline="-24959" dirty="0">
                <a:latin typeface="Times New Roman"/>
                <a:cs typeface="Times New Roman"/>
              </a:rPr>
              <a:t> </a:t>
            </a:r>
            <a:r>
              <a:rPr sz="5475" i="1" spc="-60" baseline="-23592" dirty="0">
                <a:latin typeface="Symbol"/>
                <a:cs typeface="Symbol"/>
              </a:rPr>
              <a:t></a:t>
            </a:r>
            <a:r>
              <a:rPr sz="5475" i="1" spc="-772" baseline="-23592" dirty="0">
                <a:latin typeface="Times New Roman"/>
                <a:cs typeface="Times New Roman"/>
              </a:rPr>
              <a:t> </a:t>
            </a:r>
            <a:r>
              <a:rPr sz="2000" i="1" spc="40" dirty="0">
                <a:latin typeface="Times New Roman"/>
                <a:cs typeface="Times New Roman"/>
              </a:rPr>
              <a:t>T</a:t>
            </a:r>
            <a:r>
              <a:rPr sz="2000" i="1" spc="45" dirty="0">
                <a:latin typeface="Times New Roman"/>
                <a:cs typeface="Times New Roman"/>
              </a:rPr>
              <a:t> </a:t>
            </a:r>
            <a:r>
              <a:rPr sz="5175" i="1" spc="225" baseline="-24959" dirty="0">
                <a:latin typeface="Times New Roman"/>
                <a:cs typeface="Times New Roman"/>
              </a:rPr>
              <a:t>x</a:t>
            </a:r>
            <a:r>
              <a:rPr sz="2600" spc="-204"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95" dirty="0">
                <a:latin typeface="Symbol"/>
                <a:cs typeface="Symbol"/>
              </a:rPr>
              <a:t></a:t>
            </a:r>
            <a:r>
              <a:rPr sz="2600" spc="114" dirty="0">
                <a:latin typeface="Times New Roman"/>
                <a:cs typeface="Times New Roman"/>
              </a:rPr>
              <a:t> </a:t>
            </a:r>
            <a:r>
              <a:rPr sz="5175" spc="82" baseline="-24959" dirty="0">
                <a:latin typeface="Symbol"/>
                <a:cs typeface="Symbol"/>
              </a:rPr>
              <a:t></a:t>
            </a:r>
            <a:r>
              <a:rPr sz="5175" spc="-697" baseline="-24959" dirty="0">
                <a:latin typeface="Times New Roman"/>
                <a:cs typeface="Times New Roman"/>
              </a:rPr>
              <a:t> </a:t>
            </a:r>
            <a:r>
              <a:rPr sz="5475" i="1" spc="-52" baseline="-23592" dirty="0">
                <a:latin typeface="Symbol"/>
                <a:cs typeface="Symbol"/>
              </a:rPr>
              <a:t></a:t>
            </a:r>
            <a:r>
              <a:rPr sz="5475" i="1" spc="-615" baseline="-23592" dirty="0">
                <a:latin typeface="Times New Roman"/>
                <a:cs typeface="Times New Roman"/>
              </a:rPr>
              <a:t> </a:t>
            </a:r>
            <a:r>
              <a:rPr sz="2600" spc="-204"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95" dirty="0">
                <a:latin typeface="Symbol"/>
                <a:cs typeface="Symbol"/>
              </a:rPr>
              <a:t></a:t>
            </a:r>
            <a:endParaRPr sz="2600" dirty="0">
              <a:latin typeface="Symbol"/>
              <a:cs typeface="Symbol"/>
            </a:endParaRPr>
          </a:p>
        </p:txBody>
      </p:sp>
      <p:sp>
        <p:nvSpPr>
          <p:cNvPr id="10" name="矩形 9"/>
          <p:cNvSpPr/>
          <p:nvPr/>
        </p:nvSpPr>
        <p:spPr>
          <a:xfrm>
            <a:off x="5755341" y="821094"/>
            <a:ext cx="607608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1" name="圆角矩形 10"/>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2" name="圆角矩形 1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4" name="文本框 8"/>
          <p:cNvSpPr txBox="1"/>
          <p:nvPr/>
        </p:nvSpPr>
        <p:spPr>
          <a:xfrm>
            <a:off x="2179646" y="779118"/>
            <a:ext cx="327901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极大似然估计</a:t>
            </a:r>
          </a:p>
        </p:txBody>
      </p:sp>
    </p:spTree>
    <p:extLst>
      <p:ext uri="{BB962C8B-B14F-4D97-AF65-F5344CB8AC3E}">
        <p14:creationId xmlns:p14="http://schemas.microsoft.com/office/powerpoint/2010/main" val="7547274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p:cNvSpPr txBox="1"/>
          <p:nvPr/>
        </p:nvSpPr>
        <p:spPr>
          <a:xfrm>
            <a:off x="871457" y="2741880"/>
            <a:ext cx="3850640" cy="580390"/>
          </a:xfrm>
          <a:prstGeom prst="rect">
            <a:avLst/>
          </a:prstGeom>
        </p:spPr>
        <p:txBody>
          <a:bodyPr vert="horz" wrap="square" lIns="0" tIns="0" rIns="0" bIns="0" rtlCol="0">
            <a:spAutoFit/>
          </a:bodyPr>
          <a:lstStyle/>
          <a:p>
            <a:pPr marL="12700">
              <a:lnSpc>
                <a:spcPct val="100000"/>
              </a:lnSpc>
            </a:pPr>
            <a:r>
              <a:rPr sz="5175" i="1" spc="330" baseline="-24959" dirty="0">
                <a:latin typeface="Times New Roman"/>
                <a:cs typeface="Times New Roman"/>
              </a:rPr>
              <a:t>y</a:t>
            </a:r>
            <a:r>
              <a:rPr sz="2600" spc="-185"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85" dirty="0">
                <a:latin typeface="Symbol"/>
                <a:cs typeface="Symbol"/>
              </a:rPr>
              <a:t></a:t>
            </a:r>
            <a:r>
              <a:rPr sz="2600" dirty="0">
                <a:latin typeface="Times New Roman"/>
                <a:cs typeface="Times New Roman"/>
              </a:rPr>
              <a:t> </a:t>
            </a:r>
            <a:r>
              <a:rPr sz="2600" spc="-320" dirty="0">
                <a:latin typeface="Times New Roman"/>
                <a:cs typeface="Times New Roman"/>
              </a:rPr>
              <a:t> </a:t>
            </a:r>
            <a:r>
              <a:rPr sz="5175" spc="112" baseline="-24959" dirty="0">
                <a:latin typeface="Symbol"/>
                <a:cs typeface="Symbol"/>
              </a:rPr>
              <a:t></a:t>
            </a:r>
            <a:r>
              <a:rPr sz="5175" spc="-697" baseline="-24959" dirty="0">
                <a:latin typeface="Times New Roman"/>
                <a:cs typeface="Times New Roman"/>
              </a:rPr>
              <a:t> </a:t>
            </a:r>
            <a:r>
              <a:rPr sz="5475" i="1" spc="-60" baseline="-23592" dirty="0">
                <a:latin typeface="Symbol"/>
                <a:cs typeface="Symbol"/>
              </a:rPr>
              <a:t></a:t>
            </a:r>
            <a:r>
              <a:rPr sz="5475" i="1" spc="-772" baseline="-23592" dirty="0">
                <a:latin typeface="Times New Roman"/>
                <a:cs typeface="Times New Roman"/>
              </a:rPr>
              <a:t> </a:t>
            </a:r>
            <a:r>
              <a:rPr sz="2000" i="1" spc="40" dirty="0">
                <a:latin typeface="Times New Roman"/>
                <a:cs typeface="Times New Roman"/>
              </a:rPr>
              <a:t>T</a:t>
            </a:r>
            <a:r>
              <a:rPr sz="2000" i="1" spc="50" dirty="0">
                <a:latin typeface="Times New Roman"/>
                <a:cs typeface="Times New Roman"/>
              </a:rPr>
              <a:t> </a:t>
            </a:r>
            <a:r>
              <a:rPr sz="5175" i="1" spc="254" baseline="-24959" dirty="0">
                <a:latin typeface="Times New Roman"/>
                <a:cs typeface="Times New Roman"/>
              </a:rPr>
              <a:t>x</a:t>
            </a:r>
            <a:r>
              <a:rPr sz="2600" spc="-195"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85" dirty="0">
                <a:latin typeface="Symbol"/>
                <a:cs typeface="Symbol"/>
              </a:rPr>
              <a:t></a:t>
            </a:r>
            <a:r>
              <a:rPr sz="2600" spc="114" dirty="0">
                <a:latin typeface="Times New Roman"/>
                <a:cs typeface="Times New Roman"/>
              </a:rPr>
              <a:t> </a:t>
            </a:r>
            <a:r>
              <a:rPr sz="5175" spc="112" baseline="-24959" dirty="0">
                <a:latin typeface="Symbol"/>
                <a:cs typeface="Symbol"/>
              </a:rPr>
              <a:t></a:t>
            </a:r>
            <a:r>
              <a:rPr sz="5175" spc="-697" baseline="-24959" dirty="0">
                <a:latin typeface="Times New Roman"/>
                <a:cs typeface="Times New Roman"/>
              </a:rPr>
              <a:t> </a:t>
            </a:r>
            <a:r>
              <a:rPr sz="5475" i="1" spc="-52" baseline="-23592" dirty="0">
                <a:latin typeface="Symbol"/>
                <a:cs typeface="Symbol"/>
              </a:rPr>
              <a:t></a:t>
            </a:r>
            <a:r>
              <a:rPr sz="5475" i="1" spc="-615" baseline="-23592" dirty="0">
                <a:latin typeface="Times New Roman"/>
                <a:cs typeface="Times New Roman"/>
              </a:rPr>
              <a:t> </a:t>
            </a:r>
            <a:r>
              <a:rPr sz="2600" spc="-195" dirty="0">
                <a:latin typeface="Symbol"/>
                <a:cs typeface="Symbol"/>
              </a:rPr>
              <a:t></a:t>
            </a:r>
            <a:r>
              <a:rPr sz="2000" i="1" spc="20" dirty="0">
                <a:latin typeface="Times New Roman"/>
                <a:cs typeface="Times New Roman"/>
              </a:rPr>
              <a:t>i</a:t>
            </a:r>
            <a:r>
              <a:rPr sz="2000" i="1" spc="-285" dirty="0">
                <a:latin typeface="Times New Roman"/>
                <a:cs typeface="Times New Roman"/>
              </a:rPr>
              <a:t> </a:t>
            </a:r>
            <a:r>
              <a:rPr sz="2600" spc="-185" dirty="0">
                <a:latin typeface="Symbol"/>
                <a:cs typeface="Symbol"/>
              </a:rPr>
              <a:t></a:t>
            </a:r>
            <a:endParaRPr sz="2600" dirty="0">
              <a:latin typeface="Symbol"/>
              <a:cs typeface="Symbol"/>
            </a:endParaRPr>
          </a:p>
        </p:txBody>
      </p:sp>
      <p:sp>
        <p:nvSpPr>
          <p:cNvPr id="11" name="矩形 10"/>
          <p:cNvSpPr/>
          <p:nvPr/>
        </p:nvSpPr>
        <p:spPr>
          <a:xfrm>
            <a:off x="4638439" y="821094"/>
            <a:ext cx="7192983"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2" name="圆角矩形 11"/>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3" name="圆角矩形 12"/>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5" name="文本框 8"/>
          <p:cNvSpPr txBox="1"/>
          <p:nvPr/>
        </p:nvSpPr>
        <p:spPr>
          <a:xfrm>
            <a:off x="2130382" y="779118"/>
            <a:ext cx="2260643"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似然函数</a:t>
            </a:r>
          </a:p>
        </p:txBody>
      </p:sp>
      <p:pic>
        <p:nvPicPr>
          <p:cNvPr id="3" name="图片 2">
            <a:extLst>
              <a:ext uri="{FF2B5EF4-FFF2-40B4-BE49-F238E27FC236}">
                <a16:creationId xmlns:a16="http://schemas.microsoft.com/office/drawing/2014/main" id="{7F5B2C94-CF71-A1D6-69BD-4B9F16A3E1E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722097" y="2741880"/>
            <a:ext cx="6438900" cy="2962275"/>
          </a:xfrm>
          <a:prstGeom prst="rect">
            <a:avLst/>
          </a:prstGeom>
        </p:spPr>
      </p:pic>
    </p:spTree>
    <p:extLst>
      <p:ext uri="{BB962C8B-B14F-4D97-AF65-F5344CB8AC3E}">
        <p14:creationId xmlns:p14="http://schemas.microsoft.com/office/powerpoint/2010/main" val="1560791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7" name="圆角矩形 5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2" name="圆角矩形 6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64"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65" name="文本框 64"/>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三条主线</a:t>
            </a:r>
          </a:p>
        </p:txBody>
      </p:sp>
      <p:sp>
        <p:nvSpPr>
          <p:cNvPr id="103" name="AutoShape 4"/>
          <p:cNvSpPr>
            <a:spLocks noChangeArrowheads="1"/>
          </p:cNvSpPr>
          <p:nvPr/>
        </p:nvSpPr>
        <p:spPr bwMode="auto">
          <a:xfrm>
            <a:off x="1882968" y="2244712"/>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04" name="WordArt 5"/>
          <p:cNvSpPr>
            <a:spLocks noChangeArrowheads="1" noChangeShapeType="1"/>
          </p:cNvSpPr>
          <p:nvPr/>
        </p:nvSpPr>
        <p:spPr bwMode="auto">
          <a:xfrm>
            <a:off x="1998214" y="2376676"/>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1</a:t>
            </a:r>
            <a:endParaRPr lang="zh-CN" altLang="en-US" sz="1400" kern="10" spc="-70" dirty="0">
              <a:solidFill>
                <a:schemeClr val="bg1"/>
              </a:solidFill>
              <a:latin typeface="Arial Black" panose="020B0A04020102020204" pitchFamily="34" charset="0"/>
            </a:endParaRPr>
          </a:p>
        </p:txBody>
      </p:sp>
      <p:sp>
        <p:nvSpPr>
          <p:cNvPr id="106" name="AutoShape 4"/>
          <p:cNvSpPr>
            <a:spLocks noChangeArrowheads="1"/>
          </p:cNvSpPr>
          <p:nvPr/>
        </p:nvSpPr>
        <p:spPr bwMode="auto">
          <a:xfrm>
            <a:off x="1882968" y="3777440"/>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07" name="WordArt 5"/>
          <p:cNvSpPr>
            <a:spLocks noChangeArrowheads="1" noChangeShapeType="1"/>
          </p:cNvSpPr>
          <p:nvPr/>
        </p:nvSpPr>
        <p:spPr bwMode="auto">
          <a:xfrm>
            <a:off x="1998214" y="3909404"/>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2</a:t>
            </a:r>
            <a:endParaRPr lang="zh-CN" altLang="en-US" sz="1400" kern="10" spc="-70" dirty="0">
              <a:solidFill>
                <a:schemeClr val="bg1"/>
              </a:solidFill>
              <a:latin typeface="Arial Black" panose="020B0A04020102020204" pitchFamily="34" charset="0"/>
            </a:endParaRPr>
          </a:p>
        </p:txBody>
      </p:sp>
      <p:sp>
        <p:nvSpPr>
          <p:cNvPr id="109" name="AutoShape 4"/>
          <p:cNvSpPr>
            <a:spLocks noChangeArrowheads="1"/>
          </p:cNvSpPr>
          <p:nvPr/>
        </p:nvSpPr>
        <p:spPr bwMode="auto">
          <a:xfrm>
            <a:off x="1882968" y="5251246"/>
            <a:ext cx="640714" cy="643697"/>
          </a:xfrm>
          <a:prstGeom prst="flowChartAlternateProcess">
            <a:avLst/>
          </a:prstGeom>
          <a:solidFill>
            <a:srgbClr val="157E9F"/>
          </a:solidFill>
          <a:ln w="9525">
            <a:solidFill>
              <a:srgbClr val="157E9F"/>
            </a:solidFill>
            <a:miter lim="800000"/>
            <a:headEnd/>
            <a:tailEnd/>
          </a:ln>
          <a:effectLst>
            <a:outerShdw blurRad="50800" dist="38100" dir="13500000" algn="br" rotWithShape="0">
              <a:prstClr val="black">
                <a:alpha val="40000"/>
              </a:prstClr>
            </a:outerShdw>
          </a:effectLst>
        </p:spPr>
        <p:txBody>
          <a:bodyPr wrap="none" anchor="ctr"/>
          <a:lstStyle/>
          <a:p>
            <a:pPr eaLnBrk="1" hangingPunct="1">
              <a:buFont typeface="Arial" panose="020B0604020202020204" pitchFamily="34" charset="0"/>
              <a:buNone/>
              <a:defRPr/>
            </a:pPr>
            <a:endParaRPr lang="zh-CN" altLang="en-US"/>
          </a:p>
        </p:txBody>
      </p:sp>
      <p:sp>
        <p:nvSpPr>
          <p:cNvPr id="110" name="WordArt 5"/>
          <p:cNvSpPr>
            <a:spLocks noChangeArrowheads="1" noChangeShapeType="1"/>
          </p:cNvSpPr>
          <p:nvPr/>
        </p:nvSpPr>
        <p:spPr bwMode="auto">
          <a:xfrm>
            <a:off x="1998214" y="5383210"/>
            <a:ext cx="408311" cy="369360"/>
          </a:xfrm>
          <a:prstGeom prst="rect">
            <a:avLst/>
          </a:prstGeom>
          <a:solidFill>
            <a:srgbClr val="157E9F"/>
          </a:solidFill>
          <a:ln>
            <a:solidFill>
              <a:srgbClr val="157E9F"/>
            </a:solidFill>
          </a:ln>
          <a:effectLst>
            <a:outerShdw blurRad="50800" dist="38100" dir="13500000" algn="br" rotWithShape="0">
              <a:prstClr val="black">
                <a:alpha val="40000"/>
              </a:prstClr>
            </a:outerShdw>
          </a:effectLst>
        </p:spPr>
        <p:txBody>
          <a:bodyPr wrap="none" fromWordArt="1">
            <a:prstTxWarp prst="textPlain">
              <a:avLst>
                <a:gd name="adj" fmla="val 50000"/>
              </a:avLst>
            </a:prstTxWarp>
          </a:bodyPr>
          <a:lstStyle/>
          <a:p>
            <a:pPr algn="ctr"/>
            <a:r>
              <a:rPr lang="en-US" altLang="zh-CN" sz="1400" kern="10" spc="-70" dirty="0">
                <a:solidFill>
                  <a:schemeClr val="bg1"/>
                </a:solidFill>
                <a:latin typeface="Arial Black" panose="020B0A04020102020204" pitchFamily="34" charset="0"/>
              </a:rPr>
              <a:t>3</a:t>
            </a:r>
            <a:endParaRPr lang="zh-CN" altLang="en-US" sz="1400" kern="10" spc="-70" dirty="0">
              <a:solidFill>
                <a:schemeClr val="bg1"/>
              </a:solidFill>
              <a:latin typeface="Arial Black" panose="020B0A04020102020204" pitchFamily="34" charset="0"/>
            </a:endParaRPr>
          </a:p>
        </p:txBody>
      </p:sp>
      <p:sp>
        <p:nvSpPr>
          <p:cNvPr id="121" name="文本框 120"/>
          <p:cNvSpPr txBox="1"/>
          <p:nvPr/>
        </p:nvSpPr>
        <p:spPr>
          <a:xfrm>
            <a:off x="3236814" y="3834398"/>
            <a:ext cx="672633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决策树</a:t>
            </a:r>
            <a:r>
              <a:rPr lang="en-US" altLang="zh-CN" sz="3200" b="1" dirty="0">
                <a:solidFill>
                  <a:schemeClr val="bg1"/>
                </a:solidFill>
                <a:ea typeface="方正清刻本悦宋简体" panose="02000000000000000000" pitchFamily="2" charset="-122"/>
                <a:sym typeface="Wingdings" panose="05000000000000000000" pitchFamily="2" charset="2"/>
              </a:rPr>
              <a:t></a:t>
            </a:r>
            <a:r>
              <a:rPr lang="zh-CN" altLang="en-US" sz="3200" b="1" dirty="0">
                <a:solidFill>
                  <a:schemeClr val="bg1"/>
                </a:solidFill>
                <a:ea typeface="方正清刻本悦宋简体" panose="02000000000000000000" pitchFamily="2" charset="-122"/>
                <a:sym typeface="Wingdings" panose="05000000000000000000" pitchFamily="2" charset="2"/>
              </a:rPr>
              <a:t>随机森林</a:t>
            </a:r>
            <a:r>
              <a:rPr lang="en-US" altLang="zh-CN" sz="3200" b="1" dirty="0">
                <a:solidFill>
                  <a:schemeClr val="bg1"/>
                </a:solidFill>
                <a:ea typeface="方正清刻本悦宋简体" panose="02000000000000000000" pitchFamily="2" charset="-122"/>
                <a:sym typeface="Wingdings" panose="05000000000000000000" pitchFamily="2" charset="2"/>
              </a:rPr>
              <a:t></a:t>
            </a:r>
            <a:r>
              <a:rPr lang="zh-CN" altLang="en-US" sz="3200" b="1" dirty="0">
                <a:solidFill>
                  <a:schemeClr val="bg1"/>
                </a:solidFill>
                <a:ea typeface="方正清刻本悦宋简体" panose="02000000000000000000" pitchFamily="2" charset="-122"/>
                <a:sym typeface="Wingdings" panose="05000000000000000000" pitchFamily="2" charset="2"/>
              </a:rPr>
              <a:t>集成学习</a:t>
            </a:r>
            <a:endParaRPr lang="zh-CN" altLang="en-US" sz="3200" b="1" dirty="0">
              <a:solidFill>
                <a:schemeClr val="bg1"/>
              </a:solidFill>
              <a:ea typeface="方正清刻本悦宋简体" panose="02000000000000000000" pitchFamily="2" charset="-122"/>
            </a:endParaRPr>
          </a:p>
        </p:txBody>
      </p:sp>
      <p:sp>
        <p:nvSpPr>
          <p:cNvPr id="122" name="文本框 121"/>
          <p:cNvSpPr txBox="1"/>
          <p:nvPr/>
        </p:nvSpPr>
        <p:spPr>
          <a:xfrm>
            <a:off x="3236814" y="5310168"/>
            <a:ext cx="672633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sym typeface="Wingdings" panose="05000000000000000000" pitchFamily="2" charset="2"/>
              </a:rPr>
              <a:t>特征工程</a:t>
            </a:r>
            <a:r>
              <a:rPr lang="en-US" altLang="zh-CN" sz="3200" b="1" dirty="0">
                <a:solidFill>
                  <a:schemeClr val="bg1"/>
                </a:solidFill>
                <a:ea typeface="方正清刻本悦宋简体" panose="02000000000000000000" pitchFamily="2" charset="-122"/>
                <a:sym typeface="Wingdings" panose="05000000000000000000" pitchFamily="2" charset="2"/>
              </a:rPr>
              <a:t></a:t>
            </a:r>
            <a:r>
              <a:rPr lang="zh-CN" altLang="en-US" sz="3200" b="1" dirty="0">
                <a:solidFill>
                  <a:schemeClr val="bg1"/>
                </a:solidFill>
                <a:ea typeface="方正清刻本悦宋简体" panose="02000000000000000000" pitchFamily="2" charset="-122"/>
              </a:rPr>
              <a:t>模型评估</a:t>
            </a:r>
            <a:r>
              <a:rPr lang="en-US" altLang="zh-CN" sz="3200" b="1" dirty="0">
                <a:solidFill>
                  <a:schemeClr val="bg1"/>
                </a:solidFill>
                <a:ea typeface="方正清刻本悦宋简体" panose="02000000000000000000" pitchFamily="2" charset="-122"/>
                <a:sym typeface="Wingdings" panose="05000000000000000000" pitchFamily="2" charset="2"/>
              </a:rPr>
              <a:t></a:t>
            </a:r>
            <a:r>
              <a:rPr lang="zh-CN" altLang="en-US" sz="3200" b="1" dirty="0">
                <a:solidFill>
                  <a:schemeClr val="bg1"/>
                </a:solidFill>
                <a:ea typeface="方正清刻本悦宋简体" panose="02000000000000000000" pitchFamily="2" charset="-122"/>
                <a:sym typeface="Wingdings" panose="05000000000000000000" pitchFamily="2" charset="2"/>
              </a:rPr>
              <a:t>算法链与管道</a:t>
            </a:r>
            <a:endParaRPr lang="zh-CN" altLang="en-US" sz="3200" b="1" dirty="0">
              <a:solidFill>
                <a:schemeClr val="bg1"/>
              </a:solidFill>
              <a:ea typeface="方正清刻本悦宋简体" panose="02000000000000000000" pitchFamily="2" charset="-122"/>
            </a:endParaRPr>
          </a:p>
        </p:txBody>
      </p:sp>
      <p:sp>
        <p:nvSpPr>
          <p:cNvPr id="126" name="文本框 125"/>
          <p:cNvSpPr txBox="1"/>
          <p:nvPr/>
        </p:nvSpPr>
        <p:spPr>
          <a:xfrm>
            <a:off x="3236814" y="2301387"/>
            <a:ext cx="6726336" cy="584775"/>
          </a:xfrm>
          <a:prstGeom prst="rect">
            <a:avLst/>
          </a:prstGeom>
          <a:solidFill>
            <a:srgbClr val="0D5267"/>
          </a:solidFill>
          <a:ln>
            <a:solidFill>
              <a:srgbClr val="157E9F"/>
            </a:solidFill>
          </a:ln>
          <a:effectLst>
            <a:outerShdw blurRad="50800" dist="38100" dir="13500000" algn="br"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wrap="square" rtlCol="0">
            <a:spAutoFit/>
          </a:bodyPr>
          <a:lstStyle/>
          <a:p>
            <a:r>
              <a:rPr lang="zh-CN" altLang="en-US" sz="3200" b="1" dirty="0">
                <a:solidFill>
                  <a:schemeClr val="bg1"/>
                </a:solidFill>
                <a:ea typeface="方正清刻本悦宋简体" panose="02000000000000000000" pitchFamily="2" charset="-122"/>
              </a:rPr>
              <a:t>线性模型</a:t>
            </a:r>
            <a:r>
              <a:rPr lang="en-US" altLang="zh-CN" sz="3200" b="1" dirty="0">
                <a:solidFill>
                  <a:schemeClr val="bg1"/>
                </a:solidFill>
                <a:ea typeface="方正清刻本悦宋简体" panose="02000000000000000000" pitchFamily="2" charset="-122"/>
                <a:sym typeface="Wingdings" panose="05000000000000000000" pitchFamily="2" charset="2"/>
              </a:rPr>
              <a:t></a:t>
            </a:r>
            <a:r>
              <a:rPr lang="zh-CN" altLang="en-US" sz="3200" b="1" dirty="0">
                <a:solidFill>
                  <a:schemeClr val="bg1"/>
                </a:solidFill>
                <a:ea typeface="方正清刻本悦宋简体" panose="02000000000000000000" pitchFamily="2" charset="-122"/>
                <a:sym typeface="Wingdings" panose="05000000000000000000" pitchFamily="2" charset="2"/>
              </a:rPr>
              <a:t>神经网络</a:t>
            </a:r>
            <a:endParaRPr lang="zh-CN" altLang="en-US" sz="3200" b="1" dirty="0">
              <a:solidFill>
                <a:schemeClr val="bg1"/>
              </a:solidFill>
              <a:ea typeface="方正清刻本悦宋简体" panose="02000000000000000000" pitchFamily="2" charset="-122"/>
            </a:endParaRPr>
          </a:p>
        </p:txBody>
      </p:sp>
    </p:spTree>
    <p:extLst>
      <p:ext uri="{BB962C8B-B14F-4D97-AF65-F5344CB8AC3E}">
        <p14:creationId xmlns:p14="http://schemas.microsoft.com/office/powerpoint/2010/main" val="35938709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711238" y="821094"/>
            <a:ext cx="5120183"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0" name="圆角矩形 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1" name="圆角矩形 1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3" name="文本框 8"/>
          <p:cNvSpPr txBox="1"/>
          <p:nvPr/>
        </p:nvSpPr>
        <p:spPr>
          <a:xfrm>
            <a:off x="2157412" y="779118"/>
            <a:ext cx="4279383"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高斯对数似然函数</a:t>
            </a:r>
          </a:p>
        </p:txBody>
      </p:sp>
      <p:pic>
        <p:nvPicPr>
          <p:cNvPr id="3" name="图片 2">
            <a:extLst>
              <a:ext uri="{FF2B5EF4-FFF2-40B4-BE49-F238E27FC236}">
                <a16:creationId xmlns:a16="http://schemas.microsoft.com/office/drawing/2014/main" id="{BC4D9130-FC89-E0C4-2B51-D51B75AFBC4F}"/>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57412" y="2190750"/>
            <a:ext cx="7877175" cy="4019550"/>
          </a:xfrm>
          <a:prstGeom prst="rect">
            <a:avLst/>
          </a:prstGeom>
        </p:spPr>
      </p:pic>
    </p:spTree>
    <p:extLst>
      <p:ext uri="{BB962C8B-B14F-4D97-AF65-F5344CB8AC3E}">
        <p14:creationId xmlns:p14="http://schemas.microsoft.com/office/powerpoint/2010/main" val="11331885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34012" y="821094"/>
            <a:ext cx="679741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7" name="圆角矩形 16"/>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8" name="圆角矩形 1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0"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1" name="文本框 25"/>
          <p:cNvSpPr txBox="1"/>
          <p:nvPr/>
        </p:nvSpPr>
        <p:spPr>
          <a:xfrm>
            <a:off x="2359789" y="779118"/>
            <a:ext cx="227798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优化算法</a:t>
            </a:r>
          </a:p>
        </p:txBody>
      </p:sp>
      <p:sp>
        <p:nvSpPr>
          <p:cNvPr id="22" name="内容占位符 2"/>
          <p:cNvSpPr txBox="1">
            <a:spLocks/>
          </p:cNvSpPr>
          <p:nvPr/>
        </p:nvSpPr>
        <p:spPr>
          <a:xfrm>
            <a:off x="889986" y="2629558"/>
            <a:ext cx="10412028" cy="3407348"/>
          </a:xfrm>
          <a:prstGeom prst="rect">
            <a:avLst/>
          </a:prstGeom>
        </p:spPr>
        <p:txBody>
          <a:bodyPr vert="horz" lIns="91440" tIns="4680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50000"/>
              </a:lnSpc>
            </a:pPr>
            <a:r>
              <a:rPr lang="zh-CN" altLang="en-US" sz="2800" b="1" spc="195" dirty="0">
                <a:solidFill>
                  <a:srgbClr val="C00000"/>
                </a:solidFill>
                <a:latin typeface="微软雅黑" pitchFamily="34" charset="-122"/>
                <a:ea typeface="微软雅黑" pitchFamily="34" charset="-122"/>
                <a:cs typeface="微软雅黑"/>
              </a:rPr>
              <a:t>优化算法</a:t>
            </a:r>
            <a:r>
              <a:rPr lang="zh-CN" altLang="en-US" sz="2400" spc="195" dirty="0">
                <a:latin typeface="微软雅黑" pitchFamily="34" charset="-122"/>
                <a:ea typeface="微软雅黑" pitchFamily="34" charset="-122"/>
                <a:cs typeface="微软雅黑"/>
              </a:rPr>
              <a:t>就是找到损失函数</a:t>
            </a:r>
            <a:r>
              <a:rPr lang="zh-CN" altLang="en-US" sz="2400" b="1" spc="195" dirty="0">
                <a:solidFill>
                  <a:srgbClr val="C00000"/>
                </a:solidFill>
                <a:latin typeface="微软雅黑" pitchFamily="34" charset="-122"/>
                <a:ea typeface="微软雅黑" pitchFamily="34" charset="-122"/>
                <a:cs typeface="微软雅黑"/>
              </a:rPr>
              <a:t>最小值</a:t>
            </a:r>
            <a:r>
              <a:rPr lang="zh-CN" altLang="en-US" sz="2400" spc="195" dirty="0">
                <a:latin typeface="微软雅黑" pitchFamily="34" charset="-122"/>
                <a:ea typeface="微软雅黑" pitchFamily="34" charset="-122"/>
                <a:cs typeface="微软雅黑"/>
              </a:rPr>
              <a:t>！使得建立的模型</a:t>
            </a:r>
            <a:r>
              <a:rPr lang="zh-CN" altLang="en-US" sz="2400" b="1" spc="195" dirty="0">
                <a:solidFill>
                  <a:srgbClr val="C00000"/>
                </a:solidFill>
                <a:latin typeface="微软雅黑" pitchFamily="34" charset="-122"/>
                <a:ea typeface="微软雅黑" pitchFamily="34" charset="-122"/>
                <a:cs typeface="微软雅黑"/>
              </a:rPr>
              <a:t>参数最优化</a:t>
            </a:r>
            <a:endParaRPr lang="en-US" altLang="zh-CN" sz="2400" b="1" spc="195" dirty="0">
              <a:solidFill>
                <a:srgbClr val="C00000"/>
              </a:solidFill>
              <a:latin typeface="微软雅黑" pitchFamily="34" charset="-122"/>
              <a:ea typeface="微软雅黑" pitchFamily="34" charset="-122"/>
              <a:cs typeface="微软雅黑"/>
            </a:endParaRPr>
          </a:p>
          <a:p>
            <a:pPr marL="12700">
              <a:lnSpc>
                <a:spcPct val="150000"/>
              </a:lnSpc>
            </a:pPr>
            <a:endParaRPr lang="en-US" altLang="zh-CN" sz="2400" dirty="0"/>
          </a:p>
          <a:p>
            <a:r>
              <a:rPr lang="zh-CN" altLang="en-US" sz="2400" dirty="0">
                <a:latin typeface="微软雅黑" pitchFamily="34" charset="-122"/>
                <a:ea typeface="微软雅黑" pitchFamily="34" charset="-122"/>
              </a:rPr>
              <a:t>机器学习中的优化算法一般为梯度下降法，用它来最小化任何损失函数</a:t>
            </a:r>
            <a:r>
              <a:rPr lang="en-US" altLang="zh-CN" sz="2400" dirty="0">
                <a:latin typeface="微软雅黑" pitchFamily="34" charset="-122"/>
                <a:ea typeface="微软雅黑" pitchFamily="34" charset="-122"/>
              </a:rPr>
              <a:t>J(θ)</a:t>
            </a:r>
            <a:r>
              <a:rPr lang="zh-CN" altLang="en-US" sz="2400" dirty="0">
                <a:latin typeface="微软雅黑" pitchFamily="34" charset="-122"/>
                <a:ea typeface="微软雅黑" pitchFamily="34" charset="-122"/>
              </a:rPr>
              <a:t>或</a:t>
            </a:r>
            <a:r>
              <a:rPr lang="en-US" altLang="zh-CN" sz="2400" dirty="0">
                <a:latin typeface="微软雅黑" pitchFamily="34" charset="-122"/>
                <a:ea typeface="微软雅黑" pitchFamily="34" charset="-122"/>
              </a:rPr>
              <a:t>J(</a:t>
            </a:r>
            <a:r>
              <a:rPr lang="en-US" altLang="zh-CN" sz="2400" dirty="0" err="1">
                <a:latin typeface="微软雅黑" pitchFamily="34" charset="-122"/>
                <a:ea typeface="微软雅黑" pitchFamily="34" charset="-122"/>
              </a:rPr>
              <a:t>w,b</a:t>
            </a:r>
            <a:r>
              <a:rPr lang="en-US" altLang="zh-CN" sz="2400" dirty="0">
                <a:latin typeface="微软雅黑" pitchFamily="34" charset="-122"/>
                <a:ea typeface="微软雅黑" pitchFamily="34" charset="-122"/>
              </a:rPr>
              <a:t>)</a:t>
            </a:r>
            <a:r>
              <a:rPr lang="zh-CN" altLang="en-US" sz="2400" dirty="0">
                <a:latin typeface="微软雅黑" pitchFamily="34" charset="-122"/>
                <a:ea typeface="微软雅黑" pitchFamily="34" charset="-122"/>
              </a:rPr>
              <a:t>，所以优化算法是为了得到最佳参数。</a:t>
            </a:r>
          </a:p>
        </p:txBody>
      </p:sp>
    </p:spTree>
    <p:extLst>
      <p:ext uri="{BB962C8B-B14F-4D97-AF65-F5344CB8AC3E}">
        <p14:creationId xmlns:p14="http://schemas.microsoft.com/office/powerpoint/2010/main" val="41876786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4268" y="821094"/>
            <a:ext cx="6547155"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7" name="圆角矩形 16"/>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8" name="圆角矩形 1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0"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1" name="文本框 25"/>
          <p:cNvSpPr txBox="1"/>
          <p:nvPr/>
        </p:nvSpPr>
        <p:spPr>
          <a:xfrm>
            <a:off x="2238190" y="777206"/>
            <a:ext cx="2771442"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最小二乘法</a:t>
            </a:r>
          </a:p>
        </p:txBody>
      </p:sp>
      <p:pic>
        <p:nvPicPr>
          <p:cNvPr id="205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2189" y="2402506"/>
            <a:ext cx="8048625"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4966" y="2119062"/>
            <a:ext cx="471487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579040" y="4116625"/>
            <a:ext cx="3288792" cy="438912"/>
          </a:xfrm>
          <a:prstGeom prst="rect">
            <a:avLst/>
          </a:prstGeom>
        </p:spPr>
      </p:pic>
    </p:spTree>
    <p:extLst>
      <p:ext uri="{BB962C8B-B14F-4D97-AF65-F5344CB8AC3E}">
        <p14:creationId xmlns:p14="http://schemas.microsoft.com/office/powerpoint/2010/main" val="28198424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47899" y="821094"/>
            <a:ext cx="6383524"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7" name="圆角矩形 16"/>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8" name="圆角矩形 1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0"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1" name="文本框 25"/>
          <p:cNvSpPr txBox="1"/>
          <p:nvPr/>
        </p:nvSpPr>
        <p:spPr>
          <a:xfrm>
            <a:off x="2340856" y="779118"/>
            <a:ext cx="272974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梯度下降法</a:t>
            </a:r>
          </a:p>
        </p:txBody>
      </p:sp>
      <p:pic>
        <p:nvPicPr>
          <p:cNvPr id="8" name="Picture 6" descr="相关图片"/>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83393" y="2308527"/>
            <a:ext cx="3129762" cy="32224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æ¢¯åº¦ä¸é"/>
          <p:cNvPicPr>
            <a:picLocks noChangeAspect="1" noChangeArrowheads="1" noCrop="1"/>
          </p:cNvPicPr>
          <p:nvPr/>
        </p:nvPicPr>
        <p:blipFill>
          <a:blip r:embed="rId3">
            <a:clrChange>
              <a:clrFrom>
                <a:srgbClr val="FEFEFF"/>
              </a:clrFrom>
              <a:clrTo>
                <a:srgbClr val="FEFEFF">
                  <a:alpha val="0"/>
                </a:srgbClr>
              </a:clrTo>
            </a:clrChange>
            <a:extLst>
              <a:ext uri="{28A0092B-C50C-407E-A947-70E740481C1C}">
                <a14:useLocalDpi xmlns:a14="http://schemas.microsoft.com/office/drawing/2010/main"/>
              </a:ext>
            </a:extLst>
          </a:blip>
          <a:srcRect/>
          <a:stretch>
            <a:fillRect/>
          </a:stretch>
        </p:blipFill>
        <p:spPr bwMode="auto">
          <a:xfrm>
            <a:off x="4063933" y="2308527"/>
            <a:ext cx="3048614" cy="3023209"/>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descr="屏幕剪辑">
            <a:extLst>
              <a:ext uri="{FF2B5EF4-FFF2-40B4-BE49-F238E27FC236}">
                <a16:creationId xmlns:a16="http://schemas.microsoft.com/office/drawing/2014/main" id="{3ECF805E-BB37-4D74-8900-0139FDD4BF8C}"/>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523720" y="2308527"/>
            <a:ext cx="3468441" cy="1303575"/>
          </a:xfrm>
          <a:prstGeom prst="rect">
            <a:avLst/>
          </a:prstGeom>
        </p:spPr>
      </p:pic>
    </p:spTree>
    <p:extLst>
      <p:ext uri="{BB962C8B-B14F-4D97-AF65-F5344CB8AC3E}">
        <p14:creationId xmlns:p14="http://schemas.microsoft.com/office/powerpoint/2010/main" val="3386497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C8119A3-864A-4564-B3F8-34845335EA8C}"/>
              </a:ext>
            </a:extLst>
          </p:cNvPr>
          <p:cNvSpPr>
            <a:spLocks noGrp="1"/>
          </p:cNvSpPr>
          <p:nvPr>
            <p:ph sz="quarter" idx="1"/>
          </p:nvPr>
        </p:nvSpPr>
        <p:spPr>
          <a:xfrm>
            <a:off x="654757" y="2098307"/>
            <a:ext cx="10972800" cy="3500384"/>
          </a:xfrm>
        </p:spPr>
        <p:txBody>
          <a:bodyPr/>
          <a:lstStyle/>
          <a:p>
            <a:pPr algn="just"/>
            <a:r>
              <a:rPr lang="zh-CN" altLang="en-US" dirty="0">
                <a:latin typeface="微软雅黑" panose="020B0503020204020204" pitchFamily="34" charset="-122"/>
                <a:ea typeface="微软雅黑" panose="020B0503020204020204" pitchFamily="34" charset="-122"/>
              </a:rPr>
              <a:t>机器学习问题转化成为一个</a:t>
            </a:r>
            <a:r>
              <a:rPr lang="zh-CN" altLang="en-US" b="1" dirty="0">
                <a:solidFill>
                  <a:srgbClr val="C00000"/>
                </a:solidFill>
                <a:latin typeface="微软雅黑" panose="020B0503020204020204" pitchFamily="34" charset="-122"/>
                <a:ea typeface="微软雅黑" panose="020B0503020204020204" pitchFamily="34" charset="-122"/>
              </a:rPr>
              <a:t>最优化问题</a:t>
            </a:r>
          </a:p>
        </p:txBody>
      </p:sp>
      <p:pic>
        <p:nvPicPr>
          <p:cNvPr id="5" name="图片 4">
            <a:extLst>
              <a:ext uri="{FF2B5EF4-FFF2-40B4-BE49-F238E27FC236}">
                <a16:creationId xmlns:a16="http://schemas.microsoft.com/office/drawing/2014/main" id="{234B176D-1EA5-431A-97AD-7D714A6B281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444570" y="4504982"/>
            <a:ext cx="1981200" cy="630382"/>
          </a:xfrm>
          <a:prstGeom prst="rect">
            <a:avLst/>
          </a:prstGeom>
        </p:spPr>
      </p:pic>
      <p:pic>
        <p:nvPicPr>
          <p:cNvPr id="2052" name="Picture 4" descr="https://qph.fs.quoracdn.net/main-qimg-f848fbbcbf279aadeacb7bd9850d5ed1">
            <a:extLst>
              <a:ext uri="{FF2B5EF4-FFF2-40B4-BE49-F238E27FC236}">
                <a16:creationId xmlns:a16="http://schemas.microsoft.com/office/drawing/2014/main" id="{D00EB245-16DE-433A-81D1-900C3820FCC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8170" y="3516114"/>
            <a:ext cx="6492251" cy="2608118"/>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350977" y="821094"/>
            <a:ext cx="6480446"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3" name="圆角矩形 12"/>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4" name="圆角矩形 13"/>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5"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6" name="文本框 25"/>
          <p:cNvSpPr txBox="1"/>
          <p:nvPr/>
        </p:nvSpPr>
        <p:spPr>
          <a:xfrm>
            <a:off x="2276366" y="779118"/>
            <a:ext cx="276179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凸优化问题</a:t>
            </a:r>
          </a:p>
        </p:txBody>
      </p:sp>
    </p:spTree>
    <p:extLst>
      <p:ext uri="{BB962C8B-B14F-4D97-AF65-F5344CB8AC3E}">
        <p14:creationId xmlns:p14="http://schemas.microsoft.com/office/powerpoint/2010/main" val="6982618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8681" y="4831247"/>
            <a:ext cx="6860528" cy="1325563"/>
          </a:xfrm>
        </p:spPr>
        <p:txBody>
          <a:bodyPr>
            <a:normAutofit/>
          </a:bodyPr>
          <a:lstStyle/>
          <a:p>
            <a:pPr algn="just"/>
            <a:r>
              <a:rPr lang="zh-CN" altLang="en-US" sz="2400" b="1" dirty="0"/>
              <a:t>学习率是十分重要的超参数！</a:t>
            </a:r>
          </a:p>
        </p:txBody>
      </p:sp>
      <p:pic>
        <p:nvPicPr>
          <p:cNvPr id="4" name="内容占位符 3"/>
          <p:cNvPicPr>
            <a:picLocks noGrp="1" noChangeAspect="1"/>
          </p:cNvPicPr>
          <p:nvPr>
            <p:ph sz="quarter" idx="1"/>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918383" y="2257262"/>
            <a:ext cx="2786270" cy="2513106"/>
          </a:xfrm>
        </p:spPr>
      </p:pic>
      <p:pic>
        <p:nvPicPr>
          <p:cNvPr id="8" name="Picture 2" descr="Goldilocks of learning rates">
            <a:extLst>
              <a:ext uri="{FF2B5EF4-FFF2-40B4-BE49-F238E27FC236}">
                <a16:creationId xmlns:a16="http://schemas.microsoft.com/office/drawing/2014/main" id="{B7BE837F-7116-42B7-BCA8-A881B17871D0}"/>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8680" y="2257262"/>
            <a:ext cx="6152827" cy="238635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219113" y="821094"/>
            <a:ext cx="761231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6"/>
          <p:cNvSpPr/>
          <p:nvPr/>
        </p:nvSpPr>
        <p:spPr>
          <a:xfrm rot="10800000" flipV="1">
            <a:off x="0" y="821094"/>
            <a:ext cx="1963554"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9" name="圆角矩形 8"/>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1" name="文本框 25"/>
          <p:cNvSpPr txBox="1"/>
          <p:nvPr/>
        </p:nvSpPr>
        <p:spPr>
          <a:xfrm>
            <a:off x="2237574" y="779118"/>
            <a:ext cx="17075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学习率</a:t>
            </a:r>
          </a:p>
        </p:txBody>
      </p:sp>
    </p:spTree>
    <p:extLst>
      <p:ext uri="{BB962C8B-B14F-4D97-AF65-F5344CB8AC3E}">
        <p14:creationId xmlns:p14="http://schemas.microsoft.com/office/powerpoint/2010/main" val="33884818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1072213" y="2381485"/>
            <a:ext cx="10409524" cy="3771429"/>
          </a:xfrm>
          <a:prstGeom prst="rect">
            <a:avLst/>
          </a:prstGeom>
        </p:spPr>
      </p:pic>
      <p:sp>
        <p:nvSpPr>
          <p:cNvPr id="5" name="矩形 4"/>
          <p:cNvSpPr/>
          <p:nvPr/>
        </p:nvSpPr>
        <p:spPr>
          <a:xfrm>
            <a:off x="4638439" y="821094"/>
            <a:ext cx="7192983"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6" name="圆角矩形 5"/>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7" name="圆角矩形 6"/>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8"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9" name="文本框 8"/>
          <p:cNvSpPr txBox="1"/>
          <p:nvPr/>
        </p:nvSpPr>
        <p:spPr>
          <a:xfrm>
            <a:off x="2130382" y="779118"/>
            <a:ext cx="2260643"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泛化能力</a:t>
            </a:r>
          </a:p>
        </p:txBody>
      </p:sp>
    </p:spTree>
    <p:extLst>
      <p:ext uri="{BB962C8B-B14F-4D97-AF65-F5344CB8AC3E}">
        <p14:creationId xmlns:p14="http://schemas.microsoft.com/office/powerpoint/2010/main" val="38671763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clrChange>
              <a:clrFrom>
                <a:srgbClr val="FFFFFF"/>
              </a:clrFrom>
              <a:clrTo>
                <a:srgbClr val="FFFFFF">
                  <a:alpha val="0"/>
                </a:srgbClr>
              </a:clrTo>
            </a:clrChange>
          </a:blip>
          <a:stretch>
            <a:fillRect/>
          </a:stretch>
        </p:blipFill>
        <p:spPr>
          <a:xfrm>
            <a:off x="857250" y="1881187"/>
            <a:ext cx="10172700" cy="4562475"/>
          </a:xfrm>
          <a:prstGeom prst="rect">
            <a:avLst/>
          </a:prstGeom>
        </p:spPr>
      </p:pic>
      <p:sp>
        <p:nvSpPr>
          <p:cNvPr id="6" name="矩形 5"/>
          <p:cNvSpPr/>
          <p:nvPr/>
        </p:nvSpPr>
        <p:spPr>
          <a:xfrm>
            <a:off x="6191013" y="821094"/>
            <a:ext cx="5640410"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9"/>
          <p:cNvSpPr txBox="1"/>
          <p:nvPr/>
        </p:nvSpPr>
        <p:spPr>
          <a:xfrm>
            <a:off x="2130381" y="779118"/>
            <a:ext cx="38132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过拟合与欠拟合</a:t>
            </a:r>
          </a:p>
        </p:txBody>
      </p:sp>
    </p:spTree>
    <p:extLst>
      <p:ext uri="{BB962C8B-B14F-4D97-AF65-F5344CB8AC3E}">
        <p14:creationId xmlns:p14="http://schemas.microsoft.com/office/powerpoint/2010/main" val="42467461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clrChange>
              <a:clrFrom>
                <a:srgbClr val="FFFFFF"/>
              </a:clrFrom>
              <a:clrTo>
                <a:srgbClr val="FFFFFF">
                  <a:alpha val="0"/>
                </a:srgbClr>
              </a:clrTo>
            </a:clrChange>
          </a:blip>
          <a:stretch>
            <a:fillRect/>
          </a:stretch>
        </p:blipFill>
        <p:spPr>
          <a:xfrm>
            <a:off x="1552575" y="1804987"/>
            <a:ext cx="8953500" cy="4981575"/>
          </a:xfrm>
          <a:prstGeom prst="rect">
            <a:avLst/>
          </a:prstGeom>
        </p:spPr>
      </p:pic>
      <p:sp>
        <p:nvSpPr>
          <p:cNvPr id="2" name="矩形 1">
            <a:extLst>
              <a:ext uri="{FF2B5EF4-FFF2-40B4-BE49-F238E27FC236}">
                <a16:creationId xmlns:a16="http://schemas.microsoft.com/office/drawing/2014/main" id="{28170BAC-DA8A-FD17-8ABA-D58836DAAED9}"/>
              </a:ext>
            </a:extLst>
          </p:cNvPr>
          <p:cNvSpPr/>
          <p:nvPr/>
        </p:nvSpPr>
        <p:spPr>
          <a:xfrm>
            <a:off x="6191013" y="821094"/>
            <a:ext cx="5640410"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3" name="圆角矩形 6">
            <a:extLst>
              <a:ext uri="{FF2B5EF4-FFF2-40B4-BE49-F238E27FC236}">
                <a16:creationId xmlns:a16="http://schemas.microsoft.com/office/drawing/2014/main" id="{67E874C0-C3C3-95EE-124D-7E22CA7259CE}"/>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4" name="圆角矩形 7">
            <a:extLst>
              <a:ext uri="{FF2B5EF4-FFF2-40B4-BE49-F238E27FC236}">
                <a16:creationId xmlns:a16="http://schemas.microsoft.com/office/drawing/2014/main" id="{E1292786-E960-BB5B-BB51-9E8340F705F0}"/>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0" name="Freeform 96">
            <a:extLst>
              <a:ext uri="{FF2B5EF4-FFF2-40B4-BE49-F238E27FC236}">
                <a16:creationId xmlns:a16="http://schemas.microsoft.com/office/drawing/2014/main" id="{C6D2B542-00C9-79A7-B93C-7F8FD0F02223}"/>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1">
            <a:extLst>
              <a:ext uri="{FF2B5EF4-FFF2-40B4-BE49-F238E27FC236}">
                <a16:creationId xmlns:a16="http://schemas.microsoft.com/office/drawing/2014/main" id="{86C4076D-BE42-4013-D020-80103C4E7725}"/>
              </a:ext>
            </a:extLst>
          </p:cNvPr>
          <p:cNvSpPr txBox="1"/>
          <p:nvPr/>
        </p:nvSpPr>
        <p:spPr>
          <a:xfrm>
            <a:off x="2130381" y="779118"/>
            <a:ext cx="38132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过拟合与欠拟合</a:t>
            </a:r>
          </a:p>
        </p:txBody>
      </p:sp>
    </p:spTree>
    <p:extLst>
      <p:ext uri="{BB962C8B-B14F-4D97-AF65-F5344CB8AC3E}">
        <p14:creationId xmlns:p14="http://schemas.microsoft.com/office/powerpoint/2010/main" val="37695422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941483" y="2019300"/>
            <a:ext cx="10325100" cy="4381500"/>
          </a:xfrm>
          <a:prstGeom prst="rect">
            <a:avLst/>
          </a:prstGeom>
        </p:spPr>
      </p:pic>
      <p:sp>
        <p:nvSpPr>
          <p:cNvPr id="2" name="矩形 1">
            <a:extLst>
              <a:ext uri="{FF2B5EF4-FFF2-40B4-BE49-F238E27FC236}">
                <a16:creationId xmlns:a16="http://schemas.microsoft.com/office/drawing/2014/main" id="{946A5C3A-FF93-C40F-38B1-3F9C106F438A}"/>
              </a:ext>
            </a:extLst>
          </p:cNvPr>
          <p:cNvSpPr/>
          <p:nvPr/>
        </p:nvSpPr>
        <p:spPr>
          <a:xfrm>
            <a:off x="6191013" y="821094"/>
            <a:ext cx="5640410"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3" name="圆角矩形 6">
            <a:extLst>
              <a:ext uri="{FF2B5EF4-FFF2-40B4-BE49-F238E27FC236}">
                <a16:creationId xmlns:a16="http://schemas.microsoft.com/office/drawing/2014/main" id="{B519DF3B-1C1E-3A86-8F54-51774B12E325}"/>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7">
            <a:extLst>
              <a:ext uri="{FF2B5EF4-FFF2-40B4-BE49-F238E27FC236}">
                <a16:creationId xmlns:a16="http://schemas.microsoft.com/office/drawing/2014/main" id="{040441E0-9E4B-2A4E-65AD-ACFFB5CF026E}"/>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a:extLst>
              <a:ext uri="{FF2B5EF4-FFF2-40B4-BE49-F238E27FC236}">
                <a16:creationId xmlns:a16="http://schemas.microsoft.com/office/drawing/2014/main" id="{B9D5DFA4-0BA3-0506-B325-23CFA6EB8AF4}"/>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1">
            <a:extLst>
              <a:ext uri="{FF2B5EF4-FFF2-40B4-BE49-F238E27FC236}">
                <a16:creationId xmlns:a16="http://schemas.microsoft.com/office/drawing/2014/main" id="{D5735A17-5E10-D970-A821-18062901F873}"/>
              </a:ext>
            </a:extLst>
          </p:cNvPr>
          <p:cNvSpPr txBox="1"/>
          <p:nvPr/>
        </p:nvSpPr>
        <p:spPr>
          <a:xfrm>
            <a:off x="2130381" y="779118"/>
            <a:ext cx="38132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过拟合与欠拟合</a:t>
            </a:r>
          </a:p>
        </p:txBody>
      </p:sp>
    </p:spTree>
    <p:extLst>
      <p:ext uri="{BB962C8B-B14F-4D97-AF65-F5344CB8AC3E}">
        <p14:creationId xmlns:p14="http://schemas.microsoft.com/office/powerpoint/2010/main" val="1603387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1" name="圆角矩形 10"/>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2" name="圆角矩形 1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4" name="文本框 13"/>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参考书籍</a:t>
            </a:r>
          </a:p>
        </p:txBody>
      </p:sp>
      <p:pic>
        <p:nvPicPr>
          <p:cNvPr id="4" name="图片 3"/>
          <p:cNvPicPr>
            <a:picLocks noChangeAspect="1"/>
          </p:cNvPicPr>
          <p:nvPr/>
        </p:nvPicPr>
        <p:blipFill>
          <a:blip r:embed="rId2"/>
          <a:stretch>
            <a:fillRect/>
          </a:stretch>
        </p:blipFill>
        <p:spPr>
          <a:xfrm>
            <a:off x="134711" y="2366643"/>
            <a:ext cx="2601120" cy="3514688"/>
          </a:xfrm>
          <a:prstGeom prst="rect">
            <a:avLst/>
          </a:prstGeom>
        </p:spPr>
      </p:pic>
      <p:pic>
        <p:nvPicPr>
          <p:cNvPr id="5" name="图片 4"/>
          <p:cNvPicPr>
            <a:picLocks noChangeAspect="1"/>
          </p:cNvPicPr>
          <p:nvPr/>
        </p:nvPicPr>
        <p:blipFill>
          <a:blip r:embed="rId3"/>
          <a:stretch>
            <a:fillRect/>
          </a:stretch>
        </p:blipFill>
        <p:spPr>
          <a:xfrm>
            <a:off x="3019260" y="2366643"/>
            <a:ext cx="2777480" cy="3514688"/>
          </a:xfrm>
          <a:prstGeom prst="rect">
            <a:avLst/>
          </a:prstGeom>
        </p:spPr>
      </p:pic>
      <p:pic>
        <p:nvPicPr>
          <p:cNvPr id="6" name="图片 5"/>
          <p:cNvPicPr>
            <a:picLocks noChangeAspect="1"/>
          </p:cNvPicPr>
          <p:nvPr/>
        </p:nvPicPr>
        <p:blipFill>
          <a:blip r:embed="rId4"/>
          <a:stretch>
            <a:fillRect/>
          </a:stretch>
        </p:blipFill>
        <p:spPr>
          <a:xfrm>
            <a:off x="6080169" y="2366643"/>
            <a:ext cx="2913648" cy="3514688"/>
          </a:xfrm>
          <a:prstGeom prst="rect">
            <a:avLst/>
          </a:prstGeom>
        </p:spPr>
      </p:pic>
      <p:pic>
        <p:nvPicPr>
          <p:cNvPr id="8" name="图片 7"/>
          <p:cNvPicPr>
            <a:picLocks noChangeAspect="1"/>
          </p:cNvPicPr>
          <p:nvPr/>
        </p:nvPicPr>
        <p:blipFill>
          <a:blip r:embed="rId5"/>
          <a:stretch>
            <a:fillRect/>
          </a:stretch>
        </p:blipFill>
        <p:spPr>
          <a:xfrm>
            <a:off x="9277246" y="2366643"/>
            <a:ext cx="2771775" cy="3514725"/>
          </a:xfrm>
          <a:prstGeom prst="rect">
            <a:avLst/>
          </a:prstGeom>
        </p:spPr>
      </p:pic>
    </p:spTree>
    <p:extLst>
      <p:ext uri="{BB962C8B-B14F-4D97-AF65-F5344CB8AC3E}">
        <p14:creationId xmlns:p14="http://schemas.microsoft.com/office/powerpoint/2010/main" val="30256885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E933E28-D71B-DA4A-8345-FA62B5921313}"/>
              </a:ext>
            </a:extLst>
          </p:cNvPr>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2800350" y="2424112"/>
            <a:ext cx="6591300" cy="3819525"/>
          </a:xfrm>
          <a:prstGeom prst="rect">
            <a:avLst/>
          </a:prstGeom>
        </p:spPr>
      </p:pic>
      <p:sp>
        <p:nvSpPr>
          <p:cNvPr id="6" name="矩形 5">
            <a:extLst>
              <a:ext uri="{FF2B5EF4-FFF2-40B4-BE49-F238E27FC236}">
                <a16:creationId xmlns:a16="http://schemas.microsoft.com/office/drawing/2014/main" id="{0409DAD0-4B86-613A-DA7A-A2E4C98BE12D}"/>
              </a:ext>
            </a:extLst>
          </p:cNvPr>
          <p:cNvSpPr/>
          <p:nvPr/>
        </p:nvSpPr>
        <p:spPr>
          <a:xfrm>
            <a:off x="7645589" y="821094"/>
            <a:ext cx="4185834"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5">
            <a:extLst>
              <a:ext uri="{FF2B5EF4-FFF2-40B4-BE49-F238E27FC236}">
                <a16:creationId xmlns:a16="http://schemas.microsoft.com/office/drawing/2014/main" id="{45345CF1-B8EF-A815-8A83-36F7437EFE96}"/>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6">
            <a:extLst>
              <a:ext uri="{FF2B5EF4-FFF2-40B4-BE49-F238E27FC236}">
                <a16:creationId xmlns:a16="http://schemas.microsoft.com/office/drawing/2014/main" id="{216502C1-462E-C296-A70D-AE1E77D384EC}"/>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a:extLst>
              <a:ext uri="{FF2B5EF4-FFF2-40B4-BE49-F238E27FC236}">
                <a16:creationId xmlns:a16="http://schemas.microsoft.com/office/drawing/2014/main" id="{134B3456-4226-737E-C045-76E63BBAB1DC}"/>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9">
            <a:extLst>
              <a:ext uri="{FF2B5EF4-FFF2-40B4-BE49-F238E27FC236}">
                <a16:creationId xmlns:a16="http://schemas.microsoft.com/office/drawing/2014/main" id="{7771A782-E8D2-406B-B5C1-BAE76903728C}"/>
              </a:ext>
            </a:extLst>
          </p:cNvPr>
          <p:cNvSpPr txBox="1"/>
          <p:nvPr/>
        </p:nvSpPr>
        <p:spPr>
          <a:xfrm>
            <a:off x="2130381" y="779118"/>
            <a:ext cx="5267795"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模型复杂度与泛化能力</a:t>
            </a:r>
          </a:p>
        </p:txBody>
      </p:sp>
    </p:spTree>
    <p:extLst>
      <p:ext uri="{BB962C8B-B14F-4D97-AF65-F5344CB8AC3E}">
        <p14:creationId xmlns:p14="http://schemas.microsoft.com/office/powerpoint/2010/main" val="20889408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sz="quarter" idx="1"/>
            <p:extLst>
              <p:ext uri="{D42A27DB-BD31-4B8C-83A1-F6EECF244321}">
                <p14:modId xmlns:p14="http://schemas.microsoft.com/office/powerpoint/2010/main" val="1671447354"/>
              </p:ext>
            </p:extLst>
          </p:nvPr>
        </p:nvGraphicFramePr>
        <p:xfrm>
          <a:off x="2667000" y="1567300"/>
          <a:ext cx="6705600" cy="198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0" name="Picture 2" descr="âl2 regularizationâçå¾çæç´¢ç»æ"/>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09800" y="4045017"/>
            <a:ext cx="3481828" cy="266456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113382" y="3472300"/>
            <a:ext cx="2196435" cy="338554"/>
          </a:xfrm>
          <a:prstGeom prst="rect">
            <a:avLst/>
          </a:prstGeom>
          <a:noFill/>
        </p:spPr>
        <p:txBody>
          <a:bodyPr wrap="none" rtlCol="0">
            <a:spAutoFit/>
          </a:bodyPr>
          <a:lstStyle/>
          <a:p>
            <a:pPr algn="ctr"/>
            <a:r>
              <a:rPr lang="en-US" altLang="zh-CN" sz="1600" b="1" dirty="0">
                <a:solidFill>
                  <a:srgbClr val="C00000"/>
                </a:solidFill>
                <a:latin typeface="微软雅黑" panose="020B0503020204020204" pitchFamily="34" charset="-122"/>
                <a:ea typeface="微软雅黑" panose="020B0503020204020204" pitchFamily="34" charset="-122"/>
              </a:rPr>
              <a:t>L1/L2</a:t>
            </a:r>
            <a:r>
              <a:rPr lang="zh-CN" altLang="en-US" sz="1600" b="1" dirty="0">
                <a:solidFill>
                  <a:srgbClr val="C00000"/>
                </a:solidFill>
                <a:latin typeface="微软雅黑" panose="020B0503020204020204" pitchFamily="34" charset="-122"/>
                <a:ea typeface="微软雅黑" panose="020B0503020204020204" pitchFamily="34" charset="-122"/>
              </a:rPr>
              <a:t>约束、数据增强</a:t>
            </a:r>
          </a:p>
        </p:txBody>
      </p:sp>
      <p:sp>
        <p:nvSpPr>
          <p:cNvPr id="7" name="文本框 6"/>
          <p:cNvSpPr txBox="1"/>
          <p:nvPr/>
        </p:nvSpPr>
        <p:spPr>
          <a:xfrm>
            <a:off x="6248400" y="3472301"/>
            <a:ext cx="3467616" cy="338554"/>
          </a:xfrm>
          <a:prstGeom prst="rect">
            <a:avLst/>
          </a:prstGeom>
          <a:noFill/>
        </p:spPr>
        <p:txBody>
          <a:bodyPr wrap="none" rtlCol="0">
            <a:spAutoFit/>
          </a:bodyPr>
          <a:lstStyle/>
          <a:p>
            <a:pPr algn="ctr"/>
            <a:r>
              <a:rPr lang="zh-CN" altLang="en-US" sz="1600" b="1" dirty="0">
                <a:solidFill>
                  <a:srgbClr val="C00000"/>
                </a:solidFill>
                <a:latin typeface="微软雅黑" panose="020B0503020204020204" pitchFamily="34" charset="-122"/>
                <a:ea typeface="微软雅黑" panose="020B0503020204020204" pitchFamily="34" charset="-122"/>
              </a:rPr>
              <a:t>权重衰减、随机梯度下降、提前停止</a:t>
            </a:r>
            <a:endParaRPr lang="en-US" altLang="zh-CN" sz="1600" b="1" dirty="0">
              <a:solidFill>
                <a:srgbClr val="C00000"/>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91201476-BF74-4A7A-864E-DA3D2C0D2CFF}"/>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90821" y="4076283"/>
            <a:ext cx="3382775" cy="2616511"/>
          </a:xfrm>
          <a:prstGeom prst="rect">
            <a:avLst/>
          </a:prstGeom>
        </p:spPr>
      </p:pic>
      <p:sp>
        <p:nvSpPr>
          <p:cNvPr id="10" name="矩形 9"/>
          <p:cNvSpPr/>
          <p:nvPr/>
        </p:nvSpPr>
        <p:spPr>
          <a:xfrm>
            <a:off x="4090676" y="821094"/>
            <a:ext cx="7740747"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1" name="圆角矩形 10"/>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2" name="圆角矩形 1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4" name="文本框 8"/>
          <p:cNvSpPr txBox="1"/>
          <p:nvPr/>
        </p:nvSpPr>
        <p:spPr>
          <a:xfrm>
            <a:off x="2130383" y="779118"/>
            <a:ext cx="1712878"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正则化</a:t>
            </a:r>
          </a:p>
        </p:txBody>
      </p:sp>
    </p:spTree>
    <p:custDataLst>
      <p:tags r:id="rId1"/>
    </p:custDataLst>
    <p:extLst>
      <p:ext uri="{BB962C8B-B14F-4D97-AF65-F5344CB8AC3E}">
        <p14:creationId xmlns:p14="http://schemas.microsoft.com/office/powerpoint/2010/main" val="2189833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graphicEl>
                                              <a:dgm id="{D05EC9E0-8F5D-45CB-A733-A5612A87189B}"/>
                                            </p:graphicEl>
                                          </p:spTgt>
                                        </p:tgtEl>
                                        <p:attrNameLst>
                                          <p:attrName>style.visibility</p:attrName>
                                        </p:attrNameLst>
                                      </p:cBhvr>
                                      <p:to>
                                        <p:strVal val="visible"/>
                                      </p:to>
                                    </p:set>
                                    <p:animEffect transition="in" filter="fade">
                                      <p:cBhvr>
                                        <p:cTn id="7" dur="500"/>
                                        <p:tgtEl>
                                          <p:spTgt spid="5">
                                            <p:graphicEl>
                                              <a:dgm id="{D05EC9E0-8F5D-45CB-A733-A5612A87189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AF461715-315F-4B67-AE64-A74F48E9AF89}"/>
                                            </p:graphicEl>
                                          </p:spTgt>
                                        </p:tgtEl>
                                        <p:attrNameLst>
                                          <p:attrName>style.visibility</p:attrName>
                                        </p:attrNameLst>
                                      </p:cBhvr>
                                      <p:to>
                                        <p:strVal val="visible"/>
                                      </p:to>
                                    </p:set>
                                    <p:animEffect transition="in" filter="fade">
                                      <p:cBhvr>
                                        <p:cTn id="12" dur="500"/>
                                        <p:tgtEl>
                                          <p:spTgt spid="5">
                                            <p:graphicEl>
                                              <a:dgm id="{AF461715-315F-4B67-AE64-A74F48E9AF89}"/>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graphicEl>
                                              <a:dgm id="{D2B477F3-791F-46FC-A50D-FA3601860E25}"/>
                                            </p:graphicEl>
                                          </p:spTgt>
                                        </p:tgtEl>
                                        <p:attrNameLst>
                                          <p:attrName>style.visibility</p:attrName>
                                        </p:attrNameLst>
                                      </p:cBhvr>
                                      <p:to>
                                        <p:strVal val="visible"/>
                                      </p:to>
                                    </p:set>
                                    <p:animEffect transition="in" filter="fade">
                                      <p:cBhvr>
                                        <p:cTn id="15" dur="500"/>
                                        <p:tgtEl>
                                          <p:spTgt spid="5">
                                            <p:graphicEl>
                                              <a:dgm id="{D2B477F3-791F-46FC-A50D-FA3601860E25}"/>
                                            </p:graphic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500"/>
                                        <p:tgtEl>
                                          <p:spTgt spid="20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graphicEl>
                                              <a:dgm id="{E5BF9C94-5509-4F79-AC82-D0991D6614CC}"/>
                                            </p:graphicEl>
                                          </p:spTgt>
                                        </p:tgtEl>
                                        <p:attrNameLst>
                                          <p:attrName>style.visibility</p:attrName>
                                        </p:attrNameLst>
                                      </p:cBhvr>
                                      <p:to>
                                        <p:strVal val="visible"/>
                                      </p:to>
                                    </p:set>
                                    <p:animEffect transition="in" filter="fade">
                                      <p:cBhvr>
                                        <p:cTn id="26" dur="500"/>
                                        <p:tgtEl>
                                          <p:spTgt spid="5">
                                            <p:graphicEl>
                                              <a:dgm id="{E5BF9C94-5509-4F79-AC82-D0991D6614CC}"/>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graphicEl>
                                              <a:dgm id="{7509D6B6-898D-4FC7-8441-00720BF18D07}"/>
                                            </p:graphicEl>
                                          </p:spTgt>
                                        </p:tgtEl>
                                        <p:attrNameLst>
                                          <p:attrName>style.visibility</p:attrName>
                                        </p:attrNameLst>
                                      </p:cBhvr>
                                      <p:to>
                                        <p:strVal val="visible"/>
                                      </p:to>
                                    </p:set>
                                    <p:animEffect transition="in" filter="fade">
                                      <p:cBhvr>
                                        <p:cTn id="32" dur="500"/>
                                        <p:tgtEl>
                                          <p:spTgt spid="5">
                                            <p:graphicEl>
                                              <a:dgm id="{7509D6B6-898D-4FC7-8441-00720BF18D07}"/>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2"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屏幕剪辑"/>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979968" y="2419350"/>
            <a:ext cx="8232063" cy="3733800"/>
          </a:xfrm>
          <a:prstGeom prst="rect">
            <a:avLst/>
          </a:prstGeom>
        </p:spPr>
      </p:pic>
      <p:sp>
        <p:nvSpPr>
          <p:cNvPr id="6" name="矩形 5"/>
          <p:cNvSpPr/>
          <p:nvPr/>
        </p:nvSpPr>
        <p:spPr>
          <a:xfrm>
            <a:off x="5634982" y="821094"/>
            <a:ext cx="619644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7" name="圆角矩形 6"/>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8" name="圆角矩形 7"/>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9"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0" name="文本框 8"/>
          <p:cNvSpPr txBox="1"/>
          <p:nvPr/>
        </p:nvSpPr>
        <p:spPr>
          <a:xfrm>
            <a:off x="2130382" y="779118"/>
            <a:ext cx="325718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机器学习总结</a:t>
            </a:r>
          </a:p>
        </p:txBody>
      </p:sp>
    </p:spTree>
    <p:extLst>
      <p:ext uri="{BB962C8B-B14F-4D97-AF65-F5344CB8AC3E}">
        <p14:creationId xmlns:p14="http://schemas.microsoft.com/office/powerpoint/2010/main" val="5421776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1011552333"/>
              </p:ext>
            </p:extLst>
          </p:nvPr>
        </p:nvGraphicFramePr>
        <p:xfrm>
          <a:off x="1491312" y="1950900"/>
          <a:ext cx="8128000" cy="809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 name="Picture 2" descr="https://ss2.bdstatic.com/70cFvnSh_Q1YnxGkpoWK1HF6hhy/it/u=3185156100,3140500470&amp;fm=26&amp;gp=0.jpg"/>
          <p:cNvPicPr>
            <a:picLocks noChangeAspect="1" noChangeArrowheads="1"/>
          </p:cNvPicPr>
          <p:nvPr/>
        </p:nvPicPr>
        <p:blipFill rotWithShape="1">
          <a:blip r:embed="rId7">
            <a:extLst>
              <a:ext uri="{28A0092B-C50C-407E-A947-70E740481C1C}">
                <a14:useLocalDpi xmlns:a14="http://schemas.microsoft.com/office/drawing/2010/main" val="0"/>
              </a:ext>
            </a:extLst>
          </a:blip>
          <a:srcRect r="40744"/>
          <a:stretch/>
        </p:blipFill>
        <p:spPr bwMode="auto">
          <a:xfrm>
            <a:off x="1501334" y="2760524"/>
            <a:ext cx="1532751" cy="16427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s://ss3.bdstatic.com/70cFv8Sh_Q1YnxGkpoWK1HF6hhy/it/u=1672873603,1003175156&amp;fm=26&amp;gp=0.jpg"/>
          <p:cNvPicPr>
            <a:picLocks noChangeAspect="1" noChangeArrowheads="1"/>
          </p:cNvPicPr>
          <p:nvPr/>
        </p:nvPicPr>
        <p:blipFill rotWithShape="1">
          <a:blip r:embed="rId8">
            <a:extLst>
              <a:ext uri="{28A0092B-C50C-407E-A947-70E740481C1C}">
                <a14:useLocalDpi xmlns:a14="http://schemas.microsoft.com/office/drawing/2010/main" val="0"/>
              </a:ext>
            </a:extLst>
          </a:blip>
          <a:srcRect r="45480"/>
          <a:stretch/>
        </p:blipFill>
        <p:spPr bwMode="auto">
          <a:xfrm>
            <a:off x="1501333" y="4545021"/>
            <a:ext cx="1532751" cy="1563668"/>
          </a:xfrm>
          <a:prstGeom prst="rect">
            <a:avLst/>
          </a:prstGeom>
          <a:noFill/>
          <a:extLst>
            <a:ext uri="{909E8E84-426E-40DD-AFC4-6F175D3DCCD1}">
              <a14:hiddenFill xmlns:a14="http://schemas.microsoft.com/office/drawing/2010/main">
                <a:solidFill>
                  <a:srgbClr val="FFFFFF"/>
                </a:solidFill>
              </a14:hiddenFill>
            </a:ext>
          </a:extLst>
        </p:spPr>
      </p:pic>
      <p:pic>
        <p:nvPicPr>
          <p:cNvPr id="16" name="内容占位符 3"/>
          <p:cNvPicPr>
            <a:picLocks noGrp="1" noChangeAspect="1"/>
          </p:cNvPicPr>
          <p:nvPr>
            <p:ph idx="1"/>
          </p:nvPr>
        </p:nvPicPr>
        <p:blipFill rotWithShape="1">
          <a:blip r:embed="rId9" cstate="print">
            <a:extLst>
              <a:ext uri="{28A0092B-C50C-407E-A947-70E740481C1C}">
                <a14:useLocalDpi xmlns:a14="http://schemas.microsoft.com/office/drawing/2010/main" val="0"/>
              </a:ext>
            </a:extLst>
          </a:blip>
          <a:srcRect l="36935" t="16282" b="11821"/>
          <a:stretch/>
        </p:blipFill>
        <p:spPr>
          <a:xfrm>
            <a:off x="3685067" y="2760524"/>
            <a:ext cx="1532751" cy="1642729"/>
          </a:xfr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62436" y="4545021"/>
            <a:ext cx="1532751" cy="1563668"/>
          </a:xfrm>
          <a:prstGeom prst="rect">
            <a:avLst/>
          </a:prstGeom>
        </p:spPr>
      </p:pic>
      <p:pic>
        <p:nvPicPr>
          <p:cNvPr id="18" name="图片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62437" y="2760524"/>
            <a:ext cx="1532751" cy="1642729"/>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06480" y="3493968"/>
            <a:ext cx="1818570" cy="1818570"/>
          </a:xfrm>
          <a:prstGeom prst="rect">
            <a:avLst/>
          </a:prstGeom>
        </p:spPr>
      </p:pic>
      <p:pic>
        <p:nvPicPr>
          <p:cNvPr id="2050" name="Picture 2" descr="https://timgsa.baidu.com/timg?image&amp;quality=80&amp;size=b9999_10000&amp;sec=1604428732188&amp;di=8d5c733c1fcc654900bfd9f42d267696&amp;imgtype=0&amp;src=http%3A%2F%2Fwww.cnjidan.com%2Fupload%2Fpictures%2F2017%2F04%2F0-ExrLr4.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5396" r="22028"/>
          <a:stretch/>
        </p:blipFill>
        <p:spPr bwMode="auto">
          <a:xfrm>
            <a:off x="3685067" y="4545021"/>
            <a:ext cx="1532751" cy="1563668"/>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1167DEBA-1BE6-43B4-9A87-1E7A446838E9}"/>
              </a:ext>
            </a:extLst>
          </p:cNvPr>
          <p:cNvSpPr/>
          <p:nvPr/>
        </p:nvSpPr>
        <p:spPr>
          <a:xfrm>
            <a:off x="5648951" y="821094"/>
            <a:ext cx="618247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20" name="圆角矩形 6">
            <a:extLst>
              <a:ext uri="{FF2B5EF4-FFF2-40B4-BE49-F238E27FC236}">
                <a16:creationId xmlns:a16="http://schemas.microsoft.com/office/drawing/2014/main" id="{E2A0939F-941D-4F40-A2C0-A7C1072BAF30}"/>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21" name="圆角矩形 7">
            <a:extLst>
              <a:ext uri="{FF2B5EF4-FFF2-40B4-BE49-F238E27FC236}">
                <a16:creationId xmlns:a16="http://schemas.microsoft.com/office/drawing/2014/main" id="{BC1B8AAD-40A2-45A8-9754-C3485977572F}"/>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22" name="Freeform 96">
            <a:extLst>
              <a:ext uri="{FF2B5EF4-FFF2-40B4-BE49-F238E27FC236}">
                <a16:creationId xmlns:a16="http://schemas.microsoft.com/office/drawing/2014/main" id="{3722A080-8807-4D9E-AAFB-B98231DC8BDB}"/>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23" name="文本框 8">
            <a:extLst>
              <a:ext uri="{FF2B5EF4-FFF2-40B4-BE49-F238E27FC236}">
                <a16:creationId xmlns:a16="http://schemas.microsoft.com/office/drawing/2014/main" id="{56FC2C4B-1ED9-457D-83A1-987A7DCBF90F}"/>
              </a:ext>
            </a:extLst>
          </p:cNvPr>
          <p:cNvSpPr txBox="1"/>
          <p:nvPr/>
        </p:nvSpPr>
        <p:spPr>
          <a:xfrm>
            <a:off x="2130382" y="779118"/>
            <a:ext cx="3271155"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机器学习步骤</a:t>
            </a:r>
          </a:p>
        </p:txBody>
      </p:sp>
    </p:spTree>
    <p:extLst>
      <p:ext uri="{BB962C8B-B14F-4D97-AF65-F5344CB8AC3E}">
        <p14:creationId xmlns:p14="http://schemas.microsoft.com/office/powerpoint/2010/main" val="27189002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88945" y="2729490"/>
            <a:ext cx="4101783" cy="2154436"/>
          </a:xfrm>
          <a:prstGeom prst="rect">
            <a:avLst/>
          </a:prstGeom>
        </p:spPr>
        <p:txBody>
          <a:bodyPr wrap="square">
            <a:spAutoFit/>
          </a:bodyPr>
          <a:lstStyle/>
          <a:p>
            <a:pPr algn="just"/>
            <a:r>
              <a:rPr lang="zh-CN" altLang="zh-CN"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通过这张图可以看出，各种不同算法在输入的数据量达到一定级数后，都有相近的高准确度。于是诞生了机器学习界的名言：</a:t>
            </a:r>
            <a:endParaRPr lang="en-US" altLang="zh-CN"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algn="just"/>
            <a:endParaRPr lang="en-US" altLang="zh-CN" b="1"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endParaRPr>
          </a:p>
          <a:p>
            <a:pPr algn="just"/>
            <a:r>
              <a:rPr lang="zh-CN" altLang="zh-CN" sz="2000" kern="0" dirty="0">
                <a:latin typeface="微软雅黑" panose="020B0503020204020204" pitchFamily="34" charset="-122"/>
                <a:ea typeface="微软雅黑" panose="020B0503020204020204" pitchFamily="34" charset="-122"/>
                <a:cs typeface="宋体" panose="02010600030101010101" pitchFamily="2" charset="-122"/>
              </a:rPr>
              <a:t>成功的机器学习应用不是拥有最好的算法，而是拥有</a:t>
            </a:r>
            <a:r>
              <a:rPr lang="zh-CN" altLang="zh-CN" sz="2400" b="1" kern="0" dirty="0">
                <a:solidFill>
                  <a:srgbClr val="C00000"/>
                </a:solidFill>
                <a:latin typeface="微软雅黑" panose="020B0503020204020204" pitchFamily="34" charset="-122"/>
                <a:ea typeface="微软雅黑" panose="020B0503020204020204" pitchFamily="34" charset="-122"/>
                <a:cs typeface="宋体" panose="02010600030101010101" pitchFamily="2" charset="-122"/>
              </a:rPr>
              <a:t>最多的数据！</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0FEAA31F-1374-4AE7-9709-E10A5C1F552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pic>
        <p:nvPicPr>
          <p:cNvPr id="2050" name="Picture 2" descr="https://ss2.baidu.com/6ON1bjeh1BF3odCf/it/u=623756541,2418023437&amp;fm=15&amp;gp=0.jpg"/>
          <p:cNvPicPr>
            <a:picLocks noChangeAspect="1" noChangeArrowheads="1"/>
          </p:cNvPicPr>
          <p:nvPr/>
        </p:nvPicPr>
        <p:blipFill rotWithShape="1">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l="2839" b="2442"/>
          <a:stretch/>
        </p:blipFill>
        <p:spPr bwMode="auto">
          <a:xfrm>
            <a:off x="1125613" y="1722182"/>
            <a:ext cx="4627245" cy="444176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3188221" y="6163948"/>
            <a:ext cx="1123797" cy="369332"/>
          </a:xfrm>
          <a:prstGeom prst="rect">
            <a:avLst/>
          </a:prstGeom>
          <a:noFill/>
        </p:spPr>
        <p:txBody>
          <a:bodyPr wrap="square" rtlCol="0">
            <a:spAutoFit/>
          </a:bodyPr>
          <a:lstStyle/>
          <a:p>
            <a:pPr algn="just"/>
            <a:r>
              <a:rPr lang="zh-CN" altLang="en-US" dirty="0">
                <a:latin typeface="微软雅黑" panose="020B0503020204020204" pitchFamily="34" charset="-122"/>
                <a:ea typeface="微软雅黑" panose="020B0503020204020204" pitchFamily="34" charset="-122"/>
              </a:rPr>
              <a:t>数据大小</a:t>
            </a:r>
          </a:p>
        </p:txBody>
      </p:sp>
      <p:sp>
        <p:nvSpPr>
          <p:cNvPr id="3" name="文本框 2"/>
          <p:cNvSpPr txBox="1"/>
          <p:nvPr/>
        </p:nvSpPr>
        <p:spPr>
          <a:xfrm>
            <a:off x="593212" y="3314265"/>
            <a:ext cx="393283" cy="923330"/>
          </a:xfrm>
          <a:prstGeom prst="rect">
            <a:avLst/>
          </a:prstGeom>
          <a:noFill/>
        </p:spPr>
        <p:txBody>
          <a:bodyPr wrap="square" rtlCol="0">
            <a:spAutoFit/>
          </a:bodyPr>
          <a:lstStyle/>
          <a:p>
            <a:pPr algn="just"/>
            <a:r>
              <a:rPr lang="zh-CN" altLang="en-US" dirty="0">
                <a:latin typeface="微软雅黑" panose="020B0503020204020204" pitchFamily="34" charset="-122"/>
                <a:ea typeface="微软雅黑" panose="020B0503020204020204" pitchFamily="34" charset="-122"/>
              </a:rPr>
              <a:t>准确率</a:t>
            </a:r>
          </a:p>
        </p:txBody>
      </p:sp>
      <p:sp>
        <p:nvSpPr>
          <p:cNvPr id="8" name="矩形 7">
            <a:extLst>
              <a:ext uri="{FF2B5EF4-FFF2-40B4-BE49-F238E27FC236}">
                <a16:creationId xmlns:a16="http://schemas.microsoft.com/office/drawing/2014/main" id="{2FBAE35A-49DD-49ED-B18E-7BC0968E5C62}"/>
              </a:ext>
            </a:extLst>
          </p:cNvPr>
          <p:cNvSpPr/>
          <p:nvPr/>
        </p:nvSpPr>
        <p:spPr>
          <a:xfrm>
            <a:off x="5617273" y="821094"/>
            <a:ext cx="621414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13">
            <a:extLst>
              <a:ext uri="{FF2B5EF4-FFF2-40B4-BE49-F238E27FC236}">
                <a16:creationId xmlns:a16="http://schemas.microsoft.com/office/drawing/2014/main" id="{8F5C4BEE-143E-4228-A1E5-493CB71580ED}"/>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15">
            <a:extLst>
              <a:ext uri="{FF2B5EF4-FFF2-40B4-BE49-F238E27FC236}">
                <a16:creationId xmlns:a16="http://schemas.microsoft.com/office/drawing/2014/main" id="{29BCCE90-3D9E-4403-9FAD-549E989EFFD7}"/>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2" name="Freeform 96">
            <a:extLst>
              <a:ext uri="{FF2B5EF4-FFF2-40B4-BE49-F238E27FC236}">
                <a16:creationId xmlns:a16="http://schemas.microsoft.com/office/drawing/2014/main" id="{28D0A711-9A74-4457-A7BD-249BAA5592F3}"/>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3" name="文本框 8">
            <a:extLst>
              <a:ext uri="{FF2B5EF4-FFF2-40B4-BE49-F238E27FC236}">
                <a16:creationId xmlns:a16="http://schemas.microsoft.com/office/drawing/2014/main" id="{D50781E4-BCA1-4CE8-B99E-2421E6AA5F76}"/>
              </a:ext>
            </a:extLst>
          </p:cNvPr>
          <p:cNvSpPr txBox="1"/>
          <p:nvPr/>
        </p:nvSpPr>
        <p:spPr>
          <a:xfrm>
            <a:off x="2130382" y="779118"/>
            <a:ext cx="3239477"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ea typeface="方正清刻本悦宋简体" panose="02000000000000000000" pitchFamily="2" charset="-122"/>
              </a:rPr>
              <a:t>数据决定一切</a:t>
            </a:r>
            <a:endParaRPr lang="zh-CN" altLang="en-US" sz="4000" dirty="0"/>
          </a:p>
        </p:txBody>
      </p:sp>
    </p:spTree>
    <p:extLst>
      <p:ext uri="{BB962C8B-B14F-4D97-AF65-F5344CB8AC3E}">
        <p14:creationId xmlns:p14="http://schemas.microsoft.com/office/powerpoint/2010/main" val="5328619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
          </p:nvPr>
        </p:nvSpPr>
        <p:spPr>
          <a:xfrm>
            <a:off x="609600" y="1690825"/>
            <a:ext cx="10972800" cy="4937760"/>
          </a:xfrm>
        </p:spPr>
        <p:txBody>
          <a:bodyPr/>
          <a:lstStyle/>
          <a:p>
            <a:pPr algn="just"/>
            <a:r>
              <a:rPr lang="zh-CN" altLang="en-US" dirty="0">
                <a:latin typeface="微软雅黑" panose="020B0503020204020204" pitchFamily="34" charset="-122"/>
                <a:ea typeface="微软雅黑" panose="020B0503020204020204" pitchFamily="34" charset="-122"/>
              </a:rPr>
              <a:t>模型选择</a:t>
            </a:r>
            <a:endParaRPr lang="en-US" altLang="zh-CN" dirty="0">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拟合能力强的模型一般复杂度会比较高，容易过拟合。</a:t>
            </a:r>
            <a:endParaRPr lang="en-US" altLang="zh-CN" dirty="0">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如果限制模型复杂度，降低拟合能力，可能会欠拟合。</a:t>
            </a:r>
            <a:endParaRPr lang="en-US" altLang="zh-CN" dirty="0">
              <a:latin typeface="微软雅黑" panose="020B0503020204020204" pitchFamily="34" charset="-122"/>
              <a:ea typeface="微软雅黑" panose="020B0503020204020204" pitchFamily="34" charset="-122"/>
            </a:endParaRPr>
          </a:p>
          <a:p>
            <a:pPr algn="just"/>
            <a:r>
              <a:rPr lang="zh-CN" altLang="en-US" dirty="0">
                <a:latin typeface="微软雅黑" panose="020B0503020204020204" pitchFamily="34" charset="-122"/>
                <a:ea typeface="微软雅黑" panose="020B0503020204020204" pitchFamily="34" charset="-122"/>
              </a:rPr>
              <a:t>偏差与方差分解</a:t>
            </a:r>
            <a:endParaRPr lang="en-US" altLang="zh-CN" dirty="0">
              <a:latin typeface="微软雅黑" panose="020B0503020204020204" pitchFamily="34" charset="-122"/>
              <a:ea typeface="微软雅黑" panose="020B0503020204020204" pitchFamily="34" charset="-122"/>
            </a:endParaRPr>
          </a:p>
          <a:p>
            <a:pPr lvl="1" algn="just"/>
            <a:r>
              <a:rPr lang="zh-CN" altLang="en-US" dirty="0">
                <a:latin typeface="微软雅黑" panose="020B0503020204020204" pitchFamily="34" charset="-122"/>
                <a:ea typeface="微软雅黑" panose="020B0503020204020204" pitchFamily="34" charset="-122"/>
              </a:rPr>
              <a:t>期望错误可以分解为</a:t>
            </a:r>
          </a:p>
        </p:txBody>
      </p:sp>
      <p:pic>
        <p:nvPicPr>
          <p:cNvPr id="4" name="图片 3" descr="屏幕剪辑"/>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96678" y="3881302"/>
            <a:ext cx="4422538" cy="715743"/>
          </a:xfrm>
          <a:prstGeom prst="rect">
            <a:avLst/>
          </a:prstGeom>
        </p:spPr>
      </p:pic>
      <p:pic>
        <p:nvPicPr>
          <p:cNvPr id="7" name="图片 6" descr="屏幕剪辑"/>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24960" y="5043625"/>
            <a:ext cx="2985840" cy="474760"/>
          </a:xfrm>
          <a:prstGeom prst="rect">
            <a:avLst/>
          </a:prstGeom>
        </p:spPr>
      </p:pic>
      <p:pic>
        <p:nvPicPr>
          <p:cNvPr id="8" name="图片 7" descr="屏幕剪辑"/>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61077" y="5156397"/>
            <a:ext cx="2942473" cy="720264"/>
          </a:xfrm>
          <a:prstGeom prst="rect">
            <a:avLst/>
          </a:prstGeom>
        </p:spPr>
      </p:pic>
      <p:pic>
        <p:nvPicPr>
          <p:cNvPr id="9" name="图片 8" descr="屏幕剪辑"/>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34987" y="5945917"/>
            <a:ext cx="3264694" cy="643446"/>
          </a:xfrm>
          <a:prstGeom prst="rect">
            <a:avLst/>
          </a:prstGeom>
        </p:spPr>
      </p:pic>
      <p:cxnSp>
        <p:nvCxnSpPr>
          <p:cNvPr id="11" name="直接连接符 10"/>
          <p:cNvCxnSpPr>
            <a:endCxn id="7" idx="0"/>
          </p:cNvCxnSpPr>
          <p:nvPr/>
        </p:nvCxnSpPr>
        <p:spPr>
          <a:xfrm>
            <a:off x="7848600" y="4517577"/>
            <a:ext cx="869280" cy="52604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8" idx="0"/>
          </p:cNvCxnSpPr>
          <p:nvPr/>
        </p:nvCxnSpPr>
        <p:spPr>
          <a:xfrm flipH="1">
            <a:off x="3332313" y="4597045"/>
            <a:ext cx="1812876" cy="55935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9" idx="0"/>
          </p:cNvCxnSpPr>
          <p:nvPr/>
        </p:nvCxnSpPr>
        <p:spPr>
          <a:xfrm flipH="1">
            <a:off x="6367335" y="4517577"/>
            <a:ext cx="371099" cy="142834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614062" y="821094"/>
            <a:ext cx="7217361"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4" name="圆角矩形 13"/>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6" name="圆角矩形 15"/>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7"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8" name="文本框 8"/>
          <p:cNvSpPr txBox="1"/>
          <p:nvPr/>
        </p:nvSpPr>
        <p:spPr>
          <a:xfrm>
            <a:off x="2130382" y="779118"/>
            <a:ext cx="2236266"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模型选择</a:t>
            </a:r>
          </a:p>
        </p:txBody>
      </p:sp>
    </p:spTree>
    <p:extLst>
      <p:ext uri="{BB962C8B-B14F-4D97-AF65-F5344CB8AC3E}">
        <p14:creationId xmlns:p14="http://schemas.microsoft.com/office/powerpoint/2010/main" val="199509939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屏幕剪辑"/>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535710" y="1985200"/>
            <a:ext cx="4560290" cy="4114800"/>
          </a:xfrm>
          <a:prstGeom prst="rect">
            <a:avLst/>
          </a:prstGeom>
        </p:spPr>
      </p:pic>
      <p:pic>
        <p:nvPicPr>
          <p:cNvPr id="4" name="图片 3" descr="屏幕剪辑"/>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096000" y="2717701"/>
            <a:ext cx="4384138" cy="2802195"/>
          </a:xfrm>
          <a:prstGeom prst="rect">
            <a:avLst/>
          </a:prstGeom>
        </p:spPr>
      </p:pic>
      <p:sp>
        <p:nvSpPr>
          <p:cNvPr id="8" name="矩形 7">
            <a:extLst>
              <a:ext uri="{FF2B5EF4-FFF2-40B4-BE49-F238E27FC236}">
                <a16:creationId xmlns:a16="http://schemas.microsoft.com/office/drawing/2014/main" id="{490363D2-E4B5-4D18-80AE-DF0A8B384B68}"/>
              </a:ext>
            </a:extLst>
          </p:cNvPr>
          <p:cNvSpPr/>
          <p:nvPr/>
        </p:nvSpPr>
        <p:spPr>
          <a:xfrm>
            <a:off x="1535710" y="6228864"/>
            <a:ext cx="4339650"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集成模型：有效的降低方差与偏差的方法</a:t>
            </a:r>
          </a:p>
        </p:txBody>
      </p:sp>
      <p:sp>
        <p:nvSpPr>
          <p:cNvPr id="9" name="矩形 8"/>
          <p:cNvSpPr/>
          <p:nvPr/>
        </p:nvSpPr>
        <p:spPr>
          <a:xfrm>
            <a:off x="5136416" y="821094"/>
            <a:ext cx="6695008"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0" name="圆角矩形 9"/>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1" name="圆角矩形 10"/>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2"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3" name="文本框 8"/>
          <p:cNvSpPr txBox="1"/>
          <p:nvPr/>
        </p:nvSpPr>
        <p:spPr>
          <a:xfrm>
            <a:off x="2130382" y="779118"/>
            <a:ext cx="27586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偏差与方差</a:t>
            </a:r>
          </a:p>
        </p:txBody>
      </p:sp>
    </p:spTree>
    <p:custDataLst>
      <p:tags r:id="rId1"/>
    </p:custDataLst>
    <p:extLst>
      <p:ext uri="{BB962C8B-B14F-4D97-AF65-F5344CB8AC3E}">
        <p14:creationId xmlns:p14="http://schemas.microsoft.com/office/powerpoint/2010/main" val="137623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181613" y="821094"/>
            <a:ext cx="464980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8"/>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9"/>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8"/>
          <p:cNvSpPr txBox="1"/>
          <p:nvPr/>
        </p:nvSpPr>
        <p:spPr>
          <a:xfrm>
            <a:off x="2130381" y="779118"/>
            <a:ext cx="480381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机器学习与传统编程</a:t>
            </a:r>
          </a:p>
        </p:txBody>
      </p:sp>
      <p:sp>
        <p:nvSpPr>
          <p:cNvPr id="2" name="矩形 1"/>
          <p:cNvSpPr/>
          <p:nvPr/>
        </p:nvSpPr>
        <p:spPr>
          <a:xfrm>
            <a:off x="797173" y="2083715"/>
            <a:ext cx="10597654" cy="4154984"/>
          </a:xfrm>
          <a:prstGeom prst="rect">
            <a:avLst/>
          </a:prstGeom>
        </p:spPr>
        <p:txBody>
          <a:bodyPr wrap="square">
            <a:spAutoFit/>
          </a:bodyPr>
          <a:lstStyle/>
          <a:p>
            <a:pPr algn="just"/>
            <a:r>
              <a:rPr lang="zh-CN" altLang="en-US" sz="2400" dirty="0">
                <a:latin typeface="微软雅黑" panose="020B0503020204020204" pitchFamily="34" charset="-122"/>
                <a:ea typeface="微软雅黑" panose="020B0503020204020204" pitchFamily="34" charset="-122"/>
              </a:rPr>
              <a:t>在“智能”应用的早期，许多系统使用人为制订的</a:t>
            </a:r>
            <a:r>
              <a:rPr lang="zh-CN" altLang="en-US" sz="2400" b="1" dirty="0">
                <a:solidFill>
                  <a:srgbClr val="C00000"/>
                </a:solidFill>
                <a:latin typeface="微软雅黑" panose="020B0503020204020204" pitchFamily="34" charset="-122"/>
                <a:ea typeface="微软雅黑" panose="020B0503020204020204" pitchFamily="34" charset="-122"/>
              </a:rPr>
              <a:t>“</a:t>
            </a:r>
            <a:r>
              <a:rPr lang="en-US" altLang="zh-CN" sz="2400" b="1" dirty="0">
                <a:solidFill>
                  <a:srgbClr val="C00000"/>
                </a:solidFill>
                <a:latin typeface="微软雅黑" panose="020B0503020204020204" pitchFamily="34" charset="-122"/>
                <a:ea typeface="微软雅黑" panose="020B0503020204020204" pitchFamily="34" charset="-122"/>
              </a:rPr>
              <a:t>if”</a:t>
            </a:r>
            <a:r>
              <a:rPr lang="zh-CN" altLang="en-US" sz="2400" b="1" dirty="0">
                <a:solidFill>
                  <a:srgbClr val="C00000"/>
                </a:solidFill>
                <a:latin typeface="微软雅黑" panose="020B0503020204020204" pitchFamily="34" charset="-122"/>
                <a:ea typeface="微软雅黑" panose="020B0503020204020204" pitchFamily="34" charset="-122"/>
              </a:rPr>
              <a:t>和“</a:t>
            </a:r>
            <a:r>
              <a:rPr lang="en-US" altLang="zh-CN" sz="2400" b="1" dirty="0">
                <a:solidFill>
                  <a:srgbClr val="C00000"/>
                </a:solidFill>
                <a:latin typeface="微软雅黑" panose="020B0503020204020204" pitchFamily="34" charset="-122"/>
                <a:ea typeface="微软雅黑" panose="020B0503020204020204" pitchFamily="34" charset="-122"/>
              </a:rPr>
              <a:t>else”</a:t>
            </a:r>
            <a:r>
              <a:rPr lang="zh-CN" altLang="en-US" sz="2400" dirty="0">
                <a:latin typeface="微软雅黑" panose="020B0503020204020204" pitchFamily="34" charset="-122"/>
                <a:ea typeface="微软雅黑" panose="020B0503020204020204" pitchFamily="34" charset="-122"/>
              </a:rPr>
              <a:t>决策规则来处理数据，或根据用户输入的内容进行调整。想象有一个垃圾邮件过滤器，其任务是酌情将收到的某些邮件移动到垃圾邮件文件夹。你可以创建一个</a:t>
            </a:r>
            <a:r>
              <a:rPr lang="zh-CN" altLang="en-US" sz="2400" b="1" dirty="0">
                <a:solidFill>
                  <a:srgbClr val="C00000"/>
                </a:solidFill>
                <a:latin typeface="微软雅黑" panose="020B0503020204020204" pitchFamily="34" charset="-122"/>
                <a:ea typeface="微软雅黑" panose="020B0503020204020204" pitchFamily="34" charset="-122"/>
              </a:rPr>
              <a:t>关键词黑名单</a:t>
            </a:r>
            <a:r>
              <a:rPr lang="zh-CN" altLang="en-US" sz="2400" dirty="0">
                <a:latin typeface="微软雅黑" panose="020B0503020204020204" pitchFamily="34" charset="-122"/>
                <a:ea typeface="微软雅黑" panose="020B0503020204020204" pitchFamily="34" charset="-122"/>
              </a:rPr>
              <a:t>，所有包含这些关键词的邮件都会被标记为垃圾邮件。这是用专家设计的规则体系来设计“智能”应用的一个示例。人为制订的</a:t>
            </a:r>
            <a:r>
              <a:rPr lang="zh-CN" altLang="en-US" sz="2400" b="1" dirty="0">
                <a:solidFill>
                  <a:srgbClr val="C00000"/>
                </a:solidFill>
                <a:latin typeface="微软雅黑" panose="020B0503020204020204" pitchFamily="34" charset="-122"/>
                <a:ea typeface="微软雅黑" panose="020B0503020204020204" pitchFamily="34" charset="-122"/>
              </a:rPr>
              <a:t>决策规则</a:t>
            </a:r>
            <a:r>
              <a:rPr lang="zh-CN" altLang="en-US" sz="2400" dirty="0">
                <a:latin typeface="微软雅黑" panose="020B0503020204020204" pitchFamily="34" charset="-122"/>
                <a:ea typeface="微软雅黑" panose="020B0503020204020204" pitchFamily="34" charset="-122"/>
              </a:rPr>
              <a:t>对某些应用来说是可行的，特别是人们对其模型处理过程非常熟悉的应用。但是，人为制订决策规则主要有</a:t>
            </a:r>
            <a:r>
              <a:rPr lang="zh-CN" altLang="en-US" sz="2400" b="1" dirty="0">
                <a:solidFill>
                  <a:srgbClr val="C00000"/>
                </a:solidFill>
                <a:latin typeface="微软雅黑" panose="020B0503020204020204" pitchFamily="34" charset="-122"/>
                <a:ea typeface="微软雅黑" panose="020B0503020204020204" pitchFamily="34" charset="-122"/>
              </a:rPr>
              <a:t>两个缺点</a:t>
            </a:r>
            <a:r>
              <a:rPr lang="zh-CN" altLang="en-US" sz="2400" dirty="0">
                <a:latin typeface="微软雅黑" panose="020B0503020204020204" pitchFamily="34" charset="-122"/>
                <a:ea typeface="微软雅黑" panose="020B0503020204020204" pitchFamily="34" charset="-122"/>
              </a:rPr>
              <a:t>。做决策所需要的</a:t>
            </a:r>
            <a:r>
              <a:rPr lang="zh-CN" altLang="en-US" sz="2400" b="1" dirty="0">
                <a:solidFill>
                  <a:srgbClr val="C00000"/>
                </a:solidFill>
                <a:latin typeface="微软雅黑" panose="020B0503020204020204" pitchFamily="34" charset="-122"/>
                <a:ea typeface="微软雅黑" panose="020B0503020204020204" pitchFamily="34" charset="-122"/>
              </a:rPr>
              <a:t>逻辑只适用于单一领域和单项任务</a:t>
            </a:r>
            <a:r>
              <a:rPr lang="zh-CN" altLang="en-US" sz="2400" dirty="0">
                <a:latin typeface="微软雅黑" panose="020B0503020204020204" pitchFamily="34" charset="-122"/>
                <a:ea typeface="微软雅黑" panose="020B0503020204020204" pitchFamily="34" charset="-122"/>
              </a:rPr>
              <a:t>。任务哪怕稍有变化，都可能需要重写整个系统。想要制订规则，</a:t>
            </a:r>
            <a:r>
              <a:rPr lang="zh-CN" altLang="en-US" sz="2400" b="1" dirty="0">
                <a:solidFill>
                  <a:srgbClr val="C00000"/>
                </a:solidFill>
                <a:latin typeface="微软雅黑" panose="020B0503020204020204" pitchFamily="34" charset="-122"/>
                <a:ea typeface="微软雅黑" panose="020B0503020204020204" pitchFamily="34" charset="-122"/>
              </a:rPr>
              <a:t>需要对人类专家的决策过程有很深刻的理解</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另外，机器学习的</a:t>
            </a:r>
            <a:r>
              <a:rPr lang="zh-CN" altLang="en-US" sz="2400" b="1" dirty="0">
                <a:solidFill>
                  <a:srgbClr val="C00000"/>
                </a:solidFill>
                <a:latin typeface="微软雅黑" panose="020B0503020204020204" pitchFamily="34" charset="-122"/>
                <a:ea typeface="微软雅黑" panose="020B0503020204020204" pitchFamily="34" charset="-122"/>
              </a:rPr>
              <a:t>可靠性、可解释性</a:t>
            </a:r>
            <a:r>
              <a:rPr lang="zh-CN" altLang="en-US" sz="2400" dirty="0">
                <a:latin typeface="微软雅黑" panose="020B0503020204020204" pitchFamily="34" charset="-122"/>
                <a:ea typeface="微软雅黑" panose="020B0503020204020204" pitchFamily="34" charset="-122"/>
              </a:rPr>
              <a:t>远远高于其它人工智能方法。</a:t>
            </a:r>
          </a:p>
        </p:txBody>
      </p:sp>
    </p:spTree>
    <p:extLst>
      <p:ext uri="{BB962C8B-B14F-4D97-AF65-F5344CB8AC3E}">
        <p14:creationId xmlns:p14="http://schemas.microsoft.com/office/powerpoint/2010/main" val="36571470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屏幕剪辑"/>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166205" y="2068262"/>
            <a:ext cx="4153009" cy="1534926"/>
          </a:xfrm>
          <a:prstGeom prst="rect">
            <a:avLst/>
          </a:prstGeom>
        </p:spPr>
      </p:pic>
      <p:pic>
        <p:nvPicPr>
          <p:cNvPr id="3074" name="Picture 2" descr="âPattern Recognition handwrite numberâçå¾çæç´¢ç»æ"/>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166205" y="4299175"/>
            <a:ext cx="3670974" cy="21641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6171963" y="821094"/>
            <a:ext cx="565945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8"/>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9"/>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8"/>
          <p:cNvSpPr txBox="1"/>
          <p:nvPr/>
        </p:nvSpPr>
        <p:spPr>
          <a:xfrm>
            <a:off x="2130381" y="779118"/>
            <a:ext cx="379416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机器学习适用性</a:t>
            </a:r>
          </a:p>
        </p:txBody>
      </p:sp>
      <p:pic>
        <p:nvPicPr>
          <p:cNvPr id="4098"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6776" y="2068262"/>
            <a:ext cx="4497292" cy="4395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83225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618107F-563B-3615-7023-4D3CA8929055}"/>
              </a:ext>
            </a:extLst>
          </p:cNvPr>
          <p:cNvSpPr/>
          <p:nvPr/>
        </p:nvSpPr>
        <p:spPr>
          <a:xfrm>
            <a:off x="6168083" y="821094"/>
            <a:ext cx="5663339"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5" name="圆角矩形 8">
            <a:extLst>
              <a:ext uri="{FF2B5EF4-FFF2-40B4-BE49-F238E27FC236}">
                <a16:creationId xmlns:a16="http://schemas.microsoft.com/office/drawing/2014/main" id="{A49A4528-816B-B7FC-2FC1-82CC7D0E9C65}"/>
              </a:ext>
            </a:extLst>
          </p:cNvPr>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6" name="圆角矩形 9">
            <a:extLst>
              <a:ext uri="{FF2B5EF4-FFF2-40B4-BE49-F238E27FC236}">
                <a16:creationId xmlns:a16="http://schemas.microsoft.com/office/drawing/2014/main" id="{C004DD1C-7E91-E2D6-46CD-FE1FD0C51B0A}"/>
              </a:ext>
            </a:extLst>
          </p:cNvPr>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7" name="Freeform 96">
            <a:extLst>
              <a:ext uri="{FF2B5EF4-FFF2-40B4-BE49-F238E27FC236}">
                <a16:creationId xmlns:a16="http://schemas.microsoft.com/office/drawing/2014/main" id="{0E6CD3FA-173E-4F51-D9AE-CC7D2728BE13}"/>
              </a:ext>
            </a:extLst>
          </p:cNvPr>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8" name="文本框 8">
            <a:extLst>
              <a:ext uri="{FF2B5EF4-FFF2-40B4-BE49-F238E27FC236}">
                <a16:creationId xmlns:a16="http://schemas.microsoft.com/office/drawing/2014/main" id="{EC4F3403-5378-E09B-0068-9886A0BF0784}"/>
              </a:ext>
            </a:extLst>
          </p:cNvPr>
          <p:cNvSpPr txBox="1"/>
          <p:nvPr/>
        </p:nvSpPr>
        <p:spPr>
          <a:xfrm>
            <a:off x="2130381" y="779118"/>
            <a:ext cx="3790289"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机器学习可靠性</a:t>
            </a:r>
          </a:p>
        </p:txBody>
      </p:sp>
      <p:pic>
        <p:nvPicPr>
          <p:cNvPr id="9" name="图片 8">
            <a:extLst>
              <a:ext uri="{FF2B5EF4-FFF2-40B4-BE49-F238E27FC236}">
                <a16:creationId xmlns:a16="http://schemas.microsoft.com/office/drawing/2014/main" id="{6D012C6C-E8A5-B3AB-B4C5-51CBDD1C4BD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062808" y="1714500"/>
            <a:ext cx="5799684" cy="4916004"/>
          </a:xfrm>
          <a:prstGeom prst="rect">
            <a:avLst/>
          </a:prstGeom>
        </p:spPr>
      </p:pic>
    </p:spTree>
    <p:extLst>
      <p:ext uri="{BB962C8B-B14F-4D97-AF65-F5344CB8AC3E}">
        <p14:creationId xmlns:p14="http://schemas.microsoft.com/office/powerpoint/2010/main" val="1623173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11" name="圆角矩形 10"/>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2" name="圆角矩形 11"/>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3"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4" name="文本框 13"/>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参考书籍</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687" y="2366643"/>
            <a:ext cx="2849747" cy="351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0383" y="2366606"/>
            <a:ext cx="2688289" cy="3514688"/>
          </a:xfrm>
          <a:prstGeom prst="rect">
            <a:avLst/>
          </a:prstGeom>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1790" y="2366606"/>
            <a:ext cx="2814867"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Introduction to Machine Learning with Python">
            <a:extLst>
              <a:ext uri="{FF2B5EF4-FFF2-40B4-BE49-F238E27FC236}">
                <a16:creationId xmlns:a16="http://schemas.microsoft.com/office/drawing/2014/main" id="{06D76271-42F9-70A2-7109-518069B9A1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9775" y="2366606"/>
            <a:ext cx="2789435" cy="3514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2684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3"/>
          <p:cNvSpPr>
            <a:spLocks noGrp="1"/>
          </p:cNvSpPr>
          <p:nvPr>
            <p:ph sz="quarter" idx="1"/>
          </p:nvPr>
        </p:nvSpPr>
        <p:spPr>
          <a:xfrm>
            <a:off x="580724" y="2425567"/>
            <a:ext cx="10972800" cy="3407342"/>
          </a:xfrm>
        </p:spPr>
        <p:txBody>
          <a:bodyPr>
            <a:noAutofit/>
          </a:bodyPr>
          <a:lstStyle/>
          <a:p>
            <a:r>
              <a:rPr lang="zh-CN" altLang="en-US" sz="2000" dirty="0">
                <a:latin typeface="微软雅黑" pitchFamily="34" charset="-122"/>
                <a:ea typeface="微软雅黑" pitchFamily="34" charset="-122"/>
              </a:rPr>
              <a:t>斯坦福大学</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吴恩达</a:t>
            </a:r>
            <a:r>
              <a:rPr lang="en-US" altLang="zh-CN" sz="2000" dirty="0">
                <a:latin typeface="微软雅黑" pitchFamily="34" charset="-122"/>
                <a:ea typeface="微软雅黑" pitchFamily="34" charset="-122"/>
              </a:rPr>
              <a:t>)CS229</a:t>
            </a:r>
          </a:p>
          <a:p>
            <a:pPr lvl="1"/>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机器学习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学习者逾百万，最通俗的讲解机器学习</a:t>
            </a:r>
            <a:endParaRPr lang="en-US" altLang="zh-CN" sz="2000" dirty="0">
              <a:latin typeface="微软雅黑" pitchFamily="34" charset="-122"/>
              <a:ea typeface="微软雅黑" pitchFamily="34" charset="-122"/>
            </a:endParaRPr>
          </a:p>
          <a:p>
            <a:pPr algn="just"/>
            <a:r>
              <a:rPr lang="zh-CN" altLang="en-US" sz="2000" dirty="0">
                <a:latin typeface="微软雅黑" pitchFamily="34" charset="-122"/>
                <a:ea typeface="微软雅黑" pitchFamily="34" charset="-122"/>
              </a:rPr>
              <a:t>台大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林轩田</a:t>
            </a:r>
            <a:r>
              <a:rPr lang="en-US" altLang="zh-CN" sz="2000" dirty="0">
                <a:latin typeface="微软雅黑" pitchFamily="34" charset="-122"/>
                <a:ea typeface="微软雅黑" pitchFamily="34" charset="-122"/>
              </a:rPr>
              <a:t>)</a:t>
            </a:r>
          </a:p>
          <a:p>
            <a:pPr lvl="1"/>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机器学习基石</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机器学习技法</a:t>
            </a:r>
            <a:r>
              <a:rPr lang="en-US" altLang="zh-CN" sz="2000" dirty="0">
                <a:latin typeface="微软雅黑" pitchFamily="34" charset="-122"/>
                <a:ea typeface="微软雅黑" pitchFamily="34" charset="-122"/>
              </a:rPr>
              <a:t>》</a:t>
            </a:r>
          </a:p>
          <a:p>
            <a:r>
              <a:rPr lang="zh-CN" altLang="en-US" sz="2000" dirty="0">
                <a:latin typeface="微软雅黑" pitchFamily="34" charset="-122"/>
                <a:ea typeface="微软雅黑" pitchFamily="34" charset="-122"/>
              </a:rPr>
              <a:t>台大</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李宏毅</a:t>
            </a:r>
            <a:r>
              <a:rPr lang="en-US" altLang="zh-CN" sz="2000" dirty="0">
                <a:latin typeface="微软雅黑" pitchFamily="34" charset="-122"/>
                <a:ea typeface="微软雅黑" pitchFamily="34" charset="-122"/>
              </a:rPr>
              <a:t>)</a:t>
            </a:r>
          </a:p>
          <a:p>
            <a:pPr lvl="1"/>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机器学习</a:t>
            </a:r>
            <a:r>
              <a:rPr lang="en-US" altLang="zh-CN" sz="2000" dirty="0">
                <a:latin typeface="微软雅黑" pitchFamily="34" charset="-122"/>
                <a:ea typeface="微软雅黑" pitchFamily="34" charset="-122"/>
              </a:rPr>
              <a:t>》《</a:t>
            </a:r>
            <a:r>
              <a:rPr lang="zh-CN" altLang="en-US" sz="2000" dirty="0">
                <a:latin typeface="微软雅黑" pitchFamily="34" charset="-122"/>
                <a:ea typeface="微软雅黑" pitchFamily="34" charset="-122"/>
              </a:rPr>
              <a:t>深度学习</a:t>
            </a:r>
            <a:r>
              <a:rPr lang="en-US" altLang="zh-CN" sz="2000" dirty="0">
                <a:latin typeface="微软雅黑" pitchFamily="34" charset="-122"/>
                <a:ea typeface="微软雅黑" pitchFamily="34" charset="-122"/>
              </a:rPr>
              <a:t>》</a:t>
            </a:r>
          </a:p>
        </p:txBody>
      </p:sp>
      <p:sp>
        <p:nvSpPr>
          <p:cNvPr id="8" name="矩形 7"/>
          <p:cNvSpPr/>
          <p:nvPr/>
        </p:nvSpPr>
        <p:spPr>
          <a:xfrm>
            <a:off x="4590661" y="821094"/>
            <a:ext cx="7240762" cy="589015"/>
          </a:xfrm>
          <a:prstGeom prst="rect">
            <a:avLst/>
          </a:prstGeom>
          <a:gradFill>
            <a:gsLst>
              <a:gs pos="0">
                <a:schemeClr val="accent1">
                  <a:lumMod val="5000"/>
                  <a:lumOff val="95000"/>
                  <a:alpha val="0"/>
                </a:schemeClr>
              </a:gs>
              <a:gs pos="78000">
                <a:srgbClr val="157E9F"/>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3600"/>
          </a:p>
        </p:txBody>
      </p:sp>
      <p:sp>
        <p:nvSpPr>
          <p:cNvPr id="9" name="圆角矩形 8"/>
          <p:cNvSpPr/>
          <p:nvPr/>
        </p:nvSpPr>
        <p:spPr>
          <a:xfrm rot="10800000" flipV="1">
            <a:off x="0" y="821094"/>
            <a:ext cx="1882968" cy="591573"/>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6000" dirty="0"/>
          </a:p>
        </p:txBody>
      </p:sp>
      <p:sp>
        <p:nvSpPr>
          <p:cNvPr id="10" name="圆角矩形 9"/>
          <p:cNvSpPr/>
          <p:nvPr/>
        </p:nvSpPr>
        <p:spPr>
          <a:xfrm rot="16200000" flipV="1">
            <a:off x="11625341" y="835688"/>
            <a:ext cx="576637" cy="572205"/>
          </a:xfrm>
          <a:prstGeom prst="roundRect">
            <a:avLst>
              <a:gd name="adj" fmla="val 5039"/>
            </a:avLst>
          </a:prstGeom>
          <a:solidFill>
            <a:srgbClr val="157E9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1" name="Freeform 96"/>
          <p:cNvSpPr/>
          <p:nvPr/>
        </p:nvSpPr>
        <p:spPr bwMode="auto">
          <a:xfrm>
            <a:off x="11719249" y="936112"/>
            <a:ext cx="401565" cy="393899"/>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68580" tIns="34290" rIns="68580" bIns="34290" numCol="1" anchor="t" anchorCtr="0" compatLnSpc="1"/>
          <a:lstStyle/>
          <a:p>
            <a:endParaRPr lang="zh-CN" altLang="en-US" sz="3600">
              <a:solidFill>
                <a:srgbClr val="AD1C21"/>
              </a:solidFill>
            </a:endParaRPr>
          </a:p>
        </p:txBody>
      </p:sp>
      <p:sp>
        <p:nvSpPr>
          <p:cNvPr id="12" name="文本框 13"/>
          <p:cNvSpPr txBox="1"/>
          <p:nvPr/>
        </p:nvSpPr>
        <p:spPr>
          <a:xfrm>
            <a:off x="2088404" y="779118"/>
            <a:ext cx="2296821" cy="707886"/>
          </a:xfrm>
          <a:prstGeom prst="rect">
            <a:avLst/>
          </a:prstGeom>
          <a:noFill/>
          <a:effectLst>
            <a:outerShdw blurRad="50800" dist="38100" dir="13500000" algn="br" rotWithShape="0">
              <a:prstClr val="black">
                <a:alpha val="40000"/>
              </a:prstClr>
            </a:outerShdw>
          </a:effectLst>
        </p:spPr>
        <p:txBody>
          <a:bodyPr wrap="square" rtlCol="0">
            <a:spAutoFit/>
          </a:bodyPr>
          <a:lstStyle/>
          <a:p>
            <a:r>
              <a:rPr lang="zh-CN" altLang="en-US" sz="4000" b="1" dirty="0">
                <a:solidFill>
                  <a:srgbClr val="1BA0C9"/>
                </a:solidFill>
                <a:latin typeface="方正清刻本悦宋简体" panose="02000000000000000000" pitchFamily="2" charset="-122"/>
                <a:ea typeface="方正清刻本悦宋简体" panose="02000000000000000000" pitchFamily="2" charset="-122"/>
              </a:rPr>
              <a:t>推荐课程</a:t>
            </a:r>
          </a:p>
        </p:txBody>
      </p:sp>
    </p:spTree>
    <p:extLst>
      <p:ext uri="{BB962C8B-B14F-4D97-AF65-F5344CB8AC3E}">
        <p14:creationId xmlns:p14="http://schemas.microsoft.com/office/powerpoint/2010/main" val="15149809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52.4"/>
</p:tagLst>
</file>

<file path=ppt/tags/tag2.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10;h_\theta(x) = \theta_0 + \theta_1 x&#10;$&#10;% \delta_i^{(l)} = \left(\sum_j W_{ji}^{(l)} \delta_j^{(l+1)}\right) f'(z_i^{(l)})&#10;&#10;&#10;&#10;\end{document}"/>
  <p:tag name="IGUANATEXSIZE" val="30"/>
</p:tagLst>
</file>

<file path=ppt/tags/tag3.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10;\theta_i&#10;$&#10;% \delta_i^{(l)} = \left(\sum_j W_{ji}^{(l)} \delta_j^{(l+1)}\right) f'(z_i^{(l)})&#10;&#10;&#10;&#10;\end{document}"/>
  <p:tag name="IGUANATEXSIZE" val="30"/>
</p:tagLst>
</file>

<file path=ppt/tags/tag4.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10;h_\theta(x)&#10;$&#10;% \delta_i^{(l)} = \left(\sum_j W_{ji}^{(l)} \delta_j^{(l+1)}\right) f'(z_i^{(l)})&#10;&#10;&#10;&#10;\end{document}"/>
  <p:tag name="IGUANATEXSIZE" val="30"/>
</p:tagLst>
</file>

<file path=ppt/tags/tag5.xml><?xml version="1.0" encoding="utf-8"?>
<p:tagLst xmlns:a="http://schemas.openxmlformats.org/drawingml/2006/main" xmlns:r="http://schemas.openxmlformats.org/officeDocument/2006/relationships" xmlns:p="http://schemas.openxmlformats.org/presentationml/2006/main">
  <p:tag name="LATEXADDIN" val="\documentclass{article}&#10;\usepackage{amsmath}&#10;\pagestyle{empty}&#10;\begin{document}&#10;&#10;&#10;$&#10;\theta = (X^T X)^{-1} X^Ty&#10;$&#10;&#10;\end{document}"/>
  <p:tag name="IGUANATEXSIZE" val="32"/>
</p:tagLst>
</file>

<file path=ppt/tags/tag6.xml><?xml version="1.0" encoding="utf-8"?>
<p:tagLst xmlns:a="http://schemas.openxmlformats.org/drawingml/2006/main" xmlns:r="http://schemas.openxmlformats.org/officeDocument/2006/relationships" xmlns:p="http://schemas.openxmlformats.org/presentationml/2006/main">
  <p:tag name="TIMING" val="|3.6|4.6|53.4|13.1"/>
</p:tagLst>
</file>

<file path=ppt/tags/tag7.xml><?xml version="1.0" encoding="utf-8"?>
<p:tagLst xmlns:a="http://schemas.openxmlformats.org/drawingml/2006/main" xmlns:r="http://schemas.openxmlformats.org/officeDocument/2006/relationships" xmlns:p="http://schemas.openxmlformats.org/presentationml/2006/main">
  <p:tag name="TIMING" val="|20.9|88.4"/>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1945</Words>
  <PresentationFormat>宽屏</PresentationFormat>
  <Paragraphs>313</Paragraphs>
  <Slides>79</Slides>
  <Notes>15</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79</vt:i4>
      </vt:variant>
    </vt:vector>
  </HeadingPairs>
  <TitlesOfParts>
    <vt:vector size="95" baseType="lpstr">
      <vt:lpstr>等线</vt:lpstr>
      <vt:lpstr>方正粗黑宋简体</vt:lpstr>
      <vt:lpstr>方正清刻本悦宋简体</vt:lpstr>
      <vt:lpstr>华文楷体</vt:lpstr>
      <vt:lpstr>微软雅黑</vt:lpstr>
      <vt:lpstr>Arial</vt:lpstr>
      <vt:lpstr>Arial Black</vt:lpstr>
      <vt:lpstr>Calibri</vt:lpstr>
      <vt:lpstr>Calibri Light</vt:lpstr>
      <vt:lpstr>Cambria Math</vt:lpstr>
      <vt:lpstr>Symbol</vt:lpstr>
      <vt:lpstr>Times New Roman</vt:lpstr>
      <vt:lpstr>Wingdings</vt:lpstr>
      <vt:lpstr>Wingdings 2</vt:lpstr>
      <vt:lpstr>Office 主题</vt:lpstr>
      <vt:lpstr>方程式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学习率是十分重要的超参数！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2020-02-11T17:33:01Z</dcterms:created>
  <dcterms:modified xsi:type="dcterms:W3CDTF">2022-10-25T04:02:50Z</dcterms:modified>
</cp:coreProperties>
</file>