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1.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72"/>
  </p:notesMasterIdLst>
  <p:sldIdLst>
    <p:sldId id="11089480" r:id="rId3"/>
    <p:sldId id="11089520" r:id="rId4"/>
    <p:sldId id="11089521" r:id="rId5"/>
    <p:sldId id="11089578" r:id="rId6"/>
    <p:sldId id="11089582" r:id="rId7"/>
    <p:sldId id="11089583" r:id="rId8"/>
    <p:sldId id="11089584" r:id="rId9"/>
    <p:sldId id="11089585" r:id="rId10"/>
    <p:sldId id="11089586" r:id="rId11"/>
    <p:sldId id="11089587" r:id="rId12"/>
    <p:sldId id="11089588" r:id="rId13"/>
    <p:sldId id="11089589" r:id="rId14"/>
    <p:sldId id="11089590" r:id="rId15"/>
    <p:sldId id="11089591" r:id="rId16"/>
    <p:sldId id="11089592" r:id="rId17"/>
    <p:sldId id="11089593" r:id="rId18"/>
    <p:sldId id="11089594" r:id="rId19"/>
    <p:sldId id="11089595" r:id="rId20"/>
    <p:sldId id="11089596" r:id="rId21"/>
    <p:sldId id="11089605" r:id="rId22"/>
    <p:sldId id="11089597" r:id="rId23"/>
    <p:sldId id="11089598" r:id="rId24"/>
    <p:sldId id="11089599" r:id="rId25"/>
    <p:sldId id="11089600" r:id="rId26"/>
    <p:sldId id="11089601" r:id="rId27"/>
    <p:sldId id="11089606" r:id="rId28"/>
    <p:sldId id="11089602" r:id="rId29"/>
    <p:sldId id="11089603" r:id="rId30"/>
    <p:sldId id="11089604" r:id="rId31"/>
    <p:sldId id="11089607" r:id="rId32"/>
    <p:sldId id="11089608" r:id="rId33"/>
    <p:sldId id="11089609" r:id="rId34"/>
    <p:sldId id="11089610" r:id="rId35"/>
    <p:sldId id="11089611" r:id="rId36"/>
    <p:sldId id="11089612" r:id="rId37"/>
    <p:sldId id="11089613" r:id="rId38"/>
    <p:sldId id="11089614" r:id="rId39"/>
    <p:sldId id="11089615" r:id="rId40"/>
    <p:sldId id="11089616" r:id="rId41"/>
    <p:sldId id="11089617" r:id="rId42"/>
    <p:sldId id="11089618" r:id="rId43"/>
    <p:sldId id="11089619" r:id="rId44"/>
    <p:sldId id="11089620" r:id="rId45"/>
    <p:sldId id="11089621" r:id="rId46"/>
    <p:sldId id="11089622" r:id="rId47"/>
    <p:sldId id="11089623" r:id="rId48"/>
    <p:sldId id="11089624" r:id="rId49"/>
    <p:sldId id="11089625" r:id="rId50"/>
    <p:sldId id="11089626" r:id="rId51"/>
    <p:sldId id="11089627" r:id="rId52"/>
    <p:sldId id="11089628" r:id="rId53"/>
    <p:sldId id="11089629" r:id="rId54"/>
    <p:sldId id="11089630" r:id="rId55"/>
    <p:sldId id="11089631" r:id="rId56"/>
    <p:sldId id="11089632" r:id="rId57"/>
    <p:sldId id="11089633" r:id="rId58"/>
    <p:sldId id="11089634" r:id="rId59"/>
    <p:sldId id="11089635" r:id="rId60"/>
    <p:sldId id="11089636" r:id="rId61"/>
    <p:sldId id="11089637" r:id="rId62"/>
    <p:sldId id="11089638" r:id="rId63"/>
    <p:sldId id="11089639" r:id="rId64"/>
    <p:sldId id="11089640" r:id="rId65"/>
    <p:sldId id="11089641" r:id="rId66"/>
    <p:sldId id="11089642" r:id="rId67"/>
    <p:sldId id="11089643" r:id="rId68"/>
    <p:sldId id="11089644" r:id="rId69"/>
    <p:sldId id="11089645" r:id="rId70"/>
    <p:sldId id="11089581" r:id="rId7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6" autoAdjust="0"/>
    <p:restoredTop sz="85635" autoAdjust="0"/>
  </p:normalViewPr>
  <p:slideViewPr>
    <p:cSldViewPr snapToGrid="0" showGuides="1">
      <p:cViewPr varScale="1">
        <p:scale>
          <a:sx n="72" d="100"/>
          <a:sy n="72" d="100"/>
        </p:scale>
        <p:origin x="60" y="480"/>
      </p:cViewPr>
      <p:guideLst>
        <p:guide pos="3840"/>
        <p:guide orient="horz" pos="618"/>
        <p:guide orient="horz" pos="374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2022/3/1</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中华人民共和国国旗法</a:t>
            </a:r>
            <a:r>
              <a:rPr lang="en-US" altLang="zh-CN" dirty="0"/>
              <a:t>》 </a:t>
            </a:r>
            <a:r>
              <a:rPr lang="zh-CN" altLang="en-US" dirty="0"/>
              <a:t>第</a:t>
            </a:r>
            <a:r>
              <a:rPr lang="en-US" altLang="zh-CN" dirty="0"/>
              <a:t>18</a:t>
            </a:r>
            <a:r>
              <a:rPr lang="zh-CN" altLang="en-US" dirty="0"/>
              <a:t>条；</a:t>
            </a:r>
          </a:p>
          <a:p>
            <a:r>
              <a:rPr lang="en-US" altLang="zh-CN" dirty="0"/>
              <a:t>《</a:t>
            </a:r>
            <a:r>
              <a:rPr lang="zh-CN" altLang="en-US" dirty="0"/>
              <a:t>中华人民共和国国徽法</a:t>
            </a:r>
            <a:r>
              <a:rPr lang="en-US" altLang="zh-CN" dirty="0"/>
              <a:t>》 </a:t>
            </a:r>
            <a:r>
              <a:rPr lang="zh-CN" altLang="en-US" dirty="0"/>
              <a:t>第</a:t>
            </a:r>
            <a:r>
              <a:rPr lang="en-US" altLang="zh-CN" dirty="0"/>
              <a:t>10</a:t>
            </a:r>
            <a:r>
              <a:rPr lang="zh-CN" altLang="en-US" dirty="0"/>
              <a:t>条；</a:t>
            </a:r>
          </a:p>
          <a:p>
            <a:r>
              <a:rPr lang="en-US" altLang="zh-CN" dirty="0"/>
              <a:t>《</a:t>
            </a:r>
            <a:r>
              <a:rPr lang="zh-CN" altLang="en-US" dirty="0"/>
              <a:t>中华人民共和国宪法</a:t>
            </a:r>
            <a:r>
              <a:rPr lang="en-US" altLang="zh-CN" dirty="0"/>
              <a:t>》 </a:t>
            </a:r>
            <a:r>
              <a:rPr lang="zh-CN" altLang="en-US" dirty="0"/>
              <a:t>第</a:t>
            </a:r>
            <a:r>
              <a:rPr lang="en-US" altLang="zh-CN" dirty="0"/>
              <a:t>9</a:t>
            </a:r>
            <a:r>
              <a:rPr lang="zh-CN" altLang="en-US" dirty="0"/>
              <a:t>、</a:t>
            </a:r>
            <a:r>
              <a:rPr lang="en-US" altLang="zh-CN" dirty="0"/>
              <a:t>22</a:t>
            </a:r>
            <a:r>
              <a:rPr lang="zh-CN" altLang="en-US" dirty="0"/>
              <a:t>、</a:t>
            </a:r>
            <a:r>
              <a:rPr lang="en-US" altLang="zh-CN" dirty="0"/>
              <a:t>26</a:t>
            </a:r>
            <a:r>
              <a:rPr lang="zh-CN" altLang="en-US" dirty="0"/>
              <a:t>条；</a:t>
            </a:r>
          </a:p>
          <a:p>
            <a:r>
              <a:rPr lang="en-US" altLang="zh-CN" dirty="0"/>
              <a:t>《</a:t>
            </a:r>
            <a:r>
              <a:rPr lang="zh-CN" altLang="en-US" dirty="0"/>
              <a:t>中华人民共和国商标法</a:t>
            </a:r>
            <a:r>
              <a:rPr lang="en-US" altLang="zh-CN" dirty="0"/>
              <a:t>》 </a:t>
            </a:r>
            <a:r>
              <a:rPr lang="zh-CN" altLang="en-US" dirty="0"/>
              <a:t>第</a:t>
            </a:r>
            <a:r>
              <a:rPr lang="en-US" altLang="zh-CN" dirty="0"/>
              <a:t>14</a:t>
            </a:r>
            <a:r>
              <a:rPr lang="zh-CN" altLang="en-US" dirty="0"/>
              <a:t>条；</a:t>
            </a:r>
          </a:p>
          <a:p>
            <a:r>
              <a:rPr lang="en-US" altLang="zh-CN" dirty="0"/>
              <a:t>《</a:t>
            </a:r>
            <a:r>
              <a:rPr lang="zh-CN" altLang="en-US" dirty="0"/>
              <a:t>中华人民共和国妇妇权益保障法</a:t>
            </a:r>
            <a:r>
              <a:rPr lang="en-US" altLang="zh-CN" dirty="0"/>
              <a:t>》 </a:t>
            </a:r>
            <a:r>
              <a:rPr lang="zh-CN" altLang="en-US" dirty="0"/>
              <a:t>第</a:t>
            </a:r>
            <a:r>
              <a:rPr lang="en-US" altLang="zh-CN" dirty="0"/>
              <a:t>42</a:t>
            </a:r>
            <a:r>
              <a:rPr lang="zh-CN" altLang="en-US" dirty="0"/>
              <a:t>条；</a:t>
            </a:r>
          </a:p>
          <a:p>
            <a:r>
              <a:rPr lang="en-US" altLang="zh-CN" dirty="0"/>
              <a:t>《</a:t>
            </a:r>
            <a:r>
              <a:rPr lang="zh-CN" altLang="en-US" dirty="0"/>
              <a:t>中国人民解放军内务条令</a:t>
            </a:r>
            <a:r>
              <a:rPr lang="en-US" altLang="zh-CN" dirty="0"/>
              <a:t>》 </a:t>
            </a:r>
            <a:r>
              <a:rPr lang="zh-CN" altLang="en-US" dirty="0"/>
              <a:t>第</a:t>
            </a:r>
            <a:r>
              <a:rPr lang="en-US" altLang="zh-CN" dirty="0"/>
              <a:t>315</a:t>
            </a:r>
            <a:r>
              <a:rPr lang="zh-CN" altLang="en-US" dirty="0"/>
              <a:t>、</a:t>
            </a:r>
            <a:r>
              <a:rPr lang="en-US" altLang="zh-CN" dirty="0"/>
              <a:t>317</a:t>
            </a:r>
            <a:r>
              <a:rPr lang="zh-CN" altLang="en-US" dirty="0"/>
              <a:t>条；</a:t>
            </a:r>
          </a:p>
          <a:p>
            <a:r>
              <a:rPr lang="en-US" altLang="zh-CN" dirty="0"/>
              <a:t>《</a:t>
            </a:r>
            <a:r>
              <a:rPr lang="zh-CN" altLang="en-US" dirty="0"/>
              <a:t>中华人民共和国保守国家秘密法</a:t>
            </a:r>
            <a:r>
              <a:rPr lang="en-US" altLang="zh-CN" dirty="0"/>
              <a:t>》 </a:t>
            </a:r>
            <a:r>
              <a:rPr lang="zh-CN" altLang="en-US" dirty="0"/>
              <a:t>第</a:t>
            </a:r>
            <a:r>
              <a:rPr lang="en-US" altLang="zh-CN" dirty="0"/>
              <a:t>3</a:t>
            </a:r>
            <a:r>
              <a:rPr lang="zh-CN" altLang="en-US" dirty="0"/>
              <a:t>条；</a:t>
            </a:r>
          </a:p>
          <a:p>
            <a:r>
              <a:rPr lang="en-US" altLang="zh-CN" dirty="0"/>
              <a:t>《</a:t>
            </a:r>
            <a:r>
              <a:rPr lang="zh-CN" altLang="en-US" dirty="0"/>
              <a:t>直销管理条例</a:t>
            </a:r>
            <a:r>
              <a:rPr lang="en-US" altLang="zh-CN" dirty="0"/>
              <a:t>》 </a:t>
            </a:r>
            <a:r>
              <a:rPr lang="zh-CN" altLang="en-US" dirty="0"/>
              <a:t>第</a:t>
            </a:r>
            <a:r>
              <a:rPr lang="en-US" altLang="zh-CN" dirty="0"/>
              <a:t>14</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2927491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茅台：拆除国酒门、国酒字样</a:t>
            </a:r>
          </a:p>
          <a:p>
            <a:r>
              <a:rPr lang="zh-CN" altLang="en-US" dirty="0"/>
              <a:t>　　</a:t>
            </a:r>
            <a:r>
              <a:rPr lang="en-US" altLang="zh-CN" dirty="0"/>
              <a:t>2019</a:t>
            </a:r>
            <a:r>
              <a:rPr lang="zh-CN" altLang="en-US" dirty="0"/>
              <a:t>年</a:t>
            </a:r>
            <a:r>
              <a:rPr lang="en-US" altLang="zh-CN" dirty="0"/>
              <a:t>6</a:t>
            </a:r>
            <a:r>
              <a:rPr lang="zh-CN" altLang="en-US" dirty="0"/>
              <a:t>月</a:t>
            </a:r>
            <a:r>
              <a:rPr lang="en-US" altLang="zh-CN" dirty="0"/>
              <a:t>29</a:t>
            </a:r>
            <a:r>
              <a:rPr lang="zh-CN" altLang="en-US" dirty="0"/>
              <a:t>日，“国酒茅台”正式改叫“贵州茅台”，“国酒门”拆除“国酒”字样。其缘由就是违反了</a:t>
            </a:r>
            <a:r>
              <a:rPr lang="en-US" altLang="zh-CN" dirty="0"/>
              <a:t>《</a:t>
            </a:r>
            <a:r>
              <a:rPr lang="zh-CN" altLang="en-US" dirty="0"/>
              <a:t>中华人民共和国广告法</a:t>
            </a:r>
            <a:r>
              <a:rPr lang="en-US" altLang="zh-CN" dirty="0"/>
              <a:t>》</a:t>
            </a:r>
            <a:r>
              <a:rPr lang="zh-CN" altLang="en-US" dirty="0"/>
              <a:t>中表示权威性的禁忌词的使用规定。</a:t>
            </a:r>
          </a:p>
          <a:p>
            <a:endParaRPr lang="zh-CN" altLang="en-US" dirty="0"/>
          </a:p>
          <a:p>
            <a:r>
              <a:rPr lang="zh-CN" altLang="en-US" b="1" dirty="0"/>
              <a:t>案例</a:t>
            </a:r>
            <a:r>
              <a:rPr lang="en-US" altLang="zh-CN" b="1" dirty="0"/>
              <a:t>——</a:t>
            </a:r>
            <a:r>
              <a:rPr lang="zh-CN" altLang="en-US" b="1" dirty="0"/>
              <a:t>上海某科技有限公司：使用国家机关工作人员形象做广告宣传</a:t>
            </a:r>
          </a:p>
          <a:p>
            <a:r>
              <a:rPr lang="zh-CN" altLang="en-US" dirty="0"/>
              <a:t>　　当事人在微信公众号和官网中使用多名现任或原国家机关工作人员的形象做广告宣传，其广告发布持续时间长，且在案件调查时当事人未及时整改，违反了</a:t>
            </a:r>
            <a:r>
              <a:rPr lang="en-US" altLang="zh-CN" dirty="0"/>
              <a:t>《</a:t>
            </a:r>
            <a:r>
              <a:rPr lang="zh-CN" altLang="en-US" dirty="0"/>
              <a:t>中华人民共和国广告法</a:t>
            </a:r>
            <a:r>
              <a:rPr lang="en-US" altLang="zh-CN" dirty="0"/>
              <a:t>》</a:t>
            </a:r>
            <a:r>
              <a:rPr lang="zh-CN" altLang="en-US" dirty="0"/>
              <a:t>第九条第二项的规定。依据</a:t>
            </a:r>
            <a:r>
              <a:rPr lang="en-US" altLang="zh-CN" dirty="0"/>
              <a:t>《</a:t>
            </a:r>
            <a:r>
              <a:rPr lang="zh-CN" altLang="en-US" dirty="0"/>
              <a:t>中华人民共和国广告法</a:t>
            </a:r>
            <a:r>
              <a:rPr lang="en-US" altLang="zh-CN" dirty="0"/>
              <a:t>》</a:t>
            </a:r>
            <a:r>
              <a:rPr lang="zh-CN" altLang="en-US" dirty="0"/>
              <a:t>第五十七条第一项的规定，</a:t>
            </a:r>
            <a:r>
              <a:rPr lang="en-US" altLang="zh-CN" dirty="0"/>
              <a:t>2019</a:t>
            </a:r>
            <a:r>
              <a:rPr lang="zh-CN" altLang="en-US" dirty="0"/>
              <a:t>年</a:t>
            </a:r>
            <a:r>
              <a:rPr lang="en-US" altLang="zh-CN" dirty="0"/>
              <a:t>2</a:t>
            </a:r>
            <a:r>
              <a:rPr lang="zh-CN" altLang="en-US" dirty="0"/>
              <a:t>月，上海市市场监督管理局执法总队作出行政处罚，责令当事人停止发布违法广告，并处罚罚</a:t>
            </a:r>
            <a:r>
              <a:rPr lang="en-US" altLang="zh-CN" dirty="0"/>
              <a:t>100</a:t>
            </a:r>
            <a:r>
              <a:rPr lang="zh-CN" altLang="en-US" dirty="0"/>
              <a:t>万元。</a:t>
            </a:r>
          </a:p>
          <a:p>
            <a:endParaRPr lang="zh-CN" altLang="en-US" dirty="0"/>
          </a:p>
          <a:p>
            <a:r>
              <a:rPr lang="zh-CN" altLang="en-US" b="1" dirty="0"/>
              <a:t>案例</a:t>
            </a:r>
            <a:r>
              <a:rPr lang="en-US" altLang="zh-CN" b="1" dirty="0"/>
              <a:t>——</a:t>
            </a:r>
            <a:r>
              <a:rPr lang="zh-CN" altLang="en-US" b="1" dirty="0"/>
              <a:t>河南鄢陵县某科技发展有限公司：使用国家机关工作人员的名义和形象</a:t>
            </a:r>
          </a:p>
          <a:p>
            <a:r>
              <a:rPr lang="zh-CN" altLang="en-US" dirty="0"/>
              <a:t>　　当事人通过微信公众号、自建网站、宣传画报发布含有“万庄新肥、领导关怀”文字、党和国家领导人与企业代表合影等内容的广告。当事人利用国家机关工作人员的名义和形象作进行商业宣传发布广告的行为，违反了</a:t>
            </a:r>
            <a:r>
              <a:rPr lang="en-US" altLang="zh-CN" dirty="0"/>
              <a:t>《</a:t>
            </a:r>
            <a:r>
              <a:rPr lang="zh-CN" altLang="en-US" dirty="0"/>
              <a:t>中华人民共和国广告法</a:t>
            </a:r>
            <a:r>
              <a:rPr lang="en-US" altLang="zh-CN" dirty="0"/>
              <a:t>》</a:t>
            </a:r>
            <a:r>
              <a:rPr lang="zh-CN" altLang="en-US" dirty="0"/>
              <a:t>第九条的规定。</a:t>
            </a:r>
            <a:r>
              <a:rPr lang="en-US" altLang="zh-CN" dirty="0"/>
              <a:t>2019</a:t>
            </a:r>
            <a:r>
              <a:rPr lang="zh-CN" altLang="en-US" dirty="0"/>
              <a:t>年</a:t>
            </a:r>
            <a:r>
              <a:rPr lang="en-US" altLang="zh-CN" dirty="0"/>
              <a:t>1</a:t>
            </a:r>
            <a:r>
              <a:rPr lang="zh-CN" altLang="en-US" dirty="0"/>
              <a:t>月，鄢陵县工商局作出行政处罚，责令停止发布违法广告，并处罚款</a:t>
            </a:r>
            <a:r>
              <a:rPr lang="en-US" altLang="zh-CN" dirty="0"/>
              <a:t>20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3662676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中华人民共和国未成年人保护法</a:t>
            </a:r>
            <a:r>
              <a:rPr lang="en-US" altLang="zh-CN" dirty="0"/>
              <a:t>》 </a:t>
            </a:r>
            <a:r>
              <a:rPr lang="zh-CN" altLang="en-US" dirty="0"/>
              <a:t>第</a:t>
            </a:r>
            <a:r>
              <a:rPr lang="en-US" altLang="zh-CN" dirty="0"/>
              <a:t>2</a:t>
            </a:r>
            <a:r>
              <a:rPr lang="zh-CN" altLang="en-US" dirty="0"/>
              <a:t>、</a:t>
            </a:r>
            <a:r>
              <a:rPr lang="en-US" altLang="zh-CN" dirty="0"/>
              <a:t>3</a:t>
            </a:r>
            <a:r>
              <a:rPr lang="zh-CN" altLang="en-US" dirty="0"/>
              <a:t>、</a:t>
            </a:r>
            <a:r>
              <a:rPr lang="en-US" altLang="zh-CN" dirty="0"/>
              <a:t>5</a:t>
            </a:r>
            <a:r>
              <a:rPr lang="zh-CN" altLang="en-US" dirty="0"/>
              <a:t>条；</a:t>
            </a:r>
          </a:p>
          <a:p>
            <a:r>
              <a:rPr lang="en-US" altLang="zh-CN" dirty="0"/>
              <a:t>《</a:t>
            </a:r>
            <a:r>
              <a:rPr lang="zh-CN" altLang="en-US" dirty="0"/>
              <a:t>中华人民共和国残疾人保障法</a:t>
            </a:r>
            <a:r>
              <a:rPr lang="en-US" altLang="zh-CN" dirty="0"/>
              <a:t>》 </a:t>
            </a:r>
            <a:r>
              <a:rPr lang="zh-CN" altLang="en-US" dirty="0"/>
              <a:t>第</a:t>
            </a:r>
            <a:r>
              <a:rPr lang="en-US" altLang="zh-CN" dirty="0"/>
              <a:t>3</a:t>
            </a:r>
            <a:r>
              <a:rPr lang="zh-CN" altLang="en-US" dirty="0"/>
              <a:t>、</a:t>
            </a:r>
            <a:r>
              <a:rPr lang="en-US" altLang="zh-CN" dirty="0"/>
              <a:t>15</a:t>
            </a:r>
            <a:r>
              <a:rPr lang="zh-CN" altLang="en-US" dirty="0"/>
              <a:t>、</a:t>
            </a:r>
            <a:r>
              <a:rPr lang="en-US" altLang="zh-CN" dirty="0"/>
              <a:t>21</a:t>
            </a:r>
            <a:r>
              <a:rPr lang="zh-CN" altLang="en-US" dirty="0"/>
              <a:t>、</a:t>
            </a:r>
            <a:r>
              <a:rPr lang="en-US" altLang="zh-CN" dirty="0"/>
              <a:t>30</a:t>
            </a:r>
            <a:r>
              <a:rPr lang="zh-CN" altLang="en-US" dirty="0"/>
              <a:t>、</a:t>
            </a:r>
            <a:r>
              <a:rPr lang="en-US" altLang="zh-CN" dirty="0"/>
              <a:t>31</a:t>
            </a:r>
            <a:r>
              <a:rPr lang="zh-CN" altLang="en-US" dirty="0"/>
              <a:t>、</a:t>
            </a:r>
            <a:r>
              <a:rPr lang="en-US" altLang="zh-CN" dirty="0"/>
              <a:t>46</a:t>
            </a:r>
            <a:r>
              <a:rPr lang="zh-CN" altLang="en-US" dirty="0"/>
              <a:t>、</a:t>
            </a:r>
            <a:r>
              <a:rPr lang="en-US" altLang="zh-CN" dirty="0"/>
              <a:t>52</a:t>
            </a:r>
            <a:r>
              <a:rPr lang="zh-CN" altLang="en-US" dirty="0"/>
              <a:t>条；</a:t>
            </a:r>
          </a:p>
          <a:p>
            <a:r>
              <a:rPr lang="en-US" altLang="zh-CN" dirty="0"/>
              <a:t>《</a:t>
            </a:r>
            <a:r>
              <a:rPr lang="zh-CN" altLang="en-US" dirty="0"/>
              <a:t>中华人民共和国广告法</a:t>
            </a:r>
            <a:r>
              <a:rPr lang="en-US" altLang="zh-CN" dirty="0"/>
              <a:t>》 </a:t>
            </a:r>
            <a:r>
              <a:rPr lang="zh-CN" altLang="en-US" dirty="0"/>
              <a:t>第</a:t>
            </a:r>
            <a:r>
              <a:rPr lang="en-US" altLang="zh-CN" dirty="0"/>
              <a:t>39</a:t>
            </a:r>
            <a:r>
              <a:rPr lang="zh-CN" altLang="en-US" dirty="0"/>
              <a:t>、</a:t>
            </a:r>
            <a:r>
              <a:rPr lang="en-US" altLang="zh-CN" dirty="0"/>
              <a:t>40</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1622492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中华人民共和国行政许可法</a:t>
            </a:r>
            <a:r>
              <a:rPr lang="en-US" altLang="zh-CN" dirty="0"/>
              <a:t>》 </a:t>
            </a:r>
            <a:r>
              <a:rPr lang="zh-CN" altLang="en-US" dirty="0"/>
              <a:t>第</a:t>
            </a:r>
            <a:r>
              <a:rPr lang="en-US" altLang="zh-CN" dirty="0"/>
              <a:t>2</a:t>
            </a:r>
            <a:r>
              <a:rPr lang="zh-CN" altLang="en-US" dirty="0"/>
              <a:t>条；</a:t>
            </a:r>
          </a:p>
          <a:p>
            <a:r>
              <a:rPr lang="en-US" altLang="zh-CN" dirty="0"/>
              <a:t>《</a:t>
            </a:r>
            <a:r>
              <a:rPr lang="zh-CN" altLang="en-US" dirty="0"/>
              <a:t>中华人民共和国广告法</a:t>
            </a:r>
            <a:r>
              <a:rPr lang="en-US" altLang="zh-CN" dirty="0"/>
              <a:t>》 </a:t>
            </a:r>
            <a:r>
              <a:rPr lang="zh-CN" altLang="en-US" dirty="0"/>
              <a:t>第</a:t>
            </a:r>
            <a:r>
              <a:rPr lang="en-US" altLang="zh-CN" dirty="0"/>
              <a:t>46</a:t>
            </a:r>
            <a:r>
              <a:rPr lang="zh-CN" altLang="en-US" dirty="0"/>
              <a:t>条。</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867952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张家港市某商务咨询有限公司：从事与行政许可不符的业务</a:t>
            </a:r>
          </a:p>
          <a:p>
            <a:r>
              <a:rPr lang="zh-CN" altLang="en-US" dirty="0"/>
              <a:t>　　当事人经登记机关核准登记的企业名称为“张家港市某商务咨询有限公司”，其登记的经营业务范围中并不含投资理财业务，但其在广告中宣称为“民间创富连锁服务中心”、“民间借贷连锁服务中心”、“张家港民间借贷连锁服务中心”、“中国最权威的民间银行”等不实内容；此外，当事人还在广告宣传中使用了国家领导人名义和肖像，并宣称“公司采取不摸钱的方式进行理财，理财收益率达</a:t>
            </a:r>
            <a:r>
              <a:rPr lang="en-US" altLang="zh-CN" dirty="0"/>
              <a:t>14.4% ~ 18%”</a:t>
            </a:r>
            <a:r>
              <a:rPr lang="zh-CN" altLang="en-US" dirty="0"/>
              <a:t>等内容。由于当事人的广告行为违反了</a:t>
            </a:r>
            <a:r>
              <a:rPr lang="en-US" altLang="zh-CN" dirty="0"/>
              <a:t>《</a:t>
            </a:r>
            <a:r>
              <a:rPr lang="zh-CN" altLang="en-US" dirty="0"/>
              <a:t>中华人民共和国广告法</a:t>
            </a:r>
            <a:r>
              <a:rPr lang="en-US" altLang="zh-CN" dirty="0"/>
              <a:t>》</a:t>
            </a:r>
            <a:r>
              <a:rPr lang="zh-CN" altLang="en-US" dirty="0"/>
              <a:t>第九条第（二）项、第二十五条第一款第（一）项、第二十八条第二款第（二）项等规定，</a:t>
            </a:r>
            <a:r>
              <a:rPr lang="en-US" altLang="zh-CN" dirty="0"/>
              <a:t>2019</a:t>
            </a:r>
            <a:r>
              <a:rPr lang="zh-CN" altLang="en-US" dirty="0"/>
              <a:t>年</a:t>
            </a:r>
            <a:r>
              <a:rPr lang="en-US" altLang="zh-CN" dirty="0"/>
              <a:t>1</a:t>
            </a:r>
            <a:r>
              <a:rPr lang="zh-CN" altLang="en-US" dirty="0"/>
              <a:t>月，张家港市市场监管局责令当事人立即改正违法行为，并处罚款</a:t>
            </a:r>
            <a:r>
              <a:rPr lang="en-US" altLang="zh-CN" dirty="0"/>
              <a:t>25</a:t>
            </a:r>
            <a:r>
              <a:rPr lang="zh-CN" altLang="en-US" dirty="0"/>
              <a:t>万元。</a:t>
            </a:r>
          </a:p>
          <a:p>
            <a:endParaRPr lang="zh-CN" altLang="en-US" dirty="0"/>
          </a:p>
          <a:p>
            <a:r>
              <a:rPr lang="zh-CN" altLang="en-US" b="1" dirty="0"/>
              <a:t>案例</a:t>
            </a:r>
            <a:r>
              <a:rPr lang="en-US" altLang="zh-CN" b="1" dirty="0"/>
              <a:t>——</a:t>
            </a:r>
            <a:r>
              <a:rPr lang="zh-CN" altLang="en-US" b="1" dirty="0"/>
              <a:t>南京市某置业有限公司：引证内容未表明出处</a:t>
            </a:r>
          </a:p>
          <a:p>
            <a:r>
              <a:rPr lang="zh-CN" altLang="en-US" dirty="0"/>
              <a:t>　　当事人在其开发的某楼盘售楼处</a:t>
            </a:r>
            <a:r>
              <a:rPr lang="en-US" altLang="zh-CN" dirty="0"/>
              <a:t>LED</a:t>
            </a:r>
            <a:r>
              <a:rPr lang="zh-CN" altLang="en-US" dirty="0"/>
              <a:t>显示屏上滚动播放广告，广告中含有“中国地产综合实力</a:t>
            </a:r>
            <a:r>
              <a:rPr lang="en-US" altLang="zh-CN" dirty="0"/>
              <a:t>TOP10</a:t>
            </a:r>
            <a:r>
              <a:rPr lang="zh-CN" altLang="en-US" dirty="0"/>
              <a:t>；蝉联福布斯亚太地区最佳上市公司</a:t>
            </a:r>
            <a:r>
              <a:rPr lang="en-US" altLang="zh-CN" dirty="0"/>
              <a:t>50</a:t>
            </a:r>
            <a:r>
              <a:rPr lang="zh-CN" altLang="en-US" dirty="0"/>
              <a:t>强；中国领先的城市综合体运营商；香港上市名企；中国别墅专家；中国园林美学大师；中国物业管理领先品牌”等无法证明的内容。当事人的广告行为违反了</a:t>
            </a:r>
            <a:r>
              <a:rPr lang="en-US" altLang="zh-CN" dirty="0"/>
              <a:t>《</a:t>
            </a:r>
            <a:r>
              <a:rPr lang="zh-CN" altLang="en-US" dirty="0"/>
              <a:t>中华人民共和国广告法</a:t>
            </a:r>
            <a:r>
              <a:rPr lang="en-US" altLang="zh-CN" dirty="0"/>
              <a:t>》</a:t>
            </a:r>
            <a:r>
              <a:rPr lang="zh-CN" altLang="en-US" dirty="0"/>
              <a:t>第二十八条第一款和第二款第（二）项的规定，</a:t>
            </a:r>
            <a:r>
              <a:rPr lang="en-US" altLang="zh-CN" dirty="0"/>
              <a:t>2018</a:t>
            </a:r>
            <a:r>
              <a:rPr lang="zh-CN" altLang="en-US" dirty="0"/>
              <a:t>年</a:t>
            </a:r>
            <a:r>
              <a:rPr lang="en-US" altLang="zh-CN" dirty="0"/>
              <a:t>10</a:t>
            </a:r>
            <a:r>
              <a:rPr lang="zh-CN" altLang="en-US" dirty="0"/>
              <a:t>月，南京市某区市场监管局责令当事人在相应范围内消除影响，并处罚款</a:t>
            </a:r>
            <a:r>
              <a:rPr lang="en-US" altLang="zh-CN" dirty="0"/>
              <a:t>40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883165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中华人民共和国专利法</a:t>
            </a:r>
            <a:r>
              <a:rPr lang="en-US" altLang="zh-CN" dirty="0"/>
              <a:t>》 </a:t>
            </a:r>
            <a:r>
              <a:rPr lang="zh-CN" altLang="en-US" dirty="0"/>
              <a:t>第</a:t>
            </a:r>
            <a:r>
              <a:rPr lang="en-US" altLang="zh-CN" dirty="0"/>
              <a:t>2</a:t>
            </a:r>
            <a:r>
              <a:rPr lang="zh-CN" altLang="en-US" dirty="0"/>
              <a:t>条。</a:t>
            </a:r>
            <a:endParaRPr lang="en-US" altLang="zh-CN" dirty="0"/>
          </a:p>
          <a:p>
            <a:endParaRPr lang="en-US" altLang="zh-CN" dirty="0"/>
          </a:p>
          <a:p>
            <a:r>
              <a:rPr lang="zh-CN" altLang="en-US" b="1" dirty="0"/>
              <a:t>案例</a:t>
            </a:r>
            <a:r>
              <a:rPr lang="en-US" altLang="zh-CN" b="1" dirty="0"/>
              <a:t>——</a:t>
            </a:r>
            <a:r>
              <a:rPr lang="zh-CN" altLang="en-US" b="1" dirty="0"/>
              <a:t>淄博市某磨料有限公司：谎称取得专利权</a:t>
            </a:r>
          </a:p>
          <a:p>
            <a:r>
              <a:rPr lang="zh-CN" altLang="en-US" dirty="0"/>
              <a:t>　　当事人在网络平台上发布含有“不锈钢专利产品”等内容的广告，广告中所称的“专利产品”实际并没有取得相关专利证书，其行为违反了</a:t>
            </a:r>
            <a:r>
              <a:rPr lang="en-US" altLang="zh-CN" dirty="0"/>
              <a:t>《</a:t>
            </a:r>
            <a:r>
              <a:rPr lang="zh-CN" altLang="en-US" dirty="0"/>
              <a:t>中华人民共和国广告法</a:t>
            </a:r>
            <a:r>
              <a:rPr lang="en-US" altLang="zh-CN" dirty="0"/>
              <a:t>》</a:t>
            </a:r>
            <a:r>
              <a:rPr lang="zh-CN" altLang="en-US" dirty="0"/>
              <a:t>有关规定，构成发布广告中涉及产品未获得专利权而谎称取得专利权的违法行为。</a:t>
            </a:r>
            <a:r>
              <a:rPr lang="en-US" altLang="zh-CN" dirty="0"/>
              <a:t>2017</a:t>
            </a:r>
            <a:r>
              <a:rPr lang="zh-CN" altLang="en-US" dirty="0"/>
              <a:t>年</a:t>
            </a:r>
            <a:r>
              <a:rPr lang="en-US" altLang="zh-CN" dirty="0"/>
              <a:t>8</a:t>
            </a:r>
            <a:r>
              <a:rPr lang="zh-CN" altLang="en-US" dirty="0"/>
              <a:t>月，淄博市某区工商局责令当事人停止发布违法广告，处以罚款</a:t>
            </a:r>
            <a:r>
              <a:rPr lang="en-US" altLang="zh-CN" dirty="0"/>
              <a:t>8</a:t>
            </a:r>
            <a:r>
              <a:rPr lang="zh-CN" altLang="en-US" dirty="0"/>
              <a:t>万元。</a:t>
            </a:r>
          </a:p>
          <a:p>
            <a:endParaRPr lang="zh-CN" altLang="en-US" dirty="0"/>
          </a:p>
          <a:p>
            <a:r>
              <a:rPr lang="zh-CN" altLang="en-US" b="1" dirty="0"/>
              <a:t>案例</a:t>
            </a:r>
            <a:r>
              <a:rPr lang="en-US" altLang="zh-CN" b="1" dirty="0"/>
              <a:t>——</a:t>
            </a:r>
            <a:r>
              <a:rPr lang="zh-CN" altLang="en-US" b="1" dirty="0"/>
              <a:t>某科技有限责任公司：宣传“已申请</a:t>
            </a:r>
            <a:r>
              <a:rPr lang="en-US" altLang="zh-CN" b="1" dirty="0"/>
              <a:t>46</a:t>
            </a:r>
            <a:r>
              <a:rPr lang="zh-CN" altLang="en-US" b="1" dirty="0"/>
              <a:t>项专利”误导消费者</a:t>
            </a:r>
          </a:p>
          <a:p>
            <a:r>
              <a:rPr lang="zh-CN" altLang="en-US" dirty="0"/>
              <a:t>　　当事人于</a:t>
            </a:r>
            <a:r>
              <a:rPr lang="en-US" altLang="zh-CN" dirty="0"/>
              <a:t>2015</a:t>
            </a:r>
            <a:r>
              <a:rPr lang="zh-CN" altLang="en-US" dirty="0"/>
              <a:t>年</a:t>
            </a:r>
            <a:r>
              <a:rPr lang="en-US" altLang="zh-CN" dirty="0"/>
              <a:t>09</a:t>
            </a:r>
            <a:r>
              <a:rPr lang="zh-CN" altLang="en-US" dirty="0"/>
              <a:t>月</a:t>
            </a:r>
            <a:r>
              <a:rPr lang="en-US" altLang="zh-CN" dirty="0"/>
              <a:t>15</a:t>
            </a:r>
            <a:r>
              <a:rPr lang="zh-CN" altLang="en-US" dirty="0"/>
              <a:t>日起在其官网宣传中称某品牌手机边缘触控已申请</a:t>
            </a:r>
            <a:r>
              <a:rPr lang="en-US" altLang="zh-CN" dirty="0"/>
              <a:t>46</a:t>
            </a:r>
            <a:r>
              <a:rPr lang="zh-CN" altLang="en-US" dirty="0"/>
              <a:t>项专利的“黑科技”等文字表述的内容，当事人尚未取得专利证书，只有专利申请号。当事人使用未授予专利权的专利申请做广告。北京市工商行政管理局海淀分局认为，当事人的上述行为，根据</a:t>
            </a:r>
            <a:r>
              <a:rPr lang="en-US" altLang="zh-CN" dirty="0"/>
              <a:t>《</a:t>
            </a:r>
            <a:r>
              <a:rPr lang="zh-CN" altLang="en-US" dirty="0"/>
              <a:t>中华人民共和国广告法</a:t>
            </a:r>
            <a:r>
              <a:rPr lang="en-US" altLang="zh-CN" dirty="0"/>
              <a:t>》</a:t>
            </a:r>
            <a:r>
              <a:rPr lang="zh-CN" altLang="en-US" dirty="0"/>
              <a:t>第十二条第三款的规定，已构成了发布违法广告的违法行为，依据</a:t>
            </a:r>
            <a:r>
              <a:rPr lang="en-US" altLang="zh-CN" dirty="0"/>
              <a:t>《</a:t>
            </a:r>
            <a:r>
              <a:rPr lang="zh-CN" altLang="en-US" dirty="0"/>
              <a:t>中华人民共和国广告法</a:t>
            </a:r>
            <a:r>
              <a:rPr lang="en-US" altLang="zh-CN" dirty="0"/>
              <a:t>》</a:t>
            </a:r>
            <a:r>
              <a:rPr lang="zh-CN" altLang="en-US" dirty="0"/>
              <a:t>第五十九条第一款第（三）项的规定，责令当事人立即停止发布违法广告，处以罚款</a:t>
            </a:r>
            <a:r>
              <a:rPr lang="en-US" altLang="zh-CN" dirty="0"/>
              <a:t>3</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4204970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中华人民共和国反不正当竞争法</a:t>
            </a:r>
            <a:r>
              <a:rPr lang="en-US" altLang="zh-CN" dirty="0"/>
              <a:t>》 </a:t>
            </a:r>
            <a:r>
              <a:rPr lang="zh-CN" altLang="en-US" dirty="0"/>
              <a:t>第</a:t>
            </a:r>
            <a:r>
              <a:rPr lang="en-US" altLang="zh-CN" dirty="0"/>
              <a:t>11</a:t>
            </a:r>
            <a:r>
              <a:rPr lang="zh-CN" altLang="en-US" dirty="0"/>
              <a:t>条。</a:t>
            </a:r>
            <a:endParaRPr lang="en-US" altLang="zh-CN" dirty="0"/>
          </a:p>
          <a:p>
            <a:endParaRPr lang="en-US" altLang="zh-CN" dirty="0"/>
          </a:p>
          <a:p>
            <a:r>
              <a:rPr lang="zh-CN" altLang="en-US" b="1" dirty="0"/>
              <a:t>案例</a:t>
            </a:r>
            <a:r>
              <a:rPr lang="en-US" altLang="zh-CN" b="1" dirty="0"/>
              <a:t>——</a:t>
            </a:r>
            <a:r>
              <a:rPr lang="zh-CN" altLang="en-US" b="1" dirty="0"/>
              <a:t>新昌县某汽车有限公司：贬低其他汽车品牌</a:t>
            </a:r>
          </a:p>
          <a:p>
            <a:r>
              <a:rPr lang="zh-CN" altLang="en-US" dirty="0"/>
              <a:t>　　新昌县某汽车有限公司从</a:t>
            </a:r>
            <a:r>
              <a:rPr lang="en-US" altLang="zh-CN" dirty="0"/>
              <a:t>2017</a:t>
            </a:r>
            <a:r>
              <a:rPr lang="zh-CN" altLang="en-US" dirty="0"/>
              <a:t>年</a:t>
            </a:r>
            <a:r>
              <a:rPr lang="en-US" altLang="zh-CN" dirty="0"/>
              <a:t>5</a:t>
            </a:r>
            <a:r>
              <a:rPr lang="zh-CN" altLang="en-US" dirty="0"/>
              <a:t>月起，在其汽车销售展厅发布一幅“全新一代迈腾</a:t>
            </a:r>
            <a:r>
              <a:rPr lang="en-US" altLang="zh-CN" dirty="0"/>
              <a:t>VS</a:t>
            </a:r>
            <a:r>
              <a:rPr lang="zh-CN" altLang="en-US" dirty="0"/>
              <a:t>宝马</a:t>
            </a:r>
            <a:r>
              <a:rPr lang="en-US" altLang="zh-CN" dirty="0"/>
              <a:t>3</a:t>
            </a:r>
            <a:r>
              <a:rPr lang="zh-CN" altLang="en-US" dirty="0"/>
              <a:t>系”的易拉宝广告。将其经营的“全新一代迈腾”与其他经营者经营的“宝马</a:t>
            </a:r>
            <a:r>
              <a:rPr lang="en-US" altLang="zh-CN" dirty="0"/>
              <a:t>3</a:t>
            </a:r>
            <a:r>
              <a:rPr lang="zh-CN" altLang="en-US" dirty="0"/>
              <a:t>系”在动力、天窗、驾驶、科技、舒适等方面进行对比，以“明显落后”、“科技更新明显滞后”等内容贬低其他经营者经营的“宝马</a:t>
            </a:r>
            <a:r>
              <a:rPr lang="en-US" altLang="zh-CN" dirty="0"/>
              <a:t>3</a:t>
            </a:r>
            <a:r>
              <a:rPr lang="zh-CN" altLang="en-US" dirty="0"/>
              <a:t>系”汽车。</a:t>
            </a:r>
          </a:p>
          <a:p>
            <a:r>
              <a:rPr lang="zh-CN" altLang="en-US" dirty="0"/>
              <a:t>　　当事人在广告中以“明显落后”、“科技更新明显滞后”等内容贬低其他经营者经营的“宝马</a:t>
            </a:r>
            <a:r>
              <a:rPr lang="en-US" altLang="zh-CN" dirty="0"/>
              <a:t>3</a:t>
            </a:r>
            <a:r>
              <a:rPr lang="zh-CN" altLang="en-US" dirty="0"/>
              <a:t>系”汽车的行为违反了</a:t>
            </a:r>
            <a:r>
              <a:rPr lang="en-US" altLang="zh-CN" dirty="0"/>
              <a:t>《</a:t>
            </a:r>
            <a:r>
              <a:rPr lang="zh-CN" altLang="en-US" dirty="0"/>
              <a:t>中华人民共和国广告法</a:t>
            </a:r>
            <a:r>
              <a:rPr lang="en-US" altLang="zh-CN" dirty="0"/>
              <a:t>》</a:t>
            </a:r>
            <a:r>
              <a:rPr lang="zh-CN" altLang="en-US" dirty="0"/>
              <a:t>第十三条“广告不得贬低其他生产经营者的商品或服务。”的规定，属于贬低其他经营者的商品的行为，根据</a:t>
            </a:r>
            <a:r>
              <a:rPr lang="en-US" altLang="zh-CN" dirty="0"/>
              <a:t>《</a:t>
            </a:r>
            <a:r>
              <a:rPr lang="zh-CN" altLang="en-US" dirty="0"/>
              <a:t>中华人民共和国广告法</a:t>
            </a:r>
            <a:r>
              <a:rPr lang="en-US" altLang="zh-CN" dirty="0"/>
              <a:t>》</a:t>
            </a:r>
            <a:r>
              <a:rPr lang="zh-CN" altLang="en-US" dirty="0"/>
              <a:t>第五十九条第一款第（四）项的规定，对当事人处以罚款</a:t>
            </a:r>
            <a:r>
              <a:rPr lang="en-US" altLang="zh-CN" dirty="0"/>
              <a:t>10000</a:t>
            </a:r>
            <a:r>
              <a:rPr lang="zh-CN" altLang="en-US" dirty="0"/>
              <a:t>元。</a:t>
            </a:r>
          </a:p>
          <a:p>
            <a:endParaRPr lang="zh-CN" altLang="en-US" dirty="0"/>
          </a:p>
          <a:p>
            <a:r>
              <a:rPr lang="zh-CN" altLang="en-US" b="1" dirty="0"/>
              <a:t>案例</a:t>
            </a:r>
            <a:r>
              <a:rPr lang="en-US" altLang="zh-CN" b="1" dirty="0"/>
              <a:t>——</a:t>
            </a:r>
            <a:r>
              <a:rPr lang="zh-CN" altLang="en-US" b="1" dirty="0"/>
              <a:t>石家庄市某美容服务有限公司：贬低其他生产经营者商品</a:t>
            </a:r>
          </a:p>
          <a:p>
            <a:r>
              <a:rPr lang="zh-CN" altLang="en-US" dirty="0"/>
              <a:t>　　石家庄市某美容服务有限公司发布的化妆品广告中含有“其他同类商品达不到品琪补水、锁水、储水的效果”等贬低其他生产经营者商品的内容。当事人的行为违反了</a:t>
            </a:r>
            <a:r>
              <a:rPr lang="en-US" altLang="zh-CN" dirty="0"/>
              <a:t>《</a:t>
            </a:r>
            <a:r>
              <a:rPr lang="zh-CN" altLang="en-US" dirty="0"/>
              <a:t>中华人民共和国广告法</a:t>
            </a:r>
            <a:r>
              <a:rPr lang="en-US" altLang="zh-CN" dirty="0"/>
              <a:t>》</a:t>
            </a:r>
            <a:r>
              <a:rPr lang="zh-CN" altLang="en-US" dirty="0"/>
              <a:t>第十三条的相关规定，属于贬低其他经营者的商品的行为，根据</a:t>
            </a:r>
            <a:r>
              <a:rPr lang="en-US" altLang="zh-CN" dirty="0"/>
              <a:t>《</a:t>
            </a:r>
            <a:r>
              <a:rPr lang="zh-CN" altLang="en-US" dirty="0"/>
              <a:t>中华人民共和国广告法</a:t>
            </a:r>
            <a:r>
              <a:rPr lang="en-US" altLang="zh-CN" dirty="0"/>
              <a:t>》</a:t>
            </a:r>
            <a:r>
              <a:rPr lang="zh-CN" altLang="en-US" dirty="0"/>
              <a:t>第五十九条第一款第（四）项的规定，石家庄市某区市场监督管理局责令当事人立即停止发布该违法广告，并处罚款人民币</a:t>
            </a:r>
            <a:r>
              <a:rPr lang="en-US" altLang="zh-CN" dirty="0"/>
              <a:t>5</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1871596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广播电视广告播出管理办法</a:t>
            </a:r>
            <a:r>
              <a:rPr lang="en-US" altLang="zh-CN" dirty="0"/>
              <a:t>》 </a:t>
            </a:r>
            <a:r>
              <a:rPr lang="zh-CN" altLang="en-US" dirty="0"/>
              <a:t>第</a:t>
            </a:r>
            <a:r>
              <a:rPr lang="en-US" altLang="zh-CN" dirty="0"/>
              <a:t>13 ~ 27</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2207905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1967224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410264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1652447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2139876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某知名化妆品品牌：虚假内容广告被罚</a:t>
            </a:r>
          </a:p>
          <a:p>
            <a:r>
              <a:rPr lang="zh-CN" altLang="en-US" dirty="0"/>
              <a:t>　　当事人在重庆某百货有限公司某知名化妆品品牌专柜发布印刷品广告，其内容含有“法国碧欧泉</a:t>
            </a:r>
            <a:r>
              <a:rPr lang="en-US" altLang="zh-CN" dirty="0"/>
              <a:t>8</a:t>
            </a:r>
            <a:r>
              <a:rPr lang="zh-CN" altLang="en-US" dirty="0"/>
              <a:t>天，肌肤犹如新生愈颜，弹润、透亮源自活源精粹的愈颜力，奇迹水肌底精华露，无论年龄，无论肌肤状态，</a:t>
            </a:r>
            <a:r>
              <a:rPr lang="en-US" altLang="zh-CN" dirty="0"/>
              <a:t>8</a:t>
            </a:r>
            <a:r>
              <a:rPr lang="zh-CN" altLang="en-US" dirty="0"/>
              <a:t>天肌肤犹如新生，明星达人挚爱之选，众人见证</a:t>
            </a:r>
            <a:r>
              <a:rPr lang="en-US" altLang="zh-CN" dirty="0"/>
              <a:t>8</a:t>
            </a:r>
            <a:r>
              <a:rPr lang="zh-CN" altLang="en-US" dirty="0"/>
              <a:t>天奇迹，多种肌肤问题一并解决，</a:t>
            </a:r>
            <a:r>
              <a:rPr lang="en-US" altLang="zh-CN" dirty="0"/>
              <a:t>68800</a:t>
            </a:r>
            <a:r>
              <a:rPr lang="zh-CN" altLang="en-US" dirty="0"/>
              <a:t>人已经见证奇迹水带来的肌肤新生</a:t>
            </a:r>
            <a:r>
              <a:rPr lang="en-US" altLang="zh-CN" dirty="0"/>
              <a:t>……”</a:t>
            </a:r>
            <a:r>
              <a:rPr lang="zh-CN" altLang="en-US" dirty="0"/>
              <a:t>等广告用语。经查明，广告内容虚构使用商品的效果，违反了</a:t>
            </a:r>
            <a:r>
              <a:rPr lang="en-US" altLang="zh-CN" dirty="0"/>
              <a:t>《</a:t>
            </a:r>
            <a:r>
              <a:rPr lang="zh-CN" altLang="en-US" dirty="0"/>
              <a:t>中华人民共和国广告法</a:t>
            </a:r>
            <a:r>
              <a:rPr lang="en-US" altLang="zh-CN" dirty="0"/>
              <a:t>》</a:t>
            </a:r>
            <a:r>
              <a:rPr lang="zh-CN" altLang="en-US" dirty="0"/>
              <a:t>第二十八条第二款第（四）项的规定。依据</a:t>
            </a:r>
            <a:r>
              <a:rPr lang="en-US" altLang="zh-CN" dirty="0"/>
              <a:t>《</a:t>
            </a:r>
            <a:r>
              <a:rPr lang="zh-CN" altLang="en-US" dirty="0"/>
              <a:t>中华人民共和国广告法</a:t>
            </a:r>
            <a:r>
              <a:rPr lang="en-US" altLang="zh-CN" dirty="0"/>
              <a:t>》</a:t>
            </a:r>
            <a:r>
              <a:rPr lang="zh-CN" altLang="en-US" dirty="0"/>
              <a:t>第五十五条第一款等规定，</a:t>
            </a:r>
            <a:r>
              <a:rPr lang="en-US" altLang="zh-CN" dirty="0"/>
              <a:t>2019</a:t>
            </a:r>
            <a:r>
              <a:rPr lang="zh-CN" altLang="en-US" dirty="0"/>
              <a:t>年</a:t>
            </a:r>
            <a:r>
              <a:rPr lang="en-US" altLang="zh-CN" dirty="0"/>
              <a:t>6</a:t>
            </a:r>
            <a:r>
              <a:rPr lang="zh-CN" altLang="en-US" dirty="0"/>
              <a:t>月，重庆市某区市场监督管理局作出行政处罚，责令停止发布违法广告，并处罚款</a:t>
            </a:r>
            <a:r>
              <a:rPr lang="en-US" altLang="zh-CN" dirty="0"/>
              <a:t>20</a:t>
            </a:r>
            <a:r>
              <a:rPr lang="zh-CN" altLang="en-US" dirty="0"/>
              <a:t>万元。</a:t>
            </a:r>
          </a:p>
          <a:p>
            <a:endParaRPr lang="zh-CN" altLang="en-US" dirty="0"/>
          </a:p>
          <a:p>
            <a:r>
              <a:rPr lang="zh-CN" altLang="en-US" b="1" dirty="0"/>
              <a:t>案例</a:t>
            </a:r>
            <a:r>
              <a:rPr lang="en-US" altLang="zh-CN" b="1" dirty="0"/>
              <a:t>——</a:t>
            </a:r>
            <a:r>
              <a:rPr lang="zh-CN" altLang="en-US" b="1" dirty="0"/>
              <a:t>上海某实业有限公司：虚假内容广告被罚</a:t>
            </a:r>
          </a:p>
          <a:p>
            <a:r>
              <a:rPr lang="zh-CN" altLang="en-US" dirty="0"/>
              <a:t>　　当事人通过经营场所的广告牌、官方网站、微信公众号等媒介发布普通食品“</a:t>
            </a:r>
            <a:r>
              <a:rPr lang="en-US" altLang="zh-CN" dirty="0"/>
              <a:t>KI</a:t>
            </a:r>
            <a:r>
              <a:rPr lang="zh-CN" altLang="en-US" dirty="0"/>
              <a:t>多醣体”等产品的广告，包含“</a:t>
            </a:r>
            <a:r>
              <a:rPr lang="en-US" altLang="zh-CN" dirty="0"/>
              <a:t>KI</a:t>
            </a:r>
            <a:r>
              <a:rPr lang="zh-CN" altLang="en-US" dirty="0"/>
              <a:t>多醣体能深度解肝毒，火花干细胞，让肝细胞再生，所有慢性肝病包括乙肝大小三阳、脂肪肝、酒精肝、肝硬化、肝腹水、肝癌都有调理好的成功案例”等疾病预防、治疗功能，以及谎称取得专利权等内容，并在产品未取得“有机”认证的情况下，在产品外包装上宣传标注“有机”字样。当事人行为违反了</a:t>
            </a:r>
            <a:r>
              <a:rPr lang="en-US" altLang="zh-CN" dirty="0"/>
              <a:t>《</a:t>
            </a:r>
            <a:r>
              <a:rPr lang="zh-CN" altLang="en-US" dirty="0"/>
              <a:t>中华人民共和国广告法</a:t>
            </a:r>
            <a:r>
              <a:rPr lang="en-US" altLang="zh-CN" dirty="0"/>
              <a:t>》</a:t>
            </a:r>
            <a:r>
              <a:rPr lang="zh-CN" altLang="en-US" dirty="0"/>
              <a:t>第九条第（三）项、第十二条第二款、第十七条、第二十八条第一款、第二款第（二）项、第（五）项及</a:t>
            </a:r>
            <a:r>
              <a:rPr lang="en-US" altLang="zh-CN" dirty="0"/>
              <a:t>《</a:t>
            </a:r>
            <a:r>
              <a:rPr lang="zh-CN" altLang="en-US" dirty="0"/>
              <a:t>有机产品认证管理办法</a:t>
            </a:r>
            <a:r>
              <a:rPr lang="en-US" altLang="zh-CN" dirty="0"/>
              <a:t>》</a:t>
            </a:r>
            <a:r>
              <a:rPr lang="zh-CN" altLang="en-US" dirty="0"/>
              <a:t>第三十五条第一款第（一）项的规定。依据</a:t>
            </a:r>
            <a:r>
              <a:rPr lang="en-US" altLang="zh-CN" dirty="0"/>
              <a:t>《</a:t>
            </a:r>
            <a:r>
              <a:rPr lang="zh-CN" altLang="en-US" dirty="0"/>
              <a:t>中华人民共和国广告法</a:t>
            </a:r>
            <a:r>
              <a:rPr lang="en-US" altLang="zh-CN" dirty="0"/>
              <a:t>》</a:t>
            </a:r>
            <a:r>
              <a:rPr lang="zh-CN" altLang="en-US" dirty="0"/>
              <a:t>第五十五条第一款、第五十八条第一款第（二）项、第五十九条第一款第（三）项、</a:t>
            </a:r>
            <a:r>
              <a:rPr lang="en-US" altLang="zh-CN" dirty="0"/>
              <a:t>《</a:t>
            </a:r>
            <a:r>
              <a:rPr lang="zh-CN" altLang="en-US" dirty="0"/>
              <a:t>有机产品认证管理办法</a:t>
            </a:r>
            <a:r>
              <a:rPr lang="en-US" altLang="zh-CN" dirty="0"/>
              <a:t>》</a:t>
            </a:r>
            <a:r>
              <a:rPr lang="zh-CN" altLang="en-US" dirty="0"/>
              <a:t>第五十条的规定，</a:t>
            </a:r>
            <a:r>
              <a:rPr lang="en-US" altLang="zh-CN" dirty="0"/>
              <a:t>2019</a:t>
            </a:r>
            <a:r>
              <a:rPr lang="zh-CN" altLang="en-US" dirty="0"/>
              <a:t>年</a:t>
            </a:r>
            <a:r>
              <a:rPr lang="en-US" altLang="zh-CN" dirty="0"/>
              <a:t>4</a:t>
            </a:r>
            <a:r>
              <a:rPr lang="zh-CN" altLang="en-US" dirty="0"/>
              <a:t>月，上海市某区市场监督管理局作出行政处罚，责令停止发布违法广告，并处罚款</a:t>
            </a:r>
            <a:r>
              <a:rPr lang="en-US" altLang="zh-CN" dirty="0"/>
              <a:t>50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2957385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3</a:t>
            </a:r>
            <a:r>
              <a:rPr lang="zh-CN" altLang="en-US" dirty="0"/>
              <a:t>、</a:t>
            </a:r>
            <a:r>
              <a:rPr lang="en-US" altLang="zh-CN" dirty="0"/>
              <a:t>4</a:t>
            </a:r>
            <a:r>
              <a:rPr lang="zh-CN" altLang="en-US" dirty="0"/>
              <a:t>、</a:t>
            </a:r>
            <a:r>
              <a:rPr lang="en-US" altLang="zh-CN" dirty="0"/>
              <a:t>28</a:t>
            </a:r>
            <a:r>
              <a:rPr lang="zh-CN" altLang="en-US" dirty="0"/>
              <a:t>条；</a:t>
            </a:r>
          </a:p>
          <a:p>
            <a:r>
              <a:rPr lang="en-US" altLang="zh-CN" dirty="0"/>
              <a:t>《</a:t>
            </a:r>
            <a:r>
              <a:rPr lang="zh-CN" altLang="en-US" dirty="0"/>
              <a:t>中华人民共和国刑法</a:t>
            </a:r>
            <a:r>
              <a:rPr lang="en-US" altLang="zh-CN" dirty="0"/>
              <a:t>》 </a:t>
            </a:r>
            <a:r>
              <a:rPr lang="zh-CN" altLang="en-US" dirty="0"/>
              <a:t>第</a:t>
            </a:r>
            <a:r>
              <a:rPr lang="en-US" altLang="zh-CN" dirty="0"/>
              <a:t>222</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1492056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32627523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3949619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bg2">
                    <a:lumMod val="10000"/>
                  </a:schemeClr>
                </a:solidFill>
                <a:latin typeface="等线" panose="02010600030101010101" pitchFamily="2" charset="-122"/>
                <a:ea typeface="等线" panose="02010600030101010101" pitchFamily="2" charset="-122"/>
              </a:rPr>
              <a:t>　　为加强对医疗广告的管理，加大对违法发布广告的医疗机构的处罚力度，本条第二款对发布虚假医疗广告的广告主，即医疗机构的行政责任作出特别规定。</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3009717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网红直播带货虚假承诺</a:t>
            </a:r>
          </a:p>
          <a:p>
            <a:r>
              <a:rPr lang="zh-CN" altLang="en-US" dirty="0"/>
              <a:t>　　多名消费者向上海市消费者权益保护委员会投诉称，</a:t>
            </a:r>
            <a:r>
              <a:rPr lang="en-US" altLang="zh-CN" dirty="0"/>
              <a:t>2020</a:t>
            </a:r>
            <a:r>
              <a:rPr lang="zh-CN" altLang="en-US" dirty="0"/>
              <a:t>年</a:t>
            </a:r>
            <a:r>
              <a:rPr lang="en-US" altLang="zh-CN" dirty="0"/>
              <a:t>10</a:t>
            </a:r>
            <a:r>
              <a:rPr lang="zh-CN" altLang="en-US" dirty="0"/>
              <a:t>月</a:t>
            </a:r>
            <a:r>
              <a:rPr lang="en-US" altLang="zh-CN" dirty="0"/>
              <a:t>21</a:t>
            </a:r>
            <a:r>
              <a:rPr lang="zh-CN" altLang="en-US" dirty="0"/>
              <a:t>日凌晨，通过某网红直播间购买某公司销售的</a:t>
            </a:r>
            <a:r>
              <a:rPr lang="en-US" altLang="zh-CN" dirty="0"/>
              <a:t>24</a:t>
            </a:r>
            <a:r>
              <a:rPr lang="zh-CN" altLang="en-US" dirty="0"/>
              <a:t>小时定制无瑕粉底液，直播时承诺购买该产品会赠送价值</a:t>
            </a:r>
            <a:r>
              <a:rPr lang="en-US" altLang="zh-CN" dirty="0"/>
              <a:t>400</a:t>
            </a:r>
            <a:r>
              <a:rPr lang="zh-CN" altLang="en-US" dirty="0"/>
              <a:t>元花火底妆刷，但收到的是价值</a:t>
            </a:r>
            <a:r>
              <a:rPr lang="en-US" altLang="zh-CN" dirty="0"/>
              <a:t>9.9</a:t>
            </a:r>
            <a:r>
              <a:rPr lang="zh-CN" altLang="en-US" dirty="0"/>
              <a:t>元普通粉刷，认为与承诺不符。为及时快速处理消费者投诉，市消保委第一时间约谈该公司。该公司表示在直播销售过程中因花火底妆刷库存不足，中途改赠双头底妆刷，由于交易页面延迟和未精准把控订单量引发消费者投诉。市消保委向公司提出促销活动要制定预案，通过技术优化确保仓库库存与物流精准衔接，明确售后服务规则。经调解，该公司通过补寄花火底妆刷、更换其他型号化妆刷、补偿消费者金额等方式解决了纠纷。</a:t>
            </a:r>
          </a:p>
          <a:p>
            <a:endParaRPr lang="zh-CN" altLang="en-US" dirty="0"/>
          </a:p>
          <a:p>
            <a:r>
              <a:rPr lang="zh-CN" altLang="en-US" b="1" dirty="0"/>
              <a:t>案例</a:t>
            </a:r>
            <a:r>
              <a:rPr lang="en-US" altLang="zh-CN" b="1" dirty="0"/>
              <a:t>——</a:t>
            </a:r>
            <a:r>
              <a:rPr lang="zh-CN" altLang="en-US" b="1" dirty="0"/>
              <a:t>上海某医院发布虚假违法广告</a:t>
            </a:r>
          </a:p>
          <a:p>
            <a:r>
              <a:rPr lang="zh-CN" altLang="en-US" dirty="0"/>
              <a:t>　　当事人在未与某大学附属眼耳鼻喉科医院、上海某妇产科医院等上海知名医院建立过任何合作关系的情况下，使用“上海某大学附属眼耳鼻喉”、“上海某妇产科医院”等关键词作为搜索条件进行广告推广活动，违反了</a:t>
            </a:r>
            <a:r>
              <a:rPr lang="en-US" altLang="zh-CN" dirty="0"/>
              <a:t>《</a:t>
            </a:r>
            <a:r>
              <a:rPr lang="zh-CN" altLang="en-US" dirty="0"/>
              <a:t>中华人民共和国广告法</a:t>
            </a:r>
            <a:r>
              <a:rPr lang="en-US" altLang="zh-CN" dirty="0"/>
              <a:t>》</a:t>
            </a:r>
            <a:r>
              <a:rPr lang="zh-CN" altLang="en-US" dirty="0"/>
              <a:t>第二十八条的规定。</a:t>
            </a:r>
            <a:r>
              <a:rPr lang="en-US" altLang="zh-CN" dirty="0"/>
              <a:t>2019</a:t>
            </a:r>
            <a:r>
              <a:rPr lang="zh-CN" altLang="en-US" dirty="0"/>
              <a:t>年</a:t>
            </a:r>
            <a:r>
              <a:rPr lang="en-US" altLang="zh-CN" dirty="0"/>
              <a:t>2</a:t>
            </a:r>
            <a:r>
              <a:rPr lang="zh-CN" altLang="en-US" dirty="0"/>
              <a:t>月，上海市市场监督管理局检查总队作出行政处罚，责令停止发布违法广告，并处罚款</a:t>
            </a:r>
            <a:r>
              <a:rPr lang="en-US" altLang="zh-CN" dirty="0"/>
              <a:t>73.45</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3800297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3278182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9</a:t>
            </a:r>
            <a:r>
              <a:rPr lang="zh-CN" altLang="en-US" dirty="0"/>
              <a:t>、</a:t>
            </a:r>
            <a:r>
              <a:rPr lang="en-US" altLang="zh-CN" dirty="0"/>
              <a:t>10</a:t>
            </a:r>
            <a:r>
              <a:rPr lang="zh-CN" altLang="en-US" dirty="0"/>
              <a:t>、</a:t>
            </a:r>
            <a:r>
              <a:rPr lang="en-US" altLang="zh-CN" dirty="0"/>
              <a:t>15</a:t>
            </a:r>
            <a:r>
              <a:rPr lang="zh-CN" altLang="en-US" dirty="0"/>
              <a:t>、</a:t>
            </a:r>
            <a:r>
              <a:rPr lang="en-US" altLang="zh-CN" dirty="0"/>
              <a:t>20</a:t>
            </a:r>
            <a:r>
              <a:rPr lang="zh-CN" altLang="en-US" dirty="0"/>
              <a:t>、</a:t>
            </a:r>
            <a:r>
              <a:rPr lang="en-US" altLang="zh-CN" dirty="0"/>
              <a:t>22</a:t>
            </a:r>
            <a:r>
              <a:rPr lang="zh-CN" altLang="en-US" dirty="0"/>
              <a:t>、</a:t>
            </a:r>
            <a:r>
              <a:rPr lang="en-US" altLang="zh-CN" dirty="0"/>
              <a:t>40</a:t>
            </a:r>
            <a:r>
              <a:rPr lang="zh-CN" altLang="en-US" dirty="0"/>
              <a:t>条；</a:t>
            </a:r>
          </a:p>
          <a:p>
            <a:r>
              <a:rPr lang="en-US" altLang="zh-CN" dirty="0"/>
              <a:t>《</a:t>
            </a:r>
            <a:r>
              <a:rPr lang="zh-CN" altLang="en-US" dirty="0"/>
              <a:t>中华人民共和国药品管理法</a:t>
            </a:r>
            <a:r>
              <a:rPr lang="en-US" altLang="zh-CN" dirty="0"/>
              <a:t>》 </a:t>
            </a:r>
            <a:r>
              <a:rPr lang="zh-CN" altLang="en-US" dirty="0"/>
              <a:t>第</a:t>
            </a:r>
            <a:r>
              <a:rPr lang="en-US" altLang="zh-CN" dirty="0"/>
              <a:t>60</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167940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1544615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34</a:t>
            </a:r>
            <a:r>
              <a:rPr lang="zh-CN" altLang="en-US" dirty="0"/>
              <a:t>、</a:t>
            </a:r>
            <a:r>
              <a:rPr lang="en-US" altLang="zh-CN" dirty="0"/>
              <a:t>35</a:t>
            </a:r>
            <a:r>
              <a:rPr lang="zh-CN" altLang="en-US" dirty="0"/>
              <a:t>条；</a:t>
            </a:r>
          </a:p>
          <a:p>
            <a:r>
              <a:rPr lang="en-US" altLang="zh-CN" dirty="0"/>
              <a:t>《</a:t>
            </a:r>
            <a:r>
              <a:rPr lang="zh-CN" altLang="en-US" dirty="0"/>
              <a:t>中华人民共和国价格法</a:t>
            </a:r>
            <a:r>
              <a:rPr lang="en-US" altLang="zh-CN" dirty="0"/>
              <a:t>》 </a:t>
            </a:r>
            <a:r>
              <a:rPr lang="zh-CN" altLang="en-US" dirty="0"/>
              <a:t>第</a:t>
            </a:r>
            <a:r>
              <a:rPr lang="en-US" altLang="zh-CN" dirty="0"/>
              <a:t>13</a:t>
            </a:r>
            <a:r>
              <a:rPr lang="zh-CN" altLang="en-US" dirty="0"/>
              <a:t>条。</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761184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30164448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2</a:t>
            </a:r>
            <a:r>
              <a:rPr lang="zh-CN" altLang="en-US" dirty="0"/>
              <a:t>、</a:t>
            </a:r>
            <a:r>
              <a:rPr lang="en-US" altLang="zh-CN" dirty="0"/>
              <a:t>16</a:t>
            </a:r>
            <a:r>
              <a:rPr lang="zh-CN" altLang="en-US" dirty="0"/>
              <a:t>、</a:t>
            </a:r>
            <a:r>
              <a:rPr lang="en-US" altLang="zh-CN" dirty="0"/>
              <a:t>18</a:t>
            </a:r>
            <a:r>
              <a:rPr lang="zh-CN" altLang="en-US" dirty="0"/>
              <a:t>、</a:t>
            </a:r>
            <a:r>
              <a:rPr lang="en-US" altLang="zh-CN" dirty="0"/>
              <a:t>38</a:t>
            </a:r>
            <a:r>
              <a:rPr lang="zh-CN" altLang="en-US" dirty="0"/>
              <a:t>、</a:t>
            </a:r>
            <a:r>
              <a:rPr lang="en-US" altLang="zh-CN" dirty="0"/>
              <a:t>56</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2036081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1423159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r>
              <a:rPr lang="zh-CN" altLang="en-US" b="1" dirty="0"/>
              <a:t>案例</a:t>
            </a:r>
            <a:r>
              <a:rPr lang="en-US" altLang="zh-CN" b="1" dirty="0"/>
              <a:t>——</a:t>
            </a:r>
            <a:r>
              <a:rPr lang="zh-CN" altLang="en-US" b="1" dirty="0"/>
              <a:t>艺人徐某某代言“江中猴姑饼干”</a:t>
            </a:r>
          </a:p>
          <a:p>
            <a:r>
              <a:rPr lang="zh-CN" altLang="en-US" dirty="0"/>
              <a:t>　　徐某某代言的“江中猴姑饼干”广告因宣传“养胃”被消费者告上法庭。北京一位消费者由于胃部不适，购买了徐某某代言的“江中猴姑饼干”，食用后发现与普通饼干无异，认为“养胃”宣传误导了他。所以将销售者、生产者及广告代言人徐某某告上法庭，要求</a:t>
            </a:r>
            <a:r>
              <a:rPr lang="en-US" altLang="zh-CN" dirty="0"/>
              <a:t>10</a:t>
            </a:r>
            <a:r>
              <a:rPr lang="zh-CN" altLang="en-US" dirty="0"/>
              <a:t>倍赔偿货款并在媒体上公开道歉。</a:t>
            </a:r>
          </a:p>
          <a:p>
            <a:r>
              <a:rPr lang="zh-CN" altLang="en-US" dirty="0"/>
              <a:t>　　猴姑饼干“养胃”宣传最终是否被认定为虚假广告。</a:t>
            </a:r>
          </a:p>
          <a:p>
            <a:endParaRPr lang="zh-CN" altLang="en-US" dirty="0"/>
          </a:p>
          <a:p>
            <a:r>
              <a:rPr lang="zh-CN" altLang="en-US" b="1" dirty="0"/>
              <a:t>案例</a:t>
            </a:r>
            <a:r>
              <a:rPr lang="en-US" altLang="zh-CN" b="1" dirty="0"/>
              <a:t>——</a:t>
            </a:r>
            <a:r>
              <a:rPr lang="zh-CN" altLang="en-US" b="1" dirty="0"/>
              <a:t>艺人郭某某代言“藏秘排油减肥茶”</a:t>
            </a:r>
          </a:p>
          <a:p>
            <a:r>
              <a:rPr lang="zh-CN" altLang="en-US" dirty="0"/>
              <a:t>　　</a:t>
            </a:r>
            <a:r>
              <a:rPr lang="en-US" altLang="zh-CN" dirty="0"/>
              <a:t>2006</a:t>
            </a:r>
            <a:r>
              <a:rPr lang="zh-CN" altLang="en-US" dirty="0"/>
              <a:t>年</a:t>
            </a:r>
            <a:r>
              <a:rPr lang="en-US" altLang="zh-CN" dirty="0"/>
              <a:t>4</a:t>
            </a:r>
            <a:r>
              <a:rPr lang="zh-CN" altLang="en-US" dirty="0"/>
              <a:t>月上旬，郭某某代言”藏秘排油减肥茶”，后被媒体披露藏秘排油茶涉嫌违规生产，广告涉嫌违法。</a:t>
            </a:r>
            <a:r>
              <a:rPr lang="en-US" altLang="zh-CN" dirty="0"/>
              <a:t>2006</a:t>
            </a:r>
            <a:r>
              <a:rPr lang="zh-CN" altLang="en-US" dirty="0"/>
              <a:t>年</a:t>
            </a:r>
            <a:r>
              <a:rPr lang="en-US" altLang="zh-CN" dirty="0"/>
              <a:t>7</a:t>
            </a:r>
            <a:r>
              <a:rPr lang="zh-CN" altLang="en-US" dirty="0"/>
              <a:t>月</a:t>
            </a:r>
            <a:r>
              <a:rPr lang="en-US" altLang="zh-CN" dirty="0"/>
              <a:t>16</a:t>
            </a:r>
            <a:r>
              <a:rPr lang="zh-CN" altLang="en-US" dirty="0"/>
              <a:t>日，因涉嫌虚假宣传，郭某某及藏秘排油茶厂家被消费者告上法庭。</a:t>
            </a:r>
            <a:r>
              <a:rPr lang="en-US" altLang="zh-CN" dirty="0"/>
              <a:t>2007</a:t>
            </a:r>
            <a:r>
              <a:rPr lang="zh-CN" altLang="en-US" dirty="0"/>
              <a:t>年</a:t>
            </a:r>
            <a:r>
              <a:rPr lang="en-US" altLang="zh-CN" dirty="0"/>
              <a:t>3</a:t>
            </a:r>
            <a:r>
              <a:rPr lang="zh-CN" altLang="en-US" dirty="0"/>
              <a:t>月，央视“</a:t>
            </a:r>
            <a:r>
              <a:rPr lang="en-US" altLang="zh-CN" dirty="0"/>
              <a:t>3·15”</a:t>
            </a:r>
            <a:r>
              <a:rPr lang="zh-CN" altLang="en-US" dirty="0"/>
              <a:t>晚会曝光该产品系无批号、违法宣传的伪劣品。</a:t>
            </a:r>
          </a:p>
          <a:p>
            <a:endParaRPr lang="zh-CN" altLang="en-US" dirty="0"/>
          </a:p>
          <a:p>
            <a:r>
              <a:rPr lang="zh-CN" altLang="en-US" b="1" dirty="0"/>
              <a:t>案例</a:t>
            </a:r>
            <a:r>
              <a:rPr lang="en-US" altLang="zh-CN" b="1" dirty="0"/>
              <a:t>——</a:t>
            </a:r>
            <a:r>
              <a:rPr lang="zh-CN" altLang="en-US" b="1" dirty="0"/>
              <a:t>体育明星姚某代言汤臣倍健胶囊</a:t>
            </a:r>
          </a:p>
          <a:p>
            <a:r>
              <a:rPr lang="zh-CN" altLang="en-US" dirty="0"/>
              <a:t>　　</a:t>
            </a:r>
            <a:r>
              <a:rPr lang="en-US" altLang="zh-CN" dirty="0"/>
              <a:t>2014</a:t>
            </a:r>
            <a:r>
              <a:rPr lang="zh-CN" altLang="en-US" dirty="0"/>
              <a:t>年</a:t>
            </a:r>
            <a:r>
              <a:rPr lang="en-US" altLang="zh-CN" dirty="0"/>
              <a:t>4</a:t>
            </a:r>
            <a:r>
              <a:rPr lang="zh-CN" altLang="en-US" dirty="0"/>
              <a:t>月，北京一位消费者因认为自己购买的“汤臣倍健”鱼油软胶囊涉嫌虚假宣传，起诉代言该产品的体育明星姚某和经销商，法院随后正式立案。消费者称，自己是因为看了姚某推荐的广告产品后才决定购买，“我对姚某非常崇拜，非常喜爱，之所以买这个产品也是冲着他买的。如果没有他的推荐，我根本不可能买，他欺骗了我，他肯定负有连带责任。”</a:t>
            </a:r>
          </a:p>
          <a:p>
            <a:r>
              <a:rPr lang="zh-CN" altLang="en-US" dirty="0"/>
              <a:t>　　在给法院递交的起诉书中，消费者要求第二被告姚某承担连带责任、赔偿精神损失费</a:t>
            </a:r>
            <a:r>
              <a:rPr lang="en-US" altLang="zh-CN" dirty="0"/>
              <a:t>1</a:t>
            </a:r>
            <a:r>
              <a:rPr lang="zh-CN" altLang="en-US" dirty="0"/>
              <a:t>分钱，连续</a:t>
            </a:r>
            <a:r>
              <a:rPr lang="en-US" altLang="zh-CN" dirty="0"/>
              <a:t>30</a:t>
            </a:r>
            <a:r>
              <a:rPr lang="zh-CN" altLang="en-US" dirty="0"/>
              <a:t>天在国内权威媒体向原告赔礼道歉。</a:t>
            </a:r>
          </a:p>
          <a:p>
            <a:endParaRPr lang="zh-CN" altLang="en-US" dirty="0"/>
          </a:p>
          <a:p>
            <a:r>
              <a:rPr lang="zh-CN" altLang="en-US" b="1" dirty="0"/>
              <a:t>案例</a:t>
            </a:r>
            <a:r>
              <a:rPr lang="en-US" altLang="zh-CN" b="1" dirty="0"/>
              <a:t>——</a:t>
            </a:r>
            <a:r>
              <a:rPr lang="zh-CN" altLang="en-US" b="1" dirty="0"/>
              <a:t>艺人林某某代言“爱碧丽”胶原蛋白</a:t>
            </a:r>
          </a:p>
          <a:p>
            <a:r>
              <a:rPr lang="zh-CN" altLang="en-US" dirty="0"/>
              <a:t>　　</a:t>
            </a:r>
            <a:r>
              <a:rPr lang="en-US" altLang="zh-CN" dirty="0"/>
              <a:t>2014</a:t>
            </a:r>
            <a:r>
              <a:rPr lang="zh-CN" altLang="en-US" dirty="0"/>
              <a:t>年，林某某参与宣传的“爱碧丽”胶原蛋白饮品涉虚假宣传案在上海开庭。原告自称为林某某的粉丝，称在其微博转发的</a:t>
            </a:r>
            <a:r>
              <a:rPr lang="en-US" altLang="zh-CN" dirty="0"/>
              <a:t>《</a:t>
            </a:r>
            <a:r>
              <a:rPr lang="zh-CN" altLang="en-US" dirty="0"/>
              <a:t>林博士课堂</a:t>
            </a:r>
            <a:r>
              <a:rPr lang="en-US" altLang="zh-CN" dirty="0"/>
              <a:t>》</a:t>
            </a:r>
            <a:r>
              <a:rPr lang="zh-CN" altLang="en-US" dirty="0"/>
              <a:t>看到“爱碧丽”胶原蛋白有补充人体胶原蛋白及美容保健的功效，因而相信了“爱碧丽”系列产品具有美容保健功效，故花</a:t>
            </a:r>
            <a:r>
              <a:rPr lang="en-US" altLang="zh-CN" dirty="0"/>
              <a:t>107</a:t>
            </a:r>
            <a:r>
              <a:rPr lang="zh-CN" altLang="en-US" dirty="0"/>
              <a:t>元购买了“爱碧丽”三瓶特惠装胶原蛋白果味饮料。</a:t>
            </a:r>
          </a:p>
          <a:p>
            <a:r>
              <a:rPr lang="zh-CN" altLang="en-US" dirty="0"/>
              <a:t>　　但随后得知，“爱碧丽”胶原蛋白饮品属于普通食品，不具有美容保健功能。而且收到商品发现“爱碧丽”组合装看不出由林某某及其团队研发的事实，是企业利用林某某的影响力和号召力欺骗，侵犯了知情权，要求承担相应的赔偿责任，共</a:t>
            </a:r>
            <a:r>
              <a:rPr lang="en-US" altLang="zh-CN" dirty="0"/>
              <a:t>8658</a:t>
            </a:r>
            <a:r>
              <a:rPr lang="zh-CN" altLang="en-US" dirty="0"/>
              <a:t>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8102957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43</a:t>
            </a:r>
            <a:r>
              <a:rPr lang="zh-CN" altLang="en-US" dirty="0"/>
              <a:t>、</a:t>
            </a:r>
            <a:r>
              <a:rPr lang="en-US" altLang="zh-CN" dirty="0"/>
              <a:t>44</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35289694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4585458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直播带货夸大产品功能，虚假宣传</a:t>
            </a:r>
          </a:p>
          <a:p>
            <a:r>
              <a:rPr lang="zh-CN" altLang="en-US" dirty="0"/>
              <a:t>　　浙江某公司，主要从事泡澡浴粉销售。</a:t>
            </a:r>
            <a:r>
              <a:rPr lang="en-US" altLang="zh-CN" dirty="0"/>
              <a:t>2019</a:t>
            </a:r>
            <a:r>
              <a:rPr lang="zh-CN" altLang="en-US" dirty="0"/>
              <a:t>年，公司安排多名主播在直播平台做直播带货。主播们在直播过程中不断宣传公司的泡澡浴粉拥有“祛湿驱寒”、“疏通经络”等功效。大量粉丝购买后，发现该产品根本没有上述功效。实际上公司并没有证据证明其产品具有“祛湿驱寒”、“疏通经络”等功效。</a:t>
            </a:r>
          </a:p>
          <a:p>
            <a:r>
              <a:rPr lang="zh-CN" altLang="en-US" dirty="0"/>
              <a:t>　　有关部门调查后认定该公司上述行为属于虚假宣传，依法对其处罚款</a:t>
            </a:r>
            <a:r>
              <a:rPr lang="en-US" altLang="zh-CN" dirty="0"/>
              <a:t>20</a:t>
            </a:r>
            <a:r>
              <a:rPr lang="zh-CN" altLang="en-US" dirty="0"/>
              <a:t>万元。</a:t>
            </a:r>
          </a:p>
          <a:p>
            <a:endParaRPr lang="zh-CN" altLang="en-US" dirty="0"/>
          </a:p>
          <a:p>
            <a:r>
              <a:rPr lang="zh-CN" altLang="en-US" b="1" dirty="0"/>
              <a:t>案例</a:t>
            </a:r>
            <a:r>
              <a:rPr lang="en-US" altLang="zh-CN" b="1" dirty="0"/>
              <a:t>——</a:t>
            </a:r>
            <a:r>
              <a:rPr lang="zh-CN" altLang="en-US" b="1" dirty="0"/>
              <a:t>直播带货虚假宣传</a:t>
            </a:r>
          </a:p>
          <a:p>
            <a:r>
              <a:rPr lang="zh-CN" altLang="en-US" dirty="0"/>
              <a:t>　　江某为江苏某地的个体户，在当地经营一家奶粉店。随着直播带货的兴起，他也开始在直播平台开直播卖奶粉。为了吸引粉丝购买奶粉，他制定了一套极具吸引力的直播话术。比如在直播卖羊奶粉时，他说“羊乳为奶中之王，百无所忌”、“羊奶的医学保健功能可追溯到几千年前，古今医学都已证实，羊奶不但营养价值高，且具有消炎、护肤、抗衰老的医学保健功能”。他这一套自行编造的话术主要是为了促进成交，吸引粉丝下单，本身并没有相关检验证明和科学依据。</a:t>
            </a:r>
          </a:p>
          <a:p>
            <a:r>
              <a:rPr lang="zh-CN" altLang="en-US" dirty="0"/>
              <a:t>　　有关部门认定江某上述行为属于虚假宣传，责令其停止违法行为，处罚款</a:t>
            </a:r>
            <a:r>
              <a:rPr lang="en-US" altLang="zh-CN" dirty="0"/>
              <a:t>20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2247052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45</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262541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46</a:t>
            </a:r>
            <a:r>
              <a:rPr lang="zh-CN" altLang="en-US" dirty="0"/>
              <a:t>、</a:t>
            </a:r>
            <a:r>
              <a:rPr lang="en-US" altLang="zh-CN" dirty="0"/>
              <a:t>47</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4199471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41633798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46</a:t>
            </a:r>
            <a:r>
              <a:rPr lang="zh-CN" altLang="en-US" dirty="0"/>
              <a:t>、</a:t>
            </a:r>
            <a:r>
              <a:rPr lang="en-US" altLang="zh-CN" dirty="0"/>
              <a:t>48</a:t>
            </a:r>
            <a:r>
              <a:rPr lang="zh-CN" altLang="en-US" dirty="0"/>
              <a:t>条。</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36892888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42213036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某品牌包装材料：使用绝对化用语</a:t>
            </a:r>
          </a:p>
          <a:p>
            <a:r>
              <a:rPr lang="zh-CN" altLang="en-US" dirty="0"/>
              <a:t>　　</a:t>
            </a:r>
            <a:r>
              <a:rPr lang="en-US" altLang="zh-CN" dirty="0"/>
              <a:t>2019</a:t>
            </a:r>
            <a:r>
              <a:rPr lang="zh-CN" altLang="en-US" dirty="0"/>
              <a:t>年，当事人在其本公司官方网页和微信公众号上发布广告，含有“我公司是北方最大的药用铝塑包装和重磅包装生产基地”等禁止使用的绝对化用语，且不能提供有效依据和证明的内容。其行为违反了</a:t>
            </a:r>
            <a:r>
              <a:rPr lang="en-US" altLang="zh-CN" dirty="0"/>
              <a:t>《</a:t>
            </a:r>
            <a:r>
              <a:rPr lang="zh-CN" altLang="en-US" dirty="0"/>
              <a:t>中华人民共和国广告法</a:t>
            </a:r>
            <a:r>
              <a:rPr lang="en-US" altLang="zh-CN" dirty="0"/>
              <a:t>》</a:t>
            </a:r>
            <a:r>
              <a:rPr lang="zh-CN" altLang="en-US" dirty="0"/>
              <a:t>的相关规定，石家庄某县市场监督管理局责令当事人停止发布该违法广告，并处罚款</a:t>
            </a:r>
            <a:r>
              <a:rPr lang="en-US" altLang="zh-CN" dirty="0"/>
              <a:t>20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31949639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某品牌葛根粉：广告内容与实际不符</a:t>
            </a:r>
          </a:p>
          <a:p>
            <a:r>
              <a:rPr lang="zh-CN" altLang="en-US" dirty="0"/>
              <a:t>　　当事人通过微信公众号发布含有“某品牌葛根粉，由某军医大学营养与保健品研究中心研制，食效显著；解酒护肝当天有效，便秘痔疮</a:t>
            </a:r>
            <a:r>
              <a:rPr lang="en-US" altLang="zh-CN" dirty="0"/>
              <a:t>3~7</a:t>
            </a:r>
            <a:r>
              <a:rPr lang="zh-CN" altLang="en-US" dirty="0"/>
              <a:t>天见效，防治痘痘</a:t>
            </a:r>
            <a:r>
              <a:rPr lang="en-US" altLang="zh-CN" dirty="0"/>
              <a:t>7~10</a:t>
            </a:r>
            <a:r>
              <a:rPr lang="zh-CN" altLang="en-US" dirty="0"/>
              <a:t>天见效；更有排毒养颜、丰胸美白，促进儿童体格智力发育，防治前列腺、防治三高、延年益寿等功效。中国葛根行业第一品牌某某某公司官方平台”等内容的食品广告。广告内容与实际不符，且涉及疾病治疗功能，违反了</a:t>
            </a:r>
            <a:r>
              <a:rPr lang="en-US" altLang="zh-CN" dirty="0"/>
              <a:t>《</a:t>
            </a:r>
            <a:r>
              <a:rPr lang="zh-CN" altLang="en-US" dirty="0"/>
              <a:t>中华人民共和国广告法</a:t>
            </a:r>
            <a:r>
              <a:rPr lang="en-US" altLang="zh-CN" dirty="0"/>
              <a:t>》</a:t>
            </a:r>
            <a:r>
              <a:rPr lang="zh-CN" altLang="en-US" dirty="0"/>
              <a:t>第四条第一款、第九条第（三）项、第十七条、第二十八条第二款第（四）项、第（五）项的规定。依据</a:t>
            </a:r>
            <a:r>
              <a:rPr lang="en-US" altLang="zh-CN" dirty="0"/>
              <a:t>《</a:t>
            </a:r>
            <a:r>
              <a:rPr lang="zh-CN" altLang="en-US" dirty="0"/>
              <a:t>中华人民共和国广告法</a:t>
            </a:r>
            <a:r>
              <a:rPr lang="en-US" altLang="zh-CN" dirty="0"/>
              <a:t>》</a:t>
            </a:r>
            <a:r>
              <a:rPr lang="zh-CN" altLang="en-US" dirty="0"/>
              <a:t>第五十五条第一款等规定，</a:t>
            </a:r>
            <a:r>
              <a:rPr lang="en-US" altLang="zh-CN" dirty="0"/>
              <a:t>2019</a:t>
            </a:r>
            <a:r>
              <a:rPr lang="zh-CN" altLang="en-US" dirty="0"/>
              <a:t>年</a:t>
            </a:r>
            <a:r>
              <a:rPr lang="en-US" altLang="zh-CN" dirty="0"/>
              <a:t>4</a:t>
            </a:r>
            <a:r>
              <a:rPr lang="zh-CN" altLang="en-US" dirty="0"/>
              <a:t>月，重庆市涪陵区市场监督管理局作出行政处罚，责令停止发布违法广告，并处罚款</a:t>
            </a:r>
            <a:r>
              <a:rPr lang="en-US" altLang="zh-CN" dirty="0"/>
              <a:t>20</a:t>
            </a:r>
            <a:r>
              <a:rPr lang="zh-CN" altLang="en-US" dirty="0"/>
              <a:t>万元。</a:t>
            </a:r>
          </a:p>
          <a:p>
            <a:endParaRPr lang="zh-CN" altLang="en-US" dirty="0"/>
          </a:p>
          <a:p>
            <a:r>
              <a:rPr lang="zh-CN" altLang="en-US" b="1" dirty="0"/>
              <a:t>案例</a:t>
            </a:r>
            <a:r>
              <a:rPr lang="en-US" altLang="zh-CN" b="1" dirty="0"/>
              <a:t>——</a:t>
            </a:r>
            <a:r>
              <a:rPr lang="zh-CN" altLang="en-US" b="1" dirty="0"/>
              <a:t>知名主播直播带货时出现极限用词</a:t>
            </a:r>
          </a:p>
          <a:p>
            <a:r>
              <a:rPr lang="zh-CN" altLang="en-US" dirty="0"/>
              <a:t>　　某知名主播在进行直播带货过程中出现了“销量第一”等字眼，但其知道直接使用这类广告词是违反法律规定的，他将该类词汇制作成纸板再用红线划掉，还在直播中告知网友这些词汇是违反广告法的。尽管主播用红线划掉了极限词，但是这一行为间接地让公众注意到了有关词汇，仍然涉嫌违规。</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31998436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a:t>
            </a:r>
            <a:r>
              <a:rPr lang="en-US" altLang="zh-CN" b="1" dirty="0"/>
              <a:t>App</a:t>
            </a:r>
            <a:r>
              <a:rPr lang="zh-CN" altLang="en-US" b="1" dirty="0"/>
              <a:t>：使用不当用语</a:t>
            </a:r>
          </a:p>
          <a:p>
            <a:r>
              <a:rPr lang="zh-CN" altLang="en-US" dirty="0"/>
              <a:t>　　</a:t>
            </a:r>
            <a:r>
              <a:rPr lang="en-US" altLang="zh-CN" dirty="0"/>
              <a:t>2018</a:t>
            </a:r>
            <a:r>
              <a:rPr lang="zh-CN" altLang="en-US" dirty="0"/>
              <a:t>年</a:t>
            </a:r>
            <a:r>
              <a:rPr lang="en-US" altLang="zh-CN" dirty="0"/>
              <a:t>11</a:t>
            </a:r>
            <a:r>
              <a:rPr lang="zh-CN" altLang="en-US" dirty="0"/>
              <a:t>月</a:t>
            </a:r>
            <a:r>
              <a:rPr lang="en-US" altLang="zh-CN" dirty="0"/>
              <a:t>17</a:t>
            </a:r>
            <a:r>
              <a:rPr lang="zh-CN" altLang="en-US" dirty="0"/>
              <a:t>日至</a:t>
            </a:r>
            <a:r>
              <a:rPr lang="en-US" altLang="zh-CN" dirty="0"/>
              <a:t>2018</a:t>
            </a:r>
            <a:r>
              <a:rPr lang="zh-CN" altLang="en-US" dirty="0"/>
              <a:t>年</a:t>
            </a:r>
            <a:r>
              <a:rPr lang="en-US" altLang="zh-CN" dirty="0"/>
              <a:t>12</a:t>
            </a:r>
            <a:r>
              <a:rPr lang="zh-CN" altLang="en-US" dirty="0"/>
              <a:t>月</a:t>
            </a:r>
            <a:r>
              <a:rPr lang="en-US" altLang="zh-CN" dirty="0"/>
              <a:t>10</a:t>
            </a:r>
            <a:r>
              <a:rPr lang="zh-CN" altLang="en-US" dirty="0"/>
              <a:t>日期间，当事人在其自营的某</a:t>
            </a:r>
            <a:r>
              <a:rPr lang="en-US" altLang="zh-CN" dirty="0"/>
              <a:t>App</a:t>
            </a:r>
            <a:r>
              <a:rPr lang="zh-CN" altLang="en-US" dirty="0"/>
              <a:t>福利社发布的带有广告性质的“种草”图文中，宣传“某品牌奶粉是德国第一品牌奶粉，也是欧洲销量最好的奶粉之一。其产品所有系列配方奶粉，只采用最优质</a:t>
            </a:r>
            <a:r>
              <a:rPr lang="en-US" altLang="zh-CN" dirty="0"/>
              <a:t>/</a:t>
            </a:r>
            <a:r>
              <a:rPr lang="zh-CN" altLang="en-US" dirty="0"/>
              <a:t>无污染的天然牧场奶源，从源头最大限度的保证了奶粉的营养和安全”、“加强铁质强化配方，预防婴幼儿缺铁性贫血，促进铁的吸收，牙齿和骨骼的生长”。再查， </a:t>
            </a:r>
            <a:r>
              <a:rPr lang="en-US" altLang="zh-CN" dirty="0"/>
              <a:t>2018</a:t>
            </a:r>
            <a:r>
              <a:rPr lang="zh-CN" altLang="en-US" dirty="0"/>
              <a:t>年</a:t>
            </a:r>
            <a:r>
              <a:rPr lang="en-US" altLang="zh-CN" dirty="0"/>
              <a:t>11</a:t>
            </a:r>
            <a:r>
              <a:rPr lang="zh-CN" altLang="en-US" dirty="0"/>
              <a:t>月</a:t>
            </a:r>
            <a:r>
              <a:rPr lang="en-US" altLang="zh-CN" dirty="0"/>
              <a:t>17</a:t>
            </a:r>
            <a:r>
              <a:rPr lang="zh-CN" altLang="en-US" dirty="0"/>
              <a:t>日至</a:t>
            </a:r>
            <a:r>
              <a:rPr lang="en-US" altLang="zh-CN" dirty="0"/>
              <a:t>2018</a:t>
            </a:r>
            <a:r>
              <a:rPr lang="zh-CN" altLang="en-US" dirty="0"/>
              <a:t>年</a:t>
            </a:r>
            <a:r>
              <a:rPr lang="en-US" altLang="zh-CN" dirty="0"/>
              <a:t>12</a:t>
            </a:r>
            <a:r>
              <a:rPr lang="zh-CN" altLang="en-US" dirty="0"/>
              <a:t>月</a:t>
            </a:r>
            <a:r>
              <a:rPr lang="en-US" altLang="zh-CN" dirty="0"/>
              <a:t>17</a:t>
            </a:r>
            <a:r>
              <a:rPr lang="zh-CN" altLang="en-US" dirty="0"/>
              <a:t>日期间，当事人在其自营的某</a:t>
            </a:r>
            <a:r>
              <a:rPr lang="en-US" altLang="zh-CN" dirty="0"/>
              <a:t>App</a:t>
            </a:r>
            <a:r>
              <a:rPr lang="zh-CN" altLang="en-US" dirty="0"/>
              <a:t>福利社销售“金</a:t>
            </a:r>
            <a:r>
              <a:rPr lang="en-US" altLang="zh-CN" dirty="0"/>
              <a:t>-</a:t>
            </a:r>
            <a:r>
              <a:rPr lang="zh-CN" altLang="en-US" dirty="0"/>
              <a:t>卡黛珊推荐 真丝眼罩 粉色”时宣传“顶级桑蚕丝绸更舒适”。</a:t>
            </a:r>
          </a:p>
          <a:p>
            <a:r>
              <a:rPr lang="zh-CN" altLang="en-US" dirty="0"/>
              <a:t>　　发布广告使用“国家级”“最高级”“最佳”等用语，违反</a:t>
            </a:r>
            <a:r>
              <a:rPr lang="en-US" altLang="zh-CN" dirty="0"/>
              <a:t>《</a:t>
            </a:r>
            <a:r>
              <a:rPr lang="zh-CN" altLang="en-US" dirty="0"/>
              <a:t>中华人民共和国广告法</a:t>
            </a:r>
            <a:r>
              <a:rPr lang="en-US" altLang="zh-CN" dirty="0"/>
              <a:t>》</a:t>
            </a:r>
            <a:r>
              <a:rPr lang="zh-CN" altLang="en-US" dirty="0"/>
              <a:t>第九条第（三）项规定，</a:t>
            </a:r>
            <a:r>
              <a:rPr lang="en-US" altLang="zh-CN" dirty="0"/>
              <a:t>2019</a:t>
            </a:r>
            <a:r>
              <a:rPr lang="zh-CN" altLang="en-US" dirty="0"/>
              <a:t>年</a:t>
            </a:r>
            <a:r>
              <a:rPr lang="en-US" altLang="zh-CN" dirty="0"/>
              <a:t>2</a:t>
            </a:r>
            <a:r>
              <a:rPr lang="zh-CN" altLang="en-US" dirty="0"/>
              <a:t>月</a:t>
            </a:r>
            <a:r>
              <a:rPr lang="en-US" altLang="zh-CN" dirty="0"/>
              <a:t>3</a:t>
            </a:r>
            <a:r>
              <a:rPr lang="zh-CN" altLang="en-US" dirty="0"/>
              <a:t>日，上海市某区市场监管局作出行政处罚，责令停止发布违法广告，并处罚款</a:t>
            </a:r>
            <a:r>
              <a:rPr lang="en-US" altLang="zh-CN" dirty="0"/>
              <a:t>3</a:t>
            </a:r>
            <a:r>
              <a:rPr lang="zh-CN" altLang="en-US" dirty="0"/>
              <a:t>万元。</a:t>
            </a:r>
          </a:p>
          <a:p>
            <a:endParaRPr lang="zh-CN" altLang="en-US" dirty="0"/>
          </a:p>
          <a:p>
            <a:r>
              <a:rPr lang="zh-CN" altLang="en-US" b="1" dirty="0"/>
              <a:t>案例</a:t>
            </a:r>
            <a:r>
              <a:rPr lang="en-US" altLang="zh-CN" b="1" dirty="0"/>
              <a:t>——</a:t>
            </a:r>
            <a:r>
              <a:rPr lang="zh-CN" altLang="en-US" b="1" dirty="0"/>
              <a:t>某品牌手机：全球第二好用</a:t>
            </a:r>
          </a:p>
          <a:p>
            <a:r>
              <a:rPr lang="zh-CN" altLang="en-US" dirty="0"/>
              <a:t>　　</a:t>
            </a:r>
            <a:r>
              <a:rPr lang="en-US" altLang="zh-CN" dirty="0"/>
              <a:t>2015</a:t>
            </a:r>
            <a:r>
              <a:rPr lang="zh-CN" altLang="en-US" dirty="0"/>
              <a:t>年</a:t>
            </a:r>
            <a:r>
              <a:rPr lang="en-US" altLang="zh-CN" dirty="0"/>
              <a:t>2</a:t>
            </a:r>
            <a:r>
              <a:rPr lang="zh-CN" altLang="en-US" dirty="0"/>
              <a:t>月，北京市工商行政管理局某分局正式判定某品牌手机“全球第二好用的智能手机”违规，责令停止发布违法广告，并公开更正。</a:t>
            </a:r>
          </a:p>
          <a:p>
            <a:r>
              <a:rPr lang="zh-CN" altLang="en-US" dirty="0"/>
              <a:t>　　工商局在通知中称，某品牌手机广告中含有“顶级”绝对化用语及引用“全球第二好用的智能手机”调查结果未表明出处，违反了</a:t>
            </a:r>
            <a:r>
              <a:rPr lang="en-US" altLang="zh-CN" dirty="0"/>
              <a:t>《</a:t>
            </a:r>
            <a:r>
              <a:rPr lang="zh-CN" altLang="en-US" dirty="0"/>
              <a:t>中华人民共和国广告法</a:t>
            </a:r>
            <a:r>
              <a:rPr lang="en-US" altLang="zh-CN" dirty="0"/>
              <a:t>》</a:t>
            </a:r>
            <a:r>
              <a:rPr lang="zh-CN" altLang="en-US" dirty="0"/>
              <a:t>第七条第二款第（三）项及第十条之规定。不过在调查中没有发现能确定广告费的证据，依据相关规定责令锤子科技停止发布违反广告，公开更正。</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1431981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某医疗美容门诊：使用绝对化用语</a:t>
            </a:r>
          </a:p>
          <a:p>
            <a:r>
              <a:rPr lang="zh-CN" altLang="en-US" dirty="0"/>
              <a:t>　　当事人于</a:t>
            </a:r>
            <a:r>
              <a:rPr lang="en-US" altLang="zh-CN" dirty="0"/>
              <a:t>2019</a:t>
            </a:r>
            <a:r>
              <a:rPr lang="zh-CN" altLang="en-US" dirty="0"/>
              <a:t>年</a:t>
            </a:r>
            <a:r>
              <a:rPr lang="en-US" altLang="zh-CN" dirty="0"/>
              <a:t>2</a:t>
            </a:r>
            <a:r>
              <a:rPr lang="zh-CN" altLang="en-US" dirty="0"/>
              <a:t>月份起，在“珠海某医疗美容”微信公众号自行制作发布的“概况”之“品牌简介”页面发布包含“国内首家</a:t>
            </a:r>
            <a:r>
              <a:rPr lang="en-US" altLang="zh-CN" dirty="0"/>
              <a:t>……</a:t>
            </a:r>
            <a:r>
              <a:rPr lang="zh-CN" altLang="en-US" dirty="0"/>
              <a:t>美容机构。坚持将最时尚整形讯息，最前沿的整形技术、最精良的整形技法、最优持的全程服务、最优秀的整形效果提供给每一位顾客。为您提供最合适的整形。让爱美人士臻享世界级的整形技术！”的宣传内容。上述行为违反了</a:t>
            </a:r>
            <a:r>
              <a:rPr lang="en-US" altLang="zh-CN" dirty="0"/>
              <a:t>《</a:t>
            </a:r>
            <a:r>
              <a:rPr lang="zh-CN" altLang="en-US" dirty="0"/>
              <a:t>中华人民共和国广告法</a:t>
            </a:r>
            <a:r>
              <a:rPr lang="en-US" altLang="zh-CN" dirty="0"/>
              <a:t>》</a:t>
            </a:r>
            <a:r>
              <a:rPr lang="zh-CN" altLang="en-US" dirty="0"/>
              <a:t>第九条第三项的规定，珠海市某区市场监督管理局于</a:t>
            </a:r>
            <a:r>
              <a:rPr lang="en-US" altLang="zh-CN" dirty="0"/>
              <a:t>2019</a:t>
            </a:r>
            <a:r>
              <a:rPr lang="zh-CN" altLang="en-US" dirty="0"/>
              <a:t>年</a:t>
            </a:r>
            <a:r>
              <a:rPr lang="en-US" altLang="zh-CN" dirty="0"/>
              <a:t>6</a:t>
            </a:r>
            <a:r>
              <a:rPr lang="zh-CN" altLang="en-US" dirty="0"/>
              <a:t>月 </a:t>
            </a:r>
            <a:r>
              <a:rPr lang="en-US" altLang="zh-CN" dirty="0"/>
              <a:t>3</a:t>
            </a:r>
            <a:r>
              <a:rPr lang="zh-CN" altLang="en-US" dirty="0"/>
              <a:t>日作了责令当事人停止发布违法广告，处罚款</a:t>
            </a:r>
            <a:r>
              <a:rPr lang="en-US" altLang="zh-CN" dirty="0"/>
              <a:t>10</a:t>
            </a:r>
            <a:r>
              <a:rPr lang="zh-CN" altLang="en-US" dirty="0"/>
              <a:t>万元行政处罚。</a:t>
            </a:r>
          </a:p>
          <a:p>
            <a:endParaRPr lang="zh-CN" altLang="en-US" dirty="0"/>
          </a:p>
          <a:p>
            <a:r>
              <a:rPr lang="zh-CN" altLang="en-US" b="1" dirty="0"/>
              <a:t>案例</a:t>
            </a:r>
            <a:r>
              <a:rPr lang="en-US" altLang="zh-CN" b="1" dirty="0"/>
              <a:t>——</a:t>
            </a:r>
            <a:r>
              <a:rPr lang="zh-CN" altLang="en-US" b="1" dirty="0"/>
              <a:t>淘宝某知名主播：使用绝对化用语</a:t>
            </a:r>
          </a:p>
          <a:p>
            <a:r>
              <a:rPr lang="zh-CN" altLang="en-US" dirty="0"/>
              <a:t>　　“你会吃到最新鲜的羊肚菌，这个我跟你说，补身体绝对是滋补最好的，它可以增强抵抗力，益肠菌、助消化、补脑提神、补肾壮阳，给老人吃非常好，年轻人吃也可以，小朋友吃也可以，全都没有问题。”淘宝平台某知名主播在直播间里，向粉丝推荐一款羊肚菌。</a:t>
            </a:r>
          </a:p>
          <a:p>
            <a:r>
              <a:rPr lang="zh-CN" altLang="en-US" dirty="0"/>
              <a:t>　　这段直播内容，涉嫌违反了三部法律。</a:t>
            </a:r>
          </a:p>
          <a:p>
            <a:r>
              <a:rPr lang="zh-CN" altLang="en-US" dirty="0"/>
              <a:t>　　第一，</a:t>
            </a:r>
            <a:r>
              <a:rPr lang="en-US" altLang="zh-CN" dirty="0"/>
              <a:t>《</a:t>
            </a:r>
            <a:r>
              <a:rPr lang="zh-CN" altLang="en-US" dirty="0"/>
              <a:t>中华人民共和国广告法</a:t>
            </a:r>
            <a:r>
              <a:rPr lang="en-US" altLang="zh-CN" dirty="0"/>
              <a:t>》</a:t>
            </a:r>
            <a:r>
              <a:rPr lang="zh-CN" altLang="en-US" dirty="0"/>
              <a:t>第九条规定，不得使用“国家级”“最高级”“最佳”等用语，该主播使用了“绝对”这样的语言；</a:t>
            </a:r>
          </a:p>
          <a:p>
            <a:r>
              <a:rPr lang="zh-CN" altLang="en-US" dirty="0"/>
              <a:t>　　第二，在描述羊肚菌时，容易误导消费者以为羊肚菌有治病功能，如果有消费者因这种宣传而食用造成不良后果，就违法了</a:t>
            </a:r>
            <a:r>
              <a:rPr lang="en-US" altLang="zh-CN" dirty="0"/>
              <a:t>《</a:t>
            </a:r>
            <a:r>
              <a:rPr lang="zh-CN" altLang="en-US" dirty="0"/>
              <a:t>消费者权益保护法</a:t>
            </a:r>
            <a:r>
              <a:rPr lang="en-US" altLang="zh-CN" dirty="0"/>
              <a:t>》</a:t>
            </a:r>
            <a:r>
              <a:rPr lang="zh-CN" altLang="en-US" dirty="0"/>
              <a:t>，该主播需要承担民事责任；</a:t>
            </a:r>
          </a:p>
          <a:p>
            <a:r>
              <a:rPr lang="zh-CN" altLang="en-US" dirty="0"/>
              <a:t>　　第三，违反</a:t>
            </a:r>
            <a:r>
              <a:rPr lang="en-US" altLang="zh-CN" dirty="0"/>
              <a:t>《</a:t>
            </a:r>
            <a:r>
              <a:rPr lang="zh-CN" altLang="en-US" dirty="0"/>
              <a:t>食品安全法</a:t>
            </a:r>
            <a:r>
              <a:rPr lang="en-US" altLang="zh-CN" dirty="0"/>
              <a:t>》</a:t>
            </a:r>
            <a:r>
              <a:rPr lang="zh-CN" altLang="en-US" dirty="0"/>
              <a:t>第</a:t>
            </a:r>
            <a:r>
              <a:rPr lang="en-US" altLang="zh-CN" dirty="0"/>
              <a:t>73</a:t>
            </a:r>
            <a:r>
              <a:rPr lang="zh-CN" altLang="en-US" dirty="0"/>
              <a:t>条，食品广告的内容应当真实合法，不得含有虚假内容，不得涉及疾病预防、治疗功能</a:t>
            </a:r>
            <a:r>
              <a:rPr lang="en-US" altLang="zh-CN" dirty="0"/>
              <a:t>;</a:t>
            </a:r>
            <a:r>
              <a:rPr lang="zh-CN" altLang="en-US" dirty="0"/>
              <a:t>食品生产经营者对食品广告内容的真实性、合法性负责</a:t>
            </a:r>
            <a:r>
              <a:rPr lang="en-US" altLang="zh-CN" dirty="0"/>
              <a:t>;</a:t>
            </a:r>
            <a:r>
              <a:rPr lang="zh-CN" altLang="en-US" dirty="0"/>
              <a:t>自然人进行代言需要对代言产品真实吃过或用过，如果代言产品出现问题，代言人也要承担连带责任。</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17644414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某品牌二手车：不实广告宣传语被罚</a:t>
            </a:r>
          </a:p>
          <a:p>
            <a:r>
              <a:rPr lang="zh-CN" altLang="en-US" dirty="0"/>
              <a:t>　　当事人在媒体发布视频宣传广告，内容：创办一年、成交量就已遥遥领先。经核查，当事人广告宣传中使用的“创办一年、成交量就已遥遥领先”的广告语缺乏事实依据</a:t>
            </a:r>
            <a:r>
              <a:rPr lang="en-US" altLang="zh-CN" dirty="0"/>
              <a:t>,</a:t>
            </a:r>
            <a:r>
              <a:rPr lang="zh-CN" altLang="en-US" dirty="0"/>
              <a:t>与实际情况不符。违反了</a:t>
            </a:r>
            <a:r>
              <a:rPr lang="en-US" altLang="zh-CN" dirty="0"/>
              <a:t>《</a:t>
            </a:r>
            <a:r>
              <a:rPr lang="zh-CN" altLang="en-US" dirty="0"/>
              <a:t>中华人民共和国广告法</a:t>
            </a:r>
            <a:r>
              <a:rPr lang="en-US" altLang="zh-CN" dirty="0"/>
              <a:t>》</a:t>
            </a:r>
            <a:r>
              <a:rPr lang="zh-CN" altLang="en-US" dirty="0"/>
              <a:t>第四条的规定，同时构成</a:t>
            </a:r>
            <a:r>
              <a:rPr lang="en-US" altLang="zh-CN" dirty="0"/>
              <a:t>《</a:t>
            </a:r>
            <a:r>
              <a:rPr lang="zh-CN" altLang="en-US" dirty="0"/>
              <a:t>中华人民共和国广告法</a:t>
            </a:r>
            <a:r>
              <a:rPr lang="en-US" altLang="zh-CN" dirty="0"/>
              <a:t>》</a:t>
            </a:r>
            <a:r>
              <a:rPr lang="zh-CN" altLang="en-US" dirty="0"/>
              <a:t>第二十八条第二款第（二）项之规定，服务的销售状况与实际情况不符，对购买行为有实质性影响的。北京市工商行政管理局某分局依据</a:t>
            </a:r>
            <a:r>
              <a:rPr lang="en-US" altLang="zh-CN" dirty="0"/>
              <a:t>《</a:t>
            </a:r>
            <a:r>
              <a:rPr lang="zh-CN" altLang="en-US" dirty="0"/>
              <a:t>中华人民共和国广告法</a:t>
            </a:r>
            <a:r>
              <a:rPr lang="en-US" altLang="zh-CN" dirty="0"/>
              <a:t>》</a:t>
            </a:r>
            <a:r>
              <a:rPr lang="zh-CN" altLang="en-US" dirty="0"/>
              <a:t>第五十五条第一款和</a:t>
            </a:r>
            <a:r>
              <a:rPr lang="en-US" altLang="zh-CN" dirty="0"/>
              <a:t>《</a:t>
            </a:r>
            <a:r>
              <a:rPr lang="zh-CN" altLang="en-US" dirty="0"/>
              <a:t>中华人民共和国行政处罚法</a:t>
            </a:r>
            <a:r>
              <a:rPr lang="en-US" altLang="zh-CN" dirty="0"/>
              <a:t>》</a:t>
            </a:r>
            <a:r>
              <a:rPr lang="zh-CN" altLang="en-US" dirty="0"/>
              <a:t>第二十七条第一款第（一）项的规定责令当事人停止发布违法广告，责令广告主在相应范围内消除影响，决定处罚款</a:t>
            </a:r>
            <a:r>
              <a:rPr lang="en-US" altLang="zh-CN" dirty="0"/>
              <a:t>125000</a:t>
            </a:r>
            <a:r>
              <a:rPr lang="zh-CN" altLang="en-US" dirty="0"/>
              <a:t>元行政处罚。</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1871780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广州某生物科技有限公司：虚假内容广告被罚</a:t>
            </a:r>
          </a:p>
          <a:p>
            <a:r>
              <a:rPr lang="zh-CN" altLang="en-US" dirty="0"/>
              <a:t>　　当事人利用产品包装、微信公众号和网络直播带货等多种形式，宣传其产品“采用国际最先进的技术并结合多种草本植物精心研制而成，在黑发的同时还能取得养发、护发、固发的效果”，并利用其网站发布含有“李时珍</a:t>
            </a:r>
            <a:r>
              <a:rPr lang="en-US" altLang="zh-CN" dirty="0"/>
              <a:t>《</a:t>
            </a:r>
            <a:r>
              <a:rPr lang="zh-CN" altLang="en-US" dirty="0"/>
              <a:t>本草纲目</a:t>
            </a:r>
            <a:r>
              <a:rPr lang="en-US" altLang="zh-CN" dirty="0"/>
              <a:t>》</a:t>
            </a:r>
            <a:r>
              <a:rPr lang="zh-CN" altLang="en-US" dirty="0"/>
              <a:t>黑发秘方、千年古方、本草黑发，</a:t>
            </a:r>
            <a:r>
              <a:rPr lang="en-US" altLang="zh-CN" dirty="0"/>
              <a:t>100</a:t>
            </a:r>
            <a:r>
              <a:rPr lang="zh-CN" altLang="en-US" dirty="0"/>
              <a:t>多位中医药专家</a:t>
            </a:r>
            <a:r>
              <a:rPr lang="en-US" altLang="zh-CN" dirty="0"/>
              <a:t>4</a:t>
            </a:r>
            <a:r>
              <a:rPr lang="zh-CN" altLang="en-US" dirty="0"/>
              <a:t>年研发的润黑露”“</a:t>
            </a:r>
            <a:r>
              <a:rPr lang="en-US" altLang="zh-CN" dirty="0"/>
              <a:t>1</a:t>
            </a:r>
            <a:r>
              <a:rPr lang="zh-CN" altLang="en-US" dirty="0"/>
              <a:t>个千年黑发秘方、</a:t>
            </a:r>
            <a:r>
              <a:rPr lang="en-US" altLang="zh-CN" dirty="0"/>
              <a:t>100</a:t>
            </a:r>
            <a:r>
              <a:rPr lang="zh-CN" altLang="en-US" dirty="0"/>
              <a:t>多万白发人受惠点赞，</a:t>
            </a:r>
            <a:r>
              <a:rPr lang="en-US" altLang="zh-CN" dirty="0"/>
              <a:t>1000</a:t>
            </a:r>
            <a:r>
              <a:rPr lang="zh-CN" altLang="en-US" dirty="0"/>
              <a:t>多个日夜研发升级”等虚假内容的广告。当事人的行为违反</a:t>
            </a:r>
            <a:r>
              <a:rPr lang="en-US" altLang="zh-CN" dirty="0"/>
              <a:t>《</a:t>
            </a:r>
            <a:r>
              <a:rPr lang="zh-CN" altLang="en-US" dirty="0"/>
              <a:t>中华人民广告法</a:t>
            </a:r>
            <a:r>
              <a:rPr lang="en-US" altLang="zh-CN" dirty="0"/>
              <a:t>》</a:t>
            </a:r>
            <a:r>
              <a:rPr lang="zh-CN" altLang="en-US" dirty="0"/>
              <a:t>第四条、第二十八条的规定。</a:t>
            </a:r>
            <a:r>
              <a:rPr lang="en-US" altLang="zh-CN" dirty="0"/>
              <a:t>2019</a:t>
            </a:r>
            <a:r>
              <a:rPr lang="zh-CN" altLang="en-US" dirty="0"/>
              <a:t>年</a:t>
            </a:r>
            <a:r>
              <a:rPr lang="en-US" altLang="zh-CN" dirty="0"/>
              <a:t>5</a:t>
            </a:r>
            <a:r>
              <a:rPr lang="zh-CN" altLang="en-US" dirty="0"/>
              <a:t>月</a:t>
            </a:r>
            <a:r>
              <a:rPr lang="en-US" altLang="zh-CN" dirty="0"/>
              <a:t>9</a:t>
            </a:r>
            <a:r>
              <a:rPr lang="zh-CN" altLang="en-US" dirty="0"/>
              <a:t>日，广州市某区市场监管局作出行政处罚，责令当事人立即停止广告违法行为，公开更正广告内容，在相应范围内消除影响，罚款</a:t>
            </a:r>
            <a:r>
              <a:rPr lang="en-US" altLang="zh-CN" dirty="0"/>
              <a:t>20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8854305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某食品：广告使用极限用语被罚</a:t>
            </a:r>
          </a:p>
          <a:p>
            <a:r>
              <a:rPr lang="zh-CN" altLang="en-US" dirty="0"/>
              <a:t>　　当事人在微信公众号中发布了题为“这杯国饮，果断赞了！”的广告宣传，含有“某豆浆的产品作为国礼走进各国驻华大使馆”的内容。经查实，当事人在非正式场合向个别使馆工作人员赠送其产品，赠送行为和产品均未经政府授权，与广告宣称严重不符。当事人上述广告混淆概念误导受众。 </a:t>
            </a:r>
          </a:p>
          <a:p>
            <a:r>
              <a:rPr lang="zh-CN" altLang="en-US" dirty="0"/>
              <a:t>　　上述行为违反了</a:t>
            </a:r>
            <a:r>
              <a:rPr lang="en-US" altLang="zh-CN" dirty="0"/>
              <a:t>《</a:t>
            </a:r>
            <a:r>
              <a:rPr lang="zh-CN" altLang="en-US" dirty="0"/>
              <a:t>中华人民共和国广告法</a:t>
            </a:r>
            <a:r>
              <a:rPr lang="en-US" altLang="zh-CN" dirty="0"/>
              <a:t>》</a:t>
            </a:r>
            <a:r>
              <a:rPr lang="zh-CN" altLang="en-US" dirty="0"/>
              <a:t>第二十八条第二款第（五）项等规定，上海市市场监管部分依据</a:t>
            </a:r>
            <a:r>
              <a:rPr lang="en-US" altLang="zh-CN" dirty="0"/>
              <a:t>《</a:t>
            </a:r>
            <a:r>
              <a:rPr lang="zh-CN" altLang="en-US" dirty="0"/>
              <a:t>中华人民共和国广告法</a:t>
            </a:r>
            <a:r>
              <a:rPr lang="en-US" altLang="zh-CN" dirty="0"/>
              <a:t>》</a:t>
            </a:r>
            <a:r>
              <a:rPr lang="zh-CN" altLang="en-US" dirty="0"/>
              <a:t>第五十五条第一款等规定作出行政处罚，责令停止发布违法广告，并处罚款</a:t>
            </a:r>
            <a:r>
              <a:rPr lang="en-US" altLang="zh-CN" dirty="0"/>
              <a:t>30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1696516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某小家电品牌：静音破壁机虚假广告被罚</a:t>
            </a:r>
          </a:p>
          <a:p>
            <a:r>
              <a:rPr lang="zh-CN" altLang="en-US" dirty="0"/>
              <a:t>　　某品牌的“全静音破壁机”因在广告中却采用“始终静音”等虚假宣传，</a:t>
            </a:r>
            <a:r>
              <a:rPr lang="en-US" altLang="zh-CN" dirty="0"/>
              <a:t>2019</a:t>
            </a:r>
            <a:r>
              <a:rPr lang="zh-CN" altLang="en-US" dirty="0"/>
              <a:t>年</a:t>
            </a:r>
            <a:r>
              <a:rPr lang="en-US" altLang="zh-CN" dirty="0"/>
              <a:t>11</a:t>
            </a:r>
            <a:r>
              <a:rPr lang="zh-CN" altLang="en-US" dirty="0"/>
              <a:t>月，上海市某区市场监管局认定当事人发布虚假广告的行为违反了</a:t>
            </a:r>
            <a:r>
              <a:rPr lang="en-US" altLang="zh-CN" dirty="0"/>
              <a:t>《</a:t>
            </a:r>
            <a:r>
              <a:rPr lang="zh-CN" altLang="en-US" dirty="0"/>
              <a:t>中华人民共和国广告法</a:t>
            </a:r>
            <a:r>
              <a:rPr lang="en-US" altLang="zh-CN" dirty="0"/>
              <a:t>》</a:t>
            </a:r>
            <a:r>
              <a:rPr lang="zh-CN" altLang="en-US" dirty="0"/>
              <a:t>第二十八条的规定，并依据</a:t>
            </a:r>
            <a:r>
              <a:rPr lang="en-US" altLang="zh-CN" dirty="0"/>
              <a:t>《</a:t>
            </a:r>
            <a:r>
              <a:rPr lang="zh-CN" altLang="en-US" dirty="0"/>
              <a:t>中华人民共和国广告法</a:t>
            </a:r>
            <a:r>
              <a:rPr lang="en-US" altLang="zh-CN" dirty="0"/>
              <a:t>》</a:t>
            </a:r>
            <a:r>
              <a:rPr lang="zh-CN" altLang="en-US" dirty="0"/>
              <a:t>第五十五条第一款的规定，对当事人处以广告费用</a:t>
            </a:r>
            <a:r>
              <a:rPr lang="en-US" altLang="zh-CN" dirty="0"/>
              <a:t>4</a:t>
            </a:r>
            <a:r>
              <a:rPr lang="zh-CN" altLang="en-US" dirty="0"/>
              <a:t>倍、计人民币</a:t>
            </a:r>
            <a:r>
              <a:rPr lang="en-US" altLang="zh-CN" dirty="0"/>
              <a:t>3483120</a:t>
            </a:r>
            <a:r>
              <a:rPr lang="zh-CN" altLang="en-US" dirty="0"/>
              <a:t>元的罚款。</a:t>
            </a:r>
          </a:p>
          <a:p>
            <a:endParaRPr lang="zh-CN" altLang="en-US" dirty="0"/>
          </a:p>
          <a:p>
            <a:r>
              <a:rPr lang="zh-CN" altLang="en-US" b="1" dirty="0"/>
              <a:t>案例</a:t>
            </a:r>
            <a:r>
              <a:rPr lang="en-US" altLang="zh-CN" b="1" dirty="0"/>
              <a:t>——</a:t>
            </a:r>
            <a:r>
              <a:rPr lang="zh-CN" altLang="en-US" b="1" dirty="0"/>
              <a:t>某品牌鸡蛋：“好土”商标误导消费者</a:t>
            </a:r>
          </a:p>
          <a:p>
            <a:r>
              <a:rPr lang="zh-CN" altLang="en-US" dirty="0"/>
              <a:t>　　</a:t>
            </a:r>
            <a:r>
              <a:rPr lang="en-US" altLang="zh-CN" dirty="0"/>
              <a:t>2019</a:t>
            </a:r>
            <a:r>
              <a:rPr lang="zh-CN" altLang="en-US" dirty="0"/>
              <a:t>年“</a:t>
            </a:r>
            <a:r>
              <a:rPr lang="en-US" altLang="zh-CN" dirty="0"/>
              <a:t>315”</a:t>
            </a:r>
            <a:r>
              <a:rPr lang="zh-CN" altLang="en-US" dirty="0"/>
              <a:t>晚会曝光湖北省知名的某品牌和某品牌“土鸡蛋”实为普通鸡蛋冒充，同时在商标上玩猫腻，分别注册“鲜土”、注册“好土”商标，让消费者误以为是“土鸡蛋”，对消费者形成误导。</a:t>
            </a:r>
            <a:r>
              <a:rPr lang="en-US" altLang="zh-CN" dirty="0"/>
              <a:t>2015</a:t>
            </a:r>
            <a:r>
              <a:rPr lang="zh-CN" altLang="en-US" dirty="0"/>
              <a:t>年该企业曾因“中国最大的蛋品加工企业”的绝对性用语被罚款</a:t>
            </a:r>
            <a:r>
              <a:rPr lang="en-US" altLang="zh-CN" dirty="0"/>
              <a:t>6</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1276627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网络带货主播在被认定为“广告代言人”的同时，也极有可能同时被认定为“广告发布者”。广告发布者是广告投放给公众的最后环节，法律为其设定了比广告代言人更为严格的义务，例如：查验产品质量证明文件、核对广告内容是否相符等内容。</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3654015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某置业公司：“首批售罄”被罚</a:t>
            </a:r>
          </a:p>
          <a:p>
            <a:r>
              <a:rPr lang="zh-CN" altLang="en-US" dirty="0"/>
              <a:t>　　当事人通过公交站台、路名牌广告位发布含有“邻州府 向邻水致敬，感谢广大业主厚爱，首批售罄！二批次约</a:t>
            </a:r>
            <a:r>
              <a:rPr lang="en-US" altLang="zh-CN" dirty="0"/>
              <a:t>88 – 128 m2</a:t>
            </a:r>
            <a:r>
              <a:rPr lang="zh-CN" altLang="en-US" dirty="0"/>
              <a:t>阔景洋楼，即将推售”等内容的房地产广告，当事人为了提高知名度、促进房屋销售，在商品房并未销售完毕的情况下，使用“首批售罄”的销售状况与事实不符，欺骗、误导消费者，违反了</a:t>
            </a:r>
            <a:r>
              <a:rPr lang="en-US" altLang="zh-CN" dirty="0"/>
              <a:t>《</a:t>
            </a:r>
            <a:r>
              <a:rPr lang="zh-CN" altLang="en-US" dirty="0"/>
              <a:t>中华人民共和国广告法</a:t>
            </a:r>
            <a:r>
              <a:rPr lang="en-US" altLang="zh-CN" dirty="0"/>
              <a:t>》</a:t>
            </a:r>
            <a:r>
              <a:rPr lang="zh-CN" altLang="en-US" dirty="0"/>
              <a:t>第二十八条的规定。</a:t>
            </a:r>
            <a:r>
              <a:rPr lang="en-US" altLang="zh-CN" dirty="0"/>
              <a:t>2019</a:t>
            </a:r>
            <a:r>
              <a:rPr lang="zh-CN" altLang="en-US" dirty="0"/>
              <a:t>年</a:t>
            </a:r>
            <a:r>
              <a:rPr lang="en-US" altLang="zh-CN" dirty="0"/>
              <a:t>4</a:t>
            </a:r>
            <a:r>
              <a:rPr lang="zh-CN" altLang="en-US" dirty="0"/>
              <a:t>月，某县市场监管局作出行政处罚，责令停止发布违法广告，并处罚款</a:t>
            </a:r>
            <a:r>
              <a:rPr lang="en-US" altLang="zh-CN" dirty="0"/>
              <a:t>12</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17455689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1639499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中华人民共和国药品管理法</a:t>
            </a:r>
            <a:r>
              <a:rPr lang="en-US" altLang="zh-CN" dirty="0"/>
              <a:t>》 </a:t>
            </a:r>
            <a:r>
              <a:rPr lang="zh-CN" altLang="en-US" dirty="0"/>
              <a:t>第</a:t>
            </a:r>
            <a:r>
              <a:rPr lang="en-US" altLang="zh-CN" dirty="0"/>
              <a:t>35</a:t>
            </a:r>
            <a:r>
              <a:rPr lang="zh-CN" altLang="en-US" dirty="0"/>
              <a:t>、</a:t>
            </a:r>
            <a:r>
              <a:rPr lang="en-US" altLang="zh-CN" dirty="0"/>
              <a:t>58</a:t>
            </a:r>
            <a:r>
              <a:rPr lang="zh-CN" altLang="en-US" dirty="0"/>
              <a:t>条；</a:t>
            </a:r>
          </a:p>
          <a:p>
            <a:r>
              <a:rPr lang="en-US" altLang="zh-CN" dirty="0"/>
              <a:t>《</a:t>
            </a:r>
            <a:r>
              <a:rPr lang="zh-CN" altLang="en-US" dirty="0"/>
              <a:t>中华人民共和国禁毒法</a:t>
            </a:r>
            <a:r>
              <a:rPr lang="en-US" altLang="zh-CN" dirty="0"/>
              <a:t>》 </a:t>
            </a:r>
            <a:r>
              <a:rPr lang="zh-CN" altLang="en-US" dirty="0"/>
              <a:t>第</a:t>
            </a:r>
            <a:r>
              <a:rPr lang="en-US" altLang="zh-CN" dirty="0"/>
              <a:t>21</a:t>
            </a:r>
            <a:r>
              <a:rPr lang="zh-CN" altLang="en-US" dirty="0"/>
              <a:t>、</a:t>
            </a:r>
            <a:r>
              <a:rPr lang="en-US" altLang="zh-CN" dirty="0"/>
              <a:t>36</a:t>
            </a:r>
            <a:r>
              <a:rPr lang="zh-CN" altLang="en-US" dirty="0"/>
              <a:t>条；</a:t>
            </a:r>
          </a:p>
          <a:p>
            <a:r>
              <a:rPr lang="en-US" altLang="zh-CN" dirty="0"/>
              <a:t>《</a:t>
            </a:r>
            <a:r>
              <a:rPr lang="zh-CN" altLang="en-US" dirty="0"/>
              <a:t>处方药与非处方药分类管理办法（试行）</a:t>
            </a:r>
            <a:r>
              <a:rPr lang="en-US" altLang="zh-CN" dirty="0"/>
              <a:t>》 </a:t>
            </a:r>
            <a:r>
              <a:rPr lang="zh-CN" altLang="en-US" dirty="0"/>
              <a:t>第</a:t>
            </a:r>
            <a:r>
              <a:rPr lang="en-US" altLang="zh-CN" dirty="0"/>
              <a:t>2</a:t>
            </a:r>
            <a:r>
              <a:rPr lang="zh-CN" altLang="en-US" dirty="0"/>
              <a:t>条；</a:t>
            </a:r>
          </a:p>
          <a:p>
            <a:r>
              <a:rPr lang="en-US" altLang="zh-CN" dirty="0"/>
              <a:t>《</a:t>
            </a:r>
            <a:r>
              <a:rPr lang="zh-CN" altLang="en-US" dirty="0"/>
              <a:t>麻醉药品和精神神药品管理条例</a:t>
            </a:r>
            <a:r>
              <a:rPr lang="en-US" altLang="zh-CN" dirty="0"/>
              <a:t>》 </a:t>
            </a:r>
            <a:r>
              <a:rPr lang="zh-CN" altLang="en-US" dirty="0"/>
              <a:t>第</a:t>
            </a:r>
            <a:r>
              <a:rPr lang="en-US" altLang="zh-CN" dirty="0"/>
              <a:t>23</a:t>
            </a:r>
            <a:r>
              <a:rPr lang="zh-CN" altLang="en-US" dirty="0"/>
              <a:t>条。</a:t>
            </a:r>
            <a:endParaRPr lang="en-US" altLang="zh-CN" dirty="0"/>
          </a:p>
          <a:p>
            <a:endParaRPr lang="en-US" altLang="zh-CN" dirty="0"/>
          </a:p>
          <a:p>
            <a:r>
              <a:rPr lang="zh-CN" altLang="en-US" b="1" dirty="0"/>
              <a:t>案例</a:t>
            </a:r>
            <a:r>
              <a:rPr lang="en-US" altLang="zh-CN" b="1" dirty="0"/>
              <a:t>——</a:t>
            </a:r>
            <a:r>
              <a:rPr lang="zh-CN" altLang="en-US" b="1" dirty="0"/>
              <a:t>江苏无锡市某药房发布违法药品广告</a:t>
            </a:r>
          </a:p>
          <a:p>
            <a:r>
              <a:rPr lang="zh-CN" altLang="en-US" dirty="0"/>
              <a:t>　　无锡某大药房为促销活动，自行张贴和发放涉及</a:t>
            </a:r>
            <a:r>
              <a:rPr lang="en-US" altLang="zh-CN" dirty="0"/>
              <a:t>30</a:t>
            </a:r>
            <a:r>
              <a:rPr lang="zh-CN" altLang="en-US" dirty="0"/>
              <a:t>种处方药药品的价格优惠、打折促销信息的广告宣传画报和广告宣传单。当事人的行为违反了</a:t>
            </a:r>
            <a:r>
              <a:rPr lang="en-US" altLang="zh-CN" dirty="0"/>
              <a:t>《</a:t>
            </a:r>
            <a:r>
              <a:rPr lang="zh-CN" altLang="en-US" dirty="0"/>
              <a:t>中华人民共和国广告法</a:t>
            </a:r>
            <a:r>
              <a:rPr lang="en-US" altLang="zh-CN" dirty="0"/>
              <a:t>》</a:t>
            </a:r>
            <a:r>
              <a:rPr lang="zh-CN" altLang="en-US" dirty="0"/>
              <a:t>第十五条第二款和</a:t>
            </a:r>
            <a:r>
              <a:rPr lang="en-US" altLang="zh-CN" dirty="0"/>
              <a:t>《</a:t>
            </a:r>
            <a:r>
              <a:rPr lang="zh-CN" altLang="en-US" dirty="0"/>
              <a:t>中华人民共和国行政处罚法</a:t>
            </a:r>
            <a:r>
              <a:rPr lang="en-US" altLang="zh-CN" dirty="0"/>
              <a:t>》</a:t>
            </a:r>
            <a:r>
              <a:rPr lang="zh-CN" altLang="en-US" dirty="0"/>
              <a:t>第二十七条第一款第（四）项规定，</a:t>
            </a:r>
            <a:r>
              <a:rPr lang="en-US" altLang="zh-CN" dirty="0"/>
              <a:t>2020</a:t>
            </a:r>
            <a:r>
              <a:rPr lang="zh-CN" altLang="en-US" dirty="0"/>
              <a:t>年</a:t>
            </a:r>
            <a:r>
              <a:rPr lang="en-US" altLang="zh-CN" dirty="0"/>
              <a:t>2</a:t>
            </a:r>
            <a:r>
              <a:rPr lang="zh-CN" altLang="en-US" dirty="0"/>
              <a:t>月，无锡市某区市场监督管理局对其作出行政处罚，责令当事人停止发布违法广告，消除影响，罚款人民币</a:t>
            </a:r>
            <a:r>
              <a:rPr lang="en-US" altLang="zh-CN" dirty="0"/>
              <a:t>80000</a:t>
            </a:r>
            <a:r>
              <a:rPr lang="zh-CN" altLang="en-US" dirty="0"/>
              <a:t>元。</a:t>
            </a:r>
          </a:p>
          <a:p>
            <a:endParaRPr lang="zh-CN" altLang="en-US" dirty="0"/>
          </a:p>
          <a:p>
            <a:r>
              <a:rPr lang="zh-CN" altLang="en-US" b="1" dirty="0"/>
              <a:t>案例</a:t>
            </a:r>
            <a:r>
              <a:rPr lang="en-US" altLang="zh-CN" b="1" dirty="0"/>
              <a:t>——</a:t>
            </a:r>
            <a:r>
              <a:rPr lang="zh-CN" altLang="en-US" b="1" dirty="0"/>
              <a:t>山西某医药连锁有限公司发布违法药品广告</a:t>
            </a:r>
          </a:p>
          <a:p>
            <a:r>
              <a:rPr lang="zh-CN" altLang="en-US" dirty="0"/>
              <a:t>　　</a:t>
            </a:r>
            <a:r>
              <a:rPr lang="en-US" altLang="zh-CN" dirty="0"/>
              <a:t>2020</a:t>
            </a:r>
            <a:r>
              <a:rPr lang="zh-CN" altLang="en-US" dirty="0"/>
              <a:t>年</a:t>
            </a:r>
            <a:r>
              <a:rPr lang="en-US" altLang="zh-CN" dirty="0"/>
              <a:t>2</a:t>
            </a:r>
            <a:r>
              <a:rPr lang="zh-CN" altLang="en-US" dirty="0"/>
              <a:t>月，当事人被发现在其微信公众号上发布药品广告，广告中含有“阿司匹林肠溶片”“阿克波糖片”“复方丹参滴丸”“盐酸二甲双胍”“银杏叶片”“消心痛”“替米沙坦片”“马来酸依那普利”等处方药广告内容，违反</a:t>
            </a:r>
            <a:r>
              <a:rPr lang="en-US" altLang="zh-CN" dirty="0"/>
              <a:t>《</a:t>
            </a:r>
            <a:r>
              <a:rPr lang="zh-CN" altLang="en-US" dirty="0"/>
              <a:t>中华人民共和国广告法</a:t>
            </a:r>
            <a:r>
              <a:rPr lang="en-US" altLang="zh-CN" dirty="0"/>
              <a:t>》</a:t>
            </a:r>
            <a:r>
              <a:rPr lang="zh-CN" altLang="en-US" dirty="0"/>
              <a:t>第十五条规定。</a:t>
            </a:r>
            <a:r>
              <a:rPr lang="en-US" altLang="zh-CN" dirty="0"/>
              <a:t>2020</a:t>
            </a:r>
            <a:r>
              <a:rPr lang="zh-CN" altLang="en-US" dirty="0"/>
              <a:t>年</a:t>
            </a:r>
            <a:r>
              <a:rPr lang="en-US" altLang="zh-CN" dirty="0"/>
              <a:t>4</a:t>
            </a:r>
            <a:r>
              <a:rPr lang="zh-CN" altLang="en-US" dirty="0"/>
              <a:t>月，运城河津市市场监督管理局依法作出行政处罚，责令停止发布违法广告，并处罚款</a:t>
            </a:r>
            <a:r>
              <a:rPr lang="en-US" altLang="zh-CN" dirty="0"/>
              <a:t>5</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3219850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中华人民共和国广告法</a:t>
            </a:r>
            <a:r>
              <a:rPr lang="en-US" altLang="zh-CN" dirty="0"/>
              <a:t>》 </a:t>
            </a:r>
            <a:r>
              <a:rPr lang="zh-CN" altLang="en-US" dirty="0"/>
              <a:t>第</a:t>
            </a:r>
            <a:r>
              <a:rPr lang="en-US" altLang="zh-CN" dirty="0"/>
              <a:t>15</a:t>
            </a:r>
            <a:r>
              <a:rPr lang="zh-CN" altLang="en-US" dirty="0"/>
              <a:t>条；</a:t>
            </a:r>
          </a:p>
          <a:p>
            <a:r>
              <a:rPr lang="en-US" altLang="zh-CN" dirty="0"/>
              <a:t>《</a:t>
            </a:r>
            <a:r>
              <a:rPr lang="zh-CN" altLang="en-US" dirty="0"/>
              <a:t>中华人民共和国药品管理法</a:t>
            </a:r>
            <a:r>
              <a:rPr lang="en-US" altLang="zh-CN" dirty="0"/>
              <a:t>》 </a:t>
            </a:r>
            <a:r>
              <a:rPr lang="zh-CN" altLang="en-US" dirty="0"/>
              <a:t>第</a:t>
            </a:r>
            <a:r>
              <a:rPr lang="en-US" altLang="zh-CN" dirty="0"/>
              <a:t>54</a:t>
            </a:r>
            <a:r>
              <a:rPr lang="zh-CN" altLang="en-US" dirty="0"/>
              <a:t>条。</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20136941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山东某广播电视台发布违法广告</a:t>
            </a:r>
          </a:p>
          <a:p>
            <a:r>
              <a:rPr lang="zh-CN" altLang="en-US" dirty="0"/>
              <a:t>　　当事人通过其多个广播和电视频道发布未经审查的含有“去除皮肤顽疾，有效解决各种皮肤问题”“血压</a:t>
            </a:r>
            <a:r>
              <a:rPr lang="en-US" altLang="zh-CN" dirty="0"/>
              <a:t>125-88</a:t>
            </a:r>
            <a:r>
              <a:rPr lang="zh-CN" altLang="en-US" dirty="0"/>
              <a:t>，不迷糊了，腰肌劳损好多了”等内容的医疗、药品广告，以上广告未经审批，违反了</a:t>
            </a:r>
            <a:r>
              <a:rPr lang="en-US" altLang="zh-CN" dirty="0"/>
              <a:t>《</a:t>
            </a:r>
            <a:r>
              <a:rPr lang="zh-CN" altLang="en-US" dirty="0"/>
              <a:t>中华人民共和国广告法</a:t>
            </a:r>
            <a:r>
              <a:rPr lang="en-US" altLang="zh-CN" dirty="0"/>
              <a:t>》</a:t>
            </a:r>
            <a:r>
              <a:rPr lang="zh-CN" altLang="en-US" dirty="0"/>
              <a:t>第十六条、第四十六条的规定。</a:t>
            </a:r>
            <a:r>
              <a:rPr lang="en-US" altLang="zh-CN" dirty="0"/>
              <a:t>2018</a:t>
            </a:r>
            <a:r>
              <a:rPr lang="zh-CN" altLang="en-US" dirty="0"/>
              <a:t>年</a:t>
            </a:r>
            <a:r>
              <a:rPr lang="en-US" altLang="zh-CN" dirty="0"/>
              <a:t>12</a:t>
            </a:r>
            <a:r>
              <a:rPr lang="zh-CN" altLang="en-US" dirty="0"/>
              <a:t>月，泰安市工商局作出行政处罚，责令停止发布违法广告，并处罚款</a:t>
            </a:r>
            <a:r>
              <a:rPr lang="en-US" altLang="zh-CN" dirty="0"/>
              <a:t>12.3</a:t>
            </a:r>
            <a:r>
              <a:rPr lang="zh-CN" altLang="en-US" dirty="0"/>
              <a:t>万元。</a:t>
            </a:r>
          </a:p>
          <a:p>
            <a:endParaRPr lang="zh-CN" altLang="en-US" dirty="0"/>
          </a:p>
          <a:p>
            <a:r>
              <a:rPr lang="zh-CN" altLang="en-US" b="1" dirty="0"/>
              <a:t>案例</a:t>
            </a:r>
            <a:r>
              <a:rPr lang="en-US" altLang="zh-CN" b="1" dirty="0"/>
              <a:t>——</a:t>
            </a:r>
            <a:r>
              <a:rPr lang="zh-CN" altLang="en-US" b="1" dirty="0"/>
              <a:t>河南许昌某眼科医院有限公司发布违法广告</a:t>
            </a:r>
          </a:p>
          <a:p>
            <a:r>
              <a:rPr lang="zh-CN" altLang="en-US" dirty="0"/>
              <a:t>　　当事人通过微信公众号发布含有中国人民解放军三军仪仗队持枪行进动态画面、“激光近视手术是国家军检认可，国家体委、军委、教委等五部联合下文，通过准分子激光矫正近视后，可以参加各类考试和当兵”等内容的医疗广告，通过官网发布含有童星形象代言宣传图片、“某眼科集团角膜库，手术成功率</a:t>
            </a:r>
            <a:r>
              <a:rPr lang="en-US" altLang="zh-CN" dirty="0"/>
              <a:t>90%</a:t>
            </a:r>
            <a:r>
              <a:rPr lang="zh-CN" altLang="en-US" dirty="0"/>
              <a:t>左右”等内容的医疗广告，违反了</a:t>
            </a:r>
            <a:r>
              <a:rPr lang="en-US" altLang="zh-CN" dirty="0"/>
              <a:t>《</a:t>
            </a:r>
            <a:r>
              <a:rPr lang="zh-CN" altLang="en-US" dirty="0"/>
              <a:t>中华人民共和国广告法</a:t>
            </a:r>
            <a:r>
              <a:rPr lang="en-US" altLang="zh-CN" dirty="0"/>
              <a:t>》</a:t>
            </a:r>
            <a:r>
              <a:rPr lang="zh-CN" altLang="en-US" dirty="0"/>
              <a:t>第九条、第十六条、第二十八条和第三十八条的规定。</a:t>
            </a:r>
            <a:r>
              <a:rPr lang="en-US" altLang="zh-CN" dirty="0"/>
              <a:t>2019</a:t>
            </a:r>
            <a:r>
              <a:rPr lang="zh-CN" altLang="en-US" dirty="0"/>
              <a:t>年</a:t>
            </a:r>
            <a:r>
              <a:rPr lang="en-US" altLang="zh-CN" dirty="0"/>
              <a:t>1</a:t>
            </a:r>
            <a:r>
              <a:rPr lang="zh-CN" altLang="en-US" dirty="0"/>
              <a:t>月，许昌市工商行政管理局某分局作出行政处罚，责令停止发布违法广告，并处罚款</a:t>
            </a:r>
            <a:r>
              <a:rPr lang="en-US" altLang="zh-CN" dirty="0"/>
              <a:t>10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37542980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广东东莞市某健康科技有限公司发布违法广告</a:t>
            </a:r>
          </a:p>
          <a:p>
            <a:r>
              <a:rPr lang="zh-CN" altLang="en-US" dirty="0"/>
              <a:t>　　当事人通过互联网多次发布含有“缓解疲劳、提升视力、去除黑眼圈、延缓老花眼”等内容的眼罩等商品广告，违反了</a:t>
            </a:r>
            <a:r>
              <a:rPr lang="en-US" altLang="zh-CN" dirty="0"/>
              <a:t>《</a:t>
            </a:r>
            <a:r>
              <a:rPr lang="zh-CN" altLang="en-US" dirty="0"/>
              <a:t>中华人民共和国广告法</a:t>
            </a:r>
            <a:r>
              <a:rPr lang="en-US" altLang="zh-CN" dirty="0"/>
              <a:t>》</a:t>
            </a:r>
            <a:r>
              <a:rPr lang="zh-CN" altLang="en-US" dirty="0"/>
              <a:t>第十七条、第二十八条的规定。</a:t>
            </a:r>
            <a:r>
              <a:rPr lang="en-US" altLang="zh-CN" dirty="0"/>
              <a:t>2018</a:t>
            </a:r>
            <a:r>
              <a:rPr lang="zh-CN" altLang="en-US" dirty="0"/>
              <a:t>年</a:t>
            </a:r>
            <a:r>
              <a:rPr lang="en-US" altLang="zh-CN" dirty="0"/>
              <a:t>12</a:t>
            </a:r>
            <a:r>
              <a:rPr lang="zh-CN" altLang="en-US" dirty="0"/>
              <a:t>月，东莞市工商局作出行政处罚，责令停止发布违法广告，并处罚款</a:t>
            </a:r>
            <a:r>
              <a:rPr lang="en-US" altLang="zh-CN" dirty="0"/>
              <a:t>78</a:t>
            </a:r>
            <a:r>
              <a:rPr lang="zh-CN" altLang="en-US" dirty="0"/>
              <a:t>万元。</a:t>
            </a:r>
          </a:p>
          <a:p>
            <a:endParaRPr lang="zh-CN" altLang="en-US" dirty="0"/>
          </a:p>
          <a:p>
            <a:r>
              <a:rPr lang="zh-CN" altLang="en-US" b="1" dirty="0"/>
              <a:t>案例</a:t>
            </a:r>
            <a:r>
              <a:rPr lang="en-US" altLang="zh-CN" b="1" dirty="0"/>
              <a:t>——</a:t>
            </a:r>
            <a:r>
              <a:rPr lang="zh-CN" altLang="en-US" b="1" dirty="0"/>
              <a:t>上海某保健食品有限公司发布违法广告</a:t>
            </a:r>
          </a:p>
          <a:p>
            <a:r>
              <a:rPr lang="zh-CN" altLang="en-US" dirty="0"/>
              <a:t>　　当事人通过互联网发布含有“攻克眼疾难关”内容的眼部护理液（消毒产品）广告，以及发布涉及对尿路感染、肾结石、心血管疾病和子宫肌瘤等病症具有缓解、治疗内容的普通食品广告，违反了</a:t>
            </a:r>
            <a:r>
              <a:rPr lang="en-US" altLang="zh-CN" dirty="0"/>
              <a:t>《</a:t>
            </a:r>
            <a:r>
              <a:rPr lang="zh-CN" altLang="en-US" dirty="0"/>
              <a:t>中华人民共和国广告法</a:t>
            </a:r>
            <a:r>
              <a:rPr lang="en-US" altLang="zh-CN" dirty="0"/>
              <a:t>》</a:t>
            </a:r>
            <a:r>
              <a:rPr lang="zh-CN" altLang="en-US" dirty="0"/>
              <a:t>第十七条的规定。</a:t>
            </a:r>
            <a:r>
              <a:rPr lang="en-US" altLang="zh-CN" dirty="0"/>
              <a:t>2018</a:t>
            </a:r>
            <a:r>
              <a:rPr lang="zh-CN" altLang="en-US" dirty="0"/>
              <a:t>年</a:t>
            </a:r>
            <a:r>
              <a:rPr lang="en-US" altLang="zh-CN" dirty="0"/>
              <a:t>10</a:t>
            </a:r>
            <a:r>
              <a:rPr lang="zh-CN" altLang="en-US" dirty="0"/>
              <a:t>月，上海市某区市场监管局作出行政处罚，责令停止发布违法广告，并处罚款</a:t>
            </a:r>
            <a:r>
              <a:rPr lang="en-US" altLang="zh-CN" dirty="0"/>
              <a:t>12</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39219069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保健食品广告审查暂行规定</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26649726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i="0" dirty="0"/>
              <a:t>案例</a:t>
            </a:r>
            <a:r>
              <a:rPr lang="en-US" altLang="zh-CN" b="1" i="0" dirty="0"/>
              <a:t>——</a:t>
            </a:r>
            <a:r>
              <a:rPr lang="zh-CN" altLang="en-US" b="1" i="0" dirty="0"/>
              <a:t>天津市某保健食品销售中心发布违法广告</a:t>
            </a:r>
          </a:p>
          <a:p>
            <a:r>
              <a:rPr lang="zh-CN" altLang="en-US" dirty="0"/>
              <a:t>　　当事人通过网络直播、宣传展板等多种形式发布含有“身体多种不适人群的福音，免费调理体验活动项目：颈椎病、腰椎病、糖尿病、高血压和风湿等问题”等内容的保健食品广告，该广告未经审批，宣传疾病治疗功能，违反了</a:t>
            </a:r>
            <a:r>
              <a:rPr lang="en-US" altLang="zh-CN" dirty="0"/>
              <a:t>《</a:t>
            </a:r>
            <a:r>
              <a:rPr lang="zh-CN" altLang="en-US" dirty="0"/>
              <a:t>中华人民共和国广告法</a:t>
            </a:r>
            <a:r>
              <a:rPr lang="en-US" altLang="zh-CN" dirty="0"/>
              <a:t>》</a:t>
            </a:r>
            <a:r>
              <a:rPr lang="zh-CN" altLang="en-US" dirty="0"/>
              <a:t>第十八条、第四十六的规定。</a:t>
            </a:r>
            <a:r>
              <a:rPr lang="en-US" altLang="zh-CN" dirty="0"/>
              <a:t>2019</a:t>
            </a:r>
            <a:r>
              <a:rPr lang="zh-CN" altLang="en-US" dirty="0"/>
              <a:t>年</a:t>
            </a:r>
            <a:r>
              <a:rPr lang="en-US" altLang="zh-CN" dirty="0"/>
              <a:t>1</a:t>
            </a:r>
            <a:r>
              <a:rPr lang="zh-CN" altLang="en-US" dirty="0"/>
              <a:t>月，天津市某区市场和质量监督管理局作出行政处罚，责令停止发布违法广告，并处罚款</a:t>
            </a:r>
            <a:r>
              <a:rPr lang="en-US" altLang="zh-CN" dirty="0"/>
              <a:t>15</a:t>
            </a:r>
            <a:r>
              <a:rPr lang="zh-CN" altLang="en-US" dirty="0"/>
              <a:t>万元。</a:t>
            </a:r>
          </a:p>
          <a:p>
            <a:endParaRPr lang="zh-CN" altLang="en-US" dirty="0"/>
          </a:p>
          <a:p>
            <a:r>
              <a:rPr lang="zh-CN" altLang="en-US" b="1" dirty="0"/>
              <a:t>案例</a:t>
            </a:r>
            <a:r>
              <a:rPr lang="en-US" altLang="zh-CN" b="1" dirty="0"/>
              <a:t>——</a:t>
            </a:r>
            <a:r>
              <a:rPr lang="zh-CN" altLang="en-US" b="1" dirty="0"/>
              <a:t>威海某生物技术股份有限公司发布违法广告</a:t>
            </a:r>
          </a:p>
          <a:p>
            <a:r>
              <a:rPr lang="zh-CN" altLang="en-US" dirty="0"/>
              <a:t>　　当事人通过微信公众号发布未经审查的含有介绍疾病预防和治疗功效等内容的保健食品广告，违反了</a:t>
            </a:r>
            <a:r>
              <a:rPr lang="en-US" altLang="zh-CN" dirty="0"/>
              <a:t>《</a:t>
            </a:r>
            <a:r>
              <a:rPr lang="zh-CN" altLang="en-US" dirty="0"/>
              <a:t>中华人民共和国广告法</a:t>
            </a:r>
            <a:r>
              <a:rPr lang="en-US" altLang="zh-CN" dirty="0"/>
              <a:t>》</a:t>
            </a:r>
            <a:r>
              <a:rPr lang="zh-CN" altLang="en-US" dirty="0"/>
              <a:t>第十八条、第四十六条的规定。</a:t>
            </a:r>
            <a:r>
              <a:rPr lang="en-US" altLang="zh-CN" dirty="0"/>
              <a:t>2019</a:t>
            </a:r>
            <a:r>
              <a:rPr lang="zh-CN" altLang="en-US" dirty="0"/>
              <a:t>年</a:t>
            </a:r>
            <a:r>
              <a:rPr lang="en-US" altLang="zh-CN" dirty="0"/>
              <a:t>3</a:t>
            </a:r>
            <a:r>
              <a:rPr lang="zh-CN" altLang="en-US" dirty="0"/>
              <a:t>月，西昌市市场监督管理局作出行政处罚，责令停止发布违法广告，并处罚款</a:t>
            </a:r>
            <a:r>
              <a:rPr lang="en-US" altLang="zh-CN" dirty="0"/>
              <a:t>22</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26223888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31932144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农药管理条例</a:t>
            </a:r>
            <a:r>
              <a:rPr lang="en-US" altLang="zh-CN" dirty="0"/>
              <a:t>》</a:t>
            </a:r>
            <a:r>
              <a:rPr lang="zh-CN" altLang="en-US" dirty="0"/>
              <a:t>；</a:t>
            </a:r>
            <a:r>
              <a:rPr lang="en-US" altLang="zh-CN" dirty="0"/>
              <a:t>《</a:t>
            </a:r>
            <a:r>
              <a:rPr lang="zh-CN" altLang="en-US" dirty="0"/>
              <a:t>兽药管理条例</a:t>
            </a:r>
            <a:r>
              <a:rPr lang="en-US" altLang="zh-CN" dirty="0"/>
              <a:t>》</a:t>
            </a:r>
            <a:r>
              <a:rPr lang="zh-CN" altLang="en-US" dirty="0"/>
              <a:t>；</a:t>
            </a:r>
            <a:r>
              <a:rPr lang="en-US" altLang="zh-CN" dirty="0"/>
              <a:t>《</a:t>
            </a:r>
            <a:r>
              <a:rPr lang="zh-CN" altLang="en-US" dirty="0"/>
              <a:t>饲料和饲料添加剂管理条例</a:t>
            </a:r>
            <a:r>
              <a:rPr lang="en-US" altLang="zh-CN" dirty="0"/>
              <a:t>》</a:t>
            </a:r>
            <a:r>
              <a:rPr lang="zh-CN" altLang="en-US" dirty="0"/>
              <a:t>；</a:t>
            </a:r>
            <a:r>
              <a:rPr lang="en-US" altLang="zh-CN" dirty="0"/>
              <a:t>《</a:t>
            </a:r>
            <a:r>
              <a:rPr lang="zh-CN" altLang="en-US" dirty="0"/>
              <a:t>农药广告审查发布标准</a:t>
            </a:r>
            <a:r>
              <a:rPr lang="en-US" altLang="zh-CN" dirty="0"/>
              <a:t>》</a:t>
            </a:r>
            <a:r>
              <a:rPr lang="zh-CN" altLang="en-US" dirty="0"/>
              <a:t>；</a:t>
            </a:r>
            <a:r>
              <a:rPr lang="en-US" altLang="zh-CN" dirty="0"/>
              <a:t>《</a:t>
            </a:r>
            <a:r>
              <a:rPr lang="zh-CN" altLang="en-US" dirty="0"/>
              <a:t>兽药广告审查发布标准</a:t>
            </a:r>
            <a:r>
              <a:rPr lang="en-US" altLang="zh-CN" dirty="0"/>
              <a:t>》</a:t>
            </a:r>
            <a:r>
              <a:rPr lang="zh-CN" altLang="en-US" dirty="0"/>
              <a:t>。</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2620418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李某某专属店”虚假宣传被罚</a:t>
            </a:r>
          </a:p>
          <a:p>
            <a:r>
              <a:rPr lang="zh-CN" altLang="en-US" dirty="0"/>
              <a:t>　　近期，“李某某专属店”就因为虚假宣传被罚款。处罚文书来自上海市某区市场监督管理局。</a:t>
            </a:r>
            <a:r>
              <a:rPr lang="en-US" altLang="zh-CN" dirty="0"/>
              <a:t>2019</a:t>
            </a:r>
            <a:r>
              <a:rPr lang="zh-CN" altLang="en-US" dirty="0"/>
              <a:t>年</a:t>
            </a:r>
            <a:r>
              <a:rPr lang="en-US" altLang="zh-CN" dirty="0"/>
              <a:t>8</a:t>
            </a:r>
            <a:r>
              <a:rPr lang="zh-CN" altLang="en-US" dirty="0"/>
              <a:t>月，有举报人称在由李某某持股公司开设的天猫网店（李某某专属店）购买了</a:t>
            </a:r>
            <a:r>
              <a:rPr lang="en-US" altLang="zh-CN" dirty="0"/>
              <a:t>42</a:t>
            </a:r>
            <a:r>
              <a:rPr lang="zh-CN" altLang="en-US" dirty="0"/>
              <a:t>瓶某品牌洗发水，花费了</a:t>
            </a:r>
            <a:r>
              <a:rPr lang="en-US" altLang="zh-CN" dirty="0"/>
              <a:t>3738</a:t>
            </a:r>
            <a:r>
              <a:rPr lang="zh-CN" altLang="en-US" dirty="0"/>
              <a:t>元。该款商品在网店上宣传洗发水有防脱发功能，但实际上没有，因此向监管部门投诉“李某某专属店”虚假广告。经监管机构查明，“李某某专属店”确实在某品牌洗发水商品广告中宣传该商品具有防脱发功效，却无法提供相关依据证实产品具有防脱功效。</a:t>
            </a:r>
          </a:p>
          <a:p>
            <a:r>
              <a:rPr lang="zh-CN" altLang="en-US" dirty="0"/>
              <a:t>　　而根据进口非特殊用途化妆品备案电子信息凭证，某品牌洗发水也不是特殊用途化妆品。结合多方证据来看，“李某某专属店”的行为违反了</a:t>
            </a:r>
            <a:r>
              <a:rPr lang="en-US" altLang="zh-CN" dirty="0"/>
              <a:t>《</a:t>
            </a:r>
            <a:r>
              <a:rPr lang="zh-CN" altLang="en-US" dirty="0"/>
              <a:t>中华人民共和国广告法</a:t>
            </a:r>
            <a:r>
              <a:rPr lang="en-US" altLang="zh-CN" dirty="0"/>
              <a:t>》</a:t>
            </a:r>
            <a:r>
              <a:rPr lang="zh-CN" altLang="en-US" dirty="0"/>
              <a:t>的相关规定，构成了发布虚假广告的行为。</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2675527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相关法律法规</a:t>
            </a:r>
          </a:p>
          <a:p>
            <a:r>
              <a:rPr lang="en-US" altLang="zh-CN" dirty="0"/>
              <a:t>《</a:t>
            </a:r>
            <a:r>
              <a:rPr lang="zh-CN" altLang="en-US" dirty="0"/>
              <a:t>中华人民共和国烟草专卖法</a:t>
            </a:r>
            <a:r>
              <a:rPr lang="en-US" altLang="zh-CN" dirty="0"/>
              <a:t>》 </a:t>
            </a:r>
            <a:r>
              <a:rPr lang="zh-CN" altLang="en-US" dirty="0"/>
              <a:t>第</a:t>
            </a:r>
            <a:r>
              <a:rPr lang="en-US" altLang="zh-CN" dirty="0"/>
              <a:t>18</a:t>
            </a:r>
            <a:r>
              <a:rPr lang="zh-CN" altLang="en-US" dirty="0"/>
              <a:t>条。</a:t>
            </a:r>
            <a:endParaRPr lang="en-US" altLang="zh-CN" dirty="0"/>
          </a:p>
          <a:p>
            <a:endParaRPr lang="en-US" altLang="zh-CN" dirty="0"/>
          </a:p>
          <a:p>
            <a:r>
              <a:rPr lang="zh-CN" altLang="en-US" b="1" dirty="0"/>
              <a:t>案例</a:t>
            </a:r>
            <a:r>
              <a:rPr lang="en-US" altLang="zh-CN" b="1" dirty="0"/>
              <a:t>——</a:t>
            </a:r>
            <a:r>
              <a:rPr lang="zh-CN" altLang="en-US" b="1" dirty="0"/>
              <a:t>中国石化销售股份有限公司陕西渭南某石油分公司烟草广告</a:t>
            </a:r>
          </a:p>
          <a:p>
            <a:r>
              <a:rPr lang="zh-CN" altLang="en-US" dirty="0"/>
              <a:t>　　当事人在其某加油站便利店内烟草货柜发布某品牌香烟“支支</a:t>
            </a:r>
            <a:r>
              <a:rPr lang="en-US" altLang="zh-CN" dirty="0"/>
              <a:t>XX</a:t>
            </a:r>
            <a:r>
              <a:rPr lang="zh-CN" altLang="en-US" dirty="0"/>
              <a:t>烟，丝丝家乡情”的烟草广告，含有某品牌香烟的名称、商标和包装等内容。违反了</a:t>
            </a:r>
            <a:r>
              <a:rPr lang="en-US" altLang="zh-CN" dirty="0"/>
              <a:t>《</a:t>
            </a:r>
            <a:r>
              <a:rPr lang="zh-CN" altLang="en-US" dirty="0"/>
              <a:t>中华人民共和国广告法</a:t>
            </a:r>
            <a:r>
              <a:rPr lang="en-US" altLang="zh-CN" dirty="0"/>
              <a:t>》</a:t>
            </a:r>
            <a:r>
              <a:rPr lang="zh-CN" altLang="en-US" dirty="0"/>
              <a:t>第二十二条第一款之规定。</a:t>
            </a:r>
            <a:r>
              <a:rPr lang="en-US" altLang="zh-CN" dirty="0"/>
              <a:t>2019</a:t>
            </a:r>
            <a:r>
              <a:rPr lang="zh-CN" altLang="en-US" dirty="0"/>
              <a:t>年</a:t>
            </a:r>
            <a:r>
              <a:rPr lang="en-US" altLang="zh-CN" dirty="0"/>
              <a:t>7</a:t>
            </a:r>
            <a:r>
              <a:rPr lang="zh-CN" altLang="en-US" dirty="0"/>
              <a:t>月，依据</a:t>
            </a:r>
            <a:r>
              <a:rPr lang="en-US" altLang="zh-CN" dirty="0"/>
              <a:t>《</a:t>
            </a:r>
            <a:r>
              <a:rPr lang="zh-CN" altLang="en-US" dirty="0"/>
              <a:t>中华人民共和国广告法</a:t>
            </a:r>
            <a:r>
              <a:rPr lang="en-US" altLang="zh-CN" dirty="0"/>
              <a:t>》</a:t>
            </a:r>
            <a:r>
              <a:rPr lang="zh-CN" altLang="en-US" dirty="0"/>
              <a:t>第五十七条之规定，责令当事人停止发布违法广告，处罚款</a:t>
            </a:r>
            <a:r>
              <a:rPr lang="en-US" altLang="zh-CN" dirty="0"/>
              <a:t>8</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23817444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四川某酒业有限责任公司发布违法广告</a:t>
            </a:r>
          </a:p>
          <a:p>
            <a:r>
              <a:rPr lang="zh-CN" altLang="en-US" dirty="0"/>
              <a:t>　　当事人通过官方网站、微信公众号、在线直播等多种形式发布含有国家机关工作人员形象、虚假的荣誉称号以及“强身健体、养生益人”等内容的酒类广告，违反了</a:t>
            </a:r>
            <a:r>
              <a:rPr lang="en-US" altLang="zh-CN" dirty="0"/>
              <a:t>《</a:t>
            </a:r>
            <a:r>
              <a:rPr lang="zh-CN" altLang="en-US" dirty="0"/>
              <a:t>中华人民共和国广告法</a:t>
            </a:r>
            <a:r>
              <a:rPr lang="en-US" altLang="zh-CN" dirty="0"/>
              <a:t>》</a:t>
            </a:r>
            <a:r>
              <a:rPr lang="zh-CN" altLang="en-US" dirty="0"/>
              <a:t>第四条、第九条、第二十三条、第二十八条的规定。</a:t>
            </a:r>
            <a:r>
              <a:rPr lang="en-US" altLang="zh-CN" dirty="0"/>
              <a:t>2019</a:t>
            </a:r>
            <a:r>
              <a:rPr lang="zh-CN" altLang="en-US" dirty="0"/>
              <a:t>年</a:t>
            </a:r>
            <a:r>
              <a:rPr lang="en-US" altLang="zh-CN" dirty="0"/>
              <a:t>1</a:t>
            </a:r>
            <a:r>
              <a:rPr lang="zh-CN" altLang="en-US" dirty="0"/>
              <a:t>月，绵竹市工商管理和质量监督局作出行政处罚，责令停止发布违法广告，并处罚款</a:t>
            </a:r>
            <a:r>
              <a:rPr lang="en-US" altLang="zh-CN" dirty="0"/>
              <a:t>35</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19735601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内蒙古某训练中心股份有限公司奉化分公司发布虚假广告</a:t>
            </a:r>
          </a:p>
          <a:p>
            <a:r>
              <a:rPr lang="zh-CN" altLang="en-US" dirty="0"/>
              <a:t>　　当事人通过海报、宣传页、微信公众号、在线直播等方式发布含有“单词记忆效率提升百倍，</a:t>
            </a:r>
            <a:r>
              <a:rPr lang="en-US" altLang="zh-CN" dirty="0"/>
              <a:t>30</a:t>
            </a:r>
            <a:r>
              <a:rPr lang="zh-CN" altLang="en-US" dirty="0"/>
              <a:t>小时记住</a:t>
            </a:r>
            <a:r>
              <a:rPr lang="en-US" altLang="zh-CN" dirty="0"/>
              <a:t>3</a:t>
            </a:r>
            <a:r>
              <a:rPr lang="zh-CN" altLang="en-US" dirty="0"/>
              <a:t>年单词”“一目十行 过目不忘”“</a:t>
            </a:r>
            <a:r>
              <a:rPr lang="en-US" altLang="zh-CN" dirty="0"/>
              <a:t>7</a:t>
            </a:r>
            <a:r>
              <a:rPr lang="zh-CN" altLang="en-US" dirty="0"/>
              <a:t>天记住学期整册英语单词”等内容的教育培训广告。广告内容对培训效果作夸大宣传，对培训效果作出保证性承诺，含有虚假内容。当事人的行为违反了</a:t>
            </a:r>
            <a:r>
              <a:rPr lang="en-US" altLang="zh-CN" dirty="0"/>
              <a:t>《</a:t>
            </a:r>
            <a:r>
              <a:rPr lang="zh-CN" altLang="en-US" dirty="0"/>
              <a:t>中华人民共和国广告法</a:t>
            </a:r>
            <a:r>
              <a:rPr lang="en-US" altLang="zh-CN" dirty="0"/>
              <a:t>》</a:t>
            </a:r>
            <a:r>
              <a:rPr lang="zh-CN" altLang="en-US" dirty="0"/>
              <a:t>第四条、第二十四条和第二十八条的规定，</a:t>
            </a:r>
            <a:r>
              <a:rPr lang="en-US" altLang="zh-CN" dirty="0"/>
              <a:t>2019</a:t>
            </a:r>
            <a:r>
              <a:rPr lang="zh-CN" altLang="en-US" dirty="0"/>
              <a:t>年</a:t>
            </a:r>
            <a:r>
              <a:rPr lang="en-US" altLang="zh-CN" dirty="0"/>
              <a:t>1</a:t>
            </a:r>
            <a:r>
              <a:rPr lang="zh-CN" altLang="en-US" dirty="0"/>
              <a:t>月，宁波市某区市场监督管理局作出行政处罚，责令停止发布违法广告，并处罚款</a:t>
            </a:r>
            <a:r>
              <a:rPr lang="en-US" altLang="zh-CN" dirty="0"/>
              <a:t>60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37092398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广州市某商贸有限公司舟山分公司发布违法广告</a:t>
            </a:r>
          </a:p>
          <a:p>
            <a:r>
              <a:rPr lang="zh-CN" altLang="en-US" dirty="0"/>
              <a:t>　　当事人通过自建网站和印制宣传品发布含有“理财选我们稳赚</a:t>
            </a:r>
            <a:r>
              <a:rPr lang="en-US" altLang="zh-CN" dirty="0"/>
              <a:t>……</a:t>
            </a:r>
            <a:r>
              <a:rPr lang="zh-CN" altLang="en-US" dirty="0"/>
              <a:t>两年年化率</a:t>
            </a:r>
            <a:r>
              <a:rPr lang="en-US" altLang="zh-CN" dirty="0"/>
              <a:t>17%</a:t>
            </a:r>
            <a:r>
              <a:rPr lang="zh-CN" altLang="en-US" dirty="0"/>
              <a:t>、</a:t>
            </a:r>
            <a:r>
              <a:rPr lang="en-US" altLang="zh-CN" dirty="0"/>
              <a:t>20%</a:t>
            </a:r>
            <a:r>
              <a:rPr lang="zh-CN" altLang="en-US" dirty="0"/>
              <a:t>、</a:t>
            </a:r>
            <a:r>
              <a:rPr lang="en-US" altLang="zh-CN" dirty="0"/>
              <a:t>24%……”“</a:t>
            </a:r>
            <a:r>
              <a:rPr lang="zh-CN" altLang="en-US" dirty="0"/>
              <a:t>年交易额近</a:t>
            </a:r>
            <a:r>
              <a:rPr lang="en-US" altLang="zh-CN" dirty="0"/>
              <a:t>20</a:t>
            </a:r>
            <a:r>
              <a:rPr lang="zh-CN" altLang="en-US" dirty="0"/>
              <a:t>亿元”等内容的广告，违反了</a:t>
            </a:r>
            <a:r>
              <a:rPr lang="en-US" altLang="zh-CN" dirty="0"/>
              <a:t>《</a:t>
            </a:r>
            <a:r>
              <a:rPr lang="zh-CN" altLang="en-US" dirty="0"/>
              <a:t>中华人民共和国广告法</a:t>
            </a:r>
            <a:r>
              <a:rPr lang="en-US" altLang="zh-CN" dirty="0"/>
              <a:t>》</a:t>
            </a:r>
            <a:r>
              <a:rPr lang="zh-CN" altLang="en-US" dirty="0"/>
              <a:t>第二十五条、第二十八条的规定。</a:t>
            </a:r>
            <a:r>
              <a:rPr lang="en-US" altLang="zh-CN" dirty="0"/>
              <a:t>2018</a:t>
            </a:r>
            <a:r>
              <a:rPr lang="zh-CN" altLang="en-US" dirty="0"/>
              <a:t>年</a:t>
            </a:r>
            <a:r>
              <a:rPr lang="en-US" altLang="zh-CN" dirty="0"/>
              <a:t>11</a:t>
            </a:r>
            <a:r>
              <a:rPr lang="zh-CN" altLang="en-US" dirty="0"/>
              <a:t>月，舟山市市场监督管理局普陀分局作出行政处罚，责令停止发布违法广告，并处罚款</a:t>
            </a:r>
            <a:r>
              <a:rPr lang="en-US" altLang="zh-CN" dirty="0"/>
              <a:t>35</a:t>
            </a:r>
            <a:r>
              <a:rPr lang="zh-CN" altLang="en-US" dirty="0"/>
              <a:t>万元。</a:t>
            </a:r>
          </a:p>
          <a:p>
            <a:endParaRPr lang="zh-CN" altLang="en-US" dirty="0"/>
          </a:p>
          <a:p>
            <a:r>
              <a:rPr lang="zh-CN" altLang="en-US" b="1" dirty="0"/>
              <a:t>案例</a:t>
            </a:r>
            <a:r>
              <a:rPr lang="en-US" altLang="zh-CN" b="1" dirty="0"/>
              <a:t>——</a:t>
            </a:r>
            <a:r>
              <a:rPr lang="zh-CN" altLang="en-US" b="1" dirty="0"/>
              <a:t>福建泉州某金融服务有限公司违法发布违法金融广告</a:t>
            </a:r>
          </a:p>
          <a:p>
            <a:r>
              <a:rPr lang="zh-CN" altLang="en-US" dirty="0"/>
              <a:t>　　当事人网站发布含有“预期年化收益率</a:t>
            </a:r>
            <a:r>
              <a:rPr lang="en-US" altLang="zh-CN" dirty="0"/>
              <a:t>x%”</a:t>
            </a:r>
            <a:r>
              <a:rPr lang="zh-CN" altLang="en-US" dirty="0"/>
              <a:t>、“每投资</a:t>
            </a:r>
            <a:r>
              <a:rPr lang="en-US" altLang="zh-CN" dirty="0"/>
              <a:t>1</a:t>
            </a:r>
            <a:r>
              <a:rPr lang="zh-CN" altLang="en-US" dirty="0"/>
              <a:t>万元收益</a:t>
            </a:r>
            <a:r>
              <a:rPr lang="en-US" altLang="zh-CN" dirty="0"/>
              <a:t>x</a:t>
            </a:r>
            <a:r>
              <a:rPr lang="zh-CN" altLang="en-US" dirty="0"/>
              <a:t>元”等内容的广告，违反了</a:t>
            </a:r>
            <a:r>
              <a:rPr lang="en-US" altLang="zh-CN" dirty="0"/>
              <a:t>《</a:t>
            </a:r>
            <a:r>
              <a:rPr lang="zh-CN" altLang="en-US" dirty="0"/>
              <a:t>中华人民共和国广告法</a:t>
            </a:r>
            <a:r>
              <a:rPr lang="en-US" altLang="zh-CN" dirty="0"/>
              <a:t>》</a:t>
            </a:r>
            <a:r>
              <a:rPr lang="zh-CN" altLang="en-US" dirty="0"/>
              <a:t>第二十五条的规定。</a:t>
            </a:r>
            <a:r>
              <a:rPr lang="en-US" altLang="zh-CN" dirty="0"/>
              <a:t>2019</a:t>
            </a:r>
            <a:r>
              <a:rPr lang="zh-CN" altLang="en-US" dirty="0"/>
              <a:t>年</a:t>
            </a:r>
            <a:r>
              <a:rPr lang="en-US" altLang="zh-CN" dirty="0"/>
              <a:t>1</a:t>
            </a:r>
            <a:r>
              <a:rPr lang="zh-CN" altLang="en-US" dirty="0"/>
              <a:t>月，泉州市工商局作出行政处罚，责令停止发布违法广告，并处罚款</a:t>
            </a:r>
            <a:r>
              <a:rPr lang="en-US" altLang="zh-CN" dirty="0"/>
              <a:t>30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64</a:t>
            </a:fld>
            <a:endParaRPr lang="zh-CN" altLang="en-US"/>
          </a:p>
        </p:txBody>
      </p:sp>
    </p:spTree>
    <p:extLst>
      <p:ext uri="{BB962C8B-B14F-4D97-AF65-F5344CB8AC3E}">
        <p14:creationId xmlns:p14="http://schemas.microsoft.com/office/powerpoint/2010/main" val="11285007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四川成都某有限公司发布违法广告</a:t>
            </a:r>
          </a:p>
          <a:p>
            <a:r>
              <a:rPr lang="zh-CN" altLang="en-US" dirty="0"/>
              <a:t>　　当事人在网站投放标题内容为“成都三环房价破三万指日可待！万元出头抢西二环地铁房”等字样的广告内容。当事人行为违反了</a:t>
            </a:r>
            <a:r>
              <a:rPr lang="en-US" altLang="zh-CN" dirty="0"/>
              <a:t>《</a:t>
            </a:r>
            <a:r>
              <a:rPr lang="zh-CN" altLang="en-US" dirty="0"/>
              <a:t>中华人民共和国广告法</a:t>
            </a:r>
            <a:r>
              <a:rPr lang="en-US" altLang="zh-CN" dirty="0"/>
              <a:t>》</a:t>
            </a:r>
            <a:r>
              <a:rPr lang="zh-CN" altLang="en-US" dirty="0"/>
              <a:t>第二十六条的规定。依据</a:t>
            </a:r>
            <a:r>
              <a:rPr lang="en-US" altLang="zh-CN" dirty="0"/>
              <a:t>《</a:t>
            </a:r>
            <a:r>
              <a:rPr lang="zh-CN" altLang="en-US" dirty="0"/>
              <a:t>中华人民共和国广告法</a:t>
            </a:r>
            <a:r>
              <a:rPr lang="en-US" altLang="zh-CN" dirty="0"/>
              <a:t>》</a:t>
            </a:r>
            <a:r>
              <a:rPr lang="zh-CN" altLang="en-US" dirty="0"/>
              <a:t>第五十八条规定，</a:t>
            </a:r>
            <a:r>
              <a:rPr lang="en-US" altLang="zh-CN" dirty="0"/>
              <a:t>2018</a:t>
            </a:r>
            <a:r>
              <a:rPr lang="zh-CN" altLang="en-US" dirty="0"/>
              <a:t>年</a:t>
            </a:r>
            <a:r>
              <a:rPr lang="en-US" altLang="zh-CN" dirty="0"/>
              <a:t>3</a:t>
            </a:r>
            <a:r>
              <a:rPr lang="zh-CN" altLang="en-US" dirty="0"/>
              <a:t>月，成都市某区市场和质量监督管理局作出行政处罚，责令停止发布违法广告，没收广告费</a:t>
            </a:r>
            <a:r>
              <a:rPr lang="en-US" altLang="zh-CN" dirty="0"/>
              <a:t>94150.94</a:t>
            </a:r>
            <a:r>
              <a:rPr lang="zh-CN" altLang="en-US" dirty="0"/>
              <a:t>元，并处罚款</a:t>
            </a:r>
            <a:r>
              <a:rPr lang="en-US" altLang="zh-CN" dirty="0"/>
              <a:t>105849.06</a:t>
            </a:r>
            <a:r>
              <a:rPr lang="zh-CN" altLang="en-US" dirty="0"/>
              <a:t>元。</a:t>
            </a:r>
          </a:p>
          <a:p>
            <a:endParaRPr lang="zh-CN" altLang="en-US" dirty="0"/>
          </a:p>
          <a:p>
            <a:r>
              <a:rPr lang="zh-CN" altLang="en-US" b="1" dirty="0"/>
              <a:t>案例</a:t>
            </a:r>
            <a:r>
              <a:rPr lang="en-US" altLang="zh-CN" b="1" dirty="0"/>
              <a:t>——</a:t>
            </a:r>
            <a:r>
              <a:rPr lang="zh-CN" altLang="en-US" b="1" dirty="0"/>
              <a:t>山西某房地产开发有限公司发布违法房地产广告</a:t>
            </a:r>
          </a:p>
          <a:p>
            <a:r>
              <a:rPr lang="zh-CN" altLang="en-US" dirty="0"/>
              <a:t>　　当事人通过互联网发布“长风文化商务区，顶级资源集萃”“国家级盛会落址加速区域崛起</a:t>
            </a:r>
            <a:r>
              <a:rPr lang="en-US" altLang="zh-CN" dirty="0"/>
              <a:t>…</a:t>
            </a:r>
            <a:r>
              <a:rPr lang="zh-CN" altLang="en-US" dirty="0"/>
              <a:t>未来升值潜力和投资价值不可限量”“高端配套环伺，为品质生活加冕：成成中学、太原第二外国语学校等知名学府</a:t>
            </a:r>
            <a:r>
              <a:rPr lang="en-US" altLang="zh-CN" dirty="0"/>
              <a:t>…”“</a:t>
            </a:r>
            <a:r>
              <a:rPr lang="zh-CN" altLang="en-US" dirty="0"/>
              <a:t>再造一个恭王府”等内容，广告含有升值或者投资回报承诺、对规划或者建设中的文化教育设施作误导宣传、违背社会良好风尚的内容。当事人行为违反了</a:t>
            </a:r>
            <a:r>
              <a:rPr lang="en-US" altLang="zh-CN" dirty="0"/>
              <a:t>《</a:t>
            </a:r>
            <a:r>
              <a:rPr lang="zh-CN" altLang="en-US" dirty="0"/>
              <a:t>中华人民共和国广告法</a:t>
            </a:r>
            <a:r>
              <a:rPr lang="en-US" altLang="zh-CN" dirty="0"/>
              <a:t>》</a:t>
            </a:r>
            <a:r>
              <a:rPr lang="zh-CN" altLang="en-US" dirty="0"/>
              <a:t>第九条、第二十六条的规定。依据</a:t>
            </a:r>
            <a:r>
              <a:rPr lang="en-US" altLang="zh-CN" dirty="0"/>
              <a:t>《</a:t>
            </a:r>
            <a:r>
              <a:rPr lang="zh-CN" altLang="en-US" dirty="0"/>
              <a:t>中华人民共和国广告法</a:t>
            </a:r>
            <a:r>
              <a:rPr lang="en-US" altLang="zh-CN" dirty="0"/>
              <a:t>》</a:t>
            </a:r>
            <a:r>
              <a:rPr lang="zh-CN" altLang="en-US" dirty="0"/>
              <a:t>第五十七条规定，</a:t>
            </a:r>
            <a:r>
              <a:rPr lang="en-US" altLang="zh-CN" dirty="0"/>
              <a:t>2018</a:t>
            </a:r>
            <a:r>
              <a:rPr lang="zh-CN" altLang="en-US" dirty="0"/>
              <a:t>年</a:t>
            </a:r>
            <a:r>
              <a:rPr lang="en-US" altLang="zh-CN" dirty="0"/>
              <a:t>5</a:t>
            </a:r>
            <a:r>
              <a:rPr lang="zh-CN" altLang="en-US" dirty="0"/>
              <a:t>月，太原市工商行政管理局某分局依法作出行政处罚，责令停止发布违法广告，并处罚款</a:t>
            </a:r>
            <a:r>
              <a:rPr lang="en-US" altLang="zh-CN" dirty="0"/>
              <a:t>60</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65</a:t>
            </a:fld>
            <a:endParaRPr lang="zh-CN" altLang="en-US"/>
          </a:p>
        </p:txBody>
      </p:sp>
    </p:spTree>
    <p:extLst>
      <p:ext uri="{BB962C8B-B14F-4D97-AF65-F5344CB8AC3E}">
        <p14:creationId xmlns:p14="http://schemas.microsoft.com/office/powerpoint/2010/main" val="36653658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绛县古某化肥经销部发布违法农资广告</a:t>
            </a:r>
          </a:p>
          <a:p>
            <a:r>
              <a:rPr lang="zh-CN" altLang="en-US" dirty="0"/>
              <a:t>　　</a:t>
            </a:r>
            <a:r>
              <a:rPr lang="en-US" altLang="zh-CN" dirty="0"/>
              <a:t>2020</a:t>
            </a:r>
            <a:r>
              <a:rPr lang="zh-CN" altLang="en-US" dirty="0"/>
              <a:t>年</a:t>
            </a:r>
            <a:r>
              <a:rPr lang="en-US" altLang="zh-CN" dirty="0"/>
              <a:t>3</a:t>
            </a:r>
            <a:r>
              <a:rPr lang="zh-CN" altLang="en-US" dirty="0"/>
              <a:t>月，当事人在其经营的淘宝店铺发布“西瓜种子”广告，广告中含有“躺着都赚钱、抗病性强、产量较高”等内容，违反</a:t>
            </a:r>
            <a:r>
              <a:rPr lang="en-US" altLang="zh-CN" dirty="0"/>
              <a:t>《</a:t>
            </a:r>
            <a:r>
              <a:rPr lang="zh-CN" altLang="en-US" dirty="0"/>
              <a:t>中华人民共和国广告法</a:t>
            </a:r>
            <a:r>
              <a:rPr lang="en-US" altLang="zh-CN" dirty="0"/>
              <a:t>》</a:t>
            </a:r>
            <a:r>
              <a:rPr lang="zh-CN" altLang="en-US" dirty="0"/>
              <a:t>第二十七条规定。</a:t>
            </a:r>
            <a:r>
              <a:rPr lang="en-US" altLang="zh-CN" dirty="0"/>
              <a:t>2020</a:t>
            </a:r>
            <a:r>
              <a:rPr lang="zh-CN" altLang="en-US" dirty="0"/>
              <a:t>年</a:t>
            </a:r>
            <a:r>
              <a:rPr lang="en-US" altLang="zh-CN" dirty="0"/>
              <a:t>6</a:t>
            </a:r>
            <a:r>
              <a:rPr lang="zh-CN" altLang="en-US" dirty="0"/>
              <a:t>月，运城市绛县市场监督管理局依法作出行政处罚，责令当事人停止发布违法广告，并处罚没款</a:t>
            </a:r>
            <a:r>
              <a:rPr lang="en-US" altLang="zh-CN" dirty="0"/>
              <a:t>0.49</a:t>
            </a:r>
            <a:r>
              <a:rPr lang="zh-CN" altLang="en-US" dirty="0"/>
              <a:t>万元。</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66</a:t>
            </a:fld>
            <a:endParaRPr lang="zh-CN" altLang="en-US"/>
          </a:p>
        </p:txBody>
      </p:sp>
    </p:spTree>
    <p:extLst>
      <p:ext uri="{BB962C8B-B14F-4D97-AF65-F5344CB8AC3E}">
        <p14:creationId xmlns:p14="http://schemas.microsoft.com/office/powerpoint/2010/main" val="209107031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67</a:t>
            </a:fld>
            <a:endParaRPr lang="zh-CN" altLang="en-US"/>
          </a:p>
        </p:txBody>
      </p:sp>
    </p:spTree>
    <p:extLst>
      <p:ext uri="{BB962C8B-B14F-4D97-AF65-F5344CB8AC3E}">
        <p14:creationId xmlns:p14="http://schemas.microsoft.com/office/powerpoint/2010/main" val="1057854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68</a:t>
            </a:fld>
            <a:endParaRPr lang="zh-CN" altLang="en-US"/>
          </a:p>
        </p:txBody>
      </p:sp>
    </p:spTree>
    <p:extLst>
      <p:ext uri="{BB962C8B-B14F-4D97-AF65-F5344CB8AC3E}">
        <p14:creationId xmlns:p14="http://schemas.microsoft.com/office/powerpoint/2010/main" val="323422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576501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1098511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a:t>
            </a:r>
            <a:r>
              <a:rPr lang="en-US" altLang="zh-CN" b="1" dirty="0"/>
              <a:t>——</a:t>
            </a:r>
            <a:r>
              <a:rPr lang="zh-CN" altLang="en-US" b="1" dirty="0"/>
              <a:t>马鞍山市某地产开发有限公司发布虚假违法房地产广告</a:t>
            </a:r>
          </a:p>
          <a:p>
            <a:r>
              <a:rPr lang="zh-CN" altLang="en-US" dirty="0"/>
              <a:t>　　当事人通过宣传册和微信公众号发布与事实不符的房屋户型图广告，欺骗、误导消费者，违反了</a:t>
            </a:r>
            <a:r>
              <a:rPr lang="en-US" altLang="zh-CN" dirty="0"/>
              <a:t>《</a:t>
            </a:r>
            <a:r>
              <a:rPr lang="zh-CN" altLang="en-US" dirty="0"/>
              <a:t>中华人民共和国广告法</a:t>
            </a:r>
            <a:r>
              <a:rPr lang="en-US" altLang="zh-CN" dirty="0"/>
              <a:t>》</a:t>
            </a:r>
            <a:r>
              <a:rPr lang="zh-CN" altLang="en-US" dirty="0"/>
              <a:t>第四条、第二十八条的规定。</a:t>
            </a:r>
            <a:r>
              <a:rPr lang="en-US" altLang="zh-CN" dirty="0"/>
              <a:t>2019</a:t>
            </a:r>
            <a:r>
              <a:rPr lang="zh-CN" altLang="en-US" dirty="0"/>
              <a:t>年</a:t>
            </a:r>
            <a:r>
              <a:rPr lang="en-US" altLang="zh-CN" dirty="0"/>
              <a:t>1</a:t>
            </a:r>
            <a:r>
              <a:rPr lang="zh-CN" altLang="en-US" dirty="0"/>
              <a:t>月，马鞍山市工商局作出行政处罚，责令停止发布违法广告，并处罚款</a:t>
            </a:r>
            <a:r>
              <a:rPr lang="en-US" altLang="zh-CN" dirty="0"/>
              <a:t>115</a:t>
            </a:r>
            <a:r>
              <a:rPr lang="zh-CN" altLang="en-US" dirty="0"/>
              <a:t>万元。</a:t>
            </a:r>
          </a:p>
          <a:p>
            <a:endParaRPr lang="zh-CN" altLang="en-US" dirty="0"/>
          </a:p>
          <a:p>
            <a:r>
              <a:rPr lang="zh-CN" altLang="en-US" b="1" dirty="0"/>
              <a:t>案例</a:t>
            </a:r>
            <a:r>
              <a:rPr lang="en-US" altLang="zh-CN" b="1" dirty="0"/>
              <a:t>——</a:t>
            </a:r>
            <a:r>
              <a:rPr lang="zh-CN" altLang="en-US" b="1" dirty="0"/>
              <a:t>某银行存款广告表述不清</a:t>
            </a:r>
          </a:p>
          <a:p>
            <a:r>
              <a:rPr lang="zh-CN" altLang="en-US" dirty="0"/>
              <a:t>　　某银行的存款广告宣传单，印有“存款到某行，利率上浮</a:t>
            </a:r>
            <a:r>
              <a:rPr lang="en-US" altLang="zh-CN" dirty="0"/>
              <a:t>55%......”</a:t>
            </a:r>
            <a:r>
              <a:rPr lang="zh-CN" altLang="en-US" dirty="0"/>
              <a:t>，实际上只针对大额存单这一产品才利率上浮</a:t>
            </a:r>
            <a:r>
              <a:rPr lang="en-US" altLang="zh-CN" dirty="0"/>
              <a:t>55%</a:t>
            </a:r>
            <a:r>
              <a:rPr lang="zh-CN" altLang="en-US" dirty="0"/>
              <a:t>，但宣传单上并没有大额存单字样。行为违反</a:t>
            </a:r>
            <a:r>
              <a:rPr lang="en-US" altLang="zh-CN" dirty="0"/>
              <a:t>《</a:t>
            </a:r>
            <a:r>
              <a:rPr lang="zh-CN" altLang="en-US" dirty="0"/>
              <a:t>消费者权益保护法</a:t>
            </a:r>
            <a:r>
              <a:rPr lang="en-US" altLang="zh-CN" dirty="0"/>
              <a:t>》</a:t>
            </a:r>
            <a:r>
              <a:rPr lang="zh-CN" altLang="en-US" dirty="0"/>
              <a:t>第八条：“消费者享有知悉其购买、使用的商品或者接受的服务的真实情况的权利”，第二十条：“经营者向消费者提供有关商品或者服务的质量、性能、用途、有效期限等信息，应当真实、全面，不得作虚假或者引人误解的宣传”，以及</a:t>
            </a:r>
            <a:r>
              <a:rPr lang="en-US" altLang="zh-CN" dirty="0"/>
              <a:t>《</a:t>
            </a:r>
            <a:r>
              <a:rPr lang="zh-CN" altLang="en-US" dirty="0"/>
              <a:t>中华人民共和国广告法</a:t>
            </a:r>
            <a:r>
              <a:rPr lang="en-US" altLang="zh-CN" dirty="0"/>
              <a:t>》</a:t>
            </a:r>
            <a:r>
              <a:rPr lang="zh-CN" altLang="en-US" dirty="0"/>
              <a:t>第八条：“广告中对商品的性能、功能、产地、用途、质量、成分、价格、生产者、有效期限、允诺等或者对服务的内容、提供者、形式、质量、价格、允诺等有表示的，应当准确、清楚、明白。”侵害消费者的知情权，并构成发布虚假广告行为。</a:t>
            </a:r>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675953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2022/3/1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1756503"/>
            <a:ext cx="11657330" cy="2438488"/>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直播电商法律法规解析</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培   训</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广告中对商品或者服务的重要信息的表示应当准确、清楚、明白。</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一是要实事求是，客观、明确地作出表述，不能含混不清；</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二是要使普通消费者能够正确理解，不致误解。</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如果广告中宣称附带赠送商品或服务的，应当明确赠送商品或服务的品种、规格、数量、期限和方式。一些特殊商品、服务可能对消费者产生重要影响，为更好地保护消费者合法权益，法律、行政法规对其广告中应当明示的内容作了明确规定，对于这些内容，广告中应当依法显著、清晰地表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马鞍山市某地产开发有限公司发布虚假违法房地产广告</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某银行存款广告表述不清</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26522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一般禁止情形</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广告不得有下列情形：</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（一）使用或者变相使用中华人民共和国的国旗、国歌、国徽、军旗、军歌、军徽；</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（二）使用或者变相使用国家机关、国家机关工作人员的名义或者形象；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（三）使用“国家级”、“最高级”、“最佳”等用语；</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（四）损害国家的尊严或者利益，泄露国家秘密；</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（五）妨碍社会安定，损害社会公共利益；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（六）危害人身、财产安全，泄露个人隐私；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（七）妨碍社会公共秩序或者违背社会良好风尚；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（八）含有淫秽、色情、赌博、迷信、恐怖、暴力的内容；</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724946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277820"/>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（九）含有民族、种族、宗教、性别歧视的内容；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（十）妨碍环境、自然资源或者文化遗产保护；</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（十一）法律、行政法规规定禁止的其他情形。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b="1" dirty="0">
              <a:solidFill>
                <a:schemeClr val="accent1">
                  <a:lumMod val="50000"/>
                </a:schemeClr>
              </a:solidFill>
              <a:latin typeface="等线" panose="02010600030101010101" pitchFamily="2" charset="-122"/>
              <a:ea typeface="等线" panose="02010600030101010101" pitchFamily="2"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茅台：拆除国酒门、国酒字样</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上海某科技有限公司：使用国家机关工作人员形象做广告宣传</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河南鄢陵县某科技发展有限公司：使用国家机关工作人员的名义和形象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863954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保护未成年人和残疾人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广告不得损害未成年人和残疾人的身心健康。</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不得在中小学校、幼儿园内开展广告活动，不得利用中小学生和幼儿的教材、教辅材料、练习册、文具、教具、校服、校车等发布或者变相发布广告，但公益广告除外。</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在针对未成年人的大众传播媒介上不得发布医疗、药品、保健食品、医疗器械、化妆品、洒类、美容广告，以及不利于未成年人身心健康的网络游戏广告。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针对不满十四周岁的未成年人的商品或者服务的广告不得含有下列内容：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（一）劝诱其要求家长购买广告商品或者服务；</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（二）可能引发其模仿不安全行为。</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5883033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9923"/>
            <a:ext cx="11047851" cy="429348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涉及行政许可和引证内容的广告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广告内容涉及到的事项需要取得行政许可的，应当与许可的内容相符合。</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广告使用数据、统计资料、调查结果、文摘、引用语等引证内容的，应当真实、准确，并表明出处。引证内容有适用范围和有效期的，应当明确表示。</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一、关于广告内容涉及行政许可。</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内容涉及的事项需要取得行政许可的，主要包括两种情形：一种是对特殊商品或者服务，法律明确规定，其广告内容需要经过行政机关审查。另一种是法律、行政法规规定从事特定活动须经许可，广告内容涉及该项活动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1862653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7026"/>
            <a:ext cx="11047851" cy="3739485"/>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二、关于广告使用引证内容。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在广告中使用引证内容应当慎重，符合下列要求：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．引证内容应当真实、准确；</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．引证内容应当表明出处；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．引证内容有适用范围和有效期限的，应当明确表示。</a:t>
            </a:r>
          </a:p>
          <a:p>
            <a:pPr algn="just">
              <a:lnSpc>
                <a:spcPct val="150000"/>
              </a:lnSpc>
            </a:pPr>
            <a:endParaRPr lang="en-US" altLang="zh-CN" b="1" dirty="0">
              <a:solidFill>
                <a:schemeClr val="accent1">
                  <a:lumMod val="50000"/>
                </a:schemeClr>
              </a:solidFill>
              <a:latin typeface="等线" panose="02010600030101010101" pitchFamily="2" charset="-122"/>
              <a:ea typeface="等线" panose="02010600030101010101" pitchFamily="2"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张家港市某商务咨询有限公司：从事与行政许可不符的业务</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南京市某置业有限公司：引证内容未表明出处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8758042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7026"/>
            <a:ext cx="11047851" cy="332398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涉及专利的广告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广告中涉及专利产品或者专利方法的，应当标明专利号和专利种类。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未取得专利权的，不得在广告中谎称取得专利权。</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禁止使用未授予专利权的专利申请和已经终止、撤销、无效的专利作广告。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淄博市某磨料有限公司：谎称取得专利权</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某科技有限责任公司：宣传“已申请</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46</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项专利”误导消费者</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7954847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6.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广告不得含有贬低内容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广告不得贬低其他生产经营者的商品或者服务。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新昌县某汽车有限公司：贬低其他汽车品牌</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石家庄市某美容服务有限公司：贬低其他生产经营者商品</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1208696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5216813"/>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7.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广告可识别性以及发布要求</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广告应当具有可识别性，能够使消费者辩明其为广告。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大众传播媒介不得以新闻报道形式变相发布广告。通过大众传播媒价发布的广告应当显著标明“广告”，与其他非广告信息相区别，不得使消费者产生误解。</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广播电台、电视台发布广告，应当遵守国务院有关部门关于时长、方式的规定，并应当对广告时长作出明显提示。</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一、广告应当具有可识别性</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实践中，由于广告的表现形式日益复杂多样，有的广告仅从表面上看难以与其他信息传播形式相区别，使消费者无法辨明其是否是广告，不正当地影响了消费者的购买决策，给消费者造成损害，需要加强规范。</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4182678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5170646"/>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二、大众传播媒介不得以新闻报道形式变相发布广告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实践中，有的大众传播媒介以新闻报道形式发布广告，混淆了广告和新闻的界限，如以通信、评论、消息、人物专访、专家访谈、纪实报道、报告文学、专家咨询、科普宣传等形式发布广告；或者是不标明“广告”标记，而使用“专版”“专题”“企业形象”等非广告标记；或者是在新闻报道中标明企业的详细地址、邮编、电话、电子邮件等联系方式方法，变相为企业进行商业宣传，这种做法滥用了社会公众对新闻的信任，容易误导社会公众，损害消费者的利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三、广告应当显著标明“广告”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为了通过大众传播媒介发布的广告与新闻等非广告信息相区别，避免使消费者产生误解，本条第二款中规定，通过大众传播媒介发布的广告应当显著标明“广告”。例如，报纸、期刊、电影、电视、互联网页面上的广告应当在显著位置、以显而易见的方式标明“广告”字样；广播中的广告应当由播音员作出明确提示，如“以下进入一段广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91293357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第一章   了解</a:t>
            </a:r>
            <a:r>
              <a:rPr lang="en-US" altLang="zh-CN" sz="3600" dirty="0">
                <a:solidFill>
                  <a:schemeClr val="bg1"/>
                </a:solidFill>
              </a:rPr>
              <a:t>《</a:t>
            </a:r>
            <a:r>
              <a:rPr lang="zh-CN" altLang="en-US" sz="3600" dirty="0">
                <a:solidFill>
                  <a:schemeClr val="bg1"/>
                </a:solidFill>
              </a:rPr>
              <a:t>中华人民共和国广告法</a:t>
            </a:r>
            <a:r>
              <a:rPr lang="en-US" altLang="zh-CN" sz="3600" dirty="0">
                <a:solidFill>
                  <a:schemeClr val="bg1"/>
                </a:solidFill>
              </a:rPr>
              <a:t>》</a:t>
            </a:r>
            <a:br>
              <a:rPr lang="en-US" altLang="zh-CN" sz="3600" dirty="0">
                <a:solidFill>
                  <a:schemeClr val="bg1"/>
                </a:solidFill>
              </a:rPr>
            </a:br>
            <a:br>
              <a:rPr lang="en-US" altLang="zh-CN" sz="3600" dirty="0">
                <a:solidFill>
                  <a:schemeClr val="bg1"/>
                </a:solidFill>
              </a:rPr>
            </a:br>
            <a:r>
              <a:rPr lang="zh-CN" altLang="en-US" sz="3600" dirty="0">
                <a:solidFill>
                  <a:schemeClr val="bg1"/>
                </a:solidFill>
              </a:rPr>
              <a:t>授课教师：杨  羽</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286232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四、广告发布时长、方式</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实践中，有的广播电台、电视台发布广告时存在一些突出问题，如广告播放时间过长，节目插播广告过于频繁，在新闻类节目中插播广告，插播游动字幕广告等，严重影响了听众、观众正常收听、收看节目，需要予以规范。本条第三款规定，广播电台、电视台发布广告，应当遵守国务院有关部门关于时长、方式的规定。同时，为了便于听众、观众清楚了解广告时长，本条第三款还规定，广播电台、电视台发布广告，应当对广告时长作出明显提示。</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0634390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72074" y="997026"/>
            <a:ext cx="11047851" cy="5170646"/>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8.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虚假广告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广告以虚假或者引人误解的内容欺骗、误导消费者的，构成虚假广告。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广告有下列情形之一的，为虚假广告：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（一）商品或者服务不存在的；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商品的性能、功能、产地、用途、质量、规格、成分、价格、生产者、有效期限、销售状况、曾获荣誉等信息，或者服务的内容、提供者、形式、质量、价格、销售状况、曾获荣誉等信息，以及与商品或者服务有关的允诺等信息与实际情况不符，对购买行为有实质性影响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（三）使用虚构、伪造或者无法验证的科研成果、统计资料、调查结果、文摘、引用语等信息作证明材料的；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（四）虚构使用商品或者接受服务的效果的；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（五）以虚假或者引人误解的内容欺骗、误导消费者的其他情形。</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3206259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一、虚假广告的含义</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虚假广告应当同时包含两个特征：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形式上，广告的内容虚假或者引人误解。广告内容虚假，即广告内容不真实，与实际情况不符。广告内容引人误解，一般是指广告中使用含糊不清，或者有多重语义的表述，或者表述虽然真实，但是仅陈述了部分事实，让人引发错误联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．效果上，造成了欺骗、误导消费者的客观后果，或者有欺骗、误导消费者的可能性。此处的“消费者”，既包括购买了广告商品或者服务的消费者，又包括可能购买广告商品或者服务的潜在消费者。</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978119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1014718"/>
            <a:ext cx="11047851" cy="235449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二、虚假广告的情形</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为了便于识别判断虚假广告，本条第二款对构成虚假广告的常见情形作了列举。</a:t>
            </a:r>
          </a:p>
          <a:p>
            <a:pPr algn="just">
              <a:lnSpc>
                <a:spcPct val="150000"/>
              </a:lnSpc>
            </a:pPr>
            <a:endParaRPr lang="en-US" altLang="zh-CN" b="1" dirty="0">
              <a:solidFill>
                <a:schemeClr val="accent1">
                  <a:lumMod val="50000"/>
                </a:schemeClr>
              </a:solidFill>
              <a:latin typeface="等线" panose="02010600030101010101" pitchFamily="2" charset="-122"/>
              <a:ea typeface="等线" panose="02010600030101010101" pitchFamily="2"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某知名化妆品品牌：虚假内容广告被罚</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上海某实业有限公司：虚假内容广告被罚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2493119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虚假广告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本法规定，发布虚假广告的，由市场监督管理部门责令停止发布广告，责令广告主在相应范围内消除影响，除广告费用三倍以上五倍以下的罚款，广告费用无法计算或者明显偏低的，处二十万元以上一百万元以下的罚款；两年内有三次以上违法行为或者有其他严重情节的，处广告费用五倍以上十倍以下的罚款，广告费用无法计算或者明显偏低的，处一百万元以上二百万元以下的罚款，可以吊销营业执照，并由广告审查机关撤销广告审查批准文件、一年内不受理其广告审查申请。</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医疗机构有前款规定违法行为，情节严重的，除由市场监督管理部门依照本法处罚外，卫生行政部门可以吊销诊疗科目或者吊销医疗机构执业许可证。</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7308766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2398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经营者、广告发布者明知或者应知广告虚假仍设计、制作、代理、发布的，由市场监督管理部门没收广告费用，并处广告费用三倍以上五倍以下的罚款，广告费用无法计算或者明显偏低的，处二十万元以上一百万元以下的罚款；两年内有三次以上违法行为或者有其他严重情节的，处广告费用五倍以上十倍以下的罚款，广告费用无法计算或者明显偏低的，处一百万元以上二百万元以下的罚款，并可以由有关部门暂停广告发布业务，吊销营业执照、吊销广告发布登记证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广告主、广告经营者、广告发布者有本条第一款、第三款规定行为，构成犯罪的，依法追究刑事责任。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7818735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本法在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1994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年广告法第三十七条规定的基础上，加大了对发布虚假广告行为的惩处力度，提高了罚款幅度，并对两年内有三次以上违法行为或者有其他严重情节的，规定了加重处罚。同时，还对广告经营者、广告发布者的责任承担予以明确。</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一、关于虚假广告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法第三条和第四条中明确规定，“广告应当真实、合法”，“广告不得含有虚假或者引人误解的内容，不得欺骗、误导消费者”，对广告内容的真实性提出了原则要求。同时，广告法第二十八条对虚假广告做出界定。发布虚假广告，欺骗、误导消费者，损害消费者合法权益，影响广告业健康发展，损害社会经济秩序，是严重的广告违法行为，应当依法严格追究相关主体的行政责任和刑事责任。</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52591348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二、关于发布虚假广告行政责任的构成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实践中，虚假广告的素材一般是由广告主提供的，虚假广告所要达到的效果的要求是由广告主提出的，虚假广告内容也主要是由广告主决定的，可以说广告主是虚假广告的源头，发布虚假广告的行政责任首先应由广告主承担。同时，广告经营者、广告发布者，明知或者应知广告虚假仍设计、制作、代理、发布的，也要承担行政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三、关于广告主、广告经营者、广告发布者的具体责任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发布虚假广告的，首先由市场监督管理部门责令停止发布广告，并责令广告主在相应范围内消除影响，比如以同一媒介、同一方式再发布更正性的广告或者声明，以消除虚假广告造成的不良影响。同时，由市场监督管理部门对广告主，以及明知或者应知广告虚假的广告经营者、广告发布者，进行处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2206953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1014718"/>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四、关于发布虚假广告的刑事责任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刑法第二百二十二条规定，广告主、广告经营者、广告发布者违反国家规定，利用广告对商品或者服务作虚假宣传，情节严重的，处二年以下有期徒刑或者拘役，并处或者单处罚金。广告主、广告经营者、广告发布者发布虚假广告的行为，依照刑法规定构成犯罪的，应当依法严格追究其刑事责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网红直播带货虚假承诺</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上海某医院发布虚假违法广告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9548719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发布的广告的责任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有下列行为之一的，由市场监督管理部门责令停止发布广告，对广告主处二十万元以上一百万元以下的罚款，情节严重的，并可以吊销营业执照，由广告审查机关撤销广告审查批准文件、一年内不受理其广告审查申请；对广告经营者、广告发布者，由市场监督管理部门没收广告费用，处二十万元以上一百万元以下的罚款，情节严重的，并可以吊销营业执照、吊销广告发布登记证件：</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（一）发布有广告法第九条、第十条规定的禁止情形的广告的；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（二）违反广告法第十五条规定发布处方药广告、药品类易制毒化学品广告、戒毒治疗的医疗器械和治疗方法的广告的；</a:t>
            </a: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581507473"/>
      </p:ext>
    </p:extLst>
  </p:cSld>
  <p:clrMapOvr>
    <a:overrideClrMapping bg1="lt1" tx1="dk1" bg2="lt2" tx2="dk2" accent1="accent1" accent2="accent2" accent3="accent3" accent4="accent4" accent5="accent5" accent6="accent6" hlink="hlink" folHlink="folHlink"/>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8048757" y="2274066"/>
            <a:ext cx="3034545" cy="3087768"/>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立法目的</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适用范围及定义</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基本行为规范</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监督管理机制</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广告内容准则</a:t>
            </a: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法律责任</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（三）违反广告法第二十条规定，发布声称全部或者部分替代母乳的婴儿乳制品、饮料和其他食品广告的；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（四）违反广告法第二十二条规定发布烟草广告的；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（五）违反广告法第三十七条规定，利用广告推销禁止生产、销售的产品或者提供的服务，或者禁止发布广告的商品或者服务的；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（六）违反广告法第四十条第一款规定，在针对未成年人的大众传播媒介上发布医疗、药品、保健食品、医疗器械、化妆品、酒类、美容广告，以及不利于未成年人身心健康的网络游戏广告的。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1742274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62322"/>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广告业务管理的责任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违反广告法第三十四条规定，广告经营者、广告发布者未按照国家有关规定建立、健全广告业务管理制度的，或者未对广告内容进行核对的，由市场监督管理部门责令改正，可以处五万元以下的罚款。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违反广告法第三十五条规定，广告经营者、广告发布者未公布其收费标准和收费办法的，由价格主管部门责令改正，可以处五万元以下的罚款。</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81977172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701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经营者、广告发布者建立健全承接登记、审核、档案管理等广告业务管理制度，有利于分清广告活动主体的责任、减少广告活动主体之间的民事纠纷，同时也有利于广告监督管理机构对其广告违法行为进行查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价格法第十三条中规定，经营者销售、收购商品和提供服务，应当按照政府价格主管部门的规定明码标价。与该规定相衔接，广告法第三十五条规定，广告经营者、广告发布者应当公布其收费标准和收费办法。</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8253641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广告代言人的责任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广告代言人有下列情形之一的，由市场监督管理部门没收违法所得，并处违法所得一倍以上二倍以下的罚款：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（一）违反广告法第十六条第一款第四项规定，在医疗、药品、医疗器械广告中作推荐、证明的；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（二）违反广告法第十八条第一款第五项规定，在保健食品广告中作推荐、证明的；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（三）违反广告法第三十八条第一款规定，为其未使用过的商品或者未接受过的服务作推荐、证明的；</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（四）明知或者应知广告虚假仍在广告中对商品、服务作推荐、证明的。</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621015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9348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广告代言人利用自身的专业性、权威性、影响力等因素对广告商品或者服务进行推荐、证明，往往能够引起消费者对广告商品或者服务的关注和购买，是一种重要的广告宣传手段。</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从常见的直播带货形式来看，主播接受广告主委托或者接受广告经营者（如直播平台）委托从事商品宣传，应认定广告发布者。主播此时的作用通常是引流</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费者通过点击直播平台上的链接跳转至电商经营者网页继续完成购物。但是如果主播“以自己的名义或者形象对商品、服务作推荐、证明”，应认定为广告代言人。此时，主播的此时的作用除了引流之外，还在以自身形象和信誉为商品“背书”，消费者基于主播对商品质量和服务的承诺和保证购买商品的，应视主播为广告代言人。</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7259791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938992"/>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艺人徐某某代言“江中猴姑饼干”</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艺人郭某某代言“藏秘排油减肥茶”</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体育明星姚某代言汤臣倍健胶囊</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艺人林某某代言“爱碧丽”胶原蛋白</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1614634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互联网发布广告的责任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未经同意或者请求向他人发送广告、违法利用互联网发布广告的责任，违反广告法第四十三条规定发送广告的，由有关部门责令停止违法行为，对广告主处五千元以上三万元以下的罚款。</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违反广告法第四十四条第二款规定，利用互联网发布广告，未显著标明关闭标志，确保一键关闭的，由市场监督管理部门责令改正，对广告主处五千元以上三万元以下的罚款。</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3453338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本条第一款规范的违法行为包括：</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）未经当事人书面或者口头同意或者请求，即向其住宅、交通工具等发送广告，或者通过固定电话、移动电话、消费者个人的电子邮箱等电子信息方式向其发送广告。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）在经当事人同意或者请求以电子信息方式发送的广告中，示明示发送者的名称等真实身份，以及有效邮寄地址等联系方式。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）在经当事人同意或者请求以电子信息方式发送的广告中，未向接收者提供拒绝继续接收的方式，不能使接收者很容易的免费取消订阅。</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有上述违法行为的，由有关主管部门责令停止违法行为，同时，对广告主处五千元以上三万元以下的罚款。</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3301034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015663"/>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直播带货夸大产品功能，虚假宣传</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直播带货虚假宣传</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288736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62322"/>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6.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未依法制止违法广告活动的责任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公共场所的管理者和电信业务经营者、互联网信息服务提供者未依法制止违法广告活动的责任，违反广告法第四十五条规定，公共场所的管理者和电信业务经营者、互联网信息服务提供者，明知或者应知广告活动违法不予制止的，由市场监督管理部门没收违法所得，违法所得五万元以上的，并处违法所得一倍以上三倍以下的罚款，违法所得不足五万元的，并处一万元以上五万元以下的罚款；情节严重的，由有关部门依法停止相关业务。</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25274712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立法目的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46824"/>
          </a:xfrm>
          <a:prstGeom prst="rect">
            <a:avLst/>
          </a:prstGeom>
        </p:spPr>
        <p:txBody>
          <a:bodyPr wrap="square">
            <a:spAutoFit/>
          </a:bodyPr>
          <a:lstStyle/>
          <a:p>
            <a:pPr algn="just">
              <a:lnSpc>
                <a:spcPct val="150000"/>
              </a:lnSpc>
            </a:pPr>
            <a:r>
              <a:rPr lang="zh-CN" altLang="en-US"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为了规范广告活动，保护消费者的合法权益，促进广告业的健康发展，维护社会经济秩序，制定本法。</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2">
                    <a:lumMod val="10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本条是关于立法目的的规定。根据本条的规定，制定本法的目的有四个，一是规范广告活动；二是保护消费者合法权益；三是促进广告业的健康发展；四是维护社会经济秩序。</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6410413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7.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隐瞒真实情况或者提供虚假材料申请广告审查的责任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广告法规定，隐瞒真实情况或者提供虚假材料申请广告审查的，广告审查机关不予受理或者不予批准，予以警告，一年内不受理该申请人的广告审查申请；以欺骗、贿赂等不正当手段取得广告审查批准的，广告审查机关予以撤销，处十万元以上二十万元以下的罚款，三年内不受理该申请人的广告审查申请。</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9977720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477328"/>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8.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伪造、变造或者转让广告审查批准文件的责任</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违反广告法规定，伪造、变造或者转让广告审查批准文件的，由市场监督管理部门没收违法所得，并处一万元以上十万元以下的罚款。</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4513373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9.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极限用语”使用案例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极限用语是指类似于“最佳”“第一”“顶级”等极端描述性的词语，这类词语本身没有统一的评价标准，极有可能夸大产品的功能和价值，对消费者造成误导。在网络电商直播中，处于信息劣势地位的消费者往往在“限量秒杀”等言语引导下“冲动消费”，这也使主播更倾向使用“极限广告词汇”博人眼球、提振销量。</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6730817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2398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）与“最”有关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最、最佳、最具、最爱、最赚、最优、最优秀、最好、最大、最大程度、最高、最高级、最高档、最奢侈、最低、最低级、最低价、最强大、最便宜、时尚最低价、最流行、最受欢迎、最时尚、最聚拢、最符合、最舒适、最先、最先进、最先进科学、最先进加工工艺、最先享受、最后、最后一波、最新、最新科技、最新科学。</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某品牌包装材料：使用绝对化用语</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47311272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6232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）与“一”有关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第一、中国第一、全网第一、销量第一、排名第一、唯一、第一品牌、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NO.1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TOP.1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、独一无二、全国第一、一流、仅此一次（一款）、最后一波、全国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大品牌之一。</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某品牌葛根粉：广告内容与实际不符</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知名主播直播带货时出现极限用词</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120748929"/>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6232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）与“级、极”有关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国家级、国家级产品、全球级、宇宙级、世界级、顶级（顶尖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尖端）、顶级工艺、顶级享受、极品、极佳（绝佳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绝对）、终极、极致。</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App</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：使用不当用语</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某品牌手机：全球第二好用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85860133"/>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32398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）与“首、家、国”有关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首个、首选、独家、独家配方、首发、全网首发、全国首发、</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网独家、首次、首款、全国销量冠军、国家级产品、国家（国家免检）、国家领导人、填补国内空白、中国驰名（驰名商标）、国际品质。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某医疗美容门诊：使用绝对化用语</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淘宝某知名主播：使用绝对化用语</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42613120"/>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）与品牌有关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大牌、金牌、名牌、王牌、领袖品牌、世界领先、（遥遥）领先、领导者、缔造者、创领品牌、领先上市、巨星、著名、掌门人、至尊、巅峰、奢侈、资深、领袖、之王、王者、冠军。</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某品牌二手车：不实广告宣传语被罚</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95330219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93899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）与虚假有关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史无前例、前无古人、永久、万能、祖传、特效、无敌、纯天然、超赚。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广州某生物科技有限公司：虚假内容广告被罚</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0143614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）与权威有关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老字号、中国驰名商标、特供、专供、专家推荐、质量免检、无需国家质量检测、免抽检、国家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领导人推荐、国家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机关推荐、使用人民币图样（央行批准除外）。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某食品：广告使用极限用语被罚</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0689955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适用范围及定义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2061"/>
            <a:ext cx="11047851" cy="4654608"/>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在中华人民共和国境内，商品经营者或者服务提供者通过一定媒介和形式直接或者间接地介绍自己所推销的商品或者服务的商业广告活动，适用本法。</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本法所称广告主，是指为推销商品或者服务，自行或者委托他人设计、制作、发布广告的自然人、法人或者其他组织。</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本法所称广告经营者，是指接受委托提供广告设计、制作、代理服务的自然人、法人或者其他组织。</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本法所称广告发布者，是指为广告主或者广告主委托的广告经营者发布广告的自然人、法人或者其他组织。</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本法所称广告代言人，是指广告主以外的，在广告中以自己的名义或者形象对商品、服务作推荐、证明的自然人、法人或者其他组织。</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44995759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6232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）与欺诈有关涉嫌欺诈消费者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点击领奖、恭喜获奖、全民免单、点击有惊喜、点击获取、点击转身、点击试穿、点击翻转、领取奖品。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某小家电品牌：静音破壁机虚假广告被罚</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某品牌鸡蛋：“好土”商标误导消费者</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8123890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）涉嫌诱导消费者</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秒杀、抢爆、再不抢就没了、不会更便宜了、没有他就</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、错过就没机会了、万人疯抢、全民疯抢</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抢购、卖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抢疯了。</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某置业公司：“首批售罄”被罚</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09663822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40065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）与时间有关</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限时必须有具体时间，今日、今天、几天几夜、倒计时、趁现在、就、仅限、周末、周年庆、特惠趴、购物大趴、闪购、品牌团、 精品团、单品团（必须有活动日期）。</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）严禁使用</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随时结束、随时涨价、马上降价。</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52170318"/>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10.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特定行业广告“素材”审核及使用案例</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）处方药、易制毒化学品、戒毒等广告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麻醉药品、精神药品、医疗用毒性药品、放射性药品等特殊药品，药品类易制毒化学品，以及戒毒治疗的药品、医疗器械和治疗方法不得作广告。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前款规定以外的处方药，只能在国务院卫生行政部门和国务院药品监督管理部门共同指定的医学、药学专业刊物上作广告。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江苏无锡市某药房发布违法药品广告</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山西某医药连锁有限公司发布违法药品广告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674413023"/>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）医疗、药品、医疗器械广告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医疗、药品、医疗器械广告不得含有下列内容：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（一）表示功效、安全性的断言或者保证；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（二）说明治愈率或者有效率；</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（三）与其他药品、医疗器械的功效和安全性或者其他医疗机构比较；</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（四）利用广告代言人作推荐、证明；</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（五）法律、行政法规规定禁止的其他内容。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药品广告的内容不得与国务院药品监督管理部门批准的说明不一致，并应当显著标明禁忌、不良反应。处方药广告应当显著标明“本广告仅供医学药学专业人士阅读”，非处方药广告应当显著标明“请按药品说明书或者在药师指导下购买和使用”。</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999367980"/>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0794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推荐给个人自用的医疗器械的广告，应当显著标明“请仔细阅读产品说明书或者在医务人员的指导下购买和使用”。医疗器械产品注册证明文件中有禁忌内容、注意事项的，广告中应当显著标明“禁忌内容或者注意事项详见说明书”。</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山东某广播电视台发布违法广告</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河南许昌某眼科医院有限公司发布违法广告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3643686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0794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）禁止使用医药用语</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除医疗、药品、医疗器械广告外，禁止其他任何广告涉及疾病治疗功能，并不得使用医疗用语或者易使推销的商品与药品、医疗器械相混淆的用语。</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广东东莞市某健康科技有限公司发布违法广告</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上海某保健食品有限公司发布违法广告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86916098"/>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19294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）保健食品广告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保健食品广告不得含有下列内容：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（一）表示功效、安全性的断言或者保证；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（二）涉及疾病预防、治疗功能；</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（三）声称或者暗示广告商品为保障健康所必需；</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（四）与药品、其他保健食品进行比较；</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（五）利用广告代言人作推荐、证明；</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（六）法律、行政法规规定禁止的其他内容。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保健食品广告应当显著标明“本品不能代替药物”。</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45430063"/>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015663"/>
          </a:xfrm>
          <a:prstGeom prst="rect">
            <a:avLst/>
          </a:prstGeom>
        </p:spPr>
        <p:txBody>
          <a:bodyPr wrap="square">
            <a:spAutoFit/>
          </a:bodyPr>
          <a:lstStyle/>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天津市某保健食品销售中心发布违法广告</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威海某生物技术股份有限公司发布违法广告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7000577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5514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）母乳代用品广告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禁止在大众传播媒介或者公共场所发布声称全部或者部分替代母乳的婴儿乳制品、饮料和其他食品广告。</a:t>
            </a:r>
          </a:p>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在具体执行中，无论是直接明确地“声称”，还是以各种形式暗示其商品可以全部或者部分替代母乳（如宣传其乳制品适用于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月的婴儿），都属于母乳代用品，都应当纳入本条的规范范围，都不得在大众传播媒介或者公共场所发布广告。对于母乳代用品，具体是指针对什么年龄段的婴儿的食品，本法未作明确规定。实践中一般认为，对于六个月以内的婴儿，母乳能够提供全部所需营养，除母婴患有特殊疾病不宜进行母乳喂养、母乳不足等原因外，都应当实行纯母乳喂养。</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33400432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适用范围及定义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90848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法条解析：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直播带货是基于互联网购物平台或者短视频平台的一种广告营销行为，目前广泛存在于各网购平台和短视频平台上。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二条规定：“在中华人民共和国境内，商品经营者或者服务提供者通过一定媒介和形式直接或者间接地介绍自己所推销的商品或者服务的商业广告活动，适用本法。”因此网络直播利用网络直播平台在线推销商品吸引消费者购买属于商业广告活动，依法受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的调整及约束。</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99305602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731278"/>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）农药、兽药、饲料和饲料添加剂广告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农药、兽药、饲料和饲料添加剂广告不得含有下列内容：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（一）表示功效、安全性的断言或者保证；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（二）利用科研单位、学术机构、技术推广机构、行业协会或者专业人士、用户的名义或者形象作推荐、证明；</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（三）说明有效率；</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（四）违反安全使用规程的文字、语言或者画面；</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（五）法律、行政法规规定禁止的其他内容。</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086708867"/>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192943"/>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）烟草广告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禁止在大众传播媒介或者公共场所、公共交通工具、户外发布烟草广告。禁止向未成年人发送任何形式的烟草广告。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禁止利用其他商品或者服务的广告、公益广告，宣传烟草制品名称、商标、包装、装潢以及类似内容。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烟草制品生产者或者销售者发布的迁址、更名、招聘等启事中，不得含有烟草制品名称、商标、包装、装潢以及类似内容。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中国石化销售股份有限公司陕西渭南某石油分公司烟草广告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632522655"/>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3785652"/>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）酒类广告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酒类广告不得含有下列内容：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（一）诱导、怂恿饮酒或者宣传无节制饮酒；</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（二）出现饮酒的动作；</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（三）表现驾驶车、船、飞机等活动；</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（四）明示或者暗示饮酒有消除紧张和焦虑、增加体力等功效。</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四川某酒业有限责任公司发布违法广告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95394660"/>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）教育、培训广告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教育、培训广告不得含有下列内容：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（一）对升学、通过考试、获得学位学历或者合格证书，或者对教育、培训的效果作出明示或者暗示的保证性承诺；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（二）明示或者暗示有相关考试机构或者其工作人员、考试命题人员参与教育、培训；</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（三）利用科研单位、学术机构、教育机构、行业协会、专业人士、受益者的名义或者形象作推荐、证明。</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内蒙古某训练中心股份有限公司奉化分公司发布虚假广告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9945362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）有投资回报预期的商品或者服务广告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招商等有投资回报预期的商品或者服务广告，应当对可能存在的风险以及风险责任承担有合理提示或者警示，并不得含有下列内容：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（一）对未来效果、收益或者与其相关的情况作出保证性承诺，明示或者暗示保本、无风险或者保收益等，国家另有规定的除外；</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（二）利用学术机构、行业协会、专业人士、受益者的名义或者形象作推荐、证明。</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广州市某商贸有限公司舟山分公司发布违法广告</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福建泉州某金融服务有限公司违法发布违法金融广告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8864116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）房地产广告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房地产广告，房源信息应当真实，面积应当表明为建筑面积或者套内建筑面积，并不得含有下列内容：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（一）升值或者投资回报的承诺；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（二）以项目到达某一具体参照物的所需时间表示项目位置；</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（三）违反国家有关价格管理的规定；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（四）对规划或者建设中的交通、商业、文化教育设施以及其他市政条件作误导宣传。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四川成都某有限公司发布违法广告</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山西某房地产开发有限公司发布违法房地产广告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1344801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法律责任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8981"/>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）种养殖广告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农作物种子、林木种子、草种子、种畜禽、水产苗种和种养殖广告关于品种名称、生产性能、生长量或者产量、品质、抗性、特殊使用价值、经济价值、适宜种植或者养殖的范围和条件等方面的表述应当真实、清楚、明白，并不得含有下列内容：</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（一）作科学上无法验证的断言；</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（二）表示功效的断言或者保证；</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（三）对经济效益进行分析、预测或者作保证性承诺；</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（四）利用科研单位、学术机构、技术推广机构、行业协会或者专业人士、用户的名义或者形象作推荐、证明。</a:t>
            </a: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绛县古某化肥经销部发布违法农资广告</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569783423"/>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网络直播销售处方药</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247317"/>
          </a:xfrm>
          <a:prstGeom prst="rect">
            <a:avLst/>
          </a:prstGeom>
        </p:spPr>
        <p:txBody>
          <a:bodyPr wrap="square">
            <a:spAutoFit/>
          </a:bodyPr>
          <a:lstStyle/>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月，上海市市场监管局发布的典型违法广告案例中，有一起某药房“万艾可”网络直播广告案引人关注。该广告不仅严重违反处方药广告发布规定，而且含有违背社会良好风尚的其他内容，成为上海查处的首例网络直播广告活动的案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上海某药房有限公司为周年店庆，委托天津某科技发展有限公司制作了广告海报，并在当事人下属门店张贴，为网络直播活动作宣传。活动当天，通过直播平台进行了以“有球必硬夜夜激情”为主题进行网络直播。在直播中通过邀请男科医生、网红主播、电视主持人等作为嘉宾参加，采取现场布置道具、嘉宾和主持人互动的方式，对处方药“万艾可”的功效、使用方法、有效率等进行介绍与宣传，并在言语互动中出现“挑逗男性、制服诱惑”等内容。同时，当事人在该直播过程中进行处方药“万艾可”秒杀优惠销售活动。经统计该直播活动在线观看人数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余万人。</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1822428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案例分析</a:t>
            </a:r>
            <a:r>
              <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a:t>
            </a: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网络直播销售处方药</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解读：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我国药品分为处方药与非处方药两大类，“万艾可”属处方药，需要凭医师处方才可购买和使用。我国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第十五条第二款规定，处方药只能在国务院卫生行政部门和国务院药品监督管理部门共同指定的医学、药学专业刊物上作广告。</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上海市场监管部门发布的公告表示，上海某药房有限公司与广告发布者天津某科技发展有限公司的行为违反了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第九条第一款第（七）项、第十五条第二款、第十六条第一款第（四）项规定。</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中华人民共和国广告法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第五十七条第一款第（二）项规定，对广告主作出责令停止发布违法广告，罚款人民币柒拾万元整的行政处罚；对广告发布者作出罚款人民币</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70</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万元整的行政处罚。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205523211"/>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基本行为规范</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892826"/>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广告主、广告经营者、广告发布者从事广告活动，应当遵守法律、法规，诚实信用，公平竞争。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dirty="0">
              <a:solidFill>
                <a:schemeClr val="bg2">
                  <a:lumMod val="10000"/>
                </a:schemeClr>
              </a:solidFill>
              <a:latin typeface="等线" panose="02010600030101010101" pitchFamily="2" charset="-122"/>
              <a:ea typeface="等线" panose="02010600030101010101" pitchFamily="2" charset="-122"/>
            </a:endParaRPr>
          </a:p>
          <a:p>
            <a:pPr marL="342900" indent="-342900" algn="just">
              <a:lnSpc>
                <a:spcPct val="150000"/>
              </a:lnSpc>
              <a:buFont typeface="Wingdings" panose="05000000000000000000" pitchFamily="2" charset="2"/>
              <a:buChar char="Ø"/>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案例</a:t>
            </a: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李某某专属店”虚假宣传被罚</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16860137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监督管理机制</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1884618"/>
          </a:xfrm>
          <a:prstGeom prst="rect">
            <a:avLst/>
          </a:prstGeom>
        </p:spPr>
        <p:txBody>
          <a:bodyPr wrap="square">
            <a:spAutoFit/>
          </a:bodyPr>
          <a:lstStyle/>
          <a:p>
            <a:pPr algn="just">
              <a:lnSpc>
                <a:spcPct val="150000"/>
              </a:lnSpc>
            </a:pPr>
            <a:r>
              <a:rPr lang="zh-CN" altLang="en-US" dirty="0">
                <a:solidFill>
                  <a:schemeClr val="bg2">
                    <a:lumMod val="10000"/>
                  </a:schemeClr>
                </a:solidFill>
                <a:latin typeface="等线" panose="02010600030101010101" pitchFamily="2" charset="-122"/>
                <a:ea typeface="等线" panose="02010600030101010101" pitchFamily="2"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国务院市场监督管理部门主管全国的广告监督管理工作，国务院有关部门在各自的职责范围内负责广告管理相关工作。</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县级以上地方市场监督管理部门主管本行政区域的广告监督管理工作，县级以上地方人民政府有关部门在各自的职责范围内负责广告管理相关工作。</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79169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广告内容准则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81075"/>
            <a:ext cx="11047851" cy="2862322"/>
          </a:xfrm>
          <a:prstGeom prst="rect">
            <a:avLst/>
          </a:prstGeom>
        </p:spPr>
        <p:txBody>
          <a:bodyPr wrap="square">
            <a:spAutoFit/>
          </a:bodyPr>
          <a:lstStyle/>
          <a:p>
            <a:pPr algn="just">
              <a:lnSpc>
                <a:spcPct val="150000"/>
              </a:lnSpc>
            </a:pP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广告表述</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广告中对商品的性能、功能、产地、用途、质量、成分、价格、生产者、有效期限、允诺等或者对服务的内容、提供者、形式、质量、价格、允诺等有表示的，应当准确、清楚、明白。</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广告中表明推销的商品或者服务附带赠送的，应当明示所附带赠送商品或者服务的品种、规格、数量、期限和方式。</a:t>
            </a:r>
          </a:p>
          <a:p>
            <a:pPr algn="just">
              <a:lnSpc>
                <a:spcPct val="150000"/>
              </a:lnSpc>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　　法律、行政法规规定广告中应当明示的内容，应当显著、清晰表示。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301645633"/>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8791</TotalTime>
  <Words>14804</Words>
  <Application>Microsoft Office PowerPoint</Application>
  <PresentationFormat>宽屏</PresentationFormat>
  <Paragraphs>659</Paragraphs>
  <Slides>69</Slides>
  <Notes>67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69</vt:i4>
      </vt:variant>
    </vt:vector>
  </HeadingPairs>
  <TitlesOfParts>
    <vt:vector size="78" baseType="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第一章   了解《中华人民共和国广告法》  授课教师：杨  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696</cp:revision>
  <cp:lastPrinted>2020-05-31T09:47:00Z</cp:lastPrinted>
  <dcterms:created xsi:type="dcterms:W3CDTF">2019-06-03T11:07:00Z</dcterms:created>
  <dcterms:modified xsi:type="dcterms:W3CDTF">2022-03-01T01:22:30Z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