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44"/>
  </p:notesMasterIdLst>
  <p:sldIdLst>
    <p:sldId id="11089480" r:id="rId3"/>
    <p:sldId id="11089520" r:id="rId4"/>
    <p:sldId id="11089521" r:id="rId5"/>
    <p:sldId id="11089578" r:id="rId6"/>
    <p:sldId id="11089696" r:id="rId7"/>
    <p:sldId id="11089582" r:id="rId8"/>
    <p:sldId id="11089697" r:id="rId9"/>
    <p:sldId id="11089698" r:id="rId10"/>
    <p:sldId id="11089583" r:id="rId11"/>
    <p:sldId id="11089699" r:id="rId12"/>
    <p:sldId id="11089700" r:id="rId13"/>
    <p:sldId id="11089701" r:id="rId14"/>
    <p:sldId id="11089702" r:id="rId15"/>
    <p:sldId id="11089703" r:id="rId16"/>
    <p:sldId id="11089704" r:id="rId17"/>
    <p:sldId id="11089705" r:id="rId18"/>
    <p:sldId id="11089706" r:id="rId19"/>
    <p:sldId id="11089707" r:id="rId20"/>
    <p:sldId id="11089708" r:id="rId21"/>
    <p:sldId id="11089709" r:id="rId22"/>
    <p:sldId id="11089710" r:id="rId23"/>
    <p:sldId id="11089711" r:id="rId24"/>
    <p:sldId id="11089712" r:id="rId25"/>
    <p:sldId id="11089713" r:id="rId26"/>
    <p:sldId id="11089714" r:id="rId27"/>
    <p:sldId id="11089715" r:id="rId28"/>
    <p:sldId id="11089716" r:id="rId29"/>
    <p:sldId id="11089717" r:id="rId30"/>
    <p:sldId id="11089718" r:id="rId31"/>
    <p:sldId id="11089719" r:id="rId32"/>
    <p:sldId id="11089720" r:id="rId33"/>
    <p:sldId id="11089721" r:id="rId34"/>
    <p:sldId id="11089722" r:id="rId35"/>
    <p:sldId id="11089723" r:id="rId36"/>
    <p:sldId id="11089724" r:id="rId37"/>
    <p:sldId id="11089725" r:id="rId38"/>
    <p:sldId id="11089726" r:id="rId39"/>
    <p:sldId id="11089727" r:id="rId40"/>
    <p:sldId id="11089728" r:id="rId41"/>
    <p:sldId id="11089729" r:id="rId42"/>
    <p:sldId id="11089581" r:id="rId43"/>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4" orient="horz" pos="618" userDrawn="1">
          <p15:clr>
            <a:srgbClr val="A4A3A4"/>
          </p15:clr>
        </p15:guide>
        <p15:guide id="5" orient="horz" pos="372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duanqiaozhi" initials="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D64"/>
    <a:srgbClr val="A9D18E"/>
    <a:srgbClr val="B4C7E7"/>
    <a:srgbClr val="FFE699"/>
    <a:srgbClr val="F8CBAD"/>
    <a:srgbClr val="A5A5A5"/>
    <a:srgbClr val="ED7D31"/>
    <a:srgbClr val="FFC000"/>
    <a:srgbClr val="70AD4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86" autoAdjust="0"/>
    <p:restoredTop sz="85635" autoAdjust="0"/>
  </p:normalViewPr>
  <p:slideViewPr>
    <p:cSldViewPr snapToGrid="0" showGuides="1">
      <p:cViewPr varScale="1">
        <p:scale>
          <a:sx n="72" d="100"/>
          <a:sy n="72" d="100"/>
        </p:scale>
        <p:origin x="60" y="480"/>
      </p:cViewPr>
      <p:guideLst>
        <p:guide pos="3840"/>
        <p:guide orient="horz" pos="618"/>
        <p:guide orient="horz" pos="3725"/>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5ADAA2FF-22E5-4C9B-BB9E-2BB16827FF45}" type="datetimeFigureOut">
              <a:rPr lang="zh-CN" altLang="en-US" smtClean="0"/>
              <a:t>2022/3/1</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3695395A-0780-4FC6-AE4A-65D00462A3F1}" type="slidenum">
              <a:rPr lang="zh-CN" altLang="en-US" smtClean="0"/>
              <a:t>‹#›</a:t>
            </a:fld>
            <a:endParaRPr lang="zh-CN" altLang="en-US"/>
          </a:p>
        </p:txBody>
      </p:sp>
    </p:spTree>
    <p:extLst>
      <p:ext uri="{BB962C8B-B14F-4D97-AF65-F5344CB8AC3E}">
        <p14:creationId xmlns:p14="http://schemas.microsoft.com/office/powerpoint/2010/main" val="318646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9079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11</a:t>
            </a:fld>
            <a:endParaRPr lang="zh-CN" altLang="en-US"/>
          </a:p>
        </p:txBody>
      </p:sp>
    </p:spTree>
    <p:extLst>
      <p:ext uri="{BB962C8B-B14F-4D97-AF65-F5344CB8AC3E}">
        <p14:creationId xmlns:p14="http://schemas.microsoft.com/office/powerpoint/2010/main" val="25006755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12</a:t>
            </a:fld>
            <a:endParaRPr lang="zh-CN" altLang="en-US"/>
          </a:p>
        </p:txBody>
      </p:sp>
    </p:spTree>
    <p:extLst>
      <p:ext uri="{BB962C8B-B14F-4D97-AF65-F5344CB8AC3E}">
        <p14:creationId xmlns:p14="http://schemas.microsoft.com/office/powerpoint/2010/main" val="30948444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47500" lnSpcReduction="20000"/>
          </a:bodyPr>
          <a:lstStyle/>
          <a:p>
            <a:r>
              <a:rPr lang="zh-CN" altLang="en-US" b="1" dirty="0"/>
              <a:t>案例</a:t>
            </a:r>
            <a:r>
              <a:rPr lang="en-US" altLang="zh-CN" b="1" dirty="0"/>
              <a:t>——</a:t>
            </a:r>
            <a:r>
              <a:rPr lang="zh-CN" altLang="en-US" b="1" dirty="0"/>
              <a:t>抖音网络：信息赋能精准扶贫</a:t>
            </a:r>
          </a:p>
          <a:p>
            <a:r>
              <a:rPr lang="zh-CN" altLang="en-US" dirty="0"/>
              <a:t>　　</a:t>
            </a:r>
            <a:r>
              <a:rPr lang="en-US" altLang="zh-CN" dirty="0"/>
              <a:t>2020</a:t>
            </a:r>
            <a:r>
              <a:rPr lang="zh-CN" altLang="en-US" dirty="0"/>
              <a:t>年</a:t>
            </a:r>
            <a:r>
              <a:rPr lang="en-US" altLang="zh-CN" dirty="0"/>
              <a:t>2</a:t>
            </a:r>
            <a:r>
              <a:rPr lang="zh-CN" altLang="en-US" dirty="0"/>
              <a:t>月，抖音联合今日头条、西瓜视频发起“战疫助农”公益项目，通过开展“县长来直播”等活动，截至</a:t>
            </a:r>
            <a:r>
              <a:rPr lang="en-US" altLang="zh-CN" dirty="0"/>
              <a:t>2020</a:t>
            </a:r>
            <a:r>
              <a:rPr lang="zh-CN" altLang="en-US" dirty="0"/>
              <a:t>年</a:t>
            </a:r>
            <a:r>
              <a:rPr lang="en-US" altLang="zh-CN" dirty="0"/>
              <a:t>5</a:t>
            </a:r>
            <a:r>
              <a:rPr lang="zh-CN" altLang="en-US" dirty="0"/>
              <a:t>月</a:t>
            </a:r>
            <a:r>
              <a:rPr lang="en-US" altLang="zh-CN" dirty="0"/>
              <a:t>31</a:t>
            </a:r>
            <a:r>
              <a:rPr lang="zh-CN" altLang="en-US" dirty="0"/>
              <a:t>日，已有</a:t>
            </a:r>
            <a:r>
              <a:rPr lang="en-US" altLang="zh-CN" dirty="0"/>
              <a:t>101</a:t>
            </a:r>
            <a:r>
              <a:rPr lang="zh-CN" altLang="en-US" dirty="0"/>
              <a:t>位市长、县长走进直播间，联合多位平台创作者销售农产品超过</a:t>
            </a:r>
            <a:r>
              <a:rPr lang="en-US" altLang="zh-CN" dirty="0"/>
              <a:t>220.7</a:t>
            </a:r>
            <a:r>
              <a:rPr lang="zh-CN" altLang="en-US" dirty="0"/>
              <a:t>万件，销售额超</a:t>
            </a:r>
            <a:r>
              <a:rPr lang="en-US" altLang="zh-CN" dirty="0"/>
              <a:t>1.16</a:t>
            </a:r>
            <a:r>
              <a:rPr lang="zh-CN" altLang="en-US" dirty="0"/>
              <a:t>亿元（其中贫困县销量</a:t>
            </a:r>
            <a:r>
              <a:rPr lang="en-US" altLang="zh-CN" dirty="0"/>
              <a:t>120</a:t>
            </a:r>
            <a:r>
              <a:rPr lang="zh-CN" altLang="en-US" dirty="0"/>
              <a:t>万件，销售额达</a:t>
            </a:r>
            <a:r>
              <a:rPr lang="en-US" altLang="zh-CN" dirty="0"/>
              <a:t>6163</a:t>
            </a:r>
            <a:r>
              <a:rPr lang="zh-CN" altLang="en-US" dirty="0"/>
              <a:t>万元），直播带货已累计帮扶建档立卡贫困人口超</a:t>
            </a:r>
            <a:r>
              <a:rPr lang="en-US" altLang="zh-CN" dirty="0"/>
              <a:t>10</a:t>
            </a:r>
            <a:r>
              <a:rPr lang="zh-CN" altLang="en-US" dirty="0"/>
              <a:t>万。</a:t>
            </a:r>
          </a:p>
          <a:p>
            <a:r>
              <a:rPr lang="zh-CN" altLang="en-US" dirty="0"/>
              <a:t>信息赋能精准扶贫，帮助贫困地区打响了农产品和文旅品牌，帮助带贫能力强的产业加快发展，帮助贫困地区优质内容生产和传播，帮助贫困地区搭建优质直播平台，帮助贫困地区培养一批新媒体技能人才，有力地缓解了新冠肺炎疫情带来的不利影响，促进贫困地区扶贫产业健康发展，推动了消费扶贫再上新台阶，为答好决战决胜脱贫攻坚“加试题”给出了新的求解思路。</a:t>
            </a:r>
          </a:p>
          <a:p>
            <a:r>
              <a:rPr lang="zh-CN" altLang="en-US" dirty="0"/>
              <a:t>　　一、科技赋能创新，信息分发和品牌打造赋能消费扶贫产品</a:t>
            </a:r>
          </a:p>
          <a:p>
            <a:r>
              <a:rPr lang="zh-CN" altLang="en-US" dirty="0"/>
              <a:t>　　抖音能够通过信息分发、高效精准触达为贫困地区与贫困人口导入巨大的流量，从而引发外界更多的关注，因此，扶贫项目有“信息赋能”的深深烙印。</a:t>
            </a:r>
          </a:p>
          <a:p>
            <a:r>
              <a:rPr lang="zh-CN" altLang="en-US" dirty="0"/>
              <a:t>　　抖音会到贫困县进行多次调研和实地考察，充分调研梳理当地地理地貌、特色资源、文化内涵和互联网资源等，根据当地农产品和文旅资源特色确定品牌传播定位。同时，还会邀请平台优秀创作者通过多层次的内容创作，集中宣传展示和推介贫困地区特色农产品和文旅资源，提升当地农产品、文旅资源的品牌价值。</a:t>
            </a:r>
          </a:p>
          <a:p>
            <a:r>
              <a:rPr lang="zh-CN" altLang="en-US" dirty="0"/>
              <a:t>　　比如，云南省怒江州福贡县是全国</a:t>
            </a:r>
            <a:r>
              <a:rPr lang="en-US" altLang="zh-CN" dirty="0"/>
              <a:t>52</a:t>
            </a:r>
            <a:r>
              <a:rPr lang="zh-CN" altLang="en-US" dirty="0"/>
              <a:t>个未脱贫县之一，草果有食用和药用用途，但并不为消费者所熟知，缺乏品牌。草果产业带动力强、辐射面广，对脱贫贡献力度大，全县共种植草果</a:t>
            </a:r>
            <a:r>
              <a:rPr lang="en-US" altLang="zh-CN" dirty="0"/>
              <a:t>56</a:t>
            </a:r>
            <a:r>
              <a:rPr lang="zh-CN" altLang="en-US" dirty="0"/>
              <a:t>万亩，贫困户户均达到</a:t>
            </a:r>
            <a:r>
              <a:rPr lang="en-US" altLang="zh-CN" dirty="0"/>
              <a:t>20</a:t>
            </a:r>
            <a:r>
              <a:rPr lang="zh-CN" altLang="en-US" dirty="0"/>
              <a:t>多亩，种植草果户均可增收</a:t>
            </a:r>
            <a:r>
              <a:rPr lang="en-US" altLang="zh-CN" dirty="0"/>
              <a:t>6000</a:t>
            </a:r>
            <a:r>
              <a:rPr lang="zh-CN" altLang="en-US" dirty="0"/>
              <a:t>元到</a:t>
            </a:r>
            <a:r>
              <a:rPr lang="en-US" altLang="zh-CN" dirty="0"/>
              <a:t>8000</a:t>
            </a:r>
            <a:r>
              <a:rPr lang="zh-CN" altLang="en-US" dirty="0"/>
              <a:t>元。</a:t>
            </a:r>
          </a:p>
          <a:p>
            <a:r>
              <a:rPr lang="zh-CN" altLang="en-US" dirty="0"/>
              <a:t>　　针对草果的特性，组织平台优秀创作者讲述草果优质的生长环境、广泛的菜系使用范围，让更多用户了解其功效和味道，并利用领先的信息分发技术进行精准推送。同时，联合知名餐饮企业以草果为原料打造特色菜品，为品牌宣传打造新的形式和手段，推动互联网经济赋能实体经济。信息赋能和品牌打造让原生态美景被更多人熟知，让绿色、优质的草果进入各大餐饮企业、走进寻常百姓家，让“来自云南深山的香料精灵”的品牌定位更深入人心。草果系列短视频和直播的内容生产，也吸引了更多消费者购买，吸引更多游客“打卡”。</a:t>
            </a:r>
          </a:p>
          <a:p>
            <a:r>
              <a:rPr lang="zh-CN" altLang="en-US" dirty="0"/>
              <a:t>　　二、直播形式创新，政府官员和平台创作者联动打造消费扶贫新场景</a:t>
            </a:r>
          </a:p>
          <a:p>
            <a:r>
              <a:rPr lang="zh-CN" altLang="en-US" dirty="0"/>
              <a:t>　　根据中国互联网络信息中心（</a:t>
            </a:r>
            <a:r>
              <a:rPr lang="en-US" altLang="zh-CN" dirty="0"/>
              <a:t>CNNIC</a:t>
            </a:r>
            <a:r>
              <a:rPr lang="zh-CN" altLang="en-US" dirty="0"/>
              <a:t>）发布的数据，截至</a:t>
            </a:r>
            <a:r>
              <a:rPr lang="en-US" altLang="zh-CN" dirty="0"/>
              <a:t>2020</a:t>
            </a:r>
            <a:r>
              <a:rPr lang="zh-CN" altLang="en-US" dirty="0"/>
              <a:t>年</a:t>
            </a:r>
            <a:r>
              <a:rPr lang="en-US" altLang="zh-CN" dirty="0"/>
              <a:t>3</a:t>
            </a:r>
            <a:r>
              <a:rPr lang="zh-CN" altLang="en-US" dirty="0"/>
              <a:t>月，我国网民突破</a:t>
            </a:r>
            <a:r>
              <a:rPr lang="en-US" altLang="zh-CN" dirty="0"/>
              <a:t>9</a:t>
            </a:r>
            <a:r>
              <a:rPr lang="zh-CN" altLang="en-US" dirty="0"/>
              <a:t>亿，其中，网络直播用户规模已经达到</a:t>
            </a:r>
            <a:r>
              <a:rPr lang="en-US" altLang="zh-CN" dirty="0"/>
              <a:t>5.6</a:t>
            </a:r>
            <a:r>
              <a:rPr lang="zh-CN" altLang="en-US" dirty="0"/>
              <a:t>亿，占网民总数的</a:t>
            </a:r>
            <a:r>
              <a:rPr lang="en-US" altLang="zh-CN" dirty="0"/>
              <a:t>62%</a:t>
            </a:r>
            <a:r>
              <a:rPr lang="zh-CN" altLang="en-US" dirty="0"/>
              <a:t>。直播已经成为越来越多人销售或消费商品的新渠道。</a:t>
            </a:r>
          </a:p>
          <a:p>
            <a:r>
              <a:rPr lang="zh-CN" altLang="en-US" dirty="0"/>
              <a:t>　　在脱贫攻坚的冲刺阶段，“直播</a:t>
            </a:r>
            <a:r>
              <a:rPr lang="en-US" altLang="zh-CN" dirty="0"/>
              <a:t>+</a:t>
            </a:r>
            <a:r>
              <a:rPr lang="zh-CN" altLang="en-US" dirty="0"/>
              <a:t>扶贫”成为促进消费扶贫的重要手段之一。抖音发起“县长来直播”项目，邀请各地县（市）长和平台创作者联动，为当地农产品直播代言，促进消费扶贫。在直播过程中，通过展示当地产品的优质特性、生长环境、历史文化等，创作和传播消费扶贫优质新媒体内容，让用户有更好的购买体验。</a:t>
            </a:r>
          </a:p>
          <a:p>
            <a:r>
              <a:rPr lang="zh-CN" altLang="en-US" dirty="0"/>
              <a:t>　　根据中国茶叶流通协会统计，全国</a:t>
            </a:r>
            <a:r>
              <a:rPr lang="en-US" altLang="zh-CN" dirty="0"/>
              <a:t>832</a:t>
            </a:r>
            <a:r>
              <a:rPr lang="zh-CN" altLang="en-US" dirty="0"/>
              <a:t>个贫困县中有</a:t>
            </a:r>
            <a:r>
              <a:rPr lang="en-US" altLang="zh-CN" dirty="0"/>
              <a:t>337</a:t>
            </a:r>
            <a:r>
              <a:rPr lang="zh-CN" altLang="en-US" dirty="0"/>
              <a:t>个与茶相关，其中近</a:t>
            </a:r>
            <a:r>
              <a:rPr lang="en-US" altLang="zh-CN" dirty="0"/>
              <a:t>1/3</a:t>
            </a:r>
            <a:r>
              <a:rPr lang="zh-CN" altLang="en-US" dirty="0"/>
              <a:t>县区的农民以茶叶为家庭收入的主要来源。为了帮扶这种带贫能力强的产业，</a:t>
            </a:r>
            <a:r>
              <a:rPr lang="en-US" altLang="zh-CN" dirty="0"/>
              <a:t>2020</a:t>
            </a:r>
            <a:r>
              <a:rPr lang="zh-CN" altLang="en-US" dirty="0"/>
              <a:t>年</a:t>
            </a:r>
            <a:r>
              <a:rPr lang="en-US" altLang="zh-CN" dirty="0"/>
              <a:t>4</a:t>
            </a:r>
            <a:r>
              <a:rPr lang="zh-CN" altLang="en-US" dirty="0"/>
              <a:t>月</a:t>
            </a:r>
            <a:r>
              <a:rPr lang="en-US" altLang="zh-CN" dirty="0"/>
              <a:t>2</a:t>
            </a:r>
            <a:r>
              <a:rPr lang="zh-CN" altLang="en-US" dirty="0"/>
              <a:t>日</a:t>
            </a:r>
            <a:r>
              <a:rPr lang="en-US" altLang="zh-CN" dirty="0"/>
              <a:t>-5</a:t>
            </a:r>
            <a:r>
              <a:rPr lang="zh-CN" altLang="en-US" dirty="0"/>
              <a:t>月</a:t>
            </a:r>
            <a:r>
              <a:rPr lang="en-US" altLang="zh-CN" dirty="0"/>
              <a:t>24</a:t>
            </a:r>
            <a:r>
              <a:rPr lang="zh-CN" altLang="en-US" dirty="0"/>
              <a:t>日，抖音联合中国茶叶流通协会、中国茶叶学会，邀请</a:t>
            </a:r>
            <a:r>
              <a:rPr lang="en-US" altLang="zh-CN" dirty="0"/>
              <a:t>31</a:t>
            </a:r>
            <a:r>
              <a:rPr lang="zh-CN" altLang="en-US" dirty="0"/>
              <a:t>位县（市、区）长直播带货，助力</a:t>
            </a:r>
            <a:r>
              <a:rPr lang="en-US" altLang="zh-CN" dirty="0"/>
              <a:t>24</a:t>
            </a:r>
            <a:r>
              <a:rPr lang="zh-CN" altLang="en-US" dirty="0"/>
              <a:t>个茶叶核心产区，</a:t>
            </a:r>
            <a:r>
              <a:rPr lang="en-US" altLang="zh-CN" dirty="0"/>
              <a:t>27</a:t>
            </a:r>
            <a:r>
              <a:rPr lang="zh-CN" altLang="en-US" dirty="0"/>
              <a:t>款中国名茶从抖音直播间走向全国。</a:t>
            </a:r>
          </a:p>
          <a:p>
            <a:r>
              <a:rPr lang="zh-CN" altLang="en-US" dirty="0"/>
              <a:t>　　抖音根据各地茶叶的卖点，拍摄一系列茶叶相关短视频进推广。在直播时，多场景连麦，带领消费者走进茶园、走进制茶车间，直观感受茶叶得天独厚的生长环境和传统的制作工艺，让观众了解采茶、制茶、泡茶、品茶、评茶等文化知识，吸引了大量用户观看，从而改变了注意力资源分配不平等现状，实现带贫能力强的产业和外部市场的高度对接，带动贫困人口实现增收。截至</a:t>
            </a:r>
            <a:r>
              <a:rPr lang="en-US" altLang="zh-CN" dirty="0"/>
              <a:t>5</a:t>
            </a:r>
            <a:r>
              <a:rPr lang="zh-CN" altLang="en-US" dirty="0"/>
              <a:t>月</a:t>
            </a:r>
            <a:r>
              <a:rPr lang="en-US" altLang="zh-CN" dirty="0"/>
              <a:t>24</a:t>
            </a:r>
            <a:r>
              <a:rPr lang="zh-CN" altLang="en-US" dirty="0"/>
              <a:t>日，共销售各类茶叶</a:t>
            </a:r>
            <a:r>
              <a:rPr lang="en-US" altLang="zh-CN" dirty="0"/>
              <a:t>52.9</a:t>
            </a:r>
            <a:r>
              <a:rPr lang="zh-CN" altLang="en-US" dirty="0"/>
              <a:t>万件，销售额达</a:t>
            </a:r>
            <a:r>
              <a:rPr lang="en-US" altLang="zh-CN" dirty="0"/>
              <a:t>4041</a:t>
            </a:r>
            <a:r>
              <a:rPr lang="zh-CN" altLang="en-US" dirty="0"/>
              <a:t>万元，累计观看人次超</a:t>
            </a:r>
            <a:r>
              <a:rPr lang="en-US" altLang="zh-CN" dirty="0"/>
              <a:t>450</a:t>
            </a:r>
            <a:r>
              <a:rPr lang="zh-CN" altLang="en-US" dirty="0"/>
              <a:t>万，帮扶建档立卡贫困人口</a:t>
            </a:r>
            <a:r>
              <a:rPr lang="en-US" altLang="zh-CN" dirty="0"/>
              <a:t>10731</a:t>
            </a:r>
            <a:r>
              <a:rPr lang="zh-CN" altLang="en-US" dirty="0"/>
              <a:t>人。</a:t>
            </a:r>
          </a:p>
          <a:p>
            <a:r>
              <a:rPr lang="zh-CN" altLang="en-US" dirty="0"/>
              <a:t>　　县（市、区）长出镜的短视频和直播活动，促进了地方政府发挥经济职能，推动脱贫攻坚工作思路和模式创新。</a:t>
            </a:r>
          </a:p>
          <a:p>
            <a:r>
              <a:rPr lang="zh-CN" altLang="en-US" dirty="0"/>
              <a:t>　　三、带贫机制创新，宣传推介带贫能力好的消费扶贫产业</a:t>
            </a:r>
          </a:p>
          <a:p>
            <a:r>
              <a:rPr lang="zh-CN" altLang="en-US" dirty="0"/>
              <a:t>　　受疫情影响，传统线下销售渠道受阻，交易量大幅回落，影响扶贫产品产销对接，让脱贫攻坚工作面临更大的挑战，增加了已脱贫地区因“疫”返贫的风险。抖音优先考虑位于贫困县和农产品销售受疫情影响较重地区，按照“辐射农户多、带贫能力强、产业链条优”的要求，认真梳理各地扶贫支柱产业和带贫能力好的企业，组织开展直播活动。平台并不跟贫困户进行直接对接，而是通过帮扶带贫基础好的产业，构建可持续的产销关系来帮扶贫困地区和贫困户。</a:t>
            </a:r>
          </a:p>
          <a:p>
            <a:r>
              <a:rPr lang="zh-CN" altLang="en-US" dirty="0"/>
              <a:t>　　</a:t>
            </a:r>
            <a:r>
              <a:rPr lang="en-US" altLang="zh-CN" dirty="0"/>
              <a:t>2020</a:t>
            </a:r>
            <a:r>
              <a:rPr lang="zh-CN" altLang="en-US" dirty="0"/>
              <a:t>年</a:t>
            </a:r>
            <a:r>
              <a:rPr lang="en-US" altLang="zh-CN" dirty="0"/>
              <a:t>3</a:t>
            </a:r>
            <a:r>
              <a:rPr lang="zh-CN" altLang="en-US" dirty="0"/>
              <a:t>月</a:t>
            </a:r>
            <a:r>
              <a:rPr lang="en-US" altLang="zh-CN" dirty="0"/>
              <a:t>21</a:t>
            </a:r>
            <a:r>
              <a:rPr lang="zh-CN" altLang="en-US" dirty="0"/>
              <a:t>日</a:t>
            </a:r>
            <a:r>
              <a:rPr lang="en-US" altLang="zh-CN" dirty="0"/>
              <a:t>-22</a:t>
            </a:r>
            <a:r>
              <a:rPr lang="zh-CN" altLang="en-US" dirty="0"/>
              <a:t>日，抖音组织安徽专场活动，重点推介了安徽省岳西、舒城等</a:t>
            </a:r>
            <a:r>
              <a:rPr lang="en-US" altLang="zh-CN" dirty="0"/>
              <a:t>6</a:t>
            </a:r>
            <a:r>
              <a:rPr lang="zh-CN" altLang="en-US" dirty="0"/>
              <a:t>个已脱贫的国定贫困县优质农副产品，讲好贫困县农产品品种多、品质好、品味高的“背后故事”。帮助岳西翠兰、舒城茶油等销售</a:t>
            </a:r>
            <a:r>
              <a:rPr lang="en-US" altLang="zh-CN" dirty="0"/>
              <a:t>24.6</a:t>
            </a:r>
            <a:r>
              <a:rPr lang="zh-CN" altLang="en-US" dirty="0"/>
              <a:t>万件，销售额达</a:t>
            </a:r>
            <a:r>
              <a:rPr lang="en-US" altLang="zh-CN" dirty="0"/>
              <a:t>2010</a:t>
            </a:r>
            <a:r>
              <a:rPr lang="zh-CN" altLang="en-US" dirty="0"/>
              <a:t>万元，直接辐射带动超</a:t>
            </a:r>
            <a:r>
              <a:rPr lang="en-US" altLang="zh-CN" dirty="0"/>
              <a:t>1.2</a:t>
            </a:r>
            <a:r>
              <a:rPr lang="zh-CN" altLang="en-US" dirty="0"/>
              <a:t>万户贫困户增收。其中，销量最高的舒城茶油</a:t>
            </a:r>
            <a:r>
              <a:rPr lang="en-US" altLang="zh-CN" dirty="0"/>
              <a:t>3</a:t>
            </a:r>
            <a:r>
              <a:rPr lang="zh-CN" altLang="en-US" dirty="0"/>
              <a:t>小时直播累计售出</a:t>
            </a:r>
            <a:r>
              <a:rPr lang="en-US" altLang="zh-CN" dirty="0"/>
              <a:t>6.3</a:t>
            </a:r>
            <a:r>
              <a:rPr lang="zh-CN" altLang="en-US" dirty="0"/>
              <a:t>万件，销售额超过</a:t>
            </a:r>
            <a:r>
              <a:rPr lang="en-US" altLang="zh-CN" dirty="0"/>
              <a:t>750</a:t>
            </a:r>
            <a:r>
              <a:rPr lang="zh-CN" altLang="en-US" dirty="0"/>
              <a:t>万元，间接带动农户增收</a:t>
            </a:r>
            <a:r>
              <a:rPr lang="en-US" altLang="zh-CN" dirty="0"/>
              <a:t>600</a:t>
            </a:r>
            <a:r>
              <a:rPr lang="zh-CN" altLang="en-US" dirty="0"/>
              <a:t>多万元。</a:t>
            </a:r>
          </a:p>
          <a:p>
            <a:r>
              <a:rPr lang="zh-CN" altLang="en-US" dirty="0"/>
              <a:t>　　此外，</a:t>
            </a:r>
            <a:r>
              <a:rPr lang="en-US" altLang="zh-CN" dirty="0"/>
              <a:t>2020</a:t>
            </a:r>
            <a:r>
              <a:rPr lang="zh-CN" altLang="en-US" dirty="0"/>
              <a:t>年</a:t>
            </a:r>
            <a:r>
              <a:rPr lang="en-US" altLang="zh-CN" dirty="0"/>
              <a:t>5</a:t>
            </a:r>
            <a:r>
              <a:rPr lang="zh-CN" altLang="en-US" dirty="0"/>
              <a:t>月</a:t>
            </a:r>
            <a:r>
              <a:rPr lang="en-US" altLang="zh-CN" dirty="0"/>
              <a:t>29</a:t>
            </a:r>
            <a:r>
              <a:rPr lang="zh-CN" altLang="en-US" dirty="0"/>
              <a:t>日</a:t>
            </a:r>
            <a:r>
              <a:rPr lang="en-US" altLang="zh-CN" dirty="0"/>
              <a:t>-31</a:t>
            </a:r>
            <a:r>
              <a:rPr lang="zh-CN" altLang="en-US" dirty="0"/>
              <a:t>日，来自云南泸水、福贡等</a:t>
            </a:r>
            <a:r>
              <a:rPr lang="en-US" altLang="zh-CN" dirty="0"/>
              <a:t>7</a:t>
            </a:r>
            <a:r>
              <a:rPr lang="zh-CN" altLang="en-US" dirty="0"/>
              <a:t>个尚未脱贫贫困县（市）领导走进抖音直播间，重点推荐了</a:t>
            </a:r>
            <a:r>
              <a:rPr lang="en-US" altLang="zh-CN" dirty="0"/>
              <a:t>25</a:t>
            </a:r>
            <a:r>
              <a:rPr lang="zh-CN" altLang="en-US" dirty="0"/>
              <a:t>款有清晰带贫机制的产品。直播活动累计吸引</a:t>
            </a:r>
            <a:r>
              <a:rPr lang="en-US" altLang="zh-CN" dirty="0"/>
              <a:t>513</a:t>
            </a:r>
            <a:r>
              <a:rPr lang="zh-CN" altLang="en-US" dirty="0"/>
              <a:t>万网友观看，销售产品</a:t>
            </a:r>
            <a:r>
              <a:rPr lang="en-US" altLang="zh-CN" dirty="0"/>
              <a:t>29.5</a:t>
            </a:r>
            <a:r>
              <a:rPr lang="zh-CN" altLang="en-US" dirty="0"/>
              <a:t>万件，销售额超</a:t>
            </a:r>
            <a:r>
              <a:rPr lang="en-US" altLang="zh-CN" dirty="0"/>
              <a:t>1510</a:t>
            </a:r>
            <a:r>
              <a:rPr lang="zh-CN" altLang="en-US" dirty="0"/>
              <a:t>万元，帮扶建档立卡贫困人口</a:t>
            </a:r>
            <a:r>
              <a:rPr lang="en-US" altLang="zh-CN" dirty="0"/>
              <a:t>50742</a:t>
            </a:r>
            <a:r>
              <a:rPr lang="zh-CN" altLang="en-US" dirty="0"/>
              <a:t>人。</a:t>
            </a:r>
          </a:p>
          <a:p>
            <a:r>
              <a:rPr lang="zh-CN" altLang="en-US" dirty="0"/>
              <a:t>通过开展直播活动，打造“云直播”平台，帮助了贫困地区梳理带贫产业，构建了可持续产销关系，促进了贫困人口稳定脱贫和贫困地区产业持续发展，调动了贫困人口依靠自身努力实现脱贫致富的积极性。</a:t>
            </a:r>
          </a:p>
          <a:p>
            <a:r>
              <a:rPr lang="zh-CN" altLang="en-US" dirty="0"/>
              <a:t>　　四、扶贫工具创新，培训信息扶贫和消费扶贫内容生产人才</a:t>
            </a:r>
          </a:p>
          <a:p>
            <a:r>
              <a:rPr lang="zh-CN" altLang="en-US" dirty="0"/>
              <a:t>　　抖音不仅外部赋能，还将培训作为“造血式”扶贫的重要手段，充分发挥信息化引领和驱动作用，注重在贫困地区发现能人，为贫困县域扶贫扶智，为农村地区赋能，激发欠发达地区和农村低收入人口发展的内生动力。抖音联合“头条学院”针对当地政府、融媒体中心、农产品企业、农户等，开展公益直播培训，通过线上线下专题培训、流量扶持、咨询指导等方式，培养“三农”信息创作复合型人才，夯实贫困地区发展的人才基础。</a:t>
            </a:r>
          </a:p>
          <a:p>
            <a:r>
              <a:rPr lang="zh-CN" altLang="en-US" dirty="0"/>
              <a:t>　　截至</a:t>
            </a:r>
            <a:r>
              <a:rPr lang="en-US" altLang="zh-CN" dirty="0"/>
              <a:t>2020</a:t>
            </a:r>
            <a:r>
              <a:rPr lang="zh-CN" altLang="en-US" dirty="0"/>
              <a:t>年</a:t>
            </a:r>
            <a:r>
              <a:rPr lang="en-US" altLang="zh-CN" dirty="0"/>
              <a:t>5</a:t>
            </a:r>
            <a:r>
              <a:rPr lang="zh-CN" altLang="en-US" dirty="0"/>
              <a:t>月底，“头条学院”共计为全国乡村地区培训新媒体人才</a:t>
            </a:r>
            <a:r>
              <a:rPr lang="en-US" altLang="zh-CN" dirty="0"/>
              <a:t>8.8</a:t>
            </a:r>
            <a:r>
              <a:rPr lang="zh-CN" altLang="en-US" dirty="0"/>
              <a:t>万人次，学员创作的内容量</a:t>
            </a:r>
            <a:r>
              <a:rPr lang="en-US" altLang="zh-CN" dirty="0"/>
              <a:t>297.4</a:t>
            </a:r>
            <a:r>
              <a:rPr lang="zh-CN" altLang="en-US" dirty="0"/>
              <a:t>万条、传播量近</a:t>
            </a:r>
            <a:r>
              <a:rPr lang="en-US" altLang="zh-CN" dirty="0"/>
              <a:t>353.2</a:t>
            </a:r>
            <a:r>
              <a:rPr lang="zh-CN" altLang="en-US" dirty="0"/>
              <a:t>亿次，学员直播</a:t>
            </a:r>
            <a:r>
              <a:rPr lang="en-US" altLang="zh-CN" dirty="0"/>
              <a:t>79676</a:t>
            </a:r>
            <a:r>
              <a:rPr lang="zh-CN" altLang="en-US" dirty="0"/>
              <a:t>场、直播时长达</a:t>
            </a:r>
            <a:r>
              <a:rPr lang="en-US" altLang="zh-CN" dirty="0"/>
              <a:t>16</a:t>
            </a:r>
            <a:r>
              <a:rPr lang="zh-CN" altLang="en-US" dirty="0"/>
              <a:t>万小时。培训活动让掌握信息技术的主播、新农人、扶贫达人像种子一样撒到各地，生根发芽，从而形成广泛而有活力的信息节点，示范和带动周围人力物力资源更有机、更有效率的优化配置。</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13</a:t>
            </a:fld>
            <a:endParaRPr lang="zh-CN" altLang="en-US"/>
          </a:p>
        </p:txBody>
      </p:sp>
    </p:spTree>
    <p:extLst>
      <p:ext uri="{BB962C8B-B14F-4D97-AF65-F5344CB8AC3E}">
        <p14:creationId xmlns:p14="http://schemas.microsoft.com/office/powerpoint/2010/main" val="2241623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14</a:t>
            </a:fld>
            <a:endParaRPr lang="zh-CN" altLang="en-US"/>
          </a:p>
        </p:txBody>
      </p:sp>
    </p:spTree>
    <p:extLst>
      <p:ext uri="{BB962C8B-B14F-4D97-AF65-F5344CB8AC3E}">
        <p14:creationId xmlns:p14="http://schemas.microsoft.com/office/powerpoint/2010/main" val="42683017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15</a:t>
            </a:fld>
            <a:endParaRPr lang="zh-CN" altLang="en-US"/>
          </a:p>
        </p:txBody>
      </p:sp>
    </p:spTree>
    <p:extLst>
      <p:ext uri="{BB962C8B-B14F-4D97-AF65-F5344CB8AC3E}">
        <p14:creationId xmlns:p14="http://schemas.microsoft.com/office/powerpoint/2010/main" val="33154486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16</a:t>
            </a:fld>
            <a:endParaRPr lang="zh-CN" altLang="en-US"/>
          </a:p>
        </p:txBody>
      </p:sp>
    </p:spTree>
    <p:extLst>
      <p:ext uri="{BB962C8B-B14F-4D97-AF65-F5344CB8AC3E}">
        <p14:creationId xmlns:p14="http://schemas.microsoft.com/office/powerpoint/2010/main" val="284677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南京快速处置网民举报涉宁因疫封城谣言</a:t>
            </a:r>
          </a:p>
          <a:p>
            <a:r>
              <a:rPr lang="zh-CN" altLang="en-US" dirty="0"/>
              <a:t>　　</a:t>
            </a:r>
            <a:r>
              <a:rPr lang="en-US" altLang="zh-CN" dirty="0"/>
              <a:t>2020</a:t>
            </a:r>
            <a:r>
              <a:rPr lang="zh-CN" altLang="en-US" dirty="0"/>
              <a:t>年</a:t>
            </a:r>
            <a:r>
              <a:rPr lang="en-US" altLang="zh-CN" dirty="0"/>
              <a:t>1</a:t>
            </a:r>
            <a:r>
              <a:rPr lang="zh-CN" altLang="en-US" dirty="0"/>
              <a:t>月</a:t>
            </a:r>
            <a:r>
              <a:rPr lang="en-US" altLang="zh-CN" dirty="0"/>
              <a:t>26</a:t>
            </a:r>
            <a:r>
              <a:rPr lang="zh-CN" altLang="en-US" dirty="0"/>
              <a:t>日，南京市网信办接到网民举报，多个微信群流传“南京日报记者赵映光”署名发布的“封城通告”截图，称“南京自</a:t>
            </a:r>
            <a:r>
              <a:rPr lang="en-US" altLang="zh-CN" dirty="0"/>
              <a:t>1</a:t>
            </a:r>
            <a:r>
              <a:rPr lang="zh-CN" altLang="en-US" dirty="0"/>
              <a:t>月</a:t>
            </a:r>
            <a:r>
              <a:rPr lang="en-US" altLang="zh-CN" dirty="0"/>
              <a:t>27</a:t>
            </a:r>
            <a:r>
              <a:rPr lang="zh-CN" altLang="en-US" dirty="0"/>
              <a:t>日</a:t>
            </a:r>
            <a:r>
              <a:rPr lang="en-US" altLang="zh-CN" dirty="0"/>
              <a:t>0</a:t>
            </a:r>
            <a:r>
              <a:rPr lang="zh-CN" altLang="en-US" dirty="0"/>
              <a:t>时起交通停运、全面封城”，引发市民恐慌情绪。南京市网信办第一时间核实查证发现，南京市疫情防控指挥部并未发布过相关信息，南京日报社也无名为“赵映光”的记者，确定相关传言为网络谣言。</a:t>
            </a:r>
            <a:r>
              <a:rPr lang="en-US" altLang="zh-CN" dirty="0"/>
              <a:t>1</a:t>
            </a:r>
            <a:r>
              <a:rPr lang="zh-CN" altLang="en-US" dirty="0"/>
              <a:t>月</a:t>
            </a:r>
            <a:r>
              <a:rPr lang="en-US" altLang="zh-CN" dirty="0"/>
              <a:t>26</a:t>
            </a:r>
            <a:r>
              <a:rPr lang="zh-CN" altLang="en-US" dirty="0"/>
              <a:t>日当晚，造谣人员孙某因涉嫌寻衅滋事犯罪被公安机关依法刑事拘留。</a:t>
            </a:r>
          </a:p>
          <a:p>
            <a:endParaRPr lang="zh-CN" altLang="en-US" dirty="0"/>
          </a:p>
          <a:p>
            <a:r>
              <a:rPr lang="zh-CN" altLang="en-US" b="1" dirty="0"/>
              <a:t>案例</a:t>
            </a:r>
            <a:r>
              <a:rPr lang="en-US" altLang="zh-CN" b="1" dirty="0"/>
              <a:t>——</a:t>
            </a:r>
            <a:r>
              <a:rPr lang="zh-CN" altLang="en-US" b="1" dirty="0"/>
              <a:t>网络大</a:t>
            </a:r>
            <a:r>
              <a:rPr lang="en-US" altLang="zh-CN" b="1" dirty="0"/>
              <a:t>V</a:t>
            </a:r>
            <a:r>
              <a:rPr lang="zh-CN" altLang="en-US" b="1" dirty="0"/>
              <a:t>无理辱骂援鄂护士遭举报</a:t>
            </a:r>
          </a:p>
          <a:p>
            <a:r>
              <a:rPr lang="zh-CN" altLang="en-US" dirty="0"/>
              <a:t>　　</a:t>
            </a:r>
            <a:r>
              <a:rPr lang="en-US" altLang="zh-CN" dirty="0"/>
              <a:t>2020</a:t>
            </a:r>
            <a:r>
              <a:rPr lang="zh-CN" altLang="en-US" dirty="0"/>
              <a:t>年</a:t>
            </a:r>
            <a:r>
              <a:rPr lang="en-US" altLang="zh-CN" dirty="0"/>
              <a:t>2</a:t>
            </a:r>
            <a:r>
              <a:rPr lang="zh-CN" altLang="en-US" dirty="0"/>
              <a:t>月初，武汉“战疫”发起总攻，全国各地火速驰援。</a:t>
            </a:r>
            <a:r>
              <a:rPr lang="en-US" altLang="zh-CN" dirty="0"/>
              <a:t>2</a:t>
            </a:r>
            <a:r>
              <a:rPr lang="zh-CN" altLang="en-US" dirty="0"/>
              <a:t>月</a:t>
            </a:r>
            <a:r>
              <a:rPr lang="en-US" altLang="zh-CN" dirty="0"/>
              <a:t>11</a:t>
            </a:r>
            <a:r>
              <a:rPr lang="zh-CN" altLang="en-US" dirty="0"/>
              <a:t>日，盐城援鄂医疗队一名护士实名辟谣医疗队物资被抢不实信息后，遭到网络大</a:t>
            </a:r>
            <a:r>
              <a:rPr lang="en-US" altLang="zh-CN" dirty="0"/>
              <a:t>V</a:t>
            </a:r>
            <a:r>
              <a:rPr lang="zh-CN" altLang="en-US" dirty="0"/>
              <a:t>闫某无理辱骂和人身攻击。受理网民举报后，盐城市网信办迅速启动联防联控机制，联动公安部门快速查处，闫某因寻衅滋事被警方行政拘留</a:t>
            </a:r>
            <a:r>
              <a:rPr lang="en-US" altLang="zh-CN" dirty="0"/>
              <a:t>15</a:t>
            </a:r>
            <a:r>
              <a:rPr lang="zh-CN" altLang="en-US" dirty="0"/>
              <a:t>日，并处罚金</a:t>
            </a:r>
            <a:r>
              <a:rPr lang="en-US" altLang="zh-CN" dirty="0"/>
              <a:t>1000</a:t>
            </a:r>
            <a:r>
              <a:rPr lang="zh-CN" altLang="en-US" dirty="0"/>
              <a:t>元。警方网上通报受网民热赞，单条点击量达</a:t>
            </a:r>
            <a:r>
              <a:rPr lang="en-US" altLang="zh-CN" dirty="0"/>
              <a:t>690</a:t>
            </a:r>
            <a:r>
              <a:rPr lang="zh-CN" altLang="en-US" dirty="0"/>
              <a:t>万，全网总阅读量超亿次。</a:t>
            </a:r>
          </a:p>
          <a:p>
            <a:endParaRPr lang="zh-CN" altLang="en-US" dirty="0"/>
          </a:p>
          <a:p>
            <a:r>
              <a:rPr lang="zh-CN" altLang="en-US" b="1" dirty="0"/>
              <a:t>案例</a:t>
            </a:r>
            <a:r>
              <a:rPr lang="en-US" altLang="zh-CN" b="1" dirty="0"/>
              <a:t>——</a:t>
            </a:r>
            <a:r>
              <a:rPr lang="zh-CN" altLang="en-US" b="1" dirty="0"/>
              <a:t>无锡查处传播邪教有害信息网站</a:t>
            </a:r>
          </a:p>
          <a:p>
            <a:r>
              <a:rPr lang="zh-CN" altLang="en-US" dirty="0"/>
              <a:t>　　</a:t>
            </a:r>
            <a:r>
              <a:rPr lang="en-US" altLang="zh-CN" dirty="0"/>
              <a:t>2020</a:t>
            </a:r>
            <a:r>
              <a:rPr lang="zh-CN" altLang="en-US" dirty="0"/>
              <a:t>年</a:t>
            </a:r>
            <a:r>
              <a:rPr lang="en-US" altLang="zh-CN" dirty="0"/>
              <a:t>8</a:t>
            </a:r>
            <a:r>
              <a:rPr lang="zh-CN" altLang="en-US" dirty="0"/>
              <a:t>月</a:t>
            </a:r>
            <a:r>
              <a:rPr lang="en-US" altLang="zh-CN" dirty="0"/>
              <a:t>7</a:t>
            </a:r>
            <a:r>
              <a:rPr lang="zh-CN" altLang="en-US" dirty="0"/>
              <a:t>日，无锡市网信办接到网民举报，无锡市梁溪区属地“米乐内力打通中脉”网站涉嫌发布邪教有害信息。接到网民举报后，无锡市网信办立刻将线索移交无锡市委政法委、市公安局等相关职能部门。市委政法委反邪教处、市公安局政保支队联合研判认为：该网站传播邪教内容手段隐蔽、危害巨大、影响恶劣。在上级部门的指导帮助下，无锡市网信办在</a:t>
            </a:r>
            <a:r>
              <a:rPr lang="en-US" altLang="zh-CN" dirty="0"/>
              <a:t>8</a:t>
            </a:r>
            <a:r>
              <a:rPr lang="zh-CN" altLang="en-US" dirty="0"/>
              <a:t>月</a:t>
            </a:r>
            <a:r>
              <a:rPr lang="en-US" altLang="zh-CN" dirty="0"/>
              <a:t>7</a:t>
            </a:r>
            <a:r>
              <a:rPr lang="zh-CN" altLang="en-US" dirty="0"/>
              <a:t>日当天依法关闭该传播邪教有害信息网站。市委政法委、市公安局对网站运营人开展联合调查。</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17</a:t>
            </a:fld>
            <a:endParaRPr lang="zh-CN" altLang="en-US"/>
          </a:p>
        </p:txBody>
      </p:sp>
    </p:spTree>
    <p:extLst>
      <p:ext uri="{BB962C8B-B14F-4D97-AF65-F5344CB8AC3E}">
        <p14:creationId xmlns:p14="http://schemas.microsoft.com/office/powerpoint/2010/main" val="28197090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18</a:t>
            </a:fld>
            <a:endParaRPr lang="zh-CN" altLang="en-US"/>
          </a:p>
        </p:txBody>
      </p:sp>
    </p:spTree>
    <p:extLst>
      <p:ext uri="{BB962C8B-B14F-4D97-AF65-F5344CB8AC3E}">
        <p14:creationId xmlns:p14="http://schemas.microsoft.com/office/powerpoint/2010/main" val="957581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使用与内容严重不符的夸张标题</a:t>
            </a:r>
          </a:p>
          <a:p>
            <a:r>
              <a:rPr lang="zh-CN" altLang="en-US" dirty="0"/>
              <a:t>　　佛山市顺德区某网站发布题为</a:t>
            </a:r>
            <a:r>
              <a:rPr lang="en-US" altLang="zh-CN" dirty="0"/>
              <a:t>《</a:t>
            </a:r>
            <a:r>
              <a:rPr lang="zh-CN" altLang="en-US" dirty="0"/>
              <a:t>重磅！国务院发声：限购或限售政策或被废止</a:t>
            </a:r>
            <a:r>
              <a:rPr lang="en-US" altLang="zh-CN" dirty="0"/>
              <a:t>》</a:t>
            </a:r>
            <a:r>
              <a:rPr lang="zh-CN" altLang="en-US" dirty="0"/>
              <a:t>的文章，对国务院相关文件进行断章取义，歪曲原意，其行为已违反</a:t>
            </a:r>
            <a:r>
              <a:rPr lang="en-US" altLang="zh-CN" dirty="0"/>
              <a:t>《</a:t>
            </a:r>
            <a:r>
              <a:rPr lang="zh-CN" altLang="en-US" dirty="0"/>
              <a:t>网络信息内容生态治理规定</a:t>
            </a:r>
            <a:r>
              <a:rPr lang="en-US" altLang="zh-CN" dirty="0"/>
              <a:t>》</a:t>
            </a:r>
            <a:r>
              <a:rPr lang="zh-CN" altLang="en-US" dirty="0"/>
              <a:t>第七条第一款规定，佛山市网信部门立即要求该网站处置相关信息并彻底全面整改相关问题，完善信息发布管理机制。</a:t>
            </a:r>
          </a:p>
          <a:p>
            <a:endParaRPr lang="zh-CN" altLang="en-US" dirty="0"/>
          </a:p>
          <a:p>
            <a:r>
              <a:rPr lang="zh-CN" altLang="en-US" b="1" dirty="0"/>
              <a:t>案例</a:t>
            </a:r>
            <a:r>
              <a:rPr lang="en-US" altLang="zh-CN" b="1" dirty="0"/>
              <a:t>——</a:t>
            </a:r>
            <a:r>
              <a:rPr lang="zh-CN" altLang="en-US" b="1" dirty="0"/>
              <a:t>知名民营企业举报处置网络侵权不实信息</a:t>
            </a:r>
          </a:p>
          <a:p>
            <a:r>
              <a:rPr lang="zh-CN" altLang="en-US" dirty="0"/>
              <a:t>　　</a:t>
            </a:r>
            <a:r>
              <a:rPr lang="en-US" altLang="zh-CN" dirty="0"/>
              <a:t>2020</a:t>
            </a:r>
            <a:r>
              <a:rPr lang="zh-CN" altLang="en-US" dirty="0"/>
              <a:t>年</a:t>
            </a:r>
            <a:r>
              <a:rPr lang="en-US" altLang="zh-CN" dirty="0"/>
              <a:t>11</a:t>
            </a:r>
            <a:r>
              <a:rPr lang="zh-CN" altLang="en-US" dirty="0"/>
              <a:t>月，江苏省工商联和南京市网信办陆续接到接到省内某知名民营企业举报称，部分财经类自媒体账号接连发布大量关于该企业“债券暴雷”“银行贷款违约”“账面现金严重不足”等侵权不实内容稿件，诋毁公司声誉，引发市场和投资者恐慌情绪。江苏省工商联和南京市网信办主动作为，指导、协助企业联系有关部门出具证明材料，向国家网信办违法和不良信息举报中心、自媒体账号所在平台提交侵权举报线索，有效遏止了涉企侵权不实信息的网络传播，为企业的经营发展营造了公平公正的网络舆论环境。</a:t>
            </a:r>
          </a:p>
          <a:p>
            <a:endParaRPr lang="zh-CN" altLang="en-US" dirty="0"/>
          </a:p>
          <a:p>
            <a:r>
              <a:rPr lang="zh-CN" altLang="en-US" b="1" dirty="0"/>
              <a:t>案例</a:t>
            </a:r>
            <a:r>
              <a:rPr lang="en-US" altLang="zh-CN" b="1" dirty="0"/>
              <a:t>——“izdan731”</a:t>
            </a:r>
            <a:r>
              <a:rPr lang="zh-CN" altLang="en-US" b="1" dirty="0"/>
              <a:t>等</a:t>
            </a:r>
            <a:r>
              <a:rPr lang="en-US" altLang="zh-CN" b="1" dirty="0"/>
              <a:t>25</a:t>
            </a:r>
            <a:r>
              <a:rPr lang="zh-CN" altLang="en-US" b="1" dirty="0"/>
              <a:t>个微信公众号发布违规信息案</a:t>
            </a:r>
          </a:p>
          <a:p>
            <a:r>
              <a:rPr lang="zh-CN" altLang="en-US" dirty="0"/>
              <a:t>　　近期，网民举报“</a:t>
            </a:r>
            <a:r>
              <a:rPr lang="en-US" altLang="zh-CN" dirty="0"/>
              <a:t>izdan731”“alxirttv”“dawrim </a:t>
            </a:r>
            <a:r>
              <a:rPr lang="en-US" altLang="zh-CN" dirty="0" err="1"/>
              <a:t>saloni</a:t>
            </a:r>
            <a:r>
              <a:rPr lang="en-US" altLang="zh-CN" dirty="0"/>
              <a:t>”</a:t>
            </a:r>
            <a:r>
              <a:rPr lang="zh-CN" altLang="en-US" dirty="0"/>
              <a:t>等</a:t>
            </a:r>
            <a:r>
              <a:rPr lang="en-US" altLang="zh-CN" dirty="0"/>
              <a:t>25</a:t>
            </a:r>
            <a:r>
              <a:rPr lang="zh-CN" altLang="en-US" dirty="0"/>
              <a:t>个微信公众号多次以文字、图片、视频等形式传播宣扬低俗、庸俗、媚俗，且充斥性暗示、性挑逗等易使人产生性联想的内容，对网络生态造成不良影响。经核实，并根据有关法律法规，网信部门依法对上述</a:t>
            </a:r>
            <a:r>
              <a:rPr lang="en-US" altLang="zh-CN" dirty="0"/>
              <a:t>25</a:t>
            </a:r>
            <a:r>
              <a:rPr lang="zh-CN" altLang="en-US" dirty="0"/>
              <a:t>个账号主办人进行了约谈。</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19</a:t>
            </a:fld>
            <a:endParaRPr lang="zh-CN" altLang="en-US"/>
          </a:p>
        </p:txBody>
      </p:sp>
    </p:spTree>
    <p:extLst>
      <p:ext uri="{BB962C8B-B14F-4D97-AF65-F5344CB8AC3E}">
        <p14:creationId xmlns:p14="http://schemas.microsoft.com/office/powerpoint/2010/main" val="18096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20</a:t>
            </a:fld>
            <a:endParaRPr lang="zh-CN" altLang="en-US"/>
          </a:p>
        </p:txBody>
      </p:sp>
    </p:spTree>
    <p:extLst>
      <p:ext uri="{BB962C8B-B14F-4D97-AF65-F5344CB8AC3E}">
        <p14:creationId xmlns:p14="http://schemas.microsoft.com/office/powerpoint/2010/main" val="2548241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a:t>
            </a:fld>
            <a:endParaRPr lang="zh-CN" altLang="en-US"/>
          </a:p>
        </p:txBody>
      </p:sp>
    </p:spTree>
    <p:extLst>
      <p:ext uri="{BB962C8B-B14F-4D97-AF65-F5344CB8AC3E}">
        <p14:creationId xmlns:p14="http://schemas.microsoft.com/office/powerpoint/2010/main" val="1959025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违规开设私服游戏进行赌博，网站被责令关停</a:t>
            </a:r>
          </a:p>
          <a:p>
            <a:r>
              <a:rPr lang="zh-CN" altLang="en-US" dirty="0"/>
              <a:t>　　目前，唐山市网信部门收到网民举报：属地内“至尊传奇”网站违规开设私服游戏进行赌博，违反了</a:t>
            </a:r>
            <a:r>
              <a:rPr lang="en-US" altLang="zh-CN" dirty="0"/>
              <a:t>《</a:t>
            </a:r>
            <a:r>
              <a:rPr lang="zh-CN" altLang="en-US" dirty="0"/>
              <a:t>互联网信息服务管理办法</a:t>
            </a:r>
            <a:r>
              <a:rPr lang="en-US" altLang="zh-CN" dirty="0"/>
              <a:t>》《</a:t>
            </a:r>
            <a:r>
              <a:rPr lang="zh-CN" altLang="en-US" dirty="0"/>
              <a:t>网络信息内容生态治理规定</a:t>
            </a:r>
            <a:r>
              <a:rPr lang="en-US" altLang="zh-CN" dirty="0"/>
              <a:t>》</a:t>
            </a:r>
            <a:r>
              <a:rPr lang="zh-CN" altLang="en-US" dirty="0"/>
              <a:t>等法律法规。对此，唐山市网信办指导遵化市网信办对网站实际负责人周某进行依法约谈，责令该网站停止接入服务。周某表示坚决服从网信部门管理，今后严格遵守相关法律法规，立即将网站申请注销。</a:t>
            </a:r>
          </a:p>
          <a:p>
            <a:endParaRPr lang="zh-CN" altLang="en-US" dirty="0"/>
          </a:p>
          <a:p>
            <a:r>
              <a:rPr lang="zh-CN" altLang="en-US" b="1" dirty="0"/>
              <a:t>案例</a:t>
            </a:r>
            <a:r>
              <a:rPr lang="en-US" altLang="zh-CN" b="1" dirty="0"/>
              <a:t>——</a:t>
            </a:r>
            <a:r>
              <a:rPr lang="zh-CN" altLang="en-US" b="1" dirty="0"/>
              <a:t>微信公众号发布淫秽色情等违规信息</a:t>
            </a:r>
          </a:p>
          <a:p>
            <a:r>
              <a:rPr lang="zh-CN" altLang="en-US" dirty="0"/>
              <a:t>　　根据网民举报以及相关部门提供的线索，“佛山蒲吧群”微信公众号涉嫌发布涉色情文章以及视频，该行为已违反</a:t>
            </a:r>
            <a:r>
              <a:rPr lang="en-US" altLang="zh-CN" dirty="0"/>
              <a:t>《</a:t>
            </a:r>
            <a:r>
              <a:rPr lang="zh-CN" altLang="en-US" dirty="0"/>
              <a:t>网络信息内容生态治理规定</a:t>
            </a:r>
            <a:r>
              <a:rPr lang="en-US" altLang="zh-CN" dirty="0"/>
              <a:t>》</a:t>
            </a:r>
            <a:r>
              <a:rPr lang="zh-CN" altLang="en-US" dirty="0"/>
              <a:t>第六条第九款规定，经协调，上级网信部门依法对“佛山蒲吧群”微信公众号禁言</a:t>
            </a:r>
            <a:r>
              <a:rPr lang="en-US" altLang="zh-CN" dirty="0"/>
              <a:t>30</a:t>
            </a:r>
            <a:r>
              <a:rPr lang="zh-CN" altLang="en-US" dirty="0"/>
              <a:t>天。</a:t>
            </a:r>
          </a:p>
          <a:p>
            <a:endParaRPr lang="zh-CN" altLang="en-US" dirty="0"/>
          </a:p>
          <a:p>
            <a:r>
              <a:rPr lang="zh-CN" altLang="en-US" b="1" dirty="0"/>
              <a:t>案例</a:t>
            </a:r>
            <a:r>
              <a:rPr lang="en-US" altLang="zh-CN" b="1" dirty="0"/>
              <a:t>——</a:t>
            </a:r>
            <a:r>
              <a:rPr lang="zh-CN" altLang="en-US" b="1" dirty="0"/>
              <a:t>根据网民举报查处微信朋友圈网络犯罪活动</a:t>
            </a:r>
          </a:p>
          <a:p>
            <a:r>
              <a:rPr lang="zh-CN" altLang="en-US" dirty="0"/>
              <a:t>　　</a:t>
            </a:r>
            <a:r>
              <a:rPr lang="en-US" altLang="zh-CN" dirty="0"/>
              <a:t>2020</a:t>
            </a:r>
            <a:r>
              <a:rPr lang="zh-CN" altLang="en-US" dirty="0"/>
              <a:t>年</a:t>
            </a:r>
            <a:r>
              <a:rPr lang="en-US" altLang="zh-CN" dirty="0"/>
              <a:t>1</a:t>
            </a:r>
            <a:r>
              <a:rPr lang="zh-CN" altLang="en-US" dirty="0"/>
              <a:t>月，淮安市洪泽区网信办、淮安市公安局洪泽分局网安大队相继接到当地网民网络和电话举报称，洪泽本地有居民在微信朋友圈大量发布赌博网站和违规</a:t>
            </a:r>
            <a:r>
              <a:rPr lang="en-US" altLang="zh-CN" dirty="0"/>
              <a:t>App</a:t>
            </a:r>
            <a:r>
              <a:rPr lang="zh-CN" altLang="en-US" dirty="0"/>
              <a:t>广告信息。洪泽区网信办将此举报线索交办洪泽公安分局，洪泽分局网安大队立即从信息源头开展侦查工作。最终成功摧毁一个涉及</a:t>
            </a:r>
            <a:r>
              <a:rPr lang="en-US" altLang="zh-CN" dirty="0"/>
              <a:t>300</a:t>
            </a:r>
            <a:r>
              <a:rPr lang="zh-CN" altLang="en-US" dirty="0"/>
              <a:t>余个通讯群组，非法获利</a:t>
            </a:r>
            <a:r>
              <a:rPr lang="en-US" altLang="zh-CN" dirty="0"/>
              <a:t>4000</a:t>
            </a:r>
            <a:r>
              <a:rPr lang="zh-CN" altLang="en-US" dirty="0"/>
              <a:t>余万元的黑色产业链，共扣押房产</a:t>
            </a:r>
            <a:r>
              <a:rPr lang="en-US" altLang="zh-CN" dirty="0"/>
              <a:t>4</a:t>
            </a:r>
            <a:r>
              <a:rPr lang="zh-CN" altLang="en-US" dirty="0"/>
              <a:t>套、涉案资金</a:t>
            </a:r>
            <a:r>
              <a:rPr lang="en-US" altLang="zh-CN" dirty="0"/>
              <a:t>500</a:t>
            </a:r>
            <a:r>
              <a:rPr lang="zh-CN" altLang="en-US" dirty="0"/>
              <a:t>余万元，涉案手机</a:t>
            </a:r>
            <a:r>
              <a:rPr lang="en-US" altLang="zh-CN" dirty="0"/>
              <a:t>500</a:t>
            </a:r>
            <a:r>
              <a:rPr lang="zh-CN" altLang="en-US" dirty="0"/>
              <a:t>余部。目前该案已移送洪泽区人民检察院审查起诉。</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21</a:t>
            </a:fld>
            <a:endParaRPr lang="zh-CN" altLang="en-US"/>
          </a:p>
        </p:txBody>
      </p:sp>
    </p:spTree>
    <p:extLst>
      <p:ext uri="{BB962C8B-B14F-4D97-AF65-F5344CB8AC3E}">
        <p14:creationId xmlns:p14="http://schemas.microsoft.com/office/powerpoint/2010/main" val="2508873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22</a:t>
            </a:fld>
            <a:endParaRPr lang="zh-CN" altLang="en-US"/>
          </a:p>
        </p:txBody>
      </p:sp>
    </p:spTree>
    <p:extLst>
      <p:ext uri="{BB962C8B-B14F-4D97-AF65-F5344CB8AC3E}">
        <p14:creationId xmlns:p14="http://schemas.microsoft.com/office/powerpoint/2010/main" val="28587835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23</a:t>
            </a:fld>
            <a:endParaRPr lang="zh-CN" altLang="en-US"/>
          </a:p>
        </p:txBody>
      </p:sp>
    </p:spTree>
    <p:extLst>
      <p:ext uri="{BB962C8B-B14F-4D97-AF65-F5344CB8AC3E}">
        <p14:creationId xmlns:p14="http://schemas.microsoft.com/office/powerpoint/2010/main" val="5658546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lnSpcReduction="10000"/>
          </a:bodyPr>
          <a:lstStyle/>
          <a:p>
            <a:r>
              <a:rPr lang="zh-CN" altLang="en-US" b="1" dirty="0"/>
              <a:t>案例</a:t>
            </a:r>
            <a:r>
              <a:rPr lang="en-US" altLang="zh-CN" b="1" dirty="0"/>
              <a:t>——</a:t>
            </a:r>
            <a:r>
              <a:rPr lang="zh-CN" altLang="en-US" b="1" dirty="0"/>
              <a:t>发布虚假违规信息</a:t>
            </a:r>
          </a:p>
          <a:p>
            <a:r>
              <a:rPr lang="zh-CN" altLang="en-US" dirty="0"/>
              <a:t>　　通过网络巡查以及结合网民举报，微信公号“爱车室”“小妹说车”“扒光妹”“晨扬娱乐”先后发布</a:t>
            </a:r>
            <a:r>
              <a:rPr lang="en-US" altLang="zh-CN" dirty="0"/>
              <a:t>《</a:t>
            </a:r>
            <a:r>
              <a:rPr lang="zh-CN" altLang="en-US" dirty="0"/>
              <a:t>突发悲剧！广东佛山发生一起事件，事件起因令街坊深感不安！</a:t>
            </a:r>
            <a:r>
              <a:rPr lang="en-US" altLang="zh-CN" dirty="0"/>
              <a:t>》</a:t>
            </a:r>
            <a:r>
              <a:rPr lang="zh-CN" altLang="en-US" dirty="0"/>
              <a:t>等系列文章，微信公号“东方小情感”以</a:t>
            </a:r>
            <a:r>
              <a:rPr lang="en-US" altLang="zh-CN" dirty="0"/>
              <a:t>《</a:t>
            </a:r>
            <a:r>
              <a:rPr lang="zh-CN" altLang="en-US" dirty="0"/>
              <a:t>遍地遗体！重大事件！</a:t>
            </a:r>
            <a:r>
              <a:rPr lang="en-US" altLang="zh-CN" dirty="0"/>
              <a:t>》</a:t>
            </a:r>
            <a:r>
              <a:rPr lang="zh-CN" altLang="en-US" dirty="0"/>
              <a:t>为标题发布不实虚假信息，企图通过惊悚虚假的内容制造公众焦虑，吸引眼球，增加流量。其行为严重违反了</a:t>
            </a:r>
            <a:r>
              <a:rPr lang="en-US" altLang="zh-CN" dirty="0"/>
              <a:t>《</a:t>
            </a:r>
            <a:r>
              <a:rPr lang="zh-CN" altLang="en-US" dirty="0"/>
              <a:t>网络信息内容生态治理规定</a:t>
            </a:r>
            <a:r>
              <a:rPr lang="en-US" altLang="zh-CN" dirty="0"/>
              <a:t>》</a:t>
            </a:r>
            <a:r>
              <a:rPr lang="zh-CN" altLang="en-US" dirty="0"/>
              <a:t>第六条、第七条相关规定，经协调，上述违法违规账号被依法予以关闭。</a:t>
            </a:r>
          </a:p>
          <a:p>
            <a:r>
              <a:rPr lang="zh-CN" altLang="en-US" dirty="0"/>
              <a:t>　　网络空间不是“法外之地”，网络信息内容生产者，要切实履行企业主体责任，做好网络信息内容审核把关，严格遵守互联网法律法规。</a:t>
            </a:r>
          </a:p>
          <a:p>
            <a:endParaRPr lang="zh-CN" altLang="en-US" dirty="0"/>
          </a:p>
          <a:p>
            <a:r>
              <a:rPr lang="zh-CN" altLang="en-US" b="1" dirty="0"/>
              <a:t>案例</a:t>
            </a:r>
            <a:r>
              <a:rPr lang="en-US" altLang="zh-CN" b="1" dirty="0"/>
              <a:t>——</a:t>
            </a:r>
            <a:r>
              <a:rPr lang="zh-CN" altLang="en-US" b="1" dirty="0"/>
              <a:t>发布涉疫谣言信息</a:t>
            </a:r>
          </a:p>
          <a:p>
            <a:r>
              <a:rPr lang="zh-CN" altLang="en-US" dirty="0"/>
              <a:t>　　新冠肺炎疫情防控期间，佛山市网信部门与公安部门加强对谣言等违法不良信息联合监管力度，针对个别网民在网络上发布、转发不实信息，甚至制造传播谣言行为，严惩不贷，依法查处了“高某谎称自己患上新冠肺炎”“罗村下柏一家</a:t>
            </a:r>
            <a:r>
              <a:rPr lang="en-US" altLang="zh-CN" dirty="0"/>
              <a:t>5</a:t>
            </a:r>
            <a:r>
              <a:rPr lang="zh-CN" altLang="en-US" dirty="0"/>
              <a:t>口感染新冠病毒肺炎”“界村封村，</a:t>
            </a:r>
            <a:r>
              <a:rPr lang="en-US" altLang="zh-CN" dirty="0"/>
              <a:t>20</a:t>
            </a:r>
            <a:r>
              <a:rPr lang="zh-CN" altLang="en-US" dirty="0"/>
              <a:t>多人被隔离”“莫家村某学生被隔离”等造谣传谣行为，公安机关根据</a:t>
            </a:r>
            <a:r>
              <a:rPr lang="en-US" altLang="zh-CN" dirty="0"/>
              <a:t>《</a:t>
            </a:r>
            <a:r>
              <a:rPr lang="zh-CN" altLang="en-US" dirty="0"/>
              <a:t>中华人民共和国治安管理处罚法</a:t>
            </a:r>
            <a:r>
              <a:rPr lang="en-US" altLang="zh-CN" dirty="0"/>
              <a:t>》</a:t>
            </a:r>
            <a:r>
              <a:rPr lang="zh-CN" altLang="en-US" dirty="0"/>
              <a:t>第二十五条第一款对相关当事人依法采取治安拘留、罚款或批评教育等处罚措施。</a:t>
            </a:r>
          </a:p>
          <a:p>
            <a:endParaRPr lang="zh-CN" altLang="en-US" dirty="0"/>
          </a:p>
          <a:p>
            <a:r>
              <a:rPr lang="zh-CN" altLang="en-US" b="1" dirty="0"/>
              <a:t>案例</a:t>
            </a:r>
            <a:r>
              <a:rPr lang="en-US" altLang="zh-CN" b="1" dirty="0"/>
              <a:t>——</a:t>
            </a:r>
            <a:r>
              <a:rPr lang="zh-CN" altLang="en-US" b="1" dirty="0"/>
              <a:t>违规跳转色情信息，网站备案被申请注销</a:t>
            </a:r>
          </a:p>
          <a:p>
            <a:r>
              <a:rPr lang="zh-CN" altLang="en-US" dirty="0"/>
              <a:t>　　</a:t>
            </a:r>
            <a:r>
              <a:rPr lang="en-US" altLang="zh-CN" dirty="0"/>
              <a:t>5</a:t>
            </a:r>
            <a:r>
              <a:rPr lang="zh-CN" altLang="en-US" dirty="0"/>
              <a:t>月</a:t>
            </a:r>
            <a:r>
              <a:rPr lang="en-US" altLang="zh-CN" dirty="0"/>
              <a:t>14</a:t>
            </a:r>
            <a:r>
              <a:rPr lang="zh-CN" altLang="en-US" dirty="0"/>
              <a:t>日，在唐山市网信办指导下，路北区网信办对违规网站注册人董某进行依法约谈。经核查，董某于</a:t>
            </a:r>
            <a:r>
              <a:rPr lang="en-US" altLang="zh-CN" dirty="0"/>
              <a:t>2015</a:t>
            </a:r>
            <a:r>
              <a:rPr lang="zh-CN" altLang="en-US" dirty="0"/>
              <a:t>年注册网站域名，服务到期后未及时到通管部门进行</a:t>
            </a:r>
            <a:r>
              <a:rPr lang="en-US" altLang="zh-CN" dirty="0"/>
              <a:t>ICP</a:t>
            </a:r>
            <a:r>
              <a:rPr lang="zh-CN" altLang="en-US" dirty="0"/>
              <a:t>备案信息注销，致使被不法分子抢注，链接跳转到低俗色情信息，污染了网络空间。</a:t>
            </a:r>
          </a:p>
          <a:p>
            <a:r>
              <a:rPr lang="zh-CN" altLang="en-US" dirty="0"/>
              <a:t>　　依据</a:t>
            </a:r>
            <a:r>
              <a:rPr lang="en-US" altLang="zh-CN" dirty="0"/>
              <a:t>《</a:t>
            </a:r>
            <a:r>
              <a:rPr lang="zh-CN" altLang="en-US" dirty="0"/>
              <a:t>网络安全法</a:t>
            </a:r>
            <a:r>
              <a:rPr lang="en-US" altLang="zh-CN" dirty="0"/>
              <a:t>》《</a:t>
            </a:r>
            <a:r>
              <a:rPr lang="zh-CN" altLang="en-US" dirty="0"/>
              <a:t>网络信息内容生态治理规定</a:t>
            </a:r>
            <a:r>
              <a:rPr lang="en-US" altLang="zh-CN" dirty="0"/>
              <a:t>》</a:t>
            </a:r>
            <a:r>
              <a:rPr lang="zh-CN" altLang="en-US" dirty="0"/>
              <a:t>等相关法律法规，董某未履行网站主体责任，对域名被抢注发布不良信息负有直接责任。董某表示今后一定吸取教训，依法依规办网、用网，并已向省通信管理局申请注销网站备案。</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24</a:t>
            </a:fld>
            <a:endParaRPr lang="zh-CN" altLang="en-US"/>
          </a:p>
        </p:txBody>
      </p:sp>
    </p:spTree>
    <p:extLst>
      <p:ext uri="{BB962C8B-B14F-4D97-AF65-F5344CB8AC3E}">
        <p14:creationId xmlns:p14="http://schemas.microsoft.com/office/powerpoint/2010/main" val="10718581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运用虚假信息登记并通过网络传授犯罪方法</a:t>
            </a:r>
          </a:p>
          <a:p>
            <a:r>
              <a:rPr lang="zh-CN" altLang="en-US" dirty="0"/>
              <a:t>　　根据收到的举报信息，一名为“男神学院”的网站疑似开展</a:t>
            </a:r>
            <a:r>
              <a:rPr lang="en-US" altLang="zh-CN" dirty="0"/>
              <a:t>PUA</a:t>
            </a:r>
            <a:r>
              <a:rPr lang="zh-CN" altLang="en-US" dirty="0"/>
              <a:t>教学，即通过网络教唆他人包装自己，诱使异性与之交往，对异性诱骗洗脑。经查，网站信息显示属地为佛山市，但网站</a:t>
            </a:r>
            <a:r>
              <a:rPr lang="en-US" altLang="zh-CN" dirty="0"/>
              <a:t>IP</a:t>
            </a:r>
            <a:r>
              <a:rPr lang="zh-CN" altLang="en-US" dirty="0"/>
              <a:t>物理位置为外省某市，系冒用佛山市地址及他人身份信息、收集号码进行登记。根据</a:t>
            </a:r>
            <a:r>
              <a:rPr lang="en-US" altLang="zh-CN" dirty="0"/>
              <a:t>《</a:t>
            </a:r>
            <a:r>
              <a:rPr lang="zh-CN" altLang="en-US" dirty="0"/>
              <a:t>网络安全法</a:t>
            </a:r>
            <a:r>
              <a:rPr lang="en-US" altLang="zh-CN" dirty="0"/>
              <a:t>》</a:t>
            </a:r>
            <a:r>
              <a:rPr lang="zh-CN" altLang="en-US" dirty="0"/>
              <a:t>第四十六条，</a:t>
            </a:r>
            <a:r>
              <a:rPr lang="en-US" altLang="zh-CN" dirty="0"/>
              <a:t>《</a:t>
            </a:r>
            <a:r>
              <a:rPr lang="zh-CN" altLang="en-US" dirty="0"/>
              <a:t>非经营性互联网信息服务备案管理办法</a:t>
            </a:r>
            <a:r>
              <a:rPr lang="en-US" altLang="zh-CN" dirty="0"/>
              <a:t>》</a:t>
            </a:r>
            <a:r>
              <a:rPr lang="zh-CN" altLang="en-US" dirty="0"/>
              <a:t>第七条、第二十三条相关规定，该网站被依法取消备案并关闭。</a:t>
            </a:r>
          </a:p>
          <a:p>
            <a:endParaRPr lang="zh-CN" altLang="en-US" dirty="0"/>
          </a:p>
          <a:p>
            <a:r>
              <a:rPr lang="zh-CN" altLang="en-US" b="1" dirty="0"/>
              <a:t>案例</a:t>
            </a:r>
            <a:r>
              <a:rPr lang="en-US" altLang="zh-CN" b="1" dirty="0"/>
              <a:t>——</a:t>
            </a:r>
            <a:r>
              <a:rPr lang="zh-CN" altLang="en-US" b="1" dirty="0"/>
              <a:t>泄露涉疫个人信息</a:t>
            </a:r>
          </a:p>
          <a:p>
            <a:r>
              <a:rPr lang="zh-CN" altLang="en-US" dirty="0"/>
              <a:t>　　在疫情防控的特殊时期，网传出现不同版本确诊病例“星梦游轮”号上的佛山乘客个人详细信息、截图在微信群传播。在核实相关情况后，网信部门会同公安部门根据</a:t>
            </a:r>
            <a:r>
              <a:rPr lang="en-US" altLang="zh-CN" dirty="0"/>
              <a:t>《</a:t>
            </a:r>
            <a:r>
              <a:rPr lang="zh-CN" altLang="en-US" dirty="0"/>
              <a:t>中华人民共和国治安管理处罚法</a:t>
            </a:r>
            <a:r>
              <a:rPr lang="en-US" altLang="zh-CN" dirty="0"/>
              <a:t>》</a:t>
            </a:r>
            <a:r>
              <a:rPr lang="zh-CN" altLang="en-US" dirty="0"/>
              <a:t>第四十二条第六款规定对泄露、散布相关个人信息的责任人依法进行教育训诫、处罚。</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25</a:t>
            </a:fld>
            <a:endParaRPr lang="zh-CN" altLang="en-US"/>
          </a:p>
        </p:txBody>
      </p:sp>
    </p:spTree>
    <p:extLst>
      <p:ext uri="{BB962C8B-B14F-4D97-AF65-F5344CB8AC3E}">
        <p14:creationId xmlns:p14="http://schemas.microsoft.com/office/powerpoint/2010/main" val="32571059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26</a:t>
            </a:fld>
            <a:endParaRPr lang="zh-CN" altLang="en-US"/>
          </a:p>
        </p:txBody>
      </p:sp>
    </p:spTree>
    <p:extLst>
      <p:ext uri="{BB962C8B-B14F-4D97-AF65-F5344CB8AC3E}">
        <p14:creationId xmlns:p14="http://schemas.microsoft.com/office/powerpoint/2010/main" val="7587359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85000" lnSpcReduction="20000"/>
          </a:bodyPr>
          <a:lstStyle/>
          <a:p>
            <a:r>
              <a:rPr lang="zh-CN" altLang="en-US" b="1" dirty="0"/>
              <a:t>案例</a:t>
            </a:r>
            <a:r>
              <a:rPr lang="en-US" altLang="zh-CN" b="1" dirty="0"/>
              <a:t>——</a:t>
            </a:r>
            <a:r>
              <a:rPr lang="zh-CN" altLang="en-US" b="1" dirty="0"/>
              <a:t>短视频平台低龄孕妈炒作炫耀等问题</a:t>
            </a:r>
          </a:p>
          <a:p>
            <a:r>
              <a:rPr lang="zh-CN" altLang="en-US" dirty="0"/>
              <a:t>　　</a:t>
            </a:r>
            <a:r>
              <a:rPr lang="en-US" altLang="zh-CN" dirty="0"/>
              <a:t>3</a:t>
            </a:r>
            <a:r>
              <a:rPr lang="zh-CN" altLang="en-US" dirty="0"/>
              <a:t>月</a:t>
            </a:r>
            <a:r>
              <a:rPr lang="en-US" altLang="zh-CN" dirty="0"/>
              <a:t>31</a:t>
            </a:r>
            <a:r>
              <a:rPr lang="zh-CN" altLang="en-US" dirty="0"/>
              <a:t>日，央视</a:t>
            </a:r>
            <a:r>
              <a:rPr lang="en-US" altLang="zh-CN" dirty="0"/>
              <a:t>《</a:t>
            </a:r>
            <a:r>
              <a:rPr lang="zh-CN" altLang="en-US" dirty="0"/>
              <a:t>新闻直播间</a:t>
            </a:r>
            <a:r>
              <a:rPr lang="en-US" altLang="zh-CN" dirty="0"/>
              <a:t>》</a:t>
            </a:r>
            <a:r>
              <a:rPr lang="zh-CN" altLang="en-US" dirty="0"/>
              <a:t>和</a:t>
            </a:r>
            <a:r>
              <a:rPr lang="en-US" altLang="zh-CN" dirty="0"/>
              <a:t>《</a:t>
            </a:r>
            <a:r>
              <a:rPr lang="zh-CN" altLang="en-US" dirty="0"/>
              <a:t>东方时空</a:t>
            </a:r>
            <a:r>
              <a:rPr lang="en-US" altLang="zh-CN" dirty="0"/>
              <a:t>》</a:t>
            </a:r>
            <a:r>
              <a:rPr lang="zh-CN" altLang="en-US" dirty="0"/>
              <a:t>对以快手为首的短视频平台上存在的低龄孕妈炒作炫耀等问题进行了报道。对于短视频平台来说，“未成年妈妈”已经不是个例和偶然现象了，</a:t>
            </a:r>
            <a:r>
              <a:rPr lang="en-US" altLang="zh-CN" dirty="0"/>
              <a:t>00</a:t>
            </a:r>
            <a:r>
              <a:rPr lang="zh-CN" altLang="en-US" dirty="0"/>
              <a:t>后怀孕、当妈的视频可以说很常见了。大量未成年怀孕视频，甚至以未成年生子为噱头，争相炫耀，通过强化低龄妈妈的属性使其受到瞩目，掀起了争当“全网最小妈妈”的风潮，视频中的女孩大多为文化水平低下的未成年人，更甚者</a:t>
            </a:r>
            <a:r>
              <a:rPr lang="en-US" altLang="zh-CN" dirty="0"/>
              <a:t>00</a:t>
            </a:r>
            <a:r>
              <a:rPr lang="zh-CN" altLang="en-US" dirty="0"/>
              <a:t>后就已经是几个孩子的母亲了。当下流行的短视频平台本是给更多有才华的人提供一个展示自我的机会，但由于监管机制的缺失，对社会的负面影响越来越严重。平台用户更多的是</a:t>
            </a:r>
            <a:r>
              <a:rPr lang="en-US" altLang="zh-CN" dirty="0"/>
              <a:t>90</a:t>
            </a:r>
            <a:r>
              <a:rPr lang="zh-CN" altLang="en-US" dirty="0"/>
              <a:t>后甚至</a:t>
            </a:r>
            <a:r>
              <a:rPr lang="en-US" altLang="zh-CN" dirty="0"/>
              <a:t>00</a:t>
            </a:r>
            <a:r>
              <a:rPr lang="zh-CN" altLang="en-US" dirty="0"/>
              <a:t>后等未成年人，如果没有被正确引导，很容易对这些孩子的身心健康造成不良影响。快手是一个累计拥有</a:t>
            </a:r>
            <a:r>
              <a:rPr lang="en-US" altLang="zh-CN" dirty="0"/>
              <a:t>6</a:t>
            </a:r>
            <a:r>
              <a:rPr lang="zh-CN" altLang="en-US" dirty="0"/>
              <a:t>亿用户的大平台，快手官方曾发布数据，近</a:t>
            </a:r>
            <a:r>
              <a:rPr lang="en-US" altLang="zh-CN" dirty="0"/>
              <a:t>90%</a:t>
            </a:r>
            <a:r>
              <a:rPr lang="zh-CN" altLang="en-US" dirty="0"/>
              <a:t>的快手用户是</a:t>
            </a:r>
            <a:r>
              <a:rPr lang="en-US" altLang="zh-CN" dirty="0"/>
              <a:t>90</a:t>
            </a:r>
            <a:r>
              <a:rPr lang="zh-CN" altLang="en-US" dirty="0"/>
              <a:t>后，都非常年轻，在这样一个以年轻人为主的平台上，甚至有相当比例的未成年人。在影响范围如此之大的短视频</a:t>
            </a:r>
            <a:r>
              <a:rPr lang="en-US" altLang="zh-CN" dirty="0"/>
              <a:t>App</a:t>
            </a:r>
            <a:r>
              <a:rPr lang="zh-CN" altLang="en-US" dirty="0"/>
              <a:t>中，允许负面现象大肆宣扬，甚至为一些三观不正的网红提供传播、获利的平台，实在是有违短视频平台的道德底线。从一个平台应把持的底线看，容许光明正大地炫耀幼女怀孕，允许这样有犯罪嫌疑的现象存在，快手确实该反思一番了。对于央视的点名批评，快手在官方微博作出回应，称进行了全站清查，查删封禁了一批视频和账号，同时关闭推荐功能，升级人工智能识别系统，加强核查。</a:t>
            </a:r>
          </a:p>
          <a:p>
            <a:endParaRPr lang="zh-CN" altLang="en-US" dirty="0"/>
          </a:p>
          <a:p>
            <a:r>
              <a:rPr lang="zh-CN" altLang="en-US" b="1" dirty="0"/>
              <a:t>案例</a:t>
            </a:r>
            <a:r>
              <a:rPr lang="en-US" altLang="zh-CN" b="1" dirty="0"/>
              <a:t>——</a:t>
            </a:r>
            <a:r>
              <a:rPr lang="zh-CN" altLang="en-US" b="1" dirty="0"/>
              <a:t>河南省互联网信息办公室印发</a:t>
            </a:r>
            <a:r>
              <a:rPr lang="en-US" altLang="zh-CN" b="1" dirty="0"/>
              <a:t>《</a:t>
            </a:r>
            <a:r>
              <a:rPr lang="zh-CN" altLang="en-US" b="1" dirty="0"/>
              <a:t>关于贯彻落实</a:t>
            </a:r>
            <a:r>
              <a:rPr lang="en-US" altLang="zh-CN" b="1" dirty="0"/>
              <a:t>〈</a:t>
            </a:r>
            <a:r>
              <a:rPr lang="zh-CN" altLang="en-US" b="1" dirty="0"/>
              <a:t>网络信息内容生态治理规定</a:t>
            </a:r>
            <a:r>
              <a:rPr lang="en-US" altLang="zh-CN" b="1" dirty="0"/>
              <a:t>〉</a:t>
            </a:r>
            <a:r>
              <a:rPr lang="zh-CN" altLang="en-US" b="1" dirty="0"/>
              <a:t>的通知</a:t>
            </a:r>
            <a:r>
              <a:rPr lang="en-US" altLang="zh-CN" b="1" dirty="0"/>
              <a:t>》</a:t>
            </a:r>
          </a:p>
          <a:p>
            <a:r>
              <a:rPr lang="zh-CN" altLang="en-US" dirty="0"/>
              <a:t>　　河南省互联网信息办公室印发</a:t>
            </a:r>
            <a:r>
              <a:rPr lang="en-US" altLang="zh-CN" dirty="0"/>
              <a:t>《</a:t>
            </a:r>
            <a:r>
              <a:rPr lang="zh-CN" altLang="en-US" dirty="0"/>
              <a:t>关于贯彻落实</a:t>
            </a:r>
            <a:r>
              <a:rPr lang="en-US" altLang="zh-CN" dirty="0"/>
              <a:t>〈</a:t>
            </a:r>
            <a:r>
              <a:rPr lang="zh-CN" altLang="en-US" dirty="0"/>
              <a:t>网络信息内容生态治理规定</a:t>
            </a:r>
            <a:r>
              <a:rPr lang="en-US" altLang="zh-CN" dirty="0"/>
              <a:t>〉</a:t>
            </a:r>
            <a:r>
              <a:rPr lang="zh-CN" altLang="en-US" dirty="0"/>
              <a:t>的通知</a:t>
            </a:r>
            <a:r>
              <a:rPr lang="en-US" altLang="zh-CN" dirty="0"/>
              <a:t>》</a:t>
            </a:r>
            <a:r>
              <a:rPr lang="zh-CN" altLang="en-US" dirty="0"/>
              <a:t>，明确做好宣传教育、开展专项整治等 </a:t>
            </a:r>
            <a:r>
              <a:rPr lang="en-US" altLang="zh-CN" dirty="0"/>
              <a:t>10</a:t>
            </a:r>
            <a:r>
              <a:rPr lang="zh-CN" altLang="en-US" dirty="0"/>
              <a:t>项重点工作和建立互联网联合辟谣工作机制、加强市级网信部门行政执法能力建设、引导行业组织广泛开展“争做河南好网民”活动等 </a:t>
            </a:r>
            <a:r>
              <a:rPr lang="en-US" altLang="zh-CN" dirty="0"/>
              <a:t>40</a:t>
            </a:r>
            <a:r>
              <a:rPr lang="zh-CN" altLang="en-US" dirty="0"/>
              <a:t>项具体举措，列出任务书、时间表、路线图，确保网络生态治理工作取得扎实成效。</a:t>
            </a:r>
          </a:p>
          <a:p>
            <a:r>
              <a:rPr lang="zh-CN" altLang="en-US" dirty="0"/>
              <a:t>　　网络信息内容服务平台对网信部门和有关主管部门依法实施的监督检查，应当予以配合。</a:t>
            </a:r>
          </a:p>
          <a:p>
            <a:endParaRPr lang="zh-CN" altLang="en-US" dirty="0"/>
          </a:p>
          <a:p>
            <a:r>
              <a:rPr lang="zh-CN" altLang="en-US" b="1" dirty="0"/>
              <a:t>案例</a:t>
            </a:r>
            <a:r>
              <a:rPr lang="en-US" altLang="zh-CN" b="1" dirty="0"/>
              <a:t>——</a:t>
            </a:r>
            <a:r>
              <a:rPr lang="zh-CN" altLang="en-US" b="1" dirty="0"/>
              <a:t>河北省网信办学习研讨</a:t>
            </a:r>
            <a:r>
              <a:rPr lang="en-US" altLang="zh-CN" b="1" dirty="0"/>
              <a:t>《</a:t>
            </a:r>
            <a:r>
              <a:rPr lang="zh-CN" altLang="en-US" b="1" dirty="0"/>
              <a:t>网络信息内容生态治理规定</a:t>
            </a:r>
            <a:r>
              <a:rPr lang="en-US" altLang="zh-CN" b="1" dirty="0"/>
              <a:t>》</a:t>
            </a:r>
          </a:p>
          <a:p>
            <a:r>
              <a:rPr lang="zh-CN" altLang="en-US" dirty="0"/>
              <a:t>　　河北省网信办于</a:t>
            </a:r>
            <a:r>
              <a:rPr lang="en-US" altLang="zh-CN" dirty="0"/>
              <a:t>3</a:t>
            </a:r>
            <a:r>
              <a:rPr lang="zh-CN" altLang="en-US" dirty="0"/>
              <a:t>月</a:t>
            </a:r>
            <a:r>
              <a:rPr lang="en-US" altLang="zh-CN" dirty="0"/>
              <a:t>26</a:t>
            </a:r>
            <a:r>
              <a:rPr lang="zh-CN" altLang="en-US" dirty="0"/>
              <a:t>日召开室务会理论学习中心组学习（扩大）会议，专题学习研讨</a:t>
            </a:r>
            <a:r>
              <a:rPr lang="en-US" altLang="zh-CN" dirty="0"/>
              <a:t>《</a:t>
            </a:r>
            <a:r>
              <a:rPr lang="zh-CN" altLang="en-US" dirty="0"/>
              <a:t>网络信息内容生态治理规定</a:t>
            </a:r>
            <a:r>
              <a:rPr lang="en-US" altLang="zh-CN" dirty="0"/>
              <a:t>》</a:t>
            </a:r>
            <a:r>
              <a:rPr lang="zh-CN" altLang="en-US" dirty="0"/>
              <a:t>，提出要认真抓好实施工作，充分体现河北特色。通过 开展“燕赵净网”等治理专项行动，把各涉网管理执法部门统筹起来，把各网络主体动员起来，全面提升互联网内容质量。把推动内容建设摆在与内容监管同等重要的位置，把有关主体既作为管理对象，也作为网络正面宣传依靠的对象，支持其发展，共同促进网络生态的健康、繁荣。</a:t>
            </a:r>
          </a:p>
          <a:p>
            <a:endParaRPr lang="zh-CN" altLang="en-US" dirty="0"/>
          </a:p>
          <a:p>
            <a:r>
              <a:rPr lang="zh-CN" altLang="en-US" b="1" dirty="0"/>
              <a:t>案例</a:t>
            </a:r>
            <a:r>
              <a:rPr lang="en-US" altLang="zh-CN" b="1" dirty="0"/>
              <a:t>——</a:t>
            </a:r>
            <a:r>
              <a:rPr lang="zh-CN" altLang="en-US" b="1" dirty="0"/>
              <a:t>浙江省网信办加大网信执法力度</a:t>
            </a:r>
          </a:p>
          <a:p>
            <a:r>
              <a:rPr lang="zh-CN" altLang="en-US" dirty="0"/>
              <a:t>　　浙江省网信办加大网信执法力度，累计依法约谈处置“</a:t>
            </a:r>
            <a:r>
              <a:rPr lang="en-US" altLang="zh-CN" dirty="0"/>
              <a:t>51</a:t>
            </a:r>
            <a:r>
              <a:rPr lang="zh-CN" altLang="en-US" dirty="0"/>
              <a:t>公积金管家”“咸蒸”等网站平台及自媒体账号</a:t>
            </a:r>
            <a:r>
              <a:rPr lang="en-US" altLang="zh-CN" dirty="0"/>
              <a:t>240</a:t>
            </a:r>
            <a:r>
              <a:rPr lang="zh-CN" altLang="en-US" dirty="0"/>
              <a:t>余个，协调浙江省通信管理局关闭关停违法违规网站</a:t>
            </a:r>
            <a:r>
              <a:rPr lang="en-US" altLang="zh-CN" dirty="0"/>
              <a:t>10</a:t>
            </a:r>
            <a:r>
              <a:rPr lang="zh-CN" altLang="en-US" dirty="0"/>
              <a:t>家，注销</a:t>
            </a:r>
            <a:r>
              <a:rPr lang="en-US" altLang="zh-CN" dirty="0"/>
              <a:t>56</a:t>
            </a:r>
            <a:r>
              <a:rPr lang="zh-CN" altLang="en-US" dirty="0"/>
              <a:t>家问题网站</a:t>
            </a:r>
            <a:r>
              <a:rPr lang="en-US" altLang="zh-CN" dirty="0"/>
              <a:t>ICP</a:t>
            </a:r>
            <a:r>
              <a:rPr lang="zh-CN" altLang="en-US" dirty="0"/>
              <a:t>备案，通知属地相关平台及网站下架相关违法违规</a:t>
            </a:r>
            <a:r>
              <a:rPr lang="en-US" altLang="zh-CN" dirty="0"/>
              <a:t>App</a:t>
            </a:r>
            <a:r>
              <a:rPr lang="zh-CN" altLang="en-US" dirty="0"/>
              <a:t>共</a:t>
            </a:r>
            <a:r>
              <a:rPr lang="en-US" altLang="zh-CN" dirty="0"/>
              <a:t>43</a:t>
            </a:r>
            <a:r>
              <a:rPr lang="zh-CN" altLang="en-US" dirty="0"/>
              <a:t>款； 打响“清朗侠在行动”战役，以“清朗网络空间 我们共同守护”为主题，开展为期一周的宣贯活动，联动全省各级新闻网站、自媒体、公众账号共同做好宣传推广，营造依法治网、依法办网、依法上网的浓厚氛围。</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27</a:t>
            </a:fld>
            <a:endParaRPr lang="zh-CN" altLang="en-US"/>
          </a:p>
        </p:txBody>
      </p:sp>
    </p:spTree>
    <p:extLst>
      <p:ext uri="{BB962C8B-B14F-4D97-AF65-F5344CB8AC3E}">
        <p14:creationId xmlns:p14="http://schemas.microsoft.com/office/powerpoint/2010/main" val="9281521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28</a:t>
            </a:fld>
            <a:endParaRPr lang="zh-CN" altLang="en-US"/>
          </a:p>
        </p:txBody>
      </p:sp>
    </p:spTree>
    <p:extLst>
      <p:ext uri="{BB962C8B-B14F-4D97-AF65-F5344CB8AC3E}">
        <p14:creationId xmlns:p14="http://schemas.microsoft.com/office/powerpoint/2010/main" val="8326968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29</a:t>
            </a:fld>
            <a:endParaRPr lang="zh-CN" altLang="en-US"/>
          </a:p>
        </p:txBody>
      </p:sp>
    </p:spTree>
    <p:extLst>
      <p:ext uri="{BB962C8B-B14F-4D97-AF65-F5344CB8AC3E}">
        <p14:creationId xmlns:p14="http://schemas.microsoft.com/office/powerpoint/2010/main" val="9024759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贵州网信部门严格落实</a:t>
            </a:r>
            <a:r>
              <a:rPr lang="en-US" altLang="zh-CN" b="1" dirty="0"/>
              <a:t>《</a:t>
            </a:r>
            <a:r>
              <a:rPr lang="zh-CN" altLang="en-US" b="1" dirty="0"/>
              <a:t>网络信息内容生态治理规定</a:t>
            </a:r>
            <a:r>
              <a:rPr lang="en-US" altLang="zh-CN" b="1" dirty="0"/>
              <a:t>》</a:t>
            </a:r>
          </a:p>
          <a:p>
            <a:r>
              <a:rPr lang="zh-CN" altLang="en-US" dirty="0"/>
              <a:t>　　</a:t>
            </a:r>
            <a:r>
              <a:rPr lang="en-US" altLang="zh-CN" dirty="0"/>
              <a:t>2020</a:t>
            </a:r>
            <a:r>
              <a:rPr lang="zh-CN" altLang="en-US" dirty="0"/>
              <a:t>年，贵州网信部门严格落实</a:t>
            </a:r>
            <a:r>
              <a:rPr lang="en-US" altLang="zh-CN" dirty="0"/>
              <a:t>《</a:t>
            </a:r>
            <a:r>
              <a:rPr lang="zh-CN" altLang="en-US" dirty="0"/>
              <a:t>网络信息内容生态治理规定</a:t>
            </a:r>
            <a:r>
              <a:rPr lang="en-US" altLang="zh-CN" dirty="0"/>
              <a:t>》</a:t>
            </a:r>
            <a:r>
              <a:rPr lang="zh-CN" altLang="en-US" dirty="0"/>
              <a:t>，持续推进“黔净</a:t>
            </a:r>
            <a:r>
              <a:rPr lang="en-US" altLang="zh-CN" dirty="0"/>
              <a:t>2020”</a:t>
            </a:r>
            <a:r>
              <a:rPr lang="zh-CN" altLang="en-US" dirty="0"/>
              <a:t>网络空间清朗工程，深入开展“网络恶意营销账号专项整治”“涉未成年人网络环境整治”“自媒体乱象整治”“软色情”等系列专项行动，受理违法和不良信息举报</a:t>
            </a:r>
            <a:r>
              <a:rPr lang="en-US" altLang="zh-CN" dirty="0"/>
              <a:t>23994</a:t>
            </a:r>
            <a:r>
              <a:rPr lang="zh-CN" altLang="en-US" dirty="0"/>
              <a:t>条，统筹有关部门依法查处违法违规网站</a:t>
            </a:r>
            <a:r>
              <a:rPr lang="en-US" altLang="zh-CN" dirty="0"/>
              <a:t>129</a:t>
            </a:r>
            <a:r>
              <a:rPr lang="zh-CN" altLang="en-US" dirty="0"/>
              <a:t>家、账号</a:t>
            </a:r>
            <a:r>
              <a:rPr lang="en-US" altLang="zh-CN" dirty="0"/>
              <a:t>276</a:t>
            </a:r>
            <a:r>
              <a:rPr lang="zh-CN" altLang="en-US" dirty="0"/>
              <a:t>个，对语玩</a:t>
            </a:r>
            <a:r>
              <a:rPr lang="en-US" altLang="zh-CN" dirty="0"/>
              <a:t>APP</a:t>
            </a:r>
            <a:r>
              <a:rPr lang="zh-CN" altLang="en-US" dirty="0"/>
              <a:t>、抖音号“贵州观察”（账号：</a:t>
            </a:r>
            <a:r>
              <a:rPr lang="en-US" altLang="zh-CN" dirty="0"/>
              <a:t>TC110</a:t>
            </a:r>
            <a:r>
              <a:rPr lang="zh-CN" altLang="en-US" dirty="0"/>
              <a:t>）等</a:t>
            </a:r>
            <a:r>
              <a:rPr lang="en-US" altLang="zh-CN" dirty="0"/>
              <a:t>12</a:t>
            </a:r>
            <a:r>
              <a:rPr lang="zh-CN" altLang="en-US" dirty="0"/>
              <a:t>家违规网站平台账号进行约谈整改。</a:t>
            </a:r>
          </a:p>
          <a:p>
            <a:r>
              <a:rPr lang="zh-CN" altLang="en-US" dirty="0"/>
              <a:t>　　经核实，违法网站“遵义市委统战部网”“贵阳市白云区人民政府网站”“贵州当代先锋网”“贵州新闻网”、微博账号“贵州网信”、微信公众号“贵州省三支一扶计划”、抖音号“贵州观察”（账号：</a:t>
            </a:r>
            <a:r>
              <a:rPr lang="en-US" altLang="zh-CN" dirty="0"/>
              <a:t>TC110</a:t>
            </a:r>
            <a:r>
              <a:rPr lang="zh-CN" altLang="en-US" dirty="0"/>
              <a:t>）等冒用、关联党政机关或媒体机构名称，传播违法违规信息；网站“我的植物”、微信公众号“今日贵黔”“金沙老乡会”等未经许可，违规从事互联网新闻信息服务；网站“快乐行走”“轨迹</a:t>
            </a:r>
            <a:r>
              <a:rPr lang="en-US" altLang="zh-CN" dirty="0"/>
              <a:t>ART”</a:t>
            </a:r>
            <a:r>
              <a:rPr lang="zh-CN" altLang="en-US" dirty="0"/>
              <a:t>、微博账号“贵州热门头条”“铜仁热门头条”“贵阳说话”等编造传播虚假信息，造成不良影响；网站“飞兔”“八方欢乐厅”“小矮人”“孤寂的天空”等传播低俗、色情、赌博等违法和不良信息，危害未成年人身心健康。上述网站、账号严重违反</a:t>
            </a:r>
            <a:r>
              <a:rPr lang="en-US" altLang="zh-CN" dirty="0"/>
              <a:t>《</a:t>
            </a:r>
            <a:r>
              <a:rPr lang="zh-CN" altLang="en-US" dirty="0"/>
              <a:t>中华人民共和国网络安全法</a:t>
            </a:r>
            <a:r>
              <a:rPr lang="en-US" altLang="zh-CN" dirty="0"/>
              <a:t>》《</a:t>
            </a:r>
            <a:r>
              <a:rPr lang="zh-CN" altLang="en-US" dirty="0"/>
              <a:t>互联网信息服务管理办法</a:t>
            </a:r>
            <a:r>
              <a:rPr lang="en-US" altLang="zh-CN" dirty="0"/>
              <a:t>》《</a:t>
            </a:r>
            <a:r>
              <a:rPr lang="zh-CN" altLang="en-US" dirty="0"/>
              <a:t>互联网新闻信息服务管理规定</a:t>
            </a:r>
            <a:r>
              <a:rPr lang="en-US" altLang="zh-CN" dirty="0"/>
              <a:t>》《</a:t>
            </a:r>
            <a:r>
              <a:rPr lang="zh-CN" altLang="en-US" dirty="0"/>
              <a:t>网络信息内容生态治理规定</a:t>
            </a:r>
            <a:r>
              <a:rPr lang="en-US" altLang="zh-CN" dirty="0"/>
              <a:t>》</a:t>
            </a:r>
            <a:r>
              <a:rPr lang="zh-CN" altLang="en-US" dirty="0"/>
              <a:t>等法律法规，依法对其予以注销备案号、停止域名解析、关闭网站、关闭账号等处罚。</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30</a:t>
            </a:fld>
            <a:endParaRPr lang="zh-CN" altLang="en-US"/>
          </a:p>
        </p:txBody>
      </p:sp>
    </p:spTree>
    <p:extLst>
      <p:ext uri="{BB962C8B-B14F-4D97-AF65-F5344CB8AC3E}">
        <p14:creationId xmlns:p14="http://schemas.microsoft.com/office/powerpoint/2010/main" val="1593965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a:t>
            </a:fld>
            <a:endParaRPr lang="zh-CN" altLang="en-US"/>
          </a:p>
        </p:txBody>
      </p:sp>
    </p:spTree>
    <p:extLst>
      <p:ext uri="{BB962C8B-B14F-4D97-AF65-F5344CB8AC3E}">
        <p14:creationId xmlns:p14="http://schemas.microsoft.com/office/powerpoint/2010/main" val="15446156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31</a:t>
            </a:fld>
            <a:endParaRPr lang="zh-CN" altLang="en-US"/>
          </a:p>
        </p:txBody>
      </p:sp>
    </p:spTree>
    <p:extLst>
      <p:ext uri="{BB962C8B-B14F-4D97-AF65-F5344CB8AC3E}">
        <p14:creationId xmlns:p14="http://schemas.microsoft.com/office/powerpoint/2010/main" val="11909377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32</a:t>
            </a:fld>
            <a:endParaRPr lang="zh-CN" altLang="en-US"/>
          </a:p>
        </p:txBody>
      </p:sp>
    </p:spTree>
    <p:extLst>
      <p:ext uri="{BB962C8B-B14F-4D97-AF65-F5344CB8AC3E}">
        <p14:creationId xmlns:p14="http://schemas.microsoft.com/office/powerpoint/2010/main" val="27135210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lnSpcReduction="10000"/>
          </a:bodyPr>
          <a:lstStyle/>
          <a:p>
            <a:r>
              <a:rPr lang="zh-CN" altLang="en-US" b="1" dirty="0"/>
              <a:t>案例</a:t>
            </a:r>
            <a:r>
              <a:rPr lang="en-US" altLang="zh-CN" b="1" dirty="0"/>
              <a:t>——</a:t>
            </a:r>
            <a:r>
              <a:rPr lang="zh-CN" altLang="en-US" b="1" dirty="0"/>
              <a:t>剑桥分析公司被多家媒体报道深度参与了</a:t>
            </a:r>
            <a:r>
              <a:rPr lang="en-US" altLang="zh-CN" b="1" dirty="0"/>
              <a:t>2016</a:t>
            </a:r>
            <a:r>
              <a:rPr lang="zh-CN" altLang="en-US" b="1" dirty="0"/>
              <a:t>年美国大选</a:t>
            </a:r>
          </a:p>
          <a:p>
            <a:r>
              <a:rPr lang="zh-CN" altLang="en-US" dirty="0"/>
              <a:t>　　剑桥分析公司被多家媒体报道深度参与了</a:t>
            </a:r>
            <a:r>
              <a:rPr lang="en-US" altLang="zh-CN" dirty="0"/>
              <a:t>2016</a:t>
            </a:r>
            <a:r>
              <a:rPr lang="zh-CN" altLang="en-US" dirty="0"/>
              <a:t>年美国大选，采用个性化内容推送方式，帮助政客确定不同类型的选民在特定问题上的立场，并辅助政客制定竞选策略，影响美国大选结果。 </a:t>
            </a:r>
          </a:p>
          <a:p>
            <a:r>
              <a:rPr lang="zh-CN" altLang="en-US" dirty="0"/>
              <a:t>　　基于算法的个性化内容推送在为用户提供精准化、个性化服务的同时，也带来了国家安全风险因素增高、不良信息泛滥风险增加以及传统权利保护难度加大等问题。个性化内容推送能够影响政治进程、加剧政治极化。在选举过程中，通过算法能够识别出潜在的投票人，通过个性化内容推送，诱导投票人支持特定方案或个人，影响公众意见。而且由于个性化内容推送的筛选功能，会将投票人屏蔽于不同意见之外，持续性地强化立场，导致不同群体的意见极化，容易引发极端主义。 此外，个性化内容推送可能被具有特定意图的其他国家、极端组织势力、违法犯罪者利用，成为煽动、策划、组织线上线下暴恐及群体性事件的工具。在网络空间中，缺乏辨别力的用户，尤其是未成年人长期接触这些被精准推送的具有舆论动员、情绪煽动、观点引导效果的信息内容，可能成为网络暴民，引发社会动荡，影响国家稳定和谐大局。</a:t>
            </a:r>
          </a:p>
          <a:p>
            <a:endParaRPr lang="zh-CN" altLang="en-US" dirty="0"/>
          </a:p>
          <a:p>
            <a:r>
              <a:rPr lang="zh-CN" altLang="en-US" b="1" dirty="0"/>
              <a:t>案例</a:t>
            </a:r>
            <a:r>
              <a:rPr lang="en-US" altLang="zh-CN" b="1" dirty="0"/>
              <a:t>——</a:t>
            </a:r>
            <a:r>
              <a:rPr lang="zh-CN" altLang="en-US" b="1" dirty="0"/>
              <a:t>山西省互联网信息办公室进一步加大对属地自媒体账号的监管力度</a:t>
            </a:r>
          </a:p>
          <a:p>
            <a:r>
              <a:rPr lang="zh-CN" altLang="en-US" dirty="0"/>
              <a:t>　　经巡查取证，“</a:t>
            </a:r>
            <a:r>
              <a:rPr lang="en-US" altLang="zh-CN" dirty="0" err="1"/>
              <a:t>i</a:t>
            </a:r>
            <a:r>
              <a:rPr lang="zh-CN" altLang="en-US" dirty="0"/>
              <a:t>吕梁网”“新华纪实调查网”“三晋名校榜”</a:t>
            </a:r>
            <a:r>
              <a:rPr lang="en-US" altLang="zh-CN" dirty="0"/>
              <a:t>3</a:t>
            </a:r>
            <a:r>
              <a:rPr lang="zh-CN" altLang="en-US" dirty="0"/>
              <a:t>款微信公众账号存在未取得互联网新闻信息服务许可，违规采编转载新闻信息、冒用或关联新闻单位名称、标题党现象严重等违规行为。</a:t>
            </a:r>
          </a:p>
          <a:p>
            <a:r>
              <a:rPr lang="zh-CN" altLang="en-US" dirty="0"/>
              <a:t>　　根据</a:t>
            </a:r>
            <a:r>
              <a:rPr lang="en-US" altLang="zh-CN" dirty="0"/>
              <a:t>《</a:t>
            </a:r>
            <a:r>
              <a:rPr lang="zh-CN" altLang="en-US" dirty="0"/>
              <a:t>网络信息内容生态治理规定</a:t>
            </a:r>
            <a:r>
              <a:rPr lang="en-US" altLang="zh-CN" dirty="0"/>
              <a:t>》《</a:t>
            </a:r>
            <a:r>
              <a:rPr lang="zh-CN" altLang="en-US" dirty="0"/>
              <a:t>互联网新闻信息服务管理规定</a:t>
            </a:r>
            <a:r>
              <a:rPr lang="en-US" altLang="zh-CN" dirty="0"/>
              <a:t>》</a:t>
            </a:r>
            <a:r>
              <a:rPr lang="zh-CN" altLang="en-US" dirty="0"/>
              <a:t>等法规，山西省互联网信息办公室协调账号服务平台依据有关用户协议，对“</a:t>
            </a:r>
            <a:r>
              <a:rPr lang="en-US" altLang="zh-CN" dirty="0" err="1"/>
              <a:t>i</a:t>
            </a:r>
            <a:r>
              <a:rPr lang="zh-CN" altLang="en-US" dirty="0"/>
              <a:t>吕梁网”“新华纪实调查网”“三晋名校榜”予以关闭或禁言处置。</a:t>
            </a:r>
          </a:p>
          <a:p>
            <a:r>
              <a:rPr lang="zh-CN" altLang="en-US" dirty="0"/>
              <a:t>　　提醒广大自媒体账号运营者，网络空间不是法外之地，自媒体账号运营者要加强内部管理和自律，服从属地网信部门监督管理，依法合规从事互联网信息服务。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33</a:t>
            </a:fld>
            <a:endParaRPr lang="zh-CN" altLang="en-US"/>
          </a:p>
        </p:txBody>
      </p:sp>
    </p:spTree>
    <p:extLst>
      <p:ext uri="{BB962C8B-B14F-4D97-AF65-F5344CB8AC3E}">
        <p14:creationId xmlns:p14="http://schemas.microsoft.com/office/powerpoint/2010/main" val="29870837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34</a:t>
            </a:fld>
            <a:endParaRPr lang="zh-CN" altLang="en-US"/>
          </a:p>
        </p:txBody>
      </p:sp>
    </p:spTree>
    <p:extLst>
      <p:ext uri="{BB962C8B-B14F-4D97-AF65-F5344CB8AC3E}">
        <p14:creationId xmlns:p14="http://schemas.microsoft.com/office/powerpoint/2010/main" val="1135727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35</a:t>
            </a:fld>
            <a:endParaRPr lang="zh-CN" altLang="en-US"/>
          </a:p>
        </p:txBody>
      </p:sp>
    </p:spTree>
    <p:extLst>
      <p:ext uri="{BB962C8B-B14F-4D97-AF65-F5344CB8AC3E}">
        <p14:creationId xmlns:p14="http://schemas.microsoft.com/office/powerpoint/2010/main" val="30632066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36</a:t>
            </a:fld>
            <a:endParaRPr lang="zh-CN" altLang="en-US"/>
          </a:p>
        </p:txBody>
      </p:sp>
    </p:spTree>
    <p:extLst>
      <p:ext uri="{BB962C8B-B14F-4D97-AF65-F5344CB8AC3E}">
        <p14:creationId xmlns:p14="http://schemas.microsoft.com/office/powerpoint/2010/main" val="15521171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37</a:t>
            </a:fld>
            <a:endParaRPr lang="zh-CN" altLang="en-US"/>
          </a:p>
        </p:txBody>
      </p:sp>
    </p:spTree>
    <p:extLst>
      <p:ext uri="{BB962C8B-B14F-4D97-AF65-F5344CB8AC3E}">
        <p14:creationId xmlns:p14="http://schemas.microsoft.com/office/powerpoint/2010/main" val="9365341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lnSpcReduction="10000"/>
          </a:bodyPr>
          <a:lstStyle/>
          <a:p>
            <a:r>
              <a:rPr lang="zh-CN" altLang="en-US" b="1" dirty="0"/>
              <a:t>案例</a:t>
            </a:r>
            <a:r>
              <a:rPr lang="en-US" altLang="zh-CN" b="1" dirty="0"/>
              <a:t>——</a:t>
            </a:r>
            <a:r>
              <a:rPr lang="zh-CN" altLang="en-US" b="1" dirty="0"/>
              <a:t>接入官方程序劫持流量</a:t>
            </a:r>
          </a:p>
          <a:p>
            <a:r>
              <a:rPr lang="zh-CN" altLang="en-US" dirty="0"/>
              <a:t>　　为加强对疫情防控管理，佛山市南海政数部门自主研发了小程序“佛山南海通（战疫版）”，载有“南海电子通行证”“疫情信息征集”“肺炎自查求助”等功能。外省某网络科技有限公司注册了名为“南海电子通行证”的微信公众号，接入“佛山南海通（战疫版）”小程序，在公众号发布广告等营利性商业信息。其行为已违反</a:t>
            </a:r>
            <a:r>
              <a:rPr lang="en-US" altLang="zh-CN" dirty="0"/>
              <a:t>《</a:t>
            </a:r>
            <a:r>
              <a:rPr lang="zh-CN" altLang="en-US" dirty="0"/>
              <a:t>网络信息内容生态治理规定</a:t>
            </a:r>
            <a:r>
              <a:rPr lang="en-US" altLang="zh-CN" dirty="0"/>
              <a:t>》</a:t>
            </a:r>
            <a:r>
              <a:rPr lang="zh-CN" altLang="en-US" dirty="0"/>
              <a:t>第二十四条相关规定，经协调，该微信公众号被责令改名并停止接入小程序。</a:t>
            </a:r>
          </a:p>
          <a:p>
            <a:endParaRPr lang="zh-CN" altLang="en-US" dirty="0"/>
          </a:p>
          <a:p>
            <a:r>
              <a:rPr lang="zh-CN" altLang="en-US" b="1" dirty="0"/>
              <a:t>案例</a:t>
            </a:r>
            <a:r>
              <a:rPr lang="en-US" altLang="zh-CN" b="1" dirty="0"/>
              <a:t>——</a:t>
            </a:r>
            <a:r>
              <a:rPr lang="zh-CN" altLang="en-US" b="1" dirty="0"/>
              <a:t>假冒政府部门网站</a:t>
            </a:r>
          </a:p>
          <a:p>
            <a:r>
              <a:rPr lang="zh-CN" altLang="en-US" dirty="0"/>
              <a:t>　　佛山市禅城区教育局官网原域名</a:t>
            </a:r>
            <a:r>
              <a:rPr lang="en-US" altLang="zh-CN" dirty="0"/>
              <a:t>www.ccjy.cn</a:t>
            </a:r>
            <a:r>
              <a:rPr lang="zh-CN" altLang="en-US" dirty="0"/>
              <a:t>在停用后，被新注册使用者多次冒用，并以教育系统名义发布虚假招生信息，链接到非法赌博网站。其行为已严重违反</a:t>
            </a:r>
            <a:r>
              <a:rPr lang="en-US" altLang="zh-CN" dirty="0"/>
              <a:t>《</a:t>
            </a:r>
            <a:r>
              <a:rPr lang="zh-CN" altLang="en-US" dirty="0"/>
              <a:t>网络安全法</a:t>
            </a:r>
            <a:r>
              <a:rPr lang="en-US" altLang="zh-CN" dirty="0"/>
              <a:t>》</a:t>
            </a:r>
            <a:r>
              <a:rPr lang="zh-CN" altLang="en-US" dirty="0"/>
              <a:t>第十二条，</a:t>
            </a:r>
            <a:r>
              <a:rPr lang="en-US" altLang="zh-CN" dirty="0"/>
              <a:t>《</a:t>
            </a:r>
            <a:r>
              <a:rPr lang="zh-CN" altLang="en-US" dirty="0"/>
              <a:t>互联网信息服务管理办法</a:t>
            </a:r>
            <a:r>
              <a:rPr lang="en-US" altLang="zh-CN" dirty="0"/>
              <a:t>》</a:t>
            </a:r>
            <a:r>
              <a:rPr lang="zh-CN" altLang="en-US" dirty="0"/>
              <a:t>第十五条第九款，</a:t>
            </a:r>
            <a:r>
              <a:rPr lang="en-US" altLang="zh-CN" dirty="0"/>
              <a:t>《</a:t>
            </a:r>
            <a:r>
              <a:rPr lang="zh-CN" altLang="en-US" dirty="0"/>
              <a:t>网络信息内容生态治理规定</a:t>
            </a:r>
            <a:r>
              <a:rPr lang="en-US" altLang="zh-CN" dirty="0"/>
              <a:t>》</a:t>
            </a:r>
            <a:r>
              <a:rPr lang="zh-CN" altLang="en-US" dirty="0"/>
              <a:t>第二十五条等相关规定，经调查、取证、协调处置，该网站被依法关闭。</a:t>
            </a:r>
          </a:p>
          <a:p>
            <a:endParaRPr lang="zh-CN" altLang="en-US" dirty="0"/>
          </a:p>
          <a:p>
            <a:r>
              <a:rPr lang="zh-CN" altLang="en-US" b="1" dirty="0"/>
              <a:t>案例</a:t>
            </a:r>
            <a:r>
              <a:rPr lang="en-US" altLang="zh-CN" b="1" dirty="0"/>
              <a:t>——“</a:t>
            </a:r>
            <a:r>
              <a:rPr lang="zh-CN" altLang="en-US" b="1" dirty="0"/>
              <a:t>皮皮搞笑”网络社区发布涉疫情有害短视频被下架</a:t>
            </a:r>
          </a:p>
          <a:p>
            <a:r>
              <a:rPr lang="zh-CN" altLang="en-US" dirty="0"/>
              <a:t>　　</a:t>
            </a:r>
            <a:r>
              <a:rPr lang="en-US" altLang="zh-CN" dirty="0"/>
              <a:t>2020</a:t>
            </a:r>
            <a:r>
              <a:rPr lang="zh-CN" altLang="en-US" dirty="0"/>
              <a:t>年</a:t>
            </a:r>
            <a:r>
              <a:rPr lang="en-US" altLang="zh-CN" dirty="0"/>
              <a:t>2</a:t>
            </a:r>
            <a:r>
              <a:rPr lang="zh-CN" altLang="en-US" dirty="0"/>
              <a:t>月，国家网信办指导地方网信办对群众举报的“皮皮搞笑”网络社区平台涉新型冠状病毒感染的肺炎疫情有害短视频、散布恐慌情绪等信息内容进行严肃处理，第一理间进行应用商店下架处置；就百度等网站平台部分产品对用户发布违规信息管理不严、虎嗅等网站平台在涉疫情报道中存在违规从事互联网新闻信息服务等问题依法约谈，责令立即停止违法违规行为，进行全面深入整改，有关网站平台关停相关问题栏目；对新浪微博、腾讯、字节跳动等互联网企业所属网站平台进行专项督导；对“网易财经”“新浪微天下”“谷雨实验室”“史上最贱喵”等网络账号违规自采、传播不实信息等问题，及时进行处置。</a:t>
            </a:r>
          </a:p>
          <a:p>
            <a:r>
              <a:rPr lang="zh-CN" altLang="en-US" dirty="0"/>
              <a:t>　　国家网信办持续加强对省级网信办的指导，要求各网站平台严格落实主体责任，各地网信办切实履行主管责任，为打赢疫情防控阻击战营造良好网络环境。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38</a:t>
            </a:fld>
            <a:endParaRPr lang="zh-CN" altLang="en-US"/>
          </a:p>
        </p:txBody>
      </p:sp>
    </p:spTree>
    <p:extLst>
      <p:ext uri="{BB962C8B-B14F-4D97-AF65-F5344CB8AC3E}">
        <p14:creationId xmlns:p14="http://schemas.microsoft.com/office/powerpoint/2010/main" val="38438017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39</a:t>
            </a:fld>
            <a:endParaRPr lang="zh-CN" altLang="en-US"/>
          </a:p>
        </p:txBody>
      </p:sp>
    </p:spTree>
    <p:extLst>
      <p:ext uri="{BB962C8B-B14F-4D97-AF65-F5344CB8AC3E}">
        <p14:creationId xmlns:p14="http://schemas.microsoft.com/office/powerpoint/2010/main" val="39491158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40</a:t>
            </a:fld>
            <a:endParaRPr lang="zh-CN" altLang="en-US"/>
          </a:p>
        </p:txBody>
      </p:sp>
    </p:spTree>
    <p:extLst>
      <p:ext uri="{BB962C8B-B14F-4D97-AF65-F5344CB8AC3E}">
        <p14:creationId xmlns:p14="http://schemas.microsoft.com/office/powerpoint/2010/main" val="2191149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a:t>
            </a:fld>
            <a:endParaRPr lang="zh-CN" altLang="en-US"/>
          </a:p>
        </p:txBody>
      </p:sp>
    </p:spTree>
    <p:extLst>
      <p:ext uri="{BB962C8B-B14F-4D97-AF65-F5344CB8AC3E}">
        <p14:creationId xmlns:p14="http://schemas.microsoft.com/office/powerpoint/2010/main" val="1760419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a:t>
            </a:fld>
            <a:endParaRPr lang="zh-CN" altLang="en-US"/>
          </a:p>
        </p:txBody>
      </p:sp>
    </p:spTree>
    <p:extLst>
      <p:ext uri="{BB962C8B-B14F-4D97-AF65-F5344CB8AC3E}">
        <p14:creationId xmlns:p14="http://schemas.microsoft.com/office/powerpoint/2010/main" val="4163379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a:t>
            </a:fld>
            <a:endParaRPr lang="zh-CN" altLang="en-US"/>
          </a:p>
        </p:txBody>
      </p:sp>
    </p:spTree>
    <p:extLst>
      <p:ext uri="{BB962C8B-B14F-4D97-AF65-F5344CB8AC3E}">
        <p14:creationId xmlns:p14="http://schemas.microsoft.com/office/powerpoint/2010/main" val="3286880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92500" lnSpcReduction="10000"/>
          </a:bodyPr>
          <a:lstStyle/>
          <a:p>
            <a:r>
              <a:rPr lang="zh-CN" altLang="en-US" b="1" dirty="0"/>
              <a:t>案例</a:t>
            </a:r>
            <a:r>
              <a:rPr lang="en-US" altLang="zh-CN" b="1" dirty="0"/>
              <a:t>——</a:t>
            </a:r>
            <a:r>
              <a:rPr lang="zh-CN" altLang="en-US" b="1" dirty="0"/>
              <a:t>网站平台自查自纠</a:t>
            </a:r>
          </a:p>
          <a:p>
            <a:r>
              <a:rPr lang="zh-CN" altLang="en-US" dirty="0"/>
              <a:t>　　</a:t>
            </a:r>
            <a:r>
              <a:rPr lang="en-US" altLang="zh-CN" dirty="0"/>
              <a:t>2020</a:t>
            </a:r>
            <a:r>
              <a:rPr lang="zh-CN" altLang="en-US" dirty="0"/>
              <a:t>年</a:t>
            </a:r>
            <a:r>
              <a:rPr lang="en-US" altLang="zh-CN" dirty="0"/>
              <a:t>3</a:t>
            </a:r>
            <a:r>
              <a:rPr lang="zh-CN" altLang="en-US" dirty="0"/>
              <a:t>月</a:t>
            </a:r>
            <a:r>
              <a:rPr lang="en-US" altLang="zh-CN" dirty="0"/>
              <a:t>1</a:t>
            </a:r>
            <a:r>
              <a:rPr lang="zh-CN" altLang="en-US" dirty="0"/>
              <a:t>日，</a:t>
            </a:r>
            <a:r>
              <a:rPr lang="en-US" altLang="zh-CN" dirty="0"/>
              <a:t>《</a:t>
            </a:r>
            <a:r>
              <a:rPr lang="zh-CN" altLang="en-US" dirty="0"/>
              <a:t>网络信息内容生态治理规定</a:t>
            </a:r>
            <a:r>
              <a:rPr lang="en-US" altLang="zh-CN" dirty="0"/>
              <a:t>》</a:t>
            </a:r>
            <a:r>
              <a:rPr lang="zh-CN" altLang="en-US" dirty="0"/>
              <a:t>正式施行后，按照国家网信办统一部署，各网站平台对照</a:t>
            </a:r>
            <a:r>
              <a:rPr lang="en-US" altLang="zh-CN" dirty="0"/>
              <a:t>《</a:t>
            </a:r>
            <a:r>
              <a:rPr lang="zh-CN" altLang="en-US" dirty="0"/>
              <a:t>网络信息内容生态治理规定</a:t>
            </a:r>
            <a:r>
              <a:rPr lang="en-US" altLang="zh-CN" dirty="0"/>
              <a:t>》</a:t>
            </a:r>
            <a:r>
              <a:rPr lang="zh-CN" altLang="en-US" dirty="0"/>
              <a:t>要求深入开展自查自纠，结合本网站本平台特点有针对性地加强网络生态治理工作，取得一定成效。</a:t>
            </a:r>
          </a:p>
          <a:p>
            <a:r>
              <a:rPr lang="zh-CN" altLang="en-US" dirty="0"/>
              <a:t>　　自查自纠期间，各网站平台认真梳理薄弱环节和漏洞短板，从机制、队伍、产品、技术等不同维度发力，多措并举推动生态治理取得新进展。有的网站平台抓紧建章立制，弥补制度漏洞，如百度、优酷等逐条对照</a:t>
            </a:r>
            <a:r>
              <a:rPr lang="en-US" altLang="zh-CN" dirty="0"/>
              <a:t>《</a:t>
            </a:r>
            <a:r>
              <a:rPr lang="zh-CN" altLang="en-US" dirty="0"/>
              <a:t>网络信息内容生态治理规定</a:t>
            </a:r>
            <a:r>
              <a:rPr lang="en-US" altLang="zh-CN" dirty="0"/>
              <a:t>》</a:t>
            </a:r>
            <a:r>
              <a:rPr lang="zh-CN" altLang="en-US" dirty="0"/>
              <a:t>条款修订内部制度、更新用户协议，确保与</a:t>
            </a:r>
            <a:r>
              <a:rPr lang="en-US" altLang="zh-CN" dirty="0"/>
              <a:t>《</a:t>
            </a:r>
            <a:r>
              <a:rPr lang="zh-CN" altLang="en-US" dirty="0"/>
              <a:t>网络信息内容生态治理规定</a:t>
            </a:r>
            <a:r>
              <a:rPr lang="en-US" altLang="zh-CN" dirty="0"/>
              <a:t>》</a:t>
            </a:r>
            <a:r>
              <a:rPr lang="zh-CN" altLang="en-US" dirty="0"/>
              <a:t>内容衔接对应；有的加强队伍建设，明确责任分工，如搜狐、网易、快手等均成立网络生态治理专项小组，明确生态治理负责人，明晰人员责任、强化部门联动，全面高效推进生态治理工作；有的立足产品特色，细化落实节点，如阿里、喜马拉雅等针对不同产品不同服务不同环节特点，有针对性地制定具体实施方案，持续巩固治理效果；有的不断优化技术手段，提升处置效率，如今日头条、小红书调整算法推荐逻辑，完善色情低俗图片模型库，运用人工智能技术手段，进一步提升审核效率，切实净化平台生态环境。</a:t>
            </a:r>
          </a:p>
          <a:p>
            <a:r>
              <a:rPr lang="zh-CN" altLang="en-US" dirty="0"/>
              <a:t>　　针对网络生态多发频发问题，网站平台集中开展专项整治工作，累计清理淫秽色情、低俗炒作、赌博诈骗等各类违法和不良信息</a:t>
            </a:r>
            <a:r>
              <a:rPr lang="en-US" altLang="zh-CN" dirty="0"/>
              <a:t>3.3</a:t>
            </a:r>
            <a:r>
              <a:rPr lang="zh-CN" altLang="en-US" dirty="0"/>
              <a:t>亿余条，处置“至道学宫”等违法违规账号</a:t>
            </a:r>
            <a:r>
              <a:rPr lang="en-US" altLang="zh-CN" dirty="0"/>
              <a:t>367.5</a:t>
            </a:r>
            <a:r>
              <a:rPr lang="zh-CN" altLang="en-US" dirty="0"/>
              <a:t>万余个。其中，腾讯主动开展“清风计划”，集中整治恶意营销、淫秽色情、网络暴力、恐怖惊悚、网络谣言等违法违规信息，拦截涉恶意营销文章</a:t>
            </a:r>
            <a:r>
              <a:rPr lang="en-US" altLang="zh-CN" dirty="0"/>
              <a:t>226.5</a:t>
            </a:r>
            <a:r>
              <a:rPr lang="zh-CN" altLang="en-US" dirty="0"/>
              <a:t>万篇，封停账号</a:t>
            </a:r>
            <a:r>
              <a:rPr lang="en-US" altLang="zh-CN" dirty="0"/>
              <a:t>2842</a:t>
            </a:r>
            <a:r>
              <a:rPr lang="zh-CN" altLang="en-US" dirty="0"/>
              <a:t>个；百度针对水军刷单、买卖公民信息等内容进行深入挖掘，清理拦截有害信息</a:t>
            </a:r>
            <a:r>
              <a:rPr lang="en-US" altLang="zh-CN" dirty="0"/>
              <a:t>588</a:t>
            </a:r>
            <a:r>
              <a:rPr lang="zh-CN" altLang="en-US" dirty="0"/>
              <a:t>万条，关闭贴吧</a:t>
            </a:r>
            <a:r>
              <a:rPr lang="en-US" altLang="zh-CN" dirty="0"/>
              <a:t>167</a:t>
            </a:r>
            <a:r>
              <a:rPr lang="zh-CN" altLang="en-US" dirty="0"/>
              <a:t>个；新浪微博严厉打击赌博、诈骗等各类黑色产业链信息，主动拦截和清理相关信息约</a:t>
            </a:r>
            <a:r>
              <a:rPr lang="en-US" altLang="zh-CN" dirty="0"/>
              <a:t>1130</a:t>
            </a:r>
            <a:r>
              <a:rPr lang="zh-CN" altLang="en-US" dirty="0"/>
              <a:t>万条，接到网民和监督员巡查举报处置信息约</a:t>
            </a:r>
            <a:r>
              <a:rPr lang="en-US" altLang="zh-CN" dirty="0"/>
              <a:t>710</a:t>
            </a:r>
            <a:r>
              <a:rPr lang="zh-CN" altLang="en-US" dirty="0"/>
              <a:t>万条；今日头条针对色情低俗内容制定</a:t>
            </a:r>
            <a:r>
              <a:rPr lang="en-US" altLang="zh-CN" dirty="0"/>
              <a:t>400</a:t>
            </a:r>
            <a:r>
              <a:rPr lang="zh-CN" altLang="en-US" dirty="0"/>
              <a:t>余条审核规则，累计清理违法和不良信息</a:t>
            </a:r>
            <a:r>
              <a:rPr lang="en-US" altLang="zh-CN" dirty="0"/>
              <a:t>25.5</a:t>
            </a:r>
            <a:r>
              <a:rPr lang="zh-CN" altLang="en-US" dirty="0"/>
              <a:t>万条。</a:t>
            </a:r>
          </a:p>
          <a:p>
            <a:endParaRPr lang="zh-CN" altLang="en-US" dirty="0"/>
          </a:p>
          <a:p>
            <a:r>
              <a:rPr lang="zh-CN" altLang="en-US" b="1" dirty="0"/>
              <a:t>案例</a:t>
            </a:r>
            <a:r>
              <a:rPr lang="en-US" altLang="zh-CN" b="1" dirty="0"/>
              <a:t>——</a:t>
            </a:r>
            <a:r>
              <a:rPr lang="zh-CN" altLang="en-US" b="1" dirty="0"/>
              <a:t>网站被盗用发布不良信息，负责人被依法约谈</a:t>
            </a:r>
          </a:p>
          <a:p>
            <a:r>
              <a:rPr lang="zh-CN" altLang="en-US" dirty="0"/>
              <a:t>　　</a:t>
            </a:r>
            <a:r>
              <a:rPr lang="en-US" altLang="zh-CN" dirty="0"/>
              <a:t>5</a:t>
            </a:r>
            <a:r>
              <a:rPr lang="zh-CN" altLang="en-US" dirty="0"/>
              <a:t>月</a:t>
            </a:r>
            <a:r>
              <a:rPr lang="en-US" altLang="zh-CN" dirty="0"/>
              <a:t>18</a:t>
            </a:r>
            <a:r>
              <a:rPr lang="zh-CN" altLang="en-US" dirty="0"/>
              <a:t>日，唐山市网信办指导玉田县网信办对“秘密影院”网站负责人李某进行依法约谈。经核查，李某注册网站之后长期不用，也未及时进行</a:t>
            </a:r>
            <a:r>
              <a:rPr lang="en-US" altLang="zh-CN" dirty="0"/>
              <a:t>ICP</a:t>
            </a:r>
            <a:r>
              <a:rPr lang="zh-CN" altLang="en-US" dirty="0"/>
              <a:t>备案信息注销，导致网站被不法分子盗用，发布低俗色情信息。经过约谈，李某认识到自己作为网站主办人未履行主体责任，今后一定加强互联网法律法规的学习，其立即注销了网站备案信息，网站不再使用。</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8</a:t>
            </a:fld>
            <a:endParaRPr lang="zh-CN" altLang="en-US"/>
          </a:p>
        </p:txBody>
      </p:sp>
    </p:spTree>
    <p:extLst>
      <p:ext uri="{BB962C8B-B14F-4D97-AF65-F5344CB8AC3E}">
        <p14:creationId xmlns:p14="http://schemas.microsoft.com/office/powerpoint/2010/main" val="837435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9</a:t>
            </a:fld>
            <a:endParaRPr lang="zh-CN" altLang="en-US"/>
          </a:p>
        </p:txBody>
      </p:sp>
    </p:spTree>
    <p:extLst>
      <p:ext uri="{BB962C8B-B14F-4D97-AF65-F5344CB8AC3E}">
        <p14:creationId xmlns:p14="http://schemas.microsoft.com/office/powerpoint/2010/main" val="36540155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依法约谈关闭发布非法代孕广告的网站</a:t>
            </a:r>
          </a:p>
          <a:p>
            <a:r>
              <a:rPr lang="zh-CN" altLang="en-US" dirty="0"/>
              <a:t>　　</a:t>
            </a:r>
            <a:r>
              <a:rPr lang="en-US" altLang="zh-CN" dirty="0"/>
              <a:t>2020</a:t>
            </a:r>
            <a:r>
              <a:rPr lang="zh-CN" altLang="en-US" dirty="0"/>
              <a:t>年</a:t>
            </a:r>
            <a:r>
              <a:rPr lang="en-US" altLang="zh-CN" dirty="0"/>
              <a:t>7</a:t>
            </a:r>
            <a:r>
              <a:rPr lang="zh-CN" altLang="en-US" dirty="0"/>
              <a:t>月，连云港市网信办接到“连云港网络守护者”志愿者提交的举报线索，反映灌云县属地网站“</a:t>
            </a:r>
            <a:r>
              <a:rPr lang="en-US" altLang="zh-CN" dirty="0"/>
              <a:t>6</a:t>
            </a:r>
            <a:r>
              <a:rPr lang="zh-CN" altLang="en-US" dirty="0"/>
              <a:t>杯水”涉嫌发布非法代孕广告、刷粉等行为。经初步研判确认，市网信办采取市县联动、多部门配合的方式进行联合处置。</a:t>
            </a:r>
            <a:r>
              <a:rPr lang="en-US" altLang="zh-CN" dirty="0"/>
              <a:t>8</a:t>
            </a:r>
            <a:r>
              <a:rPr lang="zh-CN" altLang="en-US" dirty="0"/>
              <a:t>月</a:t>
            </a:r>
            <a:r>
              <a:rPr lang="en-US" altLang="zh-CN" dirty="0"/>
              <a:t>4</a:t>
            </a:r>
            <a:r>
              <a:rPr lang="zh-CN" altLang="en-US" dirty="0"/>
              <a:t>日，网信部门牵头公安、市场监管、卫健、工信、属地龙苴镇对该网站违规行为进行联合研判、调查取证、制定处置方案、多方同步依法依规进行约谈处置。灌云县网安大队、县市场监管局依法对网站负责人邹某实施约谈后，邹某表示认错改错，并主动关闭网站。</a:t>
            </a:r>
          </a:p>
          <a:p>
            <a:endParaRPr lang="zh-CN" altLang="en-US" dirty="0"/>
          </a:p>
          <a:p>
            <a:r>
              <a:rPr lang="zh-CN" altLang="en-US" b="1" dirty="0"/>
              <a:t>案例</a:t>
            </a:r>
            <a:r>
              <a:rPr lang="en-US" altLang="zh-CN" b="1" dirty="0"/>
              <a:t>——</a:t>
            </a:r>
            <a:r>
              <a:rPr lang="zh-CN" altLang="en-US" b="1" dirty="0"/>
              <a:t>乌鲁木齐市网民张某散布谣言案</a:t>
            </a:r>
          </a:p>
          <a:p>
            <a:r>
              <a:rPr lang="zh-CN" altLang="en-US" dirty="0"/>
              <a:t>　　</a:t>
            </a:r>
            <a:r>
              <a:rPr lang="en-US" altLang="zh-CN" dirty="0"/>
              <a:t>2020</a:t>
            </a:r>
            <a:r>
              <a:rPr lang="zh-CN" altLang="en-US" dirty="0"/>
              <a:t>年</a:t>
            </a:r>
            <a:r>
              <a:rPr lang="en-US" altLang="zh-CN" dirty="0"/>
              <a:t>10</a:t>
            </a:r>
            <a:r>
              <a:rPr lang="zh-CN" altLang="en-US" dirty="0"/>
              <a:t>月</a:t>
            </a:r>
            <a:r>
              <a:rPr lang="en-US" altLang="zh-CN" dirty="0"/>
              <a:t>28</a:t>
            </a:r>
            <a:r>
              <a:rPr lang="zh-CN" altLang="en-US" dirty="0"/>
              <a:t>日，网民举报张某在即时通讯群组发布“新疆喀什地区确诊</a:t>
            </a:r>
            <a:r>
              <a:rPr lang="en-US" altLang="zh-CN" dirty="0"/>
              <a:t>22</a:t>
            </a:r>
            <a:r>
              <a:rPr lang="zh-CN" altLang="en-US" dirty="0"/>
              <a:t>例上升，</a:t>
            </a:r>
            <a:r>
              <a:rPr lang="en-US" altLang="zh-CN" dirty="0"/>
              <a:t>11</a:t>
            </a:r>
            <a:r>
              <a:rPr lang="zh-CN" altLang="en-US" dirty="0"/>
              <a:t>月</a:t>
            </a:r>
            <a:r>
              <a:rPr lang="en-US" altLang="zh-CN" dirty="0"/>
              <a:t>7</a:t>
            </a:r>
            <a:r>
              <a:rPr lang="zh-CN" altLang="en-US" dirty="0"/>
              <a:t>号乌鲁木齐市封闭”的谣言信息，造成恶劣社会影响。经核实，并根据有关法律法规，公安机关依法对张某予以行政拘留，并责令其在发布平台澄清事实，删帖致歉，消除影响。</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10</a:t>
            </a:fld>
            <a:endParaRPr lang="zh-CN" altLang="en-US"/>
          </a:p>
        </p:txBody>
      </p:sp>
    </p:spTree>
    <p:extLst>
      <p:ext uri="{BB962C8B-B14F-4D97-AF65-F5344CB8AC3E}">
        <p14:creationId xmlns:p14="http://schemas.microsoft.com/office/powerpoint/2010/main" val="2087444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空白">
    <p:bg>
      <p:bgPr>
        <a:solidFill>
          <a:schemeClr val="bg1"/>
        </a:solidFill>
        <a:effectLst/>
      </p:bgPr>
    </p:bg>
    <p:spTree>
      <p:nvGrpSpPr>
        <p:cNvPr id="1" name=""/>
        <p:cNvGrpSpPr/>
        <p:nvPr/>
      </p:nvGrpSpPr>
      <p:grpSpPr>
        <a:xfrm>
          <a:off x="0" y="0"/>
          <a:ext cx="0" cy="0"/>
          <a:chOff x="0" y="0"/>
          <a:chExt cx="0" cy="0"/>
        </a:xfrm>
      </p:grpSpPr>
      <p:sp>
        <p:nvSpPr>
          <p:cNvPr id="14" name="标题 1"/>
          <p:cNvSpPr>
            <a:spLocks noGrp="1"/>
          </p:cNvSpPr>
          <p:nvPr>
            <p:ph type="title"/>
          </p:nvPr>
        </p:nvSpPr>
        <p:spPr>
          <a:xfrm>
            <a:off x="1365916" y="314372"/>
            <a:ext cx="8592276" cy="601249"/>
          </a:xfrm>
        </p:spPr>
        <p:txBody>
          <a:bodyPr>
            <a:normAutofit/>
          </a:bodyPr>
          <a:lstStyle>
            <a:lvl1pPr>
              <a:defRPr sz="28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pic>
        <p:nvPicPr>
          <p:cNvPr id="5" name="图片 4"/>
          <p:cNvPicPr>
            <a:picLocks noChangeAspect="1"/>
          </p:cNvPicPr>
          <p:nvPr userDrawn="1"/>
        </p:nvPicPr>
        <p:blipFill rotWithShape="1">
          <a:blip r:embed="rId2"/>
          <a:srcRect l="17556" t="27912" r="13351" b="31322"/>
          <a:stretch>
            <a:fillRect/>
          </a:stretch>
        </p:blipFill>
        <p:spPr>
          <a:xfrm>
            <a:off x="9979194" y="41715"/>
            <a:ext cx="1896132" cy="1126686"/>
          </a:xfrm>
          <a:prstGeom prst="rect">
            <a:avLst/>
          </a:prstGeom>
        </p:spPr>
      </p:pic>
      <p:pic>
        <p:nvPicPr>
          <p:cNvPr id="6" name="图片 5"/>
          <p:cNvPicPr>
            <a:picLocks noChangeAspect="1"/>
          </p:cNvPicPr>
          <p:nvPr userDrawn="1"/>
        </p:nvPicPr>
        <p:blipFill>
          <a:blip r:embed="rId3"/>
          <a:stretch>
            <a:fillRect/>
          </a:stretch>
        </p:blipFill>
        <p:spPr>
          <a:xfrm>
            <a:off x="472440" y="0"/>
            <a:ext cx="579120" cy="1253391"/>
          </a:xfrm>
          <a:prstGeom prst="rect">
            <a:avLst/>
          </a:prstGeom>
        </p:spPr>
      </p:pic>
    </p:spTree>
    <p:extLst>
      <p:ext uri="{BB962C8B-B14F-4D97-AF65-F5344CB8AC3E}">
        <p14:creationId xmlns:p14="http://schemas.microsoft.com/office/powerpoint/2010/main" val="382798399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474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33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18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9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18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32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7165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761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3775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0394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441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6137969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93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B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2022/3/1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418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96EBA74-F088-6041-B512-E5511619F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8684177" y="5439623"/>
            <a:ext cx="3358306" cy="1023742"/>
          </a:xfrm>
          <a:prstGeom prst="rect">
            <a:avLst/>
          </a:prstGeom>
          <a:noFill/>
        </p:spPr>
        <p:txBody>
          <a:bodyPr wrap="square" rtlCol="0">
            <a:spAutoFit/>
          </a:bodyPr>
          <a:lstStyle/>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天下秀数字科技（集团）股份有限公司</a:t>
            </a: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中国主板上市企业  </a:t>
            </a:r>
            <a:endParaRPr kumimoji="1"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股票代码：</a:t>
            </a:r>
            <a:r>
              <a:rPr kumimoji="1" lang="en-US" altLang="zh-CN" sz="1400" dirty="0">
                <a:solidFill>
                  <a:schemeClr val="bg1"/>
                </a:solidFill>
                <a:latin typeface="微软雅黑" panose="020B0503020204020204" pitchFamily="34" charset="-122"/>
                <a:ea typeface="微软雅黑" panose="020B0503020204020204" pitchFamily="34" charset="-122"/>
              </a:rPr>
              <a:t>600556</a:t>
            </a:r>
            <a:endParaRPr kumimoji="1"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4E3FFDB-5A61-294E-8BD4-9312A9F99821}"/>
              </a:ext>
            </a:extLst>
          </p:cNvPr>
          <p:cNvSpPr txBox="1"/>
          <p:nvPr/>
        </p:nvSpPr>
        <p:spPr>
          <a:xfrm>
            <a:off x="267335" y="1756503"/>
            <a:ext cx="11657330" cy="2438488"/>
          </a:xfrm>
          <a:prstGeom prst="rect">
            <a:avLst/>
          </a:prstGeom>
          <a:noFill/>
        </p:spPr>
        <p:txBody>
          <a:bodyPr wrap="square" rtlCol="0">
            <a:spAutoFit/>
          </a:bodyPr>
          <a:lstStyle/>
          <a:p>
            <a:pPr algn="ctr">
              <a:lnSpc>
                <a:spcPct val="150000"/>
              </a:lnSpc>
            </a:pPr>
            <a:r>
              <a:rPr lang="zh-CN" altLang="en-US" sz="5400" b="1">
                <a:solidFill>
                  <a:schemeClr val="bg1"/>
                </a:solidFill>
                <a:latin typeface="微软雅黑" panose="020B0503020204020204" pitchFamily="34" charset="-122"/>
                <a:ea typeface="微软雅黑" panose="020B0503020204020204" pitchFamily="34" charset="-122"/>
                <a:sym typeface="+mn-ea"/>
              </a:rPr>
              <a:t>直播电商法律</a:t>
            </a:r>
            <a:r>
              <a:rPr lang="zh-CN" altLang="en-US" sz="5400" b="1" dirty="0">
                <a:solidFill>
                  <a:schemeClr val="bg1"/>
                </a:solidFill>
                <a:latin typeface="微软雅黑" panose="020B0503020204020204" pitchFamily="34" charset="-122"/>
                <a:ea typeface="微软雅黑" panose="020B0503020204020204" pitchFamily="34" charset="-122"/>
                <a:sym typeface="+mn-ea"/>
              </a:rPr>
              <a:t>法规解析</a:t>
            </a:r>
            <a:endParaRPr lang="en-US" altLang="zh-CN" sz="5400" b="1" dirty="0">
              <a:solidFill>
                <a:schemeClr val="bg1"/>
              </a:solidFill>
              <a:latin typeface="微软雅黑" panose="020B0503020204020204" pitchFamily="34" charset="-122"/>
              <a:ea typeface="微软雅黑" panose="020B0503020204020204" pitchFamily="34" charset="-122"/>
              <a:sym typeface="+mn-ea"/>
            </a:endParaRPr>
          </a:p>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培   训</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7369" y="-196535"/>
            <a:ext cx="3542626" cy="1416811"/>
          </a:xfrm>
          <a:prstGeom prst="rect">
            <a:avLst/>
          </a:prstGeom>
        </p:spPr>
      </p:pic>
    </p:spTree>
    <p:extLst>
      <p:ext uri="{BB962C8B-B14F-4D97-AF65-F5344CB8AC3E}">
        <p14:creationId xmlns:p14="http://schemas.microsoft.com/office/powerpoint/2010/main" val="391269596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重点内容解读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24731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其次，网络信息内容服务平台，是提供网络信息内容传播服务的网络信息服务提供者，应当重点建立网络信息内容生态治理机制。</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再次，网络信息内容服务使用者，是使用网络信息内容服务的组织或者个人，这是网络生态治理的主力军。</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明确要求，网络信息内容服务使用者和生产者、平台不得开展网络暴力、人肉搜索、深度伪造、流量造假、操纵账号等违法活动。</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依法约谈关闭发布非法代孕广告的网站</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乌鲁木齐市网民张某散布谣言案</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20779192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重点内容解读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192943"/>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鼓励发布的信息</a:t>
            </a:r>
          </a:p>
          <a:p>
            <a:pPr algn="just">
              <a:lnSpc>
                <a:spcPct val="150000"/>
              </a:lnSpc>
            </a:pPr>
            <a:r>
              <a:rPr lang="zh-CN" altLang="en-US" sz="2000" dirty="0">
                <a:solidFill>
                  <a:schemeClr val="bg2">
                    <a:lumMod val="10000"/>
                  </a:schemeClr>
                </a:solidFill>
                <a:latin typeface="等线" panose="02010600030101010101" pitchFamily="2" charset="-122"/>
                <a:ea typeface="等线" panose="02010600030101010101" pitchFamily="2"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第五条规定：鼓励网络信息内容生产者制作、复制、发布含有下列内容的信息：</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（一）宣传习近平新时代中国特色社会主义思想，全面准确生动解读中国特色社会主义道路、理论、制度、文化的；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（二）宣传党的理论路线方针政策和中央重大决策部署的；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（三）展示经济社会发展亮点，反映人民群众伟大奋斗和火热生活的；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（四）弘扬社会主义核心价值观，宣传优秀道德文化和时代精神，充分展现中华民族昂扬向上精神风貌的；</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7886088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重点内容解读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755148"/>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（五）有效回应社会关切，解疑释惑，析事明理，有助于引导群众形成共识的；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（六）有助于提高中华文化国际影响力，向世界展现真实立体全面的中国的；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（七）其他讲品味讲格调讲责任、讴歌真善美、促进团结稳定等的内容。</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要求网络信息内容服务使用者、网络信息内容生产者和网络信息内容服务平台共同营造良好网络生态，不得实施以下禁止性规定。</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．不得利用网络和相关信息技术实施侮辱、诽谤、威胁、散布谣言以及侵犯他人隐私等违法行为，损害他人合法权。</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．不得通过发布、删除信息以及其他干预信息呈现的手段侵害他人合法权益或者谋取非法利益。</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98325147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重点内容解读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32398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．不得利用深度学习、虚拟现实等新技术、新应用从事法律、行政法规禁止的活动。</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．不得通过人工方式或者技术手段实施流量造假、流量劫持以及虚假注册账号、非法交易账号、操纵用户账号等行为，破坏网络生态秩序。</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．不得利用党旗、党徽、国旗、国徽、国歌等代表党和国家形象的标识及内容，或者借国家重大活动、重大纪念日和国家机关及其工作人员名义等，违法违规开展网络商业营销活动。</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抖音网络：信息赋能精准扶贫</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05576823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重点内容解读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247317"/>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3.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禁止发布的信息及防范和抵制的信息</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第六条规定：网络信息内容生产者不得制作、复制、发布含有下列内容的违法信息：</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（一）反对宪法所确定的基本原则的；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（二）危害国家安全，泄露国家秘密，颠覆国家政权，破坏国家统一的；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（三）损害国家荣誉和利益的；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（四）歪曲、丑化、亵渎、否定英雄烈士事迹和精神，以侮辱、诽谤或者其他方式侵害英雄烈士的姓名、肖像、名誉、荣誉的；</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（五）宣扬恐怖主义、极端主义或者煽动实施恐怖活动、极端主义活动的；</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8553082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重点内容解读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62322"/>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（六）煽动民族仇恨、民族歧视，破坏民族团结的；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（七）破坏国家宗教政策，宣扬邪教和封建迷信的；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（八）散布谣言，扰乱经济秩序和社会秩序的；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（九）散布淫秽、色情、赌博、暴力、凶杀、恐怖或者教唆犯罪的；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（十）侮辱或者诽谤他人，侵害他人名誉、隐私和其他合法权益的；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（十一）法律、行政法规禁止的其他内容。</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06596303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重点内容解读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29348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习近平总书记强调，利用网络鼓吹推翻国家政权，煽动宗教极端主义，宣扬民族分裂思想，教唆暴力恐怖活动等等，这样的行为要坚决制止和打击，决不能任其大行其道；利用网络进行欺诈活动，散布色情材料，进行人身攻击，兜售非法物品等等，这样的言行也要坚决管控，决不能任其大行其道。没有哪个国家会允许这样的行为泛滥开来。对此，</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第六条明确了网络信息内容生产者禁止触碰的十条红线。</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网络信息内容生产者违反上述规定，网络信息内容服务平台应当依法依约采取警示整改、限制功能、暂停更新、关闭账号等处置措施，及时消除违法信息内容，保存记录并向有关主管部门报告。</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12922619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重点内容解读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422954"/>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南京快速处置网民举报涉宁因疫封城谣言</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网络大</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V</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无理辱骂援鄂护士遭举报</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无锡查处传播邪教有害信息网站</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94497173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重点内容解读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24731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第七条规定：网络信息内容生产者应当采取措施，防范和抵制制作、复制、发布含有下列内容的不良信息：</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（一）使用夸张标题，内容与标题严重不符的；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（二）炒作绯闻、丑闻、劣迹等的；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（三）不当评述自然灾害、重大事故等灾难的；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（四）带有性暗示、性挑逗等易使人产生性联想的；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（五）展现血腥、惊悚、残忍等致人身心不适的；</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（六）煽动人群歧视、地域歧视等的；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（七）宣扬低俗、庸俗、媚俗内容的；</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05680509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重点内容解读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62322"/>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（八）可能引发未成年人模仿不安全行为和违反社会公德行为、诱导未成年人不良嗜好等的；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（九）其他对网络生态造成不良影响的内容。</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使用与内容严重不符的夸张标题</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知名民营企业举报处置网络侵权不实信息</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izdan731”</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等</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25</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个微信公众号发布违规信息案</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96154500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621D393-7EDB-7B47-ABC3-3DDCB2307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a:extLst>
              <a:ext uri="{FF2B5EF4-FFF2-40B4-BE49-F238E27FC236}">
                <a16:creationId xmlns:a16="http://schemas.microsoft.com/office/drawing/2014/main" id="{E199AD43-C31D-8B46-9569-6E4054816DD4}"/>
              </a:ext>
            </a:extLst>
          </p:cNvPr>
          <p:cNvSpPr>
            <a:spLocks noGrp="1"/>
          </p:cNvSpPr>
          <p:nvPr>
            <p:ph type="title"/>
          </p:nvPr>
        </p:nvSpPr>
        <p:spPr>
          <a:xfrm>
            <a:off x="630552" y="1846730"/>
            <a:ext cx="10930895" cy="2479963"/>
          </a:xfrm>
        </p:spPr>
        <p:txBody>
          <a:bodyPr>
            <a:noAutofit/>
          </a:bodyPr>
          <a:lstStyle/>
          <a:p>
            <a:pPr algn="ctr">
              <a:lnSpc>
                <a:spcPct val="150000"/>
              </a:lnSpc>
            </a:pPr>
            <a:r>
              <a:rPr lang="zh-CN" altLang="en-US" sz="3600" dirty="0">
                <a:solidFill>
                  <a:schemeClr val="bg1"/>
                </a:solidFill>
              </a:rPr>
              <a:t>第三章　熟悉</a:t>
            </a:r>
            <a:r>
              <a:rPr lang="en-US" altLang="zh-CN" sz="3600" dirty="0">
                <a:solidFill>
                  <a:schemeClr val="bg1"/>
                </a:solidFill>
              </a:rPr>
              <a:t>《</a:t>
            </a:r>
            <a:r>
              <a:rPr lang="zh-CN" altLang="en-US" sz="3600" dirty="0">
                <a:solidFill>
                  <a:schemeClr val="bg1"/>
                </a:solidFill>
              </a:rPr>
              <a:t>网络信息内容生态治理规定</a:t>
            </a:r>
            <a:r>
              <a:rPr lang="en-US" altLang="zh-CN" sz="3600" dirty="0">
                <a:solidFill>
                  <a:schemeClr val="bg1"/>
                </a:solidFill>
              </a:rPr>
              <a:t>》</a:t>
            </a:r>
            <a:br>
              <a:rPr lang="en-US" altLang="zh-CN" sz="3600" dirty="0">
                <a:solidFill>
                  <a:schemeClr val="bg1"/>
                </a:solidFill>
              </a:rPr>
            </a:br>
            <a:br>
              <a:rPr lang="en-US" altLang="zh-CN" sz="3600" dirty="0">
                <a:solidFill>
                  <a:schemeClr val="bg1"/>
                </a:solidFill>
              </a:rPr>
            </a:br>
            <a:r>
              <a:rPr lang="zh-CN" altLang="en-US" sz="3600" dirty="0">
                <a:solidFill>
                  <a:schemeClr val="bg1"/>
                </a:solidFill>
              </a:rPr>
              <a:t>授课教师：杨  羽</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6030" y="296091"/>
            <a:ext cx="2298785" cy="522829"/>
          </a:xfrm>
          <a:prstGeom prst="rect">
            <a:avLst/>
          </a:prstGeom>
        </p:spPr>
      </p:pic>
    </p:spTree>
    <p:extLst>
      <p:ext uri="{BB962C8B-B14F-4D97-AF65-F5344CB8AC3E}">
        <p14:creationId xmlns:p14="http://schemas.microsoft.com/office/powerpoint/2010/main" val="7877450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862322"/>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1.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违反本规定</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网信部门根据法律、行政法规和国家有关规定，会同有关主管部门建立健全网络信息内容服务严重失信联合惩戒机制，对严重违反本规定的网络信息内容服务平台、网络信息内容生产者和网络信息内容使用者依法依规实施限制从事网络信息服务、网上行为限制、行业禁入等惩戒措施。</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违反本规定，给他人造成损害的，依法承担民事责任；构成犯罪的，依法追究刑事责任；尚不构成犯罪的，由有关主管部门依照有关法律、行政法规的规定予以处罚。</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56007816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477328"/>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违规开设私服游戏进行赌博，网站被责令关停</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微信公众号发布淫秽色情等违规信息</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根据网民举报查处微信朋友圈网络犯罪活动</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1224917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755148"/>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违反第六条规定</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网络信息内容生产者违反本规定第六条规定的，网络信息内容服务平台应当依法依约采取警示整改、限制功能、暂停更新、关闭账号等处置措施，及时消除违法信息内容，保存记录并向有关主管部门报告。</a:t>
            </a: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该条规定针对的是网络信息内容生产者。</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第六条规定如下：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第六条 网络信息内容生产者不得制作、复制、发布含有下列内容的违法信息：</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（一）反对宪法所确定的基本原则的；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（二）危害国家安全，泄露国家秘密，颠覆国家政权，破坏国家统一的；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（三）损害国家荣誉和利益的；</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16430810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192943"/>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（四）歪曲、丑化、亵渎、否定英雄烈士事迹和精神，以侮辱、诽谤或者其他方式侵害英雄烈士的姓名、肖像、名誉、荣誉的；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（五）宣扬恐怖主义、极端主义或者煽动实施恐怖活动、极端主义活动的；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（六）煽动民族仇恨、民族歧视，破坏民族团结的；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（七）破坏国家宗教政策，宣扬邪教和封建迷信的；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（八）散布谣言，扰乱经济秩序和社会秩序的；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（九）散布淫秽、色情、赌博、暴力、凶杀、恐怖或者教唆犯罪的；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（十）侮辱或者诽谤他人，侵害他人名誉、隐私和其他合法权益的；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（十一）法律、行政法规禁止的其他内容。</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35699472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422954"/>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发布虚假违规信息</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发布涉疫谣言信息</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违规跳转色情信息，网站备案被申请注销</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1026" name="Picture 2" descr="snap1369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5315" y="2682402"/>
            <a:ext cx="2137741" cy="3218621"/>
          </a:xfrm>
          <a:prstGeom prst="rect">
            <a:avLst/>
          </a:prstGeom>
          <a:noFill/>
          <a:ln w="9525">
            <a:solidFill>
              <a:srgbClr val="D8D8D8"/>
            </a:solidFill>
            <a:miter lim="800000"/>
            <a:headEnd/>
            <a:tailEnd/>
          </a:ln>
          <a:extLst>
            <a:ext uri="{909E8E84-426E-40DD-AFC4-6F175D3DCCD1}">
              <a14:hiddenFill xmlns:a14="http://schemas.microsoft.com/office/drawing/2010/main">
                <a:solidFill>
                  <a:srgbClr val="FFFFFF"/>
                </a:solidFill>
              </a14:hiddenFill>
            </a:ext>
          </a:extLst>
        </p:spPr>
      </p:pic>
      <p:pic>
        <p:nvPicPr>
          <p:cNvPr id="1027" name="Picture 3" descr="snap1369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932" y="2665244"/>
            <a:ext cx="1815193" cy="3235779"/>
          </a:xfrm>
          <a:prstGeom prst="rect">
            <a:avLst/>
          </a:prstGeom>
          <a:noFill/>
          <a:ln w="9525">
            <a:solidFill>
              <a:srgbClr val="D8D8D8"/>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843716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015663"/>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运用虚假信息登记并通过网络传授犯罪方法</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泄露涉疫个人信息</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2050" name="Picture 2" descr="snap1369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8850" y="2583973"/>
            <a:ext cx="3348986" cy="30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descr="snap1369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1584" y="3889306"/>
            <a:ext cx="3093165" cy="1784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snap1369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88497" y="3057167"/>
            <a:ext cx="2616182" cy="261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434792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700774"/>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3.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违反第十条、第三十一条第二款规定</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网络信息内容服务平台违反本规定第十条、第三十一条第二款规定的，由网信等有关主管部门依据职责，按照</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中华人民共和国网络安全法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互联网信息服务管理办法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等法律、行政法规的规定予以处理。</a:t>
            </a: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该条规定针对的是网络信息内容服务平台。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第十条规定如下：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第十条 网络信息内容服务平台不得传播本规定第六条规定的信息，应当防范和抵制传播本规定第七条规定的信息。</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网络信息内容服务平台应当加强信息内容的管理，发现本规定第六条、第七条规定的信息的，应当依法立即采取处置措施，保存有关记录，并向有关主管部门报告。</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40784267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293483"/>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第三十一条规定如下：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第三十一条 各级网信部门对网络信息内容服务平台履行信息内容管理主体责任情况开展监督检查，对存在问题的平台开展专项督查。</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网络信息内容服务平台对网信部门和有关主管部门依法实施的监督检查，应当予以配合。</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短视频平台低龄孕妈炒作炫耀等问题</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河南省互联网信息办公室印发</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关于贯彻落实</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网络信息内容生态治理规定</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的通知</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河北省网信办学习研讨</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网络信息内容生态治理规定</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浙江省网信办加大网信执法力度</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058347316"/>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755148"/>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4.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违反第十一条第二款规定</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网络信息内容服务平台违反本规定第十一条第二款规定的，由设区的市级以上网信部门依据职责进行约谈，给予警告，责令限期改正；拒不改正或者情节严重的，责令暂停信息更新，按照有关法律、行政法规的规定予以处理。</a:t>
            </a: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该条规定针对的是网络信息内容服务平台。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第十一条规定如下：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第十一条 鼓励网络信息内容服务平台坚持主流价值导向，优化信息推荐机制，加强版面页面生态管理，在下列重点环节（包括服务类型、位置版块等）积极呈现本规定第五条规定的信息：</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（一）互联网新闻信息服务首页首屏、弹窗和重要新闻信息内容页面等；</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15105102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24731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（二）互联网用户公众账号信息服务精选、热搜等；</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（三）博客、微博客信息服务热门推荐、榜单类、弹窗及基于地理位置的信息服务版块等；</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（四）互联网信息搜索服务热搜词、热搜图及默认搜索等；</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（五）互联网论坛社区服务首页首屏、榜单类、弹窗等；</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（六）互联网音视频服务首页首屏、发现、精选、榜单类、弹窗等；</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（七）互联网网址导航服务、浏览器服务、输入法服务首页首屏、榜单类、皮肤、联想词、弹窗等；</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（八）数字阅读、网络游戏、网络动漫服务首页首屏、精选、榜单类、弹窗等；</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（九）生活服务、知识服务平台首页首屏、热门推荐、弹窗等；</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86527927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098800" y="1219200"/>
            <a:ext cx="8517466" cy="50292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等线" panose="02010600030101010101" pitchFamily="2" charset="-122"/>
              <a:ea typeface="等线" panose="02010600030101010101" pitchFamily="2" charset="-122"/>
            </a:endParaRPr>
          </a:p>
        </p:txBody>
      </p:sp>
      <p:sp>
        <p:nvSpPr>
          <p:cNvPr id="11" name="文本框 1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0" y="939887"/>
            <a:ext cx="5923081" cy="707886"/>
          </a:xfrm>
          <a:prstGeom prst="rect">
            <a:avLst/>
          </a:prstGeom>
          <a:noFill/>
        </p:spPr>
        <p:txBody>
          <a:bodyPr wrap="square" rtlCol="0">
            <a:spAutoFit/>
          </a:bodyPr>
          <a:lstStyle/>
          <a:p>
            <a:pPr algn="ctr"/>
            <a:r>
              <a:rPr kumimoji="1" lang="en-US" altLang="zh-CN" sz="4000" b="1" dirty="0">
                <a:solidFill>
                  <a:srgbClr val="800000"/>
                </a:solidFill>
                <a:latin typeface="Josefin Sans" charset="0"/>
                <a:ea typeface="Josefin Sans" charset="0"/>
                <a:cs typeface="Josefin Sans" charset="0"/>
              </a:rPr>
              <a:t>C   O   N   T   E   N   T</a:t>
            </a:r>
            <a:endParaRPr kumimoji="1" lang="zh-CN" altLang="en-US" sz="4000" b="1" dirty="0">
              <a:solidFill>
                <a:srgbClr val="800000"/>
              </a:solidFill>
              <a:latin typeface="Josefin Sans" charset="0"/>
              <a:ea typeface="Josefin Sans" charset="0"/>
              <a:cs typeface="Josefin Sans" charset="0"/>
            </a:endParaRPr>
          </a:p>
        </p:txBody>
      </p:sp>
      <p:sp>
        <p:nvSpPr>
          <p:cNvPr id="13" name="文本框 1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8048757" y="2274066"/>
            <a:ext cx="3034545" cy="2072106"/>
          </a:xfrm>
          <a:prstGeom prst="rect">
            <a:avLst/>
          </a:prstGeom>
          <a:noFill/>
        </p:spPr>
        <p:txBody>
          <a:bodyPr wrap="square" rtlCol="0">
            <a:spAutoFit/>
          </a:bodyPr>
          <a:lstStyle/>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设立原则</a:t>
            </a: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适用范围</a:t>
            </a: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重点内容解读</a:t>
            </a: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法律责任</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p:txBody>
      </p:sp>
      <p:sp>
        <p:nvSpPr>
          <p:cNvPr id="6" name="e7d195523061f1c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hidden="1"/>
          <p:cNvSpPr txBox="1"/>
          <p:nvPr/>
        </p:nvSpPr>
        <p:spPr>
          <a:xfrm>
            <a:off x="-355600" y="1803400"/>
            <a:ext cx="262251" cy="1016000"/>
          </a:xfrm>
          <a:prstGeom prst="rect">
            <a:avLst/>
          </a:prstGeom>
          <a:noFill/>
        </p:spPr>
        <p:txBody>
          <a:bodyPr vert="wordArtVert" rtlCol="0">
            <a:spAutoFit/>
          </a:bodyPr>
          <a:lstStyle/>
          <a:p>
            <a:r>
              <a:rPr lang="en-US" altLang="zh-CN" sz="100">
                <a:solidFill>
                  <a:prstClr val="black"/>
                </a:solidFill>
              </a:rPr>
              <a:t>e7d195523061f1c01d60fa9f1cfcbfb3d7dea265119d71e15FBB43640B43E9A75E03FE54C774D5D4779ED45933E78901D3CB0E69E39D04A9E1E9B25CF060C4BCA4D072860494D0D8E683C2FE58414E15A257B8C98CAC931B2A91D95E391D8F56A6B197C339044743E4A827576812018FE092D8F796C38DC487F641821CDDB0736DD3EE0F684ACE40</a:t>
            </a:r>
            <a:endParaRPr lang="zh-CN" altLang="en-US" sz="100">
              <a:solidFill>
                <a:prstClr val="black"/>
              </a:solidFill>
            </a:endParaRPr>
          </a:p>
        </p:txBody>
      </p:sp>
      <p:pic>
        <p:nvPicPr>
          <p:cNvPr id="1026" name="Picture 2" descr="https://gimg2.baidu.com/image_search/src=http%3A%2F%2Fbig5.china.com.cn%2Fgate%2Fbig5%2Fzjnews.china.com.cn%2Fd%2Ffile%2Fzjwx%2Fdt%2Fwx%2F2018-05-25%2F98457ef0d74bae3ec1114b071ac959fc.jpg&amp;refer=http%3A%2F%2Fbig5.china.com.cn&amp;app=2002&amp;size=f9999,10000&amp;q=a80&amp;n=0&amp;g=0n&amp;fmt=jpeg?sec=1613203048&amp;t=78a167a5e85354ab709f401001a616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9319" y="2274066"/>
            <a:ext cx="6026474" cy="334804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417865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32398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（十）电子商务平台首页首屏、推荐区等；</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（十一）移动应用商店、移动智能终端预置应用软件和内置信息内容服务首屏、推荐区等；</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（十二）专门以未成年人为服务对象的网络信息内容专栏、专区和产品等；</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（十三）其他处于产品或者服务醒目位置、易引起网络信息内容服务使用者关注的重点环节。</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网络信息内容服务平台不得在以上重点环节呈现本规定第七条规定的信息。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贵州网信部门严格落实</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网络信息内容生态治理规定</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93745602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293483"/>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5.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违反第九条、第十二条、第十五条、第十六条和第十七条规定</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网络信息内容服务平台违反本规定第九条、第十二条、第十五条、第十六条、第十七条规定的，由设区的市级以上网信部门依据职责进行约谈，给予警告，责令限期改正；拒不改正或者情节严重的，责令暂停信息更新，按照有关法律、行政法规的规定予以处理。</a:t>
            </a: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第九条规定如下：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第九条 网络信息内容服务平台应当建立网络信息内容生态治理机制，制定本平台网络信息内容生态治理细则，健全用户注册、账号管理、信息发布审核、跟帖评论审核、版面页面生态管理、实时巡查、应急处置和网络谣言、黑色产业链信息处置等制度。</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506614191"/>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708981"/>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网络信息内容服务平台应当设立网络信息内容生态治理负责人，配备与业务范围和服务规模相适应的专业人员，加强培训考核，提升从业人员素质。</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第十二条规定如下：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第十二条 网络信息内容服务平台采用个性化算法推荐技术推送信息的，应当设置符合本规定第十条、第十一条规定要求的推荐模型，建立健全人工干预和用户自主选择机制。</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第十五条规定如下：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第十五条 网络信息内容服务平台应当制定并公开管理规则和平台公约，完善用户协议，明确用户相关权利义务，并依法依约履行相应管理职责。</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网络信息内容服务平台应当建立用户账号信用管理制度，根据用户账号的信用情况提供相应服务。</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030856452"/>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708981"/>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第十六条规定如下：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第十六条 网络信息内容服务平台应当在显著位置设置便捷的投诉举报入口，公布投诉举报方式，及时受理处置公众投诉举报并反馈处理结果。</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第十七条规定如下：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第十七条 网络信息内容服务平台应当编制网络信息内容生态治理工作年度报告，年度报告应当包括网络信息内容生态治理工作情况、网络信息内容生态治理负责人履职情况、社会评价情况等内容。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剑桥分析公司被多家媒体报道深度参与了</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2016</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年美国大选</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山西省互联网信息办公室进一步加大对属地自媒体账号的监管力度</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99411422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831818"/>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6.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违反第十四条、第十八条、第十九条、第二十一条和第二十五条规定</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违反本规定第十四条、第十八条、第十九条、第二十一条、第二十二条、第二十三条、第二十四条、第二十五条规定的，由网信等有关主管部门依据职责，按照有关法律、行政法规的规定予以处理。</a:t>
            </a: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第十四条规定如下：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第十四条 网络信息内容服务平台应当加强对本平台设置的广告位和在本平台展示的广告内容的审核巡查，对发布违法广告的，应当依法予以处理。</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871301943"/>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785652"/>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第十八条规定如下：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第十八条 网络信息内容服务使用者应当文明健康使用网络，按照法律法规的要求和用户协议约定，切实履行相应义务，在以发帖、回复、留言、弹幕等形式参与网络活动时，文明互动，理性表达，不得发布本规定第六条规定的信息，防范和抵制本规定第七条规定的信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第十九条规定如下：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第十九条 网络群组、论坛社区版块建立者和管理者应当履行群组、版块管理责任，依据法律法规、用户协议和平台公约等，规范群组、版块内信息发布等行为。</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234533329"/>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708981"/>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第二十一条规定如下：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第二十一条 网络信息内容服务使用者和网络信息内容生产者、网络信息内容服务平台不得利用网络和相关信息技术实施侮辱、诽谤、威胁、散布谣言以及侵犯他人隐私等违法行为，损害他人合法权益。</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第二十二条规定如下：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第二十二条 网络信息内容服务使用者和网络信息内容生产者、网络信息内容服务平台不得通过发布、删除信息以及其他干预信息呈现的手段侵害他人合法权益或者谋取非法利益。</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第二十三条规定如下：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第二十三条 网络信息内容服务使用者和网络信息内容生产者、网络信息内容服务平台不得利用深度学习、虚拟现实等新技术新应用从事法律、行政法规禁止的活动。</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090858670"/>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731278"/>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第二十四条规定如下：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第二十四条 网络信息内容服务使用者和网络信息内容生产者、网络信息内容服务平台不得通过人工方式或者技术手段实施流量造假、流量劫持以及虚假注册账号、非法交易账号、操纵用户账号等行为，破坏网络生态秩序。</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第二十五条规定如下：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第二十五条 网络信息内容服务使用者和网络信息内容生产者、网络信息内容服务平台不得利用党旗、党徽、国旗、国徽、国歌等代表党和国家形象的标识及内容，或者借国家重大活动、重大纪念日和国家机关及其工作人员名义等，违法违规开展网络商业营销活动。</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954967975"/>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1477328"/>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接入官方程序劫持流量</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假冒政府部门网站</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“皮皮搞笑”网络社区发布涉疫情有害短视频被下架</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3074" name="Picture 2" descr="snap1369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4140" y="3861915"/>
            <a:ext cx="2573668" cy="1714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descr="snap137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8123" y="3493945"/>
            <a:ext cx="2082332" cy="208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descr="snap137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1592" y="2921782"/>
            <a:ext cx="4747461" cy="2654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402717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案例分析</a:t>
            </a:r>
            <a:r>
              <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a:t>
            </a: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闫某与新浪、百度侵犯名誉权、隐私权纠纷案</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192943"/>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某新浪博客博主发表涉及原告个人隐私的文章，原告先后向新浪公司和百度公司发出律师函要求采取必要措施，新浪公司在诉讼中未提交证据证明其采取了删除等必要措施，百度公司则提供证据证明采取了断开链接、删除等措施。原告起诉要求两公司提供博主的个人信息。</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北京市海淀区法院认为，新浪公司不能证明其已尽到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互联网电子公告服务管理规定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所规定的事前提示和事后监督义务，应承担相应不利法律后果。百度公司在百度网站首页、“百度知道”首页、“百度百科”首页公示了权利人的投诉渠道和投诉步骤，设置了投诉链接及权利声明，并明确提示网络用户的注意义务，已尽到了法定的事前提示和提供有效投诉渠道的事后监督义务，不承担侵权责任。新浪公司未能举证证明接到原告通知后采取了必要措施，应承担侵权责任；百度公司则在接到原告通知后及时采取了断开链接、删除等措施，不承担侵权责任。</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23880150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设立原则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370153"/>
          </a:xfrm>
          <a:prstGeom prst="rect">
            <a:avLst/>
          </a:prstGeom>
        </p:spPr>
        <p:txBody>
          <a:bodyPr wrap="square">
            <a:spAutoFit/>
          </a:bodyPr>
          <a:lstStyle/>
          <a:p>
            <a:pPr algn="just">
              <a:lnSpc>
                <a:spcPct val="150000"/>
              </a:lnSpc>
            </a:pPr>
            <a:r>
              <a:rPr lang="zh-CN" altLang="en-US"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为了营造良好网络生态，保障公民、法人和其他组织的合法权益，维护国家安全和公共利益，根据</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中华人民共和国国家安全法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中华人民共和国网络安全法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互联网信息服务管理办法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等法律、行政法规，制定本规定。</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伴随着互联网行业的快速发展、网络安全问题日益凸显。侵犯公民个人隐私、窃取个人信息、网上黄赌毒、网络谣言等违法犯罪行为层出不穷，严重影响国家公共安全。开展网络安全治理、打击网上违法违规行为，建设清朗的网络空间刻不容缓。 </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56410413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案例分析</a:t>
            </a:r>
            <a:r>
              <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a:t>
            </a: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闫某与新浪、百度侵犯名誉权、隐私权纠纷案</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293483"/>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原告要求新浪公司提供博主的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IP</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地址和全部注册信息，包括但不限于姓名、地址、联系方式等资料，由于两个博客的内容涉及了原告的人格权益，原告有权知晓该网络用户的个人信息以便主张权利，新浪公司应当在网络技术力所能及的范围内，向原告披露上述两位博主的网络用户信息，以维护其保护自身合法权益的信息知情权，应予支持。</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解读：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网络侵权案件的一大特点就是网络的匿名性，如何确定侵权人的个人身份，常常成为阻碍原告维护自身权利的障碍。但是，另一方面，互联网公司又负有法定的对网络用户的保密义务，如何处理两者之间的关系？通过诉讼的方式，由人民法院对原告请求网络服务提供者提供网络用户个人信息的要求进行审查后并作出判断，能够较好地实现两者的平衡。</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979507100"/>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0F8861-9B51-1A43-B949-35555B5FE30B}"/>
              </a:ext>
            </a:extLst>
          </p:cNvPr>
          <p:cNvSpPr/>
          <p:nvPr/>
        </p:nvSpPr>
        <p:spPr>
          <a:xfrm>
            <a:off x="0" y="1044575"/>
            <a:ext cx="12192000" cy="468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a:extLst>
              <a:ext uri="{FF2B5EF4-FFF2-40B4-BE49-F238E27FC236}">
                <a16:creationId xmlns:a16="http://schemas.microsoft.com/office/drawing/2014/main" id="{6CF84ACE-21E2-7040-A115-618456902C8C}"/>
              </a:ext>
            </a:extLst>
          </p:cNvPr>
          <p:cNvSpPr txBox="1"/>
          <p:nvPr/>
        </p:nvSpPr>
        <p:spPr>
          <a:xfrm rot="5400000">
            <a:off x="753277" y="2359263"/>
            <a:ext cx="1699895" cy="460375"/>
          </a:xfrm>
          <a:prstGeom prst="rect">
            <a:avLst/>
          </a:prstGeom>
          <a:noFill/>
        </p:spPr>
        <p:txBody>
          <a:bodyPr wrap="none" rtlCol="0">
            <a:spAutoFit/>
          </a:bodyPr>
          <a:lstStyle/>
          <a:p>
            <a:r>
              <a:rPr lang="en-US" altLang="zh-CN" sz="2400" b="1" dirty="0">
                <a:solidFill>
                  <a:srgbClr val="ED7D31"/>
                </a:solidFill>
              </a:rPr>
              <a:t>INMYSHOW</a:t>
            </a:r>
          </a:p>
        </p:txBody>
      </p:sp>
      <p:sp>
        <p:nvSpPr>
          <p:cNvPr id="4" name="文本框 3">
            <a:extLst>
              <a:ext uri="{FF2B5EF4-FFF2-40B4-BE49-F238E27FC236}">
                <a16:creationId xmlns:a16="http://schemas.microsoft.com/office/drawing/2014/main" id="{03341D1F-54CA-0C40-94CB-2FD352A334DE}"/>
              </a:ext>
            </a:extLst>
          </p:cNvPr>
          <p:cNvSpPr txBox="1"/>
          <p:nvPr/>
        </p:nvSpPr>
        <p:spPr>
          <a:xfrm rot="5400000">
            <a:off x="-156024" y="2540413"/>
            <a:ext cx="2411095" cy="829945"/>
          </a:xfrm>
          <a:prstGeom prst="rect">
            <a:avLst/>
          </a:prstGeom>
          <a:noFill/>
        </p:spPr>
        <p:txBody>
          <a:bodyPr wrap="none" rtlCol="0">
            <a:spAutoFit/>
          </a:bodyPr>
          <a:lstStyle/>
          <a:p>
            <a:r>
              <a:rPr lang="en-US" altLang="zh-CN" sz="2400" b="1" dirty="0">
                <a:solidFill>
                  <a:srgbClr val="ED7D31"/>
                </a:solidFill>
              </a:rPr>
              <a:t>NEW MEDIA</a:t>
            </a:r>
          </a:p>
          <a:p>
            <a:r>
              <a:rPr lang="en-US" altLang="zh-CN" sz="2400" b="1" dirty="0">
                <a:solidFill>
                  <a:srgbClr val="ED7D31"/>
                </a:solidFill>
              </a:rPr>
              <a:t>BUSINESS GROUP</a:t>
            </a:r>
          </a:p>
        </p:txBody>
      </p:sp>
      <p:sp>
        <p:nvSpPr>
          <p:cNvPr id="5" name="矩形 4">
            <a:extLst>
              <a:ext uri="{FF2B5EF4-FFF2-40B4-BE49-F238E27FC236}">
                <a16:creationId xmlns:a16="http://schemas.microsoft.com/office/drawing/2014/main" id="{FC7901F2-EC45-604B-BC32-A5033BDE83F9}"/>
              </a:ext>
            </a:extLst>
          </p:cNvPr>
          <p:cNvSpPr/>
          <p:nvPr/>
        </p:nvSpPr>
        <p:spPr>
          <a:xfrm>
            <a:off x="634551" y="782416"/>
            <a:ext cx="1152525" cy="890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a:extLst>
              <a:ext uri="{FF2B5EF4-FFF2-40B4-BE49-F238E27FC236}">
                <a16:creationId xmlns:a16="http://schemas.microsoft.com/office/drawing/2014/main" id="{B9829E94-238A-324D-9114-19A4639BE1AB}"/>
              </a:ext>
            </a:extLst>
          </p:cNvPr>
          <p:cNvGrpSpPr/>
          <p:nvPr/>
        </p:nvGrpSpPr>
        <p:grpSpPr>
          <a:xfrm>
            <a:off x="9438309" y="2434683"/>
            <a:ext cx="2284497" cy="2419352"/>
            <a:chOff x="11907" y="3426"/>
            <a:chExt cx="3598" cy="3810"/>
          </a:xfrm>
        </p:grpSpPr>
        <p:sp>
          <p:nvSpPr>
            <p:cNvPr id="7" name="任意多边形 23">
              <a:extLst>
                <a:ext uri="{FF2B5EF4-FFF2-40B4-BE49-F238E27FC236}">
                  <a16:creationId xmlns:a16="http://schemas.microsoft.com/office/drawing/2014/main" id="{CBD6B3DF-296E-334B-A6D5-A5DF3FCDCC46}"/>
                </a:ext>
              </a:extLst>
            </p:cNvPr>
            <p:cNvSpPr/>
            <p:nvPr/>
          </p:nvSpPr>
          <p:spPr>
            <a:xfrm>
              <a:off x="11907" y="3426"/>
              <a:ext cx="3598" cy="3810"/>
            </a:xfrm>
            <a:custGeom>
              <a:avLst/>
              <a:gdLst>
                <a:gd name="connsiteX0" fmla="*/ 1 w 2170113"/>
                <a:gd name="connsiteY0" fmla="*/ 337926 h 2419352"/>
                <a:gd name="connsiteX1" fmla="*/ 1 w 2170113"/>
                <a:gd name="connsiteY1" fmla="*/ 476743 h 2419352"/>
                <a:gd name="connsiteX2" fmla="*/ 72001 w 2170113"/>
                <a:gd name="connsiteY2" fmla="*/ 407335 h 2419352"/>
                <a:gd name="connsiteX3" fmla="*/ 0 w 2170113"/>
                <a:gd name="connsiteY3" fmla="*/ 0 h 2419352"/>
                <a:gd name="connsiteX4" fmla="*/ 2170113 w 2170113"/>
                <a:gd name="connsiteY4" fmla="*/ 0 h 2419352"/>
                <a:gd name="connsiteX5" fmla="*/ 2170113 w 2170113"/>
                <a:gd name="connsiteY5" fmla="*/ 2419352 h 2419352"/>
                <a:gd name="connsiteX6" fmla="*/ 0 w 2170113"/>
                <a:gd name="connsiteY6" fmla="*/ 2419352 h 241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113" h="2419352">
                  <a:moveTo>
                    <a:pt x="1" y="337926"/>
                  </a:moveTo>
                  <a:lnTo>
                    <a:pt x="1" y="476743"/>
                  </a:lnTo>
                  <a:lnTo>
                    <a:pt x="72001" y="407335"/>
                  </a:lnTo>
                  <a:close/>
                  <a:moveTo>
                    <a:pt x="0" y="0"/>
                  </a:moveTo>
                  <a:lnTo>
                    <a:pt x="2170113" y="0"/>
                  </a:lnTo>
                  <a:lnTo>
                    <a:pt x="2170113" y="2419352"/>
                  </a:lnTo>
                  <a:lnTo>
                    <a:pt x="0" y="24193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 name="直接连接符 27">
              <a:extLst>
                <a:ext uri="{FF2B5EF4-FFF2-40B4-BE49-F238E27FC236}">
                  <a16:creationId xmlns:a16="http://schemas.microsoft.com/office/drawing/2014/main" id="{95478AA8-2B34-8546-BA88-CC580EFF997C}"/>
                </a:ext>
              </a:extLst>
            </p:cNvPr>
            <p:cNvCxnSpPr/>
            <p:nvPr/>
          </p:nvCxnSpPr>
          <p:spPr>
            <a:xfrm>
              <a:off x="12379" y="4561"/>
              <a:ext cx="651" cy="0"/>
            </a:xfrm>
            <a:prstGeom prst="line">
              <a:avLst/>
            </a:prstGeom>
            <a:ln w="952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458DFE63-9075-3F41-A77A-D0CB02125A8C}"/>
              </a:ext>
            </a:extLst>
          </p:cNvPr>
          <p:cNvSpPr txBox="1"/>
          <p:nvPr/>
        </p:nvSpPr>
        <p:spPr>
          <a:xfrm>
            <a:off x="3489754" y="2955385"/>
            <a:ext cx="4512838" cy="923330"/>
          </a:xfrm>
          <a:prstGeom prst="rect">
            <a:avLst/>
          </a:prstGeom>
          <a:noFill/>
        </p:spPr>
        <p:txBody>
          <a:bodyPr wrap="none" rtlCol="0">
            <a:spAutoFit/>
          </a:bodyPr>
          <a:lstStyle/>
          <a:p>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Thank</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 </a:t>
            </a:r>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You</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a:t>
            </a:r>
          </a:p>
        </p:txBody>
      </p:sp>
      <p:pic>
        <p:nvPicPr>
          <p:cNvPr id="10" name="图片 9">
            <a:extLst>
              <a:ext uri="{FF2B5EF4-FFF2-40B4-BE49-F238E27FC236}">
                <a16:creationId xmlns:a16="http://schemas.microsoft.com/office/drawing/2014/main" id="{BBA9C77E-7341-734D-95FC-82094FBB8BFC}"/>
              </a:ext>
            </a:extLst>
          </p:cNvPr>
          <p:cNvPicPr>
            <a:picLocks noChangeAspect="1"/>
          </p:cNvPicPr>
          <p:nvPr/>
        </p:nvPicPr>
        <p:blipFill>
          <a:blip r:embed="rId2" cstate="screen"/>
          <a:stretch>
            <a:fillRect/>
          </a:stretch>
        </p:blipFill>
        <p:spPr>
          <a:xfrm>
            <a:off x="9574743" y="2595339"/>
            <a:ext cx="2012315" cy="2012315"/>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135228299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设立原则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83181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．建立健全网络综合治理体系的需要</a:t>
            </a:r>
          </a:p>
          <a:p>
            <a:pPr>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国家网信办出台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，贯彻落实党的十九届四中全会精神，加强网络生态治理，培育积极健康、向上向善的网络文化，是建立健全网络综合治理体系的需要。</a:t>
            </a:r>
          </a:p>
          <a:p>
            <a:pPr>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．维护广大网民切身利益的需要</a:t>
            </a:r>
          </a:p>
          <a:p>
            <a:pPr>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在网络空间凝心聚力、营造清朗网络空间、建设良好网络生态，是维护广大网民切身利益的需要。制定实施</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，有利于进一步明确治理任务，将社会各主体共同纳入到网络信息内容生态治理当中，打造良好的网络生态环境。</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45480722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适用范围</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2061"/>
            <a:ext cx="11047851" cy="2908489"/>
          </a:xfrm>
          <a:prstGeom prst="rect">
            <a:avLst/>
          </a:prstGeom>
        </p:spPr>
        <p:txBody>
          <a:bodyPr wrap="square">
            <a:spAutoFit/>
          </a:bodyPr>
          <a:lstStyle/>
          <a:p>
            <a:pPr algn="just">
              <a:lnSpc>
                <a:spcPct val="150000"/>
              </a:lnSpc>
            </a:pPr>
            <a:r>
              <a:rPr lang="zh-CN" altLang="en-US" dirty="0">
                <a:solidFill>
                  <a:schemeClr val="bg2">
                    <a:lumMod val="10000"/>
                  </a:schemeClr>
                </a:solidFill>
                <a:latin typeface="等线" panose="02010600030101010101" pitchFamily="2" charset="-122"/>
                <a:ea typeface="等线" panose="02010600030101010101" pitchFamily="2"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中华人民共和国境内的网络信息内容生态治理活动，适用本规定。</a:t>
            </a: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本规定所称网络信息内容生态治理，是指政府、企业、社会、网民等主体，以培育和践行社会主义核心价值观为根本，以网络信息内容为主要治理对象，以建立健全网络综合治理体系、营造清朗的网络空间、建设良好的网络生态为目标，开展的弘扬正能量、处置违法和不良信息等相关活动。</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44995759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适用范围</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2061"/>
            <a:ext cx="11047851" cy="4293483"/>
          </a:xfrm>
          <a:prstGeom prst="rect">
            <a:avLst/>
          </a:prstGeom>
        </p:spPr>
        <p:txBody>
          <a:bodyPr wrap="square">
            <a:spAutoFit/>
          </a:bodyPr>
          <a:lstStyle/>
          <a:p>
            <a:pPr algn="just">
              <a:lnSpc>
                <a:spcPct val="150000"/>
              </a:lnSpc>
            </a:pPr>
            <a:r>
              <a:rPr lang="zh-CN" altLang="en-US" dirty="0">
                <a:solidFill>
                  <a:schemeClr val="bg2">
                    <a:lumMod val="10000"/>
                  </a:schemeClr>
                </a:solidFill>
                <a:latin typeface="等线" panose="02010600030101010101" pitchFamily="2" charset="-122"/>
                <a:ea typeface="等线" panose="02010600030101010101" pitchFamily="2"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国家网信部门负责统筹协调全国网络信息内容生态治理和相关监督管理工作，各有关主管部门依据各自职责做好网络信息内容生态治理工作。</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地方网信部门负责统筹协调本行政区域内网络信息内容生态治理和相关监督管理工作，地方各有关主管部门依据各自职责做好本行政区域内网络信息内容生态治理工作。</a:t>
            </a: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一、网络信息内容生态治理主体的多元化</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网络信息内容生态的治理，应当明确多元参与协同共治的治理模式，要突破市场和政府二元对立和单一主导的模式。在数字经济时代，要以平台思维和社会化思维的模式重新审视政府、企业、社会、网民这四大主体在网络生态治理中的功能和作用。</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86919076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适用范围</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2061"/>
            <a:ext cx="11047851" cy="4708981"/>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明确了政府、企业、社会、网民等主体多元参与协同共治的治理模式。</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二、网络信息内容生态治理的监督机制</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要求各级网信部门会同有关主管部门，建立健全信息共享、会商通报、联合执法、案件督办、信息公开等工作机制，协同开展网络信息内容生态治理工作。事实上，我国网络信息内容治理的监管不仅仅是网信部门的职责，应当全面把握网络综合治理体系的各个要素和环节，增强协同体系监管的顶层设计。</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网站平台自查自纠</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网站被盗用发布不良信息，负责人被依法约谈</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76721420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重点内容解读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4293483"/>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1.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网络信息内容生产者的要求</a:t>
            </a:r>
          </a:p>
          <a:p>
            <a:pPr algn="just">
              <a:lnSpc>
                <a:spcPct val="150000"/>
              </a:lnSpc>
            </a:pPr>
            <a:r>
              <a:rPr lang="zh-CN" altLang="en-US" sz="2000" dirty="0">
                <a:solidFill>
                  <a:schemeClr val="bg2">
                    <a:lumMod val="10000"/>
                  </a:schemeClr>
                </a:solidFill>
                <a:latin typeface="等线" panose="02010600030101010101" pitchFamily="2" charset="-122"/>
                <a:ea typeface="等线" panose="02010600030101010101" pitchFamily="2"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第四条规定：网络信息内容生产者应当遵守法律法规，遵循公序良俗，不得损害国家利益、公共利益和他人合法权益。</a:t>
            </a: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鉴于网络生态治理的对象是网络信息内容，而信息内容的生态治理主要涉及三类主体，即内容的生产者、内容的服务平台和内容服务的使用者，为此</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网络信息内容生态治理规定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重点规制这三大行政管理相对人。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首先，网络信息内容生产者，是制作、复制、发布网络信息内容的组织或者个人，在遵守法律法规的前提下，还要遵循公序良俗，加强网络文明建设。</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993056022"/>
      </p:ext>
    </p:extLst>
  </p:cSld>
  <p:clrMapOvr>
    <a:masterClrMapping/>
  </p:clrMapOvr>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9209</TotalTime>
  <Words>11036</Words>
  <Application>Microsoft Office PowerPoint</Application>
  <PresentationFormat>宽屏</PresentationFormat>
  <Paragraphs>388</Paragraphs>
  <Slides>41</Slides>
  <Notes>39</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41</vt:i4>
      </vt:variant>
    </vt:vector>
  </HeadingPairs>
  <TitlesOfParts>
    <vt:vector size="50" baseType="lpstr">
      <vt:lpstr>等线</vt:lpstr>
      <vt:lpstr>微软雅黑</vt:lpstr>
      <vt:lpstr>Arial</vt:lpstr>
      <vt:lpstr>Calibri</vt:lpstr>
      <vt:lpstr>Calibri Light</vt:lpstr>
      <vt:lpstr>Josefin Sans</vt:lpstr>
      <vt:lpstr>Wingdings</vt:lpstr>
      <vt:lpstr>Office 主题</vt:lpstr>
      <vt:lpstr>1_Office 主题</vt:lpstr>
      <vt:lpstr>PowerPoint 演示文稿</vt:lpstr>
      <vt:lpstr>第三章　熟悉《网络信息内容生态治理规定》  授课教师：杨  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729</cp:revision>
  <cp:lastPrinted>2020-05-31T09:47:00Z</cp:lastPrinted>
  <dcterms:created xsi:type="dcterms:W3CDTF">2019-06-03T11:07:00Z</dcterms:created>
  <dcterms:modified xsi:type="dcterms:W3CDTF">2022-03-01T01:22:49Z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