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notesMasterIdLst>
    <p:notesMasterId r:id="rId63"/>
  </p:notesMasterIdLst>
  <p:sldIdLst>
    <p:sldId id="11089480" r:id="rId3"/>
    <p:sldId id="11089520" r:id="rId4"/>
    <p:sldId id="11089521" r:id="rId5"/>
    <p:sldId id="11089578" r:id="rId6"/>
    <p:sldId id="11089582" r:id="rId7"/>
    <p:sldId id="11089583" r:id="rId8"/>
    <p:sldId id="11089646" r:id="rId9"/>
    <p:sldId id="11089647" r:id="rId10"/>
    <p:sldId id="11089584" r:id="rId11"/>
    <p:sldId id="11089648" r:id="rId12"/>
    <p:sldId id="11089649" r:id="rId13"/>
    <p:sldId id="11089585" r:id="rId14"/>
    <p:sldId id="11089586" r:id="rId15"/>
    <p:sldId id="11089650" r:id="rId16"/>
    <p:sldId id="11089651" r:id="rId17"/>
    <p:sldId id="11089652" r:id="rId18"/>
    <p:sldId id="11089653" r:id="rId19"/>
    <p:sldId id="11089654" r:id="rId20"/>
    <p:sldId id="11089655" r:id="rId21"/>
    <p:sldId id="11089656" r:id="rId22"/>
    <p:sldId id="11089657" r:id="rId23"/>
    <p:sldId id="11089658" r:id="rId24"/>
    <p:sldId id="11089659" r:id="rId25"/>
    <p:sldId id="11089660" r:id="rId26"/>
    <p:sldId id="11089661" r:id="rId27"/>
    <p:sldId id="11089662" r:id="rId28"/>
    <p:sldId id="11089663" r:id="rId29"/>
    <p:sldId id="11089664" r:id="rId30"/>
    <p:sldId id="11089665" r:id="rId31"/>
    <p:sldId id="11089666" r:id="rId32"/>
    <p:sldId id="11089667" r:id="rId33"/>
    <p:sldId id="11089668" r:id="rId34"/>
    <p:sldId id="11089669" r:id="rId35"/>
    <p:sldId id="11089670" r:id="rId36"/>
    <p:sldId id="11089671" r:id="rId37"/>
    <p:sldId id="11089672" r:id="rId38"/>
    <p:sldId id="11089673" r:id="rId39"/>
    <p:sldId id="11089674" r:id="rId40"/>
    <p:sldId id="11089675" r:id="rId41"/>
    <p:sldId id="11089676" r:id="rId42"/>
    <p:sldId id="11089677" r:id="rId43"/>
    <p:sldId id="11089678" r:id="rId44"/>
    <p:sldId id="11089679" r:id="rId45"/>
    <p:sldId id="11089680" r:id="rId46"/>
    <p:sldId id="11089681" r:id="rId47"/>
    <p:sldId id="11089682" r:id="rId48"/>
    <p:sldId id="11089683" r:id="rId49"/>
    <p:sldId id="11089684" r:id="rId50"/>
    <p:sldId id="11089685" r:id="rId51"/>
    <p:sldId id="11089686" r:id="rId52"/>
    <p:sldId id="11089687" r:id="rId53"/>
    <p:sldId id="11089688" r:id="rId54"/>
    <p:sldId id="11089689" r:id="rId55"/>
    <p:sldId id="11089690" r:id="rId56"/>
    <p:sldId id="11089691" r:id="rId57"/>
    <p:sldId id="11089692" r:id="rId58"/>
    <p:sldId id="11089693" r:id="rId59"/>
    <p:sldId id="11089694" r:id="rId60"/>
    <p:sldId id="11089695" r:id="rId61"/>
    <p:sldId id="11089581" r:id="rId62"/>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3840" userDrawn="1">
          <p15:clr>
            <a:srgbClr val="A4A3A4"/>
          </p15:clr>
        </p15:guide>
        <p15:guide id="4" orient="horz" pos="618" userDrawn="1">
          <p15:clr>
            <a:srgbClr val="A4A3A4"/>
          </p15:clr>
        </p15:guide>
        <p15:guide id="5" orient="horz" pos="372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duanqiaozhi" initials="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9D64"/>
    <a:srgbClr val="A9D18E"/>
    <a:srgbClr val="B4C7E7"/>
    <a:srgbClr val="FFE699"/>
    <a:srgbClr val="F8CBAD"/>
    <a:srgbClr val="A5A5A5"/>
    <a:srgbClr val="ED7D31"/>
    <a:srgbClr val="FFC000"/>
    <a:srgbClr val="70AD4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86" autoAdjust="0"/>
    <p:restoredTop sz="85635" autoAdjust="0"/>
  </p:normalViewPr>
  <p:slideViewPr>
    <p:cSldViewPr snapToGrid="0" showGuides="1">
      <p:cViewPr varScale="1">
        <p:scale>
          <a:sx n="72" d="100"/>
          <a:sy n="72" d="100"/>
        </p:scale>
        <p:origin x="60" y="480"/>
      </p:cViewPr>
      <p:guideLst>
        <p:guide pos="3840"/>
        <p:guide orient="horz" pos="618"/>
        <p:guide orient="horz" pos="3725"/>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5ADAA2FF-22E5-4C9B-BB9E-2BB16827FF45}" type="datetimeFigureOut">
              <a:rPr lang="zh-CN" altLang="en-US" smtClean="0"/>
              <a:t>2022/3/1</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3695395A-0780-4FC6-AE4A-65D00462A3F1}" type="slidenum">
              <a:rPr lang="zh-CN" altLang="en-US" smtClean="0"/>
              <a:t>‹#›</a:t>
            </a:fld>
            <a:endParaRPr lang="zh-CN" altLang="en-US"/>
          </a:p>
        </p:txBody>
      </p:sp>
    </p:spTree>
    <p:extLst>
      <p:ext uri="{BB962C8B-B14F-4D97-AF65-F5344CB8AC3E}">
        <p14:creationId xmlns:p14="http://schemas.microsoft.com/office/powerpoint/2010/main" val="3186464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09079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11</a:t>
            </a:fld>
            <a:endParaRPr lang="zh-CN" altLang="en-US"/>
          </a:p>
        </p:txBody>
      </p:sp>
    </p:spTree>
    <p:extLst>
      <p:ext uri="{BB962C8B-B14F-4D97-AF65-F5344CB8AC3E}">
        <p14:creationId xmlns:p14="http://schemas.microsoft.com/office/powerpoint/2010/main" val="8982423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网络交易管理办法</a:t>
            </a:r>
            <a:r>
              <a:rPr lang="en-US" altLang="zh-CN" dirty="0"/>
              <a:t>》 </a:t>
            </a:r>
            <a:r>
              <a:rPr lang="zh-CN" altLang="en-US" dirty="0"/>
              <a:t>第</a:t>
            </a:r>
            <a:r>
              <a:rPr lang="en-US" altLang="zh-CN" dirty="0"/>
              <a:t>7</a:t>
            </a:r>
            <a:r>
              <a:rPr lang="zh-CN" altLang="en-US" dirty="0"/>
              <a:t>条；</a:t>
            </a:r>
          </a:p>
          <a:p>
            <a:r>
              <a:rPr lang="en-US" altLang="zh-CN" dirty="0"/>
              <a:t>《</a:t>
            </a:r>
            <a:r>
              <a:rPr lang="zh-CN" altLang="en-US" dirty="0"/>
              <a:t>杭州市网络交易管理暂行办法</a:t>
            </a:r>
            <a:r>
              <a:rPr lang="en-US" altLang="zh-CN" dirty="0"/>
              <a:t>》 </a:t>
            </a:r>
            <a:r>
              <a:rPr lang="zh-CN" altLang="en-US" dirty="0"/>
              <a:t>第</a:t>
            </a:r>
            <a:r>
              <a:rPr lang="en-US" altLang="zh-CN" dirty="0"/>
              <a:t>8</a:t>
            </a:r>
            <a:r>
              <a:rPr lang="zh-CN" altLang="en-US" dirty="0"/>
              <a:t>条；</a:t>
            </a:r>
          </a:p>
          <a:p>
            <a:r>
              <a:rPr lang="en-US" altLang="zh-CN" dirty="0"/>
              <a:t>《</a:t>
            </a:r>
            <a:r>
              <a:rPr lang="zh-CN" altLang="en-US" dirty="0"/>
              <a:t>无证无照经营查处办法</a:t>
            </a:r>
            <a:r>
              <a:rPr lang="en-US" altLang="zh-CN" dirty="0"/>
              <a:t>》 </a:t>
            </a:r>
            <a:r>
              <a:rPr lang="zh-CN" altLang="en-US" dirty="0"/>
              <a:t>第</a:t>
            </a:r>
            <a:r>
              <a:rPr lang="en-US" altLang="zh-CN" dirty="0"/>
              <a:t>3</a:t>
            </a:r>
            <a:r>
              <a:rPr lang="zh-CN" altLang="en-US" dirty="0"/>
              <a:t>、</a:t>
            </a:r>
            <a:r>
              <a:rPr lang="en-US" altLang="zh-CN" dirty="0"/>
              <a:t>5</a:t>
            </a:r>
            <a:r>
              <a:rPr lang="zh-CN" altLang="en-US" dirty="0"/>
              <a:t>、</a:t>
            </a:r>
            <a:r>
              <a:rPr lang="en-US" altLang="zh-CN" dirty="0"/>
              <a:t>6</a:t>
            </a:r>
            <a:r>
              <a:rPr lang="zh-CN" altLang="en-US" dirty="0"/>
              <a:t>条；</a:t>
            </a:r>
          </a:p>
          <a:p>
            <a:r>
              <a:rPr lang="en-US" altLang="zh-CN" dirty="0"/>
              <a:t>《</a:t>
            </a:r>
            <a:r>
              <a:rPr lang="zh-CN" altLang="en-US" dirty="0"/>
              <a:t>第三方电子商务交易平台服务规范</a:t>
            </a:r>
            <a:r>
              <a:rPr lang="en-US" altLang="zh-CN" dirty="0"/>
              <a:t>》 5.2 </a:t>
            </a:r>
            <a:r>
              <a:rPr lang="zh-CN" altLang="en-US" dirty="0"/>
              <a:t>市场准入和行政许可；</a:t>
            </a:r>
          </a:p>
          <a:p>
            <a:r>
              <a:rPr lang="en-US" altLang="zh-CN" dirty="0"/>
              <a:t>《</a:t>
            </a:r>
            <a:r>
              <a:rPr lang="zh-CN" altLang="en-US" dirty="0"/>
              <a:t>企业所得税法</a:t>
            </a:r>
            <a:r>
              <a:rPr lang="en-US" altLang="zh-CN" dirty="0"/>
              <a:t>》 </a:t>
            </a:r>
            <a:r>
              <a:rPr lang="zh-CN" altLang="en-US" dirty="0"/>
              <a:t>第</a:t>
            </a:r>
            <a:r>
              <a:rPr lang="en-US" altLang="zh-CN" dirty="0"/>
              <a:t>27</a:t>
            </a:r>
            <a:r>
              <a:rPr lang="zh-CN" altLang="en-US" dirty="0"/>
              <a:t>、</a:t>
            </a:r>
            <a:r>
              <a:rPr lang="en-US" altLang="zh-CN" dirty="0"/>
              <a:t>28</a:t>
            </a:r>
            <a:r>
              <a:rPr lang="zh-CN" altLang="en-US" dirty="0"/>
              <a:t>条；</a:t>
            </a:r>
          </a:p>
          <a:p>
            <a:r>
              <a:rPr lang="en-US" altLang="zh-CN" dirty="0"/>
              <a:t>《</a:t>
            </a:r>
            <a:r>
              <a:rPr lang="zh-CN" altLang="en-US" dirty="0"/>
              <a:t>个人所得税法</a:t>
            </a:r>
            <a:r>
              <a:rPr lang="en-US" altLang="zh-CN" dirty="0"/>
              <a:t>》 </a:t>
            </a:r>
            <a:r>
              <a:rPr lang="zh-CN" altLang="en-US" dirty="0"/>
              <a:t>第</a:t>
            </a:r>
            <a:r>
              <a:rPr lang="en-US" altLang="zh-CN" dirty="0"/>
              <a:t>3</a:t>
            </a:r>
            <a:r>
              <a:rPr lang="zh-CN" altLang="en-US" dirty="0"/>
              <a:t>、</a:t>
            </a:r>
            <a:r>
              <a:rPr lang="en-US" altLang="zh-CN" dirty="0"/>
              <a:t>6</a:t>
            </a:r>
            <a:r>
              <a:rPr lang="zh-CN" altLang="en-US" dirty="0"/>
              <a:t>条；</a:t>
            </a:r>
          </a:p>
          <a:p>
            <a:r>
              <a:rPr lang="en-US" altLang="zh-CN" dirty="0"/>
              <a:t>《</a:t>
            </a:r>
            <a:r>
              <a:rPr lang="zh-CN" altLang="en-US" dirty="0"/>
              <a:t>电子营业执照管理办法（试行）</a:t>
            </a:r>
            <a:r>
              <a:rPr lang="en-US" altLang="zh-CN" dirty="0"/>
              <a:t>》</a:t>
            </a:r>
            <a:r>
              <a:rPr lang="zh-CN" altLang="en-US" dirty="0"/>
              <a:t>；</a:t>
            </a:r>
          </a:p>
          <a:p>
            <a:r>
              <a:rPr lang="en-US" altLang="zh-CN" dirty="0"/>
              <a:t>《</a:t>
            </a:r>
            <a:r>
              <a:rPr lang="zh-CN" altLang="en-US" dirty="0"/>
              <a:t>行证许可法</a:t>
            </a:r>
            <a:r>
              <a:rPr lang="en-US" altLang="zh-CN" dirty="0"/>
              <a:t>》 </a:t>
            </a:r>
            <a:r>
              <a:rPr lang="zh-CN" altLang="en-US" dirty="0"/>
              <a:t>第</a:t>
            </a:r>
            <a:r>
              <a:rPr lang="en-US" altLang="zh-CN" dirty="0"/>
              <a:t>2</a:t>
            </a:r>
            <a:r>
              <a:rPr lang="zh-CN" altLang="en-US" dirty="0"/>
              <a:t>、</a:t>
            </a:r>
            <a:r>
              <a:rPr lang="en-US" altLang="zh-CN" dirty="0"/>
              <a:t>12</a:t>
            </a:r>
            <a:r>
              <a:rPr lang="zh-CN" altLang="en-US" dirty="0"/>
              <a:t>、</a:t>
            </a:r>
            <a:r>
              <a:rPr lang="en-US" altLang="zh-CN" dirty="0"/>
              <a:t>13</a:t>
            </a:r>
            <a:r>
              <a:rPr lang="zh-CN" altLang="en-US" dirty="0"/>
              <a:t>条；</a:t>
            </a:r>
          </a:p>
          <a:p>
            <a:r>
              <a:rPr lang="en-US" altLang="zh-CN" dirty="0"/>
              <a:t>《</a:t>
            </a:r>
            <a:r>
              <a:rPr lang="zh-CN" altLang="en-US" dirty="0"/>
              <a:t>杭州市网络交易管理暂行办法</a:t>
            </a:r>
            <a:r>
              <a:rPr lang="en-US" altLang="zh-CN" dirty="0"/>
              <a:t>》 </a:t>
            </a:r>
            <a:r>
              <a:rPr lang="zh-CN" altLang="en-US" dirty="0"/>
              <a:t>第</a:t>
            </a:r>
            <a:r>
              <a:rPr lang="en-US" altLang="zh-CN" dirty="0"/>
              <a:t>9</a:t>
            </a:r>
            <a:r>
              <a:rPr lang="zh-CN" altLang="en-US" dirty="0"/>
              <a:t>条。</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12</a:t>
            </a:fld>
            <a:endParaRPr lang="zh-CN" altLang="en-US"/>
          </a:p>
        </p:txBody>
      </p:sp>
    </p:spTree>
    <p:extLst>
      <p:ext uri="{BB962C8B-B14F-4D97-AF65-F5344CB8AC3E}">
        <p14:creationId xmlns:p14="http://schemas.microsoft.com/office/powerpoint/2010/main" val="5765015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13</a:t>
            </a:fld>
            <a:endParaRPr lang="zh-CN" altLang="en-US"/>
          </a:p>
        </p:txBody>
      </p:sp>
    </p:spTree>
    <p:extLst>
      <p:ext uri="{BB962C8B-B14F-4D97-AF65-F5344CB8AC3E}">
        <p14:creationId xmlns:p14="http://schemas.microsoft.com/office/powerpoint/2010/main" val="10985111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14</a:t>
            </a:fld>
            <a:endParaRPr lang="zh-CN" altLang="en-US"/>
          </a:p>
        </p:txBody>
      </p:sp>
    </p:spTree>
    <p:extLst>
      <p:ext uri="{BB962C8B-B14F-4D97-AF65-F5344CB8AC3E}">
        <p14:creationId xmlns:p14="http://schemas.microsoft.com/office/powerpoint/2010/main" val="7426267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77500" lnSpcReduction="20000"/>
          </a:bodyPr>
          <a:lstStyle/>
          <a:p>
            <a:r>
              <a:rPr lang="zh-CN" altLang="en-US" b="1" dirty="0"/>
              <a:t>案例</a:t>
            </a:r>
            <a:r>
              <a:rPr lang="en-US" altLang="zh-CN" b="1" dirty="0"/>
              <a:t>——</a:t>
            </a:r>
            <a:r>
              <a:rPr lang="zh-CN" altLang="en-US" b="1" dirty="0"/>
              <a:t>淘宝店主无证经营书店获刑</a:t>
            </a:r>
            <a:r>
              <a:rPr lang="en-US" altLang="zh-CN" b="1" dirty="0"/>
              <a:t>2</a:t>
            </a:r>
            <a:r>
              <a:rPr lang="zh-CN" altLang="en-US" b="1" dirty="0"/>
              <a:t>年罚金</a:t>
            </a:r>
            <a:r>
              <a:rPr lang="en-US" altLang="zh-CN" b="1" dirty="0"/>
              <a:t>3</a:t>
            </a:r>
            <a:r>
              <a:rPr lang="zh-CN" altLang="en-US" b="1" dirty="0"/>
              <a:t>万</a:t>
            </a:r>
          </a:p>
          <a:p>
            <a:r>
              <a:rPr lang="zh-CN" altLang="en-US" dirty="0"/>
              <a:t>　　淘宝店主在未取得经营许可证和未办理工商登记的情况下，私自利用家中电脑在淘宝网上经营书店进行牟利。经某县人民法院审理，被告人以非法经营罪被判处有期徒刑二年，缓刑两年六个月，并处罚金三万元。</a:t>
            </a:r>
          </a:p>
          <a:p>
            <a:r>
              <a:rPr lang="zh-CN" altLang="en-US" dirty="0"/>
              <a:t>　　经审理查明，</a:t>
            </a:r>
            <a:r>
              <a:rPr lang="en-US" altLang="zh-CN" dirty="0"/>
              <a:t>2013</a:t>
            </a:r>
            <a:r>
              <a:rPr lang="zh-CN" altLang="en-US" dirty="0"/>
              <a:t>年</a:t>
            </a:r>
            <a:r>
              <a:rPr lang="en-US" altLang="zh-CN" dirty="0"/>
              <a:t>4</a:t>
            </a:r>
            <a:r>
              <a:rPr lang="zh-CN" altLang="en-US" dirty="0"/>
              <a:t>月至</a:t>
            </a:r>
            <a:r>
              <a:rPr lang="en-US" altLang="zh-CN" dirty="0"/>
              <a:t>8</a:t>
            </a:r>
            <a:r>
              <a:rPr lang="zh-CN" altLang="en-US" dirty="0"/>
              <a:t>月期间，被告人雷某在未取得出版物经营许可证和办理工商注册登记的情况下，在淘宝网上注册账号经营网络书店“状元书阁”，通过支付宝账号与客户进行资金结算。被告人雷某接受客户订单后</a:t>
            </a:r>
            <a:r>
              <a:rPr lang="zh-CN" altLang="en-US"/>
              <a:t>，从其他购物</a:t>
            </a:r>
            <a:r>
              <a:rPr lang="zh-CN" altLang="en-US" dirty="0"/>
              <a:t>网站购进书籍存放于其租赁仓库，通过快递发往各地。</a:t>
            </a:r>
            <a:r>
              <a:rPr lang="en-US" altLang="zh-CN" dirty="0"/>
              <a:t>2013</a:t>
            </a:r>
            <a:r>
              <a:rPr lang="zh-CN" altLang="en-US" dirty="0"/>
              <a:t>年</a:t>
            </a:r>
            <a:r>
              <a:rPr lang="en-US" altLang="zh-CN" dirty="0"/>
              <a:t>4</a:t>
            </a:r>
            <a:r>
              <a:rPr lang="zh-CN" altLang="en-US" dirty="0"/>
              <a:t>月</a:t>
            </a:r>
            <a:r>
              <a:rPr lang="en-US" altLang="zh-CN" dirty="0"/>
              <a:t>1</a:t>
            </a:r>
            <a:r>
              <a:rPr lang="zh-CN" altLang="en-US" dirty="0"/>
              <a:t>日至</a:t>
            </a:r>
            <a:r>
              <a:rPr lang="en-US" altLang="zh-CN" dirty="0"/>
              <a:t>8</a:t>
            </a:r>
            <a:r>
              <a:rPr lang="zh-CN" altLang="en-US" dirty="0"/>
              <a:t>月</a:t>
            </a:r>
            <a:r>
              <a:rPr lang="en-US" altLang="zh-CN" dirty="0"/>
              <a:t>28</a:t>
            </a:r>
            <a:r>
              <a:rPr lang="zh-CN" altLang="en-US" dirty="0"/>
              <a:t>日，被告人雷某通过网络非法从事出版物发行，销售金额共计人民币</a:t>
            </a:r>
            <a:r>
              <a:rPr lang="en-US" altLang="zh-CN" dirty="0"/>
              <a:t>741201.45</a:t>
            </a:r>
            <a:r>
              <a:rPr lang="zh-CN" altLang="en-US" dirty="0"/>
              <a:t>元。</a:t>
            </a:r>
          </a:p>
          <a:p>
            <a:r>
              <a:rPr lang="zh-CN" altLang="en-US" dirty="0"/>
              <a:t>　　法院认为，被告人雷某违反国家规定，非法从事出版物的发行业务，扰乱市场秩序，情节严重，其行为已构成非法经营罪。被告人雷某到案后如实供述了自己的罪行，是坦白，可以从轻处罚，遂依法作出如上判决。</a:t>
            </a:r>
          </a:p>
          <a:p>
            <a:endParaRPr lang="zh-CN" altLang="en-US" dirty="0"/>
          </a:p>
          <a:p>
            <a:r>
              <a:rPr lang="zh-CN" altLang="en-US" b="1" dirty="0"/>
              <a:t>案例</a:t>
            </a:r>
            <a:r>
              <a:rPr lang="en-US" altLang="zh-CN" b="1" dirty="0"/>
              <a:t>——</a:t>
            </a:r>
            <a:r>
              <a:rPr lang="zh-CN" altLang="en-US" b="1" dirty="0"/>
              <a:t>泉州一家淘宝网店涉嫌无证经营被罚</a:t>
            </a:r>
            <a:r>
              <a:rPr lang="en-US" altLang="zh-CN" b="1" dirty="0"/>
              <a:t>1.5</a:t>
            </a:r>
            <a:r>
              <a:rPr lang="zh-CN" altLang="en-US" b="1" dirty="0"/>
              <a:t>万元</a:t>
            </a:r>
          </a:p>
          <a:p>
            <a:r>
              <a:rPr lang="zh-CN" altLang="en-US" dirty="0"/>
              <a:t>　　泉州市某区工商所在辖区内查处了一家未办理营业执照的淘宝服装网店，并对经营者罚款</a:t>
            </a:r>
            <a:r>
              <a:rPr lang="en-US" altLang="zh-CN" dirty="0"/>
              <a:t>1.5</a:t>
            </a:r>
            <a:r>
              <a:rPr lang="zh-CN" altLang="en-US" dirty="0"/>
              <a:t>万元。据工商部门介绍，这家淘宝网点隐藏在居民楼内，发现、查处难度较大，主要在淘宝网上销售时尚服装，已经经营了一段时间。经营者看到行内很少有人办理营业执照，心存侥幸，直到最终被工商部门查处，并被按照其经营额进行处罚。</a:t>
            </a:r>
          </a:p>
          <a:p>
            <a:r>
              <a:rPr lang="zh-CN" altLang="en-US" dirty="0"/>
              <a:t>　　“虽然网店和实体店的无证经营被查处标准相同，但相较实体店，网店一旦被查，往往处罚力度更大。”某区工商所所长庄某某说，工商部门在查处无证经营时几乎都是依据“实际经营额”。很多实体店都是现款来往，有的没开发票，作为处罚依据的账目金额往往低于“实际经营额”；但是网店的交易记录都能在网络上查到，比如上午</a:t>
            </a:r>
            <a:r>
              <a:rPr lang="en-US" altLang="zh-CN" dirty="0"/>
              <a:t>9</a:t>
            </a:r>
            <a:r>
              <a:rPr lang="zh-CN" altLang="en-US" dirty="0"/>
              <a:t>点卖出去几件，价格多少，这些都是跑不掉的；相较之下，网店的“实际经营额”会高于实体店，处罚力度也就显得更大。此外，按照规定，还未办证的网店经营者，应及时到当地工商部门办理营业执照并备案。如果销售特殊商品（如食品、药品等），还必须有特许经营等前置条件。</a:t>
            </a:r>
          </a:p>
          <a:p>
            <a:endParaRPr lang="zh-CN" altLang="en-US" dirty="0"/>
          </a:p>
          <a:p>
            <a:r>
              <a:rPr lang="zh-CN" altLang="en-US" b="1" dirty="0"/>
              <a:t>案例</a:t>
            </a:r>
            <a:r>
              <a:rPr lang="en-US" altLang="zh-CN" b="1" dirty="0"/>
              <a:t>——</a:t>
            </a:r>
            <a:r>
              <a:rPr lang="zh-CN" altLang="en-US" b="1" dirty="0"/>
              <a:t>造成平台商誉损失的应承担责任</a:t>
            </a:r>
          </a:p>
          <a:p>
            <a:r>
              <a:rPr lang="zh-CN" altLang="en-US" dirty="0"/>
              <a:t>　　</a:t>
            </a:r>
            <a:r>
              <a:rPr lang="en-US" altLang="zh-CN" dirty="0"/>
              <a:t>2014</a:t>
            </a:r>
            <a:r>
              <a:rPr lang="zh-CN" altLang="en-US" dirty="0"/>
              <a:t>年</a:t>
            </a:r>
            <a:r>
              <a:rPr lang="en-US" altLang="zh-CN" dirty="0"/>
              <a:t>7</a:t>
            </a:r>
            <a:r>
              <a:rPr lang="zh-CN" altLang="en-US" dirty="0"/>
              <a:t>月，高某以其朋友包某的身份信息在某平台公司运营的电商平台注册了某网店。</a:t>
            </a:r>
            <a:r>
              <a:rPr lang="en-US" altLang="zh-CN" dirty="0"/>
              <a:t>2014</a:t>
            </a:r>
            <a:r>
              <a:rPr lang="zh-CN" altLang="en-US" dirty="0"/>
              <a:t>年</a:t>
            </a:r>
            <a:r>
              <a:rPr lang="en-US" altLang="zh-CN" dirty="0"/>
              <a:t>12</a:t>
            </a:r>
            <a:r>
              <a:rPr lang="zh-CN" altLang="en-US" dirty="0"/>
              <a:t>月至</a:t>
            </a:r>
            <a:r>
              <a:rPr lang="en-US" altLang="zh-CN" dirty="0"/>
              <a:t>2015</a:t>
            </a:r>
            <a:r>
              <a:rPr lang="zh-CN" altLang="en-US" dirty="0"/>
              <a:t>年</a:t>
            </a:r>
            <a:r>
              <a:rPr lang="en-US" altLang="zh-CN" dirty="0"/>
              <a:t>7</a:t>
            </a:r>
            <a:r>
              <a:rPr lang="zh-CN" altLang="en-US" dirty="0"/>
              <a:t>月，高某利用该网店向各地销售假冒注册商标</a:t>
            </a:r>
            <a:r>
              <a:rPr lang="en-US" altLang="zh-CN" dirty="0"/>
              <a:t>ROEM</a:t>
            </a:r>
            <a:r>
              <a:rPr lang="zh-CN" altLang="en-US" dirty="0"/>
              <a:t>和</a:t>
            </a:r>
            <a:r>
              <a:rPr lang="en-US" altLang="zh-CN" dirty="0" err="1"/>
              <a:t>Mo&amp;Co</a:t>
            </a:r>
            <a:r>
              <a:rPr lang="zh-CN" altLang="en-US" dirty="0"/>
              <a:t>的服装赚取差价，累计销售金额</a:t>
            </a:r>
            <a:r>
              <a:rPr lang="en-US" altLang="zh-CN" dirty="0"/>
              <a:t>106827</a:t>
            </a:r>
            <a:r>
              <a:rPr lang="zh-CN" altLang="en-US" dirty="0"/>
              <a:t>元。高某注册该网店时，点击同意该平台的</a:t>
            </a:r>
            <a:r>
              <a:rPr lang="en-US" altLang="zh-CN" dirty="0"/>
              <a:t>《</a:t>
            </a:r>
            <a:r>
              <a:rPr lang="zh-CN" altLang="en-US" dirty="0"/>
              <a:t>服务协议</a:t>
            </a:r>
            <a:r>
              <a:rPr lang="en-US" altLang="zh-CN" dirty="0"/>
              <a:t>》</a:t>
            </a:r>
            <a:r>
              <a:rPr lang="zh-CN" altLang="en-US" dirty="0"/>
              <a:t>，该协议特别提示，完成全部注册程序后，即表示用户已充分阅读、理解并接受协议的全部内容，并与平台达成协议。某平台公司诉请高某赔偿损失</a:t>
            </a:r>
            <a:r>
              <a:rPr lang="en-US" altLang="zh-CN" dirty="0"/>
              <a:t>106827</a:t>
            </a:r>
            <a:r>
              <a:rPr lang="zh-CN" altLang="en-US" dirty="0"/>
              <a:t>元以及合理支出</a:t>
            </a:r>
            <a:r>
              <a:rPr lang="en-US" altLang="zh-CN" dirty="0"/>
              <a:t>10000</a:t>
            </a:r>
            <a:r>
              <a:rPr lang="zh-CN" altLang="en-US" dirty="0"/>
              <a:t>元。</a:t>
            </a:r>
          </a:p>
          <a:p>
            <a:r>
              <a:rPr lang="zh-CN" altLang="en-US" dirty="0"/>
              <a:t>　　法院审理认为：高某已与某平台公司达成协议的依据充分。该网店注册手续由高某办理，高某知晓服务协议的内容，并作为实际使用平台服务的当事人在该网店销售，是该网店的实际经营者，是协议的实际履行主体。本案服务协议明确禁止售假行为，某平台公司对商铺售假作为违约行为予以制止的意思表示清楚明确，高某售假本身采用隐蔽的方式进行，高某并不能因为对方未发现其违约行为而认为对方应分担其造成的对对方的损失。高某的售假行为排挤了诚信商家，扰乱了公平竞争的网上经营环境，导致诚信商家流失，增加平台正常招商及商家维护的成本，直接损害平台的商业声誉。综合考虑与损失相关的各种因素，遂判决高某赔偿某平台公司损失</a:t>
            </a:r>
            <a:r>
              <a:rPr lang="en-US" altLang="zh-CN" dirty="0"/>
              <a:t>40000</a:t>
            </a:r>
            <a:r>
              <a:rPr lang="zh-CN" altLang="en-US" dirty="0"/>
              <a:t>元和合理支出</a:t>
            </a:r>
            <a:r>
              <a:rPr lang="en-US" altLang="zh-CN" dirty="0"/>
              <a:t>10000</a:t>
            </a:r>
            <a:r>
              <a:rPr lang="zh-CN" altLang="en-US" dirty="0"/>
              <a:t>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15</a:t>
            </a:fld>
            <a:endParaRPr lang="zh-CN" altLang="en-US"/>
          </a:p>
        </p:txBody>
      </p:sp>
    </p:spTree>
    <p:extLst>
      <p:ext uri="{BB962C8B-B14F-4D97-AF65-F5344CB8AC3E}">
        <p14:creationId xmlns:p14="http://schemas.microsoft.com/office/powerpoint/2010/main" val="42537424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民法总则</a:t>
            </a:r>
            <a:r>
              <a:rPr lang="en-US" altLang="zh-CN" dirty="0"/>
              <a:t>》 </a:t>
            </a:r>
            <a:r>
              <a:rPr lang="zh-CN" altLang="en-US" dirty="0"/>
              <a:t>第</a:t>
            </a:r>
            <a:r>
              <a:rPr lang="en-US" altLang="zh-CN" dirty="0"/>
              <a:t>8</a:t>
            </a:r>
            <a:r>
              <a:rPr lang="zh-CN" altLang="en-US" dirty="0"/>
              <a:t>、</a:t>
            </a:r>
            <a:r>
              <a:rPr lang="en-US" altLang="zh-CN" dirty="0"/>
              <a:t>9</a:t>
            </a:r>
            <a:r>
              <a:rPr lang="zh-CN" altLang="en-US" dirty="0"/>
              <a:t>条；</a:t>
            </a:r>
          </a:p>
          <a:p>
            <a:r>
              <a:rPr lang="en-US" altLang="zh-CN" dirty="0"/>
              <a:t>《</a:t>
            </a:r>
            <a:r>
              <a:rPr lang="zh-CN" altLang="en-US" dirty="0"/>
              <a:t>消费者权益保护法</a:t>
            </a:r>
            <a:r>
              <a:rPr lang="en-US" altLang="zh-CN" dirty="0"/>
              <a:t>》 </a:t>
            </a:r>
            <a:r>
              <a:rPr lang="zh-CN" altLang="en-US" dirty="0"/>
              <a:t>第</a:t>
            </a:r>
            <a:r>
              <a:rPr lang="en-US" altLang="zh-CN" dirty="0"/>
              <a:t>18</a:t>
            </a:r>
            <a:r>
              <a:rPr lang="zh-CN" altLang="en-US" dirty="0"/>
              <a:t>条；</a:t>
            </a:r>
          </a:p>
          <a:p>
            <a:r>
              <a:rPr lang="en-US" altLang="zh-CN" dirty="0"/>
              <a:t>《</a:t>
            </a:r>
            <a:r>
              <a:rPr lang="zh-CN" altLang="en-US" dirty="0"/>
              <a:t>产品质量法</a:t>
            </a:r>
            <a:r>
              <a:rPr lang="en-US" altLang="zh-CN" dirty="0"/>
              <a:t>》 </a:t>
            </a:r>
            <a:r>
              <a:rPr lang="zh-CN" altLang="en-US" dirty="0"/>
              <a:t>第</a:t>
            </a:r>
            <a:r>
              <a:rPr lang="en-US" altLang="zh-CN" dirty="0"/>
              <a:t>13</a:t>
            </a:r>
            <a:r>
              <a:rPr lang="zh-CN" altLang="en-US" dirty="0"/>
              <a:t>条。</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16</a:t>
            </a:fld>
            <a:endParaRPr lang="zh-CN" altLang="en-US"/>
          </a:p>
        </p:txBody>
      </p:sp>
    </p:spTree>
    <p:extLst>
      <p:ext uri="{BB962C8B-B14F-4D97-AF65-F5344CB8AC3E}">
        <p14:creationId xmlns:p14="http://schemas.microsoft.com/office/powerpoint/2010/main" val="27079381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77500" lnSpcReduction="20000"/>
          </a:bodyPr>
          <a:lstStyle/>
          <a:p>
            <a:r>
              <a:rPr lang="zh-CN" altLang="en-US" b="1" dirty="0"/>
              <a:t>案例</a:t>
            </a:r>
            <a:r>
              <a:rPr lang="en-US" altLang="zh-CN" b="1" dirty="0"/>
              <a:t>——</a:t>
            </a:r>
            <a:r>
              <a:rPr lang="zh-CN" altLang="en-US" b="1" dirty="0"/>
              <a:t>电商</a:t>
            </a:r>
            <a:r>
              <a:rPr lang="en-US" altLang="zh-CN" b="1" dirty="0"/>
              <a:t>App“</a:t>
            </a:r>
            <a:r>
              <a:rPr lang="zh-CN" altLang="en-US" b="1" dirty="0"/>
              <a:t>李鬼”横行，窃取信息威胁消费者财产安全</a:t>
            </a:r>
          </a:p>
          <a:p>
            <a:r>
              <a:rPr lang="zh-CN" altLang="en-US" dirty="0"/>
              <a:t>　　电商平台的崛起让网络购物成为人们生活常态，但随之而来的却是一些令人防不胜防的网购陷阱，威胁“互联网</a:t>
            </a:r>
            <a:r>
              <a:rPr lang="en-US" altLang="zh-CN" dirty="0"/>
              <a:t>+”</a:t>
            </a:r>
            <a:r>
              <a:rPr lang="zh-CN" altLang="en-US" dirty="0"/>
              <a:t>时代的购物安全。</a:t>
            </a:r>
          </a:p>
          <a:p>
            <a:r>
              <a:rPr lang="zh-CN" altLang="en-US" dirty="0"/>
              <a:t>　　“双</a:t>
            </a:r>
            <a:r>
              <a:rPr lang="en-US" altLang="zh-CN" dirty="0"/>
              <a:t>11”“</a:t>
            </a:r>
            <a:r>
              <a:rPr lang="zh-CN" altLang="en-US" dirty="0"/>
              <a:t>黑五”</a:t>
            </a:r>
            <a:r>
              <a:rPr lang="en-US" altLang="zh-CN" dirty="0"/>
              <a:t>……</a:t>
            </a:r>
            <a:r>
              <a:rPr lang="zh-CN" altLang="en-US" dirty="0"/>
              <a:t>随着消费者购物需求增加，电商</a:t>
            </a:r>
            <a:r>
              <a:rPr lang="en-US" altLang="zh-CN" dirty="0"/>
              <a:t>App</a:t>
            </a:r>
            <a:r>
              <a:rPr lang="zh-CN" altLang="en-US" dirty="0"/>
              <a:t>下载量和使用量也在增加，这也给一些仿冒购物</a:t>
            </a:r>
            <a:r>
              <a:rPr lang="en-US" altLang="zh-CN" dirty="0"/>
              <a:t>App</a:t>
            </a:r>
            <a:r>
              <a:rPr lang="zh-CN" altLang="en-US" dirty="0"/>
              <a:t>提供了生存空间。</a:t>
            </a:r>
            <a:r>
              <a:rPr lang="en-US" altLang="zh-CN" dirty="0"/>
              <a:t>2018</a:t>
            </a:r>
            <a:r>
              <a:rPr lang="zh-CN" altLang="en-US" dirty="0"/>
              <a:t>年“双</a:t>
            </a:r>
            <a:r>
              <a:rPr lang="en-US" altLang="zh-CN" dirty="0"/>
              <a:t>11”</a:t>
            </a:r>
            <a:r>
              <a:rPr lang="zh-CN" altLang="en-US" dirty="0"/>
              <a:t>前夕，</a:t>
            </a:r>
            <a:r>
              <a:rPr lang="en-US" altLang="zh-CN" dirty="0"/>
              <a:t>360</a:t>
            </a:r>
            <a:r>
              <a:rPr lang="zh-CN" altLang="en-US" dirty="0"/>
              <a:t>安全大脑发布的</a:t>
            </a:r>
            <a:r>
              <a:rPr lang="en-US" altLang="zh-CN" dirty="0"/>
              <a:t>《2018</a:t>
            </a:r>
            <a:r>
              <a:rPr lang="zh-CN" altLang="en-US" dirty="0"/>
              <a:t>年双十一购物安全生态报告</a:t>
            </a:r>
            <a:r>
              <a:rPr lang="en-US" altLang="zh-CN" dirty="0"/>
              <a:t>》</a:t>
            </a:r>
            <a:r>
              <a:rPr lang="zh-CN" altLang="en-US" dirty="0"/>
              <a:t>披露，根据</a:t>
            </a:r>
            <a:r>
              <a:rPr lang="en-US" altLang="zh-CN" dirty="0"/>
              <a:t>2018</a:t>
            </a:r>
            <a:r>
              <a:rPr lang="zh-CN" altLang="en-US" dirty="0"/>
              <a:t>年</a:t>
            </a:r>
            <a:r>
              <a:rPr lang="en-US" altLang="zh-CN" dirty="0"/>
              <a:t>10</a:t>
            </a:r>
            <a:r>
              <a:rPr lang="zh-CN" altLang="en-US" dirty="0"/>
              <a:t>月的检测数据，虚假仿冒主流购物</a:t>
            </a:r>
            <a:r>
              <a:rPr lang="en-US" altLang="zh-CN" dirty="0"/>
              <a:t>App</a:t>
            </a:r>
            <a:r>
              <a:rPr lang="zh-CN" altLang="en-US" dirty="0"/>
              <a:t>的数量接近</a:t>
            </a:r>
            <a:r>
              <a:rPr lang="en-US" altLang="zh-CN" dirty="0"/>
              <a:t>4000</a:t>
            </a:r>
            <a:r>
              <a:rPr lang="zh-CN" altLang="en-US" dirty="0"/>
              <a:t>个， 覆盖设备超过</a:t>
            </a:r>
            <a:r>
              <a:rPr lang="en-US" altLang="zh-CN" dirty="0"/>
              <a:t>30</a:t>
            </a:r>
            <a:r>
              <a:rPr lang="zh-CN" altLang="en-US" dirty="0"/>
              <a:t>万个。其中，被仿冒最多的购物</a:t>
            </a:r>
            <a:r>
              <a:rPr lang="en-US" altLang="zh-CN" dirty="0"/>
              <a:t>App</a:t>
            </a:r>
            <a:r>
              <a:rPr lang="zh-CN" altLang="en-US" dirty="0"/>
              <a:t>为手机淘宝，达</a:t>
            </a:r>
            <a:r>
              <a:rPr lang="en-US" altLang="zh-CN" dirty="0"/>
              <a:t>1148</a:t>
            </a:r>
            <a:r>
              <a:rPr lang="zh-CN" altLang="en-US" dirty="0"/>
              <a:t>个，覆盖设备数超过</a:t>
            </a:r>
            <a:r>
              <a:rPr lang="en-US" altLang="zh-CN" dirty="0"/>
              <a:t>17</a:t>
            </a:r>
            <a:r>
              <a:rPr lang="zh-CN" altLang="en-US" dirty="0"/>
              <a:t>万；其次是拼多多，仿冒数达</a:t>
            </a:r>
            <a:r>
              <a:rPr lang="en-US" altLang="zh-CN" dirty="0"/>
              <a:t>639</a:t>
            </a:r>
            <a:r>
              <a:rPr lang="zh-CN" altLang="en-US" dirty="0"/>
              <a:t>个；天猫、京东、美团、唯品会等购物平台都在被仿冒名单前十名。</a:t>
            </a:r>
          </a:p>
          <a:p>
            <a:r>
              <a:rPr lang="zh-CN" altLang="en-US" dirty="0"/>
              <a:t>　　虚假仿冒的购物</a:t>
            </a:r>
            <a:r>
              <a:rPr lang="en-US" altLang="zh-CN" dirty="0"/>
              <a:t>App</a:t>
            </a:r>
            <a:r>
              <a:rPr lang="zh-CN" altLang="en-US" dirty="0"/>
              <a:t>通常与正版</a:t>
            </a:r>
            <a:r>
              <a:rPr lang="en-US" altLang="zh-CN" dirty="0"/>
              <a:t>App</a:t>
            </a:r>
            <a:r>
              <a:rPr lang="zh-CN" altLang="en-US" dirty="0"/>
              <a:t>界面一致，使用与正版</a:t>
            </a:r>
            <a:r>
              <a:rPr lang="en-US" altLang="zh-CN" dirty="0"/>
              <a:t>App</a:t>
            </a:r>
            <a:r>
              <a:rPr lang="zh-CN" altLang="en-US" dirty="0"/>
              <a:t>相似的名字和</a:t>
            </a:r>
            <a:r>
              <a:rPr lang="en-US" altLang="zh-CN" dirty="0"/>
              <a:t>LOGO</a:t>
            </a:r>
            <a:r>
              <a:rPr lang="zh-CN" altLang="en-US" dirty="0"/>
              <a:t>图标，使用户难辨其真伪。</a:t>
            </a:r>
          </a:p>
          <a:p>
            <a:r>
              <a:rPr lang="zh-CN" altLang="en-US" dirty="0"/>
              <a:t>　　去年“双</a:t>
            </a:r>
            <a:r>
              <a:rPr lang="en-US" altLang="zh-CN" dirty="0"/>
              <a:t>11”</a:t>
            </a:r>
            <a:r>
              <a:rPr lang="zh-CN" altLang="en-US" dirty="0"/>
              <a:t>期间，腾讯手机管家发布的</a:t>
            </a:r>
            <a:r>
              <a:rPr lang="en-US" altLang="zh-CN" dirty="0"/>
              <a:t>《</a:t>
            </a:r>
            <a:r>
              <a:rPr lang="zh-CN" altLang="en-US" dirty="0"/>
              <a:t>双</a:t>
            </a:r>
            <a:r>
              <a:rPr lang="en-US" altLang="zh-CN" dirty="0"/>
              <a:t>11</a:t>
            </a:r>
            <a:r>
              <a:rPr lang="zh-CN" altLang="en-US" dirty="0"/>
              <a:t>网购诈骗安全报告</a:t>
            </a:r>
            <a:r>
              <a:rPr lang="en-US" altLang="zh-CN" dirty="0"/>
              <a:t>》</a:t>
            </a:r>
            <a:r>
              <a:rPr lang="zh-CN" altLang="en-US" dirty="0"/>
              <a:t>认为，一些诈骗短信中可能包含恶意网址，用户点击后会跳转到钓鱼网站或病毒</a:t>
            </a:r>
            <a:r>
              <a:rPr lang="en-US" altLang="zh-CN" dirty="0"/>
              <a:t>App</a:t>
            </a:r>
            <a:r>
              <a:rPr lang="zh-CN" altLang="en-US" dirty="0"/>
              <a:t>下载页面，不但没有领取优惠反而失财。山寨的购物</a:t>
            </a:r>
            <a:r>
              <a:rPr lang="en-US" altLang="zh-CN" dirty="0"/>
              <a:t>App</a:t>
            </a:r>
            <a:r>
              <a:rPr lang="zh-CN" altLang="en-US" dirty="0"/>
              <a:t>不仅可以通过要求用户注册、下单支付以窃取支付账号和银行账户信息，还可以通过</a:t>
            </a:r>
            <a:r>
              <a:rPr lang="en-US" altLang="zh-CN" dirty="0"/>
              <a:t>App</a:t>
            </a:r>
            <a:r>
              <a:rPr lang="zh-CN" altLang="en-US" dirty="0"/>
              <a:t>内置的程序和算法暗中“跑流量”，恶意扣取用户账户内的资金。</a:t>
            </a:r>
          </a:p>
          <a:p>
            <a:endParaRPr lang="zh-CN" altLang="en-US" dirty="0"/>
          </a:p>
          <a:p>
            <a:r>
              <a:rPr lang="zh-CN" altLang="en-US" b="1" dirty="0"/>
              <a:t>案例</a:t>
            </a:r>
            <a:r>
              <a:rPr lang="en-US" altLang="zh-CN" b="1" dirty="0"/>
              <a:t>——</a:t>
            </a:r>
            <a:r>
              <a:rPr lang="zh-CN" altLang="en-US" b="1" dirty="0"/>
              <a:t>网络支付银行卡被盗刷</a:t>
            </a:r>
          </a:p>
          <a:p>
            <a:r>
              <a:rPr lang="zh-CN" altLang="en-US" dirty="0"/>
              <a:t>　　小涛想在网上购买一张价值</a:t>
            </a:r>
            <a:r>
              <a:rPr lang="en-US" altLang="zh-CN" dirty="0"/>
              <a:t>100</a:t>
            </a:r>
            <a:r>
              <a:rPr lang="zh-CN" altLang="en-US" dirty="0"/>
              <a:t>元的手机充值卡，拍下之后付款到卖家的支付宝，卖家叫小涛登录某网站，用网银汇款</a:t>
            </a:r>
            <a:r>
              <a:rPr lang="en-US" altLang="zh-CN" dirty="0"/>
              <a:t>0.1</a:t>
            </a:r>
            <a:r>
              <a:rPr lang="zh-CN" altLang="en-US" dirty="0"/>
              <a:t>元到他的账户里，说是用来提取单号，通过单号来提取充值卡卡密。小涛心想：既然都付了</a:t>
            </a:r>
            <a:r>
              <a:rPr lang="en-US" altLang="zh-CN" dirty="0"/>
              <a:t>100</a:t>
            </a:r>
            <a:r>
              <a:rPr lang="zh-CN" altLang="en-US" dirty="0"/>
              <a:t>元钱到支付宝上了，也不在乎那</a:t>
            </a:r>
            <a:r>
              <a:rPr lang="en-US" altLang="zh-CN" dirty="0"/>
              <a:t>0.1</a:t>
            </a:r>
            <a:r>
              <a:rPr lang="zh-CN" altLang="en-US" dirty="0"/>
              <a:t>元了。于是按提示支付，可多次出现超时问题，当初以为是电脑浏览器问题，于是和淘宝那位卖充值卡的卖家说，让他的“技术人员”加小涛</a:t>
            </a:r>
            <a:r>
              <a:rPr lang="en-US" altLang="zh-CN" dirty="0"/>
              <a:t>QQ</a:t>
            </a:r>
            <a:r>
              <a:rPr lang="zh-CN" altLang="en-US" dirty="0"/>
              <a:t>，加了</a:t>
            </a:r>
            <a:r>
              <a:rPr lang="en-US" altLang="zh-CN" dirty="0"/>
              <a:t>QQ</a:t>
            </a:r>
            <a:r>
              <a:rPr lang="zh-CN" altLang="en-US" dirty="0"/>
              <a:t>后一番交谈，小涛进入了“技术人员”所提供的支付网站，登录网站后，在付款的前一刻，支付金额清清楚楚写着“</a:t>
            </a:r>
            <a:r>
              <a:rPr lang="en-US" altLang="zh-CN" dirty="0"/>
              <a:t>0.10</a:t>
            </a:r>
            <a:r>
              <a:rPr lang="zh-CN" altLang="en-US" dirty="0"/>
              <a:t>元”，按了付款后，一分钟内，手机收到银行的短信，内容说“银行支出</a:t>
            </a:r>
            <a:r>
              <a:rPr lang="en-US" altLang="zh-CN" dirty="0"/>
              <a:t>10000</a:t>
            </a:r>
            <a:r>
              <a:rPr lang="zh-CN" altLang="en-US" dirty="0"/>
              <a:t>元”。</a:t>
            </a:r>
          </a:p>
          <a:p>
            <a:endParaRPr lang="zh-CN" altLang="en-US" dirty="0"/>
          </a:p>
          <a:p>
            <a:r>
              <a:rPr lang="zh-CN" altLang="en-US" b="1" dirty="0"/>
              <a:t>案例</a:t>
            </a:r>
            <a:r>
              <a:rPr lang="en-US" altLang="zh-CN" b="1" dirty="0"/>
              <a:t>——</a:t>
            </a:r>
            <a:r>
              <a:rPr lang="zh-CN" altLang="en-US" b="1" dirty="0"/>
              <a:t>网售产品帮尾气超标车辆过年检，环保组织诉生产商</a:t>
            </a:r>
          </a:p>
          <a:p>
            <a:r>
              <a:rPr lang="zh-CN" altLang="en-US" dirty="0"/>
              <a:t>　　中国生物多样性保护与绿色发展基金会（下称“绿发会”）诉深圳某环保有限公司、浙江淘宝网络有限公司，违法售卖汽车“年检神器”的公益诉讼。这起案件，起源于三年之前。绿发会方面认为，深圳某环保有限公司在淘宝网上公开出售所谓的“年检神器”，规避机动车尾气年检，违反国家相关的法律，给我国的大气污染防治工作造成严重影响，对社会公众身体健康和社会公共利益造成严重损害和持续的环境风险。基于这样的原因，</a:t>
            </a:r>
            <a:r>
              <a:rPr lang="en-US" altLang="zh-CN" dirty="0"/>
              <a:t>2016</a:t>
            </a:r>
            <a:r>
              <a:rPr lang="zh-CN" altLang="en-US" dirty="0"/>
              <a:t>年</a:t>
            </a:r>
            <a:r>
              <a:rPr lang="en-US" altLang="zh-CN" dirty="0"/>
              <a:t>10</a:t>
            </a:r>
            <a:r>
              <a:rPr lang="zh-CN" altLang="en-US" dirty="0"/>
              <a:t>月，绿发会向杭州市中级人民法院提起诉讼。</a:t>
            </a:r>
          </a:p>
          <a:p>
            <a:r>
              <a:rPr lang="zh-CN" altLang="en-US" dirty="0"/>
              <a:t>　　据介绍，安装“年检神器”后，汽车尾气的化合物会被吸附，从而通过检测。绿发会副秘书长马勇说：“从这个汽车尾气管理角度来讲，是不允许有任何用外在干预的方式，再新加一个装置或新加一种产品来使得它的这个排放达标。”</a:t>
            </a:r>
          </a:p>
          <a:p>
            <a:r>
              <a:rPr lang="zh-CN" altLang="en-US" dirty="0"/>
              <a:t>　　马勇介绍说，之所以提出</a:t>
            </a:r>
            <a:r>
              <a:rPr lang="en-US" altLang="zh-CN" dirty="0"/>
              <a:t>1.5</a:t>
            </a:r>
            <a:r>
              <a:rPr lang="zh-CN" altLang="en-US" dirty="0"/>
              <a:t>亿多元的生态环境修复费用，是根据该公司在淘宝网上的店铺销售统计算出来的：“仅仅只是为了应付年检，而实际上对降低车辆尾气排放没有任何作用。实际上是在诱导公众用他的产品躲避国家对机动车尾气的管理秩序。</a:t>
            </a:r>
            <a:r>
              <a:rPr lang="en-US" altLang="zh-CN" dirty="0"/>
              <a:t>3</a:t>
            </a:r>
            <a:r>
              <a:rPr lang="zh-CN" altLang="en-US" dirty="0"/>
              <a:t>万多销量的这种产品，用在相关的机动车上，有的是一次性使用的，有的可能是重复多次用的，所以这个量是非常庞大的。根据大气污染防治法的相关规定，对采用作假设备来去达到国家年检的方式，要处以一定的罚款。我们就是以这个为基数，去计算出他应该要承受的这种法律代价。”</a:t>
            </a:r>
          </a:p>
          <a:p>
            <a:r>
              <a:rPr lang="zh-CN" altLang="en-US" dirty="0"/>
              <a:t>　　</a:t>
            </a:r>
            <a:r>
              <a:rPr lang="en-US" altLang="zh-CN" dirty="0"/>
              <a:t>2019</a:t>
            </a:r>
            <a:r>
              <a:rPr lang="zh-CN" altLang="en-US" dirty="0"/>
              <a:t>年</a:t>
            </a:r>
            <a:r>
              <a:rPr lang="en-US" altLang="zh-CN" dirty="0"/>
              <a:t>6</a:t>
            </a:r>
            <a:r>
              <a:rPr lang="zh-CN" altLang="en-US" dirty="0"/>
              <a:t>月，杭州市中院作出一审判决，部分支持了原告绿发会方面的主张。判令被告深圳某环保公司在判决生效后</a:t>
            </a:r>
            <a:r>
              <a:rPr lang="en-US" altLang="zh-CN" dirty="0"/>
              <a:t>15</a:t>
            </a:r>
            <a:r>
              <a:rPr lang="zh-CN" altLang="en-US" dirty="0"/>
              <a:t>日内在国家级媒体上向社会公众道歉。而对于原告绿发会提出的</a:t>
            </a:r>
            <a:r>
              <a:rPr lang="en-US" altLang="zh-CN" dirty="0"/>
              <a:t>1.5</a:t>
            </a:r>
            <a:r>
              <a:rPr lang="zh-CN" altLang="en-US" dirty="0"/>
              <a:t>亿元的赔偿请求，法院认为，涉案产品的销售数量和对大气污染损害的程度，难以确定，结合本案实际情况，法院酌定该公司赔偿生态环境修复费用</a:t>
            </a:r>
            <a:r>
              <a:rPr lang="en-US" altLang="zh-CN" dirty="0"/>
              <a:t>350</a:t>
            </a:r>
            <a:r>
              <a:rPr lang="zh-CN" altLang="en-US" dirty="0"/>
              <a:t>万元，并支付原告绿发会在参与这场诉讼中的各项必要支出</a:t>
            </a:r>
            <a:r>
              <a:rPr lang="en-US" altLang="zh-CN" dirty="0"/>
              <a:t>15</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17</a:t>
            </a:fld>
            <a:endParaRPr lang="zh-CN" altLang="en-US"/>
          </a:p>
        </p:txBody>
      </p:sp>
    </p:spTree>
    <p:extLst>
      <p:ext uri="{BB962C8B-B14F-4D97-AF65-F5344CB8AC3E}">
        <p14:creationId xmlns:p14="http://schemas.microsoft.com/office/powerpoint/2010/main" val="1925799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消费者权益保护法</a:t>
            </a:r>
            <a:r>
              <a:rPr lang="en-US" altLang="zh-CN" dirty="0"/>
              <a:t>》 </a:t>
            </a:r>
            <a:r>
              <a:rPr lang="zh-CN" altLang="en-US" dirty="0"/>
              <a:t>第</a:t>
            </a:r>
            <a:r>
              <a:rPr lang="en-US" altLang="zh-CN" dirty="0"/>
              <a:t>22</a:t>
            </a:r>
            <a:r>
              <a:rPr lang="zh-CN" altLang="en-US" dirty="0"/>
              <a:t>条；</a:t>
            </a:r>
          </a:p>
          <a:p>
            <a:r>
              <a:rPr lang="en-US" altLang="zh-CN" dirty="0"/>
              <a:t>《</a:t>
            </a:r>
            <a:r>
              <a:rPr lang="zh-CN" altLang="en-US" dirty="0"/>
              <a:t>发票管理办法</a:t>
            </a:r>
            <a:r>
              <a:rPr lang="en-US" altLang="zh-CN" dirty="0"/>
              <a:t>》 </a:t>
            </a:r>
            <a:r>
              <a:rPr lang="zh-CN" altLang="en-US" dirty="0"/>
              <a:t>第</a:t>
            </a:r>
            <a:r>
              <a:rPr lang="en-US" altLang="zh-CN" dirty="0"/>
              <a:t>19</a:t>
            </a:r>
            <a:r>
              <a:rPr lang="zh-CN" altLang="en-US" dirty="0"/>
              <a:t>条；</a:t>
            </a:r>
          </a:p>
          <a:p>
            <a:r>
              <a:rPr lang="en-US" altLang="zh-CN" dirty="0"/>
              <a:t>《</a:t>
            </a:r>
            <a:r>
              <a:rPr lang="zh-CN" altLang="en-US" dirty="0"/>
              <a:t>产品质量法</a:t>
            </a:r>
            <a:r>
              <a:rPr lang="en-US" altLang="zh-CN" dirty="0"/>
              <a:t>》 </a:t>
            </a:r>
            <a:r>
              <a:rPr lang="zh-CN" altLang="en-US" dirty="0"/>
              <a:t>第</a:t>
            </a:r>
            <a:r>
              <a:rPr lang="en-US" altLang="zh-CN" dirty="0"/>
              <a:t>20</a:t>
            </a:r>
            <a:r>
              <a:rPr lang="zh-CN" altLang="en-US" dirty="0"/>
              <a:t>条。</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18</a:t>
            </a:fld>
            <a:endParaRPr lang="zh-CN" altLang="en-US"/>
          </a:p>
        </p:txBody>
      </p:sp>
    </p:spTree>
    <p:extLst>
      <p:ext uri="{BB962C8B-B14F-4D97-AF65-F5344CB8AC3E}">
        <p14:creationId xmlns:p14="http://schemas.microsoft.com/office/powerpoint/2010/main" val="41761902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平台有权冻结账户</a:t>
            </a:r>
          </a:p>
          <a:p>
            <a:r>
              <a:rPr lang="zh-CN" altLang="en-US" dirty="0"/>
              <a:t>　　吴某于</a:t>
            </a:r>
            <a:r>
              <a:rPr lang="en-US" altLang="zh-CN" dirty="0"/>
              <a:t>2016</a:t>
            </a:r>
            <a:r>
              <a:rPr lang="zh-CN" altLang="en-US" dirty="0"/>
              <a:t>年</a:t>
            </a:r>
            <a:r>
              <a:rPr lang="en-US" altLang="zh-CN" dirty="0"/>
              <a:t>6</a:t>
            </a:r>
            <a:r>
              <a:rPr lang="zh-CN" altLang="en-US" dirty="0"/>
              <a:t>月</a:t>
            </a:r>
            <a:r>
              <a:rPr lang="en-US" altLang="zh-CN" dirty="0"/>
              <a:t>29</a:t>
            </a:r>
            <a:r>
              <a:rPr lang="zh-CN" altLang="en-US" dirty="0"/>
              <a:t>日注册为某平台公司运营的电商平台会员，在平台购物期间，针对数百起订单以七天无理由退货、拍错</a:t>
            </a:r>
            <a:r>
              <a:rPr lang="en-US" altLang="zh-CN" dirty="0"/>
              <a:t>/</a:t>
            </a:r>
            <a:r>
              <a:rPr lang="zh-CN" altLang="en-US" dirty="0"/>
              <a:t>多拍、不喜欢</a:t>
            </a:r>
            <a:r>
              <a:rPr lang="en-US" altLang="zh-CN" dirty="0"/>
              <a:t>/</a:t>
            </a:r>
            <a:r>
              <a:rPr lang="zh-CN" altLang="en-US" dirty="0"/>
              <a:t>不想要等理由大量发起退货申请，并存在重复使用同一订单号填写退货申请等情形，</a:t>
            </a:r>
            <a:r>
              <a:rPr lang="en-US" altLang="zh-CN" dirty="0"/>
              <a:t>2017</a:t>
            </a:r>
            <a:r>
              <a:rPr lang="zh-CN" altLang="en-US" dirty="0"/>
              <a:t>年</a:t>
            </a:r>
            <a:r>
              <a:rPr lang="en-US" altLang="zh-CN" dirty="0"/>
              <a:t>11</a:t>
            </a:r>
            <a:r>
              <a:rPr lang="zh-CN" altLang="en-US" dirty="0"/>
              <a:t>月</a:t>
            </a:r>
            <a:r>
              <a:rPr lang="en-US" altLang="zh-CN" dirty="0"/>
              <a:t>17</a:t>
            </a:r>
            <a:r>
              <a:rPr lang="zh-CN" altLang="en-US" dirty="0"/>
              <a:t>日至</a:t>
            </a:r>
            <a:r>
              <a:rPr lang="en-US" altLang="zh-CN" dirty="0"/>
              <a:t>11</a:t>
            </a:r>
            <a:r>
              <a:rPr lang="zh-CN" altLang="en-US" dirty="0"/>
              <a:t>月</a:t>
            </a:r>
            <a:r>
              <a:rPr lang="en-US" altLang="zh-CN" dirty="0"/>
              <a:t>29</a:t>
            </a:r>
            <a:r>
              <a:rPr lang="zh-CN" altLang="en-US" dirty="0"/>
              <a:t>日</a:t>
            </a:r>
            <a:r>
              <a:rPr lang="en-US" altLang="zh-CN" dirty="0"/>
              <a:t>73</a:t>
            </a:r>
            <a:r>
              <a:rPr lang="zh-CN" altLang="en-US" dirty="0"/>
              <a:t>次虚填某快递单号</a:t>
            </a:r>
            <a:r>
              <a:rPr lang="en-US" altLang="zh-CN" dirty="0"/>
              <a:t>600490957046</a:t>
            </a:r>
            <a:r>
              <a:rPr lang="zh-CN" altLang="en-US" dirty="0"/>
              <a:t>申请退款，</a:t>
            </a:r>
            <a:r>
              <a:rPr lang="en-US" altLang="zh-CN" dirty="0"/>
              <a:t>2017</a:t>
            </a:r>
            <a:r>
              <a:rPr lang="zh-CN" altLang="en-US" dirty="0"/>
              <a:t>年</a:t>
            </a:r>
            <a:r>
              <a:rPr lang="en-US" altLang="zh-CN" dirty="0"/>
              <a:t>10</a:t>
            </a:r>
            <a:r>
              <a:rPr lang="zh-CN" altLang="en-US" dirty="0"/>
              <a:t>月</a:t>
            </a:r>
            <a:r>
              <a:rPr lang="en-US" altLang="zh-CN" dirty="0"/>
              <a:t>31</a:t>
            </a:r>
            <a:r>
              <a:rPr lang="zh-CN" altLang="en-US" dirty="0"/>
              <a:t>日至</a:t>
            </a:r>
            <a:r>
              <a:rPr lang="en-US" altLang="zh-CN" dirty="0"/>
              <a:t>12</a:t>
            </a:r>
            <a:r>
              <a:rPr lang="zh-CN" altLang="en-US" dirty="0"/>
              <a:t>月</a:t>
            </a:r>
            <a:r>
              <a:rPr lang="en-US" altLang="zh-CN" dirty="0"/>
              <a:t>28</a:t>
            </a:r>
            <a:r>
              <a:rPr lang="zh-CN" altLang="en-US" dirty="0"/>
              <a:t>日</a:t>
            </a:r>
            <a:r>
              <a:rPr lang="en-US" altLang="zh-CN" dirty="0"/>
              <a:t>41</a:t>
            </a:r>
            <a:r>
              <a:rPr lang="zh-CN" altLang="en-US" dirty="0"/>
              <a:t>次虚填某快递单号</a:t>
            </a:r>
            <a:r>
              <a:rPr lang="en-US" altLang="zh-CN" dirty="0"/>
              <a:t>600466137147</a:t>
            </a:r>
            <a:r>
              <a:rPr lang="zh-CN" altLang="en-US" dirty="0"/>
              <a:t>申请退款，</a:t>
            </a:r>
            <a:r>
              <a:rPr lang="en-US" altLang="zh-CN" dirty="0"/>
              <a:t>2017</a:t>
            </a:r>
            <a:r>
              <a:rPr lang="zh-CN" altLang="en-US" dirty="0"/>
              <a:t>年</a:t>
            </a:r>
            <a:r>
              <a:rPr lang="en-US" altLang="zh-CN" dirty="0"/>
              <a:t>11</a:t>
            </a:r>
            <a:r>
              <a:rPr lang="zh-CN" altLang="en-US" dirty="0"/>
              <a:t>月</a:t>
            </a:r>
            <a:r>
              <a:rPr lang="en-US" altLang="zh-CN" dirty="0"/>
              <a:t>17</a:t>
            </a:r>
            <a:r>
              <a:rPr lang="zh-CN" altLang="en-US" dirty="0"/>
              <a:t>日至</a:t>
            </a:r>
            <a:r>
              <a:rPr lang="en-US" altLang="zh-CN" dirty="0"/>
              <a:t>12</a:t>
            </a:r>
            <a:r>
              <a:rPr lang="zh-CN" altLang="en-US" dirty="0"/>
              <a:t>月</a:t>
            </a:r>
            <a:r>
              <a:rPr lang="en-US" altLang="zh-CN" dirty="0"/>
              <a:t>11</a:t>
            </a:r>
            <a:r>
              <a:rPr lang="zh-CN" altLang="en-US" dirty="0"/>
              <a:t>日存在</a:t>
            </a:r>
            <a:r>
              <a:rPr lang="en-US" altLang="zh-CN" dirty="0"/>
              <a:t>247</a:t>
            </a:r>
            <a:r>
              <a:rPr lang="zh-CN" altLang="en-US" dirty="0"/>
              <a:t>次虚填退货快递单号申请退款，导致其因退货信息虚假（错误单号、重复单号）、快递单号无相应物流信息等原因多次被平台卖家投诉。某平台公司以吴某滥用会员权利为由，对吴某账户进行了冻结。吴某因登录受限，诉请某平台公司解除对其账户的冻结。</a:t>
            </a:r>
          </a:p>
          <a:p>
            <a:r>
              <a:rPr lang="zh-CN" altLang="en-US" dirty="0"/>
              <a:t>　　法院经审理认为：吴某系该平台公司运营的电商平台注册用户，双方已形成网络服务关系，应遵守服务协议的约定。平台规则规定：滥用会员权利，是指会员滥用、恶意利用平台所赋予的各项权利损害他人合法权益、妨害平台运营秩序的行为。吴某在退货申请过程中存在数百件订单号填写错误，重复使用订单号，退货申请与实际退货不符的行为，其在便利己方的同时给卖家带来了极大的不便，给卖家带来负担与经营成本，虚构退单号势必影响卖方的合法经营利益，也影响市场的正常交易秩序，符合规则中滥用会员权利的范围。某平台公司有权按照规则对滥用权利的会员采取限制措施，遂判决驳回吴某的诉讼请求。</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19</a:t>
            </a:fld>
            <a:endParaRPr lang="zh-CN" altLang="en-US"/>
          </a:p>
        </p:txBody>
      </p:sp>
    </p:spTree>
    <p:extLst>
      <p:ext uri="{BB962C8B-B14F-4D97-AF65-F5344CB8AC3E}">
        <p14:creationId xmlns:p14="http://schemas.microsoft.com/office/powerpoint/2010/main" val="27670938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消费者权益保护法</a:t>
            </a:r>
            <a:r>
              <a:rPr lang="en-US" altLang="zh-CN" dirty="0"/>
              <a:t>》 </a:t>
            </a:r>
            <a:r>
              <a:rPr lang="zh-CN" altLang="en-US" dirty="0"/>
              <a:t>第</a:t>
            </a:r>
            <a:r>
              <a:rPr lang="en-US" altLang="zh-CN" dirty="0"/>
              <a:t>21</a:t>
            </a:r>
            <a:r>
              <a:rPr lang="zh-CN" altLang="en-US" dirty="0"/>
              <a:t>、</a:t>
            </a:r>
            <a:r>
              <a:rPr lang="en-US" altLang="zh-CN" dirty="0"/>
              <a:t>28</a:t>
            </a:r>
            <a:r>
              <a:rPr lang="zh-CN" altLang="en-US" dirty="0"/>
              <a:t>条；</a:t>
            </a:r>
          </a:p>
          <a:p>
            <a:r>
              <a:rPr lang="en-US" altLang="zh-CN" dirty="0"/>
              <a:t>《</a:t>
            </a:r>
            <a:r>
              <a:rPr lang="zh-CN" altLang="en-US" dirty="0"/>
              <a:t>网络交易管理办法</a:t>
            </a:r>
            <a:r>
              <a:rPr lang="en-US" altLang="zh-CN" dirty="0"/>
              <a:t>》 </a:t>
            </a:r>
            <a:r>
              <a:rPr lang="zh-CN" altLang="en-US" dirty="0"/>
              <a:t>第</a:t>
            </a:r>
            <a:r>
              <a:rPr lang="en-US" altLang="zh-CN" dirty="0"/>
              <a:t>7</a:t>
            </a:r>
            <a:r>
              <a:rPr lang="zh-CN" altLang="en-US" dirty="0"/>
              <a:t>、</a:t>
            </a:r>
            <a:r>
              <a:rPr lang="en-US" altLang="zh-CN" dirty="0"/>
              <a:t>8</a:t>
            </a:r>
            <a:r>
              <a:rPr lang="zh-CN" altLang="en-US" dirty="0"/>
              <a:t>、</a:t>
            </a:r>
            <a:r>
              <a:rPr lang="en-US" altLang="zh-CN" dirty="0"/>
              <a:t>31</a:t>
            </a:r>
            <a:r>
              <a:rPr lang="zh-CN" altLang="en-US" dirty="0"/>
              <a:t>条；</a:t>
            </a:r>
          </a:p>
          <a:p>
            <a:r>
              <a:rPr lang="en-US" altLang="zh-CN" dirty="0"/>
              <a:t>《</a:t>
            </a:r>
            <a:r>
              <a:rPr lang="zh-CN" altLang="en-US" dirty="0"/>
              <a:t>杭州市网络交易管理暂行办法</a:t>
            </a:r>
            <a:r>
              <a:rPr lang="en-US" altLang="zh-CN" dirty="0"/>
              <a:t>》 </a:t>
            </a:r>
            <a:r>
              <a:rPr lang="zh-CN" altLang="en-US" dirty="0"/>
              <a:t>第</a:t>
            </a:r>
            <a:r>
              <a:rPr lang="en-US" altLang="zh-CN" dirty="0"/>
              <a:t>25</a:t>
            </a:r>
            <a:r>
              <a:rPr lang="zh-CN" altLang="en-US" dirty="0"/>
              <a:t>条；</a:t>
            </a:r>
          </a:p>
          <a:p>
            <a:r>
              <a:rPr lang="en-US" altLang="zh-CN" dirty="0"/>
              <a:t>《</a:t>
            </a:r>
            <a:r>
              <a:rPr lang="zh-CN" altLang="en-US" dirty="0"/>
              <a:t>第三方电子商务交易平台有务规范</a:t>
            </a:r>
            <a:r>
              <a:rPr lang="en-US" altLang="zh-CN" dirty="0"/>
              <a:t>》 5.3 </a:t>
            </a:r>
            <a:r>
              <a:rPr lang="zh-CN" altLang="en-US" dirty="0"/>
              <a:t>平台经营者信息公示、</a:t>
            </a:r>
            <a:r>
              <a:rPr lang="en-US" altLang="zh-CN" dirty="0"/>
              <a:t>5.9 </a:t>
            </a:r>
            <a:r>
              <a:rPr lang="zh-CN" altLang="en-US" dirty="0"/>
              <a:t>终止经营。</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20</a:t>
            </a:fld>
            <a:endParaRPr lang="zh-CN" altLang="en-US"/>
          </a:p>
        </p:txBody>
      </p:sp>
    </p:spTree>
    <p:extLst>
      <p:ext uri="{BB962C8B-B14F-4D97-AF65-F5344CB8AC3E}">
        <p14:creationId xmlns:p14="http://schemas.microsoft.com/office/powerpoint/2010/main" val="3554814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a:t>
            </a:fld>
            <a:endParaRPr lang="zh-CN" altLang="en-US"/>
          </a:p>
        </p:txBody>
      </p:sp>
    </p:spTree>
    <p:extLst>
      <p:ext uri="{BB962C8B-B14F-4D97-AF65-F5344CB8AC3E}">
        <p14:creationId xmlns:p14="http://schemas.microsoft.com/office/powerpoint/2010/main" val="1959025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团购平台未采取必要措施公示证照信息案</a:t>
            </a:r>
          </a:p>
          <a:p>
            <a:r>
              <a:rPr lang="zh-CN" altLang="en-US" dirty="0"/>
              <a:t>　　</a:t>
            </a:r>
            <a:r>
              <a:rPr lang="en-US" altLang="zh-CN" dirty="0"/>
              <a:t>2019</a:t>
            </a:r>
            <a:r>
              <a:rPr lang="zh-CN" altLang="en-US" dirty="0"/>
              <a:t>年</a:t>
            </a:r>
            <a:r>
              <a:rPr lang="en-US" altLang="zh-CN" dirty="0"/>
              <a:t>1</a:t>
            </a:r>
            <a:r>
              <a:rPr lang="zh-CN" altLang="en-US" dirty="0"/>
              <a:t>月</a:t>
            </a:r>
            <a:r>
              <a:rPr lang="en-US" altLang="zh-CN" dirty="0"/>
              <a:t>2</a:t>
            </a:r>
            <a:r>
              <a:rPr lang="zh-CN" altLang="en-US" dirty="0"/>
              <a:t>日，安徽省淮北市市场监管部门执法人员在进行网络定向监测时发现，在某团购平台上，大量淮北市本地餐饮商户的没有公示营业执照信息、餐饮许可信息。经调查，该平台已将餐饮商户的营业执照录入端口分发给了平台内经营者，要求经营者自行录入和维护营业执照等信息。截至案发，该平台内大量淮北本地经营者并没有按照法律规定及时录入和维护上述信息，在此情形下该平台并未采取必要措施。</a:t>
            </a:r>
          </a:p>
          <a:p>
            <a:r>
              <a:rPr lang="zh-CN" altLang="en-US" dirty="0"/>
              <a:t>　　根据</a:t>
            </a:r>
            <a:r>
              <a:rPr lang="en-US" altLang="zh-CN" dirty="0"/>
              <a:t>《</a:t>
            </a:r>
            <a:r>
              <a:rPr lang="zh-CN" altLang="en-US" dirty="0"/>
              <a:t>中华人民共和国电子商务法</a:t>
            </a:r>
            <a:r>
              <a:rPr lang="en-US" altLang="zh-CN" dirty="0"/>
              <a:t>》</a:t>
            </a:r>
            <a:r>
              <a:rPr lang="zh-CN" altLang="en-US" dirty="0"/>
              <a:t>规定，电子商务经营者应当在经营主页面显著位置公示营业执照等信息，电子商务平台应当对未公示行为采取必要措施。某团购平台淮北代理公司行为违反了</a:t>
            </a:r>
            <a:r>
              <a:rPr lang="en-US" altLang="zh-CN" dirty="0"/>
              <a:t>《</a:t>
            </a:r>
            <a:r>
              <a:rPr lang="zh-CN" altLang="en-US" dirty="0"/>
              <a:t>中华人民共和国电子商务法</a:t>
            </a:r>
            <a:r>
              <a:rPr lang="en-US" altLang="zh-CN" dirty="0"/>
              <a:t>》</a:t>
            </a:r>
            <a:r>
              <a:rPr lang="zh-CN" altLang="en-US" dirty="0"/>
              <a:t>的规定，构成了没有采取必要措施确保平台内的商户公示主体资质信息行为。对此，市场监管部门对当事人依法进行了处罚。目前，当地各网络订餐平台、团购平台均已开始采取积极措施主动自查整改，努力贯彻落实</a:t>
            </a:r>
            <a:r>
              <a:rPr lang="en-US" altLang="zh-CN" dirty="0"/>
              <a:t>《</a:t>
            </a:r>
            <a:r>
              <a:rPr lang="zh-CN" altLang="en-US" dirty="0"/>
              <a:t>中华人民共和国电子商务法</a:t>
            </a:r>
            <a:r>
              <a:rPr lang="en-US" altLang="zh-CN" dirty="0"/>
              <a:t>》</a:t>
            </a:r>
            <a:r>
              <a:rPr lang="zh-CN" altLang="en-US" dirty="0"/>
              <a:t>的各项规定要求。</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21</a:t>
            </a:fld>
            <a:endParaRPr lang="zh-CN" altLang="en-US"/>
          </a:p>
        </p:txBody>
      </p:sp>
    </p:spTree>
    <p:extLst>
      <p:ext uri="{BB962C8B-B14F-4D97-AF65-F5344CB8AC3E}">
        <p14:creationId xmlns:p14="http://schemas.microsoft.com/office/powerpoint/2010/main" val="23022245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消费者权益保护法</a:t>
            </a:r>
            <a:r>
              <a:rPr lang="en-US" altLang="zh-CN" dirty="0"/>
              <a:t>》 </a:t>
            </a:r>
            <a:r>
              <a:rPr lang="zh-CN" altLang="en-US" dirty="0"/>
              <a:t>第</a:t>
            </a:r>
            <a:r>
              <a:rPr lang="en-US" altLang="zh-CN" dirty="0"/>
              <a:t>8</a:t>
            </a:r>
            <a:r>
              <a:rPr lang="zh-CN" altLang="en-US" dirty="0"/>
              <a:t>、</a:t>
            </a:r>
            <a:r>
              <a:rPr lang="en-US" altLang="zh-CN" dirty="0"/>
              <a:t>9</a:t>
            </a:r>
            <a:r>
              <a:rPr lang="zh-CN" altLang="en-US" dirty="0"/>
              <a:t>、</a:t>
            </a:r>
            <a:r>
              <a:rPr lang="en-US" altLang="zh-CN" dirty="0"/>
              <a:t>14</a:t>
            </a:r>
            <a:r>
              <a:rPr lang="zh-CN" altLang="en-US" dirty="0"/>
              <a:t>、</a:t>
            </a:r>
            <a:r>
              <a:rPr lang="en-US" altLang="zh-CN" dirty="0"/>
              <a:t>16</a:t>
            </a:r>
            <a:r>
              <a:rPr lang="zh-CN" altLang="en-US" dirty="0"/>
              <a:t>、</a:t>
            </a:r>
            <a:r>
              <a:rPr lang="en-US" altLang="zh-CN" dirty="0"/>
              <a:t>20</a:t>
            </a:r>
            <a:r>
              <a:rPr lang="zh-CN" altLang="en-US" dirty="0"/>
              <a:t>条；</a:t>
            </a:r>
          </a:p>
          <a:p>
            <a:r>
              <a:rPr lang="en-US" altLang="zh-CN" dirty="0"/>
              <a:t>《</a:t>
            </a:r>
            <a:r>
              <a:rPr lang="zh-CN" altLang="en-US" dirty="0"/>
              <a:t>广告法</a:t>
            </a:r>
            <a:r>
              <a:rPr lang="en-US" altLang="zh-CN" dirty="0"/>
              <a:t>》 </a:t>
            </a:r>
            <a:r>
              <a:rPr lang="zh-CN" altLang="en-US" dirty="0"/>
              <a:t>第</a:t>
            </a:r>
            <a:r>
              <a:rPr lang="en-US" altLang="zh-CN" dirty="0"/>
              <a:t>8</a:t>
            </a:r>
            <a:r>
              <a:rPr lang="zh-CN" altLang="en-US" dirty="0"/>
              <a:t>条；</a:t>
            </a:r>
          </a:p>
          <a:p>
            <a:r>
              <a:rPr lang="en-US" altLang="zh-CN" dirty="0"/>
              <a:t>《</a:t>
            </a:r>
            <a:r>
              <a:rPr lang="zh-CN" altLang="en-US" dirty="0"/>
              <a:t>网络交易管理办法</a:t>
            </a:r>
            <a:r>
              <a:rPr lang="en-US" altLang="zh-CN" dirty="0"/>
              <a:t>》 </a:t>
            </a:r>
            <a:r>
              <a:rPr lang="zh-CN" altLang="en-US" dirty="0"/>
              <a:t>第</a:t>
            </a:r>
            <a:r>
              <a:rPr lang="en-US" altLang="zh-CN" dirty="0"/>
              <a:t>11</a:t>
            </a:r>
            <a:r>
              <a:rPr lang="zh-CN" altLang="en-US" dirty="0"/>
              <a:t>、</a:t>
            </a:r>
            <a:r>
              <a:rPr lang="en-US" altLang="zh-CN" dirty="0"/>
              <a:t>14</a:t>
            </a:r>
            <a:r>
              <a:rPr lang="zh-CN" altLang="en-US" dirty="0"/>
              <a:t>、</a:t>
            </a:r>
            <a:r>
              <a:rPr lang="en-US" altLang="zh-CN" dirty="0"/>
              <a:t>37</a:t>
            </a:r>
            <a:r>
              <a:rPr lang="zh-CN" altLang="en-US" dirty="0"/>
              <a:t>条。</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22</a:t>
            </a:fld>
            <a:endParaRPr lang="zh-CN" altLang="en-US"/>
          </a:p>
        </p:txBody>
      </p:sp>
    </p:spTree>
    <p:extLst>
      <p:ext uri="{BB962C8B-B14F-4D97-AF65-F5344CB8AC3E}">
        <p14:creationId xmlns:p14="http://schemas.microsoft.com/office/powerpoint/2010/main" val="2657117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23</a:t>
            </a:fld>
            <a:endParaRPr lang="zh-CN" altLang="en-US"/>
          </a:p>
        </p:txBody>
      </p:sp>
    </p:spTree>
    <p:extLst>
      <p:ext uri="{BB962C8B-B14F-4D97-AF65-F5344CB8AC3E}">
        <p14:creationId xmlns:p14="http://schemas.microsoft.com/office/powerpoint/2010/main" val="40128349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24</a:t>
            </a:fld>
            <a:endParaRPr lang="zh-CN" altLang="en-US"/>
          </a:p>
        </p:txBody>
      </p:sp>
    </p:spTree>
    <p:extLst>
      <p:ext uri="{BB962C8B-B14F-4D97-AF65-F5344CB8AC3E}">
        <p14:creationId xmlns:p14="http://schemas.microsoft.com/office/powerpoint/2010/main" val="34110289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70000" lnSpcReduction="20000"/>
          </a:bodyPr>
          <a:lstStyle/>
          <a:p>
            <a:r>
              <a:rPr lang="zh-CN" altLang="en-US" b="1" dirty="0"/>
              <a:t>案例</a:t>
            </a:r>
            <a:r>
              <a:rPr lang="en-US" altLang="zh-CN" b="1" dirty="0"/>
              <a:t>——</a:t>
            </a:r>
            <a:r>
              <a:rPr lang="zh-CN" altLang="en-US" b="1" dirty="0"/>
              <a:t>直播带货销售仿冒手机，法院判决主播承担赔偿责任</a:t>
            </a:r>
          </a:p>
          <a:p>
            <a:r>
              <a:rPr lang="zh-CN" altLang="en-US" dirty="0"/>
              <a:t>　　主播许某某是某平台主播，</a:t>
            </a:r>
            <a:r>
              <a:rPr lang="en-US" altLang="zh-CN" dirty="0"/>
              <a:t>2019</a:t>
            </a:r>
            <a:r>
              <a:rPr lang="zh-CN" altLang="en-US" dirty="0"/>
              <a:t>年</a:t>
            </a:r>
            <a:r>
              <a:rPr lang="en-US" altLang="zh-CN" dirty="0"/>
              <a:t>5</a:t>
            </a:r>
            <a:r>
              <a:rPr lang="zh-CN" altLang="en-US" dirty="0"/>
              <a:t>月</a:t>
            </a:r>
            <a:r>
              <a:rPr lang="en-US" altLang="zh-CN" dirty="0"/>
              <a:t>28</a:t>
            </a:r>
            <a:r>
              <a:rPr lang="zh-CN" altLang="en-US" dirty="0"/>
              <a:t>日，消费者王某某通过直播间购买许某某私下销售的手机一款，收货后发现手机系仿冒机，经沟通无果。后王某某以网络购物合同纠纷为由将许某某、直播平台诉至北京互联网法院。</a:t>
            </a:r>
          </a:p>
          <a:p>
            <a:r>
              <a:rPr lang="zh-CN" altLang="en-US" dirty="0"/>
              <a:t>　　北京互联网法院认为，许某某在直播期间持续挂有“小黄车”，该行为可视为系其利用主播身份不断为商家导流宣传推广，具有对外销售获利的主观意图，其具有经营者身份。王某某在购买手机前观看许某某直播已持续半年，对许某某心存信赖，许某某私下直播带货交易行为视其利用主播身份导流并实现流量变现，应认定为经营行为。应当注意的是，一般情形下主播不参与实际交易，不具有经营者身份，但主播如果除带货行为外，亦参与商品或者服务提供、经营，成为商品或者服务买卖合同相对方，则具有经营者身份，需承担经营者责任。</a:t>
            </a:r>
          </a:p>
          <a:p>
            <a:r>
              <a:rPr lang="zh-CN" altLang="en-US" dirty="0"/>
              <a:t>　　许某某在使用手机半个月后，方进行转让，其应对手机外观及实际使用情况了解，王某某收到手机后发现明显与直播间宣称的性能不符，王某某基于信任，陷入错误认识而购买，许某某作为经营者实施的上述行为构成欺诈，应承担相应法律责任。</a:t>
            </a:r>
          </a:p>
          <a:p>
            <a:r>
              <a:rPr lang="zh-CN" altLang="en-US" dirty="0"/>
              <a:t>　　直播平台在直播规范中明确公示禁止进行站外交易，在接到王某某投诉后及时对主播账号进行封停处理等，尽到了事前提示和事后监督义务，且现无证据证明直播平台知晓涉案交易行为存在，故不承担相应责任。</a:t>
            </a:r>
          </a:p>
          <a:p>
            <a:r>
              <a:rPr lang="zh-CN" altLang="en-US" dirty="0"/>
              <a:t>　　最终，一审判决许某某退还王某某购机款，并赔偿购机款三倍及王某某维权合理开支。</a:t>
            </a:r>
          </a:p>
          <a:p>
            <a:r>
              <a:rPr lang="zh-CN" altLang="en-US" dirty="0"/>
              <a:t>　　本案中，主播通过各种方式对自身形象进行推广，获得相当规模的粉丝群体，通过积累观众的信任、兴趣等经营自身的“流量”，并通过“带货”、销售等方式将其流量进行变现。这种具有新特点的推广和销售模式，表面上是主播和粉丝个体之间的交易和互动，但究其本质，已经超过了私人交易的范围。主播一方面使用了互联网平台提供的“购物车”功能进行带货，具有经营者身份，另一方面，主播在交易中利用了其长期经营和积累的粉丝信任关系，并引导其进行线下交易，主观恶意明显，其欺诈行为应当适用消费者权益保护法中关于经营者的惩罚性赔偿规定。</a:t>
            </a:r>
          </a:p>
          <a:p>
            <a:endParaRPr lang="zh-CN" altLang="en-US" dirty="0"/>
          </a:p>
          <a:p>
            <a:r>
              <a:rPr lang="zh-CN" altLang="en-US" b="1" dirty="0"/>
              <a:t>案例</a:t>
            </a:r>
            <a:r>
              <a:rPr lang="en-US" altLang="zh-CN" b="1" dirty="0"/>
              <a:t>——</a:t>
            </a:r>
            <a:r>
              <a:rPr lang="zh-CN" altLang="en-US" b="1" dirty="0"/>
              <a:t>进口食品构成不安全食品</a:t>
            </a:r>
          </a:p>
          <a:p>
            <a:r>
              <a:rPr lang="zh-CN" altLang="en-US" dirty="0"/>
              <a:t>　　淦某于</a:t>
            </a:r>
            <a:r>
              <a:rPr lang="en-US" altLang="zh-CN" dirty="0"/>
              <a:t>2017</a:t>
            </a:r>
            <a:r>
              <a:rPr lang="zh-CN" altLang="en-US" dirty="0"/>
              <a:t>年</a:t>
            </a:r>
            <a:r>
              <a:rPr lang="en-US" altLang="zh-CN" dirty="0"/>
              <a:t>6</a:t>
            </a:r>
            <a:r>
              <a:rPr lang="zh-CN" altLang="en-US" dirty="0"/>
              <a:t>月</a:t>
            </a:r>
            <a:r>
              <a:rPr lang="en-US" altLang="zh-CN" dirty="0"/>
              <a:t>22</a:t>
            </a:r>
            <a:r>
              <a:rPr lang="zh-CN" altLang="en-US" dirty="0"/>
              <a:t>日在某电商平台卖家张某的网店支付</a:t>
            </a:r>
            <a:r>
              <a:rPr lang="en-US" altLang="zh-CN" dirty="0"/>
              <a:t>4000</a:t>
            </a:r>
            <a:r>
              <a:rPr lang="zh-CN" altLang="en-US" dirty="0"/>
              <a:t>元购买冷冻美国进口牛小排一件。淦某收货后了解到，我国曾因疯牛病原因禁止美国牛肉进口销售，</a:t>
            </a:r>
            <a:r>
              <a:rPr lang="en-US" altLang="zh-CN" dirty="0"/>
              <a:t>6</a:t>
            </a:r>
            <a:r>
              <a:rPr lang="zh-CN" altLang="en-US" dirty="0"/>
              <a:t>月份放开禁令允许美国牛肉进口，解禁后首批运抵中国的美国牛肉直到</a:t>
            </a:r>
            <a:r>
              <a:rPr lang="en-US" altLang="zh-CN" dirty="0"/>
              <a:t>6</a:t>
            </a:r>
            <a:r>
              <a:rPr lang="zh-CN" altLang="en-US" dirty="0"/>
              <a:t>月</a:t>
            </a:r>
            <a:r>
              <a:rPr lang="en-US" altLang="zh-CN" dirty="0"/>
              <a:t>23</a:t>
            </a:r>
            <a:r>
              <a:rPr lang="zh-CN" altLang="en-US" dirty="0"/>
              <a:t>日才获得官方的检验检疫合格证明，于是对美国牛肉的来源产生怀疑。淦某经询问张某，张某承认美国牛肉系走私销售。淦某诉请张某退一赔十。</a:t>
            </a:r>
          </a:p>
          <a:p>
            <a:r>
              <a:rPr lang="zh-CN" altLang="en-US" dirty="0"/>
              <a:t>　　法院经审理认为：张某未依法查验涉案产品检验合格证明材料，未尽到相应的货物查验义务，构成销售明知是不符合食品安全标准的食品的行为。遂判决张某退还货款</a:t>
            </a:r>
            <a:r>
              <a:rPr lang="en-US" altLang="zh-CN" dirty="0"/>
              <a:t>4000</a:t>
            </a:r>
            <a:r>
              <a:rPr lang="zh-CN" altLang="en-US" dirty="0"/>
              <a:t>元并支付货款十倍的赔偿金</a:t>
            </a:r>
            <a:r>
              <a:rPr lang="en-US" altLang="zh-CN" dirty="0"/>
              <a:t>40000</a:t>
            </a:r>
            <a:r>
              <a:rPr lang="zh-CN" altLang="en-US" dirty="0"/>
              <a:t>元。</a:t>
            </a:r>
          </a:p>
          <a:p>
            <a:r>
              <a:rPr lang="zh-CN" altLang="en-US" dirty="0"/>
              <a:t>　　进口的食品、食品添加剂、食品相关产品应当符合我国食品安全国家标准。进口的食品、食品添加剂应当经出入境检验检疫机构依照进出口商品检验相关法律、行政法规的规定检验合格，并按照国家出入境检验检疫部门的要求随附合格证明材料。经营明知是不符合食品安全标准的食品，消费者除要求赔偿损失外，还可以向经营者要求支付价款十倍的赔偿。经营者经营进口食品的，应当查验出入境检验检疫机构出具的合格证明材料，经营者不能证明进口食品的合法来源并提供合格证明材料的，将承担食品被认定为不安全而导致的十倍赔偿的责任。</a:t>
            </a:r>
          </a:p>
          <a:p>
            <a:endParaRPr lang="zh-CN" altLang="en-US" dirty="0"/>
          </a:p>
          <a:p>
            <a:r>
              <a:rPr lang="zh-CN" altLang="en-US" b="1" dirty="0"/>
              <a:t>案例</a:t>
            </a:r>
            <a:r>
              <a:rPr lang="en-US" altLang="zh-CN" b="1" dirty="0"/>
              <a:t>——</a:t>
            </a:r>
            <a:r>
              <a:rPr lang="zh-CN" altLang="en-US" b="1" dirty="0"/>
              <a:t>央视点名</a:t>
            </a:r>
            <a:r>
              <a:rPr lang="en-US" altLang="zh-CN" b="1" dirty="0"/>
              <a:t>App“</a:t>
            </a:r>
            <a:r>
              <a:rPr lang="zh-CN" altLang="en-US" b="1" dirty="0"/>
              <a:t>大数据杀熟”现象</a:t>
            </a:r>
          </a:p>
          <a:p>
            <a:r>
              <a:rPr lang="zh-CN" altLang="en-US" dirty="0"/>
              <a:t>　　经常使用某个</a:t>
            </a:r>
            <a:r>
              <a:rPr lang="en-US" altLang="zh-CN" dirty="0"/>
              <a:t>APP</a:t>
            </a:r>
            <a:r>
              <a:rPr lang="zh-CN" altLang="en-US" dirty="0"/>
              <a:t>发现自己预订的酒店价格比“新手”贵，查询某个航线的机票几分钟前的机票价格是</a:t>
            </a:r>
            <a:r>
              <a:rPr lang="en-US" altLang="zh-CN" dirty="0"/>
              <a:t>1500</a:t>
            </a:r>
            <a:r>
              <a:rPr lang="zh-CN" altLang="en-US" dirty="0"/>
              <a:t>元，过几分钟再查这个价格就可能变成了</a:t>
            </a:r>
            <a:r>
              <a:rPr lang="en-US" altLang="zh-CN" dirty="0"/>
              <a:t>1700</a:t>
            </a:r>
            <a:r>
              <a:rPr lang="zh-CN" altLang="en-US" dirty="0"/>
              <a:t>元，换个手机及帐号，搜出来的价格就会完全不同。 这就是网友普遍反映的大数据杀熟，它是指同样的商品或服务，老客户看到的价格反而比新客户要贵出许多的现象。</a:t>
            </a:r>
          </a:p>
          <a:p>
            <a:r>
              <a:rPr lang="zh-CN" altLang="en-US" dirty="0"/>
              <a:t>　　</a:t>
            </a:r>
            <a:r>
              <a:rPr lang="en-US" altLang="zh-CN" dirty="0"/>
              <a:t>2020</a:t>
            </a:r>
            <a:r>
              <a:rPr lang="zh-CN" altLang="en-US" dirty="0"/>
              <a:t>年</a:t>
            </a:r>
            <a:r>
              <a:rPr lang="en-US" altLang="zh-CN" dirty="0"/>
              <a:t>9</a:t>
            </a:r>
            <a:r>
              <a:rPr lang="zh-CN" altLang="en-US" dirty="0"/>
              <a:t>月</a:t>
            </a:r>
            <a:r>
              <a:rPr lang="en-US" altLang="zh-CN" dirty="0"/>
              <a:t>15</a:t>
            </a:r>
            <a:r>
              <a:rPr lang="zh-CN" altLang="en-US" dirty="0"/>
              <a:t>日消息，央视二套财经频道点名在线旅游平台的大数据杀熟现象，报道中提到在线旅游平台针对不同消费特征的旅游者对同一产品或服务在相同条件下设置差异化的价格。 这一行为将在</a:t>
            </a:r>
            <a:r>
              <a:rPr lang="en-US" altLang="zh-CN" dirty="0"/>
              <a:t>10</a:t>
            </a:r>
            <a:r>
              <a:rPr lang="zh-CN" altLang="en-US" dirty="0"/>
              <a:t>月</a:t>
            </a:r>
            <a:r>
              <a:rPr lang="en-US" altLang="zh-CN" dirty="0"/>
              <a:t>1</a:t>
            </a:r>
            <a:r>
              <a:rPr lang="zh-CN" altLang="en-US" dirty="0"/>
              <a:t>日之后明令禁止，文化和旅游部最新公布的</a:t>
            </a:r>
            <a:r>
              <a:rPr lang="en-US" altLang="zh-CN" dirty="0"/>
              <a:t>《</a:t>
            </a:r>
            <a:r>
              <a:rPr lang="zh-CN" altLang="en-US" dirty="0"/>
              <a:t>在线旅游经营服务管理暂行规定</a:t>
            </a:r>
            <a:r>
              <a:rPr lang="en-US" altLang="zh-CN" dirty="0"/>
              <a:t>》</a:t>
            </a:r>
            <a:r>
              <a:rPr lang="zh-CN" altLang="en-US" dirty="0"/>
              <a:t>将于今年</a:t>
            </a:r>
            <a:r>
              <a:rPr lang="en-US" altLang="zh-CN" dirty="0"/>
              <a:t>10</a:t>
            </a:r>
            <a:r>
              <a:rPr lang="zh-CN" altLang="en-US" dirty="0"/>
              <a:t>月</a:t>
            </a:r>
            <a:r>
              <a:rPr lang="en-US" altLang="zh-CN" dirty="0"/>
              <a:t>1</a:t>
            </a:r>
            <a:r>
              <a:rPr lang="zh-CN" altLang="en-US" dirty="0"/>
              <a:t>日起正式施行。规定明确了在线旅游经营者不得滥用大数据分析等技术手段，侵犯旅游者合法权益。</a:t>
            </a:r>
          </a:p>
          <a:p>
            <a:r>
              <a:rPr lang="zh-CN" altLang="en-US" dirty="0"/>
              <a:t>　　根据消费者权益保护法，如果对客户实施了价格欺诈，客户可以主张</a:t>
            </a:r>
            <a:r>
              <a:rPr lang="en-US" altLang="zh-CN" dirty="0"/>
              <a:t>3</a:t>
            </a:r>
            <a:r>
              <a:rPr lang="zh-CN" altLang="en-US" dirty="0"/>
              <a:t>倍赔偿，最少也是</a:t>
            </a:r>
            <a:r>
              <a:rPr lang="en-US" altLang="zh-CN" dirty="0"/>
              <a:t>500</a:t>
            </a:r>
            <a:r>
              <a:rPr lang="zh-CN" altLang="en-US" dirty="0"/>
              <a:t>元的赔偿。</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25</a:t>
            </a:fld>
            <a:endParaRPr lang="zh-CN" altLang="en-US"/>
          </a:p>
        </p:txBody>
      </p:sp>
    </p:spTree>
    <p:extLst>
      <p:ext uri="{BB962C8B-B14F-4D97-AF65-F5344CB8AC3E}">
        <p14:creationId xmlns:p14="http://schemas.microsoft.com/office/powerpoint/2010/main" val="27050063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反垄断法</a:t>
            </a:r>
            <a:r>
              <a:rPr lang="en-US" altLang="zh-CN" dirty="0"/>
              <a:t>》 </a:t>
            </a:r>
            <a:r>
              <a:rPr lang="zh-CN" altLang="en-US" dirty="0"/>
              <a:t>第</a:t>
            </a:r>
            <a:r>
              <a:rPr lang="en-US" altLang="zh-CN" dirty="0"/>
              <a:t>17</a:t>
            </a:r>
            <a:r>
              <a:rPr lang="zh-CN" altLang="en-US" dirty="0"/>
              <a:t>、</a:t>
            </a:r>
            <a:r>
              <a:rPr lang="en-US" altLang="zh-CN" dirty="0"/>
              <a:t>18</a:t>
            </a:r>
            <a:r>
              <a:rPr lang="zh-CN" altLang="en-US" dirty="0"/>
              <a:t>、</a:t>
            </a:r>
            <a:r>
              <a:rPr lang="en-US" altLang="zh-CN" dirty="0"/>
              <a:t>19</a:t>
            </a:r>
            <a:r>
              <a:rPr lang="zh-CN" altLang="en-US" dirty="0"/>
              <a:t>条；</a:t>
            </a:r>
          </a:p>
          <a:p>
            <a:r>
              <a:rPr lang="en-US" altLang="zh-CN" dirty="0"/>
              <a:t>《</a:t>
            </a:r>
            <a:r>
              <a:rPr lang="zh-CN" altLang="en-US" dirty="0"/>
              <a:t>网络商品和服务集中促销活动管理暂行规定</a:t>
            </a:r>
            <a:r>
              <a:rPr lang="en-US" altLang="zh-CN" dirty="0"/>
              <a:t>》 </a:t>
            </a:r>
            <a:r>
              <a:rPr lang="zh-CN" altLang="en-US" dirty="0"/>
              <a:t>第</a:t>
            </a:r>
            <a:r>
              <a:rPr lang="en-US" altLang="zh-CN" dirty="0"/>
              <a:t>11</a:t>
            </a:r>
            <a:r>
              <a:rPr lang="zh-CN" altLang="en-US" dirty="0"/>
              <a:t>条；</a:t>
            </a:r>
          </a:p>
          <a:p>
            <a:r>
              <a:rPr lang="en-US" altLang="zh-CN" dirty="0"/>
              <a:t>《</a:t>
            </a:r>
            <a:r>
              <a:rPr lang="zh-CN" altLang="en-US" dirty="0"/>
              <a:t>工商行政管理机关禁止滥用市场支配地位行为的规定</a:t>
            </a:r>
            <a:r>
              <a:rPr lang="en-US" altLang="zh-CN" dirty="0"/>
              <a:t>》 </a:t>
            </a:r>
            <a:r>
              <a:rPr lang="zh-CN" altLang="en-US" dirty="0"/>
              <a:t>第</a:t>
            </a:r>
            <a:r>
              <a:rPr lang="en-US" altLang="zh-CN" dirty="0"/>
              <a:t>2</a:t>
            </a:r>
            <a:r>
              <a:rPr lang="zh-CN" altLang="en-US" dirty="0"/>
              <a:t>、</a:t>
            </a:r>
            <a:r>
              <a:rPr lang="en-US" altLang="zh-CN" dirty="0"/>
              <a:t>3</a:t>
            </a:r>
            <a:r>
              <a:rPr lang="zh-CN" altLang="en-US" dirty="0"/>
              <a:t>、</a:t>
            </a:r>
            <a:r>
              <a:rPr lang="en-US" altLang="zh-CN" dirty="0"/>
              <a:t>4</a:t>
            </a:r>
            <a:r>
              <a:rPr lang="zh-CN" altLang="en-US" dirty="0"/>
              <a:t>、</a:t>
            </a:r>
            <a:r>
              <a:rPr lang="en-US" altLang="zh-CN" dirty="0"/>
              <a:t>5</a:t>
            </a:r>
            <a:r>
              <a:rPr lang="zh-CN" altLang="en-US" dirty="0"/>
              <a:t>、</a:t>
            </a:r>
            <a:r>
              <a:rPr lang="en-US" altLang="zh-CN" dirty="0"/>
              <a:t>6</a:t>
            </a:r>
            <a:r>
              <a:rPr lang="zh-CN" altLang="en-US" dirty="0"/>
              <a:t>、</a:t>
            </a:r>
            <a:r>
              <a:rPr lang="en-US" altLang="zh-CN" dirty="0"/>
              <a:t>7</a:t>
            </a:r>
            <a:r>
              <a:rPr lang="zh-CN" altLang="en-US" dirty="0"/>
              <a:t>、</a:t>
            </a:r>
            <a:r>
              <a:rPr lang="en-US" altLang="zh-CN" dirty="0"/>
              <a:t>8</a:t>
            </a:r>
            <a:r>
              <a:rPr lang="zh-CN" altLang="en-US" dirty="0"/>
              <a:t>、</a:t>
            </a:r>
            <a:r>
              <a:rPr lang="en-US" altLang="zh-CN" dirty="0"/>
              <a:t>9</a:t>
            </a:r>
            <a:r>
              <a:rPr lang="zh-CN" altLang="en-US" dirty="0"/>
              <a:t>、</a:t>
            </a:r>
            <a:r>
              <a:rPr lang="en-US" altLang="zh-CN" dirty="0"/>
              <a:t>10</a:t>
            </a:r>
            <a:r>
              <a:rPr lang="zh-CN" altLang="en-US" dirty="0"/>
              <a:t>、</a:t>
            </a:r>
            <a:r>
              <a:rPr lang="en-US" altLang="zh-CN" dirty="0"/>
              <a:t>11</a:t>
            </a:r>
            <a:r>
              <a:rPr lang="zh-CN" altLang="en-US" dirty="0"/>
              <a:t>、</a:t>
            </a:r>
            <a:r>
              <a:rPr lang="en-US" altLang="zh-CN" dirty="0"/>
              <a:t>12</a:t>
            </a:r>
            <a:r>
              <a:rPr lang="zh-CN" altLang="en-US" dirty="0"/>
              <a:t>条。</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26</a:t>
            </a:fld>
            <a:endParaRPr lang="zh-CN" altLang="en-US"/>
          </a:p>
        </p:txBody>
      </p:sp>
    </p:spTree>
    <p:extLst>
      <p:ext uri="{BB962C8B-B14F-4D97-AF65-F5344CB8AC3E}">
        <p14:creationId xmlns:p14="http://schemas.microsoft.com/office/powerpoint/2010/main" val="15940541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27</a:t>
            </a:fld>
            <a:endParaRPr lang="zh-CN" altLang="en-US"/>
          </a:p>
        </p:txBody>
      </p:sp>
    </p:spTree>
    <p:extLst>
      <p:ext uri="{BB962C8B-B14F-4D97-AF65-F5344CB8AC3E}">
        <p14:creationId xmlns:p14="http://schemas.microsoft.com/office/powerpoint/2010/main" val="20220963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美团因不正当竞争赔偿饿了么</a:t>
            </a:r>
            <a:r>
              <a:rPr lang="en-US" altLang="zh-CN" b="1" dirty="0"/>
              <a:t>100</a:t>
            </a:r>
            <a:r>
              <a:rPr lang="zh-CN" altLang="en-US" b="1" dirty="0"/>
              <a:t>万元</a:t>
            </a:r>
          </a:p>
          <a:p>
            <a:r>
              <a:rPr lang="zh-CN" altLang="en-US" dirty="0"/>
              <a:t>　　</a:t>
            </a:r>
            <a:r>
              <a:rPr lang="en-US" altLang="zh-CN" dirty="0"/>
              <a:t>2</a:t>
            </a:r>
            <a:r>
              <a:rPr lang="zh-CN" altLang="en-US" dirty="0"/>
              <a:t>月</a:t>
            </a:r>
            <a:r>
              <a:rPr lang="en-US" altLang="zh-CN" dirty="0"/>
              <a:t>25</a:t>
            </a:r>
            <a:r>
              <a:rPr lang="zh-CN" altLang="en-US" dirty="0"/>
              <a:t>日，有消息称，浙江省金华市中级人民法院对此前浙江金华美团要求部分商户与其达成排他性交易的做法作出判决。根据下发民事判决书显示，北京三快科技有限公司（美团）金华分公司实施的不正当竞争行为，损害了拉扎斯公司（饿了么）的合法权益，应当承担民事责任。法院对上海拉扎斯信息科技有限公司（饿了么）要求北京三快科技有限公司（美团）赔偿</a:t>
            </a:r>
            <a:r>
              <a:rPr lang="en-US" altLang="zh-CN" dirty="0"/>
              <a:t>100</a:t>
            </a:r>
            <a:r>
              <a:rPr lang="zh-CN" altLang="en-US" dirty="0"/>
              <a:t>万元经济损失的诉请予以全额支持。</a:t>
            </a:r>
          </a:p>
          <a:p>
            <a:endParaRPr lang="zh-CN" altLang="en-US" dirty="0"/>
          </a:p>
          <a:p>
            <a:r>
              <a:rPr lang="zh-CN" altLang="en-US" b="1" dirty="0"/>
              <a:t>案例</a:t>
            </a:r>
            <a:r>
              <a:rPr lang="en-US" altLang="zh-CN" b="1" dirty="0"/>
              <a:t>——</a:t>
            </a:r>
            <a:r>
              <a:rPr lang="zh-CN" altLang="en-US" b="1" dirty="0"/>
              <a:t>京东诉天猫及阿里滥用市场支配地位“二选一”第一案将开庭</a:t>
            </a:r>
          </a:p>
          <a:p>
            <a:r>
              <a:rPr lang="zh-CN" altLang="en-US" dirty="0"/>
              <a:t>　　</a:t>
            </a:r>
            <a:r>
              <a:rPr lang="en-US" altLang="zh-CN" dirty="0"/>
              <a:t>2017</a:t>
            </a:r>
            <a:r>
              <a:rPr lang="zh-CN" altLang="en-US" dirty="0"/>
              <a:t>年</a:t>
            </a:r>
            <a:r>
              <a:rPr lang="en-US" altLang="zh-CN" dirty="0"/>
              <a:t>11</a:t>
            </a:r>
            <a:r>
              <a:rPr lang="zh-CN" altLang="en-US" dirty="0"/>
              <a:t>月</a:t>
            </a:r>
            <a:r>
              <a:rPr lang="en-US" altLang="zh-CN" dirty="0"/>
              <a:t>28</a:t>
            </a:r>
            <a:r>
              <a:rPr lang="zh-CN" altLang="en-US" dirty="0"/>
              <a:t>日，京东向北京高院针对天猫、阿里巴巴提起滥用市场支配地位的诉讼，主张阿里滥用了在中国大陆</a:t>
            </a:r>
            <a:r>
              <a:rPr lang="en-US" altLang="zh-CN" dirty="0"/>
              <a:t>B2C</a:t>
            </a:r>
            <a:r>
              <a:rPr lang="zh-CN" altLang="en-US" dirty="0"/>
              <a:t>网上零售平台市场的支配地位，其实施的“二选一”构成滥用市场支配地位项下的限定交易行为。该案于</a:t>
            </a:r>
            <a:r>
              <a:rPr lang="en-US" altLang="zh-CN" dirty="0"/>
              <a:t>2017</a:t>
            </a:r>
            <a:r>
              <a:rPr lang="zh-CN" altLang="en-US" dirty="0"/>
              <a:t>年</a:t>
            </a:r>
            <a:r>
              <a:rPr lang="en-US" altLang="zh-CN" dirty="0"/>
              <a:t>12</a:t>
            </a:r>
            <a:r>
              <a:rPr lang="zh-CN" altLang="en-US" dirty="0"/>
              <a:t>月</a:t>
            </a:r>
            <a:r>
              <a:rPr lang="en-US" altLang="zh-CN" dirty="0"/>
              <a:t>8</a:t>
            </a:r>
            <a:r>
              <a:rPr lang="zh-CN" altLang="en-US" dirty="0"/>
              <a:t>日在北京高院立案。</a:t>
            </a:r>
          </a:p>
          <a:p>
            <a:r>
              <a:rPr lang="zh-CN" altLang="en-US" dirty="0"/>
              <a:t>　　近年来，国家持续快速推动反垄断工作，从反垄断法、反不正当竞争法再到电子商务法，国家出台了众多重磅法律、法规，对于各行业尤其是互联网电商领域影响市场公平竞争的行为进行规范与治理。尤其是</a:t>
            </a:r>
            <a:r>
              <a:rPr lang="en-US" altLang="zh-CN" dirty="0"/>
              <a:t>11</a:t>
            </a:r>
            <a:r>
              <a:rPr lang="zh-CN" altLang="en-US" dirty="0"/>
              <a:t>月</a:t>
            </a:r>
            <a:r>
              <a:rPr lang="en-US" altLang="zh-CN" dirty="0"/>
              <a:t>10</a:t>
            </a:r>
            <a:r>
              <a:rPr lang="zh-CN" altLang="en-US" dirty="0"/>
              <a:t>日，国家市场监管总局公布的</a:t>
            </a:r>
            <a:r>
              <a:rPr lang="en-US" altLang="zh-CN" dirty="0"/>
              <a:t>《</a:t>
            </a:r>
            <a:r>
              <a:rPr lang="zh-CN" altLang="en-US" dirty="0"/>
              <a:t>关于平台经济领域的反垄断指南</a:t>
            </a:r>
            <a:r>
              <a:rPr lang="en-US" altLang="zh-CN" dirty="0"/>
              <a:t>》</a:t>
            </a:r>
            <a:r>
              <a:rPr lang="zh-CN" altLang="en-US" dirty="0"/>
              <a:t>（征求意见稿），矛头更是直指时下互联网平台经济领域愈演愈烈的垄断行为，明确列举“二选一”或者具有相同效果的行为以及独家交易极大可能构成限定交易。</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28</a:t>
            </a:fld>
            <a:endParaRPr lang="zh-CN" altLang="en-US"/>
          </a:p>
        </p:txBody>
      </p:sp>
    </p:spTree>
    <p:extLst>
      <p:ext uri="{BB962C8B-B14F-4D97-AF65-F5344CB8AC3E}">
        <p14:creationId xmlns:p14="http://schemas.microsoft.com/office/powerpoint/2010/main" val="38908162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网络安全法</a:t>
            </a:r>
            <a:r>
              <a:rPr lang="en-US" altLang="zh-CN" dirty="0"/>
              <a:t>》 </a:t>
            </a:r>
            <a:r>
              <a:rPr lang="zh-CN" altLang="en-US" dirty="0"/>
              <a:t>第</a:t>
            </a:r>
            <a:r>
              <a:rPr lang="en-US" altLang="zh-CN" dirty="0"/>
              <a:t>40</a:t>
            </a:r>
            <a:r>
              <a:rPr lang="zh-CN" altLang="en-US" dirty="0"/>
              <a:t>、</a:t>
            </a:r>
            <a:r>
              <a:rPr lang="en-US" altLang="zh-CN" dirty="0"/>
              <a:t>41</a:t>
            </a:r>
            <a:r>
              <a:rPr lang="zh-CN" altLang="en-US" dirty="0"/>
              <a:t>、</a:t>
            </a:r>
            <a:r>
              <a:rPr lang="en-US" altLang="zh-CN" dirty="0"/>
              <a:t>42</a:t>
            </a:r>
            <a:r>
              <a:rPr lang="zh-CN" altLang="en-US" dirty="0"/>
              <a:t>、</a:t>
            </a:r>
            <a:r>
              <a:rPr lang="en-US" altLang="zh-CN" dirty="0"/>
              <a:t>43</a:t>
            </a:r>
            <a:r>
              <a:rPr lang="zh-CN" altLang="en-US" dirty="0"/>
              <a:t>、</a:t>
            </a:r>
            <a:r>
              <a:rPr lang="en-US" altLang="zh-CN" dirty="0"/>
              <a:t>44</a:t>
            </a:r>
            <a:r>
              <a:rPr lang="zh-CN" altLang="en-US" dirty="0"/>
              <a:t>、</a:t>
            </a:r>
            <a:r>
              <a:rPr lang="en-US" altLang="zh-CN" dirty="0"/>
              <a:t>45</a:t>
            </a:r>
            <a:r>
              <a:rPr lang="zh-CN" altLang="en-US" dirty="0"/>
              <a:t>、</a:t>
            </a:r>
            <a:r>
              <a:rPr lang="en-US" altLang="zh-CN" dirty="0"/>
              <a:t>47</a:t>
            </a:r>
            <a:r>
              <a:rPr lang="zh-CN" altLang="en-US" dirty="0"/>
              <a:t>、</a:t>
            </a:r>
            <a:r>
              <a:rPr lang="en-US" altLang="zh-CN" dirty="0"/>
              <a:t>48</a:t>
            </a:r>
            <a:r>
              <a:rPr lang="zh-CN" altLang="en-US" dirty="0"/>
              <a:t>、</a:t>
            </a:r>
            <a:r>
              <a:rPr lang="en-US" altLang="zh-CN" dirty="0"/>
              <a:t>49</a:t>
            </a:r>
            <a:r>
              <a:rPr lang="zh-CN" altLang="en-US" dirty="0"/>
              <a:t>、</a:t>
            </a:r>
            <a:r>
              <a:rPr lang="en-US" altLang="zh-CN" dirty="0"/>
              <a:t>50</a:t>
            </a:r>
            <a:r>
              <a:rPr lang="zh-CN" altLang="en-US" dirty="0"/>
              <a:t>、</a:t>
            </a:r>
            <a:r>
              <a:rPr lang="en-US" altLang="zh-CN" dirty="0"/>
              <a:t>60</a:t>
            </a:r>
            <a:r>
              <a:rPr lang="zh-CN" altLang="en-US" dirty="0"/>
              <a:t>、</a:t>
            </a:r>
            <a:r>
              <a:rPr lang="en-US" altLang="zh-CN" dirty="0"/>
              <a:t>64</a:t>
            </a:r>
            <a:r>
              <a:rPr lang="zh-CN" altLang="en-US" dirty="0"/>
              <a:t>、</a:t>
            </a:r>
            <a:r>
              <a:rPr lang="en-US" altLang="zh-CN" dirty="0"/>
              <a:t>68</a:t>
            </a:r>
            <a:r>
              <a:rPr lang="zh-CN" altLang="en-US" dirty="0"/>
              <a:t>、</a:t>
            </a:r>
            <a:r>
              <a:rPr lang="en-US" altLang="zh-CN" dirty="0"/>
              <a:t>76</a:t>
            </a:r>
            <a:r>
              <a:rPr lang="zh-CN" altLang="en-US" dirty="0"/>
              <a:t>条；</a:t>
            </a:r>
          </a:p>
          <a:p>
            <a:r>
              <a:rPr lang="en-US" altLang="zh-CN" dirty="0"/>
              <a:t>《</a:t>
            </a:r>
            <a:r>
              <a:rPr lang="zh-CN" altLang="en-US" dirty="0"/>
              <a:t>消费者权益保护法</a:t>
            </a:r>
            <a:r>
              <a:rPr lang="en-US" altLang="zh-CN" dirty="0"/>
              <a:t>》 </a:t>
            </a:r>
            <a:r>
              <a:rPr lang="zh-CN" altLang="en-US" dirty="0"/>
              <a:t>第</a:t>
            </a:r>
            <a:r>
              <a:rPr lang="en-US" altLang="zh-CN" dirty="0"/>
              <a:t>29</a:t>
            </a:r>
            <a:r>
              <a:rPr lang="zh-CN" altLang="en-US" dirty="0"/>
              <a:t>、</a:t>
            </a:r>
            <a:r>
              <a:rPr lang="en-US" altLang="zh-CN" dirty="0"/>
              <a:t>50</a:t>
            </a:r>
            <a:r>
              <a:rPr lang="zh-CN" altLang="en-US" dirty="0"/>
              <a:t>、</a:t>
            </a:r>
            <a:r>
              <a:rPr lang="en-US" altLang="zh-CN" dirty="0"/>
              <a:t>56</a:t>
            </a:r>
            <a:r>
              <a:rPr lang="zh-CN" altLang="en-US" dirty="0"/>
              <a:t>条；</a:t>
            </a:r>
          </a:p>
          <a:p>
            <a:r>
              <a:rPr lang="en-US" altLang="zh-CN" dirty="0"/>
              <a:t>《</a:t>
            </a:r>
            <a:r>
              <a:rPr lang="zh-CN" altLang="en-US" dirty="0"/>
              <a:t>民法总则</a:t>
            </a:r>
            <a:r>
              <a:rPr lang="en-US" altLang="zh-CN" dirty="0"/>
              <a:t>》 </a:t>
            </a:r>
            <a:r>
              <a:rPr lang="zh-CN" altLang="en-US" dirty="0"/>
              <a:t>第</a:t>
            </a:r>
            <a:r>
              <a:rPr lang="en-US" altLang="zh-CN" dirty="0"/>
              <a:t>111</a:t>
            </a:r>
            <a:r>
              <a:rPr lang="zh-CN" altLang="en-US" dirty="0"/>
              <a:t>条；</a:t>
            </a:r>
          </a:p>
          <a:p>
            <a:r>
              <a:rPr lang="en-US" altLang="zh-CN" dirty="0"/>
              <a:t>《</a:t>
            </a:r>
            <a:r>
              <a:rPr lang="zh-CN" altLang="en-US" dirty="0"/>
              <a:t>刑法</a:t>
            </a:r>
            <a:r>
              <a:rPr lang="en-US" altLang="zh-CN" dirty="0"/>
              <a:t>》 </a:t>
            </a:r>
            <a:r>
              <a:rPr lang="zh-CN" altLang="en-US" dirty="0"/>
              <a:t>第</a:t>
            </a:r>
            <a:r>
              <a:rPr lang="en-US" altLang="zh-CN" dirty="0"/>
              <a:t>253</a:t>
            </a:r>
            <a:r>
              <a:rPr lang="zh-CN" altLang="en-US" dirty="0"/>
              <a:t>条；</a:t>
            </a:r>
          </a:p>
          <a:p>
            <a:r>
              <a:rPr lang="en-US" altLang="zh-CN" dirty="0"/>
              <a:t>《</a:t>
            </a:r>
            <a:r>
              <a:rPr lang="zh-CN" altLang="en-US" dirty="0"/>
              <a:t>最高人民法院、最高人民检察院关于办理侵犯公民个人信息刑事案件适用法律若干问题的解释</a:t>
            </a:r>
            <a:r>
              <a:rPr lang="en-US" altLang="zh-CN" dirty="0"/>
              <a:t>》 </a:t>
            </a:r>
            <a:r>
              <a:rPr lang="zh-CN" altLang="en-US" dirty="0"/>
              <a:t>第</a:t>
            </a:r>
            <a:r>
              <a:rPr lang="en-US" altLang="zh-CN" dirty="0"/>
              <a:t>1</a:t>
            </a:r>
            <a:r>
              <a:rPr lang="zh-CN" altLang="en-US" dirty="0"/>
              <a:t>、</a:t>
            </a:r>
            <a:r>
              <a:rPr lang="en-US" altLang="zh-CN" dirty="0"/>
              <a:t>2</a:t>
            </a:r>
            <a:r>
              <a:rPr lang="zh-CN" altLang="en-US" dirty="0"/>
              <a:t>、</a:t>
            </a:r>
            <a:r>
              <a:rPr lang="en-US" altLang="zh-CN" dirty="0"/>
              <a:t>3</a:t>
            </a:r>
            <a:r>
              <a:rPr lang="zh-CN" altLang="en-US" dirty="0"/>
              <a:t>、</a:t>
            </a:r>
            <a:r>
              <a:rPr lang="en-US" altLang="zh-CN" dirty="0"/>
              <a:t>4</a:t>
            </a:r>
            <a:r>
              <a:rPr lang="zh-CN" altLang="en-US" dirty="0"/>
              <a:t>、</a:t>
            </a:r>
            <a:r>
              <a:rPr lang="en-US" altLang="zh-CN" dirty="0"/>
              <a:t>5</a:t>
            </a:r>
            <a:r>
              <a:rPr lang="zh-CN" altLang="en-US" dirty="0"/>
              <a:t>、</a:t>
            </a:r>
            <a:r>
              <a:rPr lang="en-US" altLang="zh-CN" dirty="0"/>
              <a:t>6</a:t>
            </a:r>
            <a:r>
              <a:rPr lang="zh-CN" altLang="en-US" dirty="0"/>
              <a:t>条；</a:t>
            </a:r>
          </a:p>
          <a:p>
            <a:r>
              <a:rPr lang="en-US" altLang="zh-CN" dirty="0"/>
              <a:t>《</a:t>
            </a:r>
            <a:r>
              <a:rPr lang="zh-CN" altLang="en-US" dirty="0"/>
              <a:t>电信和互联网用户个人信息保护规定</a:t>
            </a:r>
            <a:r>
              <a:rPr lang="en-US" altLang="zh-CN" dirty="0"/>
              <a:t>》 </a:t>
            </a:r>
            <a:r>
              <a:rPr lang="zh-CN" altLang="en-US" dirty="0"/>
              <a:t>第</a:t>
            </a:r>
            <a:r>
              <a:rPr lang="en-US" altLang="zh-CN" dirty="0"/>
              <a:t>4</a:t>
            </a:r>
            <a:r>
              <a:rPr lang="zh-CN" altLang="en-US" dirty="0"/>
              <a:t>、</a:t>
            </a:r>
            <a:r>
              <a:rPr lang="en-US" altLang="zh-CN" dirty="0"/>
              <a:t>5</a:t>
            </a:r>
            <a:r>
              <a:rPr lang="zh-CN" altLang="en-US" dirty="0"/>
              <a:t>、</a:t>
            </a:r>
            <a:r>
              <a:rPr lang="en-US" altLang="zh-CN" dirty="0"/>
              <a:t>6</a:t>
            </a:r>
            <a:r>
              <a:rPr lang="zh-CN" altLang="en-US" dirty="0"/>
              <a:t>、</a:t>
            </a:r>
            <a:r>
              <a:rPr lang="en-US" altLang="zh-CN" dirty="0"/>
              <a:t>8</a:t>
            </a:r>
            <a:r>
              <a:rPr lang="zh-CN" altLang="en-US" dirty="0"/>
              <a:t>、</a:t>
            </a:r>
            <a:r>
              <a:rPr lang="en-US" altLang="zh-CN" dirty="0"/>
              <a:t>9</a:t>
            </a:r>
            <a:r>
              <a:rPr lang="zh-CN" altLang="en-US" dirty="0"/>
              <a:t>、</a:t>
            </a:r>
            <a:r>
              <a:rPr lang="en-US" altLang="zh-CN" dirty="0"/>
              <a:t>10</a:t>
            </a:r>
            <a:r>
              <a:rPr lang="zh-CN" altLang="en-US" dirty="0"/>
              <a:t>、</a:t>
            </a:r>
            <a:r>
              <a:rPr lang="en-US" altLang="zh-CN" dirty="0"/>
              <a:t>12</a:t>
            </a:r>
            <a:r>
              <a:rPr lang="zh-CN" altLang="en-US" dirty="0"/>
              <a:t>、</a:t>
            </a:r>
            <a:r>
              <a:rPr lang="en-US" altLang="zh-CN" dirty="0"/>
              <a:t>15</a:t>
            </a:r>
            <a:r>
              <a:rPr lang="zh-CN" altLang="en-US" dirty="0"/>
              <a:t>、</a:t>
            </a:r>
            <a:r>
              <a:rPr lang="en-US" altLang="zh-CN" dirty="0"/>
              <a:t>1622</a:t>
            </a:r>
            <a:r>
              <a:rPr lang="zh-CN" altLang="en-US" dirty="0"/>
              <a:t>、</a:t>
            </a:r>
            <a:r>
              <a:rPr lang="en-US" altLang="zh-CN" dirty="0"/>
              <a:t>23</a:t>
            </a:r>
            <a:r>
              <a:rPr lang="zh-CN" altLang="en-US" dirty="0"/>
              <a:t>条。</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29</a:t>
            </a:fld>
            <a:endParaRPr lang="zh-CN" altLang="en-US"/>
          </a:p>
        </p:txBody>
      </p:sp>
    </p:spTree>
    <p:extLst>
      <p:ext uri="{BB962C8B-B14F-4D97-AF65-F5344CB8AC3E}">
        <p14:creationId xmlns:p14="http://schemas.microsoft.com/office/powerpoint/2010/main" val="14815390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30</a:t>
            </a:fld>
            <a:endParaRPr lang="zh-CN" altLang="en-US"/>
          </a:p>
        </p:txBody>
      </p:sp>
    </p:spTree>
    <p:extLst>
      <p:ext uri="{BB962C8B-B14F-4D97-AF65-F5344CB8AC3E}">
        <p14:creationId xmlns:p14="http://schemas.microsoft.com/office/powerpoint/2010/main" val="5479388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a:t>
            </a:fld>
            <a:endParaRPr lang="zh-CN" altLang="en-US"/>
          </a:p>
        </p:txBody>
      </p:sp>
    </p:spTree>
    <p:extLst>
      <p:ext uri="{BB962C8B-B14F-4D97-AF65-F5344CB8AC3E}">
        <p14:creationId xmlns:p14="http://schemas.microsoft.com/office/powerpoint/2010/main" val="15446156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31</a:t>
            </a:fld>
            <a:endParaRPr lang="zh-CN" altLang="en-US"/>
          </a:p>
        </p:txBody>
      </p:sp>
    </p:spTree>
    <p:extLst>
      <p:ext uri="{BB962C8B-B14F-4D97-AF65-F5344CB8AC3E}">
        <p14:creationId xmlns:p14="http://schemas.microsoft.com/office/powerpoint/2010/main" val="10549332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支付宝“内鬼”事件</a:t>
            </a:r>
          </a:p>
          <a:p>
            <a:r>
              <a:rPr lang="zh-CN" altLang="en-US" dirty="0"/>
              <a:t>　　</a:t>
            </a:r>
            <a:r>
              <a:rPr lang="en-US" altLang="zh-CN" dirty="0"/>
              <a:t>2013</a:t>
            </a:r>
            <a:r>
              <a:rPr lang="zh-CN" altLang="en-US" dirty="0"/>
              <a:t>年</a:t>
            </a:r>
            <a:r>
              <a:rPr lang="en-US" altLang="zh-CN" dirty="0"/>
              <a:t>11</a:t>
            </a:r>
            <a:r>
              <a:rPr lang="zh-CN" altLang="en-US" dirty="0"/>
              <a:t>月</a:t>
            </a:r>
            <a:r>
              <a:rPr lang="en-US" altLang="zh-CN" dirty="0"/>
              <a:t>27</a:t>
            </a:r>
            <a:r>
              <a:rPr lang="zh-CN" altLang="en-US" dirty="0"/>
              <a:t>日，从事电商工作的张某因“涉嫌非法获取公民个人信息罪”，而被杭州市公安局某分局刑事拘留，羁押于杭州市某看守所。</a:t>
            </a:r>
          </a:p>
          <a:p>
            <a:r>
              <a:rPr lang="zh-CN" altLang="en-US" dirty="0"/>
              <a:t>　　张某案发，由李某（音）牵出。李某系阿里巴巴旗下支付宝的前技术员工，其利用工作之便，在</a:t>
            </a:r>
            <a:r>
              <a:rPr lang="en-US" altLang="zh-CN" dirty="0"/>
              <a:t>2010</a:t>
            </a:r>
            <a:r>
              <a:rPr lang="zh-CN" altLang="en-US" dirty="0"/>
              <a:t>年分多次在公司后台下载了支付宝用户的资料，资料内容超</a:t>
            </a:r>
            <a:r>
              <a:rPr lang="en-US" altLang="zh-CN" dirty="0"/>
              <a:t>20G</a:t>
            </a:r>
            <a:r>
              <a:rPr lang="zh-CN" altLang="en-US" dirty="0"/>
              <a:t>。李某伙同两位同伙，随后将用户信息多次出售予电商公司、数据公司。</a:t>
            </a:r>
          </a:p>
          <a:p>
            <a:r>
              <a:rPr lang="zh-CN" altLang="en-US" dirty="0"/>
              <a:t>　　经阿里巴巴廉正部查悉，下载支付宝用户资料的行径或为李某所为，并在杭州报案。杭州警方以该市某派出所为主体，将上述四人予以控制。犯罪嫌疑人张某系李某团伙的第一个“客户”，其以</a:t>
            </a:r>
            <a:r>
              <a:rPr lang="en-US" altLang="zh-CN" dirty="0"/>
              <a:t>500</a:t>
            </a:r>
            <a:r>
              <a:rPr lang="zh-CN" altLang="en-US" dirty="0"/>
              <a:t>元的代价，从李某处购得</a:t>
            </a:r>
            <a:r>
              <a:rPr lang="en-US" altLang="zh-CN" dirty="0"/>
              <a:t>3</a:t>
            </a:r>
            <a:r>
              <a:rPr lang="zh-CN" altLang="en-US" dirty="0"/>
              <a:t>万条支付宝用户信息。张某所购的支付宝用户资料中，包括公民个人的实名、手机、电子邮箱、家庭住址、消费记录等，从这些定位精准的用户信息中，张某掌握了目标消费群体的具体信息。</a:t>
            </a:r>
          </a:p>
          <a:p>
            <a:r>
              <a:rPr lang="zh-CN" altLang="en-US" dirty="0"/>
              <a:t>　　支付宝内鬼曝出后，有消息称，这些被盗取的信息有的由个人进行贩卖，有些则是有公司化的运作。一般而言，私人进行贩卖价格较低，而公司化运作的，一般将信息进行二次挖掘和包装，价格较贵。一条用户信息可卖数十元，还有传凡客诚品系最大买家系，花重金从其该员工处购得支付宝用户资料</a:t>
            </a:r>
            <a:r>
              <a:rPr lang="en-US" altLang="zh-CN" dirty="0"/>
              <a:t>1000</a:t>
            </a:r>
            <a:r>
              <a:rPr lang="zh-CN" altLang="en-US" dirty="0"/>
              <a:t>万条。</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32</a:t>
            </a:fld>
            <a:endParaRPr lang="zh-CN" altLang="en-US"/>
          </a:p>
        </p:txBody>
      </p:sp>
    </p:spTree>
    <p:extLst>
      <p:ext uri="{BB962C8B-B14F-4D97-AF65-F5344CB8AC3E}">
        <p14:creationId xmlns:p14="http://schemas.microsoft.com/office/powerpoint/2010/main" val="14992168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33</a:t>
            </a:fld>
            <a:endParaRPr lang="zh-CN" altLang="en-US"/>
          </a:p>
        </p:txBody>
      </p:sp>
    </p:spTree>
    <p:extLst>
      <p:ext uri="{BB962C8B-B14F-4D97-AF65-F5344CB8AC3E}">
        <p14:creationId xmlns:p14="http://schemas.microsoft.com/office/powerpoint/2010/main" val="22940563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lnSpcReduction="10000"/>
          </a:bodyPr>
          <a:lstStyle/>
          <a:p>
            <a:r>
              <a:rPr lang="zh-CN" altLang="en-US" b="1" dirty="0"/>
              <a:t>案例</a:t>
            </a:r>
            <a:r>
              <a:rPr lang="en-US" altLang="zh-CN" b="1" dirty="0"/>
              <a:t>——</a:t>
            </a:r>
            <a:r>
              <a:rPr lang="zh-CN" altLang="en-US" b="1" dirty="0"/>
              <a:t>代购店铺买卖国内现货，法院判决支持十倍赔偿</a:t>
            </a:r>
          </a:p>
          <a:p>
            <a:r>
              <a:rPr lang="zh-CN" altLang="en-US" dirty="0"/>
              <a:t>　　李先生在淘宝网的店铺“好东东免税店”购买新西兰进口柠檬味润喉糖蜂蜜蜂胶糖果</a:t>
            </a:r>
            <a:r>
              <a:rPr lang="en-US" altLang="zh-CN" dirty="0"/>
              <a:t>25</a:t>
            </a:r>
            <a:r>
              <a:rPr lang="zh-CN" altLang="en-US" dirty="0"/>
              <a:t>袋，支付价款</a:t>
            </a:r>
            <a:r>
              <a:rPr lang="en-US" altLang="zh-CN" dirty="0"/>
              <a:t>3233</a:t>
            </a:r>
            <a:r>
              <a:rPr lang="zh-CN" altLang="en-US" dirty="0"/>
              <a:t>元。</a:t>
            </a:r>
            <a:r>
              <a:rPr lang="en-US" altLang="zh-CN" dirty="0"/>
              <a:t>2017</a:t>
            </a:r>
            <a:r>
              <a:rPr lang="zh-CN" altLang="en-US" dirty="0"/>
              <a:t>年</a:t>
            </a:r>
            <a:r>
              <a:rPr lang="en-US" altLang="zh-CN" dirty="0"/>
              <a:t>3</a:t>
            </a:r>
            <a:r>
              <a:rPr lang="zh-CN" altLang="en-US" dirty="0"/>
              <a:t>月</a:t>
            </a:r>
            <a:r>
              <a:rPr lang="en-US" altLang="zh-CN" dirty="0"/>
              <a:t>12</a:t>
            </a:r>
            <a:r>
              <a:rPr lang="zh-CN" altLang="en-US" dirty="0"/>
              <a:t>日，店铺从店铺所在地广州市番禺区发货，李先生于</a:t>
            </a:r>
            <a:r>
              <a:rPr lang="en-US" altLang="zh-CN" dirty="0"/>
              <a:t>2017</a:t>
            </a:r>
            <a:r>
              <a:rPr lang="zh-CN" altLang="en-US" dirty="0"/>
              <a:t>年</a:t>
            </a:r>
            <a:r>
              <a:rPr lang="en-US" altLang="zh-CN" dirty="0"/>
              <a:t>3</a:t>
            </a:r>
            <a:r>
              <a:rPr lang="zh-CN" altLang="en-US" dirty="0"/>
              <a:t>月</a:t>
            </a:r>
            <a:r>
              <a:rPr lang="en-US" altLang="zh-CN" dirty="0"/>
              <a:t>15</a:t>
            </a:r>
            <a:r>
              <a:rPr lang="zh-CN" altLang="en-US" dirty="0"/>
              <a:t>日签收货物后，李先生发现涉案进口食品无中文标签、没有出入境检验检疫证明材料、添加了蜂胶这一不能在普通食品中添加的原料。故李先生诉至法院，请求判令店铺退货退款并支付十倍赔偿。法院经审理后认为，案涉店铺虽然标注为“全球购认证商家”，但其销售给李先生的诉争食品系“国内现货”，李先生与店铺之间系买卖合同关系，店铺作为经营者，销售涉案食品应当符合我国食品安全标准的规定。涉案产品作为普通食品，添加了蜂胶，属于不符合食品安全标准的食品。故法院判决店铺承担退货退款并支付十倍赔偿金的责任。</a:t>
            </a:r>
          </a:p>
          <a:p>
            <a:endParaRPr lang="zh-CN" altLang="en-US" dirty="0"/>
          </a:p>
          <a:p>
            <a:r>
              <a:rPr lang="zh-CN" altLang="en-US" b="1" dirty="0"/>
              <a:t>案例</a:t>
            </a:r>
            <a:r>
              <a:rPr lang="en-US" altLang="zh-CN" b="1" dirty="0"/>
              <a:t>——“</a:t>
            </a:r>
            <a:r>
              <a:rPr lang="zh-CN" altLang="en-US" b="1" dirty="0"/>
              <a:t>英超海淘”商品久未发货，售后困难</a:t>
            </a:r>
          </a:p>
          <a:p>
            <a:r>
              <a:rPr lang="zh-CN" altLang="en-US" dirty="0"/>
              <a:t>　　潘女士于</a:t>
            </a:r>
            <a:r>
              <a:rPr lang="en-US" altLang="zh-CN" dirty="0"/>
              <a:t>11</a:t>
            </a:r>
            <a:r>
              <a:rPr lang="zh-CN" altLang="en-US" dirty="0"/>
              <a:t>月</a:t>
            </a:r>
            <a:r>
              <a:rPr lang="en-US" altLang="zh-CN" dirty="0"/>
              <a:t>24</a:t>
            </a:r>
            <a:r>
              <a:rPr lang="zh-CN" altLang="en-US" dirty="0"/>
              <a:t>日在“英超海淘”平台购买了某品牌水桶包，下单时承诺</a:t>
            </a:r>
            <a:r>
              <a:rPr lang="en-US" altLang="zh-CN" dirty="0"/>
              <a:t>2-3</a:t>
            </a:r>
            <a:r>
              <a:rPr lang="zh-CN" altLang="en-US" dirty="0"/>
              <a:t>周会发货，一个月内收到货，截止</a:t>
            </a:r>
            <a:r>
              <a:rPr lang="en-US" altLang="zh-CN" dirty="0"/>
              <a:t>12</a:t>
            </a:r>
            <a:r>
              <a:rPr lang="zh-CN" altLang="en-US" dirty="0"/>
              <a:t>月</a:t>
            </a:r>
            <a:r>
              <a:rPr lang="en-US" altLang="zh-CN" dirty="0"/>
              <a:t>24</a:t>
            </a:r>
            <a:r>
              <a:rPr lang="zh-CN" altLang="en-US" dirty="0"/>
              <a:t>日物流信息仍然是订单创建状态。在</a:t>
            </a:r>
            <a:r>
              <a:rPr lang="en-US" altLang="zh-CN" dirty="0"/>
              <a:t>12</a:t>
            </a:r>
            <a:r>
              <a:rPr lang="zh-CN" altLang="en-US" dirty="0"/>
              <a:t>月多次联系平台客服，客服一直敷衍回复会尽快发货，但一直没有后续结果。对此，“英超海淘”表示，已经处理完毕。</a:t>
            </a:r>
          </a:p>
          <a:p>
            <a:r>
              <a:rPr lang="zh-CN" altLang="en-US" dirty="0"/>
              <a:t>　　对此，</a:t>
            </a:r>
            <a:r>
              <a:rPr lang="en-US" altLang="zh-CN" dirty="0"/>
              <a:t>《</a:t>
            </a:r>
            <a:r>
              <a:rPr lang="zh-CN" altLang="en-US" dirty="0"/>
              <a:t>中华人民共和国电子商务法</a:t>
            </a:r>
            <a:r>
              <a:rPr lang="en-US" altLang="zh-CN" dirty="0"/>
              <a:t>》</a:t>
            </a:r>
            <a:r>
              <a:rPr lang="zh-CN" altLang="en-US" dirty="0"/>
              <a:t>中明确规定，电子商务经营者应当按照承诺或者与消费者约定的方式、时限向消费者交付商品或者服务，并承担商品运输中的风险和责任。因此，按时发货是平台商家理应尽到的义务，此外，由于不同的跨境电商平台其物流模式在配送时效和服务质量上均有不同，消费者下单前仔细了解发货模式，对于价值高的商品尽量选择保税进口、直邮等安全性高的物流模式；购买生鲜、食品、急需物品，尽量避开购买高峰期，并且了解发货时间和大致的物流时间；由于漂洋过海，快递务必“先验货再签收”，遇到商品破损、腐烂、货不对板情况，可拒收快件。</a:t>
            </a:r>
          </a:p>
          <a:p>
            <a:r>
              <a:rPr lang="zh-CN" altLang="en-US" dirty="0"/>
              <a:t>　　</a:t>
            </a:r>
            <a:r>
              <a:rPr lang="en-US" altLang="zh-CN" dirty="0"/>
              <a:t>《</a:t>
            </a:r>
            <a:r>
              <a:rPr lang="zh-CN" altLang="en-US" dirty="0"/>
              <a:t>中华人民共和国电子商务法</a:t>
            </a:r>
            <a:r>
              <a:rPr lang="en-US" altLang="zh-CN" dirty="0"/>
              <a:t>》</a:t>
            </a:r>
            <a:r>
              <a:rPr lang="zh-CN" altLang="en-US" dirty="0"/>
              <a:t>第二十条　电子商务经营者应当按照承诺或者与消费者约定的方式、时限向消费者交付商品或者服务，并承担商品运输中的风险和责任。但是，消费者另行选择快递物流服务提供者的除外。</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34</a:t>
            </a:fld>
            <a:endParaRPr lang="zh-CN" altLang="en-US"/>
          </a:p>
        </p:txBody>
      </p:sp>
    </p:spTree>
    <p:extLst>
      <p:ext uri="{BB962C8B-B14F-4D97-AF65-F5344CB8AC3E}">
        <p14:creationId xmlns:p14="http://schemas.microsoft.com/office/powerpoint/2010/main" val="23921760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35</a:t>
            </a:fld>
            <a:endParaRPr lang="zh-CN" altLang="en-US"/>
          </a:p>
        </p:txBody>
      </p:sp>
    </p:spTree>
    <p:extLst>
      <p:ext uri="{BB962C8B-B14F-4D97-AF65-F5344CB8AC3E}">
        <p14:creationId xmlns:p14="http://schemas.microsoft.com/office/powerpoint/2010/main" val="21424909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36</a:t>
            </a:fld>
            <a:endParaRPr lang="zh-CN" altLang="en-US"/>
          </a:p>
        </p:txBody>
      </p:sp>
    </p:spTree>
    <p:extLst>
      <p:ext uri="{BB962C8B-B14F-4D97-AF65-F5344CB8AC3E}">
        <p14:creationId xmlns:p14="http://schemas.microsoft.com/office/powerpoint/2010/main" val="33660954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37</a:t>
            </a:fld>
            <a:endParaRPr lang="zh-CN" altLang="en-US"/>
          </a:p>
        </p:txBody>
      </p:sp>
    </p:spTree>
    <p:extLst>
      <p:ext uri="{BB962C8B-B14F-4D97-AF65-F5344CB8AC3E}">
        <p14:creationId xmlns:p14="http://schemas.microsoft.com/office/powerpoint/2010/main" val="37516263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38</a:t>
            </a:fld>
            <a:endParaRPr lang="zh-CN" altLang="en-US"/>
          </a:p>
        </p:txBody>
      </p:sp>
    </p:spTree>
    <p:extLst>
      <p:ext uri="{BB962C8B-B14F-4D97-AF65-F5344CB8AC3E}">
        <p14:creationId xmlns:p14="http://schemas.microsoft.com/office/powerpoint/2010/main" val="5837911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39</a:t>
            </a:fld>
            <a:endParaRPr lang="zh-CN" altLang="en-US"/>
          </a:p>
        </p:txBody>
      </p:sp>
    </p:spTree>
    <p:extLst>
      <p:ext uri="{BB962C8B-B14F-4D97-AF65-F5344CB8AC3E}">
        <p14:creationId xmlns:p14="http://schemas.microsoft.com/office/powerpoint/2010/main" val="8101560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40</a:t>
            </a:fld>
            <a:endParaRPr lang="zh-CN" altLang="en-US"/>
          </a:p>
        </p:txBody>
      </p:sp>
    </p:spTree>
    <p:extLst>
      <p:ext uri="{BB962C8B-B14F-4D97-AF65-F5344CB8AC3E}">
        <p14:creationId xmlns:p14="http://schemas.microsoft.com/office/powerpoint/2010/main" val="2420069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电子商务法的调整对象主要包括以下两个方面：</a:t>
            </a:r>
          </a:p>
          <a:p>
            <a:r>
              <a:rPr lang="en-US" altLang="zh-CN" dirty="0"/>
              <a:t>1</a:t>
            </a:r>
            <a:r>
              <a:rPr lang="zh-CN" altLang="en-US" dirty="0"/>
              <a:t>．电子商务交易形式。</a:t>
            </a:r>
          </a:p>
          <a:p>
            <a:r>
              <a:rPr lang="en-US" altLang="zh-CN" dirty="0"/>
              <a:t>2</a:t>
            </a:r>
            <a:r>
              <a:rPr lang="zh-CN" altLang="en-US" dirty="0"/>
              <a:t>．电子商务交易内容。</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5</a:t>
            </a:fld>
            <a:endParaRPr lang="zh-CN" altLang="en-US"/>
          </a:p>
        </p:txBody>
      </p:sp>
    </p:spTree>
    <p:extLst>
      <p:ext uri="{BB962C8B-B14F-4D97-AF65-F5344CB8AC3E}">
        <p14:creationId xmlns:p14="http://schemas.microsoft.com/office/powerpoint/2010/main" val="41633798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41</a:t>
            </a:fld>
            <a:endParaRPr lang="zh-CN" altLang="en-US"/>
          </a:p>
        </p:txBody>
      </p:sp>
    </p:spTree>
    <p:extLst>
      <p:ext uri="{BB962C8B-B14F-4D97-AF65-F5344CB8AC3E}">
        <p14:creationId xmlns:p14="http://schemas.microsoft.com/office/powerpoint/2010/main" val="389094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42</a:t>
            </a:fld>
            <a:endParaRPr lang="zh-CN" altLang="en-US"/>
          </a:p>
        </p:txBody>
      </p:sp>
    </p:spTree>
    <p:extLst>
      <p:ext uri="{BB962C8B-B14F-4D97-AF65-F5344CB8AC3E}">
        <p14:creationId xmlns:p14="http://schemas.microsoft.com/office/powerpoint/2010/main" val="17991565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43</a:t>
            </a:fld>
            <a:endParaRPr lang="zh-CN" altLang="en-US"/>
          </a:p>
        </p:txBody>
      </p:sp>
    </p:spTree>
    <p:extLst>
      <p:ext uri="{BB962C8B-B14F-4D97-AF65-F5344CB8AC3E}">
        <p14:creationId xmlns:p14="http://schemas.microsoft.com/office/powerpoint/2010/main" val="415044106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44</a:t>
            </a:fld>
            <a:endParaRPr lang="zh-CN" altLang="en-US"/>
          </a:p>
        </p:txBody>
      </p:sp>
    </p:spTree>
    <p:extLst>
      <p:ext uri="{BB962C8B-B14F-4D97-AF65-F5344CB8AC3E}">
        <p14:creationId xmlns:p14="http://schemas.microsoft.com/office/powerpoint/2010/main" val="331305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45</a:t>
            </a:fld>
            <a:endParaRPr lang="zh-CN" altLang="en-US"/>
          </a:p>
        </p:txBody>
      </p:sp>
    </p:spTree>
    <p:extLst>
      <p:ext uri="{BB962C8B-B14F-4D97-AF65-F5344CB8AC3E}">
        <p14:creationId xmlns:p14="http://schemas.microsoft.com/office/powerpoint/2010/main" val="28204474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46</a:t>
            </a:fld>
            <a:endParaRPr lang="zh-CN" altLang="en-US"/>
          </a:p>
        </p:txBody>
      </p:sp>
    </p:spTree>
    <p:extLst>
      <p:ext uri="{BB962C8B-B14F-4D97-AF65-F5344CB8AC3E}">
        <p14:creationId xmlns:p14="http://schemas.microsoft.com/office/powerpoint/2010/main" val="7035640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70000" lnSpcReduction="20000"/>
          </a:bodyPr>
          <a:lstStyle/>
          <a:p>
            <a:r>
              <a:rPr lang="zh-CN" altLang="en-US" b="1" dirty="0"/>
              <a:t>案例</a:t>
            </a:r>
            <a:r>
              <a:rPr lang="en-US" altLang="zh-CN" b="1" dirty="0"/>
              <a:t>——</a:t>
            </a:r>
            <a:r>
              <a:rPr lang="zh-CN" altLang="en-US" b="1" dirty="0"/>
              <a:t>湖州个体网上经营者未公示证照信息案</a:t>
            </a:r>
          </a:p>
          <a:p>
            <a:r>
              <a:rPr lang="zh-CN" altLang="en-US" dirty="0"/>
              <a:t>　　</a:t>
            </a:r>
            <a:r>
              <a:rPr lang="en-US" altLang="zh-CN" dirty="0"/>
              <a:t>2019</a:t>
            </a:r>
            <a:r>
              <a:rPr lang="zh-CN" altLang="en-US" dirty="0"/>
              <a:t>年</a:t>
            </a:r>
            <a:r>
              <a:rPr lang="en-US" altLang="zh-CN" dirty="0"/>
              <a:t>1</a:t>
            </a:r>
            <a:r>
              <a:rPr lang="zh-CN" altLang="en-US" dirty="0"/>
              <a:t>月</a:t>
            </a:r>
            <a:r>
              <a:rPr lang="en-US" altLang="zh-CN" dirty="0"/>
              <a:t>2</a:t>
            </a:r>
            <a:r>
              <a:rPr lang="zh-CN" altLang="en-US" dirty="0"/>
              <a:t>日，浙江省湖州市某区市场监管局执法人员发现卢某在其微信朋友圈内从事饼干、蛋糕等糕点食品销售，但未公示其营业执照、食品经营许可证等信息。由此，执法人员立即前往当事人所描述的某地址进行现场检查。经查，当事人在上述地址开设了一家从事糕点类食品制售的店铺，并且能提供合法有效的个体工商户营业执照以及食品经营许可证。自</a:t>
            </a:r>
            <a:r>
              <a:rPr lang="en-US" altLang="zh-CN" dirty="0"/>
              <a:t>2018</a:t>
            </a:r>
            <a:r>
              <a:rPr lang="zh-CN" altLang="en-US" dirty="0"/>
              <a:t>年</a:t>
            </a:r>
            <a:r>
              <a:rPr lang="en-US" altLang="zh-CN" dirty="0"/>
              <a:t>7</a:t>
            </a:r>
            <a:r>
              <a:rPr lang="zh-CN" altLang="en-US" dirty="0"/>
              <a:t>月起，当事人为了提高知名度，方便开拓市场，吸引消费者，通过微信朋友圈的方式发布了数十条关于店内所制售的饼干、蛋糕、饮料等食品信息，但未在其销售食品的微信朋友圈内公示营业执照、食品经营许可证信息。</a:t>
            </a:r>
          </a:p>
          <a:p>
            <a:r>
              <a:rPr lang="zh-CN" altLang="en-US" dirty="0"/>
              <a:t>　　鉴于上述行为涉嫌违反</a:t>
            </a:r>
            <a:r>
              <a:rPr lang="en-US" altLang="zh-CN" dirty="0"/>
              <a:t>《</a:t>
            </a:r>
            <a:r>
              <a:rPr lang="zh-CN" altLang="en-US" dirty="0"/>
              <a:t>中华人民共和国电子商务法</a:t>
            </a:r>
            <a:r>
              <a:rPr lang="en-US" altLang="zh-CN" dirty="0"/>
              <a:t>》</a:t>
            </a:r>
            <a:r>
              <a:rPr lang="zh-CN" altLang="en-US" dirty="0"/>
              <a:t>第十五条第一款的相关规定，该局当即依法予以立案查处，责令当事人改正上述违法行为，并对其处以罚款</a:t>
            </a:r>
            <a:r>
              <a:rPr lang="en-US" altLang="zh-CN" dirty="0"/>
              <a:t>2000</a:t>
            </a:r>
            <a:r>
              <a:rPr lang="zh-CN" altLang="en-US" dirty="0"/>
              <a:t>元人民币。当事人在案发后积极配合调查，已及时在微信朋友圈的显著位置公示了营业执照和食品经营许可证信息。</a:t>
            </a:r>
          </a:p>
          <a:p>
            <a:endParaRPr lang="zh-CN" altLang="en-US" dirty="0"/>
          </a:p>
          <a:p>
            <a:r>
              <a:rPr lang="zh-CN" altLang="en-US" b="1" dirty="0"/>
              <a:t>案例</a:t>
            </a:r>
            <a:r>
              <a:rPr lang="en-US" altLang="zh-CN" b="1" dirty="0"/>
              <a:t>——“</a:t>
            </a:r>
            <a:r>
              <a:rPr lang="zh-CN" altLang="en-US" b="1" dirty="0"/>
              <a:t>职业吃货”下单</a:t>
            </a:r>
            <a:r>
              <a:rPr lang="en-US" altLang="zh-CN" b="1" dirty="0"/>
              <a:t>4276</a:t>
            </a:r>
            <a:r>
              <a:rPr lang="zh-CN" altLang="en-US" b="1" dirty="0"/>
              <a:t>笔恶意退款</a:t>
            </a:r>
            <a:r>
              <a:rPr lang="en-US" altLang="zh-CN" b="1" dirty="0"/>
              <a:t>3896</a:t>
            </a:r>
            <a:r>
              <a:rPr lang="zh-CN" altLang="en-US" b="1" dirty="0"/>
              <a:t>笔</a:t>
            </a:r>
          </a:p>
          <a:p>
            <a:r>
              <a:rPr lang="zh-CN" altLang="en-US" dirty="0"/>
              <a:t>　　</a:t>
            </a:r>
            <a:r>
              <a:rPr lang="en-US" altLang="zh-CN" dirty="0"/>
              <a:t>2019</a:t>
            </a:r>
            <a:r>
              <a:rPr lang="zh-CN" altLang="en-US" dirty="0"/>
              <a:t>年</a:t>
            </a:r>
            <a:r>
              <a:rPr lang="en-US" altLang="zh-CN" dirty="0"/>
              <a:t>9</a:t>
            </a:r>
            <a:r>
              <a:rPr lang="zh-CN" altLang="en-US" dirty="0"/>
              <a:t>月，继杭州互联网法院曾作出首例“职业吃货”案判决后，又一起“职业吃货”案数量更为惊人。在该案件中，广东男子宏某至少控制</a:t>
            </a:r>
            <a:r>
              <a:rPr lang="en-US" altLang="zh-CN" dirty="0"/>
              <a:t>8</a:t>
            </a:r>
            <a:r>
              <a:rPr lang="zh-CN" altLang="en-US" dirty="0"/>
              <a:t>个淘宝账号，在</a:t>
            </a:r>
            <a:r>
              <a:rPr lang="en-US" altLang="zh-CN" dirty="0"/>
              <a:t>2018</a:t>
            </a:r>
            <a:r>
              <a:rPr lang="zh-CN" altLang="en-US" dirty="0"/>
              <a:t>年</a:t>
            </a:r>
            <a:r>
              <a:rPr lang="en-US" altLang="zh-CN" dirty="0"/>
              <a:t>4</a:t>
            </a:r>
            <a:r>
              <a:rPr lang="zh-CN" altLang="en-US" dirty="0"/>
              <a:t>月至</a:t>
            </a:r>
            <a:r>
              <a:rPr lang="en-US" altLang="zh-CN" dirty="0"/>
              <a:t>8</a:t>
            </a:r>
            <a:r>
              <a:rPr lang="zh-CN" altLang="en-US" dirty="0"/>
              <a:t>月的不到</a:t>
            </a:r>
            <a:r>
              <a:rPr lang="en-US" altLang="zh-CN" dirty="0"/>
              <a:t>4</a:t>
            </a:r>
            <a:r>
              <a:rPr lang="zh-CN" altLang="en-US" dirty="0"/>
              <a:t>个月里，下单总计</a:t>
            </a:r>
            <a:r>
              <a:rPr lang="en-US" altLang="zh-CN" dirty="0"/>
              <a:t>4276</a:t>
            </a:r>
            <a:r>
              <a:rPr lang="zh-CN" altLang="en-US" dirty="0"/>
              <a:t>笔，提起恶意退款</a:t>
            </a:r>
            <a:r>
              <a:rPr lang="en-US" altLang="zh-CN" dirty="0"/>
              <a:t>3896</a:t>
            </a:r>
            <a:r>
              <a:rPr lang="zh-CN" altLang="en-US" dirty="0"/>
              <a:t>笔，最终退款成功</a:t>
            </a:r>
            <a:r>
              <a:rPr lang="en-US" altLang="zh-CN" dirty="0"/>
              <a:t>3787</a:t>
            </a:r>
            <a:r>
              <a:rPr lang="zh-CN" altLang="en-US" dirty="0"/>
              <a:t>笔，金额达</a:t>
            </a:r>
            <a:r>
              <a:rPr lang="en-US" altLang="zh-CN" dirty="0"/>
              <a:t>20</a:t>
            </a:r>
            <a:r>
              <a:rPr lang="zh-CN" altLang="en-US" dirty="0"/>
              <a:t>余万元。</a:t>
            </a:r>
          </a:p>
          <a:p>
            <a:r>
              <a:rPr lang="zh-CN" altLang="en-US" dirty="0"/>
              <a:t>　　最终经法院判决显示，宏某被淘宝网起诉至法庭后，始终没有露面。因无法通过普通方式送达，法院依法向宏某公告送达诉讼文书。在开庭时，宏某又经合法传唤，无正当理由拒不到庭。最终，法院依法缺席审理，并判决宏某赔偿淘宝网经济损失</a:t>
            </a:r>
            <a:r>
              <a:rPr lang="en-US" altLang="zh-CN" dirty="0"/>
              <a:t>1</a:t>
            </a:r>
            <a:r>
              <a:rPr lang="zh-CN" altLang="en-US" dirty="0"/>
              <a:t>元及由此合理支出的律师费</a:t>
            </a:r>
            <a:r>
              <a:rPr lang="en-US" altLang="zh-CN" dirty="0"/>
              <a:t>1</a:t>
            </a:r>
            <a:r>
              <a:rPr lang="zh-CN" altLang="en-US" dirty="0"/>
              <a:t>万元。</a:t>
            </a:r>
          </a:p>
          <a:p>
            <a:r>
              <a:rPr lang="zh-CN" altLang="en-US" dirty="0"/>
              <a:t>　　信用是市场经济参与者的重要资产，而在网络交易中，消费者对于商家的评价是商家宝贵的信用资产。而在这种背景下，出现了一些居心不良者利用网络交易的规则，通过在电商、外卖平台疯狂下单，收货后即以各种理由申请仅退款而拒不退货，并佐以差评、投诉等方式威逼、敲诈商家，以达到“吃货”目的。这损害了商家应有的权益，对于这种行为必须通过法律手段进行打击。对于“职业吃货”一方面可以使用民事救济途径，积极索赔，一方面对于性质恶劣的，可以以敲诈勒索等罪名追究刑事责任。地方和平台可以积极完善立法和规则，打击这种恶意差评要挟店家的情况，当然在这种过程中，也需要将恶意索赔与正常维权做区分，不能把所有的维权，特别是要求赔偿标准比一般要高一点的情况，都作为敲诈勒索处理。</a:t>
            </a:r>
          </a:p>
          <a:p>
            <a:endParaRPr lang="zh-CN" altLang="en-US" dirty="0"/>
          </a:p>
          <a:p>
            <a:r>
              <a:rPr lang="zh-CN" altLang="en-US" b="1" dirty="0"/>
              <a:t>案例</a:t>
            </a:r>
            <a:r>
              <a:rPr lang="en-US" altLang="zh-CN" b="1" dirty="0"/>
              <a:t>——</a:t>
            </a:r>
            <a:r>
              <a:rPr lang="zh-CN" altLang="en-US" b="1" dirty="0"/>
              <a:t>对平台内经营者的交易进行不合理限制被处罚</a:t>
            </a:r>
          </a:p>
          <a:p>
            <a:r>
              <a:rPr lang="zh-CN" altLang="en-US" dirty="0"/>
              <a:t>　　海东市市场监督管理局依据新出台的</a:t>
            </a:r>
            <a:r>
              <a:rPr lang="en-US" altLang="zh-CN" dirty="0"/>
              <a:t>《</a:t>
            </a:r>
            <a:r>
              <a:rPr lang="zh-CN" altLang="en-US" dirty="0"/>
              <a:t>中华人民共和国电子商务法</a:t>
            </a:r>
            <a:r>
              <a:rPr lang="en-US" altLang="zh-CN" dirty="0"/>
              <a:t>》</a:t>
            </a:r>
            <a:r>
              <a:rPr lang="zh-CN" altLang="en-US" dirty="0"/>
              <a:t>，对某公司美团外卖运营中心违反自愿、公平原则，利用网络技术手段对平台内经营者的交易进行不合理限制的违法行为开出了</a:t>
            </a:r>
            <a:r>
              <a:rPr lang="en-US" altLang="zh-CN" dirty="0"/>
              <a:t>5</a:t>
            </a:r>
            <a:r>
              <a:rPr lang="zh-CN" altLang="en-US" dirty="0"/>
              <a:t>万元的行政处罚罚单。</a:t>
            </a:r>
          </a:p>
          <a:p>
            <a:r>
              <a:rPr lang="zh-CN" altLang="en-US" dirty="0"/>
              <a:t>　　</a:t>
            </a:r>
            <a:r>
              <a:rPr lang="en-US" altLang="zh-CN" dirty="0"/>
              <a:t>2019</a:t>
            </a:r>
            <a:r>
              <a:rPr lang="zh-CN" altLang="en-US" dirty="0"/>
              <a:t>年</a:t>
            </a:r>
            <a:r>
              <a:rPr lang="en-US" altLang="zh-CN" dirty="0"/>
              <a:t>1</a:t>
            </a:r>
            <a:r>
              <a:rPr lang="zh-CN" altLang="en-US" dirty="0"/>
              <a:t>月</a:t>
            </a:r>
            <a:r>
              <a:rPr lang="en-US" altLang="zh-CN" dirty="0"/>
              <a:t>7</a:t>
            </a:r>
            <a:r>
              <a:rPr lang="zh-CN" altLang="en-US" dirty="0"/>
              <a:t>日，海东市监局执法人员接到来自某区</a:t>
            </a:r>
            <a:r>
              <a:rPr lang="en-US" altLang="zh-CN" dirty="0"/>
              <a:t>47</a:t>
            </a:r>
            <a:r>
              <a:rPr lang="zh-CN" altLang="en-US" dirty="0"/>
              <a:t>名餐饮经营者对某公司美团外卖运营中心的联名投诉书，报经批准后立案调查。执法人员通过走访投诉户和查询该公司网络平台，进行调查取证，查明了当事人违法事实。</a:t>
            </a:r>
          </a:p>
          <a:p>
            <a:r>
              <a:rPr lang="zh-CN" altLang="en-US" dirty="0"/>
              <a:t>　　经查，当事人某公司存在随意限定或缩小配送范围的行为（即将美团外卖平台内经营者的配送区域划定到平台经营区外的西宁、青海湖等地，导致经营者无法配送；或将配送范围缩小限制至某一街、道），影响了美团外卖平台内经营者的正常配送和经营，违反了</a:t>
            </a:r>
            <a:r>
              <a:rPr lang="en-US" altLang="zh-CN" dirty="0"/>
              <a:t>《</a:t>
            </a:r>
            <a:r>
              <a:rPr lang="zh-CN" altLang="en-US" dirty="0"/>
              <a:t>中华人民共和国电子商务法</a:t>
            </a:r>
            <a:r>
              <a:rPr lang="en-US" altLang="zh-CN" dirty="0"/>
              <a:t>》</a:t>
            </a:r>
            <a:r>
              <a:rPr lang="zh-CN" altLang="en-US" dirty="0"/>
              <a:t>第三十五条“电子商务平台经营者不得利用服务协议、交易规则以及技术等手段，对平台内经营者在平台内的交易、交易价格以及与其他经营者的交易等进行不合理限制或者附加不合理条件，或者向平台内经营者收取不合理费用。”之规定，属利用网络技术手段对平台内经营者在平台内的交易进行不合理限制的违法行为。</a:t>
            </a:r>
          </a:p>
          <a:p>
            <a:r>
              <a:rPr lang="zh-CN" altLang="en-US" dirty="0"/>
              <a:t>　　海东市监局依据</a:t>
            </a:r>
            <a:r>
              <a:rPr lang="en-US" altLang="zh-CN" dirty="0"/>
              <a:t>《</a:t>
            </a:r>
            <a:r>
              <a:rPr lang="zh-CN" altLang="en-US" dirty="0"/>
              <a:t>中华人民共和国电子商务法</a:t>
            </a:r>
            <a:r>
              <a:rPr lang="en-US" altLang="zh-CN" dirty="0"/>
              <a:t>》</a:t>
            </a:r>
            <a:r>
              <a:rPr lang="zh-CN" altLang="en-US" dirty="0"/>
              <a:t>第八十二条“电子商务平台经营者违反本法第三十五条规定，对平台内经营者在平台内的交易、交易价格或者与其他经营者的交易等进行不合理限制或者附加不合理条件，或者向平台内经营者收取不合理费用的，由市场监督管理部门责令限期改正，可以处五万元以上五十万元以下的罚款；情节严重的，处五十万元以上二百万元以下的罚款。”之规定，责令当事人限期整改违法行为，并处以罚款</a:t>
            </a:r>
            <a:r>
              <a:rPr lang="en-US" altLang="zh-CN" dirty="0"/>
              <a:t>5</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47</a:t>
            </a:fld>
            <a:endParaRPr lang="zh-CN" altLang="en-US"/>
          </a:p>
        </p:txBody>
      </p:sp>
    </p:spTree>
    <p:extLst>
      <p:ext uri="{BB962C8B-B14F-4D97-AF65-F5344CB8AC3E}">
        <p14:creationId xmlns:p14="http://schemas.microsoft.com/office/powerpoint/2010/main" val="138837056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48</a:t>
            </a:fld>
            <a:endParaRPr lang="zh-CN" altLang="en-US"/>
          </a:p>
        </p:txBody>
      </p:sp>
    </p:spTree>
    <p:extLst>
      <p:ext uri="{BB962C8B-B14F-4D97-AF65-F5344CB8AC3E}">
        <p14:creationId xmlns:p14="http://schemas.microsoft.com/office/powerpoint/2010/main" val="19860491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49</a:t>
            </a:fld>
            <a:endParaRPr lang="zh-CN" altLang="en-US"/>
          </a:p>
        </p:txBody>
      </p:sp>
    </p:spTree>
    <p:extLst>
      <p:ext uri="{BB962C8B-B14F-4D97-AF65-F5344CB8AC3E}">
        <p14:creationId xmlns:p14="http://schemas.microsoft.com/office/powerpoint/2010/main" val="24797612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50</a:t>
            </a:fld>
            <a:endParaRPr lang="zh-CN" altLang="en-US"/>
          </a:p>
        </p:txBody>
      </p:sp>
    </p:spTree>
    <p:extLst>
      <p:ext uri="{BB962C8B-B14F-4D97-AF65-F5344CB8AC3E}">
        <p14:creationId xmlns:p14="http://schemas.microsoft.com/office/powerpoint/2010/main" val="25767236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a:t>
            </a:fld>
            <a:endParaRPr lang="zh-CN" altLang="en-US"/>
          </a:p>
        </p:txBody>
      </p:sp>
    </p:spTree>
    <p:extLst>
      <p:ext uri="{BB962C8B-B14F-4D97-AF65-F5344CB8AC3E}">
        <p14:creationId xmlns:p14="http://schemas.microsoft.com/office/powerpoint/2010/main" val="36540155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51</a:t>
            </a:fld>
            <a:endParaRPr lang="zh-CN" altLang="en-US"/>
          </a:p>
        </p:txBody>
      </p:sp>
    </p:spTree>
    <p:extLst>
      <p:ext uri="{BB962C8B-B14F-4D97-AF65-F5344CB8AC3E}">
        <p14:creationId xmlns:p14="http://schemas.microsoft.com/office/powerpoint/2010/main" val="39884538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52</a:t>
            </a:fld>
            <a:endParaRPr lang="zh-CN" altLang="en-US"/>
          </a:p>
        </p:txBody>
      </p:sp>
    </p:spTree>
    <p:extLst>
      <p:ext uri="{BB962C8B-B14F-4D97-AF65-F5344CB8AC3E}">
        <p14:creationId xmlns:p14="http://schemas.microsoft.com/office/powerpoint/2010/main" val="213330207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53</a:t>
            </a:fld>
            <a:endParaRPr lang="zh-CN" altLang="en-US"/>
          </a:p>
        </p:txBody>
      </p:sp>
    </p:spTree>
    <p:extLst>
      <p:ext uri="{BB962C8B-B14F-4D97-AF65-F5344CB8AC3E}">
        <p14:creationId xmlns:p14="http://schemas.microsoft.com/office/powerpoint/2010/main" val="19756901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54</a:t>
            </a:fld>
            <a:endParaRPr lang="zh-CN" altLang="en-US"/>
          </a:p>
        </p:txBody>
      </p:sp>
    </p:spTree>
    <p:extLst>
      <p:ext uri="{BB962C8B-B14F-4D97-AF65-F5344CB8AC3E}">
        <p14:creationId xmlns:p14="http://schemas.microsoft.com/office/powerpoint/2010/main" val="5160896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55</a:t>
            </a:fld>
            <a:endParaRPr lang="zh-CN" altLang="en-US"/>
          </a:p>
        </p:txBody>
      </p:sp>
    </p:spTree>
    <p:extLst>
      <p:ext uri="{BB962C8B-B14F-4D97-AF65-F5344CB8AC3E}">
        <p14:creationId xmlns:p14="http://schemas.microsoft.com/office/powerpoint/2010/main" val="22577209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40000" lnSpcReduction="20000"/>
          </a:bodyPr>
          <a:lstStyle/>
          <a:p>
            <a:r>
              <a:rPr lang="zh-CN" altLang="en-US" b="1" dirty="0"/>
              <a:t>案例</a:t>
            </a:r>
            <a:r>
              <a:rPr lang="en-US" altLang="zh-CN" b="1" dirty="0"/>
              <a:t>——</a:t>
            </a:r>
            <a:r>
              <a:rPr lang="zh-CN" altLang="en-US" b="1" dirty="0"/>
              <a:t>微商、代购、网络直播纳入纳入规范和管理</a:t>
            </a:r>
          </a:p>
          <a:p>
            <a:r>
              <a:rPr lang="zh-CN" altLang="en-US" dirty="0"/>
              <a:t>　　微商、代购、网络直播，通过朋友圈或者微博等平台进行销售和广告，但是很多商品都是没有质量认证和商标，甚至侵权仿冒的假货，而微商的种种事件也一直为人所诟病。电子商务法出台，从此微商、代购、网络直播等在法律上的专业名词称呼变成了</a:t>
            </a:r>
            <a:r>
              <a:rPr lang="en-US" altLang="zh-CN" dirty="0"/>
              <a:t>——</a:t>
            </a:r>
            <a:r>
              <a:rPr lang="zh-CN" altLang="en-US" dirty="0"/>
              <a:t>电子商务经营者。</a:t>
            </a:r>
          </a:p>
          <a:p>
            <a:r>
              <a:rPr lang="zh-CN" altLang="en-US" dirty="0"/>
              <a:t>　　一、微商、代购、网络直播将纳入规范和管理</a:t>
            </a:r>
          </a:p>
          <a:p>
            <a:r>
              <a:rPr lang="zh-CN" altLang="en-US" dirty="0"/>
              <a:t>　　</a:t>
            </a:r>
            <a:r>
              <a:rPr lang="en-US" altLang="zh-CN" dirty="0"/>
              <a:t>1</a:t>
            </a:r>
            <a:r>
              <a:rPr lang="zh-CN" altLang="en-US" dirty="0"/>
              <a:t>．必须进行登记，不管是什么代购，都需要营业执照，还必须是采购国和中国双方的营业执照。如果卖的是食品，需要申请食品流通许可证。</a:t>
            </a:r>
            <a:r>
              <a:rPr lang="en-US" altLang="zh-CN" dirty="0"/>
              <a:t>《</a:t>
            </a:r>
            <a:r>
              <a:rPr lang="zh-CN" altLang="en-US" dirty="0"/>
              <a:t>中华人民共和国电子商务法</a:t>
            </a:r>
            <a:r>
              <a:rPr lang="en-US" altLang="zh-CN" dirty="0"/>
              <a:t>》</a:t>
            </a:r>
            <a:r>
              <a:rPr lang="zh-CN" altLang="en-US" dirty="0"/>
              <a:t>明确规定，没有中文标签、不是国家认监委认证工厂生产、未获取配方注册证的婴幼儿配方奶粉不得在网络平台销售。除了法律规定的特殊情况外，都必须依法进行登记，办理营业执照，否则将面临最高</a:t>
            </a:r>
            <a:r>
              <a:rPr lang="en-US" altLang="zh-CN" dirty="0"/>
              <a:t>1</a:t>
            </a:r>
            <a:r>
              <a:rPr lang="zh-CN" altLang="en-US" dirty="0"/>
              <a:t>万元的罚款。</a:t>
            </a:r>
          </a:p>
          <a:p>
            <a:r>
              <a:rPr lang="zh-CN" altLang="en-US" dirty="0"/>
              <a:t>　　</a:t>
            </a:r>
            <a:r>
              <a:rPr lang="en-US" altLang="zh-CN" dirty="0"/>
              <a:t>2</a:t>
            </a:r>
            <a:r>
              <a:rPr lang="zh-CN" altLang="en-US" dirty="0"/>
              <a:t>．需要缴纳税务，偷税漏税需承担刑事责任。</a:t>
            </a:r>
            <a:r>
              <a:rPr lang="en-US" altLang="zh-CN" dirty="0"/>
              <a:t>《</a:t>
            </a:r>
            <a:r>
              <a:rPr lang="zh-CN" altLang="en-US" dirty="0"/>
              <a:t>中华人民共和国电子商务法</a:t>
            </a:r>
            <a:r>
              <a:rPr lang="en-US" altLang="zh-CN" dirty="0"/>
              <a:t>》</a:t>
            </a:r>
            <a:r>
              <a:rPr lang="zh-CN" altLang="en-US" dirty="0"/>
              <a:t>的出台并不是说严厉打压电商平台，而是净化消费环境给消费者带来更好的体验，同时也是电商平台长远发展的必经之路。</a:t>
            </a:r>
          </a:p>
          <a:p>
            <a:r>
              <a:rPr lang="zh-CN" altLang="en-US" dirty="0"/>
              <a:t>　　二、</a:t>
            </a:r>
            <a:r>
              <a:rPr lang="en-US" altLang="zh-CN" dirty="0"/>
              <a:t>《</a:t>
            </a:r>
            <a:r>
              <a:rPr lang="zh-CN" altLang="en-US" dirty="0"/>
              <a:t>中华人民共和国电子商务法</a:t>
            </a:r>
            <a:r>
              <a:rPr lang="en-US" altLang="zh-CN" dirty="0"/>
              <a:t>》</a:t>
            </a:r>
            <a:r>
              <a:rPr lang="zh-CN" altLang="en-US" dirty="0"/>
              <a:t>实施的好处</a:t>
            </a:r>
          </a:p>
          <a:p>
            <a:r>
              <a:rPr lang="zh-CN" altLang="en-US" dirty="0"/>
              <a:t>　　</a:t>
            </a:r>
            <a:r>
              <a:rPr lang="en-US" altLang="zh-CN" dirty="0"/>
              <a:t>1</a:t>
            </a:r>
            <a:r>
              <a:rPr lang="zh-CN" altLang="en-US" dirty="0"/>
              <a:t>．买到假货几率小了。</a:t>
            </a:r>
            <a:r>
              <a:rPr lang="en-US" altLang="zh-CN" dirty="0"/>
              <a:t>《</a:t>
            </a:r>
            <a:r>
              <a:rPr lang="zh-CN" altLang="en-US" dirty="0"/>
              <a:t>中华人民共和国电子商务法</a:t>
            </a:r>
            <a:r>
              <a:rPr lang="en-US" altLang="zh-CN" dirty="0"/>
              <a:t>》</a:t>
            </a:r>
            <a:r>
              <a:rPr lang="zh-CN" altLang="en-US" dirty="0"/>
              <a:t>实施以后代购、微信朋友圈卖假货、劣质商品，恐怕不会那么容易了。监管越来越严格，消费者买到假冒伪劣商品的几率也会越来越小。</a:t>
            </a:r>
          </a:p>
          <a:p>
            <a:r>
              <a:rPr lang="zh-CN" altLang="en-US" dirty="0"/>
              <a:t>　　</a:t>
            </a:r>
            <a:r>
              <a:rPr lang="en-US" altLang="zh-CN" dirty="0"/>
              <a:t>2</a:t>
            </a:r>
            <a:r>
              <a:rPr lang="zh-CN" altLang="en-US" dirty="0"/>
              <a:t>．电商平台承担“连带”责任。如果平台上卖家的商品有问题，比如奶粉是假的、红酒是假冒的、化妆品是假的等等，那么平台也得承担责任。这样以后在那些大型电商平台买东西，更加放心，更有保障。</a:t>
            </a:r>
          </a:p>
          <a:p>
            <a:r>
              <a:rPr lang="zh-CN" altLang="en-US" dirty="0"/>
              <a:t>　　</a:t>
            </a:r>
            <a:r>
              <a:rPr lang="en-US" altLang="zh-CN" dirty="0"/>
              <a:t>3</a:t>
            </a:r>
            <a:r>
              <a:rPr lang="zh-CN" altLang="en-US" dirty="0"/>
              <a:t>．严禁“刷好评”、“删差评”。电子商务经营者不得以虚构交易、编造用户评价等方式进行虚假或者引人误解的商业宣传，欺骗、误导消费者。简单来说就是禁止“刷好评”、“删差评”，否则最高罚款</a:t>
            </a:r>
            <a:r>
              <a:rPr lang="en-US" altLang="zh-CN" dirty="0"/>
              <a:t>50</a:t>
            </a:r>
            <a:r>
              <a:rPr lang="zh-CN" altLang="en-US" dirty="0"/>
              <a:t>万。</a:t>
            </a:r>
          </a:p>
          <a:p>
            <a:r>
              <a:rPr lang="zh-CN" altLang="en-US" dirty="0"/>
              <a:t>　　</a:t>
            </a:r>
            <a:r>
              <a:rPr lang="en-US" altLang="zh-CN" dirty="0"/>
              <a:t>4</a:t>
            </a:r>
            <a:r>
              <a:rPr lang="zh-CN" altLang="en-US" dirty="0"/>
              <a:t>．不得无故拒退押金。</a:t>
            </a:r>
            <a:r>
              <a:rPr lang="en-US" altLang="zh-CN" dirty="0"/>
              <a:t>《</a:t>
            </a:r>
            <a:r>
              <a:rPr lang="zh-CN" altLang="en-US" dirty="0"/>
              <a:t>中华人民共和国电子商务法</a:t>
            </a:r>
            <a:r>
              <a:rPr lang="en-US" altLang="zh-CN" dirty="0"/>
              <a:t>》</a:t>
            </a:r>
            <a:r>
              <a:rPr lang="zh-CN" altLang="en-US" dirty="0"/>
              <a:t>规定，电子商务经营者按照约定向消费者收取押金的，应当明示押金退还的方式、程序，不得对押金退还设置不合理条件。消费者申请退还押金，符合押金退还条件的，电子商务经营者应当及时退还。以后再无“订了就不给退”的霸王条款了。</a:t>
            </a:r>
          </a:p>
          <a:p>
            <a:endParaRPr lang="zh-CN" altLang="en-US" dirty="0"/>
          </a:p>
          <a:p>
            <a:r>
              <a:rPr lang="zh-CN" altLang="en-US" b="1" dirty="0"/>
              <a:t>案例</a:t>
            </a:r>
            <a:r>
              <a:rPr lang="en-US" altLang="zh-CN" b="1" dirty="0"/>
              <a:t>——</a:t>
            </a:r>
            <a:r>
              <a:rPr lang="zh-CN" altLang="en-US" b="1" dirty="0"/>
              <a:t>电商的“刷信誉”行为</a:t>
            </a:r>
          </a:p>
          <a:p>
            <a:r>
              <a:rPr lang="zh-CN" altLang="en-US" dirty="0"/>
              <a:t>　　</a:t>
            </a:r>
            <a:r>
              <a:rPr lang="en-US" altLang="zh-CN" dirty="0"/>
              <a:t>1</a:t>
            </a:r>
            <a:r>
              <a:rPr lang="zh-CN" altLang="en-US" dirty="0"/>
              <a:t>．对于“刷信誉”这件事从不同的立场出发会有不同的判断。</a:t>
            </a:r>
          </a:p>
          <a:p>
            <a:r>
              <a:rPr lang="zh-CN" altLang="en-US" dirty="0"/>
              <a:t>　　首先从消费者出发，它是违法的。因为消费者到你的网店消费就是因为你的网店信誉评价高，流量大。但是你的信誉却是“刷”出来的，是造假。侵犯了消费者的知情权。</a:t>
            </a:r>
          </a:p>
          <a:p>
            <a:r>
              <a:rPr lang="zh-CN" altLang="en-US" dirty="0"/>
              <a:t>　　其次从“刷信誉”的人出发，它是并不违法，甚至是合法的。因为我们可以类比一下，将给空壳网店“刷信誉”比作装修。将一个刚刚注册的网店比作一件毛坯房，而“刷信誉”就如同装修。如此一来“刷信誉”的人不过是装修工，而真正的使用者无非是出钱装修了一下房子而已。在现实中杂乱的商店和装修过的商店相比往往是装修过的商店更有吸引力。所以，这样看来“刷信誉”并不犯法。</a:t>
            </a:r>
          </a:p>
          <a:p>
            <a:r>
              <a:rPr lang="zh-CN" altLang="en-US" dirty="0"/>
              <a:t>　　</a:t>
            </a:r>
            <a:r>
              <a:rPr lang="en-US" altLang="zh-CN" dirty="0"/>
              <a:t>2</a:t>
            </a:r>
            <a:r>
              <a:rPr lang="zh-CN" altLang="en-US" dirty="0"/>
              <a:t>．认定“刷信誉”的性质要从雇佣者和代刷信誉者两方面主体进行分析。</a:t>
            </a:r>
          </a:p>
          <a:p>
            <a:r>
              <a:rPr lang="zh-CN" altLang="en-US" dirty="0"/>
              <a:t>　　首先对于雇佣者（通常是网店）而言，亲自雇人或者请第三方从事代“刷信誉”活动，从而导致消费者无法正确评价网点的信誉情况，进行消费，侵犯了消费者的知情权，构成虚假宣传，涉嫌商业欺诈，如果后果比较严重，一般表现为其提供的商品质量或者服务水平与宣传偏离严重，可以构成行政违法，由工商行政部门对其追究包括行政处罚在内的法律责任，如果其宣传与事实不符，造成消费者权益损害，则构成民事欺诈，需要向消费者承担民事赔偿责任。</a:t>
            </a:r>
          </a:p>
          <a:p>
            <a:r>
              <a:rPr lang="zh-CN" altLang="en-US" dirty="0"/>
              <a:t>　　对于受雇“刷信誉”的人（又称刷客）而言，雇佣者和刷客之间的交易行为不以商品或者服务为内容，属于虚假交易的表现形式，目前尚处于法律监管的真空，在民事法律中，由于刷客隐藏在雇佣者的背后，消费者无法识得其真面目，也无法向其主张自己的权利，而民事诉讼法的基本原则是不诉不理，由于没人向刷客主张权利，因此就谈不上法律责任的承担。</a:t>
            </a:r>
          </a:p>
          <a:p>
            <a:r>
              <a:rPr lang="zh-CN" altLang="en-US" dirty="0"/>
              <a:t>　　在行政法律中，由于没有明确的法律规定，行政机关没有对刷客行为进行处理的法律依据，无法对其进行行政处理。但是需要特别强调的是，刷客的行为由于属于虚假交易的范畴，因此也无法得到法律的保护。如果刷客在代刷过程中受骗，无法得到此前约定的报酬，是无法得到正规的法律保护的。正因为如此，目前这一领域已经成为网络诈骗的高发区域，一些网站打着雇人刷信誉的幌子骗取钱财，而受骗者只能自认倒霉。</a:t>
            </a:r>
          </a:p>
          <a:p>
            <a:endParaRPr lang="zh-CN" altLang="en-US" dirty="0"/>
          </a:p>
          <a:p>
            <a:r>
              <a:rPr lang="zh-CN" altLang="en-US" b="1" dirty="0"/>
              <a:t>案例</a:t>
            </a:r>
            <a:r>
              <a:rPr lang="en-US" altLang="zh-CN" b="1" dirty="0"/>
              <a:t>——“</a:t>
            </a:r>
            <a:r>
              <a:rPr lang="zh-CN" altLang="en-US" b="1" dirty="0"/>
              <a:t>暗刷流量”首案宣判</a:t>
            </a:r>
          </a:p>
          <a:p>
            <a:r>
              <a:rPr lang="zh-CN" altLang="en-US" dirty="0"/>
              <a:t>　　</a:t>
            </a:r>
            <a:r>
              <a:rPr lang="en-US" altLang="zh-CN" dirty="0"/>
              <a:t>3</a:t>
            </a:r>
            <a:r>
              <a:rPr lang="zh-CN" altLang="en-US" dirty="0"/>
              <a:t>万元刷出近</a:t>
            </a:r>
            <a:r>
              <a:rPr lang="en-US" altLang="zh-CN" dirty="0"/>
              <a:t>3000</a:t>
            </a:r>
            <a:r>
              <a:rPr lang="zh-CN" altLang="en-US" dirty="0"/>
              <a:t>万游戏点击量，刷完量却未收到款，并由此引发全国首例“暗刷流量”案。</a:t>
            </a:r>
            <a:r>
              <a:rPr lang="en-US" altLang="zh-CN" dirty="0"/>
              <a:t>2019</a:t>
            </a:r>
            <a:r>
              <a:rPr lang="zh-CN" altLang="en-US" dirty="0"/>
              <a:t>年</a:t>
            </a:r>
            <a:r>
              <a:rPr lang="en-US" altLang="zh-CN" dirty="0"/>
              <a:t>5</a:t>
            </a:r>
            <a:r>
              <a:rPr lang="zh-CN" altLang="en-US" dirty="0"/>
              <a:t>月</a:t>
            </a:r>
            <a:r>
              <a:rPr lang="en-US" altLang="zh-CN" dirty="0"/>
              <a:t>23</a:t>
            </a:r>
            <a:r>
              <a:rPr lang="zh-CN" altLang="en-US" dirty="0"/>
              <a:t>日下午，此案在北京互联网法院开庭审理，“暗刷流量”这一在互联网界隐秘的潜规则也首次曝光在公众面前。</a:t>
            </a:r>
          </a:p>
          <a:p>
            <a:r>
              <a:rPr lang="zh-CN" altLang="en-US" dirty="0"/>
              <a:t>　　常某与许某经人介绍成为网友。常某称，</a:t>
            </a:r>
            <a:r>
              <a:rPr lang="en-US" altLang="zh-CN" dirty="0"/>
              <a:t>2017</a:t>
            </a:r>
            <a:r>
              <a:rPr lang="zh-CN" altLang="en-US" dirty="0"/>
              <a:t>年</a:t>
            </a:r>
            <a:r>
              <a:rPr lang="en-US" altLang="zh-CN" dirty="0"/>
              <a:t>9</a:t>
            </a:r>
            <a:r>
              <a:rPr lang="zh-CN" altLang="en-US" dirty="0"/>
              <a:t>月，许某在微信上提出请常某进行某游戏</a:t>
            </a:r>
            <a:r>
              <a:rPr lang="en-US" altLang="zh-CN" dirty="0"/>
              <a:t>App</a:t>
            </a:r>
            <a:r>
              <a:rPr lang="zh-CN" altLang="en-US" dirty="0"/>
              <a:t>移动端</a:t>
            </a:r>
            <a:r>
              <a:rPr lang="en-US" altLang="zh-CN" dirty="0"/>
              <a:t>iOS</a:t>
            </a:r>
            <a:r>
              <a:rPr lang="zh-CN" altLang="en-US" dirty="0"/>
              <a:t>的暗刷流量，双方在微信聊天中达成协议，约定常某为许某提供“暗刷流量资源”，每千次点</a:t>
            </a:r>
            <a:r>
              <a:rPr lang="en-US" altLang="zh-CN" dirty="0"/>
              <a:t>UV</a:t>
            </a:r>
            <a:r>
              <a:rPr lang="zh-CN" altLang="en-US" dirty="0"/>
              <a:t>（独立访客）的单价为</a:t>
            </a:r>
            <a:r>
              <a:rPr lang="en-US" altLang="zh-CN" dirty="0"/>
              <a:t>0.9</a:t>
            </a:r>
            <a:r>
              <a:rPr lang="zh-CN" altLang="en-US" dirty="0"/>
              <a:t>元至</a:t>
            </a:r>
            <a:r>
              <a:rPr lang="en-US" altLang="zh-CN" dirty="0"/>
              <a:t>1.1</a:t>
            </a:r>
            <a:r>
              <a:rPr lang="zh-CN" altLang="en-US" dirty="0"/>
              <a:t>元。双方确认通过第三方统计平台</a:t>
            </a:r>
            <a:r>
              <a:rPr lang="en-US" altLang="zh-CN" dirty="0"/>
              <a:t>CNZZ</a:t>
            </a:r>
            <a:r>
              <a:rPr lang="zh-CN" altLang="en-US" dirty="0"/>
              <a:t>对流量进行统计。</a:t>
            </a:r>
          </a:p>
          <a:p>
            <a:r>
              <a:rPr lang="zh-CN" altLang="en-US" dirty="0"/>
              <a:t>　　许某解释称，其是应马某的要求而找常某刷流量，而且也对常某明确要求过不要机刷，只要真量。</a:t>
            </a:r>
          </a:p>
          <a:p>
            <a:r>
              <a:rPr lang="zh-CN" altLang="en-US" dirty="0"/>
              <a:t>　　</a:t>
            </a:r>
            <a:r>
              <a:rPr lang="en-US" altLang="zh-CN" dirty="0"/>
              <a:t>2017</a:t>
            </a:r>
            <a:r>
              <a:rPr lang="zh-CN" altLang="en-US" dirty="0"/>
              <a:t>年</a:t>
            </a:r>
            <a:r>
              <a:rPr lang="en-US" altLang="zh-CN" dirty="0"/>
              <a:t>9</a:t>
            </a:r>
            <a:r>
              <a:rPr lang="zh-CN" altLang="en-US" dirty="0"/>
              <a:t>月</a:t>
            </a:r>
            <a:r>
              <a:rPr lang="en-US" altLang="zh-CN" dirty="0"/>
              <a:t>15</a:t>
            </a:r>
            <a:r>
              <a:rPr lang="zh-CN" altLang="en-US" dirty="0"/>
              <a:t>日至</a:t>
            </a:r>
            <a:r>
              <a:rPr lang="en-US" altLang="zh-CN" dirty="0"/>
              <a:t>10</a:t>
            </a:r>
            <a:r>
              <a:rPr lang="zh-CN" altLang="en-US" dirty="0"/>
              <a:t>月</a:t>
            </a:r>
            <a:r>
              <a:rPr lang="en-US" altLang="zh-CN" dirty="0"/>
              <a:t>8</a:t>
            </a:r>
            <a:r>
              <a:rPr lang="zh-CN" altLang="en-US" dirty="0"/>
              <a:t>日，双方曾进行过三轮交易。但在</a:t>
            </a:r>
            <a:r>
              <a:rPr lang="en-US" altLang="zh-CN" dirty="0"/>
              <a:t>10</a:t>
            </a:r>
            <a:r>
              <a:rPr lang="zh-CN" altLang="en-US" dirty="0"/>
              <a:t>月</a:t>
            </a:r>
            <a:r>
              <a:rPr lang="en-US" altLang="zh-CN" dirty="0"/>
              <a:t>9</a:t>
            </a:r>
            <a:r>
              <a:rPr lang="zh-CN" altLang="en-US" dirty="0"/>
              <a:t>日至</a:t>
            </a:r>
            <a:r>
              <a:rPr lang="en-US" altLang="zh-CN" dirty="0"/>
              <a:t>10</a:t>
            </a:r>
            <a:r>
              <a:rPr lang="zh-CN" altLang="en-US" dirty="0"/>
              <a:t>月</a:t>
            </a:r>
            <a:r>
              <a:rPr lang="en-US" altLang="zh-CN" dirty="0"/>
              <a:t>23</a:t>
            </a:r>
            <a:r>
              <a:rPr lang="zh-CN" altLang="en-US" dirty="0"/>
              <a:t>日间，许某对常某刷出的约</a:t>
            </a:r>
            <a:r>
              <a:rPr lang="en-US" altLang="zh-CN" dirty="0"/>
              <a:t>2800</a:t>
            </a:r>
            <a:r>
              <a:rPr lang="zh-CN" altLang="en-US" dirty="0"/>
              <a:t>万</a:t>
            </a:r>
            <a:r>
              <a:rPr lang="en-US" altLang="zh-CN" dirty="0"/>
              <a:t>UV</a:t>
            </a:r>
            <a:r>
              <a:rPr lang="zh-CN" altLang="en-US" dirty="0"/>
              <a:t>产生怀疑，认为其中有</a:t>
            </a:r>
            <a:r>
              <a:rPr lang="en-US" altLang="zh-CN" dirty="0"/>
              <a:t>40%</a:t>
            </a:r>
            <a:r>
              <a:rPr lang="zh-CN" altLang="en-US" dirty="0"/>
              <a:t>的数据掺假，仅同意支付对应价款</a:t>
            </a:r>
            <a:r>
              <a:rPr lang="en-US" altLang="zh-CN" dirty="0"/>
              <a:t>16293</a:t>
            </a:r>
            <a:r>
              <a:rPr lang="zh-CN" altLang="en-US" dirty="0"/>
              <a:t>元。</a:t>
            </a:r>
          </a:p>
          <a:p>
            <a:r>
              <a:rPr lang="zh-CN" altLang="en-US" dirty="0"/>
              <a:t>　　而常某则认为许某应按照</a:t>
            </a:r>
            <a:r>
              <a:rPr lang="en-US" altLang="zh-CN" dirty="0"/>
              <a:t>2800</a:t>
            </a:r>
            <a:r>
              <a:rPr lang="zh-CN" altLang="en-US" dirty="0"/>
              <a:t>万</a:t>
            </a:r>
            <a:r>
              <a:rPr lang="en-US" altLang="zh-CN" dirty="0"/>
              <a:t>UV</a:t>
            </a:r>
            <a:r>
              <a:rPr lang="zh-CN" altLang="en-US" dirty="0"/>
              <a:t>对应的</a:t>
            </a:r>
            <a:r>
              <a:rPr lang="en-US" altLang="zh-CN" dirty="0"/>
              <a:t>30743</a:t>
            </a:r>
            <a:r>
              <a:rPr lang="zh-CN" altLang="en-US" dirty="0"/>
              <a:t>元支付，遂将许某诉至北京房山法院索赔剩余钱款，后又撤诉转至北京互联网法院。</a:t>
            </a:r>
          </a:p>
          <a:p>
            <a:r>
              <a:rPr lang="zh-CN" altLang="en-US" dirty="0"/>
              <a:t>　　在</a:t>
            </a:r>
            <a:r>
              <a:rPr lang="en-US" altLang="zh-CN" dirty="0"/>
              <a:t>23</a:t>
            </a:r>
            <a:r>
              <a:rPr lang="zh-CN" altLang="en-US" dirty="0"/>
              <a:t>日下午的庭审中，双方分别阐述了“暗刷流量”的过程，从而揭开网络流量黑产的冰山一角。</a:t>
            </a:r>
          </a:p>
          <a:p>
            <a:r>
              <a:rPr lang="zh-CN" altLang="en-US" dirty="0"/>
              <a:t>　　常某的诉讼代理人介绍，涉案的</a:t>
            </a:r>
            <a:r>
              <a:rPr lang="en-US" altLang="zh-CN" dirty="0"/>
              <a:t>2800</a:t>
            </a:r>
            <a:r>
              <a:rPr lang="zh-CN" altLang="en-US" dirty="0"/>
              <a:t>万点击量需要在</a:t>
            </a:r>
            <a:r>
              <a:rPr lang="en-US" altLang="zh-CN" dirty="0"/>
              <a:t>15</a:t>
            </a:r>
            <a:r>
              <a:rPr lang="zh-CN" altLang="en-US" dirty="0"/>
              <a:t>天中，每天超百万手机用户点击才可实现。而常某本人也是中间商，为完成这些量需经过层层分包。</a:t>
            </a:r>
          </a:p>
          <a:p>
            <a:r>
              <a:rPr lang="zh-CN" altLang="en-US" dirty="0"/>
              <a:t>　　“我下面有代理，将代码发送给代理，每个点击都是真实的人在点。”常某称自己的代理还拥有下级代理微信群，“链接是一串代码，我的下家做成吸引用户点击的图片。”</a:t>
            </a:r>
          </a:p>
          <a:p>
            <a:r>
              <a:rPr lang="zh-CN" altLang="en-US" dirty="0"/>
              <a:t>　　庭审中，技术调查官季晓辉将常某叙述的</a:t>
            </a:r>
            <a:r>
              <a:rPr lang="en-US" altLang="zh-CN" dirty="0" err="1"/>
              <a:t>js</a:t>
            </a:r>
            <a:r>
              <a:rPr lang="zh-CN" altLang="en-US" dirty="0"/>
              <a:t>暗刷流程归纳为“借助其他</a:t>
            </a:r>
            <a:r>
              <a:rPr lang="en-US" altLang="zh-CN" dirty="0"/>
              <a:t>App</a:t>
            </a:r>
            <a:r>
              <a:rPr lang="zh-CN" altLang="en-US" dirty="0"/>
              <a:t>或广告的点击量，在其中植入</a:t>
            </a:r>
            <a:r>
              <a:rPr lang="en-US" altLang="zh-CN" dirty="0" err="1"/>
              <a:t>js</a:t>
            </a:r>
            <a:r>
              <a:rPr lang="zh-CN" altLang="en-US" dirty="0"/>
              <a:t>暗刷点击，通过搭其他广告便车的方式来刷其自身游戏的访问量，并且不被相关用户知晓。”此说法获得了诉讼当事双方的认可。</a:t>
            </a:r>
          </a:p>
          <a:p>
            <a:r>
              <a:rPr lang="zh-CN" altLang="en-US" dirty="0"/>
              <a:t>　　不过，许某表示，涉案的点击量中并非都是</a:t>
            </a:r>
            <a:r>
              <a:rPr lang="en-US" altLang="zh-CN" dirty="0" err="1"/>
              <a:t>js</a:t>
            </a:r>
            <a:r>
              <a:rPr lang="zh-CN" altLang="en-US" dirty="0"/>
              <a:t>暗刷，可能存在用机器模拟用户的机刷。</a:t>
            </a:r>
          </a:p>
          <a:p>
            <a:r>
              <a:rPr lang="zh-CN" altLang="en-US" dirty="0"/>
              <a:t>　　由于涉案的链接已失效，双方也无法提供详细信息，为查明此案中刷流量的具体方式，法院向北京市通信管理局、北京市网信办、</a:t>
            </a:r>
            <a:r>
              <a:rPr lang="en-US" altLang="zh-CN" dirty="0"/>
              <a:t>CNZZ</a:t>
            </a:r>
            <a:r>
              <a:rPr lang="zh-CN" altLang="en-US" dirty="0"/>
              <a:t>等多家单位进行走访调查，推定常某可能是在多个小网站或小</a:t>
            </a:r>
            <a:r>
              <a:rPr lang="en-US" altLang="zh-CN" dirty="0"/>
              <a:t>App</a:t>
            </a:r>
            <a:r>
              <a:rPr lang="zh-CN" altLang="en-US" dirty="0"/>
              <a:t>上挂暗链，从而获取用户点击。</a:t>
            </a:r>
          </a:p>
          <a:p>
            <a:r>
              <a:rPr lang="zh-CN" altLang="en-US" dirty="0"/>
              <a:t>　　许某认为，常某提供的“网络暗刷服务”本身违反法律禁止性规定，依托此类服务所成就的服务协议应认定为无效。</a:t>
            </a:r>
          </a:p>
          <a:p>
            <a:r>
              <a:rPr lang="zh-CN" altLang="en-US" dirty="0"/>
              <a:t>　　此外，由于许某认为自己并非常某“暗刷流量”服务的受益方，仅仅是受马某所托从事居间，并非此案的适格被告。法院依法将马某追加为第三人，但马某拒不到庭。法院最终根据有关证据，认定常某和许某分别为适格原、被告。</a:t>
            </a:r>
          </a:p>
          <a:p>
            <a:r>
              <a:rPr lang="zh-CN" altLang="en-US" dirty="0"/>
              <a:t>　　北京互联网法院经审理认为，网络产品的真实流量能在一定程度上反映网络产品的受欢迎程度甚至质量优劣情况，因此，流量成为网络用户选择网络产品的决定因素之一。虚假流量会扭曲网络用户的决策机制。涉案合同当事人通过作弊造假行为进行欺诈性点击，违反商业道德底线，违背诚信原则。这一行为亦会同时侵害社会公共利益，既侵害了不特定市场竞争者的利益，又会欺骗、误导网络用户选择与其预期不相符的网络产品，侵害了广大网络用户的福祉。</a:t>
            </a:r>
          </a:p>
          <a:p>
            <a:r>
              <a:rPr lang="zh-CN" altLang="en-US" dirty="0"/>
              <a:t>　　根据相关法律规定，有损害社会公共利益的情形的合同无效。涉案合同违反社会公共利益、违反公序良俗，应属绝对无效。</a:t>
            </a:r>
          </a:p>
          <a:p>
            <a:r>
              <a:rPr lang="zh-CN" altLang="en-US" dirty="0"/>
              <a:t>　　此外，双方通过虚假流量交易获益，违背任何人不得因违法行为获益的基本法理。同时，考虑到此案呈现的技术复杂性、“暗刷流量”行为的隐蔽性，以及由此产生的对社会公共利益的严重损害，需通过个案的查处表明司法对此类行为的否定态度。因此，法院对双方在合同履行过程中的获利，另行制作决定书予以收缴。同时，将涉案其他违法行为线索转交相关部门另行依法查处。</a:t>
            </a:r>
          </a:p>
          <a:p>
            <a:endParaRPr lang="zh-CN" altLang="en-US" dirty="0"/>
          </a:p>
          <a:p>
            <a:r>
              <a:rPr lang="zh-CN" altLang="en-US" b="1" dirty="0"/>
              <a:t>案例</a:t>
            </a:r>
            <a:r>
              <a:rPr lang="en-US" altLang="zh-CN" b="1" dirty="0"/>
              <a:t>——</a:t>
            </a:r>
            <a:r>
              <a:rPr lang="zh-CN" altLang="en-US" b="1" dirty="0"/>
              <a:t>首例电商涉反通知义务案判决</a:t>
            </a:r>
          </a:p>
          <a:p>
            <a:r>
              <a:rPr lang="zh-CN" altLang="en-US" dirty="0"/>
              <a:t>　　</a:t>
            </a:r>
            <a:r>
              <a:rPr lang="en-US" altLang="zh-CN" dirty="0"/>
              <a:t>2020</a:t>
            </a:r>
            <a:r>
              <a:rPr lang="zh-CN" altLang="en-US" dirty="0"/>
              <a:t>年</a:t>
            </a:r>
            <a:r>
              <a:rPr lang="en-US" altLang="zh-CN" dirty="0"/>
              <a:t>1</a:t>
            </a:r>
            <a:r>
              <a:rPr lang="zh-CN" altLang="en-US" dirty="0"/>
              <a:t>月</a:t>
            </a:r>
            <a:r>
              <a:rPr lang="en-US" altLang="zh-CN" dirty="0"/>
              <a:t>19</a:t>
            </a:r>
            <a:r>
              <a:rPr lang="zh-CN" altLang="en-US" dirty="0"/>
              <a:t>日，上海一中院对全国首例电商平台涉反通知义务网络侵权责任纠纷上诉案进行公开宣判，判定原告网店损失</a:t>
            </a:r>
            <a:r>
              <a:rPr lang="en-US" altLang="zh-CN" dirty="0"/>
              <a:t>20</a:t>
            </a:r>
            <a:r>
              <a:rPr lang="zh-CN" altLang="en-US" dirty="0"/>
              <a:t>万，投诉方、淘宝公司、网店各担</a:t>
            </a:r>
            <a:r>
              <a:rPr lang="en-US" altLang="zh-CN" dirty="0"/>
              <a:t>50%</a:t>
            </a:r>
            <a:r>
              <a:rPr lang="zh-CN" altLang="en-US" dirty="0"/>
              <a:t>、</a:t>
            </a:r>
            <a:r>
              <a:rPr lang="en-US" altLang="zh-CN" dirty="0"/>
              <a:t>30%</a:t>
            </a:r>
            <a:r>
              <a:rPr lang="zh-CN" altLang="en-US" dirty="0"/>
              <a:t>和</a:t>
            </a:r>
            <a:r>
              <a:rPr lang="en-US" altLang="zh-CN" dirty="0"/>
              <a:t>20%</a:t>
            </a:r>
            <a:r>
              <a:rPr lang="zh-CN" altLang="en-US" dirty="0"/>
              <a:t>。</a:t>
            </a:r>
          </a:p>
          <a:p>
            <a:r>
              <a:rPr lang="zh-CN" altLang="en-US" dirty="0"/>
              <a:t>　　</a:t>
            </a:r>
            <a:r>
              <a:rPr lang="en-US" altLang="zh-CN" dirty="0"/>
              <a:t>2019</a:t>
            </a:r>
            <a:r>
              <a:rPr lang="zh-CN" altLang="en-US" dirty="0"/>
              <a:t>年</a:t>
            </a:r>
            <a:r>
              <a:rPr lang="en-US" altLang="zh-CN" dirty="0"/>
              <a:t>3</a:t>
            </a:r>
            <a:r>
              <a:rPr lang="zh-CN" altLang="en-US" dirty="0"/>
              <a:t>月，某淘宝网店被供货商投诉出售假冒商品。淘宝公司因网店在规定时间内未提供申诉材料和材料不完整等，两次对网店做出处罚。即在线商品不超过</a:t>
            </a:r>
            <a:r>
              <a:rPr lang="en-US" altLang="zh-CN" dirty="0"/>
              <a:t>5</a:t>
            </a:r>
            <a:r>
              <a:rPr lang="zh-CN" altLang="en-US" dirty="0"/>
              <a:t>件的措施，并以售假为由罚没网店淘宝消保保证金</a:t>
            </a:r>
            <a:r>
              <a:rPr lang="en-US" altLang="zh-CN" dirty="0"/>
              <a:t>2500</a:t>
            </a:r>
            <a:r>
              <a:rPr lang="zh-CN" altLang="en-US" dirty="0"/>
              <a:t>元。</a:t>
            </a:r>
          </a:p>
          <a:p>
            <a:r>
              <a:rPr lang="zh-CN" altLang="en-US" dirty="0"/>
              <a:t>　　网店认为，淘宝公司的不当处罚导致网店销售额大幅减少，故起诉要求供货商撤销对网店的投诉，淘宝公司撤销对网店的处罚，并与供货商连带赔偿网店经济损失</a:t>
            </a:r>
            <a:r>
              <a:rPr lang="en-US" altLang="zh-CN" dirty="0"/>
              <a:t>120</a:t>
            </a:r>
            <a:r>
              <a:rPr lang="zh-CN" altLang="en-US" dirty="0"/>
              <a:t>万元等。</a:t>
            </a:r>
          </a:p>
          <a:p>
            <a:r>
              <a:rPr lang="zh-CN" altLang="en-US" dirty="0"/>
              <a:t>　　上海一中院认为，投诉方供货商因重大过失导致错误投诉，淘宝公司在证据审核过程中存有过错，导致未及时终止处罚，网店售卖投诉商品存有不当且未积极维权，亦存在一定过错。</a:t>
            </a:r>
          </a:p>
          <a:p>
            <a:r>
              <a:rPr lang="zh-CN" altLang="en-US" dirty="0"/>
              <a:t>　　二审判决后，法院改判酌定网店损失</a:t>
            </a:r>
            <a:r>
              <a:rPr lang="en-US" altLang="zh-CN" dirty="0"/>
              <a:t>20</a:t>
            </a:r>
            <a:r>
              <a:rPr lang="zh-CN" altLang="en-US" dirty="0"/>
              <a:t>万元，供货商、淘宝公司和网店分别承担</a:t>
            </a:r>
            <a:r>
              <a:rPr lang="en-US" altLang="zh-CN" dirty="0"/>
              <a:t>50%</a:t>
            </a:r>
            <a:r>
              <a:rPr lang="zh-CN" altLang="en-US" dirty="0"/>
              <a:t>、</a:t>
            </a:r>
            <a:r>
              <a:rPr lang="en-US" altLang="zh-CN" dirty="0"/>
              <a:t>30%</a:t>
            </a:r>
            <a:r>
              <a:rPr lang="zh-CN" altLang="en-US" dirty="0"/>
              <a:t>和</a:t>
            </a:r>
            <a:r>
              <a:rPr lang="en-US" altLang="zh-CN" dirty="0"/>
              <a:t>20%</a:t>
            </a:r>
            <a:r>
              <a:rPr lang="zh-CN" altLang="en-US" dirty="0"/>
              <a:t>的责任，并判令淘宝公司限时恢复网店积分和保证金。</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56</a:t>
            </a:fld>
            <a:endParaRPr lang="zh-CN" altLang="en-US"/>
          </a:p>
        </p:txBody>
      </p:sp>
    </p:spTree>
    <p:extLst>
      <p:ext uri="{BB962C8B-B14F-4D97-AF65-F5344CB8AC3E}">
        <p14:creationId xmlns:p14="http://schemas.microsoft.com/office/powerpoint/2010/main" val="329477665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57</a:t>
            </a:fld>
            <a:endParaRPr lang="zh-CN" altLang="en-US"/>
          </a:p>
        </p:txBody>
      </p:sp>
    </p:spTree>
    <p:extLst>
      <p:ext uri="{BB962C8B-B14F-4D97-AF65-F5344CB8AC3E}">
        <p14:creationId xmlns:p14="http://schemas.microsoft.com/office/powerpoint/2010/main" val="34276111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58</a:t>
            </a:fld>
            <a:endParaRPr lang="zh-CN" altLang="en-US"/>
          </a:p>
        </p:txBody>
      </p:sp>
    </p:spTree>
    <p:extLst>
      <p:ext uri="{BB962C8B-B14F-4D97-AF65-F5344CB8AC3E}">
        <p14:creationId xmlns:p14="http://schemas.microsoft.com/office/powerpoint/2010/main" val="55277345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59</a:t>
            </a:fld>
            <a:endParaRPr lang="zh-CN" altLang="en-US"/>
          </a:p>
        </p:txBody>
      </p:sp>
    </p:spTree>
    <p:extLst>
      <p:ext uri="{BB962C8B-B14F-4D97-AF65-F5344CB8AC3E}">
        <p14:creationId xmlns:p14="http://schemas.microsoft.com/office/powerpoint/2010/main" val="40263043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a:t>
            </a:fld>
            <a:endParaRPr lang="zh-CN" altLang="en-US"/>
          </a:p>
        </p:txBody>
      </p:sp>
    </p:spTree>
    <p:extLst>
      <p:ext uri="{BB962C8B-B14F-4D97-AF65-F5344CB8AC3E}">
        <p14:creationId xmlns:p14="http://schemas.microsoft.com/office/powerpoint/2010/main" val="33453275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电子商务经营者“刷好评”被立案查处</a:t>
            </a:r>
          </a:p>
          <a:p>
            <a:r>
              <a:rPr lang="zh-CN" altLang="en-US" dirty="0"/>
              <a:t>　　温州市某区市场监管局执法人员对辖区一涉嫌“刷好评”的电子商务经营者进行立案查处。据悉，这是</a:t>
            </a:r>
            <a:r>
              <a:rPr lang="en-US" altLang="zh-CN" dirty="0"/>
              <a:t>《</a:t>
            </a:r>
            <a:r>
              <a:rPr lang="zh-CN" altLang="en-US" dirty="0"/>
              <a:t>中华人民共和国电子商务法</a:t>
            </a:r>
            <a:r>
              <a:rPr lang="en-US" altLang="zh-CN" dirty="0"/>
              <a:t>》</a:t>
            </a:r>
            <a:r>
              <a:rPr lang="zh-CN" altLang="en-US" dirty="0"/>
              <a:t>于</a:t>
            </a:r>
            <a:r>
              <a:rPr lang="en-US" altLang="zh-CN" dirty="0"/>
              <a:t>2019</a:t>
            </a:r>
            <a:r>
              <a:rPr lang="zh-CN" altLang="en-US" dirty="0"/>
              <a:t>年</a:t>
            </a:r>
            <a:r>
              <a:rPr lang="en-US" altLang="zh-CN" dirty="0"/>
              <a:t>1</a:t>
            </a:r>
            <a:r>
              <a:rPr lang="zh-CN" altLang="en-US" dirty="0"/>
              <a:t>月</a:t>
            </a:r>
            <a:r>
              <a:rPr lang="en-US" altLang="zh-CN" dirty="0"/>
              <a:t>1</a:t>
            </a:r>
            <a:r>
              <a:rPr lang="zh-CN" altLang="en-US" dirty="0"/>
              <a:t>日正式实施后，温州市某区市场监管局查获的首起网络案例。</a:t>
            </a:r>
          </a:p>
          <a:p>
            <a:r>
              <a:rPr lang="zh-CN" altLang="en-US" dirty="0"/>
              <a:t>　　</a:t>
            </a:r>
            <a:r>
              <a:rPr lang="en-US" altLang="zh-CN" dirty="0"/>
              <a:t>1</a:t>
            </a:r>
            <a:r>
              <a:rPr lang="zh-CN" altLang="en-US" dirty="0"/>
              <a:t>月</a:t>
            </a:r>
            <a:r>
              <a:rPr lang="en-US" altLang="zh-CN" dirty="0"/>
              <a:t>2</a:t>
            </a:r>
            <a:r>
              <a:rPr lang="zh-CN" altLang="en-US" dirty="0"/>
              <a:t>日，执法人员对位于辖区的某皮鞋加工场进行现场检查时，发现该加工场经营的网店客服人员使用的网站后台应用程序</a:t>
            </a:r>
            <a:r>
              <a:rPr lang="en-US" altLang="zh-CN" dirty="0"/>
              <a:t>——“</a:t>
            </a:r>
            <a:r>
              <a:rPr lang="zh-CN" altLang="en-US" dirty="0"/>
              <a:t>评价好助手”中有修改评价的相关记录。经调查，当事人称通过“评价好助手”提醒，客服可与消费者取得联系并给予返现，消费者则将原始评价中的差评或中评删除，改成好评。</a:t>
            </a:r>
          </a:p>
          <a:p>
            <a:r>
              <a:rPr lang="zh-CN" altLang="en-US" dirty="0"/>
              <a:t>　　根据</a:t>
            </a:r>
            <a:r>
              <a:rPr lang="en-US" altLang="zh-CN" dirty="0"/>
              <a:t>2019</a:t>
            </a:r>
            <a:r>
              <a:rPr lang="zh-CN" altLang="en-US" dirty="0"/>
              <a:t>年</a:t>
            </a:r>
            <a:r>
              <a:rPr lang="en-US" altLang="zh-CN" dirty="0"/>
              <a:t>1</a:t>
            </a:r>
            <a:r>
              <a:rPr lang="zh-CN" altLang="en-US" dirty="0"/>
              <a:t>月</a:t>
            </a:r>
            <a:r>
              <a:rPr lang="en-US" altLang="zh-CN" dirty="0"/>
              <a:t>1</a:t>
            </a:r>
            <a:r>
              <a:rPr lang="zh-CN" altLang="en-US" dirty="0"/>
              <a:t>日施行的</a:t>
            </a:r>
            <a:r>
              <a:rPr lang="en-US" altLang="zh-CN" dirty="0"/>
              <a:t>《</a:t>
            </a:r>
            <a:r>
              <a:rPr lang="zh-CN" altLang="en-US" dirty="0"/>
              <a:t>中华人民共和国电子商务法</a:t>
            </a:r>
            <a:r>
              <a:rPr lang="en-US" altLang="zh-CN" dirty="0"/>
              <a:t>》</a:t>
            </a:r>
            <a:r>
              <a:rPr lang="zh-CN" altLang="en-US" dirty="0"/>
              <a:t>第五条：“电子商务经营者从事经营活动，应当遵循自愿、平等、公平、诚信的原则，遵守法律和商业道德，公平参与市场竞争，履行消费者权益保护、环境保护、知识产权保护、网络安全与个人信息保护等方面的义务，承担产品和服务质量责任，接受政府和社会的监督”、第十七条：“电子商务经营者应当全面、真实、准确、及时地披露商品或者服务信息，保障消费者的知情权和选择权。电子商务经营者不得以虚构交易、编造用户评价等方式进行虚假或者引人误解的商业宣传，欺骗、误导消费者”之规定，执法人员认为当事人涉嫌使用返现方式诱使用户修改评价误导消费者，遂对其予以立案处理。</a:t>
            </a:r>
          </a:p>
          <a:p>
            <a:r>
              <a:rPr lang="zh-CN" altLang="en-US" dirty="0"/>
              <a:t>　　温州市某区市场监管局相关负责人表示，</a:t>
            </a:r>
            <a:r>
              <a:rPr lang="en-US" altLang="zh-CN" dirty="0"/>
              <a:t>《</a:t>
            </a:r>
            <a:r>
              <a:rPr lang="zh-CN" altLang="en-US" dirty="0"/>
              <a:t>中华人民共和国电子商务法</a:t>
            </a:r>
            <a:r>
              <a:rPr lang="en-US" altLang="zh-CN" dirty="0"/>
              <a:t>》</a:t>
            </a:r>
            <a:r>
              <a:rPr lang="zh-CN" altLang="en-US" dirty="0"/>
              <a:t>的出台，对规范电子商务行为、保护消费者权益、引导电商行业持续健康发展有重要意义，电商经营者应以法律规定为准绳，自我约束网络经营行为，共同促进网络经济的完善和发展。下一步，温州市某区市场监管局将在加强辖区内网络市场监管执法的同时，着力做好</a:t>
            </a:r>
            <a:r>
              <a:rPr lang="en-US" altLang="zh-CN" dirty="0"/>
              <a:t>《</a:t>
            </a:r>
            <a:r>
              <a:rPr lang="zh-CN" altLang="en-US" dirty="0"/>
              <a:t>中华人民共和国电子商务法</a:t>
            </a:r>
            <a:r>
              <a:rPr lang="en-US" altLang="zh-CN" dirty="0"/>
              <a:t>》</a:t>
            </a:r>
            <a:r>
              <a:rPr lang="zh-CN" altLang="en-US" dirty="0"/>
              <a:t>的宣传和贯彻工作，引导电子商务经营者规范经营行为，服务电子商务主体健康发展，切实维护网络市场经营秩序。</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8</a:t>
            </a:fld>
            <a:endParaRPr lang="zh-CN" altLang="en-US"/>
          </a:p>
        </p:txBody>
      </p:sp>
    </p:spTree>
    <p:extLst>
      <p:ext uri="{BB962C8B-B14F-4D97-AF65-F5344CB8AC3E}">
        <p14:creationId xmlns:p14="http://schemas.microsoft.com/office/powerpoint/2010/main" val="1950576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9</a:t>
            </a:fld>
            <a:endParaRPr lang="zh-CN" altLang="en-US"/>
          </a:p>
        </p:txBody>
      </p:sp>
    </p:spTree>
    <p:extLst>
      <p:ext uri="{BB962C8B-B14F-4D97-AF65-F5344CB8AC3E}">
        <p14:creationId xmlns:p14="http://schemas.microsoft.com/office/powerpoint/2010/main" val="32675527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10</a:t>
            </a:fld>
            <a:endParaRPr lang="zh-CN" altLang="en-US"/>
          </a:p>
        </p:txBody>
      </p:sp>
    </p:spTree>
    <p:extLst>
      <p:ext uri="{BB962C8B-B14F-4D97-AF65-F5344CB8AC3E}">
        <p14:creationId xmlns:p14="http://schemas.microsoft.com/office/powerpoint/2010/main" val="24448200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空白">
    <p:bg>
      <p:bgPr>
        <a:solidFill>
          <a:schemeClr val="bg1"/>
        </a:solidFill>
        <a:effectLst/>
      </p:bgPr>
    </p:bg>
    <p:spTree>
      <p:nvGrpSpPr>
        <p:cNvPr id="1" name=""/>
        <p:cNvGrpSpPr/>
        <p:nvPr/>
      </p:nvGrpSpPr>
      <p:grpSpPr>
        <a:xfrm>
          <a:off x="0" y="0"/>
          <a:ext cx="0" cy="0"/>
          <a:chOff x="0" y="0"/>
          <a:chExt cx="0" cy="0"/>
        </a:xfrm>
      </p:grpSpPr>
      <p:sp>
        <p:nvSpPr>
          <p:cNvPr id="14" name="标题 1"/>
          <p:cNvSpPr>
            <a:spLocks noGrp="1"/>
          </p:cNvSpPr>
          <p:nvPr>
            <p:ph type="title"/>
          </p:nvPr>
        </p:nvSpPr>
        <p:spPr>
          <a:xfrm>
            <a:off x="1365916" y="314372"/>
            <a:ext cx="8592276" cy="601249"/>
          </a:xfrm>
        </p:spPr>
        <p:txBody>
          <a:bodyPr>
            <a:normAutofit/>
          </a:bodyPr>
          <a:lstStyle>
            <a:lvl1pPr>
              <a:defRPr sz="28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单击此处编辑母版标题样式</a:t>
            </a:r>
          </a:p>
        </p:txBody>
      </p:sp>
      <p:pic>
        <p:nvPicPr>
          <p:cNvPr id="5" name="图片 4"/>
          <p:cNvPicPr>
            <a:picLocks noChangeAspect="1"/>
          </p:cNvPicPr>
          <p:nvPr userDrawn="1"/>
        </p:nvPicPr>
        <p:blipFill rotWithShape="1">
          <a:blip r:embed="rId2"/>
          <a:srcRect l="17556" t="27912" r="13351" b="31322"/>
          <a:stretch>
            <a:fillRect/>
          </a:stretch>
        </p:blipFill>
        <p:spPr>
          <a:xfrm>
            <a:off x="9979194" y="41715"/>
            <a:ext cx="1896132" cy="1126686"/>
          </a:xfrm>
          <a:prstGeom prst="rect">
            <a:avLst/>
          </a:prstGeom>
        </p:spPr>
      </p:pic>
      <p:pic>
        <p:nvPicPr>
          <p:cNvPr id="6" name="图片 5"/>
          <p:cNvPicPr>
            <a:picLocks noChangeAspect="1"/>
          </p:cNvPicPr>
          <p:nvPr userDrawn="1"/>
        </p:nvPicPr>
        <p:blipFill>
          <a:blip r:embed="rId3"/>
          <a:stretch>
            <a:fillRect/>
          </a:stretch>
        </p:blipFill>
        <p:spPr>
          <a:xfrm>
            <a:off x="472440" y="0"/>
            <a:ext cx="579120" cy="1253391"/>
          </a:xfrm>
          <a:prstGeom prst="rect">
            <a:avLst/>
          </a:prstGeom>
        </p:spPr>
      </p:pic>
    </p:spTree>
    <p:extLst>
      <p:ext uri="{BB962C8B-B14F-4D97-AF65-F5344CB8AC3E}">
        <p14:creationId xmlns:p14="http://schemas.microsoft.com/office/powerpoint/2010/main" val="382798399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4474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2333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2185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99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0187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9328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07165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0761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37752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03946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14410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CLICK TO EDITE SUBTITLE</a:t>
            </a:r>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26137969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931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B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2022/3/1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374185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C96EBA74-F088-6041-B512-E5511619F1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框 2"/>
          <p:cNvSpPr txBox="1"/>
          <p:nvPr/>
        </p:nvSpPr>
        <p:spPr>
          <a:xfrm>
            <a:off x="8684177" y="5439623"/>
            <a:ext cx="3358306" cy="1023742"/>
          </a:xfrm>
          <a:prstGeom prst="rect">
            <a:avLst/>
          </a:prstGeom>
          <a:noFill/>
        </p:spPr>
        <p:txBody>
          <a:bodyPr wrap="square" rtlCol="0">
            <a:spAutoFit/>
          </a:bodyPr>
          <a:lstStyle/>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天下秀数字科技（集团）股份有限公司</a:t>
            </a: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中国主板上市企业  </a:t>
            </a:r>
            <a:endParaRPr kumimoji="1" lang="en-US" altLang="zh-CN" sz="14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股票代码：</a:t>
            </a:r>
            <a:r>
              <a:rPr kumimoji="1" lang="en-US" altLang="zh-CN" sz="1400" dirty="0">
                <a:solidFill>
                  <a:schemeClr val="bg1"/>
                </a:solidFill>
                <a:latin typeface="微软雅黑" panose="020B0503020204020204" pitchFamily="34" charset="-122"/>
                <a:ea typeface="微软雅黑" panose="020B0503020204020204" pitchFamily="34" charset="-122"/>
              </a:rPr>
              <a:t>600556</a:t>
            </a:r>
            <a:endParaRPr kumimoji="1"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F4E3FFDB-5A61-294E-8BD4-9312A9F99821}"/>
              </a:ext>
            </a:extLst>
          </p:cNvPr>
          <p:cNvSpPr txBox="1"/>
          <p:nvPr/>
        </p:nvSpPr>
        <p:spPr>
          <a:xfrm>
            <a:off x="267335" y="1756503"/>
            <a:ext cx="11657330" cy="2438488"/>
          </a:xfrm>
          <a:prstGeom prst="rect">
            <a:avLst/>
          </a:prstGeom>
          <a:noFill/>
        </p:spPr>
        <p:txBody>
          <a:bodyPr wrap="square" rtlCol="0">
            <a:spAutoFit/>
          </a:bodyPr>
          <a:lstStyle/>
          <a:p>
            <a:pPr algn="ctr">
              <a:lnSpc>
                <a:spcPct val="150000"/>
              </a:lnSpc>
            </a:pPr>
            <a:r>
              <a:rPr lang="zh-CN" altLang="en-US" sz="5400" b="1">
                <a:solidFill>
                  <a:schemeClr val="bg1"/>
                </a:solidFill>
                <a:latin typeface="微软雅黑" panose="020B0503020204020204" pitchFamily="34" charset="-122"/>
                <a:ea typeface="微软雅黑" panose="020B0503020204020204" pitchFamily="34" charset="-122"/>
                <a:sym typeface="+mn-ea"/>
              </a:rPr>
              <a:t>直播电商法律</a:t>
            </a:r>
            <a:r>
              <a:rPr lang="zh-CN" altLang="en-US" sz="5400" b="1" dirty="0">
                <a:solidFill>
                  <a:schemeClr val="bg1"/>
                </a:solidFill>
                <a:latin typeface="微软雅黑" panose="020B0503020204020204" pitchFamily="34" charset="-122"/>
                <a:ea typeface="微软雅黑" panose="020B0503020204020204" pitchFamily="34" charset="-122"/>
                <a:sym typeface="+mn-ea"/>
              </a:rPr>
              <a:t>法规解析</a:t>
            </a:r>
            <a:endParaRPr lang="en-US" altLang="zh-CN" sz="5400" b="1" dirty="0">
              <a:solidFill>
                <a:schemeClr val="bg1"/>
              </a:solidFill>
              <a:latin typeface="微软雅黑" panose="020B0503020204020204" pitchFamily="34" charset="-122"/>
              <a:ea typeface="微软雅黑" panose="020B0503020204020204" pitchFamily="34" charset="-122"/>
              <a:sym typeface="+mn-ea"/>
            </a:endParaRPr>
          </a:p>
          <a:p>
            <a:pPr algn="ctr">
              <a:lnSpc>
                <a:spcPct val="150000"/>
              </a:lnSpc>
            </a:pPr>
            <a:r>
              <a:rPr lang="zh-CN" altLang="en-US" sz="5400" b="1" dirty="0">
                <a:solidFill>
                  <a:schemeClr val="bg1"/>
                </a:solidFill>
                <a:latin typeface="微软雅黑" panose="020B0503020204020204" pitchFamily="34" charset="-122"/>
                <a:ea typeface="微软雅黑" panose="020B0503020204020204" pitchFamily="34" charset="-122"/>
                <a:sym typeface="+mn-ea"/>
              </a:rPr>
              <a:t>培   训</a:t>
            </a: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7369" y="-196535"/>
            <a:ext cx="3542626" cy="1416811"/>
          </a:xfrm>
          <a:prstGeom prst="rect">
            <a:avLst/>
          </a:prstGeom>
        </p:spPr>
      </p:pic>
    </p:spTree>
    <p:extLst>
      <p:ext uri="{BB962C8B-B14F-4D97-AF65-F5344CB8AC3E}">
        <p14:creationId xmlns:p14="http://schemas.microsoft.com/office/powerpoint/2010/main" val="391269596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电子商务法的主体划分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29348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一、电子商务平台经营者</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通过建立电子商务网站平台，为其他电子商务经营者提供网络虚拟经营场所使其通过平台发布信息，并在此过程中撮合交易的经营者，称为电子商务平台经营者。</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二、电子商务平台内经营者</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平台内经营者，顾名思义，也就是在电子商务平台上开展经营活动的主体，即平台内的商家。</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主播在直播“带货”的过程中，若在平台内开通电子商铺，例如抖音平台的“带货”主播开通“抖音小店”，此种情况就属于参与商品或者服务提供、经营，成为商品或者服务买卖合同相对方，则具有经营者身份，需承担经营者责任。</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324408363"/>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电子商务法的主体划分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400657"/>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三、其他电子商务经营者</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该部分主体，是对于前面两种主体无法涵盖内容的补充，又分为自建网站经营者和利用其他网络服务销售商品和提供服务的经营者。</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至于通过其他网络服务开展经营活动，同样是一个开放性的条款，也将目前不少通过社交或者其他渠道开展经营活动的“微商”包括在内。</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105303567"/>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3731278"/>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1.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办理证件</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应当依法办理市场主体登记。但是，个人销售自产农副产品、家庭手工业产品，个人利用自己的技能从事依法无须取得许可的便民劳务活动和零星小额交易活动，以及依照法律、行政法规不需要进行登记的除外。</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电子商务经营者应当依法履行纳税义务，并依法享受税收优惠。</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依照前条规定不需要办理市场主体登记的电子商务经营者在首次纳税义务发生后，应当依照税收征收管理法律、行政法规的规定申请办理税务登记，并如实申报纳税。</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电子商务经营者从事经营活动，依法需要取得相关行政许可的，应当依法取得行政许可。</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9791693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387798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200" b="1" dirty="0">
                <a:solidFill>
                  <a:schemeClr val="accent2"/>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一、办理市场主体登记</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市场主体是市场上从事交易活动的组织和个人，即商品、服务进入市场的监护人、所有者。</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对于电子商务经营者依法开展市场主体登记，具有如下意义：</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）依法赋予电子商务经营者市场准入资格和市场主体身份；</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）依法确立经营者的基本构成条件和成分；</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）有助于确立经营者的权利和义务；</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）便于监督经营者的经营活动，保障市场经济秩序。</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30164563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708981"/>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二、办理税务登记</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在电子商务发展的前期，大量的网络店铺没有办理市场主体登记，同样未办理税务登记而未缴税，导致了国家大量的税款流失，也导致了一个严重后果，即线上网店因为无须缴税，使价格优势变得非常明显，直接影响并冲击了线下商铺的正常经营活动。</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三、办理行证许可</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目前认为需要事前取得行政许可的电商店铺包括：</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．食品销售类电商店铺，需要取得食品经营许可证，食品添加剂生产企业生产许可证，食品流通许可证（包括食盐类，都需要食品经营许可证）。</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．海外代购、微商、个人代购必须依法办理工商登记，取得相关行政许可（电商法正式施行后）。</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27110081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708981"/>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．从事网络拍卖的电子商务经营者，应取得商务部门颁布的拍卖经营许可证。如果涉及文物，还应取得文物主管部门的文物拍卖许可证。</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．书籍等出版物经营类电商店铺，需取得出版物经营许可证。</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．药品销售类电商店铺，取得包括中药材种类许可证。</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．互联网药品信息服务类电商店铺、化妆品经营类电商店铺、婴幼儿乳粉类电商店铺、农药销售类电商店铺、特种设备类电商店铺等，均应当取得行政许可。</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淘宝店主无证经营书店获刑</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2</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年罚金</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3</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万</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泉州一家淘宝网店涉嫌无证经营被罚</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1.5</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万元</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造成平台商誉损失的应承担责任</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452275594"/>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700774"/>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2.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保障人身、财产和环保要求</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电子商务经营者销售的商品或者提供的服务应当符合保障人身、财产安全的要求和环境保护要求，不得销售或者提供法律、行政法规禁止交易的商品或者服务。</a:t>
            </a: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由于电子商务的消费者在网络购物过程中处于弱势，而电子商务经营者本身缺乏有效的监督，虽然</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消费者权益保护法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已就人身、财产的保护作出规定，但电子商务法仍然有必要对此类义务予以强调。就电子商务经营者，其销售商品和提供服务过程中应当承担如下义务：</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．保障消费者人身、财产安全的义务</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．环境保护的义务</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．保障交易合法性的义务</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52054151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1477328"/>
          </a:xfrm>
          <a:prstGeom prst="rect">
            <a:avLst/>
          </a:prstGeom>
        </p:spPr>
        <p:txBody>
          <a:bodyPr wrap="square">
            <a:spAutoFit/>
          </a:bodyPr>
          <a:lstStyle/>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电商</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App“</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李鬼”横行，窃取信息威胁消费者财产安全</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网络支付银行卡被盗刷</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网售产品帮尾气超标车辆过年检，环保组织诉生产商</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034387707"/>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755148"/>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3.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出具购物凭证或服务单据</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电子商务经营者销售商品或者提供服务应当依法出具纸质发票或者电子发票等购货凭证或者服务单据。电子发票与纸质发票具有同等法律效力。</a:t>
            </a: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在电子商务交易过程中，一方面消费者经常会疏忽获取购物凭证和服务单据，另一方面商家也往往有选择性地“遗忘”，希望逃避税款，也可能是根本就无法出具，毕竟存在大量自然人商户，之前未办理市场主体登记，同时也没有办理税务登记。</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消费者权益保护法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条规定：经营者提供商品或者服务，应当按照国家有关规定或者商业惯例向消费者出具发票等购货凭证或者服务单据；消费者索要发票等购货凭证或者服务单据的，经营者必须出具。</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31440139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247317"/>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电子商务交易与传统交易同样存在较大区别，尤其是消费购物的轨迹，线下购物消费难以留下记录，除非提供购物凭证和服务单据，而线上则会有较多的记录，这一点在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电子商务法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第四章电子商务争议解决第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条规定了在电子商务交易处理中，电子商务经营者应当提供原始合同和交易记录，由此也会在一定程度上减少消费者的举证责任。</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至于电子发票，同样属于信息时代的产物，同普通发票的法律效力一致，采用税务局统一发放的形式给商家使用，发票号码采用全国统一编码，采用统一仿伪技术，分配给商家，在电子发票上附有电子税局的签名机制。</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平台有权冻结账户</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77316523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621D393-7EDB-7B47-ABC3-3DDCB23071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标题 3">
            <a:extLst>
              <a:ext uri="{FF2B5EF4-FFF2-40B4-BE49-F238E27FC236}">
                <a16:creationId xmlns:a16="http://schemas.microsoft.com/office/drawing/2014/main" id="{E199AD43-C31D-8B46-9569-6E4054816DD4}"/>
              </a:ext>
            </a:extLst>
          </p:cNvPr>
          <p:cNvSpPr>
            <a:spLocks noGrp="1"/>
          </p:cNvSpPr>
          <p:nvPr>
            <p:ph type="title"/>
          </p:nvPr>
        </p:nvSpPr>
        <p:spPr>
          <a:xfrm>
            <a:off x="630552" y="1846730"/>
            <a:ext cx="10930895" cy="2479963"/>
          </a:xfrm>
        </p:spPr>
        <p:txBody>
          <a:bodyPr>
            <a:noAutofit/>
          </a:bodyPr>
          <a:lstStyle/>
          <a:p>
            <a:pPr algn="ctr">
              <a:lnSpc>
                <a:spcPct val="150000"/>
              </a:lnSpc>
            </a:pPr>
            <a:r>
              <a:rPr lang="zh-CN" altLang="en-US" sz="3600" dirty="0">
                <a:solidFill>
                  <a:schemeClr val="bg1"/>
                </a:solidFill>
              </a:rPr>
              <a:t>第二章   了解</a:t>
            </a:r>
            <a:r>
              <a:rPr lang="en-US" altLang="zh-CN" sz="3600" dirty="0">
                <a:solidFill>
                  <a:schemeClr val="bg1"/>
                </a:solidFill>
              </a:rPr>
              <a:t>《</a:t>
            </a:r>
            <a:r>
              <a:rPr lang="zh-CN" altLang="en-US" sz="3600" dirty="0">
                <a:solidFill>
                  <a:schemeClr val="bg1"/>
                </a:solidFill>
              </a:rPr>
              <a:t>中华人民共和国电子商务法</a:t>
            </a:r>
            <a:r>
              <a:rPr lang="en-US" altLang="zh-CN" sz="3600" dirty="0">
                <a:solidFill>
                  <a:schemeClr val="bg1"/>
                </a:solidFill>
              </a:rPr>
              <a:t>》</a:t>
            </a:r>
            <a:br>
              <a:rPr lang="en-US" altLang="zh-CN" sz="3600" dirty="0">
                <a:solidFill>
                  <a:schemeClr val="bg1"/>
                </a:solidFill>
              </a:rPr>
            </a:br>
            <a:br>
              <a:rPr lang="en-US" altLang="zh-CN" sz="3600" dirty="0">
                <a:solidFill>
                  <a:schemeClr val="bg1"/>
                </a:solidFill>
              </a:rPr>
            </a:br>
            <a:r>
              <a:rPr lang="zh-CN" altLang="en-US" sz="3600" dirty="0">
                <a:solidFill>
                  <a:schemeClr val="bg1"/>
                </a:solidFill>
              </a:rPr>
              <a:t>授课教师：杨  羽</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66030" y="296091"/>
            <a:ext cx="2298785" cy="522829"/>
          </a:xfrm>
          <a:prstGeom prst="rect">
            <a:avLst/>
          </a:prstGeom>
        </p:spPr>
      </p:pic>
    </p:spTree>
    <p:extLst>
      <p:ext uri="{BB962C8B-B14F-4D97-AF65-F5344CB8AC3E}">
        <p14:creationId xmlns:p14="http://schemas.microsoft.com/office/powerpoint/2010/main" val="7877450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3269613"/>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4.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公示信息</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电子商务经营者应当在其首页显著位置，持续公示营业执照信息、与其经营业务有关的行政许可信息、属于依照本法第十条规定的不需要办理市场主体登记情形等信息，或者上述信息的链接标识。</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前款规定的信息发生变更的，电子商务经营者应当及时更新公示信息。</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电子商务经营者自行终止从事电子商务的，应当提前三十日在首页显著位置持续公示有关信息。</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701361127"/>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75514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迅猛发展过程中，法律应当对消费者提供更有效的保护，其中知情权是重要的一个环节。因为只有在信息不对称的情况下，才会导致处于弱势地位的消费者维权、投诉无门，而信息的公示，才是阳光下最好的救济方式。电子商务法要求电子商务经营者对相关信息进行公示，正是为了达到上述目的的一个合理解释。具体的公示信息包括：</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．营业执照信息</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．与其经营业务有关的行政许可信息</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．不需要办理市场主体登记的情形</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团购平台未采取必要措施公示证照信息案</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116767586"/>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192943"/>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5.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切实维护消费者合法权益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应当全面、真实、准确、及时地披露商品或者服务信息，保障消费者的知情权和选择权。电子商务经营者不得以虚构交易、编造用户评价等方式进行虚假或者引人误解的商业宣传，欺骗、误导消费者。</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电子商务经营者根据消费者的兴趣爱好、消费习惯等特征向其提供商品或者服务的搜索结果的，应当同时向该消费者提供不针对其个人特征的选项，尊重和平等保护消费者合法权益。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电子商务经营者向消费者发送广告的，应当遵守</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中华人民共和国广告法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的有关规定。</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电子商务经营者搭售商品或者服务，应当以显著方式提请消费者注意，不得将搭售商品或者服务作为默认同意的选项。</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032288228"/>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400657"/>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电子商务经营者应当按照承诺或者与消费者约定的方式、时限向消费者交付商品或者服务，并承担商品运输中的风险和责任。但是，消费者另行选择快递物流服务提供者的除外。</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电子商务经营者按照约定向消费者收取押金的，应当明示押金退还的方式、程序，不得对押金退还设置不合理条件。消费者申请退还押金，符合押金退还条件的，电子商务经营者应当及时退还。</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418341105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75514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与消费者之间的法律关系，是电子商务法调整的重点。同时，如何切实有效地在电子商务交易中保护消费者的合法权益，需要对电子商务交易环节中常见的消费者权益受侵害情形进行分析，对因网络的虚拟性导致的有别于线下交易模式的侵权行为进行归纳总结，最终做出有利于消费者保护的立法模块。本节内容，即为电子商务经营者应当对消费者特殊注意的几个方面作的规定。</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一、保障消费者的知情权和自主选择权，不得误导、欺骗消费者</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（一）虚构交易</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（二）编造用户评价</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（三）虚假或引人误解的虚假宣传</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529591435"/>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3785652"/>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二、不得通过定向搜索侵害消费者权利</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三、禁止搭售商品或者服务</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四、保障商品或服务的正常交付</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五、押金退还的保障</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直播带货销售仿冒手机，法院判决主播承担赔偿责任</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进口食品构成不安全食品</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央视点名</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App“</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大数据杀熟”现象</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4058245386"/>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239109"/>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6.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不得滥用市场支配地位</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电子商务经营者因其技术优势、用户数量、对相关行业的控制能力以及其他经营者对该电子商务经营者在交易上的依赖程度等因素而具有市场支配地位的，不得滥用市场支配地位，排除、限制竞争。</a:t>
            </a: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所谓市场支配地位，是指经营者在相关市场内具有能够控制商品价格、数量、其他交易条件，或者能够阻碍、影响其他经营者进入相关市场能力的市场地位。该定义将构成市场支配地位的两个条件作为选择性条件：一是企业在市场中的地位，即能够控制商品价格、数量或者其他交易条件；二是对竞争的影响，即能够阻碍、影响其他经营者进入相关市场。</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650224988"/>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3323987"/>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反垄断法认定经营者具有市场支配地位，应当依据下列因素：</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）该经营者在相关市场的市场份额，以及相关市场的竞争状况；</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）该经营者控制销售市场或者原材料采购市场的能力；</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）该经营者的财力和技术条件；</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）其他经营者对该经营者在交易上的依赖程度；</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）其他经营者进入相关市场的难易程度；</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）与认定该经营者市场支配地位有关的其他因素。</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237680711"/>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708981"/>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另外，还规定有下列情形之一的，可以推定经营者具有市场支配地位：</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）一个经营者在相关市场的市场份额达到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的；</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）两个经营者在相关市场的市场份额合计达到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的；</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）三个经营者在相关市场的市场份额合计达到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的。</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就电子商务经营者而言，由于市场基数极大，电子商务交易巨大，因此在交易过程中，通过技术优势、市场用户数量、对相关行业的控制能力以及其他经营者由此产生的依赖，均可能产生滥用市场支配地位的行为，最终导致排除、限制竞争。</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美团因不正当竞争赔偿饿了么</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100</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万元</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京东诉天猫及阿里滥用市场支配地位“二选一”第一案将开庭</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074819922"/>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5116272"/>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7.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数据信息的保护</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电子商务经营者收集、使用其用户的个人信息，应当遵守法律、行政法规有关个人信息保护的规定。</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电子商务经营者应当明示用户信息查询、更正、删除以及用户注销的方式、程序，不得对用户信息查询、更正、删除以及用户注销设置不合理条件。</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收到用户信息查询或者更正、删除的申请的，应当在核实身份后及时提供查询或者更正、删除用户信息。用户注销的，电子商务经营者应当立即删除该用户的信息；依照法律、行政法规的规定或者双方约定保存的，依照其规定。</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有关主管部门依照法律、行政法规的规定要求电子商务经营者提供有关电子商务数据信息的，电子商务经营者应当提供。有关主管部门应当采取必要措施保护电子商务经营者提供的数据信息的安全，并对其中的个人信息、隐私和商业秘密严格保密，不得泄露、出售或者非法向他人提供。</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78182886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098800" y="1219200"/>
            <a:ext cx="8517466" cy="5029200"/>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prstClr val="white"/>
              </a:solidFill>
              <a:latin typeface="等线" panose="02010600030101010101" pitchFamily="2" charset="-122"/>
              <a:ea typeface="等线" panose="02010600030101010101" pitchFamily="2" charset="-122"/>
            </a:endParaRPr>
          </a:p>
        </p:txBody>
      </p:sp>
      <p:sp>
        <p:nvSpPr>
          <p:cNvPr id="11" name="文本框 1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0" y="939887"/>
            <a:ext cx="5923081" cy="707886"/>
          </a:xfrm>
          <a:prstGeom prst="rect">
            <a:avLst/>
          </a:prstGeom>
          <a:noFill/>
        </p:spPr>
        <p:txBody>
          <a:bodyPr wrap="square" rtlCol="0">
            <a:spAutoFit/>
          </a:bodyPr>
          <a:lstStyle/>
          <a:p>
            <a:pPr algn="ctr"/>
            <a:r>
              <a:rPr kumimoji="1" lang="en-US" altLang="zh-CN" sz="4000" b="1" dirty="0">
                <a:solidFill>
                  <a:srgbClr val="800000"/>
                </a:solidFill>
                <a:latin typeface="Josefin Sans" charset="0"/>
                <a:ea typeface="Josefin Sans" charset="0"/>
                <a:cs typeface="Josefin Sans" charset="0"/>
              </a:rPr>
              <a:t>C   O   N   T   E   N   T</a:t>
            </a:r>
            <a:endParaRPr kumimoji="1" lang="zh-CN" altLang="en-US" sz="4000" b="1" dirty="0">
              <a:solidFill>
                <a:srgbClr val="800000"/>
              </a:solidFill>
              <a:latin typeface="Josefin Sans" charset="0"/>
              <a:ea typeface="Josefin Sans" charset="0"/>
              <a:cs typeface="Josefin Sans" charset="0"/>
            </a:endParaRPr>
          </a:p>
        </p:txBody>
      </p:sp>
      <p:sp>
        <p:nvSpPr>
          <p:cNvPr id="13" name="文本框 12"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8048757" y="2274066"/>
            <a:ext cx="3034545" cy="3087768"/>
          </a:xfrm>
          <a:prstGeom prst="rect">
            <a:avLst/>
          </a:prstGeom>
          <a:noFill/>
        </p:spPr>
        <p:txBody>
          <a:bodyPr wrap="square" rtlCol="0">
            <a:spAutoFit/>
          </a:bodyPr>
          <a:lstStyle/>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电子商务法的立法宗旨</a:t>
            </a: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电子商务法的适用范围</a:t>
            </a: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电子商务法的基本原则</a:t>
            </a: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电子商务法的主体划分</a:t>
            </a: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经营者的责任与义务</a:t>
            </a: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法律责任</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p:txBody>
      </p:sp>
      <p:sp>
        <p:nvSpPr>
          <p:cNvPr id="6" name="e7d195523061f1c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hidden="1"/>
          <p:cNvSpPr txBox="1"/>
          <p:nvPr/>
        </p:nvSpPr>
        <p:spPr>
          <a:xfrm>
            <a:off x="-355600" y="1803400"/>
            <a:ext cx="262251" cy="1016000"/>
          </a:xfrm>
          <a:prstGeom prst="rect">
            <a:avLst/>
          </a:prstGeom>
          <a:noFill/>
        </p:spPr>
        <p:txBody>
          <a:bodyPr vert="wordArtVert" rtlCol="0">
            <a:spAutoFit/>
          </a:bodyPr>
          <a:lstStyle/>
          <a:p>
            <a:r>
              <a:rPr lang="en-US" altLang="zh-CN" sz="100">
                <a:solidFill>
                  <a:prstClr val="black"/>
                </a:solidFill>
              </a:rPr>
              <a:t>e7d195523061f1c01d60fa9f1cfcbfb3d7dea265119d71e15FBB43640B43E9A75E03FE54C774D5D4779ED45933E78901D3CB0E69E39D04A9E1E9B25CF060C4BCA4D072860494D0D8E683C2FE58414E15A257B8C98CAC931B2A91D95E391D8F56A6B197C339044743E4A827576812018FE092D8F796C38DC487F641821CDDB0736DD3EE0F684ACE40</a:t>
            </a:r>
            <a:endParaRPr lang="zh-CN" altLang="en-US" sz="100">
              <a:solidFill>
                <a:prstClr val="black"/>
              </a:solidFill>
            </a:endParaRPr>
          </a:p>
        </p:txBody>
      </p:sp>
      <p:pic>
        <p:nvPicPr>
          <p:cNvPr id="1026" name="Picture 2" descr="https://gimg2.baidu.com/image_search/src=http%3A%2F%2Fbig5.china.com.cn%2Fgate%2Fbig5%2Fzjnews.china.com.cn%2Fd%2Ffile%2Fzjwx%2Fdt%2Fwx%2F2018-05-25%2F98457ef0d74bae3ec1114b071ac959fc.jpg&amp;refer=http%3A%2F%2Fbig5.china.com.cn&amp;app=2002&amp;size=f9999,10000&amp;q=a80&amp;n=0&amp;g=0n&amp;fmt=jpeg?sec=1613203048&amp;t=78a167a5e85354ab709f401001a616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9319" y="2274066"/>
            <a:ext cx="6026474" cy="3348041"/>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4178655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511627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一、收集、使用用户个人信息</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我国</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民法总则</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也明确规定了自然人的个人信息受法律保护，任何组织和个人需要获取他人个人信息的，应当依法取得并确保信息安全，不得非法收集使用、加工、传输他人个人信息，不得非法买卖、提供或者公开他人个人信息。</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电子商务经营者在收集、使用用户个人信息时，必须要遵循：</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）合法性原则。</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）明示同意原则。</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）必要授权原则。</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）最小化原则。</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）去标识化原则。</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794798380"/>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192943"/>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二、用户的信息权利</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根据</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网络安全法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的规定，用户作为信息主体，对其个人信息享有删除权、更正权，而本次电子商务法明确了用户对其信息享有查询权、更正权、删除权和注销权，相对于前者增加了信息主体的查询权和注销权。</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三、电子商经营者的信息提供义务</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根据</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电子商务法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之规定，如有关主管部门依照法律、行政法规的规定要求电子商务经营者提供有关电子商务数据信息的，电子商务经营者应当提供。同时也明确了要求电子商务经营者提供数据信息的有关主管部门应当采取必要措施保护该数据信息的安全，尤其对其中的个人信息、隐私和商业秘密严格保密，不得泄露、出售或者非法向他人提供。</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515494053"/>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247317"/>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四、关于用户数据信息的境外立法</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2018</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年</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月开始实施的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欧盟通用数据保护条例</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General Data Protection </a:t>
            </a:r>
            <a:r>
              <a:rPr lang="en-US" altLang="zh-CN" sz="2000" dirty="0" err="1">
                <a:solidFill>
                  <a:schemeClr val="bg2">
                    <a:lumMod val="25000"/>
                  </a:schemeClr>
                </a:solidFill>
                <a:latin typeface="微软雅黑" panose="020B0503020204020204" pitchFamily="34" charset="-122"/>
                <a:ea typeface="微软雅黑" panose="020B0503020204020204" pitchFamily="34" charset="-122"/>
              </a:rPr>
              <a:t>Regulation,GDPR</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）被称为“史上最严数据保护条例”。</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GDPR</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第一章第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条地域范围规定，确定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GDPR</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是否拥有管辖权存有两个标准，一是数据的控制者或处理者标准，二是个人数据主体的标准。</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尽管电子商务法对于电子商务经营者收集、使用用户信息没有作出专门、特别的规定，但是电子商务的无界性以及跨境电子商务的发展，仍为电子商务经营者们就用户数据信息的使用和保护问题敲响了警钟。</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支付宝“内鬼”事件</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946347012"/>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755148"/>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8.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跨境电子商务</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电子商务经营者从事跨境电子商务，应当遵守进出口监督管理的法律、行政法规和国家有关规定。</a:t>
            </a: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长期以来，跨境电商的商业模式大多数以灰色为主，国家也没有出台有力的管理或者服务方式，这样就造成了国家大量的外汇收益流失，且国内出口的货物无法正常退税。</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我国现行的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对外贸易法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海关法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技术进出口管理条例</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等法律法规，规定了从事进出口贸易应当接受有关部门的监管，依法办理有关的进出境手续。</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跨境电子商务也不例外，与线下贸易同等待遇，同样应当遵守我国进出口监督管理的法律、行政法规和国家有关规定。</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204441786"/>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经营者的责任与义务</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1015663"/>
          </a:xfrm>
          <a:prstGeom prst="rect">
            <a:avLst/>
          </a:prstGeom>
        </p:spPr>
        <p:txBody>
          <a:bodyPr wrap="square">
            <a:spAutoFit/>
          </a:bodyPr>
          <a:lstStyle/>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代购店铺买卖国内现货，法院判决支持十倍赔偿</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“英超海淘”商品久未发货，售后困难</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998224040"/>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654608"/>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1.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违反电商法的法律责任</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电子商务经营者违反本法规定，有下列行为之一的，由市场监督管理部门责令限期改正，可以处一万元以下的罚款，对其中的电子商务平台经营者，依照本法第八十一条第一款的规定处罚：</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（一）未在首页显著位置公示营业执照信息、行政许可信息、属于不需要办理市场主体登记情形等信息，或者上述信息的链接标识的；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（二）未在首页显著位置持续公示终止电子商务的有关信息的；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（三）未明示用户信息查询、更正、删除以及用户注销的方式、程序，或者对用户信息查询、更正、删除以及用户注销设置不合理条件的。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电子商务平台经营者对违反前款规定的平台内经营者未采取必要措施的，由市场监督管理部门责令限期改正，可以处二万元以上十万元以下的罚款。</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723230246"/>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75514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根据本法第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76</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条的规定，系对电子商务经营者的处罚规定，主管机关为市场监管管理部门，执法权限为：</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）责令限期改正；</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）可以处以</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万元以下的罚款。</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如果违反本条之规定的电子商务经营者系电子商务平台经营者，则需按照本法第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28</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款执行：</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）责令限期改正；</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）可以处以</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万元以上</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10</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万元以下的罚款；</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）情节严重的，处以</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10</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万元以上</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50</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万元以下的罚款。</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112799392"/>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152349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如下图所示，可以发现平台及其平台内经营者已经按照</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电子商务法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之规定要求，公示其经营相关信息。</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1026" name="Picture 2" descr="snap1366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8613" y="2796860"/>
            <a:ext cx="2378075"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snap1366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10968" y="2796860"/>
            <a:ext cx="2651125"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snap1367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43864" y="2887348"/>
            <a:ext cx="2835275" cy="16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descr="snap1367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307512" y="2972283"/>
            <a:ext cx="2378075"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4301627"/>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755148"/>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违反本法第十八条第一款规定提供搜索结果，或者违反本法第十九条规定搭售商品、服务的，由市场监督管理部门责令限期改正，没收违法所得，可以并处五万元以上二十万元以下的罚款；情节严重的，并处二十万元以上五十万元以下的罚款。</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根据本法第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77</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条的规定，系对电子商务经营者的处罚规定，主管机关为市场监管理部门，执法权限为：</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）责令限期改正；</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）没收违法所得；</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）可以处以</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万元以上</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万元以下的罚款；</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）情节严重的，并处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万元以上</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50</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万元以下的罚款。</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4232849812"/>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3370153"/>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违反本法第二十一条规定，未向消费者明示押金退还的方式、程序，对押金退还设置不合理条件，或者不及时退还押金的，由有关主管部门责令限期改正，可以处五万元以上二十万元以下的罚款；情节严重的，处二十万元以上五十万元以下的罚款。</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78</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条系对电子商务经营者违反本法第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条规定之规定，根据第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条之规定，电子商务经营者向消费者收取押金的，应当明示押金退还的方式程序，不得对押金退还设置不合理的条件，且经消费者申请退还押金且符合退还条件的，电子商务经营者应当及时退还。</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190976322"/>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电子商务法的立法宗旨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293483"/>
          </a:xfrm>
          <a:prstGeom prst="rect">
            <a:avLst/>
          </a:prstGeom>
        </p:spPr>
        <p:txBody>
          <a:bodyPr wrap="square">
            <a:spAutoFit/>
          </a:bodyPr>
          <a:lstStyle/>
          <a:p>
            <a:pPr algn="just">
              <a:lnSpc>
                <a:spcPct val="150000"/>
              </a:lnSpc>
            </a:pPr>
            <a:r>
              <a:rPr lang="zh-CN" altLang="en-US"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为了保障电子商务各方主体的合法权益，规范电子商务行为，维护市场秩序，促进电子商务持续健康发展，制定本法。</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电子商务法的指导思想和立法宗旨可以归纳为：保障权益、规范秩序、促进发展。电子商务法全面贯彻党的十八大和十九大精神，牢固树立和贯彻落实创新、协调、绿色、开放、共享发展理念</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按照完善社会主义市场经济体制、全面依法治国的总体目标和要求，坚持促进发展、规范秩序、保障权益，充分发挥立法的引领和推动作用，加强顶层设计，夯实制度基础，激发电子商务发展创新的新动力新动能，解决电子商务发展中的突出矛盾和问题，建立开放、共享、诚信、安全的电子商务发展环境，推动经济结构调整，实现经济提质增效转型升级，切实维护国家利益。</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56410413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192943"/>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电子商务平台经营者有下列行为之一的，由有关主管部门责令限期改正；逾期不改正的，处二万元以上十万元以下的罚款；情节严重的，责令停业整顿，并处十万元以上五十万元以下的罚款：</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（一）不履行本法第二十七条规定的核验、登记义务的；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（二）不按照本法第二十八条规定向市场监督管理部门、税务部门报送有关信息的；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（三）不按照本法第二十九条规定对违法情形采取必要的处置措施，或者未向有关主管部门报告的；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（四）不履行本法第三十一条规定的商品和服务信息、交易信息保存义务的。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法律、行政法规对前款规定的违法行为的处罚另有规定的，依照其规定。</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780199839"/>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383181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前</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种系对平台经营者违反其法定管理义务的处罚，而第四种系对其自身信息保护义务违反的处罚。出现上述违法行为的，有关主管部门有权：</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）责令限期改正；</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）在逾期不改正的情形下，再处以</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万元以上</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10</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万元以下的罚款；</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）情节严重的，责令停业整顿，并处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10</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万元以上</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50</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万元以下的罚款。</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值得关注的是，本条下的法律后果系为递进式之关系，逾期不改的处以罚款，而如系违法情节严重的，则可停业整顿与罚款并处。</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046840295"/>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654608"/>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电子商务平台经营者违反本法规定，有下列行为之一的，由市场监督管理部门责令限期改正，可以处二万元以上十万元以下的罚款；情节严重的，处十万元以上五十万元以下的罚款：</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（一）未在首页显著位置持续公示平台服务协议、交易规则信息或者上述信息的链接标识的；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（二）修改交易规则未在首页显著位置公开征求意见，未按照规定的时间提前公示修改内容，或者阻止平台内经营者退出的；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（三）未以显著方式区分标记自营业务和平台内经营者开展的业务的；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（四）未为消费者提供对平台内销售的商品或者提供的服务进行评价的途径，或者擅自删除消费者的评价的。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电子商务平台经营者违反本法第四十条规定，对竞价排名的商品或者服务未显著标明“广告”的，依照</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中华人民共和国广告法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的规定处罚。</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103227491"/>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44682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根据第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81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条之规定，市场监督管理部门有权对平台经营者的违法行为：</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）责令限期改正；</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）可以处以</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万元以上</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10</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万元以下罚款；</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）情节严重的，处以</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10</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万元以上</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50</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万元以下的罚款。</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655521545"/>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3785652"/>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平台经营者违反本法第三十五条规定，对平台内经营者在平台内的交易、交易价格或者与其他经营者的交易等进行不合理限制或者附加不合理条件，或者向平台内经营者收取不合理费用的，由市场监督管理部门责令限期改正，可以处五万元以上五十万元以下的罚款；情节严重的，处五十万元以上二百万元以下的罚款。</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实践中，电子商务经营者对消费者的“二选一”不当限制可以适用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反不正当竞争法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予以规制，但是电子商务平台经营者对平台内经营者的“二选一”限制，虽然现实存在，但在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电子商务法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出台之前并无其他相关法律法规予以限制，本条之规定正是满足了该现实需要。</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674172425"/>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293483"/>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平台经营者违反本法第三十八条规定，对平台内经营者侵害消费者合法权益行为未采取必要措施，或者对平台内经营者未尽到资质资格审核义务，或者对消费者未尽到安全保障义务的，由市场监督管理部门责令限期改正，可以处五万元以上五十万元以下的罚款；情节严重的，责令停业整顿，并处五十万元以上二百万元以下的罚款。</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根据第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83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条的规定，如平台经营者违反本法第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38</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之规定，平台经营者在明知或应知其平台内的经营者销售的产品或提供的服务不符合人身、财产安全或有其他侵害消费者合法权益之行为而未采取必要措施，或未对平台内经营者尽到资质审核义务，或未对消费者尽到安全保障义务的，由市场监督管理部门进行处罚。</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349226637"/>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293483"/>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平台经营者违反本法第四十二条、第四五条规定，对平台内经营者实施侵犯知识产权行为未依法采取必要措施的，由有关知识产权行政部门责令限期改正；逾期不改正的，处五万元以上五十万元以下的罚款；情节严重的，处五十万元以上二百万以下的罚款。</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根据第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84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条的规定，电子商务平台经营者违反本法第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条之规定，平台在接到知识产权权利人的侵权投诉或者明知或应知其平台内经营者侵权知识产权，而未能采取必要措施的，则由有关知识产权行政部门进行处罚。</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本条规定以督促平台履行谨慎、合理义务，共同打击侵权假冒行为，保护知识产权及消费者合法权益。</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639149635"/>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1422954"/>
          </a:xfrm>
          <a:prstGeom prst="rect">
            <a:avLst/>
          </a:prstGeom>
        </p:spPr>
        <p:txBody>
          <a:bodyPr wrap="square">
            <a:spAutoFit/>
          </a:bodyPr>
          <a:lstStyle/>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湖州个体网上经营者未公示证照信息案</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“职业吃货”下单</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4276</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笔恶意退款</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3896</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笔</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对平台内经营者的交易进行不合理限制被处罚</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834316320"/>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293483"/>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2.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违反其他法律法规的法律责任</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电子商务经营者销售商品或者提供服务，不履行合同义务或者履行合同义务不符合约定，或者造成他人损害的，依法承担民事责任。</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本条主要针对电子商务经营者违约责任或侵权责任承担所作的规定，相关规定主要见于</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合同法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107</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109</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110</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侵权责任法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36</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37</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消费者权益保护法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食品安全法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148</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条等。同时根据</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民法总则</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186</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条规定“因当事人一方的违约行为，损害对方人身权益、财产权益的，受损害方有权选择请求其承担违约责任或者侵权责任。”</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4294959703"/>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3831818"/>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违反本法第十二条、第十三条规定，未取得相关行政许可从事经营活动，或者销售、提供法律、行政法规禁止交易的商品、服务，或者不履行本法第二十五条规定的信息提供义务，电子商务平台经营者违反本法第四十六条规定，采取集中交易方式进行交易，或者进行标准化合约交易的，依照有关法律、行政法规的规定处罚。</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根据第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75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条的规定，本条规制的对象包括电子商务平台经营者及平台内经营者，规制的行为包括：</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）电子商务经营者违反本法第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条规定未取得相应行政许可，即从事电子商务活动的；</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464364631"/>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电子商务法的适用范围</a:t>
            </a: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2061"/>
            <a:ext cx="11047851" cy="4755148"/>
          </a:xfrm>
          <a:prstGeom prst="rect">
            <a:avLst/>
          </a:prstGeom>
        </p:spPr>
        <p:txBody>
          <a:bodyPr wrap="square">
            <a:spAutoFit/>
          </a:bodyPr>
          <a:lstStyle/>
          <a:p>
            <a:pPr algn="just">
              <a:lnSpc>
                <a:spcPct val="150000"/>
              </a:lnSpc>
            </a:pPr>
            <a:r>
              <a:rPr lang="zh-CN" altLang="en-US" dirty="0">
                <a:solidFill>
                  <a:schemeClr val="bg2">
                    <a:lumMod val="10000"/>
                  </a:schemeClr>
                </a:solidFill>
                <a:latin typeface="等线" panose="02010600030101010101" pitchFamily="2" charset="-122"/>
                <a:ea typeface="等线" panose="02010600030101010101" pitchFamily="2"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中华人民共和国境内的电子商务活动，适用本法。</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本法所称电子商务，是指通过互联网等信息网络销售商品或者提供服务的经营活动。</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法律、行政法规对销售商品或者提供服务有规定的，适用其规定。金融类产品和服务，利用信息网络提供新闻信息、音视频节目、出版以及文化产品等内容方面的服务，不适用本法。</a:t>
            </a: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无论是中国主体还是外国主体，只要是境内的电子商务活动，都受到本法的规制。而对境外发生的电子商务活动，则不在本法的调整范围之内。</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电子商务法调整的对象是指通过互联网等信息网络进行销售商品或者提供服务的经营活动。　</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而对于金融类产品和服务，利用信息网络提供新闻信息、音视频节目、出版以及文化产品等内容方面的服务，由于其监督管理的专业性和特殊性，并不适用本法。</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449957597"/>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807948"/>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）电子商务经营者违反本法第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条规定，销售的商品或提供的服务不符合安全保障要求，或者销售、提供禁止性商品或服务的；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）电子商务经营者违反本法第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条规定，未向有关部门提供应当提供的相关电子商务数据信息的；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）电子商务平台经营者违反本法第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46</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条规定，采取集中交易方式进行交易或者进行标准化合约交易的。</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179520282"/>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3831818"/>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电子商务经营者违反法律、行政法规有关个人信息保护的规定，或者不履行本法第三十条和有关法律、行政法规规定的网络安全保障义务的，依照</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中华人民共和国网络安全法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等法律、行政法规的规定处罚。</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79</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条系对电子商务经营者关于网络安全保障义务及个人信息保护义务之规定。对于违反网络安全保障义务之法律后果可见</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网络安全法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59</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68</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条及第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69</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条之规定，主要责任后果是来自主管部门的责令改正，警告，没收违法所得，停业整顿，吊销相关业务许可证、营业执照，罚款。而严重的还将涉嫌刑事犯罪之“拒不履行信息网络安全管理义务罪”。</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434234703"/>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293483"/>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违反本法规定，销售的商品或者提供的服务不符合保障人身、财产安全的要求，实施虚假或者引人误解的商业宣传等不正当竞争行为，滥用市场支配地位，或者实施侵犯知识产权、侵害消费者权益等行为的，依照有关法律的规定处罚。</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85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系对电子商务经营者之产品质量、反不正当竟争、反垄断、知识产权保护、消费者权益保护等相关法律及其责任后果的衔接性规定。产品质量方面主要是对电子商务经营者销售的商品或者提供的服务不符合保障人身、财产安全的要求，侵害消费者的人身安全权和财产安全权，该侵害包括了实质性的损害和造成的危险，相关规定可见于</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产品质量法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49</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消费者权益保护法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56</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条以及</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刑法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146</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条之相关规定。</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934897826"/>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293483"/>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电子商务经营者有本法规定的违法行为的，依照有关法律、行政法规的规定记入信用档案，并予以公示。</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86</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条系对电子商务经营者信用体系建立之规定。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电子商务法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除了要求电子商务经营者需要给予用户信用评价服务，同时也对电子商务经营者违法经营行为要求记入信用档案并予以公示，因其他法律法规已有相关规定，关于信用记录本法未作具体规定，具体可参考</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网络安全法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71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反不正当竞争法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26</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消费者权益保护法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56</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条及</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广告法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67</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条之规定，由工商行政管理部门等有关主管单位负责记入信用档案，并予以公示以强化电子商务经营者的诚信意识。</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010451003"/>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293483"/>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依法负有电子商务监督管理职责的部门的工作人员，玩忽职守、滥用职权、徇私舞弊，或者泄露、出售或者非法向他人提供在履行职责中所知悉的个人信息、隐私和商业秘密的，依法追究法律责任。</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87</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系对电子商务监管部门工作人员违法行为的法律责任的规定。如负有法定监管职责的工作人员玩忽职守、滥用职权、徇私舞弊的，或者泄露、出售或非法向他人提供在履行职责中所知悉的个人信息、隐私和商业秘密的，应当根据其行为后果给予行政处分或追究刑事责任，主要可见于</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商标法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71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网络安全法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73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刑法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253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397</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414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条等相关法律法规的规定。</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159450226"/>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908489"/>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违反本法规定，构成违反治安管理行为的，依法给予治安管理处罚；构成犯罪的，依法追究刑事责任。</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88</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条系对电子商务主体，包括电子商务平台经营者、平台内经营者及电子商务监管部门工作人员违反本法行为，其相应违法行为的治安管理处罚和刑事责任的衔接性规定，具体的法律责任在前文以及具体的法律条文中予以阐述，不再赘述。</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775589713"/>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1884618"/>
          </a:xfrm>
          <a:prstGeom prst="rect">
            <a:avLst/>
          </a:prstGeom>
        </p:spPr>
        <p:txBody>
          <a:bodyPr wrap="square">
            <a:spAutoFit/>
          </a:bodyPr>
          <a:lstStyle/>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微商、代购、网络直播纳入纳入规范和管理</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电商的“刷信誉”行为</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“暗刷流量”首案宣判</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首例电商涉反通知义务案判决</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965312165"/>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案例分析</a:t>
            </a:r>
            <a:r>
              <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a:t>
            </a: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直播间购物合同纠纷案</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908489"/>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原告在被告经营的天猫店铺“某品牌旗舰店”直播间购买商品“天然和田玉吊坠籽料原石男士项链观音牌子佛公平安扣女款貔貅钟馗”</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件，案涉商品直播时经特别说明为籽料且假一赔十。法院认为：被告在直播销售过程中描述商品材质为和田玉籽料以及承诺“假一赔十”，系关于商品质量及违约责任的要约，原告购买商品，系承诺，双方网络购物合同合法有效。经鉴定机构检测，案涉商品并非和田玉籽料，直播中存在以次充好的虚假描述，应当按照约定承担假一赔十的违约责任。</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992832037"/>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案例分析</a:t>
            </a:r>
            <a:r>
              <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a:t>
            </a: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直播间购物合同纠纷案</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解读：</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直播过程中，消费者一般不是直接向主播购买商品（商铺直播例外），而是点击直播平台上的链接跳转至电商经营者网页完成购物，此时缔结网络购物合同的双方是电商经营者和消费者，二者之间形成网络购物合同关系。消费者发现商品质量存在瑕疵，电商经营者违反</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中华人民共和国电子商务法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第七十四条、</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中华人民共和国合同法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第一百一十一条、</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消费者权益保护法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第四十条的，应承担质量不符合约定的违约责任。此时，主播一般不承担直接的违约责任。</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案例中，本案被告即电商经营者杭州某电子商务有限公司承担网络购物合同的违约责任，主播因为不是合同关系的当事人，不承担违约责任。但是主播在直播过程中对商品材质和承诺可构成网络购物合同的内容，消费者可据此要求电商经营者承担违约责任。</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38995097"/>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案例分析</a:t>
            </a:r>
            <a:r>
              <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a:t>
            </a: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直播间购物合同纠纷案</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5170646"/>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主播在网络购物合同关系中虽不承担违约责任，但在直播带货中从事广告行为，如果发布虚假广告，欺骗、误导消费者，应根据</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中华人民共和国广告法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五十六条以主播的不同身份进行追责：发布虚假广告，欺骗、误导消费者，使购买商品或者接受服务的消费者的合法权益受到损害的，由广告主依法承担民事责任。广告经营者、广告发布者不能提供广告主的真实名称、地址和有效联系方式的，消费者可以要求广告经营者、广告发布者先行赔偿；关系消费者生命健康的商品或者服务的虚假广告，造成消费者损害的，其广告经营者、广告发布者、广告代言人应当与广告主承担连带责任；前款规定以外的商品或者服务的虚假广告，造成消费者损害的，其广告经营者、广告发布者、广告代言人，明知或者应知广告虚假仍设计、制作、代理、发布或者作推荐、证明的，应当与广告主承担连带责任。</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可见，主播如果明知是欺骗、误导消费者的虚假广告，仍参与广告发布或者代言行为的，可能需要对广告主的侵权行为承担连带责任。</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35192404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电子商务法的基本原则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731278"/>
          </a:xfrm>
          <a:prstGeom prst="rect">
            <a:avLst/>
          </a:prstGeom>
        </p:spPr>
        <p:txBody>
          <a:bodyPr wrap="square">
            <a:spAutoFit/>
          </a:bodyPr>
          <a:lstStyle/>
          <a:p>
            <a:pPr algn="just">
              <a:lnSpc>
                <a:spcPct val="150000"/>
              </a:lnSpc>
            </a:pPr>
            <a:r>
              <a:rPr lang="zh-CN" altLang="en-US" dirty="0">
                <a:solidFill>
                  <a:schemeClr val="bg2">
                    <a:lumMod val="10000"/>
                  </a:schemeClr>
                </a:solidFill>
                <a:latin typeface="等线" panose="02010600030101010101" pitchFamily="2" charset="-122"/>
                <a:ea typeface="等线" panose="02010600030101010101" pitchFamily="2"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国家鼓励发展电子商务新业态，创新商业模式，促进电子商务技术研发和推广应用，推进电子商务诚信体系建设，营造有利于电子商务创新发展的市场环境，充分发挥电子商务在推动高质量发展、满足人民日益增长的美好生活需要、构建开放型经济方面的重要作用。</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国家平等对待线上线下商务活动，促进线上线下融合发展，各级人民政府和有关部门不得采取歧视性的政策措施，不得滥用行政权力排除、限制市场竞争。</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电子商务经营者从事经营活动，应当遵循自愿、平等、公平、诚信的原则，遵守法律和商业道徳，公平参与市场竞争，履行消费者权益保护、环境保护、知识产权保护、网络安全与个人信息保护等方面的义务，承担产品和服务质量责任，接受政府和社会的监督。</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993056022"/>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F0F8861-9B51-1A43-B949-35555B5FE30B}"/>
              </a:ext>
            </a:extLst>
          </p:cNvPr>
          <p:cNvSpPr/>
          <p:nvPr/>
        </p:nvSpPr>
        <p:spPr>
          <a:xfrm>
            <a:off x="0" y="1044575"/>
            <a:ext cx="12192000" cy="468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文本框 2">
            <a:extLst>
              <a:ext uri="{FF2B5EF4-FFF2-40B4-BE49-F238E27FC236}">
                <a16:creationId xmlns:a16="http://schemas.microsoft.com/office/drawing/2014/main" id="{6CF84ACE-21E2-7040-A115-618456902C8C}"/>
              </a:ext>
            </a:extLst>
          </p:cNvPr>
          <p:cNvSpPr txBox="1"/>
          <p:nvPr/>
        </p:nvSpPr>
        <p:spPr>
          <a:xfrm rot="5400000">
            <a:off x="753277" y="2359263"/>
            <a:ext cx="1699895" cy="460375"/>
          </a:xfrm>
          <a:prstGeom prst="rect">
            <a:avLst/>
          </a:prstGeom>
          <a:noFill/>
        </p:spPr>
        <p:txBody>
          <a:bodyPr wrap="none" rtlCol="0">
            <a:spAutoFit/>
          </a:bodyPr>
          <a:lstStyle/>
          <a:p>
            <a:r>
              <a:rPr lang="en-US" altLang="zh-CN" sz="2400" b="1" dirty="0">
                <a:solidFill>
                  <a:srgbClr val="ED7D31"/>
                </a:solidFill>
              </a:rPr>
              <a:t>INMYSHOW</a:t>
            </a:r>
          </a:p>
        </p:txBody>
      </p:sp>
      <p:sp>
        <p:nvSpPr>
          <p:cNvPr id="4" name="文本框 3">
            <a:extLst>
              <a:ext uri="{FF2B5EF4-FFF2-40B4-BE49-F238E27FC236}">
                <a16:creationId xmlns:a16="http://schemas.microsoft.com/office/drawing/2014/main" id="{03341D1F-54CA-0C40-94CB-2FD352A334DE}"/>
              </a:ext>
            </a:extLst>
          </p:cNvPr>
          <p:cNvSpPr txBox="1"/>
          <p:nvPr/>
        </p:nvSpPr>
        <p:spPr>
          <a:xfrm rot="5400000">
            <a:off x="-156024" y="2540413"/>
            <a:ext cx="2411095" cy="829945"/>
          </a:xfrm>
          <a:prstGeom prst="rect">
            <a:avLst/>
          </a:prstGeom>
          <a:noFill/>
        </p:spPr>
        <p:txBody>
          <a:bodyPr wrap="none" rtlCol="0">
            <a:spAutoFit/>
          </a:bodyPr>
          <a:lstStyle/>
          <a:p>
            <a:r>
              <a:rPr lang="en-US" altLang="zh-CN" sz="2400" b="1" dirty="0">
                <a:solidFill>
                  <a:srgbClr val="ED7D31"/>
                </a:solidFill>
              </a:rPr>
              <a:t>NEW MEDIA</a:t>
            </a:r>
          </a:p>
          <a:p>
            <a:r>
              <a:rPr lang="en-US" altLang="zh-CN" sz="2400" b="1" dirty="0">
                <a:solidFill>
                  <a:srgbClr val="ED7D31"/>
                </a:solidFill>
              </a:rPr>
              <a:t>BUSINESS GROUP</a:t>
            </a:r>
          </a:p>
        </p:txBody>
      </p:sp>
      <p:sp>
        <p:nvSpPr>
          <p:cNvPr id="5" name="矩形 4">
            <a:extLst>
              <a:ext uri="{FF2B5EF4-FFF2-40B4-BE49-F238E27FC236}">
                <a16:creationId xmlns:a16="http://schemas.microsoft.com/office/drawing/2014/main" id="{FC7901F2-EC45-604B-BC32-A5033BDE83F9}"/>
              </a:ext>
            </a:extLst>
          </p:cNvPr>
          <p:cNvSpPr/>
          <p:nvPr/>
        </p:nvSpPr>
        <p:spPr>
          <a:xfrm>
            <a:off x="634551" y="782416"/>
            <a:ext cx="1152525" cy="8902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a:extLst>
              <a:ext uri="{FF2B5EF4-FFF2-40B4-BE49-F238E27FC236}">
                <a16:creationId xmlns:a16="http://schemas.microsoft.com/office/drawing/2014/main" id="{B9829E94-238A-324D-9114-19A4639BE1AB}"/>
              </a:ext>
            </a:extLst>
          </p:cNvPr>
          <p:cNvGrpSpPr/>
          <p:nvPr/>
        </p:nvGrpSpPr>
        <p:grpSpPr>
          <a:xfrm>
            <a:off x="9438309" y="2434683"/>
            <a:ext cx="2284497" cy="2419352"/>
            <a:chOff x="11907" y="3426"/>
            <a:chExt cx="3598" cy="3810"/>
          </a:xfrm>
        </p:grpSpPr>
        <p:sp>
          <p:nvSpPr>
            <p:cNvPr id="7" name="任意多边形 23">
              <a:extLst>
                <a:ext uri="{FF2B5EF4-FFF2-40B4-BE49-F238E27FC236}">
                  <a16:creationId xmlns:a16="http://schemas.microsoft.com/office/drawing/2014/main" id="{CBD6B3DF-296E-334B-A6D5-A5DF3FCDCC46}"/>
                </a:ext>
              </a:extLst>
            </p:cNvPr>
            <p:cNvSpPr/>
            <p:nvPr/>
          </p:nvSpPr>
          <p:spPr>
            <a:xfrm>
              <a:off x="11907" y="3426"/>
              <a:ext cx="3598" cy="3810"/>
            </a:xfrm>
            <a:custGeom>
              <a:avLst/>
              <a:gdLst>
                <a:gd name="connsiteX0" fmla="*/ 1 w 2170113"/>
                <a:gd name="connsiteY0" fmla="*/ 337926 h 2419352"/>
                <a:gd name="connsiteX1" fmla="*/ 1 w 2170113"/>
                <a:gd name="connsiteY1" fmla="*/ 476743 h 2419352"/>
                <a:gd name="connsiteX2" fmla="*/ 72001 w 2170113"/>
                <a:gd name="connsiteY2" fmla="*/ 407335 h 2419352"/>
                <a:gd name="connsiteX3" fmla="*/ 0 w 2170113"/>
                <a:gd name="connsiteY3" fmla="*/ 0 h 2419352"/>
                <a:gd name="connsiteX4" fmla="*/ 2170113 w 2170113"/>
                <a:gd name="connsiteY4" fmla="*/ 0 h 2419352"/>
                <a:gd name="connsiteX5" fmla="*/ 2170113 w 2170113"/>
                <a:gd name="connsiteY5" fmla="*/ 2419352 h 2419352"/>
                <a:gd name="connsiteX6" fmla="*/ 0 w 2170113"/>
                <a:gd name="connsiteY6" fmla="*/ 2419352 h 241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113" h="2419352">
                  <a:moveTo>
                    <a:pt x="1" y="337926"/>
                  </a:moveTo>
                  <a:lnTo>
                    <a:pt x="1" y="476743"/>
                  </a:lnTo>
                  <a:lnTo>
                    <a:pt x="72001" y="407335"/>
                  </a:lnTo>
                  <a:close/>
                  <a:moveTo>
                    <a:pt x="0" y="0"/>
                  </a:moveTo>
                  <a:lnTo>
                    <a:pt x="2170113" y="0"/>
                  </a:lnTo>
                  <a:lnTo>
                    <a:pt x="2170113" y="2419352"/>
                  </a:lnTo>
                  <a:lnTo>
                    <a:pt x="0" y="24193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8" name="直接连接符 27">
              <a:extLst>
                <a:ext uri="{FF2B5EF4-FFF2-40B4-BE49-F238E27FC236}">
                  <a16:creationId xmlns:a16="http://schemas.microsoft.com/office/drawing/2014/main" id="{95478AA8-2B34-8546-BA88-CC580EFF997C}"/>
                </a:ext>
              </a:extLst>
            </p:cNvPr>
            <p:cNvCxnSpPr/>
            <p:nvPr/>
          </p:nvCxnSpPr>
          <p:spPr>
            <a:xfrm>
              <a:off x="12379" y="4561"/>
              <a:ext cx="651" cy="0"/>
            </a:xfrm>
            <a:prstGeom prst="line">
              <a:avLst/>
            </a:prstGeom>
            <a:ln w="9525"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id="{458DFE63-9075-3F41-A77A-D0CB02125A8C}"/>
              </a:ext>
            </a:extLst>
          </p:cNvPr>
          <p:cNvSpPr txBox="1"/>
          <p:nvPr/>
        </p:nvSpPr>
        <p:spPr>
          <a:xfrm>
            <a:off x="3489754" y="2955385"/>
            <a:ext cx="4512838" cy="923330"/>
          </a:xfrm>
          <a:prstGeom prst="rect">
            <a:avLst/>
          </a:prstGeom>
          <a:noFill/>
        </p:spPr>
        <p:txBody>
          <a:bodyPr wrap="none" rtlCol="0">
            <a:spAutoFit/>
          </a:bodyPr>
          <a:lstStyle/>
          <a:p>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Thank</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 </a:t>
            </a:r>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You</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a:t>
            </a:r>
          </a:p>
        </p:txBody>
      </p:sp>
      <p:pic>
        <p:nvPicPr>
          <p:cNvPr id="10" name="图片 9">
            <a:extLst>
              <a:ext uri="{FF2B5EF4-FFF2-40B4-BE49-F238E27FC236}">
                <a16:creationId xmlns:a16="http://schemas.microsoft.com/office/drawing/2014/main" id="{BBA9C77E-7341-734D-95FC-82094FBB8BFC}"/>
              </a:ext>
            </a:extLst>
          </p:cNvPr>
          <p:cNvPicPr>
            <a:picLocks noChangeAspect="1"/>
          </p:cNvPicPr>
          <p:nvPr/>
        </p:nvPicPr>
        <p:blipFill>
          <a:blip r:embed="rId2" cstate="screen"/>
          <a:stretch>
            <a:fillRect/>
          </a:stretch>
        </p:blipFill>
        <p:spPr>
          <a:xfrm>
            <a:off x="9574743" y="2595339"/>
            <a:ext cx="2012315" cy="2012315"/>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135228299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电子商务法的基本原则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83181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一、国家鼓励原则</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国家大力鼓励电子商务产业发展，正在深入推进“互联网</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行动和国家大数据战略，全面实施</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中国制造</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2025》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，落实和完善“双创”政策措施。部署启动面向</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2030</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年的科技创新重大项目，支持北京、上海建设具有全球影响力的科技创新中心，新设</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个国家自主创新示范区。</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二、平等保护原则</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平等保护是构建市场经济秩序的基础。要求通过法律手段从宏观以及微观上对各个主体之间的行为加以协调与规范，以维护市场经济的法律秩序。</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492193938"/>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电子商务法的基本原则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785652"/>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三、自愿、平等、公平、诚实信用原则</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自愿原则，是指法律保障民事主体可自由地基于其意志去进行民事活动的基本准则。平等原则，是指在一切民事活动中所有当事人法律地位平等，任何一方不得把自己的意志强加给对方。公平原则，是指民事主体应依据社会公认的公平观念从事民事活动，以维持当事人之间的利益均衡。诚实信用原则，是指民事主体进行民事活动必须意图诚实、善意，行使权利不侵害他人与社会的利益，履行义务信守承诺和遵守法律规定，最终达到所有获取民事利益的活动。</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电子商务经营者“刷好评”被立案查处</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95823645"/>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电子商务法的主体划分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807948"/>
          </a:xfrm>
          <a:prstGeom prst="rect">
            <a:avLst/>
          </a:prstGeom>
        </p:spPr>
        <p:txBody>
          <a:bodyPr wrap="square">
            <a:spAutoFit/>
          </a:bodyPr>
          <a:lstStyle/>
          <a:p>
            <a:pPr algn="just">
              <a:lnSpc>
                <a:spcPct val="150000"/>
              </a:lnSpc>
            </a:pPr>
            <a:r>
              <a:rPr lang="zh-CN" altLang="en-US" dirty="0">
                <a:solidFill>
                  <a:schemeClr val="bg2">
                    <a:lumMod val="10000"/>
                  </a:schemeClr>
                </a:solidFill>
                <a:latin typeface="等线" panose="02010600030101010101" pitchFamily="2" charset="-122"/>
                <a:ea typeface="等线" panose="02010600030101010101" pitchFamily="2"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本法所称电子商务经营者，是指通过互联网等信息网络从事销售商品或者提供服务的经营活动的自然人、法人和非法人组织，包括电子商务平台经营者、平台内经营者以及通过自建网站、其他网络服务销售商品或者提供服务的电子商务经营者。</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本法所称电子商务平台经营者，是指在电子商务中为交易双方或者多方提供网络经营场所、交易撮合、信息发布等服务，供交易双方或者多方独立开展交易活动的法人或者非法人组织。</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本法所称平台内经营者，是指通过电子商务平台销售商品或者提供服务的电子商务经营者。</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4168601373"/>
      </p:ext>
    </p:extLst>
  </p:cSld>
  <p:clrMapOvr>
    <a:masterClrMapping/>
  </p:clrMapOvr>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8934</TotalTime>
  <Words>16913</Words>
  <Application>Microsoft Office PowerPoint</Application>
  <PresentationFormat>宽屏</PresentationFormat>
  <Paragraphs>562</Paragraphs>
  <Slides>60</Slides>
  <Notes>58</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60</vt:i4>
      </vt:variant>
    </vt:vector>
  </HeadingPairs>
  <TitlesOfParts>
    <vt:vector size="69" baseType="lpstr">
      <vt:lpstr>等线</vt:lpstr>
      <vt:lpstr>微软雅黑</vt:lpstr>
      <vt:lpstr>Arial</vt:lpstr>
      <vt:lpstr>Calibri</vt:lpstr>
      <vt:lpstr>Calibri Light</vt:lpstr>
      <vt:lpstr>Josefin Sans</vt:lpstr>
      <vt:lpstr>Wingdings</vt:lpstr>
      <vt:lpstr>Office 主题</vt:lpstr>
      <vt:lpstr>1_Office 主题</vt:lpstr>
      <vt:lpstr>PowerPoint 演示文稿</vt:lpstr>
      <vt:lpstr>第二章   了解《中华人民共和国电子商务法》  授课教师：杨  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712</cp:revision>
  <cp:lastPrinted>2020-05-31T09:47:00Z</cp:lastPrinted>
  <dcterms:created xsi:type="dcterms:W3CDTF">2019-06-03T11:07:00Z</dcterms:created>
  <dcterms:modified xsi:type="dcterms:W3CDTF">2022-03-01T01:22:39Z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