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3" r:id="rId2"/>
  </p:sldMasterIdLst>
  <p:notesMasterIdLst>
    <p:notesMasterId r:id="rId61"/>
  </p:notesMasterIdLst>
  <p:sldIdLst>
    <p:sldId id="11089480" r:id="rId3"/>
    <p:sldId id="11089520" r:id="rId4"/>
    <p:sldId id="11089521" r:id="rId5"/>
    <p:sldId id="11089654" r:id="rId6"/>
    <p:sldId id="11089771" r:id="rId7"/>
    <p:sldId id="11089772" r:id="rId8"/>
    <p:sldId id="11089773" r:id="rId9"/>
    <p:sldId id="11089774" r:id="rId10"/>
    <p:sldId id="11089775" r:id="rId11"/>
    <p:sldId id="11089776" r:id="rId12"/>
    <p:sldId id="11089777" r:id="rId13"/>
    <p:sldId id="11089778" r:id="rId14"/>
    <p:sldId id="11089779" r:id="rId15"/>
    <p:sldId id="11089780" r:id="rId16"/>
    <p:sldId id="11089781" r:id="rId17"/>
    <p:sldId id="11089782" r:id="rId18"/>
    <p:sldId id="11089783" r:id="rId19"/>
    <p:sldId id="11089784" r:id="rId20"/>
    <p:sldId id="11089785" r:id="rId21"/>
    <p:sldId id="11089786" r:id="rId22"/>
    <p:sldId id="11089787" r:id="rId23"/>
    <p:sldId id="11089788" r:id="rId24"/>
    <p:sldId id="11089789" r:id="rId25"/>
    <p:sldId id="11089790" r:id="rId26"/>
    <p:sldId id="11089791" r:id="rId27"/>
    <p:sldId id="11089792" r:id="rId28"/>
    <p:sldId id="11089793" r:id="rId29"/>
    <p:sldId id="11089794" r:id="rId30"/>
    <p:sldId id="11089795" r:id="rId31"/>
    <p:sldId id="11089796" r:id="rId32"/>
    <p:sldId id="11089797" r:id="rId33"/>
    <p:sldId id="11089798" r:id="rId34"/>
    <p:sldId id="11089799" r:id="rId35"/>
    <p:sldId id="11089800" r:id="rId36"/>
    <p:sldId id="11089801" r:id="rId37"/>
    <p:sldId id="11089802" r:id="rId38"/>
    <p:sldId id="11089803" r:id="rId39"/>
    <p:sldId id="11089804" r:id="rId40"/>
    <p:sldId id="11089806" r:id="rId41"/>
    <p:sldId id="11089807" r:id="rId42"/>
    <p:sldId id="11089808" r:id="rId43"/>
    <p:sldId id="11089809" r:id="rId44"/>
    <p:sldId id="11089810" r:id="rId45"/>
    <p:sldId id="11089811" r:id="rId46"/>
    <p:sldId id="11089812" r:id="rId47"/>
    <p:sldId id="11089813" r:id="rId48"/>
    <p:sldId id="11089814" r:id="rId49"/>
    <p:sldId id="11089815" r:id="rId50"/>
    <p:sldId id="11089816" r:id="rId51"/>
    <p:sldId id="11089817" r:id="rId52"/>
    <p:sldId id="11089818" r:id="rId53"/>
    <p:sldId id="11089819" r:id="rId54"/>
    <p:sldId id="11089820" r:id="rId55"/>
    <p:sldId id="11089821" r:id="rId56"/>
    <p:sldId id="11089822" r:id="rId57"/>
    <p:sldId id="11089823" r:id="rId58"/>
    <p:sldId id="11089824" r:id="rId59"/>
    <p:sldId id="11089581" r:id="rId60"/>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pos="3840" userDrawn="1">
          <p15:clr>
            <a:srgbClr val="A4A3A4"/>
          </p15:clr>
        </p15:guide>
        <p15:guide id="4" orient="horz" pos="618" userDrawn="1">
          <p15:clr>
            <a:srgbClr val="A4A3A4"/>
          </p15:clr>
        </p15:guide>
        <p15:guide id="5" orient="horz" pos="374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 id="2" name="duanqiaozhi" initials="d"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9D64"/>
    <a:srgbClr val="A9D18E"/>
    <a:srgbClr val="B4C7E7"/>
    <a:srgbClr val="FFE699"/>
    <a:srgbClr val="F8CBAD"/>
    <a:srgbClr val="A5A5A5"/>
    <a:srgbClr val="ED7D31"/>
    <a:srgbClr val="FFC000"/>
    <a:srgbClr val="70AD47"/>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386" autoAdjust="0"/>
    <p:restoredTop sz="85635" autoAdjust="0"/>
  </p:normalViewPr>
  <p:slideViewPr>
    <p:cSldViewPr snapToGrid="0" showGuides="1">
      <p:cViewPr varScale="1">
        <p:scale>
          <a:sx n="76" d="100"/>
          <a:sy n="76" d="100"/>
        </p:scale>
        <p:origin x="504" y="60"/>
      </p:cViewPr>
      <p:guideLst>
        <p:guide pos="3840"/>
        <p:guide orient="horz" pos="618"/>
        <p:guide orient="horz" pos="3748"/>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1175"/>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1175"/>
          </a:xfrm>
          <a:prstGeom prst="rect">
            <a:avLst/>
          </a:prstGeom>
        </p:spPr>
        <p:txBody>
          <a:bodyPr vert="horz" lIns="91440" tIns="45720" rIns="91440" bIns="45720" rtlCol="0"/>
          <a:lstStyle>
            <a:lvl1pPr algn="r">
              <a:defRPr sz="1200"/>
            </a:lvl1pPr>
          </a:lstStyle>
          <a:p>
            <a:fld id="{5ADAA2FF-22E5-4C9B-BB9E-2BB16827FF45}" type="datetimeFigureOut">
              <a:rPr lang="zh-CN" altLang="en-US" smtClean="0"/>
              <a:t>2021/6/29</a:t>
            </a:fld>
            <a:endParaRPr lang="zh-CN" altLang="en-US"/>
          </a:p>
        </p:txBody>
      </p:sp>
      <p:sp>
        <p:nvSpPr>
          <p:cNvPr id="4" name="幻灯片图像占位符 3"/>
          <p:cNvSpPr>
            <a:spLocks noGrp="1" noRot="1" noChangeAspect="1"/>
          </p:cNvSpPr>
          <p:nvPr>
            <p:ph type="sldImg" idx="2"/>
          </p:nvPr>
        </p:nvSpPr>
        <p:spPr>
          <a:xfrm>
            <a:off x="142875" y="768350"/>
            <a:ext cx="6818313" cy="3836988"/>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860925"/>
            <a:ext cx="5683250" cy="4605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1850"/>
            <a:ext cx="3078163" cy="511175"/>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1175"/>
          </a:xfrm>
          <a:prstGeom prst="rect">
            <a:avLst/>
          </a:prstGeom>
        </p:spPr>
        <p:txBody>
          <a:bodyPr vert="horz" lIns="91440" tIns="45720" rIns="91440" bIns="45720" rtlCol="0" anchor="b"/>
          <a:lstStyle>
            <a:lvl1pPr algn="r">
              <a:defRPr sz="1200"/>
            </a:lvl1pPr>
          </a:lstStyle>
          <a:p>
            <a:fld id="{3695395A-0780-4FC6-AE4A-65D00462A3F1}" type="slidenum">
              <a:rPr lang="zh-CN" altLang="en-US" smtClean="0"/>
              <a:t>‹#›</a:t>
            </a:fld>
            <a:endParaRPr lang="zh-CN" altLang="en-US"/>
          </a:p>
        </p:txBody>
      </p:sp>
    </p:spTree>
    <p:extLst>
      <p:ext uri="{BB962C8B-B14F-4D97-AF65-F5344CB8AC3E}">
        <p14:creationId xmlns:p14="http://schemas.microsoft.com/office/powerpoint/2010/main" val="31864644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5090799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以中国春节为主题，以春运列车员的视角，展现她和孩子在站头相聚的“三分钟”这种情节，本身具备情感共鸣，掳获了大量人心之际也深化了拍摄工具</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iPhone X</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的产品特性和苹果品牌的形象。苹果的高流量</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陈可辛的知名度</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易引起共鸣的情感营销，很容易引起社会的关注，以情感内容传达品牌价值理念，也是很多品牌争相效仿的方式。</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dirty="0"/>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课堂讨论</a:t>
            </a:r>
            <a:r>
              <a:rPr lang="en-US" altLang="zh-CN" dirty="0"/>
              <a:t>——</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以上案例的产品营销中采用了情感化营销方式，试分析品牌情感化营销的方法，并分别阐述该品牌在情感化营销中的利和弊。</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11</a:t>
            </a:fld>
            <a:endParaRPr lang="zh-CN" altLang="en-US"/>
          </a:p>
        </p:txBody>
      </p:sp>
    </p:spTree>
    <p:extLst>
      <p:ext uri="{BB962C8B-B14F-4D97-AF65-F5344CB8AC3E}">
        <p14:creationId xmlns:p14="http://schemas.microsoft.com/office/powerpoint/2010/main" val="3074344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12</a:t>
            </a:fld>
            <a:endParaRPr lang="zh-CN" altLang="en-US"/>
          </a:p>
        </p:txBody>
      </p:sp>
    </p:spTree>
    <p:extLst>
      <p:ext uri="{BB962C8B-B14F-4D97-AF65-F5344CB8AC3E}">
        <p14:creationId xmlns:p14="http://schemas.microsoft.com/office/powerpoint/2010/main" val="3260384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13</a:t>
            </a:fld>
            <a:endParaRPr lang="zh-CN" altLang="en-US"/>
          </a:p>
        </p:txBody>
      </p:sp>
    </p:spTree>
    <p:extLst>
      <p:ext uri="{BB962C8B-B14F-4D97-AF65-F5344CB8AC3E}">
        <p14:creationId xmlns:p14="http://schemas.microsoft.com/office/powerpoint/2010/main" val="31453887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14</a:t>
            </a:fld>
            <a:endParaRPr lang="zh-CN" altLang="en-US"/>
          </a:p>
        </p:txBody>
      </p:sp>
    </p:spTree>
    <p:extLst>
      <p:ext uri="{BB962C8B-B14F-4D97-AF65-F5344CB8AC3E}">
        <p14:creationId xmlns:p14="http://schemas.microsoft.com/office/powerpoint/2010/main" val="985676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15</a:t>
            </a:fld>
            <a:endParaRPr lang="zh-CN" altLang="en-US"/>
          </a:p>
        </p:txBody>
      </p:sp>
    </p:spTree>
    <p:extLst>
      <p:ext uri="{BB962C8B-B14F-4D97-AF65-F5344CB8AC3E}">
        <p14:creationId xmlns:p14="http://schemas.microsoft.com/office/powerpoint/2010/main" val="40171904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16</a:t>
            </a:fld>
            <a:endParaRPr lang="zh-CN" altLang="en-US"/>
          </a:p>
        </p:txBody>
      </p:sp>
    </p:spTree>
    <p:extLst>
      <p:ext uri="{BB962C8B-B14F-4D97-AF65-F5344CB8AC3E}">
        <p14:creationId xmlns:p14="http://schemas.microsoft.com/office/powerpoint/2010/main" val="40464747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17</a:t>
            </a:fld>
            <a:endParaRPr lang="zh-CN" altLang="en-US"/>
          </a:p>
        </p:txBody>
      </p:sp>
    </p:spTree>
    <p:extLst>
      <p:ext uri="{BB962C8B-B14F-4D97-AF65-F5344CB8AC3E}">
        <p14:creationId xmlns:p14="http://schemas.microsoft.com/office/powerpoint/2010/main" val="35761899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18</a:t>
            </a:fld>
            <a:endParaRPr lang="zh-CN" altLang="en-US"/>
          </a:p>
        </p:txBody>
      </p:sp>
    </p:spTree>
    <p:extLst>
      <p:ext uri="{BB962C8B-B14F-4D97-AF65-F5344CB8AC3E}">
        <p14:creationId xmlns:p14="http://schemas.microsoft.com/office/powerpoint/2010/main" val="245154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19</a:t>
            </a:fld>
            <a:endParaRPr lang="zh-CN" altLang="en-US"/>
          </a:p>
        </p:txBody>
      </p:sp>
    </p:spTree>
    <p:extLst>
      <p:ext uri="{BB962C8B-B14F-4D97-AF65-F5344CB8AC3E}">
        <p14:creationId xmlns:p14="http://schemas.microsoft.com/office/powerpoint/2010/main" val="9620895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课堂讨论</a:t>
            </a:r>
            <a:r>
              <a:rPr lang="en-US" altLang="zh-CN" dirty="0"/>
              <a:t>——</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新媒体事件传播平台有很多，试着阐述你了解的新媒体平台，并分别从平台定位、传播特性和用户属性等方面进行分析。</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20</a:t>
            </a:fld>
            <a:endParaRPr lang="zh-CN" altLang="en-US"/>
          </a:p>
        </p:txBody>
      </p:sp>
    </p:spTree>
    <p:extLst>
      <p:ext uri="{BB962C8B-B14F-4D97-AF65-F5344CB8AC3E}">
        <p14:creationId xmlns:p14="http://schemas.microsoft.com/office/powerpoint/2010/main" val="12698781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a:t>
            </a:fld>
            <a:endParaRPr lang="zh-CN" altLang="en-US"/>
          </a:p>
        </p:txBody>
      </p:sp>
    </p:spTree>
    <p:extLst>
      <p:ext uri="{BB962C8B-B14F-4D97-AF65-F5344CB8AC3E}">
        <p14:creationId xmlns:p14="http://schemas.microsoft.com/office/powerpoint/2010/main" val="19590256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任何策划都要付出一定的代价，都要冒一定的风险，俗话说“富贵险中求”。风险、机遇和成功是共存的，新媒体项目策划者要从心理上消除畏惧，才能减少精神束缚，放手开拓创新，设计出高人一筹的方案来。</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21</a:t>
            </a:fld>
            <a:endParaRPr lang="zh-CN" altLang="en-US"/>
          </a:p>
        </p:txBody>
      </p:sp>
    </p:spTree>
    <p:extLst>
      <p:ext uri="{BB962C8B-B14F-4D97-AF65-F5344CB8AC3E}">
        <p14:creationId xmlns:p14="http://schemas.microsoft.com/office/powerpoint/2010/main" val="30420973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22</a:t>
            </a:fld>
            <a:endParaRPr lang="zh-CN" altLang="en-US"/>
          </a:p>
        </p:txBody>
      </p:sp>
    </p:spTree>
    <p:extLst>
      <p:ext uri="{BB962C8B-B14F-4D97-AF65-F5344CB8AC3E}">
        <p14:creationId xmlns:p14="http://schemas.microsoft.com/office/powerpoint/2010/main" val="33487491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23</a:t>
            </a:fld>
            <a:endParaRPr lang="zh-CN" altLang="en-US"/>
          </a:p>
        </p:txBody>
      </p:sp>
    </p:spTree>
    <p:extLst>
      <p:ext uri="{BB962C8B-B14F-4D97-AF65-F5344CB8AC3E}">
        <p14:creationId xmlns:p14="http://schemas.microsoft.com/office/powerpoint/2010/main" val="42681052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24</a:t>
            </a:fld>
            <a:endParaRPr lang="zh-CN" altLang="en-US"/>
          </a:p>
        </p:txBody>
      </p:sp>
    </p:spTree>
    <p:extLst>
      <p:ext uri="{BB962C8B-B14F-4D97-AF65-F5344CB8AC3E}">
        <p14:creationId xmlns:p14="http://schemas.microsoft.com/office/powerpoint/2010/main" val="262420396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25</a:t>
            </a:fld>
            <a:endParaRPr lang="zh-CN" altLang="en-US"/>
          </a:p>
        </p:txBody>
      </p:sp>
    </p:spTree>
    <p:extLst>
      <p:ext uri="{BB962C8B-B14F-4D97-AF65-F5344CB8AC3E}">
        <p14:creationId xmlns:p14="http://schemas.microsoft.com/office/powerpoint/2010/main" val="8876421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26</a:t>
            </a:fld>
            <a:endParaRPr lang="zh-CN" altLang="en-US"/>
          </a:p>
        </p:txBody>
      </p:sp>
    </p:spTree>
    <p:extLst>
      <p:ext uri="{BB962C8B-B14F-4D97-AF65-F5344CB8AC3E}">
        <p14:creationId xmlns:p14="http://schemas.microsoft.com/office/powerpoint/2010/main" val="3009083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27</a:t>
            </a:fld>
            <a:endParaRPr lang="zh-CN" altLang="en-US"/>
          </a:p>
        </p:txBody>
      </p:sp>
    </p:spTree>
    <p:extLst>
      <p:ext uri="{BB962C8B-B14F-4D97-AF65-F5344CB8AC3E}">
        <p14:creationId xmlns:p14="http://schemas.microsoft.com/office/powerpoint/2010/main" val="19267053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实际上，人们对许多刺激物或信息视而不见，充耳不闻。只有当这种刺激和信息直接或间接地，现实或潜在地符合了主体的某种价值需要，才能诱发主体产生积极、肯定、喜爱和接近的情感体验。项目策划面向的策划客体，如人时，人作为情感体验的主体，对策划产生积极或消极、肯定或否定的评价，进而影响策划的成败。</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28</a:t>
            </a:fld>
            <a:endParaRPr lang="zh-CN" altLang="en-US"/>
          </a:p>
        </p:txBody>
      </p:sp>
    </p:spTree>
    <p:extLst>
      <p:ext uri="{BB962C8B-B14F-4D97-AF65-F5344CB8AC3E}">
        <p14:creationId xmlns:p14="http://schemas.microsoft.com/office/powerpoint/2010/main" val="23913243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29</a:t>
            </a:fld>
            <a:endParaRPr lang="zh-CN" altLang="en-US"/>
          </a:p>
        </p:txBody>
      </p:sp>
    </p:spTree>
    <p:extLst>
      <p:ext uri="{BB962C8B-B14F-4D97-AF65-F5344CB8AC3E}">
        <p14:creationId xmlns:p14="http://schemas.microsoft.com/office/powerpoint/2010/main" val="389506330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30</a:t>
            </a:fld>
            <a:endParaRPr lang="zh-CN" altLang="en-US"/>
          </a:p>
        </p:txBody>
      </p:sp>
    </p:spTree>
    <p:extLst>
      <p:ext uri="{BB962C8B-B14F-4D97-AF65-F5344CB8AC3E}">
        <p14:creationId xmlns:p14="http://schemas.microsoft.com/office/powerpoint/2010/main" val="15139700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a:t>
            </a:fld>
            <a:endParaRPr lang="zh-CN" altLang="en-US"/>
          </a:p>
        </p:txBody>
      </p:sp>
    </p:spTree>
    <p:extLst>
      <p:ext uri="{BB962C8B-B14F-4D97-AF65-F5344CB8AC3E}">
        <p14:creationId xmlns:p14="http://schemas.microsoft.com/office/powerpoint/2010/main" val="6176700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31</a:t>
            </a:fld>
            <a:endParaRPr lang="zh-CN" altLang="en-US"/>
          </a:p>
        </p:txBody>
      </p:sp>
    </p:spTree>
    <p:extLst>
      <p:ext uri="{BB962C8B-B14F-4D97-AF65-F5344CB8AC3E}">
        <p14:creationId xmlns:p14="http://schemas.microsoft.com/office/powerpoint/2010/main" val="95984463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28600" algn="just"/>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洪崖洞完美的利用了新媒体实时分享互动这一优势。当游客在洪崖洞拍摄完好看的照片、视频，立即就能在</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App</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平台上分享，并且凭借像风一样的传播速度，迅速裂变、极速传播。</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28600" algn="just"/>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洪崖洞的这波新媒体营销，将生态环境与人文珠联壁合，奏出一首人与自然的主题曲。</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32</a:t>
            </a:fld>
            <a:endParaRPr lang="zh-CN" altLang="en-US"/>
          </a:p>
        </p:txBody>
      </p:sp>
    </p:spTree>
    <p:extLst>
      <p:ext uri="{BB962C8B-B14F-4D97-AF65-F5344CB8AC3E}">
        <p14:creationId xmlns:p14="http://schemas.microsoft.com/office/powerpoint/2010/main" val="107778480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33</a:t>
            </a:fld>
            <a:endParaRPr lang="zh-CN" altLang="en-US"/>
          </a:p>
        </p:txBody>
      </p:sp>
    </p:spTree>
    <p:extLst>
      <p:ext uri="{BB962C8B-B14F-4D97-AF65-F5344CB8AC3E}">
        <p14:creationId xmlns:p14="http://schemas.microsoft.com/office/powerpoint/2010/main" val="29280913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新媒体策划方案是为达到一定的营销目标而制定的综合性的、具体的网络营销策略和活动计划。创新性、系统性、经济性和操作性是做好一个新媒体策划方案的四要素，如图所示。</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34</a:t>
            </a:fld>
            <a:endParaRPr lang="zh-CN" altLang="en-US"/>
          </a:p>
        </p:txBody>
      </p:sp>
    </p:spTree>
    <p:extLst>
      <p:ext uri="{BB962C8B-B14F-4D97-AF65-F5344CB8AC3E}">
        <p14:creationId xmlns:p14="http://schemas.microsoft.com/office/powerpoint/2010/main" val="39863970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35</a:t>
            </a:fld>
            <a:endParaRPr lang="zh-CN" altLang="en-US"/>
          </a:p>
        </p:txBody>
      </p:sp>
    </p:spTree>
    <p:extLst>
      <p:ext uri="{BB962C8B-B14F-4D97-AF65-F5344CB8AC3E}">
        <p14:creationId xmlns:p14="http://schemas.microsoft.com/office/powerpoint/2010/main" val="26558107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36</a:t>
            </a:fld>
            <a:endParaRPr lang="zh-CN" altLang="en-US"/>
          </a:p>
        </p:txBody>
      </p:sp>
    </p:spTree>
    <p:extLst>
      <p:ext uri="{BB962C8B-B14F-4D97-AF65-F5344CB8AC3E}">
        <p14:creationId xmlns:p14="http://schemas.microsoft.com/office/powerpoint/2010/main" val="177905382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37</a:t>
            </a:fld>
            <a:endParaRPr lang="zh-CN" altLang="en-US"/>
          </a:p>
        </p:txBody>
      </p:sp>
    </p:spTree>
    <p:extLst>
      <p:ext uri="{BB962C8B-B14F-4D97-AF65-F5344CB8AC3E}">
        <p14:creationId xmlns:p14="http://schemas.microsoft.com/office/powerpoint/2010/main" val="370249711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38</a:t>
            </a:fld>
            <a:endParaRPr lang="zh-CN" altLang="en-US"/>
          </a:p>
        </p:txBody>
      </p:sp>
    </p:spTree>
    <p:extLst>
      <p:ext uri="{BB962C8B-B14F-4D97-AF65-F5344CB8AC3E}">
        <p14:creationId xmlns:p14="http://schemas.microsoft.com/office/powerpoint/2010/main" val="32745052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670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以某奢侈品牌为例：疫情的全球蔓延让奢侈品行业遭遇了前所未有的危机，对于该品牌来说今年最重要的事情就是熬过这段时间，生存下来。所以该品牌的需求和目标可以拆解为两大部分：开源和节流。</a:t>
            </a:r>
          </a:p>
          <a:p>
            <a:pPr indent="26670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有了清晰的目标，就可以顺利找到正确的策略思考方向。比如开源方面，可以通过采用线上直播开辟新的销售模式、培训店员做私域流量运营或者适当降价打折保证现金流等方式。在节流方面，也可以采用如关闭盈利情况不佳和疫情重灾区的门店、减少品牌市场的广告预算挪给</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EC</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电商部门和取消年度大秀等方式。只有在充分理解需求目标的情况下，才能找到方案思考的角度，确保大方向不会出错。</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39</a:t>
            </a:fld>
            <a:endParaRPr lang="zh-CN" altLang="en-US"/>
          </a:p>
        </p:txBody>
      </p:sp>
    </p:spTree>
    <p:extLst>
      <p:ext uri="{BB962C8B-B14F-4D97-AF65-F5344CB8AC3E}">
        <p14:creationId xmlns:p14="http://schemas.microsoft.com/office/powerpoint/2010/main" val="350480121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除了在百度、知乎和微信等平台搜集资料外，也可以在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199IT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、艾瑞网、</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Useit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订阅中心、发现报告、</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CBNdata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、企鹅智库、易观智库、阿里研究院等网站搜索报告；在数英网、梅花网、</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TOPYS</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、网络广告人社区、广告门和社会</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beta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等网站搜集营销案例。</a:t>
            </a:r>
            <a:r>
              <a:rPr lang="zh-CN" altLang="en-US" sz="1800" kern="100" dirty="0">
                <a:effectLst/>
                <a:latin typeface="Calibri" panose="020F0502020204030204" pitchFamily="34" charset="0"/>
                <a:ea typeface="宋体" panose="02010600030101010101" pitchFamily="2" charset="-122"/>
                <a:cs typeface="Times New Roman" panose="02020603050405020304" pitchFamily="18" charset="0"/>
              </a:rPr>
              <a:t>上</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图所示为</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Useit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订阅中心网站首页。</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整理搜集资料并消化资料是一件比较枯燥的事情，但这却是项目策划不可或缺的重要环节，只有掌握足够的信息才能为后面的策略输出提供充分的支持。</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40</a:t>
            </a:fld>
            <a:endParaRPr lang="zh-CN" altLang="en-US"/>
          </a:p>
        </p:txBody>
      </p:sp>
    </p:spTree>
    <p:extLst>
      <p:ext uri="{BB962C8B-B14F-4D97-AF65-F5344CB8AC3E}">
        <p14:creationId xmlns:p14="http://schemas.microsoft.com/office/powerpoint/2010/main" val="8083160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很多创业者都有一个共同的问题，就是他们都不缺独特的创意</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但是他们大多都没有考虑如何围绕自己的创意设置一个很难复制的门槛，大多人只是感觉我如果是第一个那么我应该就成功了，这样的想法是失败的开始。现在成功的新媒体产品，很多都不是最早出现的产品，那些早期的产品，大部分都已经失败了。这就是差异的真正含义。</a:t>
            </a: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a:t>
            </a:fld>
            <a:endParaRPr lang="zh-CN" altLang="en-US"/>
          </a:p>
        </p:txBody>
      </p:sp>
    </p:spTree>
    <p:extLst>
      <p:ext uri="{BB962C8B-B14F-4D97-AF65-F5344CB8AC3E}">
        <p14:creationId xmlns:p14="http://schemas.microsoft.com/office/powerpoint/2010/main" val="364346033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41</a:t>
            </a:fld>
            <a:endParaRPr lang="zh-CN" altLang="en-US"/>
          </a:p>
        </p:txBody>
      </p:sp>
    </p:spTree>
    <p:extLst>
      <p:ext uri="{BB962C8B-B14F-4D97-AF65-F5344CB8AC3E}">
        <p14:creationId xmlns:p14="http://schemas.microsoft.com/office/powerpoint/2010/main" val="61026479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670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前面提到的奢侈品牌那么多开源节流的方式，哪些方式是最有效的？哪些方式可以立竿见影？经过初步判断，启动线上直播带货、加强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EC</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的投入和培训店员做私域流量运营等是相对比较可行的方式。</a:t>
            </a:r>
          </a:p>
          <a:p>
            <a:pPr indent="26670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在选中的几种方式中，哪种方式作为主要方式全力投入呢？需要进一步的小范围测试才能知道，因此对于品牌来说，今年最重要的核心问题就是：测试出最行之有效的开源节流方式。</a:t>
            </a:r>
          </a:p>
          <a:p>
            <a:pPr indent="26670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提炼方案的问题就像医生给病人看病，先让病人做一些检查、询问身体的症状，诊断清楚核心的病因之后再给出合理的治疗方案。</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42</a:t>
            </a:fld>
            <a:endParaRPr lang="zh-CN" altLang="en-US"/>
          </a:p>
        </p:txBody>
      </p:sp>
    </p:spTree>
    <p:extLst>
      <p:ext uri="{BB962C8B-B14F-4D97-AF65-F5344CB8AC3E}">
        <p14:creationId xmlns:p14="http://schemas.microsoft.com/office/powerpoint/2010/main" val="163119071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43</a:t>
            </a:fld>
            <a:endParaRPr lang="zh-CN" altLang="en-US"/>
          </a:p>
        </p:txBody>
      </p:sp>
    </p:spTree>
    <p:extLst>
      <p:ext uri="{BB962C8B-B14F-4D97-AF65-F5344CB8AC3E}">
        <p14:creationId xmlns:p14="http://schemas.microsoft.com/office/powerpoint/2010/main" val="236798165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44</a:t>
            </a:fld>
            <a:endParaRPr lang="zh-CN" altLang="en-US"/>
          </a:p>
        </p:txBody>
      </p:sp>
    </p:spTree>
    <p:extLst>
      <p:ext uri="{BB962C8B-B14F-4D97-AF65-F5344CB8AC3E}">
        <p14:creationId xmlns:p14="http://schemas.microsoft.com/office/powerpoint/2010/main" val="339091815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这里推荐使用“红管家”</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KOL</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数据监测管理系统，通过分析用户的需求，解决品牌投前、投中和投后各阶段面临的问题，帮助品牌快速选择正确的投放方案。</a:t>
            </a:r>
            <a:r>
              <a:rPr lang="zh-CN" altLang="en-US" sz="1800" kern="100" dirty="0">
                <a:effectLst/>
                <a:latin typeface="Calibri" panose="020F0502020204030204" pitchFamily="34" charset="0"/>
                <a:ea typeface="宋体" panose="02010600030101010101" pitchFamily="2" charset="-122"/>
                <a:cs typeface="Times New Roman" panose="02020603050405020304" pitchFamily="18" charset="0"/>
              </a:rPr>
              <a:t>上</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图所示为克劳锐“红管家”的工作界面。</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45</a:t>
            </a:fld>
            <a:endParaRPr lang="zh-CN" altLang="en-US"/>
          </a:p>
        </p:txBody>
      </p:sp>
    </p:spTree>
    <p:extLst>
      <p:ext uri="{BB962C8B-B14F-4D97-AF65-F5344CB8AC3E}">
        <p14:creationId xmlns:p14="http://schemas.microsoft.com/office/powerpoint/2010/main" val="231586592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46</a:t>
            </a:fld>
            <a:endParaRPr lang="zh-CN" altLang="en-US"/>
          </a:p>
        </p:txBody>
      </p:sp>
    </p:spTree>
    <p:extLst>
      <p:ext uri="{BB962C8B-B14F-4D97-AF65-F5344CB8AC3E}">
        <p14:creationId xmlns:p14="http://schemas.microsoft.com/office/powerpoint/2010/main" val="205409345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lvl="0" indent="0" algn="just">
              <a:buFont typeface="+mj-lt"/>
              <a:buNone/>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1</a:t>
            </a:r>
            <a:r>
              <a:rPr lang="zh-CN" altLang="en-US"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内容创意产出。比如标题、</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TVC</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、主</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KV</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、海报、</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H5</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和互动游戏等线上线下传播物料；</a:t>
            </a:r>
          </a:p>
          <a:p>
            <a:pPr marL="0" lvl="0" indent="0" algn="just">
              <a:buFont typeface="+mj-lt"/>
              <a:buNone/>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2</a:t>
            </a:r>
            <a:r>
              <a:rPr lang="zh-CN" altLang="en-US"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活动宣传。比如跨界营销活动、促销活动、消费者互动活动、裂变活动、快闪店和地推等；</a:t>
            </a:r>
          </a:p>
          <a:p>
            <a:pPr marL="0" lvl="0" indent="0" algn="just">
              <a:buFont typeface="+mj-lt"/>
              <a:buNone/>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3</a:t>
            </a:r>
            <a:r>
              <a:rPr lang="zh-CN" altLang="en-US"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媒体投放计划。传统媒体有电视、户外、电梯、杂志和灯箱等；还有各类网站和</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App</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、程序化</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DSP</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、智能电视和电视剧综艺植入等数字化媒体的投放；</a:t>
            </a:r>
          </a:p>
          <a:p>
            <a:pPr marL="0" lvl="0" indent="0" algn="just">
              <a:buFont typeface="+mj-lt"/>
              <a:buNone/>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4</a:t>
            </a:r>
            <a:r>
              <a:rPr lang="zh-CN" altLang="en-US"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社会传播。通常包含社会平台自媒体日常运营，以及有话题有互动的社会传播活动；前者偏用户的日常维护沟通、后者偏向更加整合的营销活动；</a:t>
            </a:r>
          </a:p>
          <a:p>
            <a:pPr marL="0" lvl="0" indent="0" algn="just">
              <a:buFont typeface="+mj-lt"/>
              <a:buNone/>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5</a:t>
            </a:r>
            <a:r>
              <a:rPr lang="zh-CN" altLang="en-US"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PR</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公关宣传。常见的有线上线下发布会、事件营销、</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KOL</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造势、</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PR</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宣传稿、</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CRM</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管理和舆情监控维护等。</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47</a:t>
            </a:fld>
            <a:endParaRPr lang="zh-CN" altLang="en-US"/>
          </a:p>
        </p:txBody>
      </p:sp>
    </p:spTree>
    <p:extLst>
      <p:ext uri="{BB962C8B-B14F-4D97-AF65-F5344CB8AC3E}">
        <p14:creationId xmlns:p14="http://schemas.microsoft.com/office/powerpoint/2010/main" val="124378467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48</a:t>
            </a:fld>
            <a:endParaRPr lang="zh-CN" altLang="en-US"/>
          </a:p>
        </p:txBody>
      </p:sp>
    </p:spTree>
    <p:extLst>
      <p:ext uri="{BB962C8B-B14F-4D97-AF65-F5344CB8AC3E}">
        <p14:creationId xmlns:p14="http://schemas.microsoft.com/office/powerpoint/2010/main" val="234200660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49</a:t>
            </a:fld>
            <a:endParaRPr lang="zh-CN" altLang="en-US"/>
          </a:p>
        </p:txBody>
      </p:sp>
    </p:spTree>
    <p:extLst>
      <p:ext uri="{BB962C8B-B14F-4D97-AF65-F5344CB8AC3E}">
        <p14:creationId xmlns:p14="http://schemas.microsoft.com/office/powerpoint/2010/main" val="29518306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50</a:t>
            </a:fld>
            <a:endParaRPr lang="zh-CN" altLang="en-US"/>
          </a:p>
        </p:txBody>
      </p:sp>
    </p:spTree>
    <p:extLst>
      <p:ext uri="{BB962C8B-B14F-4D97-AF65-F5344CB8AC3E}">
        <p14:creationId xmlns:p14="http://schemas.microsoft.com/office/powerpoint/2010/main" val="34427280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6</a:t>
            </a:fld>
            <a:endParaRPr lang="zh-CN" altLang="en-US"/>
          </a:p>
        </p:txBody>
      </p:sp>
    </p:spTree>
    <p:extLst>
      <p:ext uri="{BB962C8B-B14F-4D97-AF65-F5344CB8AC3E}">
        <p14:creationId xmlns:p14="http://schemas.microsoft.com/office/powerpoint/2010/main" val="22606939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课堂讨论</a:t>
            </a:r>
            <a:r>
              <a:rPr lang="en-US" altLang="zh-CN" dirty="0"/>
              <a:t>——</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掌握了新媒体项目策划的流程后，学生一起分析为一款婴儿奶粉产品撰写新媒体策划的流程和要点。策划方案要求采用新媒体营销方式，采用线上线下互动的模式。</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51</a:t>
            </a:fld>
            <a:endParaRPr lang="zh-CN" altLang="en-US"/>
          </a:p>
        </p:txBody>
      </p:sp>
    </p:spTree>
    <p:extLst>
      <p:ext uri="{BB962C8B-B14F-4D97-AF65-F5344CB8AC3E}">
        <p14:creationId xmlns:p14="http://schemas.microsoft.com/office/powerpoint/2010/main" val="167688755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52</a:t>
            </a:fld>
            <a:endParaRPr lang="zh-CN" altLang="en-US"/>
          </a:p>
        </p:txBody>
      </p:sp>
    </p:spTree>
    <p:extLst>
      <p:ext uri="{BB962C8B-B14F-4D97-AF65-F5344CB8AC3E}">
        <p14:creationId xmlns:p14="http://schemas.microsoft.com/office/powerpoint/2010/main" val="202922816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53</a:t>
            </a:fld>
            <a:endParaRPr lang="zh-CN" altLang="en-US"/>
          </a:p>
        </p:txBody>
      </p:sp>
    </p:spTree>
    <p:extLst>
      <p:ext uri="{BB962C8B-B14F-4D97-AF65-F5344CB8AC3E}">
        <p14:creationId xmlns:p14="http://schemas.microsoft.com/office/powerpoint/2010/main" val="4211111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       1</a:t>
            </a:r>
            <a:r>
              <a:rPr lang="zh-CN" altLang="en-US" dirty="0"/>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紧跟活动目的。例如，某运营方希望通过举办活动让用户发表促进企业发展的建议。为吸引更多用户的参与，组织抽奖活动，虽然用户表现活跃，但大多数是为了参加抽奖赢得奖品，并未与企业展开高效互动，也就未达到活动的目的。</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       2</a:t>
            </a:r>
            <a:r>
              <a:rPr lang="zh-CN" altLang="en-US" dirty="0"/>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符合受众兴趣。通过聚焦用户提高其参与度。例如，宝宝摄影评选能够吸引宝妈的注意力，汉服走秀活动则以女性用户为主。</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       3</a:t>
            </a:r>
            <a:r>
              <a:rPr lang="zh-CN" altLang="en-US" dirty="0"/>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设置参与要求。如果要求较高，参与的用户人数会比较少；如果要求较低，对专业人士的吸引力则较低。</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       4</a:t>
            </a:r>
            <a:r>
              <a:rPr lang="zh-CN" altLang="en-US" dirty="0"/>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注重活动趣味性。对用户而言，活动本身的吸引力只有两点：一是奖品设置，二是体验活动本身的趣味性。可以在参与活动的过程中添加趣味性元素，调动用户参与的积极性。</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       5</a:t>
            </a:r>
            <a:r>
              <a:rPr lang="zh-CN" altLang="en-US" dirty="0"/>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引起用户情感共鸣。活动主题需要激发用户的情感共鸣，使活动在奖品之外具有更大的吸引力，调动更多用户参与的积极性。例如，某运营方在母亲节推出晒与母亲合照的活动，用户参与规模超过</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10000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人。编辑人员围绕该活动撰写文章，进一步感染受众。</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       6</a:t>
            </a:r>
            <a:r>
              <a:rPr lang="zh-CN" altLang="en-US" dirty="0"/>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借助社交媒体推广。想扩大活动参与范围，可以在朋友圈中进行信息推广，但要减少盲目性。首先，要对活动相关信息是否适合在朋友圈中发布进行判定；其次，要注重文案的设计，并选择合适的图片；另外，还要促使用户自发参与到活动信息的传播中。</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       7</a:t>
            </a:r>
            <a:r>
              <a:rPr lang="zh-CN" altLang="en-US" dirty="0"/>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运用当前社会热点。在内容中添加热点话题，通常能够吸引更多用户的参与，但鉴于热点更新速度非常快，需要加快活动推出的进程。</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       8</a:t>
            </a:r>
            <a:r>
              <a:rPr lang="zh-CN" altLang="en-US" dirty="0"/>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设置与活动内容相关的奖品。活动的参与度与奖品本身的价值并无直接联系，要提高活动的影响力，就要设置与活动本身相关的奖品。举例来说，摄影比赛活动为优胜者提供摄影设备，这对摄影爱好者来说更具吸引力。</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54</a:t>
            </a:fld>
            <a:endParaRPr lang="zh-CN" altLang="en-US"/>
          </a:p>
        </p:txBody>
      </p:sp>
    </p:spTree>
    <p:extLst>
      <p:ext uri="{BB962C8B-B14F-4D97-AF65-F5344CB8AC3E}">
        <p14:creationId xmlns:p14="http://schemas.microsoft.com/office/powerpoint/2010/main" val="101679538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       1</a:t>
            </a:r>
            <a:r>
              <a:rPr lang="zh-CN" altLang="en-US" dirty="0"/>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公司内部开展募捐。请求其他部门提供奖品，在必要时可通过部门管理者之间的沟通合作解决奖品问题。通常情况下，规模小的公司，内部各个部门之间的关系更加紧密，其他部门也愿意为公司发展助一臂之力。</a:t>
            </a:r>
          </a:p>
          <a:p>
            <a:r>
              <a:rPr lang="en-US" altLang="zh-CN" dirty="0"/>
              <a:t>       2</a:t>
            </a:r>
            <a:r>
              <a:rPr lang="zh-CN" altLang="en-US" dirty="0"/>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通过合作方式获得奖品。在与客户达成合作关系的基础上，通过销售部为其提供奖品；如果尚未达成合作，可以尝试多种方法，寻求业务部及多个部门的支持。</a:t>
            </a: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3</a:t>
            </a:r>
            <a:r>
              <a:rPr lang="zh-CN" altLang="en-US"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用现有资源充当奖品。如一些曾用作展示品或装饰品的玩偶、玩具、模型等，有时候这些奖品能够产生意想不到的作用，对参与者形成极大的吸引力。</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       4</a:t>
            </a:r>
            <a:r>
              <a:rPr lang="zh-CN" altLang="en-US" dirty="0"/>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将会员特权作为奖励。很多公司设有不同类型的会员体系。举例来说，消费达到一定额度才能成为某公司的会员，在推出活动时，公司便可将其作为活动奖励。也可以请用户到公司感受其工作环境，或者邀请用户参与内容制作过程。</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55</a:t>
            </a:fld>
            <a:endParaRPr lang="zh-CN" altLang="en-US"/>
          </a:p>
        </p:txBody>
      </p:sp>
    </p:spTree>
    <p:extLst>
      <p:ext uri="{BB962C8B-B14F-4D97-AF65-F5344CB8AC3E}">
        <p14:creationId xmlns:p14="http://schemas.microsoft.com/office/powerpoint/2010/main" val="46445639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56</a:t>
            </a:fld>
            <a:endParaRPr lang="zh-CN" altLang="en-US"/>
          </a:p>
        </p:txBody>
      </p:sp>
    </p:spTree>
    <p:extLst>
      <p:ext uri="{BB962C8B-B14F-4D97-AF65-F5344CB8AC3E}">
        <p14:creationId xmlns:p14="http://schemas.microsoft.com/office/powerpoint/2010/main" val="167763902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课堂讨论</a:t>
            </a:r>
            <a:r>
              <a:rPr lang="en-US" altLang="zh-CN" dirty="0"/>
              <a:t>——</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掌握了性媒体项目活动策划的要点后，学生一起讨论，策划一款运动鞋的</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618</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年中大促活动。并完成项目策划书的编写。</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57</a:t>
            </a:fld>
            <a:endParaRPr lang="zh-CN" altLang="en-US"/>
          </a:p>
        </p:txBody>
      </p:sp>
    </p:spTree>
    <p:extLst>
      <p:ext uri="{BB962C8B-B14F-4D97-AF65-F5344CB8AC3E}">
        <p14:creationId xmlns:p14="http://schemas.microsoft.com/office/powerpoint/2010/main" val="26652755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忘记这个出发点会让你走向歧路。例如一家跨国公司一直在国内开发一款拼车的软件，但是软件的很多版本更新都在提供加油优惠等功能的延续性或跨界性的点上，对于软件的核心价值——帮助用户拼车这个过程，一直缺少深度的优化和思考。所以他们的产品几乎一直没有任何起色。随着国内打车巨头和国外</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Uber</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的加入，他们这款产品的未来越来越渺茫。</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7</a:t>
            </a:fld>
            <a:endParaRPr lang="zh-CN" altLang="en-US"/>
          </a:p>
        </p:txBody>
      </p:sp>
    </p:spTree>
    <p:extLst>
      <p:ext uri="{BB962C8B-B14F-4D97-AF65-F5344CB8AC3E}">
        <p14:creationId xmlns:p14="http://schemas.microsoft.com/office/powerpoint/2010/main" val="37272780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现如今服务也是客户评价商家的一个标准，如果商家可以提高非常优质的服务，如海底捞这类企业，那无形中便增加了其附加价值。最后是在品牌文化中增加附加价值。例如如今在手机行业始终以高价示人的</a:t>
            </a:r>
            <a:r>
              <a:rPr lang="en-US" altLang="zh-CN" sz="1800" kern="100" dirty="0" err="1">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Iphone</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，其销售的不再是手机这个产品，更在于其品牌。换言之，如果你想提高这种附加价值，就势必要提升你的企业形象。</a:t>
            </a: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8</a:t>
            </a:fld>
            <a:endParaRPr lang="zh-CN" altLang="en-US"/>
          </a:p>
        </p:txBody>
      </p:sp>
    </p:spTree>
    <p:extLst>
      <p:ext uri="{BB962C8B-B14F-4D97-AF65-F5344CB8AC3E}">
        <p14:creationId xmlns:p14="http://schemas.microsoft.com/office/powerpoint/2010/main" val="14458509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9</a:t>
            </a:fld>
            <a:endParaRPr lang="zh-CN" altLang="en-US"/>
          </a:p>
        </p:txBody>
      </p:sp>
    </p:spTree>
    <p:extLst>
      <p:ext uri="{BB962C8B-B14F-4D97-AF65-F5344CB8AC3E}">
        <p14:creationId xmlns:p14="http://schemas.microsoft.com/office/powerpoint/2010/main" val="21918106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无论是粉丝经济还是小众文化，其实都是因为在这一点上做到位了。今天的消费者很有意思，围观的人群可能是产品目标消费者，但是他们不会替你传播。而替你传播的人，可能并不是你的主力用户。所以和能替你传播的人共鸣，因为他们能够帮你传播，而共鸣可能就体现在你的有趣、好玩或者便利上，然后用产品的核心价值吸引住主力用户群体，用产品的差异门槛维护你的阵地。这样就能在新媒体行业中占有一席之地。</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10</a:t>
            </a:fld>
            <a:endParaRPr lang="zh-CN" altLang="en-US"/>
          </a:p>
        </p:txBody>
      </p:sp>
    </p:spTree>
    <p:extLst>
      <p:ext uri="{BB962C8B-B14F-4D97-AF65-F5344CB8AC3E}">
        <p14:creationId xmlns:p14="http://schemas.microsoft.com/office/powerpoint/2010/main" val="85553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2021/6/29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2021/6/29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空白">
    <p:bg>
      <p:bgPr>
        <a:solidFill>
          <a:schemeClr val="bg1"/>
        </a:solidFill>
        <a:effectLst/>
      </p:bgPr>
    </p:bg>
    <p:spTree>
      <p:nvGrpSpPr>
        <p:cNvPr id="1" name=""/>
        <p:cNvGrpSpPr/>
        <p:nvPr/>
      </p:nvGrpSpPr>
      <p:grpSpPr>
        <a:xfrm>
          <a:off x="0" y="0"/>
          <a:ext cx="0" cy="0"/>
          <a:chOff x="0" y="0"/>
          <a:chExt cx="0" cy="0"/>
        </a:xfrm>
      </p:grpSpPr>
      <p:sp>
        <p:nvSpPr>
          <p:cNvPr id="14" name="标题 1"/>
          <p:cNvSpPr>
            <a:spLocks noGrp="1"/>
          </p:cNvSpPr>
          <p:nvPr>
            <p:ph type="title"/>
          </p:nvPr>
        </p:nvSpPr>
        <p:spPr>
          <a:xfrm>
            <a:off x="1365916" y="314372"/>
            <a:ext cx="8592276" cy="601249"/>
          </a:xfrm>
        </p:spPr>
        <p:txBody>
          <a:bodyPr>
            <a:normAutofit/>
          </a:bodyPr>
          <a:lstStyle>
            <a:lvl1pPr>
              <a:defRPr sz="2800" b="1">
                <a:latin typeface="微软雅黑" panose="020B0503020204020204" pitchFamily="34" charset="-122"/>
                <a:ea typeface="微软雅黑" panose="020B0503020204020204" pitchFamily="34" charset="-122"/>
                <a:cs typeface="Times New Roman" panose="02020603050405020304" pitchFamily="18" charset="0"/>
              </a:defRPr>
            </a:lvl1pPr>
          </a:lstStyle>
          <a:p>
            <a:r>
              <a:rPr lang="zh-CN" altLang="en-US" dirty="0"/>
              <a:t>单击此处编辑母版标题样式</a:t>
            </a:r>
          </a:p>
        </p:txBody>
      </p:sp>
      <p:pic>
        <p:nvPicPr>
          <p:cNvPr id="5" name="图片 4"/>
          <p:cNvPicPr>
            <a:picLocks noChangeAspect="1"/>
          </p:cNvPicPr>
          <p:nvPr userDrawn="1"/>
        </p:nvPicPr>
        <p:blipFill rotWithShape="1">
          <a:blip r:embed="rId2"/>
          <a:srcRect l="17556" t="27912" r="13351" b="31322"/>
          <a:stretch>
            <a:fillRect/>
          </a:stretch>
        </p:blipFill>
        <p:spPr>
          <a:xfrm>
            <a:off x="9979194" y="41715"/>
            <a:ext cx="1896132" cy="1126686"/>
          </a:xfrm>
          <a:prstGeom prst="rect">
            <a:avLst/>
          </a:prstGeom>
        </p:spPr>
      </p:pic>
      <p:pic>
        <p:nvPicPr>
          <p:cNvPr id="6" name="图片 5"/>
          <p:cNvPicPr>
            <a:picLocks noChangeAspect="1"/>
          </p:cNvPicPr>
          <p:nvPr userDrawn="1"/>
        </p:nvPicPr>
        <p:blipFill>
          <a:blip r:embed="rId3"/>
          <a:stretch>
            <a:fillRect/>
          </a:stretch>
        </p:blipFill>
        <p:spPr>
          <a:xfrm>
            <a:off x="472440" y="0"/>
            <a:ext cx="579120" cy="1253391"/>
          </a:xfrm>
          <a:prstGeom prst="rect">
            <a:avLst/>
          </a:prstGeom>
        </p:spPr>
      </p:pic>
    </p:spTree>
    <p:extLst>
      <p:ext uri="{BB962C8B-B14F-4D97-AF65-F5344CB8AC3E}">
        <p14:creationId xmlns:p14="http://schemas.microsoft.com/office/powerpoint/2010/main" val="3827983990"/>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2021/6/29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244741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2021/6/29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023336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2021/6/29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221856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2021/6/29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9996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2021/6/29</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201872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2021/6/29</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993283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2021/6/29</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2071659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2021/6/29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407610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2021/6/29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2021/6/29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437752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2021/6/29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303946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2021/6/29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7144105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Main">
    <p:spTree>
      <p:nvGrpSpPr>
        <p:cNvPr id="1" name=""/>
        <p:cNvGrpSpPr/>
        <p:nvPr/>
      </p:nvGrpSpPr>
      <p:grpSpPr>
        <a:xfrm>
          <a:off x="0" y="0"/>
          <a:ext cx="0" cy="0"/>
          <a:chOff x="0" y="0"/>
          <a:chExt cx="0" cy="0"/>
        </a:xfrm>
      </p:grpSpPr>
      <p:sp>
        <p:nvSpPr>
          <p:cNvPr id="8" name="Text Placeholder 3"/>
          <p:cNvSpPr>
            <a:spLocks noGrp="1"/>
          </p:cNvSpPr>
          <p:nvPr>
            <p:ph type="body" sz="half" idx="2" hasCustomPrompt="1"/>
          </p:nvPr>
        </p:nvSpPr>
        <p:spPr>
          <a:xfrm>
            <a:off x="508001" y="1178427"/>
            <a:ext cx="11157817" cy="231007"/>
          </a:xfrm>
          <a:prstGeom prst="rect">
            <a:avLst/>
          </a:prstGeom>
        </p:spPr>
        <p:txBody>
          <a:bodyPr wrap="none" lIns="0" tIns="0" rIns="0" bIns="0" anchor="ctr">
            <a:noAutofit/>
          </a:bodyPr>
          <a:lstStyle>
            <a:lvl1pPr marL="0" indent="0" algn="ctr">
              <a:buNone/>
              <a:defRPr sz="1600" b="0" baseline="0">
                <a:solidFill>
                  <a:schemeClr val="bg1">
                    <a:lumMod val="65000"/>
                  </a:schemeClr>
                </a:solidFill>
                <a:latin typeface="+mn-lt"/>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CLICK TO EDITE SUBTITLE</a:t>
            </a:r>
          </a:p>
        </p:txBody>
      </p:sp>
      <p:sp>
        <p:nvSpPr>
          <p:cNvPr id="9" name="Title 2"/>
          <p:cNvSpPr>
            <a:spLocks noGrp="1"/>
          </p:cNvSpPr>
          <p:nvPr>
            <p:ph type="title"/>
          </p:nvPr>
        </p:nvSpPr>
        <p:spPr>
          <a:xfrm>
            <a:off x="508001" y="455085"/>
            <a:ext cx="11157817" cy="660511"/>
          </a:xfrm>
          <a:prstGeom prst="rect">
            <a:avLst/>
          </a:prstGeom>
        </p:spPr>
        <p:txBody>
          <a:bodyPr lIns="0" tIns="0" rIns="0" bIns="0" anchor="ctr"/>
          <a:lstStyle>
            <a:lvl1pPr algn="ctr">
              <a:defRPr sz="4800">
                <a:solidFill>
                  <a:schemeClr val="bg1">
                    <a:lumMod val="50000"/>
                  </a:schemeClr>
                </a:solidFill>
              </a:defRPr>
            </a:lvl1pPr>
          </a:lstStyle>
          <a:p>
            <a:r>
              <a:rPr lang="en-US" dirty="0"/>
              <a:t>Click to edit Master title style</a:t>
            </a:r>
          </a:p>
        </p:txBody>
      </p:sp>
    </p:spTree>
    <p:extLst>
      <p:ext uri="{BB962C8B-B14F-4D97-AF65-F5344CB8AC3E}">
        <p14:creationId xmlns:p14="http://schemas.microsoft.com/office/powerpoint/2010/main" val="261379697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359310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2021/6/29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2021/6/29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2021/6/29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2021/6/29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2021/6/29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2021/6/29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8EBF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2021/6/29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8" r:id="rId9"/>
    <p:sldLayoutId id="2147483659" r:id="rId10"/>
    <p:sldLayoutId id="2147483660"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0F686C-BDB7-4B1F-BADF-21AE24DC015F}" type="datetimeFigureOut">
              <a:rPr lang="zh-CN" altLang="en-US" smtClean="0">
                <a:solidFill>
                  <a:prstClr val="black">
                    <a:tint val="75000"/>
                  </a:prstClr>
                </a:solidFill>
              </a:rPr>
              <a:pPr/>
              <a:t>2021/6/29</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73741854"/>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5.jpe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1.xml"/><Relationship Id="rId1" Type="http://schemas.openxmlformats.org/officeDocument/2006/relationships/slideLayout" Target="../slideLayouts/slideLayout7.xml"/><Relationship Id="rId5" Type="http://schemas.openxmlformats.org/officeDocument/2006/relationships/image" Target="https://pic4.zhimg.com/v2-042fb31cc02d0c2eb9600bf5b3371167_r.jpg" TargetMode="External"/><Relationship Id="rId4" Type="http://schemas.openxmlformats.org/officeDocument/2006/relationships/image" Target="../media/image18.jpeg"/></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9.xml"/><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4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3.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4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4.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3.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5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C96EBA74-F088-6041-B512-E5511619F1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文本框 2"/>
          <p:cNvSpPr txBox="1"/>
          <p:nvPr/>
        </p:nvSpPr>
        <p:spPr>
          <a:xfrm>
            <a:off x="8684177" y="5439623"/>
            <a:ext cx="3358306" cy="1023742"/>
          </a:xfrm>
          <a:prstGeom prst="rect">
            <a:avLst/>
          </a:prstGeom>
          <a:noFill/>
        </p:spPr>
        <p:txBody>
          <a:bodyPr wrap="square" rtlCol="0">
            <a:spAutoFit/>
          </a:bodyPr>
          <a:lstStyle/>
          <a:p>
            <a:pPr algn="r">
              <a:lnSpc>
                <a:spcPct val="150000"/>
              </a:lnSpc>
            </a:pPr>
            <a:r>
              <a:rPr kumimoji="1" lang="zh-CN" altLang="en-US" sz="1400" dirty="0">
                <a:solidFill>
                  <a:schemeClr val="bg1"/>
                </a:solidFill>
                <a:latin typeface="微软雅黑" panose="020B0503020204020204" pitchFamily="34" charset="-122"/>
                <a:ea typeface="微软雅黑" panose="020B0503020204020204" pitchFamily="34" charset="-122"/>
              </a:rPr>
              <a:t>天下秀数字科技（集团）股份有限公司</a:t>
            </a:r>
          </a:p>
          <a:p>
            <a:pPr algn="r">
              <a:lnSpc>
                <a:spcPct val="150000"/>
              </a:lnSpc>
            </a:pPr>
            <a:r>
              <a:rPr kumimoji="1" lang="zh-CN" altLang="en-US" sz="1400" dirty="0">
                <a:solidFill>
                  <a:schemeClr val="bg1"/>
                </a:solidFill>
                <a:latin typeface="微软雅黑" panose="020B0503020204020204" pitchFamily="34" charset="-122"/>
                <a:ea typeface="微软雅黑" panose="020B0503020204020204" pitchFamily="34" charset="-122"/>
              </a:rPr>
              <a:t>中国主板上市企业  </a:t>
            </a:r>
            <a:endParaRPr kumimoji="1" lang="en-US" altLang="zh-CN" sz="1400" dirty="0">
              <a:solidFill>
                <a:schemeClr val="bg1"/>
              </a:solidFill>
              <a:latin typeface="微软雅黑" panose="020B0503020204020204" pitchFamily="34" charset="-122"/>
              <a:ea typeface="微软雅黑" panose="020B0503020204020204" pitchFamily="34" charset="-122"/>
            </a:endParaRPr>
          </a:p>
          <a:p>
            <a:pPr algn="r">
              <a:lnSpc>
                <a:spcPct val="150000"/>
              </a:lnSpc>
            </a:pPr>
            <a:r>
              <a:rPr kumimoji="1" lang="zh-CN" altLang="en-US" sz="1400" dirty="0">
                <a:solidFill>
                  <a:schemeClr val="bg1"/>
                </a:solidFill>
                <a:latin typeface="微软雅黑" panose="020B0503020204020204" pitchFamily="34" charset="-122"/>
                <a:ea typeface="微软雅黑" panose="020B0503020204020204" pitchFamily="34" charset="-122"/>
              </a:rPr>
              <a:t>股票代码：</a:t>
            </a:r>
            <a:r>
              <a:rPr kumimoji="1" lang="en-US" altLang="zh-CN" sz="1400" dirty="0">
                <a:solidFill>
                  <a:schemeClr val="bg1"/>
                </a:solidFill>
                <a:latin typeface="微软雅黑" panose="020B0503020204020204" pitchFamily="34" charset="-122"/>
                <a:ea typeface="微软雅黑" panose="020B0503020204020204" pitchFamily="34" charset="-122"/>
              </a:rPr>
              <a:t>600556</a:t>
            </a:r>
            <a:endParaRPr kumimoji="1"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F4E3FFDB-5A61-294E-8BD4-9312A9F99821}"/>
              </a:ext>
            </a:extLst>
          </p:cNvPr>
          <p:cNvSpPr txBox="1"/>
          <p:nvPr/>
        </p:nvSpPr>
        <p:spPr>
          <a:xfrm>
            <a:off x="267335" y="1756503"/>
            <a:ext cx="11657330" cy="2438488"/>
          </a:xfrm>
          <a:prstGeom prst="rect">
            <a:avLst/>
          </a:prstGeom>
          <a:noFill/>
        </p:spPr>
        <p:txBody>
          <a:bodyPr wrap="square" rtlCol="0">
            <a:spAutoFit/>
          </a:bodyPr>
          <a:lstStyle/>
          <a:p>
            <a:pPr algn="ctr">
              <a:lnSpc>
                <a:spcPct val="150000"/>
              </a:lnSpc>
            </a:pPr>
            <a:r>
              <a:rPr lang="zh-CN" altLang="en-US" sz="5400" b="1" dirty="0">
                <a:solidFill>
                  <a:schemeClr val="bg1"/>
                </a:solidFill>
                <a:latin typeface="微软雅黑" panose="020B0503020204020204" pitchFamily="34" charset="-122"/>
                <a:ea typeface="微软雅黑" panose="020B0503020204020204" pitchFamily="34" charset="-122"/>
                <a:sym typeface="+mn-ea"/>
              </a:rPr>
              <a:t>新媒体项目策划与运营</a:t>
            </a:r>
            <a:endParaRPr lang="en-US" altLang="zh-CN" sz="5400" b="1" dirty="0">
              <a:solidFill>
                <a:schemeClr val="bg1"/>
              </a:solidFill>
              <a:latin typeface="微软雅黑" panose="020B0503020204020204" pitchFamily="34" charset="-122"/>
              <a:ea typeface="微软雅黑" panose="020B0503020204020204" pitchFamily="34" charset="-122"/>
              <a:sym typeface="+mn-ea"/>
            </a:endParaRPr>
          </a:p>
          <a:p>
            <a:pPr algn="ctr">
              <a:lnSpc>
                <a:spcPct val="150000"/>
              </a:lnSpc>
            </a:pPr>
            <a:r>
              <a:rPr lang="zh-CN" altLang="en-US" sz="5400" b="1" dirty="0">
                <a:solidFill>
                  <a:schemeClr val="bg1"/>
                </a:solidFill>
                <a:latin typeface="微软雅黑" panose="020B0503020204020204" pitchFamily="34" charset="-122"/>
                <a:ea typeface="微软雅黑" panose="020B0503020204020204" pitchFamily="34" charset="-122"/>
                <a:sym typeface="+mn-ea"/>
              </a:rPr>
              <a:t>培   训</a:t>
            </a:r>
          </a:p>
        </p:txBody>
      </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67369" y="-196535"/>
            <a:ext cx="3542626" cy="1416811"/>
          </a:xfrm>
          <a:prstGeom prst="rect">
            <a:avLst/>
          </a:prstGeom>
        </p:spPr>
      </p:pic>
    </p:spTree>
    <p:extLst>
      <p:ext uri="{BB962C8B-B14F-4D97-AF65-F5344CB8AC3E}">
        <p14:creationId xmlns:p14="http://schemas.microsoft.com/office/powerpoint/2010/main" val="3912695963"/>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营销、策划和运营的关系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377744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营销</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共鸣（</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Vibration</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新媒体时代的用户有个共同的特点就是品牌忠诚度低，但是冒险度高。这也是因为目前传播人群的主力是</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90</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后甚至</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95</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后的原因。在这样的背景下用户可能并不忠于某个品牌，他们会忠于对一段体验的认可和共鸣。</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这一段体验可能是情感上的，可能是使用体验上的，可能是价值观上的。目前新媒体市场中做的好的产品，有意无意都抓住了用户的共鸣。</a:t>
            </a: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64461968"/>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营销、策划和运营的关系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239245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营销</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6858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三分钟</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微电影情感共鸣营销</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苹果公司联手陈可辛导演，发布最新中国春节营销微电影《三分钟》。在正式发布前，这部微电影就已经在微博、微信等各大社交平台发酵，赚足了噱头。</a:t>
            </a: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2050" name="Picture 2">
            <a:extLst>
              <a:ext uri="{FF2B5EF4-FFF2-40B4-BE49-F238E27FC236}">
                <a16:creationId xmlns:a16="http://schemas.microsoft.com/office/drawing/2014/main" id="{AB8EE654-D965-437D-BFC0-03F94B6DFCB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75513" y="3102721"/>
            <a:ext cx="7757854" cy="3398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35383531"/>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营销、策划和运营的关系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377744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策划</a:t>
            </a:r>
            <a:endParaRPr lang="zh-CN" altLang="en-US" sz="2000" b="1" dirty="0">
              <a:solidFill>
                <a:schemeClr val="accent1">
                  <a:lumMod val="50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策划是指如何包装营销过程中的每一个环节。比如在产品环节，如何策划产品的外观；在渠道环节，如何策划产品招商会议；在推广环节，如何策划推广的方案。策划对营销过程中的每一个环节都进行具体的构思，并形成每一个环节的闭环，同时又会为下一个环节进行铺垫。</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在具体的营销工作中，策划更侧重于形成产品后，如何进入市场，获得理想的购买效应。也就是具体的是从产品到市场的环节。如何在这个环节中，进行产品定位，如何打通渠道，进行具体方案的包装和运作。</a:t>
            </a: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042112272"/>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营销、策划和运营的关系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285411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运营</a:t>
            </a:r>
            <a:endParaRPr lang="zh-CN" altLang="en-US" sz="2000" b="1" dirty="0">
              <a:solidFill>
                <a:schemeClr val="accent1">
                  <a:lumMod val="50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运营是指营销系统中的每一个单环节的运作，或者几个相连环节的运作。也就是具体执行落地的工作，将一些策划的方案，具体进行实施落地。在一些营销工作中，会强调如何运营。就是指具体如何实施，将策划的方案，变成具体执行流程，最终达到整个营销的工作的目标，也就是业绩的实现。</a:t>
            </a: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498894647"/>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营销、策划和运营的关系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193078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策划、营销和运营三者的关系</a:t>
            </a:r>
            <a:endParaRPr lang="zh-CN" altLang="en-US" sz="2000" b="1" dirty="0">
              <a:solidFill>
                <a:schemeClr val="accent1">
                  <a:lumMod val="50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从属关系</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营销是一个产品或者项目上市的整体运作的概念。在所有的环节中，策划和运营都是为整个营销系统服务的，因此，它们从属于整个营销工作。</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3074" name="Picture 2">
            <a:extLst>
              <a:ext uri="{FF2B5EF4-FFF2-40B4-BE49-F238E27FC236}">
                <a16:creationId xmlns:a16="http://schemas.microsoft.com/office/drawing/2014/main" id="{53A5EA3C-9BCC-42EB-8D07-45E4E58AC94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84943" y="3087358"/>
            <a:ext cx="5625626" cy="3477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09196795"/>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营销、策划和运营的关系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423910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策划、营销和运营三者的关系</a:t>
            </a:r>
            <a:endParaRPr lang="zh-CN" altLang="en-US" sz="2000" b="1" dirty="0">
              <a:solidFill>
                <a:schemeClr val="accent1">
                  <a:lumMod val="50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互相影响</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具体的营销工作中，营销、策划和运营三者之间是互相影响的。可以理解为全局与每一个单元之间的关系，也可以理解为想法与执行之间的关系。三者之间互相影响，无论哪一个环节出了问题，都会造成整个产品或项目达不到营销的最终目标。</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确定产品或者项目上市计划后，就要对整个项目的营销系统进行规划。对整个营销系统的每一个环节进行策划，并形成具体的方案，然后由运营部门具体执行，最终达到营销的最终目的，实现公司制定的盈利目标。</a:t>
            </a: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807848639"/>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新媒体项目策划的特点</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331578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互动性</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在传统媒体策划事件过程中，信息的传播和接收往往是单向的，受众只是被动地获取相关媒体信息，策划事件的负责人不能及时的获取受众的反馈意见。</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新媒体环境下，受众可以借助微博、微信、抖音以及网页评论等渠道，发表对策划事件的意见和看法，让相关负责人更为直观地了解大众意见，并根据反馈信息进行相应调整，提升新媒体策划事件的有效性和传播力。</a:t>
            </a: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096743533"/>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新媒体项目策划的特点</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331578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裂变性</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裂变性是新媒体策划的一个重要特点。伴随着移动互联网的发展以及新媒体的崛起，网络信息呈指数化增长。这一情况导致发布在新媒体平台上的策划事件能够在短时间内迅速发酵，并通过不同平台之间的链接在整个新媒体环境下传播，出现裂变的信息传播效果。</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当前，新媒体策划事件的传播渠道更为广泛，不再只局限于一个渠道或者一个平台，各个平台之间的互通性加剧了策划事件传播过程的裂变性。</a:t>
            </a: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334283393"/>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新媒体项目策划的特点</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331578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多样性</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多样性是指新媒体策划事件传播平台的多样性和语言的多样性。首先，随着我国信息技术的发展，智能电视、计算机、智能手机和平板电脑等设备已经成为人们最为常用的信息获取工具和载体，新媒体策划事件的传播实现了媒体工具载体的信息共享。除此之外，微博、微信公众号、抖音和今日头条等软件，都成为新媒体事件的重要传播渠道</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。不同平台之间和载体之间都实现了不同程度的媒体资源共享，新媒体策划事件的影响力也进一步提升。</a:t>
            </a: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grpSp>
        <p:nvGrpSpPr>
          <p:cNvPr id="2" name="组合 1">
            <a:extLst>
              <a:ext uri="{FF2B5EF4-FFF2-40B4-BE49-F238E27FC236}">
                <a16:creationId xmlns:a16="http://schemas.microsoft.com/office/drawing/2014/main" id="{81AA9017-6658-4C3B-896B-DAE06FCCD543}"/>
              </a:ext>
            </a:extLst>
          </p:cNvPr>
          <p:cNvGrpSpPr/>
          <p:nvPr/>
        </p:nvGrpSpPr>
        <p:grpSpPr>
          <a:xfrm>
            <a:off x="1328083" y="4139197"/>
            <a:ext cx="9654166" cy="2161706"/>
            <a:chOff x="2377484" y="4623776"/>
            <a:chExt cx="4528383" cy="1013970"/>
          </a:xfrm>
        </p:grpSpPr>
        <p:pic>
          <p:nvPicPr>
            <p:cNvPr id="4098" name="Picture 2">
              <a:extLst>
                <a:ext uri="{FF2B5EF4-FFF2-40B4-BE49-F238E27FC236}">
                  <a16:creationId xmlns:a16="http://schemas.microsoft.com/office/drawing/2014/main" id="{7A0E0EBE-0039-4D76-BD61-33EB9692AE8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8980" t="9317" r="9668" b="8655"/>
            <a:stretch>
              <a:fillRect/>
            </a:stretch>
          </p:blipFill>
          <p:spPr bwMode="auto">
            <a:xfrm>
              <a:off x="2377484" y="4663021"/>
              <a:ext cx="949325" cy="97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Picture 3">
              <a:extLst>
                <a:ext uri="{FF2B5EF4-FFF2-40B4-BE49-F238E27FC236}">
                  <a16:creationId xmlns:a16="http://schemas.microsoft.com/office/drawing/2014/main" id="{896D569F-1FB6-49F2-97BD-F9D26F85C71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53570" y="4642694"/>
              <a:ext cx="974725" cy="97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Picture 4">
              <a:extLst>
                <a:ext uri="{FF2B5EF4-FFF2-40B4-BE49-F238E27FC236}">
                  <a16:creationId xmlns:a16="http://schemas.microsoft.com/office/drawing/2014/main" id="{612BE9F3-CAA1-4E18-A0DB-F2B87E06E78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26097" t="20218" r="26309" b="20512"/>
            <a:stretch>
              <a:fillRect/>
            </a:stretch>
          </p:blipFill>
          <p:spPr bwMode="auto">
            <a:xfrm>
              <a:off x="4755056" y="4655306"/>
              <a:ext cx="974725" cy="97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 name="Picture 5">
              <a:extLst>
                <a:ext uri="{FF2B5EF4-FFF2-40B4-BE49-F238E27FC236}">
                  <a16:creationId xmlns:a16="http://schemas.microsoft.com/office/drawing/2014/main" id="{7AA8C9B7-6F13-4405-A057-CEC0444E15FC}"/>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l="6757" t="4338" r="4338" b="5797"/>
            <a:stretch>
              <a:fillRect/>
            </a:stretch>
          </p:blipFill>
          <p:spPr bwMode="auto">
            <a:xfrm>
              <a:off x="5956542" y="4623776"/>
              <a:ext cx="949325" cy="97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587479133"/>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新媒体项目策划的特点</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285411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多样性</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其次，在新媒体视角下，策划事件不再是仅仅针对国内受众，而是面对全球受众。互联网的出现和发展打破了国家之间的传播界限，使得不同国家的新媒体策划事件可以互相传播和交流。在这种环境下，新媒体策划事件也逐步建立了国际化视角，从不同国家的语言特点和文化特点出发，增强了其语言的多样性特点。</a:t>
            </a: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546073615"/>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7621D393-7EDB-7B47-ABC3-3DDCB23071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标题 3">
            <a:extLst>
              <a:ext uri="{FF2B5EF4-FFF2-40B4-BE49-F238E27FC236}">
                <a16:creationId xmlns:a16="http://schemas.microsoft.com/office/drawing/2014/main" id="{E199AD43-C31D-8B46-9569-6E4054816DD4}"/>
              </a:ext>
            </a:extLst>
          </p:cNvPr>
          <p:cNvSpPr>
            <a:spLocks noGrp="1"/>
          </p:cNvSpPr>
          <p:nvPr>
            <p:ph type="title"/>
          </p:nvPr>
        </p:nvSpPr>
        <p:spPr>
          <a:xfrm>
            <a:off x="630552" y="1846730"/>
            <a:ext cx="10930895" cy="2479963"/>
          </a:xfrm>
        </p:spPr>
        <p:txBody>
          <a:bodyPr>
            <a:noAutofit/>
          </a:bodyPr>
          <a:lstStyle/>
          <a:p>
            <a:pPr algn="ctr">
              <a:lnSpc>
                <a:spcPct val="150000"/>
              </a:lnSpc>
            </a:pPr>
            <a:r>
              <a:rPr lang="zh-CN" altLang="en-US" sz="3600" dirty="0">
                <a:solidFill>
                  <a:schemeClr val="bg1"/>
                </a:solidFill>
              </a:rPr>
              <a:t>第二章   新媒体项目策划</a:t>
            </a:r>
            <a:br>
              <a:rPr lang="en-US" altLang="zh-CN" sz="3600" dirty="0">
                <a:solidFill>
                  <a:schemeClr val="bg1"/>
                </a:solidFill>
              </a:rPr>
            </a:br>
            <a:r>
              <a:rPr lang="zh-CN" altLang="en-US" sz="3600" dirty="0">
                <a:solidFill>
                  <a:schemeClr val="bg1"/>
                </a:solidFill>
              </a:rPr>
              <a:t>授课教师：</a:t>
            </a: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66030" y="296091"/>
            <a:ext cx="2298785" cy="522829"/>
          </a:xfrm>
          <a:prstGeom prst="rect">
            <a:avLst/>
          </a:prstGeom>
        </p:spPr>
      </p:pic>
    </p:spTree>
    <p:extLst>
      <p:ext uri="{BB962C8B-B14F-4D97-AF65-F5344CB8AC3E}">
        <p14:creationId xmlns:p14="http://schemas.microsoft.com/office/powerpoint/2010/main" val="78774505"/>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新媒体项目策划的特点</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2" y="998390"/>
            <a:ext cx="7294330" cy="6039602"/>
          </a:xfrm>
          <a:prstGeom prst="rect">
            <a:avLst/>
          </a:prstGeom>
        </p:spPr>
        <p:txBody>
          <a:bodyPr wrap="square">
            <a:spAutoFit/>
          </a:bodyPr>
          <a:lstStyle/>
          <a:p>
            <a:pPr marL="6858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私域流量与</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KOC》</a:t>
            </a:r>
            <a:endParaRPr lang="zh-CN" altLang="en-US" sz="2000" b="1" dirty="0">
              <a:solidFill>
                <a:schemeClr val="accent1">
                  <a:lumMod val="50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某彩妆品牌在广州开设了两家线下体验店，每位柜姐都会引导到店的顾客加一个微信号为好友，线上下单也同样用福利引导至一个微信号。</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该微信号由一位叫“小完子”的真人出镜，精心运营她的朋友圈，每天</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条，看起来就像一个喜欢化妆的女生的日常。她会拉你进入品牌的各种福利社群。小完子还有自己名字的小程序“完子说”，里面发的都是化妆技巧内容。</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建立私域流量以后，品牌通过朋友圈、社群反复触达顾客，用直播、大促和抽奖等各种方式形成转化或复购。私域流量的内容覆盖电竞、秀场和直播电商等全领域，有利于</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MCN</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、原创作者与粉丝们更深入的互动。</a:t>
            </a: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5122" name="Picture 2">
            <a:extLst>
              <a:ext uri="{FF2B5EF4-FFF2-40B4-BE49-F238E27FC236}">
                <a16:creationId xmlns:a16="http://schemas.microsoft.com/office/drawing/2014/main" id="{D1CD5FC6-7DEC-487E-ABEF-AA3375A392F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25006" y="2102624"/>
            <a:ext cx="3776108" cy="3831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69736784"/>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新媒体项目策划的原理</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84CF5867-8B50-4739-99D5-105903665556}"/>
              </a:ext>
            </a:extLst>
          </p:cNvPr>
          <p:cNvSpPr/>
          <p:nvPr/>
        </p:nvSpPr>
        <p:spPr>
          <a:xfrm>
            <a:off x="550591" y="998390"/>
            <a:ext cx="11047851" cy="516243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心理原理</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项目策划的心理障碍</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、畏惧现象</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外行看来，新媒体项目都具有一定的风险。但是，风险大也意味着一定程度上的创新，风险就意味着机遇，机遇就意味着成功的开始。但在实际操作中，资历越深的策划人，策划风险的意识越强，都力求用最小的代价换取最大的成功，在策划的全过程中，付多少代价，冒多少风险，这都是策划人十分关注的问题。</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畏惧心理是一个在正常生活环境中的人的共同心理特性，也是策划者的一个重要的心理特征。而对于一个策划者来说，畏惧心理是策划的一大心理障碍。由于存在这样一种心理，有许多本不困难的问题变成难题，本已到手的胜利功亏一篑。</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36222797"/>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新媒体项目策划的原理</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84CF5867-8B50-4739-99D5-105903665556}"/>
              </a:ext>
            </a:extLst>
          </p:cNvPr>
          <p:cNvSpPr/>
          <p:nvPr/>
        </p:nvSpPr>
        <p:spPr>
          <a:xfrm>
            <a:off x="550591" y="998390"/>
            <a:ext cx="11047851" cy="331578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心理原理</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项目策划的心理障碍</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、刻板现象</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刻板现象是指人们常常将事物按一定的特征分为若干类，对每一类都有一个固定的看法，并作为判断的依据。刻板现象是对人、事、物的最初步、最简单的认识，它虽有利于对事物作出概括性的反映，但也容易形成错误的判断。</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48163980"/>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新媒体项目策划的原理</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84CF5867-8B50-4739-99D5-105903665556}"/>
              </a:ext>
            </a:extLst>
          </p:cNvPr>
          <p:cNvSpPr/>
          <p:nvPr/>
        </p:nvSpPr>
        <p:spPr>
          <a:xfrm>
            <a:off x="550591" y="998390"/>
            <a:ext cx="11047851" cy="516243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心理原理</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项目策划的心理障碍</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、初次现象</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初次现象是指一种先入为主的思想方法，即用过去的印象或先听到消息所形成的各种认识去评价事物、做出判断或决策的错误心理。</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项目策划人在进行策划时，常受到先入为主的心理定势的影响，以致对客观情况做出错误的结论，使策划失去了正确的前提条件。策划人要坚决摆脱这种固定的思维方式，用运动的、全面的、联系的观点分析问题，进而找出解决问题的创意。不能想当然，无论什么问题，都要拿到实践去检验，然后再作用于实践，要经过思维→实践→思维的过程，只有这样，才能做出正确的策划创意。</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9078374"/>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新媒体项目策划的原理</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84CF5867-8B50-4739-99D5-105903665556}"/>
              </a:ext>
            </a:extLst>
          </p:cNvPr>
          <p:cNvSpPr/>
          <p:nvPr/>
        </p:nvSpPr>
        <p:spPr>
          <a:xfrm>
            <a:off x="550591" y="998390"/>
            <a:ext cx="11047851" cy="423910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心理原理</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项目策划的心理障碍</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4</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、井蛙效应</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井蛙效应是指在进行策划时，只见眼前利益、局部利益，而忽略长远利益、全局利益的一种心理。</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项目策划的具体实践中，往往表现出一种急功近利的行为，以致于为了局部利益而放弃了全局的利益，为了眼前的利益而放弃了长远利益，这种策划心理，常导致策划的失误以致失败。有经验的策划者，却可以利用这一心理，放出诱饵。</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15551453"/>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新媒体项目策划的原理</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84CF5867-8B50-4739-99D5-105903665556}"/>
              </a:ext>
            </a:extLst>
          </p:cNvPr>
          <p:cNvSpPr/>
          <p:nvPr/>
        </p:nvSpPr>
        <p:spPr>
          <a:xfrm>
            <a:off x="550592" y="998390"/>
            <a:ext cx="5888046" cy="562410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心理原理</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项目策划的心理规律</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、满足心理需要</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心理需要是人们心理活动的前提条件，是人产生行为的原因，也是个性积极性的源泉。心理学家马斯洛把人的需要划分为五个层次：生理需求、安全需求、社交需求、尊重需求和自我实现需求</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这些需要在人际活动中都会有一定的体现，项目策划要善于利用这些需要，有效地进行心理诉求。作为一个策划者，了解策划对象的心理需要，再以合理的方法满足相应的需求，就会有的放矢，取得成功。</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6146" name="Picture 2">
            <a:extLst>
              <a:ext uri="{FF2B5EF4-FFF2-40B4-BE49-F238E27FC236}">
                <a16:creationId xmlns:a16="http://schemas.microsoft.com/office/drawing/2014/main" id="{D0900CD6-D894-483D-9816-7B5AF358E38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50239" y="1919555"/>
            <a:ext cx="4820472" cy="4096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27273399"/>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新媒体项目策划的原理</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84CF5867-8B50-4739-99D5-105903665556}"/>
              </a:ext>
            </a:extLst>
          </p:cNvPr>
          <p:cNvSpPr/>
          <p:nvPr/>
        </p:nvSpPr>
        <p:spPr>
          <a:xfrm>
            <a:off x="550591" y="998390"/>
            <a:ext cx="10876255" cy="377744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心理原理</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项目策划的心理规律</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、利用心理弱点</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人们在反映客观现实事物时，由于各种客观与主观因素的干扰，有时候不能正确地反映客观事物；即使正确地反映了客观事物，受心理素质和活动水平的制约，经过理性思维的阶段，也不一定能得出与实际完全吻合的判断；即使能得出正确的思维结论，由于人们的心理对客观现实的适应及所处的状态，也未能能客观地反映现实，因此，合理、恰当地利用心理弱点，会产生意想不到的效果</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43418384"/>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新媒体项目策划的原理</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84CF5867-8B50-4739-99D5-105903665556}"/>
              </a:ext>
            </a:extLst>
          </p:cNvPr>
          <p:cNvSpPr/>
          <p:nvPr/>
        </p:nvSpPr>
        <p:spPr>
          <a:xfrm>
            <a:off x="550591" y="998390"/>
            <a:ext cx="10876255" cy="377744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心理原理</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6858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懂得购买者的心理</a:t>
            </a:r>
            <a:endParaRPr lang="en-US" altLang="zh-CN" sz="2000" b="1" dirty="0">
              <a:solidFill>
                <a:schemeClr val="accent1">
                  <a:lumMod val="50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5</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分钟卖掉</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15000</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只口红，与马云同台</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PK</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，不足三年，某主播实现了月薪</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3000</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到年入千万的逆袭。</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2019</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年，彻底火了！</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伴随而来的，便是直播带货的兴起，它正以一种新机遇、新趋势的姿态，迅速的蓬勃发展。</a:t>
            </a:r>
            <a:br>
              <a:rPr lang="en-US" altLang="zh-CN" sz="2000" dirty="0">
                <a:solidFill>
                  <a:schemeClr val="bg2">
                    <a:lumMod val="25000"/>
                  </a:schemeClr>
                </a:solidFill>
                <a:latin typeface="微软雅黑" panose="020B0503020204020204" pitchFamily="34" charset="-122"/>
                <a:ea typeface="微软雅黑" panose="020B0503020204020204" pitchFamily="34" charset="-122"/>
              </a:rPr>
            </a:br>
            <a:r>
              <a:rPr lang="zh-CN" altLang="zh-CN" sz="2000" dirty="0">
                <a:solidFill>
                  <a:schemeClr val="bg2">
                    <a:lumMod val="25000"/>
                  </a:schemeClr>
                </a:solidFill>
                <a:latin typeface="微软雅黑" panose="020B0503020204020204" pitchFamily="34" charset="-122"/>
                <a:ea typeface="微软雅黑" panose="020B0503020204020204" pitchFamily="34" charset="-122"/>
              </a:rPr>
              <a:t>双</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11</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当天，该主播直播</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4</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小时，有</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3000</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万人观看，库存几十万的商品上架</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秒就被抢空。因为他很懂自己的用户（所有女生）。他花的最多的时间就是研究自己的粉丝；他也懂得购买者的心理，深谙销售技巧。</a:t>
            </a:r>
          </a:p>
        </p:txBody>
      </p:sp>
    </p:spTree>
    <p:extLst>
      <p:ext uri="{BB962C8B-B14F-4D97-AF65-F5344CB8AC3E}">
        <p14:creationId xmlns:p14="http://schemas.microsoft.com/office/powerpoint/2010/main" val="714075493"/>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新媒体项目策划的原理</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84CF5867-8B50-4739-99D5-105903665556}"/>
              </a:ext>
            </a:extLst>
          </p:cNvPr>
          <p:cNvSpPr/>
          <p:nvPr/>
        </p:nvSpPr>
        <p:spPr>
          <a:xfrm>
            <a:off x="550591" y="998390"/>
            <a:ext cx="10876255" cy="377744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情感原理</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情感是人所持有的一种心理过程和心理状态，是主体对客体是否满足自身需要而产生的态度评价或情感体验。情感在性质和内容上取决于客体是否满足了主体的某种需要，满足了需要，就产生了积极、肯定的情感，否则，就会产生消极、否定的情感。</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情感对人的行为有选择性和指向性的作用，人们对于那些符合或满足自身需要的客观事物，总是产生一种积极的、肯定的、喜爱和接近的态度和情感体验，而对那些与自身需要无关或相抵触的客观事物则报之消极、否定、厌恶和疏远的情感倾向。</a:t>
            </a:r>
          </a:p>
          <a:p>
            <a:pPr indent="457200" algn="just">
              <a:lnSpc>
                <a:spcPct val="150000"/>
              </a:lnSpc>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42738748"/>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新媒体项目策划的原理</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84CF5867-8B50-4739-99D5-105903665556}"/>
              </a:ext>
            </a:extLst>
          </p:cNvPr>
          <p:cNvSpPr/>
          <p:nvPr/>
        </p:nvSpPr>
        <p:spPr>
          <a:xfrm>
            <a:off x="550591" y="998390"/>
            <a:ext cx="10876255" cy="516243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情感原理</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6858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男性“分娩”新体验</a:t>
            </a:r>
            <a:endParaRPr lang="en-US" altLang="zh-CN" sz="2000" b="1" dirty="0">
              <a:solidFill>
                <a:schemeClr val="accent1">
                  <a:lumMod val="50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药品类的产品推广，营销火候的拿捏把寸要恰当好处，尤其对于一款老牌产品而言亦是如此。针对女性的药品，怎么换个思路，让男性来一次线下体验？</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某药厂推出了一款针对经期年轻女性用户的药品定坤丹，在母亲节来临之际，策划以“致敬母爱，分娩初体验”为主题的活动，借助短视频，直播等渠道，融入年轻人的阵营，摆脱“老龄化”的帽子，力求以此为突破口与年轻女性产生精神层次的深度共鸣。</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两位短视频达人在社交平台发布关于母爱短视频内容。同时线下真实直播男性群体体验母亲“分娩”“经期”疼痛等过程，通过体验来感受“母亲”的伟大，以此向天下母亲致敬，升华品牌认知。母婴圈层、泛娱乐圈层</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KOL</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双微营销（微信营销、微博营销）火力跟进，持续性母爱话题发酵。</a:t>
            </a:r>
          </a:p>
        </p:txBody>
      </p:sp>
    </p:spTree>
    <p:extLst>
      <p:ext uri="{BB962C8B-B14F-4D97-AF65-F5344CB8AC3E}">
        <p14:creationId xmlns:p14="http://schemas.microsoft.com/office/powerpoint/2010/main" val="3127191021"/>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3098800" y="1219200"/>
            <a:ext cx="8517466" cy="5029200"/>
          </a:xfrm>
          <a:prstGeom prst="rect">
            <a:avLst/>
          </a:prstGeom>
          <a:solidFill>
            <a:schemeClr val="bg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solidFill>
                <a:prstClr val="white"/>
              </a:solidFill>
              <a:latin typeface="等线" panose="02010600030101010101" pitchFamily="2" charset="-122"/>
              <a:ea typeface="等线" panose="02010600030101010101" pitchFamily="2" charset="-122"/>
            </a:endParaRPr>
          </a:p>
        </p:txBody>
      </p:sp>
      <p:sp>
        <p:nvSpPr>
          <p:cNvPr id="11" name="文本框 10" descr="e7d195523061f1c01d60fa9f1cfcbfb3d7dea265119d71e15FBB43640B43E9A75E03FE54C774D5D4779ED45933E78901D3CB0E69E39D04A9E1E9B25CF060C4BCA4D072860494D0D8E683C2FE58414E15A257B8C98CAC931B2A91D95E391D8F56A6B197C339044743E4A827576812018FE092D8F796C38DC487F641821CDDB0736DD3EE0F684ACE40"/>
          <p:cNvSpPr txBox="1"/>
          <p:nvPr/>
        </p:nvSpPr>
        <p:spPr>
          <a:xfrm>
            <a:off x="0" y="939887"/>
            <a:ext cx="5923081" cy="707886"/>
          </a:xfrm>
          <a:prstGeom prst="rect">
            <a:avLst/>
          </a:prstGeom>
          <a:noFill/>
        </p:spPr>
        <p:txBody>
          <a:bodyPr wrap="square" rtlCol="0">
            <a:spAutoFit/>
          </a:bodyPr>
          <a:lstStyle/>
          <a:p>
            <a:pPr algn="ctr"/>
            <a:r>
              <a:rPr kumimoji="1" lang="en-US" altLang="zh-CN" sz="4000" b="1" dirty="0">
                <a:solidFill>
                  <a:srgbClr val="800000"/>
                </a:solidFill>
                <a:latin typeface="Josefin Sans" charset="0"/>
                <a:ea typeface="Josefin Sans" charset="0"/>
                <a:cs typeface="Josefin Sans" charset="0"/>
              </a:rPr>
              <a:t>C   O   N   T   E   N   T</a:t>
            </a:r>
            <a:endParaRPr kumimoji="1" lang="zh-CN" altLang="en-US" sz="4000" b="1" dirty="0">
              <a:solidFill>
                <a:srgbClr val="800000"/>
              </a:solidFill>
              <a:latin typeface="Josefin Sans" charset="0"/>
              <a:ea typeface="Josefin Sans" charset="0"/>
              <a:cs typeface="Josefin Sans" charset="0"/>
            </a:endParaRPr>
          </a:p>
        </p:txBody>
      </p:sp>
      <p:sp>
        <p:nvSpPr>
          <p:cNvPr id="13" name="文本框 12" descr="e7d195523061f1c01d60fa9f1cfcbfb3d7dea265119d71e15FBB43640B43E9A75E03FE54C774D5D4779ED45933E78901D3CB0E69E39D04A9E1E9B25CF060C4BCA4D072860494D0D8E683C2FE58414E15A257B8C98CAC931B2A91D95E391D8F56A6B197C339044743E4A827576812018FE092D8F796C38DC487F641821CDDB0736DD3EE0F684ACE40"/>
          <p:cNvSpPr txBox="1"/>
          <p:nvPr/>
        </p:nvSpPr>
        <p:spPr>
          <a:xfrm>
            <a:off x="8001174" y="2370092"/>
            <a:ext cx="4009893" cy="3087768"/>
          </a:xfrm>
          <a:prstGeom prst="rect">
            <a:avLst/>
          </a:prstGeom>
          <a:noFill/>
        </p:spPr>
        <p:txBody>
          <a:bodyPr wrap="square" rtlCol="0">
            <a:spAutoFit/>
          </a:bodyPr>
          <a:lstStyle/>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营销、策划和运营的关系</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新媒体项目策划的特点</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新媒体项目策划的原理</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新媒体项目策划的要素</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新媒体项目策划的流程</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新媒体项目活动策划</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p:txBody>
      </p:sp>
      <p:sp>
        <p:nvSpPr>
          <p:cNvPr id="6" name="e7d195523061f1c0" descr="e7d195523061f1c01d60fa9f1cfcbfb3d7dea265119d71e15FBB43640B43E9A75E03FE54C774D5D4779ED45933E78901D3CB0E69E39D04A9E1E9B25CF060C4BCA4D072860494D0D8E683C2FE58414E15A257B8C98CAC931B2A91D95E391D8F56A6B197C339044743E4A827576812018FE092D8F796C38DC487F641821CDDB0736DD3EE0F684ACE40" hidden="1"/>
          <p:cNvSpPr txBox="1"/>
          <p:nvPr/>
        </p:nvSpPr>
        <p:spPr>
          <a:xfrm>
            <a:off x="-355600" y="1803400"/>
            <a:ext cx="262251" cy="1016000"/>
          </a:xfrm>
          <a:prstGeom prst="rect">
            <a:avLst/>
          </a:prstGeom>
          <a:noFill/>
        </p:spPr>
        <p:txBody>
          <a:bodyPr vert="wordArtVert" rtlCol="0">
            <a:spAutoFit/>
          </a:bodyPr>
          <a:lstStyle/>
          <a:p>
            <a:r>
              <a:rPr lang="en-US" altLang="zh-CN" sz="100">
                <a:solidFill>
                  <a:prstClr val="black"/>
                </a:solidFill>
              </a:rPr>
              <a:t>e7d195523061f1c01d60fa9f1cfcbfb3d7dea265119d71e15FBB43640B43E9A75E03FE54C774D5D4779ED45933E78901D3CB0E69E39D04A9E1E9B25CF060C4BCA4D072860494D0D8E683C2FE58414E15A257B8C98CAC931B2A91D95E391D8F56A6B197C339044743E4A827576812018FE092D8F796C38DC487F641821CDDB0736DD3EE0F684ACE40</a:t>
            </a:r>
            <a:endParaRPr lang="zh-CN" altLang="en-US" sz="100">
              <a:solidFill>
                <a:prstClr val="black"/>
              </a:solidFill>
            </a:endParaRPr>
          </a:p>
        </p:txBody>
      </p:sp>
      <p:pic>
        <p:nvPicPr>
          <p:cNvPr id="1026" name="Picture 2" descr="https://gimg2.baidu.com/image_search/src=http%3A%2F%2Fbig5.china.com.cn%2Fgate%2Fbig5%2Fzjnews.china.com.cn%2Fd%2Ffile%2Fzjwx%2Fdt%2Fwx%2F2018-05-25%2F98457ef0d74bae3ec1114b071ac959fc.jpg&amp;refer=http%3A%2F%2Fbig5.china.com.cn&amp;app=2002&amp;size=f9999,10000&amp;q=a80&amp;n=0&amp;g=0n&amp;fmt=jpeg?sec=1613203048&amp;t=78a167a5e85354ab709f401001a6167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9319" y="2274066"/>
            <a:ext cx="6026474" cy="3348041"/>
          </a:xfrm>
          <a:prstGeom prst="rect">
            <a:avLst/>
          </a:prstGeom>
          <a:noFill/>
          <a:extLst>
            <a:ext uri="{909E8E84-426E-40DD-AFC4-6F175D3DCCD1}">
              <a14:hiddenFill xmlns:a14="http://schemas.microsoft.com/office/drawing/2010/main">
                <a:solidFill>
                  <a:srgbClr val="FFFFFF"/>
                </a:solidFill>
              </a14:hiddenFill>
            </a:ext>
          </a:extLst>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Tree>
    <p:extLst>
      <p:ext uri="{BB962C8B-B14F-4D97-AF65-F5344CB8AC3E}">
        <p14:creationId xmlns:p14="http://schemas.microsoft.com/office/powerpoint/2010/main" val="41786558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新媒体项目策划的原理</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84CF5867-8B50-4739-99D5-105903665556}"/>
              </a:ext>
            </a:extLst>
          </p:cNvPr>
          <p:cNvSpPr/>
          <p:nvPr/>
        </p:nvSpPr>
        <p:spPr>
          <a:xfrm>
            <a:off x="550591" y="998390"/>
            <a:ext cx="10876255" cy="423910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创新原理</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新媒体项目策划能否有新的突破，是其成败的关键。创新能吸引人们的兴趣并参与其中。创新不仅是新媒体项目策划的原则，还是其重要的特征，因此，我们对创新要认真对待，仔细研究，掌握其规律，将其应用于策划实践中。</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策划者根基要深厚，具有渊博的知识，如天文、地理、历史及社会学、伦理学、心理学、管理学和营销学等市场知识，从而形成策划人策划的文化沉淀，在这种文化沉淀中培养创新的思维。</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同时，策划者要有创造性的思维，策划创新的关键在于能否打破固有的思维模式，走向广阔的思维领域；能否摆脱单一的思维模式，跨入立体的思维空间。</a:t>
            </a:r>
          </a:p>
          <a:p>
            <a:pPr indent="457200" algn="just">
              <a:lnSpc>
                <a:spcPct val="150000"/>
              </a:lnSpc>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74212788"/>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新媒体项目策划的原理</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84CF5867-8B50-4739-99D5-105903665556}"/>
              </a:ext>
            </a:extLst>
          </p:cNvPr>
          <p:cNvSpPr/>
          <p:nvPr/>
        </p:nvSpPr>
        <p:spPr>
          <a:xfrm>
            <a:off x="550591" y="998390"/>
            <a:ext cx="10876255" cy="146912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人文原理</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项目策划的人文原理即利用人与自然界之间的和谐，激起人对自然的利用开发的热情，从而达到资源的优化配置。</a:t>
            </a:r>
          </a:p>
        </p:txBody>
      </p:sp>
    </p:spTree>
    <p:extLst>
      <p:ext uri="{BB962C8B-B14F-4D97-AF65-F5344CB8AC3E}">
        <p14:creationId xmlns:p14="http://schemas.microsoft.com/office/powerpoint/2010/main" val="1752336420"/>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新媒体项目策划的原理</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84CF5867-8B50-4739-99D5-105903665556}"/>
              </a:ext>
            </a:extLst>
          </p:cNvPr>
          <p:cNvSpPr/>
          <p:nvPr/>
        </p:nvSpPr>
        <p:spPr>
          <a:xfrm>
            <a:off x="550592" y="998390"/>
            <a:ext cx="6266418" cy="516243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人文原理</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6858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重庆洪崖洞“现实中的千与千寻”</a:t>
            </a:r>
            <a:endParaRPr lang="en-US" altLang="zh-CN" sz="2000" b="1" dirty="0">
              <a:solidFill>
                <a:schemeClr val="accent1">
                  <a:lumMod val="50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2018</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年五一假期，重庆洪崖洞景区在网络上爆红，成为仅次于故宫的第二大旅游热门景点，年轻人争相恐后来到这个网红景点，在社交平台上晒出精心拍摄的图片或视频。</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洪崖洞是重庆传统吊脚楼建筑的典型代表，依山就势，沿江而建，以美丽的夜景而闻名。洪崖洞精准巧妙地借助了千与千寻这一文化</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IP</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，将自己的形象与动漫联系在一起，把洪崖洞构建成具有魔幻色彩的神秘世界。</a:t>
            </a:r>
          </a:p>
        </p:txBody>
      </p:sp>
      <p:pic>
        <p:nvPicPr>
          <p:cNvPr id="7170" name="Picture 2" descr="preview">
            <a:extLst>
              <a:ext uri="{FF2B5EF4-FFF2-40B4-BE49-F238E27FC236}">
                <a16:creationId xmlns:a16="http://schemas.microsoft.com/office/drawing/2014/main" id="{D8A2B009-4F07-4569-8FF0-B1B445959E39}"/>
              </a:ext>
            </a:extLst>
          </p:cNvPr>
          <p:cNvPicPr>
            <a:picLocks noChangeAspect="1" noChangeArrowheads="1"/>
          </p:cNvPicPr>
          <p:nvPr/>
        </p:nvPicPr>
        <p:blipFill>
          <a:blip r:embed="rId4" r:link="rId5">
            <a:extLst>
              <a:ext uri="{28A0092B-C50C-407E-A947-70E740481C1C}">
                <a14:useLocalDpi xmlns:a14="http://schemas.microsoft.com/office/drawing/2010/main" val="0"/>
              </a:ext>
            </a:extLst>
          </a:blip>
          <a:srcRect/>
          <a:stretch>
            <a:fillRect/>
          </a:stretch>
        </p:blipFill>
        <p:spPr bwMode="auto">
          <a:xfrm>
            <a:off x="7001064" y="2550175"/>
            <a:ext cx="4602284" cy="3037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40268904"/>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新媒体项目策划的原理</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84CF5867-8B50-4739-99D5-105903665556}"/>
              </a:ext>
            </a:extLst>
          </p:cNvPr>
          <p:cNvSpPr/>
          <p:nvPr/>
        </p:nvSpPr>
        <p:spPr>
          <a:xfrm>
            <a:off x="550591" y="998390"/>
            <a:ext cx="10876255" cy="331578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造势原理</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项目策划的造势原理是指策划人在进行策划时，利用一定的活动项目，比如文化节、博览会和比赛等，进而推广与之相关或不相关的事物的知名度，从而取得一定的效益。</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例如青岛国际啤酒节。巧借奥运之风，举行了第十八届“青岛国际啤酒节”，这是以啤酒为主题的大型文化项目，从策划到具体操作，及所取得的成果，都表明它是一个十分成功的营销案例。</a:t>
            </a:r>
          </a:p>
          <a:p>
            <a:pPr indent="457200" algn="just">
              <a:lnSpc>
                <a:spcPct val="150000"/>
              </a:lnSpc>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59357440"/>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新媒体项目策划的要素</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8194" name="Picture 2">
            <a:extLst>
              <a:ext uri="{FF2B5EF4-FFF2-40B4-BE49-F238E27FC236}">
                <a16:creationId xmlns:a16="http://schemas.microsoft.com/office/drawing/2014/main" id="{F9ADFBCA-A641-423F-ABEC-B3B0A89D38F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39530" y="873918"/>
            <a:ext cx="5999974" cy="5664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8311577"/>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新媒体项目策划的要素</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8354B8D4-F7EA-4984-AC25-54B19EDD5E0B}"/>
              </a:ext>
            </a:extLst>
          </p:cNvPr>
          <p:cNvSpPr/>
          <p:nvPr/>
        </p:nvSpPr>
        <p:spPr>
          <a:xfrm>
            <a:off x="550591" y="998390"/>
            <a:ext cx="10876255" cy="331578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创新性</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互联网为用户比较不同企业的产品和服务所带来的效用和价值带来了极大的便利和自由。在个性化消费需求日益明显的新媒体营销环境中，通过创新，创造出与用户个性化需求相适应的产品特色和服务特色，是提高效用和价值的关键。特别的奉献才能换来特别的回报。创新带来特色，特色不仅意味着与众不同，还意味着额外的价值。企业在新媒体营销方案的策划过程中，要在深入了解营销环境尤其是目标用户需求和竞品动向的基础上，努力营造出增加顾客价值和效用并深受用户欢迎的产品特色和服务特色。</a:t>
            </a:r>
          </a:p>
        </p:txBody>
      </p:sp>
    </p:spTree>
    <p:extLst>
      <p:ext uri="{BB962C8B-B14F-4D97-AF65-F5344CB8AC3E}">
        <p14:creationId xmlns:p14="http://schemas.microsoft.com/office/powerpoint/2010/main" val="2558291875"/>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新媒体项目策划的要素</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8354B8D4-F7EA-4984-AC25-54B19EDD5E0B}"/>
              </a:ext>
            </a:extLst>
          </p:cNvPr>
          <p:cNvSpPr/>
          <p:nvPr/>
        </p:nvSpPr>
        <p:spPr>
          <a:xfrm>
            <a:off x="550591" y="998390"/>
            <a:ext cx="10876255" cy="285411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系统性</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新媒体营销是以互联网为媒介，整合互联网资源和技术工具，系统性的企业经营活动。同时也是在互联网环境下对市场营销的信息流、商流、制造流、物流、资金流和服务流进行管理的。因此，企业新媒体营销方案的策划，是一项复杂的系统工程。策划人员必须以系统论为指导，对企业新媒体营销活动的各种要素进行整合和优化，使‘六流’皆备，相得益彰。</a:t>
            </a:r>
          </a:p>
          <a:p>
            <a:pPr indent="457200" algn="just">
              <a:lnSpc>
                <a:spcPct val="150000"/>
              </a:lnSpc>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56591356"/>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新媒体项目策划的要素</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8354B8D4-F7EA-4984-AC25-54B19EDD5E0B}"/>
              </a:ext>
            </a:extLst>
          </p:cNvPr>
          <p:cNvSpPr/>
          <p:nvPr/>
        </p:nvSpPr>
        <p:spPr>
          <a:xfrm>
            <a:off x="550591" y="998390"/>
            <a:ext cx="10876255" cy="285411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经济性</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新媒体营销策划必须以经济效益为核心。营销策划不仅本身消耗一定的资源，而且通过营销方案的实施，还会改变企业经营资源的配置状态和利用效率。新媒体营销策划的经济效益，是策划所带来的经济收益与策划和方案实施成本之间的比率。成功的策划方案，应当是在策划方案实施成本既定的情况下取得最大的经济收益，或者花费最小的策划方案实施成本取得目标经济收益。</a:t>
            </a:r>
          </a:p>
          <a:p>
            <a:pPr indent="457200" algn="just">
              <a:lnSpc>
                <a:spcPct val="150000"/>
              </a:lnSpc>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23802815"/>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新媒体项目策划的要素</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8354B8D4-F7EA-4984-AC25-54B19EDD5E0B}"/>
              </a:ext>
            </a:extLst>
          </p:cNvPr>
          <p:cNvSpPr/>
          <p:nvPr/>
        </p:nvSpPr>
        <p:spPr>
          <a:xfrm>
            <a:off x="550591" y="998390"/>
            <a:ext cx="10876255" cy="470077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操作性</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新媒体营销策划的第一个结果是形成营销方案。营销方案必须具有可操作性，否则毫无价值可言。这种可操作性，表现为在新媒体营销方案中，策划者根据企业网络营销的目标和环境条件，就企业在未来的营销活动中做什么、何时做、何地做、何人做、如何做的问题进行了周密的部署、详细的阐述和具体的安排。</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比如一份详细的企业短视频营销推广方案，就要明确每一个步骤；也就是说，新媒体营销方案是一系列具体的、明确的、直接的、相互联系的行动计划的指令，一旦付诸实施，企业的每一个部门、每一个员工都能明确自己的目标、任务、责任以及完成任务的途径和方法，并懂得如何与其他部门或员工相互协作。</a:t>
            </a:r>
          </a:p>
          <a:p>
            <a:pPr indent="457200" algn="just">
              <a:lnSpc>
                <a:spcPct val="150000"/>
              </a:lnSpc>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70670972"/>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新媒体项目策划的流程</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423910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研究业务</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理解需求和目标</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任何一份方案都是为了“解决问题”或“产生作用”而存在。所以，在正式编写方案之前，与需求方进行多次、反复的沟通是非常必要的，只有这样才能清楚了解这份方案的目的是什么，要解决的问题有哪些。</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营销方案的目的通常包括：市场和用户研究、品牌策略和定位、品牌活动、竞品分析？、消费者洞察、新品上市推广、促进销售、流量和用户运营、广告传播和创意、社会营销、媒体投放计划和</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PR</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公关宣传等。</a:t>
            </a: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071481837"/>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营销、策划和运营的关系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2" y="998390"/>
            <a:ext cx="5698860" cy="562410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营销</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营销是指一个产品从研发阶段到消费者购买整个环节所涉及的工作。随着高科技产业的迅速崛起，高科技企业、高技术产品与服务不断涌现，营销观念、方式也不断丰富与发展，从</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4P</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到</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4C</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，逐渐形成了新的营销模式：</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4V</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营销理论。即差异化、功能化、附加价值和共鸣的营销理论。</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4V</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营销理论首先强调企业要实施差异化营销，一方面使自己与竞争对手区别开来，树立自己独特形象；另一方面也使消费者相互区别，满足消费者个性化的需求。</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1026" name="Picture 2">
            <a:extLst>
              <a:ext uri="{FF2B5EF4-FFF2-40B4-BE49-F238E27FC236}">
                <a16:creationId xmlns:a16="http://schemas.microsoft.com/office/drawing/2014/main" id="{3874BFAA-4AE1-440A-A0BA-008DEDF395D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66346" y="1654694"/>
            <a:ext cx="4462328" cy="4462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04314642"/>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新媒体项目策划的流程</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331578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研究业务</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整理资料并消化</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确定了项目的大方向之后，接下来可以通过整理和搜集资料熟悉项目的整体情况。</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比如做一份品牌定位方案，通常需要的资料包括：市场环境和趋势、政策大方向、社会文化背景、品牌和产品的介绍、竞争对手的品牌和产品、竞争对手的市场动作、消费者的属性和行为和消费者对品牌的认知等内容。</a:t>
            </a: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9218" name="Picture 2">
            <a:extLst>
              <a:ext uri="{FF2B5EF4-FFF2-40B4-BE49-F238E27FC236}">
                <a16:creationId xmlns:a16="http://schemas.microsoft.com/office/drawing/2014/main" id="{D076D55A-7FD9-4CD0-A269-C9E401F6EF6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66322" y="3847145"/>
            <a:ext cx="3469596" cy="2734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6715373"/>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新媒体项目策划的流程</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413959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研究业务</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进一步研究和思考</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收集的一部分资料可以直接使用，比如品牌和产品介绍、市场环境和趋势等。但大部分资料必须进一步研究分析，才能够找到有价值的线索；或者展开进一步的调查，才能得出需要的结论。</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如果拿到竞品的市场宣传资料，可以研究竞品的市场策略是什么？有哪些常用的营销方式？哪些地方做的好值得借鉴？哪些地方做的不好需要规避等。如果拿到消费者的基础资料，可以根据已知的消费者基础属性，进一步利用问卷调查、焦点小组、</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1V1</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深访等定量和定性的手段，去调查消费者对品牌的理解和看法，以及了解消费者产生购买行为背后的原因。</a:t>
            </a:r>
          </a:p>
          <a:p>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507485658"/>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新媒体项目策划的流程</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506292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输出策略</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精准提炼核心问题</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美国通用汽车管理顾问查尔斯·吉德林曾提出过一个著名的吉德林法则：把难题清楚地提出来，便已经解决了一半。这充分说明了在处理工作和事情时，认清核心问题是非常关键的一步。核心问题的提出通常可以从以下几个角度去思考：</a:t>
            </a:r>
          </a:p>
          <a:p>
            <a:pPr indent="457200" algn="just">
              <a:lnSpc>
                <a:spcPct val="150000"/>
              </a:lnSpc>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是否顺应了行业市场大环境和主流的社会文化？</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2</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品牌传递的理念、产品满足的价值的方向是否正确？</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3</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跟竞争对手相比，企业是否具备绝对优势或独特性？</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4</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目标消费者的定义是否准确、还有哪些潜在的消费群体？</a:t>
            </a:r>
          </a:p>
          <a:p>
            <a:pPr indent="457200" algn="just">
              <a:lnSpc>
                <a:spcPct val="150000"/>
              </a:lnSpc>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768187198"/>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新媒体项目策划的流程</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413959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输出策略</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提出解决问题的策略</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提炼出问题后，可以通常一些成熟的方法论来解决营销问题。比较常见的有“</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360</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品牌罗盘”“</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PROFIL</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消费者价值模型”“</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Humankind</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品牌模型”“</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Total branding</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全程品牌管理”，以及互联网时代流行的增长黑客、流量池和长尾理论等都是颇具权威的成熟方法论。</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掌握的方法论越多，并把这些方法论融会贯通、搭配使用，那么问题解决的质量就会越高。下面针对营销人最需掌握的“洞察”思考模型进行讲解。</a:t>
            </a:r>
          </a:p>
          <a:p>
            <a:pPr indent="457200" algn="just">
              <a:lnSpc>
                <a:spcPct val="150000"/>
              </a:lnSpc>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727474731"/>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新媒体项目策划的流程</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2" y="998390"/>
            <a:ext cx="6480830" cy="506292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输出策略</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提出解决问题的策略</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“洞察”主要研究“定量研究”和“定性研究”两种维度，定量研究解决是什么（</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What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）的问题，定性研究解决为什么（</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Why</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）的问题。</a:t>
            </a:r>
          </a:p>
          <a:p>
            <a:pPr indent="457200" algn="just">
              <a:lnSpc>
                <a:spcPct val="150000"/>
              </a:lnSpc>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“洞察”的研究大致分为三步：第一步根据目标设计洞察的焦点；第二步利用观察法、调查法和实验法等工具开展洞察执行；第三步根据调研出来的资料和数据提炼核心结论。</a:t>
            </a:r>
          </a:p>
          <a:p>
            <a:pPr indent="457200" algn="just">
              <a:lnSpc>
                <a:spcPct val="150000"/>
              </a:lnSpc>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10242" name="Picture 2">
            <a:extLst>
              <a:ext uri="{FF2B5EF4-FFF2-40B4-BE49-F238E27FC236}">
                <a16:creationId xmlns:a16="http://schemas.microsoft.com/office/drawing/2014/main" id="{A7294783-9EF4-491A-8D41-CFE97D3AEAD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48223" y="2092990"/>
            <a:ext cx="4367036" cy="4046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7509306"/>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新媒体项目策划的流程</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2" y="998390"/>
            <a:ext cx="6102456" cy="598625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输出策略</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使用营销工具</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我们也可以通过使用一些营销工具，快速完成数据分析，提出解决问题的策略。例如在百家争鸣</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KOL</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的作品和形式的面前，投放过程中往往会遇到一些困惑：该投谁？投的怎么样？下次怎么投？</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资源浩如烟海。微博、微信、小红书、抖音和</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B</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站等，每个平台有数有亿计的垂类；每个垂类又有数以万计的创作者；同时，有一些品牌主针的产品标签打得不是很清晰；这种情况下，确实很难挑选出让品牌主合理投放的</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KOL</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p>
          <a:p>
            <a:pPr indent="457200" algn="just">
              <a:lnSpc>
                <a:spcPct val="150000"/>
              </a:lnSpc>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11266" name="Picture 2">
            <a:extLst>
              <a:ext uri="{FF2B5EF4-FFF2-40B4-BE49-F238E27FC236}">
                <a16:creationId xmlns:a16="http://schemas.microsoft.com/office/drawing/2014/main" id="{67F40387-1CA6-4F0A-BE10-1C3A050ABA5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24054" y="2210212"/>
            <a:ext cx="4978016" cy="3377086"/>
          </a:xfrm>
          <a:prstGeom prst="rect">
            <a:avLst/>
          </a:prstGeom>
          <a:noFill/>
          <a:ln w="9525">
            <a:solidFill>
              <a:schemeClr val="bg2"/>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713215"/>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新媒体项目策划的流程</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0926705" cy="644791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输出策略</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6858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与大量中部</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KOL</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合作进行种草</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2020</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年</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7</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月份，某化妆品品牌推出“黑海盐泡泡面膜”。这款产品以“贴上出泡泡”的有趣性为卖点，面膜在脸上大概</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分钟后，小泡泡就会开始冒出来，冒泡过程中还伴有类似“跳跳糖”的声音，随着泡泡越来越多，让消费者有种“面膜在把毛孔里的脏东西吸出来”的感觉，趣味性强。这款产品用去黑头、带走油光和提亮肤色等卖点，直击用户痛点，带来购买力。</a:t>
            </a:r>
          </a:p>
          <a:p>
            <a:pPr indent="457200" algn="just">
              <a:lnSpc>
                <a:spcPct val="150000"/>
              </a:lnSpc>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通过数据分析和课后调研，品牌方选择毒短视频营销的方式。在抖音上不仅与头部</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KOL</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合作，而且还选择了大量的中部</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KOL</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，比如柚子</a:t>
            </a:r>
            <a:r>
              <a:rPr lang="en-US" altLang="zh-CN" sz="2000" dirty="0" err="1">
                <a:solidFill>
                  <a:schemeClr val="bg2">
                    <a:lumMod val="25000"/>
                  </a:schemeClr>
                </a:solidFill>
                <a:latin typeface="微软雅黑" panose="020B0503020204020204" pitchFamily="34" charset="-122"/>
                <a:ea typeface="微软雅黑" panose="020B0503020204020204" pitchFamily="34" charset="-122"/>
              </a:rPr>
              <a:t>cici</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酱、乃提</a:t>
            </a:r>
            <a:r>
              <a:rPr lang="en-US" altLang="zh-CN" sz="2000" dirty="0" err="1">
                <a:solidFill>
                  <a:schemeClr val="bg2">
                    <a:lumMod val="25000"/>
                  </a:schemeClr>
                </a:solidFill>
                <a:latin typeface="微软雅黑" panose="020B0503020204020204" pitchFamily="34" charset="-122"/>
                <a:ea typeface="微软雅黑" panose="020B0503020204020204" pitchFamily="34" charset="-122"/>
              </a:rPr>
              <a:t>Guli</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等星图价在</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10</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万左右的头部达人，以及</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GGG</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、大头表妹等星图价在</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3~5</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万左右的中部达人。品牌还选择了极大一部分男性</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KOL</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进行带货，扩大产品覆盖人群类型。</a:t>
            </a:r>
          </a:p>
          <a:p>
            <a:pPr indent="457200" algn="just">
              <a:lnSpc>
                <a:spcPct val="150000"/>
              </a:lnSpc>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在抖音平台获得广泛“种草”，百万粉丝疯狂刷屏追捧，迅速飙升为“抖音美容护肤榜”第</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名。</a:t>
            </a:r>
          </a:p>
          <a:p>
            <a:pPr indent="457200" algn="just">
              <a:lnSpc>
                <a:spcPct val="150000"/>
              </a:lnSpc>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596227408"/>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新媒体项目策划的流程</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0813193" cy="423910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细化流程</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细化执行方案</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策略的制定只是成功的第一步，在此基础上提出可落地的执行方案才是重中之重。在一份完整的营销策划方案当中，策略之下的执行方案通常可以涵盖以下版块：</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、内容创意产出；</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、活动宣传；</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、媒体投放计划；</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4</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、社会传播；</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5</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PR</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公关宣传。</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667826966"/>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新媒体项目策划的流程</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0813193" cy="470077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细化流程</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细化执行方案</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完成如此庞大的一份执行方案，涉及到的专业知识和技能领域非常多。策划师要去协调其它相关部门的人力和资源，共同把方案进行补充和完善：比如标语、</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TVC</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脚本、活动创意等需要跟文案一起讨论；主</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KV</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、活动</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demo</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TVC</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分镜头等物料需要设计出面制作；媒介策略、投放组合和效果预估等需要媒介帮助完成。</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而涉及到开发的线上互动</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H5</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、小游戏和小程序等，则需要提前跟技术部门确认功能上能否实现；同时社会内容、运营转化活动和直播等，最好邀请新媒体运营共同参与策划。到底为止，一份策划案的初稿已经基本完成。</a:t>
            </a: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422315953"/>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新媒体项目策划的流程</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0813193" cy="562410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细化流程</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梳理方案的逻辑</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对方案进行梳理归根到底考验的是思考的逻辑，因此必须想清楚</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PPT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通过怎样的逻辑来呈现，才能让别人跟上自己的思路？才能让信息容易被别人接收？</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比如在一份策略性的方案中，我们提出了要借助大量明星和</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KOL</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种草的建议，那在这之前可能需要借助各种数据和资料推导这个建议的科学性，而后面也要引用大量的成功案例来论证这个建议的可行性和有效性，这样才会具备很强的说服力。</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接下来的执行方案，可以根据</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5A</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的思考逻辑规划出一条完整的消费者转化路径“了解（</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Aware</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）→吸引（</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Appeal</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）→询问（</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Ask</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）→行动（</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Act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）→拥护（</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Advocate</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）”，以及每一步的具体执行计划“选哪些明星和</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KOL</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、在哪些平台上种草、种草的方式、种草的时间和节奏”等。</a:t>
            </a: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64630373"/>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营销、策划和运营的关系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516243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营销</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差异化（</a:t>
            </a:r>
            <a:r>
              <a:rPr lang="en-US" altLang="zh-CN" sz="1800" kern="100" dirty="0">
                <a:solidFill>
                  <a:srgbClr val="333333"/>
                </a:solidFill>
                <a:effectLst/>
                <a:latin typeface="Arial" panose="020B0604020202020204" pitchFamily="34" charset="0"/>
                <a:ea typeface="宋体" panose="02010600030101010101" pitchFamily="2" charset="-122"/>
              </a:rPr>
              <a:t>Variation</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目前新媒体的品牌差异性并不强，同质化的产品多如牛毛。刚上市的一款产品，如果市场接受度还不错，那么，几天后就会出现一大批相似的产品。所以这个差异说起来容易做起来是很难的。</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新媒体产品如果想要能保持自己的差异性，就一定要提前确定好产品独特的差异化功能，门槛是否够高。如果门槛不够高，就要想办法拉高门槛。否则等待你的将是一大批的复制者，然后就是</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BAT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级别的巨头的抄袭跟进。</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差异不是想出一个目前别人没有的独特东西就叫差异，还要设定好门槛，如果没有门槛就不叫差异。门槛是可以通过市场和运营来实现的，而不是仅仅通过技术。</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874558632"/>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新媒体项目策划的流程</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0813193" cy="377744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提案准备</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包装故事线</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做</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PPT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是一门故事化的艺术，同样讲一件事情，用故事来进行包装和讲述，一定比直白的讲解一些概念或专业知识更能让人记住。</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一些竞争型的提案场合，听众可能要集中听多个方案，很容易产生疲劳或出神听不进去；如何让自己的方案脱颖而出、驱走听众的疲劳和睡意？学会把方案包装一条有主题有起承转合的故事线，往往会达到事半功倍的效果。</a:t>
            </a: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276688908"/>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新媒体项目策划的流程</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0813193" cy="516243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提案准备</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提前演练优化</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在正式提案之前，提案者对</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PPT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的结构和大体内容要非常熟练，这样才能在提案过程中游刃有余、全程充满自信。</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提案者可以将提案内容记录在纸上，便于记忆和阐述。也可以使用思维导图工具，帮助快速理清思路。常用的思维导图工具有</a:t>
            </a:r>
            <a:r>
              <a:rPr lang="en-US" altLang="zh-CN" sz="2000" dirty="0" err="1">
                <a:solidFill>
                  <a:schemeClr val="bg2">
                    <a:lumMod val="25000"/>
                  </a:schemeClr>
                </a:solidFill>
                <a:latin typeface="微软雅黑" panose="020B0503020204020204" pitchFamily="34" charset="-122"/>
                <a:ea typeface="微软雅黑" panose="020B0503020204020204" pitchFamily="34" charset="-122"/>
              </a:rPr>
              <a:t>Xmind</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err="1">
                <a:solidFill>
                  <a:schemeClr val="bg2">
                    <a:lumMod val="25000"/>
                  </a:schemeClr>
                </a:solidFill>
                <a:latin typeface="微软雅黑" panose="020B0503020204020204" pitchFamily="34" charset="-122"/>
                <a:ea typeface="微软雅黑" panose="020B0503020204020204" pitchFamily="34" charset="-122"/>
              </a:rPr>
              <a:t>Mindmanager</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和百度脑图等。</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整体方案完整之后，可以当着内部同事的面进行提案演练，找一下感觉和节奏；同事可以在演练过程中提出一些问题，帮助演练者应对提案过程中的突发事件，因为这些问题很有可能就是提案的时候别人会问到的；演练过程可能还会发现一些不那么通顺的地方，可以对方案进行再一次的优化。 至此，一份凝聚无数智慧和思考的策划方案就完成了。</a:t>
            </a: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087553906"/>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新媒体项目活动策划</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0813193" cy="516243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活动策划前期准备工作</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学习同行和其他活动的运作办法</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学习他人的经验，可以实现自身能力的提升，并将其应用到实践过程中。新媒体从业者要注重日常的积累，对当前的任务完成情况及活动开展方式进行分析，找出各个方案的优缺点，在进行活动总结时，除了浏览活动方案的执行总结外，还应该根据活动流程，对其运营过程中存在的关键节点及布景方式进行推导。要弄清楚活动实施模式的选择理由，就要对活动机制进行深入探讨。</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另外，新手应该积极参与到活动运营中，提高自身的实践能力，也可以与优秀的活动策划者进行交流，学习他们的经验。新媒体从业者要突破思维的局限，并掌握不同运营工具的使用方法。</a:t>
            </a: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740175015"/>
      </p:ext>
    </p:ext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新媒体项目活动策划</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0813193" cy="377744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活动策划前期准备工作</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明确活动目的</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运营新媒体活动要设定活动目的，并使其具体、详尽，方便日后的评估。需要注意的是：一个活动只能对应唯一的目的，否则容易降低活动质量。</a:t>
            </a:r>
          </a:p>
          <a:p>
            <a:pPr indent="457200" algn="just">
              <a:lnSpc>
                <a:spcPct val="150000"/>
              </a:lnSpc>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梳理活动目标用户</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设定活动目的之后，运营者应该瞄准活动的目标用户。无论是什么类型的活动，都无法获得全体用户的认可。因此，策划方需要瞄准特定的用户群体，并据此选择适当的运营策略。</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095425604"/>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新媒体项目活动策划</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0813193" cy="239245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活动策划注重运营细节</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策划活动创意和内容</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在活动开展的过程中，活动创意能够影响最终的效果，优秀的创意能够有效促使用户做出消费决策。活动策划过程应该注意以下几点。</a:t>
            </a:r>
          </a:p>
          <a:p>
            <a:pPr indent="457200" algn="just">
              <a:lnSpc>
                <a:spcPct val="150000"/>
              </a:lnSpc>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12290" name="Picture 2">
            <a:extLst>
              <a:ext uri="{FF2B5EF4-FFF2-40B4-BE49-F238E27FC236}">
                <a16:creationId xmlns:a16="http://schemas.microsoft.com/office/drawing/2014/main" id="{24BD8EF1-2630-4C2C-A843-B7C3F6389C7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81679" y="3070741"/>
            <a:ext cx="6375596" cy="3500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89657136"/>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新媒体项目活动策划</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0813193" cy="377744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活动策划注重运营细节</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6858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摄影比赛活动资金设置</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摄影比赛活动为优胜者提供摄影设备，这对摄影爱好者来说更具吸引力。如果运营方资金充足，可提高奖品规格，如果资金短缺，可尝试采用以下方法</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在公司内部开展募捐</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通过合作方式获得奖品</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用现有资源充当奖品</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4</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将会员特权作为奖励。</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607717413"/>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新媒体项目活动策划</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0813193" cy="285411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活动策划注重运营细节</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活动节奏及效率提升方式预估</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一般来说，活动时间应长达</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4</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周甚至更久。在整个活动开展期间，运营方需要掌握好各个阶段的进度与节奏，明确在不同时间段应该完成的任务，在必要时加快运营，采取适当措施提高运营效率，还要避免活动因节奏改变而热度下降。</a:t>
            </a:r>
          </a:p>
          <a:p>
            <a:pPr indent="457200" algn="just">
              <a:lnSpc>
                <a:spcPct val="150000"/>
              </a:lnSpc>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671580491"/>
      </p:ext>
    </p:extLst>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新媒体项目活动策划</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0813193" cy="470077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活动策划注重运营细节</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活动推广传播资源</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在资源布局的过程中，运营方应该在平台入口处适当添加创意素材。例如：有的生活类公众号发现社会热点类文章对用户的吸引力并不大，可以尝试推出情感类文章。</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活动优化及替代方案</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无论多么优秀的策划，都可能在运营过程中遇到问题，为了避免整体局面失控，运营方应该提前制定替代方案。若活动未达到预期效果，运营方应该及时采取补救措施，根据具体情况，通过升级奖品、调整活动机制、发挥意见领袖的号召作用等优化活动。</a:t>
            </a:r>
          </a:p>
          <a:p>
            <a:pPr indent="457200" algn="just">
              <a:lnSpc>
                <a:spcPct val="150000"/>
              </a:lnSpc>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427011235"/>
      </p:ext>
    </p:extLst>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4F0F8861-9B51-1A43-B949-35555B5FE30B}"/>
              </a:ext>
            </a:extLst>
          </p:cNvPr>
          <p:cNvSpPr/>
          <p:nvPr/>
        </p:nvSpPr>
        <p:spPr>
          <a:xfrm>
            <a:off x="0" y="1044575"/>
            <a:ext cx="12192000" cy="4686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文本框 2">
            <a:extLst>
              <a:ext uri="{FF2B5EF4-FFF2-40B4-BE49-F238E27FC236}">
                <a16:creationId xmlns:a16="http://schemas.microsoft.com/office/drawing/2014/main" id="{6CF84ACE-21E2-7040-A115-618456902C8C}"/>
              </a:ext>
            </a:extLst>
          </p:cNvPr>
          <p:cNvSpPr txBox="1"/>
          <p:nvPr/>
        </p:nvSpPr>
        <p:spPr>
          <a:xfrm rot="5400000">
            <a:off x="753277" y="2359263"/>
            <a:ext cx="1699895" cy="460375"/>
          </a:xfrm>
          <a:prstGeom prst="rect">
            <a:avLst/>
          </a:prstGeom>
          <a:noFill/>
        </p:spPr>
        <p:txBody>
          <a:bodyPr wrap="none" rtlCol="0">
            <a:spAutoFit/>
          </a:bodyPr>
          <a:lstStyle/>
          <a:p>
            <a:r>
              <a:rPr lang="en-US" altLang="zh-CN" sz="2400" b="1" dirty="0">
                <a:solidFill>
                  <a:srgbClr val="ED7D31"/>
                </a:solidFill>
              </a:rPr>
              <a:t>INMYSHOW</a:t>
            </a:r>
          </a:p>
        </p:txBody>
      </p:sp>
      <p:sp>
        <p:nvSpPr>
          <p:cNvPr id="4" name="文本框 3">
            <a:extLst>
              <a:ext uri="{FF2B5EF4-FFF2-40B4-BE49-F238E27FC236}">
                <a16:creationId xmlns:a16="http://schemas.microsoft.com/office/drawing/2014/main" id="{03341D1F-54CA-0C40-94CB-2FD352A334DE}"/>
              </a:ext>
            </a:extLst>
          </p:cNvPr>
          <p:cNvSpPr txBox="1"/>
          <p:nvPr/>
        </p:nvSpPr>
        <p:spPr>
          <a:xfrm rot="5400000">
            <a:off x="-156024" y="2540413"/>
            <a:ext cx="2411095" cy="829945"/>
          </a:xfrm>
          <a:prstGeom prst="rect">
            <a:avLst/>
          </a:prstGeom>
          <a:noFill/>
        </p:spPr>
        <p:txBody>
          <a:bodyPr wrap="none" rtlCol="0">
            <a:spAutoFit/>
          </a:bodyPr>
          <a:lstStyle/>
          <a:p>
            <a:r>
              <a:rPr lang="en-US" altLang="zh-CN" sz="2400" b="1" dirty="0">
                <a:solidFill>
                  <a:srgbClr val="ED7D31"/>
                </a:solidFill>
              </a:rPr>
              <a:t>NEW MEDIA</a:t>
            </a:r>
          </a:p>
          <a:p>
            <a:r>
              <a:rPr lang="en-US" altLang="zh-CN" sz="2400" b="1" dirty="0">
                <a:solidFill>
                  <a:srgbClr val="ED7D31"/>
                </a:solidFill>
              </a:rPr>
              <a:t>BUSINESS GROUP</a:t>
            </a:r>
          </a:p>
        </p:txBody>
      </p:sp>
      <p:sp>
        <p:nvSpPr>
          <p:cNvPr id="5" name="矩形 4">
            <a:extLst>
              <a:ext uri="{FF2B5EF4-FFF2-40B4-BE49-F238E27FC236}">
                <a16:creationId xmlns:a16="http://schemas.microsoft.com/office/drawing/2014/main" id="{FC7901F2-EC45-604B-BC32-A5033BDE83F9}"/>
              </a:ext>
            </a:extLst>
          </p:cNvPr>
          <p:cNvSpPr/>
          <p:nvPr/>
        </p:nvSpPr>
        <p:spPr>
          <a:xfrm>
            <a:off x="634551" y="782416"/>
            <a:ext cx="1152525" cy="8902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6" name="组合 5">
            <a:extLst>
              <a:ext uri="{FF2B5EF4-FFF2-40B4-BE49-F238E27FC236}">
                <a16:creationId xmlns:a16="http://schemas.microsoft.com/office/drawing/2014/main" id="{B9829E94-238A-324D-9114-19A4639BE1AB}"/>
              </a:ext>
            </a:extLst>
          </p:cNvPr>
          <p:cNvGrpSpPr/>
          <p:nvPr/>
        </p:nvGrpSpPr>
        <p:grpSpPr>
          <a:xfrm>
            <a:off x="9438309" y="2434683"/>
            <a:ext cx="2284497" cy="2419352"/>
            <a:chOff x="11907" y="3426"/>
            <a:chExt cx="3598" cy="3810"/>
          </a:xfrm>
        </p:grpSpPr>
        <p:sp>
          <p:nvSpPr>
            <p:cNvPr id="7" name="任意多边形 23">
              <a:extLst>
                <a:ext uri="{FF2B5EF4-FFF2-40B4-BE49-F238E27FC236}">
                  <a16:creationId xmlns:a16="http://schemas.microsoft.com/office/drawing/2014/main" id="{CBD6B3DF-296E-334B-A6D5-A5DF3FCDCC46}"/>
                </a:ext>
              </a:extLst>
            </p:cNvPr>
            <p:cNvSpPr/>
            <p:nvPr/>
          </p:nvSpPr>
          <p:spPr>
            <a:xfrm>
              <a:off x="11907" y="3426"/>
              <a:ext cx="3598" cy="3810"/>
            </a:xfrm>
            <a:custGeom>
              <a:avLst/>
              <a:gdLst>
                <a:gd name="connsiteX0" fmla="*/ 1 w 2170113"/>
                <a:gd name="connsiteY0" fmla="*/ 337926 h 2419352"/>
                <a:gd name="connsiteX1" fmla="*/ 1 w 2170113"/>
                <a:gd name="connsiteY1" fmla="*/ 476743 h 2419352"/>
                <a:gd name="connsiteX2" fmla="*/ 72001 w 2170113"/>
                <a:gd name="connsiteY2" fmla="*/ 407335 h 2419352"/>
                <a:gd name="connsiteX3" fmla="*/ 0 w 2170113"/>
                <a:gd name="connsiteY3" fmla="*/ 0 h 2419352"/>
                <a:gd name="connsiteX4" fmla="*/ 2170113 w 2170113"/>
                <a:gd name="connsiteY4" fmla="*/ 0 h 2419352"/>
                <a:gd name="connsiteX5" fmla="*/ 2170113 w 2170113"/>
                <a:gd name="connsiteY5" fmla="*/ 2419352 h 2419352"/>
                <a:gd name="connsiteX6" fmla="*/ 0 w 2170113"/>
                <a:gd name="connsiteY6" fmla="*/ 2419352 h 2419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113" h="2419352">
                  <a:moveTo>
                    <a:pt x="1" y="337926"/>
                  </a:moveTo>
                  <a:lnTo>
                    <a:pt x="1" y="476743"/>
                  </a:lnTo>
                  <a:lnTo>
                    <a:pt x="72001" y="407335"/>
                  </a:lnTo>
                  <a:close/>
                  <a:moveTo>
                    <a:pt x="0" y="0"/>
                  </a:moveTo>
                  <a:lnTo>
                    <a:pt x="2170113" y="0"/>
                  </a:lnTo>
                  <a:lnTo>
                    <a:pt x="2170113" y="2419352"/>
                  </a:lnTo>
                  <a:lnTo>
                    <a:pt x="0" y="241935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8" name="直接连接符 27">
              <a:extLst>
                <a:ext uri="{FF2B5EF4-FFF2-40B4-BE49-F238E27FC236}">
                  <a16:creationId xmlns:a16="http://schemas.microsoft.com/office/drawing/2014/main" id="{95478AA8-2B34-8546-BA88-CC580EFF997C}"/>
                </a:ext>
              </a:extLst>
            </p:cNvPr>
            <p:cNvCxnSpPr/>
            <p:nvPr/>
          </p:nvCxnSpPr>
          <p:spPr>
            <a:xfrm>
              <a:off x="12379" y="4561"/>
              <a:ext cx="651" cy="0"/>
            </a:xfrm>
            <a:prstGeom prst="line">
              <a:avLst/>
            </a:prstGeom>
            <a:ln w="9525" cap="rnd">
              <a:solidFill>
                <a:schemeClr val="bg1"/>
              </a:solidFill>
              <a:round/>
            </a:ln>
          </p:spPr>
          <p:style>
            <a:lnRef idx="1">
              <a:schemeClr val="accent1"/>
            </a:lnRef>
            <a:fillRef idx="0">
              <a:schemeClr val="accent1"/>
            </a:fillRef>
            <a:effectRef idx="0">
              <a:schemeClr val="accent1"/>
            </a:effectRef>
            <a:fontRef idx="minor">
              <a:schemeClr val="tx1"/>
            </a:fontRef>
          </p:style>
        </p:cxnSp>
      </p:grpSp>
      <p:sp>
        <p:nvSpPr>
          <p:cNvPr id="9" name="文本框 8">
            <a:extLst>
              <a:ext uri="{FF2B5EF4-FFF2-40B4-BE49-F238E27FC236}">
                <a16:creationId xmlns:a16="http://schemas.microsoft.com/office/drawing/2014/main" id="{458DFE63-9075-3F41-A77A-D0CB02125A8C}"/>
              </a:ext>
            </a:extLst>
          </p:cNvPr>
          <p:cNvSpPr txBox="1"/>
          <p:nvPr/>
        </p:nvSpPr>
        <p:spPr>
          <a:xfrm>
            <a:off x="3489754" y="2955385"/>
            <a:ext cx="4512838" cy="923330"/>
          </a:xfrm>
          <a:prstGeom prst="rect">
            <a:avLst/>
          </a:prstGeom>
          <a:noFill/>
        </p:spPr>
        <p:txBody>
          <a:bodyPr wrap="none" rtlCol="0">
            <a:spAutoFit/>
          </a:bodyPr>
          <a:lstStyle/>
          <a:p>
            <a:r>
              <a:rPr lang="en-US" altLang="zh-CN" sz="5400" b="1" dirty="0">
                <a:solidFill>
                  <a:prstClr val="black"/>
                </a:solidFill>
                <a:latin typeface="微软雅黑" panose="020B0503020204020204" pitchFamily="34" charset="-122"/>
                <a:ea typeface="微软雅黑" panose="020B0503020204020204" pitchFamily="34" charset="-122"/>
                <a:cs typeface="Arial Black" panose="020B0A04020102020204" charset="0"/>
              </a:rPr>
              <a:t>Thank</a:t>
            </a:r>
            <a:r>
              <a:rPr lang="zh-CN" altLang="en-US" sz="5400" b="1" dirty="0">
                <a:solidFill>
                  <a:prstClr val="black"/>
                </a:solidFill>
                <a:latin typeface="微软雅黑" panose="020B0503020204020204" pitchFamily="34" charset="-122"/>
                <a:ea typeface="微软雅黑" panose="020B0503020204020204" pitchFamily="34" charset="-122"/>
                <a:cs typeface="Arial Black" panose="020B0A04020102020204" charset="0"/>
              </a:rPr>
              <a:t> </a:t>
            </a:r>
            <a:r>
              <a:rPr lang="en-US" altLang="zh-CN" sz="5400" b="1" dirty="0">
                <a:solidFill>
                  <a:prstClr val="black"/>
                </a:solidFill>
                <a:latin typeface="微软雅黑" panose="020B0503020204020204" pitchFamily="34" charset="-122"/>
                <a:ea typeface="微软雅黑" panose="020B0503020204020204" pitchFamily="34" charset="-122"/>
                <a:cs typeface="Arial Black" panose="020B0A04020102020204" charset="0"/>
              </a:rPr>
              <a:t>You</a:t>
            </a:r>
            <a:r>
              <a:rPr lang="zh-CN" altLang="en-US" sz="5400" b="1" dirty="0">
                <a:solidFill>
                  <a:prstClr val="black"/>
                </a:solidFill>
                <a:latin typeface="微软雅黑" panose="020B0503020204020204" pitchFamily="34" charset="-122"/>
                <a:ea typeface="微软雅黑" panose="020B0503020204020204" pitchFamily="34" charset="-122"/>
                <a:cs typeface="Arial Black" panose="020B0A04020102020204" charset="0"/>
              </a:rPr>
              <a:t>！</a:t>
            </a:r>
          </a:p>
        </p:txBody>
      </p:sp>
      <p:pic>
        <p:nvPicPr>
          <p:cNvPr id="10" name="图片 9">
            <a:extLst>
              <a:ext uri="{FF2B5EF4-FFF2-40B4-BE49-F238E27FC236}">
                <a16:creationId xmlns:a16="http://schemas.microsoft.com/office/drawing/2014/main" id="{BBA9C77E-7341-734D-95FC-82094FBB8BFC}"/>
              </a:ext>
            </a:extLst>
          </p:cNvPr>
          <p:cNvPicPr>
            <a:picLocks noChangeAspect="1"/>
          </p:cNvPicPr>
          <p:nvPr/>
        </p:nvPicPr>
        <p:blipFill>
          <a:blip r:embed="rId2" cstate="screen"/>
          <a:stretch>
            <a:fillRect/>
          </a:stretch>
        </p:blipFill>
        <p:spPr>
          <a:xfrm>
            <a:off x="9574743" y="2595339"/>
            <a:ext cx="2012315" cy="2012315"/>
          </a:xfrm>
          <a:prstGeom prst="rect">
            <a:avLst/>
          </a:prstGeom>
        </p:spPr>
      </p:pic>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Tree>
    <p:extLst>
      <p:ext uri="{BB962C8B-B14F-4D97-AF65-F5344CB8AC3E}">
        <p14:creationId xmlns:p14="http://schemas.microsoft.com/office/powerpoint/2010/main" val="1352282997"/>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营销、策划和运营的关系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470077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营销</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多样化（</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Versatility</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多样性在新媒体项目中体现的尤其明显。这里的多样和传统经济的品牌多元化不同，主要体现在功能的多变性，跨界性和延续性上。比如只是一个上传照片发到朋友圈的功能，就有速拍速发、带标签、带电影特效等各种花样。每一个变化都能引起市场的注意，在早期获得不错的市场效应。另外功能的跨界和延续也是非常常见的做法。</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这些做法能让用户感觉有趣、好玩或者更加便利。但是需要注意，多样只是一种市场手段，不能把它当做产品的出发点。比如为了提供更好的功能延续性和跨界，反而没有做好产品原来最核心的功能导致用户流失。</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235210636"/>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营销、策划和运营的关系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331578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营销</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附加价值（</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Value</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“价值”意味着产品的核心价值或附加价值。</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无论是核心价值还是附加价值，首先是你得有价值。我们经常说新媒体的发展其实并不是提供一个产品给用户，而是提供一个解决方案或者服务。这就是产品的核心价值所在。如果产品提供的东西只是让用户觉得有趣、好玩，但是实际上没有核心价值，那么是很难成功的。</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447648849"/>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营销、策划和运营的关系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285411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营销</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附加价值（</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Value</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产品一般都有核心功能，也就有核心价值，但产品一般还具有附加的价值。如今的客户已经不再满足于基本的核心价值，对产品的附加价值有了更高的要求，那么我们如何提高产品的附加价值以提升客户的转化率呢？首先，可以从产品本身出发，从技术层面提高产品的附加价值，其次是从服务和营销的角度出发，进行“软装”。</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963742440"/>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营销、策划和运营的关系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331578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营销</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6858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电饭锅附加价值营销案例</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电饭锅是用来煮饭的，同类竞品竞争激烈。某品牌电饭煲通过技术革新，使电饭煲可以烤制蛋糕。充分体现了电饭煲的附加价值。品牌在抖音平台上与多个美食</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KOL</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合作，推出电饭煲短视频作品，引得大家争相效仿，很快形成一股风潮，该品牌电饭煲因此效率猛增，达到营销的目的。</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在此次营销过程中，产品的附加价值起到了重要的作用。</a:t>
            </a: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486254034"/>
      </p:ext>
    </p:extLst>
  </p:cSld>
  <p:clrMapOvr>
    <a:masterClrMapping/>
  </p:clrMapOvr>
  <p:transition/>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9979</TotalTime>
  <Words>9196</Words>
  <Application>Microsoft Office PowerPoint</Application>
  <PresentationFormat>宽屏</PresentationFormat>
  <Paragraphs>376</Paragraphs>
  <Slides>58</Slides>
  <Notes>56</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58</vt:i4>
      </vt:variant>
    </vt:vector>
  </HeadingPairs>
  <TitlesOfParts>
    <vt:vector size="67" baseType="lpstr">
      <vt:lpstr>Josefin Sans</vt:lpstr>
      <vt:lpstr>等线</vt:lpstr>
      <vt:lpstr>微软雅黑</vt:lpstr>
      <vt:lpstr>Arial</vt:lpstr>
      <vt:lpstr>Calibri</vt:lpstr>
      <vt:lpstr>Calibri Light</vt:lpstr>
      <vt:lpstr>Wingdings</vt:lpstr>
      <vt:lpstr>Office 主题</vt:lpstr>
      <vt:lpstr>1_Office 主题</vt:lpstr>
      <vt:lpstr>PowerPoint 演示文稿</vt:lpstr>
      <vt:lpstr>第二章   新媒体项目策划 授课教师：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jing</cp:lastModifiedBy>
  <cp:revision>926</cp:revision>
  <cp:lastPrinted>2020-05-31T09:47:00Z</cp:lastPrinted>
  <dcterms:created xsi:type="dcterms:W3CDTF">2019-06-03T11:07:00Z</dcterms:created>
  <dcterms:modified xsi:type="dcterms:W3CDTF">2021-06-29T07:58:32Z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2052-11.1.0.9912</vt:lpwstr>
  </property>
</Properties>
</file>