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87"/>
  </p:notesMasterIdLst>
  <p:sldIdLst>
    <p:sldId id="11089480" r:id="rId3"/>
    <p:sldId id="11089520" r:id="rId4"/>
    <p:sldId id="11089521" r:id="rId5"/>
    <p:sldId id="11089725" r:id="rId6"/>
    <p:sldId id="11089771" r:id="rId7"/>
    <p:sldId id="11089772" r:id="rId8"/>
    <p:sldId id="11089773" r:id="rId9"/>
    <p:sldId id="11089578" r:id="rId10"/>
    <p:sldId id="11089654" r:id="rId11"/>
    <p:sldId id="11089774" r:id="rId12"/>
    <p:sldId id="11089775" r:id="rId13"/>
    <p:sldId id="11089776" r:id="rId14"/>
    <p:sldId id="11089777" r:id="rId15"/>
    <p:sldId id="11089778" r:id="rId16"/>
    <p:sldId id="11089779" r:id="rId17"/>
    <p:sldId id="11089780" r:id="rId18"/>
    <p:sldId id="11089781" r:id="rId19"/>
    <p:sldId id="11089782" r:id="rId20"/>
    <p:sldId id="11089783" r:id="rId21"/>
    <p:sldId id="11089694" r:id="rId22"/>
    <p:sldId id="11089784" r:id="rId23"/>
    <p:sldId id="11089695" r:id="rId24"/>
    <p:sldId id="11089785" r:id="rId25"/>
    <p:sldId id="11089786" r:id="rId26"/>
    <p:sldId id="11089787" r:id="rId27"/>
    <p:sldId id="11089696" r:id="rId28"/>
    <p:sldId id="11089697" r:id="rId29"/>
    <p:sldId id="11089698" r:id="rId30"/>
    <p:sldId id="11089788" r:id="rId31"/>
    <p:sldId id="11089789" r:id="rId32"/>
    <p:sldId id="11089790" r:id="rId33"/>
    <p:sldId id="11089791" r:id="rId34"/>
    <p:sldId id="11089792" r:id="rId35"/>
    <p:sldId id="11089793" r:id="rId36"/>
    <p:sldId id="11089794" r:id="rId37"/>
    <p:sldId id="11089795" r:id="rId38"/>
    <p:sldId id="11089699" r:id="rId39"/>
    <p:sldId id="11089796" r:id="rId40"/>
    <p:sldId id="11089797" r:id="rId41"/>
    <p:sldId id="11089798" r:id="rId42"/>
    <p:sldId id="11089799" r:id="rId43"/>
    <p:sldId id="11089800" r:id="rId44"/>
    <p:sldId id="11089801" r:id="rId45"/>
    <p:sldId id="11089802" r:id="rId46"/>
    <p:sldId id="11089803" r:id="rId47"/>
    <p:sldId id="11089804" r:id="rId48"/>
    <p:sldId id="11089805" r:id="rId49"/>
    <p:sldId id="11089806" r:id="rId50"/>
    <p:sldId id="11089807" r:id="rId51"/>
    <p:sldId id="11089808" r:id="rId52"/>
    <p:sldId id="11089809" r:id="rId53"/>
    <p:sldId id="11089810" r:id="rId54"/>
    <p:sldId id="11089700" r:id="rId55"/>
    <p:sldId id="11089811" r:id="rId56"/>
    <p:sldId id="11089812" r:id="rId57"/>
    <p:sldId id="11089813" r:id="rId58"/>
    <p:sldId id="11089814" r:id="rId59"/>
    <p:sldId id="11089815" r:id="rId60"/>
    <p:sldId id="11089816" r:id="rId61"/>
    <p:sldId id="11089817" r:id="rId62"/>
    <p:sldId id="11089818" r:id="rId63"/>
    <p:sldId id="11089819" r:id="rId64"/>
    <p:sldId id="11089820" r:id="rId65"/>
    <p:sldId id="11089821" r:id="rId66"/>
    <p:sldId id="11089822" r:id="rId67"/>
    <p:sldId id="11089823" r:id="rId68"/>
    <p:sldId id="11089824" r:id="rId69"/>
    <p:sldId id="11089825" r:id="rId70"/>
    <p:sldId id="11089826" r:id="rId71"/>
    <p:sldId id="11089827" r:id="rId72"/>
    <p:sldId id="11089828" r:id="rId73"/>
    <p:sldId id="11089829" r:id="rId74"/>
    <p:sldId id="11089830" r:id="rId75"/>
    <p:sldId id="11089832" r:id="rId76"/>
    <p:sldId id="11089701" r:id="rId77"/>
    <p:sldId id="11089833" r:id="rId78"/>
    <p:sldId id="11089834" r:id="rId79"/>
    <p:sldId id="11089835" r:id="rId80"/>
    <p:sldId id="11089723" r:id="rId81"/>
    <p:sldId id="11089836" r:id="rId82"/>
    <p:sldId id="11089837" r:id="rId83"/>
    <p:sldId id="11089838" r:id="rId84"/>
    <p:sldId id="11089839" r:id="rId85"/>
    <p:sldId id="11089581" r:id="rId8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2021/6/29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431331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4241150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可行性研究和项目评估存在许多相同之处，但从理论和实践方面来看，两者又存在这一些区别。</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3477107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因为利益出发点不同，项目评估更加注重项目投资的宏观效益。当国家或地方的投资决策部门和国家开发银行主持项目评估时，因其担负着国家宏观调控的职能，将站在国家的立场上，依据国家、部门、地区和行业等各方面的规划和政策，对项目可行性研究报告的内容和质量进行评估，综合考察项目的社会经济整体效益，侧重于项目投资的宏观效益。而当具有商业性的专业投资银行主持项目评估时，由于受贷款风险机制约束，考虑到项目投资贷款的安全性和提高贷款资金的利用效率，其对项目投资的评估除了要符合国家宏观经济发展的前提外，还必须符合项目投资效益中的银行收益，即重视借款企业的财务效益和偿还借款能力的评估。</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800319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可行性研究是在投资决策前对建设新媒体项目从技术、经济和社会等各方面因素进行全面分析论证的科学方法，其形成的项目可行性研究报告是项目投资决策的基础，为项目投资决策提供可靠的科学依据。</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图所示为不同项目的可行性研究报告。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10028995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评估是对项目可行性研究报告进行全面的审核和评价，主要任务是审查与判断项目可行性研究的可靠性、真实性和客观性，对新媒体项目投资是否可行和确定最佳投资方案以及提出评价意见，最终结论将形成评估报告。</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图所示为不同项目的评估报告书或评估报告表。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13080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3790254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可行性研究和项目评估作为建设新媒体项目过程中影响投资决策的两大基本步骤，它们之间除了上面讲到的共同点和不同点，还具有相辅相成、相互映照、一先一后和不可或缺的关联性，那么，两者之间的哪些表现体现了其关联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2164212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可行性研究后，项目团队可获得一份可行性研究报告。这份报告是投资人员在建设新媒体项目之前所有准备工作的领航式文件，也就是说项目的准备工作都是根据这份文件进行的。对投资人员而言，可行性研究与评估具有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图所示的</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四个作用。</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305677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国务院关于投资体制改革的决定》文件颁布以后，规定企业投资项目只需要提交项目申请报告，不必再提交可行性研究报告。但是，这只是审批体制的变化，并不代表投资人员不需要编制可行性研究报告。因为无论从理论来讲，还是从国内外成功项目的实践经验来讲，在建设新媒体项目之前，投资人员都应该进行可行性研究，为自己的投资决策提供可靠地数据支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34633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在为项目寻找投资合作者的过程中，为合作者提供可行性研究报告是必不可少的一环，特别是国外的合作者。例如到国外去招商，在向外商提供项目资料时，可行性研究报告是主要的资料之一，外商会根据项目的可行性研究报告，与国内的投资者签订合作意向书。</a:t>
            </a:r>
          </a:p>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想要为项目申请金融机构贷款，无论是国外的金融机构，还是国内的金融机构，其在受理项目贷款申请时，首先会要求申请者提供项目的可行性研究报告，然后金融机构会对项目的可行性研究报告进行全面、细致的审查和分析论证，并在此基础上完成项目评估报告的编写，当评估报告的结论是项目具有偿还贷款的能力且没有过大风险时，金融机构才会放贷。</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28875634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项目可行性研究是项目部门引进技术和设备、商谈合同、签订协议、项目建设以及项目审计的重要依据。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304141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1372845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1328987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根据上述内容所描述的作用来看，可行性研究和评估对拟建项目有着重大且深远的意义。而对于新媒体这个新兴的行业来说，拟建一个项目之前，进行可行性研究和评估工作也是必不可少的环节，试着分析这么做的原因以及区别于上述作用的其他作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1765880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一般情况下，新媒体投资项目的可行性研究包括如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图所示的三</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个阶段。</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2422431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1576094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经过分类后，被分到第一类的创意提案就可对其进行具体机会研究，即进行一个投入产出比的简单评估。此时，可将项目设想转变为投资建议。投资机会研究是可行性研究的第一阶段，如果投资机会研究的结论表明投资项目是可行的，则可对项目进入更深一步的研究。</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567178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757076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274994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新媒体项目进行可行性研究，就是为了能够通过科学的研究和分析方法得到可以通过的项目方案。由此可以得知，可行性研究通常是指在投资决策前，对于与新媒体项目有关的社会因素、经济因素和技术因素等内容，进行详细且深入的调查与研究；再通过对调查资料的分析从而拟定可以完美执行的运营方案和产品方案。</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31012113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不同阶段的研究任务与研究要求有所不同，使得不同阶段的主要功能、研究费用、研究误差和研究时间也有所不同。因为三个阶段的研究内容是由浅入深，项目投资和成本估算的精度要求是由粗到细，研究工作量是由少到多，研究目标和作用也在逐步提高和深入，所以，研究的工作时间和费用也在逐渐增加。</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上</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表所示为可行性研究各个工作阶段的任务要求。</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鉴于新媒体行业的时效性特点，建议在为新媒体项目进行可行性研究时，适当缩短各个分析阶段的研究时间，保证可行性研究结束后，项目内容仍然具有市场价值。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907429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对于发展迅速的新媒体行业，上述阶段中的可行性研究时间不太适用，这里讲解一个“</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3+1</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”分析法，用来加快新媒体项目的可行性研究时间。简单来说，就是在规划或判断一个新媒体项目是否可行时，根据如图所示的三个问题和一个条件作为标准进行分析，由此快速得出新媒体项目是否可行的结论。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14362674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通过总结失败的经验和教训，项目团队应该在可行性研究的工作阶段，便寻求或建立项目的推广基因，例如时下流行的“抖音”</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App</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，它正是因为找到了“短视频</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碎片化时间”的推广基因，才能一经推出就火遍全网。如果一个项目找不到合适的推广基因，那么，项目团队应该尽早放弃这个项目以减少损失。</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当炒股风潮流行时，建立一个股票网站；当智能手机热销于市场时，开发一个手机交易网站；这不是合理的推广基因，因为它们是随着社会热点而产生的推广基因，具有普遍性和实效性，是其他项目也可以借用的资源，因此无法专门为新媒体项目服务。</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如何为新媒体项目寻找并确定合适的推广基因，是寻找植根于业务模式、业务内容或项目本身的特点，将其打造独属于新媒体项目的推广模式。换个角度来讲，如果该项目有一个无法替代的功能设计和一些其他项目没有的资源以及一些特殊的社会影响力，使得该项目不必花费太多的时间和费用，就能够快速吸引网友参与，那么这种优势就是该项目的推广基因。例如，开心网的推广基因在于“朋友之间的恶作剧兴趣引发的口口相传”。</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3657590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ea typeface="宋体" panose="02010600030101010101" pitchFamily="2" charset="-122"/>
                <a:cs typeface="Segoe UI" panose="020B0502040204020203" pitchFamily="34" charset="0"/>
              </a:rPr>
              <a:t>项目的服务是否“有趣”或“实用”，是保持项目活跃度的实质内容；而项目的服务是否可以让用户长期感受到“有趣”或“实用”，则是保持项目忠诚度的实质内容。作为可行性研究的工作人员，应该在一定的原则下，尽量满足客户的需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3776707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首先，需要确定盈利模式关联的市场空间是否足够大。如果新媒体项目面向的潜在用户全都进行了付费行为，而总金额无法回本时，证明盈利模式关联的市场空间无法满足项目运营后的营收金额，研究人员应及时调整盈利模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其次，盈利模式是否可行，新媒体项目的目标用户和潜在用户是否真的愿意付费。这一点是很关键的，尤其是在研究与分析阶段，所有的设想都来源于历史数据和预测评价，而盈利模式是预测中的最后一环，起到决定性的作用。需要注意的是，面对新媒体行业“人气就是钱”这个根深蒂固的错误观念，研究与分析时需要更加的严谨和认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最后，需要确定盈利模式什么时候能够启动，并且估算现有投资金额能否支撑项目正常运营到赚钱的那一天。</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10531609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供应力不足的问题看似简单，但在可行性研究工作中非常容易落入自己给自己设置的陷阱。影响供应力的因素有很多，包括资金、技术能力、外部资源、国家政策、团队能力、产品内容和合作等，在研究时忽略任意一项因素，项目极有可能就会在这个因素上出现问题。因此，在进行新媒体项目可行性研究或分析中，必须着重且详细的考量供应力的各个因素。</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上述的三个问题和一个条件，代表了分析与研究时的思维结构、先后顺序和重点关系。利用这样的结构，读者可以在可行性研究中明确自己的思路，也可以对已经成型的项目方案进行可行性分析和评价，做到减少错误投资，同时增加项目成功率的效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2418456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28297277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8623947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854753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1467804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3453496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一般情况下，项目可行性研究报告应由有资格的设计（咨询）单位进行编制。不同行业的新媒体项目，可行性研究的内容和报告的编写格式也会有所不同。</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由联合国工业发展组织（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UNIDO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发布的《工业可行性研究编制手册》（最新修订及增补版），提供了拟建项目的可行性研究内容。为了编制的新媒体项目可行性研究报告更加标准和规范化，根据联合国工业组织提供的报告内容，整理和升级新媒体项目可行性研究的内容，主要包括十个方面。</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6841248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13661737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1032975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15037230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1606316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上</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图所示为用以表示项目进度的横道图</a:t>
            </a: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以及</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用以表示项目进度的双代号网络图。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42284849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9971396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以上的可行性研究内容主要针对的是新建项目，对于改革或升级的新媒体项目来说，可行性研究还应增加对原有固定资产的利用和企业现有概况的说明和分析等内容。</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由于拟建项目的性质、任务和规模以及项目复杂程度各不不同，新媒体项目可行性研究的内容也应随行业不同而有所区别，它们各有侧重，所达深度和广度也不一样。</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对于工业、交通、农业、商业和文教卫生等产业中的中小型新媒体项目，如果经济条件、技术条件和协作关系都较为简单，可以将初步可行性研究阶段与详细可行性研究阶段合为一体。</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10936276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3932686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1379709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可行性研究是保证以最少的投资数额完成项目并取得最佳经济效益的科学手段，也是实现使用先进的技术、合理的经营方式和可行的建设方案完成项目的科学方法。</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图所示为一个较为简洁的项目可行性研究方向。</a:t>
            </a:r>
            <a:endPar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许多新媒体项目在初期规划中就会被否决，包括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BBS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论坛）、网上商城、行业门户、网游以及一些极具特点的项目。在这个过程中，我们可以看到所有的项目创意都是好点子，但在实施之前的规划阶段总会发现各种各样的问题，或者规划和设计禁不起分析与评价。由此可见，对新媒体项目进行可行性分析与研究是非常有必要的，它能够最大程度的避免错误投资，并为项目的实施阶段提供有效建议。</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39561307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9191457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影子价格是指依据一定的原则，能够反映投入物和产出物真实经济价值、市场供求状况、资源稀缺程度以及能够使资源得到合理配置的价格。因此，它又被称为最优计划价格或计算价格。尝试讨论在评估项目的经济效益时，为什么使用影子价格为基础，这么做对项目评估又有哪些好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9012938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根据国家发展与改革委员会</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2002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年发布的《投资项目可行性研究指南》和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2006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年发布的《建设项目经济评价方法与参数（第三版）》以及《产业结构调整目录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版》文件，新媒体项目可行性研究的一般工作流程包含</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上</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述步骤。</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1957098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委托方式可由国家计划部门或主管部门直接给设计咨询公司下达计划任务，也可由各主管部门、国家专业投资公司和项目业主，采用签订合同的方式委托有资格的设计咨询单位承担可行性研究工作。</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在主管部门下达的委托任务和双方签订的合同中，应规定研究工作的依据、研究的范围、内容和前提条件、研究工作的质量和进度安排、费用支付办法以及合同双方的责任、协作方式及关于违约处理的方法等。</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当然，小型的新媒体项目只需将项目建议书交于公司的上级领导，由上级领导和公司高层共同审批，审批通过后也可立项。</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32060784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设计单位或有资质的咨询单位与委托单位签订合同，承担项目可行性研究任务以后，即可展开工作。通常包含如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图所示的五个</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步骤。</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19114535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22220271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此阶段主要通过实际调查和技术经济研究，进一步明确新媒体项目的必要性和实用性。主要从市场调查和资源调查两方面进行研究。</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市场调查是社会对产品需求、价格和竞争能力的分析和预测，以便制定项目产品方案和经济规模；资源调查包括设备、产品方案、运营模式、劳动力、运输条件、外部基础设施、环境保护、组织管理和人员培训等自然、社会和经济方面的调查，为选定生产工艺、技术方案、设备选型、组织结构和定员等提供确切的技术、经济分析，通过论证分析，研究项目建设的必要性。</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19123493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10768318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论证了项目建设的必要性和可能性以及技术方案的可行性之后，应对所选定的最佳建设方案进行详细的财务预测、财务效益分析、国民经济评价和社会效益评价，从测算项目建设投资、生产成本和销售利润入手，进行项目营利性分析、费用效益分析和社会效益与影响分析，进而研究论证项目在经济上和社会上的营利性和合理性，然后提出资金筹集建议，制订项目实施总进度计划。</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如果项目的经济效益结论达不到国家或投资者规定的标准，此时，需要对项目的建设方案进行调整或重新设计。</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29365447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经过详细的技术与经济的分析论证，也可以在报告中提出项目不可行的结论意见或项目改进建议。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3622439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       如</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为新媒体项目评估会议的现场画面。</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2562633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经过前面内容的学习，学生需要知道，想要建设并成立新媒体项目，就必须进行可行性研究；而完成可行性研究后，对其进行评估更是必不可少的一项工作。</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与可行性研究一样，项目评估也有规范化的流程步骤。根据新媒体产业的特点，对一般化的项目评估流程加以调整，得到如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图所示的</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新媒体项目评估流程。</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14687449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2345384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23548510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在审查分析的过程中，通常要注意以下三方面的问题。</a:t>
            </a:r>
          </a:p>
          <a:p>
            <a:pPr marL="0" lvl="0" indent="0" algn="just">
              <a:buFont typeface="宋体" panose="02010600030101010101" pitchFamily="2" charset="-122"/>
              <a:buNone/>
            </a:pPr>
            <a:r>
              <a:rPr lang="en-US" altLang="zh-CN" sz="1800" kern="100" dirty="0">
                <a:effectLst/>
                <a:latin typeface="Wingdings" panose="05000000000000000000" pitchFamily="2" charset="2"/>
                <a:ea typeface="宋体" panose="02010600030101010101" pitchFamily="2" charset="-122"/>
                <a:cs typeface="Times New Roman" panose="02020603050405020304" pitchFamily="18" charset="0"/>
              </a:rPr>
              <a:t>      1</a:t>
            </a:r>
            <a:r>
              <a:rPr lang="zh-CN" altLang="en-US" sz="1800" kern="100" dirty="0">
                <a:effectLst/>
                <a:latin typeface="Wingdings" panose="05000000000000000000" pitchFamily="2" charset="2"/>
                <a:ea typeface="宋体" panose="02010600030101010101" pitchFamily="2" charset="-122"/>
                <a:cs typeface="Times New Roman" panose="02020603050405020304" pitchFamily="18" charset="0"/>
              </a:rPr>
              <a:t>、</a:t>
            </a:r>
            <a:r>
              <a:rPr lang="zh-CN" altLang="zh-CN" sz="1800" kern="100" dirty="0">
                <a:effectLst/>
                <a:latin typeface="Wingdings" panose="05000000000000000000" pitchFamily="2" charset="2"/>
                <a:ea typeface="宋体" panose="02010600030101010101" pitchFamily="2" charset="-122"/>
                <a:cs typeface="Times New Roman" panose="02020603050405020304" pitchFamily="18" charset="0"/>
              </a:rPr>
              <a:t>所得资料在时间顺序、数据异常及同行业对比等方面突然发生变化，评估人员需要</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提出</a:t>
            </a:r>
            <a:r>
              <a:rPr lang="zh-CN" altLang="zh-CN" sz="1800" kern="100" dirty="0">
                <a:effectLst/>
                <a:latin typeface="Wingdings" panose="05000000000000000000" pitchFamily="2" charset="2"/>
                <a:ea typeface="宋体" panose="02010600030101010101" pitchFamily="2" charset="-122"/>
                <a:cs typeface="Times New Roman" panose="02020603050405020304" pitchFamily="18" charset="0"/>
              </a:rPr>
              <a:t>疑问</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并进行核实。</a:t>
            </a:r>
          </a:p>
          <a:p>
            <a:pPr marL="0" lvl="0" indent="0" algn="just">
              <a:buFont typeface="宋体" panose="02010600030101010101" pitchFamily="2" charset="-122"/>
              <a:buNone/>
            </a:pPr>
            <a:r>
              <a:rPr lang="en-US" altLang="zh-CN" sz="1800" kern="100" dirty="0">
                <a:effectLst/>
                <a:latin typeface="Wingdings" panose="05000000000000000000" pitchFamily="2" charset="2"/>
                <a:ea typeface="宋体" panose="02010600030101010101" pitchFamily="2" charset="-122"/>
                <a:cs typeface="Times New Roman" panose="02020603050405020304" pitchFamily="18" charset="0"/>
              </a:rPr>
              <a:t>      2</a:t>
            </a:r>
            <a:r>
              <a:rPr lang="zh-CN" altLang="en-US" sz="1800" kern="100" dirty="0">
                <a:effectLst/>
                <a:latin typeface="Wingdings" panose="05000000000000000000" pitchFamily="2" charset="2"/>
                <a:ea typeface="宋体" panose="02010600030101010101" pitchFamily="2" charset="-122"/>
                <a:cs typeface="Times New Roman" panose="02020603050405020304" pitchFamily="18" charset="0"/>
              </a:rPr>
              <a:t>、</a:t>
            </a:r>
            <a:r>
              <a:rPr lang="zh-CN" altLang="zh-CN" sz="1800" kern="100" dirty="0">
                <a:effectLst/>
                <a:latin typeface="Wingdings" panose="05000000000000000000" pitchFamily="2" charset="2"/>
                <a:ea typeface="宋体" panose="02010600030101010101" pitchFamily="2" charset="-122"/>
                <a:cs typeface="Times New Roman" panose="02020603050405020304" pitchFamily="18" charset="0"/>
              </a:rPr>
              <a:t>对报告中提出的疑问和存在的问题进行更加详细的调查，找出原因并加以论证。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lvl="0" indent="0" algn="just">
              <a:buFont typeface="宋体" panose="02010600030101010101" pitchFamily="2" charset="-122"/>
              <a:buNone/>
            </a:pPr>
            <a:r>
              <a:rPr lang="en-US" altLang="zh-CN" sz="1800" kern="100" dirty="0">
                <a:effectLst/>
                <a:latin typeface="Wingdings" panose="05000000000000000000" pitchFamily="2" charset="2"/>
                <a:ea typeface="宋体" panose="02010600030101010101" pitchFamily="2" charset="-122"/>
                <a:cs typeface="Times New Roman" panose="02020603050405020304" pitchFamily="18" charset="0"/>
              </a:rPr>
              <a:t>      3</a:t>
            </a:r>
            <a:r>
              <a:rPr lang="zh-CN" altLang="en-US" sz="1800" kern="100" dirty="0">
                <a:effectLst/>
                <a:latin typeface="Wingdings" panose="05000000000000000000" pitchFamily="2" charset="2"/>
                <a:ea typeface="宋体" panose="02010600030101010101" pitchFamily="2" charset="-122"/>
                <a:cs typeface="Times New Roman" panose="02020603050405020304" pitchFamily="18" charset="0"/>
              </a:rPr>
              <a:t>、</a:t>
            </a:r>
            <a:r>
              <a:rPr lang="zh-CN" altLang="zh-CN" sz="1800" kern="100" dirty="0">
                <a:effectLst/>
                <a:latin typeface="Wingdings" panose="05000000000000000000" pitchFamily="2" charset="2"/>
                <a:ea typeface="宋体" panose="02010600030101010101" pitchFamily="2" charset="-122"/>
                <a:cs typeface="Times New Roman" panose="02020603050405020304" pitchFamily="18" charset="0"/>
              </a:rPr>
              <a:t>针对问题的原因，研究问题的性质，分析这些问题是主要的还是次要的，其原因的</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产生是源于内部还是外部，问题的存在是暂时的还是持续的，问题能够得到改善还是无法消除，以及这些问题的发展趋势和变化情况，并将分析结果编写到评估报告中。</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在审查分析中，应遵循公正、客观和科学的原则，避免片面性和主观随意性。通过科学的审查分析方法得到的数据资料，能帮助评估人员完成项目评估报告的初步编制工作。</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64</a:t>
            </a:fld>
            <a:endParaRPr lang="zh-CN" altLang="en-US"/>
          </a:p>
        </p:txBody>
      </p:sp>
    </p:spTree>
    <p:extLst>
      <p:ext uri="{BB962C8B-B14F-4D97-AF65-F5344CB8AC3E}">
        <p14:creationId xmlns:p14="http://schemas.microsoft.com/office/powerpoint/2010/main" val="29130535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65</a:t>
            </a:fld>
            <a:endParaRPr lang="zh-CN" altLang="en-US"/>
          </a:p>
        </p:txBody>
      </p:sp>
    </p:spTree>
    <p:extLst>
      <p:ext uri="{BB962C8B-B14F-4D97-AF65-F5344CB8AC3E}">
        <p14:creationId xmlns:p14="http://schemas.microsoft.com/office/powerpoint/2010/main" val="27848975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公式表明造价与规模或容量呈非线性关系，且单位造价随产品规模或容量的增大而减小。在正常情况下，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。在不同生产率的国家和不同性质的项目中，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的取值是不尽相同的。通常取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n=0.6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，因此，又被称为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指数法。</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如果已建类似项目的生产规模与拟建项目的生产规模差距较小，即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en-US" altLang="zh-CN" sz="1800" kern="100" baseline="-250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en-US" altLang="zh-CN" sz="1800" kern="100" baseline="-250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的比值在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0.5~2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的范围内，则指数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的取值可近似为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如果已建类似项目的生产规模与拟建项目的生产规模差距比值小于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，且拟建项目依靠革新设备规模扩大生产时，则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的取值为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0.6~0.7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；但如果拟建项目依靠增加相同规格的设备数量扩大规模时，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的取值为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0.8~0.9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已知参考项目与拟建项目的所属行业、营销方式、销售渠道和目标用户人群等条件相似，但是又拥有不同的生产规模时，可以使用生产能力估算法对拟建项目所需投资金额进行计算。</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生产能力估算法的误差可控制在±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以内，尽管估价误差较大，但这种估算方法有其独特的优势，即不需要详细的产品设计资料，只需知晓生产工艺流程及生产规模即可。所以在总承包产品报价时，承包商大都采用这种方法。</a:t>
            </a: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66</a:t>
            </a:fld>
            <a:endParaRPr lang="zh-CN" altLang="en-US"/>
          </a:p>
        </p:txBody>
      </p:sp>
    </p:spTree>
    <p:extLst>
      <p:ext uri="{BB962C8B-B14F-4D97-AF65-F5344CB8AC3E}">
        <p14:creationId xmlns:p14="http://schemas.microsoft.com/office/powerpoint/2010/main" val="31013196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67</a:t>
            </a:fld>
            <a:endParaRPr lang="zh-CN" altLang="en-US"/>
          </a:p>
        </p:txBody>
      </p:sp>
    </p:spTree>
    <p:extLst>
      <p:ext uri="{BB962C8B-B14F-4D97-AF65-F5344CB8AC3E}">
        <p14:creationId xmlns:p14="http://schemas.microsoft.com/office/powerpoint/2010/main" val="4911322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68</a:t>
            </a:fld>
            <a:endParaRPr lang="zh-CN" altLang="en-US"/>
          </a:p>
        </p:txBody>
      </p:sp>
    </p:spTree>
    <p:extLst>
      <p:ext uri="{BB962C8B-B14F-4D97-AF65-F5344CB8AC3E}">
        <p14:creationId xmlns:p14="http://schemas.microsoft.com/office/powerpoint/2010/main" val="36924321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69</a:t>
            </a:fld>
            <a:endParaRPr lang="zh-CN" altLang="en-US"/>
          </a:p>
        </p:txBody>
      </p:sp>
    </p:spTree>
    <p:extLst>
      <p:ext uri="{BB962C8B-B14F-4D97-AF65-F5344CB8AC3E}">
        <p14:creationId xmlns:p14="http://schemas.microsoft.com/office/powerpoint/2010/main" val="38438265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70</a:t>
            </a:fld>
            <a:endParaRPr lang="zh-CN" altLang="en-US"/>
          </a:p>
        </p:txBody>
      </p:sp>
    </p:spTree>
    <p:extLst>
      <p:ext uri="{BB962C8B-B14F-4D97-AF65-F5344CB8AC3E}">
        <p14:creationId xmlns:p14="http://schemas.microsoft.com/office/powerpoint/2010/main" val="3996416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可行性研究和评估都是以评定项目是否可行为己任的，相同的任务目标使得两者具有非常密切的联系，具有诸多的相同点。同时因为服务对象和研究角度的不同，使得两者又各具特点。</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如</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图所示为可行性研究与评估的关系结构图。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544615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71</a:t>
            </a:fld>
            <a:endParaRPr lang="zh-CN" altLang="en-US"/>
          </a:p>
        </p:txBody>
      </p:sp>
    </p:spTree>
    <p:extLst>
      <p:ext uri="{BB962C8B-B14F-4D97-AF65-F5344CB8AC3E}">
        <p14:creationId xmlns:p14="http://schemas.microsoft.com/office/powerpoint/2010/main" val="34762927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72</a:t>
            </a:fld>
            <a:endParaRPr lang="zh-CN" altLang="en-US"/>
          </a:p>
        </p:txBody>
      </p:sp>
    </p:spTree>
    <p:extLst>
      <p:ext uri="{BB962C8B-B14F-4D97-AF65-F5344CB8AC3E}">
        <p14:creationId xmlns:p14="http://schemas.microsoft.com/office/powerpoint/2010/main" val="31280890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266700" algn="just"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虽然会受一些因素的影响无法得到较高精度的估算金额，但是朗格系数法是以设备费为计算基础，所以，对于设备费用在一项工程中所占比重高达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45%~55%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的石油、石化和化工项目而言，还是非常实用且有效的。只要准确掌握各种不同类型工程的朗格系数，可提高投资估算的精度，提高后朗格系数法的估算误差范围在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10%~15%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73</a:t>
            </a:fld>
            <a:endParaRPr lang="zh-CN" altLang="en-US"/>
          </a:p>
        </p:txBody>
      </p:sp>
    </p:spTree>
    <p:extLst>
      <p:ext uri="{BB962C8B-B14F-4D97-AF65-F5344CB8AC3E}">
        <p14:creationId xmlns:p14="http://schemas.microsoft.com/office/powerpoint/2010/main" val="21629577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74</a:t>
            </a:fld>
            <a:endParaRPr lang="zh-CN" altLang="en-US"/>
          </a:p>
        </p:txBody>
      </p:sp>
    </p:spTree>
    <p:extLst>
      <p:ext uri="{BB962C8B-B14F-4D97-AF65-F5344CB8AC3E}">
        <p14:creationId xmlns:p14="http://schemas.microsoft.com/office/powerpoint/2010/main" val="33476641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一般情况下，使用“第一章”“第二章”“第三章”的形式标记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级目录；使用“一”“二”“三”的形式标记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级目录；使用“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”的形式标记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级目录；最后，使用阿拉伯数字“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”的形式标记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级目录，使用“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”的形式标记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级目录。</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在简单的可行性研究报告中，无需设计太深的目录层级，编制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个层级的目录就好，这样更利于读者理清报告中的前后关系和逻辑关系。</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75</a:t>
            </a:fld>
            <a:endParaRPr lang="zh-CN" altLang="en-US"/>
          </a:p>
        </p:txBody>
      </p:sp>
    </p:spTree>
    <p:extLst>
      <p:ext uri="{BB962C8B-B14F-4D97-AF65-F5344CB8AC3E}">
        <p14:creationId xmlns:p14="http://schemas.microsoft.com/office/powerpoint/2010/main" val="35237493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76</a:t>
            </a:fld>
            <a:endParaRPr lang="zh-CN" altLang="en-US"/>
          </a:p>
        </p:txBody>
      </p:sp>
    </p:spTree>
    <p:extLst>
      <p:ext uri="{BB962C8B-B14F-4D97-AF65-F5344CB8AC3E}">
        <p14:creationId xmlns:p14="http://schemas.microsoft.com/office/powerpoint/2010/main" val="4872975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简单的可行性研究报告也需要编制投资估算、收益预测和财务分析等数据。但是由于时间限制和项目要求，无需编制的太过复杂，只需使用表格将投资估算和收益预测等数据表达清楚即可。同时，财务分析也只需要编制静态分析即可。</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77</a:t>
            </a:fld>
            <a:endParaRPr lang="zh-CN" altLang="en-US"/>
          </a:p>
        </p:txBody>
      </p:sp>
    </p:spTree>
    <p:extLst>
      <p:ext uri="{BB962C8B-B14F-4D97-AF65-F5344CB8AC3E}">
        <p14:creationId xmlns:p14="http://schemas.microsoft.com/office/powerpoint/2010/main" val="20388824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78</a:t>
            </a:fld>
            <a:endParaRPr lang="zh-CN" altLang="en-US"/>
          </a:p>
        </p:txBody>
      </p:sp>
    </p:spTree>
    <p:extLst>
      <p:ext uri="{BB962C8B-B14F-4D97-AF65-F5344CB8AC3E}">
        <p14:creationId xmlns:p14="http://schemas.microsoft.com/office/powerpoint/2010/main" val="266953179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此外，现在的学习主体拥有全体化和终身化，以及学习内容的多样化等特点，而常规的学校无法满足这些特点。此时，许多致力于社会教育的培训机构得到了历史机遇，并且配合新媒体的生存模式，将线下的培训机构调整为线上教育机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学生家长选择培训内容的主要渠道包括品牌培训机构、教师和其他家长的推荐等方式。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79</a:t>
            </a:fld>
            <a:endParaRPr lang="zh-CN" altLang="en-US"/>
          </a:p>
        </p:txBody>
      </p:sp>
    </p:spTree>
    <p:extLst>
      <p:ext uri="{BB962C8B-B14F-4D97-AF65-F5344CB8AC3E}">
        <p14:creationId xmlns:p14="http://schemas.microsoft.com/office/powerpoint/2010/main" val="9885674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项目包括的两部分内容，主要解决学生花费高额中介费和教师没有取得与劳动成果成正比的下课费等问题，打破了固定上课场所的局限性，真正做到去最近的地方享受最优质的教师资源。</a:t>
            </a: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同时，项目后期需要开发和完善“线上教育”</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App</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，让新媒体项目具有公开性、透明性和广泛性的特点。当这样的生存方式成为一种新的模式后，“线上教育”项目作为</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1</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个公众平台，也将解决许多复杂的问题。在项目形成初期，只需开放一些单一的和更有针对性的课程，但在项目发展的中期和后期，只要资本允许，便可以看到多样化的“线上教育”项目，面对需求不同的学生们，项目将会为它们提供各式各样的对应课程以及拥有丰富教学经验的教师。</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80</a:t>
            </a:fld>
            <a:endParaRPr lang="zh-CN" altLang="en-US"/>
          </a:p>
        </p:txBody>
      </p:sp>
    </p:spTree>
    <p:extLst>
      <p:ext uri="{BB962C8B-B14F-4D97-AF65-F5344CB8AC3E}">
        <p14:creationId xmlns:p14="http://schemas.microsoft.com/office/powerpoint/2010/main" val="3715631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从工作时间、基础理论、工作内容、工作性质以及工作目标等方面进行观察与讨论，可行性研究与评估拥有</a:t>
            </a:r>
            <a:r>
              <a:rPr lang="zh-CN" altLang="en-US" sz="1200" kern="100" dirty="0">
                <a:effectLst/>
                <a:latin typeface="Calibri" panose="020F0502020204030204" pitchFamily="34" charset="0"/>
                <a:ea typeface="宋体" panose="02010600030101010101" pitchFamily="2" charset="-122"/>
                <a:cs typeface="Times New Roman" panose="02020603050405020304" pitchFamily="18" charset="0"/>
              </a:rPr>
              <a:t>上</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面所述的四个相同点。</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a:t>
            </a:r>
            <a:r>
              <a:rPr lang="en-US" altLang="zh-CN" dirty="0"/>
              <a:t>1</a:t>
            </a:r>
            <a:r>
              <a:rPr lang="zh-CN" altLang="en-US" dirty="0"/>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教师资源：要成功实施“线上教育”计划，首先要保证优质的教师资源；需要以“培训教室”为半径的优质师源和有求学欲望的知识分子。只有确保拥有高品质的教师资源，才会有不断的生源。而学生家长则可以根据教师的学历、教学经验和课时费等条件去寻找适合的教师。</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a:t>
            </a:r>
            <a:r>
              <a:rPr lang="en-US" altLang="zh-CN" dirty="0"/>
              <a:t>2</a:t>
            </a:r>
            <a:r>
              <a:rPr lang="zh-CN" altLang="en-US" dirty="0"/>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各区固定的培训场地：现存在的教育机构其选址大多数集中于市中心或者商业繁华地区，这对于一些路程较远的学生而言，不是特别方便且容易浪费路程中的时间。因此</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项目需要大量且分散的培训场地，包括各个社区和各高校的附近。</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81</a:t>
            </a:fld>
            <a:endParaRPr lang="zh-CN" altLang="en-US"/>
          </a:p>
        </p:txBody>
      </p:sp>
    </p:spTree>
    <p:extLst>
      <p:ext uri="{BB962C8B-B14F-4D97-AF65-F5344CB8AC3E}">
        <p14:creationId xmlns:p14="http://schemas.microsoft.com/office/powerpoint/2010/main" val="8132728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850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a:t>
            </a:r>
            <a:r>
              <a:rPr lang="en-US" altLang="zh-CN" dirty="0"/>
              <a:t>1</a:t>
            </a:r>
            <a:r>
              <a:rPr lang="zh-CN" altLang="en-US" dirty="0"/>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实施线上间卷调查：团队内以分组形式，以微信为公众平台进行网络问卷调查，该问卷调查的目的是积极宣传“线上教育”计划，并了解大众对该计划实施的态度和意见，以及群众个体自身的一些基本情况</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以方便该项日的后续发展。该调查问卷主要面向的群体是在校大学生、在职教师和学生家长。调查需要持续进行，且调查人员需阶段性地进行数据回收并分析</a:t>
            </a:r>
            <a:r>
              <a:rPr lang="zh-CN" altLang="en-US"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endPar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a:t>
            </a:r>
            <a:r>
              <a:rPr lang="en-US" altLang="zh-CN" dirty="0"/>
              <a:t>2</a:t>
            </a:r>
            <a:r>
              <a:rPr lang="zh-CN" altLang="en-US" dirty="0"/>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进行市场调查：团队内以小组为单位进行对行业内未来潜在竞争项目的市场调查研究。主要分为以下</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3</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个方向。</a:t>
            </a:r>
          </a:p>
          <a:p>
            <a:pPr marL="285750" indent="-285750" algn="just">
              <a:buFont typeface="Wingdings" panose="05000000000000000000" pitchFamily="2" charset="2"/>
              <a:buChar char="Ø"/>
            </a:pP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了解各大培训机构教师招聘的内容、工资和福利等方面的信息；</a:t>
            </a:r>
          </a:p>
          <a:p>
            <a:pPr marL="285750" indent="-285750" algn="just">
              <a:buFont typeface="Wingdings" panose="05000000000000000000" pitchFamily="2" charset="2"/>
              <a:buChar char="Ø"/>
            </a:pP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了解各大培训机构面向消费者的收费机制；</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了解本市或相同层级的城市其培训机构的分布地点。另外，还应当寻找合适的租用场地，并且说明场地的环境、大小和费用等信息。</a:t>
            </a:r>
            <a:endPar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endParaRP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zh-CN" altLang="en-US"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3</a:t>
            </a:r>
            <a:r>
              <a:rPr lang="zh-CN" altLang="en-US"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市场调查结果分析及</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App</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分析：团队内以小组为单位，对行业内潜在竞争项目的市场情况进行调查与研究，了解各大培训机构的一些特点和历史信息。通过调查与分析市场情况，是一种了解竞争对手的方式，也是对“线上教育”项目的未来发展进行进一步的借鉴和学习方式。通过对市场情况报告的分析，才能更好地确认项目“下一步”应该做什么。完成分析后，团队开始分析与设计</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App</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p>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lgn="just">
              <a:buFont typeface="Wingdings" panose="05000000000000000000" pitchFamily="2" charset="2"/>
              <a:buNone/>
            </a:pPr>
            <a:endPar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82</a:t>
            </a:fld>
            <a:endParaRPr lang="zh-CN" altLang="en-US"/>
          </a:p>
        </p:txBody>
      </p:sp>
    </p:spTree>
    <p:extLst>
      <p:ext uri="{BB962C8B-B14F-4D97-AF65-F5344CB8AC3E}">
        <p14:creationId xmlns:p14="http://schemas.microsoft.com/office/powerpoint/2010/main" val="416696741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lgn="just">
              <a:buFont typeface="Wingdings" panose="05000000000000000000" pitchFamily="2" charset="2"/>
              <a:buNone/>
            </a:pPr>
            <a:endPar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83</a:t>
            </a:fld>
            <a:endParaRPr lang="zh-CN" altLang="en-US"/>
          </a:p>
        </p:txBody>
      </p:sp>
    </p:spTree>
    <p:extLst>
      <p:ext uri="{BB962C8B-B14F-4D97-AF65-F5344CB8AC3E}">
        <p14:creationId xmlns:p14="http://schemas.microsoft.com/office/powerpoint/2010/main" val="4044032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240529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tif"/></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新媒体项目策划与运营</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51610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相同点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基础原理相同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和项目评估都是采用规范化的研究和科学的审查方法以及统一颁布的经济数据、技术标准和定额资料，并结合同一衡量标准和评判基准，通过产品或服务的市场调研预测、建设条件和技术可行性的分析论证，获得项目经济效益与社会效益的科学预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从可行性研究和项目评估包含的知识结构和内容来看，它们的基础原理都是市场学、经济学和财务以及效益分析等学科。</a:t>
            </a: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0727508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相同点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工作内容基本相同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从计算经济评价指标的基本原理、分析对象、分析依据以及分析内容等工作内容来看，可行性研究和项目评估都是相同的。</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同一个项目而言，从经济评价的角度来看，无论是项目评估还是可行性研究，都是通过比较项目实施期间的花费与效益，计算一系列技术经济指标，得到可行与否的结论；从分析对象的角度来看，两者也是一致的，其分析对象都是项目本身；再从分析依据来看，还是相同的，都是国家有关规定和有关部门为新媒体项目下达的批复文件；它们分析的内容也是相同的，都包含了建设必要性、市场条件、资源条件、产品技术和经济效益等内容。</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3729253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相同点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工作目标及要求相同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通过分析和论证，判断项目是否可行，同时实现投资决策的科学化、程序化和民主化，提高投资效益，使资源得到最佳配置，这是拟建新媒体项目后开展可行性研究与评估工作的共同任务目标。</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可行性研究和评估的工作要求也是相同的，都是在调查和研究大量数据的基础上进行分析和预测，最终得到一个公正、客观的结论。</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5263757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工作组织或委托者不同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可行性研究是由投资者组织或委托产生的工作，而项目评估则是由金融机构或有关部门组织或委托产生的工作。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一般情况下，两项工作内容必须全部委托相关的咨询机构或其他中介机构进行，但其所代表的工作仍是不同的，即咨询机构要对不同的组织者或委托人负责。</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14009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利益相关点不同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是站在直接投资者或企业自身的角度，侧重于产品市场预测，对项目建设的必要性、建设条件、技术量级和财务效益的合理性进行研究分析，评价项目的盈利能力并进行取舍，因此着重项目投资的微观效益。</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1006025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作用方式不同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可行性研究与项目评估都是投资决策的重要依据。但是由于两者所得结论的作用方式不同，使得它们不可能也无法相互替代。</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B028D7C7-F880-48DA-A6B2-5D5A3625599E}"/>
              </a:ext>
            </a:extLst>
          </p:cNvPr>
          <p:cNvGrpSpPr/>
          <p:nvPr/>
        </p:nvGrpSpPr>
        <p:grpSpPr>
          <a:xfrm>
            <a:off x="1476621" y="3090471"/>
            <a:ext cx="9135180" cy="3392310"/>
            <a:chOff x="2336471" y="3802687"/>
            <a:chExt cx="4274992" cy="1587500"/>
          </a:xfrm>
        </p:grpSpPr>
        <p:pic>
          <p:nvPicPr>
            <p:cNvPr id="4098" name="Picture 2">
              <a:extLst>
                <a:ext uri="{FF2B5EF4-FFF2-40B4-BE49-F238E27FC236}">
                  <a16:creationId xmlns:a16="http://schemas.microsoft.com/office/drawing/2014/main" id="{A777136A-1CA6-4C42-A2EE-8177799F24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6471" y="3802687"/>
              <a:ext cx="116522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772B45B3-4049-4649-8D72-9CD871E054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5481" y="3802687"/>
              <a:ext cx="140652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a:extLst>
                <a:ext uri="{FF2B5EF4-FFF2-40B4-BE49-F238E27FC236}">
                  <a16:creationId xmlns:a16="http://schemas.microsoft.com/office/drawing/2014/main" id="{95BEC8E4-2BB6-4E9F-AD80-AF06305E82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0188" y="3802687"/>
              <a:ext cx="131127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3697735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作用方式不同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项目评估报告作为项目投资最终决策的主要依据，它为项目决策者或上级主管部门提供结论性意见，具有一定的权威性和法律性。</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3" name="组合 2">
            <a:extLst>
              <a:ext uri="{FF2B5EF4-FFF2-40B4-BE49-F238E27FC236}">
                <a16:creationId xmlns:a16="http://schemas.microsoft.com/office/drawing/2014/main" id="{8527A982-C472-4EDE-9151-D6FD92D7DD3A}"/>
              </a:ext>
            </a:extLst>
          </p:cNvPr>
          <p:cNvGrpSpPr/>
          <p:nvPr/>
        </p:nvGrpSpPr>
        <p:grpSpPr>
          <a:xfrm>
            <a:off x="2202070" y="3134616"/>
            <a:ext cx="7401796" cy="3417534"/>
            <a:chOff x="2722739" y="3954035"/>
            <a:chExt cx="3442608" cy="1589509"/>
          </a:xfrm>
        </p:grpSpPr>
        <p:pic>
          <p:nvPicPr>
            <p:cNvPr id="5122" name="Picture 2">
              <a:extLst>
                <a:ext uri="{FF2B5EF4-FFF2-40B4-BE49-F238E27FC236}">
                  <a16:creationId xmlns:a16="http://schemas.microsoft.com/office/drawing/2014/main" id="{10653B2A-CE3E-478E-BA9A-39ACE1320F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2739" y="3954035"/>
              <a:ext cx="2112962"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a:extLst>
                <a:ext uri="{FF2B5EF4-FFF2-40B4-BE49-F238E27FC236}">
                  <a16:creationId xmlns:a16="http://schemas.microsoft.com/office/drawing/2014/main" id="{001CD939-5D69-4807-A511-C3AF0D7747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4897" y="3956044"/>
              <a:ext cx="106045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2229514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执行阶段不同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尽管两者的工作时间都处于项目建设周期的前期，但在这个时期内，必须遵循可行性研究在先，项目评估在后的工作顺序。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是投资决策的首要环节，但仅有这一环节是不够的，还必须在此基础上进行项目评估。项目评估人员要充分利用可行性研究的成果，进行周密的调查研究与分析论证，独立地提出决策建议。可行性研究为项目评估提供工作基础，而项目评估则是可行性研究的延伸和正确保证。</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3358963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4702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内容格式和成果形式不同</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报告主要包括实施纲要、产品市场预测、建设规模分析、建设条件和技术方案论证、项目经济效益分析和结论与建议等方面的内容。报告中还应附有研究工作的依据、市场调查报告、厂址选择报告、资源信息报告、环境影响报告和贷款意向书等技术性和政策性文件。</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评估报告主要包含项目建设的原因、建设与生产条件、经济效益、技术方案和项目总评估等五个方面的内容。此外，项目评估报告必须分析基础数据、各种参数、定额资源、费率和效果指标的测算以及选择是否正确，并且必须在报告中附有关于企业资信、产品销售方案、物资供应、建设条件、技术专利和资金来源等一系列资质和协议文件，用以评判和核实项目可行性研究的可靠性、真实性和客观性，这有利于决策机构对项目投资提出决策性建议。</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5945176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6146" name="Picture 2">
            <a:extLst>
              <a:ext uri="{FF2B5EF4-FFF2-40B4-BE49-F238E27FC236}">
                <a16:creationId xmlns:a16="http://schemas.microsoft.com/office/drawing/2014/main" id="{6A478091-E55A-49E7-B451-663203B4F0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380" y="1357195"/>
            <a:ext cx="9653136" cy="495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76759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第三章   项目可行性研究与评估</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为投资决策提供论据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进行可行性研究是新媒体项目开始实施之前的重要准备工作，投资者需要委托有资源、有资质和信誉可靠的投资咨询机构，在充分的市场调研和分析论证的基础上，完成编制可行性研究报告的工作并以可行性研究报告的结果作为其投资决策的主要论据。</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2077691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为筹集资金提供论据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为包括新媒体在内的所有投资项目筹集投资资金的方式有两种，分别是寻找合作者为项目投入资金和申请金融机构贷款。</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1855819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为实施项目提供论据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为技术和设备提供论据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完成项目需要引进相应的技术和设备，那么，经过技术经济的论证，才能将项目所需的设备和技术编写在可行性报告中。然后，可以根据可行性研究报告的有关内容（设备型号、工作能力和引进技术的原因与成果），拟定可行的项目建设计划。</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1851476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为实施项目提供论据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为合同和协议提供论据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项目实施与投入运营之后，需要供电、供水、供气、通信和原材料等单位或部门的协作。因此，项目建设部门可根据项目可行性研究报告，与国内有关部门签订项目所需原材料、能源资源和基础设施等方面的合同和协议。</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8381790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为实施项目提供论据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为项目建设提供论据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在可行性研究报告中，对项目的场地选择、总图布置、生产规模、产品方案和生产工艺等建设内容进行了方案比选和论证。投资者可依据可行性研究报告确定最优方案，再进行产品设计。</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同时，可行性研究报告也可以为设备订货、施工准备、机构设置和人员培训等内容提供依据。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项目可行性研究报告还对拟建项目的施工组织、进度安排及竣工验收工作具有明确的要求。所以，可行性研究报告也会作为检查施工进度及项目质量的主要依据。</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1612015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可行性研究与评估的作用</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为实施项目提供论据</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为审查部门提供论据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当完成项目并对项目进行评估时，以项目可行性研究报告为依据，将项目的预期效果与实际效果进行全方位的对比，可以得到项目运行后的正面评价与可改进的建议。</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378390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可行性研究的不同阶段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170" name="Picture 2">
            <a:extLst>
              <a:ext uri="{FF2B5EF4-FFF2-40B4-BE49-F238E27FC236}">
                <a16:creationId xmlns:a16="http://schemas.microsoft.com/office/drawing/2014/main" id="{E75F19DE-F6C6-4243-8A4E-73CDE9711C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181" y="2834581"/>
            <a:ext cx="10467638" cy="129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91595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可行性研究的不同阶段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投资机会研究阶段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投资机会研究也被称为投资鉴定阶段，即寻求最佳投资机会的活动。投资机会研究可分为一般机会研究和具体机会研究。</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新媒体项目来说，一般机会研究就是提出创意并选择的过程。虽然现在的公司项目中往往不缺乏创意的提出者，但是，最初的创意往往是零散的、局部的和无序的，因此无法判断创意的价值和可行性，这里需要一个整理创意并选择的过程。</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787660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3959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创意提案分类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、很好的创意，</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而且也符合目前的客观情况，可以进入下一步的研究与分析。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很好的创意，但不符合公司的开发技术及资金现状等，所以暂时保留，待公司内部环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境发生改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善再作考虑。</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提出的创意并不能满足目前市场中大多数用户的需求和兴趣，所以暂时予以保留，待市场动向发生改变时再作考虑。</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提出的创意涉及侵犯其他公司的著作权或有可能引起政治、宗教等争议，因此不能使用，予以摒弃。</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5841200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67793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初步可行性研究阶段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初步可行性研究也被称为预可行性研究，是初步选定项目的阶段。旨在投资鉴定的基础上，对项目是否可行进行一个较为详细的分析论证。初步可行性研究是整个可行性研究的一个中间阶段，起着承上启下的作用。对于大型且复杂的新媒体项目而言，它是一个不可缺少的阶段。</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来讲，详细可行性研究需要收集大量的基础资料，花费较长的时间，支出较多的费用，因此，在此之前进行项目初步可行性研究是十分必要和科学的。初步可行性研究与详细可行性研究相比，除研究的深度与准确度有差异外，其内容是大致相同的。</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9057564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805681" y="1390642"/>
            <a:ext cx="4009893" cy="4611262"/>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了解可行性研究与评估</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可行性研究与评估的关系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可行性研究与评估的作用</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可行性研究的不同阶段</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可行性研究与评估的原则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可行性研究与评估的内容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可行性研究与评估的流程</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分析方法</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项目可行性报告</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3959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详细可行性研究亦称最终可行性研究，它是投资决策的重要阶段。在该阶段，要全面分析项目的全部组成部分和可能遇到的各种问题，并最终形成可行性研究的书面成果——可行性研究报告。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新媒体项目来说，还要进行辅助研究。辅助研究也被称为功能研究，是指对项目某一个或某几个方面的关键问题进行的专门研究。辅助研究并不是一个独立的阶段，而是作为初步可行性研究和详细可行性研究的一部分。辅助研究一般包括以下几类：产品市场研究、材料和其他投入物研究、产品方案研究、规模经济研究和设备选择研究等。</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0613861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不同研究阶段的任务要求</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2" name="表格 2">
            <a:extLst>
              <a:ext uri="{FF2B5EF4-FFF2-40B4-BE49-F238E27FC236}">
                <a16:creationId xmlns:a16="http://schemas.microsoft.com/office/drawing/2014/main" id="{FDAF4A27-9421-4599-9AE4-27E668D078B8}"/>
              </a:ext>
            </a:extLst>
          </p:cNvPr>
          <p:cNvGraphicFramePr>
            <a:graphicFrameLocks noGrp="1"/>
          </p:cNvGraphicFramePr>
          <p:nvPr>
            <p:extLst>
              <p:ext uri="{D42A27DB-BD31-4B8C-83A1-F6EECF244321}">
                <p14:modId xmlns:p14="http://schemas.microsoft.com/office/powerpoint/2010/main" val="392161622"/>
              </p:ext>
            </p:extLst>
          </p:nvPr>
        </p:nvGraphicFramePr>
        <p:xfrm>
          <a:off x="1153139" y="2264843"/>
          <a:ext cx="9885720" cy="3630522"/>
        </p:xfrm>
        <a:graphic>
          <a:graphicData uri="http://schemas.openxmlformats.org/drawingml/2006/table">
            <a:tbl>
              <a:tblPr firstRow="1" bandRow="1">
                <a:tableStyleId>{5C22544A-7EE6-4342-B048-85BDC9FD1C3A}</a:tableStyleId>
              </a:tblPr>
              <a:tblGrid>
                <a:gridCol w="1977144">
                  <a:extLst>
                    <a:ext uri="{9D8B030D-6E8A-4147-A177-3AD203B41FA5}">
                      <a16:colId xmlns:a16="http://schemas.microsoft.com/office/drawing/2014/main" val="1846550830"/>
                    </a:ext>
                  </a:extLst>
                </a:gridCol>
                <a:gridCol w="1977144">
                  <a:extLst>
                    <a:ext uri="{9D8B030D-6E8A-4147-A177-3AD203B41FA5}">
                      <a16:colId xmlns:a16="http://schemas.microsoft.com/office/drawing/2014/main" val="471659640"/>
                    </a:ext>
                  </a:extLst>
                </a:gridCol>
                <a:gridCol w="2901456">
                  <a:extLst>
                    <a:ext uri="{9D8B030D-6E8A-4147-A177-3AD203B41FA5}">
                      <a16:colId xmlns:a16="http://schemas.microsoft.com/office/drawing/2014/main" val="689815580"/>
                    </a:ext>
                  </a:extLst>
                </a:gridCol>
                <a:gridCol w="1052832">
                  <a:extLst>
                    <a:ext uri="{9D8B030D-6E8A-4147-A177-3AD203B41FA5}">
                      <a16:colId xmlns:a16="http://schemas.microsoft.com/office/drawing/2014/main" val="3345263317"/>
                    </a:ext>
                  </a:extLst>
                </a:gridCol>
                <a:gridCol w="1977144">
                  <a:extLst>
                    <a:ext uri="{9D8B030D-6E8A-4147-A177-3AD203B41FA5}">
                      <a16:colId xmlns:a16="http://schemas.microsoft.com/office/drawing/2014/main" val="2305774337"/>
                    </a:ext>
                  </a:extLst>
                </a:gridCol>
              </a:tblGrid>
              <a:tr h="905092">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endParaRPr>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extLst>
                  <a:ext uri="{0D108BD9-81ED-4DB2-BD59-A6C34878D82A}">
                    <a16:rowId xmlns:a16="http://schemas.microsoft.com/office/drawing/2014/main" val="203119358"/>
                  </a:ext>
                </a:extLst>
              </a:tr>
              <a:tr h="935734">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dirty="0"/>
                    </a:p>
                  </a:txBody>
                  <a:tcPr marL="111214" marR="111214" marT="55608" marB="55608"/>
                </a:tc>
                <a:extLst>
                  <a:ext uri="{0D108BD9-81ED-4DB2-BD59-A6C34878D82A}">
                    <a16:rowId xmlns:a16="http://schemas.microsoft.com/office/drawing/2014/main" val="3898150409"/>
                  </a:ext>
                </a:extLst>
              </a:tr>
              <a:tr h="905055">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extLst>
                  <a:ext uri="{0D108BD9-81ED-4DB2-BD59-A6C34878D82A}">
                    <a16:rowId xmlns:a16="http://schemas.microsoft.com/office/drawing/2014/main" val="4097266554"/>
                  </a:ext>
                </a:extLst>
              </a:tr>
              <a:tr h="884641">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a:p>
                  </a:txBody>
                  <a:tcPr marL="111214" marR="111214" marT="55608" marB="55608"/>
                </a:tc>
                <a:tc>
                  <a:txBody>
                    <a:bodyPr/>
                    <a:lstStyle/>
                    <a:p>
                      <a:endParaRPr lang="zh-CN" altLang="en-US" sz="2200" dirty="0"/>
                    </a:p>
                  </a:txBody>
                  <a:tcPr marL="111214" marR="111214" marT="55608" marB="55608"/>
                </a:tc>
                <a:extLst>
                  <a:ext uri="{0D108BD9-81ED-4DB2-BD59-A6C34878D82A}">
                    <a16:rowId xmlns:a16="http://schemas.microsoft.com/office/drawing/2014/main" val="4251114544"/>
                  </a:ext>
                </a:extLst>
              </a:tr>
            </a:tbl>
          </a:graphicData>
        </a:graphic>
      </p:graphicFrame>
      <p:sp>
        <p:nvSpPr>
          <p:cNvPr id="9" name="文本框 8">
            <a:extLst>
              <a:ext uri="{FF2B5EF4-FFF2-40B4-BE49-F238E27FC236}">
                <a16:creationId xmlns:a16="http://schemas.microsoft.com/office/drawing/2014/main" id="{BA3A541B-0556-4FBA-97C7-E7994B35CB74}"/>
              </a:ext>
            </a:extLst>
          </p:cNvPr>
          <p:cNvSpPr txBox="1"/>
          <p:nvPr/>
        </p:nvSpPr>
        <p:spPr>
          <a:xfrm>
            <a:off x="1556057" y="2567225"/>
            <a:ext cx="1536242"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研究阶段</a:t>
            </a:r>
            <a:endParaRPr lang="zh-CN" altLang="en-US" sz="2000" b="1" dirty="0"/>
          </a:p>
        </p:txBody>
      </p:sp>
      <p:sp>
        <p:nvSpPr>
          <p:cNvPr id="11" name="文本框 10">
            <a:extLst>
              <a:ext uri="{FF2B5EF4-FFF2-40B4-BE49-F238E27FC236}">
                <a16:creationId xmlns:a16="http://schemas.microsoft.com/office/drawing/2014/main" id="{32F7E810-EA4E-4C32-AF53-93946C038554}"/>
              </a:ext>
            </a:extLst>
          </p:cNvPr>
          <p:cNvSpPr txBox="1"/>
          <p:nvPr/>
        </p:nvSpPr>
        <p:spPr>
          <a:xfrm>
            <a:off x="3405342" y="2545811"/>
            <a:ext cx="1536242"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主要功能</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588B6EBA-BA8D-450B-B37A-D43A3359928D}"/>
              </a:ext>
            </a:extLst>
          </p:cNvPr>
          <p:cNvSpPr txBox="1"/>
          <p:nvPr/>
        </p:nvSpPr>
        <p:spPr>
          <a:xfrm>
            <a:off x="5051549" y="2352973"/>
            <a:ext cx="2585545" cy="707886"/>
          </a:xfrm>
          <a:prstGeom prst="rect">
            <a:avLst/>
          </a:prstGeom>
          <a:noFill/>
        </p:spPr>
        <p:txBody>
          <a:bodyPr wrap="square">
            <a:spAutoFit/>
          </a:bodyPr>
          <a:lstStyle/>
          <a:p>
            <a:pPr indent="127000"/>
            <a:r>
              <a:rPr lang="en-US"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            </a:t>
            </a:r>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研究费用</a:t>
            </a:r>
          </a:p>
          <a:p>
            <a:r>
              <a:rPr lang="en-US"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      </a:t>
            </a:r>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占总投资额的比例</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BE526D0D-2DFF-477B-9AF1-44AA5E0B290A}"/>
              </a:ext>
            </a:extLst>
          </p:cNvPr>
          <p:cNvSpPr txBox="1"/>
          <p:nvPr/>
        </p:nvSpPr>
        <p:spPr>
          <a:xfrm>
            <a:off x="8106104" y="2567225"/>
            <a:ext cx="837148"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误差</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007646FB-8FAA-4A82-8509-57C107844496}"/>
              </a:ext>
            </a:extLst>
          </p:cNvPr>
          <p:cNvSpPr txBox="1"/>
          <p:nvPr/>
        </p:nvSpPr>
        <p:spPr>
          <a:xfrm>
            <a:off x="9386448" y="2556432"/>
            <a:ext cx="1209215"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研究时间</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21" name="文本框 20">
            <a:extLst>
              <a:ext uri="{FF2B5EF4-FFF2-40B4-BE49-F238E27FC236}">
                <a16:creationId xmlns:a16="http://schemas.microsoft.com/office/drawing/2014/main" id="{94B3CF20-CF4B-4412-8E97-663F568E2577}"/>
              </a:ext>
            </a:extLst>
          </p:cNvPr>
          <p:cNvSpPr txBox="1"/>
          <p:nvPr/>
        </p:nvSpPr>
        <p:spPr>
          <a:xfrm>
            <a:off x="1285247" y="3485906"/>
            <a:ext cx="1978562"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投资机会研究</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EF82CE0F-EEA3-48E7-8436-1590104652D0}"/>
              </a:ext>
            </a:extLst>
          </p:cNvPr>
          <p:cNvSpPr txBox="1"/>
          <p:nvPr/>
        </p:nvSpPr>
        <p:spPr>
          <a:xfrm>
            <a:off x="3152646" y="3360894"/>
            <a:ext cx="2041634" cy="707886"/>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对投资方向作战略性分析</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13ECC703-F2DF-4A51-B784-098F5F3DDA3A}"/>
              </a:ext>
            </a:extLst>
          </p:cNvPr>
          <p:cNvSpPr txBox="1"/>
          <p:nvPr/>
        </p:nvSpPr>
        <p:spPr>
          <a:xfrm>
            <a:off x="5612071" y="3468170"/>
            <a:ext cx="1612812"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0.2%~1.0%</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91BF521B-7C14-453E-9F1C-148D627CFD51}"/>
              </a:ext>
            </a:extLst>
          </p:cNvPr>
          <p:cNvSpPr txBox="1"/>
          <p:nvPr/>
        </p:nvSpPr>
        <p:spPr>
          <a:xfrm>
            <a:off x="8053156" y="3475283"/>
            <a:ext cx="1038947"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±30%</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778C2297-4BD0-460B-AA07-9F247510D2D6}"/>
              </a:ext>
            </a:extLst>
          </p:cNvPr>
          <p:cNvSpPr txBox="1"/>
          <p:nvPr/>
        </p:nvSpPr>
        <p:spPr>
          <a:xfrm>
            <a:off x="9188518" y="3483914"/>
            <a:ext cx="1862066"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CACCD151-7A25-479E-843C-50318102927D}"/>
              </a:ext>
            </a:extLst>
          </p:cNvPr>
          <p:cNvSpPr txBox="1"/>
          <p:nvPr/>
        </p:nvSpPr>
        <p:spPr>
          <a:xfrm>
            <a:off x="1214480" y="4398902"/>
            <a:ext cx="2120095"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初步可行性研究</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79967FCB-AB44-48BC-AB30-E034FABD8A95}"/>
              </a:ext>
            </a:extLst>
          </p:cNvPr>
          <p:cNvSpPr txBox="1"/>
          <p:nvPr/>
        </p:nvSpPr>
        <p:spPr>
          <a:xfrm>
            <a:off x="3170070" y="4258795"/>
            <a:ext cx="2041634" cy="707886"/>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从投资角度研究项目可行性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66A1A734-255C-46F5-BC2B-BFBBD5337176}"/>
              </a:ext>
            </a:extLst>
          </p:cNvPr>
          <p:cNvSpPr txBox="1"/>
          <p:nvPr/>
        </p:nvSpPr>
        <p:spPr>
          <a:xfrm>
            <a:off x="5578553" y="4397288"/>
            <a:ext cx="2041633"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0.25%~1.5%</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ED3597D6-D6A0-4E08-B326-4D0364F74DBD}"/>
              </a:ext>
            </a:extLst>
          </p:cNvPr>
          <p:cNvSpPr txBox="1"/>
          <p:nvPr/>
        </p:nvSpPr>
        <p:spPr>
          <a:xfrm>
            <a:off x="8077950" y="4397288"/>
            <a:ext cx="1038947"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B7013D12-E748-4ED2-AF28-EC2C30A68F07}"/>
              </a:ext>
            </a:extLst>
          </p:cNvPr>
          <p:cNvSpPr txBox="1"/>
          <p:nvPr/>
        </p:nvSpPr>
        <p:spPr>
          <a:xfrm>
            <a:off x="9176794" y="4404135"/>
            <a:ext cx="1862065"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id="{EE6C21FF-ABD1-4F46-9D17-A717EF97B4EF}"/>
              </a:ext>
            </a:extLst>
          </p:cNvPr>
          <p:cNvSpPr txBox="1"/>
          <p:nvPr/>
        </p:nvSpPr>
        <p:spPr>
          <a:xfrm>
            <a:off x="1188985" y="5311898"/>
            <a:ext cx="2267250"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详细可行性研究</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id="{C88A838B-C770-4CC3-97AD-3107776C601C}"/>
              </a:ext>
            </a:extLst>
          </p:cNvPr>
          <p:cNvSpPr txBox="1"/>
          <p:nvPr/>
        </p:nvSpPr>
        <p:spPr>
          <a:xfrm>
            <a:off x="3170070" y="5122014"/>
            <a:ext cx="2041634" cy="707886"/>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获明确结论或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个最佳方案</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052B728C-147E-4D9A-91E6-397CD2B999CC}"/>
              </a:ext>
            </a:extLst>
          </p:cNvPr>
          <p:cNvSpPr txBox="1"/>
          <p:nvPr/>
        </p:nvSpPr>
        <p:spPr>
          <a:xfrm>
            <a:off x="4891134" y="5168752"/>
            <a:ext cx="3054687" cy="707886"/>
          </a:xfrm>
          <a:prstGeom prst="rect">
            <a:avLst/>
          </a:prstGeom>
          <a:noFill/>
        </p:spPr>
        <p:txBody>
          <a:bodyPr wrap="square">
            <a:spAutoFit/>
          </a:bodyPr>
          <a:lstStyle/>
          <a:p>
            <a:pPr indent="127000"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小型项目：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1.0%~3.0%</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大型项目：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0.2%~1.0%</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id="{55863D42-A6ED-4600-B5A6-403669263A1B}"/>
              </a:ext>
            </a:extLst>
          </p:cNvPr>
          <p:cNvSpPr txBox="1"/>
          <p:nvPr/>
        </p:nvSpPr>
        <p:spPr>
          <a:xfrm>
            <a:off x="8060451" y="5300538"/>
            <a:ext cx="1165071"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id="{70B148F0-ADF1-4F5E-AC78-371BEDB56663}"/>
              </a:ext>
            </a:extLst>
          </p:cNvPr>
          <p:cNvSpPr txBox="1"/>
          <p:nvPr/>
        </p:nvSpPr>
        <p:spPr>
          <a:xfrm>
            <a:off x="9160441" y="5122014"/>
            <a:ext cx="2427889" cy="707886"/>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r>
              <a:rPr lang="zh-CN" altLang="zh-CN" sz="2000" dirty="0">
                <a:solidFill>
                  <a:schemeClr val="bg2">
                    <a:lumMod val="25000"/>
                  </a:schemeClr>
                </a:solidFill>
                <a:latin typeface="微软雅黑" panose="020B0503020204020204" pitchFamily="34" charset="-122"/>
                <a:ea typeface="微软雅黑" panose="020B0503020204020204" pitchFamily="34" charset="-122"/>
              </a:rPr>
              <a:t>或更长</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366947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”分析法研究新媒体项目的可行性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9218" name="Picture 2">
            <a:extLst>
              <a:ext uri="{FF2B5EF4-FFF2-40B4-BE49-F238E27FC236}">
                <a16:creationId xmlns:a16="http://schemas.microsoft.com/office/drawing/2014/main" id="{CC8D8BC7-AC7B-4B6D-A41D-E510890D36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0371" y="2247858"/>
            <a:ext cx="6986080" cy="422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840950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”分析法研究新媒体项目的可行性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、确定推广基因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的最大特性就在于其只有拥有大量用户时才能使得平台产生价值，因此。将项目推广放置在项目运营之后，这是一个绝对错误的认知。由无数的政治和商业故事得知，在人数众多的无利益关联人群面前，所有人都是平等的；如果想要聚集他们，就必须让项目的表现更为突出。因此，作为项目的运营者，一定要明白，不根据项目的具体情况进行分析，而胡乱使用常规推广手段，只会使得新媒体项目在初期规划阶段就被否决。</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5090952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”分析法研究新媒体项目的可行性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、确定业务模式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业务模式是新媒体项目中最受关注的部分，它说明了用户使用项目成果的目的和方法。然而“做什么，怎么做”其实仅仅是一个载体，是静态的内容；其真正的价值在于通过何种模式使得用户长期活跃并驻足”，简单来说，就是如何保持新媒体项目中大量用户的活跃度和忠诚度。在进行可行性研究时，不仅需要思考“用户做什么，怎么做”，还必须对活跃度和忠诚度进行详细的设计；同时，评价一个新媒体项目是否可行时，也可以从这两点进行分析与研究。</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69943399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”分析法研究新媒体项目的可行性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、确定盈利模式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拟建新媒体项目时，都会关联几种盈利模式，尤其是在投资或立项过程中，工作人员会把这些模式尽可能多的罗列出来。在分析和规划项目的可行性时，只需关注关联市场的空间、盈利模式的可行性以及投资金额的充足与否三点内容即可。</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5576112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详细可行性研究阶段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”分析法研究新媒体项目的可行性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、解决供应力不足的问题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一个新媒体项目的可行性研究与评价较高，但却在项目实施阶段出现问题并无法执行下去，或者项目半途而废。原因很简单，就是资源的供应力不足。这里的资金是一个非常重要的因素，甚至只要有了足够的资金，供应力不足的问题即可迎刃而解。但是资金不足是许多项目都存在的问题，如何依靠现有的投资金额，同时满足技术、内容、推广和运营等各方面的需求，达到供需平衡的的状态，是可行性研究需要分析的内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5422242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63176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科学性原则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科学性原则要求工作人员按照一定的规则和方法去收集和分析数据，这是进行可行性研究必须遵循的最基本原则。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运用科学的方法和认真的态度来收集、分析和评审原始数据和资料，以确保所得的数据和资料是真实可靠的信息。真实可靠的数据和资料是可行性研究和项目评估的基础。</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经过认真的分析和计算而采用的每一项技术以及做出的每一个经济决定，都具有科学依据，这是遵循了科学性原则的表现。</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1106209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55509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真实性原则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真实性原则就是要求工作人员坚持从实际出发，以实事求是的态度完成可行性研究和项目评估的工作，最终得到真实有用的结论。为新媒体项目进行可行性研究，需要根据项目的市场需求与具体条件进行分析论证，进而得出该项目可行或不可行的结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首先，接受委托的单位必须正确地认识新媒体项目所需的条件和要求，这些条件和要求都是客观存在的，所以进行研究工作时，工作人员必须排除主观臆断，并从实际出发。</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同时，工作人员需要实事求是地运用真实的数据和资料得到符合科学规律的信息和结论。即可行性研究报告的结论必须是分析研究过程中合乎逻辑并真实存在的结果，而不是工作人员掺杂主观判断的结论。</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1390944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63176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公正性原则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公正性原则要求工作人员时刻保持公平、公正的态度为每一个新媒体项目进行研究和分析工作，同时必须站在公正的立场上，面对每一份项目数据和资料。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完成新媒体项目的可行性研究工作中，应该把国民经济的效益放在首位，并且综合考虑项目各方的经济利益，同时不能为任何单位或个人产生偏袒行为，不为任何利益或压力所动摇。而在实际的工作中，只要工作人员能够坚持科学性与真实性原则，就能够保证可行性研究工作的正确和公正，从而为新媒体项目的投资决策提供可靠的科学依据。</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5206788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了解可行性研究与评估</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F0E2072-429E-432A-8011-68DAAA80891B}"/>
              </a:ext>
            </a:extLst>
          </p:cNvPr>
          <p:cNvSpPr/>
          <p:nvPr/>
        </p:nvSpPr>
        <p:spPr>
          <a:xfrm>
            <a:off x="550591" y="998390"/>
            <a:ext cx="11047851"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可行性研究的含义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可行性研究是项目前期建设中最重要的工作之一，它是在投资决策前对项目从现有技术、经济效益和社会进步等方面进行全方位论证与分析的科学方法与工作阶段。</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ED375C97-21E6-4C71-A3E1-0454D87221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4784" y="2932413"/>
            <a:ext cx="6385324" cy="3368490"/>
          </a:xfrm>
          <a:prstGeom prst="rect">
            <a:avLst/>
          </a:prstGeom>
        </p:spPr>
      </p:pic>
    </p:spTree>
    <p:extLst>
      <p:ext uri="{BB962C8B-B14F-4D97-AF65-F5344CB8AC3E}">
        <p14:creationId xmlns:p14="http://schemas.microsoft.com/office/powerpoint/2010/main" val="173946655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24676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时效性原则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由于新媒体的宣传和推广服务拥有全民、全时和全域等特点，使得每一个新媒体项目都必须保持很高的时效性，否则项目中的部分用户将对产品或服务失去粘性，无法对项目产品或服务产生依赖感。</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6086516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09342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总论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简述新媒体项目的概况、可行性研究的主要结论以及存在的问题与建议。总论中应阐明对推荐方案在论证过程中曾有的重要争论问题、不同意见和观点，并对新媒体项目的主要技术经济指标列表说明。</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需要说明新媒体项目的背景情况、投资环境、拟建项目的必要性和经济意义、项目投资对国民经济的作用和重要性；提出或说明项目调查研究的主要依据、工作范围和要求；提供项目的建议书及有关审批文件。</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2946550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市场需求分析和销售分析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分析国内外市场近期需求情况；对国内现有工厂的生产能力或竞品进行检验与预测；完成销售预测、价格、产品竞争能力和进入国际市场的前景分析，为实现预期利润奠定基础。</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资源情况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叙述新媒体项目所需的资源，资源内容包括资源储量、成分以及利用条件等。还需要说明所需原料、辅助原料和供应条件等，以及外部协作条件、签订协议和合同的情况。</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7814477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5779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建厂条件和厂址方案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新媒体项目需要建设厂房，将根据目前的生产技术要求，在指定建设地区，对厂址的地理位置、水文、地质、地形、地震、洪水情况和社会经济现状进行调查研究；收集基础资料，了解厂址周围的交通、运输及水、电、气、热基础设施的现状和发展趋势。</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叙述厂址的占地范围、厂区总体布置方案、建设条件、地价、拆迁费及其他费用情况；还需要叙述厂址与原料产地和产品市场的距离，厂址周边的条件。对厂址选择进行多方案的技术经济分析和比较，提出合理的选择建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对于一些无需建设厂房即可完成的新媒体项目来说，即可略过此条研究内容，或根据上述研究内容，进一步分析和评价新媒体项目所租用的场地。</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8659609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工艺设计和产品方案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论证为何采用现有技术和工艺方案，包括技术的来源、工艺路线、生产方法、主要设备选型方案、技术工艺的比较、引进技术和设备的必要性及其来源国别的选择比较；以及设备在国内外的交付规定或与外商合作的制造方案设想，最后应附上工艺流程图。</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论证采用当前产品方案的理由，包括产品方案的受众面、销售点和前期经费等内容，还需要附上方案流程图。</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65377407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650126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环境保护与劳动安全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如果项目包含生产环节，需要叙述环境现状，生产环节所产生的废弃物的种类、成分和数量，预测其对环境的影响。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叙述劳动保护与安全卫生的情况；规定防震、防洪、防空和文物保护等要求以及提供相应的措施方案。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生产组织和人资资源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论述对新媒体项目生产管理体制、各项机制的设置和方案的选择；也需要对产品技术或运营方案和管理人员的素质以及数量做出规定；还需要论证定制的人力资源计划以及人员培训的规划和费用估算。</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1386696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2696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实施计划和进度要求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按照系统设计、设备制造和项目施工所需的时间和进度要求，为整个项目实施方案制定总进度，并使用横道图或双代号网络图来表述最佳实施计划方案的选择。</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F5732920-5A15-4343-82F6-A6D17A3D3572}"/>
              </a:ext>
            </a:extLst>
          </p:cNvPr>
          <p:cNvGrpSpPr/>
          <p:nvPr/>
        </p:nvGrpSpPr>
        <p:grpSpPr>
          <a:xfrm>
            <a:off x="1035357" y="3204932"/>
            <a:ext cx="10260022" cy="3195868"/>
            <a:chOff x="1865094" y="4020228"/>
            <a:chExt cx="5208640" cy="1622426"/>
          </a:xfrm>
        </p:grpSpPr>
        <p:pic>
          <p:nvPicPr>
            <p:cNvPr id="10242" name="Picture 2">
              <a:extLst>
                <a:ext uri="{FF2B5EF4-FFF2-40B4-BE49-F238E27FC236}">
                  <a16:creationId xmlns:a16="http://schemas.microsoft.com/office/drawing/2014/main" id="{0AC8CD6F-3563-4AD0-93E1-22838D31EE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5094" y="4020229"/>
              <a:ext cx="2733675"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a:extLst>
                <a:ext uri="{FF2B5EF4-FFF2-40B4-BE49-F238E27FC236}">
                  <a16:creationId xmlns:a16="http://schemas.microsoft.com/office/drawing/2014/main" id="{1941DF82-60C2-4878-AEB8-725D9ACA40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2809" y="4020228"/>
              <a:ext cx="2320925" cy="1622425"/>
            </a:xfrm>
            <a:prstGeom prst="rect">
              <a:avLst/>
            </a:prstGeom>
            <a:solidFill>
              <a:schemeClr val="bg2"/>
            </a:solidFill>
            <a:ln>
              <a:solidFill>
                <a:schemeClr val="bg2"/>
              </a:solidFill>
            </a:ln>
          </p:spPr>
        </p:pic>
      </p:grpSp>
    </p:spTree>
    <p:extLst>
      <p:ext uri="{BB962C8B-B14F-4D97-AF65-F5344CB8AC3E}">
        <p14:creationId xmlns:p14="http://schemas.microsoft.com/office/powerpoint/2010/main" val="144925782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079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财务和经济效果的分析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叙述新媒体项目的各项基础费用、流动资金和项目总投资的估算；也需要叙述项目资金来源和筹措方式以及产品或服务的生产成本估算；还要叙述项目财务评价和国民经济评价。</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489342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5779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评价结论与建议</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新媒体项目的产品方案进行综合分析与评价，然后利用各项数据，从技术、经济和社会等方面论述建设新媒体项目的可行性；推荐一个以上的可行方案，提供决策参考，指出其中存在的问题；最终得出结论性意见和改进的建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过阅读上述内容并归纳总结，新媒体项目可行性研究的基本内容可以概括为三大部分：一是产品的市场调查和预测研究，这是可行性研究的前提，它决定了项目投资建设的必要性，是成立项目的最重要依据。二是技术方案和建设条件的分析与研究，这是可行性研究的技术基础，它决定了现有技术能否完成项目。三是对经济效果的分析和评价，说明新媒体项目在经济上的合理性，它是决定项目投资的关键，因此也是项目可行性研究的核心部分。</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3907659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必须包含的基础评判内容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20" name="表格 20">
            <a:extLst>
              <a:ext uri="{FF2B5EF4-FFF2-40B4-BE49-F238E27FC236}">
                <a16:creationId xmlns:a16="http://schemas.microsoft.com/office/drawing/2014/main" id="{0588B997-966B-45EC-8130-411AA38CB39A}"/>
              </a:ext>
            </a:extLst>
          </p:cNvPr>
          <p:cNvGraphicFramePr>
            <a:graphicFrameLocks noGrp="1"/>
          </p:cNvGraphicFramePr>
          <p:nvPr>
            <p:extLst>
              <p:ext uri="{D42A27DB-BD31-4B8C-83A1-F6EECF244321}">
                <p14:modId xmlns:p14="http://schemas.microsoft.com/office/powerpoint/2010/main" val="3945105597"/>
              </p:ext>
            </p:extLst>
          </p:nvPr>
        </p:nvGraphicFramePr>
        <p:xfrm>
          <a:off x="1381342" y="2247991"/>
          <a:ext cx="9686052" cy="4322870"/>
        </p:xfrm>
        <a:graphic>
          <a:graphicData uri="http://schemas.openxmlformats.org/drawingml/2006/table">
            <a:tbl>
              <a:tblPr firstRow="1" bandRow="1">
                <a:tableStyleId>{5C22544A-7EE6-4342-B048-85BDC9FD1C3A}</a:tableStyleId>
              </a:tblPr>
              <a:tblGrid>
                <a:gridCol w="2149184">
                  <a:extLst>
                    <a:ext uri="{9D8B030D-6E8A-4147-A177-3AD203B41FA5}">
                      <a16:colId xmlns:a16="http://schemas.microsoft.com/office/drawing/2014/main" val="1378114678"/>
                    </a:ext>
                  </a:extLst>
                </a:gridCol>
                <a:gridCol w="7536868">
                  <a:extLst>
                    <a:ext uri="{9D8B030D-6E8A-4147-A177-3AD203B41FA5}">
                      <a16:colId xmlns:a16="http://schemas.microsoft.com/office/drawing/2014/main" val="3923813067"/>
                    </a:ext>
                  </a:extLst>
                </a:gridCol>
              </a:tblGrid>
              <a:tr h="617251">
                <a:tc>
                  <a:txBody>
                    <a:bodyPr/>
                    <a:lstStyle/>
                    <a:p>
                      <a:endParaRPr lang="zh-CN" altLang="en-US" sz="2000"/>
                    </a:p>
                  </a:txBody>
                  <a:tcPr marL="102249" marR="102249" marT="51124" marB="51124"/>
                </a:tc>
                <a:tc>
                  <a:txBody>
                    <a:bodyPr/>
                    <a:lstStyle/>
                    <a:p>
                      <a:endParaRPr lang="zh-CN" altLang="en-US" sz="2000"/>
                    </a:p>
                  </a:txBody>
                  <a:tcPr marL="102249" marR="102249" marT="51124" marB="51124"/>
                </a:tc>
                <a:extLst>
                  <a:ext uri="{0D108BD9-81ED-4DB2-BD59-A6C34878D82A}">
                    <a16:rowId xmlns:a16="http://schemas.microsoft.com/office/drawing/2014/main" val="3733496776"/>
                  </a:ext>
                </a:extLst>
              </a:tr>
              <a:tr h="827337">
                <a:tc rowSpan="4">
                  <a:txBody>
                    <a:bodyPr/>
                    <a:lstStyle/>
                    <a:p>
                      <a:endParaRPr lang="zh-CN" altLang="en-US" sz="2000" dirty="0"/>
                    </a:p>
                  </a:txBody>
                  <a:tcPr marL="102249" marR="102249" marT="51124" marB="51124"/>
                </a:tc>
                <a:tc>
                  <a:txBody>
                    <a:bodyPr/>
                    <a:lstStyle/>
                    <a:p>
                      <a:endParaRPr lang="zh-CN" altLang="en-US" sz="2000"/>
                    </a:p>
                  </a:txBody>
                  <a:tcPr marL="102249" marR="102249" marT="51124" marB="51124"/>
                </a:tc>
                <a:extLst>
                  <a:ext uri="{0D108BD9-81ED-4DB2-BD59-A6C34878D82A}">
                    <a16:rowId xmlns:a16="http://schemas.microsoft.com/office/drawing/2014/main" val="2362256483"/>
                  </a:ext>
                </a:extLst>
              </a:tr>
              <a:tr h="839146">
                <a:tc vMerge="1">
                  <a:txBody>
                    <a:bodyPr/>
                    <a:lstStyle/>
                    <a:p>
                      <a:endParaRPr lang="zh-CN" altLang="en-US" sz="2000" dirty="0"/>
                    </a:p>
                  </a:txBody>
                  <a:tcPr marL="102249" marR="102249" marT="51124" marB="51124"/>
                </a:tc>
                <a:tc>
                  <a:txBody>
                    <a:bodyPr/>
                    <a:lstStyle/>
                    <a:p>
                      <a:endParaRPr lang="zh-CN" altLang="en-US" sz="2000"/>
                    </a:p>
                  </a:txBody>
                  <a:tcPr marL="102249" marR="102249" marT="51124" marB="51124"/>
                </a:tc>
                <a:extLst>
                  <a:ext uri="{0D108BD9-81ED-4DB2-BD59-A6C34878D82A}">
                    <a16:rowId xmlns:a16="http://schemas.microsoft.com/office/drawing/2014/main" val="2216527769"/>
                  </a:ext>
                </a:extLst>
              </a:tr>
              <a:tr h="860300">
                <a:tc vMerge="1">
                  <a:txBody>
                    <a:bodyPr/>
                    <a:lstStyle/>
                    <a:p>
                      <a:endParaRPr lang="zh-CN" altLang="en-US" sz="2000" dirty="0"/>
                    </a:p>
                  </a:txBody>
                  <a:tcPr marL="102249" marR="102249" marT="51124" marB="51124"/>
                </a:tc>
                <a:tc>
                  <a:txBody>
                    <a:bodyPr/>
                    <a:lstStyle/>
                    <a:p>
                      <a:endParaRPr lang="en-US" altLang="zh-CN" sz="2000" dirty="0"/>
                    </a:p>
                    <a:p>
                      <a:endParaRPr lang="en-US" altLang="zh-CN" sz="2000" dirty="0"/>
                    </a:p>
                    <a:p>
                      <a:endParaRPr lang="zh-CN" altLang="en-US" sz="2000" dirty="0"/>
                    </a:p>
                  </a:txBody>
                  <a:tcPr marL="102249" marR="102249" marT="51124" marB="51124"/>
                </a:tc>
                <a:extLst>
                  <a:ext uri="{0D108BD9-81ED-4DB2-BD59-A6C34878D82A}">
                    <a16:rowId xmlns:a16="http://schemas.microsoft.com/office/drawing/2014/main" val="2499450136"/>
                  </a:ext>
                </a:extLst>
              </a:tr>
              <a:tr h="1022488">
                <a:tc vMerge="1">
                  <a:txBody>
                    <a:bodyPr/>
                    <a:lstStyle/>
                    <a:p>
                      <a:endParaRPr lang="zh-CN" altLang="en-US" sz="2000" dirty="0"/>
                    </a:p>
                  </a:txBody>
                  <a:tcPr marL="102249" marR="102249" marT="51124" marB="51124"/>
                </a:tc>
                <a:tc>
                  <a:txBody>
                    <a:bodyPr/>
                    <a:lstStyle/>
                    <a:p>
                      <a:endParaRPr lang="en-US" altLang="zh-CN" sz="2000" dirty="0"/>
                    </a:p>
                    <a:p>
                      <a:endParaRPr lang="en-US" altLang="zh-CN" sz="2000" dirty="0"/>
                    </a:p>
                    <a:p>
                      <a:endParaRPr lang="zh-CN" altLang="en-US" sz="2000" dirty="0"/>
                    </a:p>
                  </a:txBody>
                  <a:tcPr marL="102249" marR="102249" marT="51124" marB="51124"/>
                </a:tc>
                <a:extLst>
                  <a:ext uri="{0D108BD9-81ED-4DB2-BD59-A6C34878D82A}">
                    <a16:rowId xmlns:a16="http://schemas.microsoft.com/office/drawing/2014/main" val="3768135713"/>
                  </a:ext>
                </a:extLst>
              </a:tr>
            </a:tbl>
          </a:graphicData>
        </a:graphic>
      </p:graphicFrame>
      <p:sp>
        <p:nvSpPr>
          <p:cNvPr id="21" name="文本框 20">
            <a:extLst>
              <a:ext uri="{FF2B5EF4-FFF2-40B4-BE49-F238E27FC236}">
                <a16:creationId xmlns:a16="http://schemas.microsoft.com/office/drawing/2014/main" id="{F32AE451-8C05-4DCB-B8E8-A2B61439DBC9}"/>
              </a:ext>
            </a:extLst>
          </p:cNvPr>
          <p:cNvSpPr txBox="1"/>
          <p:nvPr/>
        </p:nvSpPr>
        <p:spPr>
          <a:xfrm>
            <a:off x="1879376" y="2363044"/>
            <a:ext cx="1297502"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评估方向</a:t>
            </a:r>
            <a:endParaRPr lang="zh-CN" altLang="en-US" sz="2000" dirty="0"/>
          </a:p>
        </p:txBody>
      </p:sp>
      <p:sp>
        <p:nvSpPr>
          <p:cNvPr id="22" name="文本框 21">
            <a:extLst>
              <a:ext uri="{FF2B5EF4-FFF2-40B4-BE49-F238E27FC236}">
                <a16:creationId xmlns:a16="http://schemas.microsoft.com/office/drawing/2014/main" id="{DECE29AE-8892-4BFF-823F-FBA990587674}"/>
              </a:ext>
            </a:extLst>
          </p:cNvPr>
          <p:cNvSpPr txBox="1"/>
          <p:nvPr/>
        </p:nvSpPr>
        <p:spPr>
          <a:xfrm>
            <a:off x="6335556" y="2368288"/>
            <a:ext cx="1373176"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具体内容</a:t>
            </a:r>
            <a:endParaRPr lang="zh-CN" altLang="en-US" sz="2000" dirty="0"/>
          </a:p>
        </p:txBody>
      </p:sp>
      <p:sp>
        <p:nvSpPr>
          <p:cNvPr id="23" name="文本框 22">
            <a:extLst>
              <a:ext uri="{FF2B5EF4-FFF2-40B4-BE49-F238E27FC236}">
                <a16:creationId xmlns:a16="http://schemas.microsoft.com/office/drawing/2014/main" id="{C7FB5C8D-4177-4866-8155-68CCEC53A722}"/>
              </a:ext>
            </a:extLst>
          </p:cNvPr>
          <p:cNvSpPr txBox="1"/>
          <p:nvPr/>
        </p:nvSpPr>
        <p:spPr>
          <a:xfrm>
            <a:off x="1362946" y="4350342"/>
            <a:ext cx="2268909"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项目与企业的概况</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27F828B6-60FA-48F6-9566-97AB26A00605}"/>
              </a:ext>
            </a:extLst>
          </p:cNvPr>
          <p:cNvSpPr txBox="1"/>
          <p:nvPr/>
        </p:nvSpPr>
        <p:spPr>
          <a:xfrm>
            <a:off x="3632376" y="2909711"/>
            <a:ext cx="7335692" cy="707886"/>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在评估新媒体项目时，首先要对实施项目的背景进行简要查证，其次，需要对不同种类项目的基本概况进行简要分析。</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90C6C03A-9BD6-4012-A7C7-0A758D342B7C}"/>
              </a:ext>
            </a:extLst>
          </p:cNvPr>
          <p:cNvSpPr txBox="1"/>
          <p:nvPr/>
        </p:nvSpPr>
        <p:spPr>
          <a:xfrm>
            <a:off x="3613458" y="3747299"/>
            <a:ext cx="7335692" cy="707886"/>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对于小型新媒体项目来说，主要评估项目的投入资金、项目性质、产品内容、产品方案、项目亲属关系以及成立项目的依据等。</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B31C7199-8CB8-4EF1-A577-8FA4D8A67E34}"/>
              </a:ext>
            </a:extLst>
          </p:cNvPr>
          <p:cNvSpPr txBox="1"/>
          <p:nvPr/>
        </p:nvSpPr>
        <p:spPr>
          <a:xfrm>
            <a:off x="3638680" y="5560482"/>
            <a:ext cx="7247412" cy="1015663"/>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对于中外合资的新媒体项目来说，则需评估外国公司的基本概况、资信程度、国内市场接受度和项目内容是否符合国内法律法规。</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6222FEF6-D2CF-48D9-B77C-2418993B84D0}"/>
              </a:ext>
            </a:extLst>
          </p:cNvPr>
          <p:cNvSpPr txBox="1"/>
          <p:nvPr/>
        </p:nvSpPr>
        <p:spPr>
          <a:xfrm>
            <a:off x="3638682" y="4555285"/>
            <a:ext cx="7316774" cy="1015663"/>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对于升级革新的新媒体项目来说，除上述内容外，还要评估企业当前的基本概况、产品迭代历史、组织结构、技术发展水平、资信程度和经济效益等。</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460066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了解可行性研究与评估</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F0E2072-429E-432A-8011-68DAAA80891B}"/>
              </a:ext>
            </a:extLst>
          </p:cNvPr>
          <p:cNvSpPr/>
          <p:nvPr/>
        </p:nvSpPr>
        <p:spPr>
          <a:xfrm>
            <a:off x="550591" y="998390"/>
            <a:ext cx="1104785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可行性研究的含义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方案的基础上，还需要综合研究新媒体项目的技术现有性和实用性、经济合理性和有效性，以及开展可能性和可行性，从而确定是否投资、使用怎样的投资方式、是否继续投资使项目顺利进入下一阶段或者终止项目并及时撤资等行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可行性研究使这些决策行为变得具有科学依据，同时为新媒体项目的下一阶段工作提供坚实的理论基础。</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的主要任务，是按照国民经济的长期规划、地区规划和行业规划等要求对新媒体项目进行投资方案规划、科学技术论证、社会与经济效果预测和组织机构分析，经过多方位数据的计算、分析与论证，为项目决策提供可靠的数据支持和实施建议。</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403755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必须包含的基础评判内容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3" name="表格 3">
            <a:extLst>
              <a:ext uri="{FF2B5EF4-FFF2-40B4-BE49-F238E27FC236}">
                <a16:creationId xmlns:a16="http://schemas.microsoft.com/office/drawing/2014/main" id="{F8348358-9175-444B-8A9D-3758D2909541}"/>
              </a:ext>
            </a:extLst>
          </p:cNvPr>
          <p:cNvGraphicFramePr>
            <a:graphicFrameLocks noGrp="1"/>
          </p:cNvGraphicFramePr>
          <p:nvPr>
            <p:extLst>
              <p:ext uri="{D42A27DB-BD31-4B8C-83A1-F6EECF244321}">
                <p14:modId xmlns:p14="http://schemas.microsoft.com/office/powerpoint/2010/main" val="215750429"/>
              </p:ext>
            </p:extLst>
          </p:nvPr>
        </p:nvGraphicFramePr>
        <p:xfrm>
          <a:off x="1363917" y="2258427"/>
          <a:ext cx="9854826" cy="4056091"/>
        </p:xfrm>
        <a:graphic>
          <a:graphicData uri="http://schemas.openxmlformats.org/drawingml/2006/table">
            <a:tbl>
              <a:tblPr firstRow="1" bandRow="1">
                <a:tableStyleId>{5C22544A-7EE6-4342-B048-85BDC9FD1C3A}</a:tableStyleId>
              </a:tblPr>
              <a:tblGrid>
                <a:gridCol w="2264643">
                  <a:extLst>
                    <a:ext uri="{9D8B030D-6E8A-4147-A177-3AD203B41FA5}">
                      <a16:colId xmlns:a16="http://schemas.microsoft.com/office/drawing/2014/main" val="4163254573"/>
                    </a:ext>
                  </a:extLst>
                </a:gridCol>
                <a:gridCol w="7590183">
                  <a:extLst>
                    <a:ext uri="{9D8B030D-6E8A-4147-A177-3AD203B41FA5}">
                      <a16:colId xmlns:a16="http://schemas.microsoft.com/office/drawing/2014/main" val="3569904898"/>
                    </a:ext>
                  </a:extLst>
                </a:gridCol>
              </a:tblGrid>
              <a:tr h="585205">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41950029"/>
                  </a:ext>
                </a:extLst>
              </a:tr>
              <a:tr h="1306545">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65617676"/>
                  </a:ext>
                </a:extLst>
              </a:tr>
              <a:tr h="1161654">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2687923535"/>
                  </a:ext>
                </a:extLst>
              </a:tr>
              <a:tr h="1002687">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141185625"/>
                  </a:ext>
                </a:extLst>
              </a:tr>
            </a:tbl>
          </a:graphicData>
        </a:graphic>
      </p:graphicFrame>
      <p:sp>
        <p:nvSpPr>
          <p:cNvPr id="16" name="文本框 15">
            <a:extLst>
              <a:ext uri="{FF2B5EF4-FFF2-40B4-BE49-F238E27FC236}">
                <a16:creationId xmlns:a16="http://schemas.microsoft.com/office/drawing/2014/main" id="{3CEA53E4-48FA-4653-B541-25EFF0DFBB19}"/>
              </a:ext>
            </a:extLst>
          </p:cNvPr>
          <p:cNvSpPr txBox="1"/>
          <p:nvPr/>
        </p:nvSpPr>
        <p:spPr>
          <a:xfrm>
            <a:off x="1866254" y="2337181"/>
            <a:ext cx="1297502"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评估方向</a:t>
            </a:r>
            <a:endParaRPr lang="zh-CN" altLang="en-US" sz="2000" dirty="0"/>
          </a:p>
        </p:txBody>
      </p:sp>
      <p:sp>
        <p:nvSpPr>
          <p:cNvPr id="20" name="文本框 19">
            <a:extLst>
              <a:ext uri="{FF2B5EF4-FFF2-40B4-BE49-F238E27FC236}">
                <a16:creationId xmlns:a16="http://schemas.microsoft.com/office/drawing/2014/main" id="{89840625-C9EE-44E3-8C11-A157210B9BFD}"/>
              </a:ext>
            </a:extLst>
          </p:cNvPr>
          <p:cNvSpPr txBox="1"/>
          <p:nvPr/>
        </p:nvSpPr>
        <p:spPr>
          <a:xfrm>
            <a:off x="6616787" y="2335304"/>
            <a:ext cx="1373176"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具体内容</a:t>
            </a:r>
            <a:endParaRPr lang="zh-CN" altLang="en-US" sz="2000" dirty="0"/>
          </a:p>
        </p:txBody>
      </p:sp>
      <p:sp>
        <p:nvSpPr>
          <p:cNvPr id="21" name="文本框 20">
            <a:extLst>
              <a:ext uri="{FF2B5EF4-FFF2-40B4-BE49-F238E27FC236}">
                <a16:creationId xmlns:a16="http://schemas.microsoft.com/office/drawing/2014/main" id="{8248D034-89AE-48E1-856C-88B165AE1F94}"/>
              </a:ext>
            </a:extLst>
          </p:cNvPr>
          <p:cNvSpPr txBox="1"/>
          <p:nvPr/>
        </p:nvSpPr>
        <p:spPr>
          <a:xfrm>
            <a:off x="1414168" y="3238424"/>
            <a:ext cx="2350638"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建设项目的必要性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03F04AD3-B33D-4D9F-984A-DDC3A9D1FC02}"/>
              </a:ext>
            </a:extLst>
          </p:cNvPr>
          <p:cNvSpPr txBox="1"/>
          <p:nvPr/>
        </p:nvSpPr>
        <p:spPr>
          <a:xfrm>
            <a:off x="1575675" y="4512366"/>
            <a:ext cx="2129922"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项目的市场需求</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25C13086-02E5-4335-B177-5F18D9F81066}"/>
              </a:ext>
            </a:extLst>
          </p:cNvPr>
          <p:cNvSpPr txBox="1"/>
          <p:nvPr/>
        </p:nvSpPr>
        <p:spPr>
          <a:xfrm>
            <a:off x="1647321" y="5579317"/>
            <a:ext cx="2035504"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确定项目模式</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43821B17-D778-45DC-A55B-CD022D3F4ECF}"/>
              </a:ext>
            </a:extLst>
          </p:cNvPr>
          <p:cNvSpPr txBox="1"/>
          <p:nvPr/>
        </p:nvSpPr>
        <p:spPr>
          <a:xfrm>
            <a:off x="3638332" y="2838038"/>
            <a:ext cx="7557990" cy="1323439"/>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主要从宏观和微观两个角度查证新媒体项目成立的必要性，例如成立的新媒体项目是否符合国民经济发展规划与地区发展规划，是否符合国家的产业政策，是否有利于该产业的可持续发展以及是否有助于优化当地规划布局等。</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8D52A0E1-AB4B-42C9-8C56-81D341C5D002}"/>
              </a:ext>
            </a:extLst>
          </p:cNvPr>
          <p:cNvSpPr txBox="1"/>
          <p:nvPr/>
        </p:nvSpPr>
        <p:spPr>
          <a:xfrm>
            <a:off x="3638333" y="4228563"/>
            <a:ext cx="7557989" cy="1015663"/>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在这一评估过程中，主要查证从可行性研究报告中所得的市场分析信息是否真实可靠。包括新媒体项目中提供的产品或服务其市场现状、未来发展趋势以及产品或服务在市场上的竞争能力等。</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6C3A606A-55DE-4A4D-AFF6-9A23238676DE}"/>
              </a:ext>
            </a:extLst>
          </p:cNvPr>
          <p:cNvSpPr txBox="1"/>
          <p:nvPr/>
        </p:nvSpPr>
        <p:spPr>
          <a:xfrm>
            <a:off x="3649719" y="5327168"/>
            <a:ext cx="7557989" cy="1015663"/>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这一评估过程必须建立在必要性评估与市场需求评估的基础上，再结合新媒体项目的具体情况，包括媒体传播、资金筹集能力、技术和管理水平以及经济效益等，确定项目的最佳发展模式。</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8548573"/>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必须包含的基础评判内容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3" name="表格 3">
            <a:extLst>
              <a:ext uri="{FF2B5EF4-FFF2-40B4-BE49-F238E27FC236}">
                <a16:creationId xmlns:a16="http://schemas.microsoft.com/office/drawing/2014/main" id="{F8348358-9175-444B-8A9D-3758D2909541}"/>
              </a:ext>
            </a:extLst>
          </p:cNvPr>
          <p:cNvGraphicFramePr>
            <a:graphicFrameLocks noGrp="1"/>
          </p:cNvGraphicFramePr>
          <p:nvPr>
            <p:extLst>
              <p:ext uri="{D42A27DB-BD31-4B8C-83A1-F6EECF244321}">
                <p14:modId xmlns:p14="http://schemas.microsoft.com/office/powerpoint/2010/main" val="247315602"/>
              </p:ext>
            </p:extLst>
          </p:nvPr>
        </p:nvGraphicFramePr>
        <p:xfrm>
          <a:off x="1381303" y="2112081"/>
          <a:ext cx="9854826" cy="4463256"/>
        </p:xfrm>
        <a:graphic>
          <a:graphicData uri="http://schemas.openxmlformats.org/drawingml/2006/table">
            <a:tbl>
              <a:tblPr firstRow="1" bandRow="1">
                <a:tableStyleId>{5C22544A-7EE6-4342-B048-85BDC9FD1C3A}</a:tableStyleId>
              </a:tblPr>
              <a:tblGrid>
                <a:gridCol w="2264643">
                  <a:extLst>
                    <a:ext uri="{9D8B030D-6E8A-4147-A177-3AD203B41FA5}">
                      <a16:colId xmlns:a16="http://schemas.microsoft.com/office/drawing/2014/main" val="4163254573"/>
                    </a:ext>
                  </a:extLst>
                </a:gridCol>
                <a:gridCol w="7590183">
                  <a:extLst>
                    <a:ext uri="{9D8B030D-6E8A-4147-A177-3AD203B41FA5}">
                      <a16:colId xmlns:a16="http://schemas.microsoft.com/office/drawing/2014/main" val="3569904898"/>
                    </a:ext>
                  </a:extLst>
                </a:gridCol>
              </a:tblGrid>
              <a:tr h="601963">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41950029"/>
                  </a:ext>
                </a:extLst>
              </a:tr>
              <a:tr h="1161615">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65617676"/>
                  </a:ext>
                </a:extLst>
              </a:tr>
              <a:tr h="1394293">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2687923535"/>
                  </a:ext>
                </a:extLst>
              </a:tr>
              <a:tr h="1305385">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141185625"/>
                  </a:ext>
                </a:extLst>
              </a:tr>
            </a:tbl>
          </a:graphicData>
        </a:graphic>
      </p:graphicFrame>
      <p:sp>
        <p:nvSpPr>
          <p:cNvPr id="16" name="文本框 15">
            <a:extLst>
              <a:ext uri="{FF2B5EF4-FFF2-40B4-BE49-F238E27FC236}">
                <a16:creationId xmlns:a16="http://schemas.microsoft.com/office/drawing/2014/main" id="{3CEA53E4-48FA-4653-B541-25EFF0DFBB19}"/>
              </a:ext>
            </a:extLst>
          </p:cNvPr>
          <p:cNvSpPr txBox="1"/>
          <p:nvPr/>
        </p:nvSpPr>
        <p:spPr>
          <a:xfrm>
            <a:off x="1866254" y="2236283"/>
            <a:ext cx="1297502"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评估方向</a:t>
            </a:r>
            <a:endParaRPr lang="zh-CN" altLang="en-US" sz="2000" dirty="0"/>
          </a:p>
        </p:txBody>
      </p:sp>
      <p:sp>
        <p:nvSpPr>
          <p:cNvPr id="20" name="文本框 19">
            <a:extLst>
              <a:ext uri="{FF2B5EF4-FFF2-40B4-BE49-F238E27FC236}">
                <a16:creationId xmlns:a16="http://schemas.microsoft.com/office/drawing/2014/main" id="{89840625-C9EE-44E3-8C11-A157210B9BFD}"/>
              </a:ext>
            </a:extLst>
          </p:cNvPr>
          <p:cNvSpPr txBox="1"/>
          <p:nvPr/>
        </p:nvSpPr>
        <p:spPr>
          <a:xfrm>
            <a:off x="6616787" y="2234408"/>
            <a:ext cx="1373176"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具体内容</a:t>
            </a:r>
            <a:endParaRPr lang="zh-CN" altLang="en-US" sz="2000" dirty="0"/>
          </a:p>
        </p:txBody>
      </p:sp>
      <p:sp>
        <p:nvSpPr>
          <p:cNvPr id="18" name="文本框 17">
            <a:extLst>
              <a:ext uri="{FF2B5EF4-FFF2-40B4-BE49-F238E27FC236}">
                <a16:creationId xmlns:a16="http://schemas.microsoft.com/office/drawing/2014/main" id="{33A049FF-B493-42FF-9D30-11B538ADBCD5}"/>
              </a:ext>
            </a:extLst>
          </p:cNvPr>
          <p:cNvSpPr txBox="1"/>
          <p:nvPr/>
        </p:nvSpPr>
        <p:spPr>
          <a:xfrm>
            <a:off x="1553006" y="3101828"/>
            <a:ext cx="2180166"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项目产品与运营</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604FB461-9EEA-4C1F-B5BE-41B58E121B78}"/>
              </a:ext>
            </a:extLst>
          </p:cNvPr>
          <p:cNvSpPr txBox="1"/>
          <p:nvPr/>
        </p:nvSpPr>
        <p:spPr>
          <a:xfrm>
            <a:off x="1881634" y="4497056"/>
            <a:ext cx="1395249"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投资估算</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D71C1B57-0B68-4AD6-A619-451165859C3B}"/>
              </a:ext>
            </a:extLst>
          </p:cNvPr>
          <p:cNvSpPr txBox="1"/>
          <p:nvPr/>
        </p:nvSpPr>
        <p:spPr>
          <a:xfrm>
            <a:off x="1735783" y="5786521"/>
            <a:ext cx="1814611"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项目财务情况</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CF5D1667-FA0A-4464-B02D-82184DBDDCFA}"/>
              </a:ext>
            </a:extLst>
          </p:cNvPr>
          <p:cNvSpPr txBox="1"/>
          <p:nvPr/>
        </p:nvSpPr>
        <p:spPr>
          <a:xfrm>
            <a:off x="3751990" y="2820531"/>
            <a:ext cx="7510895" cy="1015663"/>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这一评估过程主要评估新媒体项目的产品设计与运营方案是否合理，项目产品是否具备先进性、经济性、合理性和安全性，以及营销方向是否合理、正确等内容。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B41CCB84-AB09-4A09-9045-277EEC8AF8AE}"/>
              </a:ext>
            </a:extLst>
          </p:cNvPr>
          <p:cNvSpPr txBox="1"/>
          <p:nvPr/>
        </p:nvSpPr>
        <p:spPr>
          <a:xfrm>
            <a:off x="3777213" y="3926264"/>
            <a:ext cx="7510895" cy="1323439"/>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主要评估可行性研究报告中估算的项目投资额度是否合理，包括建设投资、流动资金投资与建设期利息等资金额度，还需要评估可行性研究报告中制订的资金筹措方案和资金使用计划是否能够正常开展。</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105538FF-C289-4FAB-BB8A-AE55F7C34DE5}"/>
              </a:ext>
            </a:extLst>
          </p:cNvPr>
          <p:cNvSpPr txBox="1"/>
          <p:nvPr/>
        </p:nvSpPr>
        <p:spPr>
          <a:xfrm>
            <a:off x="3833976" y="5266202"/>
            <a:ext cx="7296483" cy="1323439"/>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需要从企业或项目的角度出发，根据可行性研究报告中收集和估算出的财务数据，以财务价格为基础，编制专业的财务表格，计算相应的技术经济指标，根据这个指标判断新媒体项目完成后的盈利情况和资金偿还能力。</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459779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项目评估内容</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必须包含的基础评判内容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3" name="表格 3">
            <a:extLst>
              <a:ext uri="{FF2B5EF4-FFF2-40B4-BE49-F238E27FC236}">
                <a16:creationId xmlns:a16="http://schemas.microsoft.com/office/drawing/2014/main" id="{F8348358-9175-444B-8A9D-3758D2909541}"/>
              </a:ext>
            </a:extLst>
          </p:cNvPr>
          <p:cNvGraphicFramePr>
            <a:graphicFrameLocks noGrp="1"/>
          </p:cNvGraphicFramePr>
          <p:nvPr>
            <p:extLst>
              <p:ext uri="{D42A27DB-BD31-4B8C-83A1-F6EECF244321}">
                <p14:modId xmlns:p14="http://schemas.microsoft.com/office/powerpoint/2010/main" val="575602581"/>
              </p:ext>
            </p:extLst>
          </p:nvPr>
        </p:nvGraphicFramePr>
        <p:xfrm>
          <a:off x="1381303" y="2112081"/>
          <a:ext cx="9854826" cy="4320250"/>
        </p:xfrm>
        <a:graphic>
          <a:graphicData uri="http://schemas.openxmlformats.org/drawingml/2006/table">
            <a:tbl>
              <a:tblPr firstRow="1" bandRow="1">
                <a:tableStyleId>{5C22544A-7EE6-4342-B048-85BDC9FD1C3A}</a:tableStyleId>
              </a:tblPr>
              <a:tblGrid>
                <a:gridCol w="2264643">
                  <a:extLst>
                    <a:ext uri="{9D8B030D-6E8A-4147-A177-3AD203B41FA5}">
                      <a16:colId xmlns:a16="http://schemas.microsoft.com/office/drawing/2014/main" val="4163254573"/>
                    </a:ext>
                  </a:extLst>
                </a:gridCol>
                <a:gridCol w="7590183">
                  <a:extLst>
                    <a:ext uri="{9D8B030D-6E8A-4147-A177-3AD203B41FA5}">
                      <a16:colId xmlns:a16="http://schemas.microsoft.com/office/drawing/2014/main" val="3569904898"/>
                    </a:ext>
                  </a:extLst>
                </a:gridCol>
              </a:tblGrid>
              <a:tr h="601963">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41950029"/>
                  </a:ext>
                </a:extLst>
              </a:tr>
              <a:tr h="1265173">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3265617676"/>
                  </a:ext>
                </a:extLst>
              </a:tr>
              <a:tr h="929671">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2687923535"/>
                  </a:ext>
                </a:extLst>
              </a:tr>
              <a:tr h="1523443">
                <a:tc>
                  <a:txBody>
                    <a:bodyPr/>
                    <a:lstStyle/>
                    <a:p>
                      <a:endParaRPr lang="zh-CN" altLang="en-US" sz="2100" dirty="0"/>
                    </a:p>
                  </a:txBody>
                  <a:tcPr marL="107039" marR="107039" marT="53520" marB="53520"/>
                </a:tc>
                <a:tc>
                  <a:txBody>
                    <a:bodyPr/>
                    <a:lstStyle/>
                    <a:p>
                      <a:endParaRPr lang="zh-CN" altLang="en-US" sz="2100" dirty="0"/>
                    </a:p>
                  </a:txBody>
                  <a:tcPr marL="107039" marR="107039" marT="53520" marB="53520"/>
                </a:tc>
                <a:extLst>
                  <a:ext uri="{0D108BD9-81ED-4DB2-BD59-A6C34878D82A}">
                    <a16:rowId xmlns:a16="http://schemas.microsoft.com/office/drawing/2014/main" val="141185625"/>
                  </a:ext>
                </a:extLst>
              </a:tr>
            </a:tbl>
          </a:graphicData>
        </a:graphic>
      </p:graphicFrame>
      <p:sp>
        <p:nvSpPr>
          <p:cNvPr id="16" name="文本框 15">
            <a:extLst>
              <a:ext uri="{FF2B5EF4-FFF2-40B4-BE49-F238E27FC236}">
                <a16:creationId xmlns:a16="http://schemas.microsoft.com/office/drawing/2014/main" id="{3CEA53E4-48FA-4653-B541-25EFF0DFBB19}"/>
              </a:ext>
            </a:extLst>
          </p:cNvPr>
          <p:cNvSpPr txBox="1"/>
          <p:nvPr/>
        </p:nvSpPr>
        <p:spPr>
          <a:xfrm>
            <a:off x="1866254" y="2242591"/>
            <a:ext cx="1297502"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评估方向</a:t>
            </a:r>
            <a:endParaRPr lang="zh-CN" altLang="en-US" sz="2000" dirty="0"/>
          </a:p>
        </p:txBody>
      </p:sp>
      <p:sp>
        <p:nvSpPr>
          <p:cNvPr id="20" name="文本框 19">
            <a:extLst>
              <a:ext uri="{FF2B5EF4-FFF2-40B4-BE49-F238E27FC236}">
                <a16:creationId xmlns:a16="http://schemas.microsoft.com/office/drawing/2014/main" id="{89840625-C9EE-44E3-8C11-A157210B9BFD}"/>
              </a:ext>
            </a:extLst>
          </p:cNvPr>
          <p:cNvSpPr txBox="1"/>
          <p:nvPr/>
        </p:nvSpPr>
        <p:spPr>
          <a:xfrm>
            <a:off x="6616787" y="2215487"/>
            <a:ext cx="1373176"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具体内容</a:t>
            </a:r>
            <a:endParaRPr lang="zh-CN" altLang="en-US" sz="2000" dirty="0"/>
          </a:p>
        </p:txBody>
      </p:sp>
      <p:sp>
        <p:nvSpPr>
          <p:cNvPr id="18" name="文本框 17">
            <a:extLst>
              <a:ext uri="{FF2B5EF4-FFF2-40B4-BE49-F238E27FC236}">
                <a16:creationId xmlns:a16="http://schemas.microsoft.com/office/drawing/2014/main" id="{33A049FF-B493-42FF-9D30-11B538ADBCD5}"/>
              </a:ext>
            </a:extLst>
          </p:cNvPr>
          <p:cNvSpPr txBox="1"/>
          <p:nvPr/>
        </p:nvSpPr>
        <p:spPr>
          <a:xfrm>
            <a:off x="1634986" y="3105951"/>
            <a:ext cx="2180166"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项目经济效益</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604FB461-9EEA-4C1F-B5BE-41B58E121B78}"/>
              </a:ext>
            </a:extLst>
          </p:cNvPr>
          <p:cNvSpPr txBox="1"/>
          <p:nvPr/>
        </p:nvSpPr>
        <p:spPr>
          <a:xfrm>
            <a:off x="1664498" y="4219642"/>
            <a:ext cx="1957180"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不确定性情况</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D71C1B57-0B68-4AD6-A619-451165859C3B}"/>
              </a:ext>
            </a:extLst>
          </p:cNvPr>
          <p:cNvSpPr txBox="1"/>
          <p:nvPr/>
        </p:nvSpPr>
        <p:spPr>
          <a:xfrm>
            <a:off x="1735782" y="5590969"/>
            <a:ext cx="1814611"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项目总评估</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A33F0471-E091-4D66-85F2-348249DFAFF9}"/>
              </a:ext>
            </a:extLst>
          </p:cNvPr>
          <p:cNvSpPr txBox="1"/>
          <p:nvPr/>
        </p:nvSpPr>
        <p:spPr>
          <a:xfrm>
            <a:off x="3648707" y="2704790"/>
            <a:ext cx="7587422" cy="1323439"/>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将从国民经济的角度出发，根据收集和估算出的经济数据，以影子价格为基础，编制专业的产品价格表格，计算出相应的技术经济指标，根据指标判断新媒体项目可以为国民经济做出哪些贡献。</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15974B2D-EE71-4B57-A8C1-1E15DE782EC6}"/>
              </a:ext>
            </a:extLst>
          </p:cNvPr>
          <p:cNvSpPr txBox="1"/>
          <p:nvPr/>
        </p:nvSpPr>
        <p:spPr>
          <a:xfrm>
            <a:off x="3648707" y="4097581"/>
            <a:ext cx="7587422" cy="707886"/>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在这一评估过程中，主要通过使用一些方法计算出项目的相关指标，查证新媒体项目抵御风险的能力。</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8BC1DFA0-7742-445E-8C48-91ED1E5909BE}"/>
              </a:ext>
            </a:extLst>
          </p:cNvPr>
          <p:cNvSpPr txBox="1"/>
          <p:nvPr/>
        </p:nvSpPr>
        <p:spPr>
          <a:xfrm>
            <a:off x="3672515" y="5052212"/>
            <a:ext cx="7604321" cy="1323439"/>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这一评估过程是在上述各项评估的基础上，得出项目评估的结论，并提出相应的问题和建议，最终完成项目评估报告的编制。</a:t>
            </a:r>
          </a:p>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在实际的评估工作中，可根据新媒体项目的产品性质、运营模式和行业类别等关键性信息对上述基础评估内容加以调整。</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459364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提出项目建议书</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各省（自治区、直辖市）、计划单列市和全国性工业公司以及现有的企事业单位，根据国家和地区经济发展的长远规划、经济建设的方针任务和技术经济政策，结合资源条件和建设目标等条件，经过广泛调查研究、收集资料、勘测项目发展地和初步预测投资效果等步骤，提出需要进行可行性研究的项目建议书和初步可行性研究报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跨地区、跨行业以及对国民经济和生活有重大影响的新媒体项目，应由相关部门和地区联合提出项目建议书和初步可行性研究报告。</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60296487"/>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079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专业机构接受委托任务</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项目建议书经国家或地区的计划部门、贷款单位或有关部门授权的咨询单位评估同意，并经审定批准后，该项目即可立项，分别纳入各级的前期工作计划和贷款计划。业主或承办单位可自行或委托经过资格审定的咨询公司或设计单位，开始编制新媒体项目的可行性研究报告。</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6427952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2295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1266" name="Picture 2">
            <a:extLst>
              <a:ext uri="{FF2B5EF4-FFF2-40B4-BE49-F238E27FC236}">
                <a16:creationId xmlns:a16="http://schemas.microsoft.com/office/drawing/2014/main" id="{5E006F01-0B18-4A7D-B326-043E90413E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296" y="2325412"/>
            <a:ext cx="833978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086065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、组织团队与制定计划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接受委托的咨询公司或设计单位在承接新媒体项目后，需获得项目协议书和有关项目背景的指示文件，确定委托者的目标和要求，明确研究内容，之后方可组成项目可行性研究工作小组或项目组，确定项目负责人和专业负责人。项目组根据书面任务书研究工作范畴和工作要求，制订项目工作计划，安排项目进度。</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8515832"/>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2696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、收集资料与调查研究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组在确定委托单位对项目建设的意图和要求后，首先应组织收集和查阅与项目有关的自然环境、经济与社会情况等基础资料和文件资料，并制定调研提纲，组织人员到现场进行实地调查与勘探，收集并整理得到的基础资料，必要时还需进行专题调查和研究。</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5773716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、设计与优化项目方案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项目建议书的要求，结合市场和资源调查，在收集了大量资料和数据的基础上，提出几种可供选择的技术方案和建设方案，结合实际条件进行多次的方案论证，与委托部门明确方案中的原则问题和优化标准，从若干方案中选择或推荐最优及次优方案，研究论证新媒体项目在技术上的可行性，并进一步确定总体建设方案，以备进行下一步的综合经济评价。在设计和优化项目方案的过程中，面对重大问题存在争论时，要与委托单位共同讨论确定。</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508682910"/>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079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、经济分析和评论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项目的调研与经济分析应根据调查资料和有关规定，选定与新媒体项目有关的经济评价基础数据和定额指标参数，列表并注明数据来源。</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87767331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了解可行性研究与评估</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F0E2072-429E-432A-8011-68DAAA80891B}"/>
              </a:ext>
            </a:extLst>
          </p:cNvPr>
          <p:cNvSpPr/>
          <p:nvPr/>
        </p:nvSpPr>
        <p:spPr>
          <a:xfrm>
            <a:off x="550591" y="998390"/>
            <a:ext cx="1104785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可行性研究的含义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A86955A1-212F-4E6D-9EA3-1AF426A212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374" y="1779646"/>
            <a:ext cx="8012432" cy="469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71501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可行性研究的流程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完成可行性研究工作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、编制项目可行性研究报告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对新媒体项目进行了认真的技术经济分析论证，证明了该项目的建设必要性，技术可行性和经济与社会的合理性后，即可编制详尽的项目可行性研究报告。在报告中，推荐一个以上项目建设可行性方案和实施计划，提出结论性意见和重大决策建议，为决策部门的最终决策供科学依据。</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1452210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96128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项目评估的流程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2290" name="Picture 2">
            <a:extLst>
              <a:ext uri="{FF2B5EF4-FFF2-40B4-BE49-F238E27FC236}">
                <a16:creationId xmlns:a16="http://schemas.microsoft.com/office/drawing/2014/main" id="{960DDDBF-339A-44B3-8BC1-B43180F4EA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5992" y="1749380"/>
            <a:ext cx="8117048" cy="475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60713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2696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组织和审查</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对拟建的新媒体项目进行评估时，当咨询公司或项目贷款公司确认项目评估任务后，首先需要组织并确定评估人员，完成评估小组的组建。其次，组建评估小组以后，评估小组人员对新媒体项目的可行性研究报告进行审查和分析，并提出审查意见，保证评估质量。最后，整理并归纳各评估人员的审查意见，编写评估报告提纲。</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33949847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搜集、整理和审核数据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根据评估报告的提纲内容，由评估小组负责人对组员进行明确的分工，然后各组员开始分头工作，需要完成包括数据调查、估算和分析、指标的计算以及查验文件资料的正规性等工作。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数据调查、估算和分析的重点在于分析可行性研究报告中提出的问题，即对收集到的资料进行整理以后，进行审核和分析。评估人员在掌握所需要的数据之后，即可进入评估报告的编写阶段。</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49937702"/>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初步编制评估报告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评估单位收集到足够多的必要文件资料并且资料符合要求后，可以正式开展评审分析和评估报告的编制工作。在审查分析的工作过程中，如果发现原有资料存在问题或有缺漏，应及时增加收集的资料数据，予以必要的补充。</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了审查分析项目数据和企业概况等内容外，还应该对可行性研究报告中的市场分析、产品规模、产品方案和运营方式等内容进行分析与审查，还需要对项目的财务数据进行预测，对企业的财务效益和国民经济效益进行分析与论证。</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49701178"/>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可行性研究与评估的流畅</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65460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项目评估的流程</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论证与修改评估报告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完成项目评估报告初稿的编制工作以后，首先要由评估小组成员进行分析和论证，提出修改意见。</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这一阶段是项目评估的关键，评估小组的人员一定要充分掌握数据，并保证数据的准确性和真实性。不同类型的新媒体项目要选用有侧重点的方法和指标体系。评估报告提出的每一个问题，要有充分的依据。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完成所有内容的论证后，评估人员需要再次对项目评估报告进行修改，使修改完成的项目评估报告拥有极高的准确性。</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3655907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2295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生产能力估算法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生产能力估算法是根据已经建设完成的类似项目的生产能力和投资金额对建设项目所需投资费用进行粗略计算的一种方法，其计算公式和公式中的各项释义如下。</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文本框 8">
            <a:extLst>
              <a:ext uri="{FF2B5EF4-FFF2-40B4-BE49-F238E27FC236}">
                <a16:creationId xmlns:a16="http://schemas.microsoft.com/office/drawing/2014/main" id="{EA4049F4-FCDC-4372-965E-B194E42A992F}"/>
              </a:ext>
            </a:extLst>
          </p:cNvPr>
          <p:cNvSpPr txBox="1"/>
          <p:nvPr/>
        </p:nvSpPr>
        <p:spPr>
          <a:xfrm>
            <a:off x="2650184" y="2612874"/>
            <a:ext cx="6094948" cy="400110"/>
          </a:xfrm>
          <a:prstGeom prst="rect">
            <a:avLst/>
          </a:prstGeom>
          <a:noFill/>
        </p:spPr>
        <p:txBody>
          <a:bodyPr wrap="square">
            <a:spAutoFit/>
          </a:bodyPr>
          <a:lstStyle/>
          <a:p>
            <a:pPr indent="266700" algn="ctr"/>
            <a:r>
              <a:rPr lang="en-US" altLang="zh-CN" sz="2000" dirty="0">
                <a:solidFill>
                  <a:schemeClr val="bg2">
                    <a:lumMod val="25000"/>
                  </a:schemeClr>
                </a:solidFill>
                <a:latin typeface="微软雅黑" panose="020B0503020204020204" pitchFamily="34" charset="-122"/>
                <a:ea typeface="微软雅黑" panose="020B0503020204020204" pitchFamily="34" charset="-122"/>
              </a:rPr>
              <a:t>Y2=Y1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CF</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598EBD04-3FB6-4C52-8AFA-653144500583}"/>
              </a:ext>
            </a:extLst>
          </p:cNvPr>
          <p:cNvSpPr txBox="1"/>
          <p:nvPr/>
        </p:nvSpPr>
        <p:spPr>
          <a:xfrm>
            <a:off x="910043" y="3392414"/>
            <a:ext cx="7893421" cy="2908489"/>
          </a:xfrm>
          <a:prstGeom prst="rect">
            <a:avLst/>
          </a:prstGeom>
          <a:noFill/>
        </p:spPr>
        <p:txBody>
          <a:bodyPr wrap="square">
            <a:spAutoFit/>
          </a:bodyPr>
          <a:lstStyle/>
          <a:p>
            <a:pPr indent="127000" algn="just"/>
            <a:r>
              <a:rPr lang="zh-CN" altLang="en-US" sz="2000" dirty="0">
                <a:solidFill>
                  <a:schemeClr val="bg2">
                    <a:lumMod val="25000"/>
                  </a:schemeClr>
                </a:solidFill>
                <a:latin typeface="微软雅黑" panose="020B0503020204020204" pitchFamily="34" charset="-122"/>
                <a:ea typeface="微软雅黑" panose="020B0503020204020204" pitchFamily="34" charset="-122"/>
              </a:rPr>
              <a:t>公式中的各项释义：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Y2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——拟建项目的投资金额；</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Y1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——已建类似项目的投资金额；</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X2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——拟建项目的生产能力；</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X1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——已建类似项目的生产能力；</a:t>
            </a:r>
          </a:p>
          <a:p>
            <a:pPr marL="1259840" indent="9080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——生产规模指数；</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CF——</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不同时期和不同地点的综合调整系数。</a:t>
            </a:r>
          </a:p>
          <a:p>
            <a:pPr marL="342900" indent="342900" algn="just">
              <a:lnSpc>
                <a:spcPct val="150000"/>
              </a:lnSpc>
              <a:buFont typeface="Wingdings" panose="05000000000000000000" pitchFamily="2" charset="2"/>
              <a:buChar char="l"/>
            </a:pP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indent="127000" algn="just"/>
            <a:r>
              <a:rPr lang="en-US" altLang="zh-CN" sz="1800" i="1" kern="100" dirty="0">
                <a:effectLst/>
                <a:latin typeface="Calibri" panose="020F0502020204030204" pitchFamily="34" charset="0"/>
                <a:ea typeface="宋体" panose="02010600030101010101" pitchFamily="2" charset="-122"/>
                <a:cs typeface="Times New Roman" panose="02020603050405020304" pitchFamily="18" charset="0"/>
              </a:rPr>
              <a:t>                     </a:t>
            </a:r>
          </a:p>
          <a:p>
            <a:pPr indent="127000" algn="just"/>
            <a:r>
              <a:rPr lang="en-US" altLang="zh-CN" i="1" kern="100" dirty="0">
                <a:solidFill>
                  <a:schemeClr val="bg2">
                    <a:lumMod val="25000"/>
                  </a:schemeClr>
                </a:solidFill>
                <a:latin typeface="Calibri" panose="020F0502020204030204" pitchFamily="34" charset="0"/>
                <a:ea typeface="宋体" panose="02010600030101010101" pitchFamily="2" charset="-122"/>
                <a:cs typeface="Times New Roman" panose="02020603050405020304" pitchFamily="18" charset="0"/>
              </a:rPr>
              <a:t>                     </a:t>
            </a:r>
            <a:endParaRPr lang="zh-CN" altLang="en-US"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29547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65460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生产能力估算法</a:t>
            </a: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利用生产能力估算法分析电商项目所需的投资金额</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一个生产并售卖猫粮、狗粮的线上电商品牌，已知其产品的年产值为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万吨，项目的生产线投资额为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40000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万元。因为新媒体的迅速发展和流行，该品牌原先的年产值已供不应求，所以，为了品牌能够更好地经营和发展，现拟建年产值为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万吨的同样产品项目，项目建设条件与已建项目相类似，假设生产能力指数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，调整系数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(CF)</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。根据计算公式，拟建项目的生产线投资额为：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Y2=Y1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CF=40000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1.2=92 792.73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（万元）</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2749029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079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比例估算法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以设备采购费为基础</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方法是以新媒体项目的设备采购费为基数，根据已建成的同类项目的建筑费和安装费占设备采购费的百分比，计算出相应的建筑费和安装费，再加上建设中的其他费用和预备费等，其总和即为拟建项目的建设投资额。其计算公式和公式中的各项释义如下所示。</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文本框 8">
            <a:extLst>
              <a:ext uri="{FF2B5EF4-FFF2-40B4-BE49-F238E27FC236}">
                <a16:creationId xmlns:a16="http://schemas.microsoft.com/office/drawing/2014/main" id="{0B8F246F-B2CB-406F-BDAF-B922D436D886}"/>
              </a:ext>
            </a:extLst>
          </p:cNvPr>
          <p:cNvSpPr txBox="1"/>
          <p:nvPr/>
        </p:nvSpPr>
        <p:spPr>
          <a:xfrm>
            <a:off x="3865384" y="3684113"/>
            <a:ext cx="3689451" cy="400110"/>
          </a:xfrm>
          <a:prstGeom prst="rect">
            <a:avLst/>
          </a:prstGeom>
          <a:noFill/>
        </p:spPr>
        <p:txBody>
          <a:bodyPr wrap="square">
            <a:spAutoFit/>
          </a:bodyPr>
          <a:lstStyle/>
          <a:p>
            <a:pPr indent="266700"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C=E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1+F1P1+F2P2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2291CB10-5FEC-4BF6-848A-096229857B14}"/>
              </a:ext>
            </a:extLst>
          </p:cNvPr>
          <p:cNvSpPr txBox="1"/>
          <p:nvPr/>
        </p:nvSpPr>
        <p:spPr>
          <a:xfrm>
            <a:off x="1012670" y="4551075"/>
            <a:ext cx="11242390" cy="1908215"/>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公式中的各项释义：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——拟建项目的建设投资额；</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——拟建项目根据当时当地价格计算的设备采购费；</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P1P2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——已建项目中建筑费和安装费占设备购置费的百分比；</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F1F2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——由于时间、地点等因素引起的定额、价格和费用标准等综合调整系数；</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——拟建项目的其它费用。</a:t>
            </a:r>
          </a:p>
          <a:p>
            <a:pPr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204530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比例估算法</a:t>
            </a: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利用设备采购费为基数的估算比例法分析项目的投资金额</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拟建项目为采用新媒体的营销传播方式扩大公司的知名度并相应提升项目相关产品的销售额，采购设备的费用为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万元，根据已建成同类项目统计资料，建筑费占设备购置费的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，安装费占设备购置费的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，该拟建项目的其他有关费用估算为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2 600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万元，调整系数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F1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F2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均为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，根据公式，该新媒体项目的建设投资额为：</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C=E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1+F1P1+F2P2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+I=150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1.1]+2 600=2 788.1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（万元）</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400874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了解可行性研究与评估</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F0E2072-429E-432A-8011-68DAAA80891B}"/>
              </a:ext>
            </a:extLst>
          </p:cNvPr>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项目评估的含义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评估是指在项目可行性研究的基础上，根据国家有关部门颁布的政策和法律法规等条件，从公司盈利、国民经济和社会贡献等角度出发，由有关部门对新媒体项目的建设必要性、开展条件、生产条件、产品市场需求、现有科学技术、经济效益和社会效益等方面进行分析论证，并对新媒体项目的方案提出相应判断的一项工作。</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F35E6791-0152-421B-8A61-4CDA1A487AC0}"/>
              </a:ext>
            </a:extLst>
          </p:cNvPr>
          <p:cNvGrpSpPr/>
          <p:nvPr/>
        </p:nvGrpSpPr>
        <p:grpSpPr>
          <a:xfrm>
            <a:off x="1862671" y="3618055"/>
            <a:ext cx="8423690" cy="2845806"/>
            <a:chOff x="2768296" y="4158922"/>
            <a:chExt cx="4699063" cy="1587501"/>
          </a:xfrm>
        </p:grpSpPr>
        <p:pic>
          <p:nvPicPr>
            <p:cNvPr id="2050" name="Picture 2">
              <a:extLst>
                <a:ext uri="{FF2B5EF4-FFF2-40B4-BE49-F238E27FC236}">
                  <a16:creationId xmlns:a16="http://schemas.microsoft.com/office/drawing/2014/main" id="{EE4C3DDE-67BC-454D-9B44-1742D7F629D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8296" y="4158923"/>
              <a:ext cx="2186406"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6D8B0500-965A-42B8-A0D8-FB1A957C19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8647" y="4158922"/>
              <a:ext cx="2398712"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52357418"/>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比例估算法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以工艺投资额为基数</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方法以拟建项目的工艺设备投资额为基数，根据同类已建项目的有关统计资料，各项内容（总图、土建、暖通、给排水、管道、电气、电信及自控）占工艺设备投资额（包括运杂费和安装费）的百分比，计算出拟建项目各项内容的投资额，然后把各部分投资额（包括工艺设备投资额）相加，最后再加上拟建项目的其他有关费用，即为拟建项目的建设投资额。其计算公式和公式中的各项释义如下所示。</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文本框 8">
            <a:extLst>
              <a:ext uri="{FF2B5EF4-FFF2-40B4-BE49-F238E27FC236}">
                <a16:creationId xmlns:a16="http://schemas.microsoft.com/office/drawing/2014/main" id="{82C57300-4F74-41F8-8FBB-28DE63B9DF67}"/>
              </a:ext>
            </a:extLst>
          </p:cNvPr>
          <p:cNvSpPr txBox="1"/>
          <p:nvPr/>
        </p:nvSpPr>
        <p:spPr>
          <a:xfrm>
            <a:off x="3425847" y="4529613"/>
            <a:ext cx="5194737" cy="400110"/>
          </a:xfrm>
          <a:prstGeom prst="rect">
            <a:avLst/>
          </a:prstGeom>
          <a:noFill/>
        </p:spPr>
        <p:txBody>
          <a:bodyPr wrap="square">
            <a:spAutoFit/>
          </a:bodyPr>
          <a:lstStyle/>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C=E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1+F1P1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+F2P2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+F3P3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69FEA0B5-6BEC-459D-B73A-6328971F327E}"/>
              </a:ext>
            </a:extLst>
          </p:cNvPr>
          <p:cNvSpPr txBox="1"/>
          <p:nvPr/>
        </p:nvSpPr>
        <p:spPr>
          <a:xfrm>
            <a:off x="1073631" y="5372615"/>
            <a:ext cx="10619403" cy="1015663"/>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公式中的各项释义：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——拟建项目根据当时当地价格计算的工艺设备投资额；</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P1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＇——已建项目各项内容费用占工艺设备投资额的百分比。</a:t>
            </a:r>
          </a:p>
        </p:txBody>
      </p:sp>
    </p:spTree>
    <p:extLst>
      <p:ext uri="{BB962C8B-B14F-4D97-AF65-F5344CB8AC3E}">
        <p14:creationId xmlns:p14="http://schemas.microsoft.com/office/powerpoint/2010/main" val="197815361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系数估算法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朗格系数法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朗格系数法同样以设备采购费为基础，再与适当的系数相乘来估算新媒体项目的建设投资金额。其计算公式和公式中的各项释义如下所示。</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文本框 10">
            <a:extLst>
              <a:ext uri="{FF2B5EF4-FFF2-40B4-BE49-F238E27FC236}">
                <a16:creationId xmlns:a16="http://schemas.microsoft.com/office/drawing/2014/main" id="{6C36F0B5-5308-41B9-B0B0-02C915FE3F11}"/>
              </a:ext>
            </a:extLst>
          </p:cNvPr>
          <p:cNvSpPr txBox="1"/>
          <p:nvPr/>
        </p:nvSpPr>
        <p:spPr>
          <a:xfrm>
            <a:off x="4315022" y="3306006"/>
            <a:ext cx="2697480" cy="400110"/>
          </a:xfrm>
          <a:prstGeom prst="rect">
            <a:avLst/>
          </a:prstGeom>
          <a:noFill/>
        </p:spPr>
        <p:txBody>
          <a:bodyPr wrap="square">
            <a:spAutoFit/>
          </a:bodyPr>
          <a:lstStyle/>
          <a:p>
            <a:pPr indent="127000"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C=E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KC</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B0D33083-AE8E-4083-B976-F7FD02A6D8D1}"/>
              </a:ext>
            </a:extLst>
          </p:cNvPr>
          <p:cNvSpPr txBox="1"/>
          <p:nvPr/>
        </p:nvSpPr>
        <p:spPr>
          <a:xfrm>
            <a:off x="1116200" y="4019537"/>
            <a:ext cx="9875521" cy="1938992"/>
          </a:xfrm>
          <a:prstGeom prst="rect">
            <a:avLst/>
          </a:prstGeom>
          <a:noFill/>
        </p:spPr>
        <p:txBody>
          <a:bodyPr wrap="square">
            <a:spAutoFit/>
          </a:bodyPr>
          <a:lstStyle/>
          <a:p>
            <a:pPr indent="12700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公式中的各项释义：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——建设投资额；</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——设备采购费；</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Ki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——管线、仪表、建筑物等项费用的估算系数；</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KC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——包括管理费、合同费、应急费等间接费在内的总估算系数。</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建设投资额与设备采购费之比为朗格系数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，即：</a:t>
            </a:r>
          </a:p>
          <a:p>
            <a:pPr marL="1259840" indent="635"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KL=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KC</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402191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96128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系数估算法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朗格系数的内容</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aphicFrame>
        <p:nvGraphicFramePr>
          <p:cNvPr id="2" name="表格 2">
            <a:extLst>
              <a:ext uri="{FF2B5EF4-FFF2-40B4-BE49-F238E27FC236}">
                <a16:creationId xmlns:a16="http://schemas.microsoft.com/office/drawing/2014/main" id="{88C26E17-EF57-4DCC-AC60-CD4B9529A1B0}"/>
              </a:ext>
            </a:extLst>
          </p:cNvPr>
          <p:cNvGraphicFramePr>
            <a:graphicFrameLocks noGrp="1"/>
          </p:cNvGraphicFramePr>
          <p:nvPr>
            <p:extLst>
              <p:ext uri="{D42A27DB-BD31-4B8C-83A1-F6EECF244321}">
                <p14:modId xmlns:p14="http://schemas.microsoft.com/office/powerpoint/2010/main" val="2831357921"/>
              </p:ext>
            </p:extLst>
          </p:nvPr>
        </p:nvGraphicFramePr>
        <p:xfrm>
          <a:off x="1254639" y="2342100"/>
          <a:ext cx="10124160" cy="3812757"/>
        </p:xfrm>
        <a:graphic>
          <a:graphicData uri="http://schemas.openxmlformats.org/drawingml/2006/table">
            <a:tbl>
              <a:tblPr firstRow="1" bandRow="1">
                <a:tableStyleId>{5C22544A-7EE6-4342-B048-85BDC9FD1C3A}</a:tableStyleId>
              </a:tblPr>
              <a:tblGrid>
                <a:gridCol w="3438721">
                  <a:extLst>
                    <a:ext uri="{9D8B030D-6E8A-4147-A177-3AD203B41FA5}">
                      <a16:colId xmlns:a16="http://schemas.microsoft.com/office/drawing/2014/main" val="2267282230"/>
                    </a:ext>
                  </a:extLst>
                </a:gridCol>
                <a:gridCol w="2144402">
                  <a:extLst>
                    <a:ext uri="{9D8B030D-6E8A-4147-A177-3AD203B41FA5}">
                      <a16:colId xmlns:a16="http://schemas.microsoft.com/office/drawing/2014/main" val="3940210771"/>
                    </a:ext>
                  </a:extLst>
                </a:gridCol>
                <a:gridCol w="2191532">
                  <a:extLst>
                    <a:ext uri="{9D8B030D-6E8A-4147-A177-3AD203B41FA5}">
                      <a16:colId xmlns:a16="http://schemas.microsoft.com/office/drawing/2014/main" val="643683460"/>
                    </a:ext>
                  </a:extLst>
                </a:gridCol>
                <a:gridCol w="2349505">
                  <a:extLst>
                    <a:ext uri="{9D8B030D-6E8A-4147-A177-3AD203B41FA5}">
                      <a16:colId xmlns:a16="http://schemas.microsoft.com/office/drawing/2014/main" val="1389166658"/>
                    </a:ext>
                  </a:extLst>
                </a:gridCol>
              </a:tblGrid>
              <a:tr h="627451">
                <a:tc>
                  <a:txBody>
                    <a:bodyPr/>
                    <a:lstStyle/>
                    <a:p>
                      <a:endParaRPr lang="zh-CN" altLang="en-US" sz="2200" dirty="0"/>
                    </a:p>
                  </a:txBody>
                  <a:tcPr marL="113897" marR="113897" marT="56948" marB="56948"/>
                </a:tc>
                <a:tc>
                  <a:txBody>
                    <a:bodyPr/>
                    <a:lstStyle/>
                    <a:p>
                      <a:endParaRPr lang="zh-CN" altLang="en-US" sz="2200" dirty="0"/>
                    </a:p>
                  </a:txBody>
                  <a:tcPr marL="113897" marR="113897" marT="56948" marB="56948"/>
                </a:tc>
                <a:tc>
                  <a:txBody>
                    <a:bodyPr/>
                    <a:lstStyle/>
                    <a:p>
                      <a:endParaRPr lang="zh-CN" altLang="en-US" sz="2200" dirty="0"/>
                    </a:p>
                  </a:txBody>
                  <a:tcPr marL="113897" marR="113897" marT="56948" marB="56948"/>
                </a:tc>
                <a:tc>
                  <a:txBody>
                    <a:bodyPr/>
                    <a:lstStyle/>
                    <a:p>
                      <a:endParaRPr lang="zh-CN" altLang="en-US" sz="2200" dirty="0"/>
                    </a:p>
                  </a:txBody>
                  <a:tcPr marL="113897" marR="113897" marT="56948" marB="56948"/>
                </a:tc>
                <a:extLst>
                  <a:ext uri="{0D108BD9-81ED-4DB2-BD59-A6C34878D82A}">
                    <a16:rowId xmlns:a16="http://schemas.microsoft.com/office/drawing/2014/main" val="277085255"/>
                  </a:ext>
                </a:extLst>
              </a:tr>
              <a:tr h="604831">
                <a:tc>
                  <a:txBody>
                    <a:bodyPr/>
                    <a:lstStyle/>
                    <a:p>
                      <a:endParaRPr lang="zh-CN" altLang="en-US" sz="2200"/>
                    </a:p>
                  </a:txBody>
                  <a:tcPr marL="113897" marR="113897" marT="56948" marB="56948"/>
                </a:tc>
                <a:tc>
                  <a:txBody>
                    <a:bodyPr/>
                    <a:lstStyle/>
                    <a:p>
                      <a:endParaRPr lang="zh-CN" altLang="en-US" sz="2200"/>
                    </a:p>
                  </a:txBody>
                  <a:tcPr marL="113897" marR="113897" marT="56948" marB="56948"/>
                </a:tc>
                <a:tc>
                  <a:txBody>
                    <a:bodyPr/>
                    <a:lstStyle/>
                    <a:p>
                      <a:endParaRPr lang="zh-CN" altLang="en-US" sz="2200"/>
                    </a:p>
                  </a:txBody>
                  <a:tcPr marL="113897" marR="113897" marT="56948" marB="56948"/>
                </a:tc>
                <a:tc>
                  <a:txBody>
                    <a:bodyPr/>
                    <a:lstStyle/>
                    <a:p>
                      <a:endParaRPr lang="zh-CN" altLang="en-US" sz="2200"/>
                    </a:p>
                  </a:txBody>
                  <a:tcPr marL="113897" marR="113897" marT="56948" marB="56948"/>
                </a:tc>
                <a:extLst>
                  <a:ext uri="{0D108BD9-81ED-4DB2-BD59-A6C34878D82A}">
                    <a16:rowId xmlns:a16="http://schemas.microsoft.com/office/drawing/2014/main" val="633036834"/>
                  </a:ext>
                </a:extLst>
              </a:tr>
              <a:tr h="675334">
                <a:tc>
                  <a:txBody>
                    <a:bodyPr/>
                    <a:lstStyle/>
                    <a:p>
                      <a:endParaRPr lang="zh-CN" altLang="en-US" sz="2200"/>
                    </a:p>
                  </a:txBody>
                  <a:tcPr marL="113897" marR="113897" marT="56948" marB="56948"/>
                </a:tc>
                <a:tc gridSpan="3">
                  <a:txBody>
                    <a:bodyPr/>
                    <a:lstStyle/>
                    <a:p>
                      <a:endParaRPr lang="zh-CN" altLang="en-US" sz="2200" dirty="0"/>
                    </a:p>
                  </a:txBody>
                  <a:tcPr marL="113897" marR="113897" marT="56948" marB="56948"/>
                </a:tc>
                <a:tc hMerge="1">
                  <a:txBody>
                    <a:bodyPr/>
                    <a:lstStyle/>
                    <a:p>
                      <a:endParaRPr lang="zh-CN" altLang="en-US" sz="2200" dirty="0"/>
                    </a:p>
                  </a:txBody>
                  <a:tcPr marL="113897" marR="113897" marT="56948" marB="56948"/>
                </a:tc>
                <a:tc hMerge="1">
                  <a:txBody>
                    <a:bodyPr/>
                    <a:lstStyle/>
                    <a:p>
                      <a:endParaRPr lang="zh-CN" altLang="en-US" sz="2200" dirty="0"/>
                    </a:p>
                  </a:txBody>
                  <a:tcPr marL="113897" marR="113897" marT="56948" marB="56948"/>
                </a:tc>
                <a:extLst>
                  <a:ext uri="{0D108BD9-81ED-4DB2-BD59-A6C34878D82A}">
                    <a16:rowId xmlns:a16="http://schemas.microsoft.com/office/drawing/2014/main" val="1109589253"/>
                  </a:ext>
                </a:extLst>
              </a:tr>
              <a:tr h="604831">
                <a:tc>
                  <a:txBody>
                    <a:bodyPr/>
                    <a:lstStyle/>
                    <a:p>
                      <a:endParaRPr lang="zh-CN" altLang="en-US" sz="2200"/>
                    </a:p>
                  </a:txBody>
                  <a:tcPr marL="113897" marR="113897" marT="56948" marB="56948"/>
                </a:tc>
                <a:tc>
                  <a:txBody>
                    <a:bodyPr/>
                    <a:lstStyle/>
                    <a:p>
                      <a:endParaRPr lang="zh-CN" altLang="en-US" sz="2200"/>
                    </a:p>
                  </a:txBody>
                  <a:tcPr marL="113897" marR="113897" marT="56948" marB="56948"/>
                </a:tc>
                <a:tc>
                  <a:txBody>
                    <a:bodyPr/>
                    <a:lstStyle/>
                    <a:p>
                      <a:endParaRPr lang="zh-CN" altLang="en-US" sz="2200"/>
                    </a:p>
                  </a:txBody>
                  <a:tcPr marL="113897" marR="113897" marT="56948" marB="56948"/>
                </a:tc>
                <a:tc>
                  <a:txBody>
                    <a:bodyPr/>
                    <a:lstStyle/>
                    <a:p>
                      <a:endParaRPr lang="zh-CN" altLang="en-US" sz="2200"/>
                    </a:p>
                  </a:txBody>
                  <a:tcPr marL="113897" marR="113897" marT="56948" marB="56948"/>
                </a:tc>
                <a:extLst>
                  <a:ext uri="{0D108BD9-81ED-4DB2-BD59-A6C34878D82A}">
                    <a16:rowId xmlns:a16="http://schemas.microsoft.com/office/drawing/2014/main" val="57886049"/>
                  </a:ext>
                </a:extLst>
              </a:tr>
              <a:tr h="651961">
                <a:tc>
                  <a:txBody>
                    <a:bodyPr/>
                    <a:lstStyle/>
                    <a:p>
                      <a:endParaRPr lang="zh-CN" altLang="en-US" sz="2200"/>
                    </a:p>
                  </a:txBody>
                  <a:tcPr marL="113897" marR="113897" marT="56948" marB="56948"/>
                </a:tc>
                <a:tc gridSpan="3">
                  <a:txBody>
                    <a:bodyPr/>
                    <a:lstStyle/>
                    <a:p>
                      <a:endParaRPr lang="zh-CN" altLang="en-US" sz="2200" dirty="0"/>
                    </a:p>
                  </a:txBody>
                  <a:tcPr marL="113897" marR="113897" marT="56948" marB="56948"/>
                </a:tc>
                <a:tc hMerge="1">
                  <a:txBody>
                    <a:bodyPr/>
                    <a:lstStyle/>
                    <a:p>
                      <a:endParaRPr lang="zh-CN" altLang="en-US" sz="2200" dirty="0"/>
                    </a:p>
                  </a:txBody>
                  <a:tcPr marL="113897" marR="113897" marT="56948" marB="56948"/>
                </a:tc>
                <a:tc hMerge="1">
                  <a:txBody>
                    <a:bodyPr/>
                    <a:lstStyle/>
                    <a:p>
                      <a:endParaRPr lang="zh-CN" altLang="en-US" sz="2200" dirty="0"/>
                    </a:p>
                  </a:txBody>
                  <a:tcPr marL="113897" marR="113897" marT="56948" marB="56948"/>
                </a:tc>
                <a:extLst>
                  <a:ext uri="{0D108BD9-81ED-4DB2-BD59-A6C34878D82A}">
                    <a16:rowId xmlns:a16="http://schemas.microsoft.com/office/drawing/2014/main" val="567658462"/>
                  </a:ext>
                </a:extLst>
              </a:tr>
              <a:tr h="648349">
                <a:tc>
                  <a:txBody>
                    <a:bodyPr/>
                    <a:lstStyle/>
                    <a:p>
                      <a:endParaRPr lang="zh-CN" altLang="en-US" sz="2200" dirty="0"/>
                    </a:p>
                  </a:txBody>
                  <a:tcPr marL="113897" marR="113897" marT="56948" marB="56948"/>
                </a:tc>
                <a:tc>
                  <a:txBody>
                    <a:bodyPr/>
                    <a:lstStyle/>
                    <a:p>
                      <a:endParaRPr lang="zh-CN" altLang="en-US" sz="2200"/>
                    </a:p>
                  </a:txBody>
                  <a:tcPr marL="113897" marR="113897" marT="56948" marB="56948"/>
                </a:tc>
                <a:tc>
                  <a:txBody>
                    <a:bodyPr/>
                    <a:lstStyle/>
                    <a:p>
                      <a:endParaRPr lang="zh-CN" altLang="en-US" sz="2200" dirty="0"/>
                    </a:p>
                  </a:txBody>
                  <a:tcPr marL="113897" marR="113897" marT="56948" marB="56948"/>
                </a:tc>
                <a:tc>
                  <a:txBody>
                    <a:bodyPr/>
                    <a:lstStyle/>
                    <a:p>
                      <a:endParaRPr lang="zh-CN" altLang="en-US" sz="2200" dirty="0"/>
                    </a:p>
                  </a:txBody>
                  <a:tcPr marL="113897" marR="113897" marT="56948" marB="56948"/>
                </a:tc>
                <a:extLst>
                  <a:ext uri="{0D108BD9-81ED-4DB2-BD59-A6C34878D82A}">
                    <a16:rowId xmlns:a16="http://schemas.microsoft.com/office/drawing/2014/main" val="969071581"/>
                  </a:ext>
                </a:extLst>
              </a:tr>
            </a:tbl>
          </a:graphicData>
        </a:graphic>
      </p:graphicFrame>
      <p:sp>
        <p:nvSpPr>
          <p:cNvPr id="14" name="文本框 13">
            <a:extLst>
              <a:ext uri="{FF2B5EF4-FFF2-40B4-BE49-F238E27FC236}">
                <a16:creationId xmlns:a16="http://schemas.microsoft.com/office/drawing/2014/main" id="{024156FB-A604-4285-BA44-D43C97C445EE}"/>
              </a:ext>
            </a:extLst>
          </p:cNvPr>
          <p:cNvSpPr txBox="1"/>
          <p:nvPr/>
        </p:nvSpPr>
        <p:spPr>
          <a:xfrm>
            <a:off x="2574510" y="2454481"/>
            <a:ext cx="893904" cy="400110"/>
          </a:xfrm>
          <a:prstGeom prst="rect">
            <a:avLst/>
          </a:prstGeom>
          <a:noFill/>
        </p:spPr>
        <p:txBody>
          <a:bodyPr wrap="square">
            <a:spAutoFit/>
          </a:bodyPr>
          <a:lstStyle/>
          <a:p>
            <a:r>
              <a:rPr lang="zh-CN" altLang="zh-CN" sz="2000" b="1" kern="100" dirty="0">
                <a:solidFill>
                  <a:srgbClr val="FFFFFF"/>
                </a:solidFill>
                <a:effectLst/>
                <a:latin typeface="Calibri" panose="020F0502020204030204" pitchFamily="34" charset="0"/>
                <a:ea typeface="宋体" panose="02010600030101010101" pitchFamily="2" charset="-122"/>
                <a:cs typeface="Times New Roman" panose="02020603050405020304" pitchFamily="18" charset="0"/>
              </a:rPr>
              <a:t>项目</a:t>
            </a:r>
            <a:endParaRPr lang="zh-CN" altLang="en-US" sz="2000" dirty="0"/>
          </a:p>
        </p:txBody>
      </p:sp>
      <p:sp>
        <p:nvSpPr>
          <p:cNvPr id="15" name="文本框 14">
            <a:extLst>
              <a:ext uri="{FF2B5EF4-FFF2-40B4-BE49-F238E27FC236}">
                <a16:creationId xmlns:a16="http://schemas.microsoft.com/office/drawing/2014/main" id="{7C945A2E-8EB3-4BA7-B30E-9F5B26024710}"/>
              </a:ext>
            </a:extLst>
          </p:cNvPr>
          <p:cNvSpPr txBox="1"/>
          <p:nvPr/>
        </p:nvSpPr>
        <p:spPr>
          <a:xfrm>
            <a:off x="5166361" y="2448175"/>
            <a:ext cx="1316420"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固体流程</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8CC1A1DE-BDD1-4122-A383-A2C5480289BF}"/>
              </a:ext>
            </a:extLst>
          </p:cNvPr>
          <p:cNvSpPr txBox="1"/>
          <p:nvPr/>
        </p:nvSpPr>
        <p:spPr>
          <a:xfrm>
            <a:off x="7373533" y="2448175"/>
            <a:ext cx="1265971"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固流流程</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8EF58932-0631-4024-BBA0-CACAFA489116}"/>
              </a:ext>
            </a:extLst>
          </p:cNvPr>
          <p:cNvSpPr txBox="1"/>
          <p:nvPr/>
        </p:nvSpPr>
        <p:spPr>
          <a:xfrm>
            <a:off x="9530256" y="2459420"/>
            <a:ext cx="1474075" cy="400110"/>
          </a:xfrm>
          <a:prstGeom prst="rect">
            <a:avLst/>
          </a:prstGeom>
          <a:noFill/>
        </p:spPr>
        <p:txBody>
          <a:bodyPr wrap="square">
            <a:spAutoFit/>
          </a:bodyPr>
          <a:lstStyle/>
          <a:p>
            <a:r>
              <a:rPr lang="zh-CN" altLang="zh-CN"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rPr>
              <a:t>流体流程</a:t>
            </a:r>
            <a:endParaRPr lang="zh-CN" altLang="en-US" sz="2000" b="1" kern="100" dirty="0">
              <a:solidFill>
                <a:srgbClr val="FFFF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id="{A457F335-75E9-4609-822D-F8A8464A6CB0}"/>
              </a:ext>
            </a:extLst>
          </p:cNvPr>
          <p:cNvSpPr txBox="1"/>
          <p:nvPr/>
        </p:nvSpPr>
        <p:spPr>
          <a:xfrm>
            <a:off x="2338027" y="3089902"/>
            <a:ext cx="1366870"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朗格系数</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ACD7B6F2-19F4-46B1-915D-8540481FA148}"/>
              </a:ext>
            </a:extLst>
          </p:cNvPr>
          <p:cNvSpPr txBox="1"/>
          <p:nvPr/>
        </p:nvSpPr>
        <p:spPr>
          <a:xfrm>
            <a:off x="5482460" y="3088395"/>
            <a:ext cx="1183990"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3.1</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D1307CE3-26D0-4EBF-A94C-4EDC3A2E1808}"/>
              </a:ext>
            </a:extLst>
          </p:cNvPr>
          <p:cNvSpPr txBox="1"/>
          <p:nvPr/>
        </p:nvSpPr>
        <p:spPr>
          <a:xfrm>
            <a:off x="7562719" y="3077150"/>
            <a:ext cx="1183990"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3.63</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4D8C0259-EC22-4B13-8EB5-ABF73C405ED5}"/>
              </a:ext>
            </a:extLst>
          </p:cNvPr>
          <p:cNvSpPr txBox="1"/>
          <p:nvPr/>
        </p:nvSpPr>
        <p:spPr>
          <a:xfrm>
            <a:off x="9779350" y="3070844"/>
            <a:ext cx="975885"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4.74</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44972186-7236-47C4-899A-26AB51B0B81E}"/>
              </a:ext>
            </a:extLst>
          </p:cNvPr>
          <p:cNvSpPr txBox="1"/>
          <p:nvPr/>
        </p:nvSpPr>
        <p:spPr>
          <a:xfrm>
            <a:off x="1254639" y="3602393"/>
            <a:ext cx="3378549" cy="707886"/>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包含基础、设备、绝热油漆以及设备安装费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1625B0C9-CEBF-4FC2-B748-815141CA529F}"/>
              </a:ext>
            </a:extLst>
          </p:cNvPr>
          <p:cNvSpPr txBox="1"/>
          <p:nvPr/>
        </p:nvSpPr>
        <p:spPr>
          <a:xfrm>
            <a:off x="7434230" y="3741398"/>
            <a:ext cx="1440968"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1.43</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E7FE0720-1D6F-48BB-AC6C-412EFB536885}"/>
              </a:ext>
            </a:extLst>
          </p:cNvPr>
          <p:cNvSpPr txBox="1"/>
          <p:nvPr/>
        </p:nvSpPr>
        <p:spPr>
          <a:xfrm>
            <a:off x="1278585" y="4372848"/>
            <a:ext cx="6094948" cy="400110"/>
          </a:xfrm>
          <a:prstGeom prst="rect">
            <a:avLst/>
          </a:prstGeom>
          <a:noFill/>
        </p:spPr>
        <p:txBody>
          <a:bodyPr wrap="square">
            <a:spAutoFit/>
          </a:bodyPr>
          <a:lstStyle/>
          <a:p>
            <a:pPr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包含（</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）和配管费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3589E384-D775-4786-B899-8D768C3BFE0E}"/>
              </a:ext>
            </a:extLst>
          </p:cNvPr>
          <p:cNvSpPr txBox="1"/>
          <p:nvPr/>
        </p:nvSpPr>
        <p:spPr>
          <a:xfrm>
            <a:off x="4941584" y="4372848"/>
            <a:ext cx="1934428"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490F103C-A824-4882-9F90-91726A9B13A1}"/>
              </a:ext>
            </a:extLst>
          </p:cNvPr>
          <p:cNvSpPr txBox="1"/>
          <p:nvPr/>
        </p:nvSpPr>
        <p:spPr>
          <a:xfrm>
            <a:off x="7100807" y="4391457"/>
            <a:ext cx="1811421"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1.25</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id="{B0A10D47-67C4-4287-BC95-2125B3DD19B1}"/>
              </a:ext>
            </a:extLst>
          </p:cNvPr>
          <p:cNvSpPr txBox="1"/>
          <p:nvPr/>
        </p:nvSpPr>
        <p:spPr>
          <a:xfrm>
            <a:off x="9327702" y="4380017"/>
            <a:ext cx="1585713"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1.6</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id="{AF1EE5D6-0AE4-41E4-BD36-A4022CFDF380}"/>
              </a:ext>
            </a:extLst>
          </p:cNvPr>
          <p:cNvSpPr txBox="1"/>
          <p:nvPr/>
        </p:nvSpPr>
        <p:spPr>
          <a:xfrm>
            <a:off x="1278585" y="5001273"/>
            <a:ext cx="2276539"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装置直接费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id="{07FB0AA7-EC3B-4EE2-802F-7D94CE06501D}"/>
              </a:ext>
            </a:extLst>
          </p:cNvPr>
          <p:cNvSpPr txBox="1"/>
          <p:nvPr/>
        </p:nvSpPr>
        <p:spPr>
          <a:xfrm>
            <a:off x="7240144" y="5052443"/>
            <a:ext cx="1532746"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E7D6B1BB-0855-484B-9D19-B70413EE01D0}"/>
              </a:ext>
            </a:extLst>
          </p:cNvPr>
          <p:cNvSpPr txBox="1"/>
          <p:nvPr/>
        </p:nvSpPr>
        <p:spPr>
          <a:xfrm>
            <a:off x="1285561" y="5509540"/>
            <a:ext cx="3618186" cy="707886"/>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包含（</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）和间接费用，即总费用</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5" name="文本框 44">
            <a:extLst>
              <a:ext uri="{FF2B5EF4-FFF2-40B4-BE49-F238E27FC236}">
                <a16:creationId xmlns:a16="http://schemas.microsoft.com/office/drawing/2014/main" id="{A102DC2A-BB45-43DE-9ADA-2CCA0FD0E9F3}"/>
              </a:ext>
            </a:extLst>
          </p:cNvPr>
          <p:cNvSpPr txBox="1"/>
          <p:nvPr/>
        </p:nvSpPr>
        <p:spPr>
          <a:xfrm>
            <a:off x="4918860" y="5657301"/>
            <a:ext cx="1811421"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1.31</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id="{B47B98D6-7C96-4E18-8D9D-3ED2AEBDA7DB}"/>
              </a:ext>
            </a:extLst>
          </p:cNvPr>
          <p:cNvSpPr txBox="1"/>
          <p:nvPr/>
        </p:nvSpPr>
        <p:spPr>
          <a:xfrm>
            <a:off x="7100806" y="5669919"/>
            <a:ext cx="1811421"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1.35</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id="{8EC2D126-0593-4934-BBB6-DC57C2AE9803}"/>
              </a:ext>
            </a:extLst>
          </p:cNvPr>
          <p:cNvSpPr txBox="1"/>
          <p:nvPr/>
        </p:nvSpPr>
        <p:spPr>
          <a:xfrm>
            <a:off x="9327702" y="5651628"/>
            <a:ext cx="1856272"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1.38</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4952239"/>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2696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系数估算法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影响朗格系数法估算精度的因素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项目或装置的规模发生变化；</a:t>
            </a: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项目中主要设备材质的发生变化（设备费用变化较大而安装费用变化不大所产生的影响）；</a:t>
            </a: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不同地区的自然地理条件；</a:t>
            </a:r>
          </a:p>
          <a:p>
            <a:pPr marL="3429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不同地区的经济条件</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02671606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分析方法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2696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系数估算法</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设备及厂房系数法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估算方法是在拟建的新媒体项目其工艺设备投资和厂房土建投资估算的基础上，参照类似项目的专业工程统计资料，与设备关系较大的按设备投资系数计算，与厂房土建关系较大的则按厂房土建投资系数计算，将两类投资相加，再加上拟建新媒体项目的其他费用，得出的估算金额即为新媒体项目的建设投资金额。</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6668997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70843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报告形式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为任意一个新媒体项目编制可行性报告，其形式与内容必须统一，才能使阅读者快速明白所读内容。因此，首先编写者需要确定可行性研究报告所采用的目录格式。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简单的可行性研究报告篇幅较小，往往在三十页以内，字数可以控制在一万以内，所以它的目录结构不宜过于庞大，否则报告内容将会显得空泛和不专业。</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97472769"/>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40120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报告内容</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定编制可行性研究报告的格式后，就可以开始编写可行性研究报告了。正规的可行性研究报告包含总论、项目背景、市场分析、工艺技术方案、规划设计和建设方案等十几章内容，而简单的可行性报告通过精简和提炼内容，只需</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个章节即可完成项目内容的表述。分别是：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公司和拟建项目的基本情况；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kern="100" dirty="0">
                <a:solidFill>
                  <a:schemeClr val="bg2">
                    <a:lumMod val="25000"/>
                  </a:schemeClr>
                </a:solidFill>
                <a:latin typeface="Calibri" panose="020F0502020204030204" pitchFamily="34" charset="0"/>
                <a:ea typeface="宋体" panose="02010600030101010101" pitchFamily="2" charset="-122"/>
                <a:cs typeface="Times New Roman" panose="02020603050405020304" pitchFamily="18" charset="0"/>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、市场分析；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产品技术方案；</a:t>
            </a:r>
          </a:p>
          <a:p>
            <a:pPr algn="just"/>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经济效益分析；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社会效益分析；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bg2">
                    <a:lumMod val="25000"/>
                  </a:schemeClr>
                </a:solidFill>
                <a:latin typeface="微软雅黑" panose="020B0503020204020204" pitchFamily="34" charset="-122"/>
                <a:ea typeface="微软雅黑" panose="020B0503020204020204" pitchFamily="34" charset="-122"/>
              </a:rPr>
              <a:t>    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结论和建议。</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835554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17009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重点内容</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不管是大型且正规的可行性研究报告，还是简单的可行性研究报告，其重点都是经济效益分析部分中的内容。</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大型可行性研究报告的经济效益分析是专业且复杂的，需要工作人员按照严谨的态度和严格的质量把关完成投资估算、收益预测和财务分析等内容的具体数据，还需要计算出内部收益率和动态投资回收期等信息。</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440169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631763"/>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互联网的兴起与快速发展，解决了供需和交易信息不对称的问题，同时由于实现了脱媒，减少了中间环节，促进新媒体行业得到迅速发展，也让各行各业的生存由传统的媒体模式向新媒体模式发生转变。</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kindergarten through twelfth grade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学前教育到高中教育的缩写）课后培训市场缺少一个这样的新媒体平台，为解决行业痛点，大力发展教育市场，所以拟建一个线上教育的新媒体项目，并为其进行可行性研究，最终完成可行性研究报告的编制。</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3231933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823611"/>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项目背景及市场分析</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随着世界经济全球化、一体化和现代化的发展，终身教育、终身学习和终身职业培训等具有划时代意义的观念迅速传播，人们对自我教育的重视程度日益提升，对教育的需求由单一走向多元化。</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当人们对教育越来越重视时，人们在思想观念上将出现巨大变革。现如今，学生除了必要的在校学习时间外，越来越多的家长和学生也关注课外的学习辅导效果。</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225721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3074" name="Picture 2">
            <a:extLst>
              <a:ext uri="{FF2B5EF4-FFF2-40B4-BE49-F238E27FC236}">
                <a16:creationId xmlns:a16="http://schemas.microsoft.com/office/drawing/2014/main" id="{29F8C6D9-DDCF-4882-83C5-35B89E33FF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900" y="1692502"/>
            <a:ext cx="10682200" cy="402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410413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746941"/>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项目方案</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线上教育的创业项目，属于“互联网</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”项目，服务于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教育领域，项目包括两部分内容——线上平台和线下网络教育。线上平台提供师资力量与学生教育需求的交易撮合，附近教室查询与预定选座以及课程查询选课和培训费用结算等服务，发挥线上平台优势，着力解决教育培训供求信息不对称问题，最大限度地利用培训场地；线下提供广泛的社区学习教室和优质教育服务，可以让少年儿童在学校、家里和社区等场景完成自习、写作业和培训工作，实现“每一个人都有学堂，每一个地方都有学校”的项目理念，为祖国的教育事业贡献力量，提升国民经济的同时增加社会效益。</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7312735"/>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2900281"/>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项目实施</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、所需条件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）教师资源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）各区固定的培训场地</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8780081"/>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361946"/>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项目实施</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、具体可行性操作过程阶段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）实施线上问卷调查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）进行市场调查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）市场调查结果分析及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0203728"/>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项目可行性报告</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85276"/>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为“线上教育”新媒体项目编制可行性研究报告</a:t>
            </a: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结论和建议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各方面的研究和分析工作，可得出“线上教育”项目在资金和人员充足的条件下，第一年进行精力投入，扩展线上和线下流量；建立微信公众号，加大宣传，增加线上访问量。第二年以学校为中心，建立教学试点；以课后托管班为主，在托管班的基础上发展小班和“一对一”的学习模式，最终形成较稳定的“教”“学”双向循环系统。第三年在足够多的历史数据的基础上，以研发课堂内容和创造更多社会和经济价值为任务，助力</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的教育发展。故该项目具有可行性且具有良好的发展性。</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56307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可行性研究与评估的关系</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97777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相同点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两者都发生在建设项目之前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可行性研究和项目评估的工作时间全都位于项目实施之前，也就是新媒体项目的前期准备阶段。</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可行性研究是在项目建议书批准之后，对项目可行与否进行全面的分析论证工作；项目评估则是对项目的可行性研究进行审查与分析，进而判断新媒体项目是否可行。</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两者都是重要的前期准备工作，这两项工作的质量，将直接影响新媒体项目的完成度和经济效益。</a:t>
            </a: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04314642"/>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10245</TotalTime>
  <Words>13061</Words>
  <Application>Microsoft Office PowerPoint</Application>
  <PresentationFormat>宽屏</PresentationFormat>
  <Paragraphs>649</Paragraphs>
  <Slides>84</Slides>
  <Notes>82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84</vt:i4>
      </vt:variant>
    </vt:vector>
  </HeadingPairs>
  <TitlesOfParts>
    <vt:vector size="94" baseType="lpstr">
      <vt:lpstr>Josefin Sans</vt:lpstr>
      <vt:lpstr>等线</vt:lpstr>
      <vt:lpstr>宋体</vt:lpstr>
      <vt:lpstr>微软雅黑</vt:lpstr>
      <vt:lpstr>Arial</vt:lpstr>
      <vt:lpstr>Calibri</vt:lpstr>
      <vt:lpstr>Calibri Light</vt:lpstr>
      <vt:lpstr>Wingdings</vt:lpstr>
      <vt:lpstr>Office 主题</vt:lpstr>
      <vt:lpstr>1_Office 主题</vt:lpstr>
      <vt:lpstr>PowerPoint 演示文稿</vt:lpstr>
      <vt:lpstr>第三章   项目可行性研究与评估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976</cp:revision>
  <cp:lastPrinted>2020-05-31T09:47:00Z</cp:lastPrinted>
  <dcterms:created xsi:type="dcterms:W3CDTF">2019-06-03T11:07:00Z</dcterms:created>
  <dcterms:modified xsi:type="dcterms:W3CDTF">2021-06-29T08:39:50Z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