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85"/>
  </p:notesMasterIdLst>
  <p:sldIdLst>
    <p:sldId id="11089480" r:id="rId3"/>
    <p:sldId id="11089520" r:id="rId4"/>
    <p:sldId id="11089521" r:id="rId5"/>
    <p:sldId id="11089725" r:id="rId6"/>
    <p:sldId id="11089578" r:id="rId7"/>
    <p:sldId id="11089654" r:id="rId8"/>
    <p:sldId id="11089694" r:id="rId9"/>
    <p:sldId id="11089695" r:id="rId10"/>
    <p:sldId id="11089696" r:id="rId11"/>
    <p:sldId id="11089697" r:id="rId12"/>
    <p:sldId id="11089698" r:id="rId13"/>
    <p:sldId id="11089699" r:id="rId14"/>
    <p:sldId id="11089700" r:id="rId15"/>
    <p:sldId id="11089701" r:id="rId16"/>
    <p:sldId id="11089702" r:id="rId17"/>
    <p:sldId id="11089703" r:id="rId18"/>
    <p:sldId id="11089704" r:id="rId19"/>
    <p:sldId id="11089705" r:id="rId20"/>
    <p:sldId id="11089706" r:id="rId21"/>
    <p:sldId id="11089707" r:id="rId22"/>
    <p:sldId id="11089708" r:id="rId23"/>
    <p:sldId id="11089709" r:id="rId24"/>
    <p:sldId id="11089710" r:id="rId25"/>
    <p:sldId id="11089711" r:id="rId26"/>
    <p:sldId id="11089712" r:id="rId27"/>
    <p:sldId id="11089713" r:id="rId28"/>
    <p:sldId id="11089714" r:id="rId29"/>
    <p:sldId id="11089715" r:id="rId30"/>
    <p:sldId id="11089716" r:id="rId31"/>
    <p:sldId id="11089717" r:id="rId32"/>
    <p:sldId id="11089718" r:id="rId33"/>
    <p:sldId id="11089719" r:id="rId34"/>
    <p:sldId id="11089720" r:id="rId35"/>
    <p:sldId id="11089721" r:id="rId36"/>
    <p:sldId id="11089722" r:id="rId37"/>
    <p:sldId id="11089723" r:id="rId38"/>
    <p:sldId id="11089724" r:id="rId39"/>
    <p:sldId id="11089726" r:id="rId40"/>
    <p:sldId id="11089727" r:id="rId41"/>
    <p:sldId id="11089728" r:id="rId42"/>
    <p:sldId id="11089735" r:id="rId43"/>
    <p:sldId id="11089729" r:id="rId44"/>
    <p:sldId id="11089730" r:id="rId45"/>
    <p:sldId id="11089731" r:id="rId46"/>
    <p:sldId id="11089732" r:id="rId47"/>
    <p:sldId id="11089733" r:id="rId48"/>
    <p:sldId id="11089734" r:id="rId49"/>
    <p:sldId id="11089736" r:id="rId50"/>
    <p:sldId id="11089737" r:id="rId51"/>
    <p:sldId id="11089738" r:id="rId52"/>
    <p:sldId id="11089740" r:id="rId53"/>
    <p:sldId id="11089739" r:id="rId54"/>
    <p:sldId id="11089741" r:id="rId55"/>
    <p:sldId id="11089742" r:id="rId56"/>
    <p:sldId id="11089743" r:id="rId57"/>
    <p:sldId id="11089744" r:id="rId58"/>
    <p:sldId id="11089745" r:id="rId59"/>
    <p:sldId id="11089747" r:id="rId60"/>
    <p:sldId id="11089748" r:id="rId61"/>
    <p:sldId id="11089749" r:id="rId62"/>
    <p:sldId id="11089750" r:id="rId63"/>
    <p:sldId id="11089751" r:id="rId64"/>
    <p:sldId id="11089752" r:id="rId65"/>
    <p:sldId id="11089753" r:id="rId66"/>
    <p:sldId id="11089754" r:id="rId67"/>
    <p:sldId id="11089755" r:id="rId68"/>
    <p:sldId id="11089756" r:id="rId69"/>
    <p:sldId id="11089757" r:id="rId70"/>
    <p:sldId id="11089758" r:id="rId71"/>
    <p:sldId id="11089759" r:id="rId72"/>
    <p:sldId id="11089760" r:id="rId73"/>
    <p:sldId id="11089761" r:id="rId74"/>
    <p:sldId id="11089762" r:id="rId75"/>
    <p:sldId id="11089763" r:id="rId76"/>
    <p:sldId id="11089764" r:id="rId77"/>
    <p:sldId id="11089765" r:id="rId78"/>
    <p:sldId id="11089766" r:id="rId79"/>
    <p:sldId id="11089767" r:id="rId80"/>
    <p:sldId id="11089768" r:id="rId81"/>
    <p:sldId id="11089769" r:id="rId82"/>
    <p:sldId id="11089770" r:id="rId83"/>
    <p:sldId id="11089581" r:id="rId8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93"/>
      </p:cViewPr>
      <p:guideLst>
        <p:guide pos="3840"/>
        <p:guide orient="horz" pos="618"/>
        <p:guide orient="horz" pos="374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2021/6/29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567178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829727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9570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523749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1699633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什么是项目？项目都有哪些特性？你觉得哪些特征比较重要？说说你的看法。并举出生活学习中自己认为是项目的任务或活动。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472938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字面意思来说，策划是指根据所希望达到的目标，订立具体可行的计划，谋求使目标成为事实。作为一种策略和谋划，策划是对未来将要发生的事情所做的当前决策，为达到一个商业目标而出主意、想办法、制定实施方案。策划为项目成功提供了科学决策与行动的思维方式。</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策划是一种程序，在本质上是一种运用脑力的理性行为。具体来说就是人们针对某一特定问题，收集并整理信息，而后从若干可供选择的有关未来世界的设想方案中做出一种选择或决定以及为这一决定而进行的构思、规划、论证比较和选择等一系列行动过程。</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1657499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992489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项目策划的主要内容包括：确定项目目标和范围，定义项目阶段、里程碑，估算项目规模、成本、时间、资源，建立项目组织结构，项目工作结构分解，识别项目风险和制定项目综合计划。</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虽然项目策划的成果通常是纸面上反映出来的一系列文档，相对于整个项目来说投入资金也不多，但这部分工作却是整个项目管理工作的核心，是决定项目成功的关键。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804512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298182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2065759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349690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11949253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2586952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13647847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1811865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26648950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690278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1989</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年启动的“希望工程”项目中，我们可以看到项目策划的什么特性？各大网站推出的</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双十一</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活动又能体现出项目策划的什么特性？你还可以从身边的商业活动中看出项目策划的哪些特性？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33989954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3093011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在学习什么是项目策划之前，需要先了解项目的定义。在不同的行业、不同的领域中，项目有不同的描述，国内外学者给出了各种定义</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31012113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3317271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15414969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35331541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777355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dirty="0">
                <a:solidFill>
                  <a:srgbClr val="000000"/>
                </a:solidFill>
                <a:effectLst/>
                <a:ea typeface="宋体" panose="02010600030101010101" pitchFamily="2" charset="-122"/>
                <a:cs typeface="Helvetica" panose="020B0604020202030204" pitchFamily="34" charset="0"/>
              </a:rPr>
              <a:t>       </a:t>
            </a:r>
            <a:r>
              <a:rPr lang="zh-CN" altLang="zh-CN" sz="1800" dirty="0">
                <a:solidFill>
                  <a:srgbClr val="000000"/>
                </a:solidFill>
                <a:effectLst/>
                <a:ea typeface="宋体" panose="02010600030101010101" pitchFamily="2" charset="-122"/>
                <a:cs typeface="Helvetica" panose="020B0604020202030204" pitchFamily="34" charset="0"/>
              </a:rPr>
              <a:t>信息是项目策划的起点。项目策划的关键流程是从信息收集、加工与整理开始的。信息是一种无形的财富，是指导策划行为的基础性情报。信息整理是策划人员进行项目判断和创新的基础，没有一个系统的信息占有过程，项目策划更将无从谈起。具体来说，包括以下几项要求</a:t>
            </a:r>
            <a:r>
              <a:rPr lang="zh-CN" altLang="en-US" sz="1800" dirty="0">
                <a:solidFill>
                  <a:srgbClr val="000000"/>
                </a:solidFill>
                <a:effectLst/>
                <a:ea typeface="宋体" panose="02010600030101010101" pitchFamily="2" charset="-122"/>
                <a:cs typeface="Helvetica" panose="020B0604020202030204" pitchFamily="34" charset="0"/>
              </a:rPr>
              <a:t>。</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3979973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9885674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项目策划的原则与项目的特征有哪些对应关系？我们经常看到地产项目综合运用概念、地段、人文、景观等资源宣传提升地产价值，体现了项目策划的什么原则？</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41656461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22723304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033433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365463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15446156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4168836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23030088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在进行会议时，策划人要充分地说明策划的主题，提供必要的相关信息，创造一个自由的空间，让各位专家充分表达自己的想法，为此，参加会议的专家的地位应当相当，以免产生权威效应，从而影响另一部分专家</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创造性思维</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的发挥。</a:t>
            </a:r>
            <a:endParaRPr lang="zh-CN" altLang="zh-CN" sz="1800" kern="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7447335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1</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确定议题。</a:t>
            </a:r>
            <a:r>
              <a:rPr lang="zh-CN" altLang="zh-CN" sz="1800" dirty="0">
                <a:solidFill>
                  <a:srgbClr val="000000"/>
                </a:solidFill>
                <a:effectLst/>
                <a:ea typeface="宋体" panose="02010600030101010101" pitchFamily="2" charset="-122"/>
                <a:cs typeface="Helvetica" panose="020B0604020202030204" pitchFamily="34" charset="0"/>
              </a:rPr>
              <a:t>明确需要解决什么问题，同时不限制可能解决方案的范围。</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2</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会前准备。</a:t>
            </a:r>
            <a:r>
              <a:rPr lang="zh-CN" altLang="zh-CN" sz="1800" dirty="0">
                <a:solidFill>
                  <a:srgbClr val="000000"/>
                </a:solidFill>
                <a:effectLst/>
                <a:ea typeface="宋体" panose="02010600030101010101" pitchFamily="2" charset="-122"/>
                <a:cs typeface="Helvetica" panose="020B0604020202030204" pitchFamily="34" charset="0"/>
              </a:rPr>
              <a:t>为保证效果，可在会前做好各项准备工作。</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3</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确定人选。</a:t>
            </a:r>
            <a:r>
              <a:rPr lang="zh-CN" altLang="zh-CN" sz="1800" dirty="0">
                <a:solidFill>
                  <a:srgbClr val="000000"/>
                </a:solidFill>
                <a:effectLst/>
                <a:ea typeface="宋体" panose="02010600030101010101" pitchFamily="2" charset="-122"/>
                <a:cs typeface="Helvetica" panose="020B0604020202030204" pitchFamily="34" charset="0"/>
              </a:rPr>
              <a:t>一般以</a:t>
            </a:r>
            <a:r>
              <a:rPr lang="en-US" altLang="zh-CN" sz="1800" dirty="0">
                <a:solidFill>
                  <a:srgbClr val="000000"/>
                </a:solidFill>
                <a:effectLst/>
                <a:ea typeface="宋体" panose="02010600030101010101" pitchFamily="2" charset="-122"/>
                <a:cs typeface="Helvetica" panose="020B0604020202030204" pitchFamily="34" charset="0"/>
              </a:rPr>
              <a:t>8</a:t>
            </a:r>
            <a:r>
              <a:rPr lang="zh-CN" altLang="zh-CN" sz="1800" dirty="0">
                <a:solidFill>
                  <a:srgbClr val="000000"/>
                </a:solidFill>
                <a:effectLst/>
                <a:ea typeface="宋体" panose="02010600030101010101" pitchFamily="2" charset="-122"/>
                <a:cs typeface="Helvetica" panose="020B0604020202030204" pitchFamily="34" charset="0"/>
              </a:rPr>
              <a:t>至</a:t>
            </a:r>
            <a:r>
              <a:rPr lang="en-US" altLang="zh-CN" sz="1800" dirty="0">
                <a:solidFill>
                  <a:srgbClr val="000000"/>
                </a:solidFill>
                <a:effectLst/>
                <a:ea typeface="宋体" panose="02010600030101010101" pitchFamily="2" charset="-122"/>
                <a:cs typeface="Helvetica" panose="020B0604020202030204" pitchFamily="34" charset="0"/>
              </a:rPr>
              <a:t>12</a:t>
            </a:r>
            <a:r>
              <a:rPr lang="zh-CN" altLang="zh-CN" sz="1800" dirty="0">
                <a:solidFill>
                  <a:srgbClr val="000000"/>
                </a:solidFill>
                <a:effectLst/>
                <a:ea typeface="宋体" panose="02010600030101010101" pitchFamily="2" charset="-122"/>
                <a:cs typeface="Helvetica" panose="020B0604020202030204" pitchFamily="34" charset="0"/>
              </a:rPr>
              <a:t>人为宜，与会者应是此类问题的专家。</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4</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明确分工。</a:t>
            </a:r>
            <a:r>
              <a:rPr lang="zh-CN" altLang="zh-CN" sz="1800" dirty="0">
                <a:solidFill>
                  <a:srgbClr val="000000"/>
                </a:solidFill>
                <a:effectLst/>
                <a:ea typeface="宋体" panose="02010600030101010101" pitchFamily="2" charset="-122"/>
                <a:cs typeface="Helvetica" panose="020B0604020202030204" pitchFamily="34" charset="0"/>
              </a:rPr>
              <a:t>推定主持人与记录员。主持人负责声明讨论议题和纪律，启发引导，掌握时间。记录员应将与会者的所有设想及时编号，简要记录，写在黑板等醒目处，让与会者能够看清。</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5</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规定纪律。</a:t>
            </a:r>
            <a:r>
              <a:rPr lang="zh-CN" altLang="zh-CN" sz="1800" dirty="0">
                <a:solidFill>
                  <a:srgbClr val="000000"/>
                </a:solidFill>
                <a:effectLst/>
                <a:ea typeface="宋体" panose="02010600030101010101" pitchFamily="2" charset="-122"/>
                <a:cs typeface="Helvetica" panose="020B0604020202030204" pitchFamily="34" charset="0"/>
              </a:rPr>
              <a:t>例如，要集中注意力，不消极旁观，不私下议论，发言要开门见山，与会者之间要相互尊重。</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6</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掌握时间。</a:t>
            </a:r>
            <a:r>
              <a:rPr lang="zh-CN" altLang="zh-CN" sz="1800" dirty="0">
                <a:solidFill>
                  <a:srgbClr val="000000"/>
                </a:solidFill>
                <a:effectLst/>
                <a:ea typeface="宋体" panose="02010600030101010101" pitchFamily="2" charset="-122"/>
                <a:cs typeface="Helvetica" panose="020B0604020202030204" pitchFamily="34" charset="0"/>
              </a:rPr>
              <a:t>一般以几十分钟为宜。时间太短，与会者难以畅所欲言</a:t>
            </a:r>
            <a:r>
              <a:rPr lang="en-US" altLang="zh-CN" sz="1800" dirty="0">
                <a:solidFill>
                  <a:srgbClr val="000000"/>
                </a:solidFill>
                <a:effectLst/>
                <a:ea typeface="宋体" panose="02010600030101010101" pitchFamily="2" charset="-122"/>
                <a:cs typeface="Helvetica" panose="020B0604020202030204" pitchFamily="34" charset="0"/>
              </a:rPr>
              <a:t>;</a:t>
            </a:r>
            <a:r>
              <a:rPr lang="zh-CN" altLang="zh-CN" sz="1800" dirty="0">
                <a:solidFill>
                  <a:srgbClr val="000000"/>
                </a:solidFill>
                <a:effectLst/>
                <a:ea typeface="宋体" panose="02010600030101010101" pitchFamily="2" charset="-122"/>
                <a:cs typeface="Helvetica" panose="020B0604020202030204" pitchFamily="34" charset="0"/>
              </a:rPr>
              <a:t>时间太长则容易使与会者产生疲劳感，影响会议效果。</a:t>
            </a: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18624278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1</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自由畅谈</a:t>
            </a:r>
            <a:r>
              <a:rPr lang="zh-CN" altLang="zh-CN" sz="1800" dirty="0">
                <a:solidFill>
                  <a:srgbClr val="000000"/>
                </a:solidFill>
                <a:effectLst/>
                <a:ea typeface="宋体" panose="02010600030101010101" pitchFamily="2" charset="-122"/>
                <a:cs typeface="Helvetica" panose="020B0604020202030204" pitchFamily="34" charset="0"/>
              </a:rPr>
              <a:t>。参加者不应该受任何条条框框限制，放松思想，让思维自由驰骋，提出独创性的想法。</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2</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延迟评判</a:t>
            </a:r>
            <a:r>
              <a:rPr lang="zh-CN" altLang="zh-CN" sz="1800" dirty="0">
                <a:solidFill>
                  <a:srgbClr val="000000"/>
                </a:solidFill>
                <a:effectLst/>
                <a:ea typeface="宋体" panose="02010600030101010101" pitchFamily="2" charset="-122"/>
                <a:cs typeface="Helvetica" panose="020B0604020202030204" pitchFamily="34" charset="0"/>
              </a:rPr>
              <a:t>。坚持当场不对任何设想做出评价的原则，既不能肯定某个设想，又不能否定某个设想，也不能对某个设想发表评论性的意见。所有评价和判断都要延迟到会议结束以后才能进行。</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3</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禁止批评</a:t>
            </a:r>
            <a:r>
              <a:rPr lang="zh-CN" altLang="zh-CN" sz="1800" dirty="0">
                <a:solidFill>
                  <a:srgbClr val="000000"/>
                </a:solidFill>
                <a:effectLst/>
                <a:ea typeface="宋体" panose="02010600030101010101" pitchFamily="2" charset="-122"/>
                <a:cs typeface="Helvetica" panose="020B0604020202030204" pitchFamily="34" charset="0"/>
              </a:rPr>
              <a:t>。绝对禁止批评是头脑风暴法应该遵循的一个重要原则。发言人的自我批评也在禁止之列。</a:t>
            </a:r>
            <a:endParaRPr lang="en-US" altLang="zh-CN" sz="1800" dirty="0">
              <a:solidFill>
                <a:srgbClr val="000000"/>
              </a:solidFill>
              <a:effectLst/>
              <a:ea typeface="宋体" panose="02010600030101010101" pitchFamily="2" charset="-122"/>
              <a:cs typeface="Helvetica" panose="020B0604020202030204" pitchFamily="34" charset="0"/>
            </a:endParaRPr>
          </a:p>
          <a:p>
            <a:r>
              <a:rPr lang="en-US" altLang="zh-CN" sz="1800" dirty="0">
                <a:solidFill>
                  <a:srgbClr val="000000"/>
                </a:solidFill>
                <a:effectLst/>
                <a:highlight>
                  <a:srgbClr val="00FFFF"/>
                </a:highlight>
                <a:ea typeface="宋体" panose="02010600030101010101" pitchFamily="2" charset="-122"/>
                <a:cs typeface="Helvetica" panose="020B0604020202030204" pitchFamily="34" charset="0"/>
              </a:rPr>
              <a:t>       4</a:t>
            </a:r>
            <a:r>
              <a:rPr lang="zh-CN" altLang="en-US" sz="1800" dirty="0">
                <a:solidFill>
                  <a:srgbClr val="000000"/>
                </a:solidFill>
                <a:effectLst/>
                <a:highlight>
                  <a:srgbClr val="00FFFF"/>
                </a:highlight>
                <a:ea typeface="宋体" panose="02010600030101010101" pitchFamily="2" charset="-122"/>
                <a:cs typeface="Helvetica" panose="020B0604020202030204" pitchFamily="34" charset="0"/>
              </a:rPr>
              <a:t>、</a:t>
            </a:r>
            <a:r>
              <a:rPr lang="zh-CN" altLang="zh-CN" sz="1800" dirty="0">
                <a:solidFill>
                  <a:srgbClr val="000000"/>
                </a:solidFill>
                <a:effectLst/>
                <a:highlight>
                  <a:srgbClr val="00FFFF"/>
                </a:highlight>
                <a:ea typeface="宋体" panose="02010600030101010101" pitchFamily="2" charset="-122"/>
                <a:cs typeface="Helvetica" panose="020B0604020202030204" pitchFamily="34" charset="0"/>
              </a:rPr>
              <a:t>追求数量</a:t>
            </a:r>
            <a:r>
              <a:rPr lang="zh-CN" altLang="zh-CN" sz="1800" dirty="0">
                <a:solidFill>
                  <a:srgbClr val="000000"/>
                </a:solidFill>
                <a:effectLst/>
                <a:ea typeface="宋体" panose="02010600030101010101" pitchFamily="2" charset="-122"/>
                <a:cs typeface="Helvetica" panose="020B0604020202030204" pitchFamily="34" charset="0"/>
              </a:rPr>
              <a:t>。头脑风暴会议的目标是获得尽可能多的设想，追求数量是它的首要任务。</a:t>
            </a: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262192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0" dirty="0">
                <a:solidFill>
                  <a:srgbClr val="000000"/>
                </a:solidFill>
                <a:effectLst/>
                <a:highlight>
                  <a:srgbClr val="FFFF00"/>
                </a:highlight>
                <a:latin typeface="Calibri" panose="020F0502020204030204" pitchFamily="34" charset="0"/>
                <a:ea typeface="宋体" panose="02010600030101010101" pitchFamily="2" charset="-122"/>
                <a:cs typeface="Helvetica" panose="020B0604020202030204" pitchFamily="34" charset="0"/>
              </a:rPr>
              <a:t>使用德尔菲法策划项目时有以下三个要求</a:t>
            </a:r>
            <a:r>
              <a:rPr lang="zh-CN" altLang="en-US" sz="1800" kern="0" dirty="0">
                <a:solidFill>
                  <a:srgbClr val="000000"/>
                </a:solidFill>
                <a:effectLst/>
                <a:highlight>
                  <a:srgbClr val="FFFF00"/>
                </a:highlight>
                <a:latin typeface="Calibri" panose="020F0502020204030204" pitchFamily="34" charset="0"/>
                <a:ea typeface="宋体" panose="02010600030101010101" pitchFamily="2" charset="-122"/>
                <a:cs typeface="Helvetica" panose="020B0604020202030204" pitchFamily="34" charset="0"/>
              </a:rPr>
              <a:t>：</a:t>
            </a:r>
            <a:r>
              <a:rPr lang="en-US" altLang="zh-CN" sz="1800" kern="100" dirty="0">
                <a:solidFill>
                  <a:schemeClr val="tx1"/>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1</a:t>
            </a:r>
            <a:r>
              <a:rPr lang="zh-CN" altLang="en-US" sz="1800" kern="100" dirty="0">
                <a:solidFill>
                  <a:schemeClr val="tx1"/>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要求所选专家具备与策划主题相关的专业知识，熟悉市场的情况，精通策划的业务操作。</a:t>
            </a: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要求监督小组的反馈要及时准确，通过各种形式向专家反馈信息，从而得到更多、更有价值的意见。</a:t>
            </a: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专家的意见得出结果后，策划人需要对结果进行统计处理，从而归纳出歧义最少的建议。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24281084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0" dirty="0">
                <a:solidFill>
                  <a:srgbClr val="000000"/>
                </a:solidFill>
                <a:effectLst/>
                <a:latin typeface="Calibri" panose="020F0502020204030204" pitchFamily="34" charset="0"/>
                <a:ea typeface="宋体" panose="02010600030101010101" pitchFamily="2" charset="-122"/>
              </a:rPr>
              <a:t>课堂讨论</a:t>
            </a:r>
            <a:r>
              <a:rPr lang="en-US" altLang="zh-CN" sz="1800" kern="0" dirty="0">
                <a:solidFill>
                  <a:srgbClr val="000000"/>
                </a:solidFill>
                <a:effectLst/>
                <a:latin typeface="Calibri" panose="020F0502020204030204" pitchFamily="34" charset="0"/>
                <a:ea typeface="宋体" panose="02010600030101010101" pitchFamily="2" charset="-122"/>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项目策划的思维方法有哪些？头脑风暴法和德尔菲法有哪些异同？尝试使用头脑风暴法完成一个饮料产品的简单的项目策划。</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164399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要想获得成功，离不开周密的项目策划与设计。项目策划是整个项目的孕育、发起和规划阶段，主要任务是识别需求和形成解决方案，目的是做好项目实施之前的计划、准备工作。任何策划都是在一定的工作条件下，利用各种事实依据，通过整理、判断和创新，逐步进行思维加工而形成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5055405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38698443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13798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通过对项目各种定义的了解，可以看出项目是指在一定的资源</a:t>
            </a: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包括时间、经费、人力等</a:t>
            </a: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约束条件下，为实现特定目标而执行的一次性任务或努力，它包含三方面的内容</a:t>
            </a:r>
            <a:r>
              <a:rPr lang="zh-CN" altLang="en-US"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41526866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9138618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4344365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20045861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7995942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35278158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1</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项目广告调研。包括：广告动机、广告版面、广告媒介、广告效果、广告竞争等。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2</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项目经济调研。包括：经济趋势、经营业务、内部员工、行业状况、财政状况等。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3</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项目责任调研。包括：项目消费者权利、生态环境状况、社会价值观念、国家政策导向、国家法律规定、行业自律条规等。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4</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项目产品调研。包括：竞争项目产品状况、项目产品检验、项目产品包装设计等。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5</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项目市场调研。具体包括：市场潜力、市场份额、市场特性、市场壁垒等。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indent="266700" algn="just"/>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6</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环境调研。项目环境调研是指调查分析影响项目进展的各种环境因素的活动。根据项目环境因素的性质，可以把项目环境分为微观环境和宏观环境。微观环境包括：企业自身、项目中介、竞争者和项目消费者等。宏观环境包括：人口因素、经济因素、生态因素、科学技术因素、政治法律因素和社会文化因素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28833815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25087726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15220910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1219353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463394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2914732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项目调研是一种有计划、有组织的策划活动，必须遵照一定的工作流程，具体来说包括确定调研专题、确定调研目标、制定调研计划、实施调研计划和提出调研报告五个阶段。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7900836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在确定调研目标时，应当努力使问题定量化，提出明确具体目标。根据项目调研目标的不同，调研项目可分为探索性调研、描述性调研和因果关系调研等三种类型。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30040899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64</a:t>
            </a:fld>
            <a:endParaRPr lang="zh-CN" altLang="en-US"/>
          </a:p>
        </p:txBody>
      </p:sp>
    </p:spTree>
    <p:extLst>
      <p:ext uri="{BB962C8B-B14F-4D97-AF65-F5344CB8AC3E}">
        <p14:creationId xmlns:p14="http://schemas.microsoft.com/office/powerpoint/2010/main" val="21233411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dirty="0">
                <a:solidFill>
                  <a:srgbClr val="000000"/>
                </a:solidFill>
                <a:effectLst/>
                <a:ea typeface="宋体" panose="02010600030101010101" pitchFamily="2" charset="-122"/>
                <a:cs typeface="Helvetica" panose="020B0604020202030204" pitchFamily="34" charset="0"/>
              </a:rPr>
              <a:t>       </a:t>
            </a:r>
            <a:r>
              <a:rPr lang="zh-CN" altLang="zh-CN" sz="1800" dirty="0">
                <a:solidFill>
                  <a:srgbClr val="000000"/>
                </a:solidFill>
                <a:effectLst/>
                <a:ea typeface="宋体" panose="02010600030101010101" pitchFamily="2" charset="-122"/>
                <a:cs typeface="Helvetica" panose="020B0604020202030204" pitchFamily="34" charset="0"/>
              </a:rPr>
              <a:t>项目调查资料的采集往往采用三种调查方法：观察法、询问法和实验法。</a:t>
            </a: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65</a:t>
            </a:fld>
            <a:endParaRPr lang="zh-CN" altLang="en-US"/>
          </a:p>
        </p:txBody>
      </p:sp>
    </p:spTree>
    <p:extLst>
      <p:ext uri="{BB962C8B-B14F-4D97-AF65-F5344CB8AC3E}">
        <p14:creationId xmlns:p14="http://schemas.microsoft.com/office/powerpoint/2010/main" val="14667642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66</a:t>
            </a:fld>
            <a:endParaRPr lang="zh-CN" altLang="en-US"/>
          </a:p>
        </p:txBody>
      </p:sp>
    </p:spTree>
    <p:extLst>
      <p:ext uri="{BB962C8B-B14F-4D97-AF65-F5344CB8AC3E}">
        <p14:creationId xmlns:p14="http://schemas.microsoft.com/office/powerpoint/2010/main" val="33443605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67</a:t>
            </a:fld>
            <a:endParaRPr lang="zh-CN" altLang="en-US"/>
          </a:p>
        </p:txBody>
      </p:sp>
    </p:spTree>
    <p:extLst>
      <p:ext uri="{BB962C8B-B14F-4D97-AF65-F5344CB8AC3E}">
        <p14:creationId xmlns:p14="http://schemas.microsoft.com/office/powerpoint/2010/main" val="21528390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68</a:t>
            </a:fld>
            <a:endParaRPr lang="zh-CN" altLang="en-US"/>
          </a:p>
        </p:txBody>
      </p:sp>
    </p:spTree>
    <p:extLst>
      <p:ext uri="{BB962C8B-B14F-4D97-AF65-F5344CB8AC3E}">
        <p14:creationId xmlns:p14="http://schemas.microsoft.com/office/powerpoint/2010/main" val="42500721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制定出调研计划后，就到了计划的实施阶段。这一阶段包括数据资料的收集、加工处理和分析三个步骤。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69</a:t>
            </a:fld>
            <a:endParaRPr lang="zh-CN" altLang="en-US"/>
          </a:p>
        </p:txBody>
      </p:sp>
    </p:spTree>
    <p:extLst>
      <p:ext uri="{BB962C8B-B14F-4D97-AF65-F5344CB8AC3E}">
        <p14:creationId xmlns:p14="http://schemas.microsoft.com/office/powerpoint/2010/main" val="1238931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70</a:t>
            </a:fld>
            <a:endParaRPr lang="zh-CN" altLang="en-US"/>
          </a:p>
        </p:txBody>
      </p:sp>
    </p:spTree>
    <p:extLst>
      <p:ext uri="{BB962C8B-B14F-4D97-AF65-F5344CB8AC3E}">
        <p14:creationId xmlns:p14="http://schemas.microsoft.com/office/powerpoint/2010/main" val="1454990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3041415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1</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简单随机抽样是指在调查对象总体中不作任何主观的选择，纯粹用随机方法抽取样本，使每一个个体被抽作样本的机会均等。具体做法是将调查总体逐个编号，然后决定样本的大小，根据随机数表抽取所需样本。</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2</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分层随机抽样是指借助于辅助资料，把总体按一定标准进行分层，然后在每一层中用简单随机抽样方式抽取样本进行调查。这种方法可以增加样本的代表性，避免样本集中于总体的某个层面。</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3</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分群随机抽样是指把调研对象总体划分为若干群体，以简单随机抽样法选取一定数量的群体作为样本，然后对抽取的样本群体进普调，以止推断总体特征。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71</a:t>
            </a:fld>
            <a:endParaRPr lang="zh-CN" altLang="en-US"/>
          </a:p>
        </p:txBody>
      </p:sp>
    </p:spTree>
    <p:extLst>
      <p:ext uri="{BB962C8B-B14F-4D97-AF65-F5344CB8AC3E}">
        <p14:creationId xmlns:p14="http://schemas.microsoft.com/office/powerpoint/2010/main" val="18977565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72</a:t>
            </a:fld>
            <a:endParaRPr lang="zh-CN" altLang="en-US"/>
          </a:p>
        </p:txBody>
      </p:sp>
    </p:spTree>
    <p:extLst>
      <p:ext uri="{BB962C8B-B14F-4D97-AF65-F5344CB8AC3E}">
        <p14:creationId xmlns:p14="http://schemas.microsoft.com/office/powerpoint/2010/main" val="24709395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73</a:t>
            </a:fld>
            <a:endParaRPr lang="zh-CN" altLang="en-US"/>
          </a:p>
        </p:txBody>
      </p:sp>
    </p:spTree>
    <p:extLst>
      <p:ext uri="{BB962C8B-B14F-4D97-AF65-F5344CB8AC3E}">
        <p14:creationId xmlns:p14="http://schemas.microsoft.com/office/powerpoint/2010/main" val="18958006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1</a:t>
            </a:r>
            <a:r>
              <a:rPr lang="zh-CN" altLang="en-US"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编程。即编制工作日程、安排工作步骤、确定计算分析方法以及计算机软件的配备等。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2</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归类。即把收集到的资料按性质分类，以便于分析。</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3</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编校。即对归类的数据资料，进行检查、修正等编校工作，去粗取精、去伪存真。</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4</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dirty="0">
                <a:solidFill>
                  <a:srgbClr val="000000"/>
                </a:solidFill>
                <a:effectLst/>
                <a:ea typeface="宋体" panose="02010600030101010101" pitchFamily="2" charset="-122"/>
                <a:cs typeface="Helvetica" panose="020B0604020202030204" pitchFamily="34" charset="0"/>
              </a:rPr>
              <a:t>计算。即对归纳、编校的数据资料的量化。例如数据资料的总计、比例分析、平均</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分析、动态分析等。</a:t>
            </a:r>
            <a:endPar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endParaRPr>
          </a:p>
          <a:p>
            <a:pPr marL="0" lvl="0" indent="0" algn="just">
              <a:buFont typeface="+mj-lt"/>
              <a:buNone/>
            </a:pPr>
            <a:r>
              <a:rPr lang="en-US" altLang="zh-CN"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5</a:t>
            </a:r>
            <a:r>
              <a:rPr lang="zh-CN" altLang="en-US" sz="1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列表。即经过整理计算的数据资料，编成统计表，以便项目策划使用。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74</a:t>
            </a:fld>
            <a:endParaRPr lang="zh-CN" altLang="en-US"/>
          </a:p>
        </p:txBody>
      </p:sp>
    </p:spTree>
    <p:extLst>
      <p:ext uri="{BB962C8B-B14F-4D97-AF65-F5344CB8AC3E}">
        <p14:creationId xmlns:p14="http://schemas.microsoft.com/office/powerpoint/2010/main" val="32406102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75</a:t>
            </a:fld>
            <a:endParaRPr lang="zh-CN" altLang="en-US"/>
          </a:p>
        </p:txBody>
      </p:sp>
    </p:spTree>
    <p:extLst>
      <p:ext uri="{BB962C8B-B14F-4D97-AF65-F5344CB8AC3E}">
        <p14:creationId xmlns:p14="http://schemas.microsoft.com/office/powerpoint/2010/main" val="26391550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76</a:t>
            </a:fld>
            <a:endParaRPr lang="zh-CN" altLang="en-US"/>
          </a:p>
        </p:txBody>
      </p:sp>
    </p:spTree>
    <p:extLst>
      <p:ext uri="{BB962C8B-B14F-4D97-AF65-F5344CB8AC3E}">
        <p14:creationId xmlns:p14="http://schemas.microsoft.com/office/powerpoint/2010/main" val="4023012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en-US"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       </a:t>
            </a:r>
            <a:r>
              <a:rPr lang="zh-CN" altLang="zh-CN" sz="1800" kern="0" dirty="0">
                <a:solidFill>
                  <a:srgbClr val="000000"/>
                </a:solidFill>
                <a:effectLst/>
                <a:latin typeface="Calibri" panose="020F0502020204030204" pitchFamily="34" charset="0"/>
                <a:ea typeface="宋体" panose="02010600030101010101" pitchFamily="2" charset="-122"/>
                <a:cs typeface="Helvetica" panose="020B0604020202030204" pitchFamily="34" charset="0"/>
              </a:rPr>
              <a:t>项目市场细分是一个连续的过程，具体要经过划分细分范围。确认细分依据、权衡细分变量、实施小型调查、评估细分市场、选择目标市场、设计项目策略等步骤。</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77</a:t>
            </a:fld>
            <a:endParaRPr lang="zh-CN" altLang="en-US"/>
          </a:p>
        </p:txBody>
      </p:sp>
    </p:spTree>
    <p:extLst>
      <p:ext uri="{BB962C8B-B14F-4D97-AF65-F5344CB8AC3E}">
        <p14:creationId xmlns:p14="http://schemas.microsoft.com/office/powerpoint/2010/main" val="9480073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78</a:t>
            </a:fld>
            <a:endParaRPr lang="zh-CN" altLang="en-US"/>
          </a:p>
        </p:txBody>
      </p:sp>
    </p:spTree>
    <p:extLst>
      <p:ext uri="{BB962C8B-B14F-4D97-AF65-F5344CB8AC3E}">
        <p14:creationId xmlns:p14="http://schemas.microsoft.com/office/powerpoint/2010/main" val="18694513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79</a:t>
            </a:fld>
            <a:endParaRPr lang="zh-CN" altLang="en-US"/>
          </a:p>
        </p:txBody>
      </p:sp>
    </p:spTree>
    <p:extLst>
      <p:ext uri="{BB962C8B-B14F-4D97-AF65-F5344CB8AC3E}">
        <p14:creationId xmlns:p14="http://schemas.microsoft.com/office/powerpoint/2010/main" val="17586492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80</a:t>
            </a:fld>
            <a:endParaRPr lang="zh-CN" altLang="en-US"/>
          </a:p>
        </p:txBody>
      </p:sp>
    </p:spTree>
    <p:extLst>
      <p:ext uri="{BB962C8B-B14F-4D97-AF65-F5344CB8AC3E}">
        <p14:creationId xmlns:p14="http://schemas.microsoft.com/office/powerpoint/2010/main" val="1331325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是指一系列独特的、复杂的并相互关联的活动，这些活动有明确的目标或目的，必须在特定的时间、预算和资源限定内，依据规范完成。尽管不同行业或专业领域的项目都有自己的特性，但从本质上来说，它们具有独特性、一次性、时限性、整体性、目的性和约束性六种特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24224318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zh-CN" altLang="en-US" sz="1800" kern="0" dirty="0">
                <a:solidFill>
                  <a:srgbClr val="000000"/>
                </a:solidFill>
                <a:effectLst/>
                <a:latin typeface="Calibri" panose="020F0502020204030204" pitchFamily="34" charset="0"/>
                <a:ea typeface="宋体" panose="02010600030101010101" pitchFamily="2" charset="-122"/>
              </a:rPr>
              <a:t>课堂讨论</a:t>
            </a:r>
            <a:r>
              <a:rPr lang="en-US" altLang="zh-CN" sz="1800" kern="0" dirty="0">
                <a:solidFill>
                  <a:srgbClr val="000000"/>
                </a:solidFill>
                <a:effectLst/>
                <a:latin typeface="Calibri" panose="020F0502020204030204" pitchFamily="34" charset="0"/>
                <a:ea typeface="宋体" panose="02010600030101010101" pitchFamily="2" charset="-122"/>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项目调研都有哪些方法？随机抽样有哪些方式？为什么要做项目市场细分？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lvl="0" indent="0" algn="just">
              <a:buFont typeface="+mj-lt"/>
              <a:buNone/>
            </a:pPr>
            <a:endParaRPr lang="zh-CN" altLang="en-US" sz="1800" kern="0" dirty="0">
              <a:solidFill>
                <a:srgbClr val="000000"/>
              </a:solidFill>
              <a:effectLst/>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3695395A-0780-4FC6-AE4A-65D00462A3F1}" type="slidenum">
              <a:rPr lang="zh-CN" altLang="en-US" smtClean="0"/>
              <a:t>81</a:t>
            </a:fld>
            <a:endParaRPr lang="zh-CN" altLang="en-US"/>
          </a:p>
        </p:txBody>
      </p:sp>
    </p:spTree>
    <p:extLst>
      <p:ext uri="{BB962C8B-B14F-4D97-AF65-F5344CB8AC3E}">
        <p14:creationId xmlns:p14="http://schemas.microsoft.com/office/powerpoint/2010/main" val="1960729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1576094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2021/6/29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2021/6/29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新媒体项目策划与运营</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65460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项目的独特性</a:t>
            </a:r>
            <a:endParaRPr lang="en-US" altLang="zh-CN" sz="20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独特性或者说唯一性，是指每一个项目的产品和服务都是唯一的、独特的。区别一种或一系列活动是不是项目，重要的标准就是这些活动是否生产或提供特殊的产品和服务。有些项目即使产品或者服务相似，但由于时间、地点或者内外部环境的不同，项目的实施过程和项目本身也具有其独特的性质。</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属性使项目得以从人类有组织的活动中分化出来的根源所在，是项目一次性属性的基础。每个项目都有其特别的地方，没有哪两个项目是完全相同的。项目通常有程序化的内容，不同程度的程序化是所有项目的特点。但在有风险存在的情况下，项目又不能完全程序化，项目主管之所以被人们强调很重要，是因为他们要处理项目中许多例外情况。</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787660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55509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项目的一次性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项目的独特性，项目作为一种任务，一旦任务完成，项目即告结束，不会有完全相同的任务重复出现，即项目不会重复，这就是项目的“一次性”。但项目的一次性属性是相对项目整体而言的，并不排斥在项目中存在着重复性的工作。项目的一次性体现在项目是一次性的成本中心、项目经理是一次性的授权管理者、项目组织结构是一次性的项目实施组织，项目的一次性还表现在实施过程的一次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是一次性任务，一次性是项目与重复性运作的主要区别。而且随着项目目标的逐渐实现，项目结果的移交和合同的终止，该项目也即结束。任何成功的项目，无论其效益或影响如何，就项目本身来说都是一次性的努力。</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584120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09342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项目的时限性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限性是指每一个项目都有明确的开始和结束时间。当完成项目的目标时，该项目就结束了；当项目的目标确定不能达到时，该项目就会终止。时限是相对的，并不是说每个项目持续的时间都短，而是仅指项目具有明确的开始和结束时间，有些项目需要持续几年，甚至更长时间。</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多数项目都需要在限定的时间框架内创造产品或者服务；项目小组的存在也是有时限的，他们一般都是为了项目而临时组成的，项目结束后，大部分的项目小组成员都会回归本部门；项目本身也具有明显的生命周期性，从项目开始到项目的逐步实施，直至项目的终结，不同阶段有不同的特点，需要在项目时限内完成生命周期。</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1106209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63176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项目的整体性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系统论的角度来说，每一个项目都是一个整体，都是按照其目标来配置资源，追求整体的效益，做到数量、质量和结构的整体优化。由于项目是为实现特定目标而展开的多项任务的集合，是一系列活动的过程，强调项目的整体性，就是要重视项目过程与目标的统一，重视时间与内容的统一。</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项目不是一项孤立的活动，而是一系列活动有机组合，从而形成的一个完整的过程。强调项目的整体性，还是强调项目的过程性和系统性。</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6029648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17009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项目的目的性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目标必须是明确的，在项目成立之初目标便已确定，并且在项目的进行中目标一般不会发生太大的变化，因此项目比较明显的特征就是目标的明确性。人类有组织的活动都有其目的性，项目作为一类特别设立的活动，也有其明确的目标。没有明确的目标，行动就没有方向，也就不能称为一项任务，项目也就不会存在。任何项目都有一个明确界定的目标，项目的一切任务要以目标为导向。目标贯穿于项目始终，项目计划和一系列实施活动都是围绕目标展开的。</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9747276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17009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项目的目的性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目标一般由成果性目标与约束性目标组成，是两者的统一。成果性目标是指项目应实现按时交付产品和服务的目标；约束性目标是指要在一定的时间、人力和成本下完成项目。成果性目标被分解为项目的功能性要求，是项目全过程的主导目标；约束性目标通常又称为限制条件，是实现成果性目标的客观条件和人为约束的统称，是项目实施过程中必须遵循的条件，是项目管理的主要目标。</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2050" name="Picture 2">
            <a:extLst>
              <a:ext uri="{FF2B5EF4-FFF2-40B4-BE49-F238E27FC236}">
                <a16:creationId xmlns:a16="http://schemas.microsoft.com/office/drawing/2014/main" id="{C5236294-19C2-4D9A-976F-A816BECD7D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739" y="3782979"/>
            <a:ext cx="2784520" cy="276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538613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000" b="1" dirty="0">
                <a:solidFill>
                  <a:schemeClr val="accent2"/>
                </a:solidFill>
                <a:latin typeface="微软雅黑" panose="020B0503020204020204" pitchFamily="34" charset="-122"/>
                <a:ea typeface="微软雅黑" panose="020B0503020204020204" pitchFamily="34" charset="-122"/>
              </a:rPr>
              <a:t>项目的约束性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约束性是指项目条件和资源的约束性。项目的实施是企业或者组织调用各种资源和人力来实施的，但这些资源都是有限的，而且为了维持日常的运作，一般不会把所有人力、物力和财力放在一个项目上，投入的仅仅是有限的资源。每个项目在一定程度上都会受到客观条件的制约，同时还包括人力、物力、财力、时间、技术和信息等各种资源的制约。</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一个项目，都受时间和预算的限制，并且一个项目的人员、技术、信息、设备条件和工艺水平等都是有限制的，如果一个项目的人员、专业配备全面、成本投入得力、时间充裕，再加上实施过程中做到严格风险控制，那么其成功的可能性就高，否则项目成功的可能性就会大大降低。</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388539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是指在项目建设前期，通过内外环境调查和系统分析，在充分占有信息的基础上，针对项目决策和实施阶段或决策和实施阶段中某个问题，推知和判断市场态势及消费群体的需求，进行战略、环境、组织、管理、技术和营销等方面的科学论证，确立项目目标和目的，并借助创新思维，利用各种知识和手段，通过创意为项目创造差异化特色，实现项目投资增值，有效控制项目活动的动态过程。</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项目策划是一种具有</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建设性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、逻辑性的思维的过程，在此过程中，总的目的是把所有可能影响决策的决定总结起来，对未来起到指导和控制作用，以达到方案目标。它是一门新兴的</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策划学</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，以具体的项目活动为对象，体现一定的功利性、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社会性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、创造性、时效性和超前性的大型策划活动。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5369430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22954"/>
          </a:xfrm>
          <a:prstGeom prst="rect">
            <a:avLst/>
          </a:prstGeom>
        </p:spPr>
        <p:txBody>
          <a:bodyPr wrap="square">
            <a:spAutoFit/>
          </a:bodyPr>
          <a:lstStyle/>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是以具体的项目活动为对象，为达到一定的目标而进行的策划活动，它是从无项目到有项目的一个过程，项目策划阶段的主要任务包括分析需求、提出建议、分析可行性、确定需求、制定并发布需求建议书、提出解决方案、评价并选择方案和合同签约等多项任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3074" name="Picture 2">
            <a:extLst>
              <a:ext uri="{FF2B5EF4-FFF2-40B4-BE49-F238E27FC236}">
                <a16:creationId xmlns:a16="http://schemas.microsoft.com/office/drawing/2014/main" id="{772DEB86-FD1E-4302-A013-7D24820D96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4441" y="2730950"/>
            <a:ext cx="7035948" cy="39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31902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50592" y="998390"/>
            <a:ext cx="1100868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确定项目范围</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范围包括项目需求范围和项目工作范围，项目工作范围是为实现项目目标并使客户满意（有效地完成项目目标）而必须做的所有工作，它包括项目的最终产品或服务以及实现该产品或服务所需要做的各项具体工作。</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项目工作范围的确定是为了有效地完成项目目标而界定的主要工作内容的活动，会将项目的可交付成果划分为可控的、易于管理的单元模块。</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07702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第一章   项目策划概述</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50592" y="998390"/>
            <a:ext cx="7515047" cy="65474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确定项目范围</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依据项目需求范围和项目工作范围，可以把一个项目按一定的原则分解成任务，任务再分解成各项工作，再把工作分配到每个人的日常活动中，直到分解不下去为止，形成工作分解结构（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Work Breakdown Structure</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WBS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工作分解结构（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WBS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组织定义了整个项目范围，是把项目可交付物和项目工作逐步分层分解为更小的、更易于管理的项目单元的过程。工作分解结构的最低层次元素是能够被评估、被安排进度和被跟踪的，它是组织管理工作的主要依据。工作分解结构最底层的工作单元被称为工作包，它是定义工作范围、定义项目组织、设定项目产品的质量和规格、估算和控制费用、估算时间周期和安排进度的基础。 </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Picture 2">
            <a:extLst>
              <a:ext uri="{FF2B5EF4-FFF2-40B4-BE49-F238E27FC236}">
                <a16:creationId xmlns:a16="http://schemas.microsoft.com/office/drawing/2014/main" id="{676DCD79-3F38-4148-AE48-8340859C6C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8556" y="1587108"/>
            <a:ext cx="3262852" cy="482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51798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定义项目阶段、里程碑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要如何实现项目的目标呢？首先我们应该分解项目目标，把它分解为里程碑目标或阶段目标。</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里程碑可以作为项目的一个可交付并能给项目工作承上启下的点，可以作为项目实施过程中能否达成项目目标的检查依据。需要判断在某里程完成的工作产品、资源是否满足该里程碑的要求，还要判断这个里程的进度、成本、工作量、规模的偏差以及项目的变更是否在控制范围内。</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136127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608576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估算项目规模、成本、时间、资源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定的项目范围，定义了阶段和里程碑，我们每个阶段的工作量、成本、质量如何估算就十分重要，这些也是判断阶段目标和里程碑是否达成的重要判断依据。目前典型的估算方法有：经验值估算和功能点估算。为了获取更准确的估算值，也会采用多种估算方法，通过多种估算结果去验证估算的准确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依据已经估算出的项目规模，每个阶段的工作量，结合现有资源估算项目的概要时间，时间估算的结果是阶段、里程碑和项目的起至时间。</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依据历史项目积累的风险，在项目开始阶段对项目的技术、管理、质量、资源、需求等方面可能出现的风险进行全面评估。并对评估出来的风险制定规避和管理措施。</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项目的估算结果一般就是项目预算，一般先要对这些预算进行技术评审，以确定预算的合理性，最后提交公司高层进行管理评审。</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656811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建立项目组织</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了估算结果和各个阶段的时间，然后根据项目规模和各个阶段，建立项目组织。为了将团队管理好，同时建立使项目组能高效的管理和沟通的方法及原则。这些方法及原则主要有：明确组织的管理和监控的方法及流程，明确各个岗位的职责和权利，明确各个层级沟通及汇报的方式，明确各个组间的沟通及汇报的方式。只有明确了这些才能保证项目组的各个团队都能高效运作。</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48701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项目策划的内容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建立项目组织</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为了能使项目有依据的正常开展，需要建立一个综合的项目管理计划。计划的主要内容有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项目的质量目标计划、项目的阶段和里程碑计划、项目的监控计划、项目风险管理计划、项目的评审计划、项目的配置管理计划、项目的过程和产品质量保证计划等。</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在建立以上计划的同时，还要建立项目的详细时间计划。详细时间计划也叫做日程表。它是依据工作分解结构中所列出的任务、任务的估算工作量、人员，给出所有任务开始时间、结束时间的详细项目日程表。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883275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功利性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项目策划的功利性是指策划应该能给项目发起人带来经济上或者其他形式的实际利益。功利性诉求是项目策划的首要目的。</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从时间上看，功利性诉求可分为立足长远的战略性利益和仅限于眼前的短期利益。从形态上看，功利性诉求又可分为金钱、实物、权利、竞争和享乐等利益。</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功利性是项目策划活动的一个立足点、出发点，又是评价一项策划活动成功与否的基本标准，因此，项目策划人员应在优先考虑策划产出与投入比例的基础上，确定具体的项目策划方案。而在项目策划实践中，策划人员应力求为项目发起人创造更多的利益。</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832639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社会性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项目策划不仅要注重发起人的经济效益，而且要关注项目所带来的社会效益。经济效益与社会效益两者的有机结合才是项目策划的功利性的真正意义所在，因此说，项目策划要体现一定的社会性。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促进社会效益增长是项目外部经济性的一种表现，是企业树立正面形象、体现企业社会责任感的标志。如今，被越来越多的企业所接受。</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在项目策划的实践中，各种商业化的组织往往通过公共关系及各种赞助活动，塑造实体的社会形象。实现上述目的。</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88760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创造性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项目策划是创造性思维的物质体现，是策划人员为实现目标而开发出的新思路与新创意，优秀的项目策划应体现出创造性。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策划人员应根据项目的条件、特点、功能、消费者利益点以及与竞争对手的特点，充分利用策划者的想象力与判断力，感知项目策划的关键问题，并找到与众不同、别具一格的解决方案。</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高策划的创造性，需要丰富的想象力，需要创造性的思维。创造性的思维方式，需要有广泛敏锐、深刻的觉察力，丰富的想象力，活跃、丰富的灵感，渊博的知识底蕴。创造性的思维，是策划活动创造性的基础，是策划生命力的体现，没有创造性的思维，项目策划活动的创造性就无从谈起。</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915473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时效性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项目策划的时效性是项目时间要素约束的体现，也是项目面向市场、争取成功时机选择的重点体现。项目策划要在约定的时间顺利完成</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在面向市场推广时，它要能被当时的消费者所接受。</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项目进入市场可以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首先进入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：首先进入的项目会获得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先行者优势</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，抢先占领市场，得到有声望的领先地位；项目进入市场也可以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平行进入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：与竞争对手同时推出项目，借助竞争对手的共同努力，吸引更多的市场关注；项目进入市场还可以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后期进入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：有意推迟项目进入市场的时间，等待竞争对手对市场进行预热后，结合竞争对手的缺陷调整进入，从而避免先进入者在开拓市场时付出的巨大代价。</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无论选择哪种策略，策划的时效性都是基本要求，须在设定时间内完成项目策划与项目的运营。</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017095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超前性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项目策划是策划人员综合未来各种发展要素和变化趋势，进行科学判断的结果，任何策划都需对未来做出科学的预测。要想达到预期的目标，策划必须具备超前性。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超前性诉求实际上就是提前对项目问题进行分析，发现问题，并解决问题的过程。项目策划要具有超前性，就必须进行深入的调查与数据挖掘。策划人员可根据能够采集到的历史数据和经验，对项目进展中可能遇到的各种难题进行判断。</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超前性是项目策划的重要特性，在实践中运用得当，可以有力地引导将来的工作进程，达到策划的初衷。</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851507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805681" y="1163621"/>
            <a:ext cx="4009893" cy="5626925"/>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项目的定义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项目的特征</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项目策划的含义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项目策划的内容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项目策划的特征</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项目策划的思维方法</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项目策划流程</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项目策划的调研与分析</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项目市场细分与选择</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可行性原则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要保证项目策划的可行性，首先需要确定最优方案，这是贯彻可行性原则的第一步。事实上，一个更可行的方案是项目成功的基础，它需要项目策划人员对不同方案的可行性进行专业的判断，从而使该方案更能符合企业的战略、资源要求并与市场变化相匹配。其次进行经济技术分析，经济技术分析是项目策划的核心环节。项目策划方案的经济性是指以最小的经济投入达到最佳的策划目标，这也是项目策划功利性诉求的基本体现。最后为了进一步改进和完善方案，策划人员在方案实施之前，在小范围内对项目实施的过程开展情景模拟分析。通过模拟或虚拟再现，可以让策划人员根据当下条件，在较短时间内判断项目的成败。</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334700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价值性原则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要按照价值性原则来进行，这是其功利性的具体要求与体现。一个项目策划的结果要能创造一定的价值，才能体现出策划自身的价值。项目策划之所以能够成为一个行业，就是因为策划人员利用自身的创意和智慧为项目创造了超额的回报。</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自身价值可以从项目获得的商业价值和战略价值体现出来。好的项目可以为项目发起人带来巨大的经济利益，但是并非所有项目都追求即期的商业收益，还有一些项目策划则从战略的角度上追求长期的利益，如品牌的知名度或者企业良好的正面形象等战略价值。这种战略价值投资过程在顾客关系管理类的项目中显得更为重要。为了能够与顾客建立长久的战略性伙伴关系，企业常常在牺牲一部分眼前利益，为客户提供更优秀的产品或服务。</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858097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整合性原则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一个项目在开发过程中都会碰到各式各样的客观资源。资源无论是显性资源还是隐形资源，在没有实行策划整合之前，是相互独立的、松散的、没有中心的，但经过策划整合以后，就会有机、高效地结合在一起，为整个项目的开发提供服务。</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策划人员须对项目所涉及的各类资源进行整理和分类，明确各类资源的性质，以及它们对于项目实现的重要程度。另外，项目策划人员还必须懂得各种资源的组合使用，要懂得抓住重点，使资源组合后的合力加强，实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加</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的协同效应。任何一个项目都有独特的主题。围绕主题进行资源整合，可使稀缺资源得到集中使用并实现价值最大化。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了显性资源之外，隐性资源对项目的成功也有重要的意义。在大多数创意类项目中，创新、独到的主题资源大都是隐藏起来的，不易被人发现，需要策划人去充分挖掘。对于一些特殊的项目，策划人员要寻找的就是特定的社会关系资源，这时，社会关系就是一个很重要的隐性资源。</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326166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集中性原则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面对充满竞争性的项目策划时，需要用到集中原则。辨认出竞争性项目胜败关键点，摸清对手的优缺点，集中自身优势攻击竞争对方的弱点，用自己的长板，攻击对手的短板，在决定性的地方投入决定性的力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针对市场竞争激烈的商业性项目，策划人员要能根据市场竞争状况，迅速辨认出项目的成败关键点，从而为即将来临的市场争夺战设定好交战的战场。对关键成败点的准确判断，既源于策划人员多年经验的累积，同时是准确分析市场需求和产品差异的结果。</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049379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集中性原则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需要通过几方面的研究对竞争对手做出正确判断。一是研究谁是项目的竞争对手。界定竞争的标准有很多，既有可能是宽泛的产品替代性的竞争，也有可能是更为直接的品牌竞争，还可以是行业内部统一战略集团的竞争。二是研究竞争对手的目标，究竟是追逐市场份额、利润率、销售额、现金流量还是技术领先等。三是研究竞争对手的竞争战略，究竟是实施成本领先还是差异化等。四是研究竞争对手的反应模式，究竟是从容型竞争者、选择型竞争者、</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凶狠型竞争者还是随机型竞争者。</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通过上述分析，策划人员可以分析出对手的长处和弱点，并根据其优势和反应模式，制定进攻策略，集中火力对其弱点进行攻击。</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279349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收集原始信息力求全面</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不同地区、不同部门、不同环节的信息分布的密度是不均匀的，信息生成量的大小也不相同，因此，在收集原始信息时，范围要广，防止信息的短缺与遗漏。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收集原始信息要可靠真实</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原始信息一定要可靠、真实，要经过一个去伪存真的过程。脱离实际的浮夸的信息对项目策划来说毫无用处，一个良好的项目策划必然是建立在真实、可靠的原始信息之上。</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51213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信息加工要准确、及时</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市场是变化多端的，信息也是瞬息变化的，过去的信息可能在现在派不上用场，现在的信息可能在将来毫无用处，因此对一个项目的策划人来说，掌握信息的时空界限，及时地对信息加以分析，指导最近的行动，从而使策划效果更加完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保持信息的系统性及连续性</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任何活动本身都具有系统性与连续性，尤其作为策划的一个具体分支，项目策划更是如此，对一事物发展的各个阶段的信息进行连续收集，从而使项目策划更具有弹性，在未来变化的市场中，更有回旋余地。</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225721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调适性原则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调适性原则要求项目策划方案必须能够随着市场变化而进行调整。企业外部的宏观环境、内部的微观环境无时无刻不在发生着变化，因此， 项目策划人员必须充分考虑项目可能发展变化的方向，并以此为依据，调整策划目标，修改策划方案，以使项目不仅能满足各维度要求，而且可以时刻应对新的变更，做到与时俱进。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刻掌握策划对象变化的信息并加以判断，预测对象的变化趋势，掌握随机应变的主动性。当客观情况发生变化影响到策划目标的基本方面或主要方面时，要对策划目标做必要的调整，并对策划方案进行修正，以保证策划方案与调整后的策划目标相一致。</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042752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项目策划的思维显著特点是追求独创性和新颖性。新思想、新概念、新方法、新产品都是创造性或新颖性的表现形式。创造性思维必须先突破已有的思维框框。</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项目策划的思维还体现在项目策划人员具备将复杂情况进行抽象化和概念化的能力。这种抽象和概括一般来说更接近事物的本质，从而为创造提供更为广阔的空间。</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发散性是项目策划思维另一重要特点。发散思维的基本方式是联想，将多个表面看起来无关的概念、现象、信息联系起来，产生意想不到的效果。它能突破现有的思维逻辑，进行跳跃思维，实现策划的独创性。</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199711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以事实为依据的项目策划方法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策划方法强调社会经济生活对项目策划的限定性，从而以认识项目和社会生产、生活的关系为目的，只反映客观的现象，将项目策划的方法建立在事实的记录和收集之上，反对主观的思维和加工；只研究实际相关的资料，其所表述的内容和结果如面积、大小、尺寸等恰恰是项目策划可操作性的反映，而对项目策划中理论原理和技术的适用漠不关心。</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668840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项目的定义</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9993"/>
            <a:ext cx="10907787" cy="5116272"/>
          </a:xfrm>
          <a:prstGeom prst="rect">
            <a:avLst/>
          </a:prstGeom>
        </p:spPr>
        <p:txBody>
          <a:bodyPr wrap="square">
            <a:spAutoFit/>
          </a:bodyPr>
          <a:lstStyle/>
          <a:p>
            <a:pPr indent="457200" algn="just">
              <a:lnSpc>
                <a:spcPct val="150000"/>
              </a:lnSpc>
              <a:buFont typeface="Wingdings" panose="05000000000000000000" pitchFamily="2" charset="2"/>
              <a:buChar char=""/>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美国项目管理协会在其出版的《项目管理知识体系指南》中为项目所做的定义是：项目是为创造独特的产品、服务或成果而进行的一项有时限的任务。其中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时限</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是指每个项目都有明确的起点和终点；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特定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是指一个项目所形成的产品或服务在关键特性上不同于其他的产品和服务。</a:t>
            </a:r>
          </a:p>
          <a:p>
            <a:pPr lvl="0" indent="457200" algn="just">
              <a:lnSpc>
                <a:spcPct val="150000"/>
              </a:lnSpc>
              <a:buFont typeface="Wingdings" panose="05000000000000000000" pitchFamily="2" charset="2"/>
              <a:buChar char=""/>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德国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DIN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（德国工业标准）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69901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认为，项目是指在总体上符合预定的目标、时间、财务、人力和其他限制条件的唯一性任务。</a:t>
            </a:r>
          </a:p>
          <a:p>
            <a:pPr lvl="0" indent="457200" algn="just">
              <a:lnSpc>
                <a:spcPct val="150000"/>
              </a:lnSpc>
              <a:buFont typeface="Wingdings" panose="05000000000000000000" pitchFamily="2" charset="2"/>
              <a:buChar char=""/>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美国著名学者罗伯特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格雷厄姆认为项目是为了达到特定目标而调集到一起的资源组合，它与常规任务之间的关键区别是项目是一项独特的工作任务，通常只做一次；即按某种规范及应用标准指导或生产某种新产品或某项新服务，这种工作任务，应当在限定的时间、成本、费用、人力资源及资产等项目参数内完成。</a:t>
            </a:r>
          </a:p>
          <a:p>
            <a:pPr lvl="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3946655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以技术为手段的项目策划方法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策划方法强调运用高技术手段对项目与生产和生活相关信息进行推理，只研究信息的分析和处理方法，而忽视项目策划对客观实际状态的依赖关系和因果关系；过分强调以技术的手段解决项目实施中的前期问题，而把项目策划片面地引导到只关心技术的方向上去，使其游离于现实。</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976602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以规范为标准的项目策划方法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策划方法是单纯摒弃对现实生产、生活实际状态的实地调查，不关心社会生产、生活方式因时代发展而发生的新变化，只凭人们通过对经验总结而形成的习惯方法和程序的记载规范、资料及专家的个人经验进行项目策划。由于该策划方法不关心社会生产、生活方式的改变对项目的影响，总是以既成的、有限的项目作为新项目的蓝本，因此该策划方法所创造的是停滞而僵死的项目。</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615070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综合性的项目策划方法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上述三种项目策划方法都有其特点，但也有其明显的不足，综合性的项目策划方法就是将上述三种项目策划方法统而合一，以摆脱上述三种项目策划方法的偏颇。结合性的项目策划方法就是从事实的实态调查入手，以规范的既有经验、资料为参考依据，适用现代技术手段，通过项目策划人员进行综合分析论证，最终实现项目策划的目标。</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766305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头脑风暴法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头脑风暴法是由现代创造学的创始人美国学者阿历克斯·奥斯本于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1938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年首次提出的。这种方法是指通过召开小型会议，与会者敞开思想，激起脑海创造性风暴。</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6E1BAC13-9899-47EE-8C24-FDA30C845D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6740" y="3038276"/>
            <a:ext cx="5518244" cy="3520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424922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头脑风暴法的程序</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、确定议题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会前准备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、确定人选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、明确分工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、规定纪律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、掌握时间</a:t>
            </a:r>
          </a:p>
        </p:txBody>
      </p:sp>
    </p:spTree>
    <p:extLst>
      <p:ext uri="{BB962C8B-B14F-4D97-AF65-F5344CB8AC3E}">
        <p14:creationId xmlns:p14="http://schemas.microsoft.com/office/powerpoint/2010/main" val="264847017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采用头脑风暴法进行策划时，需注意的问题</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、自由畅谈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、延迟评判</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、禁止批评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、追求数量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182395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德尔菲法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德尔菲法是由美国兰德公司于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1946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开始使用的策划方法，指采用函询的方式或电话、网络的方式，反复咨询专家们的建议，然后由策划人作出统计，如果结果不趋向一致，那么就再征询专家，直至得出比较统一的方案。这种策划方法的优点是：专家们互不见面，不能产生权威压力，因此，可以自由地充分地发表自己的意见，从而得出比较客观的策划案。但是，由于德尔菲法缺乏客观标准，过度依赖专家判断，再者由于次数较多，反馈时间较长，因此同时也可能会影响结果的准确性。</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680103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项目策划的思维方法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544286" y="998390"/>
            <a:ext cx="11040216"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项目策划的思维方法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德尔菲法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德尔菲法可广泛应用于经营、需求等项目策划的预测之中。其具体操作流程如图所示。</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18CF6A26-0612-488C-82F4-000A78D259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7169" y="2659188"/>
            <a:ext cx="2414434" cy="389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134005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170" name="Picture 2">
            <a:extLst>
              <a:ext uri="{FF2B5EF4-FFF2-40B4-BE49-F238E27FC236}">
                <a16:creationId xmlns:a16="http://schemas.microsoft.com/office/drawing/2014/main" id="{CA0B9B39-694D-47BF-AA69-46B23A32CF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277" y="1722899"/>
            <a:ext cx="10041032" cy="3284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04361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需求调研</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市场调研，研究之后发现需求，提出建议。通过需求调研，准确及时地掌握市场情况，使决策建立在坚实可靠的基础之上。通过对基础性数据的收集和整理分析，确定项目策划所包含的范围和内容。只有通过科学的需求研究，才能减少项目的不确定性，使项目立项更有依据，降低项目策划的风险程度。</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828871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项目的定义</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1025217"/>
            <a:ext cx="10907787" cy="2346283"/>
          </a:xfrm>
          <a:prstGeom prst="rect">
            <a:avLst/>
          </a:prstGeom>
        </p:spPr>
        <p:txBody>
          <a:bodyPr wrap="square">
            <a:spAutoFit/>
          </a:bodyPr>
          <a:lstStyle/>
          <a:p>
            <a:pPr lvl="0" indent="457200" algn="just">
              <a:lnSpc>
                <a:spcPct val="150000"/>
              </a:lnSpc>
              <a:buFont typeface="Wingdings" panose="05000000000000000000" pitchFamily="2" charset="2"/>
              <a:buChar char=""/>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《项目管理质量指南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(ISO10006)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》定义项目为：具有独特的过程，有开始和结束日期，由一系列相互协调和受控的活动组成。过程的实施是为了达到规定的目标，包括满足时间、费用和资源等约束条件。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lvl="0" indent="457200" algn="just">
              <a:lnSpc>
                <a:spcPct val="150000"/>
              </a:lnSpc>
              <a:buFont typeface="Wingdings" panose="05000000000000000000" pitchFamily="2" charset="2"/>
              <a:buChar char=""/>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中国项目管理知识体系纲要（</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2002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版）中对项目的定义为：项目是创造独特产品、服务或其他成果的一次性工作任务。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6410413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项目可行性分析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无论是客户企业内部人员提出的建议还是企业外部人员或机构提出的建议，企业在做决定前一般都会进行可行性分析。通过对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的主要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市场需求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进行调查研究和分析，从而确定该需求是否有投资前景，为</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项目决策</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提供依据。项目的开展是否可行，通常会在企业内部指派专业人员来进行研究或者委托咨询公司进行可行性研究，最终提交一份详细的报告供企业高层讨论决策。</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603768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确认需求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认需求是客户企业内部的决策过程。如果企业高层通过投资方案，就开始准备需求建议书；如果企业高层不同意，投资的项目到此结束。如果企业高层原则上同意该项目，但对可行性方案不满意，则返回有关负责课题的研究人员，继续研究并纠正方案。这一过程往往经历多次反复，这是提交需求建议书的基础。</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429498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发布需求建议书</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需求建议书</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Request For Proposal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RFP)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或招标书，是由客户针对要建设的项目而提出的需求文档，其中会定义项目想要达到什么目标，解决什么问题，提供什么资源，有什么时间限制，对承建商有什么要求以及各类指标的评价标准等。</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548239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提出解决方案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客户发布需求建议书后，潜在承建商会仔细研究需求建议书决定是否投标。如果承建商决定投标，就要提出相应的解决方案。这个方案是针对需求解决而编制的项目策划方案。这个方案包括项目总体规划、项目组织架构、管理过程、风险控制等各方面内容，每个承建商都会以书面形式把有关信息交给客户。研究并提出解决方案是承建商为争取客户项目合同所必须完成的工作。</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626719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评价选择方案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阶段的工作由客户企业主持，客户将所有投标人的投标书提交给一个专业评审小组，按照评价标准进行评议，以确定其中的最优方案。如果可以确定一个满足要求的最优方案，客户就会选择相应的投标人为本项目的承建商，并与他洽商合同签约事宜。如果所有的投标书都无法满足要求就重新研究需求建议书，确定哪些要求、条件不合理，以便修正后再次发布。</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189202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项目策划流程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合同签出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客户选出满足需求建议书的策划方案后，客户与承建商进行合同签约，合同可由一方起草，供双方代表讨论；也可由双方共同起草，达成一致意见后最终签署。</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322138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项目调研内容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作为项目决策的依据，项目调研涉及项目活动的全过程，具有丰富的内容，常见的项目调研活动包括：项目市场的特点、项目销售分析、项目市场的潜力、项目经济趋势、项目竞争产品、项目行情及项目竞争者实力。</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80850083-424F-4B6E-A92D-FED9A63CE7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0870" y="2903222"/>
            <a:ext cx="4093076" cy="363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51123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项目调研种类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、项目广告调研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、项目经济调研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、项目责任调研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、项目产品调研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、项目市场调研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、项目环境调研</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71610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28897"/>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科学性原则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项目调研工作的复杂性，需要有一整套科学的调查方法作为成功的保证。可供选择的具体调研方法有很多，必须遵循科学的原则来运用这些方法。首先，策划者必须贯彻实事求是的科学精神，保证调研结果的客观性，不要用主观臆测来代替对客观事实的观察。其次，调研者必须能够透过纷繁复杂的市场现象，探求事物的原因和本质，因此，需要在调研工作中进行认真细致的观察，对观察结果作合理的假设与推断，并对推断的结论进行可靠的检测和验证。</a:t>
            </a:r>
          </a:p>
          <a:p>
            <a:pPr indent="457200" algn="just">
              <a:lnSpc>
                <a:spcPct val="150000"/>
              </a:lnSpc>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116486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30556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复合性原则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项目调研中，调查者切忌过分地依赖某一种自己熟悉或偏爱的调查方法。尽量采用不同的方法对同一个问题进行调查研究，可以将通过不同方法获得的调研结果互相验证和补充，提高项目调研的可靠性。另外，也应从多种渠道获取信息，也有利于提高调研结果的可信度。</a:t>
            </a:r>
          </a:p>
          <a:p>
            <a:pPr indent="457200" algn="just">
              <a:lnSpc>
                <a:spcPct val="150000"/>
              </a:lnSpc>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005995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项目的定义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项目定义包含的内容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项目是一次性的有限的任务</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项目有开始，有结束，在开始与结束之间一定要经历几个阶段，这是项目区别于其他日常运作的基本标志，是识别项目的主要依据。无休止的重复活动不能称为项目。项目团队同样也具有临时性的特点，项目团队是为某一特定的项目组建的，项目完成了，往往会取消该项目团队。</a:t>
            </a:r>
          </a:p>
          <a:p>
            <a:pPr indent="4572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0431464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767232"/>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价值性原则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研获得信息可以为企业带来一定量的价值，但是进行项目调研也必须投入一定的成本。因此，在进行项目调研时，必须注意所获得信息的投入产出比例关系，调查策划者应明确哪些调研项目，采取哪些调研方法，应投入多少的成本，取得多大的效用等。调研成果的价值大小依赖于它本身的可靠性。</a:t>
            </a:r>
          </a:p>
          <a:p>
            <a:pPr indent="457200" algn="just">
              <a:lnSpc>
                <a:spcPct val="150000"/>
              </a:lnSpc>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347719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30556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创造性原则</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项目调研应当是一种创造性的工作，需要调研者具有强烈的创新精神。项目的诉求者一般都是消费者，因此处于变化之中，在进行项目调研时，调研者应当发挥创造性的思维，不断的发现新问题，研究新问题。</a:t>
            </a:r>
          </a:p>
          <a:p>
            <a:pPr indent="457200" algn="just">
              <a:lnSpc>
                <a:spcPct val="150000"/>
              </a:lnSpc>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15087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28897"/>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确定调研专题</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研的问题很多，不可能通过一次调研就解决所有的问题，因此，在组织每次项目调研时应找出关键性的问题，确定调研的专题，调研内容的界定不能太宽、太空泛，以避免调研专题不明确具体。选题太宽，将会使调研人员无所适从，不能发现真正需要的信息；选题太窄，不能通过调研充分反映市场的状况，使调研起不到应有的作用。由此可见，调研专题选择要适当。</a:t>
            </a:r>
          </a:p>
          <a:p>
            <a:pPr indent="457200" algn="just">
              <a:lnSpc>
                <a:spcPct val="150000"/>
              </a:lnSpc>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5678961"/>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65460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确定调研目标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探索性调研一般是在调研专题的内容与性质不太明确时，为了了解问题的性质，确定调研的方向与范围而进行的搜集初步资料的调查。通过这种调研，可以了解情况，发现问题，从而得到关于调研项目的某些假定或新设想，以供进一步调查研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描述性调研。描述性调研是一种常见的项目调研，是指对所面临的不同因素、不同方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面现状的调查研究，其资料数据的采集和记录，着重于客观事实的静态描述。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果关系调研。因果关系调研是指为了查明项目不同要素之间的关系，以及查明导致产生一定现象的原因所进行的调研。通过这种形式调研，可以清楚外界因素的变化对项目进展的影响程度，以及项目决策变动与反应的灵敏性，具有一定程度的动态性。</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4465049"/>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5116272"/>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制定调研计划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、确定资源来源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研计划制定必须要考虑资料来源的选择。调研资料按其来源不同，可分为第一手资料和第二手资料。第一手资料指为了一定的目的采集所得的原始资料。采用第一手资料的费用比较高，但资料的价值大。这种资料常常来自现场的调查。第二手资料是指为了其他目的而采集的现成资料。在现代项目调研中，往往采用第二手资料的形式来进行调研工作，这样比较方便，而且成本也比较低。调研人员可以从内部资料中获取，也可以利用外部资料间接获取。常见的内部资料来自企业的财务报表、资金平衡表、销售统计以及其他报表档案，外部资料常来自政府的文件、书籍、报纸、期刊以及各种出版物。项目调研的起点来自于第二手资料。但是这样的二手资料必须精确、可靠并且真实。</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260130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制定调研计划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、确定调研方法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观察法</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观察法是一种单向调研行为，主要是由项目调查人员通过直接观察，进行实地记录，以获取所需的资料。这种方法也可以采取跟踪观察的形式在不同的地点连续进行，以获取动态的数据记录，供调研人员利用。也可以从不同角度对调查对象进行观察，从而对调查对象作整体评价。</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743551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19294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制定调研计划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、确定调研方法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询问法</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询问法是一种双向沟通的行为，一般分为口头询问法和书面询问法。采用口头询问法时，由项目调研人员直接通过语言与访问对象进行交谈，从交谈中获取所需要的信息资料，也可以采取座谈会的形式。这种方法简单、快速、灵活，但要求询问者的思维敏捷，能及时捕捉有价值的信息资料。书面询问法是指调研人员事先制定出了调查表，以当面填写或邮寄填写的形式收集信息。这种询问法速度比较慢，但是成本比较低、资料比较丰富。</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57765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制定调研计划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、确定调研方法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实验法</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实验法是指将调查对象随机地分成若干组，通过有意识地控制实验条件中的若干变量，以此来观察条件变化后的各种反应，从中找出各种反应的差别。这种方法可以控制实验条件，排除其中非可控因素的影响，从中找出因果联系，所以运用比较广泛。</a:t>
            </a:r>
          </a:p>
          <a:p>
            <a:pPr indent="4572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2965713"/>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34628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制定调研计划</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、确定费用预算</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项目调查需要一定的费用支出，这样便要合理地制定费用预算。确保调研费用支出小于调研后产生的收益。</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252921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5577937"/>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调研计划实施</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、数据资料的收集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数据资料的收集阶段往往费用很高，但对整个项目活动的开展具有重要意义，调研主管人员必须监督现场的工作，采取相当的措施防止失真信息的出现。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、数据资料的工处理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收集的数据资料要经过一个去伪存真、去粗取精和科学加工处理过程。从而保证分析工作的客观性，更好指导整个项目活动的顺利进展。</a:t>
            </a: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、数据资料的分析</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数据资料经过搜集、加工、处理之后，通过对数据的分析，从中获得具有普遍意义的规律性。分析方法主要有定量分析与定性分析两种。随着网络技术以及计算机技术的发展，出现了数据处理软件，这为项目调研工作带来了便利，大大缩短了数据分析的时间，提高了工作效率。</a:t>
            </a: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796896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项目的定义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项目定义包含的内容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项目实施会有特定条件约束</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必须在一定的组织机构内，利用有限的人力、物力和财力等资源在规定的时间内完成任务。这些约束条件既是完成项目的制约，同时也是管理项目的条件，没有约束的任务不能称为项目。质量、进度和费用是检验项目运行好坏的主要约束条件。</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20776916"/>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制定调研流程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提交调研报告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调研报告是将调研数据分析结果书面化的形式，也是对整个调研工作的总结。</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来说项目调研报告包括两种形式：一种是技术性报告，着重报告市场调研的过程，内容包括调研目的、调研方法、数据资料处理技术、主要调研资料摘录和调研结论等。报告的面对对象是调研人员。另一种是结论性报告，着重报告调研的成果，提出调研人员的结论与建议，供上级决策人物参考。</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2018821"/>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制定调研技术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抽样技术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研往往采用抽样调查的方法。一般可分为非随机抽样调查和随机抽样调查两类。非随机抽样的样本是由调研者凭经验主观选定的，因而代表性依赖于调研者的经验，具有主观性，所以调研结果误差较大，不能正确的反映总体和实际情况。</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随机抽样是指随机的从总体中选出一部分作为调查样本，从而推断总体特征。根据抽样技术的差别，常用的随机抽样可分为简单随机抽样、分层随机抽样和分群随机抽样等方式。</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663303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制定调研技术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34628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询问技术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采用口头询问时，调查人员必须具备敏捷的思维，事先准备好提纲或调查问询表。对调查内容心中有数；态度要友善亲切，容量接近；善于启发和引导调查对象回答问题。当书面询问时，要设计好问题，注意问题的提出，避免重复出现相同或类似问题等情况。</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674963"/>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制定调研技术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设计技术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此设计技术是指调查表的设计技术，一般来说，调查表由被访问者状况、调研的内容、调查表填表说明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目的、意义、要求等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、调查者项目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姓名、单位、时间等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和编号五部分组成。</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项目调查表设计的一般程序是：按照项目调查目的需要列出调查内容、归纳出相关的问题、确定调研的方式、确定询问方式、确定询问次序、斟酌提问方式、进行小规模效果测试、根据测试结果调整调查表。</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094516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项目策划的调研与分析</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制定调研技术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326961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分析技术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、编程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、归类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、编校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、计算</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、列表</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2877252"/>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项目市场细分作用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654608"/>
          </a:xfrm>
          <a:prstGeom prst="rect">
            <a:avLst/>
          </a:prstGeom>
          <a:noFill/>
        </p:spPr>
        <p:txBody>
          <a:bodyPr wrap="square">
            <a:spAutoFit/>
          </a:bodyPr>
          <a:lstStyle/>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市场细分有利于集中使用资源，优化资源配置，避免分散力量。对市场进行细分，深入了解每一个子市场，衡量子市场的开发潜力，然后集中投入人力、物力和财力资源，形成相对的力量优势，减少费用，提高效益，降低风险，发展能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市场细分有利于提高项目的成功率，产生一定的社会效益。市场细分充分关注了相关产业项目消费者的需求的差异性，以消费者为中心来进行市场理性思考。市场细分可以使相关行业消费者的需求得到满足，在项目活动获益，从而营造起项目企业的美誉度，达到企业的可持续发展。</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项目市场细分有利于增强项目企业的适应能力和应变能力。对消费者市场进行细分，增强市场调研的针对性，市场信息反馈较快，项目企业能够及时、准确地规划项目活动的进行。</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5194108"/>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项目市场细分作用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192943"/>
          </a:xfrm>
          <a:prstGeom prst="rect">
            <a:avLst/>
          </a:prstGeom>
          <a:noFill/>
        </p:spPr>
        <p:txBody>
          <a:bodyPr wrap="square">
            <a:spAutoFit/>
          </a:bodyPr>
          <a:lstStyle/>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市场细分有利于提高项目的市场竞争力。市场细分的过程中，不仅要对消费者需求进行细分，而且也是对竞争对手进行细分，能够清楚地知道，哪个子市场上存在竞争者，哪个子市场上竞争者比较少，哪个子市场竞争压力大，哪个子市场竞争比较缓和，针对此种情况，制定合理的项目战略，夺取市场份额，增强竞争能力。</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市场细分有利于挖掘更多的市场机会。通过对市场进行细分，可以全面了解项目市场广大消费者群体之间在需求程度上的差异，在市场中，往往满足程度不够，或者满足出现真空时，市场便有可获利的余地，市场机会也就随之而来。抓住这样的时机，结合自身的资源状况，推出特色的项目产品，占领市场，取得效益。</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174555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项目市场细分程度</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192943"/>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划分细分范围</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即对细分哪一种服务市场以及在哪一地位进行细分进行界定。这个细分范围取决于多种因素，其中主要的有项目承办单位的人力、物力、财力，项目的目标与任务和项目目前的行业优势状况等。</a:t>
            </a: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确认细分依据</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即确认市场细分标准。这些细分标准主要参考人口因素</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包括性别、年龄、收入等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、心理因素和地理因素等</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864890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项目市场细分程度</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65460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权衡细分变量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细分变量对项目市场细分起着重要的作用。细分变量使用不当，有可能使细分结果与市场的实际情况相差甚远，从而导致项目决策的失误，由此可见，要深入了解分析细分变量并科学合理地权衡比较。</a:t>
            </a: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实施小型调查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在项目调查中，已对项目市场状况进行了数据的收集、整理、分析，可以说大致掌握了整体情况。为了进一步了解细分市场，也为了检测项目调查的效率，可以安排小规模的市场调查，但是投入费用要尽量小。</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2058846"/>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项目市场细分程度</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80794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设计项目策略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小型市场调查，对各个子市场进行评价、分析，评估细分市场。通过评估，从众多的子市场中选出最好的一个，最好按加权平均方法综合考虑各相关因素选择目标市场。目标市场确定后，相应地制定出价格策略、产品策略、渠道策略和促销组合策略等内容。</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642504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项目的定义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项目定义包含的内容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项目具有特定的目标</a:t>
            </a: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一特定的目标通常要在项目初期确定，并在之后的项目活动中逐步体现。任何项目都有一个与其他任务不完全相同的目标或结果，它通常是一项独特的产品或服务。独特的产品是指项目终结后可交付的可量化的成果，服务是指项目所提供的某一项特定的服务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18514766"/>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项目市场选择</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465460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集中性策略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追求市场利润最大化为目标，项目将主要力量放在一个子市场上，而不是面向整体市场，为该子市场开发具有特色的项目活动，进行广告宣传攻势。这种策略主要适合于短期项目活动，成本小，能在短期中取得促销的效果。</a:t>
            </a:r>
          </a:p>
          <a:p>
            <a:pPr indent="4572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无差异策略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指项目活动不是针对某个市场，而是面向各个子市场的集合，以一种形式在市场中推展开来。这种策略应配以强有力的促销活动，进行大量的统一的广告宣传，但是成本比较大，时间比较长，一般适合于大型项目活动。</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57956"/>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项目市场细分与选择</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394E3527-26B1-4F89-9DE5-E35154F75EF7}"/>
              </a:ext>
            </a:extLst>
          </p:cNvPr>
          <p:cNvSpPr/>
          <p:nvPr/>
        </p:nvSpPr>
        <p:spPr>
          <a:xfrm>
            <a:off x="619958" y="998390"/>
            <a:ext cx="10851030"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项目市场选择</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sp>
        <p:nvSpPr>
          <p:cNvPr id="10" name="文本框 9">
            <a:extLst>
              <a:ext uri="{FF2B5EF4-FFF2-40B4-BE49-F238E27FC236}">
                <a16:creationId xmlns:a16="http://schemas.microsoft.com/office/drawing/2014/main" id="{EB0E8DB2-0B98-4573-9085-286CF710833F}"/>
              </a:ext>
            </a:extLst>
          </p:cNvPr>
          <p:cNvSpPr txBox="1"/>
          <p:nvPr/>
        </p:nvSpPr>
        <p:spPr>
          <a:xfrm>
            <a:off x="657951" y="1502117"/>
            <a:ext cx="10699527" cy="2807948"/>
          </a:xfrm>
          <a:prstGeom prst="rect">
            <a:avLst/>
          </a:prstGeom>
          <a:noFill/>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差异性策略</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指项目活动面对已细分化的市场，从中选择两个以上或多个子市场做为目标市场，分别向每个子市场提供有针对性的活动。这种策略配置的促销活动应有分有合，项目在不同的子市场，广告宣传应针对各自的特点应有所不同，调动各个子市场消费者的消费欲望，从而达到实际消费行为。</a:t>
            </a:r>
          </a:p>
          <a:p>
            <a:pPr marL="3429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2818451"/>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项目的特征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026" name="Picture 2">
            <a:extLst>
              <a:ext uri="{FF2B5EF4-FFF2-40B4-BE49-F238E27FC236}">
                <a16:creationId xmlns:a16="http://schemas.microsoft.com/office/drawing/2014/main" id="{E99A4AD9-7CE1-4748-A231-8DBBADFF43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534" y="2515768"/>
            <a:ext cx="10340866" cy="21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915957"/>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9495</TotalTime>
  <Words>11397</Words>
  <Application>Microsoft Office PowerPoint</Application>
  <PresentationFormat>宽屏</PresentationFormat>
  <Paragraphs>516</Paragraphs>
  <Slides>82</Slides>
  <Notes>80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82</vt:i4>
      </vt:variant>
    </vt:vector>
  </HeadingPairs>
  <TitlesOfParts>
    <vt:vector size="91" baseType="lpstr">
      <vt:lpstr>Josefin Sans</vt:lpstr>
      <vt:lpstr>等线</vt:lpstr>
      <vt:lpstr>微软雅黑</vt:lpstr>
      <vt:lpstr>Arial</vt:lpstr>
      <vt:lpstr>Calibri</vt:lpstr>
      <vt:lpstr>Calibri Light</vt:lpstr>
      <vt:lpstr>Wingdings</vt:lpstr>
      <vt:lpstr>Office 主题</vt:lpstr>
      <vt:lpstr>1_Office 主题</vt:lpstr>
      <vt:lpstr>PowerPoint 演示文稿</vt:lpstr>
      <vt:lpstr>第一章   项目策划概述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841</cp:revision>
  <cp:lastPrinted>2020-05-31T09:47:00Z</cp:lastPrinted>
  <dcterms:created xsi:type="dcterms:W3CDTF">2019-06-03T11:07:00Z</dcterms:created>
  <dcterms:modified xsi:type="dcterms:W3CDTF">2021-06-29T07:29:48Z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