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2"/>
  </p:notesMasterIdLst>
  <p:sldIdLst>
    <p:sldId id="270" r:id="rId4"/>
    <p:sldId id="271" r:id="rId5"/>
    <p:sldId id="272" r:id="rId6"/>
    <p:sldId id="273" r:id="rId7"/>
    <p:sldId id="274" r:id="rId8"/>
    <p:sldId id="275" r:id="rId9"/>
    <p:sldId id="276" r:id="rId10"/>
    <p:sldId id="262" r:id="rId11"/>
    <p:sldId id="277" r:id="rId13"/>
    <p:sldId id="278" r:id="rId14"/>
    <p:sldId id="279" r:id="rId15"/>
    <p:sldId id="280" r:id="rId16"/>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gs" Target="tags/tag230.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0" name="组合 9"/>
          <p:cNvGrpSpPr/>
          <p:nvPr userDrawn="1">
            <p:custDataLst>
              <p:tags r:id="rId5"/>
            </p:custDataLst>
          </p:nvPr>
        </p:nvGrpSpPr>
        <p:grpSpPr>
          <a:xfrm>
            <a:off x="5187002" y="2377388"/>
            <a:ext cx="570170" cy="70788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zh-CN" altLang="en-US"/>
            </a:p>
          </p:txBody>
        </p:sp>
      </p:grpSp>
      <p:grpSp>
        <p:nvGrpSpPr>
          <p:cNvPr id="14" name="组合 13"/>
          <p:cNvGrpSpPr/>
          <p:nvPr userDrawn="1">
            <p:custDataLst>
              <p:tags r:id="rId8"/>
            </p:custDataLst>
          </p:nvPr>
        </p:nvGrpSpPr>
        <p:grpSpPr>
          <a:xfrm rot="10800000">
            <a:off x="-1" y="0"/>
            <a:ext cx="12192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2" name="标题 1"/>
          <p:cNvSpPr>
            <a:spLocks noGrp="1"/>
          </p:cNvSpPr>
          <p:nvPr>
            <p:ph type="title" hasCustomPrompt="1"/>
            <p:custDataLst>
              <p:tags r:id="rId11"/>
            </p:custDataLst>
          </p:nvPr>
        </p:nvSpPr>
        <p:spPr>
          <a:xfrm>
            <a:off x="3500907" y="3090044"/>
            <a:ext cx="5190185" cy="740727"/>
          </a:xfrm>
        </p:spPr>
        <p:txBody>
          <a:bodyPr lIns="90170" tIns="46990" rIns="90170" bIns="0" anchor="b" anchorCtr="0">
            <a:normAutofit/>
          </a:bodyPr>
          <a:lstStyle>
            <a:lvl1pPr algn="ctr">
              <a:defRPr sz="4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500907" y="3883113"/>
            <a:ext cx="5190185" cy="1477027"/>
          </a:xfrm>
        </p:spPr>
        <p:txBody>
          <a:bodyPr lIns="90170" tIns="0" rIns="90170" bIns="4699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67.xml"/><Relationship Id="rId7" Type="http://schemas.openxmlformats.org/officeDocument/2006/relationships/image" Target="../media/image1.jpeg"/><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8.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23.xml"/><Relationship Id="rId7" Type="http://schemas.openxmlformats.org/officeDocument/2006/relationships/image" Target="../media/image7.png"/><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0" Type="http://schemas.openxmlformats.org/officeDocument/2006/relationships/notesSlide" Target="../notesSlides/notesSlide4.xml"/><Relationship Id="rId1" Type="http://schemas.openxmlformats.org/officeDocument/2006/relationships/tags" Target="../tags/tag217.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8.xml"/><Relationship Id="rId7" Type="http://schemas.openxmlformats.org/officeDocument/2006/relationships/tags" Target="../tags/tag229.xml"/><Relationship Id="rId6" Type="http://schemas.openxmlformats.org/officeDocument/2006/relationships/image" Target="../media/image8.png"/><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79.xml"/><Relationship Id="rId6" Type="http://schemas.openxmlformats.org/officeDocument/2006/relationships/image" Target="../media/image2.png"/><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6.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18.xml"/><Relationship Id="rId7" Type="http://schemas.openxmlformats.org/officeDocument/2006/relationships/tags" Target="../tags/tag197.xml"/><Relationship Id="rId6" Type="http://schemas.openxmlformats.org/officeDocument/2006/relationships/image" Target="../media/image3.wmf"/><Relationship Id="rId5" Type="http://schemas.openxmlformats.org/officeDocument/2006/relationships/oleObject" Target="../embeddings/oleObject1.bin"/><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7.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18.xml"/><Relationship Id="rId7" Type="http://schemas.openxmlformats.org/officeDocument/2006/relationships/tags" Target="../tags/tag202.x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image" Target="../media/image6.png"/><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0" Type="http://schemas.openxmlformats.org/officeDocument/2006/relationships/notesSlide" Target="../notesSlides/notesSlide2.xml"/><Relationship Id="rId1" Type="http://schemas.openxmlformats.org/officeDocument/2006/relationships/tags" Target="../tags/tag20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ph type="ctrTitle" idx="4294967295"/>
          </p:nvPr>
        </p:nvSpPr>
        <p:spPr>
          <a:xfrm>
            <a:off x="906780" y="291465"/>
            <a:ext cx="10378440" cy="676275"/>
          </a:xfr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ctr">
              <a:buClrTx/>
              <a:buSzTx/>
              <a:buFontTx/>
            </a:pPr>
            <a:r>
              <a:rPr lang="zh-CN" altLang="en-US" sz="4000" b="1">
                <a:solidFill>
                  <a:schemeClr val="accent1"/>
                </a:solidFill>
                <a:latin typeface="汉仪旗黑-85S" charset="0"/>
                <a:cs typeface="汉仪旗黑-85S" charset="0"/>
                <a:sym typeface="+mn-ea"/>
              </a:rPr>
              <a:t>第三章  句法分析</a:t>
            </a:r>
            <a:endParaRPr lang="zh-CN" altLang="en-US" sz="4000" b="1">
              <a:solidFill>
                <a:schemeClr val="accent1"/>
              </a:solidFill>
              <a:latin typeface="汉仪旗黑-85S" charset="0"/>
              <a:cs typeface="汉仪旗黑-85S" charset="0"/>
              <a:sym typeface="+mn-ea"/>
            </a:endParaRPr>
          </a:p>
        </p:txBody>
      </p:sp>
      <p:sp>
        <p:nvSpPr>
          <p:cNvPr id="3" name="副标题 2"/>
          <p:cNvSpPr>
            <a:spLocks noGrp="1"/>
          </p:cNvSpPr>
          <p:nvPr>
            <p:ph type="subTitle" idx="4294967295"/>
            <p:custDataLst>
              <p:tags r:id="rId4"/>
            </p:custDataLst>
          </p:nvPr>
        </p:nvSpPr>
        <p:spPr>
          <a:xfrm>
            <a:off x="40640" y="1113790"/>
            <a:ext cx="12110720" cy="4676140"/>
          </a:xfrm>
        </p:spPr>
        <p:txBody>
          <a:bodyPr>
            <a:noAutofit/>
          </a:bodyPr>
          <a:p>
            <a:pPr algn="l" fontAlgn="auto">
              <a:lnSpc>
                <a:spcPct val="100000"/>
              </a:lnSpc>
              <a:spcBef>
                <a:spcPts val="600"/>
              </a:spcBef>
              <a:spcAft>
                <a:spcPts val="600"/>
              </a:spcAft>
            </a:pPr>
            <a:r>
              <a:rPr lang="zh-CN" altLang="en-US" sz="2800">
                <a:solidFill>
                  <a:schemeClr val="dk1">
                    <a:lumMod val="85000"/>
                    <a:lumOff val="15000"/>
                  </a:schemeClr>
                </a:solidFill>
                <a:latin typeface="微软雅黑" panose="020B0503020204020204" charset="-122"/>
                <a:cs typeface="微软雅黑" panose="020B0503020204020204" charset="-122"/>
              </a:rPr>
              <a:t>3.1 句法分析</a:t>
            </a:r>
            <a:endParaRPr lang="zh-CN" altLang="en-US" sz="2800">
              <a:solidFill>
                <a:schemeClr val="dk1">
                  <a:lumMod val="85000"/>
                  <a:lumOff val="15000"/>
                </a:schemeClr>
              </a:solidFill>
              <a:latin typeface="微软雅黑" panose="020B0503020204020204" charset="-122"/>
              <a:cs typeface="微软雅黑" panose="020B0503020204020204" charset="-122"/>
            </a:endParaRPr>
          </a:p>
          <a:p>
            <a:pPr algn="l" fontAlgn="auto">
              <a:lnSpc>
                <a:spcPct val="100000"/>
              </a:lnSpc>
              <a:spcBef>
                <a:spcPts val="600"/>
              </a:spcBef>
              <a:spcAft>
                <a:spcPts val="600"/>
              </a:spcAft>
            </a:pPr>
            <a:r>
              <a:rPr lang="zh-CN" altLang="en-US" sz="2800">
                <a:solidFill>
                  <a:schemeClr val="dk1">
                    <a:lumMod val="85000"/>
                    <a:lumOff val="15000"/>
                  </a:schemeClr>
                </a:solidFill>
                <a:latin typeface="微软雅黑" panose="020B0503020204020204" charset="-122"/>
                <a:cs typeface="微软雅黑" panose="020B0503020204020204" charset="-122"/>
              </a:rPr>
              <a:t>3.1.1 句法分析概要</a:t>
            </a:r>
            <a:endParaRPr lang="zh-CN" altLang="en-US" sz="2800">
              <a:solidFill>
                <a:schemeClr val="dk1">
                  <a:lumMod val="85000"/>
                  <a:lumOff val="15000"/>
                </a:schemeClr>
              </a:solidFill>
              <a:latin typeface="微软雅黑" panose="020B0503020204020204" charset="-122"/>
              <a:cs typeface="微软雅黑" panose="020B0503020204020204" charset="-122"/>
            </a:endParaRPr>
          </a:p>
          <a:p>
            <a:pPr marL="457200" indent="-457200" algn="l" fontAlgn="auto">
              <a:lnSpc>
                <a:spcPct val="100000"/>
              </a:lnSpc>
              <a:spcBef>
                <a:spcPts val="600"/>
              </a:spcBef>
              <a:spcAft>
                <a:spcPts val="600"/>
              </a:spcAft>
              <a:buFont typeface="Wingdings" panose="05000000000000000000" charset="0"/>
              <a:buChar char="l"/>
            </a:pPr>
            <a:r>
              <a:rPr lang="zh-CN" altLang="en-US" sz="2800">
                <a:solidFill>
                  <a:schemeClr val="dk1">
                    <a:lumMod val="85000"/>
                    <a:lumOff val="15000"/>
                  </a:schemeClr>
                </a:solidFill>
                <a:latin typeface="微软雅黑" panose="020B0503020204020204" charset="-122"/>
                <a:cs typeface="微软雅黑" panose="020B0503020204020204" charset="-122"/>
              </a:rPr>
              <a:t>句法分析（syntactic parsing或者parsing）是识别句子包含的句法成分要素以及成分之间的内在关系，一般以句法树来表示句法分析的结果。实现该过程的应用称作句法分析器（Parser）。</a:t>
            </a:r>
            <a:endParaRPr lang="zh-CN" altLang="en-US" sz="2800">
              <a:solidFill>
                <a:schemeClr val="dk1">
                  <a:lumMod val="85000"/>
                  <a:lumOff val="15000"/>
                </a:schemeClr>
              </a:solidFill>
              <a:latin typeface="微软雅黑" panose="020B0503020204020204" charset="-122"/>
              <a:cs typeface="微软雅黑" panose="020B0503020204020204" charset="-122"/>
            </a:endParaRPr>
          </a:p>
          <a:p>
            <a:pPr marL="457200" indent="-457200" algn="l" fontAlgn="auto">
              <a:lnSpc>
                <a:spcPct val="100000"/>
              </a:lnSpc>
              <a:spcBef>
                <a:spcPts val="600"/>
              </a:spcBef>
              <a:spcAft>
                <a:spcPts val="600"/>
              </a:spcAft>
              <a:buFont typeface="Wingdings" panose="05000000000000000000" charset="0"/>
              <a:buChar char="l"/>
            </a:pPr>
            <a:r>
              <a:rPr lang="zh-CN" altLang="en-US" sz="2800">
                <a:solidFill>
                  <a:schemeClr val="dk1">
                    <a:lumMod val="85000"/>
                    <a:lumOff val="15000"/>
                  </a:schemeClr>
                </a:solidFill>
                <a:latin typeface="微软雅黑" panose="020B0503020204020204" charset="-122"/>
                <a:cs typeface="微软雅黑" panose="020B0503020204020204" charset="-122"/>
              </a:rPr>
              <a:t>完全句法分析和局部句法分析。</a:t>
            </a:r>
            <a:endParaRPr lang="zh-CN" altLang="en-US" sz="2800">
              <a:solidFill>
                <a:schemeClr val="dk1">
                  <a:lumMod val="85000"/>
                  <a:lumOff val="15000"/>
                </a:schemeClr>
              </a:solidFill>
              <a:latin typeface="微软雅黑" panose="020B0503020204020204" charset="-122"/>
              <a:cs typeface="微软雅黑" panose="020B0503020204020204" charset="-122"/>
            </a:endParaRPr>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pic>
        <p:nvPicPr>
          <p:cNvPr id="4" name="图片 3" descr="海报790-Python自然语言处理——算法、技术及项目案例实战（微课视频版）"/>
          <p:cNvPicPr>
            <a:picLocks noChangeAspect="1"/>
          </p:cNvPicPr>
          <p:nvPr>
            <p:custDataLst>
              <p:tags r:id="rId6"/>
            </p:custDataLst>
          </p:nvPr>
        </p:nvPicPr>
        <p:blipFill>
          <a:blip r:embed="rId7"/>
          <a:stretch>
            <a:fillRect/>
          </a:stretch>
        </p:blipFill>
        <p:spPr>
          <a:xfrm>
            <a:off x="254635" y="4316095"/>
            <a:ext cx="2372360" cy="2372360"/>
          </a:xfrm>
          <a:prstGeom prst="rect">
            <a:avLst/>
          </a:prstGeom>
        </p:spPr>
      </p:pic>
    </p:spTree>
    <p:custDataLst>
      <p:tags r:id="rId8"/>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
        <p:nvSpPr>
          <p:cNvPr id="2" name="文本框 1"/>
          <p:cNvSpPr txBox="1"/>
          <p:nvPr>
            <p:custDataLst>
              <p:tags r:id="rId6"/>
            </p:custDataLst>
          </p:nvPr>
        </p:nvSpPr>
        <p:spPr>
          <a:xfrm>
            <a:off x="71120" y="167005"/>
            <a:ext cx="11400155" cy="3969385"/>
          </a:xfrm>
          <a:prstGeom prst="rect">
            <a:avLst/>
          </a:prstGeom>
          <a:noFill/>
          <a:ln w="9525">
            <a:noFill/>
          </a:ln>
        </p:spPr>
        <p:txBody>
          <a:bodyPr wrap="square">
            <a:spAutoFit/>
          </a:bodyPr>
          <a:p>
            <a:pPr indent="0"/>
            <a:r>
              <a:rPr lang="zh-CN" altLang="en-US" sz="2800">
                <a:solidFill>
                  <a:schemeClr val="dk1"/>
                </a:solidFill>
                <a:latin typeface="微软雅黑" panose="020B0503020204020204" charset="-122"/>
                <a:ea typeface="微软雅黑" panose="020B0503020204020204" charset="-122"/>
                <a:cs typeface="微软雅黑" panose="020B0503020204020204" charset="-122"/>
              </a:rPr>
              <a:t>3.3 神经网络句法分析</a:t>
            </a:r>
            <a:r>
              <a:rPr lang="zh-CN" altLang="en-US" sz="2800" b="0">
                <a:solidFill>
                  <a:schemeClr val="dk1"/>
                </a:solidFill>
                <a:latin typeface="微软雅黑" panose="020B0503020204020204" charset="-122"/>
                <a:ea typeface="微软雅黑" panose="020B0503020204020204" charset="-122"/>
                <a:cs typeface="微软雅黑" panose="020B0503020204020204" charset="-122"/>
              </a:rPr>
              <a:t>神经网络能够对特征信息进行自动建模，具有自足学习能力，可以对特征进行自动优化，避免了大量的手动特征标注工程，并且，基于神经网络的句法分析模型的处理性能一般也优于传统的句法分析模型，因此，开发性能优异的神经网络算法成为近年研究的聚焦点。</a:t>
            </a:r>
            <a:endParaRPr lang="zh-CN" altLang="en-US" sz="2800" b="0">
              <a:solidFill>
                <a:schemeClr val="dk1"/>
              </a:solidFill>
              <a:latin typeface="微软雅黑" panose="020B0503020204020204" charset="-122"/>
              <a:ea typeface="微软雅黑" panose="020B0503020204020204" charset="-122"/>
              <a:cs typeface="微软雅黑" panose="020B0503020204020204" charset="-122"/>
            </a:endParaRPr>
          </a:p>
          <a:p>
            <a:pPr indent="0"/>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r>
              <a:rPr lang="zh-CN" altLang="en-US" sz="2800">
                <a:solidFill>
                  <a:schemeClr val="dk1"/>
                </a:solidFill>
                <a:latin typeface="微软雅黑" panose="020B0503020204020204" charset="-122"/>
                <a:ea typeface="微软雅黑" panose="020B0503020204020204" charset="-122"/>
                <a:cs typeface="微软雅黑" panose="020B0503020204020204" charset="-122"/>
              </a:rPr>
              <a:t>3.4 句法分析算法</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457200" indent="-457200">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rPr>
              <a:t>Stanford parser</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457200" indent="-457200">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rPr>
              <a:t>Berkeley parser</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等腰三角形 5"/>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
        <p:nvSpPr>
          <p:cNvPr id="2" name="文本框 1"/>
          <p:cNvSpPr txBox="1"/>
          <p:nvPr>
            <p:custDataLst>
              <p:tags r:id="rId6"/>
            </p:custDataLst>
          </p:nvPr>
        </p:nvSpPr>
        <p:spPr>
          <a:xfrm>
            <a:off x="71120" y="167005"/>
            <a:ext cx="11400155" cy="2245360"/>
          </a:xfrm>
          <a:prstGeom prst="rect">
            <a:avLst/>
          </a:prstGeom>
          <a:noFill/>
          <a:ln w="9525">
            <a:noFill/>
          </a:ln>
        </p:spPr>
        <p:txBody>
          <a:bodyPr wrap="square">
            <a:spAutoFit/>
          </a:bodyPr>
          <a:p>
            <a:pPr indent="0"/>
            <a:r>
              <a:rPr lang="zh-CN" altLang="en-US" sz="2800">
                <a:solidFill>
                  <a:schemeClr val="dk1"/>
                </a:solidFill>
                <a:latin typeface="微软雅黑" panose="020B0503020204020204" charset="-122"/>
                <a:ea typeface="微软雅黑" panose="020B0503020204020204" charset="-122"/>
                <a:cs typeface="微软雅黑" panose="020B0503020204020204" charset="-122"/>
              </a:rPr>
              <a:t>3.5斯坦福句法分析实例</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r>
              <a:rPr lang="zh-CN" altLang="en-US" sz="2800">
                <a:solidFill>
                  <a:schemeClr val="dk1"/>
                </a:solidFill>
                <a:latin typeface="微软雅黑" panose="020B0503020204020204" charset="-122"/>
                <a:ea typeface="微软雅黑" panose="020B0503020204020204" charset="-122"/>
                <a:cs typeface="微软雅黑" panose="020B0503020204020204" charset="-122"/>
              </a:rPr>
              <a:t>#句法分析的对象文本</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r>
              <a:rPr lang="zh-CN" altLang="en-US" sz="2800">
                <a:solidFill>
                  <a:schemeClr val="dk1"/>
                </a:solidFill>
                <a:latin typeface="微软雅黑" panose="020B0503020204020204" charset="-122"/>
                <a:ea typeface="微软雅黑" panose="020B0503020204020204" charset="-122"/>
                <a:cs typeface="微软雅黑" panose="020B0503020204020204" charset="-122"/>
              </a:rPr>
              <a:t>target='当今世界正经历一场百年大变革。'</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10" name="图片 1"/>
          <p:cNvPicPr>
            <a:picLocks noChangeAspect="1"/>
          </p:cNvPicPr>
          <p:nvPr/>
        </p:nvPicPr>
        <p:blipFill>
          <a:blip r:embed="rId7"/>
          <a:stretch>
            <a:fillRect/>
          </a:stretch>
        </p:blipFill>
        <p:spPr>
          <a:xfrm>
            <a:off x="842010" y="3049270"/>
            <a:ext cx="7533640" cy="2981325"/>
          </a:xfrm>
          <a:prstGeom prst="rect">
            <a:avLst/>
          </a:prstGeom>
          <a:noFill/>
          <a:ln>
            <a:noFill/>
          </a:ln>
        </p:spPr>
      </p:pic>
    </p:spTree>
    <p:custDataLst>
      <p:tags r:id="rId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pic>
        <p:nvPicPr>
          <p:cNvPr id="11" name="图片 2"/>
          <p:cNvPicPr>
            <a:picLocks noChangeAspect="1"/>
          </p:cNvPicPr>
          <p:nvPr/>
        </p:nvPicPr>
        <p:blipFill>
          <a:blip r:embed="rId6"/>
          <a:stretch>
            <a:fillRect/>
          </a:stretch>
        </p:blipFill>
        <p:spPr>
          <a:xfrm>
            <a:off x="3023235" y="1121410"/>
            <a:ext cx="5474970" cy="4615180"/>
          </a:xfrm>
          <a:prstGeom prst="rect">
            <a:avLst/>
          </a:prstGeom>
          <a:noFill/>
          <a:ln>
            <a:noFill/>
          </a:ln>
        </p:spPr>
      </p:pic>
    </p:spTree>
    <p:custDataLst>
      <p:tags r:id="rId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40640" y="300355"/>
            <a:ext cx="12110720" cy="5489575"/>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自然语言处理句法分析目前面临的关键技术问题：</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（1）语义消歧： 语言中存在很多一词多义的用法，歧义与消歧是自然语言理解中最核心的问题，在词语、句子、段落篇章等各个层次都会出现语言根据语境产生歧义的现象，消歧是指根据上下文识别语义的过程。</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（2）路径优化： 句法分析的搜索空间和句子长度存在指数对应关系，因此，在句子长度超过特定阈值时，搜索空间会变得十分庞大，从而降低了处理效率。优化搜索路径，以确保能够在合理时间范围内查找到模型定义最优解，是句法分析的目标。</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pic>
        <p:nvPicPr>
          <p:cNvPr id="7" name="图片 1"/>
          <p:cNvPicPr>
            <a:picLocks noChangeAspect="1"/>
          </p:cNvPicPr>
          <p:nvPr/>
        </p:nvPicPr>
        <p:blipFill>
          <a:blip r:embed="rId6"/>
          <a:stretch>
            <a:fillRect/>
          </a:stretch>
        </p:blipFill>
        <p:spPr>
          <a:xfrm>
            <a:off x="2487930" y="455930"/>
            <a:ext cx="6610985" cy="5448300"/>
          </a:xfrm>
          <a:prstGeom prst="rect">
            <a:avLst/>
          </a:prstGeom>
          <a:noFill/>
          <a:ln>
            <a:noFill/>
          </a:ln>
        </p:spPr>
      </p:pic>
    </p:spTree>
    <p:custDataLst>
      <p:tags r:id="rId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
        <p:nvSpPr>
          <p:cNvPr id="100" name="文本框 99"/>
          <p:cNvSpPr txBox="1"/>
          <p:nvPr>
            <p:custDataLst>
              <p:tags r:id="rId6"/>
            </p:custDataLst>
          </p:nvPr>
        </p:nvSpPr>
        <p:spPr>
          <a:xfrm>
            <a:off x="121285" y="280670"/>
            <a:ext cx="11673205" cy="5692775"/>
          </a:xfrm>
          <a:prstGeom prst="rect">
            <a:avLst/>
          </a:prstGeom>
          <a:noFill/>
          <a:ln w="9525">
            <a:noFill/>
          </a:ln>
        </p:spPr>
        <p:txBody>
          <a:bodyPr wrap="square">
            <a:spAutoFit/>
          </a:bodyPr>
          <a:p>
            <a:pPr indent="0">
              <a:buFont typeface="Wingdings" panose="05000000000000000000" charset="0"/>
              <a:buNone/>
            </a:pPr>
            <a:r>
              <a:rPr lang="zh-CN" altLang="en-US" sz="2800">
                <a:solidFill>
                  <a:schemeClr val="dk1"/>
                </a:solidFill>
                <a:latin typeface="微软雅黑" panose="020B0503020204020204" charset="-122"/>
                <a:ea typeface="微软雅黑" panose="020B0503020204020204" charset="-122"/>
                <a:cs typeface="微软雅黑" panose="020B0503020204020204" charset="-122"/>
              </a:rPr>
              <a:t>3.1.3 常用句法分析相关数据集</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457200" indent="-457200">
              <a:buFont typeface="Wingdings" panose="05000000000000000000" charset="0"/>
              <a:buChar char="l"/>
            </a:pPr>
            <a:r>
              <a:rPr lang="zh-CN" altLang="en-US" sz="2800" b="0">
                <a:solidFill>
                  <a:schemeClr val="dk1"/>
                </a:solidFill>
                <a:latin typeface="微软雅黑" panose="020B0503020204020204" charset="-122"/>
                <a:ea typeface="微软雅黑" panose="020B0503020204020204" charset="-122"/>
                <a:cs typeface="微软雅黑" panose="020B0503020204020204" charset="-122"/>
              </a:rPr>
              <a:t>英国Lancaster- Leeds 树库</a:t>
            </a:r>
            <a:endParaRPr lang="zh-CN" altLang="en-US" sz="2800" b="0">
              <a:solidFill>
                <a:schemeClr val="dk1"/>
              </a:solidFill>
              <a:latin typeface="微软雅黑" panose="020B0503020204020204" charset="-122"/>
              <a:ea typeface="微软雅黑" panose="020B0503020204020204" charset="-122"/>
              <a:cs typeface="微软雅黑" panose="020B0503020204020204" charset="-122"/>
            </a:endParaRPr>
          </a:p>
          <a:p>
            <a:pPr marL="457200" indent="-457200">
              <a:buFont typeface="Wingdings" panose="05000000000000000000" charset="0"/>
              <a:buChar char="l"/>
            </a:pPr>
            <a:r>
              <a:rPr lang="zh-CN" altLang="en-US" sz="2800" b="0">
                <a:solidFill>
                  <a:schemeClr val="dk1"/>
                </a:solidFill>
                <a:latin typeface="微软雅黑" panose="020B0503020204020204" charset="-122"/>
                <a:ea typeface="微软雅黑" panose="020B0503020204020204" charset="-122"/>
                <a:cs typeface="微软雅黑" panose="020B0503020204020204" charset="-122"/>
              </a:rPr>
              <a:t>美国Penn 树库（涵盖中英文）</a:t>
            </a:r>
            <a:endParaRPr lang="zh-CN" altLang="en-US" sz="2800" b="0">
              <a:solidFill>
                <a:schemeClr val="dk1"/>
              </a:solidFill>
              <a:latin typeface="微软雅黑" panose="020B0503020204020204" charset="-122"/>
              <a:ea typeface="微软雅黑" panose="020B0503020204020204" charset="-122"/>
              <a:cs typeface="微软雅黑" panose="020B0503020204020204" charset="-122"/>
            </a:endParaRPr>
          </a:p>
          <a:p>
            <a:pPr marL="457200" indent="-457200">
              <a:buFont typeface="Wingdings" panose="05000000000000000000" charset="0"/>
              <a:buChar char="l"/>
            </a:pPr>
            <a:r>
              <a:rPr lang="zh-CN" altLang="en-US" sz="2800" b="0">
                <a:solidFill>
                  <a:schemeClr val="dk1"/>
                </a:solidFill>
                <a:latin typeface="微软雅黑" panose="020B0503020204020204" charset="-122"/>
                <a:ea typeface="微软雅黑" panose="020B0503020204020204" charset="-122"/>
                <a:cs typeface="微软雅黑" panose="020B0503020204020204" charset="-122"/>
              </a:rPr>
              <a:t>清华大学句法树库为基础的系列句法分析数据集</a:t>
            </a:r>
            <a:endParaRPr lang="zh-CN" altLang="en-US" sz="2800" b="0">
              <a:solidFill>
                <a:schemeClr val="dk1"/>
              </a:solidFill>
              <a:latin typeface="微软雅黑" panose="020B0503020204020204" charset="-122"/>
              <a:ea typeface="微软雅黑" panose="020B0503020204020204" charset="-122"/>
              <a:cs typeface="微软雅黑" panose="020B0503020204020204" charset="-122"/>
            </a:endParaRPr>
          </a:p>
          <a:p>
            <a:pPr marL="457200" indent="-457200">
              <a:buFont typeface="Wingdings" panose="05000000000000000000" charset="0"/>
              <a:buChar char="l"/>
            </a:pPr>
            <a:r>
              <a:rPr lang="zh-CN" altLang="en-US" sz="2800" b="0">
                <a:solidFill>
                  <a:schemeClr val="dk1"/>
                </a:solidFill>
                <a:latin typeface="微软雅黑" panose="020B0503020204020204" charset="-122"/>
                <a:ea typeface="微软雅黑" panose="020B0503020204020204" charset="-122"/>
                <a:cs typeface="微软雅黑" panose="020B0503020204020204" charset="-122"/>
              </a:rPr>
              <a:t>台湾 Sinica 中文树库等</a:t>
            </a:r>
            <a:endParaRPr lang="zh-CN" altLang="en-US" sz="2800" b="0">
              <a:solidFill>
                <a:schemeClr val="dk1"/>
              </a:solidFill>
              <a:latin typeface="微软雅黑" panose="020B0503020204020204" charset="-122"/>
              <a:ea typeface="微软雅黑" panose="020B0503020204020204" charset="-122"/>
              <a:cs typeface="微软雅黑" panose="020B0503020204020204" charset="-122"/>
            </a:endParaRPr>
          </a:p>
          <a:p>
            <a:pPr marL="457200" indent="-457200">
              <a:buFont typeface="Wingdings" panose="05000000000000000000" charset="0"/>
              <a:buChar char="l"/>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buFont typeface="Wingdings" panose="05000000000000000000" charset="0"/>
              <a:buNone/>
            </a:pPr>
            <a:r>
              <a:rPr lang="zh-CN" altLang="en-US" sz="2800">
                <a:solidFill>
                  <a:schemeClr val="dk1"/>
                </a:solidFill>
                <a:latin typeface="微软雅黑" panose="020B0503020204020204" charset="-122"/>
                <a:ea typeface="微软雅黑" panose="020B0503020204020204" charset="-122"/>
                <a:cs typeface="微软雅黑" panose="020B0503020204020204" charset="-122"/>
              </a:rPr>
              <a:t>语言学家 Robinson 4 个约束性公理。</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marL="457200" indent="-457200">
              <a:buFont typeface="Wingdings" panose="05000000000000000000" charset="0"/>
              <a:buChar char="l"/>
            </a:pP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buFont typeface="Wingdings" panose="05000000000000000000" charset="0"/>
              <a:buNone/>
            </a:pPr>
            <a:r>
              <a:rPr lang="zh-CN" altLang="en-US" sz="2800">
                <a:solidFill>
                  <a:schemeClr val="dk1"/>
                </a:solidFill>
                <a:latin typeface="微软雅黑" panose="020B0503020204020204" charset="-122"/>
                <a:ea typeface="微软雅黑" panose="020B0503020204020204" charset="-122"/>
                <a:cs typeface="微软雅黑" panose="020B0503020204020204" charset="-122"/>
              </a:rPr>
              <a:t>（1）有且仅有一个词语(ROOT，虚拟根节点)不依存于其他词语。</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buFont typeface="Wingdings" panose="05000000000000000000" charset="0"/>
              <a:buNone/>
            </a:pPr>
            <a:r>
              <a:rPr lang="zh-CN" altLang="en-US" sz="2800">
                <a:solidFill>
                  <a:schemeClr val="dk1"/>
                </a:solidFill>
                <a:latin typeface="微软雅黑" panose="020B0503020204020204" charset="-122"/>
                <a:ea typeface="微软雅黑" panose="020B0503020204020204" charset="-122"/>
                <a:cs typeface="微软雅黑" panose="020B0503020204020204" charset="-122"/>
              </a:rPr>
              <a:t>（2）除根节点之外其他单词存在依存关系。</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buFont typeface="Wingdings" panose="05000000000000000000" charset="0"/>
              <a:buNone/>
            </a:pPr>
            <a:r>
              <a:rPr lang="zh-CN" altLang="en-US" sz="2800">
                <a:solidFill>
                  <a:schemeClr val="dk1"/>
                </a:solidFill>
                <a:latin typeface="微软雅黑" panose="020B0503020204020204" charset="-122"/>
                <a:ea typeface="微软雅黑" panose="020B0503020204020204" charset="-122"/>
                <a:cs typeface="微软雅黑" panose="020B0503020204020204" charset="-122"/>
              </a:rPr>
              <a:t>（3）各单词不能依存于多个单词。</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a:p>
            <a:pPr indent="0">
              <a:buFont typeface="Wingdings" panose="05000000000000000000" charset="0"/>
              <a:buNone/>
            </a:pPr>
            <a:r>
              <a:rPr lang="zh-CN" altLang="en-US" sz="2800">
                <a:solidFill>
                  <a:schemeClr val="dk1"/>
                </a:solidFill>
                <a:latin typeface="微软雅黑" panose="020B0503020204020204" charset="-122"/>
                <a:ea typeface="微软雅黑" panose="020B0503020204020204" charset="-122"/>
                <a:cs typeface="微软雅黑" panose="020B0503020204020204" charset="-122"/>
              </a:rPr>
              <a:t>（4）如果单词 X 依存于 Y，那么位置处于 X 和 Y 之间的单词 Z 只能依存于 X、Y 或 XY 之间的单词。</a:t>
            </a:r>
            <a:endParaRPr lang="zh-CN" altLang="en-US" sz="28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按照生成能力，短语结构文法可以划分为4类：</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无约束短语结构文法；</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上下文有关文法（Context-Sensitive Grammar）；</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上下文无关文法（Context-Free Grammar）</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正则文法（Regular Grammar）。</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rPr>
              <a:t>句法分析的评价标准：准确率（Precision）、召回率（Recall）和F1值。</a:t>
            </a: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rPr>
              <a:t>  </a:t>
            </a: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graphicFrame>
        <p:nvGraphicFramePr>
          <p:cNvPr id="2" name="对象 1"/>
          <p:cNvGraphicFramePr/>
          <p:nvPr/>
        </p:nvGraphicFramePr>
        <p:xfrm>
          <a:off x="2724785" y="1626235"/>
          <a:ext cx="6410960" cy="4730115"/>
        </p:xfrm>
        <a:graphic>
          <a:graphicData uri="http://schemas.openxmlformats.org/presentationml/2006/ole">
            <mc:AlternateContent xmlns:mc="http://schemas.openxmlformats.org/markup-compatibility/2006">
              <mc:Choice xmlns:v="urn:schemas-microsoft-com:vml" Requires="v">
                <p:oleObj spid="_x0000_s4" name="" r:id="rId5" imgW="5248275" imgH="4210050" progId="Paint.Picture">
                  <p:embed/>
                </p:oleObj>
              </mc:Choice>
              <mc:Fallback>
                <p:oleObj name="" r:id="rId5" imgW="5248275" imgH="4210050" progId="Paint.Picture">
                  <p:embed/>
                  <p:pic>
                    <p:nvPicPr>
                      <p:cNvPr id="0" name="图片 3"/>
                      <p:cNvPicPr/>
                      <p:nvPr/>
                    </p:nvPicPr>
                    <p:blipFill>
                      <a:blip r:embed="rId6"/>
                      <a:stretch>
                        <a:fillRect/>
                      </a:stretch>
                    </p:blipFill>
                    <p:spPr>
                      <a:xfrm>
                        <a:off x="2724785" y="1626235"/>
                        <a:ext cx="6410960" cy="4730115"/>
                      </a:xfrm>
                      <a:prstGeom prst="rect">
                        <a:avLst/>
                      </a:prstGeom>
                    </p:spPr>
                  </p:pic>
                </p:oleObj>
              </mc:Fallback>
            </mc:AlternateContent>
          </a:graphicData>
        </a:graphic>
      </p:graphicFrame>
    </p:spTree>
    <p:custDataLst>
      <p:tags r:id="rId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rPr>
              <a:t>3.2.1 概率分布上下文无关语法</a:t>
            </a: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rPr>
              <a:t>由于语法的解析存在歧义性，因此结果可能导致多种语法树可供备选，从中找出可能性最高的句法树，即概率最大的句法树，是概率分布上下文无关语法 （Probabilistic Context-Free Grammar:PCFG）的基本处理逻辑。</a:t>
            </a: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graphicFrame>
        <p:nvGraphicFramePr>
          <p:cNvPr id="17" name="对象 16"/>
          <p:cNvGraphicFramePr/>
          <p:nvPr/>
        </p:nvGraphicFramePr>
        <p:xfrm>
          <a:off x="1420495" y="2286000"/>
          <a:ext cx="8855710" cy="4070350"/>
        </p:xfrm>
        <a:graphic>
          <a:graphicData uri="http://schemas.openxmlformats.org/presentationml/2006/ole">
            <mc:AlternateContent xmlns:mc="http://schemas.openxmlformats.org/markup-compatibility/2006">
              <mc:Choice xmlns:v="urn:schemas-microsoft-com:vml" Requires="v">
                <p:oleObj spid="_x0000_s18" name="" r:id="rId5" imgW="8848725" imgH="4067175" progId="Paint.Picture">
                  <p:embed/>
                </p:oleObj>
              </mc:Choice>
              <mc:Fallback>
                <p:oleObj name="" r:id="rId5" imgW="8848725" imgH="4067175" progId="Paint.Picture">
                  <p:embed/>
                  <p:pic>
                    <p:nvPicPr>
                      <p:cNvPr id="0" name="图片 17"/>
                      <p:cNvPicPr/>
                      <p:nvPr/>
                    </p:nvPicPr>
                    <p:blipFill>
                      <a:blip r:embed="rId6"/>
                      <a:stretch>
                        <a:fillRect/>
                      </a:stretch>
                    </p:blipFill>
                    <p:spPr>
                      <a:xfrm>
                        <a:off x="1420495" y="2286000"/>
                        <a:ext cx="8855710" cy="4070350"/>
                      </a:xfrm>
                      <a:prstGeom prst="rect">
                        <a:avLst/>
                      </a:prstGeom>
                    </p:spPr>
                  </p:pic>
                </p:oleObj>
              </mc:Fallback>
            </mc:AlternateContent>
          </a:graphicData>
        </a:graphic>
      </p:graphicFrame>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3970" y="167005"/>
            <a:ext cx="12110720" cy="6554470"/>
          </a:xfrm>
        </p:spPr>
        <p:txBody>
          <a:bodyPr>
            <a:noAutofit/>
          </a:bodyPr>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endParaRPr lang="zh-CN" altLang="en-US" sz="2000">
              <a:latin typeface="+mn-ea"/>
              <a:cs typeface="+mn-ea"/>
            </a:endParaRPr>
          </a:p>
          <a:p>
            <a:pPr algn="l" fontAlgn="auto">
              <a:lnSpc>
                <a:spcPct val="100000"/>
              </a:lnSpc>
              <a:spcBef>
                <a:spcPts val="600"/>
              </a:spcBef>
              <a:spcAft>
                <a:spcPts val="600"/>
              </a:spcAft>
            </a:pPr>
            <a:r>
              <a:rPr lang="zh-CN" altLang="en-US" sz="2800">
                <a:latin typeface="+mn-ea"/>
                <a:cs typeface="+mn-ea"/>
              </a:rPr>
              <a:t>基于上述信息，得出相应句法树的生成概率为：</a:t>
            </a:r>
            <a:endParaRPr lang="zh-CN" altLang="en-US" sz="2800">
              <a:latin typeface="+mn-ea"/>
              <a:cs typeface="+mn-ea"/>
            </a:endParaRPr>
          </a:p>
          <a:p>
            <a:pPr algn="l" fontAlgn="auto">
              <a:lnSpc>
                <a:spcPct val="100000"/>
              </a:lnSpc>
              <a:spcBef>
                <a:spcPts val="600"/>
              </a:spcBef>
              <a:spcAft>
                <a:spcPts val="600"/>
              </a:spcAft>
            </a:pPr>
            <a:r>
              <a:rPr lang="zh-CN" altLang="en-US" sz="2800">
                <a:latin typeface="+mn-ea"/>
                <a:cs typeface="+mn-ea"/>
              </a:rPr>
              <a:t>P1=P(S)×P(NP)×P(VP)×P(V)×P(NP)×P(NP)×P(PP)×P(P)×P(NP)</a:t>
            </a:r>
            <a:endParaRPr lang="zh-CN" altLang="en-US" sz="2800">
              <a:latin typeface="+mn-ea"/>
              <a:cs typeface="+mn-ea"/>
            </a:endParaRPr>
          </a:p>
          <a:p>
            <a:pPr algn="l" fontAlgn="auto">
              <a:lnSpc>
                <a:spcPct val="100000"/>
              </a:lnSpc>
              <a:spcBef>
                <a:spcPts val="600"/>
              </a:spcBef>
              <a:spcAft>
                <a:spcPts val="600"/>
              </a:spcAft>
            </a:pPr>
            <a:r>
              <a:rPr lang="zh-CN" altLang="en-US" sz="2800">
                <a:latin typeface="+mn-ea"/>
                <a:cs typeface="+mn-ea"/>
              </a:rPr>
              <a:t>=1.0×0.2×0.8×1.0×0.5×0.2×1.0×1.0×0.2=0.0032</a:t>
            </a:r>
            <a:endParaRPr lang="zh-CN" altLang="en-US" sz="2800">
              <a:latin typeface="+mn-ea"/>
              <a:cs typeface="+mn-ea"/>
            </a:endParaRPr>
          </a:p>
        </p:txBody>
      </p:sp>
      <p:sp>
        <p:nvSpPr>
          <p:cNvPr id="5" name="灯片编号占位符 4"/>
          <p:cNvSpPr>
            <a:spLocks noGrp="1"/>
          </p:cNvSpPr>
          <p:nvPr>
            <p:ph type="sldNum" sz="quarter" idx="12"/>
          </p:nvPr>
        </p:nvSpPr>
        <p:spPr/>
        <p:txBody>
          <a:bodyPr/>
          <a:p>
            <a:fld id="{565CE74E-AB26-4998-AD42-012C4C1AD076}" type="slidenum">
              <a:rPr lang="zh-CN" altLang="en-US" smtClean="0"/>
            </a:fld>
            <a:endParaRPr lang="zh-CN" altLang="en-US"/>
          </a:p>
        </p:txBody>
      </p:sp>
      <p:pic>
        <p:nvPicPr>
          <p:cNvPr id="8" name="图片 1"/>
          <p:cNvPicPr>
            <a:picLocks noChangeAspect="1"/>
          </p:cNvPicPr>
          <p:nvPr/>
        </p:nvPicPr>
        <p:blipFill>
          <a:blip r:embed="rId1"/>
          <a:stretch>
            <a:fillRect/>
          </a:stretch>
        </p:blipFill>
        <p:spPr>
          <a:xfrm>
            <a:off x="5762625" y="0"/>
            <a:ext cx="5880100" cy="469646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pic>
        <p:nvPicPr>
          <p:cNvPr id="9" name="图片 2"/>
          <p:cNvPicPr>
            <a:picLocks noChangeAspect="1"/>
          </p:cNvPicPr>
          <p:nvPr/>
        </p:nvPicPr>
        <p:blipFill>
          <a:blip r:embed="rId6"/>
          <a:stretch>
            <a:fillRect/>
          </a:stretch>
        </p:blipFill>
        <p:spPr>
          <a:xfrm>
            <a:off x="5250815" y="48895"/>
            <a:ext cx="6738620" cy="4754245"/>
          </a:xfrm>
          <a:prstGeom prst="rect">
            <a:avLst/>
          </a:prstGeom>
          <a:noFill/>
          <a:ln>
            <a:noFill/>
          </a:ln>
        </p:spPr>
      </p:pic>
      <p:sp>
        <p:nvSpPr>
          <p:cNvPr id="100" name="文本框 99"/>
          <p:cNvSpPr txBox="1"/>
          <p:nvPr>
            <p:custDataLst>
              <p:tags r:id="rId7"/>
            </p:custDataLst>
          </p:nvPr>
        </p:nvSpPr>
        <p:spPr>
          <a:xfrm>
            <a:off x="264795" y="4922520"/>
            <a:ext cx="11012170" cy="1814830"/>
          </a:xfrm>
          <a:prstGeom prst="rect">
            <a:avLst/>
          </a:prstGeom>
          <a:noFill/>
          <a:ln w="9525">
            <a:noFill/>
          </a:ln>
        </p:spPr>
        <p:txBody>
          <a:bodyPr wrap="square">
            <a:spAutoFit/>
          </a:bodyPr>
          <a:p>
            <a:pPr indent="0"/>
            <a:r>
              <a:rPr lang="zh-CN" altLang="en-US" sz="2800" b="0">
                <a:solidFill>
                  <a:schemeClr val="dk1"/>
                </a:solidFill>
                <a:latin typeface="微软雅黑" panose="020B0503020204020204" charset="-122"/>
                <a:ea typeface="微软雅黑" panose="020B0503020204020204" charset="-122"/>
                <a:cs typeface="微软雅黑" panose="020B0503020204020204" charset="-122"/>
              </a:rPr>
              <a:t>根据概率分布上下文无关语法得出该句法树的概率为： P2=P(S)×P(NP)×P(VP)×P(VP)×P(V)×P(NP)×P(PP)×P(P)×P(NP)=1.0×0.2×0.7×1.0×1.0×0.2×1.0×1.0×0.2=0.0056</a:t>
            </a:r>
            <a:endParaRPr lang="zh-CN" altLang="en-US" sz="2800" b="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1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1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PLACING_PICTURE_USER_VIEWPORT" val="{&quot;height&quot;:6771,&quot;width&quot;:6771}"/>
</p:tagLst>
</file>

<file path=ppt/tags/tag167.xml><?xml version="1.0" encoding="utf-8"?>
<p:tagLst xmlns:p="http://schemas.openxmlformats.org/presentationml/2006/main">
  <p:tag name="KSO_WM_SLIDE_BK_DARK_LIGHT" val="2"/>
  <p:tag name="KSO_WM_SLIDE_BACKGROUND_TYPE" val="general"/>
</p:tagLst>
</file>

<file path=ppt/tags/tag1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1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SLIDE_BK_DARK_LIGHT" val="2"/>
  <p:tag name="KSO_WM_SLIDE_BACKGROUND_TYPE" val="general"/>
</p:tagLst>
</file>

<file path=ppt/tags/tag1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1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SLIDE_BK_DARK_LIGHT" val="2"/>
  <p:tag name="KSO_WM_SLIDE_BACKGROUND_TYPE" val="gener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1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SLIDE_BK_DARK_LIGHT" val="2"/>
  <p:tag name="KSO_WM_SLIDE_BACKGROUND_TYPE" val="general"/>
</p:tagLst>
</file>

<file path=ppt/tags/tag1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1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SLIDE_BK_DARK_LIGHT" val="2"/>
  <p:tag name="KSO_WM_SLIDE_BACKGROUND_TYPE" val="general"/>
</p:tagLst>
</file>

<file path=ppt/tags/tag1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SLIDE_BK_DARK_LIGHT" val="2"/>
  <p:tag name="KSO_WM_SLIDE_BACKGROUND_TYPE" val="general"/>
</p:tagLst>
</file>

<file path=ppt/tags/tag1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SLIDE_BK_DARK_LIGHT" val="2"/>
  <p:tag name="KSO_WM_SLIDE_BACKGROUND_TYPE" val="general"/>
</p:tagLst>
</file>

<file path=ppt/tags/tag2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2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SLIDE_BK_DARK_LIGHT" val="2"/>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SLIDE_BK_DARK_LIGHT" val="2"/>
  <p:tag name="KSO_WM_SLIDE_BACKGROUND_TYPE" val="general"/>
</p:tagLst>
</file>

<file path=ppt/tags/tag2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2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SLIDE_BK_DARK_LIGHT" val="2"/>
  <p:tag name="KSO_WM_SLIDE_BACKGROUND_TYPE" val="general"/>
</p:tagLst>
</file>

<file path=ppt/tags/tag2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61fd97-936f-4aee-aeef-ed19c8ad09ba}"/>
  <p:tag name="KSO_WM_UNIT_TYPE" val="i"/>
</p:tagLst>
</file>

<file path=ppt/tags/tag2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9.xml><?xml version="1.0" encoding="utf-8"?>
<p:tagLst xmlns:p="http://schemas.openxmlformats.org/presentationml/2006/main">
  <p:tag name="KSO_WM_SLIDE_BK_DARK_LIGHT" val="2"/>
  <p:tag name="KSO_WM_SLIDE_BACKGROUND_TYPE" val="gener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PP_MARK_KEY" val="7bd179fe-369d-45fd-ab71-9b3916d46320"/>
  <p:tag name="COMMONDATA" val="eyJoZGlkIjoiZmQyZmI3M2RmZGE1MTNlOGY0NWNhZjJhMDY5OGVkYzYifQ=="/>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4">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1374</Words>
  <Application>WPS 演示</Application>
  <PresentationFormat>宽屏</PresentationFormat>
  <Paragraphs>116</Paragraphs>
  <Slides>12</Slides>
  <Notes>0</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2</vt:i4>
      </vt:variant>
      <vt:variant>
        <vt:lpstr>幻灯片标题</vt:lpstr>
      </vt:variant>
      <vt:variant>
        <vt:i4>12</vt:i4>
      </vt:variant>
    </vt:vector>
  </HeadingPairs>
  <TitlesOfParts>
    <vt:vector size="27" baseType="lpstr">
      <vt:lpstr>Arial</vt:lpstr>
      <vt:lpstr>宋体</vt:lpstr>
      <vt:lpstr>Wingdings</vt:lpstr>
      <vt:lpstr>微软雅黑</vt:lpstr>
      <vt:lpstr>汉仪旗黑-85S</vt:lpstr>
      <vt:lpstr>黑体</vt:lpstr>
      <vt:lpstr>Viner Hand ITC</vt:lpstr>
      <vt:lpstr>汉仪旗黑-85S</vt:lpstr>
      <vt:lpstr>Wingdings</vt:lpstr>
      <vt:lpstr>Arial Unicode MS</vt:lpstr>
      <vt:lpstr>Calibri</vt:lpstr>
      <vt:lpstr>Office 主题</vt:lpstr>
      <vt:lpstr>1_Office 主题​​</vt:lpstr>
      <vt:lpstr>Paint.Picture</vt:lpstr>
      <vt:lpstr>Paint.Picture</vt:lpstr>
      <vt:lpstr>第三章  句法分析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温</cp:lastModifiedBy>
  <cp:revision>27</cp:revision>
  <dcterms:created xsi:type="dcterms:W3CDTF">2021-10-18T05:16:00Z</dcterms:created>
  <dcterms:modified xsi:type="dcterms:W3CDTF">2023-02-10T15:26:29Z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03E029BE954C4D2CA9EC83950251E6B9</vt:lpwstr>
  </property>
  <property fmtid="{D5CDD505-2E9C-101B-9397-08002B2CF9AE}" pid="3" name="KSOProductBuildVer">
    <vt:lpwstr>2052-11.1.0.13703</vt:lpwstr>
  </property>
</Properties>
</file>