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2"/>
  </p:notesMasterIdLst>
  <p:sldIdLst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21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Viner Hand ITC" panose="03070502030502020203" charset="0"/>
              <a:ea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tags" Target="../tags/tag160.xml"/><Relationship Id="rId24" Type="http://schemas.openxmlformats.org/officeDocument/2006/relationships/tags" Target="../tags/tag159.xml"/><Relationship Id="rId23" Type="http://schemas.openxmlformats.org/officeDocument/2006/relationships/tags" Target="../tags/tag158.xml"/><Relationship Id="rId22" Type="http://schemas.openxmlformats.org/officeDocument/2006/relationships/tags" Target="../tags/tag157.xml"/><Relationship Id="rId21" Type="http://schemas.openxmlformats.org/officeDocument/2006/relationships/tags" Target="../tags/tag156.xml"/><Relationship Id="rId20" Type="http://schemas.openxmlformats.org/officeDocument/2006/relationships/tags" Target="../tags/tag155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67.xml"/><Relationship Id="rId7" Type="http://schemas.openxmlformats.org/officeDocument/2006/relationships/image" Target="../media/image1.jpeg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73.xml"/><Relationship Id="rId6" Type="http://schemas.openxmlformats.org/officeDocument/2006/relationships/image" Target="../media/image2.emf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79.xml"/><Relationship Id="rId6" Type="http://schemas.openxmlformats.org/officeDocument/2006/relationships/image" Target="../media/image3.emf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85.xml"/><Relationship Id="rId7" Type="http://schemas.openxmlformats.org/officeDocument/2006/relationships/image" Target="../media/image4.wmf"/><Relationship Id="rId6" Type="http://schemas.openxmlformats.org/officeDocument/2006/relationships/oleObject" Target="../embeddings/oleObject1.bin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0" Type="http://schemas.openxmlformats.org/officeDocument/2006/relationships/vmlDrawing" Target="../drawings/vmlDrawing1.vml"/><Relationship Id="rId1" Type="http://schemas.openxmlformats.org/officeDocument/2006/relationships/tags" Target="../tags/tag18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92.xml"/><Relationship Id="rId8" Type="http://schemas.openxmlformats.org/officeDocument/2006/relationships/tags" Target="../tags/tag191.xml"/><Relationship Id="rId7" Type="http://schemas.openxmlformats.org/officeDocument/2006/relationships/image" Target="../media/image5.wmf"/><Relationship Id="rId6" Type="http://schemas.openxmlformats.org/officeDocument/2006/relationships/oleObject" Target="../embeddings/oleObject2.bin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8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98.xml"/><Relationship Id="rId6" Type="http://schemas.openxmlformats.org/officeDocument/2006/relationships/image" Target="../media/image6.png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04.xml"/><Relationship Id="rId6" Type="http://schemas.openxmlformats.org/officeDocument/2006/relationships/image" Target="../media/image7.png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10.xml"/><Relationship Id="rId6" Type="http://schemas.openxmlformats.org/officeDocument/2006/relationships/image" Target="../media/image8.png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16.xml"/><Relationship Id="rId6" Type="http://schemas.openxmlformats.org/officeDocument/2006/relationships/image" Target="../media/image9.png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906780" y="91440"/>
            <a:ext cx="10378440" cy="676275"/>
          </a:xfr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4000" b="1">
                <a:solidFill>
                  <a:schemeClr val="accent1"/>
                </a:solidFill>
                <a:latin typeface="汉仪旗黑-85S" charset="0"/>
                <a:cs typeface="汉仪旗黑-85S" charset="0"/>
                <a:sym typeface="+mn-ea"/>
              </a:rPr>
              <a:t>第四章  文本向量化</a:t>
            </a:r>
            <a:endParaRPr lang="zh-CN" altLang="en-US" sz="4000" b="1">
              <a:solidFill>
                <a:schemeClr val="accent1"/>
              </a:solidFill>
              <a:latin typeface="汉仪旗黑-85S" charset="0"/>
              <a:cs typeface="汉仪旗黑-85S" charset="0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40640" y="580390"/>
            <a:ext cx="12110720" cy="4676140"/>
          </a:xfrm>
        </p:spPr>
        <p:txBody>
          <a:bodyPr>
            <a:noAutofit/>
          </a:bodyPr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微软雅黑" panose="020B0503020204020204" charset="-122"/>
              </a:rPr>
              <a:t>4.1 文本向量化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微软雅黑" panose="020B0503020204020204" charset="-122"/>
              </a:rPr>
              <a:t>4.1.1 文本向量化概述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微软雅黑" panose="020B0503020204020204" charset="-122"/>
              </a:rPr>
              <a:t>文本向量化：将文本信息表示成能够表达文本语义的向量，是用数值向量来表示文本的语义。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微软雅黑" panose="020B0503020204020204" charset="-122"/>
              </a:rPr>
              <a:t>词嵌入(Word Embedding)：一种将文本中的词转换成数字向量的方法，属于文本向量化处理的范畴。</a:t>
            </a:r>
            <a:endParaRPr lang="en-US" altLang="zh-CN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</a:pPr>
            <a:r>
              <a:rPr lang="en-US" altLang="zh-CN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微软雅黑" panose="020B0503020204020204" charset="-122"/>
              </a:rPr>
              <a:t>向量嵌入操作面临的挑战包括：</a:t>
            </a:r>
            <a:endParaRPr lang="en-US" altLang="zh-CN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</a:pPr>
            <a:r>
              <a:rPr lang="en-US" altLang="zh-CN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微软雅黑" panose="020B0503020204020204" charset="-122"/>
              </a:rPr>
              <a:t>（1）信息丢失：向量表达需要保留信息结构和节点间的联系。</a:t>
            </a:r>
            <a:endParaRPr lang="en-US" altLang="zh-CN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</a:pPr>
            <a:r>
              <a:rPr lang="en-US" altLang="zh-CN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微软雅黑" panose="020B0503020204020204" charset="-122"/>
              </a:rPr>
              <a:t>（2）可扩展性：嵌入方法应具有可扩展性，能够处理可变长文本信息。</a:t>
            </a:r>
            <a:endParaRPr lang="en-US" altLang="zh-CN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</a:pPr>
            <a:r>
              <a:rPr lang="en-US" altLang="zh-CN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cs typeface="微软雅黑" panose="020B0503020204020204" charset="-122"/>
              </a:rPr>
              <a:t>（3）维数优化：高维数会提高精度，但时间和空间复杂性也被放大。低维度虽然时间、空间复杂度低，但以损失原始信息为代价，因此需要权衡最佳维度的选择。</a:t>
            </a:r>
            <a:endParaRPr lang="en-US" altLang="zh-CN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p>
            <a:fld id="{565CE74E-AB26-4998-AD42-012C4C1AD076}" type="slidenum">
              <a:rPr lang="zh-CN" altLang="en-US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海报790-Python自然语言处理——算法、技术及项目案例实战（微课视频版）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06330" y="91440"/>
            <a:ext cx="1604010" cy="160401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40640" y="300355"/>
            <a:ext cx="12110720" cy="5489575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4.1.2 文本向量化常见模型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 One-hot模型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One-hot编码采用N位状态寄存器来对N个状态进行编码，是分类变量作为二进制向量的表述。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565CE74E-AB26-4998-AD42-012C4C1AD076}" type="slidenum">
              <a:rPr lang="zh-CN" altLang="en-US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1365" y="2931160"/>
            <a:ext cx="10973435" cy="342519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13970" y="167005"/>
            <a:ext cx="12110720" cy="655447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（2）词袋模型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词袋模型(Bag-of-words model：BOW)假定对于给定文本，忽略单词出现的顺序和语法等因素，将其视为词汇的简单集合，文档中每个单词的出现属于独立关系，不依赖于其它单词。先将句子向量化，句子维度和字典维度一致，第 i 维上的数字代表 ID 为 i 的词语在该句子里出现的频率。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565CE74E-AB26-4998-AD42-012C4C1AD076}" type="slidenum">
              <a:rPr lang="zh-CN" altLang="en-US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4975" y="3307715"/>
            <a:ext cx="9648825" cy="216027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13970" y="167005"/>
            <a:ext cx="12110720" cy="655447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（3）TF-IDF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TF-IDF（term frequency-inverse document frequency）是数据信息挖掘的常用统计技术。TF(Term Frequency)中文含义是词频，IDF(Inverse Document Frequency)中文含义是逆文本频率指数。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（4）N-Gram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N-Gram语言模型基本思路是给定文本信息，预测下一个最可能出现的词语。N=1称为unigram，表示下一词的出现不依赖于前面的任何词；N=2称为bigram，表示下一词仅依赖前面紧邻的一个词语，依次类推。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565CE74E-AB26-4998-AD42-012C4C1AD076}" type="slidenum">
              <a:rPr lang="zh-CN" altLang="en-US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对象 -2147482599"/>
          <p:cNvGraphicFramePr>
            <a:graphicFrameLocks noChangeAspect="1"/>
          </p:cNvGraphicFramePr>
          <p:nvPr/>
        </p:nvGraphicFramePr>
        <p:xfrm>
          <a:off x="1595120" y="2694940"/>
          <a:ext cx="7347585" cy="751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2108200" imgH="215900" progId="Equation.KSEE3">
                  <p:embed/>
                </p:oleObj>
              </mc:Choice>
              <mc:Fallback>
                <p:oleObj name="" r:id="rId6" imgW="2108200" imgH="2159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95120" y="2694940"/>
                        <a:ext cx="7347585" cy="7518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13970" y="167005"/>
            <a:ext cx="12110720" cy="655447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565CE74E-AB26-4998-AD42-012C4C1AD076}" type="slidenum">
              <a:rPr lang="zh-CN" altLang="en-US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对象 -2147482598"/>
          <p:cNvGraphicFramePr>
            <a:graphicFrameLocks noChangeAspect="1"/>
          </p:cNvGraphicFramePr>
          <p:nvPr/>
        </p:nvGraphicFramePr>
        <p:xfrm>
          <a:off x="506730" y="596265"/>
          <a:ext cx="11136630" cy="781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3619500" imgH="254000" progId="Equation.KSEE3">
                  <p:embed/>
                </p:oleObj>
              </mc:Choice>
              <mc:Fallback>
                <p:oleObj name="" r:id="rId6" imgW="3619500" imgH="2540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6730" y="596265"/>
                        <a:ext cx="11136630" cy="7816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224790" y="2829560"/>
            <a:ext cx="1170051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（5）Word2Vec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zh-CN" altLang="en-US" sz="2800" b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将不可计算、非结构化的词语转化为可计算、结构化的向量。word2vec模型假设不关注词的出现顺序。</a:t>
            </a:r>
            <a:r>
              <a:rPr lang="en-US" altLang="zh-CN" sz="2800" b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zh-CN" altLang="en-US" sz="2800" b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ord2Vec包含连续词袋模型CBOW（Continues Bag of Words）和Skip-gram模型两种网络结构。</a:t>
            </a:r>
            <a:endParaRPr lang="zh-CN" altLang="en-US" sz="2800" b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13970" y="167005"/>
            <a:ext cx="12110720" cy="655447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图4-1  CBOW模型</a:t>
            </a: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565CE74E-AB26-4998-AD42-012C4C1AD076}" type="slidenum">
              <a:rPr lang="zh-CN" altLang="en-US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5590" y="167005"/>
            <a:ext cx="6405245" cy="521716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13970" y="167005"/>
            <a:ext cx="12110720" cy="655447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图4-2  Skip-Gram模型</a:t>
            </a: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lvl="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l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565CE74E-AB26-4998-AD42-012C4C1AD076}" type="slidenum">
              <a:rPr lang="zh-CN" altLang="en-US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7505" y="167005"/>
            <a:ext cx="6007735" cy="491998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13970" y="167005"/>
            <a:ext cx="12110720" cy="655447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（6）Doc2Vec</a:t>
            </a: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Doc2vec包含两种模型：Distributed Memory（DM）和Distributed Bag of Words（DBOW）</a:t>
            </a: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图4-3  Distributed Memory（DM）模型</a:t>
            </a: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565CE74E-AB26-4998-AD42-012C4C1AD076}" type="slidenum">
              <a:rPr lang="zh-CN" altLang="en-US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7850" y="1746885"/>
            <a:ext cx="5295265" cy="404558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13970" y="167005"/>
            <a:ext cx="12110720" cy="655447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图4-4  Distributed Bag of Words（DBOW）模型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</a:pP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565CE74E-AB26-4998-AD42-012C4C1AD076}" type="slidenum">
              <a:rPr lang="zh-CN" altLang="en-US" smtClean="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solidFill>
                <a:schemeClr val="dk1">
                  <a:tint val="75000"/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0790" y="523875"/>
            <a:ext cx="6346190" cy="456946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d2b464b-5cd2-4f0a-81c7-5b7aa2127c00}"/>
  <p:tag name="KSO_WM_UNIT_TYPE" val="i"/>
</p:tagLst>
</file>

<file path=ppt/tags/tag1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4.xml><?xml version="1.0" encoding="utf-8"?>
<p:tagLst xmlns:p="http://schemas.openxmlformats.org/presentationml/2006/main">
  <p:tag name="KSO_WM_UNIT_TEXT_FILL_FORE_SCHEMECOLOR_INDEX_BRIGHTNESS" val="0.15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UNIT_PLACING_PICTURE_USER_VIEWPORT" val="{&quot;height&quot;:6771,&quot;width&quot;:6771}"/>
</p:tagLst>
</file>

<file path=ppt/tags/tag1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d2b464b-5cd2-4f0a-81c7-5b7aa2127c00}"/>
  <p:tag name="KSO_WM_UNIT_TYPE" val="i"/>
</p:tagLst>
</file>

<file path=ppt/tags/tag1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d2b464b-5cd2-4f0a-81c7-5b7aa2127c00}"/>
  <p:tag name="KSO_WM_UNIT_TYPE" val="i"/>
</p:tagLst>
</file>

<file path=ppt/tags/tag1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d2b464b-5cd2-4f0a-81c7-5b7aa2127c00}"/>
  <p:tag name="KSO_WM_UNIT_TYPE" val="i"/>
</p:tagLst>
</file>

<file path=ppt/tags/tag1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d2b464b-5cd2-4f0a-81c7-5b7aa2127c00}"/>
  <p:tag name="KSO_WM_UNIT_TYPE" val="i"/>
</p:tagLst>
</file>

<file path=ppt/tags/tag1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d2b464b-5cd2-4f0a-81c7-5b7aa2127c00}"/>
  <p:tag name="KSO_WM_UNIT_TYPE" val="i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d2b464b-5cd2-4f0a-81c7-5b7aa2127c00}"/>
  <p:tag name="KSO_WM_UNIT_TYPE" val="i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d2b464b-5cd2-4f0a-81c7-5b7aa2127c00}"/>
  <p:tag name="KSO_WM_UNIT_TYPE" val="i"/>
</p:tagLst>
</file>

<file path=ppt/tags/tag2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d2b464b-5cd2-4f0a-81c7-5b7aa2127c00}"/>
  <p:tag name="KSO_WM_UNIT_TYPE" val="i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17.xml><?xml version="1.0" encoding="utf-8"?>
<p:tagLst xmlns:p="http://schemas.openxmlformats.org/presentationml/2006/main">
  <p:tag name="KSO_WPP_MARK_KEY" val="1c059b0e-2aec-49c9-9452-5137432bc2a4"/>
  <p:tag name="COMMONDATA" val="eyJoZGlkIjoiZmQyZmI3M2RmZGE1MTNlOGY0NWNhZjJhMDY5OGVkYzYifQ==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44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WPS 演示</Application>
  <PresentationFormat>宽屏</PresentationFormat>
  <Paragraphs>106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汉仪旗黑-85S</vt:lpstr>
      <vt:lpstr>Wingdings</vt:lpstr>
      <vt:lpstr>Arial Unicode MS</vt:lpstr>
      <vt:lpstr>Calibri</vt:lpstr>
      <vt:lpstr>Office 主题</vt:lpstr>
      <vt:lpstr>1_Office 主题​​</vt:lpstr>
      <vt:lpstr>Equation.KSEE3</vt:lpstr>
      <vt:lpstr>Equation.KSEE3</vt:lpstr>
      <vt:lpstr>第四章  文本向量化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温</cp:lastModifiedBy>
  <cp:revision>25</cp:revision>
  <dcterms:created xsi:type="dcterms:W3CDTF">2021-10-18T05:16:00Z</dcterms:created>
  <dcterms:modified xsi:type="dcterms:W3CDTF">2023-02-10T15:26:11Z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03E029BE954C4D2CA9EC83950251E6B9</vt:lpwstr>
  </property>
  <property fmtid="{D5CDD505-2E9C-101B-9397-08002B2CF9AE}" pid="3" name="KSOProductBuildVer">
    <vt:lpwstr>2052-11.1.0.13703</vt:lpwstr>
  </property>
</Properties>
</file>