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sldIdLst>
    <p:sldId id="266" r:id="rId4"/>
    <p:sldId id="267" r:id="rId5"/>
    <p:sldId id="268" r:id="rId6"/>
    <p:sldId id="269" r:id="rId7"/>
    <p:sldId id="270" r:id="rId8"/>
    <p:sldId id="271" r:id="rId9"/>
    <p:sldId id="272" r:id="rId10"/>
    <p:sldId id="273" r:id="rId11"/>
    <p:sldId id="274" r:id="rId13"/>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7" Type="http://schemas.openxmlformats.org/officeDocument/2006/relationships/tags" Target="tags/tag175.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128.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33.xml"/><Relationship Id="rId5" Type="http://schemas.openxmlformats.org/officeDocument/2006/relationships/image" Target="../media/image1.jpeg"/><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3.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18.xml"/><Relationship Id="rId7" Type="http://schemas.openxmlformats.org/officeDocument/2006/relationships/tags" Target="../tags/tag143.xml"/><Relationship Id="rId6" Type="http://schemas.openxmlformats.org/officeDocument/2006/relationships/image" Target="../media/image2.wmf"/><Relationship Id="rId5" Type="http://schemas.openxmlformats.org/officeDocument/2006/relationships/oleObject" Target="../embeddings/oleObject1.bin"/><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49.xml"/><Relationship Id="rId6" Type="http://schemas.openxmlformats.org/officeDocument/2006/relationships/image" Target="../media/image3.png"/><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4.xml"/><Relationship Id="rId5" Type="http://schemas.openxmlformats.org/officeDocument/2006/relationships/image" Target="../media/image4.png"/><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8.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8.xml"/><Relationship Id="rId6" Type="http://schemas.openxmlformats.org/officeDocument/2006/relationships/tags" Target="../tags/tag174.xml"/><Relationship Id="rId5" Type="http://schemas.openxmlformats.org/officeDocument/2006/relationships/image" Target="../media/image5.png"/><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2" name="标题 1"/>
          <p:cNvSpPr>
            <a:spLocks noGrp="1"/>
          </p:cNvSpPr>
          <p:nvPr>
            <p:ph type="ctrTitle" idx="4294967295"/>
          </p:nvPr>
        </p:nvSpPr>
        <p:spPr>
          <a:xfrm>
            <a:off x="906780" y="291465"/>
            <a:ext cx="10378440" cy="676275"/>
          </a:xfrm>
        </p:spPr>
        <p:txBody>
          <a:bodyPr vert="horz" lIns="91440" tIns="45720" rIns="91440" bIns="45720" rtlCol="0" anchor="b">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ctr">
              <a:buClrTx/>
              <a:buSzTx/>
              <a:buFontTx/>
            </a:pPr>
            <a:r>
              <a:rPr lang="zh-CN" altLang="en-US" sz="4000" b="1">
                <a:solidFill>
                  <a:schemeClr val="accent1"/>
                </a:solidFill>
                <a:latin typeface="微软雅黑" panose="020B0503020204020204" charset="-122"/>
                <a:ea typeface="微软雅黑" panose="020B0503020204020204" charset="-122"/>
                <a:cs typeface="微软雅黑" panose="020B0503020204020204" charset="-122"/>
                <a:sym typeface="+mn-ea"/>
              </a:rPr>
              <a:t>第一章  自然语言处理概述</a:t>
            </a:r>
            <a:endParaRPr lang="zh-CN" altLang="en-US" sz="4000" b="1">
              <a:solidFill>
                <a:schemeClr val="accent1"/>
              </a:solidFill>
              <a:latin typeface="微软雅黑" panose="020B0503020204020204" charset="-122"/>
              <a:ea typeface="微软雅黑" panose="020B0503020204020204" charset="-122"/>
              <a:cs typeface="微软雅黑" panose="020B0503020204020204" charset="-122"/>
              <a:sym typeface="+mn-ea"/>
            </a:endParaRPr>
          </a:p>
        </p:txBody>
      </p:sp>
      <p:sp>
        <p:nvSpPr>
          <p:cNvPr id="3" name="副标题 2"/>
          <p:cNvSpPr>
            <a:spLocks noGrp="1"/>
          </p:cNvSpPr>
          <p:nvPr>
            <p:ph type="subTitle" idx="4294967295"/>
            <p:custDataLst>
              <p:tags r:id="rId3"/>
            </p:custDataLst>
          </p:nvPr>
        </p:nvSpPr>
        <p:spPr>
          <a:xfrm>
            <a:off x="40640" y="1113790"/>
            <a:ext cx="12110720" cy="4676140"/>
          </a:xfrm>
        </p:spPr>
        <p:txBody>
          <a:bodyPr>
            <a:noAutofit/>
          </a:bodyPr>
          <a:p>
            <a:pPr algn="l" fontAlgn="auto">
              <a:lnSpc>
                <a:spcPct val="100000"/>
              </a:lnSpc>
              <a:spcBef>
                <a:spcPts val="600"/>
              </a:spcBef>
              <a:spcAft>
                <a:spcPts val="600"/>
              </a:spcAft>
            </a:pPr>
            <a:r>
              <a:rPr lang="zh-CN" altLang="en-US" sz="2800">
                <a:solidFill>
                  <a:schemeClr val="dk1">
                    <a:lumMod val="75000"/>
                    <a:lumOff val="25000"/>
                  </a:schemeClr>
                </a:solidFill>
                <a:latin typeface="微软雅黑" panose="020B0503020204020204" charset="-122"/>
                <a:cs typeface="微软雅黑" panose="020B0503020204020204" charset="-122"/>
              </a:rPr>
              <a:t>1.1 自然语言处理</a:t>
            </a:r>
            <a:endParaRPr lang="zh-CN" altLang="en-US" sz="2800">
              <a:solidFill>
                <a:schemeClr val="dk1">
                  <a:lumMod val="75000"/>
                  <a:lumOff val="2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pPr>
            <a:r>
              <a:rPr lang="zh-CN" altLang="en-US" sz="2800">
                <a:solidFill>
                  <a:schemeClr val="dk1">
                    <a:lumMod val="75000"/>
                    <a:lumOff val="25000"/>
                  </a:schemeClr>
                </a:solidFill>
                <a:latin typeface="微软雅黑" panose="020B0503020204020204" charset="-122"/>
                <a:cs typeface="微软雅黑" panose="020B0503020204020204" charset="-122"/>
              </a:rPr>
              <a:t>1.1.1 自然语言处理主要研究对象</a:t>
            </a:r>
            <a:endParaRPr lang="zh-CN" altLang="en-US" sz="2800">
              <a:solidFill>
                <a:schemeClr val="dk1">
                  <a:lumMod val="75000"/>
                  <a:lumOff val="25000"/>
                </a:schemeClr>
              </a:solidFill>
              <a:latin typeface="微软雅黑" panose="020B0503020204020204" charset="-122"/>
              <a:cs typeface="微软雅黑" panose="020B0503020204020204" charset="-122"/>
            </a:endParaRPr>
          </a:p>
          <a:p>
            <a:pPr marL="457200" indent="-457200" algn="l" fontAlgn="auto">
              <a:lnSpc>
                <a:spcPct val="100000"/>
              </a:lnSpc>
              <a:spcBef>
                <a:spcPts val="600"/>
              </a:spcBef>
              <a:spcAft>
                <a:spcPts val="600"/>
              </a:spcAft>
              <a:buFont typeface="Wingdings" panose="05000000000000000000" charset="0"/>
              <a:buChar char="l"/>
            </a:pPr>
            <a:r>
              <a:rPr lang="zh-CN" altLang="en-US" sz="2800">
                <a:solidFill>
                  <a:schemeClr val="dk1">
                    <a:lumMod val="75000"/>
                    <a:lumOff val="25000"/>
                  </a:schemeClr>
                </a:solidFill>
                <a:latin typeface="微软雅黑" panose="020B0503020204020204" charset="-122"/>
                <a:cs typeface="微软雅黑" panose="020B0503020204020204" charset="-122"/>
              </a:rPr>
              <a:t>自然语言处理（Natural Language Processing：NLP）是以人类社会的语言信息（比如语音和文本）为主要研究对象，利用计算机技术来理解、分析和处理语言的一门新兴综合性学科，最终目标是突破人类与计算机的交流瓶颈，提升人机沟通的速度和效率。</a:t>
            </a:r>
            <a:endParaRPr lang="zh-CN" altLang="en-US" sz="2800">
              <a:solidFill>
                <a:schemeClr val="dk1">
                  <a:lumMod val="75000"/>
                  <a:lumOff val="25000"/>
                </a:schemeClr>
              </a:solidFill>
              <a:latin typeface="微软雅黑" panose="020B0503020204020204" charset="-122"/>
              <a:cs typeface="微软雅黑" panose="020B0503020204020204" charset="-122"/>
            </a:endParaRPr>
          </a:p>
          <a:p>
            <a:pPr algn="l" fontAlgn="auto">
              <a:lnSpc>
                <a:spcPct val="100000"/>
              </a:lnSpc>
              <a:spcBef>
                <a:spcPts val="600"/>
              </a:spcBef>
              <a:spcAft>
                <a:spcPts val="600"/>
              </a:spcAft>
              <a:buFont typeface="Wingdings" panose="05000000000000000000" charset="0"/>
            </a:pPr>
            <a:r>
              <a:rPr lang="zh-CN" altLang="en-US" sz="2800">
                <a:solidFill>
                  <a:schemeClr val="dk1">
                    <a:lumMod val="75000"/>
                    <a:lumOff val="25000"/>
                  </a:schemeClr>
                </a:solidFill>
                <a:latin typeface="微软雅黑" panose="020B0503020204020204" charset="-122"/>
                <a:cs typeface="微软雅黑" panose="020B0503020204020204" charset="-122"/>
              </a:rPr>
              <a:t>1.1.2 自然语言处理分类</a:t>
            </a:r>
            <a:endParaRPr lang="zh-CN" altLang="en-US" sz="2800">
              <a:solidFill>
                <a:schemeClr val="dk1">
                  <a:lumMod val="75000"/>
                  <a:lumOff val="25000"/>
                </a:schemeClr>
              </a:solidFill>
              <a:latin typeface="微软雅黑" panose="020B0503020204020204" charset="-122"/>
              <a:cs typeface="微软雅黑" panose="020B0503020204020204" charset="-122"/>
            </a:endParaRPr>
          </a:p>
          <a:p>
            <a:pPr marL="457200" indent="-457200" algn="l" fontAlgn="auto">
              <a:lnSpc>
                <a:spcPct val="100000"/>
              </a:lnSpc>
              <a:spcBef>
                <a:spcPts val="600"/>
              </a:spcBef>
              <a:spcAft>
                <a:spcPts val="600"/>
              </a:spcAft>
              <a:buFont typeface="Wingdings" panose="05000000000000000000" charset="0"/>
              <a:buChar char="l"/>
            </a:pPr>
            <a:r>
              <a:rPr lang="zh-CN" altLang="en-US" sz="2800">
                <a:solidFill>
                  <a:schemeClr val="dk1">
                    <a:lumMod val="75000"/>
                    <a:lumOff val="25000"/>
                  </a:schemeClr>
                </a:solidFill>
                <a:latin typeface="微软雅黑" panose="020B0503020204020204" charset="-122"/>
                <a:cs typeface="微软雅黑" panose="020B0503020204020204" charset="-122"/>
              </a:rPr>
              <a:t>广义：</a:t>
            </a:r>
            <a:endParaRPr lang="zh-CN" altLang="en-US" sz="2800">
              <a:solidFill>
                <a:schemeClr val="dk1">
                  <a:lumMod val="75000"/>
                  <a:lumOff val="25000"/>
                </a:schemeClr>
              </a:solidFill>
              <a:latin typeface="微软雅黑" panose="020B0503020204020204" charset="-122"/>
              <a:cs typeface="微软雅黑" panose="020B0503020204020204" charset="-122"/>
            </a:endParaRPr>
          </a:p>
          <a:p>
            <a:pPr marL="457200" indent="-457200" algn="l" fontAlgn="auto">
              <a:lnSpc>
                <a:spcPct val="100000"/>
              </a:lnSpc>
              <a:spcBef>
                <a:spcPts val="600"/>
              </a:spcBef>
              <a:spcAft>
                <a:spcPts val="600"/>
              </a:spcAft>
              <a:buFont typeface="Wingdings" panose="05000000000000000000" charset="0"/>
              <a:buChar char="ü"/>
            </a:pPr>
            <a:r>
              <a:rPr lang="zh-CN" altLang="en-US" sz="2800">
                <a:solidFill>
                  <a:schemeClr val="dk1">
                    <a:lumMod val="75000"/>
                    <a:lumOff val="25000"/>
                  </a:schemeClr>
                </a:solidFill>
                <a:latin typeface="微软雅黑" panose="020B0503020204020204" charset="-122"/>
                <a:cs typeface="微软雅黑" panose="020B0503020204020204" charset="-122"/>
              </a:rPr>
              <a:t>自然语言理解（Natural Language Understanding：NLU）</a:t>
            </a:r>
            <a:endParaRPr lang="zh-CN" altLang="en-US" sz="2800">
              <a:solidFill>
                <a:schemeClr val="dk1">
                  <a:lumMod val="75000"/>
                  <a:lumOff val="25000"/>
                </a:schemeClr>
              </a:solidFill>
              <a:latin typeface="微软雅黑" panose="020B0503020204020204" charset="-122"/>
              <a:cs typeface="微软雅黑" panose="020B0503020204020204" charset="-122"/>
            </a:endParaRPr>
          </a:p>
          <a:p>
            <a:pPr marL="457200" indent="-457200" algn="l" fontAlgn="auto">
              <a:lnSpc>
                <a:spcPct val="100000"/>
              </a:lnSpc>
              <a:spcBef>
                <a:spcPts val="600"/>
              </a:spcBef>
              <a:spcAft>
                <a:spcPts val="600"/>
              </a:spcAft>
              <a:buFont typeface="Wingdings" panose="05000000000000000000" charset="0"/>
              <a:buChar char="ü"/>
            </a:pPr>
            <a:r>
              <a:rPr lang="zh-CN" altLang="en-US" sz="2800">
                <a:solidFill>
                  <a:schemeClr val="dk1">
                    <a:lumMod val="75000"/>
                    <a:lumOff val="25000"/>
                  </a:schemeClr>
                </a:solidFill>
                <a:latin typeface="微软雅黑" panose="020B0503020204020204" charset="-122"/>
                <a:cs typeface="微软雅黑" panose="020B0503020204020204" charset="-122"/>
              </a:rPr>
              <a:t>自然语言生成（Natural Language Generation：NLG）</a:t>
            </a:r>
            <a:endParaRPr lang="zh-CN" altLang="en-US" sz="2800">
              <a:solidFill>
                <a:schemeClr val="dk1">
                  <a:lumMod val="75000"/>
                  <a:lumOff val="25000"/>
                </a:schemeClr>
              </a:solidFill>
              <a:latin typeface="微软雅黑" panose="020B0503020204020204" charset="-122"/>
              <a:cs typeface="微软雅黑" panose="020B0503020204020204" charset="-122"/>
            </a:endParaRPr>
          </a:p>
          <a:p>
            <a:endParaRPr lang="zh-CN" altLang="en-US" sz="2800">
              <a:solidFill>
                <a:schemeClr val="dk1">
                  <a:lumMod val="75000"/>
                  <a:lumOff val="25000"/>
                </a:schemeClr>
              </a:solidFill>
              <a:latin typeface="微软雅黑" panose="020B0503020204020204" charset="-122"/>
              <a:cs typeface="微软雅黑" panose="020B0503020204020204" charset="-122"/>
            </a:endParaRPr>
          </a:p>
        </p:txBody>
      </p:sp>
      <p:sp>
        <p:nvSpPr>
          <p:cNvPr id="5" name="灯片编号占位符 4"/>
          <p:cNvSpPr>
            <a:spLocks noGrp="1"/>
          </p:cNvSpPr>
          <p:nvPr>
            <p:ph type="sldNum" sz="quarter" idx="12"/>
            <p:custDataLst>
              <p:tags r:id="rId4"/>
            </p:custDataLst>
          </p:nvPr>
        </p:nvSpPr>
        <p:spPr>
          <a:xfrm>
            <a:off x="8610600" y="6356350"/>
            <a:ext cx="2743200" cy="365125"/>
          </a:xfrm>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pic>
        <p:nvPicPr>
          <p:cNvPr id="4" name="图片 3" descr="海报790-Python自然语言处理——算法、技术及项目案例实战（微课视频版）"/>
          <p:cNvPicPr>
            <a:picLocks noChangeAspect="1"/>
          </p:cNvPicPr>
          <p:nvPr/>
        </p:nvPicPr>
        <p:blipFill>
          <a:blip r:embed="rId5"/>
          <a:stretch>
            <a:fillRect/>
          </a:stretch>
        </p:blipFill>
        <p:spPr>
          <a:xfrm>
            <a:off x="9779635" y="94615"/>
            <a:ext cx="2062480" cy="2062480"/>
          </a:xfrm>
          <a:prstGeom prst="rect">
            <a:avLst/>
          </a:prstGeom>
        </p:spPr>
      </p:pic>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40640" y="300355"/>
            <a:ext cx="12110720" cy="5489575"/>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狭义：</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分词（Tokenization）</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词性标注（Part of Speech）</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句法分析（Syntax Parsing）</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文本挖掘(Text Mining)</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语音识别（Speech Recognition）</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手写字体识别（Handwriting Text Recognition）</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舆情分析（Public Opinion Analysis）</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问答系统（Question-and-Answer System）等</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等</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1.1.3 自然语言处理面临的挑战</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迄今为止研究多聚焦于分析简单孤立的句子和短语，缺乏对上下文复杂语境和前后关联语境的系统性研究，对多义性、词语省略等问题，尚未形成规律性、普适性应用成果。</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人们理解语言时不限于语法结构和词语的字面涵义，无法简单整合形成统一标准并直接统一应用于实际自然语言分析处理中</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1.1.</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4 自然语言处理重要术语</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词向量</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相关度</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graphicFrame>
        <p:nvGraphicFramePr>
          <p:cNvPr id="2" name="对象 -2147482621"/>
          <p:cNvGraphicFramePr>
            <a:graphicFrameLocks noChangeAspect="1"/>
          </p:cNvGraphicFramePr>
          <p:nvPr/>
        </p:nvGraphicFramePr>
        <p:xfrm>
          <a:off x="2926715" y="4845050"/>
          <a:ext cx="4783455" cy="1876425"/>
        </p:xfrm>
        <a:graphic>
          <a:graphicData uri="http://schemas.openxmlformats.org/presentationml/2006/ole">
            <mc:AlternateContent xmlns:mc="http://schemas.openxmlformats.org/markup-compatibility/2006">
              <mc:Choice xmlns:v="urn:schemas-microsoft-com:vml" Requires="v">
                <p:oleObj spid="_x0000_s3076" name="" r:id="rId5" imgW="2234565" imgH="876300" progId="Equation.KSEE3">
                  <p:embed/>
                </p:oleObj>
              </mc:Choice>
              <mc:Fallback>
                <p:oleObj name="" r:id="rId5" imgW="2234565" imgH="876300" progId="Equation.KSEE3">
                  <p:embed/>
                  <p:pic>
                    <p:nvPicPr>
                      <p:cNvPr id="0" name="图片 3075"/>
                      <p:cNvPicPr/>
                      <p:nvPr/>
                    </p:nvPicPr>
                    <p:blipFill>
                      <a:blip r:embed="rId6"/>
                      <a:stretch>
                        <a:fillRect/>
                      </a:stretch>
                    </p:blipFill>
                    <p:spPr>
                      <a:xfrm>
                        <a:off x="2926715" y="4845050"/>
                        <a:ext cx="4783455" cy="1876425"/>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pic>
        <p:nvPicPr>
          <p:cNvPr id="4" name="图片 12"/>
          <p:cNvPicPr>
            <a:picLocks noChangeAspect="1"/>
          </p:cNvPicPr>
          <p:nvPr>
            <p:custDataLst>
              <p:tags r:id="rId5"/>
            </p:custDataLst>
          </p:nvPr>
        </p:nvPicPr>
        <p:blipFill>
          <a:blip r:embed="rId6"/>
          <a:stretch>
            <a:fillRect/>
          </a:stretch>
        </p:blipFill>
        <p:spPr>
          <a:xfrm>
            <a:off x="2835275" y="378460"/>
            <a:ext cx="6236970" cy="5836285"/>
          </a:xfrm>
          <a:prstGeom prst="rect">
            <a:avLst/>
          </a:prstGeom>
          <a:noFill/>
          <a:ln>
            <a:noFill/>
          </a:ln>
        </p:spPr>
      </p:pic>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语义消歧</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信息抽取</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无监督学习</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有监督学习</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人工智能</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机器学习</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r>
              <a:rPr lang="en-US" altLang="zh-CN" sz="2800">
                <a:solidFill>
                  <a:schemeClr val="dk1"/>
                </a:solidFill>
                <a:latin typeface="微软雅黑" panose="020B0503020204020204" charset="-122"/>
                <a:ea typeface="微软雅黑" panose="020B0503020204020204" charset="-122"/>
                <a:cs typeface="+mn-ea"/>
                <a:sym typeface="+mn-ea"/>
              </a:rPr>
              <a:t>深度学习</a:t>
            </a: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a:p>
            <a:pPr marL="457200" lvl="0" indent="-457200" algn="l">
              <a:lnSpc>
                <a:spcPct val="100000"/>
              </a:lnSpc>
              <a:spcBef>
                <a:spcPts val="600"/>
              </a:spcBef>
              <a:spcAft>
                <a:spcPts val="600"/>
              </a:spcAft>
              <a:buClrTx/>
              <a:buSzTx/>
              <a:buFont typeface="Wingdings" panose="05000000000000000000" charset="0"/>
              <a:buChar char="l"/>
            </a:pPr>
            <a:endParaRPr lang="en-US" altLang="zh-CN" sz="28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5"/>
          <a:stretch>
            <a:fillRect/>
          </a:stretch>
        </p:blipFill>
        <p:spPr>
          <a:xfrm>
            <a:off x="4055745" y="1569720"/>
            <a:ext cx="5340985" cy="4867275"/>
          </a:xfrm>
          <a:prstGeom prst="rect">
            <a:avLst/>
          </a:prstGeom>
          <a:noFill/>
          <a:ln>
            <a:noFill/>
          </a:ln>
        </p:spPr>
      </p:pic>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1.2 自然语言处理发展历程</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1.2.1 概念形成阶段</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1.2.2 算法发展阶段</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1.2.3 规模创新阶段</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1.3 自然语言理解</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符合</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下述条件至少一个：</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 </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（1）回答问题；</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（2）复述内容；</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（3）翻译；</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（4）计算得出结果；</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（5）生成间接输出等  </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1.4 自然语言生成</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结合人工智能技术和其他相关学科，自动处理生成人类以及计算机可理解的自然语言文本。</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生成的信息来源:文本、数据</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声音图像。</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生成体系结构:传统模型和神经网络模型</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生成模型</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马尔科夫链、循环神经网络、序列到序列模型、注意力机制模型等。</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评估方法</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BLEU评估、困惑度评估、描述评估以及标题评估等。</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评估方法</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广义</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划分：</a:t>
            </a:r>
            <a:r>
              <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rPr>
              <a:t>人工评估和自动评估。</a:t>
            </a: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zh-CN" altLang="en-US"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1.6 相似度计算实例</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def similarity(text1, text2):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cos_text1 = (Counter(text1))</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cos_text2 = (Counter(text2))</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similarity_text1 =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similarity_text2 = []</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for i in set(text1 + text2):</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similarity_text1.append(cos_text1[i])</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similarity_text2.append(cos_text2[i])</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similarity_text1 = np.array(similarity_text1)</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similarity_text2 = np.array(similarity_text2)</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r>
              <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rPr>
              <a:t>    return similarity_text1.dot(similarity_text2) / (np.sqrt(similarity_text1.dot(similarity_text1)) * np.sqrt(similarity_text2.dot(similarity_text2)))</a:t>
            </a: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a:p>
            <a:pPr lvl="0" algn="l">
              <a:lnSpc>
                <a:spcPct val="100000"/>
              </a:lnSpc>
              <a:spcBef>
                <a:spcPts val="600"/>
              </a:spcBef>
              <a:spcAft>
                <a:spcPts val="600"/>
              </a:spcAft>
              <a:buClrTx/>
              <a:buSzTx/>
              <a:buFont typeface="Wingdings" panose="05000000000000000000" charset="0"/>
            </a:pPr>
            <a:endParaRPr lang="en-US" altLang="zh-CN" sz="28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ea typeface="微软雅黑" panose="020B0503020204020204" charset="-122"/>
            </a:endParaRPr>
          </a:p>
        </p:txBody>
      </p:sp>
      <p:sp>
        <p:nvSpPr>
          <p:cNvPr id="3" name="副标题 2"/>
          <p:cNvSpPr>
            <a:spLocks noGrp="1"/>
          </p:cNvSpPr>
          <p:nvPr>
            <p:ph type="subTitle" idx="4294967295"/>
            <p:custDataLst>
              <p:tags r:id="rId3"/>
            </p:custDataLst>
          </p:nvPr>
        </p:nvSpPr>
        <p:spPr>
          <a:xfrm>
            <a:off x="13970" y="167005"/>
            <a:ext cx="12110720" cy="6554470"/>
          </a:xfr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mn-ea"/>
                <a:sym typeface="+mn-ea"/>
              </a:rPr>
              <a:t>sim_diff = str(round(difflib.SequenceMatcher(None, text1, text2).ratio(),3)*100)+"%"</a:t>
            </a: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mn-ea"/>
                <a:sym typeface="+mn-ea"/>
              </a:rPr>
              <a:t>sim_fuzz=str(round(fuzz.ratio(text1, text2)/100,3)*100)+"%"</a:t>
            </a: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r>
              <a:rPr lang="zh-CN" altLang="en-US" sz="2000">
                <a:solidFill>
                  <a:schemeClr val="dk1"/>
                </a:solidFill>
                <a:latin typeface="微软雅黑" panose="020B0503020204020204" charset="-122"/>
                <a:ea typeface="微软雅黑" panose="020B0503020204020204" charset="-122"/>
                <a:cs typeface="+mn-ea"/>
                <a:sym typeface="+mn-ea"/>
              </a:rPr>
              <a:t>sim_cos=str(round(similarity(text1_cut, text2_cut),3)*100)+"%"</a:t>
            </a: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a:p>
            <a:pPr lvl="0" algn="l">
              <a:lnSpc>
                <a:spcPct val="100000"/>
              </a:lnSpc>
              <a:spcBef>
                <a:spcPts val="600"/>
              </a:spcBef>
              <a:spcAft>
                <a:spcPts val="600"/>
              </a:spcAft>
              <a:buClrTx/>
              <a:buSzTx/>
              <a:buFont typeface="Wingdings" panose="05000000000000000000" charset="0"/>
            </a:pPr>
            <a:endParaRPr lang="zh-CN" altLang="en-US" sz="2000">
              <a:solidFill>
                <a:schemeClr val="dk1"/>
              </a:solidFill>
              <a:latin typeface="微软雅黑" panose="020B0503020204020204" charset="-122"/>
              <a:ea typeface="微软雅黑" panose="020B0503020204020204" charset="-122"/>
              <a:cs typeface="+mn-ea"/>
              <a:sym typeface="+mn-ea"/>
            </a:endParaRPr>
          </a:p>
        </p:txBody>
      </p:sp>
      <p:sp>
        <p:nvSpPr>
          <p:cNvPr id="5" name="灯片编号占位符 4"/>
          <p:cNvSpPr>
            <a:spLocks noGrp="1"/>
          </p:cNvSpPr>
          <p:nvPr>
            <p:ph type="sldNum" sz="quarter" idx="12"/>
            <p:custDataLst>
              <p:tags r:id="rId4"/>
            </p:custDataLst>
          </p:nvPr>
        </p:nvSpPr>
        <p:spPr/>
        <p:txBody>
          <a:bodyPr/>
          <a:p>
            <a:fld id="{565CE74E-AB26-4998-AD42-012C4C1AD076}" type="slidenum">
              <a:rPr lang="zh-CN" altLang="en-US" smtClean="0">
                <a:solidFill>
                  <a:schemeClr val="dk1">
                    <a:tint val="75000"/>
                  </a:schemeClr>
                </a:solidFill>
                <a:latin typeface="微软雅黑" panose="020B0503020204020204" charset="-122"/>
                <a:ea typeface="微软雅黑" panose="020B0503020204020204" charset="-122"/>
              </a:rPr>
            </a:fld>
            <a:endParaRPr lang="zh-CN" altLang="en-US" smtClean="0">
              <a:solidFill>
                <a:schemeClr val="dk1">
                  <a:tint val="75000"/>
                </a:schemeClr>
              </a:solidFill>
              <a:latin typeface="微软雅黑" panose="020B0503020204020204" charset="-122"/>
              <a:ea typeface="微软雅黑" panose="020B0503020204020204" charset="-122"/>
            </a:endParaRPr>
          </a:p>
        </p:txBody>
      </p:sp>
      <p:pic>
        <p:nvPicPr>
          <p:cNvPr id="43" name="图片 80"/>
          <p:cNvPicPr>
            <a:picLocks noChangeAspect="1"/>
          </p:cNvPicPr>
          <p:nvPr/>
        </p:nvPicPr>
        <p:blipFill>
          <a:blip r:embed="rId5"/>
          <a:stretch>
            <a:fillRect/>
          </a:stretch>
        </p:blipFill>
        <p:spPr>
          <a:xfrm>
            <a:off x="242570" y="2453005"/>
            <a:ext cx="11543030" cy="1925320"/>
          </a:xfrm>
          <a:prstGeom prst="rect">
            <a:avLst/>
          </a:prstGeom>
          <a:noFill/>
          <a:ln>
            <a:noFill/>
          </a:ln>
        </p:spPr>
      </p:pic>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1.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K_DARK_LIGHT" val=""/>
  <p:tag name="KSO_WM_SLIDE_BACKGROUND_TYPE" val="general"/>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K_DARK_LIGHT" val=""/>
  <p:tag name="KSO_WM_SLIDE_BACKGROUND_TYPE" val="genera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K_DARK_LIGHT" val=""/>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PLACING_PICTURE_USER_VIEWPORT" val="{&quot;height&quot;:4731,&quot;width&quot;:5056}"/>
</p:tagLst>
</file>

<file path=ppt/tags/tag149.xml><?xml version="1.0" encoding="utf-8"?>
<p:tagLst xmlns:p="http://schemas.openxmlformats.org/presentationml/2006/main">
  <p:tag name="KSO_WM_SLIDE_BK_DARK_LIGHT" val=""/>
  <p:tag name="KSO_WM_SLIDE_BACKGROUND_TYPE" val="gener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SLIDE_BK_DARK_LIGHT" val=""/>
  <p:tag name="KSO_WM_SLIDE_BACKGROUND_TYPE" val="general"/>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SLIDE_BK_DARK_LIGHT" val=""/>
  <p:tag name="KSO_WM_SLIDE_BACKGROUND_TYPE" val="gener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4.xml><?xml version="1.0" encoding="utf-8"?>
<p:tagLst xmlns:p="http://schemas.openxmlformats.org/presentationml/2006/main">
  <p:tag name="KSO_WM_SLIDE_BK_DARK_LIGHT" val=""/>
  <p:tag name="KSO_WM_SLIDE_BACKGROUND_TYPE" val="general"/>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SLIDE_BK_DARK_LIGHT" val=""/>
  <p:tag name="KSO_WM_SLIDE_BACKGROUND_TYPE" val="gener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ba7af26-959d-430b-9cf5-c24c359477a9}"/>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7224a61-55e5-44b4-a3ab-2f0bf751bd10}"/>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SLIDE_BK_DARK_LIGHT" val=""/>
  <p:tag name="KSO_WM_SLIDE_BACKGROUND_TYPE" val="general"/>
</p:tagLst>
</file>

<file path=ppt/tags/tag175.xml><?xml version="1.0" encoding="utf-8"?>
<p:tagLst xmlns:p="http://schemas.openxmlformats.org/presentationml/2006/main">
  <p:tag name="KSO_WPP_MARK_KEY" val="10d7a5d2-f86f-4347-b625-b676cf6226de"/>
  <p:tag name="COMMONDATA" val="eyJoZGlkIjoiZmQyZmI3M2RmZGE1MTNlOGY0NWNhZjJhMDY5OGVkYzYifQ=="/>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SM 预置配色-浅色">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1697</Words>
  <Application>WPS 演示</Application>
  <PresentationFormat>宽屏</PresentationFormat>
  <Paragraphs>114</Paragraphs>
  <Slides>9</Slides>
  <Notes>0</Notes>
  <HiddenSlides>0</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1</vt:i4>
      </vt:variant>
      <vt:variant>
        <vt:lpstr>幻灯片标题</vt:lpstr>
      </vt:variant>
      <vt:variant>
        <vt:i4>9</vt:i4>
      </vt:variant>
    </vt:vector>
  </HeadingPairs>
  <TitlesOfParts>
    <vt:vector size="19" baseType="lpstr">
      <vt:lpstr>Arial</vt:lpstr>
      <vt:lpstr>宋体</vt:lpstr>
      <vt:lpstr>Wingdings</vt:lpstr>
      <vt:lpstr>微软雅黑</vt:lpstr>
      <vt:lpstr>Wingdings</vt:lpstr>
      <vt:lpstr>Arial Unicode MS</vt:lpstr>
      <vt:lpstr>Calibri</vt:lpstr>
      <vt:lpstr>Office 主题</vt:lpstr>
      <vt:lpstr>1_Office 主题​​</vt:lpstr>
      <vt:lpstr>Equation.KSEE3</vt:lpstr>
      <vt:lpstr>第一章  自然语言处理概述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温</cp:lastModifiedBy>
  <cp:revision>21</cp:revision>
  <dcterms:created xsi:type="dcterms:W3CDTF">2021-10-18T05:16:00Z</dcterms:created>
  <dcterms:modified xsi:type="dcterms:W3CDTF">2023-02-10T15:26:22Z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03E029BE954C4D2CA9EC83950251E6B9</vt:lpwstr>
  </property>
  <property fmtid="{D5CDD505-2E9C-101B-9397-08002B2CF9AE}" pid="3" name="KSOProductBuildVer">
    <vt:lpwstr>2052-11.1.0.13703</vt:lpwstr>
  </property>
</Properties>
</file>