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60" r:id="rId2"/>
    <p:sldId id="257" r:id="rId3"/>
    <p:sldId id="262" r:id="rId4"/>
    <p:sldId id="261" r:id="rId5"/>
    <p:sldId id="271" r:id="rId6"/>
    <p:sldId id="349" r:id="rId7"/>
    <p:sldId id="322" r:id="rId8"/>
    <p:sldId id="323" r:id="rId9"/>
    <p:sldId id="324" r:id="rId10"/>
    <p:sldId id="344" r:id="rId11"/>
    <p:sldId id="345" r:id="rId12"/>
    <p:sldId id="346" r:id="rId13"/>
    <p:sldId id="347" r:id="rId14"/>
    <p:sldId id="350" r:id="rId15"/>
    <p:sldId id="351" r:id="rId16"/>
    <p:sldId id="352" r:id="rId17"/>
    <p:sldId id="264" r:id="rId18"/>
    <p:sldId id="296" r:id="rId19"/>
    <p:sldId id="325" r:id="rId20"/>
    <p:sldId id="326" r:id="rId21"/>
    <p:sldId id="327" r:id="rId22"/>
    <p:sldId id="353" r:id="rId23"/>
    <p:sldId id="354" r:id="rId24"/>
    <p:sldId id="355" r:id="rId25"/>
    <p:sldId id="265" r:id="rId26"/>
    <p:sldId id="297" r:id="rId27"/>
    <p:sldId id="356" r:id="rId28"/>
    <p:sldId id="306" r:id="rId29"/>
    <p:sldId id="298" r:id="rId30"/>
    <p:sldId id="357" r:id="rId31"/>
    <p:sldId id="316" r:id="rId32"/>
    <p:sldId id="358" r:id="rId33"/>
    <p:sldId id="342" r:id="rId34"/>
    <p:sldId id="295" r:id="rId35"/>
  </p:sldIdLst>
  <p:sldSz cx="12190413"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DBCF"/>
    <a:srgbClr val="56B1BC"/>
    <a:srgbClr val="D9D9D9"/>
    <a:srgbClr val="F5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58" autoAdjust="0"/>
  </p:normalViewPr>
  <p:slideViewPr>
    <p:cSldViewPr showGuides="1">
      <p:cViewPr varScale="1">
        <p:scale>
          <a:sx n="72" d="100"/>
          <a:sy n="72" d="100"/>
        </p:scale>
        <p:origin x="90" y="210"/>
      </p:cViewPr>
      <p:guideLst>
        <p:guide orient="horz" pos="431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5FEFC0-82E7-406D-902B-F93D97B76462}" type="datetimeFigureOut">
              <a:rPr lang="zh-CN" altLang="en-US" smtClean="0"/>
              <a:t>2022/6/28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C4B62F-D35B-4587-B73B-3561E6A6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10</a:t>
            </a:fld>
            <a:endParaRPr lang="zh-CN" altLang="en-US"/>
          </a:p>
        </p:txBody>
      </p:sp>
    </p:spTree>
    <p:extLst>
      <p:ext uri="{BB962C8B-B14F-4D97-AF65-F5344CB8AC3E}">
        <p14:creationId xmlns:p14="http://schemas.microsoft.com/office/powerpoint/2010/main" val="7682270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11</a:t>
            </a:fld>
            <a:endParaRPr lang="zh-CN" altLang="en-US"/>
          </a:p>
        </p:txBody>
      </p:sp>
    </p:spTree>
    <p:extLst>
      <p:ext uri="{BB962C8B-B14F-4D97-AF65-F5344CB8AC3E}">
        <p14:creationId xmlns:p14="http://schemas.microsoft.com/office/powerpoint/2010/main" val="794727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12</a:t>
            </a:fld>
            <a:endParaRPr lang="zh-CN" altLang="en-US"/>
          </a:p>
        </p:txBody>
      </p:sp>
    </p:spTree>
    <p:extLst>
      <p:ext uri="{BB962C8B-B14F-4D97-AF65-F5344CB8AC3E}">
        <p14:creationId xmlns:p14="http://schemas.microsoft.com/office/powerpoint/2010/main" val="596045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13</a:t>
            </a:fld>
            <a:endParaRPr lang="zh-CN" altLang="en-US"/>
          </a:p>
        </p:txBody>
      </p:sp>
    </p:spTree>
    <p:extLst>
      <p:ext uri="{BB962C8B-B14F-4D97-AF65-F5344CB8AC3E}">
        <p14:creationId xmlns:p14="http://schemas.microsoft.com/office/powerpoint/2010/main" val="2352147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14</a:t>
            </a:fld>
            <a:endParaRPr lang="zh-CN" altLang="en-US"/>
          </a:p>
        </p:txBody>
      </p:sp>
    </p:spTree>
    <p:extLst>
      <p:ext uri="{BB962C8B-B14F-4D97-AF65-F5344CB8AC3E}">
        <p14:creationId xmlns:p14="http://schemas.microsoft.com/office/powerpoint/2010/main" val="3710458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15</a:t>
            </a:fld>
            <a:endParaRPr lang="zh-CN" altLang="en-US"/>
          </a:p>
        </p:txBody>
      </p:sp>
    </p:spTree>
    <p:extLst>
      <p:ext uri="{BB962C8B-B14F-4D97-AF65-F5344CB8AC3E}">
        <p14:creationId xmlns:p14="http://schemas.microsoft.com/office/powerpoint/2010/main" val="2526863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16</a:t>
            </a:fld>
            <a:endParaRPr lang="zh-CN" altLang="en-US"/>
          </a:p>
        </p:txBody>
      </p:sp>
    </p:spTree>
    <p:extLst>
      <p:ext uri="{BB962C8B-B14F-4D97-AF65-F5344CB8AC3E}">
        <p14:creationId xmlns:p14="http://schemas.microsoft.com/office/powerpoint/2010/main" val="8922719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18</a:t>
            </a:fld>
            <a:endParaRPr lang="zh-CN" altLang="en-US"/>
          </a:p>
        </p:txBody>
      </p:sp>
    </p:spTree>
    <p:extLst>
      <p:ext uri="{BB962C8B-B14F-4D97-AF65-F5344CB8AC3E}">
        <p14:creationId xmlns:p14="http://schemas.microsoft.com/office/powerpoint/2010/main" val="2582979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19</a:t>
            </a:fld>
            <a:endParaRPr lang="zh-CN" altLang="en-US"/>
          </a:p>
        </p:txBody>
      </p:sp>
    </p:spTree>
    <p:extLst>
      <p:ext uri="{BB962C8B-B14F-4D97-AF65-F5344CB8AC3E}">
        <p14:creationId xmlns:p14="http://schemas.microsoft.com/office/powerpoint/2010/main" val="369116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20</a:t>
            </a:fld>
            <a:endParaRPr lang="zh-CN" altLang="en-US"/>
          </a:p>
        </p:txBody>
      </p:sp>
    </p:spTree>
    <p:extLst>
      <p:ext uri="{BB962C8B-B14F-4D97-AF65-F5344CB8AC3E}">
        <p14:creationId xmlns:p14="http://schemas.microsoft.com/office/powerpoint/2010/main" val="42726382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21</a:t>
            </a:fld>
            <a:endParaRPr lang="zh-CN" altLang="en-US"/>
          </a:p>
        </p:txBody>
      </p:sp>
    </p:spTree>
    <p:extLst>
      <p:ext uri="{BB962C8B-B14F-4D97-AF65-F5344CB8AC3E}">
        <p14:creationId xmlns:p14="http://schemas.microsoft.com/office/powerpoint/2010/main" val="21763178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22</a:t>
            </a:fld>
            <a:endParaRPr lang="zh-CN" altLang="en-US"/>
          </a:p>
        </p:txBody>
      </p:sp>
    </p:spTree>
    <p:extLst>
      <p:ext uri="{BB962C8B-B14F-4D97-AF65-F5344CB8AC3E}">
        <p14:creationId xmlns:p14="http://schemas.microsoft.com/office/powerpoint/2010/main" val="3627068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23</a:t>
            </a:fld>
            <a:endParaRPr lang="zh-CN" altLang="en-US"/>
          </a:p>
        </p:txBody>
      </p:sp>
    </p:spTree>
    <p:extLst>
      <p:ext uri="{BB962C8B-B14F-4D97-AF65-F5344CB8AC3E}">
        <p14:creationId xmlns:p14="http://schemas.microsoft.com/office/powerpoint/2010/main" val="1195458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24</a:t>
            </a:fld>
            <a:endParaRPr lang="zh-CN" altLang="en-US"/>
          </a:p>
        </p:txBody>
      </p:sp>
    </p:spTree>
    <p:extLst>
      <p:ext uri="{BB962C8B-B14F-4D97-AF65-F5344CB8AC3E}">
        <p14:creationId xmlns:p14="http://schemas.microsoft.com/office/powerpoint/2010/main" val="3689080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26</a:t>
            </a:fld>
            <a:endParaRPr lang="zh-CN" altLang="en-US"/>
          </a:p>
        </p:txBody>
      </p:sp>
    </p:spTree>
    <p:extLst>
      <p:ext uri="{BB962C8B-B14F-4D97-AF65-F5344CB8AC3E}">
        <p14:creationId xmlns:p14="http://schemas.microsoft.com/office/powerpoint/2010/main" val="6272080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27</a:t>
            </a:fld>
            <a:endParaRPr lang="zh-CN" altLang="en-US"/>
          </a:p>
        </p:txBody>
      </p:sp>
    </p:spTree>
    <p:extLst>
      <p:ext uri="{BB962C8B-B14F-4D97-AF65-F5344CB8AC3E}">
        <p14:creationId xmlns:p14="http://schemas.microsoft.com/office/powerpoint/2010/main" val="2243830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28</a:t>
            </a:fld>
            <a:endParaRPr lang="zh-CN" altLang="en-US"/>
          </a:p>
        </p:txBody>
      </p:sp>
    </p:spTree>
    <p:extLst>
      <p:ext uri="{BB962C8B-B14F-4D97-AF65-F5344CB8AC3E}">
        <p14:creationId xmlns:p14="http://schemas.microsoft.com/office/powerpoint/2010/main" val="33006081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29</a:t>
            </a:fld>
            <a:endParaRPr lang="zh-CN" altLang="en-US"/>
          </a:p>
        </p:txBody>
      </p:sp>
    </p:spTree>
    <p:extLst>
      <p:ext uri="{BB962C8B-B14F-4D97-AF65-F5344CB8AC3E}">
        <p14:creationId xmlns:p14="http://schemas.microsoft.com/office/powerpoint/2010/main" val="1267636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30</a:t>
            </a:fld>
            <a:endParaRPr lang="zh-CN" altLang="en-US"/>
          </a:p>
        </p:txBody>
      </p:sp>
    </p:spTree>
    <p:extLst>
      <p:ext uri="{BB962C8B-B14F-4D97-AF65-F5344CB8AC3E}">
        <p14:creationId xmlns:p14="http://schemas.microsoft.com/office/powerpoint/2010/main" val="608935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31</a:t>
            </a:fld>
            <a:endParaRPr lang="zh-CN" altLang="en-US"/>
          </a:p>
        </p:txBody>
      </p:sp>
    </p:spTree>
    <p:extLst>
      <p:ext uri="{BB962C8B-B14F-4D97-AF65-F5344CB8AC3E}">
        <p14:creationId xmlns:p14="http://schemas.microsoft.com/office/powerpoint/2010/main" val="29512347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32</a:t>
            </a:fld>
            <a:endParaRPr lang="zh-CN" altLang="en-US"/>
          </a:p>
        </p:txBody>
      </p:sp>
    </p:spTree>
    <p:extLst>
      <p:ext uri="{BB962C8B-B14F-4D97-AF65-F5344CB8AC3E}">
        <p14:creationId xmlns:p14="http://schemas.microsoft.com/office/powerpoint/2010/main" val="9870418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33</a:t>
            </a:fld>
            <a:endParaRPr lang="zh-CN" altLang="en-US"/>
          </a:p>
        </p:txBody>
      </p:sp>
    </p:spTree>
    <p:extLst>
      <p:ext uri="{BB962C8B-B14F-4D97-AF65-F5344CB8AC3E}">
        <p14:creationId xmlns:p14="http://schemas.microsoft.com/office/powerpoint/2010/main" val="4661043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6</a:t>
            </a:fld>
            <a:endParaRPr lang="zh-CN" altLang="en-US"/>
          </a:p>
        </p:txBody>
      </p:sp>
    </p:spTree>
    <p:extLst>
      <p:ext uri="{BB962C8B-B14F-4D97-AF65-F5344CB8AC3E}">
        <p14:creationId xmlns:p14="http://schemas.microsoft.com/office/powerpoint/2010/main" val="4269851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7</a:t>
            </a:fld>
            <a:endParaRPr lang="zh-CN" altLang="en-US"/>
          </a:p>
        </p:txBody>
      </p:sp>
    </p:spTree>
    <p:extLst>
      <p:ext uri="{BB962C8B-B14F-4D97-AF65-F5344CB8AC3E}">
        <p14:creationId xmlns:p14="http://schemas.microsoft.com/office/powerpoint/2010/main" val="4045302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8</a:t>
            </a:fld>
            <a:endParaRPr lang="zh-CN" altLang="en-US"/>
          </a:p>
        </p:txBody>
      </p:sp>
    </p:spTree>
    <p:extLst>
      <p:ext uri="{BB962C8B-B14F-4D97-AF65-F5344CB8AC3E}">
        <p14:creationId xmlns:p14="http://schemas.microsoft.com/office/powerpoint/2010/main" val="33894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9</a:t>
            </a:fld>
            <a:endParaRPr lang="zh-CN" altLang="en-US"/>
          </a:p>
        </p:txBody>
      </p:sp>
    </p:spTree>
    <p:extLst>
      <p:ext uri="{BB962C8B-B14F-4D97-AF65-F5344CB8AC3E}">
        <p14:creationId xmlns:p14="http://schemas.microsoft.com/office/powerpoint/2010/main" val="3565547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4725F-B315-4D4A-9331-81695847159E}" type="slidenum">
              <a:rPr lang="zh-CN" altLang="en-US" smtClean="0"/>
              <a:t>‹#›</a:t>
            </a:fld>
            <a:endParaRPr lang="zh-CN" altLang="en-US"/>
          </a:p>
        </p:txBody>
      </p:sp>
      <p:grpSp>
        <p:nvGrpSpPr>
          <p:cNvPr id="6" name="组合 5">
            <a:extLst>
              <a:ext uri="{FF2B5EF4-FFF2-40B4-BE49-F238E27FC236}">
                <a16:creationId xmlns:a16="http://schemas.microsoft.com/office/drawing/2014/main" id="{BCEEE3E0-7256-43B9-ADE0-7B8D01064EE4}"/>
              </a:ext>
            </a:extLst>
          </p:cNvPr>
          <p:cNvGrpSpPr/>
          <p:nvPr userDrawn="1"/>
        </p:nvGrpSpPr>
        <p:grpSpPr>
          <a:xfrm>
            <a:off x="-43544" y="5835901"/>
            <a:ext cx="12218988" cy="1022099"/>
            <a:chOff x="-28575" y="3703045"/>
            <a:chExt cx="12316469" cy="1022099"/>
          </a:xfrm>
        </p:grpSpPr>
        <p:sp>
          <p:nvSpPr>
            <p:cNvPr id="7" name="矩形 4">
              <a:extLst>
                <a:ext uri="{FF2B5EF4-FFF2-40B4-BE49-F238E27FC236}">
                  <a16:creationId xmlns:a16="http://schemas.microsoft.com/office/drawing/2014/main" id="{73C0D247-33B3-480D-8B67-C8E412B0CBDA}"/>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4">
              <a:extLst>
                <a:ext uri="{FF2B5EF4-FFF2-40B4-BE49-F238E27FC236}">
                  <a16:creationId xmlns:a16="http://schemas.microsoft.com/office/drawing/2014/main" id="{82AA6E20-3AA5-4779-A8A4-C42E835E7A8E}"/>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4">
              <a:extLst>
                <a:ext uri="{FF2B5EF4-FFF2-40B4-BE49-F238E27FC236}">
                  <a16:creationId xmlns:a16="http://schemas.microsoft.com/office/drawing/2014/main" id="{87FA6B64-9ACB-4002-B743-D0FF16CB7482}"/>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F5D10D3F-0E0A-486D-AC78-60CFB6337F99}"/>
              </a:ext>
            </a:extLst>
          </p:cNvPr>
          <p:cNvSpPr txBox="1"/>
          <p:nvPr userDrawn="1"/>
        </p:nvSpPr>
        <p:spPr>
          <a:xfrm>
            <a:off x="3460526" y="6229339"/>
            <a:ext cx="7848872" cy="261610"/>
          </a:xfrm>
          <a:prstGeom prst="rect">
            <a:avLst/>
          </a:prstGeom>
          <a:noFill/>
        </p:spPr>
        <p:txBody>
          <a:bodyPr wrap="square" rtlCol="0">
            <a:spAutoFit/>
          </a:bodyPr>
          <a:lstStyle/>
          <a:p>
            <a:r>
              <a:rPr lang="zh-CN" altLang="en-US" sz="1100" b="0" dirty="0">
                <a:latin typeface="微软雅黑" panose="020B0503020204020204" pitchFamily="34" charset="-122"/>
                <a:ea typeface="微软雅黑" panose="020B0503020204020204" pitchFamily="34" charset="-122"/>
              </a:rPr>
              <a:t>关注微信公众号</a:t>
            </a:r>
            <a:r>
              <a:rPr lang="en-US" altLang="zh-CN" sz="1100" b="0" dirty="0">
                <a:latin typeface="微软雅黑" panose="020B0503020204020204" pitchFamily="34" charset="-122"/>
                <a:ea typeface="微软雅黑" panose="020B0503020204020204" pitchFamily="34" charset="-122"/>
              </a:rPr>
              <a:t>DSSF007</a:t>
            </a:r>
            <a:r>
              <a:rPr lang="zh-CN" altLang="en-US" sz="1100" b="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pic>
        <p:nvPicPr>
          <p:cNvPr id="5" name="Picture 4" descr="C:\Users\Administrator\Desktop\QQ截图20160521173430.png">
            <a:extLst>
              <a:ext uri="{FF2B5EF4-FFF2-40B4-BE49-F238E27FC236}">
                <a16:creationId xmlns:a16="http://schemas.microsoft.com/office/drawing/2014/main" id="{D2258938-C6C3-4189-93FE-D368E549787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461" y="-27384"/>
            <a:ext cx="12199874" cy="468052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496E62B2-F47B-4371-AEAB-52D02ABCCC03}"/>
              </a:ext>
            </a:extLst>
          </p:cNvPr>
          <p:cNvGrpSpPr/>
          <p:nvPr userDrawn="1"/>
        </p:nvGrpSpPr>
        <p:grpSpPr>
          <a:xfrm>
            <a:off x="-28574" y="3284984"/>
            <a:ext cx="12218988" cy="1022099"/>
            <a:chOff x="-28575" y="3703045"/>
            <a:chExt cx="12316469" cy="1022099"/>
          </a:xfrm>
        </p:grpSpPr>
        <p:sp>
          <p:nvSpPr>
            <p:cNvPr id="8" name="矩形 4">
              <a:extLst>
                <a:ext uri="{FF2B5EF4-FFF2-40B4-BE49-F238E27FC236}">
                  <a16:creationId xmlns:a16="http://schemas.microsoft.com/office/drawing/2014/main" id="{E86A136A-E735-401D-A83B-317C28E131E6}"/>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4">
              <a:extLst>
                <a:ext uri="{FF2B5EF4-FFF2-40B4-BE49-F238E27FC236}">
                  <a16:creationId xmlns:a16="http://schemas.microsoft.com/office/drawing/2014/main" id="{BB0D3ED8-A296-4D86-A0F6-CB841956D2A4}"/>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4">
              <a:extLst>
                <a:ext uri="{FF2B5EF4-FFF2-40B4-BE49-F238E27FC236}">
                  <a16:creationId xmlns:a16="http://schemas.microsoft.com/office/drawing/2014/main" id="{F392B8B8-D3D5-494E-B97B-6D59073416D5}"/>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8C8C434A-DD1E-4039-BB8A-633782A180A9}"/>
              </a:ext>
            </a:extLst>
          </p:cNvPr>
          <p:cNvSpPr txBox="1"/>
          <p:nvPr userDrawn="1"/>
        </p:nvSpPr>
        <p:spPr>
          <a:xfrm>
            <a:off x="3070870" y="6511944"/>
            <a:ext cx="7848872"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关注微信公众号</a:t>
            </a:r>
            <a:r>
              <a:rPr lang="en-US" altLang="zh-CN" sz="1200" dirty="0">
                <a:latin typeface="微软雅黑" panose="020B0503020204020204" pitchFamily="34" charset="-122"/>
                <a:ea typeface="微软雅黑" panose="020B0503020204020204" pitchFamily="34" charset="-122"/>
              </a:rPr>
              <a:t>DSSF007</a:t>
            </a:r>
            <a:r>
              <a:rPr lang="zh-CN" altLang="en-US" sz="120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5" descr="C:\Users\Administrator\Desktop\QQ截图20160521174539.png">
            <a:extLst>
              <a:ext uri="{FF2B5EF4-FFF2-40B4-BE49-F238E27FC236}">
                <a16:creationId xmlns:a16="http://schemas.microsoft.com/office/drawing/2014/main" id="{2B827306-F7F9-4BAA-954F-D7F2AC191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2">
            <a:extLst>
              <a:ext uri="{FF2B5EF4-FFF2-40B4-BE49-F238E27FC236}">
                <a16:creationId xmlns:a16="http://schemas.microsoft.com/office/drawing/2014/main" id="{926C55DB-3DB0-43DB-8CFA-DFFF7378FC17}"/>
              </a:ext>
            </a:extLst>
          </p:cNvPr>
          <p:cNvSpPr/>
          <p:nvPr userDrawn="1"/>
        </p:nvSpPr>
        <p:spPr>
          <a:xfrm rot="16200000">
            <a:off x="10384523" y="-112853"/>
            <a:ext cx="1718509" cy="1944216"/>
          </a:xfrm>
          <a:custGeom>
            <a:avLst/>
            <a:gdLst>
              <a:gd name="connsiteX0" fmla="*/ 0 w 1718509"/>
              <a:gd name="connsiteY0" fmla="*/ 1944216 h 1944216"/>
              <a:gd name="connsiteX1" fmla="*/ 1718509 w 1718509"/>
              <a:gd name="connsiteY1" fmla="*/ 0 h 1944216"/>
              <a:gd name="connsiteX2" fmla="*/ 1718509 w 1718509"/>
              <a:gd name="connsiteY2" fmla="*/ 1944216 h 1944216"/>
              <a:gd name="connsiteX3" fmla="*/ 0 w 1718509"/>
              <a:gd name="connsiteY3" fmla="*/ 1944216 h 1944216"/>
              <a:gd name="connsiteX0-1" fmla="*/ 0 w 1718509"/>
              <a:gd name="connsiteY0-2" fmla="*/ 1944216 h 1944216"/>
              <a:gd name="connsiteX1-3" fmla="*/ 1718509 w 1718509"/>
              <a:gd name="connsiteY1-4" fmla="*/ 0 h 1944216"/>
              <a:gd name="connsiteX2-5" fmla="*/ 1718509 w 1718509"/>
              <a:gd name="connsiteY2-6" fmla="*/ 1944216 h 1944216"/>
              <a:gd name="connsiteX3-7" fmla="*/ 0 w 1718509"/>
              <a:gd name="connsiteY3-8" fmla="*/ 1944216 h 1944216"/>
              <a:gd name="connsiteX0-9" fmla="*/ 0 w 1718509"/>
              <a:gd name="connsiteY0-10" fmla="*/ 1944216 h 1944216"/>
              <a:gd name="connsiteX1-11" fmla="*/ 1718509 w 1718509"/>
              <a:gd name="connsiteY1-12" fmla="*/ 0 h 1944216"/>
              <a:gd name="connsiteX2-13" fmla="*/ 1718509 w 1718509"/>
              <a:gd name="connsiteY2-14" fmla="*/ 1944216 h 1944216"/>
              <a:gd name="connsiteX3-15" fmla="*/ 0 w 1718509"/>
              <a:gd name="connsiteY3-16" fmla="*/ 1944216 h 1944216"/>
              <a:gd name="connsiteX0-17" fmla="*/ 0 w 1718509"/>
              <a:gd name="connsiteY0-18" fmla="*/ 1944216 h 1944216"/>
              <a:gd name="connsiteX1-19" fmla="*/ 1718509 w 1718509"/>
              <a:gd name="connsiteY1-20" fmla="*/ 0 h 1944216"/>
              <a:gd name="connsiteX2-21" fmla="*/ 1718509 w 1718509"/>
              <a:gd name="connsiteY2-22" fmla="*/ 1944216 h 1944216"/>
              <a:gd name="connsiteX3-23" fmla="*/ 0 w 1718509"/>
              <a:gd name="connsiteY3-24" fmla="*/ 1944216 h 1944216"/>
              <a:gd name="connsiteX0-25" fmla="*/ 0 w 1718509"/>
              <a:gd name="connsiteY0-26" fmla="*/ 1944216 h 1944216"/>
              <a:gd name="connsiteX1-27" fmla="*/ 1718509 w 1718509"/>
              <a:gd name="connsiteY1-28" fmla="*/ 0 h 1944216"/>
              <a:gd name="connsiteX2-29" fmla="*/ 1718509 w 1718509"/>
              <a:gd name="connsiteY2-30" fmla="*/ 1944216 h 1944216"/>
              <a:gd name="connsiteX3-31" fmla="*/ 0 w 1718509"/>
              <a:gd name="connsiteY3-32" fmla="*/ 1944216 h 1944216"/>
              <a:gd name="connsiteX0-33" fmla="*/ 0 w 1718509"/>
              <a:gd name="connsiteY0-34" fmla="*/ 1944216 h 1944216"/>
              <a:gd name="connsiteX1-35" fmla="*/ 1718509 w 1718509"/>
              <a:gd name="connsiteY1-36" fmla="*/ 0 h 1944216"/>
              <a:gd name="connsiteX2-37" fmla="*/ 1718509 w 1718509"/>
              <a:gd name="connsiteY2-38" fmla="*/ 1944216 h 1944216"/>
              <a:gd name="connsiteX3-39" fmla="*/ 0 w 1718509"/>
              <a:gd name="connsiteY3-40" fmla="*/ 1944216 h 1944216"/>
              <a:gd name="connsiteX0-41" fmla="*/ 0 w 1718509"/>
              <a:gd name="connsiteY0-42" fmla="*/ 1944216 h 1944216"/>
              <a:gd name="connsiteX1-43" fmla="*/ 1718509 w 1718509"/>
              <a:gd name="connsiteY1-44" fmla="*/ 0 h 1944216"/>
              <a:gd name="connsiteX2-45" fmla="*/ 1718509 w 1718509"/>
              <a:gd name="connsiteY2-46" fmla="*/ 1944216 h 1944216"/>
              <a:gd name="connsiteX3-47" fmla="*/ 0 w 1718509"/>
              <a:gd name="connsiteY3-48" fmla="*/ 1944216 h 1944216"/>
              <a:gd name="connsiteX0-49" fmla="*/ 0 w 1718509"/>
              <a:gd name="connsiteY0-50" fmla="*/ 1944216 h 1944216"/>
              <a:gd name="connsiteX1-51" fmla="*/ 1718509 w 1718509"/>
              <a:gd name="connsiteY1-52" fmla="*/ 0 h 1944216"/>
              <a:gd name="connsiteX2-53" fmla="*/ 1718509 w 1718509"/>
              <a:gd name="connsiteY2-54" fmla="*/ 1944216 h 1944216"/>
              <a:gd name="connsiteX3-55" fmla="*/ 0 w 1718509"/>
              <a:gd name="connsiteY3-56" fmla="*/ 1944216 h 1944216"/>
            </a:gdLst>
            <a:ahLst/>
            <a:cxnLst>
              <a:cxn ang="0">
                <a:pos x="connsiteX0-1" y="connsiteY0-2"/>
              </a:cxn>
              <a:cxn ang="0">
                <a:pos x="connsiteX1-3" y="connsiteY1-4"/>
              </a:cxn>
              <a:cxn ang="0">
                <a:pos x="connsiteX2-5" y="connsiteY2-6"/>
              </a:cxn>
              <a:cxn ang="0">
                <a:pos x="connsiteX3-7" y="connsiteY3-8"/>
              </a:cxn>
            </a:cxnLst>
            <a:rect l="l" t="t" r="r" b="b"/>
            <a:pathLst>
              <a:path w="1718509" h="1944216">
                <a:moveTo>
                  <a:pt x="0" y="1944216"/>
                </a:moveTo>
                <a:cubicBezTo>
                  <a:pt x="82506" y="1123874"/>
                  <a:pt x="854125" y="91489"/>
                  <a:pt x="1718509" y="0"/>
                </a:cubicBezTo>
                <a:lnTo>
                  <a:pt x="1718509" y="1944216"/>
                </a:lnTo>
                <a:lnTo>
                  <a:pt x="0" y="1944216"/>
                </a:lnTo>
                <a:close/>
              </a:path>
            </a:pathLst>
          </a:custGeom>
          <a:solidFill>
            <a:srgbClr val="F6F5F5">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latin typeface="Impact" panose="020B0806030902050204" pitchFamily="34" charset="0"/>
            </a:endParaRPr>
          </a:p>
        </p:txBody>
      </p:sp>
      <p:sp>
        <p:nvSpPr>
          <p:cNvPr id="16" name="矩形 1">
            <a:extLst>
              <a:ext uri="{FF2B5EF4-FFF2-40B4-BE49-F238E27FC236}">
                <a16:creationId xmlns:a16="http://schemas.microsoft.com/office/drawing/2014/main" id="{6A772B5A-7A58-4144-8011-BE67A6A3E233}"/>
              </a:ext>
            </a:extLst>
          </p:cNvPr>
          <p:cNvSpPr/>
          <p:nvPr userDrawn="1"/>
        </p:nvSpPr>
        <p:spPr>
          <a:xfrm>
            <a:off x="0" y="-56230"/>
            <a:ext cx="9479582" cy="6914230"/>
          </a:xfrm>
          <a:custGeom>
            <a:avLst/>
            <a:gdLst>
              <a:gd name="connsiteX0" fmla="*/ 0 w 9479582"/>
              <a:gd name="connsiteY0" fmla="*/ 0 h 6858000"/>
              <a:gd name="connsiteX1" fmla="*/ 9479582 w 9479582"/>
              <a:gd name="connsiteY1" fmla="*/ 0 h 6858000"/>
              <a:gd name="connsiteX2" fmla="*/ 9479582 w 9479582"/>
              <a:gd name="connsiteY2" fmla="*/ 6858000 h 6858000"/>
              <a:gd name="connsiteX3" fmla="*/ 0 w 9479582"/>
              <a:gd name="connsiteY3" fmla="*/ 6858000 h 6858000"/>
              <a:gd name="connsiteX4" fmla="*/ 0 w 9479582"/>
              <a:gd name="connsiteY4" fmla="*/ 0 h 6858000"/>
              <a:gd name="connsiteX0-1" fmla="*/ 0 w 9479582"/>
              <a:gd name="connsiteY0-2" fmla="*/ 0 h 6858000"/>
              <a:gd name="connsiteX1-3" fmla="*/ 9479582 w 9479582"/>
              <a:gd name="connsiteY1-4" fmla="*/ 6858000 h 6858000"/>
              <a:gd name="connsiteX2-5" fmla="*/ 0 w 9479582"/>
              <a:gd name="connsiteY2-6" fmla="*/ 6858000 h 6858000"/>
              <a:gd name="connsiteX3-7" fmla="*/ 0 w 9479582"/>
              <a:gd name="connsiteY3-8" fmla="*/ 0 h 6858000"/>
              <a:gd name="connsiteX0-9" fmla="*/ 0 w 9479582"/>
              <a:gd name="connsiteY0-10" fmla="*/ 20453 h 6878453"/>
              <a:gd name="connsiteX1-11" fmla="*/ 9479582 w 9479582"/>
              <a:gd name="connsiteY1-12" fmla="*/ 6878453 h 6878453"/>
              <a:gd name="connsiteX2-13" fmla="*/ 0 w 9479582"/>
              <a:gd name="connsiteY2-14" fmla="*/ 6878453 h 6878453"/>
              <a:gd name="connsiteX3-15" fmla="*/ 0 w 9479582"/>
              <a:gd name="connsiteY3-16" fmla="*/ 20453 h 6878453"/>
              <a:gd name="connsiteX0-17" fmla="*/ 0 w 9634127"/>
              <a:gd name="connsiteY0-18" fmla="*/ 20352 h 6878352"/>
              <a:gd name="connsiteX1-19" fmla="*/ 9479582 w 9634127"/>
              <a:gd name="connsiteY1-20" fmla="*/ 6878352 h 6878352"/>
              <a:gd name="connsiteX2-21" fmla="*/ 0 w 9634127"/>
              <a:gd name="connsiteY2-22" fmla="*/ 6878352 h 6878352"/>
              <a:gd name="connsiteX3-23" fmla="*/ 0 w 9634127"/>
              <a:gd name="connsiteY3-24" fmla="*/ 20352 h 6878352"/>
              <a:gd name="connsiteX0-25" fmla="*/ 0 w 9479582"/>
              <a:gd name="connsiteY0-26" fmla="*/ 56230 h 6914230"/>
              <a:gd name="connsiteX1-27" fmla="*/ 9479582 w 9479582"/>
              <a:gd name="connsiteY1-28" fmla="*/ 6914230 h 6914230"/>
              <a:gd name="connsiteX2-29" fmla="*/ 0 w 9479582"/>
              <a:gd name="connsiteY2-30" fmla="*/ 6914230 h 6914230"/>
              <a:gd name="connsiteX3-31" fmla="*/ 0 w 9479582"/>
              <a:gd name="connsiteY3-32" fmla="*/ 56230 h 6914230"/>
            </a:gdLst>
            <a:ahLst/>
            <a:cxnLst>
              <a:cxn ang="0">
                <a:pos x="connsiteX0-1" y="connsiteY0-2"/>
              </a:cxn>
              <a:cxn ang="0">
                <a:pos x="connsiteX1-3" y="connsiteY1-4"/>
              </a:cxn>
              <a:cxn ang="0">
                <a:pos x="connsiteX2-5" y="connsiteY2-6"/>
              </a:cxn>
              <a:cxn ang="0">
                <a:pos x="connsiteX3-7" y="connsiteY3-8"/>
              </a:cxn>
            </a:cxnLst>
            <a:rect l="l" t="t" r="r" b="b"/>
            <a:pathLst>
              <a:path w="9479582" h="6914230">
                <a:moveTo>
                  <a:pt x="0" y="56230"/>
                </a:moveTo>
                <a:cubicBezTo>
                  <a:pt x="7983653" y="-599752"/>
                  <a:pt x="9460486" y="4654734"/>
                  <a:pt x="9479582" y="6914230"/>
                </a:cubicBezTo>
                <a:lnTo>
                  <a:pt x="0" y="6914230"/>
                </a:lnTo>
                <a:lnTo>
                  <a:pt x="0" y="56230"/>
                </a:lnTo>
                <a:close/>
              </a:path>
            </a:pathLst>
          </a:custGeom>
          <a:solidFill>
            <a:srgbClr val="F6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ound Diagonal Corner Rectangle 57">
            <a:extLst>
              <a:ext uri="{FF2B5EF4-FFF2-40B4-BE49-F238E27FC236}">
                <a16:creationId xmlns:a16="http://schemas.microsoft.com/office/drawing/2014/main" id="{ADFE84D2-67C5-4B9A-B7E0-C98B7607E0FC}"/>
              </a:ext>
            </a:extLst>
          </p:cNvPr>
          <p:cNvSpPr/>
          <p:nvPr userDrawn="1"/>
        </p:nvSpPr>
        <p:spPr>
          <a:xfrm>
            <a:off x="8074481" y="655833"/>
            <a:ext cx="3506879" cy="3506879"/>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5" name="Round Diagonal Corner Rectangle 4">
            <a:extLst>
              <a:ext uri="{FF2B5EF4-FFF2-40B4-BE49-F238E27FC236}">
                <a16:creationId xmlns:a16="http://schemas.microsoft.com/office/drawing/2014/main" id="{983C5C0C-8667-4865-A737-729FD5A980B6}"/>
              </a:ext>
            </a:extLst>
          </p:cNvPr>
          <p:cNvSpPr/>
          <p:nvPr userDrawn="1"/>
        </p:nvSpPr>
        <p:spPr>
          <a:xfrm>
            <a:off x="8412063" y="993415"/>
            <a:ext cx="2831714" cy="2831714"/>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7" name="文本框 16">
            <a:extLst>
              <a:ext uri="{FF2B5EF4-FFF2-40B4-BE49-F238E27FC236}">
                <a16:creationId xmlns:a16="http://schemas.microsoft.com/office/drawing/2014/main" id="{EA4D70C1-311E-4AE2-A6FD-9C14D2A69A00}"/>
              </a:ext>
            </a:extLst>
          </p:cNvPr>
          <p:cNvSpPr txBox="1"/>
          <p:nvPr userDrawn="1"/>
        </p:nvSpPr>
        <p:spPr>
          <a:xfrm>
            <a:off x="3646934" y="6536393"/>
            <a:ext cx="7848872" cy="261610"/>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关注微信公众号</a:t>
            </a:r>
            <a:r>
              <a:rPr lang="en-US" altLang="zh-CN" sz="1100" dirty="0">
                <a:latin typeface="微软雅黑" panose="020B0503020204020204" pitchFamily="34" charset="-122"/>
                <a:ea typeface="微软雅黑" panose="020B0503020204020204" pitchFamily="34" charset="-122"/>
              </a:rPr>
              <a:t>DSSF007</a:t>
            </a:r>
            <a:r>
              <a:rPr lang="zh-CN" altLang="en-US" sz="1100" dirty="0">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35417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Picture 5" descr="C:\Users\Administrator\Desktop\QQ截图20160521174539.png">
            <a:extLst>
              <a:ext uri="{FF2B5EF4-FFF2-40B4-BE49-F238E27FC236}">
                <a16:creationId xmlns:a16="http://schemas.microsoft.com/office/drawing/2014/main" id="{D13E8BC9-5179-4C25-BB0D-81BF9EE5B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73"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3" name="日期占位符 2">
            <a:extLst>
              <a:ext uri="{FF2B5EF4-FFF2-40B4-BE49-F238E27FC236}">
                <a16:creationId xmlns:a16="http://schemas.microsoft.com/office/drawing/2014/main" id="{A372A8C9-33A2-4EFA-A6B3-CD817755A914}"/>
              </a:ext>
            </a:extLst>
          </p:cNvPr>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a:extLst>
              <a:ext uri="{FF2B5EF4-FFF2-40B4-BE49-F238E27FC236}">
                <a16:creationId xmlns:a16="http://schemas.microsoft.com/office/drawing/2014/main" id="{AD69F90E-ADFE-4E44-ADAC-8479FA98BE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90BEB6-C31F-4328-8F3B-44B3BC9A3CB0}"/>
              </a:ext>
            </a:extLst>
          </p:cNvPr>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5">
            <a:extLst>
              <a:ext uri="{FF2B5EF4-FFF2-40B4-BE49-F238E27FC236}">
                <a16:creationId xmlns:a16="http://schemas.microsoft.com/office/drawing/2014/main" id="{A78FFD49-D5E7-4019-BD28-97FB7CBA6D7E}"/>
              </a:ext>
            </a:extLst>
          </p:cNvPr>
          <p:cNvSpPr/>
          <p:nvPr userDrawn="1"/>
        </p:nvSpPr>
        <p:spPr>
          <a:xfrm>
            <a:off x="8848135" y="-675456"/>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0EE132E-080E-4608-A040-3B985C9B4C7D}"/>
              </a:ext>
            </a:extLst>
          </p:cNvPr>
          <p:cNvSpPr/>
          <p:nvPr userDrawn="1"/>
        </p:nvSpPr>
        <p:spPr>
          <a:xfrm>
            <a:off x="10431704" y="-171400"/>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7C91833E-C182-45F4-AB59-6BACC6759783}"/>
              </a:ext>
            </a:extLst>
          </p:cNvPr>
          <p:cNvSpPr/>
          <p:nvPr userDrawn="1"/>
        </p:nvSpPr>
        <p:spPr>
          <a:xfrm>
            <a:off x="11016152" y="573082"/>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ound Diagonal Corner Rectangle 57">
            <a:extLst>
              <a:ext uri="{FF2B5EF4-FFF2-40B4-BE49-F238E27FC236}">
                <a16:creationId xmlns:a16="http://schemas.microsoft.com/office/drawing/2014/main" id="{CEEC9B8C-E306-4EFA-B6EF-18101A0AE5E5}"/>
              </a:ext>
            </a:extLst>
          </p:cNvPr>
          <p:cNvSpPr/>
          <p:nvPr userDrawn="1"/>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1" name="Round Diagonal Corner Rectangle 4">
            <a:extLst>
              <a:ext uri="{FF2B5EF4-FFF2-40B4-BE49-F238E27FC236}">
                <a16:creationId xmlns:a16="http://schemas.microsoft.com/office/drawing/2014/main" id="{F2AE9D2A-4BF9-47EA-A19E-89B8F8EDF98B}"/>
              </a:ext>
            </a:extLst>
          </p:cNvPr>
          <p:cNvSpPr/>
          <p:nvPr userDrawn="1"/>
        </p:nvSpPr>
        <p:spPr>
          <a:xfrm>
            <a:off x="4221251" y="1562441"/>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2" name="文本框 11">
            <a:extLst>
              <a:ext uri="{FF2B5EF4-FFF2-40B4-BE49-F238E27FC236}">
                <a16:creationId xmlns:a16="http://schemas.microsoft.com/office/drawing/2014/main" id="{752F1F02-4D9D-4A6B-B4F6-4C76C0133EC1}"/>
              </a:ext>
            </a:extLst>
          </p:cNvPr>
          <p:cNvSpPr txBox="1"/>
          <p:nvPr userDrawn="1"/>
        </p:nvSpPr>
        <p:spPr>
          <a:xfrm>
            <a:off x="3798959" y="6443636"/>
            <a:ext cx="7848872"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关注微信公众号</a:t>
            </a:r>
            <a:r>
              <a:rPr lang="en-US" altLang="zh-CN" sz="1100" dirty="0">
                <a:solidFill>
                  <a:schemeClr val="bg1"/>
                </a:solidFill>
                <a:latin typeface="微软雅黑" panose="020B0503020204020204" pitchFamily="34" charset="-122"/>
                <a:ea typeface="微软雅黑" panose="020B0503020204020204" pitchFamily="34" charset="-122"/>
              </a:rPr>
              <a:t>DSSF007</a:t>
            </a:r>
            <a:r>
              <a:rPr lang="zh-CN" altLang="en-US" sz="1100" dirty="0">
                <a:solidFill>
                  <a:schemeClr val="bg1"/>
                </a:solidFill>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47059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1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4725F-B315-4D4A-9331-81695847159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28.xml"/><Relationship Id="rId5" Type="http://schemas.openxmlformats.org/officeDocument/2006/relationships/slide" Target="slide25.xml"/><Relationship Id="rId4" Type="http://schemas.openxmlformats.org/officeDocument/2006/relationships/slide" Target="slide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10" name="TextBox 9"/>
          <p:cNvSpPr txBox="1"/>
          <p:nvPr/>
        </p:nvSpPr>
        <p:spPr>
          <a:xfrm>
            <a:off x="1932848" y="4869160"/>
            <a:ext cx="8324715" cy="1015663"/>
          </a:xfrm>
          <a:prstGeom prst="rect">
            <a:avLst/>
          </a:prstGeom>
          <a:noFill/>
        </p:spPr>
        <p:txBody>
          <a:bodyPr wrap="none" rtlCol="0">
            <a:spAutoFit/>
          </a:bodyPr>
          <a:lstStyle/>
          <a:p>
            <a:r>
              <a:rPr lang="zh-CN" altLang="zh-CN" sz="6000" b="1" dirty="0"/>
              <a:t>第</a:t>
            </a:r>
            <a:r>
              <a:rPr lang="en-US" altLang="zh-CN" sz="6000" b="1" dirty="0"/>
              <a:t>2</a:t>
            </a:r>
            <a:r>
              <a:rPr lang="zh-CN" altLang="zh-CN" sz="6000" b="1" dirty="0"/>
              <a:t>章  </a:t>
            </a:r>
            <a:r>
              <a:rPr lang="en-US" altLang="zh-CN" sz="6000" b="1" dirty="0"/>
              <a:t>Audition</a:t>
            </a:r>
            <a:r>
              <a:rPr lang="zh-CN" altLang="zh-CN" sz="6000" b="1" dirty="0"/>
              <a:t>入门基础</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558702" y="188640"/>
            <a:ext cx="9178770" cy="2537874"/>
          </a:xfrm>
          <a:prstGeom prst="rect">
            <a:avLst/>
          </a:prstGeom>
        </p:spPr>
        <p:txBody>
          <a:bodyPr wrap="square">
            <a:spAutoFit/>
          </a:bodyPr>
          <a:lstStyle/>
          <a:p>
            <a:pPr indent="457200">
              <a:lnSpc>
                <a:spcPct val="150000"/>
              </a:lnSpc>
            </a:pPr>
            <a:r>
              <a:rPr lang="en-US" altLang="zh-CN" b="1" dirty="0"/>
              <a:t>2.2.4  </a:t>
            </a:r>
            <a:r>
              <a:rPr lang="zh-CN" altLang="zh-CN" b="1" dirty="0"/>
              <a:t>面板</a:t>
            </a:r>
          </a:p>
          <a:p>
            <a:pPr indent="457200">
              <a:lnSpc>
                <a:spcPct val="150000"/>
              </a:lnSpc>
            </a:pPr>
            <a:r>
              <a:rPr lang="zh-CN" altLang="zh-CN" dirty="0"/>
              <a:t>在工作界面中大部分区域显示的是</a:t>
            </a:r>
            <a:r>
              <a:rPr lang="en-US" altLang="zh-CN" dirty="0"/>
              <a:t>Audition</a:t>
            </a:r>
            <a:r>
              <a:rPr lang="zh-CN" altLang="zh-CN" dirty="0"/>
              <a:t>的功能面板，音轨的编辑和剪辑等操作都在这些面板中进行。</a:t>
            </a:r>
          </a:p>
          <a:p>
            <a:pPr indent="457200">
              <a:lnSpc>
                <a:spcPct val="150000"/>
              </a:lnSpc>
            </a:pPr>
            <a:r>
              <a:rPr lang="zh-CN" altLang="zh-CN" dirty="0"/>
              <a:t>在菜单栏单击“窗口”菜单，弹出菜单列表中提供了</a:t>
            </a:r>
            <a:r>
              <a:rPr lang="en-US" altLang="zh-CN" dirty="0"/>
              <a:t>Audition</a:t>
            </a:r>
            <a:r>
              <a:rPr lang="zh-CN" altLang="zh-CN" dirty="0"/>
              <a:t>中所有的面板选项，共</a:t>
            </a:r>
            <a:r>
              <a:rPr lang="en-US" altLang="zh-CN" dirty="0"/>
              <a:t>28</a:t>
            </a:r>
            <a:r>
              <a:rPr lang="zh-CN" altLang="zh-CN" dirty="0"/>
              <a:t>个。选项左侧用于展示面板的显示状态，勾选即可将面板显示到工作区，用户可以选择显示较为常用的面板，以提高工作效率。</a:t>
            </a:r>
          </a:p>
        </p:txBody>
      </p:sp>
      <p:pic>
        <p:nvPicPr>
          <p:cNvPr id="2050" name="Picture 2">
            <a:extLst>
              <a:ext uri="{FF2B5EF4-FFF2-40B4-BE49-F238E27FC236}">
                <a16:creationId xmlns:a16="http://schemas.microsoft.com/office/drawing/2014/main" id="{9CCB01CF-3009-44DF-9C1F-C435CCF215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1511" y="2852936"/>
            <a:ext cx="2707390" cy="330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97360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522242" y="701988"/>
            <a:ext cx="9145925" cy="2122376"/>
          </a:xfrm>
          <a:prstGeom prst="rect">
            <a:avLst/>
          </a:prstGeom>
        </p:spPr>
        <p:txBody>
          <a:bodyPr wrap="square">
            <a:spAutoFit/>
          </a:bodyPr>
          <a:lstStyle/>
          <a:p>
            <a:pPr indent="457200">
              <a:lnSpc>
                <a:spcPct val="150000"/>
              </a:lnSpc>
            </a:pPr>
            <a:r>
              <a:rPr lang="zh-CN" altLang="zh-CN" dirty="0"/>
              <a:t>下面介绍常用的一些基本功能面板：</a:t>
            </a:r>
          </a:p>
          <a:p>
            <a:pPr indent="457200">
              <a:lnSpc>
                <a:spcPct val="150000"/>
              </a:lnSpc>
            </a:pPr>
            <a:r>
              <a:rPr lang="zh-CN" altLang="zh-CN" dirty="0"/>
              <a:t>（</a:t>
            </a:r>
            <a:r>
              <a:rPr lang="en-US" altLang="zh-CN" dirty="0"/>
              <a:t>1</a:t>
            </a:r>
            <a:r>
              <a:rPr lang="zh-CN" altLang="zh-CN" dirty="0"/>
              <a:t>）“文件”面板</a:t>
            </a:r>
          </a:p>
          <a:p>
            <a:pPr indent="457200">
              <a:lnSpc>
                <a:spcPct val="150000"/>
              </a:lnSpc>
            </a:pPr>
            <a:r>
              <a:rPr lang="zh-CN" altLang="zh-CN" dirty="0"/>
              <a:t>该面板主要用于对文件的各种具体操作，显示创建或打开的项目文件、音频文件以及导入的各种素材文件，并可以查看文件的属性参数，包括持续时间、采样率、声道、位深度、源格式、媒体类型、帧速率等。</a:t>
            </a:r>
          </a:p>
        </p:txBody>
      </p:sp>
      <p:pic>
        <p:nvPicPr>
          <p:cNvPr id="3074" name="图片 1">
            <a:extLst>
              <a:ext uri="{FF2B5EF4-FFF2-40B4-BE49-F238E27FC236}">
                <a16:creationId xmlns:a16="http://schemas.microsoft.com/office/drawing/2014/main" id="{C566EEB9-AFEF-48D4-AF08-27597287DA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5181" y="3096739"/>
            <a:ext cx="6700049" cy="212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2641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361805" y="603094"/>
            <a:ext cx="9466802" cy="2537874"/>
          </a:xfrm>
          <a:prstGeom prst="rect">
            <a:avLst/>
          </a:prstGeom>
        </p:spPr>
        <p:txBody>
          <a:bodyPr wrap="square">
            <a:spAutoFit/>
          </a:bodyPr>
          <a:lstStyle/>
          <a:p>
            <a:pPr indent="457200">
              <a:lnSpc>
                <a:spcPct val="150000"/>
              </a:lnSpc>
            </a:pPr>
            <a:r>
              <a:rPr lang="zh-CN" altLang="zh-CN" dirty="0"/>
              <a:t>（</a:t>
            </a:r>
            <a:r>
              <a:rPr lang="en-US" altLang="zh-CN" dirty="0"/>
              <a:t>2</a:t>
            </a:r>
            <a:r>
              <a:rPr lang="zh-CN" altLang="zh-CN" dirty="0"/>
              <a:t>）“编辑器”面板</a:t>
            </a:r>
          </a:p>
          <a:p>
            <a:pPr indent="457200">
              <a:lnSpc>
                <a:spcPct val="150000"/>
              </a:lnSpc>
            </a:pPr>
            <a:r>
              <a:rPr lang="zh-CN" altLang="zh-CN" dirty="0"/>
              <a:t>“编辑器”面板是</a:t>
            </a:r>
            <a:r>
              <a:rPr lang="en-US" altLang="zh-CN" dirty="0"/>
              <a:t>Audition</a:t>
            </a:r>
            <a:r>
              <a:rPr lang="zh-CN" altLang="zh-CN" dirty="0"/>
              <a:t>处理音频最主要的工作区域，用于进行音频的编辑工作，由音频轨道或声道、时间导航器、时间标尺和时间线等组成。编辑器类型又分为波形编辑器、多轨编辑器两种类型，可以通过工具栏的“波形”和“多轨”按钮来切换。</a:t>
            </a:r>
          </a:p>
          <a:p>
            <a:pPr indent="457200">
              <a:lnSpc>
                <a:spcPct val="150000"/>
              </a:lnSpc>
            </a:pPr>
            <a:r>
              <a:rPr lang="zh-CN" altLang="zh-CN" dirty="0"/>
              <a:t>波形编辑器主要是针对单轨音乐进行编辑的场所，只能编辑单个音频文件。多轨编辑器主要用于编辑和处理多段音频素材，可以对多轨音频进行混音、剪辑、合成等处理。</a:t>
            </a:r>
          </a:p>
        </p:txBody>
      </p:sp>
      <p:pic>
        <p:nvPicPr>
          <p:cNvPr id="4098" name="图片 1">
            <a:extLst>
              <a:ext uri="{FF2B5EF4-FFF2-40B4-BE49-F238E27FC236}">
                <a16:creationId xmlns:a16="http://schemas.microsoft.com/office/drawing/2014/main" id="{6BD2F362-871E-4F21-8353-F7BF59F556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5623" y="3339398"/>
            <a:ext cx="4299234" cy="253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图片 1">
            <a:extLst>
              <a:ext uri="{FF2B5EF4-FFF2-40B4-BE49-F238E27FC236}">
                <a16:creationId xmlns:a16="http://schemas.microsoft.com/office/drawing/2014/main" id="{FF89326A-E5C6-43B0-B8B5-8EC5DEC68C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0468" y="3339398"/>
            <a:ext cx="4299234" cy="253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56364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172221" y="332656"/>
            <a:ext cx="9845969" cy="2537874"/>
          </a:xfrm>
          <a:prstGeom prst="rect">
            <a:avLst/>
          </a:prstGeom>
        </p:spPr>
        <p:txBody>
          <a:bodyPr wrap="square">
            <a:spAutoFit/>
          </a:bodyPr>
          <a:lstStyle/>
          <a:p>
            <a:pPr indent="457200">
              <a:lnSpc>
                <a:spcPct val="150000"/>
              </a:lnSpc>
            </a:pPr>
            <a:r>
              <a:rPr lang="zh-CN" altLang="zh-CN" dirty="0"/>
              <a:t>（</a:t>
            </a:r>
            <a:r>
              <a:rPr lang="en-US" altLang="zh-CN" dirty="0"/>
              <a:t>3</a:t>
            </a:r>
            <a:r>
              <a:rPr lang="zh-CN" altLang="zh-CN" dirty="0"/>
              <a:t>）“混音器”面板</a:t>
            </a:r>
          </a:p>
          <a:p>
            <a:pPr indent="457200">
              <a:lnSpc>
                <a:spcPct val="150000"/>
              </a:lnSpc>
            </a:pPr>
            <a:r>
              <a:rPr lang="zh-CN" altLang="zh-CN" dirty="0"/>
              <a:t>“混音器”面板主要用于进行声轨之间的混缩控制，是多轨项目的另一种视图模式。</a:t>
            </a:r>
            <a:endParaRPr lang="en-US" altLang="zh-CN" dirty="0"/>
          </a:p>
          <a:p>
            <a:pPr indent="457200">
              <a:lnSpc>
                <a:spcPct val="150000"/>
              </a:lnSpc>
            </a:pPr>
            <a:r>
              <a:rPr lang="zh-CN" altLang="zh-CN" dirty="0"/>
              <a:t>（</a:t>
            </a:r>
            <a:r>
              <a:rPr lang="en-US" altLang="zh-CN" dirty="0"/>
              <a:t>4</a:t>
            </a:r>
            <a:r>
              <a:rPr lang="zh-CN" altLang="zh-CN" dirty="0"/>
              <a:t>）“效果组”面板</a:t>
            </a:r>
          </a:p>
          <a:p>
            <a:pPr indent="457200">
              <a:lnSpc>
                <a:spcPct val="150000"/>
              </a:lnSpc>
            </a:pPr>
            <a:r>
              <a:rPr lang="zh-CN" altLang="zh-CN" dirty="0"/>
              <a:t>“效果组”面板主要用于对音频文件、素材或轨道进行多种效果的处理。在“预设”下拉列表中可以看到系统预设的一些效果，用户可以为当前的音频波形、剪辑片段或整个轨道应用预设的效果，或者灵活运用各种效果器。</a:t>
            </a:r>
          </a:p>
        </p:txBody>
      </p:sp>
      <p:pic>
        <p:nvPicPr>
          <p:cNvPr id="5122" name="图片 1">
            <a:extLst>
              <a:ext uri="{FF2B5EF4-FFF2-40B4-BE49-F238E27FC236}">
                <a16:creationId xmlns:a16="http://schemas.microsoft.com/office/drawing/2014/main" id="{19D58D68-DFDD-4CBA-A3EF-782AB11E7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6814" y="2996952"/>
            <a:ext cx="401955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图片 1">
            <a:extLst>
              <a:ext uri="{FF2B5EF4-FFF2-40B4-BE49-F238E27FC236}">
                <a16:creationId xmlns:a16="http://schemas.microsoft.com/office/drawing/2014/main" id="{4A177978-E0E5-4820-9FFB-9EFB64EE16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7350" y="2636912"/>
            <a:ext cx="2676249" cy="3122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2941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172221" y="404664"/>
            <a:ext cx="9845969" cy="2953373"/>
          </a:xfrm>
          <a:prstGeom prst="rect">
            <a:avLst/>
          </a:prstGeom>
        </p:spPr>
        <p:txBody>
          <a:bodyPr wrap="square">
            <a:spAutoFit/>
          </a:bodyPr>
          <a:lstStyle/>
          <a:p>
            <a:pPr indent="457200">
              <a:lnSpc>
                <a:spcPct val="150000"/>
              </a:lnSpc>
            </a:pPr>
            <a:r>
              <a:rPr lang="zh-CN" altLang="zh-CN" dirty="0"/>
              <a:t>（</a:t>
            </a:r>
            <a:r>
              <a:rPr lang="en-US" altLang="zh-CN" dirty="0"/>
              <a:t>5</a:t>
            </a:r>
            <a:r>
              <a:rPr lang="zh-CN" altLang="zh-CN" dirty="0"/>
              <a:t>）“标记”面板</a:t>
            </a:r>
          </a:p>
          <a:p>
            <a:pPr indent="457200">
              <a:lnSpc>
                <a:spcPct val="150000"/>
              </a:lnSpc>
            </a:pPr>
            <a:r>
              <a:rPr lang="zh-CN" altLang="zh-CN" dirty="0"/>
              <a:t>标记在编辑与处理音频过程中会经常用到，灵活地运用标记不仅可以提高工作效率，还可以提高操作时的精确度。在“标记”面板中，用户可以对标记进行更加有效的管理，如创建、删除、合并、导出等。</a:t>
            </a:r>
            <a:endParaRPr lang="en-US" altLang="zh-CN" dirty="0"/>
          </a:p>
          <a:p>
            <a:pPr indent="457200">
              <a:lnSpc>
                <a:spcPct val="150000"/>
              </a:lnSpc>
            </a:pPr>
            <a:r>
              <a:rPr lang="zh-CN" altLang="zh-CN" dirty="0"/>
              <a:t>（</a:t>
            </a:r>
            <a:r>
              <a:rPr lang="en-US" altLang="zh-CN" dirty="0"/>
              <a:t>6</a:t>
            </a:r>
            <a:r>
              <a:rPr lang="zh-CN" altLang="zh-CN" dirty="0"/>
              <a:t>）“历史记录”面板</a:t>
            </a:r>
          </a:p>
          <a:p>
            <a:pPr indent="457200">
              <a:lnSpc>
                <a:spcPct val="150000"/>
              </a:lnSpc>
            </a:pPr>
            <a:r>
              <a:rPr lang="zh-CN" altLang="zh-CN" dirty="0"/>
              <a:t>“历史记录”面板中会记录并显示已采取的编辑步骤，利用“历史记录”面板用户可以大胆地编辑与处理音频，不必为误操作而担心。</a:t>
            </a:r>
          </a:p>
        </p:txBody>
      </p:sp>
      <p:pic>
        <p:nvPicPr>
          <p:cNvPr id="6146" name="图片 1">
            <a:extLst>
              <a:ext uri="{FF2B5EF4-FFF2-40B4-BE49-F238E27FC236}">
                <a16:creationId xmlns:a16="http://schemas.microsoft.com/office/drawing/2014/main" id="{9B11415A-D2AA-4DED-BB45-383E8B7C3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0790" y="3429000"/>
            <a:ext cx="3343461" cy="2375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1">
            <a:extLst>
              <a:ext uri="{FF2B5EF4-FFF2-40B4-BE49-F238E27FC236}">
                <a16:creationId xmlns:a16="http://schemas.microsoft.com/office/drawing/2014/main" id="{C0CE0F47-494F-46CC-9F1B-49D4E8E9EA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198" y="3654625"/>
            <a:ext cx="3915435"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4178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594706" y="980728"/>
            <a:ext cx="9001000" cy="2128661"/>
          </a:xfrm>
          <a:prstGeom prst="rect">
            <a:avLst/>
          </a:prstGeom>
        </p:spPr>
        <p:txBody>
          <a:bodyPr wrap="square">
            <a:spAutoFit/>
          </a:bodyPr>
          <a:lstStyle/>
          <a:p>
            <a:pPr indent="457200">
              <a:lnSpc>
                <a:spcPct val="150000"/>
              </a:lnSpc>
            </a:pPr>
            <a:r>
              <a:rPr lang="zh-CN" altLang="zh-CN" dirty="0"/>
              <a:t>（</a:t>
            </a:r>
            <a:r>
              <a:rPr lang="en-US" altLang="zh-CN" dirty="0"/>
              <a:t>7</a:t>
            </a:r>
            <a:r>
              <a:rPr lang="zh-CN" altLang="zh-CN" dirty="0"/>
              <a:t>）“选区</a:t>
            </a:r>
            <a:r>
              <a:rPr lang="en-US" altLang="zh-CN" dirty="0"/>
              <a:t>/</a:t>
            </a:r>
            <a:r>
              <a:rPr lang="zh-CN" altLang="zh-CN" dirty="0"/>
              <a:t>视图”面板</a:t>
            </a:r>
          </a:p>
          <a:p>
            <a:pPr indent="457200">
              <a:lnSpc>
                <a:spcPct val="150000"/>
              </a:lnSpc>
            </a:pPr>
            <a:r>
              <a:rPr lang="zh-CN" altLang="zh-CN" dirty="0"/>
              <a:t>在“选区</a:t>
            </a:r>
            <a:r>
              <a:rPr lang="en-US" altLang="zh-CN" dirty="0"/>
              <a:t>/</a:t>
            </a:r>
            <a:r>
              <a:rPr lang="zh-CN" altLang="zh-CN" dirty="0"/>
              <a:t>视图”面板中可以对音频或音轨的开始点、结束点和持续时间进行设置，进行精确的选择或查看。</a:t>
            </a:r>
            <a:endParaRPr lang="en-US" altLang="zh-CN" dirty="0"/>
          </a:p>
          <a:p>
            <a:pPr indent="457200">
              <a:lnSpc>
                <a:spcPct val="150000"/>
              </a:lnSpc>
            </a:pPr>
            <a:r>
              <a:rPr lang="zh-CN" altLang="zh-CN" dirty="0"/>
              <a:t>（</a:t>
            </a:r>
            <a:r>
              <a:rPr lang="en-US" altLang="zh-CN" dirty="0"/>
              <a:t>8</a:t>
            </a:r>
            <a:r>
              <a:rPr lang="zh-CN" altLang="zh-CN" dirty="0"/>
              <a:t>）“电平”面板</a:t>
            </a:r>
          </a:p>
          <a:p>
            <a:pPr indent="457200">
              <a:lnSpc>
                <a:spcPct val="150000"/>
              </a:lnSpc>
            </a:pPr>
            <a:r>
              <a:rPr lang="zh-CN" altLang="zh-CN" dirty="0"/>
              <a:t>“电平”面板主要是通过电平标尺来监视录音和播放音量的级别。</a:t>
            </a:r>
          </a:p>
        </p:txBody>
      </p:sp>
      <p:pic>
        <p:nvPicPr>
          <p:cNvPr id="7170" name="图片 1">
            <a:extLst>
              <a:ext uri="{FF2B5EF4-FFF2-40B4-BE49-F238E27FC236}">
                <a16:creationId xmlns:a16="http://schemas.microsoft.com/office/drawing/2014/main" id="{9539EA7A-BEA8-4BC6-B7A0-E045CB0CF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0710" y="3645024"/>
            <a:ext cx="3469678"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1">
            <a:extLst>
              <a:ext uri="{FF2B5EF4-FFF2-40B4-BE49-F238E27FC236}">
                <a16:creationId xmlns:a16="http://schemas.microsoft.com/office/drawing/2014/main" id="{F763CEB8-7720-4B6B-A86A-A0178BE859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6971" y="3841054"/>
            <a:ext cx="5258755" cy="90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6534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594705" y="260648"/>
            <a:ext cx="9001000" cy="1706878"/>
          </a:xfrm>
          <a:prstGeom prst="rect">
            <a:avLst/>
          </a:prstGeom>
        </p:spPr>
        <p:txBody>
          <a:bodyPr wrap="square">
            <a:spAutoFit/>
          </a:bodyPr>
          <a:lstStyle/>
          <a:p>
            <a:pPr indent="457200">
              <a:lnSpc>
                <a:spcPct val="150000"/>
              </a:lnSpc>
            </a:pPr>
            <a:r>
              <a:rPr lang="en-US" altLang="zh-CN" b="1" dirty="0"/>
              <a:t>2.2.5  </a:t>
            </a:r>
            <a:r>
              <a:rPr lang="zh-CN" altLang="zh-CN" b="1" dirty="0"/>
              <a:t>选择工作区</a:t>
            </a:r>
          </a:p>
          <a:p>
            <a:pPr indent="457200">
              <a:lnSpc>
                <a:spcPct val="150000"/>
              </a:lnSpc>
            </a:pPr>
            <a:r>
              <a:rPr lang="en-US" altLang="zh-CN" dirty="0"/>
              <a:t>Audition</a:t>
            </a:r>
            <a:r>
              <a:rPr lang="zh-CN" altLang="zh-CN" dirty="0"/>
              <a:t>的音频应用程序提供了一个系统且可自定义的工作区，包含了若干针对特定任务优化了面板布局的预定义模板。执行“窗口”</a:t>
            </a:r>
            <a:r>
              <a:rPr lang="en-US" altLang="zh-CN" dirty="0"/>
              <a:t>|</a:t>
            </a:r>
            <a:r>
              <a:rPr lang="zh-CN" altLang="zh-CN" dirty="0"/>
              <a:t>“工作区”命令，在其级联菜单中显示了所有的预定义工作区选项。</a:t>
            </a:r>
          </a:p>
        </p:txBody>
      </p:sp>
      <p:pic>
        <p:nvPicPr>
          <p:cNvPr id="8194" name="图片 1">
            <a:extLst>
              <a:ext uri="{FF2B5EF4-FFF2-40B4-BE49-F238E27FC236}">
                <a16:creationId xmlns:a16="http://schemas.microsoft.com/office/drawing/2014/main" id="{33A66A89-0EB5-44CC-B089-85BCAADBB7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950" y="1988840"/>
            <a:ext cx="4004899" cy="3158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3">
            <a:extLst>
              <a:ext uri="{FF2B5EF4-FFF2-40B4-BE49-F238E27FC236}">
                <a16:creationId xmlns:a16="http://schemas.microsoft.com/office/drawing/2014/main" id="{E725FFD9-6222-4D23-BF6A-923EEF898949}"/>
              </a:ext>
            </a:extLst>
          </p:cNvPr>
          <p:cNvSpPr>
            <a:spLocks noChangeArrowheads="1"/>
          </p:cNvSpPr>
          <p:nvPr/>
        </p:nvSpPr>
        <p:spPr bwMode="auto">
          <a:xfrm>
            <a:off x="5851633" y="2136590"/>
            <a:ext cx="1746404" cy="197294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Rectángulo 42">
            <a:extLst>
              <a:ext uri="{FF2B5EF4-FFF2-40B4-BE49-F238E27FC236}">
                <a16:creationId xmlns:a16="http://schemas.microsoft.com/office/drawing/2014/main" id="{94070A61-3947-4AF5-ABEB-F58AE7B62097}"/>
              </a:ext>
            </a:extLst>
          </p:cNvPr>
          <p:cNvSpPr/>
          <p:nvPr/>
        </p:nvSpPr>
        <p:spPr>
          <a:xfrm>
            <a:off x="3970969" y="5189705"/>
            <a:ext cx="4248472"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动手练：自定义工作区</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Tree>
    <p:extLst>
      <p:ext uri="{BB962C8B-B14F-4D97-AF65-F5344CB8AC3E}">
        <p14:creationId xmlns:p14="http://schemas.microsoft.com/office/powerpoint/2010/main" val="3672709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3</a:t>
              </a:r>
            </a:p>
          </p:txBody>
        </p:sp>
      </p:grpSp>
      <p:sp>
        <p:nvSpPr>
          <p:cNvPr id="8" name="TextBox 64"/>
          <p:cNvSpPr>
            <a:spLocks noChangeArrowheads="1"/>
          </p:cNvSpPr>
          <p:nvPr/>
        </p:nvSpPr>
        <p:spPr bwMode="auto">
          <a:xfrm>
            <a:off x="4415836" y="3600506"/>
            <a:ext cx="34307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项目文件的基本操作</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268068" y="509540"/>
            <a:ext cx="9654275" cy="3368871"/>
          </a:xfrm>
          <a:prstGeom prst="rect">
            <a:avLst/>
          </a:prstGeom>
        </p:spPr>
        <p:txBody>
          <a:bodyPr wrap="square">
            <a:spAutoFit/>
          </a:bodyPr>
          <a:lstStyle/>
          <a:p>
            <a:pPr indent="457200">
              <a:lnSpc>
                <a:spcPct val="150000"/>
              </a:lnSpc>
            </a:pPr>
            <a:r>
              <a:rPr lang="zh-CN" altLang="zh-CN" dirty="0"/>
              <a:t>使用</a:t>
            </a:r>
            <a:r>
              <a:rPr lang="en-US" altLang="zh-CN" dirty="0"/>
              <a:t>Audition</a:t>
            </a:r>
            <a:r>
              <a:rPr lang="zh-CN" altLang="zh-CN" dirty="0"/>
              <a:t>对音乐进行编辑时，会涉及到一些项目文件的基本操作，如新建、打开、保存、关闭等。</a:t>
            </a:r>
          </a:p>
          <a:p>
            <a:pPr indent="457200">
              <a:lnSpc>
                <a:spcPct val="150000"/>
              </a:lnSpc>
            </a:pPr>
            <a:r>
              <a:rPr lang="en-US" altLang="zh-CN" b="1" dirty="0"/>
              <a:t>2.3.1  </a:t>
            </a:r>
            <a:r>
              <a:rPr lang="zh-CN" altLang="zh-CN" b="1" dirty="0"/>
              <a:t>新建文件</a:t>
            </a:r>
          </a:p>
          <a:p>
            <a:pPr indent="457200">
              <a:lnSpc>
                <a:spcPct val="150000"/>
              </a:lnSpc>
            </a:pPr>
            <a:r>
              <a:rPr lang="en-US" altLang="zh-CN" dirty="0"/>
              <a:t>Audition</a:t>
            </a:r>
            <a:r>
              <a:rPr lang="zh-CN" altLang="zh-CN" dirty="0"/>
              <a:t>创建的的项目文件可以用于存放制作音乐所需要的必要信息，软件中提供了三种项目文件的新建操作，可以新建多轨会话项目、音频文件项目、</a:t>
            </a:r>
            <a:r>
              <a:rPr lang="en-US" altLang="zh-CN" dirty="0"/>
              <a:t>CD</a:t>
            </a:r>
            <a:r>
              <a:rPr lang="zh-CN" altLang="zh-CN" dirty="0"/>
              <a:t>布局项目。</a:t>
            </a:r>
          </a:p>
          <a:p>
            <a:pPr indent="457200">
              <a:lnSpc>
                <a:spcPct val="150000"/>
              </a:lnSpc>
            </a:pPr>
            <a:r>
              <a:rPr lang="en-US" altLang="zh-CN" dirty="0"/>
              <a:t>1.</a:t>
            </a:r>
            <a:r>
              <a:rPr lang="zh-CN" altLang="zh-CN" dirty="0"/>
              <a:t>新建音频文件</a:t>
            </a:r>
          </a:p>
          <a:p>
            <a:pPr indent="457200">
              <a:lnSpc>
                <a:spcPct val="150000"/>
              </a:lnSpc>
            </a:pPr>
            <a:r>
              <a:rPr lang="zh-CN" altLang="zh-CN" dirty="0"/>
              <a:t>使用</a:t>
            </a:r>
            <a:r>
              <a:rPr lang="en-US" altLang="zh-CN" dirty="0"/>
              <a:t>Audition</a:t>
            </a:r>
            <a:r>
              <a:rPr lang="zh-CN" altLang="zh-CN" dirty="0"/>
              <a:t>进行录音时首先需要创建一个新的音频文件，新的空白音频文件最适合录制新音频或者合并粘贴的音频。</a:t>
            </a:r>
          </a:p>
        </p:txBody>
      </p:sp>
      <p:pic>
        <p:nvPicPr>
          <p:cNvPr id="9218" name="图片 1">
            <a:extLst>
              <a:ext uri="{FF2B5EF4-FFF2-40B4-BE49-F238E27FC236}">
                <a16:creationId xmlns:a16="http://schemas.microsoft.com/office/drawing/2014/main" id="{717DFBF1-9525-435C-B14F-367AAC752D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5046" y="3461590"/>
            <a:ext cx="3552072"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2267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2082128" y="1268760"/>
            <a:ext cx="8026155" cy="1291379"/>
          </a:xfrm>
          <a:prstGeom prst="rect">
            <a:avLst/>
          </a:prstGeom>
        </p:spPr>
        <p:txBody>
          <a:bodyPr wrap="square">
            <a:spAutoFit/>
          </a:bodyPr>
          <a:lstStyle/>
          <a:p>
            <a:pPr indent="457200">
              <a:lnSpc>
                <a:spcPct val="150000"/>
              </a:lnSpc>
            </a:pPr>
            <a:r>
              <a:rPr lang="en-US" altLang="zh-CN" dirty="0"/>
              <a:t>2.</a:t>
            </a:r>
            <a:r>
              <a:rPr lang="zh-CN" altLang="zh-CN" dirty="0"/>
              <a:t>新建多轨会话</a:t>
            </a:r>
          </a:p>
          <a:p>
            <a:pPr indent="457200">
              <a:lnSpc>
                <a:spcPct val="150000"/>
              </a:lnSpc>
            </a:pPr>
            <a:r>
              <a:rPr lang="zh-CN" altLang="zh-CN" dirty="0"/>
              <a:t>多轨会话是指在多条音频轨道上，将不同的音频文件进行合成操作。如果想将两个或两个以上的声音文件混合成一个声音文件，就需要创建多轨会话。</a:t>
            </a:r>
          </a:p>
        </p:txBody>
      </p:sp>
      <p:pic>
        <p:nvPicPr>
          <p:cNvPr id="10242" name="图片 1">
            <a:extLst>
              <a:ext uri="{FF2B5EF4-FFF2-40B4-BE49-F238E27FC236}">
                <a16:creationId xmlns:a16="http://schemas.microsoft.com/office/drawing/2014/main" id="{842B8B6C-3C07-4BD9-AF76-2315C39957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482" y="2708920"/>
            <a:ext cx="3853445"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4768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6" name="Group 4"/>
          <p:cNvGrpSpPr/>
          <p:nvPr/>
        </p:nvGrpSpPr>
        <p:grpSpPr>
          <a:xfrm>
            <a:off x="814074" y="1548957"/>
            <a:ext cx="3883471" cy="4126785"/>
            <a:chOff x="4154265" y="2103570"/>
            <a:chExt cx="3883471" cy="4126785"/>
          </a:xfrm>
        </p:grpSpPr>
        <p:sp>
          <p:nvSpPr>
            <p:cNvPr id="7" name="Freeform 15"/>
            <p:cNvSpPr/>
            <p:nvPr/>
          </p:nvSpPr>
          <p:spPr bwMode="auto">
            <a:xfrm>
              <a:off x="4255646" y="3912915"/>
              <a:ext cx="925545" cy="634523"/>
            </a:xfrm>
            <a:custGeom>
              <a:avLst/>
              <a:gdLst>
                <a:gd name="T0" fmla="*/ 0 w 776"/>
                <a:gd name="T1" fmla="*/ 142 h 532"/>
                <a:gd name="T2" fmla="*/ 265 w 776"/>
                <a:gd name="T3" fmla="*/ 0 h 532"/>
                <a:gd name="T4" fmla="*/ 681 w 776"/>
                <a:gd name="T5" fmla="*/ 431 h 532"/>
                <a:gd name="T6" fmla="*/ 776 w 776"/>
                <a:gd name="T7" fmla="*/ 386 h 532"/>
                <a:gd name="T8" fmla="*/ 776 w 776"/>
                <a:gd name="T9" fmla="*/ 483 h 532"/>
                <a:gd name="T10" fmla="*/ 689 w 776"/>
                <a:gd name="T11" fmla="*/ 532 h 532"/>
                <a:gd name="T12" fmla="*/ 0 w 776"/>
                <a:gd name="T13" fmla="*/ 142 h 532"/>
              </a:gdLst>
              <a:ahLst/>
              <a:cxnLst>
                <a:cxn ang="0">
                  <a:pos x="T0" y="T1"/>
                </a:cxn>
                <a:cxn ang="0">
                  <a:pos x="T2" y="T3"/>
                </a:cxn>
                <a:cxn ang="0">
                  <a:pos x="T4" y="T5"/>
                </a:cxn>
                <a:cxn ang="0">
                  <a:pos x="T6" y="T7"/>
                </a:cxn>
                <a:cxn ang="0">
                  <a:pos x="T8" y="T9"/>
                </a:cxn>
                <a:cxn ang="0">
                  <a:pos x="T10" y="T11"/>
                </a:cxn>
                <a:cxn ang="0">
                  <a:pos x="T12" y="T13"/>
                </a:cxn>
              </a:cxnLst>
              <a:rect l="0" t="0" r="r" b="b"/>
              <a:pathLst>
                <a:path w="776" h="532">
                  <a:moveTo>
                    <a:pt x="0" y="142"/>
                  </a:moveTo>
                  <a:lnTo>
                    <a:pt x="265" y="0"/>
                  </a:lnTo>
                  <a:lnTo>
                    <a:pt x="681" y="431"/>
                  </a:lnTo>
                  <a:lnTo>
                    <a:pt x="776" y="386"/>
                  </a:lnTo>
                  <a:lnTo>
                    <a:pt x="776" y="483"/>
                  </a:lnTo>
                  <a:lnTo>
                    <a:pt x="689" y="532"/>
                  </a:lnTo>
                  <a:lnTo>
                    <a:pt x="0" y="14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 name="Freeform 6"/>
            <p:cNvSpPr/>
            <p:nvPr/>
          </p:nvSpPr>
          <p:spPr bwMode="auto">
            <a:xfrm>
              <a:off x="5232477" y="2424410"/>
              <a:ext cx="863524" cy="584429"/>
            </a:xfrm>
            <a:custGeom>
              <a:avLst/>
              <a:gdLst>
                <a:gd name="T0" fmla="*/ 0 w 724"/>
                <a:gd name="T1" fmla="*/ 0 h 490"/>
                <a:gd name="T2" fmla="*/ 0 w 724"/>
                <a:gd name="T3" fmla="*/ 114 h 490"/>
                <a:gd name="T4" fmla="*/ 499 w 724"/>
                <a:gd name="T5" fmla="*/ 336 h 490"/>
                <a:gd name="T6" fmla="*/ 525 w 724"/>
                <a:gd name="T7" fmla="*/ 490 h 490"/>
                <a:gd name="T8" fmla="*/ 724 w 724"/>
                <a:gd name="T9" fmla="*/ 398 h 490"/>
                <a:gd name="T10" fmla="*/ 722 w 724"/>
                <a:gd name="T11" fmla="*/ 306 h 490"/>
                <a:gd name="T12" fmla="*/ 0 w 724"/>
                <a:gd name="T13" fmla="*/ 0 h 490"/>
              </a:gdLst>
              <a:ahLst/>
              <a:cxnLst>
                <a:cxn ang="0">
                  <a:pos x="T0" y="T1"/>
                </a:cxn>
                <a:cxn ang="0">
                  <a:pos x="T2" y="T3"/>
                </a:cxn>
                <a:cxn ang="0">
                  <a:pos x="T4" y="T5"/>
                </a:cxn>
                <a:cxn ang="0">
                  <a:pos x="T6" y="T7"/>
                </a:cxn>
                <a:cxn ang="0">
                  <a:pos x="T8" y="T9"/>
                </a:cxn>
                <a:cxn ang="0">
                  <a:pos x="T10" y="T11"/>
                </a:cxn>
                <a:cxn ang="0">
                  <a:pos x="T12" y="T13"/>
                </a:cxn>
              </a:cxnLst>
              <a:rect l="0" t="0" r="r" b="b"/>
              <a:pathLst>
                <a:path w="724" h="490">
                  <a:moveTo>
                    <a:pt x="0" y="0"/>
                  </a:moveTo>
                  <a:lnTo>
                    <a:pt x="0" y="114"/>
                  </a:lnTo>
                  <a:lnTo>
                    <a:pt x="499" y="336"/>
                  </a:lnTo>
                  <a:lnTo>
                    <a:pt x="525" y="490"/>
                  </a:lnTo>
                  <a:lnTo>
                    <a:pt x="724" y="398"/>
                  </a:lnTo>
                  <a:lnTo>
                    <a:pt x="722" y="306"/>
                  </a:lnTo>
                  <a:lnTo>
                    <a:pt x="0" y="0"/>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9" name="Freeform 8"/>
            <p:cNvSpPr/>
            <p:nvPr/>
          </p:nvSpPr>
          <p:spPr bwMode="auto">
            <a:xfrm>
              <a:off x="5077424" y="4398348"/>
              <a:ext cx="326803" cy="1214181"/>
            </a:xfrm>
            <a:custGeom>
              <a:avLst/>
              <a:gdLst>
                <a:gd name="T0" fmla="*/ 30 w 274"/>
                <a:gd name="T1" fmla="*/ 1018 h 1018"/>
                <a:gd name="T2" fmla="*/ 274 w 274"/>
                <a:gd name="T3" fmla="*/ 890 h 1018"/>
                <a:gd name="T4" fmla="*/ 220 w 274"/>
                <a:gd name="T5" fmla="*/ 0 h 1018"/>
                <a:gd name="T6" fmla="*/ 0 w 274"/>
                <a:gd name="T7" fmla="*/ 125 h 1018"/>
                <a:gd name="T8" fmla="*/ 30 w 274"/>
                <a:gd name="T9" fmla="*/ 1018 h 1018"/>
              </a:gdLst>
              <a:ahLst/>
              <a:cxnLst>
                <a:cxn ang="0">
                  <a:pos x="T0" y="T1"/>
                </a:cxn>
                <a:cxn ang="0">
                  <a:pos x="T2" y="T3"/>
                </a:cxn>
                <a:cxn ang="0">
                  <a:pos x="T4" y="T5"/>
                </a:cxn>
                <a:cxn ang="0">
                  <a:pos x="T6" y="T7"/>
                </a:cxn>
                <a:cxn ang="0">
                  <a:pos x="T8" y="T9"/>
                </a:cxn>
              </a:cxnLst>
              <a:rect l="0" t="0" r="r" b="b"/>
              <a:pathLst>
                <a:path w="274" h="1018">
                  <a:moveTo>
                    <a:pt x="30" y="1018"/>
                  </a:moveTo>
                  <a:lnTo>
                    <a:pt x="274" y="890"/>
                  </a:lnTo>
                  <a:lnTo>
                    <a:pt x="220" y="0"/>
                  </a:lnTo>
                  <a:lnTo>
                    <a:pt x="0" y="125"/>
                  </a:lnTo>
                  <a:lnTo>
                    <a:pt x="30" y="1018"/>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 name="Freeform 9"/>
            <p:cNvSpPr/>
            <p:nvPr/>
          </p:nvSpPr>
          <p:spPr bwMode="auto">
            <a:xfrm>
              <a:off x="5014210" y="2825161"/>
              <a:ext cx="988758" cy="1601813"/>
            </a:xfrm>
            <a:custGeom>
              <a:avLst/>
              <a:gdLst>
                <a:gd name="T0" fmla="*/ 45 w 829"/>
                <a:gd name="T1" fmla="*/ 1343 h 1343"/>
                <a:gd name="T2" fmla="*/ 213 w 829"/>
                <a:gd name="T3" fmla="*/ 1264 h 1343"/>
                <a:gd name="T4" fmla="*/ 195 w 829"/>
                <a:gd name="T5" fmla="*/ 476 h 1343"/>
                <a:gd name="T6" fmla="*/ 829 w 829"/>
                <a:gd name="T7" fmla="*/ 112 h 1343"/>
                <a:gd name="T8" fmla="*/ 829 w 829"/>
                <a:gd name="T9" fmla="*/ 0 h 1343"/>
                <a:gd name="T10" fmla="*/ 0 w 829"/>
                <a:gd name="T11" fmla="*/ 348 h 1343"/>
                <a:gd name="T12" fmla="*/ 45 w 829"/>
                <a:gd name="T13" fmla="*/ 1343 h 1343"/>
              </a:gdLst>
              <a:ahLst/>
              <a:cxnLst>
                <a:cxn ang="0">
                  <a:pos x="T0" y="T1"/>
                </a:cxn>
                <a:cxn ang="0">
                  <a:pos x="T2" y="T3"/>
                </a:cxn>
                <a:cxn ang="0">
                  <a:pos x="T4" y="T5"/>
                </a:cxn>
                <a:cxn ang="0">
                  <a:pos x="T6" y="T7"/>
                </a:cxn>
                <a:cxn ang="0">
                  <a:pos x="T8" y="T9"/>
                </a:cxn>
                <a:cxn ang="0">
                  <a:pos x="T10" y="T11"/>
                </a:cxn>
                <a:cxn ang="0">
                  <a:pos x="T12" y="T13"/>
                </a:cxn>
              </a:cxnLst>
              <a:rect l="0" t="0" r="r" b="b"/>
              <a:pathLst>
                <a:path w="829" h="1343">
                  <a:moveTo>
                    <a:pt x="45" y="1343"/>
                  </a:moveTo>
                  <a:lnTo>
                    <a:pt x="213" y="1264"/>
                  </a:lnTo>
                  <a:lnTo>
                    <a:pt x="195" y="476"/>
                  </a:lnTo>
                  <a:lnTo>
                    <a:pt x="829" y="112"/>
                  </a:lnTo>
                  <a:lnTo>
                    <a:pt x="829" y="0"/>
                  </a:lnTo>
                  <a:lnTo>
                    <a:pt x="0" y="348"/>
                  </a:lnTo>
                  <a:lnTo>
                    <a:pt x="45" y="1343"/>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 name="Freeform 11"/>
            <p:cNvSpPr/>
            <p:nvPr/>
          </p:nvSpPr>
          <p:spPr bwMode="auto">
            <a:xfrm>
              <a:off x="6688779" y="4381651"/>
              <a:ext cx="431762" cy="1230879"/>
            </a:xfrm>
            <a:custGeom>
              <a:avLst/>
              <a:gdLst>
                <a:gd name="T0" fmla="*/ 362 w 362"/>
                <a:gd name="T1" fmla="*/ 132 h 1032"/>
                <a:gd name="T2" fmla="*/ 107 w 362"/>
                <a:gd name="T3" fmla="*/ 0 h 1032"/>
                <a:gd name="T4" fmla="*/ 0 w 362"/>
                <a:gd name="T5" fmla="*/ 38 h 1032"/>
                <a:gd name="T6" fmla="*/ 31 w 362"/>
                <a:gd name="T7" fmla="*/ 196 h 1032"/>
                <a:gd name="T8" fmla="*/ 147 w 362"/>
                <a:gd name="T9" fmla="*/ 258 h 1032"/>
                <a:gd name="T10" fmla="*/ 258 w 362"/>
                <a:gd name="T11" fmla="*/ 999 h 1032"/>
                <a:gd name="T12" fmla="*/ 324 w 362"/>
                <a:gd name="T13" fmla="*/ 1032 h 1032"/>
                <a:gd name="T14" fmla="*/ 362 w 362"/>
                <a:gd name="T15" fmla="*/ 132 h 1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032">
                  <a:moveTo>
                    <a:pt x="362" y="132"/>
                  </a:moveTo>
                  <a:lnTo>
                    <a:pt x="107" y="0"/>
                  </a:lnTo>
                  <a:lnTo>
                    <a:pt x="0" y="38"/>
                  </a:lnTo>
                  <a:lnTo>
                    <a:pt x="31" y="196"/>
                  </a:lnTo>
                  <a:lnTo>
                    <a:pt x="147" y="258"/>
                  </a:lnTo>
                  <a:lnTo>
                    <a:pt x="258" y="999"/>
                  </a:lnTo>
                  <a:lnTo>
                    <a:pt x="324" y="1032"/>
                  </a:lnTo>
                  <a:lnTo>
                    <a:pt x="362" y="132"/>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2" name="Freeform 12"/>
            <p:cNvSpPr/>
            <p:nvPr/>
          </p:nvSpPr>
          <p:spPr bwMode="auto">
            <a:xfrm>
              <a:off x="6087651" y="2424410"/>
              <a:ext cx="869487" cy="559382"/>
            </a:xfrm>
            <a:custGeom>
              <a:avLst/>
              <a:gdLst>
                <a:gd name="T0" fmla="*/ 5 w 729"/>
                <a:gd name="T1" fmla="*/ 306 h 469"/>
                <a:gd name="T2" fmla="*/ 729 w 729"/>
                <a:gd name="T3" fmla="*/ 0 h 469"/>
                <a:gd name="T4" fmla="*/ 729 w 729"/>
                <a:gd name="T5" fmla="*/ 86 h 469"/>
                <a:gd name="T6" fmla="*/ 144 w 729"/>
                <a:gd name="T7" fmla="*/ 336 h 469"/>
                <a:gd name="T8" fmla="*/ 149 w 729"/>
                <a:gd name="T9" fmla="*/ 469 h 469"/>
                <a:gd name="T10" fmla="*/ 0 w 729"/>
                <a:gd name="T11" fmla="*/ 436 h 469"/>
                <a:gd name="T12" fmla="*/ 5 w 729"/>
                <a:gd name="T13" fmla="*/ 306 h 469"/>
              </a:gdLst>
              <a:ahLst/>
              <a:cxnLst>
                <a:cxn ang="0">
                  <a:pos x="T0" y="T1"/>
                </a:cxn>
                <a:cxn ang="0">
                  <a:pos x="T2" y="T3"/>
                </a:cxn>
                <a:cxn ang="0">
                  <a:pos x="T4" y="T5"/>
                </a:cxn>
                <a:cxn ang="0">
                  <a:pos x="T6" y="T7"/>
                </a:cxn>
                <a:cxn ang="0">
                  <a:pos x="T8" y="T9"/>
                </a:cxn>
                <a:cxn ang="0">
                  <a:pos x="T10" y="T11"/>
                </a:cxn>
                <a:cxn ang="0">
                  <a:pos x="T12" y="T13"/>
                </a:cxn>
              </a:cxnLst>
              <a:rect l="0" t="0" r="r" b="b"/>
              <a:pathLst>
                <a:path w="729" h="469">
                  <a:moveTo>
                    <a:pt x="5" y="306"/>
                  </a:moveTo>
                  <a:lnTo>
                    <a:pt x="729" y="0"/>
                  </a:lnTo>
                  <a:lnTo>
                    <a:pt x="729" y="86"/>
                  </a:lnTo>
                  <a:lnTo>
                    <a:pt x="144" y="336"/>
                  </a:lnTo>
                  <a:lnTo>
                    <a:pt x="149" y="469"/>
                  </a:lnTo>
                  <a:lnTo>
                    <a:pt x="0" y="436"/>
                  </a:lnTo>
                  <a:lnTo>
                    <a:pt x="5" y="306"/>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3" name="Freeform 13"/>
            <p:cNvSpPr/>
            <p:nvPr/>
          </p:nvSpPr>
          <p:spPr bwMode="auto">
            <a:xfrm>
              <a:off x="5156143" y="4460369"/>
              <a:ext cx="1873751" cy="660763"/>
            </a:xfrm>
            <a:custGeom>
              <a:avLst/>
              <a:gdLst>
                <a:gd name="T0" fmla="*/ 0 w 1571"/>
                <a:gd name="T1" fmla="*/ 111 h 554"/>
                <a:gd name="T2" fmla="*/ 192 w 1571"/>
                <a:gd name="T3" fmla="*/ 0 h 554"/>
                <a:gd name="T4" fmla="*/ 1467 w 1571"/>
                <a:gd name="T5" fmla="*/ 57 h 554"/>
                <a:gd name="T6" fmla="*/ 1571 w 1571"/>
                <a:gd name="T7" fmla="*/ 111 h 554"/>
                <a:gd name="T8" fmla="*/ 788 w 1571"/>
                <a:gd name="T9" fmla="*/ 554 h 554"/>
                <a:gd name="T10" fmla="*/ 0 w 1571"/>
                <a:gd name="T11" fmla="*/ 111 h 554"/>
              </a:gdLst>
              <a:ahLst/>
              <a:cxnLst>
                <a:cxn ang="0">
                  <a:pos x="T0" y="T1"/>
                </a:cxn>
                <a:cxn ang="0">
                  <a:pos x="T2" y="T3"/>
                </a:cxn>
                <a:cxn ang="0">
                  <a:pos x="T4" y="T5"/>
                </a:cxn>
                <a:cxn ang="0">
                  <a:pos x="T6" y="T7"/>
                </a:cxn>
                <a:cxn ang="0">
                  <a:pos x="T8" y="T9"/>
                </a:cxn>
                <a:cxn ang="0">
                  <a:pos x="T10" y="T11"/>
                </a:cxn>
              </a:cxnLst>
              <a:rect l="0" t="0" r="r" b="b"/>
              <a:pathLst>
                <a:path w="1571" h="554">
                  <a:moveTo>
                    <a:pt x="0" y="111"/>
                  </a:moveTo>
                  <a:lnTo>
                    <a:pt x="192" y="0"/>
                  </a:lnTo>
                  <a:lnTo>
                    <a:pt x="1467" y="57"/>
                  </a:lnTo>
                  <a:lnTo>
                    <a:pt x="1571" y="111"/>
                  </a:lnTo>
                  <a:lnTo>
                    <a:pt x="788" y="554"/>
                  </a:lnTo>
                  <a:lnTo>
                    <a:pt x="0" y="111"/>
                  </a:lnTo>
                  <a:close/>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4" name="Freeform 14"/>
            <p:cNvSpPr/>
            <p:nvPr/>
          </p:nvSpPr>
          <p:spPr bwMode="auto">
            <a:xfrm>
              <a:off x="6922550" y="3900987"/>
              <a:ext cx="1019769" cy="638101"/>
            </a:xfrm>
            <a:custGeom>
              <a:avLst/>
              <a:gdLst>
                <a:gd name="T0" fmla="*/ 855 w 855"/>
                <a:gd name="T1" fmla="*/ 152 h 535"/>
                <a:gd name="T2" fmla="*/ 578 w 855"/>
                <a:gd name="T3" fmla="*/ 0 h 535"/>
                <a:gd name="T4" fmla="*/ 0 w 855"/>
                <a:gd name="T5" fmla="*/ 228 h 535"/>
                <a:gd name="T6" fmla="*/ 76 w 855"/>
                <a:gd name="T7" fmla="*/ 490 h 535"/>
                <a:gd name="T8" fmla="*/ 166 w 855"/>
                <a:gd name="T9" fmla="*/ 535 h 535"/>
                <a:gd name="T10" fmla="*/ 855 w 855"/>
                <a:gd name="T11" fmla="*/ 152 h 535"/>
              </a:gdLst>
              <a:ahLst/>
              <a:cxnLst>
                <a:cxn ang="0">
                  <a:pos x="T0" y="T1"/>
                </a:cxn>
                <a:cxn ang="0">
                  <a:pos x="T2" y="T3"/>
                </a:cxn>
                <a:cxn ang="0">
                  <a:pos x="T4" y="T5"/>
                </a:cxn>
                <a:cxn ang="0">
                  <a:pos x="T6" y="T7"/>
                </a:cxn>
                <a:cxn ang="0">
                  <a:pos x="T8" y="T9"/>
                </a:cxn>
                <a:cxn ang="0">
                  <a:pos x="T10" y="T11"/>
                </a:cxn>
              </a:cxnLst>
              <a:rect l="0" t="0" r="r" b="b"/>
              <a:pathLst>
                <a:path w="855" h="535">
                  <a:moveTo>
                    <a:pt x="855" y="152"/>
                  </a:moveTo>
                  <a:lnTo>
                    <a:pt x="578" y="0"/>
                  </a:lnTo>
                  <a:lnTo>
                    <a:pt x="0" y="228"/>
                  </a:lnTo>
                  <a:lnTo>
                    <a:pt x="76" y="490"/>
                  </a:lnTo>
                  <a:lnTo>
                    <a:pt x="166" y="535"/>
                  </a:lnTo>
                  <a:lnTo>
                    <a:pt x="855" y="152"/>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5" name="Freeform 16"/>
            <p:cNvSpPr/>
            <p:nvPr/>
          </p:nvSpPr>
          <p:spPr bwMode="auto">
            <a:xfrm>
              <a:off x="4887783" y="3240225"/>
              <a:ext cx="180099" cy="1186749"/>
            </a:xfrm>
            <a:custGeom>
              <a:avLst/>
              <a:gdLst>
                <a:gd name="T0" fmla="*/ 151 w 151"/>
                <a:gd name="T1" fmla="*/ 995 h 995"/>
                <a:gd name="T2" fmla="*/ 0 w 151"/>
                <a:gd name="T3" fmla="*/ 41 h 995"/>
                <a:gd name="T4" fmla="*/ 106 w 151"/>
                <a:gd name="T5" fmla="*/ 0 h 995"/>
                <a:gd name="T6" fmla="*/ 151 w 151"/>
                <a:gd name="T7" fmla="*/ 62 h 995"/>
                <a:gd name="T8" fmla="*/ 151 w 151"/>
                <a:gd name="T9" fmla="*/ 995 h 995"/>
              </a:gdLst>
              <a:ahLst/>
              <a:cxnLst>
                <a:cxn ang="0">
                  <a:pos x="T0" y="T1"/>
                </a:cxn>
                <a:cxn ang="0">
                  <a:pos x="T2" y="T3"/>
                </a:cxn>
                <a:cxn ang="0">
                  <a:pos x="T4" y="T5"/>
                </a:cxn>
                <a:cxn ang="0">
                  <a:pos x="T6" y="T7"/>
                </a:cxn>
                <a:cxn ang="0">
                  <a:pos x="T8" y="T9"/>
                </a:cxn>
              </a:cxnLst>
              <a:rect l="0" t="0" r="r" b="b"/>
              <a:pathLst>
                <a:path w="151" h="995">
                  <a:moveTo>
                    <a:pt x="151" y="995"/>
                  </a:moveTo>
                  <a:lnTo>
                    <a:pt x="0" y="41"/>
                  </a:lnTo>
                  <a:lnTo>
                    <a:pt x="106" y="0"/>
                  </a:lnTo>
                  <a:lnTo>
                    <a:pt x="151" y="62"/>
                  </a:lnTo>
                  <a:lnTo>
                    <a:pt x="151" y="9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6" name="Freeform 17"/>
            <p:cNvSpPr/>
            <p:nvPr/>
          </p:nvSpPr>
          <p:spPr bwMode="auto">
            <a:xfrm>
              <a:off x="4255646" y="4082280"/>
              <a:ext cx="857560" cy="1530250"/>
            </a:xfrm>
            <a:custGeom>
              <a:avLst/>
              <a:gdLst>
                <a:gd name="T0" fmla="*/ 59 w 719"/>
                <a:gd name="T1" fmla="*/ 868 h 1283"/>
                <a:gd name="T2" fmla="*/ 719 w 719"/>
                <a:gd name="T3" fmla="*/ 1283 h 1283"/>
                <a:gd name="T4" fmla="*/ 689 w 719"/>
                <a:gd name="T5" fmla="*/ 390 h 1283"/>
                <a:gd name="T6" fmla="*/ 0 w 719"/>
                <a:gd name="T7" fmla="*/ 0 h 1283"/>
                <a:gd name="T8" fmla="*/ 59 w 719"/>
                <a:gd name="T9" fmla="*/ 868 h 1283"/>
              </a:gdLst>
              <a:ahLst/>
              <a:cxnLst>
                <a:cxn ang="0">
                  <a:pos x="T0" y="T1"/>
                </a:cxn>
                <a:cxn ang="0">
                  <a:pos x="T2" y="T3"/>
                </a:cxn>
                <a:cxn ang="0">
                  <a:pos x="T4" y="T5"/>
                </a:cxn>
                <a:cxn ang="0">
                  <a:pos x="T6" y="T7"/>
                </a:cxn>
                <a:cxn ang="0">
                  <a:pos x="T8" y="T9"/>
                </a:cxn>
              </a:cxnLst>
              <a:rect l="0" t="0" r="r" b="b"/>
              <a:pathLst>
                <a:path w="719" h="1283">
                  <a:moveTo>
                    <a:pt x="59" y="868"/>
                  </a:moveTo>
                  <a:lnTo>
                    <a:pt x="719" y="1283"/>
                  </a:lnTo>
                  <a:lnTo>
                    <a:pt x="689" y="390"/>
                  </a:lnTo>
                  <a:lnTo>
                    <a:pt x="0" y="0"/>
                  </a:lnTo>
                  <a:lnTo>
                    <a:pt x="59" y="868"/>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7" name="Freeform 18"/>
            <p:cNvSpPr/>
            <p:nvPr/>
          </p:nvSpPr>
          <p:spPr bwMode="auto">
            <a:xfrm>
              <a:off x="4154265" y="2834703"/>
              <a:ext cx="913617" cy="1592271"/>
            </a:xfrm>
            <a:custGeom>
              <a:avLst/>
              <a:gdLst>
                <a:gd name="T0" fmla="*/ 68 w 766"/>
                <a:gd name="T1" fmla="*/ 949 h 1335"/>
                <a:gd name="T2" fmla="*/ 766 w 766"/>
                <a:gd name="T3" fmla="*/ 1335 h 1335"/>
                <a:gd name="T4" fmla="*/ 721 w 766"/>
                <a:gd name="T5" fmla="*/ 340 h 1335"/>
                <a:gd name="T6" fmla="*/ 0 w 766"/>
                <a:gd name="T7" fmla="*/ 0 h 1335"/>
                <a:gd name="T8" fmla="*/ 68 w 766"/>
                <a:gd name="T9" fmla="*/ 949 h 1335"/>
              </a:gdLst>
              <a:ahLst/>
              <a:cxnLst>
                <a:cxn ang="0">
                  <a:pos x="T0" y="T1"/>
                </a:cxn>
                <a:cxn ang="0">
                  <a:pos x="T2" y="T3"/>
                </a:cxn>
                <a:cxn ang="0">
                  <a:pos x="T4" y="T5"/>
                </a:cxn>
                <a:cxn ang="0">
                  <a:pos x="T6" y="T7"/>
                </a:cxn>
                <a:cxn ang="0">
                  <a:pos x="T8" y="T9"/>
                </a:cxn>
              </a:cxnLst>
              <a:rect l="0" t="0" r="r" b="b"/>
              <a:pathLst>
                <a:path w="766" h="1335">
                  <a:moveTo>
                    <a:pt x="68" y="949"/>
                  </a:moveTo>
                  <a:lnTo>
                    <a:pt x="766" y="1335"/>
                  </a:lnTo>
                  <a:lnTo>
                    <a:pt x="721" y="340"/>
                  </a:lnTo>
                  <a:lnTo>
                    <a:pt x="0" y="0"/>
                  </a:lnTo>
                  <a:lnTo>
                    <a:pt x="68" y="949"/>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8" name="Freeform 19"/>
            <p:cNvSpPr/>
            <p:nvPr/>
          </p:nvSpPr>
          <p:spPr bwMode="auto">
            <a:xfrm>
              <a:off x="6194996" y="2834703"/>
              <a:ext cx="982795" cy="1592271"/>
            </a:xfrm>
            <a:custGeom>
              <a:avLst/>
              <a:gdLst>
                <a:gd name="T0" fmla="*/ 0 w 824"/>
                <a:gd name="T1" fmla="*/ 0 h 1335"/>
                <a:gd name="T2" fmla="*/ 0 w 824"/>
                <a:gd name="T3" fmla="*/ 113 h 1335"/>
                <a:gd name="T4" fmla="*/ 653 w 824"/>
                <a:gd name="T5" fmla="*/ 402 h 1335"/>
                <a:gd name="T6" fmla="*/ 653 w 824"/>
                <a:gd name="T7" fmla="*/ 1282 h 1335"/>
                <a:gd name="T8" fmla="*/ 776 w 824"/>
                <a:gd name="T9" fmla="*/ 1335 h 1335"/>
                <a:gd name="T10" fmla="*/ 824 w 824"/>
                <a:gd name="T11" fmla="*/ 343 h 1335"/>
                <a:gd name="T12" fmla="*/ 0 w 824"/>
                <a:gd name="T13" fmla="*/ 0 h 1335"/>
              </a:gdLst>
              <a:ahLst/>
              <a:cxnLst>
                <a:cxn ang="0">
                  <a:pos x="T0" y="T1"/>
                </a:cxn>
                <a:cxn ang="0">
                  <a:pos x="T2" y="T3"/>
                </a:cxn>
                <a:cxn ang="0">
                  <a:pos x="T4" y="T5"/>
                </a:cxn>
                <a:cxn ang="0">
                  <a:pos x="T6" y="T7"/>
                </a:cxn>
                <a:cxn ang="0">
                  <a:pos x="T8" y="T9"/>
                </a:cxn>
                <a:cxn ang="0">
                  <a:pos x="T10" y="T11"/>
                </a:cxn>
                <a:cxn ang="0">
                  <a:pos x="T12" y="T13"/>
                </a:cxn>
              </a:cxnLst>
              <a:rect l="0" t="0" r="r" b="b"/>
              <a:pathLst>
                <a:path w="824" h="1335">
                  <a:moveTo>
                    <a:pt x="0" y="0"/>
                  </a:moveTo>
                  <a:lnTo>
                    <a:pt x="0" y="113"/>
                  </a:lnTo>
                  <a:lnTo>
                    <a:pt x="653" y="402"/>
                  </a:lnTo>
                  <a:lnTo>
                    <a:pt x="653" y="1282"/>
                  </a:lnTo>
                  <a:lnTo>
                    <a:pt x="776" y="1335"/>
                  </a:lnTo>
                  <a:lnTo>
                    <a:pt x="824" y="343"/>
                  </a:lnTo>
                  <a:lnTo>
                    <a:pt x="0" y="0"/>
                  </a:lnTo>
                  <a:close/>
                </a:path>
              </a:pathLst>
            </a:custGeom>
            <a:solidFill>
              <a:srgbClr val="C1C1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9" name="Freeform 20"/>
            <p:cNvSpPr/>
            <p:nvPr/>
          </p:nvSpPr>
          <p:spPr bwMode="auto">
            <a:xfrm>
              <a:off x="5113206" y="3289126"/>
              <a:ext cx="982795" cy="1699616"/>
            </a:xfrm>
            <a:custGeom>
              <a:avLst/>
              <a:gdLst>
                <a:gd name="T0" fmla="*/ 0 w 824"/>
                <a:gd name="T1" fmla="*/ 0 h 1425"/>
                <a:gd name="T2" fmla="*/ 36 w 824"/>
                <a:gd name="T3" fmla="*/ 996 h 1425"/>
                <a:gd name="T4" fmla="*/ 824 w 824"/>
                <a:gd name="T5" fmla="*/ 1425 h 1425"/>
                <a:gd name="T6" fmla="*/ 824 w 824"/>
                <a:gd name="T7" fmla="*/ 390 h 1425"/>
                <a:gd name="T8" fmla="*/ 0 w 824"/>
                <a:gd name="T9" fmla="*/ 0 h 1425"/>
              </a:gdLst>
              <a:ahLst/>
              <a:cxnLst>
                <a:cxn ang="0">
                  <a:pos x="T0" y="T1"/>
                </a:cxn>
                <a:cxn ang="0">
                  <a:pos x="T2" y="T3"/>
                </a:cxn>
                <a:cxn ang="0">
                  <a:pos x="T4" y="T5"/>
                </a:cxn>
                <a:cxn ang="0">
                  <a:pos x="T6" y="T7"/>
                </a:cxn>
                <a:cxn ang="0">
                  <a:pos x="T8" y="T9"/>
                </a:cxn>
              </a:cxnLst>
              <a:rect l="0" t="0" r="r" b="b"/>
              <a:pathLst>
                <a:path w="824" h="1425">
                  <a:moveTo>
                    <a:pt x="0" y="0"/>
                  </a:moveTo>
                  <a:lnTo>
                    <a:pt x="36" y="996"/>
                  </a:lnTo>
                  <a:lnTo>
                    <a:pt x="824" y="1425"/>
                  </a:lnTo>
                  <a:lnTo>
                    <a:pt x="824" y="39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0" name="Freeform 21"/>
            <p:cNvSpPr/>
            <p:nvPr/>
          </p:nvSpPr>
          <p:spPr bwMode="auto">
            <a:xfrm>
              <a:off x="5156143" y="4592761"/>
              <a:ext cx="939857" cy="1637594"/>
            </a:xfrm>
            <a:custGeom>
              <a:avLst/>
              <a:gdLst>
                <a:gd name="T0" fmla="*/ 788 w 788"/>
                <a:gd name="T1" fmla="*/ 1373 h 1373"/>
                <a:gd name="T2" fmla="*/ 788 w 788"/>
                <a:gd name="T3" fmla="*/ 443 h 1373"/>
                <a:gd name="T4" fmla="*/ 0 w 788"/>
                <a:gd name="T5" fmla="*/ 0 h 1373"/>
                <a:gd name="T6" fmla="*/ 38 w 788"/>
                <a:gd name="T7" fmla="*/ 900 h 1373"/>
                <a:gd name="T8" fmla="*/ 788 w 788"/>
                <a:gd name="T9" fmla="*/ 1373 h 1373"/>
              </a:gdLst>
              <a:ahLst/>
              <a:cxnLst>
                <a:cxn ang="0">
                  <a:pos x="T0" y="T1"/>
                </a:cxn>
                <a:cxn ang="0">
                  <a:pos x="T2" y="T3"/>
                </a:cxn>
                <a:cxn ang="0">
                  <a:pos x="T4" y="T5"/>
                </a:cxn>
                <a:cxn ang="0">
                  <a:pos x="T6" y="T7"/>
                </a:cxn>
                <a:cxn ang="0">
                  <a:pos x="T8" y="T9"/>
                </a:cxn>
              </a:cxnLst>
              <a:rect l="0" t="0" r="r" b="b"/>
              <a:pathLst>
                <a:path w="788" h="1373">
                  <a:moveTo>
                    <a:pt x="788" y="1373"/>
                  </a:moveTo>
                  <a:lnTo>
                    <a:pt x="788" y="443"/>
                  </a:lnTo>
                  <a:lnTo>
                    <a:pt x="0" y="0"/>
                  </a:lnTo>
                  <a:lnTo>
                    <a:pt x="38" y="900"/>
                  </a:lnTo>
                  <a:lnTo>
                    <a:pt x="788" y="1373"/>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1" name="Freeform 22"/>
            <p:cNvSpPr/>
            <p:nvPr/>
          </p:nvSpPr>
          <p:spPr bwMode="auto">
            <a:xfrm>
              <a:off x="6096001" y="4592761"/>
              <a:ext cx="933894" cy="1637594"/>
            </a:xfrm>
            <a:custGeom>
              <a:avLst/>
              <a:gdLst>
                <a:gd name="T0" fmla="*/ 0 w 783"/>
                <a:gd name="T1" fmla="*/ 443 h 1373"/>
                <a:gd name="T2" fmla="*/ 783 w 783"/>
                <a:gd name="T3" fmla="*/ 0 h 1373"/>
                <a:gd name="T4" fmla="*/ 753 w 783"/>
                <a:gd name="T5" fmla="*/ 900 h 1373"/>
                <a:gd name="T6" fmla="*/ 0 w 783"/>
                <a:gd name="T7" fmla="*/ 1373 h 1373"/>
                <a:gd name="T8" fmla="*/ 0 w 783"/>
                <a:gd name="T9" fmla="*/ 443 h 1373"/>
              </a:gdLst>
              <a:ahLst/>
              <a:cxnLst>
                <a:cxn ang="0">
                  <a:pos x="T0" y="T1"/>
                </a:cxn>
                <a:cxn ang="0">
                  <a:pos x="T2" y="T3"/>
                </a:cxn>
                <a:cxn ang="0">
                  <a:pos x="T4" y="T5"/>
                </a:cxn>
                <a:cxn ang="0">
                  <a:pos x="T6" y="T7"/>
                </a:cxn>
                <a:cxn ang="0">
                  <a:pos x="T8" y="T9"/>
                </a:cxn>
              </a:cxnLst>
              <a:rect l="0" t="0" r="r" b="b"/>
              <a:pathLst>
                <a:path w="783" h="1373">
                  <a:moveTo>
                    <a:pt x="0" y="443"/>
                  </a:moveTo>
                  <a:lnTo>
                    <a:pt x="783" y="0"/>
                  </a:lnTo>
                  <a:lnTo>
                    <a:pt x="753" y="900"/>
                  </a:lnTo>
                  <a:lnTo>
                    <a:pt x="0" y="1373"/>
                  </a:lnTo>
                  <a:lnTo>
                    <a:pt x="0" y="4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2" name="Freeform 23"/>
            <p:cNvSpPr/>
            <p:nvPr/>
          </p:nvSpPr>
          <p:spPr bwMode="auto">
            <a:xfrm>
              <a:off x="6096001" y="3289126"/>
              <a:ext cx="979216" cy="1699616"/>
            </a:xfrm>
            <a:custGeom>
              <a:avLst/>
              <a:gdLst>
                <a:gd name="T0" fmla="*/ 0 w 821"/>
                <a:gd name="T1" fmla="*/ 390 h 1425"/>
                <a:gd name="T2" fmla="*/ 821 w 821"/>
                <a:gd name="T3" fmla="*/ 0 h 1425"/>
                <a:gd name="T4" fmla="*/ 783 w 821"/>
                <a:gd name="T5" fmla="*/ 996 h 1425"/>
                <a:gd name="T6" fmla="*/ 0 w 821"/>
                <a:gd name="T7" fmla="*/ 1425 h 1425"/>
                <a:gd name="T8" fmla="*/ 0 w 821"/>
                <a:gd name="T9" fmla="*/ 390 h 1425"/>
              </a:gdLst>
              <a:ahLst/>
              <a:cxnLst>
                <a:cxn ang="0">
                  <a:pos x="T0" y="T1"/>
                </a:cxn>
                <a:cxn ang="0">
                  <a:pos x="T2" y="T3"/>
                </a:cxn>
                <a:cxn ang="0">
                  <a:pos x="T4" y="T5"/>
                </a:cxn>
                <a:cxn ang="0">
                  <a:pos x="T6" y="T7"/>
                </a:cxn>
                <a:cxn ang="0">
                  <a:pos x="T8" y="T9"/>
                </a:cxn>
              </a:cxnLst>
              <a:rect l="0" t="0" r="r" b="b"/>
              <a:pathLst>
                <a:path w="821" h="1425">
                  <a:moveTo>
                    <a:pt x="0" y="390"/>
                  </a:moveTo>
                  <a:lnTo>
                    <a:pt x="821" y="0"/>
                  </a:lnTo>
                  <a:lnTo>
                    <a:pt x="783" y="996"/>
                  </a:lnTo>
                  <a:lnTo>
                    <a:pt x="0" y="1425"/>
                  </a:lnTo>
                  <a:lnTo>
                    <a:pt x="0" y="390"/>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3" name="Freeform 24"/>
            <p:cNvSpPr/>
            <p:nvPr/>
          </p:nvSpPr>
          <p:spPr bwMode="auto">
            <a:xfrm>
              <a:off x="7120541" y="2834703"/>
              <a:ext cx="917195" cy="1592271"/>
            </a:xfrm>
            <a:custGeom>
              <a:avLst/>
              <a:gdLst>
                <a:gd name="T0" fmla="*/ 48 w 769"/>
                <a:gd name="T1" fmla="*/ 343 h 1335"/>
                <a:gd name="T2" fmla="*/ 0 w 769"/>
                <a:gd name="T3" fmla="*/ 1335 h 1335"/>
                <a:gd name="T4" fmla="*/ 698 w 769"/>
                <a:gd name="T5" fmla="*/ 946 h 1335"/>
                <a:gd name="T6" fmla="*/ 769 w 769"/>
                <a:gd name="T7" fmla="*/ 0 h 1335"/>
                <a:gd name="T8" fmla="*/ 48 w 769"/>
                <a:gd name="T9" fmla="*/ 343 h 1335"/>
              </a:gdLst>
              <a:ahLst/>
              <a:cxnLst>
                <a:cxn ang="0">
                  <a:pos x="T0" y="T1"/>
                </a:cxn>
                <a:cxn ang="0">
                  <a:pos x="T2" y="T3"/>
                </a:cxn>
                <a:cxn ang="0">
                  <a:pos x="T4" y="T5"/>
                </a:cxn>
                <a:cxn ang="0">
                  <a:pos x="T6" y="T7"/>
                </a:cxn>
                <a:cxn ang="0">
                  <a:pos x="T8" y="T9"/>
                </a:cxn>
              </a:cxnLst>
              <a:rect l="0" t="0" r="r" b="b"/>
              <a:pathLst>
                <a:path w="769" h="1335">
                  <a:moveTo>
                    <a:pt x="48" y="343"/>
                  </a:moveTo>
                  <a:lnTo>
                    <a:pt x="0" y="1335"/>
                  </a:lnTo>
                  <a:lnTo>
                    <a:pt x="698" y="946"/>
                  </a:lnTo>
                  <a:lnTo>
                    <a:pt x="769" y="0"/>
                  </a:lnTo>
                  <a:lnTo>
                    <a:pt x="48" y="3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4" name="Freeform 26"/>
            <p:cNvSpPr/>
            <p:nvPr/>
          </p:nvSpPr>
          <p:spPr bwMode="auto">
            <a:xfrm>
              <a:off x="5113206" y="2870484"/>
              <a:ext cx="1962012" cy="883800"/>
            </a:xfrm>
            <a:custGeom>
              <a:avLst/>
              <a:gdLst>
                <a:gd name="T0" fmla="*/ 0 w 1645"/>
                <a:gd name="T1" fmla="*/ 351 h 741"/>
                <a:gd name="T2" fmla="*/ 824 w 1645"/>
                <a:gd name="T3" fmla="*/ 0 h 741"/>
                <a:gd name="T4" fmla="*/ 1645 w 1645"/>
                <a:gd name="T5" fmla="*/ 351 h 741"/>
                <a:gd name="T6" fmla="*/ 824 w 1645"/>
                <a:gd name="T7" fmla="*/ 741 h 741"/>
                <a:gd name="T8" fmla="*/ 0 w 1645"/>
                <a:gd name="T9" fmla="*/ 351 h 741"/>
              </a:gdLst>
              <a:ahLst/>
              <a:cxnLst>
                <a:cxn ang="0">
                  <a:pos x="T0" y="T1"/>
                </a:cxn>
                <a:cxn ang="0">
                  <a:pos x="T2" y="T3"/>
                </a:cxn>
                <a:cxn ang="0">
                  <a:pos x="T4" y="T5"/>
                </a:cxn>
                <a:cxn ang="0">
                  <a:pos x="T6" y="T7"/>
                </a:cxn>
                <a:cxn ang="0">
                  <a:pos x="T8" y="T9"/>
                </a:cxn>
              </a:cxnLst>
              <a:rect l="0" t="0" r="r" b="b"/>
              <a:pathLst>
                <a:path w="1645" h="741">
                  <a:moveTo>
                    <a:pt x="0" y="351"/>
                  </a:moveTo>
                  <a:lnTo>
                    <a:pt x="824" y="0"/>
                  </a:lnTo>
                  <a:lnTo>
                    <a:pt x="1645" y="351"/>
                  </a:lnTo>
                  <a:lnTo>
                    <a:pt x="824" y="741"/>
                  </a:lnTo>
                  <a:lnTo>
                    <a:pt x="0" y="351"/>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5" name="Freeform 27"/>
            <p:cNvSpPr/>
            <p:nvPr/>
          </p:nvSpPr>
          <p:spPr bwMode="auto">
            <a:xfrm>
              <a:off x="4154265" y="2461384"/>
              <a:ext cx="1848704" cy="778841"/>
            </a:xfrm>
            <a:custGeom>
              <a:avLst/>
              <a:gdLst>
                <a:gd name="T0" fmla="*/ 0 w 1550"/>
                <a:gd name="T1" fmla="*/ 313 h 653"/>
                <a:gd name="T2" fmla="*/ 819 w 1550"/>
                <a:gd name="T3" fmla="*/ 0 h 653"/>
                <a:gd name="T4" fmla="*/ 1550 w 1550"/>
                <a:gd name="T5" fmla="*/ 305 h 653"/>
                <a:gd name="T6" fmla="*/ 721 w 1550"/>
                <a:gd name="T7" fmla="*/ 653 h 653"/>
                <a:gd name="T8" fmla="*/ 0 w 1550"/>
                <a:gd name="T9" fmla="*/ 313 h 653"/>
              </a:gdLst>
              <a:ahLst/>
              <a:cxnLst>
                <a:cxn ang="0">
                  <a:pos x="T0" y="T1"/>
                </a:cxn>
                <a:cxn ang="0">
                  <a:pos x="T2" y="T3"/>
                </a:cxn>
                <a:cxn ang="0">
                  <a:pos x="T4" y="T5"/>
                </a:cxn>
                <a:cxn ang="0">
                  <a:pos x="T6" y="T7"/>
                </a:cxn>
                <a:cxn ang="0">
                  <a:pos x="T8" y="T9"/>
                </a:cxn>
              </a:cxnLst>
              <a:rect l="0" t="0" r="r" b="b"/>
              <a:pathLst>
                <a:path w="1550" h="653">
                  <a:moveTo>
                    <a:pt x="0" y="313"/>
                  </a:moveTo>
                  <a:lnTo>
                    <a:pt x="819" y="0"/>
                  </a:lnTo>
                  <a:lnTo>
                    <a:pt x="1550" y="305"/>
                  </a:lnTo>
                  <a:lnTo>
                    <a:pt x="721" y="653"/>
                  </a:lnTo>
                  <a:lnTo>
                    <a:pt x="0" y="31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6" name="Freeform 28"/>
            <p:cNvSpPr/>
            <p:nvPr/>
          </p:nvSpPr>
          <p:spPr bwMode="auto">
            <a:xfrm>
              <a:off x="6194996" y="2461384"/>
              <a:ext cx="1842740" cy="782419"/>
            </a:xfrm>
            <a:custGeom>
              <a:avLst/>
              <a:gdLst>
                <a:gd name="T0" fmla="*/ 824 w 1545"/>
                <a:gd name="T1" fmla="*/ 656 h 656"/>
                <a:gd name="T2" fmla="*/ 0 w 1545"/>
                <a:gd name="T3" fmla="*/ 313 h 656"/>
                <a:gd name="T4" fmla="*/ 731 w 1545"/>
                <a:gd name="T5" fmla="*/ 0 h 656"/>
                <a:gd name="T6" fmla="*/ 1545 w 1545"/>
                <a:gd name="T7" fmla="*/ 313 h 656"/>
                <a:gd name="T8" fmla="*/ 824 w 1545"/>
                <a:gd name="T9" fmla="*/ 656 h 656"/>
              </a:gdLst>
              <a:ahLst/>
              <a:cxnLst>
                <a:cxn ang="0">
                  <a:pos x="T0" y="T1"/>
                </a:cxn>
                <a:cxn ang="0">
                  <a:pos x="T2" y="T3"/>
                </a:cxn>
                <a:cxn ang="0">
                  <a:pos x="T4" y="T5"/>
                </a:cxn>
                <a:cxn ang="0">
                  <a:pos x="T6" y="T7"/>
                </a:cxn>
                <a:cxn ang="0">
                  <a:pos x="T8" y="T9"/>
                </a:cxn>
              </a:cxnLst>
              <a:rect l="0" t="0" r="r" b="b"/>
              <a:pathLst>
                <a:path w="1545" h="656">
                  <a:moveTo>
                    <a:pt x="824" y="656"/>
                  </a:moveTo>
                  <a:lnTo>
                    <a:pt x="0" y="313"/>
                  </a:lnTo>
                  <a:lnTo>
                    <a:pt x="731" y="0"/>
                  </a:lnTo>
                  <a:lnTo>
                    <a:pt x="1545" y="313"/>
                  </a:lnTo>
                  <a:lnTo>
                    <a:pt x="824" y="656"/>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7" name="Freeform 29"/>
            <p:cNvSpPr/>
            <p:nvPr/>
          </p:nvSpPr>
          <p:spPr bwMode="auto">
            <a:xfrm>
              <a:off x="5226513" y="2103570"/>
              <a:ext cx="1738975" cy="688195"/>
            </a:xfrm>
            <a:custGeom>
              <a:avLst/>
              <a:gdLst>
                <a:gd name="T0" fmla="*/ 727 w 1458"/>
                <a:gd name="T1" fmla="*/ 0 h 577"/>
                <a:gd name="T2" fmla="*/ 1458 w 1458"/>
                <a:gd name="T3" fmla="*/ 269 h 577"/>
                <a:gd name="T4" fmla="*/ 727 w 1458"/>
                <a:gd name="T5" fmla="*/ 577 h 577"/>
                <a:gd name="T6" fmla="*/ 0 w 1458"/>
                <a:gd name="T7" fmla="*/ 269 h 577"/>
                <a:gd name="T8" fmla="*/ 727 w 1458"/>
                <a:gd name="T9" fmla="*/ 0 h 577"/>
              </a:gdLst>
              <a:ahLst/>
              <a:cxnLst>
                <a:cxn ang="0">
                  <a:pos x="T0" y="T1"/>
                </a:cxn>
                <a:cxn ang="0">
                  <a:pos x="T2" y="T3"/>
                </a:cxn>
                <a:cxn ang="0">
                  <a:pos x="T4" y="T5"/>
                </a:cxn>
                <a:cxn ang="0">
                  <a:pos x="T6" y="T7"/>
                </a:cxn>
                <a:cxn ang="0">
                  <a:pos x="T8" y="T9"/>
                </a:cxn>
              </a:cxnLst>
              <a:rect l="0" t="0" r="r" b="b"/>
              <a:pathLst>
                <a:path w="1458" h="577">
                  <a:moveTo>
                    <a:pt x="727" y="0"/>
                  </a:moveTo>
                  <a:lnTo>
                    <a:pt x="1458" y="269"/>
                  </a:lnTo>
                  <a:lnTo>
                    <a:pt x="727" y="577"/>
                  </a:lnTo>
                  <a:lnTo>
                    <a:pt x="0" y="269"/>
                  </a:lnTo>
                  <a:lnTo>
                    <a:pt x="727" y="0"/>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8" name="Freeform 25"/>
            <p:cNvSpPr/>
            <p:nvPr/>
          </p:nvSpPr>
          <p:spPr bwMode="auto">
            <a:xfrm>
              <a:off x="7075217" y="4082280"/>
              <a:ext cx="867102" cy="1530250"/>
            </a:xfrm>
            <a:custGeom>
              <a:avLst/>
              <a:gdLst>
                <a:gd name="T0" fmla="*/ 0 w 727"/>
                <a:gd name="T1" fmla="*/ 1283 h 1283"/>
                <a:gd name="T2" fmla="*/ 38 w 727"/>
                <a:gd name="T3" fmla="*/ 383 h 1283"/>
                <a:gd name="T4" fmla="*/ 727 w 727"/>
                <a:gd name="T5" fmla="*/ 0 h 1283"/>
                <a:gd name="T6" fmla="*/ 663 w 727"/>
                <a:gd name="T7" fmla="*/ 864 h 1283"/>
                <a:gd name="T8" fmla="*/ 0 w 727"/>
                <a:gd name="T9" fmla="*/ 1283 h 1283"/>
              </a:gdLst>
              <a:ahLst/>
              <a:cxnLst>
                <a:cxn ang="0">
                  <a:pos x="T0" y="T1"/>
                </a:cxn>
                <a:cxn ang="0">
                  <a:pos x="T2" y="T3"/>
                </a:cxn>
                <a:cxn ang="0">
                  <a:pos x="T4" y="T5"/>
                </a:cxn>
                <a:cxn ang="0">
                  <a:pos x="T6" y="T7"/>
                </a:cxn>
                <a:cxn ang="0">
                  <a:pos x="T8" y="T9"/>
                </a:cxn>
              </a:cxnLst>
              <a:rect l="0" t="0" r="r" b="b"/>
              <a:pathLst>
                <a:path w="727" h="1283">
                  <a:moveTo>
                    <a:pt x="0" y="1283"/>
                  </a:moveTo>
                  <a:lnTo>
                    <a:pt x="38" y="383"/>
                  </a:lnTo>
                  <a:lnTo>
                    <a:pt x="727" y="0"/>
                  </a:lnTo>
                  <a:lnTo>
                    <a:pt x="663" y="864"/>
                  </a:lnTo>
                  <a:lnTo>
                    <a:pt x="0" y="128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29" name="TextBox 59"/>
          <p:cNvSpPr>
            <a:spLocks noChangeArrowheads="1"/>
          </p:cNvSpPr>
          <p:nvPr/>
        </p:nvSpPr>
        <p:spPr bwMode="auto">
          <a:xfrm flipH="1">
            <a:off x="5775506" y="1254993"/>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b="1" spc="300" dirty="0">
                <a:latin typeface="微软雅黑" panose="020B0503020204020204" pitchFamily="34" charset="-122"/>
                <a:ea typeface="微软雅黑" panose="020B0503020204020204" pitchFamily="34" charset="-122"/>
                <a:sym typeface="方正兰亭黑_GBK" pitchFamily="2" charset="-122"/>
              </a:rPr>
              <a:t>前言 </a:t>
            </a:r>
            <a:r>
              <a:rPr lang="en-US" altLang="zh-CN" sz="2800" b="1" spc="300" dirty="0">
                <a:latin typeface="微软雅黑" panose="020B0503020204020204" pitchFamily="34" charset="-122"/>
                <a:ea typeface="微软雅黑" panose="020B0503020204020204" pitchFamily="34" charset="-122"/>
                <a:sym typeface="方正兰亭黑_GBK" pitchFamily="2" charset="-122"/>
              </a:rPr>
              <a:t> </a:t>
            </a:r>
            <a:r>
              <a:rPr lang="en-US" altLang="zh-CN" sz="2800" b="1" spc="300" dirty="0">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Foreword</a:t>
            </a:r>
          </a:p>
        </p:txBody>
      </p:sp>
      <p:sp>
        <p:nvSpPr>
          <p:cNvPr id="30" name="TextBox 9"/>
          <p:cNvSpPr>
            <a:spLocks noChangeArrowheads="1"/>
          </p:cNvSpPr>
          <p:nvPr/>
        </p:nvSpPr>
        <p:spPr bwMode="auto">
          <a:xfrm>
            <a:off x="6245015" y="2162011"/>
            <a:ext cx="4427035" cy="2562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zh-CN" dirty="0"/>
              <a:t>本章开始正式学习</a:t>
            </a:r>
            <a:r>
              <a:rPr lang="en-US" altLang="zh-CN" dirty="0"/>
              <a:t>Audition</a:t>
            </a:r>
            <a:r>
              <a:rPr lang="zh-CN" altLang="zh-CN" dirty="0"/>
              <a:t>的基础知识，包括</a:t>
            </a:r>
            <a:r>
              <a:rPr lang="en-US" altLang="zh-CN" dirty="0"/>
              <a:t>Audition</a:t>
            </a:r>
            <a:r>
              <a:rPr lang="zh-CN" altLang="zh-CN" dirty="0"/>
              <a:t>的简单介绍、工作区的组成、项目文件的操作、以及收藏夹的应用等知识进行介绍。通过本章的学习，读者可以初步了解</a:t>
            </a:r>
            <a:r>
              <a:rPr lang="en-US" altLang="zh-CN" dirty="0"/>
              <a:t>Audition</a:t>
            </a:r>
            <a:r>
              <a:rPr lang="zh-CN" altLang="zh-CN" dirty="0"/>
              <a:t>的界面构成和文件的操作技巧等。</a:t>
            </a:r>
            <a:endParaRPr lang="zh-CN" altLang="zh-CN" dirty="0">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864736" y="260648"/>
            <a:ext cx="8460940" cy="1706878"/>
          </a:xfrm>
          <a:prstGeom prst="rect">
            <a:avLst/>
          </a:prstGeom>
        </p:spPr>
        <p:txBody>
          <a:bodyPr wrap="square">
            <a:spAutoFit/>
          </a:bodyPr>
          <a:lstStyle/>
          <a:p>
            <a:pPr indent="457200">
              <a:lnSpc>
                <a:spcPct val="150000"/>
              </a:lnSpc>
            </a:pPr>
            <a:r>
              <a:rPr lang="en-US" altLang="zh-CN" b="1" dirty="0"/>
              <a:t>2.3.2  </a:t>
            </a:r>
            <a:r>
              <a:rPr lang="zh-CN" altLang="zh-CN" b="1" dirty="0"/>
              <a:t>打开文件</a:t>
            </a:r>
          </a:p>
          <a:p>
            <a:pPr indent="457200">
              <a:lnSpc>
                <a:spcPct val="150000"/>
              </a:lnSpc>
            </a:pPr>
            <a:r>
              <a:rPr lang="en-US" altLang="zh-CN" dirty="0"/>
              <a:t>Audition</a:t>
            </a:r>
            <a:r>
              <a:rPr lang="zh-CN" altLang="zh-CN" dirty="0"/>
              <a:t>可以在单轨界面中打开多种支持的声音文件或视频文件中的音频部分，也可以在多轨界面中打开</a:t>
            </a:r>
            <a:r>
              <a:rPr lang="en-US" altLang="zh-CN" dirty="0"/>
              <a:t>Audition</a:t>
            </a:r>
            <a:r>
              <a:rPr lang="zh-CN" altLang="zh-CN" dirty="0"/>
              <a:t>会话、</a:t>
            </a:r>
            <a:r>
              <a:rPr lang="en-US" altLang="zh-CN" dirty="0"/>
              <a:t>Adobe Premiere Pro</a:t>
            </a:r>
            <a:r>
              <a:rPr lang="zh-CN" altLang="zh-CN" dirty="0"/>
              <a:t>序列</a:t>
            </a:r>
            <a:r>
              <a:rPr lang="en-US" altLang="zh-CN" dirty="0"/>
              <a:t>XML</a:t>
            </a:r>
            <a:r>
              <a:rPr lang="zh-CN" altLang="zh-CN" dirty="0"/>
              <a:t>、</a:t>
            </a:r>
            <a:r>
              <a:rPr lang="en-US" altLang="zh-CN" dirty="0"/>
              <a:t>Final Cut Pro XML</a:t>
            </a:r>
            <a:r>
              <a:rPr lang="zh-CN" altLang="zh-CN" dirty="0"/>
              <a:t>交换和</a:t>
            </a:r>
            <a:r>
              <a:rPr lang="en-US" altLang="zh-CN" dirty="0"/>
              <a:t>OMF</a:t>
            </a:r>
            <a:r>
              <a:rPr lang="zh-CN" altLang="zh-CN" dirty="0"/>
              <a:t>的文件。</a:t>
            </a:r>
          </a:p>
        </p:txBody>
      </p:sp>
      <p:pic>
        <p:nvPicPr>
          <p:cNvPr id="11266" name="图片 1">
            <a:extLst>
              <a:ext uri="{FF2B5EF4-FFF2-40B4-BE49-F238E27FC236}">
                <a16:creationId xmlns:a16="http://schemas.microsoft.com/office/drawing/2014/main" id="{56824854-09BA-4117-83F1-B19B798EBD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8895" y="1988840"/>
            <a:ext cx="4832621" cy="30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42">
            <a:extLst>
              <a:ext uri="{FF2B5EF4-FFF2-40B4-BE49-F238E27FC236}">
                <a16:creationId xmlns:a16="http://schemas.microsoft.com/office/drawing/2014/main" id="{165EE3DC-3A5C-4E78-AC9D-1AF8958828C8}"/>
              </a:ext>
            </a:extLst>
          </p:cNvPr>
          <p:cNvSpPr/>
          <p:nvPr/>
        </p:nvSpPr>
        <p:spPr>
          <a:xfrm>
            <a:off x="1909744" y="5073399"/>
            <a:ext cx="8460940" cy="875881"/>
          </a:xfrm>
          <a:prstGeom prst="rect">
            <a:avLst/>
          </a:prstGeom>
        </p:spPr>
        <p:txBody>
          <a:bodyPr wrap="square">
            <a:spAutoFit/>
          </a:bodyPr>
          <a:lstStyle/>
          <a:p>
            <a:pPr indent="457200">
              <a:lnSpc>
                <a:spcPct val="150000"/>
              </a:lnSpc>
            </a:pPr>
            <a:r>
              <a:rPr lang="en-US" altLang="zh-CN" dirty="0"/>
              <a:t>Audition</a:t>
            </a:r>
            <a:r>
              <a:rPr lang="zh-CN" altLang="zh-CN" dirty="0"/>
              <a:t>还提供了文件追加功能，可以追加带有“</a:t>
            </a:r>
            <a:r>
              <a:rPr lang="en-US" altLang="zh-CN" dirty="0"/>
              <a:t>CD</a:t>
            </a:r>
            <a:r>
              <a:rPr lang="zh-CN" altLang="zh-CN" dirty="0"/>
              <a:t>音轨”标记的文件，以快速地合成音频并应用一致的处理。</a:t>
            </a:r>
          </a:p>
        </p:txBody>
      </p:sp>
    </p:spTree>
    <p:extLst>
      <p:ext uri="{BB962C8B-B14F-4D97-AF65-F5344CB8AC3E}">
        <p14:creationId xmlns:p14="http://schemas.microsoft.com/office/powerpoint/2010/main" val="692693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835900" y="260648"/>
            <a:ext cx="10518611" cy="3374279"/>
          </a:xfrm>
          <a:prstGeom prst="rect">
            <a:avLst/>
          </a:prstGeom>
        </p:spPr>
        <p:txBody>
          <a:bodyPr wrap="square">
            <a:spAutoFit/>
          </a:bodyPr>
          <a:lstStyle/>
          <a:p>
            <a:pPr indent="457200">
              <a:lnSpc>
                <a:spcPct val="150000"/>
              </a:lnSpc>
            </a:pPr>
            <a:r>
              <a:rPr lang="en-US" altLang="zh-CN" b="1" dirty="0"/>
              <a:t>2.3.3  </a:t>
            </a:r>
            <a:r>
              <a:rPr lang="zh-CN" altLang="zh-CN" b="1" dirty="0"/>
              <a:t>导入文件</a:t>
            </a:r>
          </a:p>
          <a:p>
            <a:pPr indent="457200">
              <a:lnSpc>
                <a:spcPct val="150000"/>
              </a:lnSpc>
            </a:pPr>
            <a:r>
              <a:rPr lang="zh-CN" altLang="zh-CN" dirty="0"/>
              <a:t>在音频编辑过程中，会使用到许多不同类型的素材，包括音频素材和</a:t>
            </a:r>
            <a:r>
              <a:rPr lang="en-US" altLang="zh-CN" dirty="0"/>
              <a:t>Raw</a:t>
            </a:r>
            <a:r>
              <a:rPr lang="zh-CN" altLang="zh-CN" dirty="0"/>
              <a:t>数据文件等。用户可以导入单独的素材进行整合，制作出一个内容丰富的作品。</a:t>
            </a:r>
          </a:p>
          <a:p>
            <a:pPr indent="457200">
              <a:lnSpc>
                <a:spcPct val="150000"/>
              </a:lnSpc>
            </a:pPr>
            <a:r>
              <a:rPr lang="en-US" altLang="zh-CN" dirty="0"/>
              <a:t>1.</a:t>
            </a:r>
            <a:r>
              <a:rPr lang="zh-CN" altLang="zh-CN" dirty="0"/>
              <a:t>导入音频文件</a:t>
            </a:r>
          </a:p>
          <a:p>
            <a:pPr indent="457200">
              <a:lnSpc>
                <a:spcPct val="150000"/>
              </a:lnSpc>
            </a:pPr>
            <a:r>
              <a:rPr lang="en-US" altLang="zh-CN" dirty="0"/>
              <a:t>Audition</a:t>
            </a:r>
            <a:r>
              <a:rPr lang="zh-CN" altLang="zh-CN" dirty="0"/>
              <a:t>可以将计算机中已存在的音频文件导入到软件的“编辑器”面板进行应用。</a:t>
            </a:r>
            <a:endParaRPr lang="en-US" altLang="zh-CN" dirty="0"/>
          </a:p>
          <a:p>
            <a:pPr indent="457200">
              <a:lnSpc>
                <a:spcPct val="150000"/>
              </a:lnSpc>
            </a:pPr>
            <a:r>
              <a:rPr lang="en-US" altLang="zh-CN" dirty="0"/>
              <a:t>2.</a:t>
            </a:r>
            <a:r>
              <a:rPr lang="zh-CN" altLang="zh-CN" dirty="0"/>
              <a:t>导入原始数据</a:t>
            </a:r>
          </a:p>
          <a:p>
            <a:pPr indent="457200">
              <a:lnSpc>
                <a:spcPct val="150000"/>
              </a:lnSpc>
            </a:pPr>
            <a:r>
              <a:rPr lang="zh-CN" altLang="zh-CN" dirty="0"/>
              <a:t>对于缺少描述采样类型的标头信息的文件，可以采用导入原始数据的方法导入</a:t>
            </a:r>
            <a:r>
              <a:rPr lang="en-US" altLang="zh-CN" dirty="0"/>
              <a:t>Audition</a:t>
            </a:r>
            <a:r>
              <a:rPr lang="zh-CN" altLang="zh-CN" dirty="0"/>
              <a:t>。执行“文件”</a:t>
            </a:r>
            <a:r>
              <a:rPr lang="en-US" altLang="zh-CN" dirty="0"/>
              <a:t>|</a:t>
            </a:r>
            <a:r>
              <a:rPr lang="zh-CN" altLang="zh-CN" dirty="0"/>
              <a:t>“导入”</a:t>
            </a:r>
            <a:r>
              <a:rPr lang="en-US" altLang="zh-CN" dirty="0"/>
              <a:t>|</a:t>
            </a:r>
            <a:r>
              <a:rPr lang="zh-CN" altLang="zh-CN" dirty="0"/>
              <a:t>“原始数据”命令，会打开“导入原始数据”对话框，选择要导入的对象即可。</a:t>
            </a:r>
          </a:p>
        </p:txBody>
      </p:sp>
      <p:pic>
        <p:nvPicPr>
          <p:cNvPr id="12290" name="图片 1">
            <a:extLst>
              <a:ext uri="{FF2B5EF4-FFF2-40B4-BE49-F238E27FC236}">
                <a16:creationId xmlns:a16="http://schemas.microsoft.com/office/drawing/2014/main" id="{3F387A9D-ECB0-4FE7-BD26-23B568B31E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1736" y="3734698"/>
            <a:ext cx="3537390" cy="224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a:extLst>
              <a:ext uri="{FF2B5EF4-FFF2-40B4-BE49-F238E27FC236}">
                <a16:creationId xmlns:a16="http://schemas.microsoft.com/office/drawing/2014/main" id="{4F30B8B1-EDA7-4F96-AAAF-C46E9427C5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4402" y="3697188"/>
            <a:ext cx="3724275"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81914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982635" y="260648"/>
            <a:ext cx="10225137" cy="2953373"/>
          </a:xfrm>
          <a:prstGeom prst="rect">
            <a:avLst/>
          </a:prstGeom>
        </p:spPr>
        <p:txBody>
          <a:bodyPr wrap="square">
            <a:spAutoFit/>
          </a:bodyPr>
          <a:lstStyle/>
          <a:p>
            <a:pPr indent="457200">
              <a:lnSpc>
                <a:spcPct val="150000"/>
              </a:lnSpc>
            </a:pPr>
            <a:r>
              <a:rPr lang="en-US" altLang="zh-CN" b="1" dirty="0"/>
              <a:t>2.3.4  </a:t>
            </a:r>
            <a:r>
              <a:rPr lang="zh-CN" altLang="zh-CN" b="1" dirty="0"/>
              <a:t>保存文件</a:t>
            </a:r>
          </a:p>
          <a:p>
            <a:pPr indent="457200">
              <a:lnSpc>
                <a:spcPct val="150000"/>
              </a:lnSpc>
            </a:pPr>
            <a:r>
              <a:rPr lang="zh-CN" altLang="zh-CN" dirty="0"/>
              <a:t>项目文件制作完毕后，需要保存操作，以便于下次继续编辑。用户可以对项目文件进行“保存”、“另存为”、“将选区保存为”、“全部保存”、“将所有音频保存为批处理”等操作。</a:t>
            </a:r>
          </a:p>
          <a:p>
            <a:pPr indent="457200">
              <a:lnSpc>
                <a:spcPct val="150000"/>
              </a:lnSpc>
            </a:pPr>
            <a:r>
              <a:rPr lang="en-US" altLang="zh-CN" dirty="0"/>
              <a:t>1.</a:t>
            </a:r>
            <a:r>
              <a:rPr lang="zh-CN" altLang="zh-CN" dirty="0"/>
              <a:t>保存文件</a:t>
            </a:r>
          </a:p>
          <a:p>
            <a:pPr indent="457200">
              <a:lnSpc>
                <a:spcPct val="150000"/>
              </a:lnSpc>
            </a:pPr>
            <a:r>
              <a:rPr lang="zh-CN" altLang="zh-CN" dirty="0"/>
              <a:t>在波形编辑器中，用户可以采用各种常见格式来保存音频文件，所选择的格式取决于计划使用文件的方式。执行“文件”</a:t>
            </a:r>
            <a:r>
              <a:rPr lang="en-US" altLang="zh-CN" dirty="0"/>
              <a:t>|</a:t>
            </a:r>
            <a:r>
              <a:rPr lang="zh-CN" altLang="zh-CN" dirty="0"/>
              <a:t>“保存”命令，系统会弹出“另存为”对话框。在该对话框中可以设置文件名称、存储位置、格式等参数。</a:t>
            </a:r>
          </a:p>
        </p:txBody>
      </p:sp>
      <p:pic>
        <p:nvPicPr>
          <p:cNvPr id="13314" name="图片 1">
            <a:extLst>
              <a:ext uri="{FF2B5EF4-FFF2-40B4-BE49-F238E27FC236}">
                <a16:creationId xmlns:a16="http://schemas.microsoft.com/office/drawing/2014/main" id="{3B244007-F19B-41D5-B0CB-385FB2F8DD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5086" y="3214021"/>
            <a:ext cx="3720234" cy="285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53317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302629" y="606589"/>
            <a:ext cx="9585153" cy="2534379"/>
          </a:xfrm>
          <a:prstGeom prst="rect">
            <a:avLst/>
          </a:prstGeom>
        </p:spPr>
        <p:txBody>
          <a:bodyPr wrap="square">
            <a:spAutoFit/>
          </a:bodyPr>
          <a:lstStyle/>
          <a:p>
            <a:pPr indent="457200">
              <a:lnSpc>
                <a:spcPct val="150000"/>
              </a:lnSpc>
            </a:pPr>
            <a:r>
              <a:rPr lang="en-US" altLang="zh-CN" dirty="0"/>
              <a:t>2.</a:t>
            </a:r>
            <a:r>
              <a:rPr lang="zh-CN" altLang="zh-CN" dirty="0"/>
              <a:t>另存为文件</a:t>
            </a:r>
          </a:p>
          <a:p>
            <a:pPr indent="457200">
              <a:lnSpc>
                <a:spcPct val="150000"/>
              </a:lnSpc>
            </a:pPr>
            <a:r>
              <a:rPr lang="zh-CN" altLang="zh-CN" dirty="0"/>
              <a:t>如果需要以不同的文件名保存更改，可执行“文件”</a:t>
            </a:r>
            <a:r>
              <a:rPr lang="en-US" altLang="zh-CN" dirty="0"/>
              <a:t>|</a:t>
            </a:r>
            <a:r>
              <a:rPr lang="zh-CN" altLang="zh-CN" dirty="0"/>
              <a:t>“另存为”命令进行保存，系统会弹出“另存为”对话框。音频文件另存为所弹出的对话框与“保存”命令弹出的对话框相同。</a:t>
            </a:r>
            <a:endParaRPr lang="en-US" altLang="zh-CN" dirty="0"/>
          </a:p>
          <a:p>
            <a:pPr indent="457200">
              <a:lnSpc>
                <a:spcPct val="150000"/>
              </a:lnSpc>
            </a:pPr>
            <a:r>
              <a:rPr lang="en-US" altLang="zh-CN" dirty="0"/>
              <a:t>3.</a:t>
            </a:r>
            <a:r>
              <a:rPr lang="zh-CN" altLang="zh-CN" dirty="0"/>
              <a:t>将选区保存为</a:t>
            </a:r>
          </a:p>
          <a:p>
            <a:pPr indent="457200">
              <a:lnSpc>
                <a:spcPct val="150000"/>
              </a:lnSpc>
            </a:pPr>
            <a:r>
              <a:rPr lang="zh-CN" altLang="zh-CN" dirty="0"/>
              <a:t>要将当前选区内的音频片段另存为新文件，可执行“文件”</a:t>
            </a:r>
            <a:r>
              <a:rPr lang="en-US" altLang="zh-CN" dirty="0"/>
              <a:t>|</a:t>
            </a:r>
            <a:r>
              <a:rPr lang="zh-CN" altLang="zh-CN" dirty="0"/>
              <a:t>“将选区保存为”命令，系统会弹出“选区另存为”对话框。</a:t>
            </a:r>
          </a:p>
        </p:txBody>
      </p:sp>
      <p:pic>
        <p:nvPicPr>
          <p:cNvPr id="14338" name="图片 1">
            <a:extLst>
              <a:ext uri="{FF2B5EF4-FFF2-40B4-BE49-F238E27FC236}">
                <a16:creationId xmlns:a16="http://schemas.microsoft.com/office/drawing/2014/main" id="{85A62A35-C417-4716-98E5-91ED0C7510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6610" y="3881322"/>
            <a:ext cx="3479321" cy="179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a:extLst>
              <a:ext uri="{FF2B5EF4-FFF2-40B4-BE49-F238E27FC236}">
                <a16:creationId xmlns:a16="http://schemas.microsoft.com/office/drawing/2014/main" id="{009D11FF-F9BC-4235-B2EA-D00DC7813C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4483" y="3140968"/>
            <a:ext cx="3301191" cy="253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45737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366972" y="404664"/>
            <a:ext cx="9552770" cy="2178126"/>
          </a:xfrm>
          <a:prstGeom prst="rect">
            <a:avLst/>
          </a:prstGeom>
        </p:spPr>
        <p:txBody>
          <a:bodyPr wrap="square">
            <a:spAutoFit/>
          </a:bodyPr>
          <a:lstStyle/>
          <a:p>
            <a:pPr indent="457200">
              <a:lnSpc>
                <a:spcPct val="150000"/>
              </a:lnSpc>
            </a:pPr>
            <a:r>
              <a:rPr lang="en-US" altLang="zh-CN" dirty="0"/>
              <a:t>4.</a:t>
            </a:r>
            <a:r>
              <a:rPr lang="zh-CN" altLang="zh-CN" dirty="0"/>
              <a:t>将所有音频保存为批处理</a:t>
            </a:r>
          </a:p>
          <a:p>
            <a:pPr indent="457200">
              <a:lnSpc>
                <a:spcPct val="150000"/>
              </a:lnSpc>
            </a:pPr>
            <a:r>
              <a:rPr lang="zh-CN" altLang="zh-CN" dirty="0"/>
              <a:t>在音频处理过程中，可能会遇到大量音效音乐需要做同一种处理，比如将多种格式的音频文件转换为统一格式。全部手动操作的话无疑工作量十分巨大，这里就要使用到“批处理”功能。执行“文件”</a:t>
            </a:r>
            <a:r>
              <a:rPr lang="en-US" altLang="zh-CN" dirty="0"/>
              <a:t>|</a:t>
            </a:r>
            <a:r>
              <a:rPr lang="zh-CN" altLang="zh-CN" dirty="0"/>
              <a:t>“将所有音频保存为批处理”命令，该命令会将全部音频文件放入“批处理”面板，以便为保存做准备。</a:t>
            </a:r>
          </a:p>
        </p:txBody>
      </p:sp>
      <p:pic>
        <p:nvPicPr>
          <p:cNvPr id="15362" name="图片 1">
            <a:extLst>
              <a:ext uri="{FF2B5EF4-FFF2-40B4-BE49-F238E27FC236}">
                <a16:creationId xmlns:a16="http://schemas.microsoft.com/office/drawing/2014/main" id="{C5C9AC3D-00FB-48C8-BA68-A24E2B19C6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5086" y="2173143"/>
            <a:ext cx="2758775" cy="291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ángulo 42">
            <a:extLst>
              <a:ext uri="{FF2B5EF4-FFF2-40B4-BE49-F238E27FC236}">
                <a16:creationId xmlns:a16="http://schemas.microsoft.com/office/drawing/2014/main" id="{639160FC-1064-430E-B492-55C083CE26F2}"/>
              </a:ext>
            </a:extLst>
          </p:cNvPr>
          <p:cNvSpPr/>
          <p:nvPr/>
        </p:nvSpPr>
        <p:spPr>
          <a:xfrm>
            <a:off x="1932276" y="5085184"/>
            <a:ext cx="4176464"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动手练：打开音频文件</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
        <p:nvSpPr>
          <p:cNvPr id="9" name="Rectángulo 42">
            <a:extLst>
              <a:ext uri="{FF2B5EF4-FFF2-40B4-BE49-F238E27FC236}">
                <a16:creationId xmlns:a16="http://schemas.microsoft.com/office/drawing/2014/main" id="{5694FDA4-1B72-44A8-AD3E-ECE24351C324}"/>
              </a:ext>
            </a:extLst>
          </p:cNvPr>
          <p:cNvSpPr/>
          <p:nvPr/>
        </p:nvSpPr>
        <p:spPr>
          <a:xfrm>
            <a:off x="6081767" y="5085184"/>
            <a:ext cx="4176464"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动手练：保存音频中的片段</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Tree>
    <p:extLst>
      <p:ext uri="{BB962C8B-B14F-4D97-AF65-F5344CB8AC3E}">
        <p14:creationId xmlns:p14="http://schemas.microsoft.com/office/powerpoint/2010/main" val="6029085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4</a:t>
              </a:r>
            </a:p>
          </p:txBody>
        </p:sp>
      </p:grpSp>
      <p:sp>
        <p:nvSpPr>
          <p:cNvPr id="8" name="TextBox 64"/>
          <p:cNvSpPr>
            <a:spLocks noChangeArrowheads="1"/>
          </p:cNvSpPr>
          <p:nvPr/>
        </p:nvSpPr>
        <p:spPr bwMode="auto">
          <a:xfrm>
            <a:off x="5447269" y="3486246"/>
            <a:ext cx="13893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收藏夹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732767" y="620688"/>
            <a:ext cx="8724878" cy="1291379"/>
          </a:xfrm>
          <a:prstGeom prst="rect">
            <a:avLst/>
          </a:prstGeom>
        </p:spPr>
        <p:txBody>
          <a:bodyPr wrap="square">
            <a:spAutoFit/>
          </a:bodyPr>
          <a:lstStyle/>
          <a:p>
            <a:pPr indent="457200">
              <a:lnSpc>
                <a:spcPct val="150000"/>
              </a:lnSpc>
            </a:pPr>
            <a:r>
              <a:rPr lang="zh-CN" altLang="zh-CN" dirty="0"/>
              <a:t>收藏夹主要用于存储一些常用的效果，仅通过数次单击就可以完成编辑操作。用户不仅可以在收藏夹中使用这些收藏，还可以创建新的收藏，以及对收藏进行删除、组织、编辑操作。用户可以通过“收藏夹”菜单和“收藏夹”面板进行各种编辑操作。</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6386" name="图片 1">
            <a:extLst>
              <a:ext uri="{FF2B5EF4-FFF2-40B4-BE49-F238E27FC236}">
                <a16:creationId xmlns:a16="http://schemas.microsoft.com/office/drawing/2014/main" id="{5B94B6C5-FDB6-42BA-813B-15190EB44B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8982" y="2055278"/>
            <a:ext cx="1440160" cy="392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1">
            <a:extLst>
              <a:ext uri="{FF2B5EF4-FFF2-40B4-BE49-F238E27FC236}">
                <a16:creationId xmlns:a16="http://schemas.microsoft.com/office/drawing/2014/main" id="{FB3A49F8-D90D-49C5-9A63-2D4E3FFDFF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206" y="3224954"/>
            <a:ext cx="2832174" cy="2758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13774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501718" y="699480"/>
            <a:ext cx="9186975" cy="2952328"/>
          </a:xfrm>
          <a:prstGeom prst="rect">
            <a:avLst/>
          </a:prstGeom>
        </p:spPr>
        <p:txBody>
          <a:bodyPr wrap="square">
            <a:spAutoFit/>
          </a:bodyPr>
          <a:lstStyle/>
          <a:p>
            <a:pPr indent="457200">
              <a:lnSpc>
                <a:spcPct val="150000"/>
              </a:lnSpc>
            </a:pPr>
            <a:r>
              <a:rPr lang="en-US" altLang="zh-CN" dirty="0"/>
              <a:t>1.</a:t>
            </a:r>
            <a:r>
              <a:rPr lang="zh-CN" altLang="zh-CN" dirty="0"/>
              <a:t>录制收藏效果</a:t>
            </a:r>
          </a:p>
          <a:p>
            <a:pPr indent="457200">
              <a:lnSpc>
                <a:spcPct val="150000"/>
              </a:lnSpc>
            </a:pPr>
            <a:r>
              <a:rPr lang="zh-CN" altLang="zh-CN" dirty="0"/>
              <a:t>在处理声音的过程中，如果想要对多段或整个文件进行相同的处理，那么可以将要操作步骤利用收藏夹录制下来，保存在收藏夹中。在处理相同操作的时候，可以在收藏夹中选择保存的效果直接进行利用。</a:t>
            </a:r>
          </a:p>
          <a:p>
            <a:pPr indent="457200">
              <a:lnSpc>
                <a:spcPct val="150000"/>
              </a:lnSpc>
            </a:pPr>
            <a:r>
              <a:rPr lang="en-US" altLang="zh-CN" dirty="0"/>
              <a:t>2.</a:t>
            </a:r>
            <a:r>
              <a:rPr lang="zh-CN" altLang="zh-CN" dirty="0"/>
              <a:t>删除收藏</a:t>
            </a:r>
          </a:p>
          <a:p>
            <a:pPr indent="457200">
              <a:lnSpc>
                <a:spcPct val="150000"/>
              </a:lnSpc>
            </a:pPr>
            <a:r>
              <a:rPr lang="zh-CN" altLang="zh-CN" dirty="0"/>
              <a:t>如果想要删除某个收藏，可以执行“收藏夹”</a:t>
            </a:r>
            <a:r>
              <a:rPr lang="en-US" altLang="zh-CN" dirty="0"/>
              <a:t>|</a:t>
            </a:r>
            <a:r>
              <a:rPr lang="zh-CN" altLang="zh-CN" dirty="0"/>
              <a:t>“删除收藏”命令，会打开“删除收藏”对话框，在列表中选择要删除的对象，再单击“确定”按钮即可。</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7410" name="图片 1">
            <a:extLst>
              <a:ext uri="{FF2B5EF4-FFF2-40B4-BE49-F238E27FC236}">
                <a16:creationId xmlns:a16="http://schemas.microsoft.com/office/drawing/2014/main" id="{5356AAE1-7405-40CD-A2A4-590FB7D77E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7137" y="3861048"/>
            <a:ext cx="4076138"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4901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5</a:t>
              </a:r>
            </a:p>
          </p:txBody>
        </p:sp>
      </p:grpSp>
      <p:sp>
        <p:nvSpPr>
          <p:cNvPr id="8" name="TextBox 64"/>
          <p:cNvSpPr>
            <a:spLocks noChangeArrowheads="1"/>
          </p:cNvSpPr>
          <p:nvPr/>
        </p:nvSpPr>
        <p:spPr bwMode="auto">
          <a:xfrm>
            <a:off x="4182592" y="3438967"/>
            <a:ext cx="389723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案例实战：新建并保存录制文件</a:t>
            </a:r>
          </a:p>
        </p:txBody>
      </p:sp>
    </p:spTree>
    <p:extLst>
      <p:ext uri="{BB962C8B-B14F-4D97-AF65-F5344CB8AC3E}">
        <p14:creationId xmlns:p14="http://schemas.microsoft.com/office/powerpoint/2010/main" val="4118305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2618569" y="908720"/>
            <a:ext cx="6953272" cy="875881"/>
          </a:xfrm>
          <a:prstGeom prst="rect">
            <a:avLst/>
          </a:prstGeom>
        </p:spPr>
        <p:txBody>
          <a:bodyPr wrap="square">
            <a:spAutoFit/>
          </a:bodyPr>
          <a:lstStyle/>
          <a:p>
            <a:pPr indent="457200">
              <a:lnSpc>
                <a:spcPct val="150000"/>
              </a:lnSpc>
            </a:pPr>
            <a:r>
              <a:rPr lang="zh-CN" altLang="zh-CN" dirty="0"/>
              <a:t>本案例将利用本章所学的知识创建一段音频文件，并将其保存。</a:t>
            </a:r>
            <a:endParaRPr lang="en-US" altLang="zh-CN" dirty="0"/>
          </a:p>
          <a:p>
            <a:pPr indent="457200" algn="ctr">
              <a:lnSpc>
                <a:spcPct val="150000"/>
              </a:lnSpc>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8434" name="图片 1">
            <a:extLst>
              <a:ext uri="{FF2B5EF4-FFF2-40B4-BE49-F238E27FC236}">
                <a16:creationId xmlns:a16="http://schemas.microsoft.com/office/drawing/2014/main" id="{65FF3263-2EA9-489A-8563-F04F23874C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6528" y="2132856"/>
            <a:ext cx="4217353"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453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3" name="TextBox 59"/>
          <p:cNvSpPr>
            <a:spLocks noChangeArrowheads="1"/>
          </p:cNvSpPr>
          <p:nvPr/>
        </p:nvSpPr>
        <p:spPr bwMode="auto">
          <a:xfrm flipH="1">
            <a:off x="7391350" y="2113692"/>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spc="300" dirty="0">
                <a:solidFill>
                  <a:schemeClr val="bg1"/>
                </a:solidFill>
                <a:latin typeface="Impact" panose="020B0806030902050204" pitchFamily="34" charset="0"/>
                <a:ea typeface="微软雅黑" panose="020B0503020204020204" pitchFamily="34" charset="-122"/>
                <a:sym typeface="方正兰亭黑_GBK" pitchFamily="2" charset="-122"/>
              </a:rPr>
              <a:t>目录 </a:t>
            </a:r>
            <a:r>
              <a:rPr lang="en-US" altLang="zh-CN" sz="2800" spc="300" dirty="0">
                <a:solidFill>
                  <a:schemeClr val="bg1"/>
                </a:solidFill>
                <a:latin typeface="Impact" panose="020B0806030902050204" pitchFamily="34" charset="0"/>
                <a:ea typeface="微软雅黑" panose="020B0503020204020204" pitchFamily="34" charset="-122"/>
                <a:sym typeface="方正兰亭黑_GBK" pitchFamily="2" charset="-122"/>
              </a:rPr>
              <a:t> </a:t>
            </a:r>
            <a:r>
              <a:rPr lang="en-US" altLang="zh-CN" sz="2800" spc="30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sym typeface="方正兰亭黑_GBK" pitchFamily="2" charset="-122"/>
              </a:rPr>
              <a:t>Contents</a:t>
            </a:r>
          </a:p>
        </p:txBody>
      </p:sp>
      <p:sp>
        <p:nvSpPr>
          <p:cNvPr id="34" name="Rectangle 28">
            <a:hlinkClick r:id="rId3" action="ppaction://hlinksldjump"/>
          </p:cNvPr>
          <p:cNvSpPr/>
          <p:nvPr/>
        </p:nvSpPr>
        <p:spPr>
          <a:xfrm>
            <a:off x="1368320" y="2003473"/>
            <a:ext cx="5479090" cy="387092"/>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ndParaRPr>
          </a:p>
        </p:txBody>
      </p:sp>
      <p:grpSp>
        <p:nvGrpSpPr>
          <p:cNvPr id="64" name="Group 29"/>
          <p:cNvGrpSpPr/>
          <p:nvPr/>
        </p:nvGrpSpPr>
        <p:grpSpPr>
          <a:xfrm>
            <a:off x="1354014" y="1988840"/>
            <a:ext cx="788580" cy="401726"/>
            <a:chOff x="7085761" y="3530558"/>
            <a:chExt cx="716891" cy="365205"/>
          </a:xfrm>
          <a:solidFill>
            <a:srgbClr val="0070C0"/>
          </a:solidFill>
        </p:grpSpPr>
        <p:sp>
          <p:nvSpPr>
            <p:cNvPr id="6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66" name="Content Placeholder 2"/>
            <p:cNvSpPr txBox="1"/>
            <p:nvPr/>
          </p:nvSpPr>
          <p:spPr>
            <a:xfrm>
              <a:off x="7085761" y="3532027"/>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01</a:t>
              </a:r>
            </a:p>
          </p:txBody>
        </p:sp>
      </p:grpSp>
      <p:sp>
        <p:nvSpPr>
          <p:cNvPr id="67" name="TextBox 59"/>
          <p:cNvSpPr>
            <a:spLocks noChangeArrowheads="1"/>
          </p:cNvSpPr>
          <p:nvPr/>
        </p:nvSpPr>
        <p:spPr bwMode="auto">
          <a:xfrm flipH="1">
            <a:off x="2184568" y="1997211"/>
            <a:ext cx="38707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dirty="0"/>
              <a:t>Audition</a:t>
            </a:r>
            <a:r>
              <a:rPr lang="zh-CN" altLang="zh-CN" b="1" dirty="0"/>
              <a:t>简介</a:t>
            </a:r>
            <a:endParaRPr lang="zh-CN" altLang="zh-CN" dirty="0"/>
          </a:p>
        </p:txBody>
      </p:sp>
      <p:sp>
        <p:nvSpPr>
          <p:cNvPr id="68" name="Rectangle 28">
            <a:hlinkClick r:id="rId4" action="ppaction://hlinksldjump"/>
          </p:cNvPr>
          <p:cNvSpPr/>
          <p:nvPr/>
        </p:nvSpPr>
        <p:spPr>
          <a:xfrm>
            <a:off x="1368320" y="2609491"/>
            <a:ext cx="5491204" cy="406436"/>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69" name="Group 29"/>
          <p:cNvGrpSpPr/>
          <p:nvPr/>
        </p:nvGrpSpPr>
        <p:grpSpPr>
          <a:xfrm>
            <a:off x="1347820" y="2609491"/>
            <a:ext cx="807723" cy="406436"/>
            <a:chOff x="7085769" y="3511385"/>
            <a:chExt cx="716891" cy="363736"/>
          </a:xfrm>
          <a:solidFill>
            <a:srgbClr val="0070C0"/>
          </a:solidFill>
        </p:grpSpPr>
        <p:sp>
          <p:nvSpPr>
            <p:cNvPr id="70" name="Rectangle 30"/>
            <p:cNvSpPr/>
            <p:nvPr/>
          </p:nvSpPr>
          <p:spPr>
            <a:xfrm>
              <a:off x="7103964" y="3530567"/>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1" name="Content Placeholder 2"/>
            <p:cNvSpPr txBox="1"/>
            <p:nvPr/>
          </p:nvSpPr>
          <p:spPr>
            <a:xfrm>
              <a:off x="7085769" y="3511385"/>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02</a:t>
              </a:r>
            </a:p>
          </p:txBody>
        </p:sp>
      </p:grpSp>
      <p:sp>
        <p:nvSpPr>
          <p:cNvPr id="72" name="TextBox 59"/>
          <p:cNvSpPr>
            <a:spLocks noChangeArrowheads="1"/>
          </p:cNvSpPr>
          <p:nvPr/>
        </p:nvSpPr>
        <p:spPr bwMode="auto">
          <a:xfrm flipH="1">
            <a:off x="2184568" y="2607514"/>
            <a:ext cx="3438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b="1" dirty="0"/>
              <a:t>Audition</a:t>
            </a:r>
            <a:r>
              <a:rPr lang="zh-CN" altLang="zh-CN" b="1" dirty="0"/>
              <a:t>的工作区</a:t>
            </a:r>
            <a:endParaRPr lang="zh-CN" altLang="zh-CN" dirty="0"/>
          </a:p>
        </p:txBody>
      </p:sp>
      <p:sp>
        <p:nvSpPr>
          <p:cNvPr id="73" name="Rectangle 28">
            <a:hlinkClick r:id="rId5" action="ppaction://hlinksldjump"/>
          </p:cNvPr>
          <p:cNvSpPr/>
          <p:nvPr/>
        </p:nvSpPr>
        <p:spPr>
          <a:xfrm>
            <a:off x="1368320" y="3264634"/>
            <a:ext cx="5491204" cy="38038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74" name="Group 29"/>
          <p:cNvGrpSpPr/>
          <p:nvPr/>
        </p:nvGrpSpPr>
        <p:grpSpPr>
          <a:xfrm>
            <a:off x="1348303" y="3244915"/>
            <a:ext cx="788580" cy="400109"/>
            <a:chOff x="7085761" y="3506811"/>
            <a:chExt cx="716891" cy="363736"/>
          </a:xfrm>
          <a:solidFill>
            <a:srgbClr val="0070C0"/>
          </a:solidFill>
        </p:grpSpPr>
        <p:sp>
          <p:nvSpPr>
            <p:cNvPr id="7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6" name="Content Placeholder 2"/>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03</a:t>
              </a:r>
            </a:p>
          </p:txBody>
        </p:sp>
      </p:grpSp>
      <p:sp>
        <p:nvSpPr>
          <p:cNvPr id="77" name="TextBox 59"/>
          <p:cNvSpPr>
            <a:spLocks noChangeArrowheads="1"/>
          </p:cNvSpPr>
          <p:nvPr/>
        </p:nvSpPr>
        <p:spPr bwMode="auto">
          <a:xfrm flipH="1">
            <a:off x="2189747" y="3259010"/>
            <a:ext cx="3433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项目文件的基本操作</a:t>
            </a:r>
            <a:endParaRPr lang="zh-CN" altLang="zh-CN" dirty="0"/>
          </a:p>
        </p:txBody>
      </p:sp>
      <p:sp>
        <p:nvSpPr>
          <p:cNvPr id="18" name="Rectangle 28">
            <a:extLst>
              <a:ext uri="{FF2B5EF4-FFF2-40B4-BE49-F238E27FC236}">
                <a16:creationId xmlns:a16="http://schemas.microsoft.com/office/drawing/2014/main" id="{37864843-5D7C-4F74-BEEE-382A5D0C6ECA}"/>
              </a:ext>
            </a:extLst>
          </p:cNvPr>
          <p:cNvSpPr/>
          <p:nvPr/>
        </p:nvSpPr>
        <p:spPr>
          <a:xfrm>
            <a:off x="1373210" y="3892987"/>
            <a:ext cx="5506920"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19" name="Group 29">
            <a:extLst>
              <a:ext uri="{FF2B5EF4-FFF2-40B4-BE49-F238E27FC236}">
                <a16:creationId xmlns:a16="http://schemas.microsoft.com/office/drawing/2014/main" id="{9CA280BA-D564-42A9-A4AB-0D24867A0F76}"/>
              </a:ext>
            </a:extLst>
          </p:cNvPr>
          <p:cNvGrpSpPr/>
          <p:nvPr/>
        </p:nvGrpSpPr>
        <p:grpSpPr>
          <a:xfrm>
            <a:off x="1353193" y="3892987"/>
            <a:ext cx="788580" cy="400109"/>
            <a:chOff x="7085761" y="3506811"/>
            <a:chExt cx="716891" cy="363736"/>
          </a:xfrm>
          <a:solidFill>
            <a:srgbClr val="0070C0"/>
          </a:solidFill>
        </p:grpSpPr>
        <p:sp>
          <p:nvSpPr>
            <p:cNvPr id="20" name="Rectangle 30">
              <a:extLst>
                <a:ext uri="{FF2B5EF4-FFF2-40B4-BE49-F238E27FC236}">
                  <a16:creationId xmlns:a16="http://schemas.microsoft.com/office/drawing/2014/main" id="{13B3C68E-F70E-4542-9744-86226B0231D9}"/>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1" name="Content Placeholder 2">
              <a:extLst>
                <a:ext uri="{FF2B5EF4-FFF2-40B4-BE49-F238E27FC236}">
                  <a16:creationId xmlns:a16="http://schemas.microsoft.com/office/drawing/2014/main" id="{B4EDEACC-41B3-4582-A496-BE7B24603C7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04</a:t>
              </a:r>
            </a:p>
          </p:txBody>
        </p:sp>
      </p:grpSp>
      <p:sp>
        <p:nvSpPr>
          <p:cNvPr id="22" name="TextBox 59">
            <a:hlinkClick r:id="rId6" action="ppaction://hlinksldjump"/>
            <a:extLst>
              <a:ext uri="{FF2B5EF4-FFF2-40B4-BE49-F238E27FC236}">
                <a16:creationId xmlns:a16="http://schemas.microsoft.com/office/drawing/2014/main" id="{31E1754F-0888-442D-98CA-5E9BA5C157A9}"/>
              </a:ext>
            </a:extLst>
          </p:cNvPr>
          <p:cNvSpPr>
            <a:spLocks noChangeArrowheads="1"/>
          </p:cNvSpPr>
          <p:nvPr/>
        </p:nvSpPr>
        <p:spPr bwMode="auto">
          <a:xfrm flipH="1">
            <a:off x="2184569" y="3892986"/>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收藏夹</a:t>
            </a:r>
            <a:endParaRPr lang="zh-CN" altLang="zh-CN" dirty="0"/>
          </a:p>
        </p:txBody>
      </p:sp>
      <p:sp>
        <p:nvSpPr>
          <p:cNvPr id="23" name="Rectangle 28">
            <a:extLst>
              <a:ext uri="{FF2B5EF4-FFF2-40B4-BE49-F238E27FC236}">
                <a16:creationId xmlns:a16="http://schemas.microsoft.com/office/drawing/2014/main" id="{52DA9E52-1097-41D8-A8BA-ECED0CE8FC8D}"/>
              </a:ext>
            </a:extLst>
          </p:cNvPr>
          <p:cNvSpPr/>
          <p:nvPr/>
        </p:nvSpPr>
        <p:spPr>
          <a:xfrm>
            <a:off x="1362695" y="4509121"/>
            <a:ext cx="5506920"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24" name="Group 29">
            <a:extLst>
              <a:ext uri="{FF2B5EF4-FFF2-40B4-BE49-F238E27FC236}">
                <a16:creationId xmlns:a16="http://schemas.microsoft.com/office/drawing/2014/main" id="{7AAFFC57-FEB2-4E55-A6EE-CAD7A6E5AB19}"/>
              </a:ext>
            </a:extLst>
          </p:cNvPr>
          <p:cNvGrpSpPr/>
          <p:nvPr/>
        </p:nvGrpSpPr>
        <p:grpSpPr>
          <a:xfrm>
            <a:off x="1342678" y="4509121"/>
            <a:ext cx="788580" cy="400109"/>
            <a:chOff x="7085761" y="3506811"/>
            <a:chExt cx="716891" cy="363736"/>
          </a:xfrm>
          <a:solidFill>
            <a:srgbClr val="0070C0"/>
          </a:solidFill>
        </p:grpSpPr>
        <p:sp>
          <p:nvSpPr>
            <p:cNvPr id="25" name="Rectangle 30">
              <a:extLst>
                <a:ext uri="{FF2B5EF4-FFF2-40B4-BE49-F238E27FC236}">
                  <a16:creationId xmlns:a16="http://schemas.microsoft.com/office/drawing/2014/main" id="{3E979AE3-5483-4082-9FF8-DBB3D44BB1A1}"/>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6" name="Content Placeholder 2">
              <a:extLst>
                <a:ext uri="{FF2B5EF4-FFF2-40B4-BE49-F238E27FC236}">
                  <a16:creationId xmlns:a16="http://schemas.microsoft.com/office/drawing/2014/main" id="{D6C03A0B-1678-462B-8760-6B3EBA54E36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05</a:t>
              </a:r>
            </a:p>
          </p:txBody>
        </p:sp>
      </p:grpSp>
      <p:sp>
        <p:nvSpPr>
          <p:cNvPr id="27" name="TextBox 59">
            <a:hlinkClick r:id="rId6" action="ppaction://hlinksldjump"/>
            <a:extLst>
              <a:ext uri="{FF2B5EF4-FFF2-40B4-BE49-F238E27FC236}">
                <a16:creationId xmlns:a16="http://schemas.microsoft.com/office/drawing/2014/main" id="{306121A6-E8CC-423B-AA36-0CD55C5045FF}"/>
              </a:ext>
            </a:extLst>
          </p:cNvPr>
          <p:cNvSpPr>
            <a:spLocks noChangeArrowheads="1"/>
          </p:cNvSpPr>
          <p:nvPr/>
        </p:nvSpPr>
        <p:spPr bwMode="auto">
          <a:xfrm flipH="1">
            <a:off x="2174054" y="4509120"/>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案例实战：新建并保存录制文件</a:t>
            </a:r>
          </a:p>
        </p:txBody>
      </p:sp>
      <p:sp>
        <p:nvSpPr>
          <p:cNvPr id="28" name="Rectangle 28">
            <a:extLst>
              <a:ext uri="{FF2B5EF4-FFF2-40B4-BE49-F238E27FC236}">
                <a16:creationId xmlns:a16="http://schemas.microsoft.com/office/drawing/2014/main" id="{AAB715B0-65DC-4A06-8D05-A8046A793B95}"/>
              </a:ext>
            </a:extLst>
          </p:cNvPr>
          <p:cNvSpPr/>
          <p:nvPr/>
        </p:nvSpPr>
        <p:spPr>
          <a:xfrm>
            <a:off x="1362695" y="5117123"/>
            <a:ext cx="5506920"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29" name="Group 29">
            <a:extLst>
              <a:ext uri="{FF2B5EF4-FFF2-40B4-BE49-F238E27FC236}">
                <a16:creationId xmlns:a16="http://schemas.microsoft.com/office/drawing/2014/main" id="{43F4DB67-C034-45E8-9EB6-BE44D7444603}"/>
              </a:ext>
            </a:extLst>
          </p:cNvPr>
          <p:cNvGrpSpPr/>
          <p:nvPr/>
        </p:nvGrpSpPr>
        <p:grpSpPr>
          <a:xfrm>
            <a:off x="1342678" y="5117123"/>
            <a:ext cx="788580" cy="400109"/>
            <a:chOff x="7085761" y="3506811"/>
            <a:chExt cx="716891" cy="363736"/>
          </a:xfrm>
          <a:solidFill>
            <a:srgbClr val="0070C0"/>
          </a:solidFill>
        </p:grpSpPr>
        <p:sp>
          <p:nvSpPr>
            <p:cNvPr id="30" name="Rectangle 30">
              <a:extLst>
                <a:ext uri="{FF2B5EF4-FFF2-40B4-BE49-F238E27FC236}">
                  <a16:creationId xmlns:a16="http://schemas.microsoft.com/office/drawing/2014/main" id="{C64644CF-C64E-4DDB-8ECD-7FBA8FFA7767}"/>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31" name="Content Placeholder 2">
              <a:extLst>
                <a:ext uri="{FF2B5EF4-FFF2-40B4-BE49-F238E27FC236}">
                  <a16:creationId xmlns:a16="http://schemas.microsoft.com/office/drawing/2014/main" id="{80FF46A4-1AA1-423F-A9D7-C13F4CF2CB4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06</a:t>
              </a:r>
            </a:p>
          </p:txBody>
        </p:sp>
      </p:grpSp>
      <p:sp>
        <p:nvSpPr>
          <p:cNvPr id="32" name="TextBox 59">
            <a:hlinkClick r:id="rId6" action="ppaction://hlinksldjump"/>
            <a:extLst>
              <a:ext uri="{FF2B5EF4-FFF2-40B4-BE49-F238E27FC236}">
                <a16:creationId xmlns:a16="http://schemas.microsoft.com/office/drawing/2014/main" id="{794C89EC-7536-467F-B045-98FD1BAB0E06}"/>
              </a:ext>
            </a:extLst>
          </p:cNvPr>
          <p:cNvSpPr>
            <a:spLocks noChangeArrowheads="1"/>
          </p:cNvSpPr>
          <p:nvPr/>
        </p:nvSpPr>
        <p:spPr bwMode="auto">
          <a:xfrm flipH="1">
            <a:off x="2174054" y="5117122"/>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课后作业</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6</a:t>
              </a:r>
            </a:p>
          </p:txBody>
        </p:sp>
      </p:grpSp>
      <p:sp>
        <p:nvSpPr>
          <p:cNvPr id="8" name="TextBox 64"/>
          <p:cNvSpPr>
            <a:spLocks noChangeArrowheads="1"/>
          </p:cNvSpPr>
          <p:nvPr/>
        </p:nvSpPr>
        <p:spPr bwMode="auto">
          <a:xfrm>
            <a:off x="5293671" y="3481844"/>
            <a:ext cx="16965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课后作业</a:t>
            </a:r>
          </a:p>
        </p:txBody>
      </p:sp>
    </p:spTree>
    <p:extLst>
      <p:ext uri="{BB962C8B-B14F-4D97-AF65-F5344CB8AC3E}">
        <p14:creationId xmlns:p14="http://schemas.microsoft.com/office/powerpoint/2010/main" val="3846243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299706" y="908720"/>
            <a:ext cx="9591000" cy="4615366"/>
          </a:xfrm>
          <a:prstGeom prst="rect">
            <a:avLst/>
          </a:prstGeom>
        </p:spPr>
        <p:txBody>
          <a:bodyPr wrap="square">
            <a:spAutoFit/>
          </a:bodyPr>
          <a:lstStyle/>
          <a:p>
            <a:pPr indent="457200">
              <a:lnSpc>
                <a:spcPct val="150000"/>
              </a:lnSpc>
            </a:pPr>
            <a:r>
              <a:rPr lang="zh-CN" altLang="zh-CN" b="1" dirty="0"/>
              <a:t>一、填空题</a:t>
            </a:r>
            <a:endParaRPr lang="zh-CN" altLang="zh-CN" dirty="0"/>
          </a:p>
          <a:p>
            <a:pPr indent="457200" fontAlgn="base">
              <a:lnSpc>
                <a:spcPct val="150000"/>
              </a:lnSpc>
            </a:pPr>
            <a:r>
              <a:rPr lang="en-US" altLang="zh-CN" dirty="0"/>
              <a:t>1</a:t>
            </a:r>
            <a:r>
              <a:rPr lang="zh-CN" altLang="zh-CN" dirty="0"/>
              <a:t>、</a:t>
            </a:r>
            <a:r>
              <a:rPr lang="en-US" altLang="zh-CN" dirty="0"/>
              <a:t>Audition</a:t>
            </a:r>
            <a:r>
              <a:rPr lang="zh-CN" altLang="zh-CN" dirty="0"/>
              <a:t>打开文件的方式包括</a:t>
            </a:r>
            <a:r>
              <a:rPr lang="en-US" altLang="zh-CN" u="sng" dirty="0"/>
              <a:t>  </a:t>
            </a:r>
            <a:r>
              <a:rPr lang="zh-CN" altLang="zh-CN" u="sng" dirty="0"/>
              <a:t>打开</a:t>
            </a:r>
            <a:r>
              <a:rPr lang="en-US" altLang="zh-CN" u="sng" dirty="0"/>
              <a:t>  </a:t>
            </a:r>
            <a:r>
              <a:rPr lang="zh-CN" altLang="zh-CN" dirty="0"/>
              <a:t>、</a:t>
            </a:r>
            <a:r>
              <a:rPr lang="en-US" altLang="zh-CN" u="sng" dirty="0"/>
              <a:t>  </a:t>
            </a:r>
            <a:r>
              <a:rPr lang="zh-CN" altLang="zh-CN" u="sng" dirty="0"/>
              <a:t>打开并附加</a:t>
            </a:r>
            <a:r>
              <a:rPr lang="en-US" altLang="zh-CN" u="sng" dirty="0"/>
              <a:t>  </a:t>
            </a:r>
            <a:r>
              <a:rPr lang="zh-CN" altLang="zh-CN" dirty="0"/>
              <a:t>、</a:t>
            </a:r>
            <a:r>
              <a:rPr lang="en-US" altLang="zh-CN" u="sng" dirty="0"/>
              <a:t>  </a:t>
            </a:r>
            <a:r>
              <a:rPr lang="zh-CN" altLang="zh-CN" u="sng" dirty="0"/>
              <a:t>打开最近使用的文件</a:t>
            </a:r>
            <a:r>
              <a:rPr lang="en-US" altLang="zh-CN" u="sng" dirty="0"/>
              <a:t>  </a:t>
            </a:r>
            <a:r>
              <a:rPr lang="zh-CN" altLang="zh-CN" dirty="0"/>
              <a:t>。</a:t>
            </a:r>
          </a:p>
          <a:p>
            <a:pPr indent="457200" fontAlgn="base">
              <a:lnSpc>
                <a:spcPct val="150000"/>
              </a:lnSpc>
            </a:pPr>
            <a:r>
              <a:rPr lang="en-US" altLang="zh-CN" dirty="0"/>
              <a:t>2</a:t>
            </a:r>
            <a:r>
              <a:rPr lang="zh-CN" altLang="zh-CN" dirty="0"/>
              <a:t>、新建音频文件时，</a:t>
            </a:r>
            <a:r>
              <a:rPr lang="en-US" altLang="zh-CN" dirty="0"/>
              <a:t>Audition</a:t>
            </a:r>
            <a:r>
              <a:rPr lang="zh-CN" altLang="zh-CN" dirty="0"/>
              <a:t>提供了</a:t>
            </a:r>
            <a:r>
              <a:rPr lang="en-US" altLang="zh-CN" u="sng" dirty="0"/>
              <a:t>  4  </a:t>
            </a:r>
            <a:r>
              <a:rPr lang="zh-CN" altLang="zh-CN" dirty="0"/>
              <a:t>种“位深度”选择方式。</a:t>
            </a:r>
          </a:p>
          <a:p>
            <a:pPr indent="457200" fontAlgn="base">
              <a:lnSpc>
                <a:spcPct val="150000"/>
              </a:lnSpc>
            </a:pPr>
            <a:r>
              <a:rPr lang="en-US" altLang="zh-CN" dirty="0"/>
              <a:t>3</a:t>
            </a:r>
            <a:r>
              <a:rPr lang="zh-CN" altLang="zh-CN" dirty="0"/>
              <a:t>、如果需要频繁使用某几步操作，可以使用</a:t>
            </a:r>
            <a:r>
              <a:rPr lang="zh-CN" altLang="zh-CN" u="sng" dirty="0"/>
              <a:t>  收藏夹</a:t>
            </a:r>
            <a:r>
              <a:rPr lang="en-US" altLang="zh-CN" u="sng" dirty="0"/>
              <a:t>  </a:t>
            </a:r>
            <a:r>
              <a:rPr lang="zh-CN" altLang="zh-CN" dirty="0"/>
              <a:t>帮助更加方便快捷的操作。</a:t>
            </a:r>
          </a:p>
          <a:p>
            <a:pPr indent="457200" fontAlgn="base">
              <a:lnSpc>
                <a:spcPct val="150000"/>
              </a:lnSpc>
            </a:pPr>
            <a:r>
              <a:rPr lang="en-US" altLang="zh-CN" dirty="0"/>
              <a:t>4</a:t>
            </a:r>
            <a:r>
              <a:rPr lang="zh-CN" altLang="zh-CN" dirty="0"/>
              <a:t>、默认情况下，工具栏会停靠在</a:t>
            </a:r>
            <a:r>
              <a:rPr lang="en-US" altLang="zh-CN" u="sng" dirty="0"/>
              <a:t>  </a:t>
            </a:r>
            <a:r>
              <a:rPr lang="zh-CN" altLang="zh-CN" u="sng" dirty="0"/>
              <a:t>菜单栏</a:t>
            </a:r>
            <a:r>
              <a:rPr lang="en-US" altLang="zh-CN" u="sng" dirty="0"/>
              <a:t>  </a:t>
            </a:r>
            <a:r>
              <a:rPr lang="zh-CN" altLang="zh-CN" dirty="0"/>
              <a:t>下方。</a:t>
            </a:r>
          </a:p>
          <a:p>
            <a:pPr indent="457200">
              <a:lnSpc>
                <a:spcPct val="150000"/>
              </a:lnSpc>
            </a:pPr>
            <a:r>
              <a:rPr lang="zh-CN" altLang="zh-CN" b="1" dirty="0"/>
              <a:t>二、选择题</a:t>
            </a:r>
            <a:endParaRPr lang="zh-CN" altLang="zh-CN" dirty="0"/>
          </a:p>
          <a:p>
            <a:pPr indent="457200" fontAlgn="base">
              <a:lnSpc>
                <a:spcPct val="150000"/>
              </a:lnSpc>
            </a:pPr>
            <a:r>
              <a:rPr lang="en-US" altLang="zh-CN" dirty="0"/>
              <a:t>1</a:t>
            </a:r>
            <a:r>
              <a:rPr lang="zh-CN" altLang="zh-CN" dirty="0"/>
              <a:t>、以下哪种方法可以打开文件（  </a:t>
            </a:r>
            <a:r>
              <a:rPr lang="en-US" altLang="zh-CN" dirty="0"/>
              <a:t>D  </a:t>
            </a:r>
            <a:r>
              <a:rPr lang="zh-CN" altLang="zh-CN" dirty="0"/>
              <a:t>）。</a:t>
            </a:r>
          </a:p>
          <a:p>
            <a:pPr indent="457200">
              <a:lnSpc>
                <a:spcPct val="150000"/>
              </a:lnSpc>
            </a:pPr>
            <a:r>
              <a:rPr lang="en-US" altLang="zh-CN" dirty="0"/>
              <a:t>A</a:t>
            </a:r>
            <a:r>
              <a:rPr lang="zh-CN" altLang="zh-CN" dirty="0"/>
              <a:t>、在菜单栏中执行“文件”</a:t>
            </a:r>
            <a:r>
              <a:rPr lang="en-US" altLang="zh-CN" dirty="0"/>
              <a:t>|</a:t>
            </a:r>
            <a:r>
              <a:rPr lang="zh-CN" altLang="zh-CN" dirty="0"/>
              <a:t>“打开”</a:t>
            </a:r>
          </a:p>
          <a:p>
            <a:pPr indent="457200">
              <a:lnSpc>
                <a:spcPct val="150000"/>
              </a:lnSpc>
            </a:pPr>
            <a:r>
              <a:rPr lang="en-US" altLang="zh-CN" dirty="0"/>
              <a:t>B</a:t>
            </a:r>
            <a:r>
              <a:rPr lang="zh-CN" altLang="zh-CN" dirty="0"/>
              <a:t>、在菜单栏中执行“文件”</a:t>
            </a:r>
            <a:r>
              <a:rPr lang="en-US" altLang="zh-CN" dirty="0"/>
              <a:t>|</a:t>
            </a:r>
            <a:r>
              <a:rPr lang="zh-CN" altLang="zh-CN" dirty="0"/>
              <a:t>“打开并附加”</a:t>
            </a:r>
          </a:p>
          <a:p>
            <a:pPr indent="457200">
              <a:lnSpc>
                <a:spcPct val="150000"/>
              </a:lnSpc>
            </a:pPr>
            <a:r>
              <a:rPr lang="en-US" altLang="zh-CN" dirty="0"/>
              <a:t>C</a:t>
            </a:r>
            <a:r>
              <a:rPr lang="zh-CN" altLang="zh-CN" dirty="0"/>
              <a:t>、在菜单栏中执行“文件”</a:t>
            </a:r>
            <a:r>
              <a:rPr lang="en-US" altLang="zh-CN" dirty="0"/>
              <a:t>|</a:t>
            </a:r>
            <a:r>
              <a:rPr lang="zh-CN" altLang="zh-CN" dirty="0"/>
              <a:t>“打开最近使用的文件”</a:t>
            </a:r>
          </a:p>
          <a:p>
            <a:pPr indent="457200">
              <a:lnSpc>
                <a:spcPct val="150000"/>
              </a:lnSpc>
            </a:pPr>
            <a:r>
              <a:rPr lang="en-US" altLang="zh-CN" dirty="0"/>
              <a:t>D</a:t>
            </a:r>
            <a:r>
              <a:rPr lang="zh-CN" altLang="zh-CN" dirty="0"/>
              <a:t>、以上选项都正确</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24079566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446645" y="518127"/>
            <a:ext cx="9297121" cy="5503161"/>
          </a:xfrm>
          <a:prstGeom prst="rect">
            <a:avLst/>
          </a:prstGeom>
        </p:spPr>
        <p:txBody>
          <a:bodyPr wrap="square">
            <a:spAutoFit/>
          </a:bodyPr>
          <a:lstStyle/>
          <a:p>
            <a:pPr indent="457200" fontAlgn="base">
              <a:lnSpc>
                <a:spcPct val="150000"/>
              </a:lnSpc>
            </a:pPr>
            <a:r>
              <a:rPr lang="en-US" altLang="zh-CN" dirty="0"/>
              <a:t>2</a:t>
            </a:r>
            <a:r>
              <a:rPr lang="zh-CN" altLang="zh-CN" dirty="0"/>
              <a:t>、</a:t>
            </a:r>
            <a:r>
              <a:rPr lang="en-US" altLang="zh-CN" dirty="0"/>
              <a:t>Audition</a:t>
            </a:r>
            <a:r>
              <a:rPr lang="zh-CN" altLang="zh-CN" dirty="0"/>
              <a:t>界面最下方的是（  </a:t>
            </a:r>
            <a:r>
              <a:rPr lang="en-US" altLang="zh-CN" dirty="0"/>
              <a:t>C  </a:t>
            </a:r>
            <a:r>
              <a:rPr lang="zh-CN" altLang="zh-CN" dirty="0"/>
              <a:t>），用于显示各种即时消息，如工程状态、工程采样率、内部混音精度、磁盘剩余空间等。</a:t>
            </a:r>
          </a:p>
          <a:p>
            <a:pPr indent="457200">
              <a:lnSpc>
                <a:spcPct val="150000"/>
              </a:lnSpc>
            </a:pPr>
            <a:r>
              <a:rPr lang="en-US" altLang="zh-CN" dirty="0"/>
              <a:t>A</a:t>
            </a:r>
            <a:r>
              <a:rPr lang="zh-CN" altLang="zh-CN" dirty="0"/>
              <a:t>、标题栏</a:t>
            </a:r>
            <a:r>
              <a:rPr lang="en-US" altLang="zh-CN" dirty="0"/>
              <a:t>					B</a:t>
            </a:r>
            <a:r>
              <a:rPr lang="zh-CN" altLang="zh-CN" dirty="0"/>
              <a:t>、工程模式按钮</a:t>
            </a:r>
          </a:p>
          <a:p>
            <a:pPr indent="457200">
              <a:lnSpc>
                <a:spcPct val="150000"/>
              </a:lnSpc>
            </a:pPr>
            <a:r>
              <a:rPr lang="en-US" altLang="zh-CN" dirty="0"/>
              <a:t>C</a:t>
            </a:r>
            <a:r>
              <a:rPr lang="zh-CN" altLang="zh-CN" dirty="0"/>
              <a:t>、状态栏</a:t>
            </a:r>
            <a:r>
              <a:rPr lang="en-US" altLang="zh-CN" dirty="0"/>
              <a:t>					D</a:t>
            </a:r>
            <a:r>
              <a:rPr lang="zh-CN" altLang="zh-CN" dirty="0"/>
              <a:t>、快捷工具栏</a:t>
            </a:r>
          </a:p>
          <a:p>
            <a:pPr indent="457200" fontAlgn="base">
              <a:lnSpc>
                <a:spcPct val="150000"/>
              </a:lnSpc>
            </a:pPr>
            <a:r>
              <a:rPr lang="en-US" altLang="zh-CN" dirty="0"/>
              <a:t>3</a:t>
            </a:r>
            <a:r>
              <a:rPr lang="zh-CN" altLang="zh-CN" dirty="0"/>
              <a:t>、以下哪个选项不属于</a:t>
            </a:r>
            <a:r>
              <a:rPr lang="en-US" altLang="zh-CN" dirty="0"/>
              <a:t>Audition</a:t>
            </a:r>
            <a:r>
              <a:rPr lang="zh-CN" altLang="zh-CN" dirty="0"/>
              <a:t>工作界面的组成部分（  </a:t>
            </a:r>
            <a:r>
              <a:rPr lang="en-US" altLang="zh-CN" dirty="0"/>
              <a:t>A  </a:t>
            </a:r>
            <a:r>
              <a:rPr lang="zh-CN" altLang="zh-CN" dirty="0"/>
              <a:t>）。</a:t>
            </a:r>
          </a:p>
          <a:p>
            <a:pPr indent="457200">
              <a:lnSpc>
                <a:spcPct val="150000"/>
              </a:lnSpc>
            </a:pPr>
            <a:r>
              <a:rPr lang="en-US" altLang="zh-CN" dirty="0"/>
              <a:t>A</a:t>
            </a:r>
            <a:r>
              <a:rPr lang="zh-CN" altLang="zh-CN" dirty="0"/>
              <a:t>、图层</a:t>
            </a:r>
            <a:r>
              <a:rPr lang="en-US" altLang="zh-CN" dirty="0"/>
              <a:t>					B</a:t>
            </a:r>
            <a:r>
              <a:rPr lang="zh-CN" altLang="zh-CN" dirty="0"/>
              <a:t>、媒体浏览器</a:t>
            </a:r>
          </a:p>
          <a:p>
            <a:pPr indent="457200">
              <a:lnSpc>
                <a:spcPct val="150000"/>
              </a:lnSpc>
            </a:pPr>
            <a:r>
              <a:rPr lang="en-US" altLang="zh-CN" dirty="0"/>
              <a:t>C</a:t>
            </a:r>
            <a:r>
              <a:rPr lang="zh-CN" altLang="zh-CN" dirty="0"/>
              <a:t>、收藏夹面板</a:t>
            </a:r>
            <a:r>
              <a:rPr lang="en-US" altLang="zh-CN" dirty="0"/>
              <a:t>				D</a:t>
            </a:r>
            <a:r>
              <a:rPr lang="zh-CN" altLang="zh-CN" dirty="0"/>
              <a:t>、多轨编辑器</a:t>
            </a:r>
          </a:p>
          <a:p>
            <a:pPr indent="457200" fontAlgn="base">
              <a:lnSpc>
                <a:spcPct val="150000"/>
              </a:lnSpc>
            </a:pPr>
            <a:r>
              <a:rPr lang="en-US" altLang="zh-CN" dirty="0"/>
              <a:t>4</a:t>
            </a:r>
            <a:r>
              <a:rPr lang="zh-CN" altLang="zh-CN" dirty="0"/>
              <a:t>、下列选项中，</a:t>
            </a:r>
            <a:r>
              <a:rPr lang="en-US" altLang="zh-CN" dirty="0"/>
              <a:t>Audition</a:t>
            </a:r>
            <a:r>
              <a:rPr lang="zh-CN" altLang="zh-CN" dirty="0"/>
              <a:t>不能导入的音频格式是（  </a:t>
            </a:r>
            <a:r>
              <a:rPr lang="en-US" altLang="zh-CN" dirty="0"/>
              <a:t>D  </a:t>
            </a:r>
            <a:r>
              <a:rPr lang="zh-CN" altLang="zh-CN" dirty="0"/>
              <a:t>）。</a:t>
            </a:r>
          </a:p>
          <a:p>
            <a:pPr indent="457200">
              <a:lnSpc>
                <a:spcPct val="150000"/>
              </a:lnSpc>
            </a:pPr>
            <a:r>
              <a:rPr lang="en-US" altLang="zh-CN" dirty="0"/>
              <a:t>A</a:t>
            </a:r>
            <a:r>
              <a:rPr lang="zh-CN" altLang="zh-CN" dirty="0"/>
              <a:t>、</a:t>
            </a:r>
            <a:r>
              <a:rPr lang="en-US" altLang="zh-CN" dirty="0"/>
              <a:t>MP3						B</a:t>
            </a:r>
            <a:r>
              <a:rPr lang="zh-CN" altLang="zh-CN" dirty="0"/>
              <a:t>、</a:t>
            </a:r>
            <a:r>
              <a:rPr lang="en-US" altLang="zh-CN" dirty="0"/>
              <a:t>AVR</a:t>
            </a:r>
            <a:endParaRPr lang="zh-CN" altLang="zh-CN" dirty="0"/>
          </a:p>
          <a:p>
            <a:pPr indent="457200">
              <a:lnSpc>
                <a:spcPct val="150000"/>
              </a:lnSpc>
            </a:pPr>
            <a:r>
              <a:rPr lang="en-US" altLang="zh-CN" dirty="0"/>
              <a:t>C</a:t>
            </a:r>
            <a:r>
              <a:rPr lang="zh-CN" altLang="zh-CN" dirty="0"/>
              <a:t>、</a:t>
            </a:r>
            <a:r>
              <a:rPr lang="en-US" altLang="zh-CN" dirty="0"/>
              <a:t>WAV						D</a:t>
            </a:r>
            <a:r>
              <a:rPr lang="zh-CN" altLang="zh-CN" dirty="0"/>
              <a:t>、</a:t>
            </a:r>
            <a:r>
              <a:rPr lang="en-US" altLang="zh-CN" dirty="0"/>
              <a:t>JPEG</a:t>
            </a:r>
            <a:endParaRPr lang="zh-CN" altLang="zh-CN" dirty="0"/>
          </a:p>
          <a:p>
            <a:pPr indent="457200" fontAlgn="base">
              <a:lnSpc>
                <a:spcPct val="150000"/>
              </a:lnSpc>
            </a:pPr>
            <a:r>
              <a:rPr lang="en-US" altLang="zh-CN" dirty="0"/>
              <a:t>5</a:t>
            </a:r>
            <a:r>
              <a:rPr lang="zh-CN" altLang="zh-CN" dirty="0"/>
              <a:t>、直接执行“文件”</a:t>
            </a:r>
            <a:r>
              <a:rPr lang="en-US" altLang="zh-CN" dirty="0"/>
              <a:t>|</a:t>
            </a:r>
            <a:r>
              <a:rPr lang="zh-CN" altLang="zh-CN" dirty="0"/>
              <a:t>“保存会话”命令，会得到一个后缀名为（  </a:t>
            </a:r>
            <a:r>
              <a:rPr lang="en-US" altLang="zh-CN" dirty="0"/>
              <a:t>D  </a:t>
            </a:r>
            <a:r>
              <a:rPr lang="zh-CN" altLang="zh-CN" dirty="0"/>
              <a:t>）的文件。</a:t>
            </a:r>
          </a:p>
          <a:p>
            <a:pPr indent="457200">
              <a:lnSpc>
                <a:spcPct val="150000"/>
              </a:lnSpc>
            </a:pPr>
            <a:r>
              <a:rPr lang="en-US" altLang="zh-CN" dirty="0"/>
              <a:t>A</a:t>
            </a:r>
            <a:r>
              <a:rPr lang="zh-CN" altLang="zh-CN" dirty="0"/>
              <a:t>、</a:t>
            </a:r>
            <a:r>
              <a:rPr lang="en-US" altLang="zh-CN" dirty="0"/>
              <a:t>wav						B</a:t>
            </a:r>
            <a:r>
              <a:rPr lang="zh-CN" altLang="zh-CN" dirty="0"/>
              <a:t>、</a:t>
            </a:r>
            <a:r>
              <a:rPr lang="en-US" altLang="zh-CN" dirty="0"/>
              <a:t>mid</a:t>
            </a:r>
            <a:endParaRPr lang="zh-CN" altLang="zh-CN" dirty="0"/>
          </a:p>
          <a:p>
            <a:pPr indent="457200">
              <a:lnSpc>
                <a:spcPct val="150000"/>
              </a:lnSpc>
            </a:pPr>
            <a:r>
              <a:rPr lang="en-US" altLang="zh-CN" dirty="0"/>
              <a:t>C</a:t>
            </a:r>
            <a:r>
              <a:rPr lang="zh-CN" altLang="zh-CN" dirty="0"/>
              <a:t>、</a:t>
            </a:r>
            <a:r>
              <a:rPr lang="en-US" altLang="zh-CN" dirty="0"/>
              <a:t>mp3						D</a:t>
            </a:r>
            <a:r>
              <a:rPr lang="zh-CN" altLang="zh-CN" dirty="0"/>
              <a:t>、</a:t>
            </a:r>
            <a:r>
              <a:rPr lang="en-US" altLang="zh-CN" dirty="0" err="1"/>
              <a:t>ses</a:t>
            </a:r>
            <a:endParaRPr lang="zh-CN" altLang="zh-CN" dirty="0"/>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1370857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2224186" y="1040428"/>
            <a:ext cx="7742035" cy="1296144"/>
          </a:xfrm>
          <a:prstGeom prst="rect">
            <a:avLst/>
          </a:prstGeom>
        </p:spPr>
        <p:txBody>
          <a:bodyPr wrap="square">
            <a:spAutoFit/>
          </a:bodyPr>
          <a:lstStyle/>
          <a:p>
            <a:pPr lvl="0" indent="457200">
              <a:lnSpc>
                <a:spcPct val="150000"/>
              </a:lnSpc>
            </a:pPr>
            <a:r>
              <a:rPr lang="zh-CN" altLang="en-US" b="1" dirty="0"/>
              <a:t>三、</a:t>
            </a:r>
            <a:r>
              <a:rPr lang="zh-CN" altLang="zh-CN" b="1" dirty="0"/>
              <a:t>操作题</a:t>
            </a:r>
            <a:endParaRPr lang="zh-CN" altLang="zh-CN" dirty="0"/>
          </a:p>
          <a:p>
            <a:pPr indent="457200">
              <a:lnSpc>
                <a:spcPct val="150000"/>
              </a:lnSpc>
            </a:pPr>
            <a:r>
              <a:rPr lang="zh-CN" altLang="zh-CN" dirty="0"/>
              <a:t>结合本章所学的知识，新建多轨音频，导入音频素材并将其拖入音轨，调整素材位置。</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pic>
        <p:nvPicPr>
          <p:cNvPr id="19458" name="图片 1">
            <a:extLst>
              <a:ext uri="{FF2B5EF4-FFF2-40B4-BE49-F238E27FC236}">
                <a16:creationId xmlns:a16="http://schemas.microsoft.com/office/drawing/2014/main" id="{32E299BC-7875-4A04-A298-E4107DF22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7901" y="2708920"/>
            <a:ext cx="5294610"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08041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7" name="TextBox 86"/>
          <p:cNvSpPr txBox="1"/>
          <p:nvPr/>
        </p:nvSpPr>
        <p:spPr>
          <a:xfrm>
            <a:off x="2710830" y="4293096"/>
            <a:ext cx="5301451" cy="923330"/>
          </a:xfrm>
          <a:prstGeom prst="rect">
            <a:avLst/>
          </a:prstGeom>
          <a:noFill/>
        </p:spPr>
        <p:txBody>
          <a:bodyPr wrap="none" rtlCol="0">
            <a:spAutoFit/>
          </a:bodyPr>
          <a:lstStyle/>
          <a:p>
            <a:pPr algn="ctr"/>
            <a:r>
              <a:rPr lang="zh-CN" altLang="en-US" sz="5400" b="1" spc="300" dirty="0">
                <a:latin typeface="AvantGarde Md BT" pitchFamily="34" charset="0"/>
                <a:ea typeface="微软雅黑" panose="020B0503020204020204" pitchFamily="34" charset="-122"/>
              </a:rPr>
              <a:t>努力，感动自己</a:t>
            </a:r>
            <a:endParaRPr lang="en-US" altLang="zh-CN" sz="5400" b="1" spc="300" dirty="0">
              <a:latin typeface="AvantGarde Md BT"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 name="TextBox 64"/>
          <p:cNvSpPr>
            <a:spLocks noChangeArrowheads="1"/>
          </p:cNvSpPr>
          <p:nvPr/>
        </p:nvSpPr>
        <p:spPr bwMode="auto">
          <a:xfrm>
            <a:off x="4973050" y="3429000"/>
            <a:ext cx="23631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chemeClr val="bg1"/>
                </a:solidFill>
              </a:rPr>
              <a:t>Audition</a:t>
            </a:r>
            <a:r>
              <a:rPr lang="zh-CN" altLang="zh-CN" sz="2800" b="1" dirty="0">
                <a:solidFill>
                  <a:schemeClr val="bg1"/>
                </a:solidFill>
              </a:rPr>
              <a:t>简介</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564904"/>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1</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522698" y="1052736"/>
            <a:ext cx="9145016" cy="4248472"/>
          </a:xfrm>
          <a:prstGeom prst="rect">
            <a:avLst/>
          </a:prstGeom>
        </p:spPr>
        <p:txBody>
          <a:bodyPr wrap="square">
            <a:spAutoFit/>
          </a:bodyPr>
          <a:lstStyle/>
          <a:p>
            <a:pPr indent="457200">
              <a:lnSpc>
                <a:spcPct val="150000"/>
              </a:lnSpc>
            </a:pPr>
            <a:r>
              <a:rPr lang="en-US" altLang="zh-CN" dirty="0"/>
              <a:t>Audition</a:t>
            </a:r>
            <a:r>
              <a:rPr lang="zh-CN" altLang="zh-CN" dirty="0"/>
              <a:t>简称</a:t>
            </a:r>
            <a:r>
              <a:rPr lang="en-US" altLang="zh-CN" dirty="0"/>
              <a:t>AU</a:t>
            </a:r>
            <a:r>
              <a:rPr lang="zh-CN" altLang="zh-CN" dirty="0"/>
              <a:t>，原名</a:t>
            </a:r>
            <a:r>
              <a:rPr lang="en-US" altLang="zh-CN" dirty="0"/>
              <a:t>Cool Edit Pro</a:t>
            </a:r>
            <a:r>
              <a:rPr lang="zh-CN" altLang="zh-CN" dirty="0"/>
              <a:t>，</a:t>
            </a:r>
            <a:r>
              <a:rPr lang="en-US" altLang="zh-CN" dirty="0"/>
              <a:t>2003</a:t>
            </a:r>
            <a:r>
              <a:rPr lang="zh-CN" altLang="zh-CN" dirty="0"/>
              <a:t>年被</a:t>
            </a:r>
            <a:r>
              <a:rPr lang="en-US" altLang="zh-CN" dirty="0"/>
              <a:t>Adobe</a:t>
            </a:r>
            <a:r>
              <a:rPr lang="zh-CN" altLang="zh-CN" dirty="0"/>
              <a:t>公司收购后改名为</a:t>
            </a:r>
            <a:r>
              <a:rPr lang="en-US" altLang="zh-CN" dirty="0"/>
              <a:t>Adobe Audition</a:t>
            </a:r>
            <a:r>
              <a:rPr lang="zh-CN" altLang="zh-CN" dirty="0"/>
              <a:t>。</a:t>
            </a:r>
            <a:r>
              <a:rPr lang="en-US" altLang="zh-CN" dirty="0"/>
              <a:t>Adobe Audition</a:t>
            </a:r>
            <a:r>
              <a:rPr lang="zh-CN" altLang="zh-CN" dirty="0"/>
              <a:t>专门为在照相室、广播设备和后期制作设备方面工作的音频和视频专业人员设计，是一款功能强大、效果出色的多轨录音和音频处理软件，也是非常出色的数字音乐编辑器和</a:t>
            </a:r>
            <a:r>
              <a:rPr lang="en-US" altLang="zh-CN" dirty="0"/>
              <a:t>MP3</a:t>
            </a:r>
            <a:r>
              <a:rPr lang="zh-CN" altLang="zh-CN" dirty="0"/>
              <a:t>制作软件。</a:t>
            </a:r>
          </a:p>
          <a:p>
            <a:pPr indent="457200">
              <a:lnSpc>
                <a:spcPct val="150000"/>
              </a:lnSpc>
            </a:pPr>
            <a:r>
              <a:rPr lang="en-US" altLang="zh-CN" dirty="0"/>
              <a:t>Audition</a:t>
            </a:r>
            <a:r>
              <a:rPr lang="zh-CN" altLang="zh-CN" dirty="0"/>
              <a:t>专为在影棚、广播设备和后期制作设备方面工作的音频和视频专业人员而设计，可提供先进的音频混合、编辑、控制和效果处理功能。最多混合</a:t>
            </a:r>
            <a:r>
              <a:rPr lang="en-US" altLang="zh-CN" dirty="0"/>
              <a:t>128</a:t>
            </a:r>
            <a:r>
              <a:rPr lang="zh-CN" altLang="zh-CN" dirty="0"/>
              <a:t>个声道，可编辑单个音频文件，创建回路并可使用</a:t>
            </a:r>
            <a:r>
              <a:rPr lang="en-US" altLang="zh-CN" dirty="0"/>
              <a:t>45</a:t>
            </a:r>
            <a:r>
              <a:rPr lang="zh-CN" altLang="zh-CN" dirty="0"/>
              <a:t>种以上的数字信号处理效果，可以借助前所未有的速度和控制能力对音频进行录制、混合、编辑和控制。</a:t>
            </a:r>
          </a:p>
          <a:p>
            <a:pPr indent="457200">
              <a:lnSpc>
                <a:spcPct val="150000"/>
              </a:lnSpc>
            </a:pPr>
            <a:r>
              <a:rPr lang="en-US" altLang="zh-CN" dirty="0"/>
              <a:t>Audition</a:t>
            </a:r>
            <a:r>
              <a:rPr lang="zh-CN" altLang="zh-CN" dirty="0"/>
              <a:t>的应用领域广泛，在影视配音、广播电台、多媒体、流媒体以及有声书录制等方面均能发挥较大的作用。</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4"/>
          <p:cNvSpPr>
            <a:spLocks noChangeArrowheads="1"/>
          </p:cNvSpPr>
          <p:nvPr/>
        </p:nvSpPr>
        <p:spPr bwMode="auto">
          <a:xfrm>
            <a:off x="4612374" y="3412908"/>
            <a:ext cx="30844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chemeClr val="bg1"/>
                </a:solidFill>
              </a:rPr>
              <a:t>Audition</a:t>
            </a:r>
            <a:r>
              <a:rPr lang="zh-CN" altLang="zh-CN" sz="2800" b="1" dirty="0">
                <a:solidFill>
                  <a:schemeClr val="bg1"/>
                </a:solidFill>
              </a:rPr>
              <a:t>的工作区</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564904"/>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2</a:t>
              </a:r>
            </a:p>
          </p:txBody>
        </p:sp>
      </p:grpSp>
    </p:spTree>
    <p:extLst>
      <p:ext uri="{BB962C8B-B14F-4D97-AF65-F5344CB8AC3E}">
        <p14:creationId xmlns:p14="http://schemas.microsoft.com/office/powerpoint/2010/main" val="3811882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941242" y="701988"/>
            <a:ext cx="8307925" cy="875881"/>
          </a:xfrm>
          <a:prstGeom prst="rect">
            <a:avLst/>
          </a:prstGeom>
        </p:spPr>
        <p:txBody>
          <a:bodyPr wrap="square">
            <a:spAutoFit/>
          </a:bodyPr>
          <a:lstStyle/>
          <a:p>
            <a:pPr indent="457200">
              <a:lnSpc>
                <a:spcPct val="150000"/>
              </a:lnSpc>
            </a:pPr>
            <a:r>
              <a:rPr lang="zh-CN" altLang="zh-CN" dirty="0"/>
              <a:t>熟悉和掌握</a:t>
            </a:r>
            <a:r>
              <a:rPr lang="en-US" altLang="zh-CN" dirty="0"/>
              <a:t>Audition</a:t>
            </a:r>
            <a:r>
              <a:rPr lang="zh-CN" altLang="zh-CN" dirty="0"/>
              <a:t>工作区的组成和功能，并能灵活切换，才能快速便捷地使用软件编辑音频。</a:t>
            </a:r>
            <a:r>
              <a:rPr lang="en-US" altLang="zh-CN" dirty="0"/>
              <a:t>Audition CC2022</a:t>
            </a:r>
            <a:r>
              <a:rPr lang="zh-CN" altLang="zh-CN" dirty="0"/>
              <a:t>的工作区较之以往更加每美观、专业、灵活</a:t>
            </a:r>
            <a:r>
              <a:rPr lang="zh-CN" altLang="en-US" dirty="0"/>
              <a:t>。</a:t>
            </a:r>
            <a:endParaRPr lang="zh-CN" altLang="zh-CN" dirty="0"/>
          </a:p>
        </p:txBody>
      </p:sp>
      <p:pic>
        <p:nvPicPr>
          <p:cNvPr id="2" name="图片 1">
            <a:extLst>
              <a:ext uri="{FF2B5EF4-FFF2-40B4-BE49-F238E27FC236}">
                <a16:creationId xmlns:a16="http://schemas.microsoft.com/office/drawing/2014/main" id="{342FEB8B-8640-45D6-B8C1-9F3E68C6431F}"/>
              </a:ext>
            </a:extLst>
          </p:cNvPr>
          <p:cNvPicPr>
            <a:picLocks noChangeAspect="1"/>
          </p:cNvPicPr>
          <p:nvPr/>
        </p:nvPicPr>
        <p:blipFill>
          <a:blip r:embed="rId3"/>
          <a:stretch>
            <a:fillRect/>
          </a:stretch>
        </p:blipFill>
        <p:spPr>
          <a:xfrm>
            <a:off x="2487168" y="1772816"/>
            <a:ext cx="7216075" cy="4155387"/>
          </a:xfrm>
          <a:prstGeom prst="rect">
            <a:avLst/>
          </a:prstGeom>
        </p:spPr>
      </p:pic>
    </p:spTree>
    <p:extLst>
      <p:ext uri="{BB962C8B-B14F-4D97-AF65-F5344CB8AC3E}">
        <p14:creationId xmlns:p14="http://schemas.microsoft.com/office/powerpoint/2010/main" val="2247130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756724" y="1196752"/>
            <a:ext cx="8676964" cy="1291379"/>
          </a:xfrm>
          <a:prstGeom prst="rect">
            <a:avLst/>
          </a:prstGeom>
        </p:spPr>
        <p:txBody>
          <a:bodyPr wrap="square">
            <a:spAutoFit/>
          </a:bodyPr>
          <a:lstStyle/>
          <a:p>
            <a:pPr indent="457200">
              <a:lnSpc>
                <a:spcPct val="150000"/>
              </a:lnSpc>
            </a:pPr>
            <a:r>
              <a:rPr lang="en-US" altLang="zh-CN" b="1" dirty="0"/>
              <a:t>2.2.1  </a:t>
            </a:r>
            <a:r>
              <a:rPr lang="zh-CN" altLang="zh-CN" b="1" dirty="0"/>
              <a:t>标题栏</a:t>
            </a:r>
          </a:p>
          <a:p>
            <a:pPr indent="457200">
              <a:lnSpc>
                <a:spcPct val="150000"/>
              </a:lnSpc>
            </a:pPr>
            <a:r>
              <a:rPr lang="zh-CN" altLang="zh-CN" dirty="0"/>
              <a:t>标题栏位于整个工作区的顶端，显示了当前应用程序的图标和名称，以及用于控制文件窗口显示大小的“最小化”按钮、“最大化”按钮、“关闭”按钮。</a:t>
            </a:r>
          </a:p>
        </p:txBody>
      </p:sp>
      <p:pic>
        <p:nvPicPr>
          <p:cNvPr id="1026" name="图片 1">
            <a:extLst>
              <a:ext uri="{FF2B5EF4-FFF2-40B4-BE49-F238E27FC236}">
                <a16:creationId xmlns:a16="http://schemas.microsoft.com/office/drawing/2014/main" id="{43FF1BD2-5B17-4622-9822-2B0B4AF13E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4276" y="3423929"/>
            <a:ext cx="9881859" cy="28121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579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174336" y="692696"/>
            <a:ext cx="9841735" cy="2953373"/>
          </a:xfrm>
          <a:prstGeom prst="rect">
            <a:avLst/>
          </a:prstGeom>
        </p:spPr>
        <p:txBody>
          <a:bodyPr wrap="square">
            <a:spAutoFit/>
          </a:bodyPr>
          <a:lstStyle/>
          <a:p>
            <a:pPr indent="457200">
              <a:lnSpc>
                <a:spcPct val="150000"/>
              </a:lnSpc>
            </a:pPr>
            <a:r>
              <a:rPr lang="en-US" altLang="zh-CN" b="1" dirty="0"/>
              <a:t>2.2.2  </a:t>
            </a:r>
            <a:r>
              <a:rPr lang="zh-CN" altLang="zh-CN" b="1" dirty="0"/>
              <a:t>菜单栏</a:t>
            </a:r>
          </a:p>
          <a:p>
            <a:pPr indent="457200">
              <a:lnSpc>
                <a:spcPct val="150000"/>
              </a:lnSpc>
            </a:pPr>
            <a:r>
              <a:rPr lang="zh-CN" altLang="zh-CN" dirty="0"/>
              <a:t>菜单栏位于标题栏下方，由“文件”、“编辑”、“多轨”、“剪辑”、“效果”、“收藏夹”、“视图”、“窗口”、“帮助”共</a:t>
            </a:r>
            <a:r>
              <a:rPr lang="en-US" altLang="zh-CN" dirty="0"/>
              <a:t>9</a:t>
            </a:r>
            <a:r>
              <a:rPr lang="zh-CN" altLang="zh-CN" dirty="0"/>
              <a:t>个菜单项，单击这些菜单名称时会弹出相应的下拉菜单，提供了实现各种不同功能的命令。</a:t>
            </a:r>
            <a:endParaRPr lang="en-US" altLang="zh-CN" dirty="0"/>
          </a:p>
          <a:p>
            <a:pPr indent="457200">
              <a:lnSpc>
                <a:spcPct val="150000"/>
              </a:lnSpc>
            </a:pPr>
            <a:r>
              <a:rPr lang="en-US" altLang="zh-CN" b="1" dirty="0"/>
              <a:t>2.2.3  </a:t>
            </a:r>
            <a:r>
              <a:rPr lang="zh-CN" altLang="zh-CN" b="1" dirty="0"/>
              <a:t>工具栏</a:t>
            </a:r>
          </a:p>
          <a:p>
            <a:pPr indent="457200">
              <a:lnSpc>
                <a:spcPct val="150000"/>
              </a:lnSpc>
            </a:pPr>
            <a:r>
              <a:rPr lang="zh-CN" altLang="zh-CN" dirty="0"/>
              <a:t>工具栏位于菜单栏下方，提供了一些用于快速访问的工具，大致可分为视图切换工具、单轨视图选取工具和多轨视图选取工具三种类型，最右侧可以进行工作区样式的选择与编辑操作。</a:t>
            </a:r>
          </a:p>
        </p:txBody>
      </p:sp>
      <p:pic>
        <p:nvPicPr>
          <p:cNvPr id="2" name="图片 1">
            <a:extLst>
              <a:ext uri="{FF2B5EF4-FFF2-40B4-BE49-F238E27FC236}">
                <a16:creationId xmlns:a16="http://schemas.microsoft.com/office/drawing/2014/main" id="{8F2F2A7F-F182-4DD4-848C-2622735D665B}"/>
              </a:ext>
            </a:extLst>
          </p:cNvPr>
          <p:cNvPicPr>
            <a:picLocks noChangeAspect="1"/>
          </p:cNvPicPr>
          <p:nvPr/>
        </p:nvPicPr>
        <p:blipFill>
          <a:blip r:embed="rId3"/>
          <a:stretch>
            <a:fillRect/>
          </a:stretch>
        </p:blipFill>
        <p:spPr>
          <a:xfrm>
            <a:off x="2401389" y="3933056"/>
            <a:ext cx="7387631" cy="949106"/>
          </a:xfrm>
          <a:prstGeom prst="rect">
            <a:avLst/>
          </a:prstGeom>
        </p:spPr>
      </p:pic>
    </p:spTree>
    <p:extLst>
      <p:ext uri="{BB962C8B-B14F-4D97-AF65-F5344CB8AC3E}">
        <p14:creationId xmlns:p14="http://schemas.microsoft.com/office/powerpoint/2010/main" val="29729138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dda4da6ee583e42a03966bcee72a3c4bd13e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784</TotalTime>
  <Words>2423</Words>
  <Application>Microsoft Office PowerPoint</Application>
  <PresentationFormat>自定义</PresentationFormat>
  <Paragraphs>184</Paragraphs>
  <Slides>34</Slides>
  <Notes>34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 Unicode MS</vt:lpstr>
      <vt:lpstr>AvantGarde Md BT</vt:lpstr>
      <vt:lpstr>微软雅黑</vt:lpstr>
      <vt:lpstr>Agency FB</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365</cp:revision>
  <dcterms:created xsi:type="dcterms:W3CDTF">2016-05-21T09:16:00Z</dcterms:created>
  <dcterms:modified xsi:type="dcterms:W3CDTF">2022-06-28T02:21:42Z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v1.0_mb_yiCrbZAzjUoai8EPUmB/SQ==</vt:lpwstr>
  </property>
</Properties>
</file>