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60" r:id="rId2"/>
    <p:sldId id="257" r:id="rId3"/>
    <p:sldId id="262" r:id="rId4"/>
    <p:sldId id="261" r:id="rId5"/>
    <p:sldId id="271" r:id="rId6"/>
    <p:sldId id="322" r:id="rId7"/>
    <p:sldId id="323" r:id="rId8"/>
    <p:sldId id="324" r:id="rId9"/>
    <p:sldId id="344" r:id="rId10"/>
    <p:sldId id="345" r:id="rId11"/>
    <p:sldId id="346" r:id="rId12"/>
    <p:sldId id="347" r:id="rId13"/>
    <p:sldId id="264" r:id="rId14"/>
    <p:sldId id="296" r:id="rId15"/>
    <p:sldId id="325" r:id="rId16"/>
    <p:sldId id="326" r:id="rId17"/>
    <p:sldId id="327" r:id="rId18"/>
    <p:sldId id="265" r:id="rId19"/>
    <p:sldId id="297" r:id="rId20"/>
    <p:sldId id="306" r:id="rId21"/>
    <p:sldId id="316" r:id="rId22"/>
    <p:sldId id="348" r:id="rId23"/>
    <p:sldId id="342" r:id="rId24"/>
    <p:sldId id="295" r:id="rId25"/>
  </p:sldIdLst>
  <p:sldSz cx="12190413"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DBCF"/>
    <a:srgbClr val="56B1BC"/>
    <a:srgbClr val="D9D9D9"/>
    <a:srgbClr val="F5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458" autoAdjust="0"/>
  </p:normalViewPr>
  <p:slideViewPr>
    <p:cSldViewPr showGuides="1">
      <p:cViewPr varScale="1">
        <p:scale>
          <a:sx n="72" d="100"/>
          <a:sy n="72" d="100"/>
        </p:scale>
        <p:origin x="90" y="210"/>
      </p:cViewPr>
      <p:guideLst>
        <p:guide orient="horz" pos="431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5FEFC0-82E7-406D-902B-F93D97B76462}" type="datetimeFigureOut">
              <a:rPr lang="zh-CN" altLang="en-US" smtClean="0"/>
              <a:t>2022/6/28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C4B62F-D35B-4587-B73B-3561E6A618F6}"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10</a:t>
            </a:fld>
            <a:endParaRPr lang="zh-CN" altLang="en-US"/>
          </a:p>
        </p:txBody>
      </p:sp>
    </p:spTree>
    <p:extLst>
      <p:ext uri="{BB962C8B-B14F-4D97-AF65-F5344CB8AC3E}">
        <p14:creationId xmlns:p14="http://schemas.microsoft.com/office/powerpoint/2010/main" val="794727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11</a:t>
            </a:fld>
            <a:endParaRPr lang="zh-CN" altLang="en-US"/>
          </a:p>
        </p:txBody>
      </p:sp>
    </p:spTree>
    <p:extLst>
      <p:ext uri="{BB962C8B-B14F-4D97-AF65-F5344CB8AC3E}">
        <p14:creationId xmlns:p14="http://schemas.microsoft.com/office/powerpoint/2010/main" val="596045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12</a:t>
            </a:fld>
            <a:endParaRPr lang="zh-CN" altLang="en-US"/>
          </a:p>
        </p:txBody>
      </p:sp>
    </p:spTree>
    <p:extLst>
      <p:ext uri="{BB962C8B-B14F-4D97-AF65-F5344CB8AC3E}">
        <p14:creationId xmlns:p14="http://schemas.microsoft.com/office/powerpoint/2010/main" val="2352147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14</a:t>
            </a:fld>
            <a:endParaRPr lang="zh-CN" altLang="en-US"/>
          </a:p>
        </p:txBody>
      </p:sp>
    </p:spTree>
    <p:extLst>
      <p:ext uri="{BB962C8B-B14F-4D97-AF65-F5344CB8AC3E}">
        <p14:creationId xmlns:p14="http://schemas.microsoft.com/office/powerpoint/2010/main" val="25829795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15</a:t>
            </a:fld>
            <a:endParaRPr lang="zh-CN" altLang="en-US"/>
          </a:p>
        </p:txBody>
      </p:sp>
    </p:spTree>
    <p:extLst>
      <p:ext uri="{BB962C8B-B14F-4D97-AF65-F5344CB8AC3E}">
        <p14:creationId xmlns:p14="http://schemas.microsoft.com/office/powerpoint/2010/main" val="36911654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16</a:t>
            </a:fld>
            <a:endParaRPr lang="zh-CN" altLang="en-US"/>
          </a:p>
        </p:txBody>
      </p:sp>
    </p:spTree>
    <p:extLst>
      <p:ext uri="{BB962C8B-B14F-4D97-AF65-F5344CB8AC3E}">
        <p14:creationId xmlns:p14="http://schemas.microsoft.com/office/powerpoint/2010/main" val="42726382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17</a:t>
            </a:fld>
            <a:endParaRPr lang="zh-CN" altLang="en-US"/>
          </a:p>
        </p:txBody>
      </p:sp>
    </p:spTree>
    <p:extLst>
      <p:ext uri="{BB962C8B-B14F-4D97-AF65-F5344CB8AC3E}">
        <p14:creationId xmlns:p14="http://schemas.microsoft.com/office/powerpoint/2010/main" val="21763178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19</a:t>
            </a:fld>
            <a:endParaRPr lang="zh-CN" altLang="en-US"/>
          </a:p>
        </p:txBody>
      </p:sp>
    </p:spTree>
    <p:extLst>
      <p:ext uri="{BB962C8B-B14F-4D97-AF65-F5344CB8AC3E}">
        <p14:creationId xmlns:p14="http://schemas.microsoft.com/office/powerpoint/2010/main" val="627208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20</a:t>
            </a:fld>
            <a:endParaRPr lang="zh-CN" altLang="en-US"/>
          </a:p>
        </p:txBody>
      </p:sp>
    </p:spTree>
    <p:extLst>
      <p:ext uri="{BB962C8B-B14F-4D97-AF65-F5344CB8AC3E}">
        <p14:creationId xmlns:p14="http://schemas.microsoft.com/office/powerpoint/2010/main" val="3300608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21</a:t>
            </a:fld>
            <a:endParaRPr lang="zh-CN" altLang="en-US"/>
          </a:p>
        </p:txBody>
      </p:sp>
    </p:spTree>
    <p:extLst>
      <p:ext uri="{BB962C8B-B14F-4D97-AF65-F5344CB8AC3E}">
        <p14:creationId xmlns:p14="http://schemas.microsoft.com/office/powerpoint/2010/main" val="2951234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22</a:t>
            </a:fld>
            <a:endParaRPr lang="zh-CN" altLang="en-US"/>
          </a:p>
        </p:txBody>
      </p:sp>
    </p:spTree>
    <p:extLst>
      <p:ext uri="{BB962C8B-B14F-4D97-AF65-F5344CB8AC3E}">
        <p14:creationId xmlns:p14="http://schemas.microsoft.com/office/powerpoint/2010/main" val="4289869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23</a:t>
            </a:fld>
            <a:endParaRPr lang="zh-CN" altLang="en-US"/>
          </a:p>
        </p:txBody>
      </p:sp>
    </p:spTree>
    <p:extLst>
      <p:ext uri="{BB962C8B-B14F-4D97-AF65-F5344CB8AC3E}">
        <p14:creationId xmlns:p14="http://schemas.microsoft.com/office/powerpoint/2010/main" val="4661043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6</a:t>
            </a:fld>
            <a:endParaRPr lang="zh-CN" altLang="en-US"/>
          </a:p>
        </p:txBody>
      </p:sp>
    </p:spTree>
    <p:extLst>
      <p:ext uri="{BB962C8B-B14F-4D97-AF65-F5344CB8AC3E}">
        <p14:creationId xmlns:p14="http://schemas.microsoft.com/office/powerpoint/2010/main" val="40453027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7</a:t>
            </a:fld>
            <a:endParaRPr lang="zh-CN" altLang="en-US"/>
          </a:p>
        </p:txBody>
      </p:sp>
    </p:spTree>
    <p:extLst>
      <p:ext uri="{BB962C8B-B14F-4D97-AF65-F5344CB8AC3E}">
        <p14:creationId xmlns:p14="http://schemas.microsoft.com/office/powerpoint/2010/main" val="338940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8</a:t>
            </a:fld>
            <a:endParaRPr lang="zh-CN" altLang="en-US"/>
          </a:p>
        </p:txBody>
      </p:sp>
    </p:spTree>
    <p:extLst>
      <p:ext uri="{BB962C8B-B14F-4D97-AF65-F5344CB8AC3E}">
        <p14:creationId xmlns:p14="http://schemas.microsoft.com/office/powerpoint/2010/main" val="3565547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4B62F-D35B-4587-B73B-3561E6A618F6}" type="slidenum">
              <a:rPr lang="zh-CN" altLang="en-US" smtClean="0"/>
              <a:t>9</a:t>
            </a:fld>
            <a:endParaRPr lang="zh-CN" altLang="en-US"/>
          </a:p>
        </p:txBody>
      </p:sp>
    </p:spTree>
    <p:extLst>
      <p:ext uri="{BB962C8B-B14F-4D97-AF65-F5344CB8AC3E}">
        <p14:creationId xmlns:p14="http://schemas.microsoft.com/office/powerpoint/2010/main" val="768227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64725F-B315-4D4A-9331-81695847159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64725F-B315-4D4A-9331-81695847159E}" type="slidenum">
              <a:rPr lang="zh-CN" altLang="en-US" smtClean="0"/>
              <a:t>‹#›</a:t>
            </a:fld>
            <a:endParaRPr lang="zh-CN" altLang="en-US"/>
          </a:p>
        </p:txBody>
      </p:sp>
      <p:grpSp>
        <p:nvGrpSpPr>
          <p:cNvPr id="6" name="组合 5">
            <a:extLst>
              <a:ext uri="{FF2B5EF4-FFF2-40B4-BE49-F238E27FC236}">
                <a16:creationId xmlns:a16="http://schemas.microsoft.com/office/drawing/2014/main" id="{BCEEE3E0-7256-43B9-ADE0-7B8D01064EE4}"/>
              </a:ext>
            </a:extLst>
          </p:cNvPr>
          <p:cNvGrpSpPr/>
          <p:nvPr userDrawn="1"/>
        </p:nvGrpSpPr>
        <p:grpSpPr>
          <a:xfrm>
            <a:off x="-43544" y="5835901"/>
            <a:ext cx="12218988" cy="1022099"/>
            <a:chOff x="-28575" y="3703045"/>
            <a:chExt cx="12316469" cy="1022099"/>
          </a:xfrm>
        </p:grpSpPr>
        <p:sp>
          <p:nvSpPr>
            <p:cNvPr id="7" name="矩形 4">
              <a:extLst>
                <a:ext uri="{FF2B5EF4-FFF2-40B4-BE49-F238E27FC236}">
                  <a16:creationId xmlns:a16="http://schemas.microsoft.com/office/drawing/2014/main" id="{73C0D247-33B3-480D-8B67-C8E412B0CBDA}"/>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4">
              <a:extLst>
                <a:ext uri="{FF2B5EF4-FFF2-40B4-BE49-F238E27FC236}">
                  <a16:creationId xmlns:a16="http://schemas.microsoft.com/office/drawing/2014/main" id="{82AA6E20-3AA5-4779-A8A4-C42E835E7A8E}"/>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4">
              <a:extLst>
                <a:ext uri="{FF2B5EF4-FFF2-40B4-BE49-F238E27FC236}">
                  <a16:creationId xmlns:a16="http://schemas.microsoft.com/office/drawing/2014/main" id="{87FA6B64-9ACB-4002-B743-D0FF16CB7482}"/>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a:extLst>
              <a:ext uri="{FF2B5EF4-FFF2-40B4-BE49-F238E27FC236}">
                <a16:creationId xmlns:a16="http://schemas.microsoft.com/office/drawing/2014/main" id="{F5D10D3F-0E0A-486D-AC78-60CFB6337F99}"/>
              </a:ext>
            </a:extLst>
          </p:cNvPr>
          <p:cNvSpPr txBox="1"/>
          <p:nvPr userDrawn="1"/>
        </p:nvSpPr>
        <p:spPr>
          <a:xfrm>
            <a:off x="3460526" y="6229339"/>
            <a:ext cx="7848872" cy="261610"/>
          </a:xfrm>
          <a:prstGeom prst="rect">
            <a:avLst/>
          </a:prstGeom>
          <a:noFill/>
        </p:spPr>
        <p:txBody>
          <a:bodyPr wrap="square" rtlCol="0">
            <a:spAutoFit/>
          </a:bodyPr>
          <a:lstStyle/>
          <a:p>
            <a:r>
              <a:rPr lang="zh-CN" altLang="en-US" sz="1100" b="0" dirty="0">
                <a:latin typeface="微软雅黑" panose="020B0503020204020204" pitchFamily="34" charset="-122"/>
                <a:ea typeface="微软雅黑" panose="020B0503020204020204" pitchFamily="34" charset="-122"/>
              </a:rPr>
              <a:t>关注微信公众号</a:t>
            </a:r>
            <a:r>
              <a:rPr lang="en-US" altLang="zh-CN" sz="1100" b="0" dirty="0">
                <a:latin typeface="微软雅黑" panose="020B0503020204020204" pitchFamily="34" charset="-122"/>
                <a:ea typeface="微软雅黑" panose="020B0503020204020204" pitchFamily="34" charset="-122"/>
              </a:rPr>
              <a:t>DSSF007</a:t>
            </a:r>
            <a:r>
              <a:rPr lang="zh-CN" altLang="en-US" sz="1100" b="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pic>
        <p:nvPicPr>
          <p:cNvPr id="5" name="Picture 4" descr="C:\Users\Administrator\Desktop\QQ截图20160521173430.png">
            <a:extLst>
              <a:ext uri="{FF2B5EF4-FFF2-40B4-BE49-F238E27FC236}">
                <a16:creationId xmlns:a16="http://schemas.microsoft.com/office/drawing/2014/main" id="{D2258938-C6C3-4189-93FE-D368E549787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461" y="-27384"/>
            <a:ext cx="12199874" cy="468052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 name="组合 6">
            <a:extLst>
              <a:ext uri="{FF2B5EF4-FFF2-40B4-BE49-F238E27FC236}">
                <a16:creationId xmlns:a16="http://schemas.microsoft.com/office/drawing/2014/main" id="{496E62B2-F47B-4371-AEAB-52D02ABCCC03}"/>
              </a:ext>
            </a:extLst>
          </p:cNvPr>
          <p:cNvGrpSpPr/>
          <p:nvPr userDrawn="1"/>
        </p:nvGrpSpPr>
        <p:grpSpPr>
          <a:xfrm>
            <a:off x="-28574" y="3284984"/>
            <a:ext cx="12218988" cy="1022099"/>
            <a:chOff x="-28575" y="3703045"/>
            <a:chExt cx="12316469" cy="1022099"/>
          </a:xfrm>
        </p:grpSpPr>
        <p:sp>
          <p:nvSpPr>
            <p:cNvPr id="8" name="矩形 4">
              <a:extLst>
                <a:ext uri="{FF2B5EF4-FFF2-40B4-BE49-F238E27FC236}">
                  <a16:creationId xmlns:a16="http://schemas.microsoft.com/office/drawing/2014/main" id="{E86A136A-E735-401D-A83B-317C28E131E6}"/>
                </a:ext>
              </a:extLst>
            </p:cNvPr>
            <p:cNvSpPr/>
            <p:nvPr/>
          </p:nvSpPr>
          <p:spPr>
            <a:xfrm>
              <a:off x="5061908" y="4096483"/>
              <a:ext cx="7225986" cy="628661"/>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25986"/>
                <a:gd name="connsiteY0-26" fmla="*/ 612135 h 628661"/>
                <a:gd name="connsiteX1-27" fmla="*/ 7225986 w 7225986"/>
                <a:gd name="connsiteY1-28" fmla="*/ 52597 h 628661"/>
                <a:gd name="connsiteX2-29" fmla="*/ 7225986 w 7225986"/>
                <a:gd name="connsiteY2-30" fmla="*/ 628661 h 628661"/>
                <a:gd name="connsiteX3-31" fmla="*/ 0 w 7225986"/>
                <a:gd name="connsiteY3-32" fmla="*/ 612135 h 628661"/>
              </a:gdLst>
              <a:ahLst/>
              <a:cxnLst>
                <a:cxn ang="0">
                  <a:pos x="connsiteX0-1" y="connsiteY0-2"/>
                </a:cxn>
                <a:cxn ang="0">
                  <a:pos x="connsiteX1-3" y="connsiteY1-4"/>
                </a:cxn>
                <a:cxn ang="0">
                  <a:pos x="connsiteX2-5" y="connsiteY2-6"/>
                </a:cxn>
                <a:cxn ang="0">
                  <a:pos x="connsiteX3-7" y="connsiteY3-8"/>
                </a:cxn>
              </a:cxnLst>
              <a:rect l="l" t="t" r="r" b="b"/>
              <a:pathLst>
                <a:path w="7225986" h="628661">
                  <a:moveTo>
                    <a:pt x="0" y="612135"/>
                  </a:moveTo>
                  <a:cubicBezTo>
                    <a:pt x="2424269" y="420114"/>
                    <a:pt x="5053509" y="-179452"/>
                    <a:pt x="7225986" y="52597"/>
                  </a:cubicBezTo>
                  <a:lnTo>
                    <a:pt x="7225986" y="628661"/>
                  </a:lnTo>
                  <a:cubicBezTo>
                    <a:pt x="4801717" y="297356"/>
                    <a:pt x="2424269" y="612135"/>
                    <a:pt x="0" y="612135"/>
                  </a:cubicBezTo>
                  <a:close/>
                </a:path>
              </a:pathLst>
            </a:custGeom>
            <a:solidFill>
              <a:srgbClr val="56B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4">
              <a:extLst>
                <a:ext uri="{FF2B5EF4-FFF2-40B4-BE49-F238E27FC236}">
                  <a16:creationId xmlns:a16="http://schemas.microsoft.com/office/drawing/2014/main" id="{BB0D3ED8-A296-4D86-A0F6-CB841956D2A4}"/>
                </a:ext>
              </a:extLst>
            </p:cNvPr>
            <p:cNvSpPr/>
            <p:nvPr/>
          </p:nvSpPr>
          <p:spPr>
            <a:xfrm>
              <a:off x="5055280" y="3703045"/>
              <a:ext cx="7232614" cy="1002435"/>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Lst>
              <a:ahLst/>
              <a:cxnLst>
                <a:cxn ang="0">
                  <a:pos x="connsiteX0-1" y="connsiteY0-2"/>
                </a:cxn>
                <a:cxn ang="0">
                  <a:pos x="connsiteX1-3" y="connsiteY1-4"/>
                </a:cxn>
                <a:cxn ang="0">
                  <a:pos x="connsiteX2-5" y="connsiteY2-6"/>
                </a:cxn>
                <a:cxn ang="0">
                  <a:pos x="connsiteX3-7" y="connsiteY3-8"/>
                </a:cxn>
              </a:cxnLst>
              <a:rect l="l" t="t" r="r" b="b"/>
              <a:pathLst>
                <a:path w="7232614" h="1002435">
                  <a:moveTo>
                    <a:pt x="0" y="1002435"/>
                  </a:moveTo>
                  <a:cubicBezTo>
                    <a:pt x="2424269" y="810414"/>
                    <a:pt x="5060137" y="-197563"/>
                    <a:pt x="7232614" y="34486"/>
                  </a:cubicBezTo>
                  <a:lnTo>
                    <a:pt x="7232614" y="610550"/>
                  </a:lnTo>
                  <a:cubicBezTo>
                    <a:pt x="4808345" y="279245"/>
                    <a:pt x="2424269" y="1002435"/>
                    <a:pt x="0" y="1002435"/>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4">
              <a:extLst>
                <a:ext uri="{FF2B5EF4-FFF2-40B4-BE49-F238E27FC236}">
                  <a16:creationId xmlns:a16="http://schemas.microsoft.com/office/drawing/2014/main" id="{F392B8B8-D3D5-494E-B97B-6D59073416D5}"/>
                </a:ext>
              </a:extLst>
            </p:cNvPr>
            <p:cNvSpPr/>
            <p:nvPr/>
          </p:nvSpPr>
          <p:spPr>
            <a:xfrm flipH="1">
              <a:off x="-28575" y="3742044"/>
              <a:ext cx="5183925" cy="965039"/>
            </a:xfrm>
            <a:custGeom>
              <a:avLst/>
              <a:gdLst>
                <a:gd name="connsiteX0" fmla="*/ 0 w 7272808"/>
                <a:gd name="connsiteY0" fmla="*/ 0 h 576064"/>
                <a:gd name="connsiteX1" fmla="*/ 7272808 w 7272808"/>
                <a:gd name="connsiteY1" fmla="*/ 0 h 576064"/>
                <a:gd name="connsiteX2" fmla="*/ 7272808 w 7272808"/>
                <a:gd name="connsiteY2" fmla="*/ 576064 h 576064"/>
                <a:gd name="connsiteX3" fmla="*/ 0 w 7272808"/>
                <a:gd name="connsiteY3" fmla="*/ 576064 h 576064"/>
                <a:gd name="connsiteX4" fmla="*/ 0 w 7272808"/>
                <a:gd name="connsiteY4" fmla="*/ 0 h 576064"/>
                <a:gd name="connsiteX0-1" fmla="*/ 0 w 7272808"/>
                <a:gd name="connsiteY0-2" fmla="*/ 576064 h 576064"/>
                <a:gd name="connsiteX1-3" fmla="*/ 7272808 w 7272808"/>
                <a:gd name="connsiteY1-4" fmla="*/ 0 h 576064"/>
                <a:gd name="connsiteX2-5" fmla="*/ 7272808 w 7272808"/>
                <a:gd name="connsiteY2-6" fmla="*/ 576064 h 576064"/>
                <a:gd name="connsiteX3-7" fmla="*/ 0 w 7272808"/>
                <a:gd name="connsiteY3-8" fmla="*/ 576064 h 576064"/>
                <a:gd name="connsiteX0-9" fmla="*/ 0 w 7272808"/>
                <a:gd name="connsiteY0-10" fmla="*/ 576064 h 576064"/>
                <a:gd name="connsiteX1-11" fmla="*/ 7272808 w 7272808"/>
                <a:gd name="connsiteY1-12" fmla="*/ 0 h 576064"/>
                <a:gd name="connsiteX2-13" fmla="*/ 7272808 w 7272808"/>
                <a:gd name="connsiteY2-14" fmla="*/ 576064 h 576064"/>
                <a:gd name="connsiteX3-15" fmla="*/ 0 w 7272808"/>
                <a:gd name="connsiteY3-16" fmla="*/ 576064 h 576064"/>
                <a:gd name="connsiteX0-17" fmla="*/ 0 w 7272808"/>
                <a:gd name="connsiteY0-18" fmla="*/ 627574 h 627574"/>
                <a:gd name="connsiteX1-19" fmla="*/ 7272808 w 7272808"/>
                <a:gd name="connsiteY1-20" fmla="*/ 51510 h 627574"/>
                <a:gd name="connsiteX2-21" fmla="*/ 7272808 w 7272808"/>
                <a:gd name="connsiteY2-22" fmla="*/ 627574 h 627574"/>
                <a:gd name="connsiteX3-23" fmla="*/ 0 w 7272808"/>
                <a:gd name="connsiteY3-24" fmla="*/ 627574 h 627574"/>
                <a:gd name="connsiteX0-25" fmla="*/ 0 w 7232614"/>
                <a:gd name="connsiteY0-26" fmla="*/ 1002435 h 1002435"/>
                <a:gd name="connsiteX1-27" fmla="*/ 7232614 w 7232614"/>
                <a:gd name="connsiteY1-28" fmla="*/ 34486 h 1002435"/>
                <a:gd name="connsiteX2-29" fmla="*/ 7232614 w 7232614"/>
                <a:gd name="connsiteY2-30" fmla="*/ 610550 h 1002435"/>
                <a:gd name="connsiteX3-31" fmla="*/ 0 w 7232614"/>
                <a:gd name="connsiteY3-32" fmla="*/ 1002435 h 1002435"/>
                <a:gd name="connsiteX0-33" fmla="*/ 0 w 7160333"/>
                <a:gd name="connsiteY0-34" fmla="*/ 965039 h 965039"/>
                <a:gd name="connsiteX1-35" fmla="*/ 7160333 w 7160333"/>
                <a:gd name="connsiteY1-36" fmla="*/ 35649 h 965039"/>
                <a:gd name="connsiteX2-37" fmla="*/ 7160333 w 7160333"/>
                <a:gd name="connsiteY2-38" fmla="*/ 611713 h 965039"/>
                <a:gd name="connsiteX3-39" fmla="*/ 0 w 7160333"/>
                <a:gd name="connsiteY3-40" fmla="*/ 965039 h 965039"/>
              </a:gdLst>
              <a:ahLst/>
              <a:cxnLst>
                <a:cxn ang="0">
                  <a:pos x="connsiteX0-1" y="connsiteY0-2"/>
                </a:cxn>
                <a:cxn ang="0">
                  <a:pos x="connsiteX1-3" y="connsiteY1-4"/>
                </a:cxn>
                <a:cxn ang="0">
                  <a:pos x="connsiteX2-5" y="connsiteY2-6"/>
                </a:cxn>
                <a:cxn ang="0">
                  <a:pos x="connsiteX3-7" y="connsiteY3-8"/>
                </a:cxn>
              </a:cxnLst>
              <a:rect l="l" t="t" r="r" b="b"/>
              <a:pathLst>
                <a:path w="7160333" h="965039">
                  <a:moveTo>
                    <a:pt x="0" y="965039"/>
                  </a:moveTo>
                  <a:cubicBezTo>
                    <a:pt x="2424269" y="773018"/>
                    <a:pt x="4987856" y="-196400"/>
                    <a:pt x="7160333" y="35649"/>
                  </a:cubicBezTo>
                  <a:lnTo>
                    <a:pt x="7160333" y="611713"/>
                  </a:lnTo>
                  <a:cubicBezTo>
                    <a:pt x="4736064" y="280408"/>
                    <a:pt x="2424269" y="965039"/>
                    <a:pt x="0" y="965039"/>
                  </a:cubicBezTo>
                  <a:close/>
                </a:path>
              </a:pathLst>
            </a:cu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id="{8C8C434A-DD1E-4039-BB8A-633782A180A9}"/>
              </a:ext>
            </a:extLst>
          </p:cNvPr>
          <p:cNvSpPr txBox="1"/>
          <p:nvPr userDrawn="1"/>
        </p:nvSpPr>
        <p:spPr>
          <a:xfrm>
            <a:off x="3070870" y="6511944"/>
            <a:ext cx="7848872"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关注微信公众号</a:t>
            </a:r>
            <a:r>
              <a:rPr lang="en-US" altLang="zh-CN" sz="1200" dirty="0">
                <a:latin typeface="微软雅黑" panose="020B0503020204020204" pitchFamily="34" charset="-122"/>
                <a:ea typeface="微软雅黑" panose="020B0503020204020204" pitchFamily="34" charset="-122"/>
              </a:rPr>
              <a:t>DSSF007</a:t>
            </a:r>
            <a:r>
              <a:rPr lang="zh-CN" altLang="en-US" sz="1200" dirty="0">
                <a:latin typeface="微软雅黑" panose="020B0503020204020204" pitchFamily="34" charset="-122"/>
                <a:ea typeface="微软雅黑" panose="020B0503020204020204" pitchFamily="34" charset="-122"/>
              </a:rPr>
              <a:t>，回复关键字“清华电脑学堂”获取更多资源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1">
            <a:extLst>
              <a:ext uri="{FF2B5EF4-FFF2-40B4-BE49-F238E27FC236}">
                <a16:creationId xmlns:a16="http://schemas.microsoft.com/office/drawing/2014/main" id="{F66625F6-B12C-428D-A1BE-F45BFB67DF64}"/>
              </a:ext>
            </a:extLst>
          </p:cNvPr>
          <p:cNvSpPr/>
          <p:nvPr userDrawn="1"/>
        </p:nvSpPr>
        <p:spPr>
          <a:xfrm>
            <a:off x="-31532" y="3665974"/>
            <a:ext cx="12221945" cy="3190437"/>
          </a:xfrm>
          <a:custGeom>
            <a:avLst/>
            <a:gdLst>
              <a:gd name="connsiteX0" fmla="*/ 0 w 12190413"/>
              <a:gd name="connsiteY0" fmla="*/ 0 h 2473847"/>
              <a:gd name="connsiteX1" fmla="*/ 12190413 w 12190413"/>
              <a:gd name="connsiteY1" fmla="*/ 0 h 2473847"/>
              <a:gd name="connsiteX2" fmla="*/ 12190413 w 12190413"/>
              <a:gd name="connsiteY2" fmla="*/ 2473847 h 2473847"/>
              <a:gd name="connsiteX3" fmla="*/ 0 w 12190413"/>
              <a:gd name="connsiteY3" fmla="*/ 2473847 h 2473847"/>
              <a:gd name="connsiteX4" fmla="*/ 0 w 12190413"/>
              <a:gd name="connsiteY4" fmla="*/ 0 h 2473847"/>
              <a:gd name="connsiteX0-1" fmla="*/ 0 w 12190413"/>
              <a:gd name="connsiteY0-2" fmla="*/ 15518 h 2489365"/>
              <a:gd name="connsiteX1-3" fmla="*/ 5896303 w 12190413"/>
              <a:gd name="connsiteY1-4" fmla="*/ 0 h 2489365"/>
              <a:gd name="connsiteX2-5" fmla="*/ 12190413 w 12190413"/>
              <a:gd name="connsiteY2-6" fmla="*/ 15518 h 2489365"/>
              <a:gd name="connsiteX3-7" fmla="*/ 12190413 w 12190413"/>
              <a:gd name="connsiteY3-8" fmla="*/ 2489365 h 2489365"/>
              <a:gd name="connsiteX4-9" fmla="*/ 0 w 12190413"/>
              <a:gd name="connsiteY4-10" fmla="*/ 2489365 h 2489365"/>
              <a:gd name="connsiteX5" fmla="*/ 0 w 12190413"/>
              <a:gd name="connsiteY5" fmla="*/ 15518 h 2489365"/>
              <a:gd name="connsiteX0-11" fmla="*/ 0 w 12190413"/>
              <a:gd name="connsiteY0-12" fmla="*/ 0 h 2473847"/>
              <a:gd name="connsiteX1-13" fmla="*/ 5044966 w 12190413"/>
              <a:gd name="connsiteY1-14" fmla="*/ 473213 h 2473847"/>
              <a:gd name="connsiteX2-15" fmla="*/ 12190413 w 12190413"/>
              <a:gd name="connsiteY2-16" fmla="*/ 0 h 2473847"/>
              <a:gd name="connsiteX3-17" fmla="*/ 12190413 w 12190413"/>
              <a:gd name="connsiteY3-18" fmla="*/ 2473847 h 2473847"/>
              <a:gd name="connsiteX4-19" fmla="*/ 0 w 12190413"/>
              <a:gd name="connsiteY4-20" fmla="*/ 2473847 h 2473847"/>
              <a:gd name="connsiteX5-21" fmla="*/ 0 w 12190413"/>
              <a:gd name="connsiteY5-22" fmla="*/ 0 h 2473847"/>
              <a:gd name="connsiteX0-23" fmla="*/ 0 w 12190413"/>
              <a:gd name="connsiteY0-24" fmla="*/ 0 h 2473847"/>
              <a:gd name="connsiteX1-25" fmla="*/ 5044966 w 12190413"/>
              <a:gd name="connsiteY1-26" fmla="*/ 473213 h 2473847"/>
              <a:gd name="connsiteX2-27" fmla="*/ 12190413 w 12190413"/>
              <a:gd name="connsiteY2-28" fmla="*/ 0 h 2473847"/>
              <a:gd name="connsiteX3-29" fmla="*/ 12190413 w 12190413"/>
              <a:gd name="connsiteY3-30" fmla="*/ 2473847 h 2473847"/>
              <a:gd name="connsiteX4-31" fmla="*/ 0 w 12190413"/>
              <a:gd name="connsiteY4-32" fmla="*/ 2473847 h 2473847"/>
              <a:gd name="connsiteX5-33" fmla="*/ 0 w 12190413"/>
              <a:gd name="connsiteY5-34" fmla="*/ 0 h 2473847"/>
              <a:gd name="connsiteX0-35" fmla="*/ 0 w 12190413"/>
              <a:gd name="connsiteY0-36" fmla="*/ 147107 h 2620954"/>
              <a:gd name="connsiteX1-37" fmla="*/ 5044966 w 12190413"/>
              <a:gd name="connsiteY1-38" fmla="*/ 620320 h 2620954"/>
              <a:gd name="connsiteX2-39" fmla="*/ 12190413 w 12190413"/>
              <a:gd name="connsiteY2-40" fmla="*/ 147107 h 2620954"/>
              <a:gd name="connsiteX3-41" fmla="*/ 12190413 w 12190413"/>
              <a:gd name="connsiteY3-42" fmla="*/ 2620954 h 2620954"/>
              <a:gd name="connsiteX4-43" fmla="*/ 0 w 12190413"/>
              <a:gd name="connsiteY4-44" fmla="*/ 2620954 h 2620954"/>
              <a:gd name="connsiteX5-45" fmla="*/ 0 w 12190413"/>
              <a:gd name="connsiteY5-46" fmla="*/ 147107 h 2620954"/>
              <a:gd name="connsiteX0-47" fmla="*/ 0 w 12190413"/>
              <a:gd name="connsiteY0-48" fmla="*/ 168511 h 2642358"/>
              <a:gd name="connsiteX1-49" fmla="*/ 5044966 w 12190413"/>
              <a:gd name="connsiteY1-50" fmla="*/ 641724 h 2642358"/>
              <a:gd name="connsiteX2-51" fmla="*/ 12190413 w 12190413"/>
              <a:gd name="connsiteY2-52" fmla="*/ 168511 h 2642358"/>
              <a:gd name="connsiteX3-53" fmla="*/ 12190413 w 12190413"/>
              <a:gd name="connsiteY3-54" fmla="*/ 2642358 h 2642358"/>
              <a:gd name="connsiteX4-55" fmla="*/ 0 w 12190413"/>
              <a:gd name="connsiteY4-56" fmla="*/ 2642358 h 2642358"/>
              <a:gd name="connsiteX5-57" fmla="*/ 0 w 12190413"/>
              <a:gd name="connsiteY5-58" fmla="*/ 168511 h 2642358"/>
              <a:gd name="connsiteX0-59" fmla="*/ 0 w 12190413"/>
              <a:gd name="connsiteY0-60" fmla="*/ 339212 h 2813059"/>
              <a:gd name="connsiteX1-61" fmla="*/ 5139560 w 12190413"/>
              <a:gd name="connsiteY1-62" fmla="*/ 374702 h 2813059"/>
              <a:gd name="connsiteX2-63" fmla="*/ 12190413 w 12190413"/>
              <a:gd name="connsiteY2-64" fmla="*/ 339212 h 2813059"/>
              <a:gd name="connsiteX3-65" fmla="*/ 12190413 w 12190413"/>
              <a:gd name="connsiteY3-66" fmla="*/ 2813059 h 2813059"/>
              <a:gd name="connsiteX4-67" fmla="*/ 0 w 12190413"/>
              <a:gd name="connsiteY4-68" fmla="*/ 2813059 h 2813059"/>
              <a:gd name="connsiteX5-69" fmla="*/ 0 w 12190413"/>
              <a:gd name="connsiteY5-70" fmla="*/ 339212 h 2813059"/>
              <a:gd name="connsiteX0-71" fmla="*/ 0 w 12221945"/>
              <a:gd name="connsiteY0-72" fmla="*/ 151217 h 3047694"/>
              <a:gd name="connsiteX1-73" fmla="*/ 5171092 w 12221945"/>
              <a:gd name="connsiteY1-74" fmla="*/ 609337 h 3047694"/>
              <a:gd name="connsiteX2-75" fmla="*/ 12221945 w 12221945"/>
              <a:gd name="connsiteY2-76" fmla="*/ 573847 h 3047694"/>
              <a:gd name="connsiteX3-77" fmla="*/ 12221945 w 12221945"/>
              <a:gd name="connsiteY3-78" fmla="*/ 3047694 h 3047694"/>
              <a:gd name="connsiteX4-79" fmla="*/ 31532 w 12221945"/>
              <a:gd name="connsiteY4-80" fmla="*/ 3047694 h 3047694"/>
              <a:gd name="connsiteX5-81" fmla="*/ 0 w 12221945"/>
              <a:gd name="connsiteY5-82" fmla="*/ 151217 h 3047694"/>
              <a:gd name="connsiteX0-83" fmla="*/ 0 w 12221945"/>
              <a:gd name="connsiteY0-84" fmla="*/ 156533 h 3053010"/>
              <a:gd name="connsiteX1-85" fmla="*/ 5112476 w 12221945"/>
              <a:gd name="connsiteY1-86" fmla="*/ 595947 h 3053010"/>
              <a:gd name="connsiteX2-87" fmla="*/ 12221945 w 12221945"/>
              <a:gd name="connsiteY2-88" fmla="*/ 579163 h 3053010"/>
              <a:gd name="connsiteX3-89" fmla="*/ 12221945 w 12221945"/>
              <a:gd name="connsiteY3-90" fmla="*/ 3053010 h 3053010"/>
              <a:gd name="connsiteX4-91" fmla="*/ 31532 w 12221945"/>
              <a:gd name="connsiteY4-92" fmla="*/ 3053010 h 3053010"/>
              <a:gd name="connsiteX5-93" fmla="*/ 0 w 12221945"/>
              <a:gd name="connsiteY5-94" fmla="*/ 156533 h 3053010"/>
              <a:gd name="connsiteX0-95" fmla="*/ 0 w 12221945"/>
              <a:gd name="connsiteY0-96" fmla="*/ 158049 h 3054526"/>
              <a:gd name="connsiteX1-97" fmla="*/ 5077307 w 12221945"/>
              <a:gd name="connsiteY1-98" fmla="*/ 592284 h 3054526"/>
              <a:gd name="connsiteX2-99" fmla="*/ 12221945 w 12221945"/>
              <a:gd name="connsiteY2-100" fmla="*/ 580679 h 3054526"/>
              <a:gd name="connsiteX3-101" fmla="*/ 12221945 w 12221945"/>
              <a:gd name="connsiteY3-102" fmla="*/ 3054526 h 3054526"/>
              <a:gd name="connsiteX4-103" fmla="*/ 31532 w 12221945"/>
              <a:gd name="connsiteY4-104" fmla="*/ 3054526 h 3054526"/>
              <a:gd name="connsiteX5-105" fmla="*/ 0 w 12221945"/>
              <a:gd name="connsiteY5-106" fmla="*/ 158049 h 30545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2221945" h="3054526">
                <a:moveTo>
                  <a:pt x="0" y="158049"/>
                </a:moveTo>
                <a:cubicBezTo>
                  <a:pt x="1145627" y="-125648"/>
                  <a:pt x="731280" y="-54185"/>
                  <a:pt x="5077307" y="592284"/>
                </a:cubicBezTo>
                <a:cubicBezTo>
                  <a:pt x="7459123" y="434546"/>
                  <a:pt x="11069840" y="60500"/>
                  <a:pt x="12221945" y="580679"/>
                </a:cubicBezTo>
                <a:lnTo>
                  <a:pt x="12221945" y="3054526"/>
                </a:lnTo>
                <a:lnTo>
                  <a:pt x="31532" y="3054526"/>
                </a:lnTo>
                <a:lnTo>
                  <a:pt x="0" y="158049"/>
                </a:lnTo>
                <a:close/>
              </a:path>
            </a:pathLst>
          </a:cu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5" descr="C:\Users\Administrator\Desktop\QQ截图20160521174539.png">
            <a:extLst>
              <a:ext uri="{FF2B5EF4-FFF2-40B4-BE49-F238E27FC236}">
                <a16:creationId xmlns:a16="http://schemas.microsoft.com/office/drawing/2014/main" id="{2B827306-F7F9-4BAA-954F-D7F2AC19132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13" name="等腰三角形 2">
            <a:extLst>
              <a:ext uri="{FF2B5EF4-FFF2-40B4-BE49-F238E27FC236}">
                <a16:creationId xmlns:a16="http://schemas.microsoft.com/office/drawing/2014/main" id="{926C55DB-3DB0-43DB-8CFA-DFFF7378FC17}"/>
              </a:ext>
            </a:extLst>
          </p:cNvPr>
          <p:cNvSpPr/>
          <p:nvPr userDrawn="1"/>
        </p:nvSpPr>
        <p:spPr>
          <a:xfrm rot="16200000">
            <a:off x="10384523" y="-112853"/>
            <a:ext cx="1718509" cy="1944216"/>
          </a:xfrm>
          <a:custGeom>
            <a:avLst/>
            <a:gdLst>
              <a:gd name="connsiteX0" fmla="*/ 0 w 1718509"/>
              <a:gd name="connsiteY0" fmla="*/ 1944216 h 1944216"/>
              <a:gd name="connsiteX1" fmla="*/ 1718509 w 1718509"/>
              <a:gd name="connsiteY1" fmla="*/ 0 h 1944216"/>
              <a:gd name="connsiteX2" fmla="*/ 1718509 w 1718509"/>
              <a:gd name="connsiteY2" fmla="*/ 1944216 h 1944216"/>
              <a:gd name="connsiteX3" fmla="*/ 0 w 1718509"/>
              <a:gd name="connsiteY3" fmla="*/ 1944216 h 1944216"/>
              <a:gd name="connsiteX0-1" fmla="*/ 0 w 1718509"/>
              <a:gd name="connsiteY0-2" fmla="*/ 1944216 h 1944216"/>
              <a:gd name="connsiteX1-3" fmla="*/ 1718509 w 1718509"/>
              <a:gd name="connsiteY1-4" fmla="*/ 0 h 1944216"/>
              <a:gd name="connsiteX2-5" fmla="*/ 1718509 w 1718509"/>
              <a:gd name="connsiteY2-6" fmla="*/ 1944216 h 1944216"/>
              <a:gd name="connsiteX3-7" fmla="*/ 0 w 1718509"/>
              <a:gd name="connsiteY3-8" fmla="*/ 1944216 h 1944216"/>
              <a:gd name="connsiteX0-9" fmla="*/ 0 w 1718509"/>
              <a:gd name="connsiteY0-10" fmla="*/ 1944216 h 1944216"/>
              <a:gd name="connsiteX1-11" fmla="*/ 1718509 w 1718509"/>
              <a:gd name="connsiteY1-12" fmla="*/ 0 h 1944216"/>
              <a:gd name="connsiteX2-13" fmla="*/ 1718509 w 1718509"/>
              <a:gd name="connsiteY2-14" fmla="*/ 1944216 h 1944216"/>
              <a:gd name="connsiteX3-15" fmla="*/ 0 w 1718509"/>
              <a:gd name="connsiteY3-16" fmla="*/ 1944216 h 1944216"/>
              <a:gd name="connsiteX0-17" fmla="*/ 0 w 1718509"/>
              <a:gd name="connsiteY0-18" fmla="*/ 1944216 h 1944216"/>
              <a:gd name="connsiteX1-19" fmla="*/ 1718509 w 1718509"/>
              <a:gd name="connsiteY1-20" fmla="*/ 0 h 1944216"/>
              <a:gd name="connsiteX2-21" fmla="*/ 1718509 w 1718509"/>
              <a:gd name="connsiteY2-22" fmla="*/ 1944216 h 1944216"/>
              <a:gd name="connsiteX3-23" fmla="*/ 0 w 1718509"/>
              <a:gd name="connsiteY3-24" fmla="*/ 1944216 h 1944216"/>
              <a:gd name="connsiteX0-25" fmla="*/ 0 w 1718509"/>
              <a:gd name="connsiteY0-26" fmla="*/ 1944216 h 1944216"/>
              <a:gd name="connsiteX1-27" fmla="*/ 1718509 w 1718509"/>
              <a:gd name="connsiteY1-28" fmla="*/ 0 h 1944216"/>
              <a:gd name="connsiteX2-29" fmla="*/ 1718509 w 1718509"/>
              <a:gd name="connsiteY2-30" fmla="*/ 1944216 h 1944216"/>
              <a:gd name="connsiteX3-31" fmla="*/ 0 w 1718509"/>
              <a:gd name="connsiteY3-32" fmla="*/ 1944216 h 1944216"/>
              <a:gd name="connsiteX0-33" fmla="*/ 0 w 1718509"/>
              <a:gd name="connsiteY0-34" fmla="*/ 1944216 h 1944216"/>
              <a:gd name="connsiteX1-35" fmla="*/ 1718509 w 1718509"/>
              <a:gd name="connsiteY1-36" fmla="*/ 0 h 1944216"/>
              <a:gd name="connsiteX2-37" fmla="*/ 1718509 w 1718509"/>
              <a:gd name="connsiteY2-38" fmla="*/ 1944216 h 1944216"/>
              <a:gd name="connsiteX3-39" fmla="*/ 0 w 1718509"/>
              <a:gd name="connsiteY3-40" fmla="*/ 1944216 h 1944216"/>
              <a:gd name="connsiteX0-41" fmla="*/ 0 w 1718509"/>
              <a:gd name="connsiteY0-42" fmla="*/ 1944216 h 1944216"/>
              <a:gd name="connsiteX1-43" fmla="*/ 1718509 w 1718509"/>
              <a:gd name="connsiteY1-44" fmla="*/ 0 h 1944216"/>
              <a:gd name="connsiteX2-45" fmla="*/ 1718509 w 1718509"/>
              <a:gd name="connsiteY2-46" fmla="*/ 1944216 h 1944216"/>
              <a:gd name="connsiteX3-47" fmla="*/ 0 w 1718509"/>
              <a:gd name="connsiteY3-48" fmla="*/ 1944216 h 1944216"/>
              <a:gd name="connsiteX0-49" fmla="*/ 0 w 1718509"/>
              <a:gd name="connsiteY0-50" fmla="*/ 1944216 h 1944216"/>
              <a:gd name="connsiteX1-51" fmla="*/ 1718509 w 1718509"/>
              <a:gd name="connsiteY1-52" fmla="*/ 0 h 1944216"/>
              <a:gd name="connsiteX2-53" fmla="*/ 1718509 w 1718509"/>
              <a:gd name="connsiteY2-54" fmla="*/ 1944216 h 1944216"/>
              <a:gd name="connsiteX3-55" fmla="*/ 0 w 1718509"/>
              <a:gd name="connsiteY3-56" fmla="*/ 1944216 h 1944216"/>
            </a:gdLst>
            <a:ahLst/>
            <a:cxnLst>
              <a:cxn ang="0">
                <a:pos x="connsiteX0-1" y="connsiteY0-2"/>
              </a:cxn>
              <a:cxn ang="0">
                <a:pos x="connsiteX1-3" y="connsiteY1-4"/>
              </a:cxn>
              <a:cxn ang="0">
                <a:pos x="connsiteX2-5" y="connsiteY2-6"/>
              </a:cxn>
              <a:cxn ang="0">
                <a:pos x="connsiteX3-7" y="connsiteY3-8"/>
              </a:cxn>
            </a:cxnLst>
            <a:rect l="l" t="t" r="r" b="b"/>
            <a:pathLst>
              <a:path w="1718509" h="1944216">
                <a:moveTo>
                  <a:pt x="0" y="1944216"/>
                </a:moveTo>
                <a:cubicBezTo>
                  <a:pt x="82506" y="1123874"/>
                  <a:pt x="854125" y="91489"/>
                  <a:pt x="1718509" y="0"/>
                </a:cubicBezTo>
                <a:lnTo>
                  <a:pt x="1718509" y="1944216"/>
                </a:lnTo>
                <a:lnTo>
                  <a:pt x="0" y="1944216"/>
                </a:lnTo>
                <a:close/>
              </a:path>
            </a:pathLst>
          </a:custGeom>
          <a:solidFill>
            <a:srgbClr val="F6F5F5">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pc="300">
              <a:latin typeface="Impact" panose="020B0806030902050204" pitchFamily="34" charset="0"/>
            </a:endParaRPr>
          </a:p>
        </p:txBody>
      </p:sp>
      <p:sp>
        <p:nvSpPr>
          <p:cNvPr id="16" name="矩形 1">
            <a:extLst>
              <a:ext uri="{FF2B5EF4-FFF2-40B4-BE49-F238E27FC236}">
                <a16:creationId xmlns:a16="http://schemas.microsoft.com/office/drawing/2014/main" id="{6A772B5A-7A58-4144-8011-BE67A6A3E233}"/>
              </a:ext>
            </a:extLst>
          </p:cNvPr>
          <p:cNvSpPr/>
          <p:nvPr userDrawn="1"/>
        </p:nvSpPr>
        <p:spPr>
          <a:xfrm>
            <a:off x="0" y="-56230"/>
            <a:ext cx="9479582" cy="6914230"/>
          </a:xfrm>
          <a:custGeom>
            <a:avLst/>
            <a:gdLst>
              <a:gd name="connsiteX0" fmla="*/ 0 w 9479582"/>
              <a:gd name="connsiteY0" fmla="*/ 0 h 6858000"/>
              <a:gd name="connsiteX1" fmla="*/ 9479582 w 9479582"/>
              <a:gd name="connsiteY1" fmla="*/ 0 h 6858000"/>
              <a:gd name="connsiteX2" fmla="*/ 9479582 w 9479582"/>
              <a:gd name="connsiteY2" fmla="*/ 6858000 h 6858000"/>
              <a:gd name="connsiteX3" fmla="*/ 0 w 9479582"/>
              <a:gd name="connsiteY3" fmla="*/ 6858000 h 6858000"/>
              <a:gd name="connsiteX4" fmla="*/ 0 w 9479582"/>
              <a:gd name="connsiteY4" fmla="*/ 0 h 6858000"/>
              <a:gd name="connsiteX0-1" fmla="*/ 0 w 9479582"/>
              <a:gd name="connsiteY0-2" fmla="*/ 0 h 6858000"/>
              <a:gd name="connsiteX1-3" fmla="*/ 9479582 w 9479582"/>
              <a:gd name="connsiteY1-4" fmla="*/ 6858000 h 6858000"/>
              <a:gd name="connsiteX2-5" fmla="*/ 0 w 9479582"/>
              <a:gd name="connsiteY2-6" fmla="*/ 6858000 h 6858000"/>
              <a:gd name="connsiteX3-7" fmla="*/ 0 w 9479582"/>
              <a:gd name="connsiteY3-8" fmla="*/ 0 h 6858000"/>
              <a:gd name="connsiteX0-9" fmla="*/ 0 w 9479582"/>
              <a:gd name="connsiteY0-10" fmla="*/ 20453 h 6878453"/>
              <a:gd name="connsiteX1-11" fmla="*/ 9479582 w 9479582"/>
              <a:gd name="connsiteY1-12" fmla="*/ 6878453 h 6878453"/>
              <a:gd name="connsiteX2-13" fmla="*/ 0 w 9479582"/>
              <a:gd name="connsiteY2-14" fmla="*/ 6878453 h 6878453"/>
              <a:gd name="connsiteX3-15" fmla="*/ 0 w 9479582"/>
              <a:gd name="connsiteY3-16" fmla="*/ 20453 h 6878453"/>
              <a:gd name="connsiteX0-17" fmla="*/ 0 w 9634127"/>
              <a:gd name="connsiteY0-18" fmla="*/ 20352 h 6878352"/>
              <a:gd name="connsiteX1-19" fmla="*/ 9479582 w 9634127"/>
              <a:gd name="connsiteY1-20" fmla="*/ 6878352 h 6878352"/>
              <a:gd name="connsiteX2-21" fmla="*/ 0 w 9634127"/>
              <a:gd name="connsiteY2-22" fmla="*/ 6878352 h 6878352"/>
              <a:gd name="connsiteX3-23" fmla="*/ 0 w 9634127"/>
              <a:gd name="connsiteY3-24" fmla="*/ 20352 h 6878352"/>
              <a:gd name="connsiteX0-25" fmla="*/ 0 w 9479582"/>
              <a:gd name="connsiteY0-26" fmla="*/ 56230 h 6914230"/>
              <a:gd name="connsiteX1-27" fmla="*/ 9479582 w 9479582"/>
              <a:gd name="connsiteY1-28" fmla="*/ 6914230 h 6914230"/>
              <a:gd name="connsiteX2-29" fmla="*/ 0 w 9479582"/>
              <a:gd name="connsiteY2-30" fmla="*/ 6914230 h 6914230"/>
              <a:gd name="connsiteX3-31" fmla="*/ 0 w 9479582"/>
              <a:gd name="connsiteY3-32" fmla="*/ 56230 h 6914230"/>
            </a:gdLst>
            <a:ahLst/>
            <a:cxnLst>
              <a:cxn ang="0">
                <a:pos x="connsiteX0-1" y="connsiteY0-2"/>
              </a:cxn>
              <a:cxn ang="0">
                <a:pos x="connsiteX1-3" y="connsiteY1-4"/>
              </a:cxn>
              <a:cxn ang="0">
                <a:pos x="connsiteX2-5" y="connsiteY2-6"/>
              </a:cxn>
              <a:cxn ang="0">
                <a:pos x="connsiteX3-7" y="connsiteY3-8"/>
              </a:cxn>
            </a:cxnLst>
            <a:rect l="l" t="t" r="r" b="b"/>
            <a:pathLst>
              <a:path w="9479582" h="6914230">
                <a:moveTo>
                  <a:pt x="0" y="56230"/>
                </a:moveTo>
                <a:cubicBezTo>
                  <a:pt x="7983653" y="-599752"/>
                  <a:pt x="9460486" y="4654734"/>
                  <a:pt x="9479582" y="6914230"/>
                </a:cubicBezTo>
                <a:lnTo>
                  <a:pt x="0" y="6914230"/>
                </a:lnTo>
                <a:lnTo>
                  <a:pt x="0" y="56230"/>
                </a:lnTo>
                <a:close/>
              </a:path>
            </a:pathLst>
          </a:custGeom>
          <a:solidFill>
            <a:srgbClr val="F6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ound Diagonal Corner Rectangle 57">
            <a:extLst>
              <a:ext uri="{FF2B5EF4-FFF2-40B4-BE49-F238E27FC236}">
                <a16:creationId xmlns:a16="http://schemas.microsoft.com/office/drawing/2014/main" id="{ADFE84D2-67C5-4B9A-B7E0-C98B7607E0FC}"/>
              </a:ext>
            </a:extLst>
          </p:cNvPr>
          <p:cNvSpPr/>
          <p:nvPr userDrawn="1"/>
        </p:nvSpPr>
        <p:spPr>
          <a:xfrm>
            <a:off x="8074481" y="655833"/>
            <a:ext cx="3506879" cy="3506879"/>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5" name="Round Diagonal Corner Rectangle 4">
            <a:extLst>
              <a:ext uri="{FF2B5EF4-FFF2-40B4-BE49-F238E27FC236}">
                <a16:creationId xmlns:a16="http://schemas.microsoft.com/office/drawing/2014/main" id="{983C5C0C-8667-4865-A737-729FD5A980B6}"/>
              </a:ext>
            </a:extLst>
          </p:cNvPr>
          <p:cNvSpPr/>
          <p:nvPr userDrawn="1"/>
        </p:nvSpPr>
        <p:spPr>
          <a:xfrm>
            <a:off x="8412063" y="993415"/>
            <a:ext cx="2831714" cy="2831714"/>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pc="300">
              <a:latin typeface="Impact" panose="020B0806030902050204" pitchFamily="34" charset="0"/>
            </a:endParaRPr>
          </a:p>
        </p:txBody>
      </p:sp>
      <p:sp>
        <p:nvSpPr>
          <p:cNvPr id="17" name="文本框 16">
            <a:extLst>
              <a:ext uri="{FF2B5EF4-FFF2-40B4-BE49-F238E27FC236}">
                <a16:creationId xmlns:a16="http://schemas.microsoft.com/office/drawing/2014/main" id="{EA4D70C1-311E-4AE2-A6FD-9C14D2A69A00}"/>
              </a:ext>
            </a:extLst>
          </p:cNvPr>
          <p:cNvSpPr txBox="1"/>
          <p:nvPr userDrawn="1"/>
        </p:nvSpPr>
        <p:spPr>
          <a:xfrm>
            <a:off x="3646934" y="6536393"/>
            <a:ext cx="7848872" cy="261610"/>
          </a:xfrm>
          <a:prstGeom prst="rect">
            <a:avLst/>
          </a:prstGeom>
          <a:noFill/>
        </p:spPr>
        <p:txBody>
          <a:bodyPr wrap="square" rtlCol="0">
            <a:spAutoFit/>
          </a:bodyPr>
          <a:lstStyle/>
          <a:p>
            <a:r>
              <a:rPr lang="zh-CN" altLang="en-US" sz="1100" dirty="0">
                <a:latin typeface="微软雅黑" panose="020B0503020204020204" pitchFamily="34" charset="-122"/>
                <a:ea typeface="微软雅黑" panose="020B0503020204020204" pitchFamily="34" charset="-122"/>
              </a:rPr>
              <a:t>关注微信公众号</a:t>
            </a:r>
            <a:r>
              <a:rPr lang="en-US" altLang="zh-CN" sz="1100" dirty="0">
                <a:latin typeface="微软雅黑" panose="020B0503020204020204" pitchFamily="34" charset="-122"/>
                <a:ea typeface="微软雅黑" panose="020B0503020204020204" pitchFamily="34" charset="-122"/>
              </a:rPr>
              <a:t>DSSF007</a:t>
            </a:r>
            <a:r>
              <a:rPr lang="zh-CN" altLang="en-US" sz="1100" dirty="0">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354172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 calcmode="lin" valueType="num">
                                      <p:cBhvr>
                                        <p:cTn id="10" dur="500" fill="hold"/>
                                        <p:tgtEl>
                                          <p:spTgt spid="14"/>
                                        </p:tgtEl>
                                        <p:attrNameLst>
                                          <p:attrName>ppt_w</p:attrName>
                                        </p:attrNameLst>
                                      </p:cBhvr>
                                      <p:tavLst>
                                        <p:tav tm="0">
                                          <p:val>
                                            <p:fltVal val="0"/>
                                          </p:val>
                                        </p:tav>
                                        <p:tav tm="100000">
                                          <p:val>
                                            <p:strVal val="#ppt_w"/>
                                          </p:val>
                                        </p:tav>
                                      </p:tavLst>
                                    </p:anim>
                                    <p:anim calcmode="lin" valueType="num">
                                      <p:cBhvr>
                                        <p:cTn id="11" dur="500" fill="hold"/>
                                        <p:tgtEl>
                                          <p:spTgt spid="14"/>
                                        </p:tgtEl>
                                        <p:attrNameLst>
                                          <p:attrName>ppt_h</p:attrName>
                                        </p:attrNameLst>
                                      </p:cBhvr>
                                      <p:tavLst>
                                        <p:tav tm="0">
                                          <p:val>
                                            <p:fltVal val="0"/>
                                          </p:val>
                                        </p:tav>
                                        <p:tav tm="100000">
                                          <p:val>
                                            <p:strVal val="#ppt_h"/>
                                          </p:val>
                                        </p:tav>
                                      </p:tavLst>
                                    </p:anim>
                                    <p:animEffect transition="in" filter="fade">
                                      <p:cBhvr>
                                        <p:cTn id="12" dur="500"/>
                                        <p:tgtEl>
                                          <p:spTgt spid="14"/>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9" name="Picture 5" descr="C:\Users\Administrator\Desktop\QQ截图20160521174539.png">
            <a:extLst>
              <a:ext uri="{FF2B5EF4-FFF2-40B4-BE49-F238E27FC236}">
                <a16:creationId xmlns:a16="http://schemas.microsoft.com/office/drawing/2014/main" id="{D13E8BC9-5179-4C25-BB0D-81BF9EE5B74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473" y="0"/>
            <a:ext cx="12215886" cy="6856413"/>
          </a:xfrm>
          <a:prstGeom prst="rect">
            <a:avLst/>
          </a:prstGeom>
          <a:noFill/>
          <a:extLst>
            <a:ext uri="{909E8E84-426E-40DD-AFC4-6F175D3DCCD1}">
              <a14:hiddenFill xmlns:a14="http://schemas.microsoft.com/office/drawing/2010/main">
                <a:solidFill>
                  <a:srgbClr val="FFFFFF"/>
                </a:solidFill>
              </a14:hiddenFill>
            </a:ext>
          </a:extLst>
        </p:spPr>
      </p:pic>
      <p:sp>
        <p:nvSpPr>
          <p:cNvPr id="3" name="日期占位符 2">
            <a:extLst>
              <a:ext uri="{FF2B5EF4-FFF2-40B4-BE49-F238E27FC236}">
                <a16:creationId xmlns:a16="http://schemas.microsoft.com/office/drawing/2014/main" id="{A372A8C9-33A2-4EFA-A6B3-CD817755A914}"/>
              </a:ext>
            </a:extLst>
          </p:cNvPr>
          <p:cNvSpPr>
            <a:spLocks noGrp="1"/>
          </p:cNvSpPr>
          <p:nvPr>
            <p:ph type="dt" sz="half" idx="10"/>
          </p:nvPr>
        </p:nvSpPr>
        <p:spPr/>
        <p:txBody>
          <a:bodyPr/>
          <a:lstStyle/>
          <a:p>
            <a:fld id="{7DA7FBEF-B144-4166-9991-0AEE98C1052E}" type="datetimeFigureOut">
              <a:rPr lang="zh-CN" altLang="en-US" smtClean="0"/>
              <a:t>2022/6/28</a:t>
            </a:fld>
            <a:endParaRPr lang="zh-CN" altLang="en-US"/>
          </a:p>
        </p:txBody>
      </p:sp>
      <p:sp>
        <p:nvSpPr>
          <p:cNvPr id="4" name="页脚占位符 3">
            <a:extLst>
              <a:ext uri="{FF2B5EF4-FFF2-40B4-BE49-F238E27FC236}">
                <a16:creationId xmlns:a16="http://schemas.microsoft.com/office/drawing/2014/main" id="{AD69F90E-ADFE-4E44-ADAC-8479FA98BE4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890BEB6-C31F-4328-8F3B-44B3BC9A3CB0}"/>
              </a:ext>
            </a:extLst>
          </p:cNvPr>
          <p:cNvSpPr>
            <a:spLocks noGrp="1"/>
          </p:cNvSpPr>
          <p:nvPr>
            <p:ph type="sldNum" sz="quarter" idx="12"/>
          </p:nvPr>
        </p:nvSpPr>
        <p:spPr/>
        <p:txBody>
          <a:bodyPr/>
          <a:lstStyle/>
          <a:p>
            <a:fld id="{6964725F-B315-4D4A-9331-81695847159E}" type="slidenum">
              <a:rPr lang="zh-CN" altLang="en-US" smtClean="0"/>
              <a:t>‹#›</a:t>
            </a:fld>
            <a:endParaRPr lang="zh-CN" altLang="en-US"/>
          </a:p>
        </p:txBody>
      </p:sp>
      <p:sp>
        <p:nvSpPr>
          <p:cNvPr id="6" name="矩形 5">
            <a:extLst>
              <a:ext uri="{FF2B5EF4-FFF2-40B4-BE49-F238E27FC236}">
                <a16:creationId xmlns:a16="http://schemas.microsoft.com/office/drawing/2014/main" id="{A78FFD49-D5E7-4019-BD28-97FB7CBA6D7E}"/>
              </a:ext>
            </a:extLst>
          </p:cNvPr>
          <p:cNvSpPr/>
          <p:nvPr userDrawn="1"/>
        </p:nvSpPr>
        <p:spPr>
          <a:xfrm>
            <a:off x="8848135" y="-675456"/>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00EE132E-080E-4608-A040-3B985C9B4C7D}"/>
              </a:ext>
            </a:extLst>
          </p:cNvPr>
          <p:cNvSpPr/>
          <p:nvPr userDrawn="1"/>
        </p:nvSpPr>
        <p:spPr>
          <a:xfrm>
            <a:off x="10431704" y="-171400"/>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a:extLst>
              <a:ext uri="{FF2B5EF4-FFF2-40B4-BE49-F238E27FC236}">
                <a16:creationId xmlns:a16="http://schemas.microsoft.com/office/drawing/2014/main" id="{7C91833E-C182-45F4-AB59-6BACC6759783}"/>
              </a:ext>
            </a:extLst>
          </p:cNvPr>
          <p:cNvSpPr/>
          <p:nvPr userDrawn="1"/>
        </p:nvSpPr>
        <p:spPr>
          <a:xfrm>
            <a:off x="11016152" y="573082"/>
            <a:ext cx="2432254" cy="2432254"/>
          </a:xfrm>
          <a:prstGeom prst="rect">
            <a:avLst/>
          </a:prstGeom>
          <a:noFill/>
          <a:ln w="9525">
            <a:solidFill>
              <a:srgbClr val="FFFFFF">
                <a:alpha val="5098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ound Diagonal Corner Rectangle 57">
            <a:extLst>
              <a:ext uri="{FF2B5EF4-FFF2-40B4-BE49-F238E27FC236}">
                <a16:creationId xmlns:a16="http://schemas.microsoft.com/office/drawing/2014/main" id="{CEEC9B8C-E306-4EFA-B6EF-18101A0AE5E5}"/>
              </a:ext>
            </a:extLst>
          </p:cNvPr>
          <p:cNvSpPr/>
          <p:nvPr userDrawn="1"/>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1" name="Round Diagonal Corner Rectangle 4">
            <a:extLst>
              <a:ext uri="{FF2B5EF4-FFF2-40B4-BE49-F238E27FC236}">
                <a16:creationId xmlns:a16="http://schemas.microsoft.com/office/drawing/2014/main" id="{F2AE9D2A-4BF9-47EA-A19E-89B8F8EDF98B}"/>
              </a:ext>
            </a:extLst>
          </p:cNvPr>
          <p:cNvSpPr/>
          <p:nvPr userDrawn="1"/>
        </p:nvSpPr>
        <p:spPr>
          <a:xfrm>
            <a:off x="4221251" y="1562441"/>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12" name="文本框 11">
            <a:extLst>
              <a:ext uri="{FF2B5EF4-FFF2-40B4-BE49-F238E27FC236}">
                <a16:creationId xmlns:a16="http://schemas.microsoft.com/office/drawing/2014/main" id="{752F1F02-4D9D-4A6B-B4F6-4C76C0133EC1}"/>
              </a:ext>
            </a:extLst>
          </p:cNvPr>
          <p:cNvSpPr txBox="1"/>
          <p:nvPr userDrawn="1"/>
        </p:nvSpPr>
        <p:spPr>
          <a:xfrm>
            <a:off x="3798959" y="6443636"/>
            <a:ext cx="7848872" cy="261610"/>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关注微信公众号</a:t>
            </a:r>
            <a:r>
              <a:rPr lang="en-US" altLang="zh-CN" sz="1100" dirty="0">
                <a:solidFill>
                  <a:schemeClr val="bg1"/>
                </a:solidFill>
                <a:latin typeface="微软雅黑" panose="020B0503020204020204" pitchFamily="34" charset="-122"/>
                <a:ea typeface="微软雅黑" panose="020B0503020204020204" pitchFamily="34" charset="-122"/>
              </a:rPr>
              <a:t>DSSF007</a:t>
            </a:r>
            <a:r>
              <a:rPr lang="zh-CN" altLang="en-US" sz="1100" dirty="0">
                <a:solidFill>
                  <a:schemeClr val="bg1"/>
                </a:solidFill>
                <a:latin typeface="微软雅黑" panose="020B0503020204020204" pitchFamily="34" charset="-122"/>
                <a:ea typeface="微软雅黑" panose="020B0503020204020204" pitchFamily="34" charset="-122"/>
              </a:rPr>
              <a:t>，回复关键字“清华电脑学堂”获取更多资源</a:t>
            </a:r>
          </a:p>
        </p:txBody>
      </p:sp>
    </p:spTree>
    <p:extLst>
      <p:ext uri="{BB962C8B-B14F-4D97-AF65-F5344CB8AC3E}">
        <p14:creationId xmlns:p14="http://schemas.microsoft.com/office/powerpoint/2010/main" val="470595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1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1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25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A7FBEF-B144-4166-9991-0AEE98C1052E}" type="datetimeFigureOut">
              <a:rPr lang="zh-CN" altLang="en-US" smtClean="0"/>
              <a:t>2022/6/28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64725F-B315-4D4A-9331-81695847159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10" name="TextBox 9"/>
          <p:cNvSpPr txBox="1"/>
          <p:nvPr/>
        </p:nvSpPr>
        <p:spPr>
          <a:xfrm>
            <a:off x="2542791" y="4941168"/>
            <a:ext cx="7104830" cy="1015663"/>
          </a:xfrm>
          <a:prstGeom prst="rect">
            <a:avLst/>
          </a:prstGeom>
          <a:noFill/>
        </p:spPr>
        <p:txBody>
          <a:bodyPr wrap="none" rtlCol="0">
            <a:spAutoFit/>
          </a:bodyPr>
          <a:lstStyle/>
          <a:p>
            <a:r>
              <a:rPr lang="zh-CN" altLang="zh-CN" sz="6000" b="1" dirty="0"/>
              <a:t>第</a:t>
            </a:r>
            <a:r>
              <a:rPr lang="en-US" altLang="zh-CN" sz="6000" b="1" dirty="0"/>
              <a:t>1</a:t>
            </a:r>
            <a:r>
              <a:rPr lang="zh-CN" altLang="zh-CN" sz="6000" b="1" dirty="0"/>
              <a:t>章  音频基础知识</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020892" y="1058348"/>
            <a:ext cx="10148628" cy="3807132"/>
          </a:xfrm>
          <a:prstGeom prst="rect">
            <a:avLst/>
          </a:prstGeom>
        </p:spPr>
        <p:txBody>
          <a:bodyPr wrap="square">
            <a:spAutoFit/>
          </a:bodyPr>
          <a:lstStyle/>
          <a:p>
            <a:pPr indent="457200">
              <a:lnSpc>
                <a:spcPct val="150000"/>
              </a:lnSpc>
            </a:pPr>
            <a:r>
              <a:rPr lang="en-US" altLang="zh-CN" b="1" dirty="0"/>
              <a:t>1.1.5  </a:t>
            </a:r>
            <a:r>
              <a:rPr lang="zh-CN" altLang="zh-CN" b="1" dirty="0"/>
              <a:t>音频信号</a:t>
            </a:r>
          </a:p>
          <a:p>
            <a:pPr indent="457200">
              <a:lnSpc>
                <a:spcPct val="150000"/>
              </a:lnSpc>
            </a:pPr>
            <a:r>
              <a:rPr lang="zh-CN" altLang="zh-CN" dirty="0"/>
              <a:t>音频信号是一种带有语音、音乐和音效且有规律的声波频率和幅度变化的信息载体。根据声波的特征，可把音频信息分类为规则音频和不规则声音。其中规则音频又可以分为语音、音乐和音效；规则音频则是一种连续变化的模拟信号，可以一条连续的曲线来表示，称为声波。</a:t>
            </a:r>
          </a:p>
          <a:p>
            <a:pPr indent="457200">
              <a:lnSpc>
                <a:spcPct val="150000"/>
              </a:lnSpc>
            </a:pPr>
            <a:r>
              <a:rPr lang="zh-CN" altLang="zh-CN" dirty="0"/>
              <a:t>声音的三个要素是音调、音强和银色，声波的三个重要参数是频率、幅度和相位，这些也决定了音频信号的特征。</a:t>
            </a:r>
          </a:p>
          <a:p>
            <a:pPr indent="457200">
              <a:lnSpc>
                <a:spcPct val="150000"/>
              </a:lnSpc>
            </a:pPr>
            <a:r>
              <a:rPr lang="zh-CN" altLang="zh-CN" dirty="0"/>
              <a:t>（</a:t>
            </a:r>
            <a:r>
              <a:rPr lang="en-US" altLang="zh-CN" dirty="0"/>
              <a:t>1</a:t>
            </a:r>
            <a:r>
              <a:rPr lang="zh-CN" altLang="zh-CN" dirty="0"/>
              <a:t>）频率与音调</a:t>
            </a:r>
          </a:p>
          <a:p>
            <a:pPr indent="457200">
              <a:lnSpc>
                <a:spcPct val="150000"/>
              </a:lnSpc>
            </a:pPr>
            <a:r>
              <a:rPr lang="zh-CN" altLang="zh-CN" dirty="0"/>
              <a:t>频率是指信号每秒变化的次数。人对声音频率的感觉表现为音调的高低，在音乐中称为音高。音调正是由频率决定的。</a:t>
            </a:r>
          </a:p>
        </p:txBody>
      </p:sp>
    </p:spTree>
    <p:extLst>
      <p:ext uri="{BB962C8B-B14F-4D97-AF65-F5344CB8AC3E}">
        <p14:creationId xmlns:p14="http://schemas.microsoft.com/office/powerpoint/2010/main" val="31826411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361805" y="1363055"/>
            <a:ext cx="9466802" cy="3368871"/>
          </a:xfrm>
          <a:prstGeom prst="rect">
            <a:avLst/>
          </a:prstGeom>
        </p:spPr>
        <p:txBody>
          <a:bodyPr wrap="square">
            <a:spAutoFit/>
          </a:bodyPr>
          <a:lstStyle/>
          <a:p>
            <a:pPr indent="457200">
              <a:lnSpc>
                <a:spcPct val="150000"/>
              </a:lnSpc>
            </a:pPr>
            <a:r>
              <a:rPr lang="zh-CN" altLang="zh-CN" dirty="0"/>
              <a:t>（</a:t>
            </a:r>
            <a:r>
              <a:rPr lang="en-US" altLang="zh-CN" dirty="0"/>
              <a:t>2</a:t>
            </a:r>
            <a:r>
              <a:rPr lang="zh-CN" altLang="zh-CN" dirty="0"/>
              <a:t>）音强</a:t>
            </a:r>
          </a:p>
          <a:p>
            <a:pPr indent="457200">
              <a:lnSpc>
                <a:spcPct val="150000"/>
              </a:lnSpc>
            </a:pPr>
            <a:r>
              <a:rPr lang="zh-CN" altLang="zh-CN" dirty="0"/>
              <a:t>人耳对于声音细节的分辨只有在强度适中时才最灵敏，人的听觉响应与声音的强度呈对数关系。我们常用音量来描述音强，以分贝（</a:t>
            </a:r>
            <a:r>
              <a:rPr lang="en-US" altLang="zh-CN" dirty="0"/>
              <a:t>dB=20log</a:t>
            </a:r>
            <a:r>
              <a:rPr lang="zh-CN" altLang="zh-CN" dirty="0"/>
              <a:t>）为单位，在处理音频信号时，绝对强度可以放大，但其绝对强度更有意义。</a:t>
            </a:r>
          </a:p>
          <a:p>
            <a:pPr indent="457200">
              <a:lnSpc>
                <a:spcPct val="150000"/>
              </a:lnSpc>
            </a:pPr>
            <a:r>
              <a:rPr lang="zh-CN" altLang="zh-CN" dirty="0"/>
              <a:t>（</a:t>
            </a:r>
            <a:r>
              <a:rPr lang="en-US" altLang="zh-CN" dirty="0"/>
              <a:t>3</a:t>
            </a:r>
            <a:r>
              <a:rPr lang="zh-CN" altLang="zh-CN" dirty="0"/>
              <a:t>）采集方式</a:t>
            </a:r>
          </a:p>
          <a:p>
            <a:pPr indent="457200">
              <a:lnSpc>
                <a:spcPct val="150000"/>
              </a:lnSpc>
            </a:pPr>
            <a:r>
              <a:rPr lang="zh-CN" altLang="zh-CN" dirty="0"/>
              <a:t>过去对大音频信号采用限幅的方式，即对打信号进行限幅输出，对小信号不予处理。这样音频信号过小时，可自行调节音量，但也会影响收听效果。随着电子技术、计算机技术和通信技术的发展，数字信号处理技术已广泛地深入人们生活的各个领域。</a:t>
            </a:r>
          </a:p>
        </p:txBody>
      </p:sp>
    </p:spTree>
    <p:extLst>
      <p:ext uri="{BB962C8B-B14F-4D97-AF65-F5344CB8AC3E}">
        <p14:creationId xmlns:p14="http://schemas.microsoft.com/office/powerpoint/2010/main" val="3725636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172221" y="1072103"/>
            <a:ext cx="9845969" cy="4301113"/>
          </a:xfrm>
          <a:prstGeom prst="rect">
            <a:avLst/>
          </a:prstGeom>
        </p:spPr>
        <p:txBody>
          <a:bodyPr wrap="square">
            <a:spAutoFit/>
          </a:bodyPr>
          <a:lstStyle/>
          <a:p>
            <a:pPr indent="457200">
              <a:lnSpc>
                <a:spcPct val="150000"/>
              </a:lnSpc>
            </a:pPr>
            <a:r>
              <a:rPr lang="en-US" altLang="zh-CN" b="1" dirty="0"/>
              <a:t>1.1.6  </a:t>
            </a:r>
            <a:r>
              <a:rPr lang="zh-CN" altLang="zh-CN" b="1" dirty="0"/>
              <a:t>编码压缩</a:t>
            </a:r>
          </a:p>
          <a:p>
            <a:pPr indent="457200">
              <a:lnSpc>
                <a:spcPct val="150000"/>
              </a:lnSpc>
            </a:pPr>
            <a:r>
              <a:rPr lang="zh-CN" altLang="zh-CN" dirty="0"/>
              <a:t>目前采用的编码方式有多种，脉冲编码调制（</a:t>
            </a:r>
            <a:r>
              <a:rPr lang="en-US" altLang="zh-CN" dirty="0"/>
              <a:t>PCM</a:t>
            </a:r>
            <a:r>
              <a:rPr lang="zh-CN" altLang="zh-CN" dirty="0"/>
              <a:t>）是一种把模拟信号转换成数字信号最基本的编码方式，它将信号的强度依照同样的间距分成若干段，然后用独特的数码记号（通常是二进制）来编码。</a:t>
            </a:r>
          </a:p>
          <a:p>
            <a:pPr indent="457200">
              <a:lnSpc>
                <a:spcPct val="150000"/>
              </a:lnSpc>
            </a:pPr>
            <a:r>
              <a:rPr lang="zh-CN" altLang="zh-CN" dirty="0"/>
              <a:t>经过采样、量化得到的</a:t>
            </a:r>
            <a:r>
              <a:rPr lang="en-US" altLang="zh-CN" dirty="0"/>
              <a:t>PCM</a:t>
            </a:r>
            <a:r>
              <a:rPr lang="zh-CN" altLang="zh-CN" dirty="0"/>
              <a:t>就是数字音频信号，可直接在计算机中传输和存储，但需要很大的存储容量来存放，对其进行压缩可以减少数据量、提高传输速率。</a:t>
            </a:r>
          </a:p>
          <a:p>
            <a:pPr indent="457200">
              <a:lnSpc>
                <a:spcPct val="150000"/>
              </a:lnSpc>
            </a:pPr>
            <a:r>
              <a:rPr lang="zh-CN" altLang="zh-CN" dirty="0"/>
              <a:t>压缩编码的基本指标之一是压缩比，是指同一时间间隔内的音频数据量在压缩前后的大小比。压缩比越大，丢失的信息越多，信号还原时失真也越大。因此在压缩编码时，既要最大限度的降低数据量，又要尽可能不对信息造成损伤，以达到较好的听觉效果。二者相互矛盾，需要根据不同信号特点和不同的需要折中选择合适的数字音频格式。</a:t>
            </a:r>
          </a:p>
        </p:txBody>
      </p:sp>
    </p:spTree>
    <p:extLst>
      <p:ext uri="{BB962C8B-B14F-4D97-AF65-F5344CB8AC3E}">
        <p14:creationId xmlns:p14="http://schemas.microsoft.com/office/powerpoint/2010/main" val="3762941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2</a:t>
              </a:r>
            </a:p>
          </p:txBody>
        </p:sp>
      </p:grpSp>
      <p:sp>
        <p:nvSpPr>
          <p:cNvPr id="8" name="TextBox 64"/>
          <p:cNvSpPr>
            <a:spLocks noChangeArrowheads="1"/>
          </p:cNvSpPr>
          <p:nvPr/>
        </p:nvSpPr>
        <p:spPr bwMode="auto">
          <a:xfrm>
            <a:off x="4956850" y="3625861"/>
            <a:ext cx="2348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数字音频格式</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024647" y="518127"/>
            <a:ext cx="10141118" cy="5446363"/>
          </a:xfrm>
          <a:prstGeom prst="rect">
            <a:avLst/>
          </a:prstGeom>
        </p:spPr>
        <p:txBody>
          <a:bodyPr wrap="square">
            <a:spAutoFit/>
          </a:bodyPr>
          <a:lstStyle/>
          <a:p>
            <a:pPr indent="457200">
              <a:lnSpc>
                <a:spcPct val="150000"/>
              </a:lnSpc>
            </a:pPr>
            <a:r>
              <a:rPr lang="en-US" altLang="zh-CN" b="1" dirty="0"/>
              <a:t>1.2.1  </a:t>
            </a:r>
            <a:r>
              <a:rPr lang="zh-CN" altLang="zh-CN" b="1" dirty="0"/>
              <a:t>常见音频格式</a:t>
            </a:r>
          </a:p>
          <a:p>
            <a:pPr indent="457200">
              <a:lnSpc>
                <a:spcPct val="150000"/>
              </a:lnSpc>
            </a:pPr>
            <a:r>
              <a:rPr lang="en-US" altLang="zh-CN" dirty="0"/>
              <a:t>Audition</a:t>
            </a:r>
            <a:r>
              <a:rPr lang="zh-CN" altLang="zh-CN" dirty="0"/>
              <a:t>功能非常强大，几乎支持所有的数字音频格式，包括</a:t>
            </a:r>
            <a:r>
              <a:rPr lang="en-US" altLang="zh-CN" dirty="0"/>
              <a:t>MP3</a:t>
            </a:r>
            <a:r>
              <a:rPr lang="zh-CN" altLang="zh-CN" dirty="0"/>
              <a:t>、</a:t>
            </a:r>
            <a:r>
              <a:rPr lang="en-US" altLang="zh-CN" dirty="0"/>
              <a:t>WAV</a:t>
            </a:r>
            <a:r>
              <a:rPr lang="zh-CN" altLang="zh-CN" dirty="0"/>
              <a:t>、</a:t>
            </a:r>
            <a:r>
              <a:rPr lang="en-US" altLang="zh-CN" dirty="0"/>
              <a:t>WMA</a:t>
            </a:r>
            <a:r>
              <a:rPr lang="zh-CN" altLang="zh-CN" dirty="0"/>
              <a:t>、</a:t>
            </a:r>
            <a:r>
              <a:rPr lang="en-US" altLang="zh-CN" dirty="0"/>
              <a:t>MIDI</a:t>
            </a:r>
            <a:r>
              <a:rPr lang="zh-CN" altLang="zh-CN" dirty="0"/>
              <a:t>、</a:t>
            </a:r>
            <a:r>
              <a:rPr lang="en-US" altLang="zh-CN" dirty="0"/>
              <a:t>CDA</a:t>
            </a:r>
            <a:r>
              <a:rPr lang="zh-CN" altLang="zh-CN" dirty="0"/>
              <a:t>等。</a:t>
            </a:r>
          </a:p>
          <a:p>
            <a:pPr indent="457200">
              <a:lnSpc>
                <a:spcPct val="150000"/>
              </a:lnSpc>
            </a:pPr>
            <a:r>
              <a:rPr lang="zh-CN" altLang="zh-CN" dirty="0"/>
              <a:t>（</a:t>
            </a:r>
            <a:r>
              <a:rPr lang="en-US" altLang="zh-CN" dirty="0"/>
              <a:t>1</a:t>
            </a:r>
            <a:r>
              <a:rPr lang="zh-CN" altLang="zh-CN" dirty="0"/>
              <a:t>）</a:t>
            </a:r>
            <a:r>
              <a:rPr lang="en-US" altLang="zh-CN" dirty="0"/>
              <a:t>MP3</a:t>
            </a:r>
            <a:r>
              <a:rPr lang="zh-CN" altLang="zh-CN" dirty="0"/>
              <a:t>格式</a:t>
            </a:r>
          </a:p>
          <a:p>
            <a:pPr indent="457200">
              <a:lnSpc>
                <a:spcPct val="150000"/>
              </a:lnSpc>
            </a:pPr>
            <a:r>
              <a:rPr lang="en-US" altLang="zh-CN" dirty="0"/>
              <a:t>MP3</a:t>
            </a:r>
            <a:r>
              <a:rPr lang="zh-CN" altLang="zh-CN" dirty="0"/>
              <a:t>是一种音频压缩技术，全称是动态影像专家压缩标准音频层面</a:t>
            </a:r>
            <a:r>
              <a:rPr lang="en-US" altLang="zh-CN" dirty="0"/>
              <a:t>3</a:t>
            </a:r>
            <a:r>
              <a:rPr lang="zh-CN" altLang="zh-CN" dirty="0"/>
              <a:t>（</a:t>
            </a:r>
            <a:r>
              <a:rPr lang="en-US" altLang="zh-CN" dirty="0"/>
              <a:t>Moving Picture Experts Group Audio Layer</a:t>
            </a:r>
            <a:r>
              <a:rPr lang="zh-CN" altLang="zh-CN" dirty="0"/>
              <a:t>Ⅲ），简称为</a:t>
            </a:r>
            <a:r>
              <a:rPr lang="en-US" altLang="zh-CN" dirty="0"/>
              <a:t>MP3</a:t>
            </a:r>
            <a:r>
              <a:rPr lang="zh-CN" altLang="zh-CN" dirty="0"/>
              <a:t>。该压缩技术被设计用来大幅度地降低音频数据量，将音乐以</a:t>
            </a:r>
            <a:r>
              <a:rPr lang="en-US" altLang="zh-CN" dirty="0"/>
              <a:t>1:10</a:t>
            </a:r>
            <a:r>
              <a:rPr lang="zh-CN" altLang="zh-CN" dirty="0"/>
              <a:t>甚至</a:t>
            </a:r>
            <a:r>
              <a:rPr lang="en-US" altLang="zh-CN" dirty="0"/>
              <a:t>1:12</a:t>
            </a:r>
            <a:r>
              <a:rPr lang="zh-CN" altLang="zh-CN" dirty="0"/>
              <a:t>的压缩率压缩成容量较小且音质没有明显下降的文件。</a:t>
            </a:r>
          </a:p>
          <a:p>
            <a:pPr indent="457200">
              <a:lnSpc>
                <a:spcPct val="150000"/>
              </a:lnSpc>
            </a:pPr>
            <a:r>
              <a:rPr lang="en-US" altLang="zh-CN" dirty="0"/>
              <a:t>MP3</a:t>
            </a:r>
            <a:r>
              <a:rPr lang="zh-CN" altLang="zh-CN" dirty="0"/>
              <a:t>可以根据不同需要采用不同的采样率进行编码，其中</a:t>
            </a:r>
            <a:r>
              <a:rPr lang="en-US" altLang="zh-CN" dirty="0"/>
              <a:t>127k</a:t>
            </a:r>
            <a:r>
              <a:rPr lang="zh-CN" altLang="zh-CN" dirty="0"/>
              <a:t>采样率的音质接近于</a:t>
            </a:r>
            <a:r>
              <a:rPr lang="en-US" altLang="zh-CN" dirty="0"/>
              <a:t>CD</a:t>
            </a:r>
            <a:r>
              <a:rPr lang="zh-CN" altLang="zh-CN" dirty="0"/>
              <a:t>音频，而文件大小仅为</a:t>
            </a:r>
            <a:r>
              <a:rPr lang="en-US" altLang="zh-CN" dirty="0"/>
              <a:t>CD</a:t>
            </a:r>
            <a:r>
              <a:rPr lang="zh-CN" altLang="zh-CN" dirty="0"/>
              <a:t>音乐的</a:t>
            </a:r>
            <a:r>
              <a:rPr lang="en-US" altLang="zh-CN" dirty="0"/>
              <a:t>10%</a:t>
            </a:r>
            <a:r>
              <a:rPr lang="zh-CN" altLang="zh-CN" dirty="0"/>
              <a:t>。目前，</a:t>
            </a:r>
            <a:r>
              <a:rPr lang="en-US" altLang="zh-CN" dirty="0"/>
              <a:t>MP3</a:t>
            </a:r>
            <a:r>
              <a:rPr lang="zh-CN" altLang="zh-CN" dirty="0"/>
              <a:t>已经成为最为流行的音乐格式之一。</a:t>
            </a:r>
          </a:p>
          <a:p>
            <a:pPr indent="457200">
              <a:lnSpc>
                <a:spcPct val="150000"/>
              </a:lnSpc>
            </a:pPr>
            <a:r>
              <a:rPr lang="zh-CN" altLang="zh-CN" dirty="0"/>
              <a:t>（</a:t>
            </a:r>
            <a:r>
              <a:rPr lang="en-US" altLang="zh-CN" dirty="0"/>
              <a:t>2</a:t>
            </a:r>
            <a:r>
              <a:rPr lang="zh-CN" altLang="zh-CN" dirty="0"/>
              <a:t>）</a:t>
            </a:r>
            <a:r>
              <a:rPr lang="en-US" altLang="zh-CN" dirty="0"/>
              <a:t>WAV</a:t>
            </a:r>
            <a:r>
              <a:rPr lang="zh-CN" altLang="zh-CN" dirty="0"/>
              <a:t>格式</a:t>
            </a:r>
          </a:p>
          <a:p>
            <a:pPr indent="457200">
              <a:lnSpc>
                <a:spcPct val="150000"/>
              </a:lnSpc>
            </a:pPr>
            <a:r>
              <a:rPr lang="en-US" altLang="zh-CN" dirty="0"/>
              <a:t>WAV</a:t>
            </a:r>
            <a:r>
              <a:rPr lang="zh-CN" altLang="zh-CN" dirty="0"/>
              <a:t>是微软公司开发的一种声音文件格式，又称为波形文件，是</a:t>
            </a:r>
            <a:r>
              <a:rPr lang="en-US" altLang="zh-CN" dirty="0"/>
              <a:t>Windows</a:t>
            </a:r>
            <a:r>
              <a:rPr lang="zh-CN" altLang="zh-CN" dirty="0"/>
              <a:t>系统上使用最为广泛的音频文件格式。</a:t>
            </a:r>
            <a:r>
              <a:rPr lang="en-US" altLang="zh-CN" dirty="0"/>
              <a:t>WAV</a:t>
            </a:r>
            <a:r>
              <a:rPr lang="zh-CN" altLang="zh-CN" dirty="0"/>
              <a:t>格式支持许多压缩算法，支持多种音频位数、采样频率和声道，采用</a:t>
            </a:r>
            <a:r>
              <a:rPr lang="en-US" altLang="zh-CN" dirty="0"/>
              <a:t>44.1k</a:t>
            </a:r>
            <a:r>
              <a:rPr lang="zh-CN" altLang="zh-CN" dirty="0"/>
              <a:t>的采样频率及</a:t>
            </a:r>
            <a:r>
              <a:rPr lang="en-US" altLang="zh-CN" dirty="0"/>
              <a:t>16</a:t>
            </a:r>
            <a:r>
              <a:rPr lang="zh-CN" altLang="zh-CN" dirty="0"/>
              <a:t>位量化位数，音质与</a:t>
            </a:r>
            <a:r>
              <a:rPr lang="en-US" altLang="zh-CN" dirty="0"/>
              <a:t>CD</a:t>
            </a:r>
            <a:r>
              <a:rPr lang="zh-CN" altLang="zh-CN" dirty="0"/>
              <a:t>相差无几。</a:t>
            </a:r>
            <a:r>
              <a:rPr lang="en-US" altLang="zh-CN" dirty="0"/>
              <a:t>WAV</a:t>
            </a:r>
            <a:r>
              <a:rPr lang="zh-CN" altLang="zh-CN" dirty="0"/>
              <a:t>格式可以重现各种声音，但产生的文件很大，多用于存储简短的声音片段。</a:t>
            </a:r>
          </a:p>
        </p:txBody>
      </p:sp>
    </p:spTree>
    <p:extLst>
      <p:ext uri="{BB962C8B-B14F-4D97-AF65-F5344CB8AC3E}">
        <p14:creationId xmlns:p14="http://schemas.microsoft.com/office/powerpoint/2010/main" val="38322675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805355" y="994041"/>
            <a:ext cx="10579701" cy="4615366"/>
          </a:xfrm>
          <a:prstGeom prst="rect">
            <a:avLst/>
          </a:prstGeom>
        </p:spPr>
        <p:txBody>
          <a:bodyPr wrap="square">
            <a:spAutoFit/>
          </a:bodyPr>
          <a:lstStyle/>
          <a:p>
            <a:pPr indent="457200">
              <a:lnSpc>
                <a:spcPct val="150000"/>
              </a:lnSpc>
            </a:pPr>
            <a:r>
              <a:rPr lang="zh-CN" altLang="zh-CN" dirty="0"/>
              <a:t>（</a:t>
            </a:r>
            <a:r>
              <a:rPr lang="en-US" altLang="zh-CN" dirty="0"/>
              <a:t>3</a:t>
            </a:r>
            <a:r>
              <a:rPr lang="zh-CN" altLang="zh-CN" dirty="0"/>
              <a:t>）</a:t>
            </a:r>
            <a:r>
              <a:rPr lang="en-US" altLang="zh-CN" dirty="0"/>
              <a:t>WMA</a:t>
            </a:r>
            <a:r>
              <a:rPr lang="zh-CN" altLang="zh-CN" dirty="0"/>
              <a:t>格式</a:t>
            </a:r>
          </a:p>
          <a:p>
            <a:pPr indent="457200">
              <a:lnSpc>
                <a:spcPct val="150000"/>
              </a:lnSpc>
            </a:pPr>
            <a:r>
              <a:rPr lang="en-US" altLang="zh-CN" dirty="0"/>
              <a:t>WMA</a:t>
            </a:r>
            <a:r>
              <a:rPr lang="zh-CN" altLang="zh-CN" dirty="0"/>
              <a:t>是微软公司开发的网络音频格式，同时兼顾了保真度和网络传输需求。</a:t>
            </a:r>
            <a:r>
              <a:rPr lang="en-US" altLang="zh-CN" dirty="0"/>
              <a:t>WMA</a:t>
            </a:r>
            <a:r>
              <a:rPr lang="zh-CN" altLang="zh-CN" dirty="0"/>
              <a:t>格式可以通过减少数据流量但保持音质的方式来达到更高的压缩目的，其压缩率一般可以达到</a:t>
            </a:r>
            <a:r>
              <a:rPr lang="en-US" altLang="zh-CN" dirty="0"/>
              <a:t>1:18</a:t>
            </a:r>
            <a:r>
              <a:rPr lang="zh-CN" altLang="zh-CN" dirty="0"/>
              <a:t>。此外，</a:t>
            </a:r>
            <a:r>
              <a:rPr lang="en-US" altLang="zh-CN" dirty="0"/>
              <a:t>WMA</a:t>
            </a:r>
            <a:r>
              <a:rPr lang="zh-CN" altLang="zh-CN" dirty="0"/>
              <a:t>格式还可以通过</a:t>
            </a:r>
            <a:r>
              <a:rPr lang="en-US" altLang="zh-CN" dirty="0"/>
              <a:t>DRM</a:t>
            </a:r>
            <a:r>
              <a:rPr lang="zh-CN" altLang="zh-CN" dirty="0"/>
              <a:t>方案放置拷贝，或者限制播放时间和播放次数，以及限制播放机器，从而有效防止盗版。</a:t>
            </a:r>
          </a:p>
          <a:p>
            <a:pPr indent="457200">
              <a:lnSpc>
                <a:spcPct val="150000"/>
              </a:lnSpc>
            </a:pPr>
            <a:r>
              <a:rPr lang="zh-CN" altLang="zh-CN" dirty="0"/>
              <a:t>（</a:t>
            </a:r>
            <a:r>
              <a:rPr lang="en-US" altLang="zh-CN" dirty="0"/>
              <a:t>4</a:t>
            </a:r>
            <a:r>
              <a:rPr lang="zh-CN" altLang="zh-CN" dirty="0"/>
              <a:t>）</a:t>
            </a:r>
            <a:r>
              <a:rPr lang="en-US" altLang="zh-CN" dirty="0"/>
              <a:t>MIDI</a:t>
            </a:r>
            <a:r>
              <a:rPr lang="zh-CN" altLang="zh-CN" dirty="0"/>
              <a:t>格式</a:t>
            </a:r>
          </a:p>
          <a:p>
            <a:pPr indent="457200">
              <a:lnSpc>
                <a:spcPct val="150000"/>
              </a:lnSpc>
            </a:pPr>
            <a:r>
              <a:rPr lang="en-US" altLang="zh-CN" dirty="0"/>
              <a:t>MIDI</a:t>
            </a:r>
            <a:r>
              <a:rPr lang="zh-CN" altLang="zh-CN" dirty="0"/>
              <a:t>又称为乐器数字借口，是数字音乐电子合成乐器的统一国际标准。它与波形文件不同，记录的不是声音本身，而是将每个音符记录为一个数字指令。计算机将这些指令发给声卡，声卡负责将这些声音合成出来，声卡质量越高合成效果越好。</a:t>
            </a:r>
            <a:r>
              <a:rPr lang="en-US" altLang="zh-CN" dirty="0"/>
              <a:t>MIDI</a:t>
            </a:r>
            <a:r>
              <a:rPr lang="zh-CN" altLang="zh-CN" dirty="0"/>
              <a:t>格式比较节省空间，可以满足长时间音乐的需要。</a:t>
            </a:r>
          </a:p>
          <a:p>
            <a:pPr indent="457200">
              <a:lnSpc>
                <a:spcPct val="150000"/>
              </a:lnSpc>
            </a:pPr>
            <a:r>
              <a:rPr lang="zh-CN" altLang="zh-CN" dirty="0"/>
              <a:t>（</a:t>
            </a:r>
            <a:r>
              <a:rPr lang="en-US" altLang="zh-CN" dirty="0"/>
              <a:t>5</a:t>
            </a:r>
            <a:r>
              <a:rPr lang="zh-CN" altLang="zh-CN" dirty="0"/>
              <a:t>）</a:t>
            </a:r>
            <a:r>
              <a:rPr lang="en-US" altLang="zh-CN" dirty="0"/>
              <a:t>CDA</a:t>
            </a:r>
            <a:r>
              <a:rPr lang="zh-CN" altLang="zh-CN" dirty="0"/>
              <a:t>格式</a:t>
            </a:r>
          </a:p>
          <a:p>
            <a:pPr indent="457200">
              <a:lnSpc>
                <a:spcPct val="150000"/>
              </a:lnSpc>
            </a:pPr>
            <a:r>
              <a:rPr lang="en-US" altLang="zh-CN" dirty="0"/>
              <a:t>CDA</a:t>
            </a:r>
            <a:r>
              <a:rPr lang="zh-CN" altLang="zh-CN" dirty="0"/>
              <a:t>格式使用</a:t>
            </a:r>
            <a:r>
              <a:rPr lang="en-US" altLang="zh-CN" dirty="0"/>
              <a:t>44.1k</a:t>
            </a:r>
            <a:r>
              <a:rPr lang="zh-CN" altLang="zh-CN" dirty="0"/>
              <a:t>的采样频率，速率</a:t>
            </a:r>
            <a:r>
              <a:rPr lang="en-US" altLang="zh-CN" dirty="0"/>
              <a:t>88k/s</a:t>
            </a:r>
            <a:r>
              <a:rPr lang="zh-CN" altLang="zh-CN" dirty="0"/>
              <a:t>，</a:t>
            </a:r>
            <a:r>
              <a:rPr lang="en-US" altLang="zh-CN" dirty="0"/>
              <a:t>16</a:t>
            </a:r>
            <a:r>
              <a:rPr lang="zh-CN" altLang="zh-CN" dirty="0"/>
              <a:t>位量化位数，可以说是基本忠于原声。在大多数播放软件的“文件类型”列表中都可以看到</a:t>
            </a:r>
            <a:r>
              <a:rPr lang="en-US" altLang="zh-CN" dirty="0"/>
              <a:t>*.</a:t>
            </a:r>
            <a:r>
              <a:rPr lang="en-US" altLang="zh-CN" dirty="0" err="1"/>
              <a:t>cda</a:t>
            </a:r>
            <a:r>
              <a:rPr lang="zh-CN" altLang="zh-CN" dirty="0"/>
              <a:t>格式，这就是</a:t>
            </a:r>
            <a:r>
              <a:rPr lang="en-US" altLang="zh-CN" dirty="0"/>
              <a:t>CD</a:t>
            </a:r>
            <a:r>
              <a:rPr lang="zh-CN" altLang="zh-CN" dirty="0"/>
              <a:t>音轨。</a:t>
            </a:r>
          </a:p>
        </p:txBody>
      </p:sp>
    </p:spTree>
    <p:extLst>
      <p:ext uri="{BB962C8B-B14F-4D97-AF65-F5344CB8AC3E}">
        <p14:creationId xmlns:p14="http://schemas.microsoft.com/office/powerpoint/2010/main" val="32547688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1306674" y="1037521"/>
            <a:ext cx="9577064" cy="4176464"/>
          </a:xfrm>
          <a:prstGeom prst="rect">
            <a:avLst/>
          </a:prstGeom>
        </p:spPr>
        <p:txBody>
          <a:bodyPr wrap="square">
            <a:spAutoFit/>
          </a:bodyPr>
          <a:lstStyle/>
          <a:p>
            <a:pPr indent="457200">
              <a:lnSpc>
                <a:spcPct val="150000"/>
              </a:lnSpc>
            </a:pPr>
            <a:r>
              <a:rPr lang="en-US" altLang="zh-CN" b="1" dirty="0"/>
              <a:t>1.2.2  </a:t>
            </a:r>
            <a:r>
              <a:rPr lang="zh-CN" altLang="zh-CN" b="1" dirty="0"/>
              <a:t>其他格式</a:t>
            </a:r>
          </a:p>
          <a:p>
            <a:pPr indent="457200">
              <a:lnSpc>
                <a:spcPct val="150000"/>
              </a:lnSpc>
            </a:pPr>
            <a:r>
              <a:rPr lang="zh-CN" altLang="zh-CN" dirty="0"/>
              <a:t>除了上述介绍的常用音频格式外，</a:t>
            </a:r>
            <a:r>
              <a:rPr lang="en-US" altLang="zh-CN" dirty="0"/>
              <a:t>Audition</a:t>
            </a:r>
            <a:r>
              <a:rPr lang="zh-CN" altLang="zh-CN" dirty="0"/>
              <a:t>还支持</a:t>
            </a:r>
            <a:r>
              <a:rPr lang="en-US" altLang="zh-CN" dirty="0"/>
              <a:t>MP4</a:t>
            </a:r>
            <a:r>
              <a:rPr lang="zh-CN" altLang="zh-CN" dirty="0"/>
              <a:t>、</a:t>
            </a:r>
            <a:r>
              <a:rPr lang="en-US" altLang="zh-CN" dirty="0"/>
              <a:t>AAC</a:t>
            </a:r>
            <a:r>
              <a:rPr lang="zh-CN" altLang="zh-CN" dirty="0"/>
              <a:t>、</a:t>
            </a:r>
            <a:r>
              <a:rPr lang="en-US" altLang="zh-CN" dirty="0"/>
              <a:t>AVI</a:t>
            </a:r>
            <a:r>
              <a:rPr lang="zh-CN" altLang="zh-CN" dirty="0"/>
              <a:t>等音视频格式。</a:t>
            </a:r>
          </a:p>
          <a:p>
            <a:pPr indent="457200">
              <a:lnSpc>
                <a:spcPct val="150000"/>
              </a:lnSpc>
            </a:pPr>
            <a:r>
              <a:rPr lang="zh-CN" altLang="zh-CN" dirty="0"/>
              <a:t>（</a:t>
            </a:r>
            <a:r>
              <a:rPr lang="en-US" altLang="zh-CN" dirty="0"/>
              <a:t>1</a:t>
            </a:r>
            <a:r>
              <a:rPr lang="zh-CN" altLang="zh-CN" dirty="0"/>
              <a:t>）</a:t>
            </a:r>
            <a:r>
              <a:rPr lang="en-US" altLang="zh-CN" dirty="0"/>
              <a:t>MP4</a:t>
            </a:r>
            <a:endParaRPr lang="zh-CN" altLang="zh-CN" dirty="0"/>
          </a:p>
          <a:p>
            <a:pPr indent="457200">
              <a:lnSpc>
                <a:spcPct val="150000"/>
              </a:lnSpc>
            </a:pPr>
            <a:r>
              <a:rPr lang="en-US" altLang="zh-CN" dirty="0"/>
              <a:t>MP4</a:t>
            </a:r>
            <a:r>
              <a:rPr lang="zh-CN" altLang="zh-CN" dirty="0"/>
              <a:t>采用的是美国电话电报公司研发的以“知觉编码”为关键技术的</a:t>
            </a:r>
            <a:r>
              <a:rPr lang="en-US" altLang="zh-CN" dirty="0"/>
              <a:t>A2B</a:t>
            </a:r>
            <a:r>
              <a:rPr lang="zh-CN" altLang="zh-CN" dirty="0"/>
              <a:t>音乐压缩技术，是一种新型音乐格式。</a:t>
            </a:r>
            <a:r>
              <a:rPr lang="en-US" altLang="zh-CN" dirty="0"/>
              <a:t>MP4</a:t>
            </a:r>
            <a:r>
              <a:rPr lang="zh-CN" altLang="zh-CN" dirty="0"/>
              <a:t>在文件中采用了保护版权的编码技术，只有特定的用户才可以播放，有效保护了音频版权的合法性。</a:t>
            </a:r>
          </a:p>
          <a:p>
            <a:pPr indent="457200">
              <a:lnSpc>
                <a:spcPct val="150000"/>
              </a:lnSpc>
            </a:pPr>
            <a:r>
              <a:rPr lang="zh-CN" altLang="zh-CN" dirty="0"/>
              <a:t>（</a:t>
            </a:r>
            <a:r>
              <a:rPr lang="en-US" altLang="zh-CN" dirty="0"/>
              <a:t>2</a:t>
            </a:r>
            <a:r>
              <a:rPr lang="zh-CN" altLang="zh-CN" dirty="0"/>
              <a:t>）</a:t>
            </a:r>
            <a:r>
              <a:rPr lang="en-US" altLang="zh-CN" dirty="0"/>
              <a:t>AAC</a:t>
            </a:r>
            <a:endParaRPr lang="zh-CN" altLang="zh-CN" dirty="0"/>
          </a:p>
          <a:p>
            <a:pPr indent="457200">
              <a:lnSpc>
                <a:spcPct val="150000"/>
              </a:lnSpc>
            </a:pPr>
            <a:r>
              <a:rPr lang="en-US" altLang="zh-CN" dirty="0"/>
              <a:t>AAC</a:t>
            </a:r>
            <a:r>
              <a:rPr lang="zh-CN" altLang="zh-CN" dirty="0"/>
              <a:t>又称为高级音频编码，采用</a:t>
            </a:r>
            <a:r>
              <a:rPr lang="en-US" altLang="zh-CN" dirty="0"/>
              <a:t>MPEG-2 AAC</a:t>
            </a:r>
            <a:r>
              <a:rPr lang="zh-CN" altLang="zh-CN" dirty="0"/>
              <a:t>编码标准，由诺基亚和苹果等公司共同开发，是一种转为声音数据设计的文件压缩格式。与</a:t>
            </a:r>
            <a:r>
              <a:rPr lang="en-US" altLang="zh-CN" dirty="0"/>
              <a:t>MP3</a:t>
            </a:r>
            <a:r>
              <a:rPr lang="zh-CN" altLang="zh-CN" dirty="0"/>
              <a:t>相比，</a:t>
            </a:r>
            <a:r>
              <a:rPr lang="en-US" altLang="zh-CN" dirty="0"/>
              <a:t>AAC</a:t>
            </a:r>
            <a:r>
              <a:rPr lang="zh-CN" altLang="zh-CN" dirty="0"/>
              <a:t>采用了全新的算法进行编码，支持多个主声道，压缩率更高，在音质相同的情况下数据率只有</a:t>
            </a:r>
            <a:r>
              <a:rPr lang="en-US" altLang="zh-CN" dirty="0"/>
              <a:t>MP3</a:t>
            </a:r>
            <a:r>
              <a:rPr lang="zh-CN" altLang="zh-CN" dirty="0"/>
              <a:t>的</a:t>
            </a:r>
            <a:r>
              <a:rPr lang="en-US" altLang="zh-CN" dirty="0"/>
              <a:t>70%</a:t>
            </a:r>
            <a:r>
              <a:rPr lang="zh-CN" altLang="zh-CN" dirty="0"/>
              <a:t>，具有更高的性价比。</a:t>
            </a:r>
          </a:p>
        </p:txBody>
      </p:sp>
    </p:spTree>
    <p:extLst>
      <p:ext uri="{BB962C8B-B14F-4D97-AF65-F5344CB8AC3E}">
        <p14:creationId xmlns:p14="http://schemas.microsoft.com/office/powerpoint/2010/main" val="692693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3074F8D3-16A4-4D1F-AC73-A75B88511EBA}"/>
              </a:ext>
            </a:extLst>
          </p:cNvPr>
          <p:cNvSpPr/>
          <p:nvPr/>
        </p:nvSpPr>
        <p:spPr>
          <a:xfrm>
            <a:off x="827737" y="806159"/>
            <a:ext cx="10534938" cy="5215129"/>
          </a:xfrm>
          <a:prstGeom prst="rect">
            <a:avLst/>
          </a:prstGeom>
        </p:spPr>
        <p:txBody>
          <a:bodyPr wrap="square">
            <a:spAutoFit/>
          </a:bodyPr>
          <a:lstStyle/>
          <a:p>
            <a:pPr indent="457200">
              <a:lnSpc>
                <a:spcPct val="150000"/>
              </a:lnSpc>
            </a:pPr>
            <a:r>
              <a:rPr lang="zh-CN" altLang="zh-CN" dirty="0"/>
              <a:t>（</a:t>
            </a:r>
            <a:r>
              <a:rPr lang="en-US" altLang="zh-CN" dirty="0"/>
              <a:t>3</a:t>
            </a:r>
            <a:r>
              <a:rPr lang="zh-CN" altLang="zh-CN" dirty="0"/>
              <a:t>）</a:t>
            </a:r>
            <a:r>
              <a:rPr lang="en-US" altLang="zh-CN" dirty="0"/>
              <a:t>AVI</a:t>
            </a:r>
            <a:endParaRPr lang="zh-CN" altLang="zh-CN" dirty="0"/>
          </a:p>
          <a:p>
            <a:pPr indent="457200">
              <a:lnSpc>
                <a:spcPct val="150000"/>
              </a:lnSpc>
            </a:pPr>
            <a:r>
              <a:rPr lang="en-US" altLang="zh-CN" dirty="0"/>
              <a:t>AVI</a:t>
            </a:r>
            <a:r>
              <a:rPr lang="zh-CN" altLang="zh-CN" dirty="0"/>
              <a:t>全称</a:t>
            </a:r>
            <a:r>
              <a:rPr lang="en-US" altLang="zh-CN" dirty="0"/>
              <a:t>Audio Video Interleaved</a:t>
            </a:r>
            <a:r>
              <a:rPr lang="zh-CN" altLang="zh-CN" dirty="0"/>
              <a:t>，即音频视频交错格式，它将音频和视频组合在一起，允许音视频同步回放。该格式对视频文件采用了一种有损压缩方式，但压缩比较高，尽管画面质量不太好，其应用范围依然很广。</a:t>
            </a:r>
            <a:r>
              <a:rPr lang="en-US" altLang="zh-CN" dirty="0"/>
              <a:t>AVI</a:t>
            </a:r>
            <a:r>
              <a:rPr lang="zh-CN" altLang="zh-CN" dirty="0"/>
              <a:t>主要应用在多媒体光盘，用于保存电视、电影等各种影响信息。</a:t>
            </a:r>
          </a:p>
          <a:p>
            <a:pPr indent="457200">
              <a:lnSpc>
                <a:spcPct val="150000"/>
              </a:lnSpc>
            </a:pPr>
            <a:r>
              <a:rPr lang="zh-CN" altLang="zh-CN" dirty="0"/>
              <a:t>（</a:t>
            </a:r>
            <a:r>
              <a:rPr lang="en-US" altLang="zh-CN" dirty="0"/>
              <a:t>4</a:t>
            </a:r>
            <a:r>
              <a:rPr lang="zh-CN" altLang="zh-CN" dirty="0"/>
              <a:t>）</a:t>
            </a:r>
            <a:r>
              <a:rPr lang="en-US" altLang="zh-CN" dirty="0"/>
              <a:t>MPEG</a:t>
            </a:r>
            <a:endParaRPr lang="zh-CN" altLang="zh-CN" dirty="0"/>
          </a:p>
          <a:p>
            <a:pPr indent="457200">
              <a:lnSpc>
                <a:spcPct val="150000"/>
              </a:lnSpc>
            </a:pPr>
            <a:r>
              <a:rPr lang="en-US" altLang="zh-CN" dirty="0"/>
              <a:t>MPEG</a:t>
            </a:r>
            <a:r>
              <a:rPr lang="zh-CN" altLang="zh-CN" dirty="0"/>
              <a:t>类型的视频文件是由</a:t>
            </a:r>
            <a:r>
              <a:rPr lang="en-US" altLang="zh-CN" dirty="0"/>
              <a:t>MPEG</a:t>
            </a:r>
            <a:r>
              <a:rPr lang="zh-CN" altLang="zh-CN" dirty="0"/>
              <a:t>编码技术压缩而成，主要利用了具有运动补偿的帧间压缩编码技术已减小时间冗余度，利用</a:t>
            </a:r>
            <a:r>
              <a:rPr lang="en-US" altLang="zh-CN" dirty="0"/>
              <a:t>DTC</a:t>
            </a:r>
            <a:r>
              <a:rPr lang="zh-CN" altLang="zh-CN" dirty="0"/>
              <a:t>技术以减小图像的空间冗余度，利用熵编码则在信息表示方面减小了统计冗余度。这几种技术的综合运用，大大增强了压缩性能，使</a:t>
            </a:r>
            <a:r>
              <a:rPr lang="en-US" altLang="zh-CN" dirty="0"/>
              <a:t>MPEG</a:t>
            </a:r>
            <a:r>
              <a:rPr lang="zh-CN" altLang="zh-CN" dirty="0"/>
              <a:t>被广泛应用于</a:t>
            </a:r>
            <a:r>
              <a:rPr lang="en-US" altLang="zh-CN" dirty="0"/>
              <a:t>VCD/DVD</a:t>
            </a:r>
            <a:r>
              <a:rPr lang="zh-CN" altLang="zh-CN" dirty="0"/>
              <a:t>及</a:t>
            </a:r>
            <a:r>
              <a:rPr lang="en-US" altLang="zh-CN" dirty="0"/>
              <a:t>HDTV</a:t>
            </a:r>
            <a:r>
              <a:rPr lang="zh-CN" altLang="zh-CN" dirty="0"/>
              <a:t>的视频编辑与处理中。</a:t>
            </a:r>
          </a:p>
          <a:p>
            <a:pPr indent="457200">
              <a:lnSpc>
                <a:spcPct val="150000"/>
              </a:lnSpc>
            </a:pPr>
            <a:r>
              <a:rPr lang="zh-CN" altLang="zh-CN" dirty="0"/>
              <a:t>（</a:t>
            </a:r>
            <a:r>
              <a:rPr lang="en-US" altLang="zh-CN" dirty="0"/>
              <a:t>5</a:t>
            </a:r>
            <a:r>
              <a:rPr lang="zh-CN" altLang="zh-CN" dirty="0"/>
              <a:t>）</a:t>
            </a:r>
            <a:r>
              <a:rPr lang="en-US" altLang="zh-CN" dirty="0"/>
              <a:t>AIFF</a:t>
            </a:r>
            <a:endParaRPr lang="zh-CN" altLang="zh-CN" dirty="0"/>
          </a:p>
          <a:p>
            <a:pPr indent="457200">
              <a:lnSpc>
                <a:spcPct val="150000"/>
              </a:lnSpc>
            </a:pPr>
            <a:r>
              <a:rPr lang="en-US" altLang="zh-CN" dirty="0"/>
              <a:t>AIFF</a:t>
            </a:r>
            <a:r>
              <a:rPr lang="zh-CN" altLang="zh-CN" dirty="0"/>
              <a:t>是音频交换文件格式</a:t>
            </a:r>
            <a:r>
              <a:rPr lang="en-US" altLang="zh-CN" dirty="0"/>
              <a:t>(Audio Interchange File Format)</a:t>
            </a:r>
            <a:r>
              <a:rPr lang="zh-CN" altLang="zh-CN" dirty="0"/>
              <a:t>的英文缩写，是苹果公司开发的一种声音文件格式。该文件格式被</a:t>
            </a:r>
            <a:r>
              <a:rPr lang="en-US" altLang="zh-CN" dirty="0"/>
              <a:t>Macintosh</a:t>
            </a:r>
            <a:r>
              <a:rPr lang="zh-CN" altLang="zh-CN" dirty="0"/>
              <a:t>平台及其应用程序所支持，其他专业音频软件包也同样支持这种格式。</a:t>
            </a:r>
          </a:p>
        </p:txBody>
      </p:sp>
    </p:spTree>
    <p:extLst>
      <p:ext uri="{BB962C8B-B14F-4D97-AF65-F5344CB8AC3E}">
        <p14:creationId xmlns:p14="http://schemas.microsoft.com/office/powerpoint/2010/main" val="3098191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3</a:t>
              </a:r>
            </a:p>
          </p:txBody>
        </p:sp>
      </p:grpSp>
      <p:sp>
        <p:nvSpPr>
          <p:cNvPr id="8" name="TextBox 64"/>
          <p:cNvSpPr>
            <a:spLocks noChangeArrowheads="1"/>
          </p:cNvSpPr>
          <p:nvPr/>
        </p:nvSpPr>
        <p:spPr bwMode="auto">
          <a:xfrm>
            <a:off x="4489788" y="3513900"/>
            <a:ext cx="33043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音频接口基础知识</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102835" y="597284"/>
            <a:ext cx="9984742" cy="4199868"/>
          </a:xfrm>
          <a:prstGeom prst="rect">
            <a:avLst/>
          </a:prstGeom>
        </p:spPr>
        <p:txBody>
          <a:bodyPr wrap="square">
            <a:spAutoFit/>
          </a:bodyPr>
          <a:lstStyle/>
          <a:p>
            <a:pPr indent="457200">
              <a:lnSpc>
                <a:spcPct val="150000"/>
              </a:lnSpc>
            </a:pPr>
            <a:r>
              <a:rPr lang="zh-CN" altLang="zh-CN" dirty="0"/>
              <a:t>计算机和</a:t>
            </a:r>
            <a:r>
              <a:rPr lang="en-US" altLang="zh-CN" dirty="0"/>
              <a:t>Audition</a:t>
            </a:r>
            <a:r>
              <a:rPr lang="zh-CN" altLang="zh-CN" dirty="0"/>
              <a:t>要识别录制到计算机中的音频，需要将模拟音频信号转换为数字信号。同样，在播放音频时，需要将数字信号转换为模拟音频信号，这样才能够听到它。“声卡”就是完成这种转换过程的硬件，分为内置声卡和外置声卡。无论是哪种声卡，都可以完成模拟信号到数字信号（</a:t>
            </a:r>
            <a:r>
              <a:rPr lang="en-US" altLang="zh-CN" dirty="0"/>
              <a:t>A/D</a:t>
            </a:r>
            <a:r>
              <a:rPr lang="zh-CN" altLang="zh-CN" dirty="0"/>
              <a:t>）和数字信号到模拟信号（</a:t>
            </a:r>
            <a:r>
              <a:rPr lang="en-US" altLang="zh-CN" dirty="0"/>
              <a:t>A/D</a:t>
            </a:r>
            <a:r>
              <a:rPr lang="zh-CN" altLang="zh-CN" dirty="0"/>
              <a:t>）的转换。</a:t>
            </a:r>
          </a:p>
          <a:p>
            <a:pPr indent="457200">
              <a:lnSpc>
                <a:spcPct val="150000"/>
              </a:lnSpc>
            </a:pPr>
            <a:r>
              <a:rPr lang="zh-CN" altLang="zh-CN" dirty="0"/>
              <a:t>为了更好地学习</a:t>
            </a:r>
            <a:r>
              <a:rPr lang="en-US" altLang="zh-CN" dirty="0"/>
              <a:t>Audition</a:t>
            </a:r>
            <a:r>
              <a:rPr lang="zh-CN" altLang="zh-CN" dirty="0"/>
              <a:t>，需要准备一下设备：</a:t>
            </a:r>
          </a:p>
          <a:p>
            <a:pPr lvl="0" indent="457200">
              <a:lnSpc>
                <a:spcPct val="150000"/>
              </a:lnSpc>
            </a:pPr>
            <a:r>
              <a:rPr lang="zh-CN" altLang="zh-CN" dirty="0"/>
              <a:t>声源，如配有</a:t>
            </a:r>
            <a:r>
              <a:rPr lang="en-US" altLang="zh-CN" dirty="0"/>
              <a:t>3.5mm</a:t>
            </a:r>
            <a:r>
              <a:rPr lang="zh-CN" altLang="zh-CN" dirty="0"/>
              <a:t>输出插孔的便携音乐播放器；便携式计算机可能还配置有内置传声器（麦克风或话筒）；推荐使用线路电平设备，也可以使用</a:t>
            </a:r>
            <a:r>
              <a:rPr lang="en-US" altLang="zh-CN" dirty="0"/>
              <a:t>USB</a:t>
            </a:r>
            <a:r>
              <a:rPr lang="zh-CN" altLang="zh-CN" dirty="0"/>
              <a:t>麦克风。</a:t>
            </a:r>
          </a:p>
          <a:p>
            <a:pPr lvl="0" indent="457200">
              <a:lnSpc>
                <a:spcPct val="150000"/>
              </a:lnSpc>
            </a:pPr>
            <a:r>
              <a:rPr lang="zh-CN" altLang="zh-CN" dirty="0"/>
              <a:t>两端为</a:t>
            </a:r>
            <a:r>
              <a:rPr lang="en-US" altLang="zh-CN" dirty="0"/>
              <a:t>3.5mm</a:t>
            </a:r>
            <a:r>
              <a:rPr lang="zh-CN" altLang="zh-CN" dirty="0"/>
              <a:t>公插头的电缆。</a:t>
            </a:r>
          </a:p>
          <a:p>
            <a:pPr lvl="0" indent="457200">
              <a:lnSpc>
                <a:spcPct val="150000"/>
              </a:lnSpc>
            </a:pPr>
            <a:r>
              <a:rPr lang="zh-CN" altLang="zh-CN" dirty="0"/>
              <a:t>计算机内置的监听扬声器或者可插入计算机立体声输出插孔、配</a:t>
            </a:r>
            <a:r>
              <a:rPr lang="en-US" altLang="zh-CN" dirty="0"/>
              <a:t>3.5mm</a:t>
            </a:r>
            <a:r>
              <a:rPr lang="zh-CN" altLang="zh-CN" dirty="0"/>
              <a:t>立体声插头的入耳式</a:t>
            </a:r>
            <a:r>
              <a:rPr lang="en-US" altLang="zh-CN" dirty="0"/>
              <a:t>/</a:t>
            </a:r>
            <a:r>
              <a:rPr lang="zh-CN" altLang="zh-CN" dirty="0"/>
              <a:t>头戴式耳机。</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6" name="Rectángulo 42">
            <a:extLst>
              <a:ext uri="{FF2B5EF4-FFF2-40B4-BE49-F238E27FC236}">
                <a16:creationId xmlns:a16="http://schemas.microsoft.com/office/drawing/2014/main" id="{6C50BBE0-6D30-4D83-8005-1D933569D427}"/>
              </a:ext>
            </a:extLst>
          </p:cNvPr>
          <p:cNvSpPr/>
          <p:nvPr/>
        </p:nvSpPr>
        <p:spPr>
          <a:xfrm>
            <a:off x="1126654" y="4770400"/>
            <a:ext cx="4702794" cy="922047"/>
          </a:xfrm>
          <a:prstGeom prst="rect">
            <a:avLst/>
          </a:prstGeom>
        </p:spPr>
        <p:txBody>
          <a:bodyPr wrap="square">
            <a:spAutoFit/>
          </a:bodyPr>
          <a:lstStyle/>
          <a:p>
            <a:pPr marL="285750" indent="-285750">
              <a:lnSpc>
                <a:spcPct val="150000"/>
              </a:lnSpc>
              <a:buSzPct val="104000"/>
              <a:buFont typeface="Wingdings" panose="05000000000000000000" pitchFamily="2" charset="2"/>
              <a:buChar char=""/>
            </a:pPr>
            <a:r>
              <a:rPr lang="en-US" altLang="zh-CN" sz="2000" b="1" dirty="0">
                <a:solidFill>
                  <a:srgbClr val="6BDBCF"/>
                </a:solidFill>
                <a:latin typeface="微软雅黑" panose="020B0503020204020204" pitchFamily="34" charset="-122"/>
                <a:ea typeface="微软雅黑" panose="020B0503020204020204" pitchFamily="34" charset="-122"/>
              </a:rPr>
              <a:t> </a:t>
            </a:r>
            <a:r>
              <a:rPr lang="zh-CN" altLang="zh-CN" sz="2000" b="1" dirty="0">
                <a:solidFill>
                  <a:srgbClr val="6BDBCF"/>
                </a:solidFill>
                <a:latin typeface="微软雅黑" panose="020B0503020204020204" pitchFamily="34" charset="-122"/>
                <a:ea typeface="微软雅黑" panose="020B0503020204020204" pitchFamily="34" charset="-122"/>
              </a:rPr>
              <a:t>动手练：配置</a:t>
            </a:r>
            <a:r>
              <a:rPr lang="en-US" altLang="zh-CN" sz="2000" b="1" dirty="0">
                <a:solidFill>
                  <a:srgbClr val="6BDBCF"/>
                </a:solidFill>
                <a:latin typeface="微软雅黑" panose="020B0503020204020204" pitchFamily="34" charset="-122"/>
                <a:ea typeface="微软雅黑" panose="020B0503020204020204" pitchFamily="34" charset="-122"/>
              </a:rPr>
              <a:t>Windows</a:t>
            </a:r>
            <a:r>
              <a:rPr lang="zh-CN" altLang="zh-CN" sz="2000" b="1" dirty="0">
                <a:solidFill>
                  <a:srgbClr val="6BDBCF"/>
                </a:solidFill>
                <a:latin typeface="微软雅黑" panose="020B0503020204020204" pitchFamily="34" charset="-122"/>
                <a:ea typeface="微软雅黑" panose="020B0503020204020204" pitchFamily="34" charset="-122"/>
              </a:rPr>
              <a:t>的音频选项</a:t>
            </a:r>
            <a:endParaRPr lang="en-US" altLang="zh-CN" sz="2000" b="1" dirty="0">
              <a:solidFill>
                <a:srgbClr val="6BDBCF"/>
              </a:solidFill>
              <a:latin typeface="微软雅黑" panose="020B0503020204020204" pitchFamily="34" charset="-122"/>
              <a:ea typeface="微软雅黑" panose="020B0503020204020204" pitchFamily="34" charset="-122"/>
            </a:endParaRPr>
          </a:p>
          <a:p>
            <a:pPr marL="285750" indent="-285750">
              <a:lnSpc>
                <a:spcPct val="150000"/>
              </a:lnSpc>
              <a:buSzPct val="104000"/>
              <a:buFont typeface="Wingdings" panose="05000000000000000000" pitchFamily="2" charset="2"/>
              <a:buChar char=""/>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
        <p:nvSpPr>
          <p:cNvPr id="7" name="Rectángulo 42">
            <a:extLst>
              <a:ext uri="{FF2B5EF4-FFF2-40B4-BE49-F238E27FC236}">
                <a16:creationId xmlns:a16="http://schemas.microsoft.com/office/drawing/2014/main" id="{6DDDF3FB-1946-45AC-93F1-5F8C7033E509}"/>
              </a:ext>
            </a:extLst>
          </p:cNvPr>
          <p:cNvSpPr/>
          <p:nvPr/>
        </p:nvSpPr>
        <p:spPr>
          <a:xfrm>
            <a:off x="5829447" y="4764412"/>
            <a:ext cx="5334190" cy="922047"/>
          </a:xfrm>
          <a:prstGeom prst="rect">
            <a:avLst/>
          </a:prstGeom>
        </p:spPr>
        <p:txBody>
          <a:bodyPr wrap="square">
            <a:spAutoFit/>
          </a:bodyPr>
          <a:lstStyle/>
          <a:p>
            <a:pPr marL="285750" indent="-285750">
              <a:lnSpc>
                <a:spcPct val="150000"/>
              </a:lnSpc>
              <a:buSzPct val="104000"/>
              <a:buFont typeface="Wingdings" panose="05000000000000000000" pitchFamily="2" charset="2"/>
              <a:buChar char=""/>
            </a:pPr>
            <a:r>
              <a:rPr lang="en-US" altLang="zh-CN" sz="2000" b="1" dirty="0">
                <a:solidFill>
                  <a:srgbClr val="6BDBCF"/>
                </a:solidFill>
                <a:latin typeface="微软雅黑" panose="020B0503020204020204" pitchFamily="34" charset="-122"/>
                <a:ea typeface="微软雅黑" panose="020B0503020204020204" pitchFamily="34" charset="-122"/>
              </a:rPr>
              <a:t> </a:t>
            </a:r>
            <a:r>
              <a:rPr lang="zh-CN" altLang="zh-CN" sz="2000" b="1" dirty="0">
                <a:solidFill>
                  <a:srgbClr val="6BDBCF"/>
                </a:solidFill>
                <a:latin typeface="微软雅黑" panose="020B0503020204020204" pitchFamily="34" charset="-122"/>
                <a:ea typeface="微软雅黑" panose="020B0503020204020204" pitchFamily="34" charset="-122"/>
              </a:rPr>
              <a:t>动手练：测试</a:t>
            </a:r>
            <a:r>
              <a:rPr lang="en-US" altLang="zh-CN" sz="2000" b="1" dirty="0">
                <a:solidFill>
                  <a:srgbClr val="6BDBCF"/>
                </a:solidFill>
                <a:latin typeface="微软雅黑" panose="020B0503020204020204" pitchFamily="34" charset="-122"/>
                <a:ea typeface="微软雅黑" panose="020B0503020204020204" pitchFamily="34" charset="-122"/>
              </a:rPr>
              <a:t>Windows</a:t>
            </a:r>
            <a:r>
              <a:rPr lang="zh-CN" altLang="zh-CN" sz="2000" b="1" dirty="0">
                <a:solidFill>
                  <a:srgbClr val="6BDBCF"/>
                </a:solidFill>
                <a:latin typeface="微软雅黑" panose="020B0503020204020204" pitchFamily="34" charset="-122"/>
                <a:ea typeface="微软雅黑" panose="020B0503020204020204" pitchFamily="34" charset="-122"/>
              </a:rPr>
              <a:t>音频的输入</a:t>
            </a:r>
            <a:r>
              <a:rPr lang="en-US" altLang="zh-CN" sz="2000" b="1" dirty="0">
                <a:solidFill>
                  <a:srgbClr val="6BDBCF"/>
                </a:solidFill>
                <a:latin typeface="微软雅黑" panose="020B0503020204020204" pitchFamily="34" charset="-122"/>
                <a:ea typeface="微软雅黑" panose="020B0503020204020204" pitchFamily="34" charset="-122"/>
              </a:rPr>
              <a:t>/</a:t>
            </a:r>
            <a:r>
              <a:rPr lang="zh-CN" altLang="zh-CN" sz="2000" b="1" dirty="0">
                <a:solidFill>
                  <a:srgbClr val="6BDBCF"/>
                </a:solidFill>
                <a:latin typeface="微软雅黑" panose="020B0503020204020204" pitchFamily="34" charset="-122"/>
                <a:ea typeface="微软雅黑" panose="020B0503020204020204" pitchFamily="34" charset="-122"/>
              </a:rPr>
              <a:t>输出</a:t>
            </a:r>
            <a:endParaRPr lang="en-US" altLang="zh-CN" sz="2000" b="1" dirty="0">
              <a:solidFill>
                <a:srgbClr val="6BDBCF"/>
              </a:solidFill>
              <a:latin typeface="微软雅黑" panose="020B0503020204020204" pitchFamily="34" charset="-122"/>
              <a:ea typeface="微软雅黑" panose="020B0503020204020204" pitchFamily="34" charset="-122"/>
            </a:endParaRPr>
          </a:p>
          <a:p>
            <a:pPr marL="285750" indent="-285750">
              <a:lnSpc>
                <a:spcPct val="150000"/>
              </a:lnSpc>
              <a:buSzPct val="104000"/>
              <a:buFont typeface="Wingdings" panose="05000000000000000000" pitchFamily="2" charset="2"/>
              <a:buChar char=""/>
            </a:pPr>
            <a:r>
              <a:rPr lang="en-US" altLang="zh-CN" b="1" dirty="0">
                <a:solidFill>
                  <a:srgbClr val="6BDBCF"/>
                </a:solidFill>
              </a:rPr>
              <a:t>&lt;</a:t>
            </a:r>
            <a:r>
              <a:rPr lang="zh-CN" altLang="zh-CN" b="1" dirty="0">
                <a:solidFill>
                  <a:srgbClr val="6BDBCF"/>
                </a:solidFill>
              </a:rPr>
              <a:t>具体操作过程详见书中图文内容</a:t>
            </a:r>
            <a:r>
              <a:rPr lang="en-US" altLang="zh-CN" b="1" dirty="0">
                <a:solidFill>
                  <a:srgbClr val="6BDBCF"/>
                </a:solidFill>
              </a:rPr>
              <a:t>&gt;</a:t>
            </a:r>
            <a:endParaRPr lang="zh-CN" altLang="zh-CN" dirty="0">
              <a:solidFill>
                <a:srgbClr val="6BDBCF"/>
              </a:solidFill>
            </a:endParaRPr>
          </a:p>
        </p:txBody>
      </p:sp>
    </p:spTree>
    <p:extLst>
      <p:ext uri="{BB962C8B-B14F-4D97-AF65-F5344CB8AC3E}">
        <p14:creationId xmlns:p14="http://schemas.microsoft.com/office/powerpoint/2010/main" val="3321377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grpSp>
        <p:nvGrpSpPr>
          <p:cNvPr id="6" name="Group 4"/>
          <p:cNvGrpSpPr/>
          <p:nvPr/>
        </p:nvGrpSpPr>
        <p:grpSpPr>
          <a:xfrm>
            <a:off x="814074" y="1548957"/>
            <a:ext cx="3883471" cy="4126785"/>
            <a:chOff x="4154265" y="2103570"/>
            <a:chExt cx="3883471" cy="4126785"/>
          </a:xfrm>
        </p:grpSpPr>
        <p:sp>
          <p:nvSpPr>
            <p:cNvPr id="7" name="Freeform 15"/>
            <p:cNvSpPr/>
            <p:nvPr/>
          </p:nvSpPr>
          <p:spPr bwMode="auto">
            <a:xfrm>
              <a:off x="4255646" y="3912915"/>
              <a:ext cx="925545" cy="634523"/>
            </a:xfrm>
            <a:custGeom>
              <a:avLst/>
              <a:gdLst>
                <a:gd name="T0" fmla="*/ 0 w 776"/>
                <a:gd name="T1" fmla="*/ 142 h 532"/>
                <a:gd name="T2" fmla="*/ 265 w 776"/>
                <a:gd name="T3" fmla="*/ 0 h 532"/>
                <a:gd name="T4" fmla="*/ 681 w 776"/>
                <a:gd name="T5" fmla="*/ 431 h 532"/>
                <a:gd name="T6" fmla="*/ 776 w 776"/>
                <a:gd name="T7" fmla="*/ 386 h 532"/>
                <a:gd name="T8" fmla="*/ 776 w 776"/>
                <a:gd name="T9" fmla="*/ 483 h 532"/>
                <a:gd name="T10" fmla="*/ 689 w 776"/>
                <a:gd name="T11" fmla="*/ 532 h 532"/>
                <a:gd name="T12" fmla="*/ 0 w 776"/>
                <a:gd name="T13" fmla="*/ 142 h 532"/>
              </a:gdLst>
              <a:ahLst/>
              <a:cxnLst>
                <a:cxn ang="0">
                  <a:pos x="T0" y="T1"/>
                </a:cxn>
                <a:cxn ang="0">
                  <a:pos x="T2" y="T3"/>
                </a:cxn>
                <a:cxn ang="0">
                  <a:pos x="T4" y="T5"/>
                </a:cxn>
                <a:cxn ang="0">
                  <a:pos x="T6" y="T7"/>
                </a:cxn>
                <a:cxn ang="0">
                  <a:pos x="T8" y="T9"/>
                </a:cxn>
                <a:cxn ang="0">
                  <a:pos x="T10" y="T11"/>
                </a:cxn>
                <a:cxn ang="0">
                  <a:pos x="T12" y="T13"/>
                </a:cxn>
              </a:cxnLst>
              <a:rect l="0" t="0" r="r" b="b"/>
              <a:pathLst>
                <a:path w="776" h="532">
                  <a:moveTo>
                    <a:pt x="0" y="142"/>
                  </a:moveTo>
                  <a:lnTo>
                    <a:pt x="265" y="0"/>
                  </a:lnTo>
                  <a:lnTo>
                    <a:pt x="681" y="431"/>
                  </a:lnTo>
                  <a:lnTo>
                    <a:pt x="776" y="386"/>
                  </a:lnTo>
                  <a:lnTo>
                    <a:pt x="776" y="483"/>
                  </a:lnTo>
                  <a:lnTo>
                    <a:pt x="689" y="532"/>
                  </a:lnTo>
                  <a:lnTo>
                    <a:pt x="0" y="142"/>
                  </a:lnTo>
                  <a:close/>
                </a:path>
              </a:pathLst>
            </a:custGeom>
            <a:solidFill>
              <a:schemeClr val="bg1">
                <a:lumMod val="8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8" name="Freeform 6"/>
            <p:cNvSpPr/>
            <p:nvPr/>
          </p:nvSpPr>
          <p:spPr bwMode="auto">
            <a:xfrm>
              <a:off x="5232477" y="2424410"/>
              <a:ext cx="863524" cy="584429"/>
            </a:xfrm>
            <a:custGeom>
              <a:avLst/>
              <a:gdLst>
                <a:gd name="T0" fmla="*/ 0 w 724"/>
                <a:gd name="T1" fmla="*/ 0 h 490"/>
                <a:gd name="T2" fmla="*/ 0 w 724"/>
                <a:gd name="T3" fmla="*/ 114 h 490"/>
                <a:gd name="T4" fmla="*/ 499 w 724"/>
                <a:gd name="T5" fmla="*/ 336 h 490"/>
                <a:gd name="T6" fmla="*/ 525 w 724"/>
                <a:gd name="T7" fmla="*/ 490 h 490"/>
                <a:gd name="T8" fmla="*/ 724 w 724"/>
                <a:gd name="T9" fmla="*/ 398 h 490"/>
                <a:gd name="T10" fmla="*/ 722 w 724"/>
                <a:gd name="T11" fmla="*/ 306 h 490"/>
                <a:gd name="T12" fmla="*/ 0 w 724"/>
                <a:gd name="T13" fmla="*/ 0 h 490"/>
              </a:gdLst>
              <a:ahLst/>
              <a:cxnLst>
                <a:cxn ang="0">
                  <a:pos x="T0" y="T1"/>
                </a:cxn>
                <a:cxn ang="0">
                  <a:pos x="T2" y="T3"/>
                </a:cxn>
                <a:cxn ang="0">
                  <a:pos x="T4" y="T5"/>
                </a:cxn>
                <a:cxn ang="0">
                  <a:pos x="T6" y="T7"/>
                </a:cxn>
                <a:cxn ang="0">
                  <a:pos x="T8" y="T9"/>
                </a:cxn>
                <a:cxn ang="0">
                  <a:pos x="T10" y="T11"/>
                </a:cxn>
                <a:cxn ang="0">
                  <a:pos x="T12" y="T13"/>
                </a:cxn>
              </a:cxnLst>
              <a:rect l="0" t="0" r="r" b="b"/>
              <a:pathLst>
                <a:path w="724" h="490">
                  <a:moveTo>
                    <a:pt x="0" y="0"/>
                  </a:moveTo>
                  <a:lnTo>
                    <a:pt x="0" y="114"/>
                  </a:lnTo>
                  <a:lnTo>
                    <a:pt x="499" y="336"/>
                  </a:lnTo>
                  <a:lnTo>
                    <a:pt x="525" y="490"/>
                  </a:lnTo>
                  <a:lnTo>
                    <a:pt x="724" y="398"/>
                  </a:lnTo>
                  <a:lnTo>
                    <a:pt x="722" y="306"/>
                  </a:lnTo>
                  <a:lnTo>
                    <a:pt x="0" y="0"/>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9" name="Freeform 8"/>
            <p:cNvSpPr/>
            <p:nvPr/>
          </p:nvSpPr>
          <p:spPr bwMode="auto">
            <a:xfrm>
              <a:off x="5077424" y="4398348"/>
              <a:ext cx="326803" cy="1214181"/>
            </a:xfrm>
            <a:custGeom>
              <a:avLst/>
              <a:gdLst>
                <a:gd name="T0" fmla="*/ 30 w 274"/>
                <a:gd name="T1" fmla="*/ 1018 h 1018"/>
                <a:gd name="T2" fmla="*/ 274 w 274"/>
                <a:gd name="T3" fmla="*/ 890 h 1018"/>
                <a:gd name="T4" fmla="*/ 220 w 274"/>
                <a:gd name="T5" fmla="*/ 0 h 1018"/>
                <a:gd name="T6" fmla="*/ 0 w 274"/>
                <a:gd name="T7" fmla="*/ 125 h 1018"/>
                <a:gd name="T8" fmla="*/ 30 w 274"/>
                <a:gd name="T9" fmla="*/ 1018 h 1018"/>
              </a:gdLst>
              <a:ahLst/>
              <a:cxnLst>
                <a:cxn ang="0">
                  <a:pos x="T0" y="T1"/>
                </a:cxn>
                <a:cxn ang="0">
                  <a:pos x="T2" y="T3"/>
                </a:cxn>
                <a:cxn ang="0">
                  <a:pos x="T4" y="T5"/>
                </a:cxn>
                <a:cxn ang="0">
                  <a:pos x="T6" y="T7"/>
                </a:cxn>
                <a:cxn ang="0">
                  <a:pos x="T8" y="T9"/>
                </a:cxn>
              </a:cxnLst>
              <a:rect l="0" t="0" r="r" b="b"/>
              <a:pathLst>
                <a:path w="274" h="1018">
                  <a:moveTo>
                    <a:pt x="30" y="1018"/>
                  </a:moveTo>
                  <a:lnTo>
                    <a:pt x="274" y="890"/>
                  </a:lnTo>
                  <a:lnTo>
                    <a:pt x="220" y="0"/>
                  </a:lnTo>
                  <a:lnTo>
                    <a:pt x="0" y="125"/>
                  </a:lnTo>
                  <a:lnTo>
                    <a:pt x="30" y="1018"/>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0" name="Freeform 9"/>
            <p:cNvSpPr/>
            <p:nvPr/>
          </p:nvSpPr>
          <p:spPr bwMode="auto">
            <a:xfrm>
              <a:off x="5014210" y="2825161"/>
              <a:ext cx="988758" cy="1601813"/>
            </a:xfrm>
            <a:custGeom>
              <a:avLst/>
              <a:gdLst>
                <a:gd name="T0" fmla="*/ 45 w 829"/>
                <a:gd name="T1" fmla="*/ 1343 h 1343"/>
                <a:gd name="T2" fmla="*/ 213 w 829"/>
                <a:gd name="T3" fmla="*/ 1264 h 1343"/>
                <a:gd name="T4" fmla="*/ 195 w 829"/>
                <a:gd name="T5" fmla="*/ 476 h 1343"/>
                <a:gd name="T6" fmla="*/ 829 w 829"/>
                <a:gd name="T7" fmla="*/ 112 h 1343"/>
                <a:gd name="T8" fmla="*/ 829 w 829"/>
                <a:gd name="T9" fmla="*/ 0 h 1343"/>
                <a:gd name="T10" fmla="*/ 0 w 829"/>
                <a:gd name="T11" fmla="*/ 348 h 1343"/>
                <a:gd name="T12" fmla="*/ 45 w 829"/>
                <a:gd name="T13" fmla="*/ 1343 h 1343"/>
              </a:gdLst>
              <a:ahLst/>
              <a:cxnLst>
                <a:cxn ang="0">
                  <a:pos x="T0" y="T1"/>
                </a:cxn>
                <a:cxn ang="0">
                  <a:pos x="T2" y="T3"/>
                </a:cxn>
                <a:cxn ang="0">
                  <a:pos x="T4" y="T5"/>
                </a:cxn>
                <a:cxn ang="0">
                  <a:pos x="T6" y="T7"/>
                </a:cxn>
                <a:cxn ang="0">
                  <a:pos x="T8" y="T9"/>
                </a:cxn>
                <a:cxn ang="0">
                  <a:pos x="T10" y="T11"/>
                </a:cxn>
                <a:cxn ang="0">
                  <a:pos x="T12" y="T13"/>
                </a:cxn>
              </a:cxnLst>
              <a:rect l="0" t="0" r="r" b="b"/>
              <a:pathLst>
                <a:path w="829" h="1343">
                  <a:moveTo>
                    <a:pt x="45" y="1343"/>
                  </a:moveTo>
                  <a:lnTo>
                    <a:pt x="213" y="1264"/>
                  </a:lnTo>
                  <a:lnTo>
                    <a:pt x="195" y="476"/>
                  </a:lnTo>
                  <a:lnTo>
                    <a:pt x="829" y="112"/>
                  </a:lnTo>
                  <a:lnTo>
                    <a:pt x="829" y="0"/>
                  </a:lnTo>
                  <a:lnTo>
                    <a:pt x="0" y="348"/>
                  </a:lnTo>
                  <a:lnTo>
                    <a:pt x="45" y="1343"/>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1" name="Freeform 11"/>
            <p:cNvSpPr/>
            <p:nvPr/>
          </p:nvSpPr>
          <p:spPr bwMode="auto">
            <a:xfrm>
              <a:off x="6688779" y="4381651"/>
              <a:ext cx="431762" cy="1230879"/>
            </a:xfrm>
            <a:custGeom>
              <a:avLst/>
              <a:gdLst>
                <a:gd name="T0" fmla="*/ 362 w 362"/>
                <a:gd name="T1" fmla="*/ 132 h 1032"/>
                <a:gd name="T2" fmla="*/ 107 w 362"/>
                <a:gd name="T3" fmla="*/ 0 h 1032"/>
                <a:gd name="T4" fmla="*/ 0 w 362"/>
                <a:gd name="T5" fmla="*/ 38 h 1032"/>
                <a:gd name="T6" fmla="*/ 31 w 362"/>
                <a:gd name="T7" fmla="*/ 196 h 1032"/>
                <a:gd name="T8" fmla="*/ 147 w 362"/>
                <a:gd name="T9" fmla="*/ 258 h 1032"/>
                <a:gd name="T10" fmla="*/ 258 w 362"/>
                <a:gd name="T11" fmla="*/ 999 h 1032"/>
                <a:gd name="T12" fmla="*/ 324 w 362"/>
                <a:gd name="T13" fmla="*/ 1032 h 1032"/>
                <a:gd name="T14" fmla="*/ 362 w 362"/>
                <a:gd name="T15" fmla="*/ 132 h 1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1032">
                  <a:moveTo>
                    <a:pt x="362" y="132"/>
                  </a:moveTo>
                  <a:lnTo>
                    <a:pt x="107" y="0"/>
                  </a:lnTo>
                  <a:lnTo>
                    <a:pt x="0" y="38"/>
                  </a:lnTo>
                  <a:lnTo>
                    <a:pt x="31" y="196"/>
                  </a:lnTo>
                  <a:lnTo>
                    <a:pt x="147" y="258"/>
                  </a:lnTo>
                  <a:lnTo>
                    <a:pt x="258" y="999"/>
                  </a:lnTo>
                  <a:lnTo>
                    <a:pt x="324" y="1032"/>
                  </a:lnTo>
                  <a:lnTo>
                    <a:pt x="362" y="132"/>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2" name="Freeform 12"/>
            <p:cNvSpPr/>
            <p:nvPr/>
          </p:nvSpPr>
          <p:spPr bwMode="auto">
            <a:xfrm>
              <a:off x="6087651" y="2424410"/>
              <a:ext cx="869487" cy="559382"/>
            </a:xfrm>
            <a:custGeom>
              <a:avLst/>
              <a:gdLst>
                <a:gd name="T0" fmla="*/ 5 w 729"/>
                <a:gd name="T1" fmla="*/ 306 h 469"/>
                <a:gd name="T2" fmla="*/ 729 w 729"/>
                <a:gd name="T3" fmla="*/ 0 h 469"/>
                <a:gd name="T4" fmla="*/ 729 w 729"/>
                <a:gd name="T5" fmla="*/ 86 h 469"/>
                <a:gd name="T6" fmla="*/ 144 w 729"/>
                <a:gd name="T7" fmla="*/ 336 h 469"/>
                <a:gd name="T8" fmla="*/ 149 w 729"/>
                <a:gd name="T9" fmla="*/ 469 h 469"/>
                <a:gd name="T10" fmla="*/ 0 w 729"/>
                <a:gd name="T11" fmla="*/ 436 h 469"/>
                <a:gd name="T12" fmla="*/ 5 w 729"/>
                <a:gd name="T13" fmla="*/ 306 h 469"/>
              </a:gdLst>
              <a:ahLst/>
              <a:cxnLst>
                <a:cxn ang="0">
                  <a:pos x="T0" y="T1"/>
                </a:cxn>
                <a:cxn ang="0">
                  <a:pos x="T2" y="T3"/>
                </a:cxn>
                <a:cxn ang="0">
                  <a:pos x="T4" y="T5"/>
                </a:cxn>
                <a:cxn ang="0">
                  <a:pos x="T6" y="T7"/>
                </a:cxn>
                <a:cxn ang="0">
                  <a:pos x="T8" y="T9"/>
                </a:cxn>
                <a:cxn ang="0">
                  <a:pos x="T10" y="T11"/>
                </a:cxn>
                <a:cxn ang="0">
                  <a:pos x="T12" y="T13"/>
                </a:cxn>
              </a:cxnLst>
              <a:rect l="0" t="0" r="r" b="b"/>
              <a:pathLst>
                <a:path w="729" h="469">
                  <a:moveTo>
                    <a:pt x="5" y="306"/>
                  </a:moveTo>
                  <a:lnTo>
                    <a:pt x="729" y="0"/>
                  </a:lnTo>
                  <a:lnTo>
                    <a:pt x="729" y="86"/>
                  </a:lnTo>
                  <a:lnTo>
                    <a:pt x="144" y="336"/>
                  </a:lnTo>
                  <a:lnTo>
                    <a:pt x="149" y="469"/>
                  </a:lnTo>
                  <a:lnTo>
                    <a:pt x="0" y="436"/>
                  </a:lnTo>
                  <a:lnTo>
                    <a:pt x="5" y="306"/>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3" name="Freeform 13"/>
            <p:cNvSpPr/>
            <p:nvPr/>
          </p:nvSpPr>
          <p:spPr bwMode="auto">
            <a:xfrm>
              <a:off x="5156143" y="4460369"/>
              <a:ext cx="1873751" cy="660763"/>
            </a:xfrm>
            <a:custGeom>
              <a:avLst/>
              <a:gdLst>
                <a:gd name="T0" fmla="*/ 0 w 1571"/>
                <a:gd name="T1" fmla="*/ 111 h 554"/>
                <a:gd name="T2" fmla="*/ 192 w 1571"/>
                <a:gd name="T3" fmla="*/ 0 h 554"/>
                <a:gd name="T4" fmla="*/ 1467 w 1571"/>
                <a:gd name="T5" fmla="*/ 57 h 554"/>
                <a:gd name="T6" fmla="*/ 1571 w 1571"/>
                <a:gd name="T7" fmla="*/ 111 h 554"/>
                <a:gd name="T8" fmla="*/ 788 w 1571"/>
                <a:gd name="T9" fmla="*/ 554 h 554"/>
                <a:gd name="T10" fmla="*/ 0 w 1571"/>
                <a:gd name="T11" fmla="*/ 111 h 554"/>
              </a:gdLst>
              <a:ahLst/>
              <a:cxnLst>
                <a:cxn ang="0">
                  <a:pos x="T0" y="T1"/>
                </a:cxn>
                <a:cxn ang="0">
                  <a:pos x="T2" y="T3"/>
                </a:cxn>
                <a:cxn ang="0">
                  <a:pos x="T4" y="T5"/>
                </a:cxn>
                <a:cxn ang="0">
                  <a:pos x="T6" y="T7"/>
                </a:cxn>
                <a:cxn ang="0">
                  <a:pos x="T8" y="T9"/>
                </a:cxn>
                <a:cxn ang="0">
                  <a:pos x="T10" y="T11"/>
                </a:cxn>
              </a:cxnLst>
              <a:rect l="0" t="0" r="r" b="b"/>
              <a:pathLst>
                <a:path w="1571" h="554">
                  <a:moveTo>
                    <a:pt x="0" y="111"/>
                  </a:moveTo>
                  <a:lnTo>
                    <a:pt x="192" y="0"/>
                  </a:lnTo>
                  <a:lnTo>
                    <a:pt x="1467" y="57"/>
                  </a:lnTo>
                  <a:lnTo>
                    <a:pt x="1571" y="111"/>
                  </a:lnTo>
                  <a:lnTo>
                    <a:pt x="788" y="554"/>
                  </a:lnTo>
                  <a:lnTo>
                    <a:pt x="0" y="111"/>
                  </a:lnTo>
                  <a:close/>
                </a:path>
              </a:pathLst>
            </a:custGeom>
            <a:solidFill>
              <a:srgbClr val="D8D8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4" name="Freeform 14"/>
            <p:cNvSpPr/>
            <p:nvPr/>
          </p:nvSpPr>
          <p:spPr bwMode="auto">
            <a:xfrm>
              <a:off x="6922550" y="3900987"/>
              <a:ext cx="1019769" cy="638101"/>
            </a:xfrm>
            <a:custGeom>
              <a:avLst/>
              <a:gdLst>
                <a:gd name="T0" fmla="*/ 855 w 855"/>
                <a:gd name="T1" fmla="*/ 152 h 535"/>
                <a:gd name="T2" fmla="*/ 578 w 855"/>
                <a:gd name="T3" fmla="*/ 0 h 535"/>
                <a:gd name="T4" fmla="*/ 0 w 855"/>
                <a:gd name="T5" fmla="*/ 228 h 535"/>
                <a:gd name="T6" fmla="*/ 76 w 855"/>
                <a:gd name="T7" fmla="*/ 490 h 535"/>
                <a:gd name="T8" fmla="*/ 166 w 855"/>
                <a:gd name="T9" fmla="*/ 535 h 535"/>
                <a:gd name="T10" fmla="*/ 855 w 855"/>
                <a:gd name="T11" fmla="*/ 152 h 535"/>
              </a:gdLst>
              <a:ahLst/>
              <a:cxnLst>
                <a:cxn ang="0">
                  <a:pos x="T0" y="T1"/>
                </a:cxn>
                <a:cxn ang="0">
                  <a:pos x="T2" y="T3"/>
                </a:cxn>
                <a:cxn ang="0">
                  <a:pos x="T4" y="T5"/>
                </a:cxn>
                <a:cxn ang="0">
                  <a:pos x="T6" y="T7"/>
                </a:cxn>
                <a:cxn ang="0">
                  <a:pos x="T8" y="T9"/>
                </a:cxn>
                <a:cxn ang="0">
                  <a:pos x="T10" y="T11"/>
                </a:cxn>
              </a:cxnLst>
              <a:rect l="0" t="0" r="r" b="b"/>
              <a:pathLst>
                <a:path w="855" h="535">
                  <a:moveTo>
                    <a:pt x="855" y="152"/>
                  </a:moveTo>
                  <a:lnTo>
                    <a:pt x="578" y="0"/>
                  </a:lnTo>
                  <a:lnTo>
                    <a:pt x="0" y="228"/>
                  </a:lnTo>
                  <a:lnTo>
                    <a:pt x="76" y="490"/>
                  </a:lnTo>
                  <a:lnTo>
                    <a:pt x="166" y="535"/>
                  </a:lnTo>
                  <a:lnTo>
                    <a:pt x="855" y="152"/>
                  </a:lnTo>
                  <a:close/>
                </a:path>
              </a:pathLst>
            </a:custGeom>
            <a:solidFill>
              <a:schemeClr val="accent5">
                <a:lumMod val="75000"/>
              </a:schemeClr>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5" name="Freeform 16"/>
            <p:cNvSpPr/>
            <p:nvPr/>
          </p:nvSpPr>
          <p:spPr bwMode="auto">
            <a:xfrm>
              <a:off x="4887783" y="3240225"/>
              <a:ext cx="180099" cy="1186749"/>
            </a:xfrm>
            <a:custGeom>
              <a:avLst/>
              <a:gdLst>
                <a:gd name="T0" fmla="*/ 151 w 151"/>
                <a:gd name="T1" fmla="*/ 995 h 995"/>
                <a:gd name="T2" fmla="*/ 0 w 151"/>
                <a:gd name="T3" fmla="*/ 41 h 995"/>
                <a:gd name="T4" fmla="*/ 106 w 151"/>
                <a:gd name="T5" fmla="*/ 0 h 995"/>
                <a:gd name="T6" fmla="*/ 151 w 151"/>
                <a:gd name="T7" fmla="*/ 62 h 995"/>
                <a:gd name="T8" fmla="*/ 151 w 151"/>
                <a:gd name="T9" fmla="*/ 995 h 995"/>
              </a:gdLst>
              <a:ahLst/>
              <a:cxnLst>
                <a:cxn ang="0">
                  <a:pos x="T0" y="T1"/>
                </a:cxn>
                <a:cxn ang="0">
                  <a:pos x="T2" y="T3"/>
                </a:cxn>
                <a:cxn ang="0">
                  <a:pos x="T4" y="T5"/>
                </a:cxn>
                <a:cxn ang="0">
                  <a:pos x="T6" y="T7"/>
                </a:cxn>
                <a:cxn ang="0">
                  <a:pos x="T8" y="T9"/>
                </a:cxn>
              </a:cxnLst>
              <a:rect l="0" t="0" r="r" b="b"/>
              <a:pathLst>
                <a:path w="151" h="995">
                  <a:moveTo>
                    <a:pt x="151" y="995"/>
                  </a:moveTo>
                  <a:lnTo>
                    <a:pt x="0" y="41"/>
                  </a:lnTo>
                  <a:lnTo>
                    <a:pt x="106" y="0"/>
                  </a:lnTo>
                  <a:lnTo>
                    <a:pt x="151" y="62"/>
                  </a:lnTo>
                  <a:lnTo>
                    <a:pt x="151" y="995"/>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6" name="Freeform 17"/>
            <p:cNvSpPr/>
            <p:nvPr/>
          </p:nvSpPr>
          <p:spPr bwMode="auto">
            <a:xfrm>
              <a:off x="4255646" y="4082280"/>
              <a:ext cx="857560" cy="1530250"/>
            </a:xfrm>
            <a:custGeom>
              <a:avLst/>
              <a:gdLst>
                <a:gd name="T0" fmla="*/ 59 w 719"/>
                <a:gd name="T1" fmla="*/ 868 h 1283"/>
                <a:gd name="T2" fmla="*/ 719 w 719"/>
                <a:gd name="T3" fmla="*/ 1283 h 1283"/>
                <a:gd name="T4" fmla="*/ 689 w 719"/>
                <a:gd name="T5" fmla="*/ 390 h 1283"/>
                <a:gd name="T6" fmla="*/ 0 w 719"/>
                <a:gd name="T7" fmla="*/ 0 h 1283"/>
                <a:gd name="T8" fmla="*/ 59 w 719"/>
                <a:gd name="T9" fmla="*/ 868 h 1283"/>
              </a:gdLst>
              <a:ahLst/>
              <a:cxnLst>
                <a:cxn ang="0">
                  <a:pos x="T0" y="T1"/>
                </a:cxn>
                <a:cxn ang="0">
                  <a:pos x="T2" y="T3"/>
                </a:cxn>
                <a:cxn ang="0">
                  <a:pos x="T4" y="T5"/>
                </a:cxn>
                <a:cxn ang="0">
                  <a:pos x="T6" y="T7"/>
                </a:cxn>
                <a:cxn ang="0">
                  <a:pos x="T8" y="T9"/>
                </a:cxn>
              </a:cxnLst>
              <a:rect l="0" t="0" r="r" b="b"/>
              <a:pathLst>
                <a:path w="719" h="1283">
                  <a:moveTo>
                    <a:pt x="59" y="868"/>
                  </a:moveTo>
                  <a:lnTo>
                    <a:pt x="719" y="1283"/>
                  </a:lnTo>
                  <a:lnTo>
                    <a:pt x="689" y="390"/>
                  </a:lnTo>
                  <a:lnTo>
                    <a:pt x="0" y="0"/>
                  </a:lnTo>
                  <a:lnTo>
                    <a:pt x="59" y="868"/>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7" name="Freeform 18"/>
            <p:cNvSpPr/>
            <p:nvPr/>
          </p:nvSpPr>
          <p:spPr bwMode="auto">
            <a:xfrm>
              <a:off x="4154265" y="2834703"/>
              <a:ext cx="913617" cy="1592271"/>
            </a:xfrm>
            <a:custGeom>
              <a:avLst/>
              <a:gdLst>
                <a:gd name="T0" fmla="*/ 68 w 766"/>
                <a:gd name="T1" fmla="*/ 949 h 1335"/>
                <a:gd name="T2" fmla="*/ 766 w 766"/>
                <a:gd name="T3" fmla="*/ 1335 h 1335"/>
                <a:gd name="T4" fmla="*/ 721 w 766"/>
                <a:gd name="T5" fmla="*/ 340 h 1335"/>
                <a:gd name="T6" fmla="*/ 0 w 766"/>
                <a:gd name="T7" fmla="*/ 0 h 1335"/>
                <a:gd name="T8" fmla="*/ 68 w 766"/>
                <a:gd name="T9" fmla="*/ 949 h 1335"/>
              </a:gdLst>
              <a:ahLst/>
              <a:cxnLst>
                <a:cxn ang="0">
                  <a:pos x="T0" y="T1"/>
                </a:cxn>
                <a:cxn ang="0">
                  <a:pos x="T2" y="T3"/>
                </a:cxn>
                <a:cxn ang="0">
                  <a:pos x="T4" y="T5"/>
                </a:cxn>
                <a:cxn ang="0">
                  <a:pos x="T6" y="T7"/>
                </a:cxn>
                <a:cxn ang="0">
                  <a:pos x="T8" y="T9"/>
                </a:cxn>
              </a:cxnLst>
              <a:rect l="0" t="0" r="r" b="b"/>
              <a:pathLst>
                <a:path w="766" h="1335">
                  <a:moveTo>
                    <a:pt x="68" y="949"/>
                  </a:moveTo>
                  <a:lnTo>
                    <a:pt x="766" y="1335"/>
                  </a:lnTo>
                  <a:lnTo>
                    <a:pt x="721" y="340"/>
                  </a:lnTo>
                  <a:lnTo>
                    <a:pt x="0" y="0"/>
                  </a:lnTo>
                  <a:lnTo>
                    <a:pt x="68" y="949"/>
                  </a:lnTo>
                  <a:close/>
                </a:path>
              </a:pathLst>
            </a:custGeom>
            <a:solidFill>
              <a:srgbClr val="56B1BC"/>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8" name="Freeform 19"/>
            <p:cNvSpPr/>
            <p:nvPr/>
          </p:nvSpPr>
          <p:spPr bwMode="auto">
            <a:xfrm>
              <a:off x="6194996" y="2834703"/>
              <a:ext cx="982795" cy="1592271"/>
            </a:xfrm>
            <a:custGeom>
              <a:avLst/>
              <a:gdLst>
                <a:gd name="T0" fmla="*/ 0 w 824"/>
                <a:gd name="T1" fmla="*/ 0 h 1335"/>
                <a:gd name="T2" fmla="*/ 0 w 824"/>
                <a:gd name="T3" fmla="*/ 113 h 1335"/>
                <a:gd name="T4" fmla="*/ 653 w 824"/>
                <a:gd name="T5" fmla="*/ 402 h 1335"/>
                <a:gd name="T6" fmla="*/ 653 w 824"/>
                <a:gd name="T7" fmla="*/ 1282 h 1335"/>
                <a:gd name="T8" fmla="*/ 776 w 824"/>
                <a:gd name="T9" fmla="*/ 1335 h 1335"/>
                <a:gd name="T10" fmla="*/ 824 w 824"/>
                <a:gd name="T11" fmla="*/ 343 h 1335"/>
                <a:gd name="T12" fmla="*/ 0 w 824"/>
                <a:gd name="T13" fmla="*/ 0 h 1335"/>
              </a:gdLst>
              <a:ahLst/>
              <a:cxnLst>
                <a:cxn ang="0">
                  <a:pos x="T0" y="T1"/>
                </a:cxn>
                <a:cxn ang="0">
                  <a:pos x="T2" y="T3"/>
                </a:cxn>
                <a:cxn ang="0">
                  <a:pos x="T4" y="T5"/>
                </a:cxn>
                <a:cxn ang="0">
                  <a:pos x="T6" y="T7"/>
                </a:cxn>
                <a:cxn ang="0">
                  <a:pos x="T8" y="T9"/>
                </a:cxn>
                <a:cxn ang="0">
                  <a:pos x="T10" y="T11"/>
                </a:cxn>
                <a:cxn ang="0">
                  <a:pos x="T12" y="T13"/>
                </a:cxn>
              </a:cxnLst>
              <a:rect l="0" t="0" r="r" b="b"/>
              <a:pathLst>
                <a:path w="824" h="1335">
                  <a:moveTo>
                    <a:pt x="0" y="0"/>
                  </a:moveTo>
                  <a:lnTo>
                    <a:pt x="0" y="113"/>
                  </a:lnTo>
                  <a:lnTo>
                    <a:pt x="653" y="402"/>
                  </a:lnTo>
                  <a:lnTo>
                    <a:pt x="653" y="1282"/>
                  </a:lnTo>
                  <a:lnTo>
                    <a:pt x="776" y="1335"/>
                  </a:lnTo>
                  <a:lnTo>
                    <a:pt x="824" y="343"/>
                  </a:lnTo>
                  <a:lnTo>
                    <a:pt x="0" y="0"/>
                  </a:lnTo>
                  <a:close/>
                </a:path>
              </a:pathLst>
            </a:custGeom>
            <a:solidFill>
              <a:srgbClr val="C1C1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19" name="Freeform 20"/>
            <p:cNvSpPr/>
            <p:nvPr/>
          </p:nvSpPr>
          <p:spPr bwMode="auto">
            <a:xfrm>
              <a:off x="5113206" y="3289126"/>
              <a:ext cx="982795" cy="1699616"/>
            </a:xfrm>
            <a:custGeom>
              <a:avLst/>
              <a:gdLst>
                <a:gd name="T0" fmla="*/ 0 w 824"/>
                <a:gd name="T1" fmla="*/ 0 h 1425"/>
                <a:gd name="T2" fmla="*/ 36 w 824"/>
                <a:gd name="T3" fmla="*/ 996 h 1425"/>
                <a:gd name="T4" fmla="*/ 824 w 824"/>
                <a:gd name="T5" fmla="*/ 1425 h 1425"/>
                <a:gd name="T6" fmla="*/ 824 w 824"/>
                <a:gd name="T7" fmla="*/ 390 h 1425"/>
                <a:gd name="T8" fmla="*/ 0 w 824"/>
                <a:gd name="T9" fmla="*/ 0 h 1425"/>
              </a:gdLst>
              <a:ahLst/>
              <a:cxnLst>
                <a:cxn ang="0">
                  <a:pos x="T0" y="T1"/>
                </a:cxn>
                <a:cxn ang="0">
                  <a:pos x="T2" y="T3"/>
                </a:cxn>
                <a:cxn ang="0">
                  <a:pos x="T4" y="T5"/>
                </a:cxn>
                <a:cxn ang="0">
                  <a:pos x="T6" y="T7"/>
                </a:cxn>
                <a:cxn ang="0">
                  <a:pos x="T8" y="T9"/>
                </a:cxn>
              </a:cxnLst>
              <a:rect l="0" t="0" r="r" b="b"/>
              <a:pathLst>
                <a:path w="824" h="1425">
                  <a:moveTo>
                    <a:pt x="0" y="0"/>
                  </a:moveTo>
                  <a:lnTo>
                    <a:pt x="36" y="996"/>
                  </a:lnTo>
                  <a:lnTo>
                    <a:pt x="824" y="1425"/>
                  </a:lnTo>
                  <a:lnTo>
                    <a:pt x="824" y="390"/>
                  </a:lnTo>
                  <a:lnTo>
                    <a:pt x="0" y="0"/>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0" name="Freeform 21"/>
            <p:cNvSpPr/>
            <p:nvPr/>
          </p:nvSpPr>
          <p:spPr bwMode="auto">
            <a:xfrm>
              <a:off x="5156143" y="4592761"/>
              <a:ext cx="939857" cy="1637594"/>
            </a:xfrm>
            <a:custGeom>
              <a:avLst/>
              <a:gdLst>
                <a:gd name="T0" fmla="*/ 788 w 788"/>
                <a:gd name="T1" fmla="*/ 1373 h 1373"/>
                <a:gd name="T2" fmla="*/ 788 w 788"/>
                <a:gd name="T3" fmla="*/ 443 h 1373"/>
                <a:gd name="T4" fmla="*/ 0 w 788"/>
                <a:gd name="T5" fmla="*/ 0 h 1373"/>
                <a:gd name="T6" fmla="*/ 38 w 788"/>
                <a:gd name="T7" fmla="*/ 900 h 1373"/>
                <a:gd name="T8" fmla="*/ 788 w 788"/>
                <a:gd name="T9" fmla="*/ 1373 h 1373"/>
              </a:gdLst>
              <a:ahLst/>
              <a:cxnLst>
                <a:cxn ang="0">
                  <a:pos x="T0" y="T1"/>
                </a:cxn>
                <a:cxn ang="0">
                  <a:pos x="T2" y="T3"/>
                </a:cxn>
                <a:cxn ang="0">
                  <a:pos x="T4" y="T5"/>
                </a:cxn>
                <a:cxn ang="0">
                  <a:pos x="T6" y="T7"/>
                </a:cxn>
                <a:cxn ang="0">
                  <a:pos x="T8" y="T9"/>
                </a:cxn>
              </a:cxnLst>
              <a:rect l="0" t="0" r="r" b="b"/>
              <a:pathLst>
                <a:path w="788" h="1373">
                  <a:moveTo>
                    <a:pt x="788" y="1373"/>
                  </a:moveTo>
                  <a:lnTo>
                    <a:pt x="788" y="443"/>
                  </a:lnTo>
                  <a:lnTo>
                    <a:pt x="0" y="0"/>
                  </a:lnTo>
                  <a:lnTo>
                    <a:pt x="38" y="900"/>
                  </a:lnTo>
                  <a:lnTo>
                    <a:pt x="788" y="1373"/>
                  </a:lnTo>
                  <a:close/>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1" name="Freeform 22"/>
            <p:cNvSpPr/>
            <p:nvPr/>
          </p:nvSpPr>
          <p:spPr bwMode="auto">
            <a:xfrm>
              <a:off x="6096001" y="4592761"/>
              <a:ext cx="933894" cy="1637594"/>
            </a:xfrm>
            <a:custGeom>
              <a:avLst/>
              <a:gdLst>
                <a:gd name="T0" fmla="*/ 0 w 783"/>
                <a:gd name="T1" fmla="*/ 443 h 1373"/>
                <a:gd name="T2" fmla="*/ 783 w 783"/>
                <a:gd name="T3" fmla="*/ 0 h 1373"/>
                <a:gd name="T4" fmla="*/ 753 w 783"/>
                <a:gd name="T5" fmla="*/ 900 h 1373"/>
                <a:gd name="T6" fmla="*/ 0 w 783"/>
                <a:gd name="T7" fmla="*/ 1373 h 1373"/>
                <a:gd name="T8" fmla="*/ 0 w 783"/>
                <a:gd name="T9" fmla="*/ 443 h 1373"/>
              </a:gdLst>
              <a:ahLst/>
              <a:cxnLst>
                <a:cxn ang="0">
                  <a:pos x="T0" y="T1"/>
                </a:cxn>
                <a:cxn ang="0">
                  <a:pos x="T2" y="T3"/>
                </a:cxn>
                <a:cxn ang="0">
                  <a:pos x="T4" y="T5"/>
                </a:cxn>
                <a:cxn ang="0">
                  <a:pos x="T6" y="T7"/>
                </a:cxn>
                <a:cxn ang="0">
                  <a:pos x="T8" y="T9"/>
                </a:cxn>
              </a:cxnLst>
              <a:rect l="0" t="0" r="r" b="b"/>
              <a:pathLst>
                <a:path w="783" h="1373">
                  <a:moveTo>
                    <a:pt x="0" y="443"/>
                  </a:moveTo>
                  <a:lnTo>
                    <a:pt x="783" y="0"/>
                  </a:lnTo>
                  <a:lnTo>
                    <a:pt x="753" y="900"/>
                  </a:lnTo>
                  <a:lnTo>
                    <a:pt x="0" y="1373"/>
                  </a:lnTo>
                  <a:lnTo>
                    <a:pt x="0" y="4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2" name="Freeform 23"/>
            <p:cNvSpPr/>
            <p:nvPr/>
          </p:nvSpPr>
          <p:spPr bwMode="auto">
            <a:xfrm>
              <a:off x="6096001" y="3289126"/>
              <a:ext cx="979216" cy="1699616"/>
            </a:xfrm>
            <a:custGeom>
              <a:avLst/>
              <a:gdLst>
                <a:gd name="T0" fmla="*/ 0 w 821"/>
                <a:gd name="T1" fmla="*/ 390 h 1425"/>
                <a:gd name="T2" fmla="*/ 821 w 821"/>
                <a:gd name="T3" fmla="*/ 0 h 1425"/>
                <a:gd name="T4" fmla="*/ 783 w 821"/>
                <a:gd name="T5" fmla="*/ 996 h 1425"/>
                <a:gd name="T6" fmla="*/ 0 w 821"/>
                <a:gd name="T7" fmla="*/ 1425 h 1425"/>
                <a:gd name="T8" fmla="*/ 0 w 821"/>
                <a:gd name="T9" fmla="*/ 390 h 1425"/>
              </a:gdLst>
              <a:ahLst/>
              <a:cxnLst>
                <a:cxn ang="0">
                  <a:pos x="T0" y="T1"/>
                </a:cxn>
                <a:cxn ang="0">
                  <a:pos x="T2" y="T3"/>
                </a:cxn>
                <a:cxn ang="0">
                  <a:pos x="T4" y="T5"/>
                </a:cxn>
                <a:cxn ang="0">
                  <a:pos x="T6" y="T7"/>
                </a:cxn>
                <a:cxn ang="0">
                  <a:pos x="T8" y="T9"/>
                </a:cxn>
              </a:cxnLst>
              <a:rect l="0" t="0" r="r" b="b"/>
              <a:pathLst>
                <a:path w="821" h="1425">
                  <a:moveTo>
                    <a:pt x="0" y="390"/>
                  </a:moveTo>
                  <a:lnTo>
                    <a:pt x="821" y="0"/>
                  </a:lnTo>
                  <a:lnTo>
                    <a:pt x="783" y="996"/>
                  </a:lnTo>
                  <a:lnTo>
                    <a:pt x="0" y="1425"/>
                  </a:lnTo>
                  <a:lnTo>
                    <a:pt x="0" y="390"/>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3" name="Freeform 24"/>
            <p:cNvSpPr/>
            <p:nvPr/>
          </p:nvSpPr>
          <p:spPr bwMode="auto">
            <a:xfrm>
              <a:off x="7120541" y="2834703"/>
              <a:ext cx="917195" cy="1592271"/>
            </a:xfrm>
            <a:custGeom>
              <a:avLst/>
              <a:gdLst>
                <a:gd name="T0" fmla="*/ 48 w 769"/>
                <a:gd name="T1" fmla="*/ 343 h 1335"/>
                <a:gd name="T2" fmla="*/ 0 w 769"/>
                <a:gd name="T3" fmla="*/ 1335 h 1335"/>
                <a:gd name="T4" fmla="*/ 698 w 769"/>
                <a:gd name="T5" fmla="*/ 946 h 1335"/>
                <a:gd name="T6" fmla="*/ 769 w 769"/>
                <a:gd name="T7" fmla="*/ 0 h 1335"/>
                <a:gd name="T8" fmla="*/ 48 w 769"/>
                <a:gd name="T9" fmla="*/ 343 h 1335"/>
              </a:gdLst>
              <a:ahLst/>
              <a:cxnLst>
                <a:cxn ang="0">
                  <a:pos x="T0" y="T1"/>
                </a:cxn>
                <a:cxn ang="0">
                  <a:pos x="T2" y="T3"/>
                </a:cxn>
                <a:cxn ang="0">
                  <a:pos x="T4" y="T5"/>
                </a:cxn>
                <a:cxn ang="0">
                  <a:pos x="T6" y="T7"/>
                </a:cxn>
                <a:cxn ang="0">
                  <a:pos x="T8" y="T9"/>
                </a:cxn>
              </a:cxnLst>
              <a:rect l="0" t="0" r="r" b="b"/>
              <a:pathLst>
                <a:path w="769" h="1335">
                  <a:moveTo>
                    <a:pt x="48" y="343"/>
                  </a:moveTo>
                  <a:lnTo>
                    <a:pt x="0" y="1335"/>
                  </a:lnTo>
                  <a:lnTo>
                    <a:pt x="698" y="946"/>
                  </a:lnTo>
                  <a:lnTo>
                    <a:pt x="769" y="0"/>
                  </a:lnTo>
                  <a:lnTo>
                    <a:pt x="48" y="343"/>
                  </a:lnTo>
                  <a:close/>
                </a:path>
              </a:pathLst>
            </a:custGeom>
            <a:solidFill>
              <a:srgbClr val="CFCE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4" name="Freeform 26"/>
            <p:cNvSpPr/>
            <p:nvPr/>
          </p:nvSpPr>
          <p:spPr bwMode="auto">
            <a:xfrm>
              <a:off x="5113206" y="2870484"/>
              <a:ext cx="1962012" cy="883800"/>
            </a:xfrm>
            <a:custGeom>
              <a:avLst/>
              <a:gdLst>
                <a:gd name="T0" fmla="*/ 0 w 1645"/>
                <a:gd name="T1" fmla="*/ 351 h 741"/>
                <a:gd name="T2" fmla="*/ 824 w 1645"/>
                <a:gd name="T3" fmla="*/ 0 h 741"/>
                <a:gd name="T4" fmla="*/ 1645 w 1645"/>
                <a:gd name="T5" fmla="*/ 351 h 741"/>
                <a:gd name="T6" fmla="*/ 824 w 1645"/>
                <a:gd name="T7" fmla="*/ 741 h 741"/>
                <a:gd name="T8" fmla="*/ 0 w 1645"/>
                <a:gd name="T9" fmla="*/ 351 h 741"/>
              </a:gdLst>
              <a:ahLst/>
              <a:cxnLst>
                <a:cxn ang="0">
                  <a:pos x="T0" y="T1"/>
                </a:cxn>
                <a:cxn ang="0">
                  <a:pos x="T2" y="T3"/>
                </a:cxn>
                <a:cxn ang="0">
                  <a:pos x="T4" y="T5"/>
                </a:cxn>
                <a:cxn ang="0">
                  <a:pos x="T6" y="T7"/>
                </a:cxn>
                <a:cxn ang="0">
                  <a:pos x="T8" y="T9"/>
                </a:cxn>
              </a:cxnLst>
              <a:rect l="0" t="0" r="r" b="b"/>
              <a:pathLst>
                <a:path w="1645" h="741">
                  <a:moveTo>
                    <a:pt x="0" y="351"/>
                  </a:moveTo>
                  <a:lnTo>
                    <a:pt x="824" y="0"/>
                  </a:lnTo>
                  <a:lnTo>
                    <a:pt x="1645" y="351"/>
                  </a:lnTo>
                  <a:lnTo>
                    <a:pt x="824" y="741"/>
                  </a:lnTo>
                  <a:lnTo>
                    <a:pt x="0" y="351"/>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5" name="Freeform 27"/>
            <p:cNvSpPr/>
            <p:nvPr/>
          </p:nvSpPr>
          <p:spPr bwMode="auto">
            <a:xfrm>
              <a:off x="4154265" y="2461384"/>
              <a:ext cx="1848704" cy="778841"/>
            </a:xfrm>
            <a:custGeom>
              <a:avLst/>
              <a:gdLst>
                <a:gd name="T0" fmla="*/ 0 w 1550"/>
                <a:gd name="T1" fmla="*/ 313 h 653"/>
                <a:gd name="T2" fmla="*/ 819 w 1550"/>
                <a:gd name="T3" fmla="*/ 0 h 653"/>
                <a:gd name="T4" fmla="*/ 1550 w 1550"/>
                <a:gd name="T5" fmla="*/ 305 h 653"/>
                <a:gd name="T6" fmla="*/ 721 w 1550"/>
                <a:gd name="T7" fmla="*/ 653 h 653"/>
                <a:gd name="T8" fmla="*/ 0 w 1550"/>
                <a:gd name="T9" fmla="*/ 313 h 653"/>
              </a:gdLst>
              <a:ahLst/>
              <a:cxnLst>
                <a:cxn ang="0">
                  <a:pos x="T0" y="T1"/>
                </a:cxn>
                <a:cxn ang="0">
                  <a:pos x="T2" y="T3"/>
                </a:cxn>
                <a:cxn ang="0">
                  <a:pos x="T4" y="T5"/>
                </a:cxn>
                <a:cxn ang="0">
                  <a:pos x="T6" y="T7"/>
                </a:cxn>
                <a:cxn ang="0">
                  <a:pos x="T8" y="T9"/>
                </a:cxn>
              </a:cxnLst>
              <a:rect l="0" t="0" r="r" b="b"/>
              <a:pathLst>
                <a:path w="1550" h="653">
                  <a:moveTo>
                    <a:pt x="0" y="313"/>
                  </a:moveTo>
                  <a:lnTo>
                    <a:pt x="819" y="0"/>
                  </a:lnTo>
                  <a:lnTo>
                    <a:pt x="1550" y="305"/>
                  </a:lnTo>
                  <a:lnTo>
                    <a:pt x="721" y="653"/>
                  </a:lnTo>
                  <a:lnTo>
                    <a:pt x="0" y="31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6" name="Freeform 28"/>
            <p:cNvSpPr/>
            <p:nvPr/>
          </p:nvSpPr>
          <p:spPr bwMode="auto">
            <a:xfrm>
              <a:off x="6194996" y="2461384"/>
              <a:ext cx="1842740" cy="782419"/>
            </a:xfrm>
            <a:custGeom>
              <a:avLst/>
              <a:gdLst>
                <a:gd name="T0" fmla="*/ 824 w 1545"/>
                <a:gd name="T1" fmla="*/ 656 h 656"/>
                <a:gd name="T2" fmla="*/ 0 w 1545"/>
                <a:gd name="T3" fmla="*/ 313 h 656"/>
                <a:gd name="T4" fmla="*/ 731 w 1545"/>
                <a:gd name="T5" fmla="*/ 0 h 656"/>
                <a:gd name="T6" fmla="*/ 1545 w 1545"/>
                <a:gd name="T7" fmla="*/ 313 h 656"/>
                <a:gd name="T8" fmla="*/ 824 w 1545"/>
                <a:gd name="T9" fmla="*/ 656 h 656"/>
              </a:gdLst>
              <a:ahLst/>
              <a:cxnLst>
                <a:cxn ang="0">
                  <a:pos x="T0" y="T1"/>
                </a:cxn>
                <a:cxn ang="0">
                  <a:pos x="T2" y="T3"/>
                </a:cxn>
                <a:cxn ang="0">
                  <a:pos x="T4" y="T5"/>
                </a:cxn>
                <a:cxn ang="0">
                  <a:pos x="T6" y="T7"/>
                </a:cxn>
                <a:cxn ang="0">
                  <a:pos x="T8" y="T9"/>
                </a:cxn>
              </a:cxnLst>
              <a:rect l="0" t="0" r="r" b="b"/>
              <a:pathLst>
                <a:path w="1545" h="656">
                  <a:moveTo>
                    <a:pt x="824" y="656"/>
                  </a:moveTo>
                  <a:lnTo>
                    <a:pt x="0" y="313"/>
                  </a:lnTo>
                  <a:lnTo>
                    <a:pt x="731" y="0"/>
                  </a:lnTo>
                  <a:lnTo>
                    <a:pt x="1545" y="313"/>
                  </a:lnTo>
                  <a:lnTo>
                    <a:pt x="824" y="656"/>
                  </a:lnTo>
                  <a:close/>
                </a:path>
              </a:pathLst>
            </a:custGeom>
            <a:solidFill>
              <a:srgbClr val="EFEF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7" name="Freeform 29"/>
            <p:cNvSpPr/>
            <p:nvPr/>
          </p:nvSpPr>
          <p:spPr bwMode="auto">
            <a:xfrm>
              <a:off x="5226513" y="2103570"/>
              <a:ext cx="1738975" cy="688195"/>
            </a:xfrm>
            <a:custGeom>
              <a:avLst/>
              <a:gdLst>
                <a:gd name="T0" fmla="*/ 727 w 1458"/>
                <a:gd name="T1" fmla="*/ 0 h 577"/>
                <a:gd name="T2" fmla="*/ 1458 w 1458"/>
                <a:gd name="T3" fmla="*/ 269 h 577"/>
                <a:gd name="T4" fmla="*/ 727 w 1458"/>
                <a:gd name="T5" fmla="*/ 577 h 577"/>
                <a:gd name="T6" fmla="*/ 0 w 1458"/>
                <a:gd name="T7" fmla="*/ 269 h 577"/>
                <a:gd name="T8" fmla="*/ 727 w 1458"/>
                <a:gd name="T9" fmla="*/ 0 h 577"/>
              </a:gdLst>
              <a:ahLst/>
              <a:cxnLst>
                <a:cxn ang="0">
                  <a:pos x="T0" y="T1"/>
                </a:cxn>
                <a:cxn ang="0">
                  <a:pos x="T2" y="T3"/>
                </a:cxn>
                <a:cxn ang="0">
                  <a:pos x="T4" y="T5"/>
                </a:cxn>
                <a:cxn ang="0">
                  <a:pos x="T6" y="T7"/>
                </a:cxn>
                <a:cxn ang="0">
                  <a:pos x="T8" y="T9"/>
                </a:cxn>
              </a:cxnLst>
              <a:rect l="0" t="0" r="r" b="b"/>
              <a:pathLst>
                <a:path w="1458" h="577">
                  <a:moveTo>
                    <a:pt x="727" y="0"/>
                  </a:moveTo>
                  <a:lnTo>
                    <a:pt x="1458" y="269"/>
                  </a:lnTo>
                  <a:lnTo>
                    <a:pt x="727" y="577"/>
                  </a:lnTo>
                  <a:lnTo>
                    <a:pt x="0" y="269"/>
                  </a:lnTo>
                  <a:lnTo>
                    <a:pt x="727" y="0"/>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sp>
          <p:nvSpPr>
            <p:cNvPr id="28" name="Freeform 25"/>
            <p:cNvSpPr/>
            <p:nvPr/>
          </p:nvSpPr>
          <p:spPr bwMode="auto">
            <a:xfrm>
              <a:off x="7075217" y="4082280"/>
              <a:ext cx="867102" cy="1530250"/>
            </a:xfrm>
            <a:custGeom>
              <a:avLst/>
              <a:gdLst>
                <a:gd name="T0" fmla="*/ 0 w 727"/>
                <a:gd name="T1" fmla="*/ 1283 h 1283"/>
                <a:gd name="T2" fmla="*/ 38 w 727"/>
                <a:gd name="T3" fmla="*/ 383 h 1283"/>
                <a:gd name="T4" fmla="*/ 727 w 727"/>
                <a:gd name="T5" fmla="*/ 0 h 1283"/>
                <a:gd name="T6" fmla="*/ 663 w 727"/>
                <a:gd name="T7" fmla="*/ 864 h 1283"/>
                <a:gd name="T8" fmla="*/ 0 w 727"/>
                <a:gd name="T9" fmla="*/ 1283 h 1283"/>
              </a:gdLst>
              <a:ahLst/>
              <a:cxnLst>
                <a:cxn ang="0">
                  <a:pos x="T0" y="T1"/>
                </a:cxn>
                <a:cxn ang="0">
                  <a:pos x="T2" y="T3"/>
                </a:cxn>
                <a:cxn ang="0">
                  <a:pos x="T4" y="T5"/>
                </a:cxn>
                <a:cxn ang="0">
                  <a:pos x="T6" y="T7"/>
                </a:cxn>
                <a:cxn ang="0">
                  <a:pos x="T8" y="T9"/>
                </a:cxn>
              </a:cxnLst>
              <a:rect l="0" t="0" r="r" b="b"/>
              <a:pathLst>
                <a:path w="727" h="1283">
                  <a:moveTo>
                    <a:pt x="0" y="1283"/>
                  </a:moveTo>
                  <a:lnTo>
                    <a:pt x="38" y="383"/>
                  </a:lnTo>
                  <a:lnTo>
                    <a:pt x="727" y="0"/>
                  </a:lnTo>
                  <a:lnTo>
                    <a:pt x="663" y="864"/>
                  </a:lnTo>
                  <a:lnTo>
                    <a:pt x="0" y="1283"/>
                  </a:lnTo>
                  <a:close/>
                </a:path>
              </a:pathLst>
            </a:custGeom>
            <a:solidFill>
              <a:srgbClr val="6BDBCF"/>
            </a:solidFill>
            <a:ln>
              <a:noFill/>
            </a:ln>
          </p:spPr>
          <p:txBody>
            <a:bodyPr vert="horz" wrap="square" lIns="91440" tIns="45720" rIns="91440" bIns="45720" numCol="1" anchor="t" anchorCtr="0" compatLnSpc="1"/>
            <a:lstStyle/>
            <a:p>
              <a:endParaRPr lang="en-US">
                <a:solidFill>
                  <a:srgbClr val="1C1C1C"/>
                </a:solidFill>
                <a:latin typeface="Agency FB" panose="020B0503020202020204" pitchFamily="34" charset="0"/>
              </a:endParaRPr>
            </a:p>
          </p:txBody>
        </p:sp>
      </p:grpSp>
      <p:sp>
        <p:nvSpPr>
          <p:cNvPr id="29" name="TextBox 59"/>
          <p:cNvSpPr>
            <a:spLocks noChangeArrowheads="1"/>
          </p:cNvSpPr>
          <p:nvPr/>
        </p:nvSpPr>
        <p:spPr bwMode="auto">
          <a:xfrm flipH="1">
            <a:off x="5775506" y="1254993"/>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b="1" spc="300" dirty="0">
                <a:latin typeface="微软雅黑" panose="020B0503020204020204" pitchFamily="34" charset="-122"/>
                <a:ea typeface="微软雅黑" panose="020B0503020204020204" pitchFamily="34" charset="-122"/>
                <a:sym typeface="方正兰亭黑_GBK" pitchFamily="2" charset="-122"/>
              </a:rPr>
              <a:t>前言 </a:t>
            </a:r>
            <a:r>
              <a:rPr lang="en-US" altLang="zh-CN" sz="2800" b="1" spc="300" dirty="0">
                <a:latin typeface="微软雅黑" panose="020B0503020204020204" pitchFamily="34" charset="-122"/>
                <a:ea typeface="微软雅黑" panose="020B0503020204020204" pitchFamily="34" charset="-122"/>
                <a:sym typeface="方正兰亭黑_GBK" pitchFamily="2" charset="-122"/>
              </a:rPr>
              <a:t> </a:t>
            </a:r>
            <a:r>
              <a:rPr lang="en-US" altLang="zh-CN" sz="2800" b="1" spc="300" dirty="0">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Foreword</a:t>
            </a:r>
          </a:p>
        </p:txBody>
      </p:sp>
      <p:sp>
        <p:nvSpPr>
          <p:cNvPr id="30" name="TextBox 9"/>
          <p:cNvSpPr>
            <a:spLocks noChangeArrowheads="1"/>
          </p:cNvSpPr>
          <p:nvPr/>
        </p:nvSpPr>
        <p:spPr bwMode="auto">
          <a:xfrm>
            <a:off x="6245015" y="2044570"/>
            <a:ext cx="4427035" cy="297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en-US" altLang="zh-CN" dirty="0"/>
              <a:t>Audition</a:t>
            </a:r>
            <a:r>
              <a:rPr lang="zh-CN" altLang="zh-CN" dirty="0"/>
              <a:t>是一款专业音频编辑和混合软件，在正式开始学习软件的使用之前，本章先为读者介绍声音的产生、波形的重要参数、音频分类、编码压缩等知识。读者通过对本章的学习，可以快速了解并掌握音频的基础知识，为后面的学习打下坚实的基础。</a:t>
            </a:r>
            <a:endParaRPr lang="zh-CN" altLang="zh-CN" dirty="0">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 Diagonal Corner Rectangle 57"/>
          <p:cNvSpPr/>
          <p:nvPr/>
        </p:nvSpPr>
        <p:spPr>
          <a:xfrm>
            <a:off x="3812463" y="1074249"/>
            <a:ext cx="4659007" cy="4659007"/>
          </a:xfrm>
          <a:prstGeom prst="round2DiagRect">
            <a:avLst>
              <a:gd name="adj1" fmla="val 50000"/>
              <a:gd name="adj2" fmla="val 0"/>
            </a:avLst>
          </a:prstGeom>
          <a:solidFill>
            <a:schemeClr val="bg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4" name="Round Diagonal Corner Rectangle 4"/>
          <p:cNvSpPr/>
          <p:nvPr/>
        </p:nvSpPr>
        <p:spPr>
          <a:xfrm>
            <a:off x="4214192" y="1547986"/>
            <a:ext cx="3762027" cy="3762027"/>
          </a:xfrm>
          <a:prstGeom prst="round2DiagRect">
            <a:avLst>
              <a:gd name="adj1" fmla="val 50000"/>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grpSp>
        <p:nvGrpSpPr>
          <p:cNvPr id="5" name="组合 4"/>
          <p:cNvGrpSpPr/>
          <p:nvPr/>
        </p:nvGrpSpPr>
        <p:grpSpPr>
          <a:xfrm>
            <a:off x="5879182" y="2708920"/>
            <a:ext cx="504850" cy="523220"/>
            <a:chOff x="6095206" y="1196752"/>
            <a:chExt cx="504850" cy="523220"/>
          </a:xfrm>
        </p:grpSpPr>
        <p:sp>
          <p:nvSpPr>
            <p:cNvPr id="6" name="矩形 5"/>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TextBox 59"/>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4</a:t>
              </a:r>
            </a:p>
          </p:txBody>
        </p:sp>
      </p:grpSp>
      <p:sp>
        <p:nvSpPr>
          <p:cNvPr id="8" name="TextBox 64"/>
          <p:cNvSpPr>
            <a:spLocks noChangeArrowheads="1"/>
          </p:cNvSpPr>
          <p:nvPr/>
        </p:nvSpPr>
        <p:spPr bwMode="auto">
          <a:xfrm>
            <a:off x="5303771" y="3647651"/>
            <a:ext cx="167638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课后作业</a:t>
            </a:r>
          </a:p>
        </p:txBody>
      </p:sp>
    </p:spTree>
    <p:extLst>
      <p:ext uri="{BB962C8B-B14F-4D97-AF65-F5344CB8AC3E}">
        <p14:creationId xmlns:p14="http://schemas.microsoft.com/office/powerpoint/2010/main" val="4118305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046557" y="699616"/>
            <a:ext cx="10108991" cy="5030864"/>
          </a:xfrm>
          <a:prstGeom prst="rect">
            <a:avLst/>
          </a:prstGeom>
        </p:spPr>
        <p:txBody>
          <a:bodyPr wrap="square">
            <a:spAutoFit/>
          </a:bodyPr>
          <a:lstStyle/>
          <a:p>
            <a:pPr indent="457200">
              <a:lnSpc>
                <a:spcPct val="150000"/>
              </a:lnSpc>
            </a:pPr>
            <a:r>
              <a:rPr lang="zh-CN" altLang="zh-CN" b="1" dirty="0"/>
              <a:t>一、填空题</a:t>
            </a:r>
            <a:endParaRPr lang="zh-CN" altLang="zh-CN" dirty="0"/>
          </a:p>
          <a:p>
            <a:pPr indent="457200" fontAlgn="base">
              <a:lnSpc>
                <a:spcPct val="150000"/>
              </a:lnSpc>
            </a:pPr>
            <a:r>
              <a:rPr lang="en-US" altLang="zh-CN" dirty="0"/>
              <a:t>1</a:t>
            </a:r>
            <a:r>
              <a:rPr lang="zh-CN" altLang="zh-CN" dirty="0"/>
              <a:t>、</a:t>
            </a:r>
            <a:r>
              <a:rPr lang="en-US" altLang="zh-CN" u="sng" dirty="0"/>
              <a:t>  </a:t>
            </a:r>
            <a:r>
              <a:rPr lang="zh-CN" altLang="zh-CN" u="sng" dirty="0"/>
              <a:t>频率</a:t>
            </a:r>
            <a:r>
              <a:rPr lang="en-US" altLang="zh-CN" u="sng" dirty="0"/>
              <a:t>  </a:t>
            </a:r>
            <a:r>
              <a:rPr lang="zh-CN" altLang="zh-CN" dirty="0"/>
              <a:t>以赫兹为单位测量，描述每秒周期数。</a:t>
            </a:r>
          </a:p>
          <a:p>
            <a:pPr indent="457200" fontAlgn="base">
              <a:lnSpc>
                <a:spcPct val="150000"/>
              </a:lnSpc>
            </a:pPr>
            <a:r>
              <a:rPr lang="en-US" altLang="zh-CN" dirty="0"/>
              <a:t>2</a:t>
            </a:r>
            <a:r>
              <a:rPr lang="zh-CN" altLang="zh-CN" dirty="0"/>
              <a:t>、麦克风将声音压力波转换成电线中的电压变化，高压称为</a:t>
            </a:r>
            <a:r>
              <a:rPr lang="en-US" altLang="zh-CN" u="sng" dirty="0"/>
              <a:t>  </a:t>
            </a:r>
            <a:r>
              <a:rPr lang="zh-CN" altLang="zh-CN" u="sng" dirty="0"/>
              <a:t>正电压</a:t>
            </a:r>
            <a:r>
              <a:rPr lang="en-US" altLang="zh-CN" u="sng" dirty="0"/>
              <a:t>  </a:t>
            </a:r>
            <a:r>
              <a:rPr lang="zh-CN" altLang="zh-CN" dirty="0"/>
              <a:t>，低压称为</a:t>
            </a:r>
            <a:r>
              <a:rPr lang="en-US" altLang="zh-CN" u="sng" dirty="0"/>
              <a:t>  </a:t>
            </a:r>
            <a:r>
              <a:rPr lang="zh-CN" altLang="zh-CN" u="sng" dirty="0"/>
              <a:t>负电压</a:t>
            </a:r>
            <a:r>
              <a:rPr lang="en-US" altLang="zh-CN" u="sng" dirty="0"/>
              <a:t>  </a:t>
            </a:r>
            <a:r>
              <a:rPr lang="zh-CN" altLang="zh-CN" dirty="0"/>
              <a:t>。</a:t>
            </a:r>
          </a:p>
          <a:p>
            <a:pPr indent="457200" fontAlgn="base">
              <a:lnSpc>
                <a:spcPct val="150000"/>
              </a:lnSpc>
            </a:pPr>
            <a:r>
              <a:rPr lang="en-US" altLang="zh-CN" dirty="0"/>
              <a:t>3</a:t>
            </a:r>
            <a:r>
              <a:rPr lang="zh-CN" altLang="zh-CN" dirty="0"/>
              <a:t>、</a:t>
            </a:r>
            <a:r>
              <a:rPr lang="en-US" altLang="zh-CN" u="sng" dirty="0"/>
              <a:t>  </a:t>
            </a:r>
            <a:r>
              <a:rPr lang="zh-CN" altLang="zh-CN" u="sng" dirty="0"/>
              <a:t>位分辨率</a:t>
            </a:r>
            <a:r>
              <a:rPr lang="en-US" altLang="zh-CN" u="sng" dirty="0"/>
              <a:t>  </a:t>
            </a:r>
            <a:r>
              <a:rPr lang="zh-CN" altLang="zh-CN" dirty="0"/>
              <a:t>用于表示模数转换器对输入信号进行转换的精确程度。</a:t>
            </a:r>
          </a:p>
          <a:p>
            <a:pPr indent="457200" fontAlgn="base">
              <a:lnSpc>
                <a:spcPct val="150000"/>
              </a:lnSpc>
            </a:pPr>
            <a:r>
              <a:rPr lang="en-US" altLang="zh-CN" dirty="0"/>
              <a:t>4</a:t>
            </a:r>
            <a:r>
              <a:rPr lang="zh-CN" altLang="zh-CN" dirty="0"/>
              <a:t>、等待时间决定了音频在经过计算机处理时的</a:t>
            </a:r>
            <a:r>
              <a:rPr lang="en-US" altLang="zh-CN" u="sng" dirty="0"/>
              <a:t>  </a:t>
            </a:r>
            <a:r>
              <a:rPr lang="zh-CN" altLang="zh-CN" u="sng" dirty="0"/>
              <a:t>延迟时间</a:t>
            </a:r>
            <a:r>
              <a:rPr lang="en-US" altLang="zh-CN" u="sng" dirty="0"/>
              <a:t>  </a:t>
            </a:r>
            <a:r>
              <a:rPr lang="zh-CN" altLang="zh-CN" dirty="0"/>
              <a:t>。</a:t>
            </a:r>
          </a:p>
          <a:p>
            <a:pPr indent="457200">
              <a:lnSpc>
                <a:spcPct val="150000"/>
              </a:lnSpc>
            </a:pPr>
            <a:r>
              <a:rPr lang="zh-CN" altLang="zh-CN" b="1" dirty="0"/>
              <a:t>二、选择题</a:t>
            </a:r>
            <a:endParaRPr lang="zh-CN" altLang="zh-CN" dirty="0"/>
          </a:p>
          <a:p>
            <a:pPr indent="457200" fontAlgn="base">
              <a:lnSpc>
                <a:spcPct val="150000"/>
              </a:lnSpc>
            </a:pPr>
            <a:r>
              <a:rPr lang="en-US" altLang="zh-CN" dirty="0"/>
              <a:t>1</a:t>
            </a:r>
            <a:r>
              <a:rPr lang="zh-CN" altLang="zh-CN" dirty="0"/>
              <a:t>、数字音频编码技术</a:t>
            </a:r>
            <a:r>
              <a:rPr lang="en-US" altLang="zh-CN" dirty="0"/>
              <a:t>PCM</a:t>
            </a:r>
            <a:r>
              <a:rPr lang="zh-CN" altLang="zh-CN" dirty="0"/>
              <a:t>也被称为（  </a:t>
            </a:r>
            <a:r>
              <a:rPr lang="en-US" altLang="zh-CN" dirty="0"/>
              <a:t>D  </a:t>
            </a:r>
            <a:r>
              <a:rPr lang="zh-CN" altLang="zh-CN" dirty="0"/>
              <a:t>）。</a:t>
            </a:r>
          </a:p>
          <a:p>
            <a:pPr indent="457200">
              <a:lnSpc>
                <a:spcPct val="150000"/>
              </a:lnSpc>
            </a:pPr>
            <a:r>
              <a:rPr lang="en-US" altLang="zh-CN" dirty="0"/>
              <a:t>A</a:t>
            </a:r>
            <a:r>
              <a:rPr lang="zh-CN" altLang="zh-CN" dirty="0"/>
              <a:t>、声波编码调制</a:t>
            </a:r>
            <a:r>
              <a:rPr lang="en-US" altLang="zh-CN" dirty="0"/>
              <a:t>				B</a:t>
            </a:r>
            <a:r>
              <a:rPr lang="zh-CN" altLang="zh-CN" dirty="0"/>
              <a:t>、频率编码调制</a:t>
            </a:r>
          </a:p>
          <a:p>
            <a:pPr indent="457200">
              <a:lnSpc>
                <a:spcPct val="150000"/>
              </a:lnSpc>
            </a:pPr>
            <a:r>
              <a:rPr lang="en-US" altLang="zh-CN" dirty="0"/>
              <a:t>C</a:t>
            </a:r>
            <a:r>
              <a:rPr lang="zh-CN" altLang="zh-CN" dirty="0"/>
              <a:t>、相位编码调制</a:t>
            </a:r>
            <a:r>
              <a:rPr lang="en-US" altLang="zh-CN" dirty="0"/>
              <a:t>				D</a:t>
            </a:r>
            <a:r>
              <a:rPr lang="zh-CN" altLang="zh-CN" dirty="0"/>
              <a:t>、脉冲编码调制</a:t>
            </a:r>
          </a:p>
          <a:p>
            <a:pPr indent="457200" fontAlgn="base">
              <a:lnSpc>
                <a:spcPct val="150000"/>
              </a:lnSpc>
            </a:pPr>
            <a:r>
              <a:rPr lang="en-US" altLang="zh-CN" dirty="0"/>
              <a:t>2</a:t>
            </a:r>
            <a:r>
              <a:rPr lang="zh-CN" altLang="zh-CN" dirty="0"/>
              <a:t>、在空气中更容易被吸收而导致逐渐损耗的是（  </a:t>
            </a:r>
            <a:r>
              <a:rPr lang="en-US" altLang="zh-CN" dirty="0"/>
              <a:t>A  </a:t>
            </a:r>
            <a:r>
              <a:rPr lang="zh-CN" altLang="zh-CN" dirty="0"/>
              <a:t>）。</a:t>
            </a:r>
          </a:p>
          <a:p>
            <a:pPr indent="457200">
              <a:lnSpc>
                <a:spcPct val="150000"/>
              </a:lnSpc>
            </a:pPr>
            <a:r>
              <a:rPr lang="en-US" altLang="zh-CN" dirty="0"/>
              <a:t>A</a:t>
            </a:r>
            <a:r>
              <a:rPr lang="zh-CN" altLang="zh-CN" dirty="0"/>
              <a:t>、高频声波</a:t>
            </a:r>
            <a:r>
              <a:rPr lang="en-US" altLang="zh-CN" dirty="0"/>
              <a:t>					B</a:t>
            </a:r>
            <a:r>
              <a:rPr lang="zh-CN" altLang="zh-CN" dirty="0"/>
              <a:t>、低频声波</a:t>
            </a:r>
          </a:p>
          <a:p>
            <a:pPr indent="457200">
              <a:lnSpc>
                <a:spcPct val="150000"/>
              </a:lnSpc>
            </a:pPr>
            <a:r>
              <a:rPr lang="en-US" altLang="zh-CN" dirty="0"/>
              <a:t>C</a:t>
            </a:r>
            <a:r>
              <a:rPr lang="zh-CN" altLang="zh-CN" dirty="0"/>
              <a:t>、中频声波</a:t>
            </a:r>
            <a:r>
              <a:rPr lang="en-US" altLang="zh-CN" dirty="0"/>
              <a:t>					D</a:t>
            </a:r>
            <a:r>
              <a:rPr lang="zh-CN" altLang="zh-CN" dirty="0"/>
              <a:t>、波长较长的声波</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24079566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846734" y="1075047"/>
            <a:ext cx="8496944" cy="3784369"/>
          </a:xfrm>
          <a:prstGeom prst="rect">
            <a:avLst/>
          </a:prstGeom>
        </p:spPr>
        <p:txBody>
          <a:bodyPr wrap="square">
            <a:spAutoFit/>
          </a:bodyPr>
          <a:lstStyle/>
          <a:p>
            <a:pPr indent="457200" fontAlgn="base">
              <a:lnSpc>
                <a:spcPct val="150000"/>
              </a:lnSpc>
            </a:pPr>
            <a:r>
              <a:rPr lang="en-US" altLang="zh-CN" dirty="0"/>
              <a:t>3</a:t>
            </a:r>
            <a:r>
              <a:rPr lang="zh-CN" altLang="zh-CN" dirty="0"/>
              <a:t>、以下格式中属于无损格式的是（  </a:t>
            </a:r>
            <a:r>
              <a:rPr lang="en-US" altLang="zh-CN" dirty="0"/>
              <a:t>D  </a:t>
            </a:r>
            <a:r>
              <a:rPr lang="zh-CN" altLang="zh-CN" dirty="0"/>
              <a:t>）。</a:t>
            </a:r>
          </a:p>
          <a:p>
            <a:pPr indent="457200">
              <a:lnSpc>
                <a:spcPct val="150000"/>
              </a:lnSpc>
            </a:pPr>
            <a:r>
              <a:rPr lang="en-US" altLang="zh-CN" dirty="0"/>
              <a:t>A</a:t>
            </a:r>
            <a:r>
              <a:rPr lang="zh-CN" altLang="zh-CN" dirty="0"/>
              <a:t>、</a:t>
            </a:r>
            <a:r>
              <a:rPr lang="en-US" altLang="zh-CN" dirty="0"/>
              <a:t>MP3					B</a:t>
            </a:r>
            <a:r>
              <a:rPr lang="zh-CN" altLang="zh-CN" dirty="0"/>
              <a:t>、</a:t>
            </a:r>
            <a:r>
              <a:rPr lang="en-US" altLang="zh-CN" dirty="0"/>
              <a:t>MIDI</a:t>
            </a:r>
            <a:endParaRPr lang="zh-CN" altLang="zh-CN" dirty="0"/>
          </a:p>
          <a:p>
            <a:pPr indent="457200">
              <a:lnSpc>
                <a:spcPct val="150000"/>
              </a:lnSpc>
            </a:pPr>
            <a:r>
              <a:rPr lang="en-US" altLang="zh-CN" dirty="0"/>
              <a:t>C</a:t>
            </a:r>
            <a:r>
              <a:rPr lang="zh-CN" altLang="zh-CN" dirty="0"/>
              <a:t>、</a:t>
            </a:r>
            <a:r>
              <a:rPr lang="en-US" altLang="zh-CN" dirty="0"/>
              <a:t>WMA					D</a:t>
            </a:r>
            <a:r>
              <a:rPr lang="zh-CN" altLang="zh-CN" dirty="0"/>
              <a:t>、</a:t>
            </a:r>
            <a:r>
              <a:rPr lang="en-US" altLang="zh-CN" dirty="0"/>
              <a:t>WAV</a:t>
            </a:r>
            <a:endParaRPr lang="zh-CN" altLang="zh-CN" dirty="0"/>
          </a:p>
          <a:p>
            <a:pPr indent="457200" fontAlgn="base">
              <a:lnSpc>
                <a:spcPct val="150000"/>
              </a:lnSpc>
            </a:pPr>
            <a:r>
              <a:rPr lang="en-US" altLang="zh-CN" dirty="0"/>
              <a:t>4</a:t>
            </a:r>
            <a:r>
              <a:rPr lang="zh-CN" altLang="zh-CN" dirty="0"/>
              <a:t>、</a:t>
            </a:r>
            <a:r>
              <a:rPr lang="en-US" altLang="zh-CN" dirty="0"/>
              <a:t>Audition</a:t>
            </a:r>
            <a:r>
              <a:rPr lang="zh-CN" altLang="zh-CN" dirty="0"/>
              <a:t>支持的最高音频精度级别是（  </a:t>
            </a:r>
            <a:r>
              <a:rPr lang="en-US" altLang="zh-CN" dirty="0"/>
              <a:t>C  </a:t>
            </a:r>
            <a:r>
              <a:rPr lang="zh-CN" altLang="zh-CN" dirty="0"/>
              <a:t>）。</a:t>
            </a:r>
          </a:p>
          <a:p>
            <a:pPr indent="457200">
              <a:lnSpc>
                <a:spcPct val="150000"/>
              </a:lnSpc>
            </a:pPr>
            <a:r>
              <a:rPr lang="en-US" altLang="zh-CN" dirty="0"/>
              <a:t>A</a:t>
            </a:r>
            <a:r>
              <a:rPr lang="zh-CN" altLang="zh-CN" dirty="0"/>
              <a:t>、</a:t>
            </a:r>
            <a:r>
              <a:rPr lang="en-US" altLang="zh-CN" dirty="0"/>
              <a:t>8-bit					B</a:t>
            </a:r>
            <a:r>
              <a:rPr lang="zh-CN" altLang="zh-CN" dirty="0"/>
              <a:t>、</a:t>
            </a:r>
            <a:r>
              <a:rPr lang="en-US" altLang="zh-CN" dirty="0"/>
              <a:t>16-bit</a:t>
            </a:r>
            <a:endParaRPr lang="zh-CN" altLang="zh-CN" dirty="0"/>
          </a:p>
          <a:p>
            <a:pPr indent="457200">
              <a:lnSpc>
                <a:spcPct val="150000"/>
              </a:lnSpc>
            </a:pPr>
            <a:r>
              <a:rPr lang="en-US" altLang="zh-CN" dirty="0"/>
              <a:t>C</a:t>
            </a:r>
            <a:r>
              <a:rPr lang="zh-CN" altLang="zh-CN" dirty="0"/>
              <a:t>、</a:t>
            </a:r>
            <a:r>
              <a:rPr lang="en-US" altLang="zh-CN" dirty="0"/>
              <a:t>32-bit					D</a:t>
            </a:r>
            <a:r>
              <a:rPr lang="zh-CN" altLang="zh-CN" dirty="0"/>
              <a:t>、</a:t>
            </a:r>
            <a:r>
              <a:rPr lang="en-US" altLang="zh-CN" dirty="0"/>
              <a:t>64-bit</a:t>
            </a:r>
            <a:endParaRPr lang="zh-CN" altLang="zh-CN" dirty="0"/>
          </a:p>
          <a:p>
            <a:pPr indent="457200" fontAlgn="base">
              <a:lnSpc>
                <a:spcPct val="150000"/>
              </a:lnSpc>
            </a:pPr>
            <a:r>
              <a:rPr lang="en-US" altLang="zh-CN" dirty="0"/>
              <a:t>5</a:t>
            </a:r>
            <a:r>
              <a:rPr lang="zh-CN" altLang="zh-CN" dirty="0"/>
              <a:t>、广播级别的数字音频采样率一般要达到（  </a:t>
            </a:r>
            <a:r>
              <a:rPr lang="en-US" altLang="zh-CN" dirty="0"/>
              <a:t>B  </a:t>
            </a:r>
            <a:r>
              <a:rPr lang="zh-CN" altLang="zh-CN" dirty="0"/>
              <a:t>）。</a:t>
            </a:r>
          </a:p>
          <a:p>
            <a:pPr indent="457200">
              <a:lnSpc>
                <a:spcPct val="150000"/>
              </a:lnSpc>
            </a:pPr>
            <a:r>
              <a:rPr lang="en-US" altLang="zh-CN" dirty="0"/>
              <a:t>A</a:t>
            </a:r>
            <a:r>
              <a:rPr lang="zh-CN" altLang="zh-CN" dirty="0"/>
              <a:t>、</a:t>
            </a:r>
            <a:r>
              <a:rPr lang="en-US" altLang="zh-CN" dirty="0"/>
              <a:t>22050Hz					B</a:t>
            </a:r>
            <a:r>
              <a:rPr lang="zh-CN" altLang="zh-CN" dirty="0"/>
              <a:t>、</a:t>
            </a:r>
            <a:r>
              <a:rPr lang="en-US" altLang="zh-CN" dirty="0"/>
              <a:t>32000Hz</a:t>
            </a:r>
            <a:endParaRPr lang="zh-CN" altLang="zh-CN" dirty="0"/>
          </a:p>
          <a:p>
            <a:pPr indent="457200">
              <a:lnSpc>
                <a:spcPct val="150000"/>
              </a:lnSpc>
            </a:pPr>
            <a:r>
              <a:rPr lang="en-US" altLang="zh-CN" dirty="0"/>
              <a:t>C</a:t>
            </a:r>
            <a:r>
              <a:rPr lang="zh-CN" altLang="zh-CN" dirty="0"/>
              <a:t>、</a:t>
            </a:r>
            <a:r>
              <a:rPr lang="en-US" altLang="zh-CN" dirty="0"/>
              <a:t>44100Hz					D</a:t>
            </a:r>
            <a:r>
              <a:rPr lang="zh-CN" altLang="zh-CN" dirty="0"/>
              <a:t>、</a:t>
            </a:r>
            <a:r>
              <a:rPr lang="en-US" altLang="zh-CN" dirty="0"/>
              <a:t>48000Hz</a:t>
            </a:r>
            <a:endParaRPr lang="zh-CN" altLang="zh-CN" dirty="0"/>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431223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ángulo 42"/>
          <p:cNvSpPr/>
          <p:nvPr/>
        </p:nvSpPr>
        <p:spPr>
          <a:xfrm>
            <a:off x="1377507" y="836712"/>
            <a:ext cx="9435398" cy="4598415"/>
          </a:xfrm>
          <a:prstGeom prst="rect">
            <a:avLst/>
          </a:prstGeom>
        </p:spPr>
        <p:txBody>
          <a:bodyPr wrap="square">
            <a:spAutoFit/>
          </a:bodyPr>
          <a:lstStyle/>
          <a:p>
            <a:pPr lvl="0" indent="457200">
              <a:lnSpc>
                <a:spcPct val="150000"/>
              </a:lnSpc>
            </a:pPr>
            <a:r>
              <a:rPr lang="zh-CN" altLang="en-US" b="1" dirty="0"/>
              <a:t>三、</a:t>
            </a:r>
            <a:r>
              <a:rPr lang="zh-CN" altLang="zh-CN" b="1" dirty="0"/>
              <a:t>简答题</a:t>
            </a:r>
            <a:endParaRPr lang="zh-CN" altLang="zh-CN" dirty="0"/>
          </a:p>
          <a:p>
            <a:pPr indent="457200">
              <a:lnSpc>
                <a:spcPct val="150000"/>
              </a:lnSpc>
            </a:pPr>
            <a:r>
              <a:rPr lang="en-US" altLang="zh-CN" dirty="0"/>
              <a:t>1</a:t>
            </a:r>
            <a:r>
              <a:rPr lang="zh-CN" altLang="zh-CN" dirty="0"/>
              <a:t>、简述数字音频技术的特点。</a:t>
            </a:r>
          </a:p>
          <a:p>
            <a:pPr indent="457200">
              <a:lnSpc>
                <a:spcPct val="150000"/>
              </a:lnSpc>
            </a:pPr>
            <a:r>
              <a:rPr lang="zh-CN" altLang="zh-CN" dirty="0"/>
              <a:t>数字音频技术应用于制作唱片、影视配音配乐、手机铃声制作、多媒体教学、</a:t>
            </a:r>
            <a:r>
              <a:rPr lang="en-US" altLang="zh-CN" dirty="0"/>
              <a:t>Flash</a:t>
            </a:r>
            <a:r>
              <a:rPr lang="zh-CN" altLang="zh-CN" dirty="0"/>
              <a:t>制作等。在声音存储方面，将声音保存在光存储介质或磁存储介质中，可以长期保存不损坏。在声音处理方面，可以进行二次加工，对音乐中的错误进行修正。声音压缩方面，在尽量不损失音质的前提下，常见的</a:t>
            </a:r>
            <a:r>
              <a:rPr lang="en-US" altLang="zh-CN" dirty="0"/>
              <a:t>MP3</a:t>
            </a:r>
            <a:r>
              <a:rPr lang="zh-CN" altLang="zh-CN" dirty="0"/>
              <a:t>格式压缩比率高达</a:t>
            </a:r>
            <a:r>
              <a:rPr lang="en-US" altLang="zh-CN" dirty="0"/>
              <a:t>1:13</a:t>
            </a:r>
            <a:r>
              <a:rPr lang="zh-CN" altLang="zh-CN" dirty="0"/>
              <a:t>。</a:t>
            </a:r>
          </a:p>
          <a:p>
            <a:pPr indent="457200">
              <a:lnSpc>
                <a:spcPct val="150000"/>
              </a:lnSpc>
            </a:pPr>
            <a:r>
              <a:rPr lang="en-US" altLang="zh-CN" dirty="0"/>
              <a:t>2</a:t>
            </a:r>
            <a:r>
              <a:rPr lang="zh-CN" altLang="zh-CN" dirty="0"/>
              <a:t>、简述数字音频与</a:t>
            </a:r>
            <a:r>
              <a:rPr lang="en-US" altLang="zh-CN" dirty="0"/>
              <a:t>MIDI</a:t>
            </a:r>
            <a:r>
              <a:rPr lang="zh-CN" altLang="zh-CN" dirty="0"/>
              <a:t>的区别。</a:t>
            </a:r>
          </a:p>
          <a:p>
            <a:pPr indent="457200">
              <a:lnSpc>
                <a:spcPct val="150000"/>
              </a:lnSpc>
            </a:pPr>
            <a:r>
              <a:rPr lang="zh-CN" altLang="zh-CN" dirty="0"/>
              <a:t>数字音频是对模拟的音频波形信号进行“高速单格连续摄影”（进行非线性声音样本的采集、量化、整合），然后“重放这个高速摄影”（的技术过程）。</a:t>
            </a:r>
          </a:p>
          <a:p>
            <a:pPr indent="457200">
              <a:lnSpc>
                <a:spcPct val="150000"/>
              </a:lnSpc>
            </a:pPr>
            <a:r>
              <a:rPr lang="en-US" altLang="zh-CN" dirty="0"/>
              <a:t>MIDI</a:t>
            </a:r>
            <a:r>
              <a:rPr lang="zh-CN" altLang="zh-CN" dirty="0"/>
              <a:t>是对已有的音频样本施以人为命令，使其以非线性方式做被动程序化“重放”（的计数过程）。</a:t>
            </a:r>
          </a:p>
        </p:txBody>
      </p:sp>
      <p:sp>
        <p:nvSpPr>
          <p:cNvPr id="57" name="流程图: 资料带 56">
            <a:extLst>
              <a:ext uri="{FF2B5EF4-FFF2-40B4-BE49-F238E27FC236}">
                <a16:creationId xmlns:a16="http://schemas.microsoft.com/office/drawing/2014/main" id="{37FB7F9F-7AAD-40D6-8B9A-EBFDD80C0E82}"/>
              </a:ext>
            </a:extLst>
          </p:cNvPr>
          <p:cNvSpPr/>
          <p:nvPr/>
        </p:nvSpPr>
        <p:spPr>
          <a:xfrm>
            <a:off x="-25474" y="12531"/>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83370" y="333461"/>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Tree>
    <p:extLst>
      <p:ext uri="{BB962C8B-B14F-4D97-AF65-F5344CB8AC3E}">
        <p14:creationId xmlns:p14="http://schemas.microsoft.com/office/powerpoint/2010/main" val="3720804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7" name="TextBox 86"/>
          <p:cNvSpPr txBox="1"/>
          <p:nvPr/>
        </p:nvSpPr>
        <p:spPr>
          <a:xfrm>
            <a:off x="2710830" y="4293096"/>
            <a:ext cx="5301451" cy="923330"/>
          </a:xfrm>
          <a:prstGeom prst="rect">
            <a:avLst/>
          </a:prstGeom>
          <a:noFill/>
        </p:spPr>
        <p:txBody>
          <a:bodyPr wrap="none" rtlCol="0">
            <a:spAutoFit/>
          </a:bodyPr>
          <a:lstStyle/>
          <a:p>
            <a:pPr algn="ctr"/>
            <a:r>
              <a:rPr lang="zh-CN" altLang="en-US" sz="5400" b="1" spc="300" dirty="0">
                <a:latin typeface="AvantGarde Md BT" pitchFamily="34" charset="0"/>
                <a:ea typeface="微软雅黑" panose="020B0503020204020204" pitchFamily="34" charset="-122"/>
              </a:rPr>
              <a:t>努力，感动自己</a:t>
            </a:r>
            <a:endParaRPr lang="en-US" altLang="zh-CN" sz="5400" b="1" spc="300" dirty="0">
              <a:latin typeface="AvantGarde Md BT" pitchFamily="34" charset="0"/>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33" name="TextBox 59"/>
          <p:cNvSpPr>
            <a:spLocks noChangeArrowheads="1"/>
          </p:cNvSpPr>
          <p:nvPr/>
        </p:nvSpPr>
        <p:spPr bwMode="auto">
          <a:xfrm flipH="1">
            <a:off x="7391350" y="2113692"/>
            <a:ext cx="48965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800" spc="300" dirty="0">
                <a:solidFill>
                  <a:schemeClr val="bg1"/>
                </a:solidFill>
                <a:latin typeface="Impact" panose="020B0806030902050204" pitchFamily="34" charset="0"/>
                <a:ea typeface="微软雅黑" panose="020B0503020204020204" pitchFamily="34" charset="-122"/>
                <a:sym typeface="方正兰亭黑_GBK" pitchFamily="2" charset="-122"/>
              </a:rPr>
              <a:t>目录 </a:t>
            </a:r>
            <a:r>
              <a:rPr lang="en-US" altLang="zh-CN" sz="2800" spc="300" dirty="0">
                <a:solidFill>
                  <a:schemeClr val="bg1"/>
                </a:solidFill>
                <a:latin typeface="Impact" panose="020B0806030902050204" pitchFamily="34" charset="0"/>
                <a:ea typeface="微软雅黑" panose="020B0503020204020204" pitchFamily="34" charset="-122"/>
                <a:sym typeface="方正兰亭黑_GBK" pitchFamily="2" charset="-122"/>
              </a:rPr>
              <a:t> </a:t>
            </a:r>
            <a:r>
              <a:rPr lang="en-US" altLang="zh-CN" sz="2800" spc="300" dirty="0">
                <a:solidFill>
                  <a:schemeClr val="bg1"/>
                </a:solidFill>
                <a:latin typeface="Impact" panose="020B0806030902050204" pitchFamily="34" charset="0"/>
                <a:ea typeface="Arial Unicode MS" panose="020B0604020202020204" pitchFamily="34" charset="-122"/>
                <a:cs typeface="Arial Unicode MS" panose="020B0604020202020204" pitchFamily="34" charset="-122"/>
                <a:sym typeface="方正兰亭黑_GBK" pitchFamily="2" charset="-122"/>
              </a:rPr>
              <a:t>Contents</a:t>
            </a:r>
          </a:p>
        </p:txBody>
      </p:sp>
      <p:sp>
        <p:nvSpPr>
          <p:cNvPr id="34" name="Rectangle 28">
            <a:hlinkClick r:id="rId3" action="ppaction://hlinksldjump"/>
          </p:cNvPr>
          <p:cNvSpPr/>
          <p:nvPr/>
        </p:nvSpPr>
        <p:spPr>
          <a:xfrm>
            <a:off x="1408204" y="2651545"/>
            <a:ext cx="5479090" cy="387092"/>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gency FB" panose="020B0503020202020204" pitchFamily="34" charset="0"/>
            </a:endParaRPr>
          </a:p>
        </p:txBody>
      </p:sp>
      <p:grpSp>
        <p:nvGrpSpPr>
          <p:cNvPr id="64" name="Group 29"/>
          <p:cNvGrpSpPr/>
          <p:nvPr/>
        </p:nvGrpSpPr>
        <p:grpSpPr>
          <a:xfrm>
            <a:off x="1393898" y="2636912"/>
            <a:ext cx="788580" cy="401726"/>
            <a:chOff x="7085761" y="3530558"/>
            <a:chExt cx="716891" cy="365205"/>
          </a:xfrm>
          <a:solidFill>
            <a:srgbClr val="0070C0"/>
          </a:solidFill>
        </p:grpSpPr>
        <p:sp>
          <p:nvSpPr>
            <p:cNvPr id="6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66" name="Content Placeholder 2"/>
            <p:cNvSpPr txBox="1"/>
            <p:nvPr/>
          </p:nvSpPr>
          <p:spPr>
            <a:xfrm>
              <a:off x="7085761" y="3532027"/>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01</a:t>
              </a:r>
            </a:p>
          </p:txBody>
        </p:sp>
      </p:grpSp>
      <p:sp>
        <p:nvSpPr>
          <p:cNvPr id="67" name="TextBox 59"/>
          <p:cNvSpPr>
            <a:spLocks noChangeArrowheads="1"/>
          </p:cNvSpPr>
          <p:nvPr/>
        </p:nvSpPr>
        <p:spPr bwMode="auto">
          <a:xfrm flipH="1">
            <a:off x="2224452" y="2645283"/>
            <a:ext cx="38707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了解音频</a:t>
            </a:r>
            <a:endParaRPr lang="zh-CN" altLang="zh-CN" dirty="0"/>
          </a:p>
        </p:txBody>
      </p:sp>
      <p:sp>
        <p:nvSpPr>
          <p:cNvPr id="68" name="Rectangle 28">
            <a:hlinkClick r:id="rId4" action="ppaction://hlinksldjump"/>
          </p:cNvPr>
          <p:cNvSpPr/>
          <p:nvPr/>
        </p:nvSpPr>
        <p:spPr>
          <a:xfrm>
            <a:off x="1408204" y="3257563"/>
            <a:ext cx="5491204" cy="406436"/>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69" name="Group 29"/>
          <p:cNvGrpSpPr/>
          <p:nvPr/>
        </p:nvGrpSpPr>
        <p:grpSpPr>
          <a:xfrm>
            <a:off x="1387704" y="3257563"/>
            <a:ext cx="807723" cy="406436"/>
            <a:chOff x="7085769" y="3511385"/>
            <a:chExt cx="716891" cy="363736"/>
          </a:xfrm>
          <a:solidFill>
            <a:srgbClr val="0070C0"/>
          </a:solidFill>
        </p:grpSpPr>
        <p:sp>
          <p:nvSpPr>
            <p:cNvPr id="70" name="Rectangle 30"/>
            <p:cNvSpPr/>
            <p:nvPr/>
          </p:nvSpPr>
          <p:spPr>
            <a:xfrm>
              <a:off x="7103964" y="3530567"/>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1" name="Content Placeholder 2"/>
            <p:cNvSpPr txBox="1"/>
            <p:nvPr/>
          </p:nvSpPr>
          <p:spPr>
            <a:xfrm>
              <a:off x="7085769" y="3511385"/>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02</a:t>
              </a:r>
            </a:p>
          </p:txBody>
        </p:sp>
      </p:grpSp>
      <p:sp>
        <p:nvSpPr>
          <p:cNvPr id="72" name="TextBox 59"/>
          <p:cNvSpPr>
            <a:spLocks noChangeArrowheads="1"/>
          </p:cNvSpPr>
          <p:nvPr/>
        </p:nvSpPr>
        <p:spPr bwMode="auto">
          <a:xfrm flipH="1">
            <a:off x="2224452" y="3255586"/>
            <a:ext cx="34387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数字音频格式</a:t>
            </a:r>
            <a:endParaRPr lang="zh-CN" altLang="zh-CN" dirty="0"/>
          </a:p>
        </p:txBody>
      </p:sp>
      <p:sp>
        <p:nvSpPr>
          <p:cNvPr id="73" name="Rectangle 28">
            <a:hlinkClick r:id="rId5" action="ppaction://hlinksldjump"/>
          </p:cNvPr>
          <p:cNvSpPr/>
          <p:nvPr/>
        </p:nvSpPr>
        <p:spPr>
          <a:xfrm>
            <a:off x="1408204" y="3912706"/>
            <a:ext cx="5491204" cy="38038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74" name="Group 29"/>
          <p:cNvGrpSpPr/>
          <p:nvPr/>
        </p:nvGrpSpPr>
        <p:grpSpPr>
          <a:xfrm>
            <a:off x="1388187" y="3892987"/>
            <a:ext cx="788580" cy="400109"/>
            <a:chOff x="7085761" y="3506811"/>
            <a:chExt cx="716891" cy="363736"/>
          </a:xfrm>
          <a:solidFill>
            <a:srgbClr val="0070C0"/>
          </a:solidFill>
        </p:grpSpPr>
        <p:sp>
          <p:nvSpPr>
            <p:cNvPr id="75" name="Rectangle 30"/>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76" name="Content Placeholder 2"/>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03</a:t>
              </a:r>
            </a:p>
          </p:txBody>
        </p:sp>
      </p:grpSp>
      <p:sp>
        <p:nvSpPr>
          <p:cNvPr id="77" name="TextBox 59"/>
          <p:cNvSpPr>
            <a:spLocks noChangeArrowheads="1"/>
          </p:cNvSpPr>
          <p:nvPr/>
        </p:nvSpPr>
        <p:spPr bwMode="auto">
          <a:xfrm flipH="1">
            <a:off x="2229631" y="3907082"/>
            <a:ext cx="3433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音频接口基础知识</a:t>
            </a:r>
            <a:endParaRPr lang="zh-CN" altLang="zh-CN" dirty="0"/>
          </a:p>
        </p:txBody>
      </p:sp>
      <p:sp>
        <p:nvSpPr>
          <p:cNvPr id="18" name="Rectangle 28">
            <a:extLst>
              <a:ext uri="{FF2B5EF4-FFF2-40B4-BE49-F238E27FC236}">
                <a16:creationId xmlns:a16="http://schemas.microsoft.com/office/drawing/2014/main" id="{37864843-5D7C-4F74-BEEE-382A5D0C6ECA}"/>
              </a:ext>
            </a:extLst>
          </p:cNvPr>
          <p:cNvSpPr/>
          <p:nvPr/>
        </p:nvSpPr>
        <p:spPr>
          <a:xfrm>
            <a:off x="1413094" y="4541059"/>
            <a:ext cx="5506920" cy="400109"/>
          </a:xfrm>
          <a:prstGeom prst="rect">
            <a:avLst/>
          </a:prstGeom>
          <a:solidFill>
            <a:schemeClr val="bg1">
              <a:lumMod val="9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gency FB" panose="020B0503020202020204" pitchFamily="34" charset="0"/>
            </a:endParaRPr>
          </a:p>
        </p:txBody>
      </p:sp>
      <p:grpSp>
        <p:nvGrpSpPr>
          <p:cNvPr id="19" name="Group 29">
            <a:extLst>
              <a:ext uri="{FF2B5EF4-FFF2-40B4-BE49-F238E27FC236}">
                <a16:creationId xmlns:a16="http://schemas.microsoft.com/office/drawing/2014/main" id="{9CA280BA-D564-42A9-A4AB-0D24867A0F76}"/>
              </a:ext>
            </a:extLst>
          </p:cNvPr>
          <p:cNvGrpSpPr/>
          <p:nvPr/>
        </p:nvGrpSpPr>
        <p:grpSpPr>
          <a:xfrm>
            <a:off x="1393077" y="4541059"/>
            <a:ext cx="788580" cy="400109"/>
            <a:chOff x="7085761" y="3506811"/>
            <a:chExt cx="716891" cy="363736"/>
          </a:xfrm>
          <a:solidFill>
            <a:srgbClr val="0070C0"/>
          </a:solidFill>
        </p:grpSpPr>
        <p:sp>
          <p:nvSpPr>
            <p:cNvPr id="20" name="Rectangle 30">
              <a:extLst>
                <a:ext uri="{FF2B5EF4-FFF2-40B4-BE49-F238E27FC236}">
                  <a16:creationId xmlns:a16="http://schemas.microsoft.com/office/drawing/2014/main" id="{13B3C68E-F70E-4542-9744-86226B0231D9}"/>
                </a:ext>
              </a:extLst>
            </p:cNvPr>
            <p:cNvSpPr/>
            <p:nvPr/>
          </p:nvSpPr>
          <p:spPr>
            <a:xfrm>
              <a:off x="7103958" y="3530558"/>
              <a:ext cx="698694" cy="3278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pc="300" dirty="0">
                <a:solidFill>
                  <a:srgbClr val="FFFFFF"/>
                </a:solidFill>
                <a:latin typeface="Impact" panose="020B0806030902050204" pitchFamily="34" charset="0"/>
              </a:endParaRPr>
            </a:p>
          </p:txBody>
        </p:sp>
        <p:sp>
          <p:nvSpPr>
            <p:cNvPr id="21" name="Content Placeholder 2">
              <a:extLst>
                <a:ext uri="{FF2B5EF4-FFF2-40B4-BE49-F238E27FC236}">
                  <a16:creationId xmlns:a16="http://schemas.microsoft.com/office/drawing/2014/main" id="{B4EDEACC-41B3-4582-A496-BE7B24603C7F}"/>
                </a:ext>
              </a:extLst>
            </p:cNvPr>
            <p:cNvSpPr txBox="1"/>
            <p:nvPr/>
          </p:nvSpPr>
          <p:spPr>
            <a:xfrm>
              <a:off x="7085761" y="3506811"/>
              <a:ext cx="716891" cy="363736"/>
            </a:xfrm>
            <a:prstGeom prst="rect">
              <a:avLst/>
            </a:prstGeom>
            <a:grp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spc="300" dirty="0">
                  <a:solidFill>
                    <a:srgbClr val="FFFFFF"/>
                  </a:solidFill>
                  <a:latin typeface="Impact" panose="020B0806030902050204" pitchFamily="34" charset="0"/>
                  <a:ea typeface="微软雅黑" panose="020B0503020204020204" pitchFamily="34" charset="-122"/>
                </a:rPr>
                <a:t>04</a:t>
              </a:r>
            </a:p>
          </p:txBody>
        </p:sp>
      </p:grpSp>
      <p:sp>
        <p:nvSpPr>
          <p:cNvPr id="22" name="TextBox 59">
            <a:hlinkClick r:id="rId6" action="ppaction://hlinksldjump"/>
            <a:extLst>
              <a:ext uri="{FF2B5EF4-FFF2-40B4-BE49-F238E27FC236}">
                <a16:creationId xmlns:a16="http://schemas.microsoft.com/office/drawing/2014/main" id="{31E1754F-0888-442D-98CA-5E9BA5C157A9}"/>
              </a:ext>
            </a:extLst>
          </p:cNvPr>
          <p:cNvSpPr>
            <a:spLocks noChangeArrowheads="1"/>
          </p:cNvSpPr>
          <p:nvPr/>
        </p:nvSpPr>
        <p:spPr bwMode="auto">
          <a:xfrm flipH="1">
            <a:off x="2224453" y="4541058"/>
            <a:ext cx="39211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dirty="0"/>
              <a:t>课后作业</a:t>
            </a:r>
            <a:endParaRPr lang="zh-CN" altLang="zh-CN"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8" name="TextBox 64"/>
          <p:cNvSpPr>
            <a:spLocks noChangeArrowheads="1"/>
          </p:cNvSpPr>
          <p:nvPr/>
        </p:nvSpPr>
        <p:spPr bwMode="auto">
          <a:xfrm>
            <a:off x="5340939" y="3429000"/>
            <a:ext cx="16273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chemeClr val="bg1"/>
                </a:solidFill>
              </a:rPr>
              <a:t>了解音频</a:t>
            </a:r>
          </a:p>
        </p:txBody>
      </p:sp>
      <p:grpSp>
        <p:nvGrpSpPr>
          <p:cNvPr id="12" name="组合 11">
            <a:extLst>
              <a:ext uri="{FF2B5EF4-FFF2-40B4-BE49-F238E27FC236}">
                <a16:creationId xmlns:a16="http://schemas.microsoft.com/office/drawing/2014/main" id="{4B3C7866-AA68-47CA-A9F6-25DEA1E14109}"/>
              </a:ext>
            </a:extLst>
          </p:cNvPr>
          <p:cNvGrpSpPr/>
          <p:nvPr/>
        </p:nvGrpSpPr>
        <p:grpSpPr>
          <a:xfrm>
            <a:off x="5902596" y="2564904"/>
            <a:ext cx="504850" cy="523220"/>
            <a:chOff x="6095206" y="1196752"/>
            <a:chExt cx="504850" cy="523220"/>
          </a:xfrm>
        </p:grpSpPr>
        <p:sp>
          <p:nvSpPr>
            <p:cNvPr id="13" name="矩形 12">
              <a:extLst>
                <a:ext uri="{FF2B5EF4-FFF2-40B4-BE49-F238E27FC236}">
                  <a16:creationId xmlns:a16="http://schemas.microsoft.com/office/drawing/2014/main" id="{04AD79FF-A374-45D3-91BB-7B5FE1E6CA69}"/>
                </a:ext>
              </a:extLst>
            </p:cNvPr>
            <p:cNvSpPr/>
            <p:nvPr/>
          </p:nvSpPr>
          <p:spPr>
            <a:xfrm>
              <a:off x="6096000" y="1196752"/>
              <a:ext cx="504056" cy="504056"/>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4" name="TextBox 59">
              <a:extLst>
                <a:ext uri="{FF2B5EF4-FFF2-40B4-BE49-F238E27FC236}">
                  <a16:creationId xmlns:a16="http://schemas.microsoft.com/office/drawing/2014/main" id="{86D9F8A2-A068-4A9B-B69E-2929C7C8E9C1}"/>
                </a:ext>
              </a:extLst>
            </p:cNvPr>
            <p:cNvSpPr>
              <a:spLocks noChangeArrowheads="1"/>
            </p:cNvSpPr>
            <p:nvPr/>
          </p:nvSpPr>
          <p:spPr bwMode="auto">
            <a:xfrm flipH="1">
              <a:off x="6095206" y="1196752"/>
              <a:ext cx="5040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8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rPr>
                <a:t>1</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5F6F7"/>
        </a:solidFill>
        <a:effectLst/>
      </p:bgPr>
    </p:bg>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731990" y="332656"/>
            <a:ext cx="10726432" cy="4199868"/>
          </a:xfrm>
          <a:prstGeom prst="rect">
            <a:avLst/>
          </a:prstGeom>
        </p:spPr>
        <p:txBody>
          <a:bodyPr wrap="square">
            <a:spAutoFit/>
          </a:bodyPr>
          <a:lstStyle/>
          <a:p>
            <a:pPr indent="457200">
              <a:lnSpc>
                <a:spcPct val="150000"/>
              </a:lnSpc>
            </a:pPr>
            <a:r>
              <a:rPr lang="zh-CN" altLang="zh-CN" dirty="0"/>
              <a:t>音频是一个专业术语，只有把声音波形转化为其他形式，才能传播或储存在各种设备和媒介上，这种声波被转化后的形式被称为音频。</a:t>
            </a:r>
          </a:p>
          <a:p>
            <a:pPr indent="457200">
              <a:lnSpc>
                <a:spcPct val="150000"/>
              </a:lnSpc>
            </a:pPr>
            <a:r>
              <a:rPr lang="en-US" altLang="zh-CN" b="1" dirty="0"/>
              <a:t>1.1.1  </a:t>
            </a:r>
            <a:r>
              <a:rPr lang="zh-CN" altLang="zh-CN" b="1" dirty="0"/>
              <a:t>波形</a:t>
            </a:r>
          </a:p>
          <a:p>
            <a:pPr indent="457200">
              <a:lnSpc>
                <a:spcPct val="150000"/>
              </a:lnSpc>
            </a:pPr>
            <a:r>
              <a:rPr lang="zh-CN" altLang="zh-CN" dirty="0"/>
              <a:t>一切发声的物体都在振动，振动停止则发声停止。像琴弦、人的声带或扬声器纸盆的振动都会产生声音，这种振动会引起周围空气压强的震荡，压力下的空气分子随后推动周围的空气分子，后者又推动下一组分子，以此类推。高压区域穿过空气时，在后面留下低压区域，当这些压力波的变化到达人耳时，会振动耳中的神经末梢，我们将这些振动称为声音。</a:t>
            </a:r>
          </a:p>
          <a:p>
            <a:pPr indent="457200">
              <a:lnSpc>
                <a:spcPct val="150000"/>
              </a:lnSpc>
            </a:pPr>
            <a:r>
              <a:rPr lang="zh-CN" altLang="zh-CN" dirty="0"/>
              <a:t>我们所能看到的声音的可视化波形函数表现形式，反映了这些空气压力波。波形中的零位线是静止时的空气压力；当曲线向上摆动到波峰，表示较高压力；当曲线向下摆动到波谷，表示较低压力。</a:t>
            </a:r>
          </a:p>
          <a:p>
            <a:pPr indent="457200">
              <a:lnSpc>
                <a:spcPct val="150000"/>
              </a:lnSpc>
            </a:pPr>
            <a:r>
              <a:rPr lang="zh-CN" altLang="zh-CN" dirty="0"/>
              <a:t>一个波形通常应包括振幅、周期、频率、相位、波长等几种特征，这是区别每一个波形的依据。</a:t>
            </a:r>
          </a:p>
        </p:txBody>
      </p:sp>
      <p:pic>
        <p:nvPicPr>
          <p:cNvPr id="1026" name="图片 1">
            <a:extLst>
              <a:ext uri="{FF2B5EF4-FFF2-40B4-BE49-F238E27FC236}">
                <a16:creationId xmlns:a16="http://schemas.microsoft.com/office/drawing/2014/main" id="{A5E1E133-2AF1-45E7-9D95-DEA885A56F0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6070" y="4532524"/>
            <a:ext cx="3118272" cy="164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288670" y="675102"/>
            <a:ext cx="9613069" cy="2537874"/>
          </a:xfrm>
          <a:prstGeom prst="rect">
            <a:avLst/>
          </a:prstGeom>
        </p:spPr>
        <p:txBody>
          <a:bodyPr wrap="square">
            <a:spAutoFit/>
          </a:bodyPr>
          <a:lstStyle/>
          <a:p>
            <a:pPr indent="457200">
              <a:lnSpc>
                <a:spcPct val="150000"/>
              </a:lnSpc>
            </a:pPr>
            <a:r>
              <a:rPr lang="en-US" altLang="zh-CN" b="1" dirty="0"/>
              <a:t>1.1.2  </a:t>
            </a:r>
            <a:r>
              <a:rPr lang="zh-CN" altLang="zh-CN" b="1" dirty="0"/>
              <a:t>采样率</a:t>
            </a:r>
          </a:p>
          <a:p>
            <a:pPr indent="457200">
              <a:lnSpc>
                <a:spcPct val="150000"/>
              </a:lnSpc>
            </a:pPr>
            <a:r>
              <a:rPr lang="zh-CN" altLang="zh-CN" dirty="0"/>
              <a:t>采样率是指数字音频采样系统每秒对自然声波或模拟音频文件进行采样的次数，决定了数字音频文件在播放时的频率范围。采样率越高，数字波形的形状越接近原始模拟波形。采样率越低，数字波形的频率范围越狭窄，声音越失真，音质越差。</a:t>
            </a:r>
          </a:p>
          <a:p>
            <a:pPr indent="457200">
              <a:lnSpc>
                <a:spcPct val="150000"/>
              </a:lnSpc>
            </a:pPr>
            <a:r>
              <a:rPr lang="zh-CN" altLang="zh-CN" dirty="0"/>
              <a:t>为了重现给定频率，采样率必须至少是该频率的两倍。例如，</a:t>
            </a:r>
            <a:r>
              <a:rPr lang="en-US" altLang="zh-CN" dirty="0"/>
              <a:t>CD</a:t>
            </a:r>
            <a:r>
              <a:rPr lang="zh-CN" altLang="zh-CN" dirty="0"/>
              <a:t>的采样率为每秒</a:t>
            </a:r>
            <a:r>
              <a:rPr lang="en-US" altLang="zh-CN" dirty="0"/>
              <a:t>44100</a:t>
            </a:r>
            <a:r>
              <a:rPr lang="zh-CN" altLang="zh-CN" dirty="0"/>
              <a:t>个采样，所以可重现最高为</a:t>
            </a:r>
            <a:r>
              <a:rPr lang="en-US" altLang="zh-CN" dirty="0"/>
              <a:t>22050Hz</a:t>
            </a:r>
            <a:r>
              <a:rPr lang="zh-CN" altLang="zh-CN" dirty="0"/>
              <a:t>的频率，此频率恰好超过人类的听力极限</a:t>
            </a:r>
            <a:r>
              <a:rPr lang="en-US" altLang="zh-CN" dirty="0"/>
              <a:t>20000Hz</a:t>
            </a:r>
            <a:r>
              <a:rPr lang="zh-CN" altLang="zh-CN" dirty="0"/>
              <a:t>。</a:t>
            </a:r>
          </a:p>
        </p:txBody>
      </p:sp>
      <p:pic>
        <p:nvPicPr>
          <p:cNvPr id="4" name="图片 3">
            <a:extLst>
              <a:ext uri="{FF2B5EF4-FFF2-40B4-BE49-F238E27FC236}">
                <a16:creationId xmlns:a16="http://schemas.microsoft.com/office/drawing/2014/main" id="{2B58B2BC-6002-4B78-BF2A-E7445083AF6A}"/>
              </a:ext>
            </a:extLst>
          </p:cNvPr>
          <p:cNvPicPr>
            <a:picLocks noChangeAspect="1"/>
          </p:cNvPicPr>
          <p:nvPr/>
        </p:nvPicPr>
        <p:blipFill>
          <a:blip r:embed="rId3"/>
          <a:stretch>
            <a:fillRect/>
          </a:stretch>
        </p:blipFill>
        <p:spPr>
          <a:xfrm>
            <a:off x="2676678" y="3429000"/>
            <a:ext cx="6837051" cy="2161322"/>
          </a:xfrm>
          <a:prstGeom prst="rect">
            <a:avLst/>
          </a:prstGeom>
        </p:spPr>
      </p:pic>
    </p:spTree>
    <p:extLst>
      <p:ext uri="{BB962C8B-B14F-4D97-AF65-F5344CB8AC3E}">
        <p14:creationId xmlns:p14="http://schemas.microsoft.com/office/powerpoint/2010/main" val="2247130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756724" y="836712"/>
            <a:ext cx="8676964" cy="1706878"/>
          </a:xfrm>
          <a:prstGeom prst="rect">
            <a:avLst/>
          </a:prstGeom>
        </p:spPr>
        <p:txBody>
          <a:bodyPr wrap="square">
            <a:spAutoFit/>
          </a:bodyPr>
          <a:lstStyle/>
          <a:p>
            <a:pPr indent="457200">
              <a:lnSpc>
                <a:spcPct val="150000"/>
              </a:lnSpc>
            </a:pPr>
            <a:r>
              <a:rPr lang="en-US" altLang="zh-CN" b="1" dirty="0"/>
              <a:t>1.1.3  </a:t>
            </a:r>
            <a:r>
              <a:rPr lang="zh-CN" altLang="zh-CN" b="1" dirty="0"/>
              <a:t>位深度</a:t>
            </a:r>
          </a:p>
          <a:p>
            <a:pPr indent="457200">
              <a:lnSpc>
                <a:spcPct val="150000"/>
              </a:lnSpc>
            </a:pPr>
            <a:r>
              <a:rPr lang="zh-CN" altLang="zh-CN" dirty="0"/>
              <a:t>位深度决定动态范围。采样声波时，为每一个采样指定最接近原始声波振幅的振幅值。较高的位深度可提供更多可能的振幅值，产生更大的动态范围、更低的噪声基准和更高的保真度。</a:t>
            </a:r>
          </a:p>
        </p:txBody>
      </p:sp>
      <p:pic>
        <p:nvPicPr>
          <p:cNvPr id="2" name="图片 1">
            <a:extLst>
              <a:ext uri="{FF2B5EF4-FFF2-40B4-BE49-F238E27FC236}">
                <a16:creationId xmlns:a16="http://schemas.microsoft.com/office/drawing/2014/main" id="{F8747751-35D1-4C71-90DC-8712295693E6}"/>
              </a:ext>
            </a:extLst>
          </p:cNvPr>
          <p:cNvPicPr>
            <a:picLocks noChangeAspect="1"/>
          </p:cNvPicPr>
          <p:nvPr/>
        </p:nvPicPr>
        <p:blipFill>
          <a:blip r:embed="rId3"/>
          <a:stretch>
            <a:fillRect/>
          </a:stretch>
        </p:blipFill>
        <p:spPr>
          <a:xfrm>
            <a:off x="2017942" y="2924944"/>
            <a:ext cx="8154527" cy="1889619"/>
          </a:xfrm>
          <a:prstGeom prst="rect">
            <a:avLst/>
          </a:prstGeom>
        </p:spPr>
      </p:pic>
    </p:spTree>
    <p:extLst>
      <p:ext uri="{BB962C8B-B14F-4D97-AF65-F5344CB8AC3E}">
        <p14:creationId xmlns:p14="http://schemas.microsoft.com/office/powerpoint/2010/main" val="4555797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432684" y="836712"/>
            <a:ext cx="9325037" cy="2122376"/>
          </a:xfrm>
          <a:prstGeom prst="rect">
            <a:avLst/>
          </a:prstGeom>
        </p:spPr>
        <p:txBody>
          <a:bodyPr wrap="square">
            <a:spAutoFit/>
          </a:bodyPr>
          <a:lstStyle/>
          <a:p>
            <a:pPr indent="457200">
              <a:lnSpc>
                <a:spcPct val="150000"/>
              </a:lnSpc>
            </a:pPr>
            <a:r>
              <a:rPr lang="en-US" altLang="zh-CN" b="1" dirty="0"/>
              <a:t>1.1.4  </a:t>
            </a:r>
            <a:r>
              <a:rPr lang="zh-CN" altLang="zh-CN" b="1" dirty="0"/>
              <a:t>音频分类</a:t>
            </a:r>
          </a:p>
          <a:p>
            <a:pPr indent="457200">
              <a:lnSpc>
                <a:spcPct val="150000"/>
              </a:lnSpc>
            </a:pPr>
            <a:r>
              <a:rPr lang="zh-CN" altLang="zh-CN" dirty="0"/>
              <a:t>根据不同的标准，音频可以分成不同的种类。</a:t>
            </a:r>
          </a:p>
          <a:p>
            <a:pPr indent="457200">
              <a:lnSpc>
                <a:spcPct val="150000"/>
              </a:lnSpc>
            </a:pPr>
            <a:r>
              <a:rPr lang="zh-CN" altLang="zh-CN" dirty="0"/>
              <a:t>按照声波的频率不同，声音可分为人耳可听声、超声波和次声波</a:t>
            </a:r>
            <a:r>
              <a:rPr lang="en-US" altLang="zh-CN" dirty="0"/>
              <a:t>3</a:t>
            </a:r>
            <a:r>
              <a:rPr lang="zh-CN" altLang="zh-CN" dirty="0"/>
              <a:t>种。人耳可感受的声音频率范围在</a:t>
            </a:r>
            <a:r>
              <a:rPr lang="en-US" altLang="zh-CN" dirty="0"/>
              <a:t>20~20000</a:t>
            </a:r>
            <a:r>
              <a:rPr lang="zh-CN" altLang="zh-CN" dirty="0"/>
              <a:t>赫兹之间，这个范围内的声波被称为音频，高于</a:t>
            </a:r>
            <a:r>
              <a:rPr lang="en-US" altLang="zh-CN" dirty="0"/>
              <a:t>20000</a:t>
            </a:r>
            <a:r>
              <a:rPr lang="zh-CN" altLang="zh-CN" dirty="0"/>
              <a:t>赫兹的为超声波，低于</a:t>
            </a:r>
            <a:r>
              <a:rPr lang="en-US" altLang="zh-CN" dirty="0"/>
              <a:t>20</a:t>
            </a:r>
            <a:r>
              <a:rPr lang="zh-CN" altLang="zh-CN" dirty="0"/>
              <a:t>赫兹的为次声波。</a:t>
            </a:r>
          </a:p>
        </p:txBody>
      </p:sp>
      <p:pic>
        <p:nvPicPr>
          <p:cNvPr id="3074" name="图片 1">
            <a:extLst>
              <a:ext uri="{FF2B5EF4-FFF2-40B4-BE49-F238E27FC236}">
                <a16:creationId xmlns:a16="http://schemas.microsoft.com/office/drawing/2014/main" id="{DE5ED719-C3C3-4EA0-83F8-D40BDF92E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191" y="3169540"/>
            <a:ext cx="5352025" cy="1987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29138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流程图: 资料带 26">
            <a:extLst>
              <a:ext uri="{FF2B5EF4-FFF2-40B4-BE49-F238E27FC236}">
                <a16:creationId xmlns:a16="http://schemas.microsoft.com/office/drawing/2014/main" id="{F6AD423D-9B32-459B-AE9A-52DF7ADB86E3}"/>
              </a:ext>
            </a:extLst>
          </p:cNvPr>
          <p:cNvSpPr/>
          <p:nvPr/>
        </p:nvSpPr>
        <p:spPr>
          <a:xfrm>
            <a:off x="2397" y="22337"/>
            <a:ext cx="1484297" cy="1030399"/>
          </a:xfrm>
          <a:prstGeom prst="flowChartPunchedTape">
            <a:avLst/>
          </a:prstGeom>
          <a:solidFill>
            <a:srgbClr val="6BD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190550" y="332656"/>
            <a:ext cx="17263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方正兰亭黑_GBK" pitchFamily="2" charset="-122"/>
              </a:rPr>
              <a:t>教学背景</a:t>
            </a:r>
            <a:endParaRPr lang="en-US" altLang="zh-CN"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sym typeface="方正兰亭黑_GBK" pitchFamily="2" charset="-122"/>
            </a:endParaRPr>
          </a:p>
        </p:txBody>
      </p:sp>
      <p:sp>
        <p:nvSpPr>
          <p:cNvPr id="32" name="Rectángulo 42">
            <a:extLst>
              <a:ext uri="{FF2B5EF4-FFF2-40B4-BE49-F238E27FC236}">
                <a16:creationId xmlns:a16="http://schemas.microsoft.com/office/drawing/2014/main" id="{A5DCF54C-8432-4635-B6B9-0749DD5F2A8E}"/>
              </a:ext>
            </a:extLst>
          </p:cNvPr>
          <p:cNvSpPr/>
          <p:nvPr/>
        </p:nvSpPr>
        <p:spPr>
          <a:xfrm>
            <a:off x="1275170" y="701988"/>
            <a:ext cx="9640071" cy="5175284"/>
          </a:xfrm>
          <a:prstGeom prst="rect">
            <a:avLst/>
          </a:prstGeom>
        </p:spPr>
        <p:txBody>
          <a:bodyPr wrap="square">
            <a:spAutoFit/>
          </a:bodyPr>
          <a:lstStyle/>
          <a:p>
            <a:pPr indent="457200">
              <a:lnSpc>
                <a:spcPct val="150000"/>
              </a:lnSpc>
            </a:pPr>
            <a:r>
              <a:rPr lang="zh-CN" altLang="zh-CN" dirty="0"/>
              <a:t>按照内容可分为语音、音乐、效果声、噪声</a:t>
            </a:r>
            <a:r>
              <a:rPr lang="en-US" altLang="zh-CN" dirty="0"/>
              <a:t>4</a:t>
            </a:r>
            <a:r>
              <a:rPr lang="zh-CN" altLang="zh-CN" dirty="0"/>
              <a:t>种。</a:t>
            </a:r>
          </a:p>
          <a:p>
            <a:pPr indent="457200">
              <a:lnSpc>
                <a:spcPct val="150000"/>
              </a:lnSpc>
            </a:pPr>
            <a:r>
              <a:rPr lang="zh-CN" altLang="zh-CN" dirty="0"/>
              <a:t>按照存储形式的不同可分为模拟音频和数字音频，而数字音频又分为波形文件和</a:t>
            </a:r>
            <a:r>
              <a:rPr lang="en-US" altLang="zh-CN" dirty="0"/>
              <a:t>MIDI</a:t>
            </a:r>
            <a:r>
              <a:rPr lang="zh-CN" altLang="zh-CN" dirty="0"/>
              <a:t>文件。</a:t>
            </a:r>
          </a:p>
          <a:p>
            <a:pPr indent="457200">
              <a:lnSpc>
                <a:spcPct val="150000"/>
              </a:lnSpc>
            </a:pPr>
            <a:r>
              <a:rPr lang="zh-CN" altLang="zh-CN" dirty="0"/>
              <a:t>（</a:t>
            </a:r>
            <a:r>
              <a:rPr lang="en-US" altLang="zh-CN" dirty="0"/>
              <a:t>1</a:t>
            </a:r>
            <a:r>
              <a:rPr lang="zh-CN" altLang="zh-CN" dirty="0"/>
              <a:t>）模拟音频</a:t>
            </a:r>
          </a:p>
          <a:p>
            <a:pPr indent="457200">
              <a:lnSpc>
                <a:spcPct val="150000"/>
              </a:lnSpc>
            </a:pPr>
            <a:r>
              <a:rPr lang="zh-CN" altLang="zh-CN" dirty="0"/>
              <a:t>自然界中物体振动使空气产生振动波，再由人体内耳接收，形成听觉，这种声音的波形变化是连续的，称为模拟音频。麦克风将声音压力波转换成电线中的电压变化，以模拟电压的幅度表示声音强弱，当这些电压变化通过麦克风电线传输时可以在磁带上记录成磁场强度的变化或在黑胶唱片上记录成沟槽大小的变化。</a:t>
            </a:r>
          </a:p>
          <a:p>
            <a:pPr indent="457200">
              <a:lnSpc>
                <a:spcPct val="150000"/>
              </a:lnSpc>
            </a:pPr>
            <a:r>
              <a:rPr lang="zh-CN" altLang="zh-CN" dirty="0"/>
              <a:t>（</a:t>
            </a:r>
            <a:r>
              <a:rPr lang="en-US" altLang="zh-CN" dirty="0"/>
              <a:t>2</a:t>
            </a:r>
            <a:r>
              <a:rPr lang="zh-CN" altLang="zh-CN" dirty="0"/>
              <a:t>）数字音频</a:t>
            </a:r>
          </a:p>
          <a:p>
            <a:pPr indent="457200">
              <a:lnSpc>
                <a:spcPct val="150000"/>
              </a:lnSpc>
            </a:pPr>
            <a:r>
              <a:rPr lang="zh-CN" altLang="zh-CN" dirty="0"/>
              <a:t>与磁带或黑胶唱片等模拟存储介质不同</a:t>
            </a:r>
            <a:r>
              <a:rPr lang="en-US" altLang="zh-CN" dirty="0"/>
              <a:t>,</a:t>
            </a:r>
            <a:r>
              <a:rPr lang="zh-CN" altLang="zh-CN" dirty="0"/>
              <a:t>包括声音信息在内的计算机中所存储的任何信息，都是用二进制数值来表示的，计算机以数字方式将音频信息存储成一系列</a:t>
            </a:r>
            <a:r>
              <a:rPr lang="en-US" altLang="zh-CN" dirty="0"/>
              <a:t>0</a:t>
            </a:r>
            <a:r>
              <a:rPr lang="zh-CN" altLang="zh-CN" dirty="0"/>
              <a:t>和</a:t>
            </a:r>
            <a:r>
              <a:rPr lang="en-US" altLang="zh-CN" dirty="0"/>
              <a:t>1</a:t>
            </a:r>
            <a:r>
              <a:rPr lang="zh-CN" altLang="zh-CN" dirty="0"/>
              <a:t>，这被称之为编码音频数字化。在数字存储中</a:t>
            </a:r>
            <a:r>
              <a:rPr lang="en-US" altLang="zh-CN" dirty="0"/>
              <a:t>,</a:t>
            </a:r>
            <a:r>
              <a:rPr lang="zh-CN" altLang="zh-CN" dirty="0"/>
              <a:t>原始波形被分成各个称为采样的快照，此过程通常称为数字化或采样音频</a:t>
            </a:r>
            <a:r>
              <a:rPr lang="en-US" altLang="zh-CN" dirty="0"/>
              <a:t>,</a:t>
            </a:r>
            <a:r>
              <a:rPr lang="zh-CN" altLang="zh-CN" dirty="0"/>
              <a:t>有时也称为模数转换。</a:t>
            </a:r>
          </a:p>
        </p:txBody>
      </p:sp>
    </p:spTree>
    <p:extLst>
      <p:ext uri="{BB962C8B-B14F-4D97-AF65-F5344CB8AC3E}">
        <p14:creationId xmlns:p14="http://schemas.microsoft.com/office/powerpoint/2010/main" val="11397360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dda4da6ee583e42a03966bcee72a3c4bd13e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731</TotalTime>
  <Words>2814</Words>
  <Application>Microsoft Office PowerPoint</Application>
  <PresentationFormat>自定义</PresentationFormat>
  <Paragraphs>154</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Arial Unicode MS</vt:lpstr>
      <vt:lpstr>AvantGarde Md BT</vt:lpstr>
      <vt:lpstr>微软雅黑</vt:lpstr>
      <vt:lpstr>Agency FB</vt:lpstr>
      <vt:lpstr>Arial</vt:lpstr>
      <vt:lpstr>Calibri</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334</cp:revision>
  <dcterms:created xsi:type="dcterms:W3CDTF">2016-05-21T09:16:00Z</dcterms:created>
  <dcterms:modified xsi:type="dcterms:W3CDTF">2022-06-28T02:20:55Z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y fmtid="{D5CDD505-2E9C-101B-9397-08002B2CF9AE}" pid="3" name="KSOTemplateUUID">
    <vt:lpwstr>v1.0_mb_yiCrbZAzjUoai8EPUmB/SQ==</vt:lpwstr>
  </property>
</Properties>
</file>