
<file path=[Content_Types].xml><?xml version="1.0" encoding="utf-8"?>
<Types xmlns="http://schemas.openxmlformats.org/package/2006/content-types">
  <Default ContentType="image/jpeg" Extension="jpeg"/>
  <Default ContentType="image/png" Extension="png"/>
  <Default ContentType="application/vnd.openxmlformats-package.relationships+xml" Extension="rels"/>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presentationml.viewProps+xml" PartName="/ppt/viewProps.xml"/>
</Types>
</file>

<file path=_rels/.rels><?xml version="1.0" encoding="UTF-8" standalone="no"?><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no"?><Relationships xmlns="http://schemas.openxmlformats.org/package/2006/relationships"><Relationship Id="rId1" Target="slideMasters/slideMaster1.xml" Type="http://schemas.openxmlformats.org/officeDocument/2006/relationships/slideMaster"/><Relationship Id="rId10" Target="slides/slide5.xml" Type="http://schemas.openxmlformats.org/officeDocument/2006/relationships/slide"/><Relationship Id="rId11" Target="slides/slide6.xml" Type="http://schemas.openxmlformats.org/officeDocument/2006/relationships/slide"/><Relationship Id="rId12" Target="slides/slide7.xml" Type="http://schemas.openxmlformats.org/officeDocument/2006/relationships/slide"/><Relationship Id="rId13" Target="slides/slide8.xml" Type="http://schemas.openxmlformats.org/officeDocument/2006/relationships/slide"/><Relationship Id="rId14" Target="slides/slide9.xml" Type="http://schemas.openxmlformats.org/officeDocument/2006/relationships/slide"/><Relationship Id="rId15" Target="slides/slide10.xml" Type="http://schemas.openxmlformats.org/officeDocument/2006/relationships/slide"/><Relationship Id="rId16" Target="slides/slide11.xml" Type="http://schemas.openxmlformats.org/officeDocument/2006/relationships/slide"/><Relationship Id="rId17" Target="slides/slide12.xml" Type="http://schemas.openxmlformats.org/officeDocument/2006/relationships/slide"/><Relationship Id="rId18" Target="slides/slide13.xml" Type="http://schemas.openxmlformats.org/officeDocument/2006/relationships/slide"/><Relationship Id="rId19" Target="slides/slide14.xml" Type="http://schemas.openxmlformats.org/officeDocument/2006/relationships/slide"/><Relationship Id="rId2" Target="presProps.xml" Type="http://schemas.openxmlformats.org/officeDocument/2006/relationships/presProps"/><Relationship Id="rId20" Target="slides/slide15.xml" Type="http://schemas.openxmlformats.org/officeDocument/2006/relationships/slide"/><Relationship Id="rId21" Target="slides/slide16.xml" Type="http://schemas.openxmlformats.org/officeDocument/2006/relationships/slide"/><Relationship Id="rId22" Target="slides/slide17.xml" Type="http://schemas.openxmlformats.org/officeDocument/2006/relationships/slide"/><Relationship Id="rId3" Target="viewProps.xml" Type="http://schemas.openxmlformats.org/officeDocument/2006/relationships/viewProps"/><Relationship Id="rId4" Target="theme/theme1.xml" Type="http://schemas.openxmlformats.org/officeDocument/2006/relationships/theme"/><Relationship Id="rId5" Target="tableStyles.xml" Type="http://schemas.openxmlformats.org/officeDocument/2006/relationships/tableStyles"/><Relationship Id="rId6" Target="slides/slide1.xml" Type="http://schemas.openxmlformats.org/officeDocument/2006/relationships/slide"/><Relationship Id="rId7" Target="slides/slide2.xml" Type="http://schemas.openxmlformats.org/officeDocument/2006/relationships/slide"/><Relationship Id="rId8" Target="slides/slide3.xml" Type="http://schemas.openxmlformats.org/officeDocument/2006/relationships/slide"/><Relationship Id="rId9" Target="slides/slide4.xml" Type="http://schemas.openxmlformats.org/officeDocument/2006/relationships/slide"/></Relationships>
</file>

<file path=ppt/slideLayouts/_rels/slideLayout1.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no"?><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s>
</file>

<file path=ppt/slides/_rels/slide10.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13.png" Type="http://schemas.openxmlformats.org/officeDocument/2006/relationships/image"/></Relationships>
</file>

<file path=ppt/slides/_rels/slide11.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14.jpeg" Type="http://schemas.openxmlformats.org/officeDocument/2006/relationships/image"/></Relationships>
</file>

<file path=ppt/slides/_rels/slide12.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15.jpeg" Type="http://schemas.openxmlformats.org/officeDocument/2006/relationships/image"/></Relationships>
</file>

<file path=ppt/slides/_rels/slide13.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16.jpeg" Type="http://schemas.openxmlformats.org/officeDocument/2006/relationships/image"/></Relationships>
</file>

<file path=ppt/slides/_rels/slide14.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s>
</file>

<file path=ppt/slides/_rels/slide15.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17.jpeg" Type="http://schemas.openxmlformats.org/officeDocument/2006/relationships/image"/></Relationships>
</file>

<file path=ppt/slides/_rels/slide16.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18.jpeg" Type="http://schemas.openxmlformats.org/officeDocument/2006/relationships/image"/></Relationships>
</file>

<file path=ppt/slides/_rels/slide17.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9.png" Type="http://schemas.openxmlformats.org/officeDocument/2006/relationships/image"/></Relationships>
</file>

<file path=ppt/slides/_rels/slide2.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3.png" Type="http://schemas.openxmlformats.org/officeDocument/2006/relationships/image"/></Relationships>
</file>

<file path=ppt/slides/_rels/slide3.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4.png" Type="http://schemas.openxmlformats.org/officeDocument/2006/relationships/image"/></Relationships>
</file>

<file path=ppt/slides/_rels/slide4.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5.jpeg" Type="http://schemas.openxmlformats.org/officeDocument/2006/relationships/image"/></Relationships>
</file>

<file path=ppt/slides/_rels/slide5.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4.png" Type="http://schemas.openxmlformats.org/officeDocument/2006/relationships/image"/></Relationships>
</file>

<file path=ppt/slides/_rels/slide6.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6.jpeg" Type="http://schemas.openxmlformats.org/officeDocument/2006/relationships/image"/></Relationships>
</file>

<file path=ppt/slides/_rels/slide7.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7.png" Type="http://schemas.openxmlformats.org/officeDocument/2006/relationships/image"/><Relationship Id="rId4" Target="../media/image8.jpeg" Type="http://schemas.openxmlformats.org/officeDocument/2006/relationships/image"/><Relationship Id="rId5" Target="../media/image9.jpeg" Type="http://schemas.openxmlformats.org/officeDocument/2006/relationships/image"/></Relationships>
</file>

<file path=ppt/slides/_rels/slide8.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4.png" Type="http://schemas.openxmlformats.org/officeDocument/2006/relationships/image"/></Relationships>
</file>

<file path=ppt/slides/_rels/slide9.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10.jpeg" Type="http://schemas.openxmlformats.org/officeDocument/2006/relationships/image"/><Relationship Id="rId4" Target="../media/image11.jpeg" Type="http://schemas.openxmlformats.org/officeDocument/2006/relationships/image"/><Relationship Id="rId5" Target="../media/image12.jpe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bg>
      <p:bgPr>
        <a:blipFill dpi="0" rotWithShape="true">
          <a:blip r:embed="rId2">
            <a:alphaModFix amt="100000"/>
          </a:blip>
          <a:srcRect/>
          <a:stretch>
            <a:fillRect b="0" t="0" l="0" r="0"/>
          </a:stretch>
        </a:blipFill>
      </p:bgPr>
    </p:bg>
    <p:spTree>
      <p:nvGrpSpPr>
        <p:cNvPr id="1" name=""/>
        <p:cNvGrpSpPr/>
        <p:nvPr/>
      </p:nvGrpSpPr>
      <p:grpSpPr>
        <a:xfrm>
          <a:off x="0" y="0"/>
          <a:ext cx="0" cy="0"/>
          <a:chOff x="0" y="0"/>
          <a:chExt cx="0" cy="0"/>
        </a:xfrm>
      </p:grpSpPr>
      <p:sp>
        <p:nvSpPr>
          <p:cNvPr name="TextBox 2" id="2"/>
          <p:cNvSpPr txBox="true"/>
          <p:nvPr/>
        </p:nvSpPr>
        <p:spPr>
          <a:xfrm rot="0">
            <a:off x="633841" y="1525651"/>
            <a:ext cx="5943600" cy="2085975"/>
          </a:xfrm>
          <a:prstGeom prst="rect">
            <a:avLst/>
          </a:prstGeom>
          <a:ln/>
        </p:spPr>
        <p:txBody>
          <a:bodyPr anchor="ctr" rtlCol="false" lIns="114300" rIns="114300" tIns="57150" bIns="57150" anchorCtr="false" vert="horz" wrap="square">
            <a:normAutofit/>
          </a:bodyPr>
          <a:lstStyle/>
          <a:p>
            <a:pPr>
              <a:lnSpc>
                <a:spcPct val="114999"/>
              </a:lnSpc>
            </a:pPr>
            <a:r>
              <a:rPr lang="en-US" b="true" sz="5400">
                <a:solidFill>
                  <a:srgbClr val="1338FD">
                    <a:alpha val="100000"/>
                  </a:srgbClr>
                </a:solidFill>
                <a:latin typeface="Microsoft Yahei"/>
                <a:ea typeface="Microsoft Yahei"/>
                <a:cs typeface="Microsoft Yahei"/>
              </a:rPr>
              <a:t>第13章  综合实战：姿势预测器
</a:t>
            </a:r>
          </a:p>
        </p:txBody>
      </p:sp>
    </p:spTree>
  </p:cSld>
  <p:clrMapOvr>
    <a:masterClrMapping/>
  </p:clrMapOvr>
</p:sld>
</file>

<file path=ppt/slides/slide10.xml><?xml version="1.0" encoding="utf-8"?>
<p:sld xmlns:p="http://schemas.openxmlformats.org/presentationml/2006/main" xmlns:a="http://schemas.openxmlformats.org/drawingml/2006/main" xmlns:r="http://schemas.openxmlformats.org/officeDocument/2006/relationships">
  <p:cSld>
    <p:bg>
      <p:bgPr>
        <a:blipFill dpi="0" rotWithShape="true">
          <a:blip r:embed="rId2">
            <a:alphaModFix amt="100000"/>
          </a:blip>
          <a:srcRect/>
          <a:stretch>
            <a:fillRect b="0" t="0" l="0" r="0"/>
          </a:stretch>
        </a:blipFill>
      </p:bgPr>
    </p:bg>
    <p:spTree>
      <p:nvGrpSpPr>
        <p:cNvPr id="1" name=""/>
        <p:cNvGrpSpPr/>
        <p:nvPr/>
      </p:nvGrpSpPr>
      <p:grpSpPr>
        <a:xfrm>
          <a:off x="0" y="0"/>
          <a:ext cx="0" cy="0"/>
          <a:chOff x="0" y="0"/>
          <a:chExt cx="0" cy="0"/>
        </a:xfrm>
      </p:grpSpPr>
      <p:sp>
        <p:nvSpPr>
          <p:cNvPr name="TextBox 2" id="2"/>
          <p:cNvSpPr txBox="true"/>
          <p:nvPr/>
        </p:nvSpPr>
        <p:spPr>
          <a:xfrm rot="0">
            <a:off x="689593" y="1595455"/>
            <a:ext cx="6734175" cy="771853"/>
          </a:xfrm>
          <a:prstGeom prst="rect">
            <a:avLst/>
          </a:prstGeom>
          <a:ln/>
        </p:spPr>
        <p:txBody>
          <a:bodyPr anchor="b" rtlCol="false" lIns="123825" rIns="57150" tIns="123825" bIns="123825" anchorCtr="false" vert="horz" wrap="square">
            <a:noAutofit/>
          </a:bodyPr>
          <a:lstStyle/>
          <a:p>
            <a:pPr>
              <a:lnSpc>
                <a:spcPct val="120000"/>
              </a:lnSpc>
            </a:pPr>
            <a:r>
              <a:rPr lang="en-US" b="true" sz="2400">
                <a:solidFill>
                  <a:schemeClr val="accent1">
                    <a:alpha val="100000"/>
                  </a:schemeClr>
                </a:solidFill>
                <a:latin typeface="Microsoft Yahei"/>
                <a:ea typeface="Microsoft Yahei"/>
                <a:cs typeface="Microsoft Yahei"/>
              </a:rPr>
              <a:t>布局文件功能</a:t>
            </a:r>
          </a:p>
        </p:txBody>
      </p:sp>
      <p:sp>
        <p:nvSpPr>
          <p:cNvPr name="TextBox 3" id="3"/>
          <p:cNvSpPr txBox="true"/>
          <p:nvPr/>
        </p:nvSpPr>
        <p:spPr>
          <a:xfrm rot="0">
            <a:off x="689593" y="2246047"/>
            <a:ext cx="6810375" cy="1323975"/>
          </a:xfrm>
          <a:prstGeom prst="rect">
            <a:avLst/>
          </a:prstGeom>
          <a:ln/>
        </p:spPr>
        <p:txBody>
          <a:bodyPr anchor="t" rtlCol="false" lIns="123825" rIns="57150" tIns="123825" bIns="123825" anchorCtr="false" vert="horz" wrap="square">
            <a:noAutofit/>
          </a:bodyPr>
          <a:lstStyle/>
          <a:p>
            <a:pPr>
              <a:lnSpc>
                <a:spcPct val="140000"/>
              </a:lnSpc>
            </a:pPr>
            <a:r>
              <a:rPr lang="en-US" sz="1500">
                <a:solidFill>
                  <a:schemeClr val="dk1">
                    <a:alpha val="100000"/>
                  </a:schemeClr>
                </a:solidFill>
                <a:latin typeface="Microsoft Yahei"/>
                <a:ea typeface="Microsoft Yahei"/>
                <a:cs typeface="Microsoft Yahei"/>
              </a:rPr>
              <a:t>本项目中，activity_main.xml文件负责实现页面布局，旨在在Android界面中显示相机预览框视图。</a:t>
            </a:r>
          </a:p>
        </p:txBody>
      </p:sp>
      <p:sp>
        <p:nvSpPr>
          <p:cNvPr name="TextBox 4" id="4"/>
          <p:cNvSpPr txBox="true"/>
          <p:nvPr/>
        </p:nvSpPr>
        <p:spPr>
          <a:xfrm rot="0">
            <a:off x="689593" y="4139505"/>
            <a:ext cx="6734175" cy="759000"/>
          </a:xfrm>
          <a:prstGeom prst="rect">
            <a:avLst/>
          </a:prstGeom>
          <a:ln/>
        </p:spPr>
        <p:txBody>
          <a:bodyPr anchor="b" rtlCol="false" lIns="123825" rIns="57150" tIns="123825" bIns="123825" anchorCtr="false" vert="horz" wrap="square">
            <a:noAutofit/>
          </a:bodyPr>
          <a:lstStyle/>
          <a:p>
            <a:pPr>
              <a:lnSpc>
                <a:spcPct val="120000"/>
              </a:lnSpc>
            </a:pPr>
            <a:r>
              <a:rPr lang="en-US" b="true" sz="2400">
                <a:solidFill>
                  <a:schemeClr val="accent1">
                    <a:alpha val="100000"/>
                  </a:schemeClr>
                </a:solidFill>
                <a:latin typeface="Microsoft Yahei"/>
                <a:ea typeface="Microsoft Yahei"/>
                <a:cs typeface="Microsoft Yahei"/>
              </a:rPr>
              <a:t>布局文件内容</a:t>
            </a:r>
          </a:p>
        </p:txBody>
      </p:sp>
      <p:sp>
        <p:nvSpPr>
          <p:cNvPr name="TextBox 5" id="5"/>
          <p:cNvSpPr txBox="true"/>
          <p:nvPr/>
        </p:nvSpPr>
        <p:spPr>
          <a:xfrm rot="0">
            <a:off x="689593" y="4798345"/>
            <a:ext cx="6810375" cy="1323975"/>
          </a:xfrm>
          <a:prstGeom prst="rect">
            <a:avLst/>
          </a:prstGeom>
          <a:ln/>
        </p:spPr>
        <p:txBody>
          <a:bodyPr anchor="t" rtlCol="false" lIns="123825" rIns="57150" tIns="123825" bIns="123825" anchorCtr="false" vert="horz" wrap="square">
            <a:noAutofit/>
          </a:bodyPr>
          <a:lstStyle/>
          <a:p>
            <a:pPr>
              <a:lnSpc>
                <a:spcPct val="140000"/>
              </a:lnSpc>
            </a:pPr>
            <a:r>
              <a:rPr lang="en-US" sz="1500">
                <a:solidFill>
                  <a:schemeClr val="dk1">
                    <a:alpha val="100000"/>
                  </a:schemeClr>
                </a:solidFill>
                <a:latin typeface="Microsoft Yahei"/>
                <a:ea typeface="Microsoft Yahei"/>
                <a:cs typeface="Microsoft Yahei"/>
              </a:rPr>
              <a:t>布局文件的内容主要涉及相机预览框的尺寸、位置和样式，以及其他视图的排列和设置。</a:t>
            </a:r>
          </a:p>
        </p:txBody>
      </p:sp>
      <p:cxnSp>
        <p:nvCxnSpPr>
          <p:cNvPr name="Connector 6" id="6"/>
          <p:cNvCxnSpPr/>
          <p:nvPr/>
        </p:nvCxnSpPr>
        <p:spPr>
          <a:xfrm>
            <a:off x="756268" y="6181746"/>
            <a:ext cx="7784538" cy="0"/>
          </a:xfrm>
          <a:prstGeom prst="line">
            <a:avLst/>
          </a:prstGeom>
          <a:ln w="14288">
            <a:solidFill>
              <a:schemeClr val="accent1"/>
            </a:solidFill>
            <a:prstDash val="dash"/>
            <a:headEnd type="none"/>
            <a:tailEnd type="none"/>
          </a:ln>
        </p:spPr>
        <p:style>
          <a:lnRef idx="0">
            <a:schemeClr val="accent1"/>
          </a:lnRef>
          <a:fillRef idx="1">
            <a:schemeClr val="accent1"/>
          </a:fillRef>
          <a:effectRef idx="0">
            <a:schemeClr val="accent1"/>
          </a:effectRef>
          <a:fontRef idx="minor">
            <a:schemeClr val="lt1"/>
          </a:fontRef>
        </p:style>
      </p:cxnSp>
      <p:pic>
        <p:nvPicPr>
          <p:cNvPr name="Picture 7" id="7"/>
          <p:cNvPicPr>
            <a:picLocks noChangeAspect="true"/>
          </p:cNvPicPr>
          <p:nvPr/>
        </p:nvPicPr>
        <p:blipFill>
          <a:blip r:embed="rId3">
            <a:alphaModFix amt="100000"/>
          </a:blip>
          <a:srcRect l="12500" r="12500"/>
          <a:stretch>
            <a:fillRect/>
          </a:stretch>
        </p:blipFill>
        <p:spPr>
          <a:xfrm rot="0">
            <a:off x="7803289" y="1299241"/>
            <a:ext cx="3679824" cy="4906431"/>
          </a:xfrm>
          <a:prstGeom prst="rect">
            <a:avLst/>
          </a:prstGeom>
        </p:spPr>
      </p:pic>
      <p:cxnSp>
        <p:nvCxnSpPr>
          <p:cNvPr name="Connector 8" id="8"/>
          <p:cNvCxnSpPr/>
          <p:nvPr/>
        </p:nvCxnSpPr>
        <p:spPr>
          <a:xfrm>
            <a:off x="756268" y="3856089"/>
            <a:ext cx="7083417" cy="0"/>
          </a:xfrm>
          <a:prstGeom prst="line">
            <a:avLst/>
          </a:prstGeom>
          <a:ln w="14288">
            <a:solidFill>
              <a:schemeClr val="accent1"/>
            </a:solidFill>
            <a:prstDash val="dash"/>
            <a:headEnd type="none"/>
            <a:tailEnd type="none"/>
          </a:ln>
        </p:spPr>
        <p:style>
          <a:lnRef idx="0">
            <a:schemeClr val="accent1"/>
          </a:lnRef>
          <a:fillRef idx="1">
            <a:schemeClr val="accent1"/>
          </a:fillRef>
          <a:effectRef idx="0">
            <a:schemeClr val="accent1"/>
          </a:effectRef>
          <a:fontRef idx="minor">
            <a:schemeClr val="lt1"/>
          </a:fontRef>
        </p:style>
      </p:cxnSp>
      <p:sp>
        <p:nvSpPr>
          <p:cNvPr name="TextBox 9" id="9"/>
          <p:cNvSpPr txBox="true"/>
          <p:nvPr/>
        </p:nvSpPr>
        <p:spPr>
          <a:xfrm rot="0">
            <a:off x="476023" y="265328"/>
            <a:ext cx="11239500" cy="914400"/>
          </a:xfrm>
          <a:prstGeom prst="rect">
            <a:avLst/>
          </a:prstGeom>
          <a:ln/>
        </p:spPr>
        <p:txBody>
          <a:bodyPr anchor="t" rtlCol="false" lIns="123825" rIns="57150" tIns="123825" bIns="123825" anchorCtr="false" vert="horz" wrap="square">
            <a:spAutoFit/>
          </a:bodyPr>
          <a:lstStyle/>
          <a:p>
            <a:pPr>
              <a:lnSpc>
                <a:spcPct val="140000"/>
              </a:lnSpc>
            </a:pPr>
            <a:r>
              <a:rPr lang="en-US" b="true" sz="3000">
                <a:solidFill>
                  <a:schemeClr val="dk2">
                    <a:alpha val="100000"/>
                  </a:schemeClr>
                </a:solidFill>
                <a:latin typeface="Microsoft Yahei"/>
                <a:ea typeface="Microsoft Yahei"/>
                <a:cs typeface="Microsoft Yahei"/>
              </a:rPr>
              <a:t>页面布局</a:t>
            </a:r>
          </a:p>
        </p:txBody>
      </p:sp>
    </p:spTree>
  </p:cSld>
  <p:clrMapOvr>
    <a:masterClrMapping/>
  </p:clrMapOvr>
</p:sld>
</file>

<file path=ppt/slides/slide11.xml><?xml version="1.0" encoding="utf-8"?>
<p:sld xmlns:p="http://schemas.openxmlformats.org/presentationml/2006/main" xmlns:a="http://schemas.openxmlformats.org/drawingml/2006/main" xmlns:r="http://schemas.openxmlformats.org/officeDocument/2006/relationships">
  <p:cSld>
    <p:bg>
      <p:bgPr>
        <a:blipFill dpi="0" rotWithShape="true">
          <a:blip r:embed="rId2">
            <a:alphaModFix amt="100000"/>
          </a:blip>
          <a:srcRect/>
          <a:stretch>
            <a:fillRect b="0" t="0" l="0" r="0"/>
          </a:stretch>
        </a:blipFill>
      </p:bgPr>
    </p:bg>
    <p:spTree>
      <p:nvGrpSpPr>
        <p:cNvPr id="1" name=""/>
        <p:cNvGrpSpPr/>
        <p:nvPr/>
      </p:nvGrpSpPr>
      <p:grpSpPr>
        <a:xfrm>
          <a:off x="0" y="0"/>
          <a:ext cx="0" cy="0"/>
          <a:chOff x="0" y="0"/>
          <a:chExt cx="0" cy="0"/>
        </a:xfrm>
      </p:grpSpPr>
      <p:sp>
        <p:nvSpPr>
          <p:cNvPr name="AutoShape 2" id="2"/>
          <p:cNvSpPr/>
          <p:nvPr/>
        </p:nvSpPr>
        <p:spPr>
          <a:xfrm rot="0">
            <a:off x="3873355" y="1664304"/>
            <a:ext cx="638131" cy="638131"/>
          </a:xfrm>
          <a:prstGeom prst="ellipse">
            <a:avLst/>
          </a:prstGeom>
          <a:solidFill>
            <a:schemeClr val="accent1">
              <a:alpha val="20000"/>
            </a:schemeClr>
          </a:solidFill>
          <a:ln/>
        </p:spPr>
      </p:sp>
      <p:sp>
        <p:nvSpPr>
          <p:cNvPr name="AutoShape 3" id="3"/>
          <p:cNvSpPr/>
          <p:nvPr/>
        </p:nvSpPr>
        <p:spPr>
          <a:xfrm rot="0">
            <a:off x="4008100" y="1799048"/>
            <a:ext cx="368642" cy="368642"/>
          </a:xfrm>
          <a:prstGeom prst="ellipse">
            <a:avLst/>
          </a:prstGeom>
          <a:solidFill>
            <a:schemeClr val="accent1">
              <a:alpha val="100000"/>
            </a:schemeClr>
          </a:solidFill>
          <a:ln/>
        </p:spPr>
      </p:sp>
      <p:sp>
        <p:nvSpPr>
          <p:cNvPr name="TextBox 4" id="4"/>
          <p:cNvSpPr txBox="true"/>
          <p:nvPr/>
        </p:nvSpPr>
        <p:spPr>
          <a:xfrm rot="0">
            <a:off x="4636726" y="1463721"/>
            <a:ext cx="6886575" cy="765904"/>
          </a:xfrm>
          <a:prstGeom prst="rect">
            <a:avLst/>
          </a:prstGeom>
          <a:ln/>
        </p:spPr>
        <p:txBody>
          <a:bodyPr anchor="b" rtlCol="false" lIns="123825" rIns="57150" tIns="123825" bIns="123825" anchorCtr="false" vert="horz" wrap="square">
            <a:noAutofit/>
          </a:bodyPr>
          <a:lstStyle/>
          <a:p>
            <a:pPr>
              <a:lnSpc>
                <a:spcPct val="140000"/>
              </a:lnSpc>
            </a:pPr>
            <a:r>
              <a:rPr lang="en-US" b="true" sz="2400">
                <a:solidFill>
                  <a:schemeClr val="accent1">
                    <a:alpha val="100000"/>
                  </a:schemeClr>
                </a:solidFill>
                <a:latin typeface="Microsoft Yahei"/>
                <a:ea typeface="Microsoft Yahei"/>
                <a:cs typeface="Microsoft Yahei"/>
              </a:rPr>
              <a:t>常量设置</a:t>
            </a:r>
          </a:p>
        </p:txBody>
      </p:sp>
      <p:sp>
        <p:nvSpPr>
          <p:cNvPr name="TextBox 5" id="5"/>
          <p:cNvSpPr txBox="true"/>
          <p:nvPr/>
        </p:nvSpPr>
        <p:spPr>
          <a:xfrm rot="0">
            <a:off x="4636726" y="2046214"/>
            <a:ext cx="6891292" cy="982033"/>
          </a:xfrm>
          <a:prstGeom prst="rect">
            <a:avLst/>
          </a:prstGeom>
          <a:ln/>
        </p:spPr>
        <p:txBody>
          <a:bodyPr anchor="t" rtlCol="false" lIns="123825" rIns="57150" tIns="123825" bIns="123825" anchorCtr="false" vert="horz" wrap="square">
            <a:noAutofit/>
          </a:bodyPr>
          <a:lstStyle/>
          <a:p>
            <a:pPr>
              <a:lnSpc>
                <a:spcPct val="140000"/>
              </a:lnSpc>
            </a:pPr>
            <a:r>
              <a:rPr lang="en-US" sz="1500">
                <a:solidFill>
                  <a:schemeClr val="dk1">
                    <a:alpha val="100000"/>
                  </a:schemeClr>
                </a:solidFill>
                <a:latin typeface="Microsoft Yahei"/>
                <a:ea typeface="Microsoft Yahei"/>
                <a:cs typeface="Microsoft Yahei"/>
              </a:rPr>
              <a:t>在MainActivity.kt文件中，首先需要定义一些常量，这些常量用于实现相机预览功能，并确保预览界面的正确显示。</a:t>
            </a:r>
          </a:p>
        </p:txBody>
      </p:sp>
      <p:pic>
        <p:nvPicPr>
          <p:cNvPr name="Picture 6" id="6"/>
          <p:cNvPicPr>
            <a:picLocks noChangeAspect="true"/>
          </p:cNvPicPr>
          <p:nvPr/>
        </p:nvPicPr>
        <p:blipFill>
          <a:blip r:embed="rId3">
            <a:alphaModFix amt="100000"/>
          </a:blip>
          <a:srcRect l="14500" r="14500"/>
          <a:stretch>
            <a:fillRect/>
          </a:stretch>
        </p:blipFill>
        <p:spPr>
          <a:xfrm rot="0">
            <a:off x="-1061158" y="1741145"/>
            <a:ext cx="4421505" cy="4421505"/>
          </a:xfrm>
          <a:prstGeom prst="ellipse">
            <a:avLst/>
          </a:prstGeom>
        </p:spPr>
      </p:pic>
      <p:sp>
        <p:nvSpPr>
          <p:cNvPr name="AutoShape 7" id="7"/>
          <p:cNvSpPr/>
          <p:nvPr/>
        </p:nvSpPr>
        <p:spPr>
          <a:xfrm rot="0">
            <a:off x="3873355" y="3384629"/>
            <a:ext cx="638131" cy="638131"/>
          </a:xfrm>
          <a:prstGeom prst="ellipse">
            <a:avLst/>
          </a:prstGeom>
          <a:solidFill>
            <a:schemeClr val="accent1">
              <a:alpha val="20000"/>
            </a:schemeClr>
          </a:solidFill>
          <a:ln/>
        </p:spPr>
      </p:sp>
      <p:sp>
        <p:nvSpPr>
          <p:cNvPr name="AutoShape 8" id="8"/>
          <p:cNvSpPr/>
          <p:nvPr/>
        </p:nvSpPr>
        <p:spPr>
          <a:xfrm rot="0">
            <a:off x="4008100" y="3519373"/>
            <a:ext cx="368642" cy="368642"/>
          </a:xfrm>
          <a:prstGeom prst="ellipse">
            <a:avLst/>
          </a:prstGeom>
          <a:solidFill>
            <a:schemeClr val="accent1">
              <a:alpha val="100000"/>
            </a:schemeClr>
          </a:solidFill>
          <a:ln/>
        </p:spPr>
      </p:sp>
      <p:sp>
        <p:nvSpPr>
          <p:cNvPr name="TextBox 9" id="9"/>
          <p:cNvSpPr txBox="true"/>
          <p:nvPr/>
        </p:nvSpPr>
        <p:spPr>
          <a:xfrm rot="0">
            <a:off x="4636726" y="3182098"/>
            <a:ext cx="6886575" cy="769800"/>
          </a:xfrm>
          <a:prstGeom prst="rect">
            <a:avLst/>
          </a:prstGeom>
          <a:ln/>
        </p:spPr>
        <p:txBody>
          <a:bodyPr anchor="b" rtlCol="false" lIns="123825" rIns="57150" tIns="123825" bIns="123825" anchorCtr="false" vert="horz" wrap="square">
            <a:noAutofit/>
          </a:bodyPr>
          <a:lstStyle/>
          <a:p>
            <a:pPr>
              <a:lnSpc>
                <a:spcPct val="140000"/>
              </a:lnSpc>
            </a:pPr>
            <a:r>
              <a:rPr lang="en-US" b="true" sz="2400">
                <a:solidFill>
                  <a:schemeClr val="accent1">
                    <a:alpha val="100000"/>
                  </a:schemeClr>
                </a:solidFill>
                <a:latin typeface="Microsoft Yahei"/>
                <a:ea typeface="Microsoft Yahei"/>
                <a:cs typeface="Microsoft Yahei"/>
              </a:rPr>
              <a:t>图像侦听器定义</a:t>
            </a:r>
          </a:p>
        </p:txBody>
      </p:sp>
      <p:sp>
        <p:nvSpPr>
          <p:cNvPr name="AutoShape 10" id="10"/>
          <p:cNvSpPr/>
          <p:nvPr/>
        </p:nvSpPr>
        <p:spPr>
          <a:xfrm rot="0">
            <a:off x="3873355" y="5104954"/>
            <a:ext cx="638131" cy="638131"/>
          </a:xfrm>
          <a:prstGeom prst="ellipse">
            <a:avLst/>
          </a:prstGeom>
          <a:solidFill>
            <a:schemeClr val="accent1">
              <a:alpha val="20000"/>
            </a:schemeClr>
          </a:solidFill>
          <a:ln/>
        </p:spPr>
      </p:sp>
      <p:sp>
        <p:nvSpPr>
          <p:cNvPr name="AutoShape 11" id="11"/>
          <p:cNvSpPr/>
          <p:nvPr/>
        </p:nvSpPr>
        <p:spPr>
          <a:xfrm rot="0">
            <a:off x="4008100" y="5239698"/>
            <a:ext cx="368642" cy="368642"/>
          </a:xfrm>
          <a:prstGeom prst="ellipse">
            <a:avLst/>
          </a:prstGeom>
          <a:solidFill>
            <a:schemeClr val="accent1">
              <a:alpha val="100000"/>
            </a:schemeClr>
          </a:solidFill>
          <a:ln/>
        </p:spPr>
      </p:sp>
      <p:sp>
        <p:nvSpPr>
          <p:cNvPr name="TextBox 12" id="12"/>
          <p:cNvSpPr txBox="true"/>
          <p:nvPr/>
        </p:nvSpPr>
        <p:spPr>
          <a:xfrm rot="0">
            <a:off x="4636726" y="4920230"/>
            <a:ext cx="6886575" cy="734184"/>
          </a:xfrm>
          <a:prstGeom prst="rect">
            <a:avLst/>
          </a:prstGeom>
          <a:ln/>
        </p:spPr>
        <p:txBody>
          <a:bodyPr anchor="b" rtlCol="false" lIns="123825" rIns="57150" tIns="123825" bIns="123825" anchorCtr="false" vert="horz" wrap="square">
            <a:noAutofit/>
          </a:bodyPr>
          <a:lstStyle/>
          <a:p>
            <a:pPr>
              <a:lnSpc>
                <a:spcPct val="140000"/>
              </a:lnSpc>
            </a:pPr>
            <a:r>
              <a:rPr lang="en-US" b="true" sz="2400">
                <a:solidFill>
                  <a:schemeClr val="accent1">
                    <a:alpha val="100000"/>
                  </a:schemeClr>
                </a:solidFill>
                <a:latin typeface="Microsoft Yahei"/>
                <a:ea typeface="Microsoft Yahei"/>
                <a:cs typeface="Microsoft Yahei"/>
              </a:rPr>
              <a:t>changeModel()函数编写</a:t>
            </a:r>
          </a:p>
        </p:txBody>
      </p:sp>
      <p:sp>
        <p:nvSpPr>
          <p:cNvPr name="TextBox 13" id="13"/>
          <p:cNvSpPr txBox="true"/>
          <p:nvPr/>
        </p:nvSpPr>
        <p:spPr>
          <a:xfrm rot="0">
            <a:off x="476023" y="265328"/>
            <a:ext cx="11239500" cy="914400"/>
          </a:xfrm>
          <a:prstGeom prst="rect">
            <a:avLst/>
          </a:prstGeom>
          <a:ln/>
        </p:spPr>
        <p:txBody>
          <a:bodyPr anchor="t" rtlCol="false" lIns="123825" rIns="57150" tIns="123825" bIns="123825" anchorCtr="false" vert="horz" wrap="square">
            <a:spAutoFit/>
          </a:bodyPr>
          <a:lstStyle/>
          <a:p>
            <a:pPr>
              <a:lnSpc>
                <a:spcPct val="140000"/>
              </a:lnSpc>
            </a:pPr>
            <a:r>
              <a:rPr lang="en-US" b="true" sz="3000">
                <a:solidFill>
                  <a:schemeClr val="dk2">
                    <a:alpha val="100000"/>
                  </a:schemeClr>
                </a:solidFill>
                <a:latin typeface="Microsoft Yahei"/>
                <a:ea typeface="Microsoft Yahei"/>
                <a:cs typeface="Microsoft Yahei"/>
              </a:rPr>
              <a:t>实现主Activity</a:t>
            </a:r>
          </a:p>
        </p:txBody>
      </p:sp>
      <p:sp>
        <p:nvSpPr>
          <p:cNvPr name="TextBox 14" id="14"/>
          <p:cNvSpPr txBox="true"/>
          <p:nvPr/>
        </p:nvSpPr>
        <p:spPr>
          <a:xfrm rot="0">
            <a:off x="4636726" y="3789081"/>
            <a:ext cx="6891292" cy="982033"/>
          </a:xfrm>
          <a:prstGeom prst="rect">
            <a:avLst/>
          </a:prstGeom>
          <a:ln/>
        </p:spPr>
        <p:txBody>
          <a:bodyPr anchor="t" rtlCol="false" lIns="123825" rIns="57150" tIns="123825" bIns="123825" anchorCtr="false" vert="horz" wrap="square">
            <a:noAutofit/>
          </a:bodyPr>
          <a:lstStyle/>
          <a:p>
            <a:pPr>
              <a:lnSpc>
                <a:spcPct val="140000"/>
              </a:lnSpc>
            </a:pPr>
            <a:r>
              <a:rPr lang="en-US" sz="1500">
                <a:solidFill>
                  <a:schemeClr val="dk1">
                    <a:alpha val="100000"/>
                  </a:schemeClr>
                </a:solidFill>
                <a:latin typeface="Microsoft Yahei"/>
                <a:ea typeface="Microsoft Yahei"/>
                <a:cs typeface="Microsoft Yahei"/>
              </a:rPr>
              <a:t>接下来，我们需要定义一个图像侦听器，这个侦听器负责从预览的相机界面中加载排到的图像。</a:t>
            </a:r>
          </a:p>
        </p:txBody>
      </p:sp>
      <p:sp>
        <p:nvSpPr>
          <p:cNvPr name="TextBox 15" id="15"/>
          <p:cNvSpPr txBox="true"/>
          <p:nvPr/>
        </p:nvSpPr>
        <p:spPr>
          <a:xfrm rot="0">
            <a:off x="4636726" y="5471644"/>
            <a:ext cx="6891292" cy="982033"/>
          </a:xfrm>
          <a:prstGeom prst="rect">
            <a:avLst/>
          </a:prstGeom>
          <a:ln/>
        </p:spPr>
        <p:txBody>
          <a:bodyPr anchor="t" rtlCol="false" lIns="123825" rIns="57150" tIns="123825" bIns="123825" anchorCtr="false" vert="horz" wrap="square">
            <a:noAutofit/>
          </a:bodyPr>
          <a:lstStyle/>
          <a:p>
            <a:pPr>
              <a:lnSpc>
                <a:spcPct val="140000"/>
              </a:lnSpc>
            </a:pPr>
            <a:r>
              <a:rPr lang="en-US" sz="1500">
                <a:solidFill>
                  <a:schemeClr val="dk1">
                    <a:alpha val="100000"/>
                  </a:schemeClr>
                </a:solidFill>
                <a:latin typeface="Microsoft Yahei"/>
                <a:ea typeface="Microsoft Yahei"/>
                <a:cs typeface="Microsoft Yahei"/>
              </a:rPr>
              <a:t>changeModel()函数用于在应用程序运行时更改模型，这意味着用户可以根据需求选择不同的模型进行姿势预测。</a:t>
            </a:r>
          </a:p>
        </p:txBody>
      </p:sp>
    </p:spTree>
  </p:cSld>
  <p:clrMapOvr>
    <a:masterClrMapping/>
  </p:clrMapOvr>
</p:sld>
</file>

<file path=ppt/slides/slide12.xml><?xml version="1.0" encoding="utf-8"?>
<p:sld xmlns:p="http://schemas.openxmlformats.org/presentationml/2006/main" xmlns:a="http://schemas.openxmlformats.org/drawingml/2006/main" xmlns:r="http://schemas.openxmlformats.org/officeDocument/2006/relationships">
  <p:cSld>
    <p:bg>
      <p:bgPr>
        <a:blipFill dpi="0" rotWithShape="true">
          <a:blip r:embed="rId2">
            <a:alphaModFix amt="100000"/>
          </a:blip>
          <a:srcRect/>
          <a:stretch>
            <a:fillRect b="0" t="0" l="0" r="0"/>
          </a:stretch>
        </a:blipFill>
      </p:bgPr>
    </p:bg>
    <p:spTree>
      <p:nvGrpSpPr>
        <p:cNvPr id="1" name=""/>
        <p:cNvGrpSpPr/>
        <p:nvPr/>
      </p:nvGrpSpPr>
      <p:grpSpPr>
        <a:xfrm>
          <a:off x="0" y="0"/>
          <a:ext cx="0" cy="0"/>
          <a:chOff x="0" y="0"/>
          <a:chExt cx="0" cy="0"/>
        </a:xfrm>
      </p:grpSpPr>
      <p:sp>
        <p:nvSpPr>
          <p:cNvPr name="TextBox 2" id="2"/>
          <p:cNvSpPr txBox="true"/>
          <p:nvPr/>
        </p:nvSpPr>
        <p:spPr>
          <a:xfrm rot="0">
            <a:off x="454963" y="2034175"/>
            <a:ext cx="5829300" cy="781050"/>
          </a:xfrm>
          <a:prstGeom prst="rect">
            <a:avLst/>
          </a:prstGeom>
          <a:ln/>
        </p:spPr>
        <p:txBody>
          <a:bodyPr anchor="t" rtlCol="false" lIns="114300" rIns="114300" tIns="57150" bIns="57150" anchorCtr="false" vert="horz" wrap="square">
            <a:noAutofit/>
          </a:bodyPr>
          <a:lstStyle/>
          <a:p>
            <a:pPr>
              <a:lnSpc>
                <a:spcPct val="140000"/>
              </a:lnSpc>
            </a:pPr>
            <a:r>
              <a:rPr lang="en-US" sz="1500">
                <a:solidFill>
                  <a:schemeClr val="dk1">
                    <a:alpha val="100000"/>
                  </a:schemeClr>
                </a:solidFill>
                <a:latin typeface="Microsoft Yahei"/>
                <a:ea typeface="Microsoft Yahei"/>
                <a:cs typeface="Microsoft Yahei"/>
              </a:rPr>
              <a:t>changeDevice()函数用于在应用程序运行时更改设备的类型，以便用户可以根据自己的设备情况选择合适的姿势预测方式。</a:t>
            </a:r>
          </a:p>
        </p:txBody>
      </p:sp>
      <p:sp>
        <p:nvSpPr>
          <p:cNvPr name="TextBox 3" id="3"/>
          <p:cNvSpPr txBox="true"/>
          <p:nvPr/>
        </p:nvSpPr>
        <p:spPr>
          <a:xfrm rot="0">
            <a:off x="454963" y="1575832"/>
            <a:ext cx="5829300" cy="400050"/>
          </a:xfrm>
          <a:prstGeom prst="rect">
            <a:avLst/>
          </a:prstGeom>
          <a:ln/>
        </p:spPr>
        <p:txBody>
          <a:bodyPr anchor="ctr" rtlCol="false" lIns="114300" rIns="114300" tIns="57150" bIns="57150" anchorCtr="false" vert="horz" wrap="square">
            <a:noAutofit/>
          </a:bodyPr>
          <a:lstStyle/>
          <a:p>
            <a:pPr>
              <a:lnSpc>
                <a:spcPct val="77000"/>
              </a:lnSpc>
            </a:pPr>
            <a:r>
              <a:rPr lang="en-US" b="true" sz="2000">
                <a:solidFill>
                  <a:schemeClr val="accent1">
                    <a:alpha val="100000"/>
                  </a:schemeClr>
                </a:solidFill>
                <a:latin typeface="Microsoft Yahei"/>
                <a:ea typeface="Microsoft Yahei"/>
                <a:cs typeface="Microsoft Yahei"/>
              </a:rPr>
              <a:t>changeDevice()函数编写</a:t>
            </a:r>
          </a:p>
        </p:txBody>
      </p:sp>
      <p:sp>
        <p:nvSpPr>
          <p:cNvPr name="TextBox 4" id="4"/>
          <p:cNvSpPr txBox="true"/>
          <p:nvPr/>
        </p:nvSpPr>
        <p:spPr>
          <a:xfrm rot="0">
            <a:off x="454963" y="3530045"/>
            <a:ext cx="5829300" cy="781050"/>
          </a:xfrm>
          <a:prstGeom prst="rect">
            <a:avLst/>
          </a:prstGeom>
          <a:ln/>
        </p:spPr>
        <p:txBody>
          <a:bodyPr anchor="t" rtlCol="false" lIns="114300" rIns="114300" tIns="57150" bIns="57150" anchorCtr="false" vert="horz" wrap="square">
            <a:noAutofit/>
          </a:bodyPr>
          <a:lstStyle/>
          <a:p>
            <a:pPr>
              <a:lnSpc>
                <a:spcPct val="140000"/>
              </a:lnSpc>
            </a:pPr>
            <a:r>
              <a:rPr lang="en-US" sz="1500">
                <a:solidFill>
                  <a:schemeClr val="dk1">
                    <a:alpha val="100000"/>
                  </a:schemeClr>
                </a:solidFill>
                <a:latin typeface="Microsoft Yahei"/>
                <a:ea typeface="Microsoft Yahei"/>
                <a:cs typeface="Microsoft Yahei"/>
              </a:rPr>
              <a:t>initSpinner()函数用于初始化微调器，用户可以通过微调器选择他们想要的型号和设备，以便进行姿势预测。</a:t>
            </a:r>
          </a:p>
        </p:txBody>
      </p:sp>
      <p:sp>
        <p:nvSpPr>
          <p:cNvPr name="TextBox 5" id="5"/>
          <p:cNvSpPr txBox="true"/>
          <p:nvPr/>
        </p:nvSpPr>
        <p:spPr>
          <a:xfrm rot="0">
            <a:off x="454963" y="3071702"/>
            <a:ext cx="5829300" cy="400050"/>
          </a:xfrm>
          <a:prstGeom prst="rect">
            <a:avLst/>
          </a:prstGeom>
          <a:ln/>
        </p:spPr>
        <p:txBody>
          <a:bodyPr anchor="ctr" rtlCol="false" lIns="114300" rIns="114300" tIns="57150" bIns="57150" anchorCtr="false" vert="horz" wrap="square">
            <a:noAutofit/>
          </a:bodyPr>
          <a:lstStyle/>
          <a:p>
            <a:pPr>
              <a:lnSpc>
                <a:spcPct val="77000"/>
              </a:lnSpc>
            </a:pPr>
            <a:r>
              <a:rPr lang="en-US" b="true" sz="2000">
                <a:solidFill>
                  <a:schemeClr val="accent1">
                    <a:alpha val="100000"/>
                  </a:schemeClr>
                </a:solidFill>
                <a:latin typeface="Microsoft Yahei"/>
                <a:ea typeface="Microsoft Yahei"/>
                <a:cs typeface="Microsoft Yahei"/>
              </a:rPr>
              <a:t>微调器初始化</a:t>
            </a:r>
          </a:p>
        </p:txBody>
      </p:sp>
      <p:sp>
        <p:nvSpPr>
          <p:cNvPr name="TextBox 6" id="6"/>
          <p:cNvSpPr txBox="true"/>
          <p:nvPr/>
        </p:nvSpPr>
        <p:spPr>
          <a:xfrm rot="0">
            <a:off x="454963" y="5118981"/>
            <a:ext cx="5829300" cy="781050"/>
          </a:xfrm>
          <a:prstGeom prst="rect">
            <a:avLst/>
          </a:prstGeom>
          <a:ln/>
        </p:spPr>
        <p:txBody>
          <a:bodyPr anchor="t" rtlCol="false" lIns="114300" rIns="114300" tIns="57150" bIns="57150" anchorCtr="false" vert="horz" wrap="square">
            <a:noAutofit/>
          </a:bodyPr>
          <a:lstStyle/>
          <a:p>
            <a:pPr>
              <a:lnSpc>
                <a:spcPct val="140000"/>
              </a:lnSpc>
            </a:pPr>
            <a:r>
              <a:rPr lang="en-US" sz="1500">
                <a:solidFill>
                  <a:schemeClr val="dk1">
                    <a:alpha val="100000"/>
                  </a:schemeClr>
                </a:solidFill>
                <a:latin typeface="Microsoft Yahei"/>
                <a:ea typeface="Microsoft Yahei"/>
                <a:cs typeface="Microsoft Yahei"/>
              </a:rPr>
              <a:t>requestPermission()函数用于获取需要用到的权限，以确保应用程序可以正常访问相机和其他相关资源。</a:t>
            </a:r>
          </a:p>
        </p:txBody>
      </p:sp>
      <p:sp>
        <p:nvSpPr>
          <p:cNvPr name="TextBox 7" id="7"/>
          <p:cNvSpPr txBox="true"/>
          <p:nvPr/>
        </p:nvSpPr>
        <p:spPr>
          <a:xfrm rot="0">
            <a:off x="454963" y="4660638"/>
            <a:ext cx="5829300" cy="400050"/>
          </a:xfrm>
          <a:prstGeom prst="rect">
            <a:avLst/>
          </a:prstGeom>
          <a:ln/>
        </p:spPr>
        <p:txBody>
          <a:bodyPr anchor="ctr" rtlCol="false" lIns="114300" rIns="114300" tIns="57150" bIns="57150" anchorCtr="false" vert="horz" wrap="square">
            <a:noAutofit/>
          </a:bodyPr>
          <a:lstStyle/>
          <a:p>
            <a:pPr>
              <a:lnSpc>
                <a:spcPct val="77000"/>
              </a:lnSpc>
            </a:pPr>
            <a:r>
              <a:rPr lang="en-US" b="true" sz="2000">
                <a:solidFill>
                  <a:schemeClr val="accent1">
                    <a:alpha val="100000"/>
                  </a:schemeClr>
                </a:solidFill>
                <a:latin typeface="Microsoft Yahei"/>
                <a:ea typeface="Microsoft Yahei"/>
                <a:cs typeface="Microsoft Yahei"/>
              </a:rPr>
              <a:t>权限获取</a:t>
            </a:r>
          </a:p>
        </p:txBody>
      </p:sp>
      <p:pic>
        <p:nvPicPr>
          <p:cNvPr name="Picture 8" id="8"/>
          <p:cNvPicPr>
            <a:picLocks noChangeAspect="true"/>
          </p:cNvPicPr>
          <p:nvPr/>
        </p:nvPicPr>
        <p:blipFill>
          <a:blip r:embed="rId3"/>
          <a:srcRect l="16708" r="16708"/>
          <a:stretch>
            <a:fillRect/>
          </a:stretch>
        </p:blipFill>
        <p:spPr>
          <a:xfrm rot="0">
            <a:off x="6738931" y="1450035"/>
            <a:ext cx="4792980" cy="4792980"/>
          </a:xfrm>
          <a:prstGeom prst="ellipse">
            <a:avLst/>
          </a:prstGeom>
        </p:spPr>
      </p:pic>
      <p:sp>
        <p:nvSpPr>
          <p:cNvPr name="TextBox 9" id="9"/>
          <p:cNvSpPr txBox="true"/>
          <p:nvPr/>
        </p:nvSpPr>
        <p:spPr>
          <a:xfrm rot="0">
            <a:off x="476023" y="265328"/>
            <a:ext cx="11239500" cy="914400"/>
          </a:xfrm>
          <a:prstGeom prst="rect">
            <a:avLst/>
          </a:prstGeom>
          <a:ln/>
        </p:spPr>
        <p:txBody>
          <a:bodyPr anchor="ctr" rtlCol="false" lIns="123825" rIns="57150" tIns="123825" bIns="123825" anchorCtr="false" vert="horz" wrap="square">
            <a:noAutofit/>
          </a:bodyPr>
          <a:lstStyle/>
          <a:p>
            <a:pPr>
              <a:lnSpc>
                <a:spcPct val="140000"/>
              </a:lnSpc>
            </a:pPr>
            <a:r>
              <a:rPr lang="en-US" b="true" sz="3000">
                <a:solidFill>
                  <a:schemeClr val="dk2">
                    <a:alpha val="100000"/>
                  </a:schemeClr>
                </a:solidFill>
                <a:latin typeface="Microsoft Yahei"/>
                <a:ea typeface="Microsoft Yahei"/>
                <a:cs typeface="Microsoft Yahei"/>
              </a:rPr>
              <a:t>实现主Activity</a:t>
            </a:r>
          </a:p>
        </p:txBody>
      </p:sp>
    </p:spTree>
  </p:cSld>
  <p:clrMapOvr>
    <a:masterClrMapping/>
  </p:clrMapOvr>
</p:sld>
</file>

<file path=ppt/slides/slide13.xml><?xml version="1.0" encoding="utf-8"?>
<p:sld xmlns:p="http://schemas.openxmlformats.org/presentationml/2006/main" xmlns:a="http://schemas.openxmlformats.org/drawingml/2006/main" xmlns:r="http://schemas.openxmlformats.org/officeDocument/2006/relationships">
  <p:cSld>
    <p:bg>
      <p:bgPr>
        <a:blipFill dpi="0" rotWithShape="true">
          <a:blip r:embed="rId2">
            <a:alphaModFix amt="100000"/>
          </a:blip>
          <a:srcRect/>
          <a:stretch>
            <a:fillRect b="0" t="0" l="0" r="0"/>
          </a:stretch>
        </a:blipFill>
      </p:bgPr>
    </p:bg>
    <p:spTree>
      <p:nvGrpSpPr>
        <p:cNvPr id="1" name=""/>
        <p:cNvGrpSpPr/>
        <p:nvPr/>
      </p:nvGrpSpPr>
      <p:grpSpPr>
        <a:xfrm>
          <a:off x="0" y="0"/>
          <a:ext cx="0" cy="0"/>
          <a:chOff x="0" y="0"/>
          <a:chExt cx="0" cy="0"/>
        </a:xfrm>
      </p:grpSpPr>
      <p:pic>
        <p:nvPicPr>
          <p:cNvPr name="Picture 2" id="2"/>
          <p:cNvPicPr>
            <a:picLocks noChangeAspect="true"/>
          </p:cNvPicPr>
          <p:nvPr/>
        </p:nvPicPr>
        <p:blipFill>
          <a:blip r:embed="rId3"/>
          <a:srcRect l="16675" r="16675"/>
          <a:stretch>
            <a:fillRect/>
          </a:stretch>
        </p:blipFill>
        <p:spPr>
          <a:xfrm rot="0">
            <a:off x="4462463" y="2088071"/>
            <a:ext cx="3267075" cy="3267075"/>
          </a:xfrm>
          <a:prstGeom prst="ellipse">
            <a:avLst/>
          </a:prstGeom>
          <a:ln w="57150">
            <a:solidFill>
              <a:schemeClr val="accent1"/>
            </a:solidFill>
            <a:prstDash val="solid"/>
          </a:ln>
        </p:spPr>
      </p:pic>
      <p:sp>
        <p:nvSpPr>
          <p:cNvPr name="TextBox 3" id="3"/>
          <p:cNvSpPr txBox="true"/>
          <p:nvPr/>
        </p:nvSpPr>
        <p:spPr>
          <a:xfrm rot="0">
            <a:off x="539110" y="2972036"/>
            <a:ext cx="3314231" cy="647995"/>
          </a:xfrm>
          <a:prstGeom prst="rect">
            <a:avLst/>
          </a:prstGeom>
          <a:ln/>
        </p:spPr>
        <p:txBody>
          <a:bodyPr anchor="ctr" rtlCol="false" lIns="114300" rIns="114300" tIns="57150" bIns="57150" anchorCtr="false" vert="horz" wrap="square">
            <a:noAutofit/>
          </a:bodyPr>
          <a:lstStyle/>
          <a:p>
            <a:pPr algn="r">
              <a:lnSpc>
                <a:spcPct val="120000"/>
              </a:lnSpc>
            </a:pPr>
            <a:r>
              <a:rPr lang="en-US" b="true" sz="2400">
                <a:solidFill>
                  <a:schemeClr val="accent1">
                    <a:alpha val="100000"/>
                  </a:schemeClr>
                </a:solidFill>
                <a:latin typeface="Microsoft Yahei"/>
                <a:ea typeface="Microsoft Yahei"/>
                <a:cs typeface="Microsoft Yahei"/>
              </a:rPr>
              <a:t>相机打开</a:t>
            </a:r>
          </a:p>
        </p:txBody>
      </p:sp>
      <p:sp>
        <p:nvSpPr>
          <p:cNvPr name="TextBox 4" id="4"/>
          <p:cNvSpPr txBox="true"/>
          <p:nvPr/>
        </p:nvSpPr>
        <p:spPr>
          <a:xfrm rot="0">
            <a:off x="8059848" y="1716027"/>
            <a:ext cx="3314231" cy="1580007"/>
          </a:xfrm>
          <a:prstGeom prst="rect">
            <a:avLst/>
          </a:prstGeom>
          <a:ln/>
        </p:spPr>
        <p:txBody>
          <a:bodyPr anchor="t" rtlCol="false" lIns="114300" rIns="114300" tIns="57150" bIns="57150" anchorCtr="false" vert="horz" wrap="square">
            <a:noAutofit/>
          </a:bodyPr>
          <a:lstStyle/>
          <a:p>
            <a:pPr algn="l">
              <a:lnSpc>
                <a:spcPct val="140000"/>
              </a:lnSpc>
            </a:pPr>
            <a:r>
              <a:rPr lang="en-US" sz="1500">
                <a:solidFill>
                  <a:schemeClr val="dk1">
                    <a:alpha val="100000"/>
                  </a:schemeClr>
                </a:solidFill>
                <a:latin typeface="Microsoft Yahei"/>
                <a:ea typeface="Microsoft Yahei"/>
                <a:cs typeface="Microsoft Yahei"/>
              </a:rPr>
              <a:t>setUpCameraOutputs()函数用于设置与摄影机相关的成员变量，这些变量将用于后续的图像处理和姿势预测。</a:t>
            </a:r>
          </a:p>
        </p:txBody>
      </p:sp>
      <p:sp>
        <p:nvSpPr>
          <p:cNvPr name="TextBox 5" id="5"/>
          <p:cNvSpPr txBox="true"/>
          <p:nvPr/>
        </p:nvSpPr>
        <p:spPr>
          <a:xfrm rot="0">
            <a:off x="8059848" y="1097369"/>
            <a:ext cx="3314231" cy="622955"/>
          </a:xfrm>
          <a:prstGeom prst="rect">
            <a:avLst/>
          </a:prstGeom>
          <a:ln/>
        </p:spPr>
        <p:txBody>
          <a:bodyPr anchor="ctr" rtlCol="false" lIns="114300" rIns="114300" tIns="57150" bIns="57150" anchorCtr="false" vert="horz" wrap="square">
            <a:noAutofit/>
          </a:bodyPr>
          <a:lstStyle/>
          <a:p>
            <a:pPr>
              <a:lnSpc>
                <a:spcPct val="96000"/>
              </a:lnSpc>
            </a:pPr>
            <a:r>
              <a:rPr lang="en-US" b="true" sz="2400">
                <a:solidFill>
                  <a:schemeClr val="accent1">
                    <a:alpha val="100000"/>
                  </a:schemeClr>
                </a:solidFill>
                <a:latin typeface="Microsoft Yahei"/>
                <a:ea typeface="Microsoft Yahei"/>
                <a:cs typeface="Microsoft Yahei"/>
              </a:rPr>
              <a:t>相机成员变量设置</a:t>
            </a:r>
          </a:p>
        </p:txBody>
      </p:sp>
      <p:sp>
        <p:nvSpPr>
          <p:cNvPr name="TextBox 6" id="6"/>
          <p:cNvSpPr txBox="true"/>
          <p:nvPr/>
        </p:nvSpPr>
        <p:spPr>
          <a:xfrm rot="0">
            <a:off x="8059848" y="4019931"/>
            <a:ext cx="3314231" cy="547835"/>
          </a:xfrm>
          <a:prstGeom prst="rect">
            <a:avLst/>
          </a:prstGeom>
          <a:ln/>
        </p:spPr>
        <p:txBody>
          <a:bodyPr anchor="b" rtlCol="false" lIns="114300" rIns="114300" tIns="57150" bIns="57150" anchorCtr="false" vert="horz" wrap="square">
            <a:noAutofit/>
          </a:bodyPr>
          <a:lstStyle/>
          <a:p>
            <a:pPr>
              <a:lnSpc>
                <a:spcPct val="120000"/>
              </a:lnSpc>
            </a:pPr>
            <a:r>
              <a:rPr lang="en-US" b="true" sz="2400">
                <a:solidFill>
                  <a:schemeClr val="accent1">
                    <a:alpha val="100000"/>
                  </a:schemeClr>
                </a:solidFill>
                <a:latin typeface="Microsoft Yahei"/>
                <a:ea typeface="Microsoft Yahei"/>
                <a:cs typeface="Microsoft Yahei"/>
              </a:rPr>
              <a:t>后台线程启动和停止</a:t>
            </a:r>
          </a:p>
        </p:txBody>
      </p:sp>
      <p:sp>
        <p:nvSpPr>
          <p:cNvPr name="TextBox 7" id="7"/>
          <p:cNvSpPr txBox="true"/>
          <p:nvPr/>
        </p:nvSpPr>
        <p:spPr>
          <a:xfrm rot="0">
            <a:off x="8059848" y="4565142"/>
            <a:ext cx="3314231" cy="1580007"/>
          </a:xfrm>
          <a:prstGeom prst="rect">
            <a:avLst/>
          </a:prstGeom>
          <a:ln/>
        </p:spPr>
        <p:txBody>
          <a:bodyPr anchor="t" rtlCol="false" lIns="114300" rIns="114300" tIns="57150" bIns="57150" anchorCtr="false" vert="horz" wrap="square">
            <a:noAutofit/>
          </a:bodyPr>
          <a:lstStyle/>
          <a:p>
            <a:pPr algn="l">
              <a:lnSpc>
                <a:spcPct val="140000"/>
              </a:lnSpc>
            </a:pPr>
            <a:r>
              <a:rPr lang="en-US" sz="1500">
                <a:solidFill>
                  <a:schemeClr val="dk1">
                    <a:alpha val="100000"/>
                  </a:schemeClr>
                </a:solidFill>
                <a:latin typeface="Microsoft Yahei"/>
                <a:ea typeface="Microsoft Yahei"/>
                <a:cs typeface="Microsoft Yahei"/>
              </a:rPr>
              <a:t>通过startBackgroundThread()和stopBackgroundThread()函数，我们可以轻松地启动和停止后台线程，以确保应用程序的流畅运行。</a:t>
            </a:r>
          </a:p>
        </p:txBody>
      </p:sp>
      <p:sp>
        <p:nvSpPr>
          <p:cNvPr name="TextBox 8" id="8"/>
          <p:cNvSpPr txBox="true"/>
          <p:nvPr/>
        </p:nvSpPr>
        <p:spPr>
          <a:xfrm rot="0">
            <a:off x="539110" y="3620031"/>
            <a:ext cx="3314231" cy="1580007"/>
          </a:xfrm>
          <a:prstGeom prst="rect">
            <a:avLst/>
          </a:prstGeom>
          <a:ln/>
        </p:spPr>
        <p:txBody>
          <a:bodyPr anchor="t" rtlCol="false" lIns="114300" rIns="114300" tIns="57150" bIns="57150" anchorCtr="false" vert="horz" wrap="square">
            <a:noAutofit/>
          </a:bodyPr>
          <a:lstStyle/>
          <a:p>
            <a:pPr algn="r">
              <a:lnSpc>
                <a:spcPct val="140000"/>
              </a:lnSpc>
            </a:pPr>
            <a:r>
              <a:rPr lang="en-US" sz="1500">
                <a:solidFill>
                  <a:schemeClr val="dk1">
                    <a:alpha val="100000"/>
                  </a:schemeClr>
                </a:solidFill>
                <a:latin typeface="Microsoft Yahei"/>
                <a:ea typeface="Microsoft Yahei"/>
                <a:cs typeface="Microsoft Yahei"/>
              </a:rPr>
              <a:t>openCamera()函数用于打开设备中的相机，以便进行实时预览和姿势预测。</a:t>
            </a:r>
          </a:p>
        </p:txBody>
      </p:sp>
      <p:sp>
        <p:nvSpPr>
          <p:cNvPr name="TextBox 9" id="9"/>
          <p:cNvSpPr txBox="true"/>
          <p:nvPr/>
        </p:nvSpPr>
        <p:spPr>
          <a:xfrm rot="0">
            <a:off x="476023" y="265328"/>
            <a:ext cx="11239500" cy="914400"/>
          </a:xfrm>
          <a:prstGeom prst="rect">
            <a:avLst/>
          </a:prstGeom>
          <a:ln/>
        </p:spPr>
        <p:txBody>
          <a:bodyPr anchor="ctr" rtlCol="false" lIns="123825" rIns="57150" tIns="123825" bIns="123825" anchorCtr="false" vert="horz" wrap="square">
            <a:noAutofit/>
          </a:bodyPr>
          <a:lstStyle/>
          <a:p>
            <a:pPr>
              <a:lnSpc>
                <a:spcPct val="140000"/>
              </a:lnSpc>
            </a:pPr>
            <a:r>
              <a:rPr lang="en-US" b="true" sz="3000">
                <a:solidFill>
                  <a:schemeClr val="dk2">
                    <a:alpha val="100000"/>
                  </a:schemeClr>
                </a:solidFill>
                <a:latin typeface="Microsoft Yahei"/>
                <a:ea typeface="Microsoft Yahei"/>
                <a:cs typeface="Microsoft Yahei"/>
              </a:rPr>
              <a:t>实现主Activity</a:t>
            </a:r>
          </a:p>
        </p:txBody>
      </p:sp>
    </p:spTree>
  </p:cSld>
  <p:clrMapOvr>
    <a:masterClrMapping/>
  </p:clrMapOvr>
</p:sld>
</file>

<file path=ppt/slides/slide14.xml><?xml version="1.0" encoding="utf-8"?>
<p:sld xmlns:p="http://schemas.openxmlformats.org/presentationml/2006/main" xmlns:a="http://schemas.openxmlformats.org/drawingml/2006/main" xmlns:r="http://schemas.openxmlformats.org/officeDocument/2006/relationships">
  <p:cSld>
    <p:bg>
      <p:bgPr>
        <a:blipFill dpi="0" rotWithShape="true">
          <a:blip r:embed="rId2">
            <a:alphaModFix amt="100000"/>
          </a:blip>
          <a:srcRect/>
          <a:stretch>
            <a:fillRect b="0" t="0" l="0" r="0"/>
          </a:stretch>
        </a:blipFill>
      </p:bgPr>
    </p:bg>
    <p:spTree>
      <p:nvGrpSpPr>
        <p:cNvPr id="1" name=""/>
        <p:cNvGrpSpPr/>
        <p:nvPr/>
      </p:nvGrpSpPr>
      <p:grpSpPr>
        <a:xfrm>
          <a:off x="0" y="0"/>
          <a:ext cx="0" cy="0"/>
          <a:chOff x="0" y="0"/>
          <a:chExt cx="0" cy="0"/>
        </a:xfrm>
      </p:grpSpPr>
      <p:sp>
        <p:nvSpPr>
          <p:cNvPr name="AutoShape 2" id="2"/>
          <p:cNvSpPr/>
          <p:nvPr/>
        </p:nvSpPr>
        <p:spPr>
          <a:xfrm rot="0">
            <a:off x="1374316" y="3045252"/>
            <a:ext cx="9429750" cy="1656361"/>
          </a:xfrm>
          <a:prstGeom prst="roundRect">
            <a:avLst>
              <a:gd fmla="val 16667" name="adj"/>
            </a:avLst>
          </a:prstGeom>
          <a:gradFill>
            <a:gsLst>
              <a:gs pos="100000">
                <a:schemeClr val="lt2">
                  <a:alpha val="100000"/>
                </a:schemeClr>
              </a:gs>
              <a:gs pos="0">
                <a:schemeClr val="lt1">
                  <a:alpha val="100000"/>
                </a:schemeClr>
              </a:gs>
            </a:gsLst>
            <a:lin ang="0"/>
          </a:gradFill>
          <a:ln/>
        </p:spPr>
      </p:sp>
      <p:sp>
        <p:nvSpPr>
          <p:cNvPr name="AutoShape 3" id="3"/>
          <p:cNvSpPr/>
          <p:nvPr/>
        </p:nvSpPr>
        <p:spPr>
          <a:xfrm rot="0">
            <a:off x="1374316" y="4823279"/>
            <a:ext cx="9429750" cy="1656361"/>
          </a:xfrm>
          <a:prstGeom prst="roundRect">
            <a:avLst>
              <a:gd fmla="val 16667" name="adj"/>
            </a:avLst>
          </a:prstGeom>
          <a:gradFill>
            <a:gsLst>
              <a:gs pos="0">
                <a:schemeClr val="lt2">
                  <a:alpha val="100000"/>
                </a:schemeClr>
              </a:gs>
              <a:gs pos="100000">
                <a:schemeClr val="lt1">
                  <a:alpha val="100000"/>
                </a:schemeClr>
              </a:gs>
            </a:gsLst>
            <a:lin ang="0"/>
          </a:gradFill>
          <a:ln/>
        </p:spPr>
      </p:sp>
      <p:sp>
        <p:nvSpPr>
          <p:cNvPr name="AutoShape 4" id="4"/>
          <p:cNvSpPr/>
          <p:nvPr/>
        </p:nvSpPr>
        <p:spPr>
          <a:xfrm rot="0">
            <a:off x="1374316" y="1267225"/>
            <a:ext cx="9429750" cy="1656361"/>
          </a:xfrm>
          <a:prstGeom prst="roundRect">
            <a:avLst>
              <a:gd fmla="val 16667" name="adj"/>
            </a:avLst>
          </a:prstGeom>
          <a:gradFill>
            <a:gsLst>
              <a:gs pos="0">
                <a:schemeClr val="lt2">
                  <a:alpha val="100000"/>
                </a:schemeClr>
              </a:gs>
              <a:gs pos="100000">
                <a:schemeClr val="lt1">
                  <a:alpha val="100000"/>
                </a:schemeClr>
              </a:gs>
            </a:gsLst>
            <a:lin ang="0"/>
          </a:gradFill>
          <a:ln/>
        </p:spPr>
      </p:sp>
      <p:sp>
        <p:nvSpPr>
          <p:cNvPr name="AutoShape 5" id="5"/>
          <p:cNvSpPr/>
          <p:nvPr/>
        </p:nvSpPr>
        <p:spPr>
          <a:xfrm rot="0">
            <a:off x="987242" y="5246342"/>
            <a:ext cx="810236" cy="810236"/>
          </a:xfrm>
          <a:prstGeom prst="ellipse">
            <a:avLst/>
          </a:prstGeom>
          <a:solidFill>
            <a:schemeClr val="accent1">
              <a:alpha val="100000"/>
            </a:schemeClr>
          </a:solidFill>
          <a:ln/>
        </p:spPr>
      </p:sp>
      <p:sp>
        <p:nvSpPr>
          <p:cNvPr name="Freeform 6" id="6"/>
          <p:cNvSpPr/>
          <p:nvPr/>
        </p:nvSpPr>
        <p:spPr>
          <a:xfrm rot="0">
            <a:off x="1115389" y="5374489"/>
            <a:ext cx="553940" cy="553940"/>
          </a:xfrm>
          <a:custGeom>
            <a:avLst/>
            <a:gdLst/>
            <a:ahLst/>
            <a:cxnLst/>
            <a:rect r="r" b="b" t="t" l="l"/>
            <a:pathLst>
              <a:path h="304800" w="304800">
                <a:moveTo>
                  <a:pt x="190033" y="152400"/>
                </a:moveTo>
                <a:cubicBezTo>
                  <a:pt x="190033" y="90992"/>
                  <a:pt x="221771" y="56493"/>
                  <a:pt x="221771" y="56493"/>
                </a:cubicBezTo>
                <a:cubicBezTo>
                  <a:pt x="221771" y="56493"/>
                  <a:pt x="193758" y="33766"/>
                  <a:pt x="151924" y="33766"/>
                </a:cubicBezTo>
                <a:cubicBezTo>
                  <a:pt x="110090" y="33766"/>
                  <a:pt x="82067" y="56512"/>
                  <a:pt x="82067" y="56512"/>
                </a:cubicBezTo>
                <a:cubicBezTo>
                  <a:pt x="82067" y="56512"/>
                  <a:pt x="114376" y="82753"/>
                  <a:pt x="114376" y="152400"/>
                </a:cubicBezTo>
                <a:cubicBezTo>
                  <a:pt x="114376" y="219608"/>
                  <a:pt x="81858" y="248145"/>
                  <a:pt x="81858" y="248145"/>
                </a:cubicBezTo>
                <a:cubicBezTo>
                  <a:pt x="81858" y="248145"/>
                  <a:pt x="115662" y="271034"/>
                  <a:pt x="151924" y="271034"/>
                </a:cubicBezTo>
                <a:cubicBezTo>
                  <a:pt x="189043" y="271034"/>
                  <a:pt x="221799" y="248269"/>
                  <a:pt x="221799" y="248269"/>
                </a:cubicBezTo>
                <a:cubicBezTo>
                  <a:pt x="221799" y="248269"/>
                  <a:pt x="190033" y="218503"/>
                  <a:pt x="190033" y="152400"/>
                </a:cubicBezTo>
                <a:close/>
                <a:moveTo>
                  <a:pt x="74095" y="62789"/>
                </a:moveTo>
                <a:cubicBezTo>
                  <a:pt x="74095" y="62789"/>
                  <a:pt x="34633" y="86839"/>
                  <a:pt x="34633" y="152800"/>
                </a:cubicBezTo>
                <a:cubicBezTo>
                  <a:pt x="34633" y="218751"/>
                  <a:pt x="74533" y="240335"/>
                  <a:pt x="74533" y="240335"/>
                </a:cubicBezTo>
                <a:cubicBezTo>
                  <a:pt x="74533" y="240335"/>
                  <a:pt x="103613" y="218742"/>
                  <a:pt x="103613" y="152800"/>
                </a:cubicBezTo>
                <a:cubicBezTo>
                  <a:pt x="103613" y="86839"/>
                  <a:pt x="74095" y="62789"/>
                  <a:pt x="74095" y="62789"/>
                </a:cubicBezTo>
                <a:close/>
                <a:moveTo>
                  <a:pt x="229753" y="64570"/>
                </a:moveTo>
                <a:cubicBezTo>
                  <a:pt x="229753" y="64570"/>
                  <a:pt x="200244" y="86839"/>
                  <a:pt x="200244" y="152800"/>
                </a:cubicBezTo>
                <a:cubicBezTo>
                  <a:pt x="200244" y="218751"/>
                  <a:pt x="229305" y="240335"/>
                  <a:pt x="229305" y="240335"/>
                </a:cubicBezTo>
                <a:cubicBezTo>
                  <a:pt x="229305" y="240335"/>
                  <a:pt x="270158" y="218742"/>
                  <a:pt x="270158" y="152800"/>
                </a:cubicBezTo>
                <a:cubicBezTo>
                  <a:pt x="270158" y="86839"/>
                  <a:pt x="229753" y="64570"/>
                  <a:pt x="229753" y="64570"/>
                </a:cubicBezTo>
                <a:close/>
              </a:path>
            </a:pathLst>
          </a:custGeom>
          <a:solidFill>
            <a:srgbClr val="FFFFFF">
              <a:alpha val="100000"/>
            </a:srgbClr>
          </a:solidFill>
          <a:ln/>
        </p:spPr>
      </p:sp>
      <p:sp>
        <p:nvSpPr>
          <p:cNvPr name="AutoShape 7" id="7"/>
          <p:cNvSpPr/>
          <p:nvPr/>
        </p:nvSpPr>
        <p:spPr>
          <a:xfrm rot="0">
            <a:off x="10373288" y="3468315"/>
            <a:ext cx="810236" cy="810236"/>
          </a:xfrm>
          <a:prstGeom prst="ellipse">
            <a:avLst/>
          </a:prstGeom>
          <a:solidFill>
            <a:schemeClr val="accent1">
              <a:alpha val="100000"/>
            </a:schemeClr>
          </a:solidFill>
          <a:ln/>
        </p:spPr>
      </p:sp>
      <p:sp>
        <p:nvSpPr>
          <p:cNvPr name="AutoShape 8" id="8"/>
          <p:cNvSpPr/>
          <p:nvPr/>
        </p:nvSpPr>
        <p:spPr>
          <a:xfrm rot="0">
            <a:off x="987242" y="1690288"/>
            <a:ext cx="810236" cy="810236"/>
          </a:xfrm>
          <a:prstGeom prst="ellipse">
            <a:avLst/>
          </a:prstGeom>
          <a:solidFill>
            <a:schemeClr val="accent1">
              <a:alpha val="100000"/>
            </a:schemeClr>
          </a:solidFill>
          <a:ln/>
        </p:spPr>
      </p:sp>
      <p:sp>
        <p:nvSpPr>
          <p:cNvPr name="Freeform 9" id="9"/>
          <p:cNvSpPr/>
          <p:nvPr/>
        </p:nvSpPr>
        <p:spPr>
          <a:xfrm rot="0">
            <a:off x="1171659" y="1892749"/>
            <a:ext cx="405314" cy="405314"/>
          </a:xfrm>
          <a:custGeom>
            <a:avLst/>
            <a:gdLst/>
            <a:ahLst/>
            <a:cxnLst/>
            <a:rect r="r" b="b" t="t" l="l"/>
            <a:pathLst>
              <a:path h="304800" w="304800">
                <a:moveTo>
                  <a:pt x="173841" y="122930"/>
                </a:moveTo>
                <a:cubicBezTo>
                  <a:pt x="179718" y="102937"/>
                  <a:pt x="177232" y="81020"/>
                  <a:pt x="166392" y="62665"/>
                </a:cubicBezTo>
                <a:cubicBezTo>
                  <a:pt x="166630" y="62998"/>
                  <a:pt x="62770" y="167697"/>
                  <a:pt x="62027" y="167040"/>
                </a:cubicBezTo>
                <a:cubicBezTo>
                  <a:pt x="80077" y="177698"/>
                  <a:pt x="101994" y="180699"/>
                  <a:pt x="121720" y="175193"/>
                </a:cubicBezTo>
                <a:cubicBezTo>
                  <a:pt x="121577" y="174689"/>
                  <a:pt x="173422" y="122853"/>
                  <a:pt x="173841" y="122930"/>
                </a:cubicBezTo>
                <a:close/>
                <a:moveTo>
                  <a:pt x="155315" y="45968"/>
                </a:moveTo>
                <a:cubicBezTo>
                  <a:pt x="141322" y="32175"/>
                  <a:pt x="121301" y="22822"/>
                  <a:pt x="100127" y="22822"/>
                </a:cubicBezTo>
                <a:cubicBezTo>
                  <a:pt x="57331" y="22822"/>
                  <a:pt x="22631" y="57607"/>
                  <a:pt x="22631" y="100508"/>
                </a:cubicBezTo>
                <a:cubicBezTo>
                  <a:pt x="22631" y="121444"/>
                  <a:pt x="32156" y="141713"/>
                  <a:pt x="45587" y="155686"/>
                </a:cubicBezTo>
                <a:cubicBezTo>
                  <a:pt x="45615" y="155686"/>
                  <a:pt x="154657" y="46863"/>
                  <a:pt x="155315" y="45968"/>
                </a:cubicBezTo>
                <a:close/>
                <a:moveTo>
                  <a:pt x="264909" y="252089"/>
                </a:moveTo>
                <a:cubicBezTo>
                  <a:pt x="264909" y="252089"/>
                  <a:pt x="267443" y="230200"/>
                  <a:pt x="261128" y="223885"/>
                </a:cubicBezTo>
                <a:cubicBezTo>
                  <a:pt x="260709" y="223466"/>
                  <a:pt x="188300" y="135065"/>
                  <a:pt x="188300" y="135065"/>
                </a:cubicBezTo>
                <a:lnTo>
                  <a:pt x="134417" y="188947"/>
                </a:lnTo>
                <a:lnTo>
                  <a:pt x="222818" y="262185"/>
                </a:lnTo>
                <a:cubicBezTo>
                  <a:pt x="228714" y="268919"/>
                  <a:pt x="251441" y="265557"/>
                  <a:pt x="251441" y="265557"/>
                </a:cubicBezTo>
                <a:lnTo>
                  <a:pt x="269538" y="281978"/>
                </a:lnTo>
                <a:lnTo>
                  <a:pt x="282169" y="269348"/>
                </a:lnTo>
                <a:lnTo>
                  <a:pt x="264909" y="252089"/>
                </a:lnTo>
                <a:close/>
              </a:path>
            </a:pathLst>
          </a:custGeom>
          <a:solidFill>
            <a:srgbClr val="FFFFFF">
              <a:alpha val="100000"/>
            </a:srgbClr>
          </a:solidFill>
          <a:ln/>
        </p:spPr>
      </p:sp>
      <p:sp>
        <p:nvSpPr>
          <p:cNvPr name="Freeform 10" id="10"/>
          <p:cNvSpPr/>
          <p:nvPr/>
        </p:nvSpPr>
        <p:spPr>
          <a:xfrm rot="0">
            <a:off x="10569897" y="3661311"/>
            <a:ext cx="424244" cy="424244"/>
          </a:xfrm>
          <a:custGeom>
            <a:avLst/>
            <a:gdLst/>
            <a:ahLst/>
            <a:cxnLst/>
            <a:rect r="r" b="b" t="t" l="l"/>
            <a:pathLst>
              <a:path h="304800" w="304800">
                <a:moveTo>
                  <a:pt x="167640" y="106680"/>
                </a:moveTo>
                <a:lnTo>
                  <a:pt x="189586" y="139598"/>
                </a:lnTo>
                <a:cubicBezTo>
                  <a:pt x="194310" y="146761"/>
                  <a:pt x="204978" y="152400"/>
                  <a:pt x="213512" y="152400"/>
                </a:cubicBezTo>
                <a:lnTo>
                  <a:pt x="259080" y="152400"/>
                </a:lnTo>
                <a:lnTo>
                  <a:pt x="259080" y="121920"/>
                </a:lnTo>
                <a:lnTo>
                  <a:pt x="213360" y="121920"/>
                </a:lnTo>
                <a:lnTo>
                  <a:pt x="191414" y="89002"/>
                </a:lnTo>
                <a:cubicBezTo>
                  <a:pt x="185452" y="80686"/>
                  <a:pt x="178394" y="73628"/>
                  <a:pt x="170345" y="67847"/>
                </a:cubicBezTo>
                <a:lnTo>
                  <a:pt x="170069" y="67666"/>
                </a:lnTo>
                <a:lnTo>
                  <a:pt x="149952" y="54254"/>
                </a:lnTo>
                <a:cubicBezTo>
                  <a:pt x="146104" y="51911"/>
                  <a:pt x="141446" y="50521"/>
                  <a:pt x="136465" y="50521"/>
                </a:cubicBezTo>
                <a:cubicBezTo>
                  <a:pt x="131912" y="50521"/>
                  <a:pt x="127635" y="51683"/>
                  <a:pt x="123911" y="53721"/>
                </a:cubicBezTo>
                <a:lnTo>
                  <a:pt x="124044" y="53654"/>
                </a:lnTo>
                <a:lnTo>
                  <a:pt x="60950" y="91450"/>
                </a:lnTo>
                <a:lnTo>
                  <a:pt x="60950" y="167650"/>
                </a:lnTo>
                <a:lnTo>
                  <a:pt x="91430" y="167650"/>
                </a:lnTo>
                <a:lnTo>
                  <a:pt x="91430" y="106690"/>
                </a:lnTo>
                <a:lnTo>
                  <a:pt x="121910" y="91450"/>
                </a:lnTo>
                <a:lnTo>
                  <a:pt x="76190" y="304810"/>
                </a:lnTo>
                <a:lnTo>
                  <a:pt x="106670" y="304810"/>
                </a:lnTo>
                <a:lnTo>
                  <a:pt x="142484" y="188224"/>
                </a:lnTo>
                <a:lnTo>
                  <a:pt x="167630" y="213370"/>
                </a:lnTo>
                <a:lnTo>
                  <a:pt x="167630" y="304810"/>
                </a:lnTo>
                <a:lnTo>
                  <a:pt x="198110" y="304810"/>
                </a:lnTo>
                <a:lnTo>
                  <a:pt x="198110" y="182890"/>
                </a:lnTo>
                <a:lnTo>
                  <a:pt x="156962" y="141742"/>
                </a:lnTo>
                <a:lnTo>
                  <a:pt x="167630" y="106690"/>
                </a:lnTo>
                <a:close/>
                <a:moveTo>
                  <a:pt x="182880" y="60960"/>
                </a:moveTo>
                <a:cubicBezTo>
                  <a:pt x="199711" y="60960"/>
                  <a:pt x="213360" y="47311"/>
                  <a:pt x="213360" y="30480"/>
                </a:cubicBezTo>
                <a:cubicBezTo>
                  <a:pt x="213360" y="13649"/>
                  <a:pt x="199711" y="0"/>
                  <a:pt x="182880" y="0"/>
                </a:cubicBezTo>
                <a:lnTo>
                  <a:pt x="182880" y="0"/>
                </a:lnTo>
                <a:cubicBezTo>
                  <a:pt x="166049" y="0"/>
                  <a:pt x="152400" y="13649"/>
                  <a:pt x="152400" y="30480"/>
                </a:cubicBezTo>
                <a:cubicBezTo>
                  <a:pt x="152400" y="47311"/>
                  <a:pt x="166049" y="60960"/>
                  <a:pt x="182880" y="60960"/>
                </a:cubicBezTo>
                <a:lnTo>
                  <a:pt x="182880" y="60960"/>
                </a:lnTo>
                <a:close/>
              </a:path>
            </a:pathLst>
          </a:custGeom>
          <a:solidFill>
            <a:srgbClr val="FFFFFF">
              <a:alpha val="100000"/>
            </a:srgbClr>
          </a:solidFill>
          <a:ln/>
        </p:spPr>
      </p:sp>
      <p:sp>
        <p:nvSpPr>
          <p:cNvPr name="TextBox 11" id="11"/>
          <p:cNvSpPr txBox="true"/>
          <p:nvPr/>
        </p:nvSpPr>
        <p:spPr>
          <a:xfrm rot="0">
            <a:off x="476023" y="265328"/>
            <a:ext cx="11239500" cy="914400"/>
          </a:xfrm>
          <a:prstGeom prst="rect">
            <a:avLst/>
          </a:prstGeom>
          <a:ln/>
        </p:spPr>
        <p:txBody>
          <a:bodyPr anchor="ctr" rtlCol="false" lIns="123825" rIns="57150" tIns="123825" bIns="123825" anchorCtr="false" vert="horz" wrap="square">
            <a:noAutofit/>
          </a:bodyPr>
          <a:lstStyle/>
          <a:p>
            <a:pPr>
              <a:lnSpc>
                <a:spcPct val="140000"/>
              </a:lnSpc>
            </a:pPr>
            <a:r>
              <a:rPr lang="en-US" b="true" sz="3000">
                <a:solidFill>
                  <a:schemeClr val="dk2">
                    <a:alpha val="100000"/>
                  </a:schemeClr>
                </a:solidFill>
                <a:latin typeface="Microsoft Yahei"/>
                <a:ea typeface="Microsoft Yahei"/>
                <a:cs typeface="Microsoft Yahei"/>
              </a:rPr>
              <a:t>实现主Activity</a:t>
            </a:r>
          </a:p>
        </p:txBody>
      </p:sp>
      <p:sp>
        <p:nvSpPr>
          <p:cNvPr name="TextBox 12" id="12"/>
          <p:cNvSpPr txBox="true"/>
          <p:nvPr/>
        </p:nvSpPr>
        <p:spPr>
          <a:xfrm rot="0">
            <a:off x="1986545" y="1423391"/>
            <a:ext cx="8201025" cy="571500"/>
          </a:xfrm>
          <a:prstGeom prst="rect">
            <a:avLst/>
          </a:prstGeom>
          <a:ln/>
        </p:spPr>
        <p:txBody>
          <a:bodyPr anchor="ctr" rtlCol="false" lIns="114300" rIns="114300" tIns="57150" bIns="57150" anchorCtr="false" vert="horz" wrap="square">
            <a:noAutofit/>
          </a:bodyPr>
          <a:lstStyle/>
          <a:p>
            <a:pPr>
              <a:lnSpc>
                <a:spcPct val="120000"/>
              </a:lnSpc>
            </a:pPr>
            <a:r>
              <a:rPr lang="en-US" b="true" sz="2400">
                <a:solidFill>
                  <a:schemeClr val="accent1">
                    <a:alpha val="100000"/>
                  </a:schemeClr>
                </a:solidFill>
                <a:latin typeface="Microsoft Yahei"/>
                <a:ea typeface="Microsoft Yahei"/>
                <a:cs typeface="Microsoft Yahei"/>
              </a:rPr>
              <a:t>相机预览会话创建</a:t>
            </a:r>
          </a:p>
        </p:txBody>
      </p:sp>
      <p:sp>
        <p:nvSpPr>
          <p:cNvPr name="TextBox 13" id="13"/>
          <p:cNvSpPr txBox="true"/>
          <p:nvPr/>
        </p:nvSpPr>
        <p:spPr>
          <a:xfrm rot="0">
            <a:off x="1986545" y="1881734"/>
            <a:ext cx="8201025" cy="781050"/>
          </a:xfrm>
          <a:prstGeom prst="rect">
            <a:avLst/>
          </a:prstGeom>
          <a:ln/>
        </p:spPr>
        <p:txBody>
          <a:bodyPr anchor="t" rtlCol="false" lIns="114300" rIns="114300" tIns="57150" bIns="57150" anchorCtr="false" vert="horz" wrap="square">
            <a:noAutofit/>
          </a:bodyPr>
          <a:lstStyle/>
          <a:p>
            <a:pPr>
              <a:lnSpc>
                <a:spcPct val="140000"/>
              </a:lnSpc>
            </a:pPr>
            <a:r>
              <a:rPr lang="en-US" sz="1500">
                <a:solidFill>
                  <a:schemeClr val="dk1">
                    <a:alpha val="100000"/>
                  </a:schemeClr>
                </a:solidFill>
                <a:latin typeface="Microsoft Yahei"/>
                <a:ea typeface="Microsoft Yahei"/>
                <a:cs typeface="Microsoft Yahei"/>
              </a:rPr>
              <a:t>createCameraPreviewSession()函数用于为相机预览创建新的CameraCaptureSession，以确保预览界面的正确显示。</a:t>
            </a:r>
          </a:p>
        </p:txBody>
      </p:sp>
      <p:sp>
        <p:nvSpPr>
          <p:cNvPr name="TextBox 14" id="14"/>
          <p:cNvSpPr txBox="true"/>
          <p:nvPr/>
        </p:nvSpPr>
        <p:spPr>
          <a:xfrm rot="0">
            <a:off x="1931680" y="3229780"/>
            <a:ext cx="8201025" cy="571500"/>
          </a:xfrm>
          <a:prstGeom prst="rect">
            <a:avLst/>
          </a:prstGeom>
          <a:ln/>
        </p:spPr>
        <p:txBody>
          <a:bodyPr anchor="ctr" rtlCol="false" lIns="114300" rIns="114300" tIns="57150" bIns="57150" anchorCtr="false" vert="horz" wrap="square">
            <a:noAutofit/>
          </a:bodyPr>
          <a:lstStyle/>
          <a:p>
            <a:pPr algn="r">
              <a:lnSpc>
                <a:spcPct val="120000"/>
              </a:lnSpc>
            </a:pPr>
            <a:r>
              <a:rPr lang="en-US" b="true" sz="2400">
                <a:solidFill>
                  <a:schemeClr val="accent1">
                    <a:alpha val="100000"/>
                  </a:schemeClr>
                </a:solidFill>
                <a:latin typeface="Microsoft Yahei"/>
                <a:ea typeface="Microsoft Yahei"/>
                <a:cs typeface="Microsoft Yahei"/>
              </a:rPr>
              <a:t>图像处理</a:t>
            </a:r>
          </a:p>
        </p:txBody>
      </p:sp>
      <p:sp>
        <p:nvSpPr>
          <p:cNvPr name="TextBox 15" id="15"/>
          <p:cNvSpPr txBox="true"/>
          <p:nvPr/>
        </p:nvSpPr>
        <p:spPr>
          <a:xfrm rot="0">
            <a:off x="1931680" y="3688123"/>
            <a:ext cx="8201025" cy="781050"/>
          </a:xfrm>
          <a:prstGeom prst="rect">
            <a:avLst/>
          </a:prstGeom>
          <a:ln/>
        </p:spPr>
        <p:txBody>
          <a:bodyPr anchor="t" rtlCol="false" lIns="114300" rIns="114300" tIns="57150" bIns="57150" anchorCtr="false" vert="horz" wrap="square">
            <a:noAutofit/>
          </a:bodyPr>
          <a:lstStyle/>
          <a:p>
            <a:pPr algn="r">
              <a:lnSpc>
                <a:spcPct val="140000"/>
              </a:lnSpc>
            </a:pPr>
            <a:r>
              <a:rPr lang="en-US" sz="1500">
                <a:solidFill>
                  <a:schemeClr val="dk1">
                    <a:alpha val="100000"/>
                  </a:schemeClr>
                </a:solidFill>
                <a:latin typeface="Microsoft Yahei"/>
                <a:ea typeface="Microsoft Yahei"/>
                <a:cs typeface="Microsoft Yahei"/>
              </a:rPr>
              <a:t>processImage()函数使用Movenet库处理图像，识别出图像中人物的姿势，并在界面上显示相关的信息。</a:t>
            </a:r>
          </a:p>
        </p:txBody>
      </p:sp>
      <p:sp>
        <p:nvSpPr>
          <p:cNvPr name="TextBox 16" id="16"/>
          <p:cNvSpPr txBox="true"/>
          <p:nvPr/>
        </p:nvSpPr>
        <p:spPr>
          <a:xfrm rot="0">
            <a:off x="1931680" y="4882435"/>
            <a:ext cx="8201025" cy="571500"/>
          </a:xfrm>
          <a:prstGeom prst="rect">
            <a:avLst/>
          </a:prstGeom>
          <a:ln/>
        </p:spPr>
        <p:txBody>
          <a:bodyPr anchor="ctr" rtlCol="false" lIns="114300" rIns="114300" tIns="57150" bIns="57150" anchorCtr="false" vert="horz" wrap="square">
            <a:noAutofit/>
          </a:bodyPr>
          <a:lstStyle/>
          <a:p>
            <a:pPr>
              <a:lnSpc>
                <a:spcPct val="120000"/>
              </a:lnSpc>
            </a:pPr>
            <a:r>
              <a:rPr lang="en-US" b="true" sz="2400">
                <a:solidFill>
                  <a:schemeClr val="accent1">
                    <a:alpha val="100000"/>
                  </a:schemeClr>
                </a:solidFill>
                <a:latin typeface="Microsoft Yahei"/>
                <a:ea typeface="Microsoft Yahei"/>
                <a:cs typeface="Microsoft Yahei"/>
              </a:rPr>
              <a:t>错误消息对话框</a:t>
            </a:r>
          </a:p>
        </p:txBody>
      </p:sp>
      <p:sp>
        <p:nvSpPr>
          <p:cNvPr name="TextBox 17" id="17"/>
          <p:cNvSpPr txBox="true"/>
          <p:nvPr/>
        </p:nvSpPr>
        <p:spPr>
          <a:xfrm rot="0">
            <a:off x="1931680" y="5340777"/>
            <a:ext cx="8201025" cy="781050"/>
          </a:xfrm>
          <a:prstGeom prst="rect">
            <a:avLst/>
          </a:prstGeom>
          <a:ln/>
        </p:spPr>
        <p:txBody>
          <a:bodyPr anchor="t" rtlCol="false" lIns="114300" rIns="114300" tIns="57150" bIns="57150" anchorCtr="false" vert="horz" wrap="square">
            <a:noAutofit/>
          </a:bodyPr>
          <a:lstStyle/>
          <a:p>
            <a:pPr>
              <a:lnSpc>
                <a:spcPct val="140000"/>
              </a:lnSpc>
            </a:pPr>
            <a:r>
              <a:rPr lang="en-US" sz="1500">
                <a:solidFill>
                  <a:schemeClr val="dk1">
                    <a:alpha val="100000"/>
                  </a:schemeClr>
                </a:solidFill>
                <a:latin typeface="Microsoft Yahei"/>
                <a:ea typeface="Microsoft Yahei"/>
                <a:cs typeface="Microsoft Yahei"/>
              </a:rPr>
              <a:t>ErrorDialog类用于当程序出错时显示一个错误消息对话框，以便用户能够清晰地了解错误原因，并采取相应的措施解决问题。</a:t>
            </a:r>
          </a:p>
        </p:txBody>
      </p:sp>
    </p:spTree>
  </p:cSld>
  <p:clrMapOvr>
    <a:masterClrMapping/>
  </p:clrMapOvr>
</p:sld>
</file>

<file path=ppt/slides/slide15.xml><?xml version="1.0" encoding="utf-8"?>
<p:sld xmlns:p="http://schemas.openxmlformats.org/presentationml/2006/main" xmlns:a="http://schemas.openxmlformats.org/drawingml/2006/main" xmlns:r="http://schemas.openxmlformats.org/officeDocument/2006/relationships">
  <p:cSld>
    <p:bg>
      <p:bgPr>
        <a:blipFill dpi="0" rotWithShape="true">
          <a:blip r:embed="rId2">
            <a:alphaModFix amt="100000"/>
          </a:blip>
          <a:srcRect/>
          <a:stretch>
            <a:fillRect b="0" t="0" l="0" r="0"/>
          </a:stretch>
        </a:blipFill>
      </p:bgPr>
    </p:bg>
    <p:spTree>
      <p:nvGrpSpPr>
        <p:cNvPr id="1" name=""/>
        <p:cNvGrpSpPr/>
        <p:nvPr/>
      </p:nvGrpSpPr>
      <p:grpSpPr>
        <a:xfrm>
          <a:off x="0" y="0"/>
          <a:ext cx="0" cy="0"/>
          <a:chOff x="0" y="0"/>
          <a:chExt cx="0" cy="0"/>
        </a:xfrm>
      </p:grpSpPr>
      <p:pic>
        <p:nvPicPr>
          <p:cNvPr name="Picture 2" id="2"/>
          <p:cNvPicPr>
            <a:picLocks noChangeAspect="true"/>
          </p:cNvPicPr>
          <p:nvPr/>
        </p:nvPicPr>
        <p:blipFill>
          <a:blip r:embed="rId3"/>
          <a:srcRect l="12500" r="12500" t="0"/>
          <a:stretch>
            <a:fillRect/>
          </a:stretch>
        </p:blipFill>
        <p:spPr>
          <a:xfrm rot="0">
            <a:off x="552651" y="1629738"/>
            <a:ext cx="4219249" cy="4219249"/>
          </a:xfrm>
          <a:prstGeom prst="ellipse">
            <a:avLst/>
          </a:prstGeom>
        </p:spPr>
      </p:pic>
      <p:sp>
        <p:nvSpPr>
          <p:cNvPr name="TextBox 3" id="3"/>
          <p:cNvSpPr txBox="true"/>
          <p:nvPr/>
        </p:nvSpPr>
        <p:spPr>
          <a:xfrm rot="0">
            <a:off x="5316538" y="1567945"/>
            <a:ext cx="6096000" cy="400050"/>
          </a:xfrm>
          <a:prstGeom prst="rect">
            <a:avLst/>
          </a:prstGeom>
          <a:ln/>
        </p:spPr>
        <p:txBody>
          <a:bodyPr anchor="b" rtlCol="false" lIns="114300" rIns="114300" tIns="57150" bIns="57150" anchorCtr="false" vert="horz" wrap="square">
            <a:noAutofit/>
          </a:bodyPr>
          <a:lstStyle/>
          <a:p>
            <a:pPr>
              <a:lnSpc>
                <a:spcPct val="77000"/>
              </a:lnSpc>
              <a:spcBef>
                <a:spcPts val="450"/>
              </a:spcBef>
            </a:pPr>
            <a:r>
              <a:rPr lang="en-US" b="true" sz="2400">
                <a:solidFill>
                  <a:schemeClr val="accent1">
                    <a:alpha val="100000"/>
                  </a:schemeClr>
                </a:solidFill>
                <a:latin typeface="Microsoft Yahei"/>
                <a:ea typeface="Microsoft Yahei"/>
                <a:cs typeface="Microsoft Yahei"/>
              </a:rPr>
              <a:t>图像处理</a:t>
            </a:r>
          </a:p>
        </p:txBody>
      </p:sp>
      <p:sp>
        <p:nvSpPr>
          <p:cNvPr name="TextBox 4" id="4"/>
          <p:cNvSpPr txBox="true"/>
          <p:nvPr/>
        </p:nvSpPr>
        <p:spPr>
          <a:xfrm rot="0">
            <a:off x="5316538" y="2054291"/>
            <a:ext cx="6096000" cy="852311"/>
          </a:xfrm>
          <a:prstGeom prst="rect">
            <a:avLst/>
          </a:prstGeom>
          <a:ln/>
        </p:spPr>
        <p:txBody>
          <a:bodyPr anchor="t" rtlCol="false" lIns="114300" rIns="114300" tIns="57150" bIns="57150" anchorCtr="false" vert="horz" wrap="square">
            <a:noAutofit/>
          </a:bodyPr>
          <a:lstStyle/>
          <a:p>
            <a:pPr>
              <a:lnSpc>
                <a:spcPct val="140000"/>
              </a:lnSpc>
            </a:pPr>
            <a:r>
              <a:rPr lang="en-US" sz="1500">
                <a:solidFill>
                  <a:schemeClr val="dk1">
                    <a:alpha val="100000"/>
                  </a:schemeClr>
                </a:solidFill>
                <a:latin typeface="Microsoft Yahei"/>
                <a:ea typeface="Microsoft Yahei"/>
                <a:cs typeface="Microsoft Yahei"/>
              </a:rPr>
              <a:t>在摄像机预览图像时，实时预测图像中人物的姿势，并通过图像处理技术绘制出人物的四肢。</a:t>
            </a:r>
          </a:p>
        </p:txBody>
      </p:sp>
      <p:sp>
        <p:nvSpPr>
          <p:cNvPr name="TextBox 5" id="5"/>
          <p:cNvSpPr txBox="true"/>
          <p:nvPr/>
        </p:nvSpPr>
        <p:spPr>
          <a:xfrm rot="0">
            <a:off x="5344099" y="3218179"/>
            <a:ext cx="6096000" cy="400050"/>
          </a:xfrm>
          <a:prstGeom prst="rect">
            <a:avLst/>
          </a:prstGeom>
          <a:ln/>
        </p:spPr>
        <p:txBody>
          <a:bodyPr anchor="b" rtlCol="false" lIns="114300" rIns="114300" tIns="57150" bIns="57150" anchorCtr="false" vert="horz" wrap="square">
            <a:noAutofit/>
          </a:bodyPr>
          <a:lstStyle/>
          <a:p>
            <a:pPr>
              <a:lnSpc>
                <a:spcPct val="77000"/>
              </a:lnSpc>
              <a:spcBef>
                <a:spcPts val="450"/>
              </a:spcBef>
            </a:pPr>
            <a:r>
              <a:rPr lang="en-US" b="true" sz="2400">
                <a:solidFill>
                  <a:schemeClr val="accent1">
                    <a:alpha val="100000"/>
                  </a:schemeClr>
                </a:solidFill>
                <a:latin typeface="Microsoft Yahei"/>
                <a:ea typeface="Microsoft Yahei"/>
                <a:cs typeface="Microsoft Yahei"/>
              </a:rPr>
              <a:t>图像实用程序类</a:t>
            </a:r>
          </a:p>
        </p:txBody>
      </p:sp>
      <p:sp>
        <p:nvSpPr>
          <p:cNvPr name="TextBox 6" id="6"/>
          <p:cNvSpPr txBox="true"/>
          <p:nvPr/>
        </p:nvSpPr>
        <p:spPr>
          <a:xfrm rot="0">
            <a:off x="5344099" y="3704525"/>
            <a:ext cx="6096000" cy="852311"/>
          </a:xfrm>
          <a:prstGeom prst="rect">
            <a:avLst/>
          </a:prstGeom>
          <a:ln/>
        </p:spPr>
        <p:txBody>
          <a:bodyPr anchor="t" rtlCol="false" lIns="114300" rIns="114300" tIns="57150" bIns="57150" anchorCtr="false" vert="horz" wrap="square">
            <a:noAutofit/>
          </a:bodyPr>
          <a:lstStyle/>
          <a:p>
            <a:pPr>
              <a:lnSpc>
                <a:spcPct val="140000"/>
              </a:lnSpc>
            </a:pPr>
            <a:r>
              <a:rPr lang="en-US" sz="1500">
                <a:solidFill>
                  <a:schemeClr val="dk1">
                    <a:alpha val="100000"/>
                  </a:schemeClr>
                </a:solidFill>
                <a:latin typeface="Microsoft Yahei"/>
                <a:ea typeface="Microsoft Yahei"/>
                <a:cs typeface="Microsoft Yahei"/>
              </a:rPr>
              <a:t>编写程序文件ImageUtils.kt，实现用于操作图像的实用程序类，提取摄像机中的图像。</a:t>
            </a:r>
          </a:p>
        </p:txBody>
      </p:sp>
      <p:sp>
        <p:nvSpPr>
          <p:cNvPr name="TextBox 7" id="7"/>
          <p:cNvSpPr txBox="true"/>
          <p:nvPr/>
        </p:nvSpPr>
        <p:spPr>
          <a:xfrm rot="0">
            <a:off x="5371661" y="4868412"/>
            <a:ext cx="6096000" cy="400050"/>
          </a:xfrm>
          <a:prstGeom prst="rect">
            <a:avLst/>
          </a:prstGeom>
          <a:ln/>
        </p:spPr>
        <p:txBody>
          <a:bodyPr anchor="b" rtlCol="false" lIns="114300" rIns="114300" tIns="57150" bIns="57150" anchorCtr="false" vert="horz" wrap="square">
            <a:noAutofit/>
          </a:bodyPr>
          <a:lstStyle/>
          <a:p>
            <a:pPr>
              <a:lnSpc>
                <a:spcPct val="77000"/>
              </a:lnSpc>
              <a:spcBef>
                <a:spcPts val="450"/>
              </a:spcBef>
            </a:pPr>
            <a:r>
              <a:rPr lang="en-US" b="true" sz="2400">
                <a:solidFill>
                  <a:schemeClr val="accent1">
                    <a:alpha val="100000"/>
                  </a:schemeClr>
                </a:solidFill>
                <a:latin typeface="Microsoft Yahei"/>
                <a:ea typeface="Microsoft Yahei"/>
                <a:cs typeface="Microsoft Yahei"/>
              </a:rPr>
              <a:t>移动处理</a:t>
            </a:r>
          </a:p>
        </p:txBody>
      </p:sp>
      <p:sp>
        <p:nvSpPr>
          <p:cNvPr name="TextBox 8" id="8"/>
          <p:cNvSpPr txBox="true"/>
          <p:nvPr/>
        </p:nvSpPr>
        <p:spPr>
          <a:xfrm rot="0">
            <a:off x="5371661" y="5354759"/>
            <a:ext cx="6096000" cy="852311"/>
          </a:xfrm>
          <a:prstGeom prst="rect">
            <a:avLst/>
          </a:prstGeom>
          <a:ln/>
        </p:spPr>
        <p:txBody>
          <a:bodyPr anchor="t" rtlCol="false" lIns="114300" rIns="114300" tIns="57150" bIns="57150" anchorCtr="false" vert="horz" wrap="square">
            <a:noAutofit/>
          </a:bodyPr>
          <a:lstStyle/>
          <a:p>
            <a:pPr>
              <a:lnSpc>
                <a:spcPct val="140000"/>
              </a:lnSpc>
            </a:pPr>
            <a:r>
              <a:rPr lang="en-US" sz="1500">
                <a:solidFill>
                  <a:schemeClr val="dk1">
                    <a:alpha val="100000"/>
                  </a:schemeClr>
                </a:solidFill>
                <a:latin typeface="Microsoft Yahei"/>
                <a:ea typeface="Microsoft Yahei"/>
                <a:cs typeface="Microsoft Yahei"/>
              </a:rPr>
              <a:t>编写文件MoveNet.kt实现移动处理，因为相机中的人物动作是动态的，所以需要适时绘制运动轨迹。</a:t>
            </a:r>
          </a:p>
        </p:txBody>
      </p:sp>
      <p:sp>
        <p:nvSpPr>
          <p:cNvPr name="TextBox 9" id="9"/>
          <p:cNvSpPr txBox="true"/>
          <p:nvPr/>
        </p:nvSpPr>
        <p:spPr>
          <a:xfrm rot="0">
            <a:off x="476023" y="265328"/>
            <a:ext cx="11239500" cy="914400"/>
          </a:xfrm>
          <a:prstGeom prst="rect">
            <a:avLst/>
          </a:prstGeom>
          <a:ln/>
        </p:spPr>
        <p:txBody>
          <a:bodyPr anchor="ctr" rtlCol="false" lIns="123825" rIns="57150" tIns="123825" bIns="123825" anchorCtr="false" vert="horz" wrap="square">
            <a:noAutofit/>
          </a:bodyPr>
          <a:lstStyle/>
          <a:p>
            <a:pPr>
              <a:lnSpc>
                <a:spcPct val="140000"/>
              </a:lnSpc>
            </a:pPr>
            <a:r>
              <a:rPr lang="en-US" b="true" sz="3000">
                <a:solidFill>
                  <a:schemeClr val="dk2">
                    <a:alpha val="100000"/>
                  </a:schemeClr>
                </a:solidFill>
                <a:latin typeface="Microsoft Yahei"/>
                <a:ea typeface="Microsoft Yahei"/>
                <a:cs typeface="Microsoft Yahei"/>
              </a:rPr>
              <a:t>图像处理</a:t>
            </a:r>
          </a:p>
        </p:txBody>
      </p:sp>
    </p:spTree>
  </p:cSld>
  <p:clrMapOvr>
    <a:masterClrMapping/>
  </p:clrMapOvr>
</p:sld>
</file>

<file path=ppt/slides/slide16.xml><?xml version="1.0" encoding="utf-8"?>
<p:sld xmlns:p="http://schemas.openxmlformats.org/presentationml/2006/main" xmlns:a="http://schemas.openxmlformats.org/drawingml/2006/main" xmlns:r="http://schemas.openxmlformats.org/officeDocument/2006/relationships">
  <p:cSld>
    <p:bg>
      <p:bgPr>
        <a:blipFill dpi="0" rotWithShape="true">
          <a:blip r:embed="rId2">
            <a:alphaModFix amt="100000"/>
          </a:blip>
          <a:srcRect/>
          <a:stretch>
            <a:fillRect b="0" t="0" l="0" r="0"/>
          </a:stretch>
        </a:blipFill>
      </p:bgPr>
    </p:bg>
    <p:spTree>
      <p:nvGrpSpPr>
        <p:cNvPr id="1" name=""/>
        <p:cNvGrpSpPr/>
        <p:nvPr/>
      </p:nvGrpSpPr>
      <p:grpSpPr>
        <a:xfrm>
          <a:off x="0" y="0"/>
          <a:ext cx="0" cy="0"/>
          <a:chOff x="0" y="0"/>
          <a:chExt cx="0" cy="0"/>
        </a:xfrm>
      </p:grpSpPr>
      <p:pic>
        <p:nvPicPr>
          <p:cNvPr name="Picture 2" id="2"/>
          <p:cNvPicPr>
            <a:picLocks noChangeAspect="true"/>
          </p:cNvPicPr>
          <p:nvPr/>
        </p:nvPicPr>
        <p:blipFill>
          <a:blip r:embed="rId3">
            <a:alphaModFix amt="100000"/>
          </a:blip>
          <a:srcRect l="12500" r="12500"/>
          <a:stretch>
            <a:fillRect/>
          </a:stretch>
        </p:blipFill>
        <p:spPr>
          <a:xfrm rot="0">
            <a:off x="615557" y="1293101"/>
            <a:ext cx="3938035" cy="5250714"/>
          </a:xfrm>
          <a:prstGeom prst="rect">
            <a:avLst/>
          </a:prstGeom>
        </p:spPr>
      </p:pic>
      <p:sp>
        <p:nvSpPr>
          <p:cNvPr name="AutoShape 3" id="3"/>
          <p:cNvSpPr/>
          <p:nvPr/>
        </p:nvSpPr>
        <p:spPr>
          <a:xfrm rot="0">
            <a:off x="4232060" y="1718638"/>
            <a:ext cx="7211308" cy="4522346"/>
          </a:xfrm>
          <a:prstGeom prst="roundRect">
            <a:avLst>
              <a:gd fmla="val 4504" name="adj"/>
            </a:avLst>
          </a:prstGeom>
          <a:solidFill>
            <a:srgbClr val="FFFFFF">
              <a:alpha val="100000"/>
            </a:srgbClr>
          </a:solidFill>
          <a:ln/>
          <a:effectLst>
            <a:outerShdw dir="0" blurRad="381000" dist="0">
              <a:srgbClr val="000000">
                <a:alpha val="7000"/>
              </a:srgbClr>
            </a:outerShdw>
          </a:effectLst>
        </p:spPr>
      </p:sp>
      <p:sp>
        <p:nvSpPr>
          <p:cNvPr name="TextBox 4" id="4"/>
          <p:cNvSpPr txBox="true"/>
          <p:nvPr/>
        </p:nvSpPr>
        <p:spPr>
          <a:xfrm rot="0">
            <a:off x="4599214" y="2711090"/>
            <a:ext cx="6477000" cy="1257743"/>
          </a:xfrm>
          <a:prstGeom prst="rect">
            <a:avLst/>
          </a:prstGeom>
          <a:ln/>
        </p:spPr>
        <p:txBody>
          <a:bodyPr anchor="t" rtlCol="false" lIns="123825" rIns="57150" tIns="123825" bIns="123825" anchorCtr="false" vert="horz" wrap="square">
            <a:noAutofit/>
          </a:bodyPr>
          <a:lstStyle/>
          <a:p>
            <a:pPr>
              <a:lnSpc>
                <a:spcPct val="140000"/>
              </a:lnSpc>
            </a:pPr>
            <a:r>
              <a:rPr lang="en-US" sz="1500">
                <a:solidFill>
                  <a:srgbClr val="000000">
                    <a:alpha val="100000"/>
                  </a:srgbClr>
                </a:solidFill>
                <a:latin typeface="Microsoft Yahei"/>
                <a:ea typeface="Microsoft Yahei"/>
                <a:cs typeface="Microsoft Yahei"/>
              </a:rPr>
              <a:t>编写文件EvaluationUtils.kt实现识别处理过程中的评估测试功能，推断检测结果是否与预期结果相匹配。</a:t>
            </a:r>
          </a:p>
        </p:txBody>
      </p:sp>
      <p:sp>
        <p:nvSpPr>
          <p:cNvPr name="TextBox 5" id="5"/>
          <p:cNvSpPr txBox="true"/>
          <p:nvPr/>
        </p:nvSpPr>
        <p:spPr>
          <a:xfrm rot="0">
            <a:off x="4599214" y="2143575"/>
            <a:ext cx="6477000" cy="645267"/>
          </a:xfrm>
          <a:prstGeom prst="rect">
            <a:avLst/>
          </a:prstGeom>
          <a:ln/>
        </p:spPr>
        <p:txBody>
          <a:bodyPr anchor="b" rtlCol="false" lIns="123825" rIns="57150" tIns="123825" bIns="123825" anchorCtr="false" vert="horz" wrap="square">
            <a:noAutofit/>
          </a:bodyPr>
          <a:lstStyle/>
          <a:p>
            <a:pPr>
              <a:lnSpc>
                <a:spcPct val="120000"/>
              </a:lnSpc>
            </a:pPr>
            <a:r>
              <a:rPr lang="en-US" b="true" sz="2400">
                <a:solidFill>
                  <a:schemeClr val="accent1">
                    <a:alpha val="100000"/>
                  </a:schemeClr>
                </a:solidFill>
                <a:latin typeface="Microsoft Yahei"/>
                <a:ea typeface="Microsoft Yahei"/>
                <a:cs typeface="Microsoft Yahei"/>
              </a:rPr>
              <a:t>评估测试功能</a:t>
            </a:r>
          </a:p>
        </p:txBody>
      </p:sp>
      <p:sp>
        <p:nvSpPr>
          <p:cNvPr name="TextBox 6" id="6"/>
          <p:cNvSpPr txBox="true"/>
          <p:nvPr/>
        </p:nvSpPr>
        <p:spPr>
          <a:xfrm rot="0">
            <a:off x="4599214" y="4589063"/>
            <a:ext cx="6477000" cy="1271524"/>
          </a:xfrm>
          <a:prstGeom prst="rect">
            <a:avLst/>
          </a:prstGeom>
          <a:ln/>
        </p:spPr>
        <p:txBody>
          <a:bodyPr anchor="t" rtlCol="false" lIns="123825" rIns="57150" tIns="123825" bIns="123825" anchorCtr="false" vert="horz" wrap="square">
            <a:noAutofit/>
          </a:bodyPr>
          <a:lstStyle/>
          <a:p>
            <a:pPr>
              <a:lnSpc>
                <a:spcPct val="140000"/>
              </a:lnSpc>
            </a:pPr>
            <a:r>
              <a:rPr lang="en-US" sz="1500">
                <a:solidFill>
                  <a:srgbClr val="000000">
                    <a:alpha val="100000"/>
                  </a:srgbClr>
                </a:solidFill>
                <a:latin typeface="Microsoft Yahei"/>
                <a:ea typeface="Microsoft Yahei"/>
                <a:cs typeface="Microsoft Yahei"/>
              </a:rPr>
              <a:t>编写文件MovenetLightningTest.kt，使用Movenet数据模型识别动作，在EXPECTED_DETECTION_RESULT1中存储了预期的检测结果。</a:t>
            </a:r>
          </a:p>
        </p:txBody>
      </p:sp>
      <p:sp>
        <p:nvSpPr>
          <p:cNvPr name="TextBox 7" id="7"/>
          <p:cNvSpPr txBox="true"/>
          <p:nvPr/>
        </p:nvSpPr>
        <p:spPr>
          <a:xfrm rot="0">
            <a:off x="4599214" y="4153214"/>
            <a:ext cx="6477000" cy="645267"/>
          </a:xfrm>
          <a:prstGeom prst="rect">
            <a:avLst/>
          </a:prstGeom>
          <a:ln/>
        </p:spPr>
        <p:txBody>
          <a:bodyPr anchor="b" rtlCol="false" lIns="123825" rIns="57150" tIns="123825" bIns="123825" anchorCtr="false" vert="horz" wrap="square">
            <a:noAutofit/>
          </a:bodyPr>
          <a:lstStyle/>
          <a:p>
            <a:pPr>
              <a:lnSpc>
                <a:spcPct val="120000"/>
              </a:lnSpc>
            </a:pPr>
            <a:r>
              <a:rPr lang="en-US" b="true" sz="2400">
                <a:solidFill>
                  <a:schemeClr val="accent1">
                    <a:alpha val="100000"/>
                  </a:schemeClr>
                </a:solidFill>
                <a:latin typeface="Microsoft Yahei"/>
                <a:ea typeface="Microsoft Yahei"/>
                <a:cs typeface="Microsoft Yahei"/>
              </a:rPr>
              <a:t>Movenet数据模型识别动作</a:t>
            </a:r>
          </a:p>
        </p:txBody>
      </p:sp>
      <p:sp>
        <p:nvSpPr>
          <p:cNvPr name="TextBox 8" id="8"/>
          <p:cNvSpPr txBox="true"/>
          <p:nvPr/>
        </p:nvSpPr>
        <p:spPr>
          <a:xfrm rot="0">
            <a:off x="476023" y="265328"/>
            <a:ext cx="11239500" cy="914400"/>
          </a:xfrm>
          <a:prstGeom prst="rect">
            <a:avLst/>
          </a:prstGeom>
          <a:ln/>
        </p:spPr>
        <p:txBody>
          <a:bodyPr anchor="t" rtlCol="false" lIns="123825" rIns="57150" tIns="123825" bIns="123825" anchorCtr="false" vert="horz" wrap="square">
            <a:spAutoFit/>
          </a:bodyPr>
          <a:lstStyle/>
          <a:p>
            <a:pPr>
              <a:lnSpc>
                <a:spcPct val="140000"/>
              </a:lnSpc>
            </a:pPr>
            <a:r>
              <a:rPr lang="en-US" b="true" sz="3000">
                <a:solidFill>
                  <a:schemeClr val="dk2">
                    <a:alpha val="100000"/>
                  </a:schemeClr>
                </a:solidFill>
                <a:latin typeface="Microsoft Yahei"/>
                <a:ea typeface="Microsoft Yahei"/>
                <a:cs typeface="Microsoft Yahei"/>
              </a:rPr>
              <a:t>姿势识别</a:t>
            </a:r>
          </a:p>
        </p:txBody>
      </p:sp>
    </p:spTree>
  </p:cSld>
  <p:clrMapOvr>
    <a:masterClrMapping/>
  </p:clrMapOvr>
</p:sld>
</file>

<file path=ppt/slides/slide17.xml><?xml version="1.0" encoding="utf-8"?>
<p:sld xmlns:p="http://schemas.openxmlformats.org/presentationml/2006/main" xmlns:a="http://schemas.openxmlformats.org/drawingml/2006/main" xmlns:r="http://schemas.openxmlformats.org/officeDocument/2006/relationships">
  <p:cSld>
    <p:bg>
      <p:bgPr>
        <a:blipFill dpi="0" rotWithShape="true">
          <a:blip r:embed="rId2">
            <a:alphaModFix amt="100000"/>
          </a:blip>
          <a:srcRect/>
          <a:stretch>
            <a:fillRect b="0" t="0" l="0" r="0"/>
          </a:stretch>
        </a:blipFill>
      </p:bgPr>
    </p:bg>
    <p:spTree>
      <p:nvGrpSpPr>
        <p:cNvPr id="1" name=""/>
        <p:cNvGrpSpPr/>
        <p:nvPr/>
      </p:nvGrpSpPr>
      <p:grpSpPr>
        <a:xfrm>
          <a:off x="0" y="0"/>
          <a:ext cx="0" cy="0"/>
          <a:chOff x="0" y="0"/>
          <a:chExt cx="0" cy="0"/>
        </a:xfrm>
      </p:grpSpPr>
      <p:sp>
        <p:nvSpPr>
          <p:cNvPr name="TextBox 2" id="2"/>
          <p:cNvSpPr txBox="true"/>
          <p:nvPr/>
        </p:nvSpPr>
        <p:spPr>
          <a:xfrm rot="0">
            <a:off x="598539" y="1671764"/>
            <a:ext cx="7924800" cy="2162175"/>
          </a:xfrm>
          <a:prstGeom prst="rect">
            <a:avLst/>
          </a:prstGeom>
          <a:ln/>
        </p:spPr>
        <p:txBody>
          <a:bodyPr anchor="ctr" rtlCol="false" lIns="114300" rIns="114300" tIns="57150" bIns="57150" anchorCtr="false" vert="horz" wrap="square">
            <a:spAutoFit/>
          </a:bodyPr>
          <a:lstStyle/>
          <a:p>
            <a:pPr>
              <a:lnSpc>
                <a:spcPct val="120000"/>
              </a:lnSpc>
            </a:pPr>
            <a:r>
              <a:rPr lang="en-US" b="true" sz="10725">
                <a:solidFill>
                  <a:srgbClr val="1338FD">
                    <a:alpha val="100000"/>
                  </a:srgbClr>
                </a:solidFill>
                <a:latin typeface="Microsoft Yahei"/>
                <a:ea typeface="Microsoft Yahei"/>
                <a:cs typeface="Microsoft Yahei"/>
              </a:rPr>
              <a:t>THANKS</a:t>
            </a:r>
          </a:p>
        </p:txBody>
      </p:sp>
      <p:sp>
        <p:nvSpPr>
          <p:cNvPr name="TextBox 3" id="3"/>
          <p:cNvSpPr txBox="true"/>
          <p:nvPr/>
        </p:nvSpPr>
        <p:spPr>
          <a:xfrm rot="0">
            <a:off x="598539" y="3724145"/>
            <a:ext cx="4943475" cy="628650"/>
          </a:xfrm>
          <a:prstGeom prst="rect">
            <a:avLst/>
          </a:prstGeom>
          <a:ln/>
        </p:spPr>
        <p:txBody>
          <a:bodyPr anchor="ctr" rtlCol="false" lIns="114300" rIns="114300" tIns="57150" bIns="57150" anchorCtr="false" vert="horz" wrap="square">
            <a:spAutoFit/>
          </a:bodyPr>
          <a:lstStyle/>
          <a:p>
            <a:pPr algn="l">
              <a:lnSpc>
                <a:spcPct val="120000"/>
              </a:lnSpc>
            </a:pPr>
            <a:r>
              <a:rPr lang="en-US" sz="2700">
                <a:solidFill>
                  <a:srgbClr val="020A49">
                    <a:alpha val="100000"/>
                  </a:srgbClr>
                </a:solidFill>
                <a:latin typeface="Microsoft Yahei"/>
                <a:ea typeface="Microsoft Yahei"/>
                <a:cs typeface="Microsoft Yahei"/>
              </a:rPr>
              <a:t>感谢观看</a:t>
            </a:r>
          </a:p>
        </p:txBody>
      </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bg>
      <p:bgPr>
        <a:blipFill dpi="0" rotWithShape="true">
          <a:blip r:embed="rId2">
            <a:alphaModFix amt="100000"/>
          </a:blip>
          <a:srcRect/>
          <a:stretch>
            <a:fillRect b="0" t="0" l="0" r="0"/>
          </a:stretch>
        </a:blipFill>
      </p:bgPr>
    </p:bg>
    <p:spTree>
      <p:nvGrpSpPr>
        <p:cNvPr id="1" name=""/>
        <p:cNvGrpSpPr/>
        <p:nvPr/>
      </p:nvGrpSpPr>
      <p:grpSpPr>
        <a:xfrm>
          <a:off x="0" y="0"/>
          <a:ext cx="0" cy="0"/>
          <a:chOff x="0" y="0"/>
          <a:chExt cx="0" cy="0"/>
        </a:xfrm>
      </p:grpSpPr>
      <p:pic>
        <p:nvPicPr>
          <p:cNvPr name="Picture 2" id="2"/>
          <p:cNvPicPr>
            <a:picLocks noChangeAspect="true"/>
          </p:cNvPicPr>
          <p:nvPr/>
        </p:nvPicPr>
        <p:blipFill>
          <a:blip r:embed="rId3"/>
          <a:srcRect/>
          <a:stretch>
            <a:fillRect/>
          </a:stretch>
        </p:blipFill>
        <p:spPr>
          <a:xfrm rot="0">
            <a:off x="0" y="0"/>
            <a:ext cx="12192000" cy="6858000"/>
          </a:xfrm>
          <a:prstGeom prst="rect">
            <a:avLst/>
          </a:prstGeom>
        </p:spPr>
      </p:pic>
      <p:sp>
        <p:nvSpPr>
          <p:cNvPr name="TextBox 3" id="3"/>
          <p:cNvSpPr txBox="true"/>
          <p:nvPr/>
        </p:nvSpPr>
        <p:spPr>
          <a:xfrm rot="0">
            <a:off x="9776770" y="663596"/>
            <a:ext cx="2197085" cy="766889"/>
          </a:xfrm>
          <a:prstGeom prst="rect">
            <a:avLst/>
          </a:prstGeom>
          <a:ln/>
        </p:spPr>
        <p:txBody>
          <a:bodyPr anchor="b" rtlCol="false" lIns="114300" rIns="114300" tIns="57150" bIns="57150" anchorCtr="true" vert="horz" wrap="square">
            <a:normAutofit/>
          </a:bodyPr>
          <a:lstStyle/>
          <a:p>
            <a:pPr algn="ctr">
              <a:lnSpc>
                <a:spcPct val="120000"/>
              </a:lnSpc>
            </a:pPr>
            <a:r>
              <a:rPr lang="en-US" sz="1200">
                <a:solidFill>
                  <a:srgbClr val="232323">
                    <a:alpha val="100000"/>
                  </a:srgbClr>
                </a:solidFill>
                <a:latin typeface="Microsoft Yahei"/>
                <a:ea typeface="Microsoft Yahei"/>
                <a:cs typeface="Microsoft Yahei"/>
              </a:rPr>
              <a:t>CATALOGUE</a:t>
            </a:r>
          </a:p>
        </p:txBody>
      </p:sp>
      <p:sp>
        <p:nvSpPr>
          <p:cNvPr name="TextBox 4" id="4"/>
          <p:cNvSpPr txBox="true"/>
          <p:nvPr/>
        </p:nvSpPr>
        <p:spPr>
          <a:xfrm rot="0">
            <a:off x="7492225" y="198162"/>
            <a:ext cx="4405428" cy="977265"/>
          </a:xfrm>
          <a:prstGeom prst="rect">
            <a:avLst/>
          </a:prstGeom>
          <a:ln/>
        </p:spPr>
        <p:txBody>
          <a:bodyPr anchor="b" rtlCol="false" lIns="91440" rIns="91440" tIns="45720" bIns="45720" anchorCtr="false" vert="horz" wrap="square">
            <a:normAutofit/>
          </a:bodyPr>
          <a:lstStyle/>
          <a:p>
            <a:pPr algn="r">
              <a:lnSpc>
                <a:spcPct val="100000"/>
              </a:lnSpc>
              <a:spcBef>
                <a:spcPts val="375"/>
              </a:spcBef>
            </a:pPr>
            <a:r>
              <a:rPr lang="en-US" b="true" sz="5400">
                <a:solidFill>
                  <a:srgbClr val="1338FD">
                    <a:alpha val="100000"/>
                  </a:srgbClr>
                </a:solidFill>
                <a:latin typeface="Microsoft Yahei"/>
                <a:ea typeface="Microsoft Yahei"/>
                <a:cs typeface="Microsoft Yahei"/>
              </a:rPr>
              <a:t>目 录</a:t>
            </a:r>
          </a:p>
        </p:txBody>
      </p:sp>
      <p:sp>
        <p:nvSpPr>
          <p:cNvPr name="TextBox 5" id="5"/>
          <p:cNvSpPr txBox="true"/>
          <p:nvPr/>
        </p:nvSpPr>
        <p:spPr>
          <a:xfrm rot="0">
            <a:off x="3929543" y="1484275"/>
            <a:ext cx="6612681" cy="4969951"/>
          </a:xfrm>
          <a:prstGeom prst="rect">
            <a:avLst/>
          </a:prstGeom>
          <a:ln/>
        </p:spPr>
        <p:txBody>
          <a:bodyPr anchor="ctr" rtlCol="false" lIns="91440" rIns="91440" tIns="45720" bIns="45720" anchorCtr="false" vert="horz" wrap="square">
            <a:noAutofit/>
          </a:bodyPr>
          <a:lstStyle/>
          <a:p>
            <a:pPr lvl="0" indent="-203200" marL="203200" algn="l">
              <a:lnSpc>
                <a:spcPct val="150000"/>
              </a:lnSpc>
              <a:spcBef>
                <a:spcPts val="375"/>
              </a:spcBef>
              <a:buFont typeface="Arial"/>
              <a:buChar char="•"/>
            </a:pPr>
            <a:r>
              <a:rPr lang="en-US" sz="2400">
                <a:solidFill>
                  <a:srgbClr val="020A49">
                    <a:alpha val="100000"/>
                  </a:srgbClr>
                </a:solidFill>
                <a:latin typeface="Microsoft Yahei"/>
                <a:ea typeface="Microsoft Yahei"/>
                <a:cs typeface="Microsoft Yahei"/>
              </a:rPr>
              <a:t>系统介绍</a:t>
            </a:r>
          </a:p>
          <a:p>
            <a:pPr lvl="0" indent="-203200" marL="203200" algn="l">
              <a:lnSpc>
                <a:spcPct val="150000"/>
              </a:lnSpc>
              <a:spcBef>
                <a:spcPts val="375"/>
              </a:spcBef>
              <a:buFont typeface="Arial"/>
              <a:buChar char="•"/>
            </a:pPr>
            <a:r>
              <a:rPr lang="en-US" sz="2400">
                <a:solidFill>
                  <a:srgbClr val="020A49">
                    <a:alpha val="100000"/>
                  </a:srgbClr>
                </a:solidFill>
                <a:latin typeface="Microsoft Yahei"/>
                <a:ea typeface="Microsoft Yahei"/>
                <a:cs typeface="Microsoft Yahei"/>
              </a:rPr>
              <a:t>准备模型</a:t>
            </a:r>
          </a:p>
          <a:p>
            <a:pPr lvl="0" indent="-203200" marL="203200" algn="l">
              <a:lnSpc>
                <a:spcPct val="150000"/>
              </a:lnSpc>
              <a:spcBef>
                <a:spcPts val="375"/>
              </a:spcBef>
              <a:buFont typeface="Arial"/>
              <a:buChar char="•"/>
            </a:pPr>
            <a:r>
              <a:rPr lang="en-US" sz="2400">
                <a:solidFill>
                  <a:srgbClr val="020A49">
                    <a:alpha val="100000"/>
                  </a:srgbClr>
                </a:solidFill>
                <a:latin typeface="Microsoft Yahei"/>
                <a:ea typeface="Microsoft Yahei"/>
                <a:cs typeface="Microsoft Yahei"/>
              </a:rPr>
              <a:t>Android姿势预测器</a:t>
            </a:r>
          </a:p>
        </p:txBody>
      </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bg>
      <p:bgPr>
        <a:blipFill dpi="0" rotWithShape="true">
          <a:blip r:embed="rId2">
            <a:alphaModFix amt="100000"/>
          </a:blip>
          <a:srcRect/>
          <a:stretch>
            <a:fillRect b="0" t="0" l="0" r="0"/>
          </a:stretch>
        </a:blipFill>
      </p:bgPr>
    </p:bg>
    <p:spTree>
      <p:nvGrpSpPr>
        <p:cNvPr id="1" name=""/>
        <p:cNvGrpSpPr/>
        <p:nvPr/>
      </p:nvGrpSpPr>
      <p:grpSpPr>
        <a:xfrm>
          <a:off x="0" y="0"/>
          <a:ext cx="0" cy="0"/>
          <a:chOff x="0" y="0"/>
          <a:chExt cx="0" cy="0"/>
        </a:xfrm>
      </p:grpSpPr>
      <p:sp>
        <p:nvSpPr>
          <p:cNvPr name="TextBox 2" id="2"/>
          <p:cNvSpPr txBox="true"/>
          <p:nvPr/>
        </p:nvSpPr>
        <p:spPr>
          <a:xfrm rot="0">
            <a:off x="5356704" y="2388266"/>
            <a:ext cx="5981700" cy="1371600"/>
          </a:xfrm>
          <a:prstGeom prst="rect">
            <a:avLst/>
          </a:prstGeom>
          <a:ln/>
        </p:spPr>
        <p:txBody>
          <a:bodyPr anchor="t" rtlCol="false" lIns="114300" rIns="114300" tIns="57150" bIns="57150" anchorCtr="false" vert="horz" wrap="square">
            <a:spAutoFit/>
          </a:bodyPr>
          <a:lstStyle/>
          <a:p>
            <a:pPr algn="r">
              <a:lnSpc>
                <a:spcPct val="120000"/>
              </a:lnSpc>
            </a:pPr>
            <a:r>
              <a:rPr lang="en-US" b="true" sz="6600">
                <a:solidFill>
                  <a:srgbClr val="1338FD">
                    <a:alpha val="100000"/>
                  </a:srgbClr>
                </a:solidFill>
                <a:latin typeface="Microsoft Yahei"/>
                <a:ea typeface="Microsoft Yahei"/>
                <a:cs typeface="Microsoft Yahei"/>
              </a:rPr>
              <a:t>01</a:t>
            </a:r>
          </a:p>
        </p:txBody>
      </p:sp>
      <p:sp>
        <p:nvSpPr>
          <p:cNvPr name="TextBox 3" id="3"/>
          <p:cNvSpPr txBox="true"/>
          <p:nvPr/>
        </p:nvSpPr>
        <p:spPr>
          <a:xfrm rot="0">
            <a:off x="853596" y="4258462"/>
            <a:ext cx="10484808" cy="1798058"/>
          </a:xfrm>
          <a:prstGeom prst="rect">
            <a:avLst/>
          </a:prstGeom>
          <a:ln/>
        </p:spPr>
        <p:txBody>
          <a:bodyPr anchor="t" rtlCol="false" lIns="114300" rIns="114300" tIns="57150" bIns="57150" anchorCtr="false" vert="horz" wrap="square">
            <a:normAutofit/>
          </a:bodyPr>
          <a:lstStyle/>
          <a:p>
            <a:pPr algn="r">
              <a:lnSpc>
                <a:spcPct val="120000"/>
              </a:lnSpc>
            </a:pPr>
            <a:r>
              <a:rPr lang="en-US" b="true" sz="4050">
                <a:solidFill>
                  <a:srgbClr val="020A49">
                    <a:alpha val="100000"/>
                  </a:srgbClr>
                </a:solidFill>
                <a:latin typeface="Microsoft Yahei"/>
                <a:ea typeface="Microsoft Yahei"/>
                <a:cs typeface="Microsoft Yahei"/>
              </a:rPr>
              <a:t>系统介绍</a:t>
            </a:r>
          </a:p>
        </p:txBody>
      </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bg>
      <p:bgPr>
        <a:blipFill dpi="0" rotWithShape="true">
          <a:blip r:embed="rId2">
            <a:alphaModFix amt="100000"/>
          </a:blip>
          <a:srcRect/>
          <a:stretch>
            <a:fillRect b="0" t="0" l="0" r="0"/>
          </a:stretch>
        </a:blipFill>
      </p:bgPr>
    </p:bg>
    <p:spTree>
      <p:nvGrpSpPr>
        <p:cNvPr id="1" name=""/>
        <p:cNvGrpSpPr/>
        <p:nvPr/>
      </p:nvGrpSpPr>
      <p:grpSpPr>
        <a:xfrm>
          <a:off x="0" y="0"/>
          <a:ext cx="0" cy="0"/>
          <a:chOff x="0" y="0"/>
          <a:chExt cx="0" cy="0"/>
        </a:xfrm>
      </p:grpSpPr>
      <p:sp>
        <p:nvSpPr>
          <p:cNvPr name="AutoShape 2" id="2"/>
          <p:cNvSpPr/>
          <p:nvPr/>
        </p:nvSpPr>
        <p:spPr>
          <a:xfrm rot="0">
            <a:off x="751642" y="4006380"/>
            <a:ext cx="7813795" cy="1827334"/>
          </a:xfrm>
          <a:prstGeom prst="roundRect">
            <a:avLst>
              <a:gd fmla="val 16667" name="adj"/>
            </a:avLst>
          </a:prstGeom>
          <a:solidFill>
            <a:schemeClr val="lt2">
              <a:alpha val="80000"/>
            </a:schemeClr>
          </a:solidFill>
          <a:ln/>
        </p:spPr>
      </p:sp>
      <p:sp>
        <p:nvSpPr>
          <p:cNvPr name="AutoShape 3" id="3"/>
          <p:cNvSpPr/>
          <p:nvPr/>
        </p:nvSpPr>
        <p:spPr>
          <a:xfrm rot="0">
            <a:off x="751642" y="1920540"/>
            <a:ext cx="7813795" cy="1827334"/>
          </a:xfrm>
          <a:prstGeom prst="roundRect">
            <a:avLst>
              <a:gd fmla="val 16667" name="adj"/>
            </a:avLst>
          </a:prstGeom>
          <a:solidFill>
            <a:schemeClr val="lt2">
              <a:alpha val="80000"/>
            </a:schemeClr>
          </a:solidFill>
          <a:ln/>
        </p:spPr>
      </p:sp>
      <p:pic>
        <p:nvPicPr>
          <p:cNvPr name="Picture 4" id="4"/>
          <p:cNvPicPr>
            <a:picLocks noChangeAspect="true"/>
          </p:cNvPicPr>
          <p:nvPr/>
        </p:nvPicPr>
        <p:blipFill>
          <a:blip r:embed="rId3">
            <a:alphaModFix amt="100000"/>
          </a:blip>
          <a:srcRect l="25406" r="25406"/>
          <a:stretch>
            <a:fillRect/>
          </a:stretch>
        </p:blipFill>
        <p:spPr>
          <a:xfrm rot="0">
            <a:off x="7804006" y="1329783"/>
            <a:ext cx="3831201" cy="5108268"/>
          </a:xfrm>
          <a:prstGeom prst="rect">
            <a:avLst/>
          </a:prstGeom>
        </p:spPr>
      </p:pic>
      <p:sp>
        <p:nvSpPr>
          <p:cNvPr name="TextBox 5" id="5"/>
          <p:cNvSpPr txBox="true"/>
          <p:nvPr/>
        </p:nvSpPr>
        <p:spPr>
          <a:xfrm rot="0">
            <a:off x="1030579" y="2089154"/>
            <a:ext cx="6238875" cy="637972"/>
          </a:xfrm>
          <a:prstGeom prst="rect">
            <a:avLst/>
          </a:prstGeom>
          <a:ln/>
        </p:spPr>
        <p:txBody>
          <a:bodyPr anchor="ctr" rtlCol="false" lIns="123825" rIns="57150" tIns="123825" bIns="123825" anchorCtr="false" vert="horz" wrap="square">
            <a:noAutofit/>
          </a:bodyPr>
          <a:lstStyle/>
          <a:p>
            <a:pPr>
              <a:lnSpc>
                <a:spcPct val="120000"/>
              </a:lnSpc>
            </a:pPr>
            <a:r>
              <a:rPr lang="en-US" b="true" sz="2400">
                <a:solidFill>
                  <a:schemeClr val="accent1">
                    <a:alpha val="100000"/>
                  </a:schemeClr>
                </a:solidFill>
                <a:latin typeface="Microsoft Yahei"/>
                <a:ea typeface="Microsoft Yahei"/>
                <a:cs typeface="Microsoft Yahei"/>
              </a:rPr>
              <a:t>项目介绍</a:t>
            </a:r>
          </a:p>
        </p:txBody>
      </p:sp>
      <p:sp>
        <p:nvSpPr>
          <p:cNvPr name="TextBox 6" id="6"/>
          <p:cNvSpPr txBox="true"/>
          <p:nvPr/>
        </p:nvSpPr>
        <p:spPr>
          <a:xfrm rot="0">
            <a:off x="1030579" y="2610429"/>
            <a:ext cx="6238875" cy="950067"/>
          </a:xfrm>
          <a:prstGeom prst="rect">
            <a:avLst/>
          </a:prstGeom>
          <a:ln/>
        </p:spPr>
        <p:txBody>
          <a:bodyPr anchor="t" rtlCol="false" lIns="123825" rIns="57150" tIns="123825" bIns="123825" anchorCtr="false" vert="horz" wrap="square">
            <a:noAutofit/>
          </a:bodyPr>
          <a:lstStyle/>
          <a:p>
            <a:pPr>
              <a:lnSpc>
                <a:spcPct val="140000"/>
              </a:lnSpc>
            </a:pPr>
            <a:r>
              <a:rPr lang="en-US" sz="1500">
                <a:solidFill>
                  <a:schemeClr val="dk1">
                    <a:alpha val="100000"/>
                  </a:schemeClr>
                </a:solidFill>
                <a:latin typeface="Microsoft Yahei"/>
                <a:ea typeface="Microsoft Yahei"/>
                <a:cs typeface="Microsoft Yahei"/>
              </a:rPr>
              <a:t>本项目旨在使用计算机图形技术对图片和视频中的人进行检测和判断，如判断图片中的人是否露出了肘臂。</a:t>
            </a:r>
          </a:p>
        </p:txBody>
      </p:sp>
      <p:sp>
        <p:nvSpPr>
          <p:cNvPr name="TextBox 7" id="7"/>
          <p:cNvSpPr txBox="true"/>
          <p:nvPr/>
        </p:nvSpPr>
        <p:spPr>
          <a:xfrm rot="0">
            <a:off x="1030579" y="4183053"/>
            <a:ext cx="6238875" cy="637972"/>
          </a:xfrm>
          <a:prstGeom prst="rect">
            <a:avLst/>
          </a:prstGeom>
          <a:ln/>
        </p:spPr>
        <p:txBody>
          <a:bodyPr anchor="ctr" rtlCol="false" lIns="123825" rIns="57150" tIns="123825" bIns="123825" anchorCtr="false" vert="horz" wrap="square">
            <a:noAutofit/>
          </a:bodyPr>
          <a:lstStyle/>
          <a:p>
            <a:pPr>
              <a:lnSpc>
                <a:spcPct val="120000"/>
              </a:lnSpc>
            </a:pPr>
            <a:r>
              <a:rPr lang="en-US" b="true" sz="2400">
                <a:solidFill>
                  <a:schemeClr val="accent1">
                    <a:alpha val="100000"/>
                  </a:schemeClr>
                </a:solidFill>
                <a:latin typeface="Microsoft Yahei"/>
                <a:ea typeface="Microsoft Yahei"/>
                <a:cs typeface="Microsoft Yahei"/>
              </a:rPr>
              <a:t>技术应用</a:t>
            </a:r>
          </a:p>
        </p:txBody>
      </p:sp>
      <p:sp>
        <p:nvSpPr>
          <p:cNvPr name="TextBox 8" id="8"/>
          <p:cNvSpPr txBox="true"/>
          <p:nvPr/>
        </p:nvSpPr>
        <p:spPr>
          <a:xfrm rot="0">
            <a:off x="1030579" y="4712439"/>
            <a:ext cx="6238875" cy="936429"/>
          </a:xfrm>
          <a:prstGeom prst="rect">
            <a:avLst/>
          </a:prstGeom>
          <a:ln/>
        </p:spPr>
        <p:txBody>
          <a:bodyPr anchor="t" rtlCol="false" lIns="123825" rIns="57150" tIns="123825" bIns="123825" anchorCtr="false" vert="horz" wrap="square">
            <a:noAutofit/>
          </a:bodyPr>
          <a:lstStyle/>
          <a:p>
            <a:pPr>
              <a:lnSpc>
                <a:spcPct val="140000"/>
              </a:lnSpc>
            </a:pPr>
            <a:r>
              <a:rPr lang="en-US" sz="1500">
                <a:solidFill>
                  <a:schemeClr val="dk1">
                    <a:alpha val="100000"/>
                  </a:schemeClr>
                </a:solidFill>
                <a:latin typeface="Microsoft Yahei"/>
                <a:ea typeface="Microsoft Yahei"/>
                <a:cs typeface="Microsoft Yahei"/>
              </a:rPr>
              <a:t>项目采用先进的计算机图形技术，能够快速准确地检测和判断图片和视频中的人的姿势和动作。</a:t>
            </a:r>
          </a:p>
        </p:txBody>
      </p:sp>
      <p:sp>
        <p:nvSpPr>
          <p:cNvPr name="TextBox 9" id="9"/>
          <p:cNvSpPr txBox="true"/>
          <p:nvPr/>
        </p:nvSpPr>
        <p:spPr>
          <a:xfrm rot="0">
            <a:off x="476023" y="265328"/>
            <a:ext cx="11239500" cy="914400"/>
          </a:xfrm>
          <a:prstGeom prst="rect">
            <a:avLst/>
          </a:prstGeom>
          <a:ln/>
        </p:spPr>
        <p:txBody>
          <a:bodyPr anchor="t" rtlCol="false" lIns="123825" rIns="57150" tIns="123825" bIns="123825" anchorCtr="false" vert="horz" wrap="square">
            <a:spAutoFit/>
          </a:bodyPr>
          <a:lstStyle/>
          <a:p>
            <a:pPr>
              <a:lnSpc>
                <a:spcPct val="140000"/>
              </a:lnSpc>
            </a:pPr>
            <a:r>
              <a:rPr lang="en-US" b="true" sz="3000">
                <a:solidFill>
                  <a:schemeClr val="dk2">
                    <a:alpha val="100000"/>
                  </a:schemeClr>
                </a:solidFill>
                <a:latin typeface="Microsoft Yahei"/>
                <a:ea typeface="Microsoft Yahei"/>
                <a:cs typeface="Microsoft Yahei"/>
              </a:rPr>
              <a:t>系统介绍</a:t>
            </a:r>
          </a:p>
        </p:txBody>
      </p:sp>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bg>
      <p:bgPr>
        <a:blipFill dpi="0" rotWithShape="true">
          <a:blip r:embed="rId2">
            <a:alphaModFix amt="100000"/>
          </a:blip>
          <a:srcRect/>
          <a:stretch>
            <a:fillRect b="0" t="0" l="0" r="0"/>
          </a:stretch>
        </a:blipFill>
      </p:bgPr>
    </p:bg>
    <p:spTree>
      <p:nvGrpSpPr>
        <p:cNvPr id="1" name=""/>
        <p:cNvGrpSpPr/>
        <p:nvPr/>
      </p:nvGrpSpPr>
      <p:grpSpPr>
        <a:xfrm>
          <a:off x="0" y="0"/>
          <a:ext cx="0" cy="0"/>
          <a:chOff x="0" y="0"/>
          <a:chExt cx="0" cy="0"/>
        </a:xfrm>
      </p:grpSpPr>
      <p:sp>
        <p:nvSpPr>
          <p:cNvPr name="TextBox 2" id="2"/>
          <p:cNvSpPr txBox="true"/>
          <p:nvPr/>
        </p:nvSpPr>
        <p:spPr>
          <a:xfrm rot="0">
            <a:off x="5356704" y="2388266"/>
            <a:ext cx="5981700" cy="1371600"/>
          </a:xfrm>
          <a:prstGeom prst="rect">
            <a:avLst/>
          </a:prstGeom>
          <a:ln/>
        </p:spPr>
        <p:txBody>
          <a:bodyPr anchor="t" rtlCol="false" lIns="114300" rIns="114300" tIns="57150" bIns="57150" anchorCtr="false" vert="horz" wrap="square">
            <a:spAutoFit/>
          </a:bodyPr>
          <a:lstStyle/>
          <a:p>
            <a:pPr algn="r">
              <a:lnSpc>
                <a:spcPct val="120000"/>
              </a:lnSpc>
            </a:pPr>
            <a:r>
              <a:rPr lang="en-US" b="true" sz="6600">
                <a:solidFill>
                  <a:srgbClr val="1338FD">
                    <a:alpha val="100000"/>
                  </a:srgbClr>
                </a:solidFill>
                <a:latin typeface="Microsoft Yahei"/>
                <a:ea typeface="Microsoft Yahei"/>
                <a:cs typeface="Microsoft Yahei"/>
              </a:rPr>
              <a:t>02</a:t>
            </a:r>
          </a:p>
        </p:txBody>
      </p:sp>
      <p:sp>
        <p:nvSpPr>
          <p:cNvPr name="TextBox 3" id="3"/>
          <p:cNvSpPr txBox="true"/>
          <p:nvPr/>
        </p:nvSpPr>
        <p:spPr>
          <a:xfrm rot="0">
            <a:off x="853596" y="4258462"/>
            <a:ext cx="10484808" cy="1798058"/>
          </a:xfrm>
          <a:prstGeom prst="rect">
            <a:avLst/>
          </a:prstGeom>
          <a:ln/>
        </p:spPr>
        <p:txBody>
          <a:bodyPr anchor="t" rtlCol="false" lIns="114300" rIns="114300" tIns="57150" bIns="57150" anchorCtr="false" vert="horz" wrap="square">
            <a:normAutofit/>
          </a:bodyPr>
          <a:lstStyle/>
          <a:p>
            <a:pPr algn="r">
              <a:lnSpc>
                <a:spcPct val="120000"/>
              </a:lnSpc>
            </a:pPr>
            <a:r>
              <a:rPr lang="en-US" b="true" sz="4050">
                <a:solidFill>
                  <a:srgbClr val="020A49">
                    <a:alpha val="100000"/>
                  </a:srgbClr>
                </a:solidFill>
                <a:latin typeface="Microsoft Yahei"/>
                <a:ea typeface="Microsoft Yahei"/>
                <a:cs typeface="Microsoft Yahei"/>
              </a:rPr>
              <a:t>准备模型</a:t>
            </a:r>
          </a:p>
        </p:txBody>
      </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bg>
      <p:bgPr>
        <a:blipFill dpi="0" rotWithShape="true">
          <a:blip r:embed="rId2">
            <a:alphaModFix amt="100000"/>
          </a:blip>
          <a:srcRect/>
          <a:stretch>
            <a:fillRect b="0" t="0" l="0" r="0"/>
          </a:stretch>
        </a:blipFill>
      </p:bgPr>
    </p:bg>
    <p:spTree>
      <p:nvGrpSpPr>
        <p:cNvPr id="1" name=""/>
        <p:cNvGrpSpPr/>
        <p:nvPr/>
      </p:nvGrpSpPr>
      <p:grpSpPr>
        <a:xfrm>
          <a:off x="0" y="0"/>
          <a:ext cx="0" cy="0"/>
          <a:chOff x="0" y="0"/>
          <a:chExt cx="0" cy="0"/>
        </a:xfrm>
      </p:grpSpPr>
      <p:pic>
        <p:nvPicPr>
          <p:cNvPr name="Picture 2" id="2"/>
          <p:cNvPicPr>
            <a:picLocks noChangeAspect="true"/>
          </p:cNvPicPr>
          <p:nvPr/>
        </p:nvPicPr>
        <p:blipFill>
          <a:blip r:embed="rId3">
            <a:alphaModFix amt="100000"/>
          </a:blip>
          <a:srcRect l="16792" r="16792" t="0" b="0"/>
          <a:stretch>
            <a:fillRect/>
          </a:stretch>
        </p:blipFill>
        <p:spPr>
          <a:xfrm rot="0">
            <a:off x="476023" y="1726817"/>
            <a:ext cx="4434840" cy="4434841"/>
          </a:xfrm>
          <a:prstGeom prst="roundRect">
            <a:avLst/>
          </a:prstGeom>
        </p:spPr>
      </p:pic>
      <p:sp>
        <p:nvSpPr>
          <p:cNvPr name="TextBox 3" id="3"/>
          <p:cNvSpPr txBox="true"/>
          <p:nvPr/>
        </p:nvSpPr>
        <p:spPr>
          <a:xfrm rot="0">
            <a:off x="5562187" y="4881292"/>
            <a:ext cx="6000750" cy="711336"/>
          </a:xfrm>
          <a:prstGeom prst="rect">
            <a:avLst/>
          </a:prstGeom>
          <a:ln/>
        </p:spPr>
        <p:txBody>
          <a:bodyPr anchor="b" rtlCol="false" lIns="123825" rIns="57150" tIns="123825" bIns="123825" anchorCtr="false" vert="horz" wrap="square">
            <a:noAutofit/>
          </a:bodyPr>
          <a:lstStyle/>
          <a:p>
            <a:pPr>
              <a:lnSpc>
                <a:spcPct val="120000"/>
              </a:lnSpc>
            </a:pPr>
            <a:r>
              <a:rPr lang="en-US" b="true" sz="2400">
                <a:solidFill>
                  <a:schemeClr val="accent1">
                    <a:alpha val="100000"/>
                  </a:schemeClr>
                </a:solidFill>
                <a:latin typeface="Microsoft Yahei"/>
                <a:ea typeface="Microsoft Yahei"/>
                <a:cs typeface="Microsoft Yahei"/>
              </a:rPr>
              <a:t>信任值范围</a:t>
            </a:r>
          </a:p>
        </p:txBody>
      </p:sp>
      <p:sp>
        <p:nvSpPr>
          <p:cNvPr name="TextBox 4" id="4"/>
          <p:cNvSpPr txBox="true"/>
          <p:nvPr/>
        </p:nvSpPr>
        <p:spPr>
          <a:xfrm rot="0">
            <a:off x="5267801" y="5523753"/>
            <a:ext cx="6477000" cy="914400"/>
          </a:xfrm>
          <a:prstGeom prst="rect">
            <a:avLst/>
          </a:prstGeom>
          <a:ln/>
        </p:spPr>
        <p:txBody>
          <a:bodyPr anchor="t" rtlCol="false" lIns="0" rIns="0" tIns="0" bIns="0" anchorCtr="false" vert="horz" wrap="square">
            <a:noAutofit/>
          </a:bodyPr>
          <a:lstStyle/>
          <a:p>
            <a:pPr>
              <a:lnSpc>
                <a:spcPct val="140000"/>
              </a:lnSpc>
            </a:pPr>
            <a:r>
              <a:rPr lang="en-US" sz="1500">
                <a:solidFill>
                  <a:schemeClr val="dk1">
                    <a:alpha val="100000"/>
                  </a:schemeClr>
                </a:solidFill>
                <a:latin typeface="Microsoft Yahei"/>
                <a:ea typeface="Microsoft Yahei"/>
                <a:cs typeface="Microsoft Yahei"/>
              </a:rPr>
              <a:t>信任值取值范围在0.0 至 1.0，表示探测结果的可靠性，1.0表示最高信任值。</a:t>
            </a:r>
          </a:p>
        </p:txBody>
      </p:sp>
      <p:sp>
        <p:nvSpPr>
          <p:cNvPr name="AutoShape 5" id="5"/>
          <p:cNvSpPr/>
          <p:nvPr/>
        </p:nvSpPr>
        <p:spPr>
          <a:xfrm rot="0">
            <a:off x="5267801" y="1835975"/>
            <a:ext cx="238125" cy="238125"/>
          </a:xfrm>
          <a:prstGeom prst="ellipse">
            <a:avLst/>
          </a:prstGeom>
          <a:solidFill>
            <a:schemeClr val="accent1">
              <a:alpha val="100000"/>
            </a:schemeClr>
          </a:solidFill>
          <a:ln/>
        </p:spPr>
      </p:sp>
      <p:sp>
        <p:nvSpPr>
          <p:cNvPr name="TextBox 6" id="6"/>
          <p:cNvSpPr txBox="true"/>
          <p:nvPr/>
        </p:nvSpPr>
        <p:spPr>
          <a:xfrm rot="0">
            <a:off x="5562187" y="1621998"/>
            <a:ext cx="6000750" cy="666079"/>
          </a:xfrm>
          <a:prstGeom prst="rect">
            <a:avLst/>
          </a:prstGeom>
          <a:ln/>
        </p:spPr>
        <p:txBody>
          <a:bodyPr anchor="b" rtlCol="false" lIns="123825" rIns="57150" tIns="123825" bIns="123825" anchorCtr="false" vert="horz" wrap="square">
            <a:noAutofit/>
          </a:bodyPr>
          <a:lstStyle/>
          <a:p>
            <a:pPr>
              <a:lnSpc>
                <a:spcPct val="120000"/>
              </a:lnSpc>
            </a:pPr>
            <a:r>
              <a:rPr lang="en-US" b="true" sz="2400">
                <a:solidFill>
                  <a:schemeClr val="accent1">
                    <a:alpha val="100000"/>
                  </a:schemeClr>
                </a:solidFill>
                <a:latin typeface="Microsoft Yahei"/>
                <a:ea typeface="Microsoft Yahei"/>
                <a:cs typeface="Microsoft Yahei"/>
              </a:rPr>
              <a:t>人体器官识别</a:t>
            </a:r>
          </a:p>
        </p:txBody>
      </p:sp>
      <p:sp>
        <p:nvSpPr>
          <p:cNvPr name="TextBox 7" id="7"/>
          <p:cNvSpPr txBox="true"/>
          <p:nvPr/>
        </p:nvSpPr>
        <p:spPr>
          <a:xfrm rot="0">
            <a:off x="5267801" y="2234038"/>
            <a:ext cx="6477000" cy="914400"/>
          </a:xfrm>
          <a:prstGeom prst="rect">
            <a:avLst/>
          </a:prstGeom>
          <a:ln/>
        </p:spPr>
        <p:txBody>
          <a:bodyPr anchor="t" rtlCol="false" lIns="0" rIns="0" tIns="0" bIns="0" anchorCtr="false" vert="horz" wrap="square">
            <a:noAutofit/>
          </a:bodyPr>
          <a:lstStyle/>
          <a:p>
            <a:pPr>
              <a:lnSpc>
                <a:spcPct val="140000"/>
              </a:lnSpc>
            </a:pPr>
            <a:r>
              <a:rPr lang="en-US" sz="1500">
                <a:solidFill>
                  <a:schemeClr val="dk1">
                    <a:alpha val="100000"/>
                  </a:schemeClr>
                </a:solidFill>
                <a:latin typeface="Microsoft Yahei"/>
                <a:ea typeface="Microsoft Yahei"/>
                <a:cs typeface="Microsoft Yahei"/>
              </a:rPr>
              <a:t>算法旨在清晰识别人体器官和预测姿势，通过简单预测身体关键位置，辨别使用者身份。</a:t>
            </a:r>
          </a:p>
        </p:txBody>
      </p:sp>
      <p:sp>
        <p:nvSpPr>
          <p:cNvPr name="TextBox 8" id="8"/>
          <p:cNvSpPr txBox="true"/>
          <p:nvPr/>
        </p:nvSpPr>
        <p:spPr>
          <a:xfrm rot="0">
            <a:off x="5562187" y="3262274"/>
            <a:ext cx="6000750" cy="697555"/>
          </a:xfrm>
          <a:prstGeom prst="rect">
            <a:avLst/>
          </a:prstGeom>
          <a:ln/>
        </p:spPr>
        <p:txBody>
          <a:bodyPr anchor="b" rtlCol="false" lIns="123825" rIns="57150" tIns="123825" bIns="123825" anchorCtr="false" vert="horz" wrap="square">
            <a:noAutofit/>
          </a:bodyPr>
          <a:lstStyle/>
          <a:p>
            <a:pPr>
              <a:lnSpc>
                <a:spcPct val="120000"/>
              </a:lnSpc>
            </a:pPr>
            <a:r>
              <a:rPr lang="en-US" b="true" sz="2400">
                <a:solidFill>
                  <a:schemeClr val="accent1">
                    <a:alpha val="100000"/>
                  </a:schemeClr>
                </a:solidFill>
                <a:latin typeface="Microsoft Yahei"/>
                <a:ea typeface="Microsoft Yahei"/>
                <a:cs typeface="Microsoft Yahei"/>
              </a:rPr>
              <a:t>编号部位格式</a:t>
            </a:r>
          </a:p>
        </p:txBody>
      </p:sp>
      <p:sp>
        <p:nvSpPr>
          <p:cNvPr name="TextBox 9" id="9"/>
          <p:cNvSpPr txBox="true"/>
          <p:nvPr/>
        </p:nvSpPr>
        <p:spPr>
          <a:xfrm rot="0">
            <a:off x="5267801" y="3896612"/>
            <a:ext cx="6477000" cy="914400"/>
          </a:xfrm>
          <a:prstGeom prst="rect">
            <a:avLst/>
          </a:prstGeom>
          <a:ln/>
        </p:spPr>
        <p:txBody>
          <a:bodyPr anchor="t" rtlCol="false" lIns="0" rIns="0" tIns="0" bIns="0" anchorCtr="false" vert="horz" wrap="square">
            <a:noAutofit/>
          </a:bodyPr>
          <a:lstStyle/>
          <a:p>
            <a:pPr>
              <a:lnSpc>
                <a:spcPct val="140000"/>
              </a:lnSpc>
            </a:pPr>
            <a:r>
              <a:rPr lang="en-US" sz="1500">
                <a:solidFill>
                  <a:schemeClr val="dk1">
                    <a:alpha val="100000"/>
                  </a:schemeClr>
                </a:solidFill>
                <a:latin typeface="Microsoft Yahei"/>
                <a:ea typeface="Microsoft Yahei"/>
                <a:cs typeface="Microsoft Yahei"/>
              </a:rPr>
              <a:t>身体部位关键点的检测使用“编号部位”的格式进行索引，并对每个部位的探测结果设置信任值。</a:t>
            </a:r>
          </a:p>
        </p:txBody>
      </p:sp>
      <p:sp>
        <p:nvSpPr>
          <p:cNvPr name="TextBox 10" id="10"/>
          <p:cNvSpPr txBox="true"/>
          <p:nvPr/>
        </p:nvSpPr>
        <p:spPr>
          <a:xfrm rot="0">
            <a:off x="476023" y="265328"/>
            <a:ext cx="11239500" cy="914400"/>
          </a:xfrm>
          <a:prstGeom prst="rect">
            <a:avLst/>
          </a:prstGeom>
          <a:ln/>
        </p:spPr>
        <p:txBody>
          <a:bodyPr anchor="ctr" rtlCol="false" lIns="123825" rIns="57150" tIns="123825" bIns="123825" anchorCtr="false" vert="horz" wrap="square">
            <a:noAutofit/>
          </a:bodyPr>
          <a:lstStyle/>
          <a:p>
            <a:pPr>
              <a:lnSpc>
                <a:spcPct val="140000"/>
              </a:lnSpc>
            </a:pPr>
            <a:r>
              <a:rPr lang="en-US" b="true" sz="3000">
                <a:solidFill>
                  <a:schemeClr val="dk2">
                    <a:alpha val="100000"/>
                  </a:schemeClr>
                </a:solidFill>
                <a:latin typeface="Microsoft Yahei"/>
                <a:ea typeface="Microsoft Yahei"/>
                <a:cs typeface="Microsoft Yahei"/>
              </a:rPr>
              <a:t>身体部位监测点说明</a:t>
            </a:r>
          </a:p>
        </p:txBody>
      </p:sp>
      <p:sp>
        <p:nvSpPr>
          <p:cNvPr name="AutoShape 11" id="11"/>
          <p:cNvSpPr/>
          <p:nvPr/>
        </p:nvSpPr>
        <p:spPr>
          <a:xfrm rot="0">
            <a:off x="5267801" y="3491989"/>
            <a:ext cx="238125" cy="238125"/>
          </a:xfrm>
          <a:prstGeom prst="ellipse">
            <a:avLst/>
          </a:prstGeom>
          <a:solidFill>
            <a:schemeClr val="accent1">
              <a:alpha val="100000"/>
            </a:schemeClr>
          </a:solidFill>
          <a:ln/>
        </p:spPr>
      </p:sp>
      <p:sp>
        <p:nvSpPr>
          <p:cNvPr name="AutoShape 12" id="12"/>
          <p:cNvSpPr/>
          <p:nvPr/>
        </p:nvSpPr>
        <p:spPr>
          <a:xfrm rot="0">
            <a:off x="5267801" y="5117897"/>
            <a:ext cx="238125" cy="238125"/>
          </a:xfrm>
          <a:prstGeom prst="ellipse">
            <a:avLst/>
          </a:prstGeom>
          <a:solidFill>
            <a:schemeClr val="accent1">
              <a:alpha val="100000"/>
            </a:schemeClr>
          </a:solidFill>
          <a:ln/>
        </p:spPr>
      </p:sp>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bg>
      <p:bgPr>
        <a:blipFill dpi="0" rotWithShape="true">
          <a:blip r:embed="rId2">
            <a:alphaModFix amt="100000"/>
          </a:blip>
          <a:srcRect/>
          <a:stretch>
            <a:fillRect b="0" t="0" l="0" r="0"/>
          </a:stretch>
        </a:blipFill>
      </p:bgPr>
    </p:bg>
    <p:spTree>
      <p:nvGrpSpPr>
        <p:cNvPr id="1" name=""/>
        <p:cNvGrpSpPr/>
        <p:nvPr/>
      </p:nvGrpSpPr>
      <p:grpSpPr>
        <a:xfrm>
          <a:off x="0" y="0"/>
          <a:ext cx="0" cy="0"/>
          <a:chOff x="0" y="0"/>
          <a:chExt cx="0" cy="0"/>
        </a:xfrm>
      </p:grpSpPr>
      <p:pic>
        <p:nvPicPr>
          <p:cNvPr name="Picture 2" id="2"/>
          <p:cNvPicPr>
            <a:picLocks noChangeAspect="true"/>
          </p:cNvPicPr>
          <p:nvPr/>
        </p:nvPicPr>
        <p:blipFill>
          <a:blip r:embed="rId3"/>
          <a:srcRect/>
          <a:stretch>
            <a:fillRect/>
          </a:stretch>
        </p:blipFill>
        <p:spPr>
          <a:xfrm rot="0">
            <a:off x="623312" y="1743101"/>
            <a:ext cx="3394942" cy="1865457"/>
          </a:xfrm>
          <a:prstGeom prst="rect">
            <a:avLst/>
          </a:prstGeom>
        </p:spPr>
      </p:pic>
      <p:sp>
        <p:nvSpPr>
          <p:cNvPr name="AutoShape 3" id="3"/>
          <p:cNvSpPr/>
          <p:nvPr/>
        </p:nvSpPr>
        <p:spPr>
          <a:xfrm rot="0">
            <a:off x="623312" y="3209213"/>
            <a:ext cx="3394942" cy="2857500"/>
          </a:xfrm>
          <a:prstGeom prst="roundRect">
            <a:avLst>
              <a:gd fmla="val 7195" name="adj"/>
            </a:avLst>
          </a:prstGeom>
          <a:solidFill>
            <a:srgbClr val="FFFFFF">
              <a:alpha val="100000"/>
            </a:srgbClr>
          </a:solidFill>
          <a:ln/>
          <a:effectLst>
            <a:outerShdw dir="0" blurRad="342900" dist="0">
              <a:srgbClr val="000000">
                <a:alpha val="5000"/>
              </a:srgbClr>
            </a:outerShdw>
          </a:effectLst>
        </p:spPr>
      </p:sp>
      <p:pic>
        <p:nvPicPr>
          <p:cNvPr name="Picture 4" id="4"/>
          <p:cNvPicPr>
            <a:picLocks noChangeAspect="true"/>
          </p:cNvPicPr>
          <p:nvPr/>
        </p:nvPicPr>
        <p:blipFill>
          <a:blip r:embed="rId4"/>
          <a:srcRect l="0" r="0" t="8789" b="8789"/>
          <a:stretch>
            <a:fillRect/>
          </a:stretch>
        </p:blipFill>
        <p:spPr>
          <a:xfrm rot="0">
            <a:off x="8189230" y="1775853"/>
            <a:ext cx="3394942" cy="1865457"/>
          </a:xfrm>
          <a:prstGeom prst="rect">
            <a:avLst/>
          </a:prstGeom>
        </p:spPr>
      </p:pic>
      <p:sp>
        <p:nvSpPr>
          <p:cNvPr name="AutoShape 5" id="5"/>
          <p:cNvSpPr/>
          <p:nvPr/>
        </p:nvSpPr>
        <p:spPr>
          <a:xfrm rot="0">
            <a:off x="8189230" y="3209213"/>
            <a:ext cx="3394942" cy="2857500"/>
          </a:xfrm>
          <a:prstGeom prst="roundRect">
            <a:avLst>
              <a:gd fmla="val 7195" name="adj"/>
            </a:avLst>
          </a:prstGeom>
          <a:solidFill>
            <a:srgbClr val="FFFFFF">
              <a:alpha val="100000"/>
            </a:srgbClr>
          </a:solidFill>
          <a:ln/>
          <a:effectLst>
            <a:outerShdw dir="0" blurRad="342900" dist="0">
              <a:srgbClr val="000000">
                <a:alpha val="5000"/>
              </a:srgbClr>
            </a:outerShdw>
          </a:effectLst>
        </p:spPr>
      </p:sp>
      <p:sp>
        <p:nvSpPr>
          <p:cNvPr name="TextBox 6" id="6"/>
          <p:cNvSpPr txBox="true"/>
          <p:nvPr/>
        </p:nvSpPr>
        <p:spPr>
          <a:xfrm rot="0">
            <a:off x="476023" y="265328"/>
            <a:ext cx="11239500" cy="914400"/>
          </a:xfrm>
          <a:prstGeom prst="rect">
            <a:avLst/>
          </a:prstGeom>
          <a:ln/>
        </p:spPr>
        <p:txBody>
          <a:bodyPr anchor="t" rtlCol="false" lIns="123825" rIns="57150" tIns="123825" bIns="123825" anchorCtr="false" vert="horz" wrap="square">
            <a:spAutoFit/>
          </a:bodyPr>
          <a:lstStyle/>
          <a:p>
            <a:pPr>
              <a:lnSpc>
                <a:spcPct val="140000"/>
              </a:lnSpc>
            </a:pPr>
            <a:r>
              <a:rPr lang="en-US" b="true" sz="3000">
                <a:solidFill>
                  <a:schemeClr val="dk2">
                    <a:alpha val="100000"/>
                  </a:schemeClr>
                </a:solidFill>
                <a:latin typeface="Microsoft Yahei"/>
                <a:ea typeface="Microsoft Yahei"/>
                <a:cs typeface="Microsoft Yahei"/>
              </a:rPr>
              <a:t>导入TensorFlow Lite模型</a:t>
            </a:r>
          </a:p>
        </p:txBody>
      </p:sp>
      <p:sp>
        <p:nvSpPr>
          <p:cNvPr name="TextBox 7" id="7"/>
          <p:cNvSpPr txBox="true"/>
          <p:nvPr/>
        </p:nvSpPr>
        <p:spPr>
          <a:xfrm rot="0">
            <a:off x="729057" y="3453550"/>
            <a:ext cx="3183452" cy="559238"/>
          </a:xfrm>
          <a:prstGeom prst="rect">
            <a:avLst/>
          </a:prstGeom>
          <a:ln/>
        </p:spPr>
        <p:txBody>
          <a:bodyPr anchor="ctr" rtlCol="false" lIns="66008" rIns="66008" tIns="33052" bIns="33052" anchorCtr="false" vert="horz" wrap="square">
            <a:noAutofit/>
          </a:bodyPr>
          <a:lstStyle/>
          <a:p>
            <a:pPr algn="ctr">
              <a:lnSpc>
                <a:spcPct val="150000"/>
              </a:lnSpc>
            </a:pPr>
            <a:r>
              <a:rPr lang="en-US" b="true" sz="2400">
                <a:solidFill>
                  <a:srgbClr val="000000">
                    <a:alpha val="100000"/>
                  </a:srgbClr>
                </a:solidFill>
                <a:latin typeface="Microsoft Yahei"/>
                <a:ea typeface="Microsoft Yahei"/>
                <a:cs typeface="Microsoft Yahei"/>
              </a:rPr>
              <a:t>导入源码工程</a:t>
            </a:r>
          </a:p>
        </p:txBody>
      </p:sp>
      <p:sp>
        <p:nvSpPr>
          <p:cNvPr name="TextBox 8" id="8"/>
          <p:cNvSpPr txBox="true"/>
          <p:nvPr/>
        </p:nvSpPr>
        <p:spPr>
          <a:xfrm rot="0">
            <a:off x="811743" y="4164695"/>
            <a:ext cx="3018080" cy="1613061"/>
          </a:xfrm>
          <a:prstGeom prst="rect">
            <a:avLst/>
          </a:prstGeom>
          <a:ln/>
        </p:spPr>
        <p:txBody>
          <a:bodyPr anchor="t" rtlCol="false" lIns="66008" rIns="66008" tIns="33052" bIns="33052" anchorCtr="false" vert="horz" wrap="square">
            <a:normAutofit/>
          </a:bodyPr>
          <a:lstStyle/>
          <a:p>
            <a:pPr algn="l">
              <a:lnSpc>
                <a:spcPct val="150000"/>
              </a:lnSpc>
            </a:pPr>
            <a:r>
              <a:rPr lang="en-US" sz="1500">
                <a:solidFill>
                  <a:srgbClr val="000000">
                    <a:alpha val="69804"/>
                    <a:alpha val="70000"/>
                  </a:srgbClr>
                </a:solidFill>
                <a:latin typeface="Microsoft Yahei"/>
                <a:ea typeface="Microsoft Yahei"/>
                <a:cs typeface="Microsoft Yahei"/>
              </a:rPr>
              <a:t>使用Android Studio导入本项目源码工程“pose_estimation”，将 TensorFlow Lite模型添加到工程中。</a:t>
            </a:r>
          </a:p>
        </p:txBody>
      </p:sp>
      <p:pic>
        <p:nvPicPr>
          <p:cNvPr name="Picture 9" id="9"/>
          <p:cNvPicPr>
            <a:picLocks noChangeAspect="true"/>
          </p:cNvPicPr>
          <p:nvPr/>
        </p:nvPicPr>
        <p:blipFill>
          <a:blip r:embed="rId5"/>
          <a:srcRect l="0" r="0" t="2969" b="2969"/>
          <a:stretch>
            <a:fillRect/>
          </a:stretch>
        </p:blipFill>
        <p:spPr>
          <a:xfrm rot="0">
            <a:off x="4405937" y="1779195"/>
            <a:ext cx="3394942" cy="1865457"/>
          </a:xfrm>
          <a:prstGeom prst="rect">
            <a:avLst/>
          </a:prstGeom>
        </p:spPr>
      </p:pic>
      <p:sp>
        <p:nvSpPr>
          <p:cNvPr name="AutoShape 10" id="10"/>
          <p:cNvSpPr/>
          <p:nvPr/>
        </p:nvSpPr>
        <p:spPr>
          <a:xfrm rot="0">
            <a:off x="4405937" y="3209213"/>
            <a:ext cx="3394942" cy="2857500"/>
          </a:xfrm>
          <a:prstGeom prst="roundRect">
            <a:avLst>
              <a:gd fmla="val 7195" name="adj"/>
            </a:avLst>
          </a:prstGeom>
          <a:solidFill>
            <a:srgbClr val="FFFFFF">
              <a:alpha val="100000"/>
            </a:srgbClr>
          </a:solidFill>
          <a:ln/>
          <a:effectLst>
            <a:outerShdw dir="0" blurRad="342900" dist="0">
              <a:srgbClr val="000000">
                <a:alpha val="5000"/>
              </a:srgbClr>
            </a:outerShdw>
          </a:effectLst>
        </p:spPr>
      </p:sp>
      <p:sp>
        <p:nvSpPr>
          <p:cNvPr name="TextBox 11" id="11"/>
          <p:cNvSpPr txBox="true"/>
          <p:nvPr/>
        </p:nvSpPr>
        <p:spPr>
          <a:xfrm rot="0">
            <a:off x="4511682" y="3453550"/>
            <a:ext cx="3183452" cy="559238"/>
          </a:xfrm>
          <a:prstGeom prst="rect">
            <a:avLst/>
          </a:prstGeom>
          <a:ln/>
        </p:spPr>
        <p:txBody>
          <a:bodyPr anchor="ctr" rtlCol="false" lIns="66008" rIns="66008" tIns="33052" bIns="33052" anchorCtr="false" vert="horz" wrap="square">
            <a:noAutofit/>
          </a:bodyPr>
          <a:lstStyle/>
          <a:p>
            <a:pPr algn="ctr">
              <a:lnSpc>
                <a:spcPct val="150000"/>
              </a:lnSpc>
            </a:pPr>
            <a:r>
              <a:rPr lang="en-US" b="true" sz="2400">
                <a:solidFill>
                  <a:srgbClr val="000000">
                    <a:alpha val="100000"/>
                  </a:srgbClr>
                </a:solidFill>
                <a:latin typeface="Microsoft Yahei"/>
                <a:ea typeface="Microsoft Yahei"/>
                <a:cs typeface="Microsoft Yahei"/>
              </a:rPr>
              <a:t>模型文件引用</a:t>
            </a:r>
          </a:p>
        </p:txBody>
      </p:sp>
      <p:sp>
        <p:nvSpPr>
          <p:cNvPr name="TextBox 12" id="12"/>
          <p:cNvSpPr txBox="true"/>
          <p:nvPr/>
        </p:nvSpPr>
        <p:spPr>
          <a:xfrm rot="0">
            <a:off x="8294976" y="3453550"/>
            <a:ext cx="3183452" cy="559238"/>
          </a:xfrm>
          <a:prstGeom prst="rect">
            <a:avLst/>
          </a:prstGeom>
          <a:ln/>
        </p:spPr>
        <p:txBody>
          <a:bodyPr anchor="ctr" rtlCol="false" lIns="66008" rIns="66008" tIns="33052" bIns="33052" anchorCtr="false" vert="horz" wrap="square">
            <a:noAutofit/>
          </a:bodyPr>
          <a:lstStyle/>
          <a:p>
            <a:pPr algn="ctr">
              <a:lnSpc>
                <a:spcPct val="150000"/>
              </a:lnSpc>
            </a:pPr>
            <a:r>
              <a:rPr lang="en-US" b="true" sz="2400">
                <a:solidFill>
                  <a:srgbClr val="000000">
                    <a:alpha val="100000"/>
                  </a:srgbClr>
                </a:solidFill>
                <a:latin typeface="Microsoft Yahei"/>
                <a:ea typeface="Microsoft Yahei"/>
                <a:cs typeface="Microsoft Yahei"/>
              </a:rPr>
              <a:t>模型文件链接</a:t>
            </a:r>
          </a:p>
        </p:txBody>
      </p:sp>
      <p:sp>
        <p:nvSpPr>
          <p:cNvPr name="TextBox 13" id="13"/>
          <p:cNvSpPr txBox="true"/>
          <p:nvPr/>
        </p:nvSpPr>
        <p:spPr>
          <a:xfrm rot="0">
            <a:off x="4594368" y="4164695"/>
            <a:ext cx="3018080" cy="1613061"/>
          </a:xfrm>
          <a:prstGeom prst="rect">
            <a:avLst/>
          </a:prstGeom>
          <a:ln/>
        </p:spPr>
        <p:txBody>
          <a:bodyPr anchor="t" rtlCol="false" lIns="66008" rIns="66008" tIns="33052" bIns="33052" anchorCtr="false" vert="horz" wrap="square">
            <a:normAutofit/>
          </a:bodyPr>
          <a:lstStyle/>
          <a:p>
            <a:pPr algn="l">
              <a:lnSpc>
                <a:spcPct val="150000"/>
              </a:lnSpc>
            </a:pPr>
            <a:r>
              <a:rPr lang="en-US" sz="1500">
                <a:solidFill>
                  <a:srgbClr val="000000">
                    <a:alpha val="69804"/>
                    <a:alpha val="70000"/>
                  </a:srgbClr>
                </a:solidFill>
                <a:latin typeface="Microsoft Yahei"/>
                <a:ea typeface="Microsoft Yahei"/>
                <a:cs typeface="Microsoft Yahei"/>
              </a:rPr>
              <a:t>在文件build.gradle中，设置Android的编译版本和运行版本，添加对TensorFlow Lite模型库的引用。</a:t>
            </a:r>
          </a:p>
        </p:txBody>
      </p:sp>
      <p:sp>
        <p:nvSpPr>
          <p:cNvPr name="TextBox 14" id="14"/>
          <p:cNvSpPr txBox="true"/>
          <p:nvPr/>
        </p:nvSpPr>
        <p:spPr>
          <a:xfrm rot="0">
            <a:off x="8377661" y="4164695"/>
            <a:ext cx="3018080" cy="1613061"/>
          </a:xfrm>
          <a:prstGeom prst="rect">
            <a:avLst/>
          </a:prstGeom>
          <a:ln/>
        </p:spPr>
        <p:txBody>
          <a:bodyPr anchor="t" rtlCol="false" lIns="66008" rIns="66008" tIns="33052" bIns="33052" anchorCtr="false" vert="horz" wrap="square">
            <a:normAutofit/>
          </a:bodyPr>
          <a:lstStyle/>
          <a:p>
            <a:pPr algn="l">
              <a:lnSpc>
                <a:spcPct val="150000"/>
              </a:lnSpc>
            </a:pPr>
            <a:r>
              <a:rPr lang="en-US" sz="1500">
                <a:solidFill>
                  <a:srgbClr val="000000">
                    <a:alpha val="69804"/>
                    <a:alpha val="70000"/>
                  </a:srgbClr>
                </a:solidFill>
                <a:latin typeface="Microsoft Yahei"/>
                <a:ea typeface="Microsoft Yahei"/>
                <a:cs typeface="Microsoft Yahei"/>
              </a:rPr>
              <a:t>在文件download.gradle中设置下载TensorFlow Lite模型文件的链接，确保模型文件的正确性和完整性。</a:t>
            </a:r>
          </a:p>
        </p:txBody>
      </p:sp>
    </p:spTree>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bg>
      <p:bgPr>
        <a:blipFill dpi="0" rotWithShape="true">
          <a:blip r:embed="rId2">
            <a:alphaModFix amt="100000"/>
          </a:blip>
          <a:srcRect/>
          <a:stretch>
            <a:fillRect b="0" t="0" l="0" r="0"/>
          </a:stretch>
        </a:blipFill>
      </p:bgPr>
    </p:bg>
    <p:spTree>
      <p:nvGrpSpPr>
        <p:cNvPr id="1" name=""/>
        <p:cNvGrpSpPr/>
        <p:nvPr/>
      </p:nvGrpSpPr>
      <p:grpSpPr>
        <a:xfrm>
          <a:off x="0" y="0"/>
          <a:ext cx="0" cy="0"/>
          <a:chOff x="0" y="0"/>
          <a:chExt cx="0" cy="0"/>
        </a:xfrm>
      </p:grpSpPr>
      <p:sp>
        <p:nvSpPr>
          <p:cNvPr name="TextBox 2" id="2"/>
          <p:cNvSpPr txBox="true"/>
          <p:nvPr/>
        </p:nvSpPr>
        <p:spPr>
          <a:xfrm rot="0">
            <a:off x="5356704" y="2388266"/>
            <a:ext cx="5981700" cy="1371600"/>
          </a:xfrm>
          <a:prstGeom prst="rect">
            <a:avLst/>
          </a:prstGeom>
          <a:ln/>
        </p:spPr>
        <p:txBody>
          <a:bodyPr anchor="t" rtlCol="false" lIns="114300" rIns="114300" tIns="57150" bIns="57150" anchorCtr="false" vert="horz" wrap="square">
            <a:spAutoFit/>
          </a:bodyPr>
          <a:lstStyle/>
          <a:p>
            <a:pPr algn="r">
              <a:lnSpc>
                <a:spcPct val="120000"/>
              </a:lnSpc>
            </a:pPr>
            <a:r>
              <a:rPr lang="en-US" b="true" sz="6600">
                <a:solidFill>
                  <a:srgbClr val="1338FD">
                    <a:alpha val="100000"/>
                  </a:srgbClr>
                </a:solidFill>
                <a:latin typeface="Microsoft Yahei"/>
                <a:ea typeface="Microsoft Yahei"/>
                <a:cs typeface="Microsoft Yahei"/>
              </a:rPr>
              <a:t>03</a:t>
            </a:r>
          </a:p>
        </p:txBody>
      </p:sp>
      <p:sp>
        <p:nvSpPr>
          <p:cNvPr name="TextBox 3" id="3"/>
          <p:cNvSpPr txBox="true"/>
          <p:nvPr/>
        </p:nvSpPr>
        <p:spPr>
          <a:xfrm rot="0">
            <a:off x="853596" y="4258462"/>
            <a:ext cx="10484808" cy="1798058"/>
          </a:xfrm>
          <a:prstGeom prst="rect">
            <a:avLst/>
          </a:prstGeom>
          <a:ln/>
        </p:spPr>
        <p:txBody>
          <a:bodyPr anchor="t" rtlCol="false" lIns="114300" rIns="114300" tIns="57150" bIns="57150" anchorCtr="false" vert="horz" wrap="square">
            <a:normAutofit/>
          </a:bodyPr>
          <a:lstStyle/>
          <a:p>
            <a:pPr algn="r">
              <a:lnSpc>
                <a:spcPct val="120000"/>
              </a:lnSpc>
            </a:pPr>
            <a:r>
              <a:rPr lang="en-US" b="true" sz="4050">
                <a:solidFill>
                  <a:srgbClr val="020A49">
                    <a:alpha val="100000"/>
                  </a:srgbClr>
                </a:solidFill>
                <a:latin typeface="Microsoft Yahei"/>
                <a:ea typeface="Microsoft Yahei"/>
                <a:cs typeface="Microsoft Yahei"/>
              </a:rPr>
              <a:t>Android姿势预测器</a:t>
            </a:r>
          </a:p>
        </p:txBody>
      </p:sp>
    </p:spTree>
  </p:cSld>
  <p:clrMapOvr>
    <a:masterClrMapping/>
  </p:clrMapOvr>
</p:sld>
</file>

<file path=ppt/slides/slide9.xml><?xml version="1.0" encoding="utf-8"?>
<p:sld xmlns:p="http://schemas.openxmlformats.org/presentationml/2006/main" xmlns:a="http://schemas.openxmlformats.org/drawingml/2006/main" xmlns:r="http://schemas.openxmlformats.org/officeDocument/2006/relationships">
  <p:cSld>
    <p:bg>
      <p:bgPr>
        <a:blipFill dpi="0" rotWithShape="true">
          <a:blip r:embed="rId2">
            <a:alphaModFix amt="100000"/>
          </a:blip>
          <a:srcRect/>
          <a:stretch>
            <a:fillRect b="0" t="0" l="0" r="0"/>
          </a:stretch>
        </a:blipFill>
      </p:bgPr>
    </p:bg>
    <p:spTree>
      <p:nvGrpSpPr>
        <p:cNvPr id="1" name=""/>
        <p:cNvGrpSpPr/>
        <p:nvPr/>
      </p:nvGrpSpPr>
      <p:grpSpPr>
        <a:xfrm>
          <a:off x="0" y="0"/>
          <a:ext cx="0" cy="0"/>
          <a:chOff x="0" y="0"/>
          <a:chExt cx="0" cy="0"/>
        </a:xfrm>
      </p:grpSpPr>
      <p:pic>
        <p:nvPicPr>
          <p:cNvPr name="Picture 2" id="2"/>
          <p:cNvPicPr>
            <a:picLocks noChangeAspect="true"/>
          </p:cNvPicPr>
          <p:nvPr/>
        </p:nvPicPr>
        <p:blipFill>
          <a:blip r:embed="rId3"/>
          <a:srcRect l="23819" r="23819" t="0"/>
          <a:stretch>
            <a:fillRect/>
          </a:stretch>
        </p:blipFill>
        <p:spPr>
          <a:xfrm rot="0">
            <a:off x="875314" y="2169726"/>
            <a:ext cx="2050689" cy="3916435"/>
          </a:xfrm>
          <a:prstGeom prst="rect">
            <a:avLst/>
          </a:prstGeom>
        </p:spPr>
      </p:pic>
      <p:pic>
        <p:nvPicPr>
          <p:cNvPr name="Picture 3" id="3"/>
          <p:cNvPicPr>
            <a:picLocks noChangeAspect="true"/>
          </p:cNvPicPr>
          <p:nvPr/>
        </p:nvPicPr>
        <p:blipFill>
          <a:blip r:embed="rId4"/>
          <a:srcRect l="31674" r="31674"/>
          <a:stretch>
            <a:fillRect/>
          </a:stretch>
        </p:blipFill>
        <p:spPr>
          <a:xfrm rot="0">
            <a:off x="5430979" y="2169726"/>
            <a:ext cx="2050689" cy="3916435"/>
          </a:xfrm>
          <a:prstGeom prst="rect">
            <a:avLst/>
          </a:prstGeom>
        </p:spPr>
      </p:pic>
      <p:pic>
        <p:nvPicPr>
          <p:cNvPr name="Picture 4" id="4"/>
          <p:cNvPicPr>
            <a:picLocks noChangeAspect="true"/>
          </p:cNvPicPr>
          <p:nvPr/>
        </p:nvPicPr>
        <p:blipFill>
          <a:blip r:embed="rId5"/>
          <a:srcRect l="10729" r="10729" t="0"/>
          <a:stretch>
            <a:fillRect/>
          </a:stretch>
        </p:blipFill>
        <p:spPr>
          <a:xfrm rot="0">
            <a:off x="3153146" y="1697364"/>
            <a:ext cx="2050689" cy="3916435"/>
          </a:xfrm>
          <a:prstGeom prst="rect">
            <a:avLst/>
          </a:prstGeom>
        </p:spPr>
      </p:pic>
      <p:sp>
        <p:nvSpPr>
          <p:cNvPr name="AutoShape 5" id="5"/>
          <p:cNvSpPr/>
          <p:nvPr/>
        </p:nvSpPr>
        <p:spPr>
          <a:xfrm rot="0">
            <a:off x="7851998" y="2723144"/>
            <a:ext cx="3834950" cy="1465716"/>
          </a:xfrm>
          <a:prstGeom prst="rect">
            <a:avLst/>
          </a:prstGeom>
          <a:noFill/>
          <a:ln/>
        </p:spPr>
        <p:txBody>
          <a:bodyPr anchor="t" rtlCol="false" tIns="45720" lIns="91440" bIns="45720" rIns="91440" anchorCtr="false" vert="horz" wrap="square">
            <a:noAutofit/>
          </a:bodyPr>
          <a:lstStyle/>
          <a:p>
            <a:pPr algn="l">
              <a:lnSpc>
                <a:spcPct val="140000"/>
              </a:lnSpc>
              <a:defRPr/>
            </a:pPr>
            <a:r>
              <a:rPr lang="en-US" sz="1500">
                <a:solidFill>
                  <a:schemeClr val="dk1">
                    <a:alpha val="100000"/>
                  </a:schemeClr>
                </a:solidFill>
                <a:latin typeface="Microsoft Yahei"/>
                <a:ea typeface="Microsoft Yahei"/>
                <a:cs typeface="Microsoft Yahei"/>
              </a:rPr>
              <a:t>打开app模块中的文件build.gradle，分别设置Android的编译版本和运行版本，设置需要使用的库文件，添加对TensorFlow Lite模型库的引用。</a:t>
            </a:r>
            <a:endParaRPr lang="en-US" sz="1100"/>
          </a:p>
        </p:txBody>
      </p:sp>
      <p:sp>
        <p:nvSpPr>
          <p:cNvPr name="AutoShape 6" id="6"/>
          <p:cNvSpPr/>
          <p:nvPr/>
        </p:nvSpPr>
        <p:spPr>
          <a:xfrm rot="0">
            <a:off x="7851998" y="2087040"/>
            <a:ext cx="3606165" cy="575781"/>
          </a:xfrm>
          <a:prstGeom prst="rect">
            <a:avLst/>
          </a:prstGeom>
          <a:noFill/>
          <a:ln/>
        </p:spPr>
        <p:txBody>
          <a:bodyPr anchor="b" rtlCol="false" tIns="45720" lIns="91440" bIns="45720" rIns="91440" anchorCtr="false" vert="horz" wrap="square">
            <a:normAutofit/>
          </a:bodyPr>
          <a:lstStyle/>
          <a:p>
            <a:pPr algn="l">
              <a:lnSpc>
                <a:spcPct val="120000"/>
              </a:lnSpc>
              <a:defRPr/>
            </a:pPr>
            <a:r>
              <a:rPr lang="en-US" b="true" sz="2400">
                <a:solidFill>
                  <a:schemeClr val="accent1">
                    <a:alpha val="100000"/>
                  </a:schemeClr>
                </a:solidFill>
                <a:latin typeface="Microsoft Yahei"/>
                <a:ea typeface="Microsoft Yahei"/>
                <a:cs typeface="Microsoft Yahei"/>
              </a:rPr>
              <a:t>编译和运行版本设置</a:t>
            </a:r>
            <a:endParaRPr lang="en-US" sz="1100"/>
          </a:p>
        </p:txBody>
      </p:sp>
      <p:sp>
        <p:nvSpPr>
          <p:cNvPr name="AutoShape 7" id="7"/>
          <p:cNvSpPr/>
          <p:nvPr/>
        </p:nvSpPr>
        <p:spPr>
          <a:xfrm rot="0">
            <a:off x="7851998" y="4826443"/>
            <a:ext cx="3834950" cy="1451935"/>
          </a:xfrm>
          <a:prstGeom prst="rect">
            <a:avLst/>
          </a:prstGeom>
          <a:noFill/>
          <a:ln/>
        </p:spPr>
        <p:txBody>
          <a:bodyPr anchor="t" rtlCol="false" tIns="45720" lIns="91440" bIns="45720" rIns="91440" anchorCtr="false" vert="horz" wrap="square">
            <a:noAutofit/>
          </a:bodyPr>
          <a:lstStyle/>
          <a:p>
            <a:pPr algn="l">
              <a:lnSpc>
                <a:spcPct val="140000"/>
              </a:lnSpc>
              <a:defRPr/>
            </a:pPr>
            <a:r>
              <a:rPr lang="en-US" sz="1500">
                <a:solidFill>
                  <a:schemeClr val="dk1">
                    <a:alpha val="100000"/>
                  </a:schemeClr>
                </a:solidFill>
                <a:latin typeface="Microsoft Yahei"/>
                <a:ea typeface="Microsoft Yahei"/>
                <a:cs typeface="Microsoft Yahei"/>
              </a:rPr>
              <a:t>在文件download.gradle中设置下载TensorFlow Lite模型文件的链接，以确保模型文件的正确性和完整性，为后续的姿势预测提供可靠的支持。</a:t>
            </a:r>
            <a:endParaRPr lang="en-US" sz="1100"/>
          </a:p>
        </p:txBody>
      </p:sp>
      <p:sp>
        <p:nvSpPr>
          <p:cNvPr name="AutoShape 8" id="8"/>
          <p:cNvSpPr/>
          <p:nvPr/>
        </p:nvSpPr>
        <p:spPr>
          <a:xfrm rot="0">
            <a:off x="7851998" y="4125420"/>
            <a:ext cx="3606329" cy="640699"/>
          </a:xfrm>
          <a:prstGeom prst="rect">
            <a:avLst/>
          </a:prstGeom>
          <a:noFill/>
          <a:ln/>
        </p:spPr>
        <p:txBody>
          <a:bodyPr anchor="b" rtlCol="false" tIns="45720" lIns="91440" bIns="45720" rIns="91440" anchorCtr="false" vert="horz" wrap="square">
            <a:noAutofit/>
          </a:bodyPr>
          <a:lstStyle/>
          <a:p>
            <a:pPr algn="l">
              <a:lnSpc>
                <a:spcPct val="120000"/>
              </a:lnSpc>
              <a:defRPr/>
            </a:pPr>
            <a:r>
              <a:rPr lang="en-US" b="true" sz="2400">
                <a:solidFill>
                  <a:schemeClr val="accent1">
                    <a:alpha val="100000"/>
                  </a:schemeClr>
                </a:solidFill>
                <a:latin typeface="Microsoft Yahei"/>
                <a:ea typeface="Microsoft Yahei"/>
                <a:cs typeface="Microsoft Yahei"/>
              </a:rPr>
              <a:t>模型文件下载链接设置</a:t>
            </a:r>
            <a:endParaRPr lang="en-US" sz="1100"/>
          </a:p>
        </p:txBody>
      </p:sp>
      <p:sp>
        <p:nvSpPr>
          <p:cNvPr name="TextBox 9" id="9"/>
          <p:cNvSpPr txBox="true"/>
          <p:nvPr/>
        </p:nvSpPr>
        <p:spPr>
          <a:xfrm rot="0">
            <a:off x="476023" y="265328"/>
            <a:ext cx="11239500" cy="914400"/>
          </a:xfrm>
          <a:prstGeom prst="rect">
            <a:avLst/>
          </a:prstGeom>
          <a:ln/>
        </p:spPr>
        <p:txBody>
          <a:bodyPr anchor="t" rtlCol="false" lIns="123825" rIns="57150" tIns="123825" bIns="123825" anchorCtr="false" vert="horz" wrap="square">
            <a:spAutoFit/>
          </a:bodyPr>
          <a:lstStyle/>
          <a:p>
            <a:pPr>
              <a:lnSpc>
                <a:spcPct val="140000"/>
              </a:lnSpc>
            </a:pPr>
            <a:r>
              <a:rPr lang="en-US" b="true" sz="3000">
                <a:solidFill>
                  <a:schemeClr val="dk2">
                    <a:alpha val="100000"/>
                  </a:schemeClr>
                </a:solidFill>
                <a:latin typeface="Microsoft Yahei"/>
                <a:ea typeface="Microsoft Yahei"/>
                <a:cs typeface="Microsoft Yahei"/>
              </a:rPr>
              <a:t>准备工作</a:t>
            </a:r>
          </a:p>
        </p:txBody>
      </p:sp>
    </p:spTree>
  </p:cSld>
  <p:clrMapOvr>
    <a:masterClrMapping/>
  </p:clrMapOvr>
</p:sld>
</file>

<file path=ppt/theme/theme1.xml><?xml version="1.0" encoding="utf-8"?>
<a:theme xmlns:a="http://schemas.openxmlformats.org/drawingml/2006/main" name="Office Theme">
  <a:themeElements>
    <a:clrScheme name="Office">
      <a:dk1>
        <a:srgbClr val="020A49"/>
      </a:dk1>
      <a:lt1>
        <a:srgbClr val="FBFEFF"/>
      </a:lt1>
      <a:dk2>
        <a:srgbClr val="020A49"/>
      </a:dk2>
      <a:lt2>
        <a:srgbClr val="CADDF0"/>
      </a:lt2>
      <a:accent1>
        <a:srgbClr val="1338FD"/>
      </a:accent1>
      <a:accent2>
        <a:srgbClr val="1338FD"/>
      </a:accent2>
      <a:accent3>
        <a:srgbClr val="1B96DB"/>
      </a:accent3>
      <a:accent4>
        <a:srgbClr val="32C5DA"/>
      </a:accent4>
      <a:accent5>
        <a:srgbClr val="1CCDF0"/>
      </a:accent5>
      <a:accent6>
        <a:srgbClr val="338DE7"/>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terms:modified xsi:type="dcterms:W3CDTF">2011-08-01T06:04:30Z</dcterms:modified>
  <cp:revision>1</cp:revision>
</cp:coreProperties>
</file>