
<file path=[Content_Types].xml><?xml version="1.0" encoding="utf-8"?>
<Types xmlns="http://schemas.openxmlformats.org/package/2006/content-types">
  <Default ContentType="image/jpeg" Extension="jpeg"/>
  <Default ContentType="image/png" Extension="pn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no"?><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no"?><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slides/slide14.xml" Type="http://schemas.openxmlformats.org/officeDocument/2006/relationships/slide"/><Relationship Id="rId2" Target="presProps.xml" Type="http://schemas.openxmlformats.org/officeDocument/2006/relationships/presProps"/><Relationship Id="rId20" Target="slides/slide15.xml" Type="http://schemas.openxmlformats.org/officeDocument/2006/relationships/slide"/><Relationship Id="rId21" Target="slides/slide16.xml" Type="http://schemas.openxmlformats.org/officeDocument/2006/relationships/slide"/><Relationship Id="rId22" Target="slides/slide17.xml" Type="http://schemas.openxmlformats.org/officeDocument/2006/relationships/slide"/><Relationship Id="rId23" Target="slides/slide18.xml" Type="http://schemas.openxmlformats.org/officeDocument/2006/relationships/slide"/><Relationship Id="rId24" Target="slides/slide19.xml" Type="http://schemas.openxmlformats.org/officeDocument/2006/relationships/slide"/><Relationship Id="rId25" Target="slides/slide20.xml" Type="http://schemas.openxmlformats.org/officeDocument/2006/relationships/slide"/><Relationship Id="rId26" Target="slides/slide21.xml" Type="http://schemas.openxmlformats.org/officeDocument/2006/relationships/slide"/><Relationship Id="rId27" Target="slides/slide22.xml" Type="http://schemas.openxmlformats.org/officeDocument/2006/relationships/slide"/><Relationship Id="rId28" Target="slides/slide23.xml" Type="http://schemas.openxmlformats.org/officeDocument/2006/relationships/slide"/><Relationship Id="rId29" Target="slides/slide24.xml" Type="http://schemas.openxmlformats.org/officeDocument/2006/relationships/slide"/><Relationship Id="rId3" Target="viewProps.xml" Type="http://schemas.openxmlformats.org/officeDocument/2006/relationships/viewProps"/><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slideLayouts/_rels/slideLayout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no"?><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s>
</file>

<file path=ppt/slides/_rels/slide10.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11.jpeg" Type="http://schemas.openxmlformats.org/officeDocument/2006/relationships/image"/><Relationship Id="rId4" Target="../media/image12.jpeg" Type="http://schemas.openxmlformats.org/officeDocument/2006/relationships/image"/><Relationship Id="rId5" Target="../media/image13.jpeg" Type="http://schemas.openxmlformats.org/officeDocument/2006/relationships/image"/></Relationships>
</file>

<file path=ppt/slides/_rels/slide11.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14.jpeg" Type="http://schemas.openxmlformats.org/officeDocument/2006/relationships/image"/></Relationships>
</file>

<file path=ppt/slides/_rels/slide12.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15.jpeg" Type="http://schemas.openxmlformats.org/officeDocument/2006/relationships/image"/></Relationships>
</file>

<file path=ppt/slides/_rels/slide13.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16.jpeg" Type="http://schemas.openxmlformats.org/officeDocument/2006/relationships/image"/></Relationships>
</file>

<file path=ppt/slides/_rels/slide14.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17.jpeg" Type="http://schemas.openxmlformats.org/officeDocument/2006/relationships/image"/></Relationships>
</file>

<file path=ppt/slides/_rels/slide15.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18.jpeg" Type="http://schemas.openxmlformats.org/officeDocument/2006/relationships/image"/></Relationships>
</file>

<file path=ppt/slides/_rels/slide16.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s>
</file>

<file path=ppt/slides/_rels/slide17.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s>
</file>

<file path=ppt/slides/_rels/slide18.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19.jpeg" Type="http://schemas.openxmlformats.org/officeDocument/2006/relationships/image"/><Relationship Id="rId4" Target="../media/image20.jpeg" Type="http://schemas.openxmlformats.org/officeDocument/2006/relationships/image"/></Relationships>
</file>

<file path=ppt/slides/_rels/slide19.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4.png" Type="http://schemas.openxmlformats.org/officeDocument/2006/relationships/image"/></Relationships>
</file>

<file path=ppt/slides/_rels/slide2.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3.png" Type="http://schemas.openxmlformats.org/officeDocument/2006/relationships/image"/></Relationships>
</file>

<file path=ppt/slides/_rels/slide20.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s>
</file>

<file path=ppt/slides/_rels/slide21.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s>
</file>

<file path=ppt/slides/_rels/slide22.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s>
</file>

<file path=ppt/slides/_rels/slide23.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21.jpeg" Type="http://schemas.openxmlformats.org/officeDocument/2006/relationships/image"/></Relationships>
</file>

<file path=ppt/slides/_rels/slide24.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2.png" Type="http://schemas.openxmlformats.org/officeDocument/2006/relationships/image"/></Relationships>
</file>

<file path=ppt/slides/_rels/slide3.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4.png" Type="http://schemas.openxmlformats.org/officeDocument/2006/relationships/image"/></Relationships>
</file>

<file path=ppt/slides/_rels/slide4.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s>
</file>

<file path=ppt/slides/_rels/slide5.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5.jpeg" Type="http://schemas.openxmlformats.org/officeDocument/2006/relationships/image"/><Relationship Id="rId4" Target="../media/image6.jpeg" Type="http://schemas.openxmlformats.org/officeDocument/2006/relationships/image"/></Relationships>
</file>

<file path=ppt/slides/_rels/slide6.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7.jpeg" Type="http://schemas.openxmlformats.org/officeDocument/2006/relationships/image"/></Relationships>
</file>

<file path=ppt/slides/_rels/slide7.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4.png" Type="http://schemas.openxmlformats.org/officeDocument/2006/relationships/image"/></Relationships>
</file>

<file path=ppt/slides/_rels/slide8.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8.jpeg" Type="http://schemas.openxmlformats.org/officeDocument/2006/relationships/image"/><Relationship Id="rId4" Target="../media/image9.jpeg" Type="http://schemas.openxmlformats.org/officeDocument/2006/relationships/image"/><Relationship Id="rId5" Target="../media/image10.jpeg" Type="http://schemas.openxmlformats.org/officeDocument/2006/relationships/image"/></Relationships>
</file>

<file path=ppt/slides/_rels/slide9.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sp>
        <p:nvSpPr>
          <p:cNvPr name="TextBox 2" id="2"/>
          <p:cNvSpPr txBox="true"/>
          <p:nvPr/>
        </p:nvSpPr>
        <p:spPr>
          <a:xfrm rot="0">
            <a:off x="633841" y="1525651"/>
            <a:ext cx="5943600" cy="2085975"/>
          </a:xfrm>
          <a:prstGeom prst="rect">
            <a:avLst/>
          </a:prstGeom>
          <a:ln/>
        </p:spPr>
        <p:txBody>
          <a:bodyPr anchor="ctr" rtlCol="false" lIns="114300" rIns="114300" tIns="57150" bIns="57150" anchorCtr="false" vert="horz" wrap="square">
            <a:normAutofit/>
          </a:bodyPr>
          <a:lstStyle/>
          <a:p>
            <a:pPr>
              <a:lnSpc>
                <a:spcPct val="114999"/>
              </a:lnSpc>
            </a:pPr>
            <a:r>
              <a:rPr lang="en-US" b="true" sz="5400">
                <a:solidFill>
                  <a:srgbClr val="1338FD">
                    <a:alpha val="100000"/>
                  </a:srgbClr>
                </a:solidFill>
                <a:latin typeface="Microsoft Yahei"/>
                <a:ea typeface="Microsoft Yahei"/>
                <a:cs typeface="Microsoft Yahei"/>
              </a:rPr>
              <a:t>第11章  机器学习实战
</a:t>
            </a: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sp>
        <p:nvSpPr>
          <p:cNvPr name="TextBox 2" id="2"/>
          <p:cNvSpPr txBox="true"/>
          <p:nvPr/>
        </p:nvSpPr>
        <p:spPr>
          <a:xfrm rot="0">
            <a:off x="476023" y="265328"/>
            <a:ext cx="11239500" cy="914400"/>
          </a:xfrm>
          <a:prstGeom prst="rect">
            <a:avLst/>
          </a:prstGeom>
          <a:ln/>
        </p:spPr>
        <p:txBody>
          <a:bodyPr anchor="ctr" rtlCol="false" lIns="123825" rIns="57150" tIns="123825" bIns="123825" anchorCtr="false" vert="horz" wrap="square">
            <a:noAutofit/>
          </a:bodyPr>
          <a:lstStyle/>
          <a:p>
            <a:pPr>
              <a:lnSpc>
                <a:spcPct val="140000"/>
              </a:lnSpc>
            </a:pPr>
            <a:r>
              <a:rPr lang="en-US" b="true" sz="3000">
                <a:solidFill>
                  <a:schemeClr val="dk2">
                    <a:alpha val="100000"/>
                  </a:schemeClr>
                </a:solidFill>
                <a:latin typeface="Microsoft Yahei"/>
                <a:ea typeface="Microsoft Yahei"/>
                <a:cs typeface="Microsoft Yahei"/>
              </a:rPr>
              <a:t>配置数据集</a:t>
            </a:r>
          </a:p>
        </p:txBody>
      </p:sp>
      <p:sp>
        <p:nvSpPr>
          <p:cNvPr name="AutoShape 3" id="3"/>
          <p:cNvSpPr/>
          <p:nvPr/>
        </p:nvSpPr>
        <p:spPr>
          <a:xfrm rot="0">
            <a:off x="614667" y="2788924"/>
            <a:ext cx="3473061" cy="3524898"/>
          </a:xfrm>
          <a:prstGeom prst="roundRect">
            <a:avLst>
              <a:gd fmla="val 7214" name="adj"/>
            </a:avLst>
          </a:prstGeom>
          <a:solidFill>
            <a:schemeClr val="lt2">
              <a:alpha val="80000"/>
            </a:schemeClr>
          </a:solidFill>
          <a:ln/>
        </p:spPr>
      </p:sp>
      <p:sp>
        <p:nvSpPr>
          <p:cNvPr name="TextBox 4" id="4"/>
          <p:cNvSpPr txBox="true"/>
          <p:nvPr/>
        </p:nvSpPr>
        <p:spPr>
          <a:xfrm rot="0">
            <a:off x="831204" y="4473654"/>
            <a:ext cx="3039989" cy="1483371"/>
          </a:xfrm>
          <a:prstGeom prst="rect">
            <a:avLst/>
          </a:prstGeom>
          <a:ln/>
        </p:spPr>
        <p:txBody>
          <a:bodyPr anchor="t" rtlCol="false" lIns="114300" rIns="114300" tIns="57150" bIns="57150" anchorCtr="true" vert="horz" wrap="square">
            <a:noAutofit/>
          </a:bodyPr>
          <a:lstStyle/>
          <a:p>
            <a:pPr algn="ctr">
              <a:lnSpc>
                <a:spcPct val="140000"/>
              </a:lnSpc>
            </a:pPr>
            <a:r>
              <a:rPr lang="en-US" sz="1500">
                <a:solidFill>
                  <a:schemeClr val="dk1">
                    <a:alpha val="100000"/>
                  </a:schemeClr>
                </a:solidFill>
                <a:latin typeface="Microsoft Yahei"/>
                <a:ea typeface="Microsoft Yahei"/>
                <a:cs typeface="Microsoft Yahei"/>
              </a:rPr>
              <a:t>配置数据集以提高性能，使用缓冲技术以确保可以从磁盘生成数据，而不会导致I/O阻塞。</a:t>
            </a:r>
          </a:p>
        </p:txBody>
      </p:sp>
      <p:sp>
        <p:nvSpPr>
          <p:cNvPr name="TextBox 5" id="5"/>
          <p:cNvSpPr txBox="true"/>
          <p:nvPr/>
        </p:nvSpPr>
        <p:spPr>
          <a:xfrm rot="0">
            <a:off x="831204" y="3757533"/>
            <a:ext cx="3039989" cy="612447"/>
          </a:xfrm>
          <a:prstGeom prst="rect">
            <a:avLst/>
          </a:prstGeom>
          <a:ln/>
        </p:spPr>
        <p:txBody>
          <a:bodyPr anchor="ctr" rtlCol="false" lIns="114300" rIns="114300" tIns="57150" bIns="57150" anchorCtr="true" vert="horz" wrap="square">
            <a:noAutofit/>
          </a:bodyPr>
          <a:lstStyle/>
          <a:p>
            <a:pPr algn="ctr">
              <a:lnSpc>
                <a:spcPct val="120000"/>
              </a:lnSpc>
            </a:pPr>
            <a:r>
              <a:rPr lang="en-US" b="true" sz="2400">
                <a:solidFill>
                  <a:schemeClr val="accent1">
                    <a:alpha val="100000"/>
                  </a:schemeClr>
                </a:solidFill>
                <a:latin typeface="Microsoft Yahei"/>
                <a:ea typeface="Microsoft Yahei"/>
                <a:cs typeface="Microsoft Yahei"/>
              </a:rPr>
              <a:t>缓冲技术</a:t>
            </a:r>
          </a:p>
        </p:txBody>
      </p:sp>
      <p:sp>
        <p:nvSpPr>
          <p:cNvPr name="AutoShape 6" id="6"/>
          <p:cNvSpPr/>
          <p:nvPr/>
        </p:nvSpPr>
        <p:spPr>
          <a:xfrm rot="0">
            <a:off x="4359469" y="2788924"/>
            <a:ext cx="3473061" cy="3524898"/>
          </a:xfrm>
          <a:prstGeom prst="roundRect">
            <a:avLst>
              <a:gd fmla="val 7214" name="adj"/>
            </a:avLst>
          </a:prstGeom>
          <a:solidFill>
            <a:schemeClr val="lt2">
              <a:alpha val="80000"/>
            </a:schemeClr>
          </a:solidFill>
          <a:ln/>
        </p:spPr>
      </p:sp>
      <p:sp>
        <p:nvSpPr>
          <p:cNvPr name="TextBox 7" id="7"/>
          <p:cNvSpPr txBox="true"/>
          <p:nvPr/>
        </p:nvSpPr>
        <p:spPr>
          <a:xfrm rot="0">
            <a:off x="4576006" y="4473654"/>
            <a:ext cx="3039989" cy="1483371"/>
          </a:xfrm>
          <a:prstGeom prst="rect">
            <a:avLst/>
          </a:prstGeom>
          <a:ln/>
        </p:spPr>
        <p:txBody>
          <a:bodyPr anchor="t" rtlCol="false" lIns="114300" rIns="114300" tIns="57150" bIns="57150" anchorCtr="true" vert="horz" wrap="square">
            <a:noAutofit/>
          </a:bodyPr>
          <a:lstStyle/>
          <a:p>
            <a:pPr algn="ctr">
              <a:lnSpc>
                <a:spcPct val="140000"/>
              </a:lnSpc>
            </a:pPr>
            <a:r>
              <a:rPr lang="en-US" sz="1500">
                <a:solidFill>
                  <a:schemeClr val="dk1">
                    <a:alpha val="100000"/>
                  </a:schemeClr>
                </a:solidFill>
                <a:latin typeface="Microsoft Yahei"/>
                <a:ea typeface="Microsoft Yahei"/>
                <a:cs typeface="Microsoft Yahei"/>
              </a:rPr>
              <a:t>进行数据标准化处理，因为RGB通道值在[0, 255]范围内，这对于神经网络来说并不理想。</a:t>
            </a:r>
          </a:p>
        </p:txBody>
      </p:sp>
      <p:sp>
        <p:nvSpPr>
          <p:cNvPr name="TextBox 8" id="8"/>
          <p:cNvSpPr txBox="true"/>
          <p:nvPr/>
        </p:nvSpPr>
        <p:spPr>
          <a:xfrm rot="0">
            <a:off x="4576006" y="3757533"/>
            <a:ext cx="3039989" cy="612447"/>
          </a:xfrm>
          <a:prstGeom prst="rect">
            <a:avLst/>
          </a:prstGeom>
          <a:ln/>
        </p:spPr>
        <p:txBody>
          <a:bodyPr anchor="ctr" rtlCol="false" lIns="114300" rIns="114300" tIns="57150" bIns="57150" anchorCtr="true" vert="horz" wrap="square">
            <a:noAutofit/>
          </a:bodyPr>
          <a:lstStyle/>
          <a:p>
            <a:pPr algn="ctr">
              <a:lnSpc>
                <a:spcPct val="120000"/>
              </a:lnSpc>
            </a:pPr>
            <a:r>
              <a:rPr lang="en-US" b="true" sz="2400">
                <a:solidFill>
                  <a:schemeClr val="accent1">
                    <a:alpha val="100000"/>
                  </a:schemeClr>
                </a:solidFill>
                <a:latin typeface="Microsoft Yahei"/>
                <a:ea typeface="Microsoft Yahei"/>
                <a:cs typeface="Microsoft Yahei"/>
              </a:rPr>
              <a:t>数据标准化</a:t>
            </a:r>
          </a:p>
        </p:txBody>
      </p:sp>
      <p:sp>
        <p:nvSpPr>
          <p:cNvPr name="AutoShape 9" id="9"/>
          <p:cNvSpPr/>
          <p:nvPr/>
        </p:nvSpPr>
        <p:spPr>
          <a:xfrm rot="0">
            <a:off x="8104272" y="2788924"/>
            <a:ext cx="3473061" cy="3524898"/>
          </a:xfrm>
          <a:prstGeom prst="roundRect">
            <a:avLst>
              <a:gd fmla="val 7214" name="adj"/>
            </a:avLst>
          </a:prstGeom>
          <a:solidFill>
            <a:schemeClr val="lt2">
              <a:alpha val="79000"/>
            </a:schemeClr>
          </a:solidFill>
          <a:ln/>
        </p:spPr>
      </p:sp>
      <p:sp>
        <p:nvSpPr>
          <p:cNvPr name="TextBox 10" id="10"/>
          <p:cNvSpPr txBox="true"/>
          <p:nvPr/>
        </p:nvSpPr>
        <p:spPr>
          <a:xfrm rot="0">
            <a:off x="8320808" y="4473654"/>
            <a:ext cx="3039989" cy="1483371"/>
          </a:xfrm>
          <a:prstGeom prst="rect">
            <a:avLst/>
          </a:prstGeom>
          <a:ln/>
        </p:spPr>
        <p:txBody>
          <a:bodyPr anchor="t" rtlCol="false" lIns="114300" rIns="114300" tIns="57150" bIns="57150" anchorCtr="true" vert="horz" wrap="square">
            <a:noAutofit/>
          </a:bodyPr>
          <a:lstStyle/>
          <a:p>
            <a:pPr algn="ctr">
              <a:lnSpc>
                <a:spcPct val="140000"/>
              </a:lnSpc>
            </a:pPr>
            <a:r>
              <a:rPr lang="en-US" sz="1500">
                <a:solidFill>
                  <a:schemeClr val="dk1">
                    <a:alpha val="100000"/>
                  </a:schemeClr>
                </a:solidFill>
                <a:latin typeface="Microsoft Yahei"/>
                <a:ea typeface="Microsoft Yahei"/>
                <a:cs typeface="Microsoft Yahei"/>
              </a:rPr>
              <a:t>通过调用map将该层应用于数据集，可以执行各种数据增强操作，如随机裁剪、旋转等。</a:t>
            </a:r>
          </a:p>
        </p:txBody>
      </p:sp>
      <p:sp>
        <p:nvSpPr>
          <p:cNvPr name="TextBox 11" id="11"/>
          <p:cNvSpPr txBox="true"/>
          <p:nvPr/>
        </p:nvSpPr>
        <p:spPr>
          <a:xfrm rot="0">
            <a:off x="8320808" y="3757533"/>
            <a:ext cx="3039989" cy="612447"/>
          </a:xfrm>
          <a:prstGeom prst="rect">
            <a:avLst/>
          </a:prstGeom>
          <a:ln/>
        </p:spPr>
        <p:txBody>
          <a:bodyPr anchor="ctr" rtlCol="false" lIns="114300" rIns="114300" tIns="57150" bIns="57150" anchorCtr="true" vert="horz" wrap="square">
            <a:noAutofit/>
          </a:bodyPr>
          <a:lstStyle/>
          <a:p>
            <a:pPr algn="ctr">
              <a:lnSpc>
                <a:spcPct val="120000"/>
              </a:lnSpc>
            </a:pPr>
            <a:r>
              <a:rPr lang="en-US" b="true" sz="2400">
                <a:solidFill>
                  <a:schemeClr val="accent1">
                    <a:alpha val="100000"/>
                  </a:schemeClr>
                </a:solidFill>
                <a:latin typeface="Microsoft Yahei"/>
                <a:ea typeface="Microsoft Yahei"/>
                <a:cs typeface="Microsoft Yahei"/>
              </a:rPr>
              <a:t>激活函数</a:t>
            </a:r>
          </a:p>
        </p:txBody>
      </p:sp>
      <p:pic>
        <p:nvPicPr>
          <p:cNvPr name="Picture 12" id="12"/>
          <p:cNvPicPr>
            <a:picLocks noChangeAspect="true"/>
          </p:cNvPicPr>
          <p:nvPr/>
        </p:nvPicPr>
        <p:blipFill>
          <a:blip r:embed="rId3"/>
          <a:srcRect l="23083" r="23083"/>
          <a:stretch>
            <a:fillRect/>
          </a:stretch>
        </p:blipFill>
        <p:spPr>
          <a:xfrm rot="0">
            <a:off x="8834133" y="1691999"/>
            <a:ext cx="1905000" cy="1905000"/>
          </a:xfrm>
          <a:prstGeom prst="ellipse">
            <a:avLst/>
          </a:prstGeom>
          <a:ln w="38100">
            <a:solidFill>
              <a:schemeClr val="accent1"/>
            </a:solidFill>
            <a:prstDash val="solid"/>
          </a:ln>
        </p:spPr>
      </p:pic>
      <p:pic>
        <p:nvPicPr>
          <p:cNvPr name="Picture 13" id="13"/>
          <p:cNvPicPr>
            <a:picLocks noChangeAspect="true"/>
          </p:cNvPicPr>
          <p:nvPr/>
        </p:nvPicPr>
        <p:blipFill>
          <a:blip r:embed="rId4"/>
          <a:srcRect l="11250" r="11250"/>
          <a:stretch>
            <a:fillRect/>
          </a:stretch>
        </p:blipFill>
        <p:spPr>
          <a:xfrm rot="0">
            <a:off x="5123204" y="1691999"/>
            <a:ext cx="1905000" cy="1905000"/>
          </a:xfrm>
          <a:prstGeom prst="ellipse">
            <a:avLst/>
          </a:prstGeom>
          <a:ln w="38100">
            <a:solidFill>
              <a:schemeClr val="accent1"/>
            </a:solidFill>
            <a:prstDash val="solid"/>
          </a:ln>
        </p:spPr>
      </p:pic>
      <p:pic>
        <p:nvPicPr>
          <p:cNvPr name="Picture 14" id="14"/>
          <p:cNvPicPr>
            <a:picLocks noChangeAspect="true"/>
          </p:cNvPicPr>
          <p:nvPr/>
        </p:nvPicPr>
        <p:blipFill>
          <a:blip r:embed="rId5"/>
          <a:srcRect l="625" r="625"/>
          <a:stretch>
            <a:fillRect/>
          </a:stretch>
        </p:blipFill>
        <p:spPr>
          <a:xfrm rot="0">
            <a:off x="1412275" y="1691999"/>
            <a:ext cx="1905000" cy="1905000"/>
          </a:xfrm>
          <a:prstGeom prst="ellipse">
            <a:avLst/>
          </a:prstGeom>
          <a:ln w="38100">
            <a:solidFill>
              <a:schemeClr val="accent1"/>
            </a:solidFill>
            <a:prstDash val="solid"/>
          </a:ln>
        </p:spPr>
      </p:pic>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sp>
        <p:nvSpPr>
          <p:cNvPr name="TextBox 2" id="2"/>
          <p:cNvSpPr txBox="true"/>
          <p:nvPr/>
        </p:nvSpPr>
        <p:spPr>
          <a:xfrm rot="0">
            <a:off x="689593" y="1595455"/>
            <a:ext cx="6734175" cy="771853"/>
          </a:xfrm>
          <a:prstGeom prst="rect">
            <a:avLst/>
          </a:prstGeom>
          <a:ln/>
        </p:spPr>
        <p:txBody>
          <a:bodyPr anchor="b" rtlCol="false" lIns="123825" rIns="57150" tIns="123825" bIns="123825" anchorCtr="false" vert="horz" wrap="square">
            <a:noAutofit/>
          </a:bodyPr>
          <a:lstStyle/>
          <a:p>
            <a:pPr>
              <a:lnSpc>
                <a:spcPct val="120000"/>
              </a:lnSpc>
            </a:pPr>
            <a:r>
              <a:rPr lang="en-US" b="true" sz="2400">
                <a:solidFill>
                  <a:schemeClr val="accent1">
                    <a:alpha val="100000"/>
                  </a:schemeClr>
                </a:solidFill>
                <a:latin typeface="Microsoft Yahei"/>
                <a:ea typeface="Microsoft Yahei"/>
                <a:cs typeface="Microsoft Yahei"/>
              </a:rPr>
              <a:t>模型结构</a:t>
            </a:r>
          </a:p>
        </p:txBody>
      </p:sp>
      <p:sp>
        <p:nvSpPr>
          <p:cNvPr name="TextBox 3" id="3"/>
          <p:cNvSpPr txBox="true"/>
          <p:nvPr/>
        </p:nvSpPr>
        <p:spPr>
          <a:xfrm rot="0">
            <a:off x="689593" y="2246047"/>
            <a:ext cx="6810375" cy="1323975"/>
          </a:xfrm>
          <a:prstGeom prst="rect">
            <a:avLst/>
          </a:prstGeom>
          <a:ln/>
        </p:spPr>
        <p:txBody>
          <a:bodyPr anchor="t" rtlCol="false" lIns="123825" rIns="57150" tIns="123825" bIns="123825"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实例中的模型由三个卷积块组成，每个块都有一个最大池层。还有一个全连接层，上面有128个单元，由激活函数激活。</a:t>
            </a:r>
          </a:p>
        </p:txBody>
      </p:sp>
      <p:sp>
        <p:nvSpPr>
          <p:cNvPr name="TextBox 4" id="4"/>
          <p:cNvSpPr txBox="true"/>
          <p:nvPr/>
        </p:nvSpPr>
        <p:spPr>
          <a:xfrm rot="0">
            <a:off x="689593" y="4139505"/>
            <a:ext cx="6734175" cy="759000"/>
          </a:xfrm>
          <a:prstGeom prst="rect">
            <a:avLst/>
          </a:prstGeom>
          <a:ln/>
        </p:spPr>
        <p:txBody>
          <a:bodyPr anchor="b" rtlCol="false" lIns="123825" rIns="57150" tIns="123825" bIns="123825" anchorCtr="false" vert="horz" wrap="square">
            <a:noAutofit/>
          </a:bodyPr>
          <a:lstStyle/>
          <a:p>
            <a:pPr>
              <a:lnSpc>
                <a:spcPct val="120000"/>
              </a:lnSpc>
            </a:pPr>
            <a:r>
              <a:rPr lang="en-US" b="true" sz="2400">
                <a:solidFill>
                  <a:schemeClr val="accent1">
                    <a:alpha val="100000"/>
                  </a:schemeClr>
                </a:solidFill>
                <a:latin typeface="Microsoft Yahei"/>
                <a:ea typeface="Microsoft Yahei"/>
                <a:cs typeface="Microsoft Yahei"/>
              </a:rPr>
              <a:t>模型调整</a:t>
            </a:r>
          </a:p>
        </p:txBody>
      </p:sp>
      <p:sp>
        <p:nvSpPr>
          <p:cNvPr name="TextBox 5" id="5"/>
          <p:cNvSpPr txBox="true"/>
          <p:nvPr/>
        </p:nvSpPr>
        <p:spPr>
          <a:xfrm rot="0">
            <a:off x="689593" y="4798345"/>
            <a:ext cx="6810375" cy="1323975"/>
          </a:xfrm>
          <a:prstGeom prst="rect">
            <a:avLst/>
          </a:prstGeom>
          <a:ln/>
        </p:spPr>
        <p:txBody>
          <a:bodyPr anchor="t" rtlCol="false" lIns="123825" rIns="57150" tIns="123825" bIns="123825"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模型尚未针对高精度进行调整，实例的目标是展示一种标准方法，为后续的模型调整和优化提供参考。</a:t>
            </a:r>
          </a:p>
        </p:txBody>
      </p:sp>
      <p:cxnSp>
        <p:nvCxnSpPr>
          <p:cNvPr name="Connector 6" id="6"/>
          <p:cNvCxnSpPr/>
          <p:nvPr/>
        </p:nvCxnSpPr>
        <p:spPr>
          <a:xfrm>
            <a:off x="756268" y="6181746"/>
            <a:ext cx="7784538"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pic>
        <p:nvPicPr>
          <p:cNvPr name="Picture 7" id="7"/>
          <p:cNvPicPr>
            <a:picLocks noChangeAspect="true"/>
          </p:cNvPicPr>
          <p:nvPr/>
        </p:nvPicPr>
        <p:blipFill>
          <a:blip r:embed="rId3">
            <a:alphaModFix amt="100000"/>
          </a:blip>
          <a:srcRect/>
          <a:stretch>
            <a:fillRect/>
          </a:stretch>
        </p:blipFill>
        <p:spPr>
          <a:xfrm rot="0">
            <a:off x="7803289" y="1299241"/>
            <a:ext cx="3679824" cy="4906431"/>
          </a:xfrm>
          <a:prstGeom prst="rect">
            <a:avLst/>
          </a:prstGeom>
        </p:spPr>
      </p:pic>
      <p:cxnSp>
        <p:nvCxnSpPr>
          <p:cNvPr name="Connector 8" id="8"/>
          <p:cNvCxnSpPr/>
          <p:nvPr/>
        </p:nvCxnSpPr>
        <p:spPr>
          <a:xfrm>
            <a:off x="756268" y="3856089"/>
            <a:ext cx="7083417"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name="TextBox 9" id="9"/>
          <p:cNvSpPr txBox="true"/>
          <p:nvPr/>
        </p:nvSpPr>
        <p:spPr>
          <a:xfrm rot="0">
            <a:off x="476023" y="265328"/>
            <a:ext cx="11239500" cy="914400"/>
          </a:xfrm>
          <a:prstGeom prst="rect">
            <a:avLst/>
          </a:prstGeom>
          <a:ln/>
        </p:spPr>
        <p:txBody>
          <a:bodyPr anchor="t" rtlCol="false" lIns="123825" rIns="57150" tIns="123825" bIns="123825" anchorCtr="false" vert="horz" wrap="square">
            <a:spAutoFit/>
          </a:bodyPr>
          <a:lstStyle/>
          <a:p>
            <a:pPr>
              <a:lnSpc>
                <a:spcPct val="140000"/>
              </a:lnSpc>
            </a:pPr>
            <a:r>
              <a:rPr lang="en-US" b="true" sz="3000">
                <a:solidFill>
                  <a:schemeClr val="dk2">
                    <a:alpha val="100000"/>
                  </a:schemeClr>
                </a:solidFill>
                <a:latin typeface="Microsoft Yahei"/>
                <a:ea typeface="Microsoft Yahei"/>
                <a:cs typeface="Microsoft Yahei"/>
              </a:rPr>
              <a:t>创建模型</a:t>
            </a:r>
          </a:p>
        </p:txBody>
      </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3">
            <a:alphaModFix amt="100000"/>
          </a:blip>
          <a:srcRect/>
          <a:stretch>
            <a:fillRect/>
          </a:stretch>
        </p:blipFill>
        <p:spPr>
          <a:xfrm rot="0">
            <a:off x="476023" y="1726817"/>
            <a:ext cx="4434841" cy="4434841"/>
          </a:xfrm>
          <a:prstGeom prst="roundRect">
            <a:avLst/>
          </a:prstGeom>
        </p:spPr>
      </p:pic>
      <p:sp>
        <p:nvSpPr>
          <p:cNvPr name="TextBox 3" id="3"/>
          <p:cNvSpPr txBox="true"/>
          <p:nvPr/>
        </p:nvSpPr>
        <p:spPr>
          <a:xfrm rot="0">
            <a:off x="5562187" y="4881292"/>
            <a:ext cx="6000750" cy="711336"/>
          </a:xfrm>
          <a:prstGeom prst="rect">
            <a:avLst/>
          </a:prstGeom>
          <a:ln/>
        </p:spPr>
        <p:txBody>
          <a:bodyPr anchor="b" rtlCol="false" lIns="123825" rIns="57150" tIns="123825" bIns="123825" anchorCtr="false" vert="horz" wrap="square">
            <a:noAutofit/>
          </a:bodyPr>
          <a:lstStyle/>
          <a:p>
            <a:pPr>
              <a:lnSpc>
                <a:spcPct val="120000"/>
              </a:lnSpc>
            </a:pPr>
            <a:r>
              <a:rPr lang="en-US" b="true" sz="2400">
                <a:solidFill>
                  <a:schemeClr val="accent1">
                    <a:alpha val="100000"/>
                  </a:schemeClr>
                </a:solidFill>
                <a:latin typeface="Microsoft Yahei"/>
                <a:ea typeface="Microsoft Yahei"/>
                <a:cs typeface="Microsoft Yahei"/>
              </a:rPr>
              <a:t>网络层查看</a:t>
            </a:r>
          </a:p>
        </p:txBody>
      </p:sp>
      <p:sp>
        <p:nvSpPr>
          <p:cNvPr name="TextBox 4" id="4"/>
          <p:cNvSpPr txBox="true"/>
          <p:nvPr/>
        </p:nvSpPr>
        <p:spPr>
          <a:xfrm rot="0">
            <a:off x="5267801" y="5523753"/>
            <a:ext cx="6477000" cy="914400"/>
          </a:xfrm>
          <a:prstGeom prst="rect">
            <a:avLst/>
          </a:prstGeom>
          <a:ln/>
        </p:spPr>
        <p:txBody>
          <a:bodyPr anchor="t" rtlCol="false" lIns="0" rIns="0" tIns="0" bIns="0"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使用模型的函数summary查看网络中的所有层，可以更好地了解模型的结构和功能。</a:t>
            </a:r>
          </a:p>
        </p:txBody>
      </p:sp>
      <p:sp>
        <p:nvSpPr>
          <p:cNvPr name="AutoShape 5" id="5"/>
          <p:cNvSpPr/>
          <p:nvPr/>
        </p:nvSpPr>
        <p:spPr>
          <a:xfrm rot="0">
            <a:off x="5267801" y="1835975"/>
            <a:ext cx="238125" cy="238125"/>
          </a:xfrm>
          <a:prstGeom prst="ellipse">
            <a:avLst/>
          </a:prstGeom>
          <a:solidFill>
            <a:schemeClr val="accent1">
              <a:alpha val="100000"/>
            </a:schemeClr>
          </a:solidFill>
          <a:ln/>
        </p:spPr>
      </p:sp>
      <p:sp>
        <p:nvSpPr>
          <p:cNvPr name="TextBox 6" id="6"/>
          <p:cNvSpPr txBox="true"/>
          <p:nvPr/>
        </p:nvSpPr>
        <p:spPr>
          <a:xfrm rot="0">
            <a:off x="5562187" y="1621998"/>
            <a:ext cx="6000750" cy="666079"/>
          </a:xfrm>
          <a:prstGeom prst="rect">
            <a:avLst/>
          </a:prstGeom>
          <a:ln/>
        </p:spPr>
        <p:txBody>
          <a:bodyPr anchor="b" rtlCol="false" lIns="123825" rIns="57150" tIns="123825" bIns="123825" anchorCtr="false" vert="horz" wrap="square">
            <a:noAutofit/>
          </a:bodyPr>
          <a:lstStyle/>
          <a:p>
            <a:pPr>
              <a:lnSpc>
                <a:spcPct val="120000"/>
              </a:lnSpc>
            </a:pPr>
            <a:r>
              <a:rPr lang="en-US" b="true" sz="2400">
                <a:solidFill>
                  <a:schemeClr val="accent1">
                    <a:alpha val="100000"/>
                  </a:schemeClr>
                </a:solidFill>
                <a:latin typeface="Microsoft Yahei"/>
                <a:ea typeface="Microsoft Yahei"/>
                <a:cs typeface="Microsoft Yahei"/>
              </a:rPr>
              <a:t>优化器和损失函数</a:t>
            </a:r>
          </a:p>
        </p:txBody>
      </p:sp>
      <p:sp>
        <p:nvSpPr>
          <p:cNvPr name="TextBox 7" id="7"/>
          <p:cNvSpPr txBox="true"/>
          <p:nvPr/>
        </p:nvSpPr>
        <p:spPr>
          <a:xfrm rot="0">
            <a:off x="5267801" y="2234038"/>
            <a:ext cx="6477000" cy="914400"/>
          </a:xfrm>
          <a:prstGeom prst="rect">
            <a:avLst/>
          </a:prstGeom>
          <a:ln/>
        </p:spPr>
        <p:txBody>
          <a:bodyPr anchor="t" rtlCol="false" lIns="0" rIns="0" tIns="0" bIns="0"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实例中使用optimizers.Adam优化器和losses.SparseCategoricalCrossentropy损失函数，以优化模型性能。</a:t>
            </a:r>
          </a:p>
        </p:txBody>
      </p:sp>
      <p:sp>
        <p:nvSpPr>
          <p:cNvPr name="TextBox 8" id="8"/>
          <p:cNvSpPr txBox="true"/>
          <p:nvPr/>
        </p:nvSpPr>
        <p:spPr>
          <a:xfrm rot="0">
            <a:off x="5562187" y="3262274"/>
            <a:ext cx="6000750" cy="697555"/>
          </a:xfrm>
          <a:prstGeom prst="rect">
            <a:avLst/>
          </a:prstGeom>
          <a:ln/>
        </p:spPr>
        <p:txBody>
          <a:bodyPr anchor="b" rtlCol="false" lIns="123825" rIns="57150" tIns="123825" bIns="123825" anchorCtr="false" vert="horz" wrap="square">
            <a:noAutofit/>
          </a:bodyPr>
          <a:lstStyle/>
          <a:p>
            <a:pPr>
              <a:lnSpc>
                <a:spcPct val="120000"/>
              </a:lnSpc>
            </a:pPr>
            <a:r>
              <a:rPr lang="en-US" b="true" sz="2400">
                <a:solidFill>
                  <a:schemeClr val="accent1">
                    <a:alpha val="100000"/>
                  </a:schemeClr>
                </a:solidFill>
                <a:latin typeface="Microsoft Yahei"/>
                <a:ea typeface="Microsoft Yahei"/>
                <a:cs typeface="Microsoft Yahei"/>
              </a:rPr>
              <a:t>指标参数</a:t>
            </a:r>
          </a:p>
        </p:txBody>
      </p:sp>
      <p:sp>
        <p:nvSpPr>
          <p:cNvPr name="TextBox 9" id="9"/>
          <p:cNvSpPr txBox="true"/>
          <p:nvPr/>
        </p:nvSpPr>
        <p:spPr>
          <a:xfrm rot="0">
            <a:off x="5267801" y="3896612"/>
            <a:ext cx="6477000" cy="914400"/>
          </a:xfrm>
          <a:prstGeom prst="rect">
            <a:avLst/>
          </a:prstGeom>
          <a:ln/>
        </p:spPr>
        <p:txBody>
          <a:bodyPr anchor="t" rtlCol="false" lIns="0" rIns="0" tIns="0" bIns="0"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为了查看每个训练时期的训练和验证准确性，需要传递metrics参数，以评估模型的表现。</a:t>
            </a:r>
          </a:p>
        </p:txBody>
      </p:sp>
      <p:sp>
        <p:nvSpPr>
          <p:cNvPr name="TextBox 10" id="10"/>
          <p:cNvSpPr txBox="true"/>
          <p:nvPr/>
        </p:nvSpPr>
        <p:spPr>
          <a:xfrm rot="0">
            <a:off x="476023" y="265328"/>
            <a:ext cx="11239500" cy="914400"/>
          </a:xfrm>
          <a:prstGeom prst="rect">
            <a:avLst/>
          </a:prstGeom>
          <a:ln/>
        </p:spPr>
        <p:txBody>
          <a:bodyPr anchor="ctr" rtlCol="false" lIns="123825" rIns="57150" tIns="123825" bIns="123825" anchorCtr="false" vert="horz" wrap="square">
            <a:noAutofit/>
          </a:bodyPr>
          <a:lstStyle/>
          <a:p>
            <a:pPr>
              <a:lnSpc>
                <a:spcPct val="140000"/>
              </a:lnSpc>
            </a:pPr>
            <a:r>
              <a:rPr lang="en-US" b="true" sz="3000">
                <a:solidFill>
                  <a:schemeClr val="dk2">
                    <a:alpha val="100000"/>
                  </a:schemeClr>
                </a:solidFill>
                <a:latin typeface="Microsoft Yahei"/>
                <a:ea typeface="Microsoft Yahei"/>
                <a:cs typeface="Microsoft Yahei"/>
              </a:rPr>
              <a:t>编译模型</a:t>
            </a:r>
          </a:p>
        </p:txBody>
      </p:sp>
      <p:sp>
        <p:nvSpPr>
          <p:cNvPr name="AutoShape 11" id="11"/>
          <p:cNvSpPr/>
          <p:nvPr/>
        </p:nvSpPr>
        <p:spPr>
          <a:xfrm rot="0">
            <a:off x="5267801" y="3491989"/>
            <a:ext cx="238125" cy="238125"/>
          </a:xfrm>
          <a:prstGeom prst="ellipse">
            <a:avLst/>
          </a:prstGeom>
          <a:solidFill>
            <a:schemeClr val="accent1">
              <a:alpha val="100000"/>
            </a:schemeClr>
          </a:solidFill>
          <a:ln/>
        </p:spPr>
      </p:sp>
      <p:sp>
        <p:nvSpPr>
          <p:cNvPr name="AutoShape 12" id="12"/>
          <p:cNvSpPr/>
          <p:nvPr/>
        </p:nvSpPr>
        <p:spPr>
          <a:xfrm rot="0">
            <a:off x="5267801" y="5117897"/>
            <a:ext cx="238125" cy="238125"/>
          </a:xfrm>
          <a:prstGeom prst="ellipse">
            <a:avLst/>
          </a:prstGeom>
          <a:solidFill>
            <a:schemeClr val="accent1">
              <a:alpha val="100000"/>
            </a:schemeClr>
          </a:solidFill>
          <a:ln/>
        </p:spPr>
      </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3">
            <a:alphaModFix amt="100000"/>
          </a:blip>
          <a:srcRect l="26563" r="26563"/>
          <a:stretch>
            <a:fillRect/>
          </a:stretch>
        </p:blipFill>
        <p:spPr>
          <a:xfrm rot="0">
            <a:off x="615557" y="1293101"/>
            <a:ext cx="3938035" cy="5250714"/>
          </a:xfrm>
          <a:prstGeom prst="rect">
            <a:avLst/>
          </a:prstGeom>
        </p:spPr>
      </p:pic>
      <p:sp>
        <p:nvSpPr>
          <p:cNvPr name="AutoShape 3" id="3"/>
          <p:cNvSpPr/>
          <p:nvPr/>
        </p:nvSpPr>
        <p:spPr>
          <a:xfrm rot="0">
            <a:off x="4232060" y="1718638"/>
            <a:ext cx="7211308" cy="4522346"/>
          </a:xfrm>
          <a:prstGeom prst="roundRect">
            <a:avLst>
              <a:gd fmla="val 4504" name="adj"/>
            </a:avLst>
          </a:prstGeom>
          <a:solidFill>
            <a:srgbClr val="FFFFFF">
              <a:alpha val="100000"/>
            </a:srgbClr>
          </a:solidFill>
          <a:ln/>
          <a:effectLst>
            <a:outerShdw dir="0" blurRad="381000" dist="0">
              <a:srgbClr val="000000">
                <a:alpha val="7000"/>
              </a:srgbClr>
            </a:outerShdw>
          </a:effectLst>
        </p:spPr>
      </p:sp>
      <p:sp>
        <p:nvSpPr>
          <p:cNvPr name="TextBox 4" id="4"/>
          <p:cNvSpPr txBox="true"/>
          <p:nvPr/>
        </p:nvSpPr>
        <p:spPr>
          <a:xfrm rot="0">
            <a:off x="4599214" y="2711090"/>
            <a:ext cx="6477000" cy="1257743"/>
          </a:xfrm>
          <a:prstGeom prst="rect">
            <a:avLst/>
          </a:prstGeom>
          <a:ln/>
        </p:spPr>
        <p:txBody>
          <a:bodyPr anchor="t" rtlCol="false" lIns="123825" rIns="57150" tIns="123825" bIns="123825" anchorCtr="false" vert="horz" wrap="square">
            <a:noAutofit/>
          </a:bodyPr>
          <a:lstStyle/>
          <a:p>
            <a:pPr>
              <a:lnSpc>
                <a:spcPct val="140000"/>
              </a:lnSpc>
            </a:pPr>
            <a:r>
              <a:rPr lang="en-US" sz="1500">
                <a:solidFill>
                  <a:srgbClr val="000000">
                    <a:alpha val="100000"/>
                  </a:srgbClr>
                </a:solidFill>
                <a:latin typeface="Microsoft Yahei"/>
                <a:ea typeface="Microsoft Yahei"/>
                <a:cs typeface="Microsoft Yahei"/>
              </a:rPr>
              <a:t>调用model.fit()方法，使用train_ds作为训练数据集，并进行10个周期的训练。</a:t>
            </a:r>
          </a:p>
        </p:txBody>
      </p:sp>
      <p:sp>
        <p:nvSpPr>
          <p:cNvPr name="TextBox 5" id="5"/>
          <p:cNvSpPr txBox="true"/>
          <p:nvPr/>
        </p:nvSpPr>
        <p:spPr>
          <a:xfrm rot="0">
            <a:off x="4599214" y="2143575"/>
            <a:ext cx="6477000" cy="645267"/>
          </a:xfrm>
          <a:prstGeom prst="rect">
            <a:avLst/>
          </a:prstGeom>
          <a:ln/>
        </p:spPr>
        <p:txBody>
          <a:bodyPr anchor="b" rtlCol="false" lIns="123825" rIns="57150" tIns="123825" bIns="123825" anchorCtr="false" vert="horz" wrap="square">
            <a:noAutofit/>
          </a:bodyPr>
          <a:lstStyle/>
          <a:p>
            <a:pPr>
              <a:lnSpc>
                <a:spcPct val="120000"/>
              </a:lnSpc>
            </a:pPr>
            <a:r>
              <a:rPr lang="en-US" b="true" sz="2400">
                <a:solidFill>
                  <a:schemeClr val="accent1">
                    <a:alpha val="100000"/>
                  </a:schemeClr>
                </a:solidFill>
                <a:latin typeface="Microsoft Yahei"/>
                <a:ea typeface="Microsoft Yahei"/>
                <a:cs typeface="Microsoft Yahei"/>
              </a:rPr>
              <a:t>训练数据集</a:t>
            </a:r>
          </a:p>
        </p:txBody>
      </p:sp>
      <p:sp>
        <p:nvSpPr>
          <p:cNvPr name="TextBox 6" id="6"/>
          <p:cNvSpPr txBox="true"/>
          <p:nvPr/>
        </p:nvSpPr>
        <p:spPr>
          <a:xfrm rot="0">
            <a:off x="4599214" y="4589063"/>
            <a:ext cx="6477000" cy="1271524"/>
          </a:xfrm>
          <a:prstGeom prst="rect">
            <a:avLst/>
          </a:prstGeom>
          <a:ln/>
        </p:spPr>
        <p:txBody>
          <a:bodyPr anchor="t" rtlCol="false" lIns="123825" rIns="57150" tIns="123825" bIns="123825" anchorCtr="false" vert="horz" wrap="square">
            <a:noAutofit/>
          </a:bodyPr>
          <a:lstStyle/>
          <a:p>
            <a:pPr>
              <a:lnSpc>
                <a:spcPct val="140000"/>
              </a:lnSpc>
            </a:pPr>
            <a:r>
              <a:rPr lang="en-US" sz="1500">
                <a:solidFill>
                  <a:srgbClr val="000000">
                    <a:alpha val="100000"/>
                  </a:srgbClr>
                </a:solidFill>
                <a:latin typeface="Microsoft Yahei"/>
                <a:ea typeface="Microsoft Yahei"/>
                <a:cs typeface="Microsoft Yahei"/>
              </a:rPr>
              <a:t>通过传递validation_data=val_ds参数，将验证数据集用于训练过程，以监控模型在未见数据上的表现。</a:t>
            </a:r>
          </a:p>
        </p:txBody>
      </p:sp>
      <p:sp>
        <p:nvSpPr>
          <p:cNvPr name="TextBox 7" id="7"/>
          <p:cNvSpPr txBox="true"/>
          <p:nvPr/>
        </p:nvSpPr>
        <p:spPr>
          <a:xfrm rot="0">
            <a:off x="4599214" y="4153214"/>
            <a:ext cx="6477000" cy="645267"/>
          </a:xfrm>
          <a:prstGeom prst="rect">
            <a:avLst/>
          </a:prstGeom>
          <a:ln/>
        </p:spPr>
        <p:txBody>
          <a:bodyPr anchor="b" rtlCol="false" lIns="123825" rIns="57150" tIns="123825" bIns="123825" anchorCtr="false" vert="horz" wrap="square">
            <a:noAutofit/>
          </a:bodyPr>
          <a:lstStyle/>
          <a:p>
            <a:pPr>
              <a:lnSpc>
                <a:spcPct val="120000"/>
              </a:lnSpc>
            </a:pPr>
            <a:r>
              <a:rPr lang="en-US" b="true" sz="2400">
                <a:solidFill>
                  <a:schemeClr val="accent1">
                    <a:alpha val="100000"/>
                  </a:schemeClr>
                </a:solidFill>
                <a:latin typeface="Microsoft Yahei"/>
                <a:ea typeface="Microsoft Yahei"/>
                <a:cs typeface="Microsoft Yahei"/>
              </a:rPr>
              <a:t>验证数据集</a:t>
            </a:r>
          </a:p>
        </p:txBody>
      </p:sp>
      <p:sp>
        <p:nvSpPr>
          <p:cNvPr name="TextBox 8" id="8"/>
          <p:cNvSpPr txBox="true"/>
          <p:nvPr/>
        </p:nvSpPr>
        <p:spPr>
          <a:xfrm rot="0">
            <a:off x="476023" y="265328"/>
            <a:ext cx="11239500" cy="914400"/>
          </a:xfrm>
          <a:prstGeom prst="rect">
            <a:avLst/>
          </a:prstGeom>
          <a:ln/>
        </p:spPr>
        <p:txBody>
          <a:bodyPr anchor="t" rtlCol="false" lIns="123825" rIns="57150" tIns="123825" bIns="123825" anchorCtr="false" vert="horz" wrap="square">
            <a:spAutoFit/>
          </a:bodyPr>
          <a:lstStyle/>
          <a:p>
            <a:pPr>
              <a:lnSpc>
                <a:spcPct val="140000"/>
              </a:lnSpc>
            </a:pPr>
            <a:r>
              <a:rPr lang="en-US" b="true" sz="3000">
                <a:solidFill>
                  <a:schemeClr val="dk2">
                    <a:alpha val="100000"/>
                  </a:schemeClr>
                </a:solidFill>
                <a:latin typeface="Microsoft Yahei"/>
                <a:ea typeface="Microsoft Yahei"/>
                <a:cs typeface="Microsoft Yahei"/>
              </a:rPr>
              <a:t>训练模型</a:t>
            </a:r>
          </a:p>
        </p:txBody>
      </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3">
            <a:alphaModFix amt="100000"/>
          </a:blip>
          <a:srcRect l="14667" r="14667"/>
          <a:stretch>
            <a:fillRect/>
          </a:stretch>
        </p:blipFill>
        <p:spPr>
          <a:xfrm rot="0">
            <a:off x="425795" y="2384018"/>
            <a:ext cx="3415971" cy="3415971"/>
          </a:xfrm>
          <a:prstGeom prst="ellipse">
            <a:avLst/>
          </a:prstGeom>
        </p:spPr>
      </p:pic>
      <p:sp>
        <p:nvSpPr>
          <p:cNvPr name="TextBox 3" id="3"/>
          <p:cNvSpPr txBox="true"/>
          <p:nvPr/>
        </p:nvSpPr>
        <p:spPr>
          <a:xfrm rot="0">
            <a:off x="476023" y="265328"/>
            <a:ext cx="11239500" cy="914400"/>
          </a:xfrm>
          <a:prstGeom prst="rect">
            <a:avLst/>
          </a:prstGeom>
          <a:ln/>
        </p:spPr>
        <p:txBody>
          <a:bodyPr anchor="t" rtlCol="false" lIns="123825" rIns="57150" tIns="123825" bIns="123825" anchorCtr="false" vert="horz" wrap="square">
            <a:spAutoFit/>
          </a:bodyPr>
          <a:lstStyle/>
          <a:p>
            <a:pPr>
              <a:lnSpc>
                <a:spcPct val="140000"/>
              </a:lnSpc>
            </a:pPr>
            <a:r>
              <a:rPr lang="en-US" b="true" sz="3000">
                <a:solidFill>
                  <a:schemeClr val="dk2">
                    <a:alpha val="100000"/>
                  </a:schemeClr>
                </a:solidFill>
                <a:latin typeface="Microsoft Yahei"/>
                <a:ea typeface="Microsoft Yahei"/>
                <a:cs typeface="Microsoft Yahei"/>
              </a:rPr>
              <a:t>可视化训练结果</a:t>
            </a:r>
          </a:p>
        </p:txBody>
      </p:sp>
      <p:sp>
        <p:nvSpPr>
          <p:cNvPr name="AutoShape 4" id="4"/>
          <p:cNvSpPr/>
          <p:nvPr/>
        </p:nvSpPr>
        <p:spPr>
          <a:xfrm rot="0">
            <a:off x="4113475" y="1643082"/>
            <a:ext cx="3657600" cy="2219857"/>
          </a:xfrm>
          <a:prstGeom prst="roundRect">
            <a:avLst>
              <a:gd fmla="val 16667" name="adj"/>
            </a:avLst>
          </a:prstGeom>
          <a:solidFill>
            <a:schemeClr val="lt2">
              <a:alpha val="100000"/>
            </a:schemeClr>
          </a:solidFill>
          <a:ln/>
        </p:spPr>
      </p:sp>
      <p:sp>
        <p:nvSpPr>
          <p:cNvPr name="TextBox 5" id="5"/>
          <p:cNvSpPr txBox="true"/>
          <p:nvPr/>
        </p:nvSpPr>
        <p:spPr>
          <a:xfrm rot="0">
            <a:off x="4312581" y="1893684"/>
            <a:ext cx="3251104" cy="490334"/>
          </a:xfrm>
          <a:prstGeom prst="rect">
            <a:avLst/>
          </a:prstGeom>
          <a:ln/>
        </p:spPr>
        <p:txBody>
          <a:bodyPr anchor="ctr" rtlCol="false" lIns="66008" rIns="66008" tIns="33052" bIns="33052" anchorCtr="true" vert="horz" wrap="square">
            <a:noAutofit/>
          </a:bodyPr>
          <a:lstStyle/>
          <a:p>
            <a:pPr algn="ctr">
              <a:lnSpc>
                <a:spcPct val="120000"/>
              </a:lnSpc>
            </a:pPr>
            <a:r>
              <a:rPr lang="en-US" b="true" sz="2000">
                <a:solidFill>
                  <a:schemeClr val="accent1">
                    <a:alpha val="100000"/>
                  </a:schemeClr>
                </a:solidFill>
                <a:latin typeface="Microsoft Yahei"/>
                <a:ea typeface="Microsoft Yahei"/>
                <a:cs typeface="Microsoft Yahei"/>
              </a:rPr>
              <a:t>损失图和准确度图</a:t>
            </a:r>
          </a:p>
        </p:txBody>
      </p:sp>
      <p:sp>
        <p:nvSpPr>
          <p:cNvPr name="TextBox 6" id="6"/>
          <p:cNvSpPr txBox="true"/>
          <p:nvPr/>
        </p:nvSpPr>
        <p:spPr>
          <a:xfrm rot="0">
            <a:off x="4312581" y="2463837"/>
            <a:ext cx="3251104" cy="1055857"/>
          </a:xfrm>
          <a:prstGeom prst="rect">
            <a:avLst/>
          </a:prstGeom>
          <a:ln/>
        </p:spPr>
        <p:txBody>
          <a:bodyPr anchor="t" rtlCol="false" lIns="66008" rIns="66008" tIns="33052" bIns="33052" anchorCtr="true" vert="horz" wrap="square">
            <a:noAutofit/>
          </a:bodyPr>
          <a:lstStyle/>
          <a:p>
            <a:pPr algn="ctr">
              <a:lnSpc>
                <a:spcPct val="140000"/>
              </a:lnSpc>
            </a:pPr>
            <a:r>
              <a:rPr lang="en-US" sz="1500">
                <a:solidFill>
                  <a:schemeClr val="dk1">
                    <a:alpha val="100000"/>
                  </a:schemeClr>
                </a:solidFill>
                <a:latin typeface="Microsoft Yahei"/>
                <a:ea typeface="Microsoft Yahei"/>
                <a:cs typeface="Microsoft Yahei"/>
              </a:rPr>
              <a:t>在训练集和验证集上创建损失图和准确度图，然后绘制可视化结果。</a:t>
            </a:r>
          </a:p>
        </p:txBody>
      </p:sp>
      <p:sp>
        <p:nvSpPr>
          <p:cNvPr name="AutoShape 7" id="7"/>
          <p:cNvSpPr/>
          <p:nvPr/>
        </p:nvSpPr>
        <p:spPr>
          <a:xfrm rot="0">
            <a:off x="8070842" y="1650556"/>
            <a:ext cx="3657600" cy="2219857"/>
          </a:xfrm>
          <a:prstGeom prst="roundRect">
            <a:avLst>
              <a:gd fmla="val 16667" name="adj"/>
            </a:avLst>
          </a:prstGeom>
          <a:solidFill>
            <a:schemeClr val="lt2">
              <a:alpha val="100000"/>
            </a:schemeClr>
          </a:solidFill>
          <a:ln/>
        </p:spPr>
      </p:sp>
      <p:sp>
        <p:nvSpPr>
          <p:cNvPr name="TextBox 8" id="8"/>
          <p:cNvSpPr txBox="true"/>
          <p:nvPr/>
        </p:nvSpPr>
        <p:spPr>
          <a:xfrm rot="0">
            <a:off x="8269948" y="1901159"/>
            <a:ext cx="3251104" cy="490334"/>
          </a:xfrm>
          <a:prstGeom prst="rect">
            <a:avLst/>
          </a:prstGeom>
          <a:ln/>
        </p:spPr>
        <p:txBody>
          <a:bodyPr anchor="ctr" rtlCol="false" lIns="66008" rIns="66008" tIns="33052" bIns="33052" anchorCtr="true" vert="horz" wrap="square">
            <a:noAutofit/>
          </a:bodyPr>
          <a:lstStyle/>
          <a:p>
            <a:pPr algn="ctr">
              <a:lnSpc>
                <a:spcPct val="120000"/>
              </a:lnSpc>
            </a:pPr>
            <a:r>
              <a:rPr lang="en-US" b="true" sz="2000">
                <a:solidFill>
                  <a:schemeClr val="accent1">
                    <a:alpha val="100000"/>
                  </a:schemeClr>
                </a:solidFill>
                <a:latin typeface="Microsoft Yahei"/>
                <a:ea typeface="Microsoft Yahei"/>
                <a:cs typeface="Microsoft Yahei"/>
              </a:rPr>
              <a:t>过度拟合的迹象</a:t>
            </a:r>
          </a:p>
        </p:txBody>
      </p:sp>
      <p:sp>
        <p:nvSpPr>
          <p:cNvPr name="TextBox 9" id="9"/>
          <p:cNvSpPr txBox="true"/>
          <p:nvPr/>
        </p:nvSpPr>
        <p:spPr>
          <a:xfrm rot="0">
            <a:off x="8269948" y="2471312"/>
            <a:ext cx="3251104" cy="1055857"/>
          </a:xfrm>
          <a:prstGeom prst="rect">
            <a:avLst/>
          </a:prstGeom>
          <a:ln/>
        </p:spPr>
        <p:txBody>
          <a:bodyPr anchor="t" rtlCol="false" lIns="66008" rIns="66008" tIns="33052" bIns="33052" anchorCtr="true" vert="horz" wrap="square">
            <a:noAutofit/>
          </a:bodyPr>
          <a:lstStyle/>
          <a:p>
            <a:pPr algn="ctr">
              <a:lnSpc>
                <a:spcPct val="140000"/>
              </a:lnSpc>
            </a:pPr>
            <a:r>
              <a:rPr lang="en-US" sz="1500">
                <a:solidFill>
                  <a:schemeClr val="dk1">
                    <a:alpha val="100000"/>
                  </a:schemeClr>
                </a:solidFill>
                <a:latin typeface="Microsoft Yahei"/>
                <a:ea typeface="Microsoft Yahei"/>
                <a:cs typeface="Microsoft Yahei"/>
              </a:rPr>
              <a:t>训练准确度和验证准确度相差很大，模型在验证集上的准确率只有60%左右。</a:t>
            </a:r>
          </a:p>
        </p:txBody>
      </p:sp>
      <p:sp>
        <p:nvSpPr>
          <p:cNvPr name="AutoShape 10" id="10"/>
          <p:cNvSpPr/>
          <p:nvPr/>
        </p:nvSpPr>
        <p:spPr>
          <a:xfrm rot="0">
            <a:off x="4120950" y="4294709"/>
            <a:ext cx="3657600" cy="2219857"/>
          </a:xfrm>
          <a:prstGeom prst="roundRect">
            <a:avLst>
              <a:gd fmla="val 16667" name="adj"/>
            </a:avLst>
          </a:prstGeom>
          <a:solidFill>
            <a:schemeClr val="lt2">
              <a:alpha val="100000"/>
            </a:schemeClr>
          </a:solidFill>
          <a:ln/>
        </p:spPr>
      </p:sp>
      <p:sp>
        <p:nvSpPr>
          <p:cNvPr name="TextBox 11" id="11"/>
          <p:cNvSpPr txBox="true"/>
          <p:nvPr/>
        </p:nvSpPr>
        <p:spPr>
          <a:xfrm rot="0">
            <a:off x="4320056" y="4545312"/>
            <a:ext cx="3251104" cy="490334"/>
          </a:xfrm>
          <a:prstGeom prst="rect">
            <a:avLst/>
          </a:prstGeom>
          <a:ln/>
        </p:spPr>
        <p:txBody>
          <a:bodyPr anchor="ctr" rtlCol="false" lIns="66008" rIns="66008" tIns="33052" bIns="33052" anchorCtr="true" vert="horz" wrap="square">
            <a:noAutofit/>
          </a:bodyPr>
          <a:lstStyle/>
          <a:p>
            <a:pPr algn="ctr">
              <a:lnSpc>
                <a:spcPct val="120000"/>
              </a:lnSpc>
            </a:pPr>
            <a:r>
              <a:rPr lang="en-US" b="true" sz="2000">
                <a:solidFill>
                  <a:schemeClr val="accent1">
                    <a:alpha val="100000"/>
                  </a:schemeClr>
                </a:solidFill>
                <a:latin typeface="Microsoft Yahei"/>
                <a:ea typeface="Microsoft Yahei"/>
                <a:cs typeface="Microsoft Yahei"/>
              </a:rPr>
              <a:t>训练准确度增加</a:t>
            </a:r>
          </a:p>
        </p:txBody>
      </p:sp>
      <p:sp>
        <p:nvSpPr>
          <p:cNvPr name="TextBox 12" id="12"/>
          <p:cNvSpPr txBox="true"/>
          <p:nvPr/>
        </p:nvSpPr>
        <p:spPr>
          <a:xfrm rot="0">
            <a:off x="4320056" y="5115465"/>
            <a:ext cx="3251104" cy="1055857"/>
          </a:xfrm>
          <a:prstGeom prst="rect">
            <a:avLst/>
          </a:prstGeom>
          <a:ln/>
        </p:spPr>
        <p:txBody>
          <a:bodyPr anchor="t" rtlCol="false" lIns="66008" rIns="66008" tIns="33052" bIns="33052" anchorCtr="true" vert="horz" wrap="square">
            <a:noAutofit/>
          </a:bodyPr>
          <a:lstStyle/>
          <a:p>
            <a:pPr algn="ctr">
              <a:lnSpc>
                <a:spcPct val="140000"/>
              </a:lnSpc>
            </a:pPr>
            <a:r>
              <a:rPr lang="en-US" sz="1500">
                <a:solidFill>
                  <a:schemeClr val="dk1">
                    <a:alpha val="100000"/>
                  </a:schemeClr>
                </a:solidFill>
                <a:latin typeface="Microsoft Yahei"/>
                <a:ea typeface="Microsoft Yahei"/>
                <a:cs typeface="Microsoft Yahei"/>
              </a:rPr>
              <a:t>训练准确度随着时间线性增加，而验证准确度在训练过程中停滞在60%左右。</a:t>
            </a:r>
          </a:p>
        </p:txBody>
      </p:sp>
      <p:sp>
        <p:nvSpPr>
          <p:cNvPr name="AutoShape 13" id="13"/>
          <p:cNvSpPr/>
          <p:nvPr/>
        </p:nvSpPr>
        <p:spPr>
          <a:xfrm rot="0">
            <a:off x="8078316" y="4302184"/>
            <a:ext cx="3657600" cy="2219857"/>
          </a:xfrm>
          <a:prstGeom prst="roundRect">
            <a:avLst>
              <a:gd fmla="val 16667" name="adj"/>
            </a:avLst>
          </a:prstGeom>
          <a:solidFill>
            <a:schemeClr val="lt2">
              <a:alpha val="100000"/>
            </a:schemeClr>
          </a:solidFill>
          <a:ln/>
        </p:spPr>
      </p:sp>
      <p:sp>
        <p:nvSpPr>
          <p:cNvPr name="TextBox 14" id="14"/>
          <p:cNvSpPr txBox="true"/>
          <p:nvPr/>
        </p:nvSpPr>
        <p:spPr>
          <a:xfrm rot="0">
            <a:off x="8277423" y="4552787"/>
            <a:ext cx="3251104" cy="490334"/>
          </a:xfrm>
          <a:prstGeom prst="rect">
            <a:avLst/>
          </a:prstGeom>
          <a:ln/>
        </p:spPr>
        <p:txBody>
          <a:bodyPr anchor="ctr" rtlCol="false" lIns="66008" rIns="66008" tIns="33052" bIns="33052" anchorCtr="true" vert="horz" wrap="square">
            <a:noAutofit/>
          </a:bodyPr>
          <a:lstStyle/>
          <a:p>
            <a:pPr algn="ctr">
              <a:lnSpc>
                <a:spcPct val="120000"/>
              </a:lnSpc>
            </a:pPr>
            <a:r>
              <a:rPr lang="en-US" b="true" sz="2000">
                <a:solidFill>
                  <a:schemeClr val="accent1">
                    <a:alpha val="100000"/>
                  </a:schemeClr>
                </a:solidFill>
                <a:latin typeface="Microsoft Yahei"/>
                <a:ea typeface="Microsoft Yahei"/>
                <a:cs typeface="Microsoft Yahei"/>
              </a:rPr>
              <a:t>验证准确性差异</a:t>
            </a:r>
          </a:p>
        </p:txBody>
      </p:sp>
      <p:sp>
        <p:nvSpPr>
          <p:cNvPr name="TextBox 15" id="15"/>
          <p:cNvSpPr txBox="true"/>
          <p:nvPr/>
        </p:nvSpPr>
        <p:spPr>
          <a:xfrm rot="0">
            <a:off x="8277423" y="5122940"/>
            <a:ext cx="3251104" cy="1055857"/>
          </a:xfrm>
          <a:prstGeom prst="rect">
            <a:avLst/>
          </a:prstGeom>
          <a:ln/>
        </p:spPr>
        <p:txBody>
          <a:bodyPr anchor="t" rtlCol="false" lIns="66008" rIns="66008" tIns="33052" bIns="33052" anchorCtr="true" vert="horz" wrap="square">
            <a:noAutofit/>
          </a:bodyPr>
          <a:lstStyle/>
          <a:p>
            <a:pPr algn="ctr">
              <a:lnSpc>
                <a:spcPct val="140000"/>
              </a:lnSpc>
            </a:pPr>
            <a:r>
              <a:rPr lang="en-US" sz="1500">
                <a:solidFill>
                  <a:schemeClr val="dk1">
                    <a:alpha val="100000"/>
                  </a:schemeClr>
                </a:solidFill>
                <a:latin typeface="Microsoft Yahei"/>
                <a:ea typeface="Microsoft Yahei"/>
                <a:cs typeface="Microsoft Yahei"/>
              </a:rPr>
              <a:t>训练和验证准确性之间的准确性差异是显而易见的，这是过度拟合的迹象。</a:t>
            </a:r>
          </a:p>
        </p:txBody>
      </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3"/>
          <a:srcRect/>
          <a:stretch>
            <a:fillRect/>
          </a:stretch>
        </p:blipFill>
        <p:spPr>
          <a:xfrm rot="0">
            <a:off x="7007707" y="1744635"/>
            <a:ext cx="4750584" cy="4285329"/>
          </a:xfrm>
          <a:prstGeom prst="rect">
            <a:avLst/>
          </a:prstGeom>
        </p:spPr>
      </p:pic>
      <p:sp>
        <p:nvSpPr>
          <p:cNvPr name="TextBox 3" id="3"/>
          <p:cNvSpPr txBox="true"/>
          <p:nvPr/>
        </p:nvSpPr>
        <p:spPr>
          <a:xfrm rot="0">
            <a:off x="476023" y="265328"/>
            <a:ext cx="11239500" cy="914400"/>
          </a:xfrm>
          <a:prstGeom prst="rect">
            <a:avLst/>
          </a:prstGeom>
          <a:ln/>
        </p:spPr>
        <p:txBody>
          <a:bodyPr anchor="t" rtlCol="false" lIns="123825" rIns="57150" tIns="123825" bIns="123825" anchorCtr="false" vert="horz" wrap="square">
            <a:spAutoFit/>
          </a:bodyPr>
          <a:lstStyle/>
          <a:p>
            <a:pPr>
              <a:lnSpc>
                <a:spcPct val="140000"/>
              </a:lnSpc>
            </a:pPr>
            <a:r>
              <a:rPr lang="en-US" b="true" sz="3000">
                <a:solidFill>
                  <a:schemeClr val="dk2">
                    <a:alpha val="100000"/>
                  </a:schemeClr>
                </a:solidFill>
                <a:latin typeface="Microsoft Yahei"/>
                <a:ea typeface="Microsoft Yahei"/>
                <a:cs typeface="Microsoft Yahei"/>
              </a:rPr>
              <a:t>过拟合处理：数据增强</a:t>
            </a:r>
          </a:p>
        </p:txBody>
      </p:sp>
      <p:sp>
        <p:nvSpPr>
          <p:cNvPr name="AutoShape 4" id="4"/>
          <p:cNvSpPr/>
          <p:nvPr/>
        </p:nvSpPr>
        <p:spPr>
          <a:xfrm rot="0">
            <a:off x="3729746" y="1769675"/>
            <a:ext cx="3031629" cy="4285329"/>
          </a:xfrm>
          <a:prstGeom prst="roundRect">
            <a:avLst>
              <a:gd fmla="val 0" name="adj"/>
            </a:avLst>
          </a:prstGeom>
          <a:solidFill>
            <a:schemeClr val="lt2">
              <a:alpha val="80000"/>
            </a:schemeClr>
          </a:solidFill>
          <a:ln/>
        </p:spPr>
      </p:sp>
      <p:sp>
        <p:nvSpPr>
          <p:cNvPr name="TextBox 5" id="5"/>
          <p:cNvSpPr txBox="true"/>
          <p:nvPr/>
        </p:nvSpPr>
        <p:spPr>
          <a:xfrm rot="0">
            <a:off x="3923235" y="2035795"/>
            <a:ext cx="2644651" cy="649939"/>
          </a:xfrm>
          <a:prstGeom prst="rect">
            <a:avLst/>
          </a:prstGeom>
          <a:ln/>
        </p:spPr>
        <p:txBody>
          <a:bodyPr anchor="ctr" rtlCol="false" lIns="66008" rIns="66008" tIns="33052" bIns="33052" anchorCtr="true" vert="horz" wrap="square">
            <a:noAutofit/>
          </a:bodyPr>
          <a:lstStyle/>
          <a:p>
            <a:pPr algn="ctr">
              <a:lnSpc>
                <a:spcPct val="120000"/>
              </a:lnSpc>
            </a:pPr>
            <a:r>
              <a:rPr lang="en-US" b="true" sz="2400">
                <a:solidFill>
                  <a:schemeClr val="dk1">
                    <a:alpha val="100000"/>
                  </a:schemeClr>
                </a:solidFill>
                <a:latin typeface="Microsoft Yahei"/>
                <a:ea typeface="Microsoft Yahei"/>
                <a:cs typeface="Microsoft Yahei"/>
              </a:rPr>
              <a:t>数据增强</a:t>
            </a:r>
          </a:p>
        </p:txBody>
      </p:sp>
      <p:sp>
        <p:nvSpPr>
          <p:cNvPr name="TextBox 6" id="6"/>
          <p:cNvSpPr txBox="true"/>
          <p:nvPr/>
        </p:nvSpPr>
        <p:spPr>
          <a:xfrm rot="0">
            <a:off x="3923235" y="2757859"/>
            <a:ext cx="2644651" cy="2924764"/>
          </a:xfrm>
          <a:prstGeom prst="rect">
            <a:avLst/>
          </a:prstGeom>
          <a:ln/>
        </p:spPr>
        <p:txBody>
          <a:bodyPr anchor="t" rtlCol="false" lIns="66008" rIns="66008" tIns="33052" bIns="33052" anchorCtr="true" vert="horz" wrap="square">
            <a:noAutofit/>
          </a:bodyPr>
          <a:lstStyle/>
          <a:p>
            <a:pPr algn="ctr">
              <a:lnSpc>
                <a:spcPct val="140000"/>
              </a:lnSpc>
            </a:pPr>
            <a:r>
              <a:rPr lang="en-US" sz="1575">
                <a:solidFill>
                  <a:schemeClr val="dk1">
                    <a:alpha val="100000"/>
                  </a:schemeClr>
                </a:solidFill>
                <a:latin typeface="Microsoft Yahei"/>
                <a:ea typeface="Microsoft Yahei"/>
                <a:cs typeface="Microsoft Yahei"/>
              </a:rPr>
              <a:t>实效数据增强可以像其他层一样包含在模型中，并在GPU上运行，有助于减少过拟合。</a:t>
            </a:r>
          </a:p>
        </p:txBody>
      </p:sp>
      <p:sp>
        <p:nvSpPr>
          <p:cNvPr name="AutoShape 7" id="7"/>
          <p:cNvSpPr/>
          <p:nvPr/>
        </p:nvSpPr>
        <p:spPr>
          <a:xfrm rot="0">
            <a:off x="556553" y="1764765"/>
            <a:ext cx="3031629" cy="4285329"/>
          </a:xfrm>
          <a:prstGeom prst="roundRect">
            <a:avLst>
              <a:gd fmla="val 0" name="adj"/>
            </a:avLst>
          </a:prstGeom>
          <a:solidFill>
            <a:schemeClr val="lt2">
              <a:alpha val="80000"/>
            </a:schemeClr>
          </a:solidFill>
          <a:ln/>
        </p:spPr>
      </p:sp>
      <p:sp>
        <p:nvSpPr>
          <p:cNvPr name="TextBox 8" id="8"/>
          <p:cNvSpPr txBox="true"/>
          <p:nvPr/>
        </p:nvSpPr>
        <p:spPr>
          <a:xfrm rot="0">
            <a:off x="750042" y="2035795"/>
            <a:ext cx="2644651" cy="649939"/>
          </a:xfrm>
          <a:prstGeom prst="rect">
            <a:avLst/>
          </a:prstGeom>
          <a:ln/>
        </p:spPr>
        <p:txBody>
          <a:bodyPr anchor="ctr" rtlCol="false" lIns="66008" rIns="66008" tIns="33052" bIns="33052" anchorCtr="true" vert="horz" wrap="square">
            <a:noAutofit/>
          </a:bodyPr>
          <a:lstStyle/>
          <a:p>
            <a:pPr algn="ctr">
              <a:lnSpc>
                <a:spcPct val="120000"/>
              </a:lnSpc>
            </a:pPr>
            <a:r>
              <a:rPr lang="en-US" b="true" sz="2400">
                <a:solidFill>
                  <a:schemeClr val="dk1">
                    <a:alpha val="100000"/>
                  </a:schemeClr>
                </a:solidFill>
                <a:latin typeface="Microsoft Yahei"/>
                <a:ea typeface="Microsoft Yahei"/>
                <a:cs typeface="Microsoft Yahei"/>
              </a:rPr>
              <a:t>过拟合</a:t>
            </a:r>
          </a:p>
        </p:txBody>
      </p:sp>
      <p:sp>
        <p:nvSpPr>
          <p:cNvPr name="TextBox 9" id="9"/>
          <p:cNvSpPr txBox="true"/>
          <p:nvPr/>
        </p:nvSpPr>
        <p:spPr>
          <a:xfrm rot="0">
            <a:off x="750042" y="2752949"/>
            <a:ext cx="2644651" cy="2924764"/>
          </a:xfrm>
          <a:prstGeom prst="rect">
            <a:avLst/>
          </a:prstGeom>
          <a:ln/>
        </p:spPr>
        <p:txBody>
          <a:bodyPr anchor="t" rtlCol="false" lIns="66008" rIns="66008" tIns="33052" bIns="33052" anchorCtr="true" vert="horz" wrap="square">
            <a:noAutofit/>
          </a:bodyPr>
          <a:lstStyle/>
          <a:p>
            <a:pPr algn="ctr">
              <a:lnSpc>
                <a:spcPct val="140000"/>
              </a:lnSpc>
            </a:pPr>
            <a:r>
              <a:rPr lang="en-US" sz="1575">
                <a:solidFill>
                  <a:schemeClr val="dk1">
                    <a:alpha val="100000"/>
                  </a:schemeClr>
                </a:solidFill>
                <a:latin typeface="Microsoft Yahei"/>
                <a:ea typeface="Microsoft Yahei"/>
                <a:cs typeface="Microsoft Yahei"/>
              </a:rPr>
              <a:t>当训练样例数量较少时，模型有时会从训练样例中的噪声或不必要的细节中学习，导致过拟合。</a:t>
            </a:r>
          </a:p>
        </p:txBody>
      </p:sp>
    </p:spTree>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sp>
        <p:nvSpPr>
          <p:cNvPr name="TextBox 2" id="2"/>
          <p:cNvSpPr txBox="true"/>
          <p:nvPr/>
        </p:nvSpPr>
        <p:spPr>
          <a:xfrm rot="0">
            <a:off x="2788511" y="2014308"/>
            <a:ext cx="2987778" cy="490334"/>
          </a:xfrm>
          <a:prstGeom prst="rect">
            <a:avLst/>
          </a:prstGeom>
          <a:ln/>
        </p:spPr>
        <p:txBody>
          <a:bodyPr anchor="b" rtlCol="false" lIns="66008" rIns="66008" tIns="33052" bIns="33052" anchorCtr="false" vert="horz" wrap="square">
            <a:noAutofit/>
          </a:bodyPr>
          <a:lstStyle/>
          <a:p>
            <a:pPr algn="l">
              <a:lnSpc>
                <a:spcPct val="120000"/>
              </a:lnSpc>
            </a:pPr>
            <a:r>
              <a:rPr lang="en-US" b="true" sz="2400">
                <a:solidFill>
                  <a:schemeClr val="accent1">
                    <a:alpha val="100000"/>
                  </a:schemeClr>
                </a:solidFill>
                <a:latin typeface="Microsoft Yahei"/>
                <a:ea typeface="Microsoft Yahei"/>
                <a:cs typeface="Microsoft Yahei"/>
              </a:rPr>
              <a:t>Dropout</a:t>
            </a:r>
          </a:p>
        </p:txBody>
      </p:sp>
      <p:sp>
        <p:nvSpPr>
          <p:cNvPr name="TextBox 3" id="3"/>
          <p:cNvSpPr txBox="true"/>
          <p:nvPr/>
        </p:nvSpPr>
        <p:spPr>
          <a:xfrm rot="0">
            <a:off x="2265556" y="2589176"/>
            <a:ext cx="5429250" cy="1066632"/>
          </a:xfrm>
          <a:prstGeom prst="rect">
            <a:avLst/>
          </a:prstGeom>
          <a:ln/>
        </p:spPr>
        <p:txBody>
          <a:bodyPr anchor="t" rtlCol="false" lIns="66008" rIns="66008" tIns="33052" bIns="33052" anchorCtr="false" vert="horz" wrap="square">
            <a:noAutofit/>
          </a:bodyPr>
          <a:lstStyle/>
          <a:p>
            <a:pPr algn="l">
              <a:lnSpc>
                <a:spcPct val="140000"/>
              </a:lnSpc>
            </a:pPr>
            <a:r>
              <a:rPr lang="en-US" sz="1500">
                <a:solidFill>
                  <a:schemeClr val="dk1">
                    <a:alpha val="100000"/>
                  </a:schemeClr>
                </a:solidFill>
                <a:latin typeface="Microsoft Yahei"/>
                <a:ea typeface="Microsoft Yahei"/>
                <a:cs typeface="Microsoft Yahei"/>
              </a:rPr>
              <a:t>将Dropout引入网络是一种减少过拟合的技术，通过在训练过程中随机删除层中的输出单元来实现。</a:t>
            </a:r>
          </a:p>
        </p:txBody>
      </p:sp>
      <p:sp>
        <p:nvSpPr>
          <p:cNvPr name="TextBox 4" id="4"/>
          <p:cNvSpPr txBox="true"/>
          <p:nvPr/>
        </p:nvSpPr>
        <p:spPr>
          <a:xfrm rot="0">
            <a:off x="6732228" y="4509502"/>
            <a:ext cx="2987778" cy="490334"/>
          </a:xfrm>
          <a:prstGeom prst="rect">
            <a:avLst/>
          </a:prstGeom>
          <a:ln/>
        </p:spPr>
        <p:txBody>
          <a:bodyPr anchor="b" rtlCol="false" lIns="66008" rIns="66008" tIns="33052" bIns="33052" anchorCtr="false" vert="horz" wrap="square">
            <a:noAutofit/>
          </a:bodyPr>
          <a:lstStyle/>
          <a:p>
            <a:pPr algn="l">
              <a:lnSpc>
                <a:spcPct val="120000"/>
              </a:lnSpc>
            </a:pPr>
            <a:r>
              <a:rPr lang="en-US" b="true" sz="2400">
                <a:solidFill>
                  <a:schemeClr val="accent1">
                    <a:alpha val="100000"/>
                  </a:schemeClr>
                </a:solidFill>
                <a:latin typeface="Microsoft Yahei"/>
                <a:ea typeface="Microsoft Yahei"/>
                <a:cs typeface="Microsoft Yahei"/>
              </a:rPr>
              <a:t>删除输出单元</a:t>
            </a:r>
          </a:p>
        </p:txBody>
      </p:sp>
      <p:sp>
        <p:nvSpPr>
          <p:cNvPr name="TextBox 5" id="5"/>
          <p:cNvSpPr txBox="true"/>
          <p:nvPr/>
        </p:nvSpPr>
        <p:spPr>
          <a:xfrm rot="0">
            <a:off x="476023" y="265328"/>
            <a:ext cx="11239500" cy="914400"/>
          </a:xfrm>
          <a:prstGeom prst="rect">
            <a:avLst/>
          </a:prstGeom>
          <a:ln/>
        </p:spPr>
        <p:txBody>
          <a:bodyPr anchor="ctr" rtlCol="false" lIns="123825" rIns="57150" tIns="123825" bIns="123825" anchorCtr="false" vert="horz" wrap="square">
            <a:noAutofit/>
          </a:bodyPr>
          <a:lstStyle/>
          <a:p>
            <a:pPr>
              <a:lnSpc>
                <a:spcPct val="140000"/>
              </a:lnSpc>
            </a:pPr>
            <a:r>
              <a:rPr lang="en-US" b="true" sz="3000">
                <a:solidFill>
                  <a:schemeClr val="dk2">
                    <a:alpha val="100000"/>
                  </a:schemeClr>
                </a:solidFill>
                <a:latin typeface="Microsoft Yahei"/>
                <a:ea typeface="Microsoft Yahei"/>
                <a:cs typeface="Microsoft Yahei"/>
              </a:rPr>
              <a:t>过拟合处理：将Dropout引入网络</a:t>
            </a:r>
          </a:p>
        </p:txBody>
      </p:sp>
      <p:sp>
        <p:nvSpPr>
          <p:cNvPr name="TextBox 6" id="6"/>
          <p:cNvSpPr txBox="true"/>
          <p:nvPr/>
        </p:nvSpPr>
        <p:spPr>
          <a:xfrm rot="0">
            <a:off x="6209273" y="5048803"/>
            <a:ext cx="5429250" cy="1066632"/>
          </a:xfrm>
          <a:prstGeom prst="rect">
            <a:avLst/>
          </a:prstGeom>
          <a:ln/>
        </p:spPr>
        <p:txBody>
          <a:bodyPr anchor="t" rtlCol="false" lIns="66008" rIns="66008" tIns="33052" bIns="33052" anchorCtr="false" vert="horz" wrap="square">
            <a:noAutofit/>
          </a:bodyPr>
          <a:lstStyle/>
          <a:p>
            <a:pPr algn="l">
              <a:lnSpc>
                <a:spcPct val="140000"/>
              </a:lnSpc>
            </a:pPr>
            <a:r>
              <a:rPr lang="en-US" sz="1500">
                <a:solidFill>
                  <a:schemeClr val="dk1">
                    <a:alpha val="100000"/>
                  </a:schemeClr>
                </a:solidFill>
                <a:latin typeface="Microsoft Yahei"/>
                <a:ea typeface="Microsoft Yahei"/>
                <a:cs typeface="Microsoft Yahei"/>
              </a:rPr>
              <a:t>Dropout将一个小数作为其输入值，例如0.1、0.2、0.4等，这意味着随机丢弃10%、20%或40%的输出单元。</a:t>
            </a:r>
          </a:p>
        </p:txBody>
      </p:sp>
      <p:sp>
        <p:nvSpPr>
          <p:cNvPr name="TextBox 7" id="7"/>
          <p:cNvSpPr txBox="true"/>
          <p:nvPr/>
        </p:nvSpPr>
        <p:spPr>
          <a:xfrm rot="0">
            <a:off x="2265556" y="1929773"/>
            <a:ext cx="649757" cy="659403"/>
          </a:xfrm>
          <a:prstGeom prst="rect">
            <a:avLst/>
          </a:prstGeom>
          <a:ln/>
        </p:spPr>
        <p:txBody>
          <a:bodyPr anchor="ctr" rtlCol="false" lIns="66008" rIns="66008" tIns="33052" bIns="33052" anchorCtr="false" vert="horz" wrap="square">
            <a:normAutofit/>
          </a:bodyPr>
          <a:lstStyle/>
          <a:p>
            <a:pPr algn="l">
              <a:lnSpc>
                <a:spcPct val="120000"/>
              </a:lnSpc>
            </a:pPr>
            <a:r>
              <a:rPr lang="en-US" b="true" sz="2400">
                <a:solidFill>
                  <a:schemeClr val="accent1">
                    <a:alpha val="100000"/>
                  </a:schemeClr>
                </a:solidFill>
                <a:latin typeface="Microsoft Yahei"/>
                <a:ea typeface="Microsoft Yahei"/>
                <a:cs typeface="Microsoft Yahei"/>
              </a:rPr>
              <a:t>01</a:t>
            </a:r>
          </a:p>
        </p:txBody>
      </p:sp>
      <p:sp>
        <p:nvSpPr>
          <p:cNvPr name="TextBox 8" id="8"/>
          <p:cNvSpPr txBox="true"/>
          <p:nvPr/>
        </p:nvSpPr>
        <p:spPr>
          <a:xfrm rot="0">
            <a:off x="6209273" y="4435534"/>
            <a:ext cx="670891" cy="638269"/>
          </a:xfrm>
          <a:prstGeom prst="rect">
            <a:avLst/>
          </a:prstGeom>
          <a:ln/>
        </p:spPr>
        <p:txBody>
          <a:bodyPr anchor="ctr" rtlCol="false" lIns="66008" rIns="66008" tIns="33052" bIns="33052" anchorCtr="false" vert="horz" wrap="square">
            <a:normAutofit/>
          </a:bodyPr>
          <a:lstStyle/>
          <a:p>
            <a:pPr algn="l">
              <a:lnSpc>
                <a:spcPct val="120000"/>
              </a:lnSpc>
            </a:pPr>
            <a:r>
              <a:rPr lang="en-US" b="true" sz="2400">
                <a:solidFill>
                  <a:schemeClr val="accent1">
                    <a:alpha val="100000"/>
                  </a:schemeClr>
                </a:solidFill>
                <a:latin typeface="Microsoft Yahei"/>
                <a:ea typeface="Microsoft Yahei"/>
                <a:cs typeface="Microsoft Yahei"/>
              </a:rPr>
              <a:t>02</a:t>
            </a:r>
          </a:p>
        </p:txBody>
      </p:sp>
      <p:sp>
        <p:nvSpPr>
          <p:cNvPr name="AutoShape 9" id="9"/>
          <p:cNvSpPr/>
          <p:nvPr/>
        </p:nvSpPr>
        <p:spPr>
          <a:xfrm rot="0">
            <a:off x="565061" y="2098842"/>
            <a:ext cx="1498612" cy="1498612"/>
          </a:xfrm>
          <a:prstGeom prst="ellipse">
            <a:avLst/>
          </a:prstGeom>
          <a:solidFill>
            <a:schemeClr val="lt2">
              <a:alpha val="100000"/>
            </a:schemeClr>
          </a:solidFill>
          <a:ln/>
        </p:spPr>
      </p:sp>
      <p:sp>
        <p:nvSpPr>
          <p:cNvPr name="Freeform 10" id="10"/>
          <p:cNvSpPr/>
          <p:nvPr/>
        </p:nvSpPr>
        <p:spPr>
          <a:xfrm rot="0">
            <a:off x="1028447" y="2543179"/>
            <a:ext cx="571839" cy="571839"/>
          </a:xfrm>
          <a:custGeom>
            <a:avLst/>
            <a:gdLst/>
            <a:ahLst/>
            <a:cxnLst/>
            <a:rect r="r" b="b" t="t" l="l"/>
            <a:pathLst>
              <a:path h="304800" w="304800">
                <a:moveTo>
                  <a:pt x="121920" y="28651"/>
                </a:moveTo>
                <a:lnTo>
                  <a:pt x="121920" y="0"/>
                </a:lnTo>
                <a:lnTo>
                  <a:pt x="152400" y="0"/>
                </a:lnTo>
                <a:lnTo>
                  <a:pt x="152400" y="243840"/>
                </a:lnTo>
                <a:lnTo>
                  <a:pt x="304800" y="243840"/>
                </a:lnTo>
                <a:lnTo>
                  <a:pt x="243840" y="304800"/>
                </a:lnTo>
                <a:lnTo>
                  <a:pt x="30480" y="304800"/>
                </a:lnTo>
                <a:lnTo>
                  <a:pt x="0" y="243840"/>
                </a:lnTo>
                <a:lnTo>
                  <a:pt x="121920" y="243840"/>
                </a:lnTo>
                <a:lnTo>
                  <a:pt x="121920" y="213360"/>
                </a:lnTo>
                <a:lnTo>
                  <a:pt x="0" y="213360"/>
                </a:lnTo>
                <a:lnTo>
                  <a:pt x="0" y="209398"/>
                </a:lnTo>
                <a:cubicBezTo>
                  <a:pt x="56940" y="163544"/>
                  <a:pt x="99498" y="101956"/>
                  <a:pt x="121234" y="31242"/>
                </a:cubicBezTo>
                <a:lnTo>
                  <a:pt x="121920" y="28651"/>
                </a:lnTo>
                <a:close/>
                <a:moveTo>
                  <a:pt x="304343" y="213360"/>
                </a:moveTo>
                <a:lnTo>
                  <a:pt x="152400" y="213360"/>
                </a:lnTo>
                <a:lnTo>
                  <a:pt x="152400" y="207874"/>
                </a:lnTo>
                <a:cubicBezTo>
                  <a:pt x="171650" y="179451"/>
                  <a:pt x="183137" y="144409"/>
                  <a:pt x="183137" y="106680"/>
                </a:cubicBezTo>
                <a:cubicBezTo>
                  <a:pt x="183137" y="68951"/>
                  <a:pt x="171660" y="33909"/>
                  <a:pt x="151990" y="4848"/>
                </a:cubicBezTo>
                <a:lnTo>
                  <a:pt x="152400" y="5486"/>
                </a:lnTo>
                <a:lnTo>
                  <a:pt x="152400" y="2438"/>
                </a:lnTo>
                <a:cubicBezTo>
                  <a:pt x="237877" y="37719"/>
                  <a:pt x="298180" y="117796"/>
                  <a:pt x="304305" y="212646"/>
                </a:cubicBezTo>
                <a:lnTo>
                  <a:pt x="304343" y="213360"/>
                </a:lnTo>
                <a:close/>
              </a:path>
            </a:pathLst>
          </a:custGeom>
          <a:solidFill>
            <a:schemeClr val="accent1">
              <a:alpha val="100000"/>
            </a:schemeClr>
          </a:solidFill>
          <a:ln/>
        </p:spPr>
      </p:sp>
      <p:sp>
        <p:nvSpPr>
          <p:cNvPr name="AutoShape 11" id="11"/>
          <p:cNvSpPr/>
          <p:nvPr/>
        </p:nvSpPr>
        <p:spPr>
          <a:xfrm rot="0">
            <a:off x="4230875" y="4583470"/>
            <a:ext cx="1498612" cy="1498612"/>
          </a:xfrm>
          <a:prstGeom prst="ellipse">
            <a:avLst/>
          </a:prstGeom>
          <a:solidFill>
            <a:schemeClr val="lt2">
              <a:alpha val="100000"/>
            </a:schemeClr>
          </a:solidFill>
          <a:ln/>
        </p:spPr>
      </p:sp>
      <p:sp>
        <p:nvSpPr>
          <p:cNvPr name="Freeform 12" id="12"/>
          <p:cNvSpPr/>
          <p:nvPr/>
        </p:nvSpPr>
        <p:spPr>
          <a:xfrm rot="0">
            <a:off x="4713980" y="5062314"/>
            <a:ext cx="532402" cy="502824"/>
          </a:xfrm>
          <a:custGeom>
            <a:avLst/>
            <a:gdLst/>
            <a:ahLst/>
            <a:cxnLst/>
            <a:rect r="r" b="b" t="t" l="l"/>
            <a:pathLst>
              <a:path h="304800" w="304800">
                <a:moveTo>
                  <a:pt x="0" y="91440"/>
                </a:moveTo>
                <a:lnTo>
                  <a:pt x="152400" y="0"/>
                </a:lnTo>
                <a:lnTo>
                  <a:pt x="304800" y="91440"/>
                </a:lnTo>
                <a:lnTo>
                  <a:pt x="304800" y="121920"/>
                </a:lnTo>
                <a:lnTo>
                  <a:pt x="0" y="121920"/>
                </a:lnTo>
                <a:lnTo>
                  <a:pt x="0" y="91440"/>
                </a:lnTo>
                <a:close/>
                <a:moveTo>
                  <a:pt x="0" y="274320"/>
                </a:moveTo>
                <a:lnTo>
                  <a:pt x="304800" y="274320"/>
                </a:lnTo>
                <a:lnTo>
                  <a:pt x="304800" y="304800"/>
                </a:lnTo>
                <a:lnTo>
                  <a:pt x="0" y="304800"/>
                </a:lnTo>
                <a:lnTo>
                  <a:pt x="0" y="274320"/>
                </a:lnTo>
                <a:close/>
                <a:moveTo>
                  <a:pt x="30480" y="243840"/>
                </a:moveTo>
                <a:lnTo>
                  <a:pt x="274320" y="243840"/>
                </a:lnTo>
                <a:lnTo>
                  <a:pt x="274320" y="274320"/>
                </a:lnTo>
                <a:lnTo>
                  <a:pt x="30480" y="274320"/>
                </a:lnTo>
                <a:lnTo>
                  <a:pt x="30480" y="243840"/>
                </a:lnTo>
                <a:close/>
                <a:moveTo>
                  <a:pt x="30480" y="121920"/>
                </a:moveTo>
                <a:lnTo>
                  <a:pt x="91440" y="121920"/>
                </a:lnTo>
                <a:lnTo>
                  <a:pt x="91440" y="243840"/>
                </a:lnTo>
                <a:lnTo>
                  <a:pt x="30480" y="243840"/>
                </a:lnTo>
                <a:lnTo>
                  <a:pt x="30480" y="121920"/>
                </a:lnTo>
                <a:close/>
                <a:moveTo>
                  <a:pt x="121920" y="121920"/>
                </a:moveTo>
                <a:lnTo>
                  <a:pt x="182880" y="121920"/>
                </a:lnTo>
                <a:lnTo>
                  <a:pt x="182880" y="243840"/>
                </a:lnTo>
                <a:lnTo>
                  <a:pt x="121920" y="243840"/>
                </a:lnTo>
                <a:lnTo>
                  <a:pt x="121920" y="121920"/>
                </a:lnTo>
                <a:close/>
                <a:moveTo>
                  <a:pt x="213360" y="121920"/>
                </a:moveTo>
                <a:lnTo>
                  <a:pt x="274320" y="121920"/>
                </a:lnTo>
                <a:lnTo>
                  <a:pt x="274320" y="243840"/>
                </a:lnTo>
                <a:lnTo>
                  <a:pt x="213360" y="243840"/>
                </a:lnTo>
                <a:lnTo>
                  <a:pt x="213360" y="121920"/>
                </a:lnTo>
                <a:close/>
              </a:path>
            </a:pathLst>
          </a:custGeom>
          <a:solidFill>
            <a:schemeClr val="accent1">
              <a:alpha val="100000"/>
            </a:schemeClr>
          </a:solidFill>
          <a:ln/>
        </p:spPr>
      </p:sp>
    </p:spTree>
  </p:cSld>
  <p:clrMapOvr>
    <a:masterClrMapping/>
  </p:clrMapOvr>
</p:sld>
</file>

<file path=ppt/slides/slide17.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sp>
        <p:nvSpPr>
          <p:cNvPr name="AutoShape 2" id="2"/>
          <p:cNvSpPr/>
          <p:nvPr/>
        </p:nvSpPr>
        <p:spPr>
          <a:xfrm rot="0">
            <a:off x="3895707" y="1677544"/>
            <a:ext cx="1609344" cy="1609344"/>
          </a:xfrm>
          <a:prstGeom prst="ellipse">
            <a:avLst/>
          </a:prstGeom>
          <a:noFill/>
          <a:ln w="19050">
            <a:solidFill>
              <a:schemeClr val="accent1">
                <a:alpha val="100000"/>
              </a:schemeClr>
            </a:solidFill>
            <a:prstDash val="dash"/>
          </a:ln>
        </p:spPr>
      </p:sp>
      <p:sp>
        <p:nvSpPr>
          <p:cNvPr name="AutoShape 3" id="3"/>
          <p:cNvSpPr/>
          <p:nvPr/>
        </p:nvSpPr>
        <p:spPr>
          <a:xfrm rot="0">
            <a:off x="1098227" y="1677544"/>
            <a:ext cx="1609344" cy="1609344"/>
          </a:xfrm>
          <a:prstGeom prst="ellipse">
            <a:avLst/>
          </a:prstGeom>
          <a:noFill/>
          <a:ln w="19050">
            <a:solidFill>
              <a:schemeClr val="accent1">
                <a:alpha val="100000"/>
              </a:schemeClr>
            </a:solidFill>
            <a:prstDash val="dash"/>
          </a:ln>
        </p:spPr>
      </p:sp>
      <p:sp>
        <p:nvSpPr>
          <p:cNvPr name="AutoShape 4" id="4"/>
          <p:cNvSpPr/>
          <p:nvPr/>
        </p:nvSpPr>
        <p:spPr>
          <a:xfrm rot="0">
            <a:off x="9427244" y="1677544"/>
            <a:ext cx="1609344" cy="1609344"/>
          </a:xfrm>
          <a:prstGeom prst="ellipse">
            <a:avLst/>
          </a:prstGeom>
          <a:noFill/>
          <a:ln w="19050">
            <a:solidFill>
              <a:schemeClr val="accent1">
                <a:alpha val="100000"/>
              </a:schemeClr>
            </a:solidFill>
            <a:prstDash val="dash"/>
          </a:ln>
        </p:spPr>
      </p:sp>
      <p:sp>
        <p:nvSpPr>
          <p:cNvPr name="AutoShape 5" id="5"/>
          <p:cNvSpPr/>
          <p:nvPr/>
        </p:nvSpPr>
        <p:spPr>
          <a:xfrm rot="0">
            <a:off x="6661475" y="1677544"/>
            <a:ext cx="1609344" cy="1609344"/>
          </a:xfrm>
          <a:prstGeom prst="ellipse">
            <a:avLst/>
          </a:prstGeom>
          <a:noFill/>
          <a:ln w="19050">
            <a:solidFill>
              <a:schemeClr val="accent1">
                <a:alpha val="100000"/>
              </a:schemeClr>
            </a:solidFill>
            <a:prstDash val="dash"/>
          </a:ln>
        </p:spPr>
      </p:sp>
      <p:sp>
        <p:nvSpPr>
          <p:cNvPr name="TextBox 6" id="6"/>
          <p:cNvSpPr txBox="true"/>
          <p:nvPr/>
        </p:nvSpPr>
        <p:spPr>
          <a:xfrm rot="0">
            <a:off x="661799" y="3662013"/>
            <a:ext cx="2482200" cy="514233"/>
          </a:xfrm>
          <a:prstGeom prst="rect">
            <a:avLst/>
          </a:prstGeom>
          <a:ln/>
        </p:spPr>
        <p:txBody>
          <a:bodyPr anchor="ctr" rtlCol="false" lIns="123825" rIns="57150" tIns="123825" bIns="123825" anchorCtr="true" vert="horz" wrap="square">
            <a:noAutofit/>
          </a:bodyPr>
          <a:lstStyle/>
          <a:p>
            <a:pPr algn="ctr">
              <a:lnSpc>
                <a:spcPct val="120000"/>
              </a:lnSpc>
            </a:pPr>
            <a:r>
              <a:rPr lang="en-US" b="true" sz="2000">
                <a:solidFill>
                  <a:schemeClr val="accent1">
                    <a:alpha val="100000"/>
                  </a:schemeClr>
                </a:solidFill>
                <a:latin typeface="Microsoft Yahei"/>
                <a:ea typeface="Microsoft Yahei"/>
                <a:cs typeface="Microsoft Yahei"/>
              </a:rPr>
              <a:t>过拟合处理</a:t>
            </a:r>
          </a:p>
        </p:txBody>
      </p:sp>
      <p:sp>
        <p:nvSpPr>
          <p:cNvPr name="TextBox 7" id="7"/>
          <p:cNvSpPr txBox="true"/>
          <p:nvPr/>
        </p:nvSpPr>
        <p:spPr>
          <a:xfrm rot="0">
            <a:off x="659887" y="4195392"/>
            <a:ext cx="2486025" cy="2181225"/>
          </a:xfrm>
          <a:prstGeom prst="rect">
            <a:avLst/>
          </a:prstGeom>
          <a:ln/>
        </p:spPr>
        <p:txBody>
          <a:bodyPr anchor="t" rtlCol="false" lIns="123825" rIns="57150" tIns="123825" bIns="123825" anchorCtr="true" vert="horz" wrap="square">
            <a:noAutofit/>
          </a:bodyPr>
          <a:lstStyle/>
          <a:p>
            <a:pPr algn="ctr">
              <a:lnSpc>
                <a:spcPct val="140000"/>
              </a:lnSpc>
            </a:pPr>
            <a:r>
              <a:rPr lang="en-US" sz="1500">
                <a:solidFill>
                  <a:schemeClr val="dk1">
                    <a:alpha val="100000"/>
                  </a:schemeClr>
                </a:solidFill>
                <a:latin typeface="Microsoft Yahei"/>
                <a:ea typeface="Microsoft Yahei"/>
                <a:cs typeface="Microsoft Yahei"/>
              </a:rPr>
              <a:t>介绍两种过拟合处理方法，数据增强和Dropout，以减少过拟合并提高模型性能。</a:t>
            </a:r>
          </a:p>
        </p:txBody>
      </p:sp>
      <p:sp>
        <p:nvSpPr>
          <p:cNvPr name="TextBox 8" id="8"/>
          <p:cNvSpPr txBox="true"/>
          <p:nvPr/>
        </p:nvSpPr>
        <p:spPr>
          <a:xfrm rot="0">
            <a:off x="3457366" y="4195392"/>
            <a:ext cx="2486025" cy="2171700"/>
          </a:xfrm>
          <a:prstGeom prst="rect">
            <a:avLst/>
          </a:prstGeom>
          <a:ln/>
        </p:spPr>
        <p:txBody>
          <a:bodyPr anchor="t" rtlCol="false" lIns="123825" rIns="57150" tIns="123825" bIns="123825" anchorCtr="true" vert="horz" wrap="square">
            <a:noAutofit/>
          </a:bodyPr>
          <a:lstStyle/>
          <a:p>
            <a:pPr algn="ctr">
              <a:lnSpc>
                <a:spcPct val="140000"/>
              </a:lnSpc>
            </a:pPr>
            <a:r>
              <a:rPr lang="en-US" sz="1500">
                <a:solidFill>
                  <a:schemeClr val="dk1">
                    <a:alpha val="100000"/>
                  </a:schemeClr>
                </a:solidFill>
                <a:latin typeface="Microsoft Yahei"/>
                <a:ea typeface="Microsoft Yahei"/>
                <a:cs typeface="Microsoft Yahei"/>
              </a:rPr>
              <a:t>使用tf.keras.layers.experimental.preprocessing实效数据增强，可以像其他层一样包含在模型中，并在GPU上运行。</a:t>
            </a:r>
          </a:p>
        </p:txBody>
      </p:sp>
      <p:sp>
        <p:nvSpPr>
          <p:cNvPr name="TextBox 9" id="9"/>
          <p:cNvSpPr txBox="true"/>
          <p:nvPr/>
        </p:nvSpPr>
        <p:spPr>
          <a:xfrm rot="0">
            <a:off x="6223135" y="4195392"/>
            <a:ext cx="2486025" cy="2171700"/>
          </a:xfrm>
          <a:prstGeom prst="rect">
            <a:avLst/>
          </a:prstGeom>
          <a:ln/>
        </p:spPr>
        <p:txBody>
          <a:bodyPr anchor="t" rtlCol="false" lIns="123825" rIns="57150" tIns="123825" bIns="123825" anchorCtr="true" vert="horz" wrap="square">
            <a:noAutofit/>
          </a:bodyPr>
          <a:lstStyle/>
          <a:p>
            <a:pPr algn="ctr">
              <a:lnSpc>
                <a:spcPct val="140000"/>
              </a:lnSpc>
            </a:pPr>
            <a:r>
              <a:rPr lang="en-US" sz="1500">
                <a:solidFill>
                  <a:schemeClr val="dk1">
                    <a:alpha val="100000"/>
                  </a:schemeClr>
                </a:solidFill>
                <a:latin typeface="Microsoft Yahei"/>
                <a:ea typeface="Microsoft Yahei"/>
                <a:cs typeface="Microsoft Yahei"/>
              </a:rPr>
              <a:t>将Dropout引入网络是一种正则化处理形式，通过随机删除层中的输出单元来减少过拟合。</a:t>
            </a:r>
          </a:p>
        </p:txBody>
      </p:sp>
      <p:sp>
        <p:nvSpPr>
          <p:cNvPr name="TextBox 10" id="10"/>
          <p:cNvSpPr txBox="true"/>
          <p:nvPr/>
        </p:nvSpPr>
        <p:spPr>
          <a:xfrm rot="0">
            <a:off x="8988903" y="4195392"/>
            <a:ext cx="2486025" cy="2171700"/>
          </a:xfrm>
          <a:prstGeom prst="rect">
            <a:avLst/>
          </a:prstGeom>
          <a:ln/>
        </p:spPr>
        <p:txBody>
          <a:bodyPr anchor="t" rtlCol="false" lIns="123825" rIns="57150" tIns="123825" bIns="123825" anchorCtr="true" vert="horz" wrap="square">
            <a:noAutofit/>
          </a:bodyPr>
          <a:lstStyle/>
          <a:p>
            <a:pPr algn="ctr">
              <a:lnSpc>
                <a:spcPct val="140000"/>
              </a:lnSpc>
            </a:pPr>
            <a:r>
              <a:rPr lang="en-US" sz="1500">
                <a:solidFill>
                  <a:schemeClr val="dk1">
                    <a:alpha val="100000"/>
                  </a:schemeClr>
                </a:solidFill>
                <a:latin typeface="Microsoft Yahei"/>
                <a:ea typeface="Microsoft Yahei"/>
                <a:cs typeface="Microsoft Yahei"/>
              </a:rPr>
              <a:t>重新编译和训练模型，使用经过数据增强和Dropout处理后的数据，以获得更好的结果。</a:t>
            </a:r>
          </a:p>
        </p:txBody>
      </p:sp>
      <p:sp>
        <p:nvSpPr>
          <p:cNvPr name="TextBox 11" id="11"/>
          <p:cNvSpPr txBox="true"/>
          <p:nvPr/>
        </p:nvSpPr>
        <p:spPr>
          <a:xfrm rot="0">
            <a:off x="3459279" y="3662013"/>
            <a:ext cx="2482200" cy="514233"/>
          </a:xfrm>
          <a:prstGeom prst="rect">
            <a:avLst/>
          </a:prstGeom>
          <a:ln/>
        </p:spPr>
        <p:txBody>
          <a:bodyPr anchor="ctr" rtlCol="false" lIns="123825" rIns="57150" tIns="123825" bIns="123825" anchorCtr="true" vert="horz" wrap="square">
            <a:noAutofit/>
          </a:bodyPr>
          <a:lstStyle/>
          <a:p>
            <a:pPr algn="ctr">
              <a:lnSpc>
                <a:spcPct val="120000"/>
              </a:lnSpc>
            </a:pPr>
            <a:r>
              <a:rPr lang="en-US" b="true" sz="2000">
                <a:solidFill>
                  <a:schemeClr val="accent1">
                    <a:alpha val="100000"/>
                  </a:schemeClr>
                </a:solidFill>
                <a:latin typeface="Microsoft Yahei"/>
                <a:ea typeface="Microsoft Yahei"/>
                <a:cs typeface="Microsoft Yahei"/>
              </a:rPr>
              <a:t>数据增强</a:t>
            </a:r>
          </a:p>
        </p:txBody>
      </p:sp>
      <p:sp>
        <p:nvSpPr>
          <p:cNvPr name="TextBox 12" id="12"/>
          <p:cNvSpPr txBox="true"/>
          <p:nvPr/>
        </p:nvSpPr>
        <p:spPr>
          <a:xfrm rot="0">
            <a:off x="6225047" y="3662013"/>
            <a:ext cx="2482200" cy="514233"/>
          </a:xfrm>
          <a:prstGeom prst="rect">
            <a:avLst/>
          </a:prstGeom>
          <a:ln/>
        </p:spPr>
        <p:txBody>
          <a:bodyPr anchor="ctr" rtlCol="false" lIns="123825" rIns="57150" tIns="123825" bIns="123825" anchorCtr="true" vert="horz" wrap="square">
            <a:noAutofit/>
          </a:bodyPr>
          <a:lstStyle/>
          <a:p>
            <a:pPr algn="ctr">
              <a:lnSpc>
                <a:spcPct val="120000"/>
              </a:lnSpc>
            </a:pPr>
            <a:r>
              <a:rPr lang="en-US" b="true" sz="2000">
                <a:solidFill>
                  <a:schemeClr val="accent1">
                    <a:alpha val="100000"/>
                  </a:schemeClr>
                </a:solidFill>
                <a:latin typeface="Microsoft Yahei"/>
                <a:ea typeface="Microsoft Yahei"/>
                <a:cs typeface="Microsoft Yahei"/>
              </a:rPr>
              <a:t>Dropout</a:t>
            </a:r>
          </a:p>
        </p:txBody>
      </p:sp>
      <p:sp>
        <p:nvSpPr>
          <p:cNvPr name="TextBox 13" id="13"/>
          <p:cNvSpPr txBox="true"/>
          <p:nvPr/>
        </p:nvSpPr>
        <p:spPr>
          <a:xfrm rot="0">
            <a:off x="8990816" y="3662013"/>
            <a:ext cx="2482200" cy="514233"/>
          </a:xfrm>
          <a:prstGeom prst="rect">
            <a:avLst/>
          </a:prstGeom>
          <a:ln/>
        </p:spPr>
        <p:txBody>
          <a:bodyPr anchor="ctr" rtlCol="false" lIns="123825" rIns="57150" tIns="123825" bIns="123825" anchorCtr="true" vert="horz" wrap="square">
            <a:noAutofit/>
          </a:bodyPr>
          <a:lstStyle/>
          <a:p>
            <a:pPr algn="ctr">
              <a:lnSpc>
                <a:spcPct val="120000"/>
              </a:lnSpc>
            </a:pPr>
            <a:r>
              <a:rPr lang="en-US" b="true" sz="2000">
                <a:solidFill>
                  <a:schemeClr val="accent1">
                    <a:alpha val="100000"/>
                  </a:schemeClr>
                </a:solidFill>
                <a:latin typeface="Microsoft Yahei"/>
                <a:ea typeface="Microsoft Yahei"/>
                <a:cs typeface="Microsoft Yahei"/>
              </a:rPr>
              <a:t>编译和训练</a:t>
            </a:r>
          </a:p>
        </p:txBody>
      </p:sp>
      <p:sp>
        <p:nvSpPr>
          <p:cNvPr name="TextBox 14" id="14"/>
          <p:cNvSpPr txBox="true"/>
          <p:nvPr/>
        </p:nvSpPr>
        <p:spPr>
          <a:xfrm rot="0">
            <a:off x="476023" y="265328"/>
            <a:ext cx="11239500" cy="914400"/>
          </a:xfrm>
          <a:prstGeom prst="rect">
            <a:avLst/>
          </a:prstGeom>
          <a:ln/>
        </p:spPr>
        <p:txBody>
          <a:bodyPr anchor="ctr" rtlCol="false" lIns="123825" rIns="57150" tIns="123825" bIns="123825" anchorCtr="false" vert="horz" wrap="square">
            <a:noAutofit/>
          </a:bodyPr>
          <a:lstStyle/>
          <a:p>
            <a:pPr>
              <a:lnSpc>
                <a:spcPct val="140000"/>
              </a:lnSpc>
            </a:pPr>
            <a:r>
              <a:rPr lang="en-US" b="true" sz="3000">
                <a:solidFill>
                  <a:schemeClr val="dk2">
                    <a:alpha val="100000"/>
                  </a:schemeClr>
                </a:solidFill>
                <a:latin typeface="Microsoft Yahei"/>
                <a:ea typeface="Microsoft Yahei"/>
                <a:cs typeface="Microsoft Yahei"/>
              </a:rPr>
              <a:t>重新编译和训练模型</a:t>
            </a:r>
          </a:p>
        </p:txBody>
      </p:sp>
      <p:sp>
        <p:nvSpPr>
          <p:cNvPr name="TextBox 15" id="15"/>
          <p:cNvSpPr txBox="true"/>
          <p:nvPr/>
        </p:nvSpPr>
        <p:spPr>
          <a:xfrm rot="0">
            <a:off x="1278080" y="1894928"/>
            <a:ext cx="1249638" cy="1174576"/>
          </a:xfrm>
          <a:prstGeom prst="rect">
            <a:avLst/>
          </a:prstGeom>
          <a:noFill/>
          <a:ln>
            <a:prstDash val="dash"/>
          </a:ln>
        </p:spPr>
        <p:txBody>
          <a:bodyPr anchor="ctr" rtlCol="false" lIns="0" rIns="0" tIns="0" bIns="0" anchorCtr="true" vert="horz" wrap="none">
            <a:noAutofit/>
          </a:bodyPr>
          <a:lstStyle/>
          <a:p>
            <a:pPr algn="ctr">
              <a:lnSpc>
                <a:spcPct val="100000"/>
              </a:lnSpc>
              <a:spcBef>
                <a:spcPct val="0"/>
              </a:spcBef>
            </a:pPr>
            <a:r>
              <a:rPr lang="en-US" sz="4950">
                <a:solidFill>
                  <a:schemeClr val="accent1">
                    <a:alpha val="100000"/>
                  </a:schemeClr>
                </a:solidFill>
                <a:latin typeface="微软雅黑"/>
                <a:ea typeface="微软雅黑"/>
                <a:cs typeface="微软雅黑"/>
              </a:rPr>
              <a:t>01</a:t>
            </a:r>
          </a:p>
        </p:txBody>
      </p:sp>
      <p:sp>
        <p:nvSpPr>
          <p:cNvPr name="TextBox 16" id="16"/>
          <p:cNvSpPr txBox="true"/>
          <p:nvPr/>
        </p:nvSpPr>
        <p:spPr>
          <a:xfrm rot="0">
            <a:off x="4075560" y="1894928"/>
            <a:ext cx="1249638" cy="1174576"/>
          </a:xfrm>
          <a:prstGeom prst="rect">
            <a:avLst/>
          </a:prstGeom>
          <a:noFill/>
          <a:ln>
            <a:prstDash val="dash"/>
          </a:ln>
        </p:spPr>
        <p:txBody>
          <a:bodyPr anchor="ctr" rtlCol="false" lIns="0" rIns="0" tIns="0" bIns="0" anchorCtr="true" vert="horz" wrap="none">
            <a:noAutofit/>
          </a:bodyPr>
          <a:lstStyle/>
          <a:p>
            <a:pPr algn="ctr">
              <a:lnSpc>
                <a:spcPct val="100000"/>
              </a:lnSpc>
              <a:spcBef>
                <a:spcPct val="0"/>
              </a:spcBef>
            </a:pPr>
            <a:r>
              <a:rPr lang="en-US" sz="4950">
                <a:solidFill>
                  <a:schemeClr val="accent1">
                    <a:alpha val="100000"/>
                  </a:schemeClr>
                </a:solidFill>
                <a:latin typeface="微软雅黑"/>
                <a:ea typeface="微软雅黑"/>
                <a:cs typeface="微软雅黑"/>
              </a:rPr>
              <a:t>02</a:t>
            </a:r>
          </a:p>
        </p:txBody>
      </p:sp>
      <p:sp>
        <p:nvSpPr>
          <p:cNvPr name="TextBox 17" id="17"/>
          <p:cNvSpPr txBox="true"/>
          <p:nvPr/>
        </p:nvSpPr>
        <p:spPr>
          <a:xfrm rot="0">
            <a:off x="6841328" y="1894928"/>
            <a:ext cx="1249638" cy="1174576"/>
          </a:xfrm>
          <a:prstGeom prst="rect">
            <a:avLst/>
          </a:prstGeom>
          <a:noFill/>
          <a:ln>
            <a:prstDash val="dash"/>
          </a:ln>
        </p:spPr>
        <p:txBody>
          <a:bodyPr anchor="ctr" rtlCol="false" lIns="0" rIns="0" tIns="0" bIns="0" anchorCtr="true" vert="horz" wrap="none">
            <a:noAutofit/>
          </a:bodyPr>
          <a:lstStyle/>
          <a:p>
            <a:pPr algn="ctr">
              <a:lnSpc>
                <a:spcPct val="100000"/>
              </a:lnSpc>
              <a:spcBef>
                <a:spcPct val="0"/>
              </a:spcBef>
            </a:pPr>
            <a:r>
              <a:rPr lang="en-US" sz="4950">
                <a:solidFill>
                  <a:schemeClr val="accent1">
                    <a:alpha val="100000"/>
                  </a:schemeClr>
                </a:solidFill>
                <a:latin typeface="微软雅黑"/>
                <a:ea typeface="微软雅黑"/>
                <a:cs typeface="微软雅黑"/>
              </a:rPr>
              <a:t>03</a:t>
            </a:r>
          </a:p>
        </p:txBody>
      </p:sp>
      <p:sp>
        <p:nvSpPr>
          <p:cNvPr name="TextBox 18" id="18"/>
          <p:cNvSpPr txBox="true"/>
          <p:nvPr/>
        </p:nvSpPr>
        <p:spPr>
          <a:xfrm rot="0">
            <a:off x="9607097" y="1894928"/>
            <a:ext cx="1249638" cy="1174576"/>
          </a:xfrm>
          <a:prstGeom prst="rect">
            <a:avLst/>
          </a:prstGeom>
          <a:noFill/>
          <a:ln>
            <a:prstDash val="dash"/>
          </a:ln>
        </p:spPr>
        <p:txBody>
          <a:bodyPr anchor="ctr" rtlCol="false" lIns="0" rIns="0" tIns="0" bIns="0" anchorCtr="true" vert="horz" wrap="none">
            <a:noAutofit/>
          </a:bodyPr>
          <a:lstStyle/>
          <a:p>
            <a:pPr algn="ctr">
              <a:lnSpc>
                <a:spcPct val="100000"/>
              </a:lnSpc>
              <a:spcBef>
                <a:spcPct val="0"/>
              </a:spcBef>
            </a:pPr>
            <a:r>
              <a:rPr lang="en-US" sz="4950">
                <a:solidFill>
                  <a:schemeClr val="accent1">
                    <a:alpha val="100000"/>
                  </a:schemeClr>
                </a:solidFill>
                <a:latin typeface="微软雅黑"/>
                <a:ea typeface="微软雅黑"/>
                <a:cs typeface="微软雅黑"/>
              </a:rPr>
              <a:t>04</a:t>
            </a:r>
          </a:p>
        </p:txBody>
      </p:sp>
    </p:spTree>
  </p:cSld>
  <p:clrMapOvr>
    <a:masterClrMapping/>
  </p:clrMapOvr>
</p:sld>
</file>

<file path=ppt/slides/slide18.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sp>
        <p:nvSpPr>
          <p:cNvPr name="TextBox 2" id="2"/>
          <p:cNvSpPr txBox="true"/>
          <p:nvPr/>
        </p:nvSpPr>
        <p:spPr>
          <a:xfrm rot="0">
            <a:off x="5807927" y="2358377"/>
            <a:ext cx="5907405" cy="1510312"/>
          </a:xfrm>
          <a:prstGeom prst="rect">
            <a:avLst/>
          </a:prstGeom>
          <a:noFill/>
          <a:ln/>
        </p:spPr>
        <p:txBody>
          <a:bodyPr anchor="ctr" rtlCol="false" lIns="91440" rIns="91440" tIns="45720" bIns="45720" anchorCtr="false" vert="horz" wrap="square">
            <a:noAutofit/>
          </a:bodyPr>
          <a:lstStyle/>
          <a:p>
            <a:pPr algn="l">
              <a:lnSpc>
                <a:spcPct val="140000"/>
              </a:lnSpc>
            </a:pPr>
            <a:r>
              <a:rPr lang="en-US" sz="1500">
                <a:solidFill>
                  <a:schemeClr val="dk1">
                    <a:alpha val="100000"/>
                  </a:schemeClr>
                </a:solidFill>
                <a:latin typeface="微软雅黑"/>
                <a:ea typeface="微软雅黑"/>
                <a:cs typeface="微软雅黑"/>
              </a:rPr>
              <a:t>使用最新创建的模型对未包含在训练或验证集中的图像进行分类处理。</a:t>
            </a:r>
          </a:p>
        </p:txBody>
      </p:sp>
      <p:sp>
        <p:nvSpPr>
          <p:cNvPr name="TextBox 3" id="3"/>
          <p:cNvSpPr txBox="true"/>
          <p:nvPr/>
        </p:nvSpPr>
        <p:spPr>
          <a:xfrm rot="0">
            <a:off x="5807927" y="1857281"/>
            <a:ext cx="4673593" cy="501096"/>
          </a:xfrm>
          <a:prstGeom prst="rect">
            <a:avLst/>
          </a:prstGeom>
          <a:noFill/>
          <a:ln/>
        </p:spPr>
        <p:txBody>
          <a:bodyPr anchor="ctr" rtlCol="false" lIns="91440" rIns="91440" tIns="45720" bIns="45720" anchorCtr="false" vert="horz" wrap="square">
            <a:noAutofit/>
          </a:bodyPr>
          <a:lstStyle/>
          <a:p>
            <a:pPr algn="l">
              <a:lnSpc>
                <a:spcPct val="80000"/>
              </a:lnSpc>
            </a:pPr>
            <a:r>
              <a:rPr lang="en-US" b="true" sz="2400">
                <a:solidFill>
                  <a:schemeClr val="accent1">
                    <a:alpha val="100000"/>
                  </a:schemeClr>
                </a:solidFill>
                <a:latin typeface="微软雅黑"/>
                <a:ea typeface="微软雅黑"/>
                <a:cs typeface="微软雅黑"/>
              </a:rPr>
              <a:t>智能翻译系统</a:t>
            </a:r>
          </a:p>
        </p:txBody>
      </p:sp>
      <p:sp>
        <p:nvSpPr>
          <p:cNvPr name="TextBox 4" id="4"/>
          <p:cNvSpPr txBox="true"/>
          <p:nvPr/>
        </p:nvSpPr>
        <p:spPr>
          <a:xfrm rot="0">
            <a:off x="5807927" y="4837221"/>
            <a:ext cx="5907596" cy="1490999"/>
          </a:xfrm>
          <a:prstGeom prst="rect">
            <a:avLst/>
          </a:prstGeom>
          <a:noFill/>
          <a:ln/>
        </p:spPr>
        <p:txBody>
          <a:bodyPr anchor="ctr" rtlCol="false" lIns="91440" rIns="91440" tIns="45720" bIns="45720" anchorCtr="false" vert="horz" wrap="square">
            <a:noAutofit/>
          </a:bodyPr>
          <a:lstStyle/>
          <a:p>
            <a:pPr algn="l">
              <a:lnSpc>
                <a:spcPct val="140000"/>
              </a:lnSpc>
            </a:pPr>
            <a:r>
              <a:rPr lang="en-US" sz="1500">
                <a:solidFill>
                  <a:schemeClr val="dk1">
                    <a:alpha val="100000"/>
                  </a:schemeClr>
                </a:solidFill>
                <a:latin typeface="微软雅黑"/>
                <a:ea typeface="微软雅黑"/>
                <a:cs typeface="微软雅黑"/>
              </a:rPr>
              <a:t>通过模型预测新数据的类别，为图像分类提供决策依据，以实现智能翻译功能。</a:t>
            </a:r>
          </a:p>
        </p:txBody>
      </p:sp>
      <p:sp>
        <p:nvSpPr>
          <p:cNvPr name="TextBox 5" id="5"/>
          <p:cNvSpPr txBox="true"/>
          <p:nvPr/>
        </p:nvSpPr>
        <p:spPr>
          <a:xfrm rot="0">
            <a:off x="5807927" y="4336125"/>
            <a:ext cx="4673593" cy="501096"/>
          </a:xfrm>
          <a:prstGeom prst="rect">
            <a:avLst/>
          </a:prstGeom>
          <a:noFill/>
          <a:ln/>
        </p:spPr>
        <p:txBody>
          <a:bodyPr anchor="ctr" rtlCol="false" lIns="91440" rIns="91440" tIns="45720" bIns="45720" anchorCtr="false" vert="horz" wrap="square">
            <a:noAutofit/>
          </a:bodyPr>
          <a:lstStyle/>
          <a:p>
            <a:pPr algn="l">
              <a:lnSpc>
                <a:spcPct val="80000"/>
              </a:lnSpc>
            </a:pPr>
            <a:r>
              <a:rPr lang="en-US" b="true" sz="2400">
                <a:solidFill>
                  <a:schemeClr val="accent1">
                    <a:alpha val="100000"/>
                  </a:schemeClr>
                </a:solidFill>
                <a:latin typeface="微软雅黑"/>
                <a:ea typeface="微软雅黑"/>
                <a:cs typeface="微软雅黑"/>
              </a:rPr>
              <a:t>翻译结果</a:t>
            </a:r>
          </a:p>
        </p:txBody>
      </p:sp>
      <p:sp>
        <p:nvSpPr>
          <p:cNvPr name="TextBox 6" id="6"/>
          <p:cNvSpPr txBox="true"/>
          <p:nvPr/>
        </p:nvSpPr>
        <p:spPr>
          <a:xfrm rot="0">
            <a:off x="476023" y="265328"/>
            <a:ext cx="11239500" cy="914400"/>
          </a:xfrm>
          <a:prstGeom prst="rect">
            <a:avLst/>
          </a:prstGeom>
          <a:ln/>
        </p:spPr>
        <p:txBody>
          <a:bodyPr anchor="t" rtlCol="false" lIns="123825" rIns="57150" tIns="123825" bIns="123825" anchorCtr="false" vert="horz" wrap="square">
            <a:spAutoFit/>
          </a:bodyPr>
          <a:lstStyle/>
          <a:p>
            <a:pPr>
              <a:lnSpc>
                <a:spcPct val="140000"/>
              </a:lnSpc>
            </a:pPr>
            <a:r>
              <a:rPr lang="en-US" b="true" sz="3000">
                <a:solidFill>
                  <a:schemeClr val="dk2">
                    <a:alpha val="100000"/>
                  </a:schemeClr>
                </a:solidFill>
                <a:latin typeface="Microsoft Yahei"/>
                <a:ea typeface="Microsoft Yahei"/>
                <a:cs typeface="Microsoft Yahei"/>
              </a:rPr>
              <a:t>预测新数据</a:t>
            </a:r>
          </a:p>
        </p:txBody>
      </p:sp>
      <p:pic>
        <p:nvPicPr>
          <p:cNvPr name="Picture 7" id="7"/>
          <p:cNvPicPr>
            <a:picLocks noChangeAspect="true"/>
          </p:cNvPicPr>
          <p:nvPr/>
        </p:nvPicPr>
        <p:blipFill>
          <a:blip r:embed="rId3"/>
          <a:srcRect t="22118" b="22118"/>
          <a:stretch>
            <a:fillRect/>
          </a:stretch>
        </p:blipFill>
        <p:spPr>
          <a:xfrm rot="0">
            <a:off x="590913" y="1812694"/>
            <a:ext cx="4953101" cy="2071521"/>
          </a:xfrm>
          <a:prstGeom prst="rect">
            <a:avLst/>
          </a:prstGeom>
        </p:spPr>
      </p:pic>
      <p:pic>
        <p:nvPicPr>
          <p:cNvPr name="Picture 8" id="8"/>
          <p:cNvPicPr>
            <a:picLocks noChangeAspect="true"/>
          </p:cNvPicPr>
          <p:nvPr/>
        </p:nvPicPr>
        <p:blipFill>
          <a:blip r:embed="rId4"/>
          <a:srcRect t="12603" b="12603"/>
          <a:stretch>
            <a:fillRect/>
          </a:stretch>
        </p:blipFill>
        <p:spPr>
          <a:xfrm rot="0">
            <a:off x="590913" y="4315856"/>
            <a:ext cx="4953101" cy="2071521"/>
          </a:xfrm>
          <a:prstGeom prst="rect">
            <a:avLst/>
          </a:prstGeom>
        </p:spPr>
      </p:pic>
    </p:spTree>
  </p:cSld>
  <p:clrMapOvr>
    <a:masterClrMapping/>
  </p:clrMapOvr>
</p:sld>
</file>

<file path=ppt/slides/slide19.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sp>
        <p:nvSpPr>
          <p:cNvPr name="TextBox 2" id="2"/>
          <p:cNvSpPr txBox="true"/>
          <p:nvPr/>
        </p:nvSpPr>
        <p:spPr>
          <a:xfrm rot="0">
            <a:off x="5356704" y="2388266"/>
            <a:ext cx="5981700" cy="1371600"/>
          </a:xfrm>
          <a:prstGeom prst="rect">
            <a:avLst/>
          </a:prstGeom>
          <a:ln/>
        </p:spPr>
        <p:txBody>
          <a:bodyPr anchor="t" rtlCol="false" lIns="114300" rIns="114300" tIns="57150" bIns="57150" anchorCtr="false" vert="horz" wrap="square">
            <a:spAutoFit/>
          </a:bodyPr>
          <a:lstStyle/>
          <a:p>
            <a:pPr algn="r">
              <a:lnSpc>
                <a:spcPct val="120000"/>
              </a:lnSpc>
            </a:pPr>
            <a:r>
              <a:rPr lang="en-US" b="true" sz="6600">
                <a:solidFill>
                  <a:srgbClr val="1338FD">
                    <a:alpha val="100000"/>
                  </a:srgbClr>
                </a:solidFill>
                <a:latin typeface="Microsoft Yahei"/>
                <a:ea typeface="Microsoft Yahei"/>
                <a:cs typeface="Microsoft Yahei"/>
              </a:rPr>
              <a:t>03</a:t>
            </a:r>
          </a:p>
        </p:txBody>
      </p:sp>
      <p:sp>
        <p:nvSpPr>
          <p:cNvPr name="TextBox 3" id="3"/>
          <p:cNvSpPr txBox="true"/>
          <p:nvPr/>
        </p:nvSpPr>
        <p:spPr>
          <a:xfrm rot="0">
            <a:off x="853596" y="4258462"/>
            <a:ext cx="10484808" cy="1798058"/>
          </a:xfrm>
          <a:prstGeom prst="rect">
            <a:avLst/>
          </a:prstGeom>
          <a:ln/>
        </p:spPr>
        <p:txBody>
          <a:bodyPr anchor="t" rtlCol="false" lIns="114300" rIns="114300" tIns="57150" bIns="57150" anchorCtr="false" vert="horz" wrap="square">
            <a:normAutofit/>
          </a:bodyPr>
          <a:lstStyle/>
          <a:p>
            <a:pPr algn="r">
              <a:lnSpc>
                <a:spcPct val="120000"/>
              </a:lnSpc>
            </a:pPr>
            <a:r>
              <a:rPr lang="en-US" b="true" sz="4050">
                <a:solidFill>
                  <a:srgbClr val="020A49">
                    <a:alpha val="100000"/>
                  </a:srgbClr>
                </a:solidFill>
                <a:latin typeface="Microsoft Yahei"/>
                <a:ea typeface="Microsoft Yahei"/>
                <a:cs typeface="Microsoft Yahei"/>
              </a:rPr>
              <a:t>智能翻译系统</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3"/>
          <a:srcRect/>
          <a:stretch>
            <a:fillRect/>
          </a:stretch>
        </p:blipFill>
        <p:spPr>
          <a:xfrm rot="0">
            <a:off x="0" y="0"/>
            <a:ext cx="12192000" cy="6858000"/>
          </a:xfrm>
          <a:prstGeom prst="rect">
            <a:avLst/>
          </a:prstGeom>
        </p:spPr>
      </p:pic>
      <p:sp>
        <p:nvSpPr>
          <p:cNvPr name="TextBox 3" id="3"/>
          <p:cNvSpPr txBox="true"/>
          <p:nvPr/>
        </p:nvSpPr>
        <p:spPr>
          <a:xfrm rot="0">
            <a:off x="9776770" y="663596"/>
            <a:ext cx="2197085" cy="766889"/>
          </a:xfrm>
          <a:prstGeom prst="rect">
            <a:avLst/>
          </a:prstGeom>
          <a:ln/>
        </p:spPr>
        <p:txBody>
          <a:bodyPr anchor="b" rtlCol="false" lIns="114300" rIns="114300" tIns="57150" bIns="57150" anchorCtr="true" vert="horz" wrap="square">
            <a:normAutofit/>
          </a:bodyPr>
          <a:lstStyle/>
          <a:p>
            <a:pPr algn="ctr">
              <a:lnSpc>
                <a:spcPct val="120000"/>
              </a:lnSpc>
            </a:pPr>
            <a:r>
              <a:rPr lang="en-US" sz="1200">
                <a:solidFill>
                  <a:srgbClr val="232323">
                    <a:alpha val="100000"/>
                  </a:srgbClr>
                </a:solidFill>
                <a:latin typeface="Microsoft Yahei"/>
                <a:ea typeface="Microsoft Yahei"/>
                <a:cs typeface="Microsoft Yahei"/>
              </a:rPr>
              <a:t>CATALOGUE</a:t>
            </a:r>
          </a:p>
        </p:txBody>
      </p:sp>
      <p:sp>
        <p:nvSpPr>
          <p:cNvPr name="TextBox 4" id="4"/>
          <p:cNvSpPr txBox="true"/>
          <p:nvPr/>
        </p:nvSpPr>
        <p:spPr>
          <a:xfrm rot="0">
            <a:off x="7492225" y="198162"/>
            <a:ext cx="4405428" cy="977265"/>
          </a:xfrm>
          <a:prstGeom prst="rect">
            <a:avLst/>
          </a:prstGeom>
          <a:ln/>
        </p:spPr>
        <p:txBody>
          <a:bodyPr anchor="b" rtlCol="false" lIns="91440" rIns="91440" tIns="45720" bIns="45720" anchorCtr="false" vert="horz" wrap="square">
            <a:normAutofit/>
          </a:bodyPr>
          <a:lstStyle/>
          <a:p>
            <a:pPr algn="r">
              <a:lnSpc>
                <a:spcPct val="100000"/>
              </a:lnSpc>
              <a:spcBef>
                <a:spcPts val="375"/>
              </a:spcBef>
            </a:pPr>
            <a:r>
              <a:rPr lang="en-US" b="true" sz="5400">
                <a:solidFill>
                  <a:srgbClr val="1338FD">
                    <a:alpha val="100000"/>
                  </a:srgbClr>
                </a:solidFill>
                <a:latin typeface="Microsoft Yahei"/>
                <a:ea typeface="Microsoft Yahei"/>
                <a:cs typeface="Microsoft Yahei"/>
              </a:rPr>
              <a:t>目 录</a:t>
            </a:r>
          </a:p>
        </p:txBody>
      </p:sp>
      <p:sp>
        <p:nvSpPr>
          <p:cNvPr name="TextBox 5" id="5"/>
          <p:cNvSpPr txBox="true"/>
          <p:nvPr/>
        </p:nvSpPr>
        <p:spPr>
          <a:xfrm rot="0">
            <a:off x="3929543" y="1484275"/>
            <a:ext cx="6612681" cy="4969951"/>
          </a:xfrm>
          <a:prstGeom prst="rect">
            <a:avLst/>
          </a:prstGeom>
          <a:ln/>
        </p:spPr>
        <p:txBody>
          <a:bodyPr anchor="ctr" rtlCol="false" lIns="91440" rIns="91440" tIns="45720" bIns="45720" anchorCtr="false" vert="horz" wrap="square">
            <a:noAutofit/>
          </a:bodyPr>
          <a:lstStyle/>
          <a:p>
            <a:pPr lvl="0" indent="-203200" marL="203200" algn="l">
              <a:lnSpc>
                <a:spcPct val="150000"/>
              </a:lnSpc>
              <a:spcBef>
                <a:spcPts val="375"/>
              </a:spcBef>
              <a:buFont typeface="Arial"/>
              <a:buChar char="•"/>
            </a:pPr>
            <a:r>
              <a:rPr lang="en-US" sz="2400">
                <a:solidFill>
                  <a:srgbClr val="020A49">
                    <a:alpha val="100000"/>
                  </a:srgbClr>
                </a:solidFill>
                <a:latin typeface="Microsoft Yahei"/>
                <a:ea typeface="Microsoft Yahei"/>
                <a:cs typeface="Microsoft Yahei"/>
              </a:rPr>
              <a:t>汽车油耗预测实战</a:t>
            </a:r>
          </a:p>
          <a:p>
            <a:pPr lvl="0" indent="-203200" marL="203200" algn="l">
              <a:lnSpc>
                <a:spcPct val="150000"/>
              </a:lnSpc>
              <a:spcBef>
                <a:spcPts val="375"/>
              </a:spcBef>
              <a:buFont typeface="Arial"/>
              <a:buChar char="•"/>
            </a:pPr>
            <a:r>
              <a:rPr lang="en-US" sz="2400">
                <a:solidFill>
                  <a:srgbClr val="020A49">
                    <a:alpha val="100000"/>
                  </a:srgbClr>
                </a:solidFill>
                <a:latin typeface="Microsoft Yahei"/>
                <a:ea typeface="Microsoft Yahei"/>
                <a:cs typeface="Microsoft Yahei"/>
              </a:rPr>
              <a:t>图像分类器</a:t>
            </a:r>
          </a:p>
          <a:p>
            <a:pPr lvl="0" indent="-203200" marL="203200" algn="l">
              <a:lnSpc>
                <a:spcPct val="150000"/>
              </a:lnSpc>
              <a:spcBef>
                <a:spcPts val="375"/>
              </a:spcBef>
              <a:buFont typeface="Arial"/>
              <a:buChar char="•"/>
            </a:pPr>
            <a:r>
              <a:rPr lang="en-US" sz="2400">
                <a:solidFill>
                  <a:srgbClr val="020A49">
                    <a:alpha val="100000"/>
                  </a:srgbClr>
                </a:solidFill>
                <a:latin typeface="Microsoft Yahei"/>
                <a:ea typeface="Microsoft Yahei"/>
                <a:cs typeface="Microsoft Yahei"/>
              </a:rPr>
              <a:t>智能翻译系统</a:t>
            </a:r>
          </a:p>
        </p:txBody>
      </p:sp>
    </p:spTree>
  </p:cSld>
  <p:clrMapOvr>
    <a:masterClrMapping/>
  </p:clrMapOvr>
</p:sld>
</file>

<file path=ppt/slides/slide20.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sp>
        <p:nvSpPr>
          <p:cNvPr name="AutoShape 2" id="2"/>
          <p:cNvSpPr/>
          <p:nvPr/>
        </p:nvSpPr>
        <p:spPr>
          <a:xfrm rot="0">
            <a:off x="6185766" y="1751287"/>
            <a:ext cx="5242663" cy="4234459"/>
          </a:xfrm>
          <a:prstGeom prst="roundRect">
            <a:avLst/>
          </a:prstGeom>
          <a:solidFill>
            <a:schemeClr val="lt2">
              <a:alpha val="100000"/>
            </a:schemeClr>
          </a:solidFill>
          <a:ln/>
        </p:spPr>
      </p:sp>
      <p:sp>
        <p:nvSpPr>
          <p:cNvPr name="AutoShape 3" id="3"/>
          <p:cNvSpPr/>
          <p:nvPr/>
        </p:nvSpPr>
        <p:spPr>
          <a:xfrm rot="0">
            <a:off x="763571" y="1751287"/>
            <a:ext cx="5242663" cy="4234459"/>
          </a:xfrm>
          <a:prstGeom prst="roundRect">
            <a:avLst/>
          </a:prstGeom>
          <a:solidFill>
            <a:schemeClr val="lt2">
              <a:alpha val="100000"/>
            </a:schemeClr>
          </a:solidFill>
          <a:ln/>
        </p:spPr>
      </p:sp>
      <p:sp>
        <p:nvSpPr>
          <p:cNvPr name="AutoShape 4" id="4"/>
          <p:cNvSpPr/>
          <p:nvPr/>
        </p:nvSpPr>
        <p:spPr>
          <a:xfrm rot="0">
            <a:off x="4680215" y="2439766"/>
            <a:ext cx="2857500" cy="2857500"/>
          </a:xfrm>
          <a:prstGeom prst="ellipse">
            <a:avLst/>
          </a:prstGeom>
          <a:solidFill>
            <a:schemeClr val="accent1">
              <a:alpha val="100000"/>
            </a:schemeClr>
          </a:solidFill>
          <a:ln/>
        </p:spPr>
      </p:sp>
      <p:sp>
        <p:nvSpPr>
          <p:cNvPr name="AutoShape 5" id="5"/>
          <p:cNvSpPr/>
          <p:nvPr/>
        </p:nvSpPr>
        <p:spPr>
          <a:xfrm rot="0">
            <a:off x="4775465" y="2535016"/>
            <a:ext cx="2667000" cy="2667000"/>
          </a:xfrm>
          <a:prstGeom prst="ellipse">
            <a:avLst/>
          </a:prstGeom>
          <a:solidFill>
            <a:schemeClr val="lt1">
              <a:alpha val="100000"/>
            </a:schemeClr>
          </a:solidFill>
          <a:ln/>
        </p:spPr>
      </p:sp>
      <p:sp>
        <p:nvSpPr>
          <p:cNvPr name="TextBox 6" id="6"/>
          <p:cNvSpPr txBox="true"/>
          <p:nvPr/>
        </p:nvSpPr>
        <p:spPr>
          <a:xfrm rot="0">
            <a:off x="4980253" y="2835054"/>
            <a:ext cx="2257425" cy="2066925"/>
          </a:xfrm>
          <a:prstGeom prst="rect">
            <a:avLst/>
          </a:prstGeom>
          <a:ln/>
        </p:spPr>
        <p:txBody>
          <a:bodyPr anchor="t" rtlCol="false" lIns="123825" rIns="57150" tIns="123825" bIns="123825" anchorCtr="false" vert="horz" wrap="square">
            <a:spAutoFit/>
          </a:bodyPr>
          <a:lstStyle/>
          <a:p>
            <a:pPr algn="ctr">
              <a:lnSpc>
                <a:spcPct val="150000"/>
              </a:lnSpc>
            </a:pPr>
            <a:r>
              <a:rPr lang="en-US" b="true" sz="7650">
                <a:solidFill>
                  <a:schemeClr val="accent1">
                    <a:alpha val="100000"/>
                  </a:schemeClr>
                </a:solidFill>
                <a:latin typeface="Microsoft Yahei"/>
                <a:ea typeface="Microsoft Yahei"/>
                <a:cs typeface="Microsoft Yahei"/>
              </a:rPr>
              <a:t>VS</a:t>
            </a:r>
          </a:p>
        </p:txBody>
      </p:sp>
      <p:cxnSp>
        <p:nvCxnSpPr>
          <p:cNvPr name="Connector 7" id="7"/>
          <p:cNvCxnSpPr/>
          <p:nvPr/>
        </p:nvCxnSpPr>
        <p:spPr>
          <a:xfrm>
            <a:off x="1290581" y="2855191"/>
            <a:ext cx="2856056" cy="0"/>
          </a:xfrm>
          <a:prstGeom prst="line">
            <a:avLst/>
          </a:prstGeom>
          <a:ln w="9525">
            <a:solidFill>
              <a:schemeClr val="accent1"/>
            </a:solidFill>
            <a:prstDash val="solid"/>
            <a:headEnd type="none"/>
            <a:tailEnd type="none"/>
          </a:ln>
        </p:spPr>
        <p:style>
          <a:lnRef idx="0">
            <a:schemeClr val="accent1"/>
          </a:lnRef>
          <a:fillRef idx="1">
            <a:schemeClr val="accent1"/>
          </a:fillRef>
          <a:effectRef idx="0">
            <a:schemeClr val="accent1"/>
          </a:effectRef>
          <a:fontRef idx="minor">
            <a:schemeClr val="lt1"/>
          </a:fontRef>
        </p:style>
      </p:cxnSp>
      <p:sp>
        <p:nvSpPr>
          <p:cNvPr name="TextBox 8" id="8"/>
          <p:cNvSpPr txBox="true"/>
          <p:nvPr/>
        </p:nvSpPr>
        <p:spPr>
          <a:xfrm rot="0">
            <a:off x="1085072" y="3008094"/>
            <a:ext cx="3267075" cy="2647950"/>
          </a:xfrm>
          <a:prstGeom prst="rect">
            <a:avLst/>
          </a:prstGeom>
          <a:ln/>
        </p:spPr>
        <p:txBody>
          <a:bodyPr anchor="t" rtlCol="false" lIns="123825" rIns="57150" tIns="123825" bIns="123825" anchorCtr="true" vert="horz" wrap="square">
            <a:noAutofit/>
          </a:bodyPr>
          <a:lstStyle/>
          <a:p>
            <a:pPr algn="ctr">
              <a:lnSpc>
                <a:spcPct val="140000"/>
              </a:lnSpc>
            </a:pPr>
            <a:r>
              <a:rPr lang="en-US" sz="1500">
                <a:solidFill>
                  <a:schemeClr val="dk1">
                    <a:alpha val="100000"/>
                  </a:schemeClr>
                </a:solidFill>
                <a:latin typeface="Microsoft Yahei"/>
                <a:ea typeface="Microsoft Yahei"/>
                <a:cs typeface="Microsoft Yahei"/>
              </a:rPr>
              <a:t>给每个句子添加一个开始和一个结束标记（token），删除特殊字符以清理句子。</a:t>
            </a:r>
          </a:p>
        </p:txBody>
      </p:sp>
      <p:sp>
        <p:nvSpPr>
          <p:cNvPr name="TextBox 9" id="9"/>
          <p:cNvSpPr txBox="true"/>
          <p:nvPr/>
        </p:nvSpPr>
        <p:spPr>
          <a:xfrm rot="0">
            <a:off x="7817683" y="1990828"/>
            <a:ext cx="3286425" cy="723900"/>
          </a:xfrm>
          <a:prstGeom prst="rect">
            <a:avLst/>
          </a:prstGeom>
          <a:ln/>
        </p:spPr>
        <p:txBody>
          <a:bodyPr anchor="t" rtlCol="false" lIns="123825" rIns="57150" tIns="123825" bIns="123825" anchorCtr="true" vert="horz" wrap="square">
            <a:noAutofit/>
          </a:bodyPr>
          <a:lstStyle/>
          <a:p>
            <a:pPr algn="r">
              <a:lnSpc>
                <a:spcPct val="150000"/>
              </a:lnSpc>
            </a:pPr>
            <a:r>
              <a:rPr lang="en-US" b="true" sz="2400">
                <a:solidFill>
                  <a:schemeClr val="accent1">
                    <a:alpha val="100000"/>
                  </a:schemeClr>
                </a:solidFill>
                <a:latin typeface="Microsoft Yahei"/>
                <a:ea typeface="Microsoft Yahei"/>
                <a:cs typeface="Microsoft Yahei"/>
              </a:rPr>
              <a:t>创建单词索引</a:t>
            </a:r>
          </a:p>
        </p:txBody>
      </p:sp>
      <p:cxnSp>
        <p:nvCxnSpPr>
          <p:cNvPr name="Connector 10" id="10"/>
          <p:cNvCxnSpPr/>
          <p:nvPr/>
        </p:nvCxnSpPr>
        <p:spPr>
          <a:xfrm>
            <a:off x="8032867" y="2855191"/>
            <a:ext cx="2856056" cy="0"/>
          </a:xfrm>
          <a:prstGeom prst="line">
            <a:avLst/>
          </a:prstGeom>
          <a:ln w="9525">
            <a:solidFill>
              <a:schemeClr val="accent1"/>
            </a:solidFill>
            <a:prstDash val="solid"/>
            <a:headEnd type="none"/>
            <a:tailEnd type="none"/>
          </a:ln>
        </p:spPr>
        <p:style>
          <a:lnRef idx="0">
            <a:schemeClr val="accent1"/>
          </a:lnRef>
          <a:fillRef idx="1">
            <a:schemeClr val="accent1"/>
          </a:fillRef>
          <a:effectRef idx="0">
            <a:schemeClr val="accent1"/>
          </a:effectRef>
          <a:fontRef idx="minor">
            <a:schemeClr val="lt1"/>
          </a:fontRef>
        </p:style>
      </p:cxnSp>
      <p:sp>
        <p:nvSpPr>
          <p:cNvPr name="TextBox 11" id="11"/>
          <p:cNvSpPr txBox="true"/>
          <p:nvPr/>
        </p:nvSpPr>
        <p:spPr>
          <a:xfrm rot="0">
            <a:off x="7817833" y="3008094"/>
            <a:ext cx="3286125" cy="2647950"/>
          </a:xfrm>
          <a:prstGeom prst="rect">
            <a:avLst/>
          </a:prstGeom>
          <a:ln/>
        </p:spPr>
        <p:txBody>
          <a:bodyPr anchor="t" rtlCol="false" lIns="123825" rIns="57150" tIns="123825" bIns="123825" anchorCtr="true" vert="horz" wrap="square">
            <a:noAutofit/>
          </a:bodyPr>
          <a:lstStyle/>
          <a:p>
            <a:pPr algn="ctr">
              <a:lnSpc>
                <a:spcPct val="140000"/>
              </a:lnSpc>
            </a:pPr>
            <a:r>
              <a:rPr lang="en-US" sz="1500">
                <a:solidFill>
                  <a:schemeClr val="dk1">
                    <a:alpha val="100000"/>
                  </a:schemeClr>
                </a:solidFill>
                <a:latin typeface="Microsoft Yahei"/>
                <a:ea typeface="Microsoft Yahei"/>
                <a:cs typeface="Microsoft Yahei"/>
              </a:rPr>
              <a:t>创建一个单词索引和一个反向单词索引，将每个句子填充（pad）到最大长度。</a:t>
            </a:r>
          </a:p>
        </p:txBody>
      </p:sp>
      <p:sp>
        <p:nvSpPr>
          <p:cNvPr name="TextBox 12" id="12"/>
          <p:cNvSpPr txBox="true"/>
          <p:nvPr/>
        </p:nvSpPr>
        <p:spPr>
          <a:xfrm rot="0">
            <a:off x="1085072" y="1990828"/>
            <a:ext cx="3267075" cy="723900"/>
          </a:xfrm>
          <a:prstGeom prst="rect">
            <a:avLst/>
          </a:prstGeom>
          <a:ln/>
        </p:spPr>
        <p:txBody>
          <a:bodyPr anchor="ctr" rtlCol="false" lIns="123825" rIns="57150" tIns="123825" bIns="123825" anchorCtr="true" vert="horz" wrap="square">
            <a:noAutofit/>
          </a:bodyPr>
          <a:lstStyle/>
          <a:p>
            <a:pPr algn="ctr">
              <a:lnSpc>
                <a:spcPct val="150000"/>
              </a:lnSpc>
            </a:pPr>
            <a:r>
              <a:rPr lang="en-US" b="true" sz="2400">
                <a:solidFill>
                  <a:schemeClr val="accent1">
                    <a:alpha val="100000"/>
                  </a:schemeClr>
                </a:solidFill>
                <a:latin typeface="Microsoft Yahei"/>
                <a:ea typeface="Microsoft Yahei"/>
                <a:cs typeface="Microsoft Yahei"/>
              </a:rPr>
              <a:t>添加开始结束标记</a:t>
            </a:r>
          </a:p>
        </p:txBody>
      </p:sp>
      <p:sp>
        <p:nvSpPr>
          <p:cNvPr name="TextBox 13" id="13"/>
          <p:cNvSpPr txBox="true"/>
          <p:nvPr/>
        </p:nvSpPr>
        <p:spPr>
          <a:xfrm rot="0">
            <a:off x="476023" y="265328"/>
            <a:ext cx="11239500" cy="914400"/>
          </a:xfrm>
          <a:prstGeom prst="rect">
            <a:avLst/>
          </a:prstGeom>
          <a:ln/>
        </p:spPr>
        <p:txBody>
          <a:bodyPr anchor="ctr" rtlCol="false" lIns="123825" rIns="57150" tIns="123825" bIns="123825" anchorCtr="false" vert="horz" wrap="square">
            <a:noAutofit/>
          </a:bodyPr>
          <a:lstStyle/>
          <a:p>
            <a:pPr>
              <a:lnSpc>
                <a:spcPct val="140000"/>
              </a:lnSpc>
            </a:pPr>
            <a:r>
              <a:rPr lang="en-US" b="true" sz="3000">
                <a:solidFill>
                  <a:schemeClr val="dk2">
                    <a:alpha val="100000"/>
                  </a:schemeClr>
                </a:solidFill>
                <a:latin typeface="Microsoft Yahei"/>
                <a:ea typeface="Microsoft Yahei"/>
                <a:cs typeface="Microsoft Yahei"/>
              </a:rPr>
              <a:t>下载和准备数据集</a:t>
            </a:r>
          </a:p>
        </p:txBody>
      </p:sp>
    </p:spTree>
  </p:cSld>
  <p:clrMapOvr>
    <a:masterClrMapping/>
  </p:clrMapOvr>
</p:sld>
</file>

<file path=ppt/slides/slide21.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sp>
        <p:nvSpPr>
          <p:cNvPr name="TextBox 2" id="2"/>
          <p:cNvSpPr txBox="true"/>
          <p:nvPr/>
        </p:nvSpPr>
        <p:spPr>
          <a:xfrm rot="0">
            <a:off x="3560913" y="1312852"/>
            <a:ext cx="7804501" cy="762000"/>
          </a:xfrm>
          <a:prstGeom prst="rect">
            <a:avLst/>
          </a:prstGeom>
          <a:ln/>
        </p:spPr>
        <p:txBody>
          <a:bodyPr anchor="t" rtlCol="false" lIns="123825" rIns="57150" tIns="123825" bIns="123825" anchorCtr="false" vert="horz" wrap="square">
            <a:noAutofit/>
          </a:bodyPr>
          <a:lstStyle/>
          <a:p>
            <a:pPr>
              <a:lnSpc>
                <a:spcPct val="120000"/>
              </a:lnSpc>
            </a:pPr>
            <a:r>
              <a:rPr lang="en-US" b="true" sz="2400">
                <a:solidFill>
                  <a:schemeClr val="accent1">
                    <a:alpha val="100000"/>
                  </a:schemeClr>
                </a:solidFill>
                <a:latin typeface="Microsoft Yahei"/>
                <a:ea typeface="Microsoft Yahei"/>
                <a:cs typeface="Microsoft Yahei"/>
              </a:rPr>
              <a:t>创建tf.data数据集</a:t>
            </a:r>
          </a:p>
        </p:txBody>
      </p:sp>
      <p:cxnSp>
        <p:nvCxnSpPr>
          <p:cNvPr name="Connector 3" id="3"/>
          <p:cNvCxnSpPr/>
          <p:nvPr/>
        </p:nvCxnSpPr>
        <p:spPr>
          <a:xfrm>
            <a:off x="1197254" y="5988003"/>
            <a:ext cx="10998321"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name="TextBox 4" id="4"/>
          <p:cNvSpPr txBox="true"/>
          <p:nvPr/>
        </p:nvSpPr>
        <p:spPr>
          <a:xfrm rot="0">
            <a:off x="3560913" y="1927072"/>
            <a:ext cx="7804501" cy="1203960"/>
          </a:xfrm>
          <a:prstGeom prst="rect">
            <a:avLst/>
          </a:prstGeom>
          <a:ln/>
        </p:spPr>
        <p:txBody>
          <a:bodyPr anchor="t" rtlCol="false" lIns="123825" rIns="57150" tIns="123825" bIns="123825"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使用tf.data创建数据集，将文本数据转换为机器学习模型可读的格式。</a:t>
            </a:r>
          </a:p>
        </p:txBody>
      </p:sp>
      <p:sp>
        <p:nvSpPr>
          <p:cNvPr name="TextBox 5" id="5"/>
          <p:cNvSpPr txBox="true"/>
          <p:nvPr/>
        </p:nvSpPr>
        <p:spPr>
          <a:xfrm rot="0">
            <a:off x="1183473" y="3943665"/>
            <a:ext cx="7806355" cy="762000"/>
          </a:xfrm>
          <a:prstGeom prst="rect">
            <a:avLst/>
          </a:prstGeom>
          <a:ln/>
        </p:spPr>
        <p:txBody>
          <a:bodyPr anchor="b" rtlCol="false" lIns="123825" rIns="57150" tIns="123825" bIns="123825" anchorCtr="false" vert="horz" wrap="square">
            <a:noAutofit/>
          </a:bodyPr>
          <a:lstStyle/>
          <a:p>
            <a:pPr>
              <a:lnSpc>
                <a:spcPct val="120000"/>
              </a:lnSpc>
            </a:pPr>
            <a:r>
              <a:rPr lang="en-US" b="true" sz="2400">
                <a:solidFill>
                  <a:schemeClr val="accent1">
                    <a:alpha val="100000"/>
                  </a:schemeClr>
                </a:solidFill>
                <a:latin typeface="Microsoft Yahei"/>
                <a:ea typeface="Microsoft Yahei"/>
                <a:cs typeface="Microsoft Yahei"/>
              </a:rPr>
              <a:t>定义输入和目标</a:t>
            </a:r>
          </a:p>
        </p:txBody>
      </p:sp>
      <p:sp>
        <p:nvSpPr>
          <p:cNvPr name="TextBox 6" id="6"/>
          <p:cNvSpPr txBox="true"/>
          <p:nvPr/>
        </p:nvSpPr>
        <p:spPr>
          <a:xfrm rot="0">
            <a:off x="1183473" y="4571667"/>
            <a:ext cx="7806355" cy="1203960"/>
          </a:xfrm>
          <a:prstGeom prst="rect">
            <a:avLst/>
          </a:prstGeom>
          <a:ln/>
        </p:spPr>
        <p:txBody>
          <a:bodyPr anchor="t" rtlCol="false" lIns="123825" rIns="57150" tIns="123825" bIns="123825"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定义输入和目标字段，以便模型能够正确地处理和预测输出。</a:t>
            </a:r>
          </a:p>
        </p:txBody>
      </p:sp>
      <p:cxnSp>
        <p:nvCxnSpPr>
          <p:cNvPr name="Connector 7" id="7"/>
          <p:cNvCxnSpPr/>
          <p:nvPr/>
        </p:nvCxnSpPr>
        <p:spPr>
          <a:xfrm>
            <a:off x="3574694" y="3297546"/>
            <a:ext cx="8614217"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name="TextBox 8" id="8"/>
          <p:cNvSpPr txBox="true"/>
          <p:nvPr/>
        </p:nvSpPr>
        <p:spPr>
          <a:xfrm rot="0">
            <a:off x="476023" y="265328"/>
            <a:ext cx="11239500" cy="914400"/>
          </a:xfrm>
          <a:prstGeom prst="rect">
            <a:avLst/>
          </a:prstGeom>
          <a:ln/>
        </p:spPr>
        <p:txBody>
          <a:bodyPr anchor="ctr" rtlCol="false" lIns="123825" rIns="57150" tIns="123825" bIns="123825" anchorCtr="false" vert="horz" wrap="square">
            <a:noAutofit/>
          </a:bodyPr>
          <a:lstStyle/>
          <a:p>
            <a:pPr>
              <a:lnSpc>
                <a:spcPct val="140000"/>
              </a:lnSpc>
            </a:pPr>
            <a:r>
              <a:rPr lang="en-US" b="true" sz="3000">
                <a:solidFill>
                  <a:schemeClr val="dk2">
                    <a:alpha val="100000"/>
                  </a:schemeClr>
                </a:solidFill>
                <a:latin typeface="Microsoft Yahei"/>
                <a:ea typeface="Microsoft Yahei"/>
                <a:cs typeface="Microsoft Yahei"/>
              </a:rPr>
              <a:t>创建数据集</a:t>
            </a:r>
          </a:p>
        </p:txBody>
      </p:sp>
    </p:spTree>
  </p:cSld>
  <p:clrMapOvr>
    <a:masterClrMapping/>
  </p:clrMapOvr>
</p:sld>
</file>

<file path=ppt/slides/slide22.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sp>
        <p:nvSpPr>
          <p:cNvPr name="AutoShape 2" id="2"/>
          <p:cNvSpPr/>
          <p:nvPr/>
        </p:nvSpPr>
        <p:spPr>
          <a:xfrm rot="0">
            <a:off x="7195174" y="2054018"/>
            <a:ext cx="617410" cy="617410"/>
          </a:xfrm>
          <a:prstGeom prst="ellipse">
            <a:avLst/>
          </a:prstGeom>
          <a:solidFill>
            <a:schemeClr val="lt1">
              <a:alpha val="100000"/>
            </a:schemeClr>
          </a:solidFill>
          <a:ln w="19050">
            <a:solidFill>
              <a:schemeClr val="accent1">
                <a:alpha val="100000"/>
              </a:schemeClr>
            </a:solidFill>
            <a:prstDash val="solid"/>
          </a:ln>
        </p:spPr>
      </p:sp>
      <p:sp>
        <p:nvSpPr>
          <p:cNvPr name="AutoShape 3" id="3"/>
          <p:cNvSpPr/>
          <p:nvPr/>
        </p:nvSpPr>
        <p:spPr>
          <a:xfrm rot="0">
            <a:off x="7195174" y="5005853"/>
            <a:ext cx="617410" cy="617410"/>
          </a:xfrm>
          <a:prstGeom prst="ellipse">
            <a:avLst/>
          </a:prstGeom>
          <a:solidFill>
            <a:schemeClr val="lt1">
              <a:alpha val="100000"/>
            </a:schemeClr>
          </a:solidFill>
          <a:ln w="19050">
            <a:solidFill>
              <a:schemeClr val="accent1">
                <a:alpha val="100000"/>
              </a:schemeClr>
            </a:solidFill>
            <a:prstDash val="solid"/>
          </a:ln>
        </p:spPr>
      </p:sp>
      <p:sp>
        <p:nvSpPr>
          <p:cNvPr name="AutoShape 4" id="4"/>
          <p:cNvSpPr/>
          <p:nvPr/>
        </p:nvSpPr>
        <p:spPr>
          <a:xfrm rot="0">
            <a:off x="7195174" y="3573017"/>
            <a:ext cx="617410" cy="617410"/>
          </a:xfrm>
          <a:prstGeom prst="ellipse">
            <a:avLst/>
          </a:prstGeom>
          <a:solidFill>
            <a:schemeClr val="lt1">
              <a:alpha val="100000"/>
            </a:schemeClr>
          </a:solidFill>
          <a:ln w="19050">
            <a:solidFill>
              <a:schemeClr val="accent1">
                <a:alpha val="100000"/>
              </a:schemeClr>
            </a:solidFill>
            <a:prstDash val="solid"/>
          </a:ln>
        </p:spPr>
      </p:sp>
      <p:sp>
        <p:nvSpPr>
          <p:cNvPr name="AutoShape 5" id="5"/>
          <p:cNvSpPr/>
          <p:nvPr/>
        </p:nvSpPr>
        <p:spPr>
          <a:xfrm rot="0">
            <a:off x="4422454" y="2066288"/>
            <a:ext cx="617410" cy="617410"/>
          </a:xfrm>
          <a:prstGeom prst="ellipse">
            <a:avLst/>
          </a:prstGeom>
          <a:solidFill>
            <a:schemeClr val="lt1">
              <a:alpha val="100000"/>
            </a:schemeClr>
          </a:solidFill>
          <a:ln w="19050">
            <a:solidFill>
              <a:schemeClr val="accent1">
                <a:alpha val="100000"/>
              </a:schemeClr>
            </a:solidFill>
            <a:prstDash val="solid"/>
          </a:ln>
        </p:spPr>
      </p:sp>
      <p:sp>
        <p:nvSpPr>
          <p:cNvPr name="AutoShape 6" id="6"/>
          <p:cNvSpPr/>
          <p:nvPr/>
        </p:nvSpPr>
        <p:spPr>
          <a:xfrm rot="0">
            <a:off x="4422454" y="3585288"/>
            <a:ext cx="617410" cy="617410"/>
          </a:xfrm>
          <a:prstGeom prst="ellipse">
            <a:avLst/>
          </a:prstGeom>
          <a:solidFill>
            <a:schemeClr val="lt1">
              <a:alpha val="100000"/>
            </a:schemeClr>
          </a:solidFill>
          <a:ln w="19050">
            <a:solidFill>
              <a:schemeClr val="accent1">
                <a:alpha val="100000"/>
              </a:schemeClr>
            </a:solidFill>
            <a:prstDash val="solid"/>
          </a:ln>
        </p:spPr>
      </p:sp>
      <p:sp>
        <p:nvSpPr>
          <p:cNvPr name="AutoShape 7" id="7"/>
          <p:cNvSpPr/>
          <p:nvPr/>
        </p:nvSpPr>
        <p:spPr>
          <a:xfrm rot="0">
            <a:off x="4422454" y="5018123"/>
            <a:ext cx="617410" cy="617410"/>
          </a:xfrm>
          <a:prstGeom prst="ellipse">
            <a:avLst/>
          </a:prstGeom>
          <a:solidFill>
            <a:schemeClr val="lt1">
              <a:alpha val="100000"/>
            </a:schemeClr>
          </a:solidFill>
          <a:ln w="19050">
            <a:solidFill>
              <a:schemeClr val="accent1">
                <a:alpha val="100000"/>
              </a:schemeClr>
            </a:solidFill>
            <a:prstDash val="solid"/>
          </a:ln>
        </p:spPr>
      </p:sp>
      <p:sp>
        <p:nvSpPr>
          <p:cNvPr name="AutoShape 8" id="8"/>
          <p:cNvSpPr/>
          <p:nvPr/>
        </p:nvSpPr>
        <p:spPr>
          <a:xfrm rot="0">
            <a:off x="5407640" y="3132057"/>
            <a:ext cx="1499330" cy="1499330"/>
          </a:xfrm>
          <a:prstGeom prst="ellipse">
            <a:avLst/>
          </a:prstGeom>
          <a:solidFill>
            <a:schemeClr val="accent1">
              <a:alpha val="100000"/>
            </a:schemeClr>
          </a:solidFill>
          <a:ln/>
        </p:spPr>
      </p:sp>
      <p:grpSp>
        <p:nvGrpSpPr>
          <p:cNvPr name="Group 9" id="9"/>
          <p:cNvGrpSpPr/>
          <p:nvPr/>
        </p:nvGrpSpPr>
        <p:grpSpPr>
          <a:xfrm rot="0">
            <a:off x="5865554" y="3601163"/>
            <a:ext cx="583501" cy="561118"/>
            <a:chOff x="5865554" y="3601163"/>
            <a:chExt cx="583501" cy="561118"/>
          </a:xfrm>
          <a:solidFill>
            <a:srgbClr val="FFFFFF">
              <a:alpha val="100000"/>
            </a:srgbClr>
          </a:solidFill>
        </p:grpSpPr>
        <p:sp>
          <p:nvSpPr>
            <p:cNvPr name="AutoShape 10" id="10"/>
            <p:cNvSpPr/>
            <p:nvPr/>
          </p:nvSpPr>
          <p:spPr>
            <a:xfrm rot="0">
              <a:off x="6026051" y="3601163"/>
              <a:ext cx="262604" cy="265938"/>
            </a:xfrm>
            <a:prstGeom prst="ellipse">
              <a:avLst/>
            </a:prstGeom>
            <a:grpFill/>
            <a:ln w="19050">
              <a:solidFill>
                <a:schemeClr val="accent1">
                  <a:alpha val="100000"/>
                </a:schemeClr>
              </a:solidFill>
              <a:prstDash val="solid"/>
            </a:ln>
          </p:spPr>
        </p:sp>
        <p:sp>
          <p:nvSpPr>
            <p:cNvPr name="Freeform 11" id="11"/>
            <p:cNvSpPr/>
            <p:nvPr/>
          </p:nvSpPr>
          <p:spPr>
            <a:xfrm rot="0">
              <a:off x="5865554" y="3908535"/>
              <a:ext cx="583501" cy="253746"/>
            </a:xfrm>
            <a:custGeom>
              <a:avLst/>
              <a:gdLst/>
              <a:ahLst/>
              <a:cxnLst/>
              <a:rect r="r" b="b" t="t" l="l"/>
              <a:pathLst>
                <a:path h="87" w="200">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w="19050">
              <a:solidFill>
                <a:schemeClr val="accent1">
                  <a:alpha val="100000"/>
                </a:schemeClr>
              </a:solidFill>
              <a:prstDash val="solid"/>
            </a:ln>
          </p:spPr>
        </p:sp>
      </p:grpSp>
      <p:sp>
        <p:nvSpPr>
          <p:cNvPr name="TextBox 12" id="12"/>
          <p:cNvSpPr txBox="true"/>
          <p:nvPr/>
        </p:nvSpPr>
        <p:spPr>
          <a:xfrm rot="0">
            <a:off x="986573" y="1910730"/>
            <a:ext cx="3286271" cy="949747"/>
          </a:xfrm>
          <a:prstGeom prst="rect">
            <a:avLst/>
          </a:prstGeom>
          <a:ln/>
        </p:spPr>
        <p:txBody>
          <a:bodyPr anchor="t" rtlCol="false" lIns="66008" rIns="66008" tIns="33052" bIns="33052" anchorCtr="false" vert="horz" wrap="square">
            <a:noAutofit/>
          </a:bodyPr>
          <a:lstStyle/>
          <a:p>
            <a:pPr algn="r">
              <a:lnSpc>
                <a:spcPct val="140000"/>
              </a:lnSpc>
            </a:pPr>
            <a:r>
              <a:rPr lang="en-US" sz="1275">
                <a:solidFill>
                  <a:schemeClr val="dk1">
                    <a:alpha val="100000"/>
                  </a:schemeClr>
                </a:solidFill>
                <a:latin typeface="Microsoft Yahei"/>
                <a:ea typeface="Microsoft Yahei"/>
                <a:cs typeface="Microsoft Yahei"/>
              </a:rPr>
              <a:t>编码器解码器输入：将输入传送至编码器，编码器返回编码器输出和编码器隐藏层状态。</a:t>
            </a:r>
          </a:p>
        </p:txBody>
      </p:sp>
      <p:sp>
        <p:nvSpPr>
          <p:cNvPr name="TextBox 13" id="13"/>
          <p:cNvSpPr txBox="true"/>
          <p:nvPr/>
        </p:nvSpPr>
        <p:spPr>
          <a:xfrm rot="0">
            <a:off x="1004930" y="3472519"/>
            <a:ext cx="3286271" cy="937998"/>
          </a:xfrm>
          <a:prstGeom prst="rect">
            <a:avLst/>
          </a:prstGeom>
          <a:ln/>
        </p:spPr>
        <p:txBody>
          <a:bodyPr anchor="t" rtlCol="false" lIns="66008" rIns="66008" tIns="33052" bIns="33052" anchorCtr="false" vert="horz" wrap="square">
            <a:noAutofit/>
          </a:bodyPr>
          <a:lstStyle/>
          <a:p>
            <a:pPr algn="r">
              <a:lnSpc>
                <a:spcPct val="140000"/>
              </a:lnSpc>
            </a:pPr>
            <a:r>
              <a:rPr lang="en-US" sz="1275">
                <a:solidFill>
                  <a:schemeClr val="dk1">
                    <a:alpha val="100000"/>
                  </a:schemeClr>
                </a:solidFill>
                <a:latin typeface="Microsoft Yahei"/>
                <a:ea typeface="Microsoft Yahei"/>
                <a:cs typeface="Microsoft Yahei"/>
              </a:rPr>
              <a:t>解码器返回预测和解码器隐藏层状态：解码器返回预测和解码器隐藏层状态，隐藏层状态被传送回模型。</a:t>
            </a:r>
          </a:p>
        </p:txBody>
      </p:sp>
      <p:sp>
        <p:nvSpPr>
          <p:cNvPr name="TextBox 14" id="14"/>
          <p:cNvSpPr txBox="true"/>
          <p:nvPr/>
        </p:nvSpPr>
        <p:spPr>
          <a:xfrm rot="0">
            <a:off x="986995" y="4949784"/>
            <a:ext cx="3286271" cy="936111"/>
          </a:xfrm>
          <a:prstGeom prst="rect">
            <a:avLst/>
          </a:prstGeom>
          <a:ln/>
        </p:spPr>
        <p:txBody>
          <a:bodyPr anchor="t" rtlCol="false" lIns="66008" rIns="66008" tIns="33052" bIns="33052" anchorCtr="false" vert="horz" wrap="square">
            <a:noAutofit/>
          </a:bodyPr>
          <a:lstStyle/>
          <a:p>
            <a:pPr algn="r">
              <a:lnSpc>
                <a:spcPct val="140000"/>
              </a:lnSpc>
            </a:pPr>
            <a:r>
              <a:rPr lang="en-US" sz="1275">
                <a:solidFill>
                  <a:schemeClr val="dk1">
                    <a:alpha val="100000"/>
                  </a:schemeClr>
                </a:solidFill>
                <a:latin typeface="Microsoft Yahei"/>
                <a:ea typeface="Microsoft Yahei"/>
                <a:cs typeface="Microsoft Yahei"/>
              </a:rPr>
              <a:t>停止预测与注意力权重：当模型预测出现结束标记时停止预测，然后存储每个时间步的注意力权重。</a:t>
            </a:r>
          </a:p>
        </p:txBody>
      </p:sp>
      <p:sp>
        <p:nvSpPr>
          <p:cNvPr name="TextBox 15" id="15"/>
          <p:cNvSpPr txBox="true"/>
          <p:nvPr/>
        </p:nvSpPr>
        <p:spPr>
          <a:xfrm rot="0">
            <a:off x="7954269" y="1886189"/>
            <a:ext cx="3286271" cy="949747"/>
          </a:xfrm>
          <a:prstGeom prst="rect">
            <a:avLst/>
          </a:prstGeom>
          <a:ln/>
        </p:spPr>
        <p:txBody>
          <a:bodyPr anchor="t" rtlCol="false" lIns="66008" rIns="66008" tIns="33052" bIns="33052" anchorCtr="false" vert="horz" wrap="square">
            <a:noAutofit/>
          </a:bodyPr>
          <a:lstStyle/>
          <a:p>
            <a:pPr algn="l">
              <a:lnSpc>
                <a:spcPct val="140000"/>
              </a:lnSpc>
            </a:pPr>
            <a:r>
              <a:rPr lang="en-US" sz="1275">
                <a:solidFill>
                  <a:schemeClr val="dk1">
                    <a:alpha val="100000"/>
                  </a:schemeClr>
                </a:solidFill>
                <a:latin typeface="Microsoft Yahei"/>
                <a:ea typeface="Microsoft Yahei"/>
                <a:cs typeface="Microsoft Yahei"/>
              </a:rPr>
              <a:t>解码器预测隐藏层状态：将编码器输出、编码器隐藏层状态和解码器输入传送至解码器。</a:t>
            </a:r>
          </a:p>
        </p:txBody>
      </p:sp>
      <p:sp>
        <p:nvSpPr>
          <p:cNvPr name="TextBox 16" id="16"/>
          <p:cNvSpPr txBox="true"/>
          <p:nvPr/>
        </p:nvSpPr>
        <p:spPr>
          <a:xfrm rot="0">
            <a:off x="7965365" y="3447978"/>
            <a:ext cx="3286271" cy="937998"/>
          </a:xfrm>
          <a:prstGeom prst="rect">
            <a:avLst/>
          </a:prstGeom>
          <a:ln/>
        </p:spPr>
        <p:txBody>
          <a:bodyPr anchor="t" rtlCol="false" lIns="66008" rIns="66008" tIns="33052" bIns="33052" anchorCtr="false" vert="horz" wrap="square">
            <a:noAutofit/>
          </a:bodyPr>
          <a:lstStyle/>
          <a:p>
            <a:pPr algn="l">
              <a:lnSpc>
                <a:spcPct val="140000"/>
              </a:lnSpc>
            </a:pPr>
            <a:r>
              <a:rPr lang="en-US" sz="1275">
                <a:solidFill>
                  <a:schemeClr val="dk1">
                    <a:alpha val="100000"/>
                  </a:schemeClr>
                </a:solidFill>
                <a:latin typeface="Microsoft Yahei"/>
                <a:ea typeface="Microsoft Yahei"/>
                <a:cs typeface="Microsoft Yahei"/>
              </a:rPr>
              <a:t>损失计算与反向传播：预测被用于计算损失，使用教师强制技术决定解码器的下一个输入。</a:t>
            </a:r>
          </a:p>
        </p:txBody>
      </p:sp>
      <p:sp>
        <p:nvSpPr>
          <p:cNvPr name="TextBox 17" id="17"/>
          <p:cNvSpPr txBox="true"/>
          <p:nvPr/>
        </p:nvSpPr>
        <p:spPr>
          <a:xfrm rot="0">
            <a:off x="7947560" y="4912972"/>
            <a:ext cx="3286271" cy="936111"/>
          </a:xfrm>
          <a:prstGeom prst="rect">
            <a:avLst/>
          </a:prstGeom>
          <a:ln/>
        </p:spPr>
        <p:txBody>
          <a:bodyPr anchor="t" rtlCol="false" lIns="66008" rIns="66008" tIns="33052" bIns="33052" anchorCtr="false" vert="horz" wrap="square">
            <a:noAutofit/>
          </a:bodyPr>
          <a:lstStyle/>
          <a:p>
            <a:pPr algn="l">
              <a:lnSpc>
                <a:spcPct val="140000"/>
              </a:lnSpc>
            </a:pPr>
            <a:r>
              <a:rPr lang="en-US" sz="1275">
                <a:solidFill>
                  <a:schemeClr val="dk1">
                    <a:alpha val="100000"/>
                  </a:schemeClr>
                </a:solidFill>
                <a:latin typeface="Microsoft Yahei"/>
                <a:ea typeface="Microsoft Yahei"/>
                <a:cs typeface="Microsoft Yahei"/>
              </a:rPr>
              <a:t>编码器输出计算一次：对于一个输入来说，编码器输出仅计算一次，提高计算效率。</a:t>
            </a:r>
          </a:p>
        </p:txBody>
      </p:sp>
      <p:sp>
        <p:nvSpPr>
          <p:cNvPr name="TextBox 18" id="18"/>
          <p:cNvSpPr txBox="true"/>
          <p:nvPr/>
        </p:nvSpPr>
        <p:spPr>
          <a:xfrm rot="0">
            <a:off x="4306344" y="2134011"/>
            <a:ext cx="849630" cy="481965"/>
          </a:xfrm>
          <a:prstGeom prst="rect">
            <a:avLst/>
          </a:prstGeom>
          <a:ln/>
        </p:spPr>
        <p:txBody>
          <a:bodyPr anchor="ctr" rtlCol="false" lIns="91440" rIns="91440" tIns="45720" bIns="45720" anchorCtr="true" vert="horz" wrap="square">
            <a:spAutoFit/>
          </a:bodyPr>
          <a:lstStyle/>
          <a:p>
            <a:pPr algn="ctr">
              <a:lnSpc>
                <a:spcPct val="100000"/>
              </a:lnSpc>
              <a:spcBef>
                <a:spcPts val="375"/>
              </a:spcBef>
            </a:pPr>
            <a:r>
              <a:rPr lang="en-US" sz="2400">
                <a:solidFill>
                  <a:schemeClr val="accent1">
                    <a:alpha val="100000"/>
                  </a:schemeClr>
                </a:solidFill>
                <a:latin typeface="Microsoft Yahei"/>
                <a:ea typeface="Microsoft Yahei"/>
                <a:cs typeface="Microsoft Yahei"/>
              </a:rPr>
              <a:t>01</a:t>
            </a:r>
          </a:p>
        </p:txBody>
      </p:sp>
      <p:sp>
        <p:nvSpPr>
          <p:cNvPr name="TextBox 19" id="19"/>
          <p:cNvSpPr txBox="true"/>
          <p:nvPr/>
        </p:nvSpPr>
        <p:spPr>
          <a:xfrm rot="0">
            <a:off x="7079064" y="2121740"/>
            <a:ext cx="849630" cy="481965"/>
          </a:xfrm>
          <a:prstGeom prst="rect">
            <a:avLst/>
          </a:prstGeom>
          <a:ln/>
        </p:spPr>
        <p:txBody>
          <a:bodyPr anchor="ctr" rtlCol="false" lIns="91440" rIns="91440" tIns="45720" bIns="45720" anchorCtr="true" vert="horz" wrap="square">
            <a:spAutoFit/>
          </a:bodyPr>
          <a:lstStyle/>
          <a:p>
            <a:pPr algn="ctr">
              <a:lnSpc>
                <a:spcPct val="100000"/>
              </a:lnSpc>
              <a:spcBef>
                <a:spcPts val="375"/>
              </a:spcBef>
            </a:pPr>
            <a:r>
              <a:rPr lang="en-US" sz="2400">
                <a:solidFill>
                  <a:schemeClr val="accent1">
                    <a:alpha val="100000"/>
                  </a:schemeClr>
                </a:solidFill>
                <a:latin typeface="Microsoft Yahei"/>
                <a:ea typeface="Microsoft Yahei"/>
                <a:cs typeface="Microsoft Yahei"/>
              </a:rPr>
              <a:t>02</a:t>
            </a:r>
          </a:p>
        </p:txBody>
      </p:sp>
      <p:sp>
        <p:nvSpPr>
          <p:cNvPr name="TextBox 20" id="20"/>
          <p:cNvSpPr txBox="true"/>
          <p:nvPr/>
        </p:nvSpPr>
        <p:spPr>
          <a:xfrm rot="0">
            <a:off x="4306344" y="3653010"/>
            <a:ext cx="849630" cy="481965"/>
          </a:xfrm>
          <a:prstGeom prst="rect">
            <a:avLst/>
          </a:prstGeom>
          <a:ln/>
        </p:spPr>
        <p:txBody>
          <a:bodyPr anchor="ctr" rtlCol="false" lIns="91440" rIns="91440" tIns="45720" bIns="45720" anchorCtr="true" vert="horz" wrap="square">
            <a:spAutoFit/>
          </a:bodyPr>
          <a:lstStyle/>
          <a:p>
            <a:pPr algn="ctr">
              <a:lnSpc>
                <a:spcPct val="100000"/>
              </a:lnSpc>
              <a:spcBef>
                <a:spcPts val="375"/>
              </a:spcBef>
            </a:pPr>
            <a:r>
              <a:rPr lang="en-US" sz="2400">
                <a:solidFill>
                  <a:schemeClr val="accent1">
                    <a:alpha val="100000"/>
                  </a:schemeClr>
                </a:solidFill>
                <a:latin typeface="Microsoft Yahei"/>
                <a:ea typeface="Microsoft Yahei"/>
                <a:cs typeface="Microsoft Yahei"/>
              </a:rPr>
              <a:t>03</a:t>
            </a:r>
          </a:p>
        </p:txBody>
      </p:sp>
      <p:sp>
        <p:nvSpPr>
          <p:cNvPr name="TextBox 21" id="21"/>
          <p:cNvSpPr txBox="true"/>
          <p:nvPr/>
        </p:nvSpPr>
        <p:spPr>
          <a:xfrm rot="0">
            <a:off x="7079064" y="3640740"/>
            <a:ext cx="849630" cy="481965"/>
          </a:xfrm>
          <a:prstGeom prst="rect">
            <a:avLst/>
          </a:prstGeom>
          <a:ln/>
        </p:spPr>
        <p:txBody>
          <a:bodyPr anchor="ctr" rtlCol="false" lIns="91440" rIns="91440" tIns="45720" bIns="45720" anchorCtr="true" vert="horz" wrap="square">
            <a:spAutoFit/>
          </a:bodyPr>
          <a:lstStyle/>
          <a:p>
            <a:pPr algn="ctr">
              <a:lnSpc>
                <a:spcPct val="100000"/>
              </a:lnSpc>
              <a:spcBef>
                <a:spcPts val="375"/>
              </a:spcBef>
            </a:pPr>
            <a:r>
              <a:rPr lang="en-US" sz="2400">
                <a:solidFill>
                  <a:schemeClr val="accent1">
                    <a:alpha val="100000"/>
                  </a:schemeClr>
                </a:solidFill>
                <a:latin typeface="Microsoft Yahei"/>
                <a:ea typeface="Microsoft Yahei"/>
                <a:cs typeface="Microsoft Yahei"/>
              </a:rPr>
              <a:t>04</a:t>
            </a:r>
          </a:p>
        </p:txBody>
      </p:sp>
      <p:sp>
        <p:nvSpPr>
          <p:cNvPr name="TextBox 22" id="22"/>
          <p:cNvSpPr txBox="true"/>
          <p:nvPr/>
        </p:nvSpPr>
        <p:spPr>
          <a:xfrm rot="0">
            <a:off x="4306344" y="5085846"/>
            <a:ext cx="849630" cy="481965"/>
          </a:xfrm>
          <a:prstGeom prst="rect">
            <a:avLst/>
          </a:prstGeom>
          <a:ln/>
        </p:spPr>
        <p:txBody>
          <a:bodyPr anchor="ctr" rtlCol="false" lIns="91440" rIns="91440" tIns="45720" bIns="45720" anchorCtr="true" vert="horz" wrap="square">
            <a:spAutoFit/>
          </a:bodyPr>
          <a:lstStyle/>
          <a:p>
            <a:pPr algn="ctr">
              <a:lnSpc>
                <a:spcPct val="100000"/>
              </a:lnSpc>
              <a:spcBef>
                <a:spcPts val="375"/>
              </a:spcBef>
            </a:pPr>
            <a:r>
              <a:rPr lang="en-US" sz="2400">
                <a:solidFill>
                  <a:schemeClr val="accent1">
                    <a:alpha val="100000"/>
                  </a:schemeClr>
                </a:solidFill>
                <a:latin typeface="Microsoft Yahei"/>
                <a:ea typeface="Microsoft Yahei"/>
                <a:cs typeface="Microsoft Yahei"/>
              </a:rPr>
              <a:t>05</a:t>
            </a:r>
          </a:p>
        </p:txBody>
      </p:sp>
      <p:sp>
        <p:nvSpPr>
          <p:cNvPr name="TextBox 23" id="23"/>
          <p:cNvSpPr txBox="true"/>
          <p:nvPr/>
        </p:nvSpPr>
        <p:spPr>
          <a:xfrm rot="0">
            <a:off x="7079064" y="5073575"/>
            <a:ext cx="849630" cy="481965"/>
          </a:xfrm>
          <a:prstGeom prst="rect">
            <a:avLst/>
          </a:prstGeom>
          <a:ln/>
        </p:spPr>
        <p:txBody>
          <a:bodyPr anchor="ctr" rtlCol="false" lIns="91440" rIns="91440" tIns="45720" bIns="45720" anchorCtr="true" vert="horz" wrap="square">
            <a:spAutoFit/>
          </a:bodyPr>
          <a:lstStyle/>
          <a:p>
            <a:pPr algn="ctr">
              <a:lnSpc>
                <a:spcPct val="100000"/>
              </a:lnSpc>
              <a:spcBef>
                <a:spcPts val="375"/>
              </a:spcBef>
            </a:pPr>
            <a:r>
              <a:rPr lang="en-US" sz="2400">
                <a:solidFill>
                  <a:schemeClr val="accent1">
                    <a:alpha val="100000"/>
                  </a:schemeClr>
                </a:solidFill>
                <a:latin typeface="Microsoft Yahei"/>
                <a:ea typeface="Microsoft Yahei"/>
                <a:cs typeface="Microsoft Yahei"/>
              </a:rPr>
              <a:t>06</a:t>
            </a:r>
          </a:p>
        </p:txBody>
      </p:sp>
      <p:sp>
        <p:nvSpPr>
          <p:cNvPr name="TextBox 24" id="24"/>
          <p:cNvSpPr txBox="true"/>
          <p:nvPr/>
        </p:nvSpPr>
        <p:spPr>
          <a:xfrm rot="0">
            <a:off x="476023" y="265328"/>
            <a:ext cx="11239500" cy="914400"/>
          </a:xfrm>
          <a:prstGeom prst="rect">
            <a:avLst/>
          </a:prstGeom>
          <a:ln/>
        </p:spPr>
        <p:txBody>
          <a:bodyPr anchor="ctr" rtlCol="false" lIns="123825" rIns="57150" tIns="123825" bIns="123825" anchorCtr="false" vert="horz" wrap="square">
            <a:noAutofit/>
          </a:bodyPr>
          <a:lstStyle/>
          <a:p>
            <a:pPr>
              <a:lnSpc>
                <a:spcPct val="140000"/>
              </a:lnSpc>
            </a:pPr>
            <a:r>
              <a:rPr lang="en-US" b="true" sz="3000">
                <a:solidFill>
                  <a:schemeClr val="dk2">
                    <a:alpha val="100000"/>
                  </a:schemeClr>
                </a:solidFill>
                <a:latin typeface="Microsoft Yahei"/>
                <a:ea typeface="Microsoft Yahei"/>
                <a:cs typeface="Microsoft Yahei"/>
              </a:rPr>
              <a:t>训练</a:t>
            </a:r>
          </a:p>
        </p:txBody>
      </p:sp>
    </p:spTree>
  </p:cSld>
  <p:clrMapOvr>
    <a:masterClrMapping/>
  </p:clrMapOvr>
</p:sld>
</file>

<file path=ppt/slides/slide23.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3"/>
          <a:srcRect l="23625" r="23625"/>
          <a:stretch>
            <a:fillRect/>
          </a:stretch>
        </p:blipFill>
        <p:spPr>
          <a:xfrm rot="0">
            <a:off x="552651" y="1629738"/>
            <a:ext cx="4219249" cy="4219249"/>
          </a:xfrm>
          <a:prstGeom prst="ellipse">
            <a:avLst/>
          </a:prstGeom>
        </p:spPr>
      </p:pic>
      <p:sp>
        <p:nvSpPr>
          <p:cNvPr name="TextBox 3" id="3"/>
          <p:cNvSpPr txBox="true"/>
          <p:nvPr/>
        </p:nvSpPr>
        <p:spPr>
          <a:xfrm rot="0">
            <a:off x="5316538" y="1567945"/>
            <a:ext cx="6096000" cy="400050"/>
          </a:xfrm>
          <a:prstGeom prst="rect">
            <a:avLst/>
          </a:prstGeom>
          <a:ln/>
        </p:spPr>
        <p:txBody>
          <a:bodyPr anchor="b" rtlCol="false" lIns="114300" rIns="114300" tIns="57150" bIns="57150" anchorCtr="false" vert="horz" wrap="square">
            <a:noAutofit/>
          </a:bodyPr>
          <a:lstStyle/>
          <a:p>
            <a:pPr>
              <a:lnSpc>
                <a:spcPct val="77000"/>
              </a:lnSpc>
              <a:spcBef>
                <a:spcPts val="450"/>
              </a:spcBef>
            </a:pPr>
            <a:r>
              <a:rPr lang="en-US" b="true" sz="2400">
                <a:solidFill>
                  <a:schemeClr val="accent1">
                    <a:alpha val="100000"/>
                  </a:schemeClr>
                </a:solidFill>
                <a:latin typeface="Microsoft Yahei"/>
                <a:ea typeface="Microsoft Yahei"/>
                <a:cs typeface="Microsoft Yahei"/>
              </a:rPr>
              <a:t>评估函数</a:t>
            </a:r>
          </a:p>
        </p:txBody>
      </p:sp>
      <p:sp>
        <p:nvSpPr>
          <p:cNvPr name="TextBox 4" id="4"/>
          <p:cNvSpPr txBox="true"/>
          <p:nvPr/>
        </p:nvSpPr>
        <p:spPr>
          <a:xfrm rot="0">
            <a:off x="5316538" y="2054291"/>
            <a:ext cx="6096000" cy="852311"/>
          </a:xfrm>
          <a:prstGeom prst="rect">
            <a:avLst/>
          </a:prstGeom>
          <a:ln/>
        </p:spPr>
        <p:txBody>
          <a:bodyPr anchor="t" rtlCol="false" lIns="114300" rIns="114300" tIns="57150" bIns="57150"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评估函数类似于训练循环，每个时间步的解码器输入是其先前的预测、隐藏层状态和编码器输出。</a:t>
            </a:r>
          </a:p>
        </p:txBody>
      </p:sp>
      <p:sp>
        <p:nvSpPr>
          <p:cNvPr name="TextBox 5" id="5"/>
          <p:cNvSpPr txBox="true"/>
          <p:nvPr/>
        </p:nvSpPr>
        <p:spPr>
          <a:xfrm rot="0">
            <a:off x="5344099" y="3218179"/>
            <a:ext cx="6096000" cy="400050"/>
          </a:xfrm>
          <a:prstGeom prst="rect">
            <a:avLst/>
          </a:prstGeom>
          <a:ln/>
        </p:spPr>
        <p:txBody>
          <a:bodyPr anchor="b" rtlCol="false" lIns="114300" rIns="114300" tIns="57150" bIns="57150" anchorCtr="false" vert="horz" wrap="square">
            <a:noAutofit/>
          </a:bodyPr>
          <a:lstStyle/>
          <a:p>
            <a:pPr>
              <a:lnSpc>
                <a:spcPct val="77000"/>
              </a:lnSpc>
              <a:spcBef>
                <a:spcPts val="450"/>
              </a:spcBef>
            </a:pPr>
            <a:r>
              <a:rPr lang="en-US" b="true" sz="2400">
                <a:solidFill>
                  <a:schemeClr val="accent1">
                    <a:alpha val="100000"/>
                  </a:schemeClr>
                </a:solidFill>
                <a:latin typeface="Microsoft Yahei"/>
                <a:ea typeface="Microsoft Yahei"/>
                <a:cs typeface="Microsoft Yahei"/>
              </a:rPr>
              <a:t>停止预测</a:t>
            </a:r>
          </a:p>
        </p:txBody>
      </p:sp>
      <p:sp>
        <p:nvSpPr>
          <p:cNvPr name="TextBox 6" id="6"/>
          <p:cNvSpPr txBox="true"/>
          <p:nvPr/>
        </p:nvSpPr>
        <p:spPr>
          <a:xfrm rot="0">
            <a:off x="5344099" y="3704525"/>
            <a:ext cx="6096000" cy="852311"/>
          </a:xfrm>
          <a:prstGeom prst="rect">
            <a:avLst/>
          </a:prstGeom>
          <a:ln/>
        </p:spPr>
        <p:txBody>
          <a:bodyPr anchor="t" rtlCol="false" lIns="114300" rIns="114300" tIns="57150" bIns="57150"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当模型预测出现结束标记时停止预测，然后存储每个时间步的注意力权重。</a:t>
            </a:r>
          </a:p>
        </p:txBody>
      </p:sp>
      <p:sp>
        <p:nvSpPr>
          <p:cNvPr name="TextBox 7" id="7"/>
          <p:cNvSpPr txBox="true"/>
          <p:nvPr/>
        </p:nvSpPr>
        <p:spPr>
          <a:xfrm rot="0">
            <a:off x="5371661" y="4868412"/>
            <a:ext cx="6096000" cy="400050"/>
          </a:xfrm>
          <a:prstGeom prst="rect">
            <a:avLst/>
          </a:prstGeom>
          <a:ln/>
        </p:spPr>
        <p:txBody>
          <a:bodyPr anchor="b" rtlCol="false" lIns="114300" rIns="114300" tIns="57150" bIns="57150" anchorCtr="false" vert="horz" wrap="square">
            <a:noAutofit/>
          </a:bodyPr>
          <a:lstStyle/>
          <a:p>
            <a:pPr>
              <a:lnSpc>
                <a:spcPct val="77000"/>
              </a:lnSpc>
              <a:spcBef>
                <a:spcPts val="450"/>
              </a:spcBef>
            </a:pPr>
            <a:r>
              <a:rPr lang="en-US" b="true" sz="2400">
                <a:solidFill>
                  <a:schemeClr val="accent1">
                    <a:alpha val="100000"/>
                  </a:schemeClr>
                </a:solidFill>
                <a:latin typeface="Microsoft Yahei"/>
                <a:ea typeface="Microsoft Yahei"/>
                <a:cs typeface="Microsoft Yahei"/>
              </a:rPr>
              <a:t>编码器输出</a:t>
            </a:r>
          </a:p>
        </p:txBody>
      </p:sp>
      <p:sp>
        <p:nvSpPr>
          <p:cNvPr name="TextBox 8" id="8"/>
          <p:cNvSpPr txBox="true"/>
          <p:nvPr/>
        </p:nvSpPr>
        <p:spPr>
          <a:xfrm rot="0">
            <a:off x="5371661" y="5354759"/>
            <a:ext cx="6096000" cy="852311"/>
          </a:xfrm>
          <a:prstGeom prst="rect">
            <a:avLst/>
          </a:prstGeom>
          <a:ln/>
        </p:spPr>
        <p:txBody>
          <a:bodyPr anchor="t" rtlCol="false" lIns="114300" rIns="114300" tIns="57150" bIns="57150"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对于一个输入来说，编码器输出仅计算一次，这可以提高计算效率，并确保模型的准确性。</a:t>
            </a:r>
          </a:p>
        </p:txBody>
      </p:sp>
      <p:sp>
        <p:nvSpPr>
          <p:cNvPr name="TextBox 9" id="9"/>
          <p:cNvSpPr txBox="true"/>
          <p:nvPr/>
        </p:nvSpPr>
        <p:spPr>
          <a:xfrm rot="0">
            <a:off x="476023" y="265328"/>
            <a:ext cx="11239500" cy="914400"/>
          </a:xfrm>
          <a:prstGeom prst="rect">
            <a:avLst/>
          </a:prstGeom>
          <a:ln/>
        </p:spPr>
        <p:txBody>
          <a:bodyPr anchor="ctr" rtlCol="false" lIns="123825" rIns="57150" tIns="123825" bIns="123825" anchorCtr="false" vert="horz" wrap="square">
            <a:noAutofit/>
          </a:bodyPr>
          <a:lstStyle/>
          <a:p>
            <a:pPr>
              <a:lnSpc>
                <a:spcPct val="140000"/>
              </a:lnSpc>
            </a:pPr>
            <a:r>
              <a:rPr lang="en-US" b="true" sz="3000">
                <a:solidFill>
                  <a:schemeClr val="dk2">
                    <a:alpha val="100000"/>
                  </a:schemeClr>
                </a:solidFill>
                <a:latin typeface="Microsoft Yahei"/>
                <a:ea typeface="Microsoft Yahei"/>
                <a:cs typeface="Microsoft Yahei"/>
              </a:rPr>
              <a:t>翻译</a:t>
            </a:r>
          </a:p>
        </p:txBody>
      </p:sp>
    </p:spTree>
  </p:cSld>
  <p:clrMapOvr>
    <a:masterClrMapping/>
  </p:clrMapOvr>
</p:sld>
</file>

<file path=ppt/slides/slide24.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sp>
        <p:nvSpPr>
          <p:cNvPr name="TextBox 2" id="2"/>
          <p:cNvSpPr txBox="true"/>
          <p:nvPr/>
        </p:nvSpPr>
        <p:spPr>
          <a:xfrm rot="0">
            <a:off x="598539" y="1671764"/>
            <a:ext cx="7924800" cy="2162175"/>
          </a:xfrm>
          <a:prstGeom prst="rect">
            <a:avLst/>
          </a:prstGeom>
          <a:ln/>
        </p:spPr>
        <p:txBody>
          <a:bodyPr anchor="ctr" rtlCol="false" lIns="114300" rIns="114300" tIns="57150" bIns="57150" anchorCtr="false" vert="horz" wrap="square">
            <a:spAutoFit/>
          </a:bodyPr>
          <a:lstStyle/>
          <a:p>
            <a:pPr>
              <a:lnSpc>
                <a:spcPct val="120000"/>
              </a:lnSpc>
            </a:pPr>
            <a:r>
              <a:rPr lang="en-US" b="true" sz="10725">
                <a:solidFill>
                  <a:srgbClr val="1338FD">
                    <a:alpha val="100000"/>
                  </a:srgbClr>
                </a:solidFill>
                <a:latin typeface="Microsoft Yahei"/>
                <a:ea typeface="Microsoft Yahei"/>
                <a:cs typeface="Microsoft Yahei"/>
              </a:rPr>
              <a:t>THANKS</a:t>
            </a:r>
          </a:p>
        </p:txBody>
      </p:sp>
      <p:sp>
        <p:nvSpPr>
          <p:cNvPr name="TextBox 3" id="3"/>
          <p:cNvSpPr txBox="true"/>
          <p:nvPr/>
        </p:nvSpPr>
        <p:spPr>
          <a:xfrm rot="0">
            <a:off x="598539" y="3724145"/>
            <a:ext cx="4943475" cy="628650"/>
          </a:xfrm>
          <a:prstGeom prst="rect">
            <a:avLst/>
          </a:prstGeom>
          <a:ln/>
        </p:spPr>
        <p:txBody>
          <a:bodyPr anchor="ctr" rtlCol="false" lIns="114300" rIns="114300" tIns="57150" bIns="57150" anchorCtr="false" vert="horz" wrap="square">
            <a:spAutoFit/>
          </a:bodyPr>
          <a:lstStyle/>
          <a:p>
            <a:pPr algn="l">
              <a:lnSpc>
                <a:spcPct val="120000"/>
              </a:lnSpc>
            </a:pPr>
            <a:r>
              <a:rPr lang="en-US" sz="2700">
                <a:solidFill>
                  <a:srgbClr val="020A49">
                    <a:alpha val="100000"/>
                  </a:srgbClr>
                </a:solidFill>
                <a:latin typeface="Microsoft Yahei"/>
                <a:ea typeface="Microsoft Yahei"/>
                <a:cs typeface="Microsoft Yahei"/>
              </a:rPr>
              <a:t>感谢观看</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sp>
        <p:nvSpPr>
          <p:cNvPr name="TextBox 2" id="2"/>
          <p:cNvSpPr txBox="true"/>
          <p:nvPr/>
        </p:nvSpPr>
        <p:spPr>
          <a:xfrm rot="0">
            <a:off x="5356704" y="2388266"/>
            <a:ext cx="5981700" cy="1371600"/>
          </a:xfrm>
          <a:prstGeom prst="rect">
            <a:avLst/>
          </a:prstGeom>
          <a:ln/>
        </p:spPr>
        <p:txBody>
          <a:bodyPr anchor="t" rtlCol="false" lIns="114300" rIns="114300" tIns="57150" bIns="57150" anchorCtr="false" vert="horz" wrap="square">
            <a:spAutoFit/>
          </a:bodyPr>
          <a:lstStyle/>
          <a:p>
            <a:pPr algn="r">
              <a:lnSpc>
                <a:spcPct val="120000"/>
              </a:lnSpc>
            </a:pPr>
            <a:r>
              <a:rPr lang="en-US" b="true" sz="6600">
                <a:solidFill>
                  <a:srgbClr val="1338FD">
                    <a:alpha val="100000"/>
                  </a:srgbClr>
                </a:solidFill>
                <a:latin typeface="Microsoft Yahei"/>
                <a:ea typeface="Microsoft Yahei"/>
                <a:cs typeface="Microsoft Yahei"/>
              </a:rPr>
              <a:t>01</a:t>
            </a:r>
          </a:p>
        </p:txBody>
      </p:sp>
      <p:sp>
        <p:nvSpPr>
          <p:cNvPr name="TextBox 3" id="3"/>
          <p:cNvSpPr txBox="true"/>
          <p:nvPr/>
        </p:nvSpPr>
        <p:spPr>
          <a:xfrm rot="0">
            <a:off x="853596" y="4258462"/>
            <a:ext cx="10484808" cy="1798058"/>
          </a:xfrm>
          <a:prstGeom prst="rect">
            <a:avLst/>
          </a:prstGeom>
          <a:ln/>
        </p:spPr>
        <p:txBody>
          <a:bodyPr anchor="t" rtlCol="false" lIns="114300" rIns="114300" tIns="57150" bIns="57150" anchorCtr="false" vert="horz" wrap="square">
            <a:normAutofit/>
          </a:bodyPr>
          <a:lstStyle/>
          <a:p>
            <a:pPr algn="r">
              <a:lnSpc>
                <a:spcPct val="120000"/>
              </a:lnSpc>
            </a:pPr>
            <a:r>
              <a:rPr lang="en-US" b="true" sz="4050">
                <a:solidFill>
                  <a:srgbClr val="020A49">
                    <a:alpha val="100000"/>
                  </a:srgbClr>
                </a:solidFill>
                <a:latin typeface="Microsoft Yahei"/>
                <a:ea typeface="Microsoft Yahei"/>
                <a:cs typeface="Microsoft Yahei"/>
              </a:rPr>
              <a:t>汽车油耗预测实战</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sp>
        <p:nvSpPr>
          <p:cNvPr name="TextBox 2" id="2"/>
          <p:cNvSpPr txBox="true"/>
          <p:nvPr/>
        </p:nvSpPr>
        <p:spPr>
          <a:xfrm rot="0">
            <a:off x="565700" y="1701094"/>
            <a:ext cx="3419475" cy="571500"/>
          </a:xfrm>
          <a:prstGeom prst="rect">
            <a:avLst/>
          </a:prstGeom>
          <a:ln/>
        </p:spPr>
        <p:txBody>
          <a:bodyPr anchor="b" rtlCol="false" lIns="114300" rIns="114300" tIns="57150" bIns="57150" anchorCtr="false" vert="horz" wrap="square">
            <a:noAutofit/>
          </a:bodyPr>
          <a:lstStyle/>
          <a:p>
            <a:pPr algn="r">
              <a:lnSpc>
                <a:spcPct val="120000"/>
              </a:lnSpc>
            </a:pPr>
            <a:r>
              <a:rPr lang="en-US" b="true" sz="2400">
                <a:solidFill>
                  <a:schemeClr val="accent1">
                    <a:alpha val="100000"/>
                  </a:schemeClr>
                </a:solidFill>
                <a:latin typeface="Microsoft Yahei"/>
                <a:ea typeface="Microsoft Yahei"/>
                <a:cs typeface="Microsoft Yahei"/>
              </a:rPr>
              <a:t>数据集介绍</a:t>
            </a:r>
          </a:p>
        </p:txBody>
      </p:sp>
      <p:sp>
        <p:nvSpPr>
          <p:cNvPr name="TextBox 3" id="3"/>
          <p:cNvSpPr txBox="true"/>
          <p:nvPr/>
        </p:nvSpPr>
        <p:spPr>
          <a:xfrm rot="0">
            <a:off x="565700" y="3875308"/>
            <a:ext cx="3419475" cy="571500"/>
          </a:xfrm>
          <a:prstGeom prst="rect">
            <a:avLst/>
          </a:prstGeom>
          <a:ln/>
        </p:spPr>
        <p:txBody>
          <a:bodyPr anchor="b" rtlCol="false" lIns="114300" rIns="114300" tIns="57150" bIns="57150" anchorCtr="false" vert="horz" wrap="square">
            <a:noAutofit/>
          </a:bodyPr>
          <a:lstStyle/>
          <a:p>
            <a:pPr algn="r">
              <a:lnSpc>
                <a:spcPct val="120000"/>
              </a:lnSpc>
            </a:pPr>
            <a:r>
              <a:rPr lang="en-US" b="true" sz="2400">
                <a:solidFill>
                  <a:schemeClr val="accent1">
                    <a:alpha val="100000"/>
                  </a:schemeClr>
                </a:solidFill>
                <a:latin typeface="Microsoft Yahei"/>
                <a:ea typeface="Microsoft Yahei"/>
                <a:cs typeface="Microsoft Yahei"/>
              </a:rPr>
              <a:t>导入库</a:t>
            </a:r>
          </a:p>
        </p:txBody>
      </p:sp>
      <p:sp>
        <p:nvSpPr>
          <p:cNvPr name="TextBox 4" id="4"/>
          <p:cNvSpPr txBox="true"/>
          <p:nvPr/>
        </p:nvSpPr>
        <p:spPr>
          <a:xfrm rot="0">
            <a:off x="8310539" y="2205325"/>
            <a:ext cx="3419475" cy="1114425"/>
          </a:xfrm>
          <a:prstGeom prst="rect">
            <a:avLst/>
          </a:prstGeom>
          <a:ln/>
        </p:spPr>
        <p:txBody>
          <a:bodyPr anchor="t" rtlCol="false" lIns="114300" rIns="114300" tIns="57150" bIns="57150" anchorCtr="false" vert="horz" wrap="square">
            <a:noAutofit/>
          </a:bodyPr>
          <a:lstStyle/>
          <a:p>
            <a:pPr algn="l">
              <a:lnSpc>
                <a:spcPct val="140000"/>
              </a:lnSpc>
            </a:pPr>
            <a:r>
              <a:rPr lang="en-US" sz="1500">
                <a:solidFill>
                  <a:schemeClr val="dk1">
                    <a:alpha val="100000"/>
                  </a:schemeClr>
                </a:solidFill>
                <a:latin typeface="Microsoft Yahei"/>
                <a:ea typeface="Microsoft Yahei"/>
                <a:cs typeface="Microsoft Yahei"/>
              </a:rPr>
              <a:t>将MPG字段移出为标签数据，以便后续用于训练和测试模型。</a:t>
            </a:r>
          </a:p>
        </p:txBody>
      </p:sp>
      <p:sp>
        <p:nvSpPr>
          <p:cNvPr name="TextBox 5" id="5"/>
          <p:cNvSpPr txBox="true"/>
          <p:nvPr/>
        </p:nvSpPr>
        <p:spPr>
          <a:xfrm rot="0">
            <a:off x="8310539" y="1701094"/>
            <a:ext cx="3419475" cy="571500"/>
          </a:xfrm>
          <a:prstGeom prst="rect">
            <a:avLst/>
          </a:prstGeom>
          <a:ln/>
        </p:spPr>
        <p:txBody>
          <a:bodyPr anchor="b" rtlCol="false" lIns="114300" rIns="114300" tIns="57150" bIns="57150" anchorCtr="false" vert="horz" wrap="square">
            <a:noAutofit/>
          </a:bodyPr>
          <a:lstStyle/>
          <a:p>
            <a:pPr>
              <a:lnSpc>
                <a:spcPct val="120000"/>
              </a:lnSpc>
            </a:pPr>
            <a:r>
              <a:rPr lang="en-US" b="true" sz="2400">
                <a:solidFill>
                  <a:schemeClr val="accent1">
                    <a:alpha val="100000"/>
                  </a:schemeClr>
                </a:solidFill>
                <a:latin typeface="Microsoft Yahei"/>
                <a:ea typeface="Microsoft Yahei"/>
                <a:cs typeface="Microsoft Yahei"/>
              </a:rPr>
              <a:t>MPG字段</a:t>
            </a:r>
          </a:p>
        </p:txBody>
      </p:sp>
      <p:sp>
        <p:nvSpPr>
          <p:cNvPr name="TextBox 6" id="6"/>
          <p:cNvSpPr txBox="true"/>
          <p:nvPr/>
        </p:nvSpPr>
        <p:spPr>
          <a:xfrm rot="0">
            <a:off x="8310539" y="4380130"/>
            <a:ext cx="3409950" cy="1114425"/>
          </a:xfrm>
          <a:prstGeom prst="rect">
            <a:avLst/>
          </a:prstGeom>
          <a:ln/>
        </p:spPr>
        <p:txBody>
          <a:bodyPr anchor="t" rtlCol="false" lIns="114300" rIns="114300" tIns="57150" bIns="57150" anchorCtr="false" vert="horz" wrap="square">
            <a:noAutofit/>
          </a:bodyPr>
          <a:lstStyle/>
          <a:p>
            <a:pPr algn="l">
              <a:lnSpc>
                <a:spcPct val="140000"/>
              </a:lnSpc>
            </a:pPr>
            <a:r>
              <a:rPr lang="en-US" sz="1500">
                <a:solidFill>
                  <a:schemeClr val="dk1">
                    <a:alpha val="100000"/>
                  </a:schemeClr>
                </a:solidFill>
                <a:latin typeface="Microsoft Yahei"/>
                <a:ea typeface="Microsoft Yahei"/>
                <a:cs typeface="Microsoft Yahei"/>
              </a:rPr>
              <a:t>清除原始数据中的空字段（缺失值），并通过可视化统计数据集。</a:t>
            </a:r>
          </a:p>
        </p:txBody>
      </p:sp>
      <p:sp>
        <p:nvSpPr>
          <p:cNvPr name="TextBox 7" id="7"/>
          <p:cNvSpPr txBox="true"/>
          <p:nvPr/>
        </p:nvSpPr>
        <p:spPr>
          <a:xfrm rot="0">
            <a:off x="8310539" y="3875308"/>
            <a:ext cx="3423043" cy="571500"/>
          </a:xfrm>
          <a:prstGeom prst="rect">
            <a:avLst/>
          </a:prstGeom>
          <a:ln/>
        </p:spPr>
        <p:txBody>
          <a:bodyPr anchor="b" rtlCol="false" lIns="114300" rIns="114300" tIns="57150" bIns="57150" anchorCtr="false" vert="horz" wrap="square">
            <a:noAutofit/>
          </a:bodyPr>
          <a:lstStyle/>
          <a:p>
            <a:pPr>
              <a:lnSpc>
                <a:spcPct val="120000"/>
              </a:lnSpc>
            </a:pPr>
            <a:r>
              <a:rPr lang="en-US" b="true" sz="2400">
                <a:solidFill>
                  <a:schemeClr val="accent1">
                    <a:alpha val="100000"/>
                  </a:schemeClr>
                </a:solidFill>
                <a:latin typeface="Microsoft Yahei"/>
                <a:ea typeface="Microsoft Yahei"/>
                <a:cs typeface="Microsoft Yahei"/>
              </a:rPr>
              <a:t>数据清洗</a:t>
            </a:r>
          </a:p>
        </p:txBody>
      </p:sp>
      <p:sp>
        <p:nvSpPr>
          <p:cNvPr name="TextBox 8" id="8"/>
          <p:cNvSpPr txBox="true"/>
          <p:nvPr/>
        </p:nvSpPr>
        <p:spPr>
          <a:xfrm rot="0">
            <a:off x="4422541" y="5526388"/>
            <a:ext cx="3438525" cy="1114425"/>
          </a:xfrm>
          <a:prstGeom prst="rect">
            <a:avLst/>
          </a:prstGeom>
          <a:ln/>
        </p:spPr>
        <p:txBody>
          <a:bodyPr anchor="t" rtlCol="false" lIns="114300" rIns="114300" tIns="57150" bIns="57150" anchorCtr="true" vert="horz" wrap="square">
            <a:noAutofit/>
          </a:bodyPr>
          <a:lstStyle/>
          <a:p>
            <a:pPr algn="ctr">
              <a:lnSpc>
                <a:spcPct val="140000"/>
              </a:lnSpc>
            </a:pPr>
            <a:r>
              <a:rPr lang="en-US" sz="1500">
                <a:solidFill>
                  <a:schemeClr val="dk1">
                    <a:alpha val="100000"/>
                  </a:schemeClr>
                </a:solidFill>
                <a:latin typeface="Microsoft Yahei"/>
                <a:ea typeface="Microsoft Yahei"/>
                <a:cs typeface="Microsoft Yahei"/>
              </a:rPr>
              <a:t>编写函数load_dataset()来下载数据集，并查看数据集中的前5条数据。</a:t>
            </a:r>
          </a:p>
        </p:txBody>
      </p:sp>
      <p:sp>
        <p:nvSpPr>
          <p:cNvPr name="TextBox 9" id="9"/>
          <p:cNvSpPr txBox="true"/>
          <p:nvPr/>
        </p:nvSpPr>
        <p:spPr>
          <a:xfrm rot="0">
            <a:off x="4376738" y="5021566"/>
            <a:ext cx="3438525" cy="495300"/>
          </a:xfrm>
          <a:prstGeom prst="rect">
            <a:avLst/>
          </a:prstGeom>
          <a:ln/>
        </p:spPr>
        <p:txBody>
          <a:bodyPr anchor="ctr" rtlCol="false" lIns="114300" rIns="114300" tIns="57150" bIns="57150" anchorCtr="true" vert="horz" wrap="square">
            <a:noAutofit/>
          </a:bodyPr>
          <a:lstStyle/>
          <a:p>
            <a:pPr algn="ctr">
              <a:lnSpc>
                <a:spcPct val="96000"/>
              </a:lnSpc>
            </a:pPr>
            <a:r>
              <a:rPr lang="en-US" b="true" sz="2400">
                <a:solidFill>
                  <a:schemeClr val="accent1">
                    <a:alpha val="100000"/>
                  </a:schemeClr>
                </a:solidFill>
                <a:latin typeface="Microsoft Yahei"/>
                <a:ea typeface="Microsoft Yahei"/>
                <a:cs typeface="Microsoft Yahei"/>
              </a:rPr>
              <a:t>编写函数</a:t>
            </a:r>
          </a:p>
        </p:txBody>
      </p:sp>
      <p:sp>
        <p:nvSpPr>
          <p:cNvPr name="TextBox 10" id="10"/>
          <p:cNvSpPr txBox="true"/>
          <p:nvPr/>
        </p:nvSpPr>
        <p:spPr>
          <a:xfrm rot="0">
            <a:off x="565700" y="2205325"/>
            <a:ext cx="3419475" cy="1114425"/>
          </a:xfrm>
          <a:prstGeom prst="rect">
            <a:avLst/>
          </a:prstGeom>
          <a:ln/>
        </p:spPr>
        <p:txBody>
          <a:bodyPr anchor="t" rtlCol="false" lIns="114300" rIns="114300" tIns="57150" bIns="57150" anchorCtr="false" vert="horz" wrap="square">
            <a:noAutofit/>
          </a:bodyPr>
          <a:lstStyle/>
          <a:p>
            <a:pPr algn="r">
              <a:lnSpc>
                <a:spcPct val="140000"/>
              </a:lnSpc>
            </a:pPr>
            <a:r>
              <a:rPr lang="en-US" sz="1500">
                <a:solidFill>
                  <a:schemeClr val="dk1">
                    <a:alpha val="100000"/>
                  </a:schemeClr>
                </a:solidFill>
                <a:latin typeface="Microsoft Yahei"/>
                <a:ea typeface="Microsoft Yahei"/>
                <a:cs typeface="Microsoft Yahei"/>
              </a:rPr>
              <a:t>Auto MPG 数据集记录了各种汽车效能指标与气缸数、重量、马力等其他因子的真实数据。</a:t>
            </a:r>
          </a:p>
        </p:txBody>
      </p:sp>
      <p:sp>
        <p:nvSpPr>
          <p:cNvPr name="TextBox 11" id="11"/>
          <p:cNvSpPr txBox="true"/>
          <p:nvPr/>
        </p:nvSpPr>
        <p:spPr>
          <a:xfrm rot="0">
            <a:off x="565700" y="4380130"/>
            <a:ext cx="3419475" cy="1114425"/>
          </a:xfrm>
          <a:prstGeom prst="rect">
            <a:avLst/>
          </a:prstGeom>
          <a:ln/>
        </p:spPr>
        <p:txBody>
          <a:bodyPr anchor="t" rtlCol="false" lIns="114300" rIns="114300" tIns="57150" bIns="57150" anchorCtr="false" vert="horz" wrap="square">
            <a:noAutofit/>
          </a:bodyPr>
          <a:lstStyle/>
          <a:p>
            <a:pPr algn="r">
              <a:lnSpc>
                <a:spcPct val="140000"/>
              </a:lnSpc>
            </a:pPr>
            <a:r>
              <a:rPr lang="en-US" sz="1500">
                <a:solidFill>
                  <a:schemeClr val="dk1">
                    <a:alpha val="100000"/>
                  </a:schemeClr>
                </a:solidFill>
                <a:latin typeface="Microsoft Yahei"/>
                <a:ea typeface="Microsoft Yahei"/>
                <a:cs typeface="Microsoft Yahei"/>
              </a:rPr>
              <a:t>首先导入所需的库，包括pandas、numpy、tensorflow等。</a:t>
            </a:r>
          </a:p>
        </p:txBody>
      </p:sp>
      <p:sp>
        <p:nvSpPr>
          <p:cNvPr name="TextBox 12" id="12"/>
          <p:cNvSpPr txBox="true"/>
          <p:nvPr/>
        </p:nvSpPr>
        <p:spPr>
          <a:xfrm rot="0">
            <a:off x="476023" y="265328"/>
            <a:ext cx="11239500" cy="914400"/>
          </a:xfrm>
          <a:prstGeom prst="rect">
            <a:avLst/>
          </a:prstGeom>
          <a:ln/>
        </p:spPr>
        <p:txBody>
          <a:bodyPr anchor="ctr" rtlCol="false" lIns="123825" rIns="57150" tIns="123825" bIns="123825" anchorCtr="false" vert="horz" wrap="square">
            <a:noAutofit/>
          </a:bodyPr>
          <a:lstStyle/>
          <a:p>
            <a:pPr>
              <a:lnSpc>
                <a:spcPct val="140000"/>
              </a:lnSpc>
            </a:pPr>
            <a:r>
              <a:rPr lang="en-US" b="true" sz="3000">
                <a:solidFill>
                  <a:schemeClr val="dk2">
                    <a:alpha val="100000"/>
                  </a:schemeClr>
                </a:solidFill>
                <a:latin typeface="Microsoft Yahei"/>
                <a:ea typeface="Microsoft Yahei"/>
                <a:cs typeface="Microsoft Yahei"/>
              </a:rPr>
              <a:t>准备数据</a:t>
            </a:r>
          </a:p>
        </p:txBody>
      </p:sp>
      <p:sp>
        <p:nvSpPr>
          <p:cNvPr name="AutoShape 13" id="13"/>
          <p:cNvSpPr/>
          <p:nvPr/>
        </p:nvSpPr>
        <p:spPr>
          <a:xfrm rot="0">
            <a:off x="5527532" y="1590406"/>
            <a:ext cx="1175454" cy="1037165"/>
          </a:xfrm>
          <a:prstGeom prst="triangle">
            <a:avLst>
              <a:gd fmla="val 50000" name="adj"/>
            </a:avLst>
          </a:prstGeom>
          <a:solidFill>
            <a:schemeClr val="accent1">
              <a:alpha val="100000"/>
            </a:schemeClr>
          </a:solidFill>
          <a:ln/>
        </p:spPr>
      </p:sp>
      <p:sp>
        <p:nvSpPr>
          <p:cNvPr name="AutoShape 14" id="14"/>
          <p:cNvSpPr/>
          <p:nvPr/>
        </p:nvSpPr>
        <p:spPr>
          <a:xfrm rot="4275690">
            <a:off x="6785438" y="2506602"/>
            <a:ext cx="1175454" cy="1037165"/>
          </a:xfrm>
          <a:prstGeom prst="triangle">
            <a:avLst>
              <a:gd fmla="val 50000" name="adj"/>
            </a:avLst>
          </a:prstGeom>
          <a:solidFill>
            <a:schemeClr val="accent1">
              <a:alpha val="100000"/>
            </a:schemeClr>
          </a:solidFill>
          <a:ln/>
        </p:spPr>
      </p:sp>
      <p:sp>
        <p:nvSpPr>
          <p:cNvPr name="AutoShape 15" id="15"/>
          <p:cNvSpPr/>
          <p:nvPr/>
        </p:nvSpPr>
        <p:spPr>
          <a:xfrm rot="2700000" flipH="true">
            <a:off x="4584703" y="2469836"/>
            <a:ext cx="1175454" cy="1037165"/>
          </a:xfrm>
          <a:prstGeom prst="triangle">
            <a:avLst>
              <a:gd fmla="val 50000" name="adj"/>
            </a:avLst>
          </a:prstGeom>
          <a:solidFill>
            <a:schemeClr val="accent1">
              <a:alpha val="100000"/>
            </a:schemeClr>
          </a:solidFill>
          <a:ln/>
        </p:spPr>
      </p:sp>
      <p:sp>
        <p:nvSpPr>
          <p:cNvPr name="AutoShape 16" id="16"/>
          <p:cNvSpPr/>
          <p:nvPr/>
        </p:nvSpPr>
        <p:spPr>
          <a:xfrm rot="-8546356" flipH="true">
            <a:off x="4774012" y="4013018"/>
            <a:ext cx="1175454" cy="1037165"/>
          </a:xfrm>
          <a:prstGeom prst="triangle">
            <a:avLst>
              <a:gd fmla="val 50000" name="adj"/>
            </a:avLst>
          </a:prstGeom>
          <a:solidFill>
            <a:schemeClr val="accent1">
              <a:alpha val="100000"/>
            </a:schemeClr>
          </a:solidFill>
          <a:ln/>
        </p:spPr>
      </p:sp>
      <p:sp>
        <p:nvSpPr>
          <p:cNvPr name="AutoShape 17" id="17"/>
          <p:cNvSpPr/>
          <p:nvPr/>
        </p:nvSpPr>
        <p:spPr>
          <a:xfrm rot="8546493" flipH="true">
            <a:off x="6327203" y="4006453"/>
            <a:ext cx="1175454" cy="1037165"/>
          </a:xfrm>
          <a:prstGeom prst="triangle">
            <a:avLst>
              <a:gd fmla="val 50000" name="adj"/>
            </a:avLst>
          </a:prstGeom>
          <a:solidFill>
            <a:schemeClr val="accent1">
              <a:alpha val="100000"/>
            </a:schemeClr>
          </a:solidFill>
          <a:ln/>
        </p:spPr>
      </p:sp>
      <p:sp>
        <p:nvSpPr>
          <p:cNvPr name="Freeform 18" id="18"/>
          <p:cNvSpPr/>
          <p:nvPr/>
        </p:nvSpPr>
        <p:spPr>
          <a:xfrm rot="0">
            <a:off x="5803666" y="2981611"/>
            <a:ext cx="676277" cy="676277"/>
          </a:xfrm>
          <a:custGeom>
            <a:avLst/>
            <a:gdLst/>
            <a:ahLst/>
            <a:cxnLst/>
            <a:rect r="r" b="b" t="t" l="l"/>
            <a:pathLst>
              <a:path h="304800" w="304800">
                <a:moveTo>
                  <a:pt x="167640" y="0"/>
                </a:moveTo>
                <a:lnTo>
                  <a:pt x="182880" y="0"/>
                </a:lnTo>
                <a:lnTo>
                  <a:pt x="182880" y="45720"/>
                </a:lnTo>
                <a:lnTo>
                  <a:pt x="228600" y="152400"/>
                </a:lnTo>
                <a:lnTo>
                  <a:pt x="228600" y="274320"/>
                </a:lnTo>
                <a:cubicBezTo>
                  <a:pt x="228600" y="291151"/>
                  <a:pt x="214951" y="304800"/>
                  <a:pt x="198120" y="304800"/>
                </a:cubicBezTo>
                <a:lnTo>
                  <a:pt x="198120" y="304800"/>
                </a:lnTo>
                <a:lnTo>
                  <a:pt x="76200" y="304800"/>
                </a:lnTo>
                <a:cubicBezTo>
                  <a:pt x="59436" y="304800"/>
                  <a:pt x="40996" y="291998"/>
                  <a:pt x="35052" y="276149"/>
                </a:cubicBezTo>
                <a:lnTo>
                  <a:pt x="0" y="182880"/>
                </a:lnTo>
                <a:lnTo>
                  <a:pt x="0" y="152400"/>
                </a:lnTo>
                <a:cubicBezTo>
                  <a:pt x="0" y="135569"/>
                  <a:pt x="13649" y="121920"/>
                  <a:pt x="30480" y="121920"/>
                </a:cubicBezTo>
                <a:lnTo>
                  <a:pt x="30480" y="121920"/>
                </a:lnTo>
                <a:lnTo>
                  <a:pt x="137160" y="121920"/>
                </a:lnTo>
                <a:lnTo>
                  <a:pt x="137160" y="30480"/>
                </a:lnTo>
                <a:cubicBezTo>
                  <a:pt x="137160" y="13649"/>
                  <a:pt x="150809" y="0"/>
                  <a:pt x="167640" y="0"/>
                </a:cubicBezTo>
                <a:lnTo>
                  <a:pt x="167640" y="0"/>
                </a:lnTo>
                <a:close/>
                <a:moveTo>
                  <a:pt x="259080" y="152400"/>
                </a:moveTo>
                <a:lnTo>
                  <a:pt x="304800" y="152400"/>
                </a:lnTo>
                <a:lnTo>
                  <a:pt x="304800" y="304800"/>
                </a:lnTo>
                <a:lnTo>
                  <a:pt x="259080" y="304800"/>
                </a:lnTo>
                <a:lnTo>
                  <a:pt x="259080" y="152400"/>
                </a:lnTo>
                <a:close/>
              </a:path>
            </a:pathLst>
          </a:custGeom>
          <a:solidFill>
            <a:schemeClr val="accent1">
              <a:alpha val="100000"/>
            </a:schemeClr>
          </a:solidFill>
          <a:ln/>
        </p:spPr>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sp>
        <p:nvSpPr>
          <p:cNvPr name="AutoShape 2" id="2"/>
          <p:cNvSpPr/>
          <p:nvPr/>
        </p:nvSpPr>
        <p:spPr>
          <a:xfrm rot="0">
            <a:off x="6234986" y="2896583"/>
            <a:ext cx="5052139" cy="3467154"/>
          </a:xfrm>
          <a:prstGeom prst="roundRect">
            <a:avLst>
              <a:gd fmla="val 5952" name="adj"/>
            </a:avLst>
          </a:prstGeom>
          <a:solidFill>
            <a:schemeClr val="lt2">
              <a:alpha val="80000"/>
            </a:schemeClr>
          </a:solidFill>
          <a:ln/>
        </p:spPr>
      </p:sp>
      <p:sp>
        <p:nvSpPr>
          <p:cNvPr name="AutoShape 3" id="3"/>
          <p:cNvSpPr/>
          <p:nvPr/>
        </p:nvSpPr>
        <p:spPr>
          <a:xfrm rot="0">
            <a:off x="879670" y="2896583"/>
            <a:ext cx="5052139" cy="3467154"/>
          </a:xfrm>
          <a:prstGeom prst="roundRect">
            <a:avLst>
              <a:gd fmla="val 5952" name="adj"/>
            </a:avLst>
          </a:prstGeom>
          <a:solidFill>
            <a:schemeClr val="lt2">
              <a:alpha val="80000"/>
            </a:schemeClr>
          </a:solidFill>
          <a:ln/>
        </p:spPr>
      </p:sp>
      <p:pic>
        <p:nvPicPr>
          <p:cNvPr name="Picture 4" id="4"/>
          <p:cNvPicPr>
            <a:picLocks noChangeAspect="true"/>
          </p:cNvPicPr>
          <p:nvPr/>
        </p:nvPicPr>
        <p:blipFill>
          <a:blip r:embed="rId3"/>
          <a:srcRect t="2837" b="2837"/>
          <a:stretch>
            <a:fillRect/>
          </a:stretch>
        </p:blipFill>
        <p:spPr>
          <a:xfrm rot="0">
            <a:off x="891140" y="1371600"/>
            <a:ext cx="5029200" cy="3162577"/>
          </a:xfrm>
          <a:prstGeom prst="rect">
            <a:avLst/>
          </a:prstGeom>
        </p:spPr>
      </p:pic>
      <p:sp>
        <p:nvSpPr>
          <p:cNvPr name="TextBox 5" id="5"/>
          <p:cNvSpPr txBox="true"/>
          <p:nvPr/>
        </p:nvSpPr>
        <p:spPr>
          <a:xfrm rot="0">
            <a:off x="1380405" y="4752068"/>
            <a:ext cx="4050670" cy="490334"/>
          </a:xfrm>
          <a:prstGeom prst="rect">
            <a:avLst/>
          </a:prstGeom>
          <a:ln/>
        </p:spPr>
        <p:txBody>
          <a:bodyPr anchor="ctr" rtlCol="false" lIns="66008" rIns="66008" tIns="33052" bIns="33052" anchorCtr="true" vert="horz" wrap="square">
            <a:noAutofit/>
          </a:bodyPr>
          <a:lstStyle/>
          <a:p>
            <a:pPr algn="ctr">
              <a:lnSpc>
                <a:spcPct val="120000"/>
              </a:lnSpc>
            </a:pPr>
            <a:r>
              <a:rPr lang="en-US" b="true" sz="2400">
                <a:solidFill>
                  <a:schemeClr val="accent1">
                    <a:alpha val="100000"/>
                  </a:schemeClr>
                </a:solidFill>
                <a:latin typeface="Microsoft Yahei"/>
                <a:ea typeface="Microsoft Yahei"/>
                <a:cs typeface="Microsoft Yahei"/>
              </a:rPr>
              <a:t>数据标准化</a:t>
            </a:r>
          </a:p>
        </p:txBody>
      </p:sp>
      <p:sp>
        <p:nvSpPr>
          <p:cNvPr name="TextBox 6" id="6"/>
          <p:cNvSpPr txBox="true"/>
          <p:nvPr/>
        </p:nvSpPr>
        <p:spPr>
          <a:xfrm rot="0">
            <a:off x="1380405" y="5384645"/>
            <a:ext cx="4050670" cy="824485"/>
          </a:xfrm>
          <a:prstGeom prst="rect">
            <a:avLst/>
          </a:prstGeom>
          <a:ln/>
        </p:spPr>
        <p:txBody>
          <a:bodyPr anchor="t" rtlCol="false" lIns="66008" rIns="66008" tIns="33052" bIns="33052" anchorCtr="true" vert="horz" wrap="square">
            <a:noAutofit/>
          </a:bodyPr>
          <a:lstStyle/>
          <a:p>
            <a:pPr algn="ctr">
              <a:lnSpc>
                <a:spcPct val="140000"/>
              </a:lnSpc>
            </a:pPr>
            <a:r>
              <a:rPr lang="en-US" sz="1500">
                <a:solidFill>
                  <a:schemeClr val="dk1">
                    <a:alpha val="100000"/>
                  </a:schemeClr>
                </a:solidFill>
                <a:latin typeface="Microsoft Yahei"/>
                <a:ea typeface="Microsoft Yahei"/>
                <a:cs typeface="Microsoft Yahei"/>
              </a:rPr>
              <a:t>实现数据的标准化处理，通过回归网络创建3个全连接层。</a:t>
            </a:r>
          </a:p>
        </p:txBody>
      </p:sp>
      <p:pic>
        <p:nvPicPr>
          <p:cNvPr name="Picture 7" id="7"/>
          <p:cNvPicPr>
            <a:picLocks noChangeAspect="true"/>
          </p:cNvPicPr>
          <p:nvPr/>
        </p:nvPicPr>
        <p:blipFill>
          <a:blip r:embed="rId4"/>
          <a:srcRect l="19189" r="19189"/>
          <a:stretch>
            <a:fillRect/>
          </a:stretch>
        </p:blipFill>
        <p:spPr>
          <a:xfrm rot="0">
            <a:off x="6246455" y="1371600"/>
            <a:ext cx="5029200" cy="3162577"/>
          </a:xfrm>
          <a:prstGeom prst="rect">
            <a:avLst/>
          </a:prstGeom>
        </p:spPr>
      </p:pic>
      <p:sp>
        <p:nvSpPr>
          <p:cNvPr name="TextBox 8" id="8"/>
          <p:cNvSpPr txBox="true"/>
          <p:nvPr/>
        </p:nvSpPr>
        <p:spPr>
          <a:xfrm rot="0">
            <a:off x="6735721" y="4759543"/>
            <a:ext cx="4050670" cy="490334"/>
          </a:xfrm>
          <a:prstGeom prst="rect">
            <a:avLst/>
          </a:prstGeom>
          <a:ln/>
        </p:spPr>
        <p:txBody>
          <a:bodyPr anchor="ctr" rtlCol="false" lIns="66008" rIns="66008" tIns="33052" bIns="33052" anchorCtr="true" vert="horz" wrap="square">
            <a:noAutofit/>
          </a:bodyPr>
          <a:lstStyle/>
          <a:p>
            <a:pPr algn="ctr">
              <a:lnSpc>
                <a:spcPct val="120000"/>
              </a:lnSpc>
            </a:pPr>
            <a:r>
              <a:rPr lang="en-US" b="true" sz="2400">
                <a:solidFill>
                  <a:schemeClr val="accent1">
                    <a:alpha val="100000"/>
                  </a:schemeClr>
                </a:solidFill>
                <a:latin typeface="Microsoft Yahei"/>
                <a:ea typeface="Microsoft Yahei"/>
                <a:cs typeface="Microsoft Yahei"/>
              </a:rPr>
              <a:t>创建网络模型</a:t>
            </a:r>
          </a:p>
        </p:txBody>
      </p:sp>
      <p:sp>
        <p:nvSpPr>
          <p:cNvPr name="TextBox 9" id="9"/>
          <p:cNvSpPr txBox="true"/>
          <p:nvPr/>
        </p:nvSpPr>
        <p:spPr>
          <a:xfrm rot="0">
            <a:off x="6735721" y="5392119"/>
            <a:ext cx="4050670" cy="824485"/>
          </a:xfrm>
          <a:prstGeom prst="rect">
            <a:avLst/>
          </a:prstGeom>
          <a:ln/>
        </p:spPr>
        <p:txBody>
          <a:bodyPr anchor="t" rtlCol="false" lIns="66008" rIns="66008" tIns="33052" bIns="33052" anchorCtr="true" vert="horz" wrap="square">
            <a:noAutofit/>
          </a:bodyPr>
          <a:lstStyle/>
          <a:p>
            <a:pPr algn="ctr">
              <a:lnSpc>
                <a:spcPct val="140000"/>
              </a:lnSpc>
            </a:pPr>
            <a:r>
              <a:rPr lang="en-US" sz="1500">
                <a:solidFill>
                  <a:schemeClr val="dk1">
                    <a:alpha val="100000"/>
                  </a:schemeClr>
                </a:solidFill>
                <a:latin typeface="Microsoft Yahei"/>
                <a:ea typeface="Microsoft Yahei"/>
                <a:cs typeface="Microsoft Yahei"/>
              </a:rPr>
              <a:t>调用build_model()函数来创建网络模型，并返回训练好的模型对象。</a:t>
            </a:r>
          </a:p>
        </p:txBody>
      </p:sp>
      <p:sp>
        <p:nvSpPr>
          <p:cNvPr name="TextBox 10" id="10"/>
          <p:cNvSpPr txBox="true"/>
          <p:nvPr/>
        </p:nvSpPr>
        <p:spPr>
          <a:xfrm rot="0">
            <a:off x="476023" y="265328"/>
            <a:ext cx="11239500" cy="914400"/>
          </a:xfrm>
          <a:prstGeom prst="rect">
            <a:avLst/>
          </a:prstGeom>
          <a:ln/>
        </p:spPr>
        <p:txBody>
          <a:bodyPr anchor="t" rtlCol="false" lIns="123825" rIns="57150" tIns="123825" bIns="123825" anchorCtr="false" vert="horz" wrap="square">
            <a:spAutoFit/>
          </a:bodyPr>
          <a:lstStyle/>
          <a:p>
            <a:pPr>
              <a:lnSpc>
                <a:spcPct val="140000"/>
              </a:lnSpc>
            </a:pPr>
            <a:r>
              <a:rPr lang="en-US" b="true" sz="3000">
                <a:solidFill>
                  <a:schemeClr val="dk2">
                    <a:alpha val="100000"/>
                  </a:schemeClr>
                </a:solidFill>
                <a:latin typeface="Microsoft Yahei"/>
                <a:ea typeface="Microsoft Yahei"/>
                <a:cs typeface="Microsoft Yahei"/>
              </a:rPr>
              <a:t>创建网络模型</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sp>
        <p:nvSpPr>
          <p:cNvPr name="AutoShape 2" id="2"/>
          <p:cNvSpPr/>
          <p:nvPr/>
        </p:nvSpPr>
        <p:spPr>
          <a:xfrm rot="0">
            <a:off x="751642" y="4006380"/>
            <a:ext cx="7813795" cy="1827334"/>
          </a:xfrm>
          <a:prstGeom prst="roundRect">
            <a:avLst>
              <a:gd fmla="val 16667" name="adj"/>
            </a:avLst>
          </a:prstGeom>
          <a:solidFill>
            <a:schemeClr val="lt2">
              <a:alpha val="80000"/>
            </a:schemeClr>
          </a:solidFill>
          <a:ln/>
        </p:spPr>
      </p:sp>
      <p:sp>
        <p:nvSpPr>
          <p:cNvPr name="AutoShape 3" id="3"/>
          <p:cNvSpPr/>
          <p:nvPr/>
        </p:nvSpPr>
        <p:spPr>
          <a:xfrm rot="0">
            <a:off x="751642" y="1920540"/>
            <a:ext cx="7813795" cy="1827334"/>
          </a:xfrm>
          <a:prstGeom prst="roundRect">
            <a:avLst>
              <a:gd fmla="val 16667" name="adj"/>
            </a:avLst>
          </a:prstGeom>
          <a:solidFill>
            <a:schemeClr val="lt2">
              <a:alpha val="80000"/>
            </a:schemeClr>
          </a:solidFill>
          <a:ln/>
        </p:spPr>
      </p:sp>
      <p:pic>
        <p:nvPicPr>
          <p:cNvPr name="Picture 4" id="4"/>
          <p:cNvPicPr>
            <a:picLocks noChangeAspect="true"/>
          </p:cNvPicPr>
          <p:nvPr/>
        </p:nvPicPr>
        <p:blipFill>
          <a:blip r:embed="rId3">
            <a:alphaModFix amt="100000"/>
          </a:blip>
          <a:srcRect l="29813" r="29813"/>
          <a:stretch>
            <a:fillRect/>
          </a:stretch>
        </p:blipFill>
        <p:spPr>
          <a:xfrm rot="0">
            <a:off x="7804006" y="1329783"/>
            <a:ext cx="3831202" cy="5108268"/>
          </a:xfrm>
          <a:prstGeom prst="rect">
            <a:avLst/>
          </a:prstGeom>
        </p:spPr>
      </p:pic>
      <p:sp>
        <p:nvSpPr>
          <p:cNvPr name="TextBox 5" id="5"/>
          <p:cNvSpPr txBox="true"/>
          <p:nvPr/>
        </p:nvSpPr>
        <p:spPr>
          <a:xfrm rot="0">
            <a:off x="1030579" y="2089154"/>
            <a:ext cx="6238875" cy="637972"/>
          </a:xfrm>
          <a:prstGeom prst="rect">
            <a:avLst/>
          </a:prstGeom>
          <a:ln/>
        </p:spPr>
        <p:txBody>
          <a:bodyPr anchor="ctr" rtlCol="false" lIns="123825" rIns="57150" tIns="123825" bIns="123825" anchorCtr="false" vert="horz" wrap="square">
            <a:noAutofit/>
          </a:bodyPr>
          <a:lstStyle/>
          <a:p>
            <a:pPr>
              <a:lnSpc>
                <a:spcPct val="120000"/>
              </a:lnSpc>
            </a:pPr>
            <a:r>
              <a:rPr lang="en-US" b="true" sz="2400">
                <a:solidFill>
                  <a:schemeClr val="accent1">
                    <a:alpha val="100000"/>
                  </a:schemeClr>
                </a:solidFill>
                <a:latin typeface="Microsoft Yahei"/>
                <a:ea typeface="Microsoft Yahei"/>
                <a:cs typeface="Microsoft Yahei"/>
              </a:rPr>
              <a:t>双层循环训练</a:t>
            </a:r>
          </a:p>
        </p:txBody>
      </p:sp>
      <p:sp>
        <p:nvSpPr>
          <p:cNvPr name="TextBox 6" id="6"/>
          <p:cNvSpPr txBox="true"/>
          <p:nvPr/>
        </p:nvSpPr>
        <p:spPr>
          <a:xfrm rot="0">
            <a:off x="1030579" y="2610429"/>
            <a:ext cx="6238875" cy="950067"/>
          </a:xfrm>
          <a:prstGeom prst="rect">
            <a:avLst/>
          </a:prstGeom>
          <a:ln/>
        </p:spPr>
        <p:txBody>
          <a:bodyPr anchor="t" rtlCol="false" lIns="123825" rIns="57150" tIns="123825" bIns="123825"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通过Epoch和Step的双层循环来训练网络，确保模型充分学习数据。</a:t>
            </a:r>
          </a:p>
        </p:txBody>
      </p:sp>
      <p:sp>
        <p:nvSpPr>
          <p:cNvPr name="TextBox 7" id="7"/>
          <p:cNvSpPr txBox="true"/>
          <p:nvPr/>
        </p:nvSpPr>
        <p:spPr>
          <a:xfrm rot="0">
            <a:off x="1030579" y="4183053"/>
            <a:ext cx="6238875" cy="637972"/>
          </a:xfrm>
          <a:prstGeom prst="rect">
            <a:avLst/>
          </a:prstGeom>
          <a:ln/>
        </p:spPr>
        <p:txBody>
          <a:bodyPr anchor="ctr" rtlCol="false" lIns="123825" rIns="57150" tIns="123825" bIns="123825" anchorCtr="false" vert="horz" wrap="square">
            <a:noAutofit/>
          </a:bodyPr>
          <a:lstStyle/>
          <a:p>
            <a:pPr>
              <a:lnSpc>
                <a:spcPct val="120000"/>
              </a:lnSpc>
            </a:pPr>
            <a:r>
              <a:rPr lang="en-US" b="true" sz="2400">
                <a:solidFill>
                  <a:schemeClr val="accent1">
                    <a:alpha val="100000"/>
                  </a:schemeClr>
                </a:solidFill>
                <a:latin typeface="Microsoft Yahei"/>
                <a:ea typeface="Microsoft Yahei"/>
                <a:cs typeface="Microsoft Yahei"/>
              </a:rPr>
              <a:t>绘制损失和预测曲线图</a:t>
            </a:r>
          </a:p>
        </p:txBody>
      </p:sp>
      <p:sp>
        <p:nvSpPr>
          <p:cNvPr name="TextBox 8" id="8"/>
          <p:cNvSpPr txBox="true"/>
          <p:nvPr/>
        </p:nvSpPr>
        <p:spPr>
          <a:xfrm rot="0">
            <a:off x="1030579" y="4712439"/>
            <a:ext cx="6238875" cy="936429"/>
          </a:xfrm>
          <a:prstGeom prst="rect">
            <a:avLst/>
          </a:prstGeom>
          <a:ln/>
        </p:spPr>
        <p:txBody>
          <a:bodyPr anchor="t" rtlCol="false" lIns="123825" rIns="57150" tIns="123825" bIns="123825" anchorCtr="false" vert="horz" wrap="square">
            <a:noAutofit/>
          </a:bodyPr>
          <a:lstStyle/>
          <a:p>
            <a:pPr>
              <a:lnSpc>
                <a:spcPct val="140000"/>
              </a:lnSpc>
            </a:pPr>
            <a:r>
              <a:rPr lang="en-US" sz="1500">
                <a:solidFill>
                  <a:schemeClr val="dk1">
                    <a:alpha val="100000"/>
                  </a:schemeClr>
                </a:solidFill>
                <a:latin typeface="Microsoft Yahei"/>
                <a:ea typeface="Microsoft Yahei"/>
                <a:cs typeface="Microsoft Yahei"/>
              </a:rPr>
              <a:t>在训练过程中，绘制损失和预测曲线图，以直观地观察模型的表现。</a:t>
            </a:r>
          </a:p>
        </p:txBody>
      </p:sp>
      <p:sp>
        <p:nvSpPr>
          <p:cNvPr name="TextBox 9" id="9"/>
          <p:cNvSpPr txBox="true"/>
          <p:nvPr/>
        </p:nvSpPr>
        <p:spPr>
          <a:xfrm rot="0">
            <a:off x="476023" y="265328"/>
            <a:ext cx="11239500" cy="914400"/>
          </a:xfrm>
          <a:prstGeom prst="rect">
            <a:avLst/>
          </a:prstGeom>
          <a:ln/>
        </p:spPr>
        <p:txBody>
          <a:bodyPr anchor="t" rtlCol="false" lIns="123825" rIns="57150" tIns="123825" bIns="123825" anchorCtr="false" vert="horz" wrap="square">
            <a:spAutoFit/>
          </a:bodyPr>
          <a:lstStyle/>
          <a:p>
            <a:pPr>
              <a:lnSpc>
                <a:spcPct val="140000"/>
              </a:lnSpc>
            </a:pPr>
            <a:r>
              <a:rPr lang="en-US" b="true" sz="3000">
                <a:solidFill>
                  <a:schemeClr val="dk2">
                    <a:alpha val="100000"/>
                  </a:schemeClr>
                </a:solidFill>
                <a:latin typeface="Microsoft Yahei"/>
                <a:ea typeface="Microsoft Yahei"/>
                <a:cs typeface="Microsoft Yahei"/>
              </a:rPr>
              <a:t>训练、测试模型</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sp>
        <p:nvSpPr>
          <p:cNvPr name="TextBox 2" id="2"/>
          <p:cNvSpPr txBox="true"/>
          <p:nvPr/>
        </p:nvSpPr>
        <p:spPr>
          <a:xfrm rot="0">
            <a:off x="5356704" y="2388266"/>
            <a:ext cx="5981700" cy="1371600"/>
          </a:xfrm>
          <a:prstGeom prst="rect">
            <a:avLst/>
          </a:prstGeom>
          <a:ln/>
        </p:spPr>
        <p:txBody>
          <a:bodyPr anchor="t" rtlCol="false" lIns="114300" rIns="114300" tIns="57150" bIns="57150" anchorCtr="false" vert="horz" wrap="square">
            <a:spAutoFit/>
          </a:bodyPr>
          <a:lstStyle/>
          <a:p>
            <a:pPr algn="r">
              <a:lnSpc>
                <a:spcPct val="120000"/>
              </a:lnSpc>
            </a:pPr>
            <a:r>
              <a:rPr lang="en-US" b="true" sz="6600">
                <a:solidFill>
                  <a:srgbClr val="1338FD">
                    <a:alpha val="100000"/>
                  </a:srgbClr>
                </a:solidFill>
                <a:latin typeface="Microsoft Yahei"/>
                <a:ea typeface="Microsoft Yahei"/>
                <a:cs typeface="Microsoft Yahei"/>
              </a:rPr>
              <a:t>02</a:t>
            </a:r>
          </a:p>
        </p:txBody>
      </p:sp>
      <p:sp>
        <p:nvSpPr>
          <p:cNvPr name="TextBox 3" id="3"/>
          <p:cNvSpPr txBox="true"/>
          <p:nvPr/>
        </p:nvSpPr>
        <p:spPr>
          <a:xfrm rot="0">
            <a:off x="853596" y="4258462"/>
            <a:ext cx="10484808" cy="1798058"/>
          </a:xfrm>
          <a:prstGeom prst="rect">
            <a:avLst/>
          </a:prstGeom>
          <a:ln/>
        </p:spPr>
        <p:txBody>
          <a:bodyPr anchor="t" rtlCol="false" lIns="114300" rIns="114300" tIns="57150" bIns="57150" anchorCtr="false" vert="horz" wrap="square">
            <a:normAutofit/>
          </a:bodyPr>
          <a:lstStyle/>
          <a:p>
            <a:pPr algn="r">
              <a:lnSpc>
                <a:spcPct val="120000"/>
              </a:lnSpc>
            </a:pPr>
            <a:r>
              <a:rPr lang="en-US" b="true" sz="4050">
                <a:solidFill>
                  <a:srgbClr val="020A49">
                    <a:alpha val="100000"/>
                  </a:srgbClr>
                </a:solidFill>
                <a:latin typeface="Microsoft Yahei"/>
                <a:ea typeface="Microsoft Yahei"/>
                <a:cs typeface="Microsoft Yahei"/>
              </a:rPr>
              <a:t>图像分类器</a:t>
            </a: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3"/>
          <a:srcRect l="23819" r="23819" t="0"/>
          <a:stretch>
            <a:fillRect/>
          </a:stretch>
        </p:blipFill>
        <p:spPr>
          <a:xfrm rot="0">
            <a:off x="875314" y="2169726"/>
            <a:ext cx="2050689" cy="3916435"/>
          </a:xfrm>
          <a:prstGeom prst="rect">
            <a:avLst/>
          </a:prstGeom>
        </p:spPr>
      </p:pic>
      <p:pic>
        <p:nvPicPr>
          <p:cNvPr name="Picture 3" id="3"/>
          <p:cNvPicPr>
            <a:picLocks noChangeAspect="true"/>
          </p:cNvPicPr>
          <p:nvPr/>
        </p:nvPicPr>
        <p:blipFill>
          <a:blip r:embed="rId4"/>
          <a:srcRect l="10729" r="10729" t="0"/>
          <a:stretch>
            <a:fillRect/>
          </a:stretch>
        </p:blipFill>
        <p:spPr>
          <a:xfrm rot="0">
            <a:off x="5430980" y="2169726"/>
            <a:ext cx="2050689" cy="3916435"/>
          </a:xfrm>
          <a:prstGeom prst="rect">
            <a:avLst/>
          </a:prstGeom>
        </p:spPr>
      </p:pic>
      <p:pic>
        <p:nvPicPr>
          <p:cNvPr name="Picture 4" id="4"/>
          <p:cNvPicPr>
            <a:picLocks noChangeAspect="true"/>
          </p:cNvPicPr>
          <p:nvPr/>
        </p:nvPicPr>
        <p:blipFill>
          <a:blip r:embed="rId5"/>
          <a:srcRect l="30190" r="30190"/>
          <a:stretch>
            <a:fillRect/>
          </a:stretch>
        </p:blipFill>
        <p:spPr>
          <a:xfrm rot="0">
            <a:off x="3153146" y="1697364"/>
            <a:ext cx="2050689" cy="3916435"/>
          </a:xfrm>
          <a:prstGeom prst="rect">
            <a:avLst/>
          </a:prstGeom>
        </p:spPr>
      </p:pic>
      <p:sp>
        <p:nvSpPr>
          <p:cNvPr name="AutoShape 5" id="5"/>
          <p:cNvSpPr/>
          <p:nvPr/>
        </p:nvSpPr>
        <p:spPr>
          <a:xfrm rot="0">
            <a:off x="7851998" y="2723144"/>
            <a:ext cx="3834950" cy="1465716"/>
          </a:xfrm>
          <a:prstGeom prst="rect">
            <a:avLst/>
          </a:prstGeom>
          <a:noFill/>
          <a:ln/>
        </p:spPr>
        <p:txBody>
          <a:bodyPr anchor="t" rtlCol="false" tIns="45720" lIns="91440" bIns="45720" rIns="91440" anchorCtr="false" vert="horz" wrap="square">
            <a:noAutofit/>
          </a:bodyPr>
          <a:lstStyle/>
          <a:p>
            <a:pPr algn="l">
              <a:lnSpc>
                <a:spcPct val="140000"/>
              </a:lnSpc>
              <a:defRPr/>
            </a:pPr>
            <a:r>
              <a:rPr lang="en-US" sz="1500">
                <a:solidFill>
                  <a:schemeClr val="dk1">
                    <a:alpha val="100000"/>
                  </a:schemeClr>
                </a:solidFill>
                <a:latin typeface="Microsoft Yahei"/>
                <a:ea typeface="Microsoft Yahei"/>
                <a:cs typeface="Microsoft Yahei"/>
              </a:rPr>
              <a:t>实例使用了一个包含约3,700张鲜花照片的数据集，这些照片被整理成5个子目录。</a:t>
            </a:r>
            <a:endParaRPr lang="en-US" sz="1100"/>
          </a:p>
        </p:txBody>
      </p:sp>
      <p:sp>
        <p:nvSpPr>
          <p:cNvPr name="AutoShape 6" id="6"/>
          <p:cNvSpPr/>
          <p:nvPr/>
        </p:nvSpPr>
        <p:spPr>
          <a:xfrm rot="0">
            <a:off x="7851998" y="2087040"/>
            <a:ext cx="3606165" cy="575781"/>
          </a:xfrm>
          <a:prstGeom prst="rect">
            <a:avLst/>
          </a:prstGeom>
          <a:noFill/>
          <a:ln/>
        </p:spPr>
        <p:txBody>
          <a:bodyPr anchor="b" rtlCol="false" tIns="45720" lIns="91440" bIns="45720" rIns="91440" anchorCtr="false" vert="horz" wrap="square">
            <a:normAutofit/>
          </a:bodyPr>
          <a:lstStyle/>
          <a:p>
            <a:pPr algn="l">
              <a:lnSpc>
                <a:spcPct val="120000"/>
              </a:lnSpc>
              <a:defRPr/>
            </a:pPr>
            <a:r>
              <a:rPr lang="en-US" b="true" sz="2400">
                <a:solidFill>
                  <a:schemeClr val="accent1">
                    <a:alpha val="100000"/>
                  </a:schemeClr>
                </a:solidFill>
                <a:latin typeface="Microsoft Yahei"/>
                <a:ea typeface="Microsoft Yahei"/>
                <a:cs typeface="Microsoft Yahei"/>
              </a:rPr>
              <a:t>数据集来源</a:t>
            </a:r>
            <a:endParaRPr lang="en-US" sz="1100"/>
          </a:p>
        </p:txBody>
      </p:sp>
      <p:sp>
        <p:nvSpPr>
          <p:cNvPr name="AutoShape 7" id="7"/>
          <p:cNvSpPr/>
          <p:nvPr/>
        </p:nvSpPr>
        <p:spPr>
          <a:xfrm rot="0">
            <a:off x="7851998" y="4826443"/>
            <a:ext cx="3834950" cy="1451935"/>
          </a:xfrm>
          <a:prstGeom prst="rect">
            <a:avLst/>
          </a:prstGeom>
          <a:noFill/>
          <a:ln/>
        </p:spPr>
        <p:txBody>
          <a:bodyPr anchor="t" rtlCol="false" tIns="45720" lIns="91440" bIns="45720" rIns="91440" anchorCtr="false" vert="horz" wrap="square">
            <a:noAutofit/>
          </a:bodyPr>
          <a:lstStyle/>
          <a:p>
            <a:pPr algn="l">
              <a:lnSpc>
                <a:spcPct val="140000"/>
              </a:lnSpc>
              <a:defRPr/>
            </a:pPr>
            <a:r>
              <a:rPr lang="en-US" sz="1500">
                <a:solidFill>
                  <a:schemeClr val="dk1">
                    <a:alpha val="100000"/>
                  </a:schemeClr>
                </a:solidFill>
                <a:latin typeface="Microsoft Yahei"/>
                <a:ea typeface="Microsoft Yahei"/>
                <a:cs typeface="Microsoft Yahei"/>
              </a:rPr>
              <a:t>每个子目录包含740张照片，总数超过3,700张，为图像分类任务提供了丰富的数据资源。</a:t>
            </a:r>
            <a:endParaRPr lang="en-US" sz="1100"/>
          </a:p>
        </p:txBody>
      </p:sp>
      <p:sp>
        <p:nvSpPr>
          <p:cNvPr name="AutoShape 8" id="8"/>
          <p:cNvSpPr/>
          <p:nvPr/>
        </p:nvSpPr>
        <p:spPr>
          <a:xfrm rot="0">
            <a:off x="7851998" y="4125420"/>
            <a:ext cx="3606329" cy="640699"/>
          </a:xfrm>
          <a:prstGeom prst="rect">
            <a:avLst/>
          </a:prstGeom>
          <a:noFill/>
          <a:ln/>
        </p:spPr>
        <p:txBody>
          <a:bodyPr anchor="b" rtlCol="false" tIns="45720" lIns="91440" bIns="45720" rIns="91440" anchorCtr="false" vert="horz" wrap="square">
            <a:noAutofit/>
          </a:bodyPr>
          <a:lstStyle/>
          <a:p>
            <a:pPr algn="l">
              <a:lnSpc>
                <a:spcPct val="120000"/>
              </a:lnSpc>
              <a:defRPr/>
            </a:pPr>
            <a:r>
              <a:rPr lang="en-US" b="true" sz="2400">
                <a:solidFill>
                  <a:schemeClr val="accent1">
                    <a:alpha val="100000"/>
                  </a:schemeClr>
                </a:solidFill>
                <a:latin typeface="Microsoft Yahei"/>
                <a:ea typeface="Microsoft Yahei"/>
                <a:cs typeface="Microsoft Yahei"/>
              </a:rPr>
              <a:t>照片数量</a:t>
            </a:r>
            <a:endParaRPr lang="en-US" sz="1100"/>
          </a:p>
        </p:txBody>
      </p:sp>
      <p:sp>
        <p:nvSpPr>
          <p:cNvPr name="TextBox 9" id="9"/>
          <p:cNvSpPr txBox="true"/>
          <p:nvPr/>
        </p:nvSpPr>
        <p:spPr>
          <a:xfrm rot="0">
            <a:off x="476023" y="265328"/>
            <a:ext cx="11239500" cy="914400"/>
          </a:xfrm>
          <a:prstGeom prst="rect">
            <a:avLst/>
          </a:prstGeom>
          <a:ln/>
        </p:spPr>
        <p:txBody>
          <a:bodyPr anchor="t" rtlCol="false" lIns="123825" rIns="57150" tIns="123825" bIns="123825" anchorCtr="false" vert="horz" wrap="square">
            <a:spAutoFit/>
          </a:bodyPr>
          <a:lstStyle/>
          <a:p>
            <a:pPr>
              <a:lnSpc>
                <a:spcPct val="140000"/>
              </a:lnSpc>
            </a:pPr>
            <a:r>
              <a:rPr lang="en-US" b="true" sz="3000">
                <a:solidFill>
                  <a:schemeClr val="dk2">
                    <a:alpha val="100000"/>
                  </a:schemeClr>
                </a:solidFill>
                <a:latin typeface="Microsoft Yahei"/>
                <a:ea typeface="Microsoft Yahei"/>
                <a:cs typeface="Microsoft Yahei"/>
              </a:rPr>
              <a:t>准备数据集</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bg>
      <p:bgPr>
        <a:blipFill dpi="0" rotWithShape="true">
          <a:blip r:embed="rId2">
            <a:alphaModFix amt="100000"/>
          </a:blip>
          <a:srcRect/>
          <a:stretch>
            <a:fillRect b="0" t="0" l="0" r="0"/>
          </a:stretch>
        </a:blipFill>
      </p:bgPr>
    </p:bg>
    <p:spTree>
      <p:nvGrpSpPr>
        <p:cNvPr id="1" name=""/>
        <p:cNvGrpSpPr/>
        <p:nvPr/>
      </p:nvGrpSpPr>
      <p:grpSpPr>
        <a:xfrm>
          <a:off x="0" y="0"/>
          <a:ext cx="0" cy="0"/>
          <a:chOff x="0" y="0"/>
          <a:chExt cx="0" cy="0"/>
        </a:xfrm>
      </p:grpSpPr>
      <p:sp>
        <p:nvSpPr>
          <p:cNvPr name="AutoShape 2" id="2"/>
          <p:cNvSpPr/>
          <p:nvPr/>
        </p:nvSpPr>
        <p:spPr>
          <a:xfrm rot="0">
            <a:off x="575279" y="2314941"/>
            <a:ext cx="2019230" cy="4086159"/>
          </a:xfrm>
          <a:prstGeom prst="rect">
            <a:avLst/>
          </a:prstGeom>
          <a:solidFill>
            <a:schemeClr val="lt2">
              <a:alpha val="80000"/>
            </a:schemeClr>
          </a:solidFill>
          <a:ln/>
        </p:spPr>
      </p:sp>
      <p:sp>
        <p:nvSpPr>
          <p:cNvPr name="AutoShape 3" id="3"/>
          <p:cNvSpPr/>
          <p:nvPr/>
        </p:nvSpPr>
        <p:spPr>
          <a:xfrm rot="0">
            <a:off x="575279" y="1272958"/>
            <a:ext cx="2019230" cy="2019230"/>
          </a:xfrm>
          <a:prstGeom prst="ellipse">
            <a:avLst/>
          </a:prstGeom>
          <a:solidFill>
            <a:schemeClr val="lt2">
              <a:alpha val="80000"/>
            </a:schemeClr>
          </a:solidFill>
          <a:ln/>
        </p:spPr>
      </p:sp>
      <p:sp>
        <p:nvSpPr>
          <p:cNvPr name="TextBox 4" id="4"/>
          <p:cNvSpPr txBox="true"/>
          <p:nvPr/>
        </p:nvSpPr>
        <p:spPr>
          <a:xfrm rot="0">
            <a:off x="575279" y="3187184"/>
            <a:ext cx="2019300" cy="2914650"/>
          </a:xfrm>
          <a:prstGeom prst="rect">
            <a:avLst/>
          </a:prstGeom>
          <a:ln/>
        </p:spPr>
        <p:txBody>
          <a:bodyPr anchor="t" rtlCol="false" lIns="123825" rIns="57150" tIns="123825" bIns="123825" anchorCtr="true" vert="horz" wrap="square">
            <a:noAutofit/>
          </a:bodyPr>
          <a:lstStyle/>
          <a:p>
            <a:pPr algn="ctr">
              <a:lnSpc>
                <a:spcPct val="140000"/>
              </a:lnSpc>
              <a:spcBef>
                <a:spcPct val="0"/>
              </a:spcBef>
            </a:pPr>
            <a:r>
              <a:rPr lang="en-US" sz="1500">
                <a:solidFill>
                  <a:schemeClr val="dk1">
                    <a:alpha val="100000"/>
                  </a:schemeClr>
                </a:solidFill>
                <a:latin typeface="Microsoft Yahei"/>
                <a:ea typeface="Microsoft Yahei"/>
                <a:cs typeface="Microsoft Yahei"/>
              </a:rPr>
              <a:t>加载图像数据：使用image_dataset_from_directory从磁盘中加载数据集中的图像，然后从头开始编写自己的加载数据集代码。</a:t>
            </a:r>
          </a:p>
        </p:txBody>
      </p:sp>
      <p:sp>
        <p:nvSpPr>
          <p:cNvPr name="AutoShape 5" id="5"/>
          <p:cNvSpPr/>
          <p:nvPr/>
        </p:nvSpPr>
        <p:spPr>
          <a:xfrm rot="0">
            <a:off x="1057123" y="1834920"/>
            <a:ext cx="1036482" cy="1036482"/>
          </a:xfrm>
          <a:prstGeom prst="ellipse">
            <a:avLst/>
          </a:prstGeom>
          <a:solidFill>
            <a:schemeClr val="accent1">
              <a:alpha val="100000"/>
            </a:schemeClr>
          </a:solidFill>
          <a:ln/>
        </p:spPr>
      </p:sp>
      <p:sp>
        <p:nvSpPr>
          <p:cNvPr name="TextBox 6" id="6"/>
          <p:cNvSpPr txBox="true"/>
          <p:nvPr/>
        </p:nvSpPr>
        <p:spPr>
          <a:xfrm rot="0">
            <a:off x="1150548" y="2128502"/>
            <a:ext cx="849630" cy="481965"/>
          </a:xfrm>
          <a:prstGeom prst="rect">
            <a:avLst/>
          </a:prstGeom>
          <a:ln/>
        </p:spPr>
        <p:txBody>
          <a:bodyPr anchor="ctr" rtlCol="false" lIns="91440" rIns="91440" tIns="45720" bIns="45720" anchorCtr="true" vert="horz" wrap="square">
            <a:noAutofit/>
          </a:bodyPr>
          <a:lstStyle/>
          <a:p>
            <a:pPr algn="ctr">
              <a:lnSpc>
                <a:spcPct val="100000"/>
              </a:lnSpc>
              <a:spcBef>
                <a:spcPts val="375"/>
              </a:spcBef>
            </a:pPr>
            <a:r>
              <a:rPr lang="en-US" sz="3000">
                <a:solidFill>
                  <a:srgbClr val="FFFFFF">
                    <a:alpha val="100000"/>
                  </a:srgbClr>
                </a:solidFill>
                <a:latin typeface="Microsoft Yahei"/>
                <a:ea typeface="Microsoft Yahei"/>
                <a:cs typeface="Microsoft Yahei"/>
              </a:rPr>
              <a:t>01</a:t>
            </a:r>
          </a:p>
        </p:txBody>
      </p:sp>
      <p:sp>
        <p:nvSpPr>
          <p:cNvPr name="AutoShape 7" id="7"/>
          <p:cNvSpPr/>
          <p:nvPr/>
        </p:nvSpPr>
        <p:spPr>
          <a:xfrm rot="0">
            <a:off x="2836339" y="2322416"/>
            <a:ext cx="2019230" cy="4086159"/>
          </a:xfrm>
          <a:prstGeom prst="rect">
            <a:avLst/>
          </a:prstGeom>
          <a:solidFill>
            <a:schemeClr val="lt2">
              <a:alpha val="80000"/>
            </a:schemeClr>
          </a:solidFill>
          <a:ln/>
        </p:spPr>
      </p:sp>
      <p:sp>
        <p:nvSpPr>
          <p:cNvPr name="AutoShape 8" id="8"/>
          <p:cNvSpPr/>
          <p:nvPr/>
        </p:nvSpPr>
        <p:spPr>
          <a:xfrm rot="0">
            <a:off x="2836339" y="1280432"/>
            <a:ext cx="2019230" cy="2019230"/>
          </a:xfrm>
          <a:prstGeom prst="ellipse">
            <a:avLst/>
          </a:prstGeom>
          <a:solidFill>
            <a:schemeClr val="lt2">
              <a:alpha val="80000"/>
            </a:schemeClr>
          </a:solidFill>
          <a:ln/>
        </p:spPr>
      </p:sp>
      <p:sp>
        <p:nvSpPr>
          <p:cNvPr name="TextBox 9" id="9"/>
          <p:cNvSpPr txBox="true"/>
          <p:nvPr/>
        </p:nvSpPr>
        <p:spPr>
          <a:xfrm rot="0">
            <a:off x="2836339" y="3194659"/>
            <a:ext cx="2019300" cy="2914650"/>
          </a:xfrm>
          <a:prstGeom prst="rect">
            <a:avLst/>
          </a:prstGeom>
          <a:ln/>
        </p:spPr>
        <p:txBody>
          <a:bodyPr anchor="t" rtlCol="false" lIns="123825" rIns="57150" tIns="123825" bIns="123825" anchorCtr="true" vert="horz" wrap="square">
            <a:noAutofit/>
          </a:bodyPr>
          <a:lstStyle/>
          <a:p>
            <a:pPr algn="ctr">
              <a:lnSpc>
                <a:spcPct val="140000"/>
              </a:lnSpc>
              <a:spcBef>
                <a:spcPct val="0"/>
              </a:spcBef>
            </a:pPr>
            <a:r>
              <a:rPr lang="en-US" sz="1500">
                <a:solidFill>
                  <a:schemeClr val="dk1">
                    <a:alpha val="100000"/>
                  </a:schemeClr>
                </a:solidFill>
                <a:latin typeface="Microsoft Yahei"/>
                <a:ea typeface="Microsoft Yahei"/>
                <a:cs typeface="Microsoft Yahei"/>
              </a:rPr>
              <a:t>定义加载参数：首先需要为加载器定义加载参数，如批量大小、是否进行自动调整大小等，以确保数据能够正确加载。</a:t>
            </a:r>
          </a:p>
        </p:txBody>
      </p:sp>
      <p:sp>
        <p:nvSpPr>
          <p:cNvPr name="AutoShape 10" id="10"/>
          <p:cNvSpPr/>
          <p:nvPr/>
        </p:nvSpPr>
        <p:spPr>
          <a:xfrm rot="0">
            <a:off x="3318182" y="1842394"/>
            <a:ext cx="1036482" cy="1036482"/>
          </a:xfrm>
          <a:prstGeom prst="ellipse">
            <a:avLst/>
          </a:prstGeom>
          <a:solidFill>
            <a:schemeClr val="accent1">
              <a:alpha val="100000"/>
            </a:schemeClr>
          </a:solidFill>
          <a:ln w="28575">
            <a:solidFill>
              <a:schemeClr val="accent1">
                <a:alpha val="100000"/>
              </a:schemeClr>
            </a:solidFill>
            <a:prstDash val="solid"/>
          </a:ln>
        </p:spPr>
      </p:sp>
      <p:sp>
        <p:nvSpPr>
          <p:cNvPr name="TextBox 11" id="11"/>
          <p:cNvSpPr txBox="true"/>
          <p:nvPr/>
        </p:nvSpPr>
        <p:spPr>
          <a:xfrm rot="0">
            <a:off x="3411608" y="2135977"/>
            <a:ext cx="849630" cy="481965"/>
          </a:xfrm>
          <a:prstGeom prst="rect">
            <a:avLst/>
          </a:prstGeom>
          <a:ln/>
        </p:spPr>
        <p:txBody>
          <a:bodyPr anchor="ctr" rtlCol="false" lIns="91440" rIns="91440" tIns="45720" bIns="45720" anchorCtr="true" vert="horz" wrap="square">
            <a:noAutofit/>
          </a:bodyPr>
          <a:lstStyle/>
          <a:p>
            <a:pPr algn="ctr">
              <a:lnSpc>
                <a:spcPct val="100000"/>
              </a:lnSpc>
              <a:spcBef>
                <a:spcPts val="375"/>
              </a:spcBef>
            </a:pPr>
            <a:r>
              <a:rPr lang="en-US" sz="3000">
                <a:solidFill>
                  <a:srgbClr val="FFFFFF">
                    <a:alpha val="100000"/>
                  </a:srgbClr>
                </a:solidFill>
                <a:latin typeface="Microsoft Yahei"/>
                <a:ea typeface="Microsoft Yahei"/>
                <a:cs typeface="Microsoft Yahei"/>
              </a:rPr>
              <a:t>02</a:t>
            </a:r>
          </a:p>
        </p:txBody>
      </p:sp>
      <p:sp>
        <p:nvSpPr>
          <p:cNvPr name="AutoShape 12" id="12"/>
          <p:cNvSpPr/>
          <p:nvPr/>
        </p:nvSpPr>
        <p:spPr>
          <a:xfrm rot="0">
            <a:off x="5100132" y="2322416"/>
            <a:ext cx="2019230" cy="4086159"/>
          </a:xfrm>
          <a:prstGeom prst="rect">
            <a:avLst/>
          </a:prstGeom>
          <a:solidFill>
            <a:schemeClr val="lt2">
              <a:alpha val="80000"/>
            </a:schemeClr>
          </a:solidFill>
          <a:ln/>
        </p:spPr>
      </p:sp>
      <p:sp>
        <p:nvSpPr>
          <p:cNvPr name="AutoShape 13" id="13"/>
          <p:cNvSpPr/>
          <p:nvPr/>
        </p:nvSpPr>
        <p:spPr>
          <a:xfrm rot="0">
            <a:off x="5100132" y="1280432"/>
            <a:ext cx="2019230" cy="2019230"/>
          </a:xfrm>
          <a:prstGeom prst="ellipse">
            <a:avLst/>
          </a:prstGeom>
          <a:solidFill>
            <a:schemeClr val="lt2">
              <a:alpha val="80000"/>
            </a:schemeClr>
          </a:solidFill>
          <a:ln/>
        </p:spPr>
      </p:sp>
      <p:sp>
        <p:nvSpPr>
          <p:cNvPr name="TextBox 14" id="14"/>
          <p:cNvSpPr txBox="true"/>
          <p:nvPr/>
        </p:nvSpPr>
        <p:spPr>
          <a:xfrm rot="0">
            <a:off x="5100132" y="3194659"/>
            <a:ext cx="2019300" cy="2914650"/>
          </a:xfrm>
          <a:prstGeom prst="rect">
            <a:avLst/>
          </a:prstGeom>
          <a:ln/>
        </p:spPr>
        <p:txBody>
          <a:bodyPr anchor="t" rtlCol="false" lIns="123825" rIns="57150" tIns="123825" bIns="123825" anchorCtr="true" vert="horz" wrap="square">
            <a:noAutofit/>
          </a:bodyPr>
          <a:lstStyle/>
          <a:p>
            <a:pPr algn="ctr">
              <a:lnSpc>
                <a:spcPct val="140000"/>
              </a:lnSpc>
              <a:spcBef>
                <a:spcPct val="0"/>
              </a:spcBef>
            </a:pPr>
            <a:r>
              <a:rPr lang="en-US" sz="1500">
                <a:solidFill>
                  <a:schemeClr val="dk1">
                    <a:alpha val="100000"/>
                  </a:schemeClr>
                </a:solidFill>
                <a:latin typeface="Microsoft Yahei"/>
                <a:ea typeface="Microsoft Yahei"/>
                <a:cs typeface="Microsoft Yahei"/>
              </a:rPr>
              <a:t>验证拆分法：在现实中，通常使用验证拆分法来创建神经网络模型，在本实例中，我们使用80%的图像进行训练，20%的图像进行验证。</a:t>
            </a:r>
          </a:p>
        </p:txBody>
      </p:sp>
      <p:sp>
        <p:nvSpPr>
          <p:cNvPr name="AutoShape 15" id="15"/>
          <p:cNvSpPr/>
          <p:nvPr/>
        </p:nvSpPr>
        <p:spPr>
          <a:xfrm rot="0">
            <a:off x="5581975" y="1842394"/>
            <a:ext cx="1036482" cy="1036482"/>
          </a:xfrm>
          <a:prstGeom prst="ellipse">
            <a:avLst/>
          </a:prstGeom>
          <a:solidFill>
            <a:schemeClr val="accent1">
              <a:alpha val="100000"/>
            </a:schemeClr>
          </a:solidFill>
          <a:ln/>
        </p:spPr>
      </p:sp>
      <p:sp>
        <p:nvSpPr>
          <p:cNvPr name="TextBox 16" id="16"/>
          <p:cNvSpPr txBox="true"/>
          <p:nvPr/>
        </p:nvSpPr>
        <p:spPr>
          <a:xfrm rot="0">
            <a:off x="5675401" y="2135977"/>
            <a:ext cx="849630" cy="481965"/>
          </a:xfrm>
          <a:prstGeom prst="rect">
            <a:avLst/>
          </a:prstGeom>
          <a:ln/>
        </p:spPr>
        <p:txBody>
          <a:bodyPr anchor="ctr" rtlCol="false" lIns="91440" rIns="91440" tIns="45720" bIns="45720" anchorCtr="true" vert="horz" wrap="square">
            <a:noAutofit/>
          </a:bodyPr>
          <a:lstStyle/>
          <a:p>
            <a:pPr algn="ctr">
              <a:lnSpc>
                <a:spcPct val="100000"/>
              </a:lnSpc>
              <a:spcBef>
                <a:spcPts val="375"/>
              </a:spcBef>
            </a:pPr>
            <a:r>
              <a:rPr lang="en-US" sz="3000">
                <a:solidFill>
                  <a:srgbClr val="FFFFFF">
                    <a:alpha val="100000"/>
                  </a:srgbClr>
                </a:solidFill>
                <a:latin typeface="Microsoft Yahei"/>
                <a:ea typeface="Microsoft Yahei"/>
                <a:cs typeface="Microsoft Yahei"/>
              </a:rPr>
              <a:t>03</a:t>
            </a:r>
          </a:p>
        </p:txBody>
      </p:sp>
      <p:sp>
        <p:nvSpPr>
          <p:cNvPr name="AutoShape 17" id="17"/>
          <p:cNvSpPr/>
          <p:nvPr/>
        </p:nvSpPr>
        <p:spPr>
          <a:xfrm rot="0">
            <a:off x="7392501" y="2351674"/>
            <a:ext cx="2019230" cy="4086159"/>
          </a:xfrm>
          <a:prstGeom prst="rect">
            <a:avLst/>
          </a:prstGeom>
          <a:solidFill>
            <a:schemeClr val="lt2">
              <a:alpha val="80000"/>
            </a:schemeClr>
          </a:solidFill>
          <a:ln/>
        </p:spPr>
      </p:sp>
      <p:sp>
        <p:nvSpPr>
          <p:cNvPr name="AutoShape 18" id="18"/>
          <p:cNvSpPr/>
          <p:nvPr/>
        </p:nvSpPr>
        <p:spPr>
          <a:xfrm rot="0">
            <a:off x="7392501" y="1309691"/>
            <a:ext cx="2019230" cy="2019230"/>
          </a:xfrm>
          <a:prstGeom prst="ellipse">
            <a:avLst/>
          </a:prstGeom>
          <a:solidFill>
            <a:schemeClr val="lt2">
              <a:alpha val="80000"/>
            </a:schemeClr>
          </a:solidFill>
          <a:ln/>
        </p:spPr>
      </p:sp>
      <p:sp>
        <p:nvSpPr>
          <p:cNvPr name="TextBox 19" id="19"/>
          <p:cNvSpPr txBox="true"/>
          <p:nvPr/>
        </p:nvSpPr>
        <p:spPr>
          <a:xfrm rot="0">
            <a:off x="7392501" y="3223917"/>
            <a:ext cx="2019300" cy="2914650"/>
          </a:xfrm>
          <a:prstGeom prst="rect">
            <a:avLst/>
          </a:prstGeom>
          <a:ln/>
        </p:spPr>
        <p:txBody>
          <a:bodyPr anchor="t" rtlCol="false" lIns="123825" rIns="57150" tIns="123825" bIns="123825" anchorCtr="true" vert="horz" wrap="square">
            <a:noAutofit/>
          </a:bodyPr>
          <a:lstStyle/>
          <a:p>
            <a:pPr algn="ctr">
              <a:lnSpc>
                <a:spcPct val="140000"/>
              </a:lnSpc>
              <a:spcBef>
                <a:spcPct val="0"/>
              </a:spcBef>
            </a:pPr>
            <a:r>
              <a:rPr lang="en-US" sz="1500">
                <a:solidFill>
                  <a:schemeClr val="dk1">
                    <a:alpha val="100000"/>
                  </a:schemeClr>
                </a:solidFill>
                <a:latin typeface="Microsoft Yahei"/>
                <a:ea typeface="Microsoft Yahei"/>
                <a:cs typeface="Microsoft Yahei"/>
              </a:rPr>
              <a:t>显示训练数据：通过代码显示训练数据集中的前9张图像，可以可视化数据集中的一部分数据，以了解数据的分布和特点。</a:t>
            </a:r>
          </a:p>
        </p:txBody>
      </p:sp>
      <p:sp>
        <p:nvSpPr>
          <p:cNvPr name="AutoShape 20" id="20"/>
          <p:cNvSpPr/>
          <p:nvPr/>
        </p:nvSpPr>
        <p:spPr>
          <a:xfrm rot="0">
            <a:off x="7874344" y="1871653"/>
            <a:ext cx="1036482" cy="1036482"/>
          </a:xfrm>
          <a:prstGeom prst="ellipse">
            <a:avLst/>
          </a:prstGeom>
          <a:solidFill>
            <a:schemeClr val="accent1">
              <a:alpha val="100000"/>
            </a:schemeClr>
          </a:solidFill>
          <a:ln/>
        </p:spPr>
      </p:sp>
      <p:sp>
        <p:nvSpPr>
          <p:cNvPr name="TextBox 21" id="21"/>
          <p:cNvSpPr txBox="true"/>
          <p:nvPr/>
        </p:nvSpPr>
        <p:spPr>
          <a:xfrm rot="0">
            <a:off x="7967769" y="2165235"/>
            <a:ext cx="849630" cy="481965"/>
          </a:xfrm>
          <a:prstGeom prst="rect">
            <a:avLst/>
          </a:prstGeom>
          <a:ln/>
        </p:spPr>
        <p:txBody>
          <a:bodyPr anchor="ctr" rtlCol="false" lIns="91440" rIns="91440" tIns="45720" bIns="45720" anchorCtr="true" vert="horz" wrap="square">
            <a:noAutofit/>
          </a:bodyPr>
          <a:lstStyle/>
          <a:p>
            <a:pPr algn="ctr">
              <a:lnSpc>
                <a:spcPct val="100000"/>
              </a:lnSpc>
              <a:spcBef>
                <a:spcPts val="375"/>
              </a:spcBef>
            </a:pPr>
            <a:r>
              <a:rPr lang="en-US" sz="3000">
                <a:solidFill>
                  <a:srgbClr val="FFFFFF">
                    <a:alpha val="100000"/>
                  </a:srgbClr>
                </a:solidFill>
                <a:latin typeface="Microsoft Yahei"/>
                <a:ea typeface="Microsoft Yahei"/>
                <a:cs typeface="Microsoft Yahei"/>
              </a:rPr>
              <a:t>04</a:t>
            </a:r>
          </a:p>
        </p:txBody>
      </p:sp>
      <p:sp>
        <p:nvSpPr>
          <p:cNvPr name="AutoShape 22" id="22"/>
          <p:cNvSpPr/>
          <p:nvPr/>
        </p:nvSpPr>
        <p:spPr>
          <a:xfrm rot="0">
            <a:off x="9656294" y="2322416"/>
            <a:ext cx="2019230" cy="4086159"/>
          </a:xfrm>
          <a:prstGeom prst="rect">
            <a:avLst/>
          </a:prstGeom>
          <a:solidFill>
            <a:schemeClr val="lt2">
              <a:alpha val="80000"/>
            </a:schemeClr>
          </a:solidFill>
          <a:ln/>
        </p:spPr>
      </p:sp>
      <p:sp>
        <p:nvSpPr>
          <p:cNvPr name="AutoShape 23" id="23"/>
          <p:cNvSpPr/>
          <p:nvPr/>
        </p:nvSpPr>
        <p:spPr>
          <a:xfrm rot="0">
            <a:off x="9656294" y="1280432"/>
            <a:ext cx="2019230" cy="2019230"/>
          </a:xfrm>
          <a:prstGeom prst="ellipse">
            <a:avLst/>
          </a:prstGeom>
          <a:solidFill>
            <a:schemeClr val="lt2">
              <a:alpha val="80000"/>
            </a:schemeClr>
          </a:solidFill>
          <a:ln/>
        </p:spPr>
      </p:sp>
      <p:sp>
        <p:nvSpPr>
          <p:cNvPr name="TextBox 24" id="24"/>
          <p:cNvSpPr txBox="true"/>
          <p:nvPr/>
        </p:nvSpPr>
        <p:spPr>
          <a:xfrm rot="0">
            <a:off x="9656294" y="3194659"/>
            <a:ext cx="2019300" cy="2914650"/>
          </a:xfrm>
          <a:prstGeom prst="rect">
            <a:avLst/>
          </a:prstGeom>
          <a:ln/>
        </p:spPr>
        <p:txBody>
          <a:bodyPr anchor="t" rtlCol="false" lIns="123825" rIns="57150" tIns="123825" bIns="123825" anchorCtr="true" vert="horz" wrap="square">
            <a:noAutofit/>
          </a:bodyPr>
          <a:lstStyle/>
          <a:p>
            <a:pPr algn="ctr">
              <a:lnSpc>
                <a:spcPct val="140000"/>
              </a:lnSpc>
              <a:spcBef>
                <a:spcPct val="0"/>
              </a:spcBef>
            </a:pPr>
            <a:r>
              <a:rPr lang="en-US" sz="1500">
                <a:solidFill>
                  <a:schemeClr val="dk1">
                    <a:alpha val="100000"/>
                  </a:schemeClr>
                </a:solidFill>
                <a:latin typeface="Microsoft Yahei"/>
                <a:ea typeface="Microsoft Yahei"/>
                <a:cs typeface="Microsoft Yahei"/>
              </a:rPr>
              <a:t>传递数据集：将数据集传递给训练模型model.fit，也可以手动迭代数据集并检索批量图像，以便进行自定义的数据处理或增强。</a:t>
            </a:r>
          </a:p>
        </p:txBody>
      </p:sp>
      <p:sp>
        <p:nvSpPr>
          <p:cNvPr name="AutoShape 25" id="25"/>
          <p:cNvSpPr/>
          <p:nvPr/>
        </p:nvSpPr>
        <p:spPr>
          <a:xfrm rot="0">
            <a:off x="10138137" y="1842394"/>
            <a:ext cx="1036482" cy="1036482"/>
          </a:xfrm>
          <a:prstGeom prst="ellipse">
            <a:avLst/>
          </a:prstGeom>
          <a:solidFill>
            <a:schemeClr val="accent1">
              <a:alpha val="100000"/>
            </a:schemeClr>
          </a:solidFill>
          <a:ln/>
        </p:spPr>
      </p:sp>
      <p:sp>
        <p:nvSpPr>
          <p:cNvPr name="TextBox 26" id="26"/>
          <p:cNvSpPr txBox="true"/>
          <p:nvPr/>
        </p:nvSpPr>
        <p:spPr>
          <a:xfrm rot="0">
            <a:off x="10231563" y="2135977"/>
            <a:ext cx="849630" cy="481965"/>
          </a:xfrm>
          <a:prstGeom prst="rect">
            <a:avLst/>
          </a:prstGeom>
          <a:ln/>
        </p:spPr>
        <p:txBody>
          <a:bodyPr anchor="ctr" rtlCol="false" lIns="91440" rIns="91440" tIns="45720" bIns="45720" anchorCtr="true" vert="horz" wrap="square">
            <a:noAutofit/>
          </a:bodyPr>
          <a:lstStyle/>
          <a:p>
            <a:pPr algn="ctr">
              <a:lnSpc>
                <a:spcPct val="100000"/>
              </a:lnSpc>
              <a:spcBef>
                <a:spcPts val="375"/>
              </a:spcBef>
            </a:pPr>
            <a:r>
              <a:rPr lang="en-US" sz="3000">
                <a:solidFill>
                  <a:srgbClr val="FFFFFF">
                    <a:alpha val="100000"/>
                  </a:srgbClr>
                </a:solidFill>
                <a:latin typeface="Microsoft Yahei"/>
                <a:ea typeface="Microsoft Yahei"/>
                <a:cs typeface="Microsoft Yahei"/>
              </a:rPr>
              <a:t>05</a:t>
            </a:r>
          </a:p>
        </p:txBody>
      </p:sp>
      <p:sp>
        <p:nvSpPr>
          <p:cNvPr name="TextBox 27" id="27"/>
          <p:cNvSpPr txBox="true"/>
          <p:nvPr/>
        </p:nvSpPr>
        <p:spPr>
          <a:xfrm rot="0">
            <a:off x="476023" y="265328"/>
            <a:ext cx="11239500" cy="914400"/>
          </a:xfrm>
          <a:prstGeom prst="rect">
            <a:avLst/>
          </a:prstGeom>
          <a:ln/>
        </p:spPr>
        <p:txBody>
          <a:bodyPr anchor="ctr" rtlCol="false" lIns="123825" rIns="57150" tIns="123825" bIns="123825" anchorCtr="false" vert="horz" wrap="square">
            <a:noAutofit/>
          </a:bodyPr>
          <a:lstStyle/>
          <a:p>
            <a:pPr>
              <a:lnSpc>
                <a:spcPct val="140000"/>
              </a:lnSpc>
            </a:pPr>
            <a:r>
              <a:rPr lang="en-US" b="true" sz="3000">
                <a:solidFill>
                  <a:schemeClr val="dk2">
                    <a:alpha val="100000"/>
                  </a:schemeClr>
                </a:solidFill>
                <a:latin typeface="Microsoft Yahei"/>
                <a:ea typeface="Microsoft Yahei"/>
                <a:cs typeface="Microsoft Yahei"/>
              </a:rPr>
              <a:t>创建数据集</a:t>
            </a:r>
          </a:p>
        </p:txBody>
      </p:sp>
    </p:spTree>
  </p:cSld>
  <p:clrMapOvr>
    <a:masterClrMapping/>
  </p:clrMapOvr>
</p:sld>
</file>

<file path=ppt/theme/theme1.xml><?xml version="1.0" encoding="utf-8"?>
<a:theme xmlns:a="http://schemas.openxmlformats.org/drawingml/2006/main" name="Office Theme">
  <a:themeElements>
    <a:clrScheme name="Office">
      <a:dk1>
        <a:srgbClr val="020A49"/>
      </a:dk1>
      <a:lt1>
        <a:srgbClr val="FBFEFF"/>
      </a:lt1>
      <a:dk2>
        <a:srgbClr val="020A49"/>
      </a:dk2>
      <a:lt2>
        <a:srgbClr val="CADDF0"/>
      </a:lt2>
      <a:accent1>
        <a:srgbClr val="1338FD"/>
      </a:accent1>
      <a:accent2>
        <a:srgbClr val="1338FD"/>
      </a:accent2>
      <a:accent3>
        <a:srgbClr val="1B96DB"/>
      </a:accent3>
      <a:accent4>
        <a:srgbClr val="32C5DA"/>
      </a:accent4>
      <a:accent5>
        <a:srgbClr val="1CCDF0"/>
      </a:accent5>
      <a:accent6>
        <a:srgbClr val="338DE7"/>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terms:modified xsi:type="dcterms:W3CDTF">2011-08-01T06:04:30Z</dcterms:modified>
  <cp:revision>1</cp:revision>
</cp:coreProperties>
</file>