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jpeg" Type="http://schemas.openxmlformats.org/officeDocument/2006/relationships/image"/></Relationships>
</file>

<file path=ppt/slides/_rels/slide1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1.jpeg" Type="http://schemas.openxmlformats.org/officeDocument/2006/relationships/image"/></Relationships>
</file>

<file path=ppt/slides/_rels/slide1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2.jpeg" Type="http://schemas.openxmlformats.org/officeDocument/2006/relationships/image"/><Relationship Id="rId4" Target="../media/image13.jpeg" Type="http://schemas.openxmlformats.org/officeDocument/2006/relationships/image"/><Relationship Id="rId5" Target="../media/image14.png" Type="http://schemas.openxmlformats.org/officeDocument/2006/relationships/image"/></Relationships>
</file>

<file path=ppt/slides/_rels/slide1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1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5.jpeg" Type="http://schemas.openxmlformats.org/officeDocument/2006/relationships/image"/></Relationships>
</file>

<file path=ppt/slides/_rels/slide1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6.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5.jpe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6.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jpeg" Type="http://schemas.openxmlformats.org/officeDocument/2006/relationships/image"/><Relationship Id="rId4" Target="../media/image8.png" Type="http://schemas.openxmlformats.org/officeDocument/2006/relationships/image"/><Relationship Id="rId5" Target="../media/image9.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633841" y="1525651"/>
            <a:ext cx="5943600" cy="2085975"/>
          </a:xfrm>
          <a:prstGeom prst="rect">
            <a:avLst/>
          </a:prstGeom>
          <a:ln/>
        </p:spPr>
        <p:txBody>
          <a:bodyPr anchor="ctr" rtlCol="false" lIns="114300" rIns="114300" tIns="57150" bIns="57150" anchorCtr="false" vert="horz" wrap="square">
            <a:normAutofit/>
          </a:bodyPr>
          <a:lstStyle/>
          <a:p>
            <a:pPr>
              <a:lnSpc>
                <a:spcPct val="114999"/>
              </a:lnSpc>
            </a:pPr>
            <a:r>
              <a:rPr lang="en-US" b="true" sz="5400">
                <a:solidFill>
                  <a:srgbClr val="1338FD">
                    <a:alpha val="100000"/>
                  </a:srgbClr>
                </a:solidFill>
                <a:latin typeface="Microsoft Yahei"/>
                <a:ea typeface="Microsoft Yahei"/>
                <a:cs typeface="Microsoft Yahei"/>
              </a:rPr>
              <a:t>第9章  网络应用开发实战
</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1374316" y="3045252"/>
            <a:ext cx="9429750" cy="1656361"/>
          </a:xfrm>
          <a:prstGeom prst="roundRect">
            <a:avLst>
              <a:gd fmla="val 16667" name="adj"/>
            </a:avLst>
          </a:prstGeom>
          <a:gradFill>
            <a:gsLst>
              <a:gs pos="100000">
                <a:schemeClr val="lt2">
                  <a:alpha val="100000"/>
                </a:schemeClr>
              </a:gs>
              <a:gs pos="0">
                <a:schemeClr val="lt1">
                  <a:alpha val="100000"/>
                </a:schemeClr>
              </a:gs>
            </a:gsLst>
            <a:lin ang="0"/>
          </a:gradFill>
          <a:ln/>
        </p:spPr>
      </p:sp>
      <p:sp>
        <p:nvSpPr>
          <p:cNvPr name="AutoShape 3" id="3"/>
          <p:cNvSpPr/>
          <p:nvPr/>
        </p:nvSpPr>
        <p:spPr>
          <a:xfrm rot="0">
            <a:off x="1374316" y="4823279"/>
            <a:ext cx="9429750" cy="1656361"/>
          </a:xfrm>
          <a:prstGeom prst="roundRect">
            <a:avLst>
              <a:gd fmla="val 16667" name="adj"/>
            </a:avLst>
          </a:prstGeom>
          <a:gradFill>
            <a:gsLst>
              <a:gs pos="0">
                <a:schemeClr val="lt2">
                  <a:alpha val="100000"/>
                </a:schemeClr>
              </a:gs>
              <a:gs pos="100000">
                <a:schemeClr val="lt1">
                  <a:alpha val="100000"/>
                </a:schemeClr>
              </a:gs>
            </a:gsLst>
            <a:lin ang="0"/>
          </a:gradFill>
          <a:ln/>
        </p:spPr>
      </p:sp>
      <p:sp>
        <p:nvSpPr>
          <p:cNvPr name="AutoShape 4" id="4"/>
          <p:cNvSpPr/>
          <p:nvPr/>
        </p:nvSpPr>
        <p:spPr>
          <a:xfrm rot="0">
            <a:off x="1374316" y="1267225"/>
            <a:ext cx="9429750" cy="1656361"/>
          </a:xfrm>
          <a:prstGeom prst="roundRect">
            <a:avLst>
              <a:gd fmla="val 16667" name="adj"/>
            </a:avLst>
          </a:prstGeom>
          <a:gradFill>
            <a:gsLst>
              <a:gs pos="0">
                <a:schemeClr val="lt2">
                  <a:alpha val="100000"/>
                </a:schemeClr>
              </a:gs>
              <a:gs pos="100000">
                <a:schemeClr val="lt1">
                  <a:alpha val="100000"/>
                </a:schemeClr>
              </a:gs>
            </a:gsLst>
            <a:lin ang="0"/>
          </a:gradFill>
          <a:ln/>
        </p:spPr>
      </p:sp>
      <p:sp>
        <p:nvSpPr>
          <p:cNvPr name="AutoShape 5" id="5"/>
          <p:cNvSpPr/>
          <p:nvPr/>
        </p:nvSpPr>
        <p:spPr>
          <a:xfrm rot="0">
            <a:off x="987242" y="5246342"/>
            <a:ext cx="810236" cy="810236"/>
          </a:xfrm>
          <a:prstGeom prst="ellipse">
            <a:avLst/>
          </a:prstGeom>
          <a:solidFill>
            <a:schemeClr val="accent1">
              <a:alpha val="100000"/>
            </a:schemeClr>
          </a:solidFill>
          <a:ln/>
        </p:spPr>
      </p:sp>
      <p:sp>
        <p:nvSpPr>
          <p:cNvPr name="Freeform 6" id="6"/>
          <p:cNvSpPr/>
          <p:nvPr/>
        </p:nvSpPr>
        <p:spPr>
          <a:xfrm rot="0">
            <a:off x="1115389" y="5374489"/>
            <a:ext cx="553940" cy="553940"/>
          </a:xfrm>
          <a:custGeom>
            <a:avLst/>
            <a:gdLst/>
            <a:ahLst/>
            <a:cxnLst/>
            <a:rect r="r" b="b" t="t" l="l"/>
            <a:pathLst>
              <a:path h="304800" w="304800">
                <a:moveTo>
                  <a:pt x="190033" y="152400"/>
                </a:moveTo>
                <a:cubicBezTo>
                  <a:pt x="190033" y="90992"/>
                  <a:pt x="221771" y="56493"/>
                  <a:pt x="221771" y="56493"/>
                </a:cubicBezTo>
                <a:cubicBezTo>
                  <a:pt x="221771" y="56493"/>
                  <a:pt x="193758" y="33766"/>
                  <a:pt x="151924" y="33766"/>
                </a:cubicBezTo>
                <a:cubicBezTo>
                  <a:pt x="110090" y="33766"/>
                  <a:pt x="82067" y="56512"/>
                  <a:pt x="82067" y="56512"/>
                </a:cubicBezTo>
                <a:cubicBezTo>
                  <a:pt x="82067" y="56512"/>
                  <a:pt x="114376" y="82753"/>
                  <a:pt x="114376" y="152400"/>
                </a:cubicBezTo>
                <a:cubicBezTo>
                  <a:pt x="114376" y="219608"/>
                  <a:pt x="81858" y="248145"/>
                  <a:pt x="81858" y="248145"/>
                </a:cubicBezTo>
                <a:cubicBezTo>
                  <a:pt x="81858" y="248145"/>
                  <a:pt x="115662" y="271034"/>
                  <a:pt x="151924" y="271034"/>
                </a:cubicBezTo>
                <a:cubicBezTo>
                  <a:pt x="189043" y="271034"/>
                  <a:pt x="221799" y="248269"/>
                  <a:pt x="221799" y="248269"/>
                </a:cubicBezTo>
                <a:cubicBezTo>
                  <a:pt x="221799" y="248269"/>
                  <a:pt x="190033" y="218503"/>
                  <a:pt x="190033" y="152400"/>
                </a:cubicBezTo>
                <a:close/>
                <a:moveTo>
                  <a:pt x="74095" y="62789"/>
                </a:moveTo>
                <a:cubicBezTo>
                  <a:pt x="74095" y="62789"/>
                  <a:pt x="34633" y="86839"/>
                  <a:pt x="34633" y="152800"/>
                </a:cubicBezTo>
                <a:cubicBezTo>
                  <a:pt x="34633" y="218751"/>
                  <a:pt x="74533" y="240335"/>
                  <a:pt x="74533" y="240335"/>
                </a:cubicBezTo>
                <a:cubicBezTo>
                  <a:pt x="74533" y="240335"/>
                  <a:pt x="103613" y="218742"/>
                  <a:pt x="103613" y="152800"/>
                </a:cubicBezTo>
                <a:cubicBezTo>
                  <a:pt x="103613" y="86839"/>
                  <a:pt x="74095" y="62789"/>
                  <a:pt x="74095" y="62789"/>
                </a:cubicBezTo>
                <a:close/>
                <a:moveTo>
                  <a:pt x="229753" y="64570"/>
                </a:moveTo>
                <a:cubicBezTo>
                  <a:pt x="229753" y="64570"/>
                  <a:pt x="200244" y="86839"/>
                  <a:pt x="200244" y="152800"/>
                </a:cubicBezTo>
                <a:cubicBezTo>
                  <a:pt x="200244" y="218751"/>
                  <a:pt x="229305" y="240335"/>
                  <a:pt x="229305" y="240335"/>
                </a:cubicBezTo>
                <a:cubicBezTo>
                  <a:pt x="229305" y="240335"/>
                  <a:pt x="270158" y="218742"/>
                  <a:pt x="270158" y="152800"/>
                </a:cubicBezTo>
                <a:cubicBezTo>
                  <a:pt x="270158" y="86839"/>
                  <a:pt x="229753" y="64570"/>
                  <a:pt x="229753" y="64570"/>
                </a:cubicBezTo>
                <a:close/>
              </a:path>
            </a:pathLst>
          </a:custGeom>
          <a:solidFill>
            <a:srgbClr val="FFFFFF">
              <a:alpha val="100000"/>
            </a:srgbClr>
          </a:solidFill>
          <a:ln/>
        </p:spPr>
      </p:sp>
      <p:sp>
        <p:nvSpPr>
          <p:cNvPr name="AutoShape 7" id="7"/>
          <p:cNvSpPr/>
          <p:nvPr/>
        </p:nvSpPr>
        <p:spPr>
          <a:xfrm rot="0">
            <a:off x="10373288" y="3468315"/>
            <a:ext cx="810236" cy="810236"/>
          </a:xfrm>
          <a:prstGeom prst="ellipse">
            <a:avLst/>
          </a:prstGeom>
          <a:solidFill>
            <a:schemeClr val="accent1">
              <a:alpha val="100000"/>
            </a:schemeClr>
          </a:solidFill>
          <a:ln/>
        </p:spPr>
      </p:sp>
      <p:sp>
        <p:nvSpPr>
          <p:cNvPr name="AutoShape 8" id="8"/>
          <p:cNvSpPr/>
          <p:nvPr/>
        </p:nvSpPr>
        <p:spPr>
          <a:xfrm rot="0">
            <a:off x="987242" y="1690288"/>
            <a:ext cx="810236" cy="810236"/>
          </a:xfrm>
          <a:prstGeom prst="ellipse">
            <a:avLst/>
          </a:prstGeom>
          <a:solidFill>
            <a:schemeClr val="accent1">
              <a:alpha val="100000"/>
            </a:schemeClr>
          </a:solidFill>
          <a:ln/>
        </p:spPr>
      </p:sp>
      <p:sp>
        <p:nvSpPr>
          <p:cNvPr name="Freeform 9" id="9"/>
          <p:cNvSpPr/>
          <p:nvPr/>
        </p:nvSpPr>
        <p:spPr>
          <a:xfrm rot="0">
            <a:off x="1171659" y="1892749"/>
            <a:ext cx="405314" cy="405314"/>
          </a:xfrm>
          <a:custGeom>
            <a:avLst/>
            <a:gdLst/>
            <a:ahLst/>
            <a:cxnLst/>
            <a:rect r="r" b="b" t="t" l="l"/>
            <a:pathLst>
              <a:path h="304800" w="304800">
                <a:moveTo>
                  <a:pt x="173841" y="122930"/>
                </a:moveTo>
                <a:cubicBezTo>
                  <a:pt x="179718" y="102937"/>
                  <a:pt x="177232" y="81020"/>
                  <a:pt x="166392" y="62665"/>
                </a:cubicBezTo>
                <a:cubicBezTo>
                  <a:pt x="166630" y="62998"/>
                  <a:pt x="62770" y="167697"/>
                  <a:pt x="62027" y="167040"/>
                </a:cubicBezTo>
                <a:cubicBezTo>
                  <a:pt x="80077" y="177698"/>
                  <a:pt x="101994" y="180699"/>
                  <a:pt x="121720" y="175193"/>
                </a:cubicBezTo>
                <a:cubicBezTo>
                  <a:pt x="121577" y="174689"/>
                  <a:pt x="173422" y="122853"/>
                  <a:pt x="173841" y="122930"/>
                </a:cubicBezTo>
                <a:close/>
                <a:moveTo>
                  <a:pt x="155315" y="45968"/>
                </a:moveTo>
                <a:cubicBezTo>
                  <a:pt x="141322" y="32175"/>
                  <a:pt x="121301" y="22822"/>
                  <a:pt x="100127" y="22822"/>
                </a:cubicBezTo>
                <a:cubicBezTo>
                  <a:pt x="57331" y="22822"/>
                  <a:pt x="22631" y="57607"/>
                  <a:pt x="22631" y="100508"/>
                </a:cubicBezTo>
                <a:cubicBezTo>
                  <a:pt x="22631" y="121444"/>
                  <a:pt x="32156" y="141713"/>
                  <a:pt x="45587" y="155686"/>
                </a:cubicBezTo>
                <a:cubicBezTo>
                  <a:pt x="45615" y="155686"/>
                  <a:pt x="154657" y="46863"/>
                  <a:pt x="155315" y="45968"/>
                </a:cubicBezTo>
                <a:close/>
                <a:moveTo>
                  <a:pt x="264909" y="252089"/>
                </a:moveTo>
                <a:cubicBezTo>
                  <a:pt x="264909" y="252089"/>
                  <a:pt x="267443" y="230200"/>
                  <a:pt x="261128" y="223885"/>
                </a:cubicBezTo>
                <a:cubicBezTo>
                  <a:pt x="260709" y="223466"/>
                  <a:pt x="188300" y="135065"/>
                  <a:pt x="188300" y="135065"/>
                </a:cubicBezTo>
                <a:lnTo>
                  <a:pt x="134417" y="188947"/>
                </a:lnTo>
                <a:lnTo>
                  <a:pt x="222818" y="262185"/>
                </a:lnTo>
                <a:cubicBezTo>
                  <a:pt x="228714" y="268919"/>
                  <a:pt x="251441" y="265557"/>
                  <a:pt x="251441" y="265557"/>
                </a:cubicBezTo>
                <a:lnTo>
                  <a:pt x="269538" y="281978"/>
                </a:lnTo>
                <a:lnTo>
                  <a:pt x="282169" y="269348"/>
                </a:lnTo>
                <a:lnTo>
                  <a:pt x="264909" y="252089"/>
                </a:lnTo>
                <a:close/>
              </a:path>
            </a:pathLst>
          </a:custGeom>
          <a:solidFill>
            <a:srgbClr val="FFFFFF">
              <a:alpha val="100000"/>
            </a:srgbClr>
          </a:solidFill>
          <a:ln/>
        </p:spPr>
      </p:sp>
      <p:sp>
        <p:nvSpPr>
          <p:cNvPr name="Freeform 10" id="10"/>
          <p:cNvSpPr/>
          <p:nvPr/>
        </p:nvSpPr>
        <p:spPr>
          <a:xfrm rot="0">
            <a:off x="10569897" y="3661311"/>
            <a:ext cx="424244" cy="424244"/>
          </a:xfrm>
          <a:custGeom>
            <a:avLst/>
            <a:gdLst/>
            <a:ahLst/>
            <a:cxnLst/>
            <a:rect r="r" b="b" t="t" l="l"/>
            <a:pathLst>
              <a:path h="304800" w="304800">
                <a:moveTo>
                  <a:pt x="167640" y="106680"/>
                </a:moveTo>
                <a:lnTo>
                  <a:pt x="189586" y="139598"/>
                </a:lnTo>
                <a:cubicBezTo>
                  <a:pt x="194310" y="146761"/>
                  <a:pt x="204978" y="152400"/>
                  <a:pt x="213512" y="152400"/>
                </a:cubicBezTo>
                <a:lnTo>
                  <a:pt x="259080" y="152400"/>
                </a:lnTo>
                <a:lnTo>
                  <a:pt x="259080" y="121920"/>
                </a:lnTo>
                <a:lnTo>
                  <a:pt x="213360" y="121920"/>
                </a:lnTo>
                <a:lnTo>
                  <a:pt x="191414" y="89002"/>
                </a:lnTo>
                <a:cubicBezTo>
                  <a:pt x="185452" y="80686"/>
                  <a:pt x="178394" y="73628"/>
                  <a:pt x="170345" y="67847"/>
                </a:cubicBezTo>
                <a:lnTo>
                  <a:pt x="170069" y="67666"/>
                </a:lnTo>
                <a:lnTo>
                  <a:pt x="149952" y="54254"/>
                </a:lnTo>
                <a:cubicBezTo>
                  <a:pt x="146104" y="51911"/>
                  <a:pt x="141446" y="50521"/>
                  <a:pt x="136465" y="50521"/>
                </a:cubicBezTo>
                <a:cubicBezTo>
                  <a:pt x="131912" y="50521"/>
                  <a:pt x="127635" y="51683"/>
                  <a:pt x="123911" y="53721"/>
                </a:cubicBezTo>
                <a:lnTo>
                  <a:pt x="124044" y="53654"/>
                </a:lnTo>
                <a:lnTo>
                  <a:pt x="60950" y="91450"/>
                </a:lnTo>
                <a:lnTo>
                  <a:pt x="60950" y="167650"/>
                </a:lnTo>
                <a:lnTo>
                  <a:pt x="91430" y="167650"/>
                </a:lnTo>
                <a:lnTo>
                  <a:pt x="91430" y="106690"/>
                </a:lnTo>
                <a:lnTo>
                  <a:pt x="121910" y="91450"/>
                </a:lnTo>
                <a:lnTo>
                  <a:pt x="76190" y="304810"/>
                </a:lnTo>
                <a:lnTo>
                  <a:pt x="106670" y="304810"/>
                </a:lnTo>
                <a:lnTo>
                  <a:pt x="142484" y="188224"/>
                </a:lnTo>
                <a:lnTo>
                  <a:pt x="167630" y="213370"/>
                </a:lnTo>
                <a:lnTo>
                  <a:pt x="167630" y="304810"/>
                </a:lnTo>
                <a:lnTo>
                  <a:pt x="198110" y="304810"/>
                </a:lnTo>
                <a:lnTo>
                  <a:pt x="198110" y="182890"/>
                </a:lnTo>
                <a:lnTo>
                  <a:pt x="156962" y="141742"/>
                </a:lnTo>
                <a:lnTo>
                  <a:pt x="167630" y="106690"/>
                </a:lnTo>
                <a:close/>
                <a:moveTo>
                  <a:pt x="182880" y="60960"/>
                </a:moveTo>
                <a:cubicBezTo>
                  <a:pt x="199711" y="60960"/>
                  <a:pt x="213360" y="47311"/>
                  <a:pt x="213360" y="30480"/>
                </a:cubicBezTo>
                <a:cubicBezTo>
                  <a:pt x="213360" y="13649"/>
                  <a:pt x="199711" y="0"/>
                  <a:pt x="182880" y="0"/>
                </a:cubicBezTo>
                <a:lnTo>
                  <a:pt x="182880" y="0"/>
                </a:lnTo>
                <a:cubicBezTo>
                  <a:pt x="166049" y="0"/>
                  <a:pt x="152400" y="13649"/>
                  <a:pt x="152400" y="30480"/>
                </a:cubicBezTo>
                <a:cubicBezTo>
                  <a:pt x="152400" y="47311"/>
                  <a:pt x="166049" y="60960"/>
                  <a:pt x="182880" y="60960"/>
                </a:cubicBezTo>
                <a:lnTo>
                  <a:pt x="182880" y="60960"/>
                </a:lnTo>
                <a:close/>
              </a:path>
            </a:pathLst>
          </a:custGeom>
          <a:solidFill>
            <a:srgbClr val="FFFFFF">
              <a:alpha val="100000"/>
            </a:srgbClr>
          </a:solidFill>
          <a:ln/>
        </p:spPr>
      </p:sp>
      <p:sp>
        <p:nvSpPr>
          <p:cNvPr name="TextBox 11" id="11"/>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使用数据库保存统计数据</a:t>
            </a:r>
          </a:p>
        </p:txBody>
      </p:sp>
      <p:sp>
        <p:nvSpPr>
          <p:cNvPr name="TextBox 12" id="12"/>
          <p:cNvSpPr txBox="true"/>
          <p:nvPr/>
        </p:nvSpPr>
        <p:spPr>
          <a:xfrm rot="0">
            <a:off x="1986545" y="1423391"/>
            <a:ext cx="8201025" cy="571500"/>
          </a:xfrm>
          <a:prstGeom prst="rect">
            <a:avLst/>
          </a:prstGeom>
          <a:ln/>
        </p:spPr>
        <p:txBody>
          <a:bodyPr anchor="ctr" rtlCol="false" lIns="114300" rIns="114300" tIns="57150" bIns="57150"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定义viewed方法</a:t>
            </a:r>
          </a:p>
        </p:txBody>
      </p:sp>
      <p:sp>
        <p:nvSpPr>
          <p:cNvPr name="TextBox 13" id="13"/>
          <p:cNvSpPr txBox="true"/>
          <p:nvPr/>
        </p:nvSpPr>
        <p:spPr>
          <a:xfrm rot="0">
            <a:off x="1986545" y="1881734"/>
            <a:ext cx="8201025" cy="781050"/>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定义了一个叫viewed的方法，使views在每次访问后增加1。使用save(update_fields=['views'])只保存views字段的更新信息。</a:t>
            </a:r>
          </a:p>
        </p:txBody>
      </p:sp>
      <p:sp>
        <p:nvSpPr>
          <p:cNvPr name="TextBox 14" id="14"/>
          <p:cNvSpPr txBox="true"/>
          <p:nvPr/>
        </p:nvSpPr>
        <p:spPr>
          <a:xfrm rot="0">
            <a:off x="1931680" y="3229780"/>
            <a:ext cx="8201025" cy="571500"/>
          </a:xfrm>
          <a:prstGeom prst="rect">
            <a:avLst/>
          </a:prstGeom>
          <a:ln/>
        </p:spPr>
        <p:txBody>
          <a:bodyPr anchor="ctr" rtlCol="false" lIns="114300" rIns="114300" tIns="57150" bIns="57150" anchorCtr="false" vert="horz" wrap="square">
            <a:noAutofit/>
          </a:bodyPr>
          <a:lstStyle/>
          <a:p>
            <a:pPr algn="r">
              <a:lnSpc>
                <a:spcPct val="120000"/>
              </a:lnSpc>
            </a:pPr>
            <a:r>
              <a:rPr lang="en-US" b="true" sz="2400">
                <a:solidFill>
                  <a:schemeClr val="accent1">
                    <a:alpha val="100000"/>
                  </a:schemeClr>
                </a:solidFill>
                <a:latin typeface="Microsoft Yahei"/>
                <a:ea typeface="Microsoft Yahei"/>
                <a:cs typeface="Microsoft Yahei"/>
              </a:rPr>
              <a:t>创建数据库表</a:t>
            </a:r>
          </a:p>
        </p:txBody>
      </p:sp>
      <p:sp>
        <p:nvSpPr>
          <p:cNvPr name="TextBox 15" id="15"/>
          <p:cNvSpPr txBox="true"/>
          <p:nvPr/>
        </p:nvSpPr>
        <p:spPr>
          <a:xfrm rot="0">
            <a:off x="1931680" y="3688123"/>
            <a:ext cx="8201025" cy="781050"/>
          </a:xfrm>
          <a:prstGeom prst="rect">
            <a:avLst/>
          </a:prstGeom>
          <a:ln/>
        </p:spPr>
        <p:txBody>
          <a:bodyPr anchor="t" rtlCol="false" lIns="114300" rIns="114300" tIns="57150" bIns="57150" anchorCtr="false" vert="horz" wrap="square">
            <a:noAutofit/>
          </a:bodyPr>
          <a:lstStyle/>
          <a:p>
            <a:pPr algn="r">
              <a:lnSpc>
                <a:spcPct val="140000"/>
              </a:lnSpc>
            </a:pPr>
            <a:r>
              <a:rPr lang="en-US" sz="1500">
                <a:solidFill>
                  <a:schemeClr val="dk1">
                    <a:alpha val="100000"/>
                  </a:schemeClr>
                </a:solidFill>
                <a:latin typeface="Microsoft Yahei"/>
                <a:ea typeface="Microsoft Yahei"/>
                <a:cs typeface="Microsoft Yahei"/>
              </a:rPr>
              <a:t>通过上述步骤，我们完成了数据库表的创建，并定义了viewed方法，实现了浏览次数的自动增加。</a:t>
            </a:r>
          </a:p>
        </p:txBody>
      </p:sp>
      <p:sp>
        <p:nvSpPr>
          <p:cNvPr name="TextBox 16" id="16"/>
          <p:cNvSpPr txBox="true"/>
          <p:nvPr/>
        </p:nvSpPr>
        <p:spPr>
          <a:xfrm rot="0">
            <a:off x="1931680" y="4882435"/>
            <a:ext cx="8201025" cy="571500"/>
          </a:xfrm>
          <a:prstGeom prst="rect">
            <a:avLst/>
          </a:prstGeom>
          <a:ln/>
        </p:spPr>
        <p:txBody>
          <a:bodyPr anchor="ctr" rtlCol="false" lIns="114300" rIns="114300" tIns="57150" bIns="57150"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配置URL</a:t>
            </a:r>
          </a:p>
        </p:txBody>
      </p:sp>
      <p:sp>
        <p:nvSpPr>
          <p:cNvPr name="TextBox 17" id="17"/>
          <p:cNvSpPr txBox="true"/>
          <p:nvPr/>
        </p:nvSpPr>
        <p:spPr>
          <a:xfrm rot="0">
            <a:off x="1931680" y="5340777"/>
            <a:ext cx="8201025" cy="781050"/>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通过设置“demo”和“blog”目录下的导航文件urls.py，我们实现了URL的配置，从而可以使用域名访问我们的网站。</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27792" r="27792"/>
          <a:stretch>
            <a:fillRect/>
          </a:stretch>
        </p:blipFill>
        <p:spPr>
          <a:xfrm rot="0">
            <a:off x="4462463" y="2088071"/>
            <a:ext cx="3267075" cy="3267075"/>
          </a:xfrm>
          <a:prstGeom prst="ellipse">
            <a:avLst/>
          </a:prstGeom>
          <a:ln w="57150">
            <a:solidFill>
              <a:schemeClr val="accent1"/>
            </a:solidFill>
            <a:prstDash val="solid"/>
          </a:ln>
        </p:spPr>
      </p:pic>
      <p:sp>
        <p:nvSpPr>
          <p:cNvPr name="TextBox 3" id="3"/>
          <p:cNvSpPr txBox="true"/>
          <p:nvPr/>
        </p:nvSpPr>
        <p:spPr>
          <a:xfrm rot="0">
            <a:off x="539110" y="2972036"/>
            <a:ext cx="3314231" cy="647995"/>
          </a:xfrm>
          <a:prstGeom prst="rect">
            <a:avLst/>
          </a:prstGeom>
          <a:ln/>
        </p:spPr>
        <p:txBody>
          <a:bodyPr anchor="ctr" rtlCol="false" lIns="114300" rIns="114300" tIns="57150" bIns="57150" anchorCtr="false" vert="horz" wrap="square">
            <a:noAutofit/>
          </a:bodyPr>
          <a:lstStyle/>
          <a:p>
            <a:pPr algn="r">
              <a:lnSpc>
                <a:spcPct val="120000"/>
              </a:lnSpc>
            </a:pPr>
            <a:r>
              <a:rPr lang="en-US" b="true" sz="2400">
                <a:solidFill>
                  <a:schemeClr val="accent1">
                    <a:alpha val="100000"/>
                  </a:schemeClr>
                </a:solidFill>
                <a:latin typeface="Microsoft Yahei"/>
                <a:ea typeface="Microsoft Yahei"/>
                <a:cs typeface="Microsoft Yahei"/>
              </a:rPr>
              <a:t>实现视图</a:t>
            </a:r>
          </a:p>
        </p:txBody>
      </p:sp>
      <p:sp>
        <p:nvSpPr>
          <p:cNvPr name="TextBox 4" id="4"/>
          <p:cNvSpPr txBox="true"/>
          <p:nvPr/>
        </p:nvSpPr>
        <p:spPr>
          <a:xfrm rot="0">
            <a:off x="8059848" y="1716027"/>
            <a:ext cx="3314231" cy="1580007"/>
          </a:xfrm>
          <a:prstGeom prst="rect">
            <a:avLst/>
          </a:prstGeom>
          <a:ln/>
        </p:spPr>
        <p:txBody>
          <a:bodyPr anchor="t" rtlCol="false" lIns="114300" rIns="114300" tIns="57150" bIns="57150"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使用模板文件article_list.html显示系统博客文章列表，使用模板文件article_detail.html显示某篇博客文章的详细信息。</a:t>
            </a:r>
          </a:p>
        </p:txBody>
      </p:sp>
      <p:sp>
        <p:nvSpPr>
          <p:cNvPr name="TextBox 5" id="5"/>
          <p:cNvSpPr txBox="true"/>
          <p:nvPr/>
        </p:nvSpPr>
        <p:spPr>
          <a:xfrm rot="0">
            <a:off x="8059848" y="1097369"/>
            <a:ext cx="3314231" cy="622955"/>
          </a:xfrm>
          <a:prstGeom prst="rect">
            <a:avLst/>
          </a:prstGeom>
          <a:ln/>
        </p:spPr>
        <p:txBody>
          <a:bodyPr anchor="ctr" rtlCol="false" lIns="114300" rIns="114300" tIns="57150" bIns="57150" anchorCtr="false" vert="horz" wrap="square">
            <a:noAutofit/>
          </a:bodyPr>
          <a:lstStyle/>
          <a:p>
            <a:pPr>
              <a:lnSpc>
                <a:spcPct val="96000"/>
              </a:lnSpc>
            </a:pPr>
            <a:r>
              <a:rPr lang="en-US" b="true" sz="2400">
                <a:solidFill>
                  <a:schemeClr val="accent1">
                    <a:alpha val="100000"/>
                  </a:schemeClr>
                </a:solidFill>
                <a:latin typeface="Microsoft Yahei"/>
                <a:ea typeface="Microsoft Yahei"/>
                <a:cs typeface="Microsoft Yahei"/>
              </a:rPr>
              <a:t>实现模板</a:t>
            </a:r>
          </a:p>
        </p:txBody>
      </p:sp>
      <p:sp>
        <p:nvSpPr>
          <p:cNvPr name="TextBox 6" id="6"/>
          <p:cNvSpPr txBox="true"/>
          <p:nvPr/>
        </p:nvSpPr>
        <p:spPr>
          <a:xfrm rot="0">
            <a:off x="8059848" y="4019931"/>
            <a:ext cx="3314231" cy="547835"/>
          </a:xfrm>
          <a:prstGeom prst="rect">
            <a:avLst/>
          </a:prstGeom>
          <a:ln/>
        </p:spPr>
        <p:txBody>
          <a:bodyPr anchor="b" rtlCol="false" lIns="114300" rIns="114300" tIns="57150" bIns="57150"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调试运行</a:t>
            </a:r>
          </a:p>
        </p:txBody>
      </p:sp>
      <p:sp>
        <p:nvSpPr>
          <p:cNvPr name="TextBox 7" id="7"/>
          <p:cNvSpPr txBox="true"/>
          <p:nvPr/>
        </p:nvSpPr>
        <p:spPr>
          <a:xfrm rot="0">
            <a:off x="8059848" y="4565142"/>
            <a:ext cx="3314231" cy="1580007"/>
          </a:xfrm>
          <a:prstGeom prst="rect">
            <a:avLst/>
          </a:prstGeom>
          <a:ln/>
        </p:spPr>
        <p:txBody>
          <a:bodyPr anchor="t" rtlCol="false" lIns="114300" rIns="114300" tIns="57150" bIns="57150"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在完成上述步骤后，我们可以通过运行程序并在浏览器中输入http://127.0.0.1:8000/来访问我们的网站首页。</a:t>
            </a:r>
          </a:p>
        </p:txBody>
      </p:sp>
      <p:sp>
        <p:nvSpPr>
          <p:cNvPr name="TextBox 8" id="8"/>
          <p:cNvSpPr txBox="true"/>
          <p:nvPr/>
        </p:nvSpPr>
        <p:spPr>
          <a:xfrm rot="0">
            <a:off x="539110" y="3620031"/>
            <a:ext cx="3314231" cy="1580007"/>
          </a:xfrm>
          <a:prstGeom prst="rect">
            <a:avLst/>
          </a:prstGeom>
          <a:ln/>
        </p:spPr>
        <p:txBody>
          <a:bodyPr anchor="t" rtlCol="false" lIns="114300" rIns="114300" tIns="57150" bIns="57150" anchorCtr="false" vert="horz" wrap="square">
            <a:noAutofit/>
          </a:bodyPr>
          <a:lstStyle/>
          <a:p>
            <a:pPr algn="r">
              <a:lnSpc>
                <a:spcPct val="140000"/>
              </a:lnSpc>
            </a:pPr>
            <a:r>
              <a:rPr lang="en-US" sz="1500">
                <a:solidFill>
                  <a:schemeClr val="dk1">
                    <a:alpha val="100000"/>
                  </a:schemeClr>
                </a:solidFill>
                <a:latin typeface="Microsoft Yahei"/>
                <a:ea typeface="Microsoft Yahei"/>
                <a:cs typeface="Microsoft Yahei"/>
              </a:rPr>
              <a:t>编写视图文件views.py，使用Django自带的通用视图来显示文章列表和文章详情，使用ListView和DetailView。</a:t>
            </a:r>
          </a:p>
        </p:txBody>
      </p:sp>
      <p:sp>
        <p:nvSpPr>
          <p:cNvPr name="TextBox 9" id="9"/>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使用数据库保存统计数据</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a:stretch>
            <a:fillRect/>
          </a:stretch>
        </p:blipFill>
        <p:spPr>
          <a:xfrm rot="0">
            <a:off x="640619" y="1239230"/>
            <a:ext cx="3783578" cy="5044771"/>
          </a:xfrm>
          <a:prstGeom prst="rect">
            <a:avLst/>
          </a:prstGeom>
        </p:spPr>
      </p:pic>
      <p:sp>
        <p:nvSpPr>
          <p:cNvPr name="TextBox 3" id="3"/>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使用第三方库实现访问计数器</a:t>
            </a:r>
          </a:p>
        </p:txBody>
      </p:sp>
      <p:sp>
        <p:nvSpPr>
          <p:cNvPr name="AutoShape 4" id="4"/>
          <p:cNvSpPr/>
          <p:nvPr/>
        </p:nvSpPr>
        <p:spPr>
          <a:xfrm rot="0">
            <a:off x="4195024" y="4787018"/>
            <a:ext cx="701468" cy="550104"/>
          </a:xfrm>
          <a:prstGeom prst="rect">
            <a:avLst/>
          </a:prstGeom>
          <a:solidFill>
            <a:schemeClr val="accent1">
              <a:alpha val="100000"/>
            </a:schemeClr>
          </a:solidFill>
          <a:ln/>
        </p:spPr>
      </p:sp>
      <p:sp>
        <p:nvSpPr>
          <p:cNvPr name="AutoShape 5" id="5"/>
          <p:cNvSpPr/>
          <p:nvPr/>
        </p:nvSpPr>
        <p:spPr>
          <a:xfrm rot="0">
            <a:off x="4195024" y="3018088"/>
            <a:ext cx="701468" cy="550104"/>
          </a:xfrm>
          <a:prstGeom prst="rect">
            <a:avLst/>
          </a:prstGeom>
          <a:solidFill>
            <a:schemeClr val="accent1">
              <a:alpha val="100000"/>
            </a:schemeClr>
          </a:solidFill>
          <a:ln/>
        </p:spPr>
      </p:sp>
      <p:sp>
        <p:nvSpPr>
          <p:cNvPr name="AutoShape 6" id="6"/>
          <p:cNvSpPr/>
          <p:nvPr/>
        </p:nvSpPr>
        <p:spPr>
          <a:xfrm rot="0">
            <a:off x="4195024" y="1237957"/>
            <a:ext cx="701468" cy="550104"/>
          </a:xfrm>
          <a:prstGeom prst="rect">
            <a:avLst/>
          </a:prstGeom>
          <a:solidFill>
            <a:schemeClr val="accent1">
              <a:alpha val="100000"/>
            </a:schemeClr>
          </a:solidFill>
          <a:ln/>
        </p:spPr>
      </p:sp>
      <p:sp>
        <p:nvSpPr>
          <p:cNvPr name="TextBox 7" id="7"/>
          <p:cNvSpPr txBox="true"/>
          <p:nvPr/>
        </p:nvSpPr>
        <p:spPr>
          <a:xfrm rot="0">
            <a:off x="5259845" y="2945478"/>
            <a:ext cx="6286500" cy="695325"/>
          </a:xfrm>
          <a:prstGeom prst="rect">
            <a:avLst/>
          </a:prstGeom>
          <a:ln/>
        </p:spPr>
        <p:txBody>
          <a:bodyPr anchor="ctr" rtlCol="false" lIns="123825" rIns="57150" tIns="123825" bIns="123825" anchorCtr="false" vert="horz" wrap="square">
            <a:noAutofit/>
          </a:bodyPr>
          <a:lstStyle/>
          <a:p>
            <a:pPr>
              <a:lnSpc>
                <a:spcPct val="140000"/>
              </a:lnSpc>
            </a:pPr>
            <a:r>
              <a:rPr lang="en-US" b="true" sz="2400">
                <a:solidFill>
                  <a:schemeClr val="accent1">
                    <a:alpha val="100000"/>
                  </a:schemeClr>
                </a:solidFill>
                <a:latin typeface="Microsoft Yahei"/>
                <a:ea typeface="Microsoft Yahei"/>
                <a:cs typeface="Microsoft Yahei"/>
              </a:rPr>
              <a:t>添加应用</a:t>
            </a:r>
          </a:p>
        </p:txBody>
      </p:sp>
      <p:sp>
        <p:nvSpPr>
          <p:cNvPr name="TextBox 8" id="8"/>
          <p:cNvSpPr txBox="true"/>
          <p:nvPr/>
        </p:nvSpPr>
        <p:spPr>
          <a:xfrm rot="0">
            <a:off x="5259845" y="3472246"/>
            <a:ext cx="6124575" cy="1247775"/>
          </a:xfrm>
          <a:prstGeom prst="rect">
            <a:avLst/>
          </a:prstGeom>
          <a:ln/>
        </p:spPr>
        <p:txBody>
          <a:bodyPr anchor="t" rtlCol="false" lIns="123825" rIns="57150" tIns="123825" bIns="123825" anchorCtr="false" vert="horz" wrap="square">
            <a:normAutofit/>
          </a:bodyPr>
          <a:lstStyle/>
          <a:p>
            <a:pPr>
              <a:lnSpc>
                <a:spcPct val="140000"/>
              </a:lnSpc>
            </a:pPr>
            <a:r>
              <a:rPr lang="en-US" sz="1500">
                <a:solidFill>
                  <a:schemeClr val="dk1">
                    <a:alpha val="100000"/>
                  </a:schemeClr>
                </a:solidFill>
                <a:latin typeface="Microsoft Yahei"/>
                <a:ea typeface="Microsoft Yahei"/>
                <a:cs typeface="Microsoft Yahei"/>
              </a:rPr>
              <a:t>在系统文件settings.py的INSTALLED_APPS中添加“hitcount”和“blog”，以便Django能够正确加载并使用这些应用。</a:t>
            </a:r>
          </a:p>
        </p:txBody>
      </p:sp>
      <p:sp>
        <p:nvSpPr>
          <p:cNvPr name="TextBox 9" id="9"/>
          <p:cNvSpPr txBox="true"/>
          <p:nvPr/>
        </p:nvSpPr>
        <p:spPr>
          <a:xfrm rot="0">
            <a:off x="5272199" y="4714408"/>
            <a:ext cx="6286500" cy="695325"/>
          </a:xfrm>
          <a:prstGeom prst="rect">
            <a:avLst/>
          </a:prstGeom>
          <a:ln/>
        </p:spPr>
        <p:txBody>
          <a:bodyPr anchor="ctr" rtlCol="false" lIns="123825" rIns="57150" tIns="123825" bIns="123825" anchorCtr="false" vert="horz" wrap="square">
            <a:noAutofit/>
          </a:bodyPr>
          <a:lstStyle/>
          <a:p>
            <a:pPr>
              <a:lnSpc>
                <a:spcPct val="140000"/>
              </a:lnSpc>
            </a:pPr>
            <a:r>
              <a:rPr lang="en-US" b="true" sz="2400">
                <a:solidFill>
                  <a:schemeClr val="accent1">
                    <a:alpha val="100000"/>
                  </a:schemeClr>
                </a:solidFill>
                <a:latin typeface="Microsoft Yahei"/>
                <a:ea typeface="Microsoft Yahei"/>
                <a:cs typeface="Microsoft Yahei"/>
              </a:rPr>
              <a:t>配置URL</a:t>
            </a:r>
          </a:p>
        </p:txBody>
      </p:sp>
      <p:sp>
        <p:nvSpPr>
          <p:cNvPr name="TextBox 10" id="10"/>
          <p:cNvSpPr txBox="true"/>
          <p:nvPr/>
        </p:nvSpPr>
        <p:spPr>
          <a:xfrm rot="0">
            <a:off x="5272199" y="5252378"/>
            <a:ext cx="6124575" cy="1247775"/>
          </a:xfrm>
          <a:prstGeom prst="rect">
            <a:avLst/>
          </a:prstGeom>
          <a:ln/>
        </p:spPr>
        <p:txBody>
          <a:bodyPr anchor="t" rtlCol="false" lIns="123825" rIns="57150" tIns="123825" bIns="123825" anchorCtr="false" vert="horz" wrap="square">
            <a:normAutofit/>
          </a:bodyPr>
          <a:lstStyle/>
          <a:p>
            <a:pPr>
              <a:lnSpc>
                <a:spcPct val="140000"/>
              </a:lnSpc>
            </a:pPr>
            <a:r>
              <a:rPr lang="en-US" sz="1500">
                <a:solidFill>
                  <a:schemeClr val="dk1">
                    <a:alpha val="100000"/>
                  </a:schemeClr>
                </a:solidFill>
                <a:latin typeface="Microsoft Yahei"/>
                <a:ea typeface="Microsoft Yahei"/>
                <a:cs typeface="Microsoft Yahei"/>
              </a:rPr>
              <a:t>在文件urls.py中设置app的链接导航，以确保用户能够通过URL访问到应用的不同部分。</a:t>
            </a:r>
          </a:p>
        </p:txBody>
      </p:sp>
      <p:sp>
        <p:nvSpPr>
          <p:cNvPr name="TextBox 11" id="11"/>
          <p:cNvSpPr txBox="true"/>
          <p:nvPr/>
        </p:nvSpPr>
        <p:spPr>
          <a:xfrm rot="0">
            <a:off x="5272221" y="1165346"/>
            <a:ext cx="6286500" cy="695325"/>
          </a:xfrm>
          <a:prstGeom prst="rect">
            <a:avLst/>
          </a:prstGeom>
          <a:ln/>
        </p:spPr>
        <p:txBody>
          <a:bodyPr anchor="ctr" rtlCol="false" lIns="123825" rIns="57150" tIns="123825" bIns="123825" anchorCtr="false" vert="horz" wrap="square">
            <a:noAutofit/>
          </a:bodyPr>
          <a:lstStyle/>
          <a:p>
            <a:pPr>
              <a:lnSpc>
                <a:spcPct val="140000"/>
              </a:lnSpc>
            </a:pPr>
            <a:r>
              <a:rPr lang="en-US" b="true" sz="2400">
                <a:solidFill>
                  <a:schemeClr val="accent1">
                    <a:alpha val="100000"/>
                  </a:schemeClr>
                </a:solidFill>
                <a:latin typeface="Microsoft Yahei"/>
                <a:ea typeface="Microsoft Yahei"/>
                <a:cs typeface="Microsoft Yahei"/>
              </a:rPr>
              <a:t>准备环境</a:t>
            </a:r>
          </a:p>
        </p:txBody>
      </p:sp>
      <p:sp>
        <p:nvSpPr>
          <p:cNvPr name="TextBox 12" id="12"/>
          <p:cNvSpPr txBox="true"/>
          <p:nvPr/>
        </p:nvSpPr>
        <p:spPr>
          <a:xfrm rot="0">
            <a:off x="5272221" y="1692114"/>
            <a:ext cx="6124575" cy="1247775"/>
          </a:xfrm>
          <a:prstGeom prst="rect">
            <a:avLst/>
          </a:prstGeom>
          <a:ln/>
        </p:spPr>
        <p:txBody>
          <a:bodyPr anchor="t" rtlCol="false" lIns="123825" rIns="57150" tIns="123825" bIns="123825" anchorCtr="false" vert="horz" wrap="square">
            <a:normAutofit/>
          </a:bodyPr>
          <a:lstStyle/>
          <a:p>
            <a:pPr>
              <a:lnSpc>
                <a:spcPct val="140000"/>
              </a:lnSpc>
            </a:pPr>
            <a:r>
              <a:rPr lang="en-US" sz="1500">
                <a:solidFill>
                  <a:schemeClr val="dk1">
                    <a:alpha val="100000"/>
                  </a:schemeClr>
                </a:solidFill>
                <a:latin typeface="Microsoft Yahei"/>
                <a:ea typeface="Microsoft Yahei"/>
                <a:cs typeface="Microsoft Yahei"/>
              </a:rPr>
              <a:t>在GitHub下载框架django-hitcount的源码，复制里面的演示实例目录“example_project”到本地存储。</a:t>
            </a:r>
          </a:p>
        </p:txBody>
      </p:sp>
      <p:sp>
        <p:nvSpPr>
          <p:cNvPr name="AutoShape 13" id="13"/>
          <p:cNvSpPr/>
          <p:nvPr/>
        </p:nvSpPr>
        <p:spPr>
          <a:xfrm rot="0">
            <a:off x="4629608" y="4787018"/>
            <a:ext cx="550104" cy="550104"/>
          </a:xfrm>
          <a:prstGeom prst="ellipse">
            <a:avLst/>
          </a:prstGeom>
          <a:solidFill>
            <a:schemeClr val="accent1">
              <a:alpha val="100000"/>
            </a:schemeClr>
          </a:solidFill>
          <a:ln/>
        </p:spPr>
      </p:sp>
      <p:sp>
        <p:nvSpPr>
          <p:cNvPr name="AutoShape 14" id="14"/>
          <p:cNvSpPr/>
          <p:nvPr/>
        </p:nvSpPr>
        <p:spPr>
          <a:xfrm rot="0">
            <a:off x="3911804" y="4787018"/>
            <a:ext cx="550104" cy="550104"/>
          </a:xfrm>
          <a:prstGeom prst="ellipse">
            <a:avLst/>
          </a:prstGeom>
          <a:solidFill>
            <a:schemeClr val="accent1">
              <a:alpha val="100000"/>
            </a:schemeClr>
          </a:solidFill>
          <a:ln/>
        </p:spPr>
      </p:sp>
      <p:sp>
        <p:nvSpPr>
          <p:cNvPr name="AutoShape 15" id="15"/>
          <p:cNvSpPr/>
          <p:nvPr/>
        </p:nvSpPr>
        <p:spPr>
          <a:xfrm rot="0">
            <a:off x="4629608" y="3018088"/>
            <a:ext cx="550104" cy="550104"/>
          </a:xfrm>
          <a:prstGeom prst="ellipse">
            <a:avLst/>
          </a:prstGeom>
          <a:solidFill>
            <a:schemeClr val="accent1">
              <a:alpha val="100000"/>
            </a:schemeClr>
          </a:solidFill>
          <a:ln/>
        </p:spPr>
      </p:sp>
      <p:sp>
        <p:nvSpPr>
          <p:cNvPr name="AutoShape 16" id="16"/>
          <p:cNvSpPr/>
          <p:nvPr/>
        </p:nvSpPr>
        <p:spPr>
          <a:xfrm rot="0">
            <a:off x="3911804" y="3018088"/>
            <a:ext cx="550104" cy="550104"/>
          </a:xfrm>
          <a:prstGeom prst="ellipse">
            <a:avLst/>
          </a:prstGeom>
          <a:solidFill>
            <a:schemeClr val="accent1">
              <a:alpha val="100000"/>
            </a:schemeClr>
          </a:solidFill>
          <a:ln/>
        </p:spPr>
      </p:sp>
      <p:sp>
        <p:nvSpPr>
          <p:cNvPr name="AutoShape 17" id="17"/>
          <p:cNvSpPr/>
          <p:nvPr/>
        </p:nvSpPr>
        <p:spPr>
          <a:xfrm rot="0">
            <a:off x="4629608" y="1237957"/>
            <a:ext cx="550104" cy="550104"/>
          </a:xfrm>
          <a:prstGeom prst="ellipse">
            <a:avLst/>
          </a:prstGeom>
          <a:solidFill>
            <a:schemeClr val="accent1">
              <a:alpha val="100000"/>
            </a:schemeClr>
          </a:solidFill>
          <a:ln/>
        </p:spPr>
      </p:sp>
      <p:sp>
        <p:nvSpPr>
          <p:cNvPr name="AutoShape 18" id="18"/>
          <p:cNvSpPr/>
          <p:nvPr/>
        </p:nvSpPr>
        <p:spPr>
          <a:xfrm rot="0">
            <a:off x="3911804" y="1237957"/>
            <a:ext cx="550104" cy="550104"/>
          </a:xfrm>
          <a:prstGeom prst="ellipse">
            <a:avLst/>
          </a:prstGeom>
          <a:solidFill>
            <a:schemeClr val="accent1">
              <a:alpha val="100000"/>
            </a:schemeClr>
          </a:solidFill>
          <a:ln/>
        </p:spPr>
      </p:sp>
      <p:sp>
        <p:nvSpPr>
          <p:cNvPr name="TextBox 19" id="19"/>
          <p:cNvSpPr txBox="true"/>
          <p:nvPr/>
        </p:nvSpPr>
        <p:spPr>
          <a:xfrm rot="0">
            <a:off x="4162763" y="4825850"/>
            <a:ext cx="765990" cy="472440"/>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b="true" sz="2325">
                <a:solidFill>
                  <a:srgbClr val="FFFFFF">
                    <a:alpha val="100000"/>
                  </a:srgbClr>
                </a:solidFill>
                <a:latin typeface="Microsoft Yahei"/>
                <a:ea typeface="Microsoft Yahei"/>
                <a:cs typeface="Microsoft Yahei"/>
              </a:rPr>
              <a:t>03</a:t>
            </a:r>
          </a:p>
        </p:txBody>
      </p:sp>
      <p:sp>
        <p:nvSpPr>
          <p:cNvPr name="TextBox 20" id="20"/>
          <p:cNvSpPr txBox="true"/>
          <p:nvPr/>
        </p:nvSpPr>
        <p:spPr>
          <a:xfrm rot="0">
            <a:off x="4162763" y="3056920"/>
            <a:ext cx="765990" cy="472440"/>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b="true" sz="2325">
                <a:solidFill>
                  <a:srgbClr val="FFFFFF">
                    <a:alpha val="100000"/>
                  </a:srgbClr>
                </a:solidFill>
                <a:latin typeface="Microsoft Yahei"/>
                <a:ea typeface="Microsoft Yahei"/>
                <a:cs typeface="Microsoft Yahei"/>
              </a:rPr>
              <a:t>02</a:t>
            </a:r>
          </a:p>
        </p:txBody>
      </p:sp>
      <p:sp>
        <p:nvSpPr>
          <p:cNvPr name="TextBox 21" id="21"/>
          <p:cNvSpPr txBox="true"/>
          <p:nvPr/>
        </p:nvSpPr>
        <p:spPr>
          <a:xfrm rot="0">
            <a:off x="4162763" y="1276789"/>
            <a:ext cx="765990" cy="472440"/>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b="true" sz="2325">
                <a:solidFill>
                  <a:srgbClr val="FFFFFF">
                    <a:alpha val="100000"/>
                  </a:srgbClr>
                </a:solidFill>
                <a:latin typeface="Microsoft Yahei"/>
                <a:ea typeface="Microsoft Yahei"/>
                <a:cs typeface="Microsoft Yahei"/>
              </a:rPr>
              <a:t>01</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571808" y="1493008"/>
            <a:ext cx="3584000" cy="4864000"/>
          </a:xfrm>
          <a:prstGeom prst="roundRect">
            <a:avLst>
              <a:gd fmla="val 8025" name="adj"/>
            </a:avLst>
          </a:prstGeom>
          <a:solidFill>
            <a:schemeClr val="lt2">
              <a:alpha val="80000"/>
            </a:schemeClr>
          </a:solidFill>
          <a:ln/>
        </p:spPr>
      </p:sp>
      <p:sp>
        <p:nvSpPr>
          <p:cNvPr name="TextBox 3" id="3"/>
          <p:cNvSpPr txBox="true"/>
          <p:nvPr/>
        </p:nvSpPr>
        <p:spPr>
          <a:xfrm rot="0">
            <a:off x="839808" y="3200400"/>
            <a:ext cx="3048000" cy="550233"/>
          </a:xfrm>
          <a:prstGeom prst="rect">
            <a:avLst/>
          </a:prstGeom>
          <a:ln/>
        </p:spPr>
        <p:txBody>
          <a:bodyPr anchor="b" rtlCol="false" lIns="0" rIns="0" tIns="0" bIns="0" anchorCtr="false" vert="horz" wrap="square">
            <a:noAutofit/>
          </a:bodyPr>
          <a:lstStyle/>
          <a:p>
            <a:pPr algn="l">
              <a:lnSpc>
                <a:spcPct val="120000"/>
              </a:lnSpc>
            </a:pPr>
            <a:r>
              <a:rPr lang="en-US" b="true" sz="2400">
                <a:solidFill>
                  <a:schemeClr val="accent1">
                    <a:alpha val="100000"/>
                  </a:schemeClr>
                </a:solidFill>
                <a:latin typeface="Microsoft Yahei"/>
                <a:ea typeface="Microsoft Yahei"/>
                <a:cs typeface="Microsoft Yahei"/>
              </a:rPr>
              <a:t>实现数据库</a:t>
            </a:r>
          </a:p>
        </p:txBody>
      </p:sp>
      <p:sp>
        <p:nvSpPr>
          <p:cNvPr name="TextBox 4" id="4"/>
          <p:cNvSpPr txBox="true"/>
          <p:nvPr/>
        </p:nvSpPr>
        <p:spPr>
          <a:xfrm rot="0">
            <a:off x="839808" y="3984313"/>
            <a:ext cx="3048000" cy="1835382"/>
          </a:xfrm>
          <a:prstGeom prst="rect">
            <a:avLst/>
          </a:prstGeom>
          <a:ln/>
        </p:spPr>
        <p:txBody>
          <a:bodyPr anchor="t" rtlCol="false" lIns="0" rIns="0" tIns="0" bIns="0"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在模型文件models.py中导入框架django-hitcount中的HitCount和HitCountMixin模块，然后创建数据库表Post。</a:t>
            </a:r>
          </a:p>
        </p:txBody>
      </p:sp>
      <p:sp>
        <p:nvSpPr>
          <p:cNvPr name="TextBox 5" id="5"/>
          <p:cNvSpPr txBox="true"/>
          <p:nvPr/>
        </p:nvSpPr>
        <p:spPr>
          <a:xfrm rot="0">
            <a:off x="839808" y="1654597"/>
            <a:ext cx="1990725" cy="1285875"/>
          </a:xfrm>
          <a:prstGeom prst="rect">
            <a:avLst/>
          </a:prstGeom>
          <a:ln/>
        </p:spPr>
        <p:txBody>
          <a:bodyPr anchor="t" rtlCol="false" lIns="0" rIns="0" tIns="0" bIns="0" anchorCtr="false" vert="horz" wrap="square">
            <a:spAutoFit/>
          </a:bodyPr>
          <a:lstStyle/>
          <a:p>
            <a:pPr algn="l">
              <a:lnSpc>
                <a:spcPct val="140000"/>
              </a:lnSpc>
            </a:pPr>
            <a:r>
              <a:rPr lang="en-US" b="true" sz="5775">
                <a:solidFill>
                  <a:schemeClr val="accent1">
                    <a:alpha val="100000"/>
                  </a:schemeClr>
                </a:solidFill>
                <a:latin typeface="Microsoft Yahei"/>
                <a:ea typeface="Microsoft Yahei"/>
                <a:cs typeface="Microsoft Yahei"/>
              </a:rPr>
              <a:t>01.</a:t>
            </a:r>
          </a:p>
        </p:txBody>
      </p:sp>
      <p:sp>
        <p:nvSpPr>
          <p:cNvPr name="TextBox 6" id="6"/>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使用第三方库实现访问计数器</a:t>
            </a:r>
          </a:p>
        </p:txBody>
      </p:sp>
      <p:sp>
        <p:nvSpPr>
          <p:cNvPr name="AutoShape 7" id="7"/>
          <p:cNvSpPr/>
          <p:nvPr/>
        </p:nvSpPr>
        <p:spPr>
          <a:xfrm rot="0">
            <a:off x="4345917" y="1502925"/>
            <a:ext cx="3584000" cy="4864000"/>
          </a:xfrm>
          <a:prstGeom prst="roundRect">
            <a:avLst>
              <a:gd fmla="val 8025" name="adj"/>
            </a:avLst>
          </a:prstGeom>
          <a:solidFill>
            <a:schemeClr val="lt2">
              <a:alpha val="79000"/>
            </a:schemeClr>
          </a:solidFill>
          <a:ln/>
        </p:spPr>
      </p:sp>
      <p:sp>
        <p:nvSpPr>
          <p:cNvPr name="TextBox 8" id="8"/>
          <p:cNvSpPr txBox="true"/>
          <p:nvPr/>
        </p:nvSpPr>
        <p:spPr>
          <a:xfrm rot="0">
            <a:off x="4613917" y="3200400"/>
            <a:ext cx="3048000" cy="550233"/>
          </a:xfrm>
          <a:prstGeom prst="rect">
            <a:avLst/>
          </a:prstGeom>
          <a:ln/>
        </p:spPr>
        <p:txBody>
          <a:bodyPr anchor="b" rtlCol="false" lIns="0" rIns="0" tIns="0" bIns="0" anchorCtr="false" vert="horz" wrap="square">
            <a:noAutofit/>
          </a:bodyPr>
          <a:lstStyle/>
          <a:p>
            <a:pPr algn="l">
              <a:lnSpc>
                <a:spcPct val="120000"/>
              </a:lnSpc>
            </a:pPr>
            <a:r>
              <a:rPr lang="en-US" b="true" sz="2400">
                <a:solidFill>
                  <a:schemeClr val="accent1">
                    <a:alpha val="100000"/>
                  </a:schemeClr>
                </a:solidFill>
                <a:latin typeface="Microsoft Yahei"/>
                <a:ea typeface="Microsoft Yahei"/>
                <a:cs typeface="Microsoft Yahei"/>
              </a:rPr>
              <a:t>创建数据库表</a:t>
            </a:r>
          </a:p>
        </p:txBody>
      </p:sp>
      <p:sp>
        <p:nvSpPr>
          <p:cNvPr name="TextBox 9" id="9"/>
          <p:cNvSpPr txBox="true"/>
          <p:nvPr/>
        </p:nvSpPr>
        <p:spPr>
          <a:xfrm rot="0">
            <a:off x="4613917" y="3994229"/>
            <a:ext cx="3048000" cy="1835382"/>
          </a:xfrm>
          <a:prstGeom prst="rect">
            <a:avLst/>
          </a:prstGeom>
          <a:ln/>
        </p:spPr>
        <p:txBody>
          <a:bodyPr anchor="t" rtlCol="false" lIns="0" rIns="0" tIns="0" bIns="0"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根据模型文件创建数据库表，这些表将用于存储应用所需的数据，如博客文章、访问统计信息等。</a:t>
            </a:r>
          </a:p>
        </p:txBody>
      </p:sp>
      <p:sp>
        <p:nvSpPr>
          <p:cNvPr name="TextBox 10" id="10"/>
          <p:cNvSpPr txBox="true"/>
          <p:nvPr/>
        </p:nvSpPr>
        <p:spPr>
          <a:xfrm rot="0">
            <a:off x="4613917" y="1664514"/>
            <a:ext cx="1990725" cy="1285875"/>
          </a:xfrm>
          <a:prstGeom prst="rect">
            <a:avLst/>
          </a:prstGeom>
          <a:ln/>
        </p:spPr>
        <p:txBody>
          <a:bodyPr anchor="t" rtlCol="false" lIns="0" rIns="0" tIns="0" bIns="0" anchorCtr="false" vert="horz" wrap="square">
            <a:spAutoFit/>
          </a:bodyPr>
          <a:lstStyle/>
          <a:p>
            <a:pPr algn="l">
              <a:lnSpc>
                <a:spcPct val="140000"/>
              </a:lnSpc>
            </a:pPr>
            <a:r>
              <a:rPr lang="en-US" b="true" sz="5775">
                <a:solidFill>
                  <a:schemeClr val="accent1">
                    <a:alpha val="100000"/>
                  </a:schemeClr>
                </a:solidFill>
                <a:latin typeface="Microsoft Yahei"/>
                <a:ea typeface="Microsoft Yahei"/>
                <a:cs typeface="Microsoft Yahei"/>
              </a:rPr>
              <a:t>02.</a:t>
            </a:r>
          </a:p>
        </p:txBody>
      </p:sp>
      <p:sp>
        <p:nvSpPr>
          <p:cNvPr name="AutoShape 11" id="11"/>
          <p:cNvSpPr/>
          <p:nvPr/>
        </p:nvSpPr>
        <p:spPr>
          <a:xfrm rot="0">
            <a:off x="8131833" y="1512842"/>
            <a:ext cx="3584000" cy="4864000"/>
          </a:xfrm>
          <a:prstGeom prst="roundRect">
            <a:avLst>
              <a:gd fmla="val 8025" name="adj"/>
            </a:avLst>
          </a:prstGeom>
          <a:solidFill>
            <a:schemeClr val="lt2">
              <a:alpha val="80000"/>
            </a:schemeClr>
          </a:solidFill>
          <a:ln/>
        </p:spPr>
      </p:sp>
      <p:sp>
        <p:nvSpPr>
          <p:cNvPr name="TextBox 12" id="12"/>
          <p:cNvSpPr txBox="true"/>
          <p:nvPr/>
        </p:nvSpPr>
        <p:spPr>
          <a:xfrm rot="0">
            <a:off x="8399833" y="3200400"/>
            <a:ext cx="3048000" cy="560150"/>
          </a:xfrm>
          <a:prstGeom prst="rect">
            <a:avLst/>
          </a:prstGeom>
          <a:ln/>
        </p:spPr>
        <p:txBody>
          <a:bodyPr anchor="b" rtlCol="false" lIns="0" rIns="0" tIns="0" bIns="0" anchorCtr="false" vert="horz" wrap="square">
            <a:noAutofit/>
          </a:bodyPr>
          <a:lstStyle/>
          <a:p>
            <a:pPr algn="l">
              <a:lnSpc>
                <a:spcPct val="120000"/>
              </a:lnSpc>
            </a:pPr>
            <a:r>
              <a:rPr lang="en-US" b="true" sz="2400">
                <a:solidFill>
                  <a:schemeClr val="accent1">
                    <a:alpha val="100000"/>
                  </a:schemeClr>
                </a:solidFill>
                <a:latin typeface="Microsoft Yahei"/>
                <a:ea typeface="Microsoft Yahei"/>
                <a:cs typeface="Microsoft Yahei"/>
              </a:rPr>
              <a:t>实现视图</a:t>
            </a:r>
          </a:p>
        </p:txBody>
      </p:sp>
      <p:sp>
        <p:nvSpPr>
          <p:cNvPr name="TextBox 13" id="13"/>
          <p:cNvSpPr txBox="true"/>
          <p:nvPr/>
        </p:nvSpPr>
        <p:spPr>
          <a:xfrm rot="0">
            <a:off x="8399833" y="4004146"/>
            <a:ext cx="3048000" cy="1835382"/>
          </a:xfrm>
          <a:prstGeom prst="rect">
            <a:avLst/>
          </a:prstGeom>
          <a:ln/>
        </p:spPr>
        <p:txBody>
          <a:bodyPr anchor="t" rtlCol="false" lIns="0" rIns="0" tIns="0" bIns="0"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在视图文件views.py中定义了不同实现的功能类，每个实现对应一个类，并且对应一个URL导航路径。</a:t>
            </a:r>
          </a:p>
        </p:txBody>
      </p:sp>
      <p:sp>
        <p:nvSpPr>
          <p:cNvPr name="TextBox 14" id="14"/>
          <p:cNvSpPr txBox="true"/>
          <p:nvPr/>
        </p:nvSpPr>
        <p:spPr>
          <a:xfrm rot="0">
            <a:off x="8399833" y="1674431"/>
            <a:ext cx="3048000" cy="1285875"/>
          </a:xfrm>
          <a:prstGeom prst="rect">
            <a:avLst/>
          </a:prstGeom>
          <a:ln/>
        </p:spPr>
        <p:txBody>
          <a:bodyPr anchor="t" rtlCol="false" lIns="0" rIns="0" tIns="0" bIns="0" anchorCtr="false" vert="horz" wrap="square">
            <a:spAutoFit/>
          </a:bodyPr>
          <a:lstStyle/>
          <a:p>
            <a:pPr algn="l">
              <a:lnSpc>
                <a:spcPct val="140000"/>
              </a:lnSpc>
            </a:pPr>
            <a:r>
              <a:rPr lang="en-US" b="true" sz="5775">
                <a:solidFill>
                  <a:schemeClr val="accent1">
                    <a:alpha val="100000"/>
                  </a:schemeClr>
                </a:solidFill>
                <a:latin typeface="Microsoft Yahei"/>
                <a:ea typeface="Microsoft Yahei"/>
                <a:cs typeface="Microsoft Yahei"/>
              </a:rPr>
              <a:t>03.</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22124" r="22124" t="0"/>
          <a:stretch>
            <a:fillRect/>
          </a:stretch>
        </p:blipFill>
        <p:spPr>
          <a:xfrm rot="0">
            <a:off x="875314" y="2169726"/>
            <a:ext cx="2050689" cy="3916435"/>
          </a:xfrm>
          <a:prstGeom prst="rect">
            <a:avLst/>
          </a:prstGeom>
        </p:spPr>
      </p:pic>
      <p:pic>
        <p:nvPicPr>
          <p:cNvPr name="Picture 3" id="3"/>
          <p:cNvPicPr>
            <a:picLocks noChangeAspect="true"/>
          </p:cNvPicPr>
          <p:nvPr/>
        </p:nvPicPr>
        <p:blipFill>
          <a:blip r:embed="rId4"/>
          <a:srcRect l="23819" r="23819" t="0"/>
          <a:stretch>
            <a:fillRect/>
          </a:stretch>
        </p:blipFill>
        <p:spPr>
          <a:xfrm rot="0">
            <a:off x="5430979" y="2169726"/>
            <a:ext cx="2050689" cy="3916435"/>
          </a:xfrm>
          <a:prstGeom prst="rect">
            <a:avLst/>
          </a:prstGeom>
        </p:spPr>
      </p:pic>
      <p:pic>
        <p:nvPicPr>
          <p:cNvPr name="Picture 4" id="4"/>
          <p:cNvPicPr>
            <a:picLocks noChangeAspect="true"/>
          </p:cNvPicPr>
          <p:nvPr/>
        </p:nvPicPr>
        <p:blipFill>
          <a:blip r:embed="rId5"/>
          <a:srcRect l="23819" r="23819"/>
          <a:stretch>
            <a:fillRect/>
          </a:stretch>
        </p:blipFill>
        <p:spPr>
          <a:xfrm rot="0">
            <a:off x="3153146" y="1697364"/>
            <a:ext cx="2050689" cy="3916435"/>
          </a:xfrm>
          <a:prstGeom prst="rect">
            <a:avLst/>
          </a:prstGeom>
        </p:spPr>
      </p:pic>
      <p:sp>
        <p:nvSpPr>
          <p:cNvPr name="AutoShape 5" id="5"/>
          <p:cNvSpPr/>
          <p:nvPr/>
        </p:nvSpPr>
        <p:spPr>
          <a:xfrm rot="0">
            <a:off x="7851998" y="2723144"/>
            <a:ext cx="3834950" cy="1465716"/>
          </a:xfrm>
          <a:prstGeom prst="rect">
            <a:avLst/>
          </a:prstGeom>
          <a:noFill/>
          <a:ln/>
        </p:spPr>
        <p:txBody>
          <a:bodyPr anchor="t" rtlCol="false" tIns="45720" lIns="91440" bIns="45720" rIns="91440" anchorCtr="false" vert="horz" wrap="square">
            <a:noAutofit/>
          </a:bodyPr>
          <a:lstStyle/>
          <a:p>
            <a:pPr algn="l">
              <a:lnSpc>
                <a:spcPct val="140000"/>
              </a:lnSpc>
              <a:defRPr/>
            </a:pPr>
            <a:r>
              <a:rPr lang="en-US" sz="1500">
                <a:solidFill>
                  <a:schemeClr val="dk1">
                    <a:alpha val="100000"/>
                  </a:schemeClr>
                </a:solidFill>
                <a:latin typeface="Microsoft Yahei"/>
                <a:ea typeface="Microsoft Yahei"/>
                <a:cs typeface="Microsoft Yahei"/>
              </a:rPr>
              <a:t>在模板文件post_ajax.html中使用“Ajax统计方式”来显示统计信息，这种方式使用jQuery技术实现，无需修改后台程序代码。</a:t>
            </a:r>
            <a:endParaRPr lang="en-US" sz="1100"/>
          </a:p>
        </p:txBody>
      </p:sp>
      <p:sp>
        <p:nvSpPr>
          <p:cNvPr name="AutoShape 6" id="6"/>
          <p:cNvSpPr/>
          <p:nvPr/>
        </p:nvSpPr>
        <p:spPr>
          <a:xfrm rot="0">
            <a:off x="7851998" y="2087040"/>
            <a:ext cx="3606165" cy="575781"/>
          </a:xfrm>
          <a:prstGeom prst="rect">
            <a:avLst/>
          </a:prstGeom>
          <a:noFill/>
          <a:ln/>
        </p:spPr>
        <p:txBody>
          <a:bodyPr anchor="b" rtlCol="false" tIns="45720" lIns="91440" bIns="45720" rIns="91440" anchorCtr="false" vert="horz" wrap="square">
            <a:normAutofit/>
          </a:bodyPr>
          <a:lstStyle/>
          <a:p>
            <a:pPr algn="l">
              <a:lnSpc>
                <a:spcPct val="120000"/>
              </a:lnSpc>
              <a:defRPr/>
            </a:pPr>
            <a:r>
              <a:rPr lang="en-US" b="true" sz="2400">
                <a:solidFill>
                  <a:schemeClr val="accent1">
                    <a:alpha val="100000"/>
                  </a:schemeClr>
                </a:solidFill>
                <a:latin typeface="Microsoft Yahei"/>
                <a:ea typeface="Microsoft Yahei"/>
                <a:cs typeface="Microsoft Yahei"/>
              </a:rPr>
              <a:t>实现模板</a:t>
            </a:r>
            <a:endParaRPr lang="en-US" sz="1100"/>
          </a:p>
        </p:txBody>
      </p:sp>
      <p:sp>
        <p:nvSpPr>
          <p:cNvPr name="AutoShape 7" id="7"/>
          <p:cNvSpPr/>
          <p:nvPr/>
        </p:nvSpPr>
        <p:spPr>
          <a:xfrm rot="0">
            <a:off x="7851998" y="4826443"/>
            <a:ext cx="3834950" cy="1451935"/>
          </a:xfrm>
          <a:prstGeom prst="rect">
            <a:avLst/>
          </a:prstGeom>
          <a:noFill/>
          <a:ln/>
        </p:spPr>
        <p:txBody>
          <a:bodyPr anchor="t" rtlCol="false" tIns="45720" lIns="91440" bIns="45720" rIns="91440" anchorCtr="false" vert="horz" wrap="square">
            <a:noAutofit/>
          </a:bodyPr>
          <a:lstStyle/>
          <a:p>
            <a:pPr algn="l">
              <a:lnSpc>
                <a:spcPct val="140000"/>
              </a:lnSpc>
              <a:defRPr/>
            </a:pPr>
            <a:r>
              <a:rPr lang="en-US" sz="1500">
                <a:solidFill>
                  <a:schemeClr val="dk1">
                    <a:alpha val="100000"/>
                  </a:schemeClr>
                </a:solidFill>
                <a:latin typeface="Microsoft Yahei"/>
                <a:ea typeface="Microsoft Yahei"/>
                <a:cs typeface="Microsoft Yahei"/>
              </a:rPr>
              <a:t>运行程序后，在浏览器中输入http://127.0.0.1:8000/显示系统主页，即可看到应用的运行结果。</a:t>
            </a:r>
            <a:endParaRPr lang="en-US" sz="1100"/>
          </a:p>
        </p:txBody>
      </p:sp>
      <p:sp>
        <p:nvSpPr>
          <p:cNvPr name="AutoShape 8" id="8"/>
          <p:cNvSpPr/>
          <p:nvPr/>
        </p:nvSpPr>
        <p:spPr>
          <a:xfrm rot="0">
            <a:off x="7851998" y="4125420"/>
            <a:ext cx="3606329" cy="640699"/>
          </a:xfrm>
          <a:prstGeom prst="rect">
            <a:avLst/>
          </a:prstGeom>
          <a:noFill/>
          <a:ln/>
        </p:spPr>
        <p:txBody>
          <a:bodyPr anchor="b" rtlCol="false" tIns="45720" lIns="91440" bIns="45720" rIns="91440" anchorCtr="false" vert="horz" wrap="square">
            <a:noAutofit/>
          </a:bodyPr>
          <a:lstStyle/>
          <a:p>
            <a:pPr algn="l">
              <a:lnSpc>
                <a:spcPct val="120000"/>
              </a:lnSpc>
              <a:defRPr/>
            </a:pPr>
            <a:r>
              <a:rPr lang="en-US" b="true" sz="2400">
                <a:solidFill>
                  <a:schemeClr val="accent1">
                    <a:alpha val="100000"/>
                  </a:schemeClr>
                </a:solidFill>
                <a:latin typeface="Microsoft Yahei"/>
                <a:ea typeface="Microsoft Yahei"/>
                <a:cs typeface="Microsoft Yahei"/>
              </a:rPr>
              <a:t>调试运行</a:t>
            </a:r>
            <a:endParaRPr lang="en-US" sz="1100"/>
          </a:p>
        </p:txBody>
      </p: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使用第三方库实现访问计数器</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03</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Ajax上传和下载系统</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1014204" y="1693475"/>
            <a:ext cx="3000375" cy="490334"/>
          </a:xfrm>
          <a:prstGeom prst="rect">
            <a:avLst/>
          </a:prstGeom>
          <a:ln/>
        </p:spPr>
        <p:txBody>
          <a:bodyPr anchor="ctr" rtlCol="false" lIns="66008" rIns="66008" tIns="33052" bIns="33052" anchorCtr="false" vert="horz" wrap="square">
            <a:noAutofit/>
          </a:bodyPr>
          <a:lstStyle/>
          <a:p>
            <a:pPr algn="r">
              <a:lnSpc>
                <a:spcPct val="150000"/>
              </a:lnSpc>
            </a:pPr>
            <a:r>
              <a:rPr lang="en-US" b="true" sz="2000">
                <a:solidFill>
                  <a:schemeClr val="accent1">
                    <a:alpha val="100000"/>
                  </a:schemeClr>
                </a:solidFill>
                <a:latin typeface="Microsoft Yahei"/>
                <a:ea typeface="Microsoft Yahei"/>
                <a:cs typeface="Microsoft Yahei"/>
              </a:rPr>
              <a:t>Django文件上传方式</a:t>
            </a:r>
          </a:p>
        </p:txBody>
      </p:sp>
      <p:sp>
        <p:nvSpPr>
          <p:cNvPr name="TextBox 3" id="3"/>
          <p:cNvSpPr txBox="true"/>
          <p:nvPr/>
        </p:nvSpPr>
        <p:spPr>
          <a:xfrm rot="0">
            <a:off x="1014204" y="2171158"/>
            <a:ext cx="3000375" cy="1552257"/>
          </a:xfrm>
          <a:prstGeom prst="rect">
            <a:avLst/>
          </a:prstGeom>
          <a:ln/>
        </p:spPr>
        <p:txBody>
          <a:bodyPr anchor="t" rtlCol="false" lIns="66008" rIns="66008" tIns="33052" bIns="33052" anchorCtr="false" vert="horz" wrap="square">
            <a:noAutofit/>
          </a:bodyPr>
          <a:lstStyle/>
          <a:p>
            <a:pPr algn="r">
              <a:lnSpc>
                <a:spcPct val="140000"/>
              </a:lnSpc>
            </a:pPr>
            <a:r>
              <a:rPr lang="en-US" sz="1400">
                <a:solidFill>
                  <a:schemeClr val="dk1">
                    <a:alpha val="100000"/>
                  </a:schemeClr>
                </a:solidFill>
                <a:latin typeface="Microsoft Yahei"/>
                <a:ea typeface="Microsoft Yahei"/>
                <a:cs typeface="Microsoft Yahei"/>
              </a:rPr>
              <a:t>在Django框架中，可以使用三种方式实现文件上传功能，即使用表单上传、使用模型创建的表单上传和使用Ajax方式实现无刷新异步上传。</a:t>
            </a:r>
          </a:p>
        </p:txBody>
      </p:sp>
      <p:sp>
        <p:nvSpPr>
          <p:cNvPr name="TextBox 4" id="4"/>
          <p:cNvSpPr txBox="true"/>
          <p:nvPr/>
        </p:nvSpPr>
        <p:spPr>
          <a:xfrm rot="0">
            <a:off x="1014204" y="4384206"/>
            <a:ext cx="3000375" cy="490334"/>
          </a:xfrm>
          <a:prstGeom prst="rect">
            <a:avLst/>
          </a:prstGeom>
          <a:ln/>
        </p:spPr>
        <p:txBody>
          <a:bodyPr anchor="ctr" rtlCol="false" lIns="66008" rIns="66008" tIns="33052" bIns="33052" anchorCtr="false" vert="horz" wrap="square">
            <a:noAutofit/>
          </a:bodyPr>
          <a:lstStyle/>
          <a:p>
            <a:pPr algn="r">
              <a:lnSpc>
                <a:spcPct val="150000"/>
              </a:lnSpc>
            </a:pPr>
            <a:r>
              <a:rPr lang="en-US" b="true" sz="2000">
                <a:solidFill>
                  <a:schemeClr val="accent1">
                    <a:alpha val="100000"/>
                  </a:schemeClr>
                </a:solidFill>
                <a:latin typeface="Microsoft Yahei"/>
                <a:ea typeface="Microsoft Yahei"/>
                <a:cs typeface="Microsoft Yahei"/>
              </a:rPr>
              <a:t>ModelForm上传</a:t>
            </a:r>
          </a:p>
        </p:txBody>
      </p:sp>
      <p:sp>
        <p:nvSpPr>
          <p:cNvPr name="TextBox 5" id="5"/>
          <p:cNvSpPr txBox="true"/>
          <p:nvPr/>
        </p:nvSpPr>
        <p:spPr>
          <a:xfrm rot="0">
            <a:off x="1027985" y="4852503"/>
            <a:ext cx="3000375" cy="1552257"/>
          </a:xfrm>
          <a:prstGeom prst="rect">
            <a:avLst/>
          </a:prstGeom>
          <a:ln/>
        </p:spPr>
        <p:txBody>
          <a:bodyPr anchor="t" rtlCol="false" lIns="66008" rIns="66008" tIns="33052" bIns="33052" anchorCtr="false" vert="horz" wrap="square">
            <a:noAutofit/>
          </a:bodyPr>
          <a:lstStyle/>
          <a:p>
            <a:pPr algn="r">
              <a:lnSpc>
                <a:spcPct val="140000"/>
              </a:lnSpc>
            </a:pPr>
            <a:r>
              <a:rPr lang="en-US" sz="1400">
                <a:solidFill>
                  <a:schemeClr val="dk1">
                    <a:alpha val="100000"/>
                  </a:schemeClr>
                </a:solidFill>
                <a:latin typeface="Microsoft Yahei"/>
                <a:ea typeface="Microsoft Yahei"/>
                <a:cs typeface="Microsoft Yahei"/>
              </a:rPr>
              <a:t>使用模型创建的表单(ModelForm)实现上传，使用方法form.save()自动存储，可以自动将文件保存到指定位置，无需手动编写文件上传代码。</a:t>
            </a:r>
          </a:p>
        </p:txBody>
      </p:sp>
      <p:sp>
        <p:nvSpPr>
          <p:cNvPr name="TextBox 6" id="6"/>
          <p:cNvSpPr txBox="true"/>
          <p:nvPr/>
        </p:nvSpPr>
        <p:spPr>
          <a:xfrm rot="0">
            <a:off x="8108705" y="1693475"/>
            <a:ext cx="3000749" cy="490334"/>
          </a:xfrm>
          <a:prstGeom prst="rect">
            <a:avLst/>
          </a:prstGeom>
          <a:ln/>
        </p:spPr>
        <p:txBody>
          <a:bodyPr anchor="ctr" rtlCol="false" lIns="66008" rIns="66008" tIns="33052" bIns="33052" anchorCtr="false" vert="horz" wrap="square">
            <a:noAutofit/>
          </a:bodyPr>
          <a:lstStyle/>
          <a:p>
            <a:pPr algn="l">
              <a:lnSpc>
                <a:spcPct val="150000"/>
              </a:lnSpc>
            </a:pPr>
            <a:r>
              <a:rPr lang="en-US" b="true" sz="2000">
                <a:solidFill>
                  <a:schemeClr val="accent1">
                    <a:alpha val="100000"/>
                  </a:schemeClr>
                </a:solidFill>
                <a:latin typeface="Microsoft Yahei"/>
                <a:ea typeface="Microsoft Yahei"/>
                <a:cs typeface="Microsoft Yahei"/>
              </a:rPr>
              <a:t>表单上传</a:t>
            </a:r>
          </a:p>
        </p:txBody>
      </p:sp>
      <p:sp>
        <p:nvSpPr>
          <p:cNvPr name="TextBox 7" id="7"/>
          <p:cNvSpPr txBox="true"/>
          <p:nvPr/>
        </p:nvSpPr>
        <p:spPr>
          <a:xfrm rot="0">
            <a:off x="8108705" y="2109711"/>
            <a:ext cx="3000749" cy="1552257"/>
          </a:xfrm>
          <a:prstGeom prst="rect">
            <a:avLst/>
          </a:prstGeom>
          <a:ln/>
        </p:spPr>
        <p:txBody>
          <a:bodyPr anchor="t" rtlCol="false" lIns="66008" rIns="66008" tIns="33052" bIns="33052" anchorCtr="false" vert="horz" wrap="square">
            <a:noAutofit/>
          </a:bodyPr>
          <a:lstStyle/>
          <a:p>
            <a:pPr algn="l">
              <a:lnSpc>
                <a:spcPct val="140000"/>
              </a:lnSpc>
            </a:pPr>
            <a:r>
              <a:rPr lang="en-US" sz="1400">
                <a:solidFill>
                  <a:schemeClr val="dk1">
                    <a:alpha val="100000"/>
                  </a:schemeClr>
                </a:solidFill>
                <a:latin typeface="Microsoft Yahei"/>
                <a:ea typeface="Microsoft Yahei"/>
                <a:cs typeface="Microsoft Yahei"/>
              </a:rPr>
              <a:t>使用表单上传文件时，需要在视图中编写文件上传代码，然后通过HTTP请求将文件发送到服务器。服务器端会接收到的文件并保存到指定位置。</a:t>
            </a:r>
          </a:p>
        </p:txBody>
      </p:sp>
      <p:sp>
        <p:nvSpPr>
          <p:cNvPr name="TextBox 8" id="8"/>
          <p:cNvSpPr txBox="true"/>
          <p:nvPr/>
        </p:nvSpPr>
        <p:spPr>
          <a:xfrm rot="0">
            <a:off x="8108705" y="4384206"/>
            <a:ext cx="3000749" cy="490334"/>
          </a:xfrm>
          <a:prstGeom prst="rect">
            <a:avLst/>
          </a:prstGeom>
          <a:ln/>
        </p:spPr>
        <p:txBody>
          <a:bodyPr anchor="ctr" rtlCol="false" lIns="66008" rIns="66008" tIns="33052" bIns="33052" anchorCtr="false" vert="horz" wrap="square">
            <a:noAutofit/>
          </a:bodyPr>
          <a:lstStyle/>
          <a:p>
            <a:pPr algn="l">
              <a:lnSpc>
                <a:spcPct val="150000"/>
              </a:lnSpc>
            </a:pPr>
            <a:r>
              <a:rPr lang="en-US" b="true" sz="2000">
                <a:solidFill>
                  <a:schemeClr val="accent1">
                    <a:alpha val="100000"/>
                  </a:schemeClr>
                </a:solidFill>
                <a:latin typeface="Microsoft Yahei"/>
                <a:ea typeface="Microsoft Yahei"/>
                <a:cs typeface="Microsoft Yahei"/>
              </a:rPr>
              <a:t>Ajax上传</a:t>
            </a:r>
          </a:p>
        </p:txBody>
      </p:sp>
      <p:sp>
        <p:nvSpPr>
          <p:cNvPr name="TextBox 9" id="9"/>
          <p:cNvSpPr txBox="true"/>
          <p:nvPr/>
        </p:nvSpPr>
        <p:spPr>
          <a:xfrm rot="0">
            <a:off x="8122486" y="4852503"/>
            <a:ext cx="3000749" cy="1552257"/>
          </a:xfrm>
          <a:prstGeom prst="rect">
            <a:avLst/>
          </a:prstGeom>
          <a:ln/>
        </p:spPr>
        <p:txBody>
          <a:bodyPr anchor="t" rtlCol="false" lIns="66008" rIns="66008" tIns="33052" bIns="33052" anchorCtr="false" vert="horz" wrap="square">
            <a:noAutofit/>
          </a:bodyPr>
          <a:lstStyle/>
          <a:p>
            <a:pPr algn="l">
              <a:lnSpc>
                <a:spcPct val="140000"/>
              </a:lnSpc>
            </a:pPr>
            <a:r>
              <a:rPr lang="en-US" sz="1400">
                <a:solidFill>
                  <a:schemeClr val="dk1">
                    <a:alpha val="100000"/>
                  </a:schemeClr>
                </a:solidFill>
                <a:latin typeface="Microsoft Yahei"/>
                <a:ea typeface="Microsoft Yahei"/>
                <a:cs typeface="Microsoft Yahei"/>
              </a:rPr>
              <a:t>使用Ajax方式实现无刷新异步上传，可以在上传页面中无需刷新即可显示新上传的文件，从而提供更好的用户体验。</a:t>
            </a:r>
          </a:p>
        </p:txBody>
      </p:sp>
      <p:sp>
        <p:nvSpPr>
          <p:cNvPr name="TextBox 10" id="10"/>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实现文件上传功能</a:t>
            </a:r>
          </a:p>
        </p:txBody>
      </p:sp>
      <p:grpSp>
        <p:nvGrpSpPr>
          <p:cNvPr name="Group 11" id="11"/>
          <p:cNvGrpSpPr/>
          <p:nvPr/>
        </p:nvGrpSpPr>
        <p:grpSpPr>
          <a:xfrm rot="0">
            <a:off x="3381475" y="1147015"/>
            <a:ext cx="5406235" cy="5406235"/>
            <a:chOff x="3381475" y="1147015"/>
            <a:chExt cx="5406235" cy="5406235"/>
          </a:xfrm>
        </p:grpSpPr>
        <p:sp>
          <p:nvSpPr>
            <p:cNvPr name="AutoShape 12" id="12"/>
            <p:cNvSpPr/>
            <p:nvPr/>
          </p:nvSpPr>
          <p:spPr>
            <a:xfrm rot="0">
              <a:off x="3384818" y="3851804"/>
              <a:ext cx="2701446" cy="2701446"/>
            </a:xfrm>
            <a:prstGeom prst="arc">
              <a:avLst>
                <a:gd name="adj1" fmla="val 16200000"/>
                <a:gd name="adj2" fmla="val 0"/>
              </a:avLst>
            </a:prstGeom>
            <a:noFill/>
            <a:ln w="254032">
              <a:solidFill>
                <a:schemeClr val="accent1">
                  <a:alpha val="30000"/>
                </a:schemeClr>
              </a:solidFill>
              <a:prstDash val="solid"/>
            </a:ln>
          </p:spPr>
        </p:sp>
        <p:sp>
          <p:nvSpPr>
            <p:cNvPr name="AutoShape 13" id="13"/>
            <p:cNvSpPr/>
            <p:nvPr/>
          </p:nvSpPr>
          <p:spPr>
            <a:xfrm rot="0" flipH="true">
              <a:off x="6086264" y="3851804"/>
              <a:ext cx="2701446" cy="2701446"/>
            </a:xfrm>
            <a:prstGeom prst="arc">
              <a:avLst>
                <a:gd name="adj1" fmla="val 16200000"/>
                <a:gd name="adj2" fmla="val 0"/>
              </a:avLst>
            </a:prstGeom>
            <a:noFill/>
            <a:ln w="254032">
              <a:solidFill>
                <a:schemeClr val="accent1">
                  <a:alpha val="100000"/>
                </a:schemeClr>
              </a:solidFill>
              <a:prstDash val="solid"/>
            </a:ln>
          </p:spPr>
        </p:sp>
        <p:sp>
          <p:nvSpPr>
            <p:cNvPr name="AutoShape 14" id="14"/>
            <p:cNvSpPr/>
            <p:nvPr/>
          </p:nvSpPr>
          <p:spPr>
            <a:xfrm rot="0" flipV="true">
              <a:off x="3381475" y="1147015"/>
              <a:ext cx="2701446" cy="2701446"/>
            </a:xfrm>
            <a:prstGeom prst="arc">
              <a:avLst>
                <a:gd name="adj1" fmla="val 16200000"/>
                <a:gd name="adj2" fmla="val 0"/>
              </a:avLst>
            </a:prstGeom>
            <a:noFill/>
            <a:ln w="254032">
              <a:solidFill>
                <a:schemeClr val="accent1">
                  <a:alpha val="100000"/>
                </a:schemeClr>
              </a:solidFill>
              <a:prstDash val="solid"/>
            </a:ln>
          </p:spPr>
        </p:sp>
        <p:sp>
          <p:nvSpPr>
            <p:cNvPr name="AutoShape 15" id="15"/>
            <p:cNvSpPr/>
            <p:nvPr/>
          </p:nvSpPr>
          <p:spPr>
            <a:xfrm rot="0" flipH="true" flipV="true">
              <a:off x="6082921" y="1147015"/>
              <a:ext cx="2701446" cy="2701446"/>
            </a:xfrm>
            <a:prstGeom prst="arc">
              <a:avLst>
                <a:gd name="adj1" fmla="val 16200000"/>
                <a:gd name="adj2" fmla="val 0"/>
              </a:avLst>
            </a:prstGeom>
            <a:noFill/>
            <a:ln w="254032">
              <a:solidFill>
                <a:schemeClr val="accent1">
                  <a:alpha val="30000"/>
                </a:schemeClr>
              </a:solidFill>
              <a:prstDash val="solid"/>
            </a:ln>
          </p:spPr>
        </p:sp>
      </p:grpSp>
      <p:sp>
        <p:nvSpPr>
          <p:cNvPr name="Freeform 16" id="16"/>
          <p:cNvSpPr/>
          <p:nvPr/>
        </p:nvSpPr>
        <p:spPr>
          <a:xfrm rot="0">
            <a:off x="5878869" y="3640582"/>
            <a:ext cx="433809" cy="433809"/>
          </a:xfrm>
          <a:custGeom>
            <a:avLst/>
            <a:gdLst/>
            <a:ahLst/>
            <a:cxnLst/>
            <a:rect r="r" b="b" t="t" l="l"/>
            <a:pathLst>
              <a:path h="304800" w="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chemeClr val="accent1">
              <a:alpha val="100000"/>
            </a:schemeClr>
          </a:solidFill>
          <a:ln/>
        </p:spPr>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689593" y="1595455"/>
            <a:ext cx="6734175" cy="771853"/>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创建file_upload app</a:t>
            </a:r>
          </a:p>
        </p:txBody>
      </p:sp>
      <p:sp>
        <p:nvSpPr>
          <p:cNvPr name="TextBox 3" id="3"/>
          <p:cNvSpPr txBox="true"/>
          <p:nvPr/>
        </p:nvSpPr>
        <p:spPr>
          <a:xfrm rot="0">
            <a:off x="689593" y="2246047"/>
            <a:ext cx="6810375" cy="13239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首先需要定位到file_project根目录，然后创建一个名为“startapp file_upload”的app。将上面创建的“startapp file_upload” 添加到设置文件。</a:t>
            </a:r>
          </a:p>
        </p:txBody>
      </p:sp>
      <p:sp>
        <p:nvSpPr>
          <p:cNvPr name="TextBox 4" id="4"/>
          <p:cNvSpPr txBox="true"/>
          <p:nvPr/>
        </p:nvSpPr>
        <p:spPr>
          <a:xfrm rot="0">
            <a:off x="689593" y="4139505"/>
            <a:ext cx="6734175" cy="75900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添加URL路径</a:t>
            </a:r>
          </a:p>
        </p:txBody>
      </p:sp>
      <p:sp>
        <p:nvSpPr>
          <p:cNvPr name="TextBox 5" id="5"/>
          <p:cNvSpPr txBox="true"/>
          <p:nvPr/>
        </p:nvSpPr>
        <p:spPr>
          <a:xfrm rot="0">
            <a:off x="689593" y="4798345"/>
            <a:ext cx="6810375" cy="13239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新建路径导航文件urls.py，在URL中包含了一个文件的相对路径file_path作为参数，其对应视图是file_download方法。</a:t>
            </a:r>
          </a:p>
        </p:txBody>
      </p:sp>
      <p:cxnSp>
        <p:nvCxnSpPr>
          <p:cNvPr name="Connector 6" id="6"/>
          <p:cNvCxnSpPr/>
          <p:nvPr/>
        </p:nvCxnSpPr>
        <p:spPr>
          <a:xfrm>
            <a:off x="756268" y="6181746"/>
            <a:ext cx="7784538"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name="Picture 7" id="7"/>
          <p:cNvPicPr>
            <a:picLocks noChangeAspect="true"/>
          </p:cNvPicPr>
          <p:nvPr/>
        </p:nvPicPr>
        <p:blipFill>
          <a:blip r:embed="rId3">
            <a:alphaModFix amt="100000"/>
          </a:blip>
          <a:srcRect l="12813" r="12813"/>
          <a:stretch>
            <a:fillRect/>
          </a:stretch>
        </p:blipFill>
        <p:spPr>
          <a:xfrm rot="0">
            <a:off x="7803289" y="1299241"/>
            <a:ext cx="3679824" cy="4906431"/>
          </a:xfrm>
          <a:prstGeom prst="rect">
            <a:avLst/>
          </a:prstGeom>
        </p:spPr>
      </p:pic>
      <p:cxnSp>
        <p:nvCxnSpPr>
          <p:cNvPr name="Connector 8" id="8"/>
          <p:cNvCxnSpPr/>
          <p:nvPr/>
        </p:nvCxnSpPr>
        <p:spPr>
          <a:xfrm>
            <a:off x="756268" y="3856089"/>
            <a:ext cx="708341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实现文件下载功能</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98539" y="1671764"/>
            <a:ext cx="7924800" cy="2162175"/>
          </a:xfrm>
          <a:prstGeom prst="rect">
            <a:avLst/>
          </a:prstGeom>
          <a:ln/>
        </p:spPr>
        <p:txBody>
          <a:bodyPr anchor="ctr" rtlCol="false" lIns="114300" rIns="114300" tIns="57150" bIns="57150" anchorCtr="false" vert="horz" wrap="square">
            <a:spAutoFit/>
          </a:bodyPr>
          <a:lstStyle/>
          <a:p>
            <a:pPr>
              <a:lnSpc>
                <a:spcPct val="120000"/>
              </a:lnSpc>
            </a:pPr>
            <a:r>
              <a:rPr lang="en-US" b="true" sz="10725">
                <a:solidFill>
                  <a:srgbClr val="1338FD">
                    <a:alpha val="100000"/>
                  </a:srgbClr>
                </a:solidFill>
                <a:latin typeface="Microsoft Yahei"/>
                <a:ea typeface="Microsoft Yahei"/>
                <a:cs typeface="Microsoft Yahei"/>
              </a:rPr>
              <a:t>THANKS</a:t>
            </a:r>
          </a:p>
        </p:txBody>
      </p:sp>
      <p:sp>
        <p:nvSpPr>
          <p:cNvPr name="TextBox 3" id="3"/>
          <p:cNvSpPr txBox="true"/>
          <p:nvPr/>
        </p:nvSpPr>
        <p:spPr>
          <a:xfrm rot="0">
            <a:off x="598539" y="3724145"/>
            <a:ext cx="4943475" cy="628650"/>
          </a:xfrm>
          <a:prstGeom prst="rect">
            <a:avLst/>
          </a:prstGeom>
          <a:ln/>
        </p:spPr>
        <p:txBody>
          <a:bodyPr anchor="ctr" rtlCol="false" lIns="114300" rIns="114300" tIns="57150" bIns="57150" anchorCtr="false" vert="horz" wrap="square">
            <a:spAutoFit/>
          </a:bodyPr>
          <a:lstStyle/>
          <a:p>
            <a:pPr algn="l">
              <a:lnSpc>
                <a:spcPct val="120000"/>
              </a:lnSpc>
            </a:pPr>
            <a:r>
              <a:rPr lang="en-US" sz="2700">
                <a:solidFill>
                  <a:srgbClr val="020A49">
                    <a:alpha val="100000"/>
                  </a:srgbClr>
                </a:solidFill>
                <a:latin typeface="Microsoft Yahei"/>
                <a:ea typeface="Microsoft Yahei"/>
                <a:cs typeface="Microsoft Yahei"/>
              </a:rPr>
              <a:t>感谢观看</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a:stretch>
            <a:fillRect/>
          </a:stretch>
        </p:blipFill>
        <p:spPr>
          <a:xfrm rot="0">
            <a:off x="0" y="0"/>
            <a:ext cx="12192000" cy="6858000"/>
          </a:xfrm>
          <a:prstGeom prst="rect">
            <a:avLst/>
          </a:prstGeom>
        </p:spPr>
      </p:pic>
      <p:sp>
        <p:nvSpPr>
          <p:cNvPr name="TextBox 3" id="3"/>
          <p:cNvSpPr txBox="true"/>
          <p:nvPr/>
        </p:nvSpPr>
        <p:spPr>
          <a:xfrm rot="0">
            <a:off x="9776770" y="663596"/>
            <a:ext cx="2197085" cy="766889"/>
          </a:xfrm>
          <a:prstGeom prst="rect">
            <a:avLst/>
          </a:prstGeom>
          <a:ln/>
        </p:spPr>
        <p:txBody>
          <a:bodyPr anchor="b" rtlCol="false" lIns="114300" rIns="114300" tIns="57150" bIns="57150" anchorCtr="true" vert="horz" wrap="square">
            <a:normAutofit/>
          </a:bodyPr>
          <a:lstStyle/>
          <a:p>
            <a:pPr algn="ctr">
              <a:lnSpc>
                <a:spcPct val="120000"/>
              </a:lnSpc>
            </a:pPr>
            <a:r>
              <a:rPr lang="en-US" sz="1200">
                <a:solidFill>
                  <a:srgbClr val="232323">
                    <a:alpha val="100000"/>
                  </a:srgbClr>
                </a:solidFill>
                <a:latin typeface="Microsoft Yahei"/>
                <a:ea typeface="Microsoft Yahei"/>
                <a:cs typeface="Microsoft Yahei"/>
              </a:rPr>
              <a:t>CATALOGUE</a:t>
            </a:r>
          </a:p>
        </p:txBody>
      </p:sp>
      <p:sp>
        <p:nvSpPr>
          <p:cNvPr name="TextBox 4" id="4"/>
          <p:cNvSpPr txBox="true"/>
          <p:nvPr/>
        </p:nvSpPr>
        <p:spPr>
          <a:xfrm rot="0">
            <a:off x="7492225" y="198162"/>
            <a:ext cx="4405428" cy="977265"/>
          </a:xfrm>
          <a:prstGeom prst="rect">
            <a:avLst/>
          </a:prstGeom>
          <a:ln/>
        </p:spPr>
        <p:txBody>
          <a:bodyPr anchor="b" rtlCol="false" lIns="91440" rIns="91440" tIns="45720" bIns="45720" anchorCtr="false" vert="horz" wrap="square">
            <a:normAutofit/>
          </a:bodyPr>
          <a:lstStyle/>
          <a:p>
            <a:pPr algn="r">
              <a:lnSpc>
                <a:spcPct val="100000"/>
              </a:lnSpc>
              <a:spcBef>
                <a:spcPts val="375"/>
              </a:spcBef>
            </a:pPr>
            <a:r>
              <a:rPr lang="en-US" b="true" sz="5400">
                <a:solidFill>
                  <a:srgbClr val="1338FD">
                    <a:alpha val="100000"/>
                  </a:srgbClr>
                </a:solidFill>
                <a:latin typeface="Microsoft Yahei"/>
                <a:ea typeface="Microsoft Yahei"/>
                <a:cs typeface="Microsoft Yahei"/>
              </a:rPr>
              <a:t>目 录</a:t>
            </a:r>
          </a:p>
        </p:txBody>
      </p:sp>
      <p:sp>
        <p:nvSpPr>
          <p:cNvPr name="TextBox 5" id="5"/>
          <p:cNvSpPr txBox="true"/>
          <p:nvPr/>
        </p:nvSpPr>
        <p:spPr>
          <a:xfrm rot="0">
            <a:off x="3929543" y="1484275"/>
            <a:ext cx="6612681" cy="4969951"/>
          </a:xfrm>
          <a:prstGeom prst="rect">
            <a:avLst/>
          </a:prstGeom>
          <a:ln/>
        </p:spPr>
        <p:txBody>
          <a:bodyPr anchor="ctr" rtlCol="false" lIns="91440" rIns="91440" tIns="45720" bIns="45720" anchorCtr="false" vert="horz" wrap="square">
            <a:noAutofit/>
          </a:bodyPr>
          <a:lstStyle/>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收发电子邮件</a:t>
            </a:r>
          </a:p>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网页计数器</a:t>
            </a:r>
          </a:p>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Ajax上传和下载系统</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01</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收发电子邮件</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6303259" y="1394815"/>
            <a:ext cx="5242560" cy="2194560"/>
          </a:xfrm>
          <a:prstGeom prst="roundRect">
            <a:avLst/>
          </a:prstGeom>
          <a:solidFill>
            <a:schemeClr val="lt2">
              <a:alpha val="80000"/>
            </a:schemeClr>
          </a:solidFill>
          <a:ln/>
        </p:spPr>
      </p:sp>
      <p:sp>
        <p:nvSpPr>
          <p:cNvPr name="AutoShape 3" id="3"/>
          <p:cNvSpPr/>
          <p:nvPr/>
        </p:nvSpPr>
        <p:spPr>
          <a:xfrm rot="0">
            <a:off x="6303259" y="3911005"/>
            <a:ext cx="5242560" cy="2194560"/>
          </a:xfrm>
          <a:prstGeom prst="roundRect">
            <a:avLst/>
          </a:prstGeom>
          <a:solidFill>
            <a:schemeClr val="lt2">
              <a:alpha val="80000"/>
            </a:schemeClr>
          </a:solidFill>
          <a:ln/>
        </p:spPr>
      </p:sp>
      <p:sp>
        <p:nvSpPr>
          <p:cNvPr name="AutoShape 4" id="4"/>
          <p:cNvSpPr/>
          <p:nvPr/>
        </p:nvSpPr>
        <p:spPr>
          <a:xfrm rot="0">
            <a:off x="715856" y="3911005"/>
            <a:ext cx="5242560" cy="2194560"/>
          </a:xfrm>
          <a:prstGeom prst="roundRect">
            <a:avLst/>
          </a:prstGeom>
          <a:solidFill>
            <a:schemeClr val="lt2">
              <a:alpha val="80000"/>
            </a:schemeClr>
          </a:solidFill>
          <a:ln/>
        </p:spPr>
      </p:sp>
      <p:sp>
        <p:nvSpPr>
          <p:cNvPr name="AutoShape 5" id="5"/>
          <p:cNvSpPr/>
          <p:nvPr/>
        </p:nvSpPr>
        <p:spPr>
          <a:xfrm rot="0">
            <a:off x="715856" y="1378942"/>
            <a:ext cx="5242560" cy="2194560"/>
          </a:xfrm>
          <a:prstGeom prst="roundRect">
            <a:avLst/>
          </a:prstGeom>
          <a:solidFill>
            <a:schemeClr val="lt2">
              <a:alpha val="80000"/>
            </a:schemeClr>
          </a:solidFill>
          <a:ln/>
        </p:spPr>
      </p:sp>
      <p:sp>
        <p:nvSpPr>
          <p:cNvPr name="TextBox 6" id="6"/>
          <p:cNvSpPr txBox="true"/>
          <p:nvPr/>
        </p:nvSpPr>
        <p:spPr>
          <a:xfrm rot="0">
            <a:off x="6703007" y="4126373"/>
            <a:ext cx="4295775" cy="62865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Email服务器地址与端口</a:t>
            </a:r>
          </a:p>
        </p:txBody>
      </p:sp>
      <p:sp>
        <p:nvSpPr>
          <p:cNvPr name="TextBox 7" id="7"/>
          <p:cNvSpPr txBox="true"/>
          <p:nvPr/>
        </p:nvSpPr>
        <p:spPr>
          <a:xfrm rot="0">
            <a:off x="6703007" y="4705286"/>
            <a:ext cx="4476750" cy="12096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要想使用Python获取某个Email邮箱中邮件主题和发件人的信息，需要知道所使用的Email的POP3服务器地址和端口。</a:t>
            </a:r>
          </a:p>
        </p:txBody>
      </p:sp>
      <p:sp>
        <p:nvSpPr>
          <p:cNvPr name="TextBox 8" id="8"/>
          <p:cNvSpPr txBox="true"/>
          <p:nvPr/>
        </p:nvSpPr>
        <p:spPr>
          <a:xfrm rot="0">
            <a:off x="1098702" y="1610183"/>
            <a:ext cx="4295775" cy="62865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POP3协议与邮件收取</a:t>
            </a:r>
          </a:p>
        </p:txBody>
      </p:sp>
      <p:sp>
        <p:nvSpPr>
          <p:cNvPr name="TextBox 9" id="9"/>
          <p:cNvSpPr txBox="true"/>
          <p:nvPr/>
        </p:nvSpPr>
        <p:spPr>
          <a:xfrm rot="0">
            <a:off x="1098702" y="2189096"/>
            <a:ext cx="4476750" cy="12096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POP3协议可用于登录Email服务器收取邮件，Python的poplib模块提供了对POP3邮件协议的支持。</a:t>
            </a:r>
          </a:p>
        </p:txBody>
      </p:sp>
      <p:sp>
        <p:nvSpPr>
          <p:cNvPr name="TextBox 10" id="10"/>
          <p:cNvSpPr txBox="true"/>
          <p:nvPr/>
        </p:nvSpPr>
        <p:spPr>
          <a:xfrm rot="0">
            <a:off x="6686105" y="1610183"/>
            <a:ext cx="4295775" cy="62865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Email客户端与POP3收取</a:t>
            </a:r>
          </a:p>
        </p:txBody>
      </p:sp>
      <p:sp>
        <p:nvSpPr>
          <p:cNvPr name="TextBox 11" id="11"/>
          <p:cNvSpPr txBox="true"/>
          <p:nvPr/>
        </p:nvSpPr>
        <p:spPr>
          <a:xfrm rot="0">
            <a:off x="6686105" y="2189096"/>
            <a:ext cx="4476750" cy="12096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大多数邮箱软件都提供了POP3收取邮件的方式，例如Outlook等Email客户端。</a:t>
            </a:r>
          </a:p>
        </p:txBody>
      </p:sp>
      <p:sp>
        <p:nvSpPr>
          <p:cNvPr name="TextBox 12" id="12"/>
          <p:cNvSpPr txBox="true"/>
          <p:nvPr/>
        </p:nvSpPr>
        <p:spPr>
          <a:xfrm rot="0">
            <a:off x="1098702" y="4126373"/>
            <a:ext cx="4295775" cy="62865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poplib模块与POP3客户端</a:t>
            </a:r>
          </a:p>
        </p:txBody>
      </p:sp>
      <p:sp>
        <p:nvSpPr>
          <p:cNvPr name="TextBox 13" id="13"/>
          <p:cNvSpPr txBox="true"/>
          <p:nvPr/>
        </p:nvSpPr>
        <p:spPr>
          <a:xfrm rot="0">
            <a:off x="1098702" y="4705286"/>
            <a:ext cx="4476750" cy="12096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开发者可以使用Python语言中的poplib模块开发出一个支持POP3邮件协议的客户端脚本程序。</a:t>
            </a:r>
          </a:p>
        </p:txBody>
      </p:sp>
      <p:sp>
        <p:nvSpPr>
          <p:cNvPr name="TextBox 14" id="14"/>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获取邮箱中最新两封邮件的主题和发件人</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l="23500" r="23500"/>
          <a:stretch>
            <a:fillRect/>
          </a:stretch>
        </p:blipFill>
        <p:spPr>
          <a:xfrm rot="0">
            <a:off x="615557" y="1293101"/>
            <a:ext cx="3938035" cy="5250714"/>
          </a:xfrm>
          <a:prstGeom prst="rect">
            <a:avLst/>
          </a:prstGeom>
        </p:spPr>
      </p:pic>
      <p:sp>
        <p:nvSpPr>
          <p:cNvPr name="AutoShape 3" id="3"/>
          <p:cNvSpPr/>
          <p:nvPr/>
        </p:nvSpPr>
        <p:spPr>
          <a:xfrm rot="0">
            <a:off x="4232060" y="1718638"/>
            <a:ext cx="7211308" cy="4522346"/>
          </a:xfrm>
          <a:prstGeom prst="roundRect">
            <a:avLst>
              <a:gd fmla="val 4504" name="adj"/>
            </a:avLst>
          </a:prstGeom>
          <a:solidFill>
            <a:srgbClr val="FFFFFF">
              <a:alpha val="100000"/>
            </a:srgbClr>
          </a:solidFill>
          <a:ln/>
          <a:effectLst>
            <a:outerShdw dir="0" blurRad="381000" dist="0">
              <a:srgbClr val="000000">
                <a:alpha val="7000"/>
              </a:srgbClr>
            </a:outerShdw>
          </a:effectLst>
        </p:spPr>
      </p:sp>
      <p:sp>
        <p:nvSpPr>
          <p:cNvPr name="TextBox 4" id="4"/>
          <p:cNvSpPr txBox="true"/>
          <p:nvPr/>
        </p:nvSpPr>
        <p:spPr>
          <a:xfrm rot="0">
            <a:off x="4599214" y="2711090"/>
            <a:ext cx="6477000" cy="1257743"/>
          </a:xfrm>
          <a:prstGeom prst="rect">
            <a:avLst/>
          </a:prstGeom>
          <a:ln/>
        </p:spPr>
        <p:txBody>
          <a:bodyPr anchor="t" rtlCol="false" lIns="123825" rIns="57150" tIns="123825" bIns="123825" anchorCtr="false" vert="horz" wrap="square">
            <a:noAutofit/>
          </a:bodyPr>
          <a:lstStyle/>
          <a:p>
            <a:pPr>
              <a:lnSpc>
                <a:spcPct val="140000"/>
              </a:lnSpc>
            </a:pPr>
            <a:r>
              <a:rPr lang="en-US" sz="1500">
                <a:solidFill>
                  <a:srgbClr val="000000">
                    <a:alpha val="100000"/>
                  </a:srgbClr>
                </a:solidFill>
                <a:latin typeface="Microsoft Yahei"/>
                <a:ea typeface="Microsoft Yahei"/>
                <a:cs typeface="Microsoft Yahei"/>
              </a:rPr>
              <a:t>SMTP即简单邮件传输协议，是一组用于由源地址到目的地址传送邮件的规则，由它来控制信件的中转方式。</a:t>
            </a:r>
          </a:p>
        </p:txBody>
      </p:sp>
      <p:sp>
        <p:nvSpPr>
          <p:cNvPr name="TextBox 5" id="5"/>
          <p:cNvSpPr txBox="true"/>
          <p:nvPr/>
        </p:nvSpPr>
        <p:spPr>
          <a:xfrm rot="0">
            <a:off x="4599214" y="2143575"/>
            <a:ext cx="6477000" cy="645267"/>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SMTP协议与邮件传输</a:t>
            </a:r>
          </a:p>
        </p:txBody>
      </p:sp>
      <p:sp>
        <p:nvSpPr>
          <p:cNvPr name="TextBox 6" id="6"/>
          <p:cNvSpPr txBox="true"/>
          <p:nvPr/>
        </p:nvSpPr>
        <p:spPr>
          <a:xfrm rot="0">
            <a:off x="4599214" y="4589063"/>
            <a:ext cx="6477000" cy="1271524"/>
          </a:xfrm>
          <a:prstGeom prst="rect">
            <a:avLst/>
          </a:prstGeom>
          <a:ln/>
        </p:spPr>
        <p:txBody>
          <a:bodyPr anchor="t" rtlCol="false" lIns="123825" rIns="57150" tIns="123825" bIns="123825" anchorCtr="false" vert="horz" wrap="square">
            <a:noAutofit/>
          </a:bodyPr>
          <a:lstStyle/>
          <a:p>
            <a:pPr>
              <a:lnSpc>
                <a:spcPct val="140000"/>
              </a:lnSpc>
            </a:pPr>
            <a:r>
              <a:rPr lang="en-US" sz="1500">
                <a:solidFill>
                  <a:srgbClr val="000000">
                    <a:alpha val="100000"/>
                  </a:srgbClr>
                </a:solidFill>
                <a:latin typeface="Microsoft Yahei"/>
                <a:ea typeface="Microsoft Yahei"/>
                <a:cs typeface="Microsoft Yahei"/>
              </a:rPr>
              <a:t>在Python语言中，通过模块smtplib对SMTP协议进行封装，通过这个模块可以登录SMTP服务器发送邮件。</a:t>
            </a:r>
          </a:p>
        </p:txBody>
      </p:sp>
      <p:sp>
        <p:nvSpPr>
          <p:cNvPr name="TextBox 7" id="7"/>
          <p:cNvSpPr txBox="true"/>
          <p:nvPr/>
        </p:nvSpPr>
        <p:spPr>
          <a:xfrm rot="0">
            <a:off x="4599214" y="4153214"/>
            <a:ext cx="6477000" cy="645267"/>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smtplib模块与SMTP服务器</a:t>
            </a:r>
          </a:p>
        </p:txBody>
      </p:sp>
      <p:sp>
        <p:nvSpPr>
          <p:cNvPr name="TextBox 8" id="8"/>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开发SMTP邮件协议程序</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a:stretch>
            <a:fillRect/>
          </a:stretch>
        </p:blipFill>
        <p:spPr>
          <a:xfrm rot="0">
            <a:off x="476023" y="1726817"/>
            <a:ext cx="4434841" cy="4434841"/>
          </a:xfrm>
          <a:prstGeom prst="roundRect">
            <a:avLst/>
          </a:prstGeom>
        </p:spPr>
      </p:pic>
      <p:sp>
        <p:nvSpPr>
          <p:cNvPr name="TextBox 3" id="3"/>
          <p:cNvSpPr txBox="true"/>
          <p:nvPr/>
        </p:nvSpPr>
        <p:spPr>
          <a:xfrm rot="0">
            <a:off x="5562187" y="4881292"/>
            <a:ext cx="6000750" cy="711336"/>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email附件功能</a:t>
            </a:r>
          </a:p>
        </p:txBody>
      </p:sp>
      <p:sp>
        <p:nvSpPr>
          <p:cNvPr name="TextBox 4" id="4"/>
          <p:cNvSpPr txBox="true"/>
          <p:nvPr/>
        </p:nvSpPr>
        <p:spPr>
          <a:xfrm rot="0">
            <a:off x="5267801" y="5523753"/>
            <a:ext cx="6477000" cy="914400"/>
          </a:xfrm>
          <a:prstGeom prst="rect">
            <a:avLst/>
          </a:prstGeom>
          <a:ln/>
        </p:spPr>
        <p:txBody>
          <a:bodyPr anchor="t" rtlCol="false" lIns="0" rIns="0" tIns="0" bIns="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通过使用email，可以向消息中添加子对象，从消息中删除子对象，完全重新排列内容。</a:t>
            </a:r>
          </a:p>
        </p:txBody>
      </p:sp>
      <p:sp>
        <p:nvSpPr>
          <p:cNvPr name="AutoShape 5" id="5"/>
          <p:cNvSpPr/>
          <p:nvPr/>
        </p:nvSpPr>
        <p:spPr>
          <a:xfrm rot="0">
            <a:off x="5267801" y="1835975"/>
            <a:ext cx="238125" cy="238125"/>
          </a:xfrm>
          <a:prstGeom prst="ellipse">
            <a:avLst/>
          </a:prstGeom>
          <a:solidFill>
            <a:schemeClr val="accent1">
              <a:alpha val="100000"/>
            </a:schemeClr>
          </a:solidFill>
          <a:ln/>
        </p:spPr>
      </p:sp>
      <p:sp>
        <p:nvSpPr>
          <p:cNvPr name="TextBox 6" id="6"/>
          <p:cNvSpPr txBox="true"/>
          <p:nvPr/>
        </p:nvSpPr>
        <p:spPr>
          <a:xfrm rot="0">
            <a:off x="5562187" y="1621998"/>
            <a:ext cx="6000750" cy="666079"/>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email库与电子邮件管理</a:t>
            </a:r>
          </a:p>
        </p:txBody>
      </p:sp>
      <p:sp>
        <p:nvSpPr>
          <p:cNvPr name="TextBox 7" id="7"/>
          <p:cNvSpPr txBox="true"/>
          <p:nvPr/>
        </p:nvSpPr>
        <p:spPr>
          <a:xfrm rot="0">
            <a:off x="5267801" y="2234038"/>
            <a:ext cx="6477000" cy="914400"/>
          </a:xfrm>
          <a:prstGeom prst="rect">
            <a:avLst/>
          </a:prstGeom>
          <a:ln/>
        </p:spPr>
        <p:txBody>
          <a:bodyPr anchor="t" rtlCol="false" lIns="0" rIns="0" tIns="0" bIns="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在Python程序中，内置标准库email的功能是管理电子邮件，不是实现向SMTP、NNTP或其他服务器发送任何电子邮件的功能。</a:t>
            </a:r>
          </a:p>
        </p:txBody>
      </p:sp>
      <p:sp>
        <p:nvSpPr>
          <p:cNvPr name="TextBox 8" id="8"/>
          <p:cNvSpPr txBox="true"/>
          <p:nvPr/>
        </p:nvSpPr>
        <p:spPr>
          <a:xfrm rot="0">
            <a:off x="5562187" y="3262274"/>
            <a:ext cx="6000750" cy="697555"/>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email对象与子对象操作</a:t>
            </a:r>
          </a:p>
        </p:txBody>
      </p:sp>
      <p:sp>
        <p:nvSpPr>
          <p:cNvPr name="TextBox 9" id="9"/>
          <p:cNvSpPr txBox="true"/>
          <p:nvPr/>
        </p:nvSpPr>
        <p:spPr>
          <a:xfrm rot="0">
            <a:off x="5267801" y="3896612"/>
            <a:ext cx="6477000" cy="914400"/>
          </a:xfrm>
          <a:prstGeom prst="rect">
            <a:avLst/>
          </a:prstGeom>
          <a:ln/>
        </p:spPr>
        <p:txBody>
          <a:bodyPr anchor="t" rtlCol="false" lIns="0" rIns="0" tIns="0" bIns="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库email的主要功能是分割来自内部对象模型电子邮件表示的电子邮件消息的解析和生成。</a:t>
            </a:r>
          </a:p>
        </p:txBody>
      </p:sp>
      <p:sp>
        <p:nvSpPr>
          <p:cNvPr name="TextBox 10" id="10"/>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发送带附件功能的邮件</a:t>
            </a:r>
          </a:p>
        </p:txBody>
      </p:sp>
      <p:sp>
        <p:nvSpPr>
          <p:cNvPr name="AutoShape 11" id="11"/>
          <p:cNvSpPr/>
          <p:nvPr/>
        </p:nvSpPr>
        <p:spPr>
          <a:xfrm rot="0">
            <a:off x="5267801" y="3491989"/>
            <a:ext cx="238125" cy="238125"/>
          </a:xfrm>
          <a:prstGeom prst="ellipse">
            <a:avLst/>
          </a:prstGeom>
          <a:solidFill>
            <a:schemeClr val="accent1">
              <a:alpha val="100000"/>
            </a:schemeClr>
          </a:solidFill>
          <a:ln/>
        </p:spPr>
      </p:sp>
      <p:sp>
        <p:nvSpPr>
          <p:cNvPr name="AutoShape 12" id="12"/>
          <p:cNvSpPr/>
          <p:nvPr/>
        </p:nvSpPr>
        <p:spPr>
          <a:xfrm rot="0">
            <a:off x="5267801" y="5117897"/>
            <a:ext cx="238125" cy="238125"/>
          </a:xfrm>
          <a:prstGeom prst="ellipse">
            <a:avLst/>
          </a:prstGeom>
          <a:solidFill>
            <a:schemeClr val="accent1">
              <a:alpha val="100000"/>
            </a:schemeClr>
          </a:solidFill>
          <a:ln/>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flipH="true">
            <a:off x="4017073" y="4082383"/>
            <a:ext cx="2084070" cy="1796605"/>
          </a:xfrm>
          <a:prstGeom prst="triangle">
            <a:avLst>
              <a:gd fmla="val 50000" name="adj"/>
            </a:avLst>
          </a:prstGeom>
          <a:solidFill>
            <a:schemeClr val="accent1">
              <a:alpha val="100000"/>
            </a:schemeClr>
          </a:solidFill>
          <a:ln/>
        </p:spPr>
      </p:sp>
      <p:sp>
        <p:nvSpPr>
          <p:cNvPr name="Freeform 3" id="3"/>
          <p:cNvSpPr/>
          <p:nvPr/>
        </p:nvSpPr>
        <p:spPr>
          <a:xfrm rot="0">
            <a:off x="6086475" y="4644453"/>
            <a:ext cx="87916" cy="87916"/>
          </a:xfrm>
          <a:custGeom>
            <a:avLst/>
            <a:gdLst/>
            <a:ahLst/>
            <a:cxnLst/>
            <a:rect r="r" b="b" t="t" l="l"/>
            <a:pathLst>
              <a:path h="96" w="96">
                <a:moveTo>
                  <a:pt x="62" y="2"/>
                </a:moveTo>
                <a:lnTo>
                  <a:pt x="62" y="2"/>
                </a:lnTo>
                <a:lnTo>
                  <a:pt x="52" y="0"/>
                </a:lnTo>
                <a:lnTo>
                  <a:pt x="44" y="0"/>
                </a:lnTo>
                <a:lnTo>
                  <a:pt x="34" y="2"/>
                </a:lnTo>
                <a:lnTo>
                  <a:pt x="26" y="6"/>
                </a:lnTo>
                <a:lnTo>
                  <a:pt x="18" y="10"/>
                </a:lnTo>
                <a:lnTo>
                  <a:pt x="12" y="16"/>
                </a:lnTo>
                <a:lnTo>
                  <a:pt x="6" y="24"/>
                </a:lnTo>
                <a:lnTo>
                  <a:pt x="2" y="34"/>
                </a:lnTo>
                <a:lnTo>
                  <a:pt x="2" y="34"/>
                </a:lnTo>
                <a:lnTo>
                  <a:pt x="0" y="42"/>
                </a:lnTo>
                <a:lnTo>
                  <a:pt x="0" y="52"/>
                </a:lnTo>
                <a:lnTo>
                  <a:pt x="2" y="62"/>
                </a:lnTo>
                <a:lnTo>
                  <a:pt x="6" y="70"/>
                </a:lnTo>
                <a:lnTo>
                  <a:pt x="10" y="78"/>
                </a:lnTo>
                <a:lnTo>
                  <a:pt x="18" y="84"/>
                </a:lnTo>
                <a:lnTo>
                  <a:pt x="24" y="90"/>
                </a:lnTo>
                <a:lnTo>
                  <a:pt x="34" y="94"/>
                </a:lnTo>
                <a:lnTo>
                  <a:pt x="34" y="94"/>
                </a:lnTo>
                <a:lnTo>
                  <a:pt x="44" y="96"/>
                </a:lnTo>
                <a:lnTo>
                  <a:pt x="52" y="96"/>
                </a:lnTo>
                <a:lnTo>
                  <a:pt x="62" y="94"/>
                </a:lnTo>
                <a:lnTo>
                  <a:pt x="70" y="90"/>
                </a:lnTo>
                <a:lnTo>
                  <a:pt x="78" y="84"/>
                </a:lnTo>
                <a:lnTo>
                  <a:pt x="84" y="78"/>
                </a:lnTo>
                <a:lnTo>
                  <a:pt x="90" y="70"/>
                </a:lnTo>
                <a:lnTo>
                  <a:pt x="94" y="62"/>
                </a:lnTo>
                <a:lnTo>
                  <a:pt x="94" y="62"/>
                </a:lnTo>
                <a:lnTo>
                  <a:pt x="96" y="52"/>
                </a:lnTo>
                <a:lnTo>
                  <a:pt x="96" y="42"/>
                </a:lnTo>
                <a:lnTo>
                  <a:pt x="94" y="34"/>
                </a:lnTo>
                <a:lnTo>
                  <a:pt x="90" y="26"/>
                </a:lnTo>
                <a:lnTo>
                  <a:pt x="86" y="18"/>
                </a:lnTo>
                <a:lnTo>
                  <a:pt x="78" y="12"/>
                </a:lnTo>
                <a:lnTo>
                  <a:pt x="72" y="6"/>
                </a:lnTo>
                <a:lnTo>
                  <a:pt x="62" y="2"/>
                </a:lnTo>
                <a:lnTo>
                  <a:pt x="62" y="2"/>
                </a:lnTo>
                <a:close/>
              </a:path>
            </a:pathLst>
          </a:custGeom>
          <a:noFill/>
          <a:ln/>
        </p:spPr>
      </p:sp>
      <p:sp>
        <p:nvSpPr>
          <p:cNvPr name="TextBox 4" id="4"/>
          <p:cNvSpPr txBox="true"/>
          <p:nvPr/>
        </p:nvSpPr>
        <p:spPr>
          <a:xfrm rot="0">
            <a:off x="1688465" y="1958234"/>
            <a:ext cx="3000749" cy="490334"/>
          </a:xfrm>
          <a:prstGeom prst="rect">
            <a:avLst/>
          </a:prstGeom>
          <a:ln/>
        </p:spPr>
        <p:txBody>
          <a:bodyPr anchor="b" rtlCol="false" lIns="66008" rIns="66008" tIns="33052" bIns="33052" anchorCtr="false" vert="horz" wrap="square">
            <a:noAutofit/>
          </a:bodyPr>
          <a:lstStyle/>
          <a:p>
            <a:pPr algn="r">
              <a:lnSpc>
                <a:spcPct val="120000"/>
              </a:lnSpc>
            </a:pPr>
            <a:r>
              <a:rPr lang="en-US" b="true" sz="2400">
                <a:solidFill>
                  <a:schemeClr val="accent1">
                    <a:alpha val="100000"/>
                  </a:schemeClr>
                </a:solidFill>
                <a:latin typeface="Microsoft Yahei"/>
                <a:ea typeface="Microsoft Yahei"/>
                <a:cs typeface="Microsoft Yahei"/>
              </a:rPr>
              <a:t>Django新闻系统</a:t>
            </a:r>
          </a:p>
        </p:txBody>
      </p:sp>
      <p:sp>
        <p:nvSpPr>
          <p:cNvPr name="TextBox 5" id="5"/>
          <p:cNvSpPr txBox="true"/>
          <p:nvPr/>
        </p:nvSpPr>
        <p:spPr>
          <a:xfrm rot="0">
            <a:off x="799517" y="4242036"/>
            <a:ext cx="3000375" cy="490334"/>
          </a:xfrm>
          <a:prstGeom prst="rect">
            <a:avLst/>
          </a:prstGeom>
          <a:ln/>
        </p:spPr>
        <p:txBody>
          <a:bodyPr anchor="b" rtlCol="false" lIns="66008" rIns="66008" tIns="33052" bIns="33052" anchorCtr="false" vert="horz" wrap="square">
            <a:noAutofit/>
          </a:bodyPr>
          <a:lstStyle/>
          <a:p>
            <a:pPr algn="r">
              <a:lnSpc>
                <a:spcPct val="120000"/>
              </a:lnSpc>
            </a:pPr>
            <a:r>
              <a:rPr lang="en-US" b="true" sz="2400">
                <a:solidFill>
                  <a:schemeClr val="accent1">
                    <a:alpha val="100000"/>
                  </a:schemeClr>
                </a:solidFill>
                <a:latin typeface="Microsoft Yahei"/>
                <a:ea typeface="Microsoft Yahei"/>
                <a:cs typeface="Microsoft Yahei"/>
              </a:rPr>
              <a:t>表单处理文件设置</a:t>
            </a:r>
          </a:p>
        </p:txBody>
      </p:sp>
      <p:sp>
        <p:nvSpPr>
          <p:cNvPr name="TextBox 6" id="6"/>
          <p:cNvSpPr txBox="true"/>
          <p:nvPr/>
        </p:nvSpPr>
        <p:spPr>
          <a:xfrm rot="0">
            <a:off x="7434063" y="1958234"/>
            <a:ext cx="3000375" cy="490334"/>
          </a:xfrm>
          <a:prstGeom prst="rect">
            <a:avLst/>
          </a:prstGeom>
          <a:ln/>
        </p:spPr>
        <p:txBody>
          <a:bodyPr anchor="b" rtlCol="false" lIns="66008" rIns="66008" tIns="33052" bIns="33052" anchorCtr="false" vert="horz" wrap="square">
            <a:noAutofit/>
          </a:bodyPr>
          <a:lstStyle/>
          <a:p>
            <a:pPr algn="l">
              <a:lnSpc>
                <a:spcPct val="120000"/>
              </a:lnSpc>
            </a:pPr>
            <a:r>
              <a:rPr lang="en-US" b="true" sz="2400">
                <a:solidFill>
                  <a:schemeClr val="accent1">
                    <a:alpha val="100000"/>
                  </a:schemeClr>
                </a:solidFill>
                <a:latin typeface="Microsoft Yahei"/>
                <a:ea typeface="Microsoft Yahei"/>
                <a:cs typeface="Microsoft Yahei"/>
              </a:rPr>
              <a:t>视图文件发送邮件</a:t>
            </a:r>
          </a:p>
        </p:txBody>
      </p:sp>
      <p:sp>
        <p:nvSpPr>
          <p:cNvPr name="TextBox 7" id="7"/>
          <p:cNvSpPr txBox="true"/>
          <p:nvPr/>
        </p:nvSpPr>
        <p:spPr>
          <a:xfrm rot="0">
            <a:off x="8457043" y="4242036"/>
            <a:ext cx="3000375" cy="490334"/>
          </a:xfrm>
          <a:prstGeom prst="rect">
            <a:avLst/>
          </a:prstGeom>
          <a:ln/>
        </p:spPr>
        <p:txBody>
          <a:bodyPr anchor="b" rtlCol="false" lIns="66008" rIns="66008" tIns="33052" bIns="33052" anchorCtr="false" vert="horz" wrap="square">
            <a:noAutofit/>
          </a:bodyPr>
          <a:lstStyle/>
          <a:p>
            <a:pPr algn="l">
              <a:lnSpc>
                <a:spcPct val="120000"/>
              </a:lnSpc>
            </a:pPr>
            <a:r>
              <a:rPr lang="en-US" b="true" sz="2400">
                <a:solidFill>
                  <a:schemeClr val="accent1">
                    <a:alpha val="100000"/>
                  </a:schemeClr>
                </a:solidFill>
                <a:latin typeface="Microsoft Yahei"/>
                <a:ea typeface="Microsoft Yahei"/>
                <a:cs typeface="Microsoft Yahei"/>
              </a:rPr>
              <a:t>模板文件显示表单</a:t>
            </a:r>
          </a:p>
        </p:txBody>
      </p:sp>
      <p:sp>
        <p:nvSpPr>
          <p:cNvPr name="TextBox 8" id="8"/>
          <p:cNvSpPr txBox="true"/>
          <p:nvPr/>
        </p:nvSpPr>
        <p:spPr>
          <a:xfrm rot="0">
            <a:off x="1688465" y="2448568"/>
            <a:ext cx="3000749" cy="1121000"/>
          </a:xfrm>
          <a:prstGeom prst="rect">
            <a:avLst/>
          </a:prstGeom>
          <a:ln/>
        </p:spPr>
        <p:txBody>
          <a:bodyPr anchor="t" rtlCol="false" lIns="66008" rIns="66008" tIns="33052" bIns="33052" anchorCtr="false" vert="horz" wrap="square">
            <a:noAutofit/>
          </a:bodyPr>
          <a:lstStyle/>
          <a:p>
            <a:pPr algn="r">
              <a:lnSpc>
                <a:spcPct val="140000"/>
              </a:lnSpc>
            </a:pPr>
            <a:r>
              <a:rPr lang="en-US" sz="1500">
                <a:solidFill>
                  <a:schemeClr val="dk1">
                    <a:alpha val="100000"/>
                  </a:schemeClr>
                </a:solidFill>
                <a:latin typeface="Microsoft Yahei"/>
                <a:ea typeface="Microsoft Yahei"/>
                <a:cs typeface="Microsoft Yahei"/>
              </a:rPr>
              <a:t>使用Django框架，创建一个名为“youjian”的工程，并在工程目录下新建一个名为“lizi”的app。</a:t>
            </a:r>
          </a:p>
        </p:txBody>
      </p:sp>
      <p:sp>
        <p:nvSpPr>
          <p:cNvPr name="TextBox 9" id="9"/>
          <p:cNvSpPr txBox="true"/>
          <p:nvPr/>
        </p:nvSpPr>
        <p:spPr>
          <a:xfrm rot="0">
            <a:off x="799517" y="4732369"/>
            <a:ext cx="3000375" cy="1146619"/>
          </a:xfrm>
          <a:prstGeom prst="rect">
            <a:avLst/>
          </a:prstGeom>
          <a:ln/>
        </p:spPr>
        <p:txBody>
          <a:bodyPr anchor="t" rtlCol="false" lIns="66008" rIns="66008" tIns="33052" bIns="33052" anchorCtr="false" vert="horz" wrap="square">
            <a:noAutofit/>
          </a:bodyPr>
          <a:lstStyle/>
          <a:p>
            <a:pPr algn="r">
              <a:lnSpc>
                <a:spcPct val="140000"/>
              </a:lnSpc>
            </a:pPr>
            <a:r>
              <a:rPr lang="en-US" sz="1500">
                <a:solidFill>
                  <a:schemeClr val="dk1">
                    <a:alpha val="100000"/>
                  </a:schemeClr>
                </a:solidFill>
                <a:latin typeface="Microsoft Yahei"/>
                <a:ea typeface="Microsoft Yahei"/>
                <a:cs typeface="Microsoft Yahei"/>
              </a:rPr>
              <a:t>编写表单处理文件forms.py，设置发送邮件表单。URL路径导航文件urls.py。</a:t>
            </a:r>
          </a:p>
        </p:txBody>
      </p:sp>
      <p:sp>
        <p:nvSpPr>
          <p:cNvPr name="TextBox 10" id="10"/>
          <p:cNvSpPr txBox="true"/>
          <p:nvPr/>
        </p:nvSpPr>
        <p:spPr>
          <a:xfrm rot="0">
            <a:off x="7434063" y="2448568"/>
            <a:ext cx="3000375" cy="1121000"/>
          </a:xfrm>
          <a:prstGeom prst="rect">
            <a:avLst/>
          </a:prstGeom>
          <a:ln/>
        </p:spPr>
        <p:txBody>
          <a:bodyPr anchor="t" rtlCol="false" lIns="66008" rIns="66008" tIns="33052" bIns="33052"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编写视图文件views.py，获取forms表单中的发送信息，通过smtplib模块发送邮件。</a:t>
            </a:r>
          </a:p>
        </p:txBody>
      </p:sp>
      <p:sp>
        <p:nvSpPr>
          <p:cNvPr name="TextBox 11" id="11"/>
          <p:cNvSpPr txBox="true"/>
          <p:nvPr/>
        </p:nvSpPr>
        <p:spPr>
          <a:xfrm rot="0">
            <a:off x="8457043" y="4732369"/>
            <a:ext cx="3000375" cy="1146619"/>
          </a:xfrm>
          <a:prstGeom prst="rect">
            <a:avLst/>
          </a:prstGeom>
          <a:ln/>
        </p:spPr>
        <p:txBody>
          <a:bodyPr anchor="t" rtlCol="false" lIns="66008" rIns="66008" tIns="33052" bIns="33052"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在模板文件form.html中调用视图表单，显示完整的发送邮件表单。</a:t>
            </a:r>
          </a:p>
        </p:txBody>
      </p:sp>
      <p:sp>
        <p:nvSpPr>
          <p:cNvPr name="TextBox 12" id="12"/>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Web版邮件发送系统</a:t>
            </a:r>
          </a:p>
        </p:txBody>
      </p:sp>
      <p:sp>
        <p:nvSpPr>
          <p:cNvPr name="AutoShape 13" id="13"/>
          <p:cNvSpPr/>
          <p:nvPr/>
        </p:nvSpPr>
        <p:spPr>
          <a:xfrm rot="0">
            <a:off x="5052726" y="2285682"/>
            <a:ext cx="2084070" cy="1796605"/>
          </a:xfrm>
          <a:prstGeom prst="triangle">
            <a:avLst>
              <a:gd fmla="val 50000" name="adj"/>
            </a:avLst>
          </a:prstGeom>
          <a:solidFill>
            <a:schemeClr val="accent1">
              <a:alpha val="100000"/>
            </a:schemeClr>
          </a:solidFill>
          <a:ln/>
        </p:spPr>
      </p:sp>
      <p:sp>
        <p:nvSpPr>
          <p:cNvPr name="AutoShape 14" id="14"/>
          <p:cNvSpPr/>
          <p:nvPr/>
        </p:nvSpPr>
        <p:spPr>
          <a:xfrm rot="0" flipV="true">
            <a:off x="5052726" y="4082383"/>
            <a:ext cx="2084070" cy="1796605"/>
          </a:xfrm>
          <a:prstGeom prst="triangle">
            <a:avLst>
              <a:gd fmla="val 50000" name="adj"/>
            </a:avLst>
          </a:prstGeom>
          <a:solidFill>
            <a:schemeClr val="accent1">
              <a:alpha val="33000"/>
            </a:schemeClr>
          </a:solidFill>
          <a:ln/>
        </p:spPr>
      </p:sp>
      <p:sp>
        <p:nvSpPr>
          <p:cNvPr name="AutoShape 15" id="15"/>
          <p:cNvSpPr/>
          <p:nvPr/>
        </p:nvSpPr>
        <p:spPr>
          <a:xfrm rot="0" flipH="true">
            <a:off x="6094762" y="4082288"/>
            <a:ext cx="2084070" cy="1796605"/>
          </a:xfrm>
          <a:prstGeom prst="triangle">
            <a:avLst>
              <a:gd fmla="val 50000" name="adj"/>
            </a:avLst>
          </a:prstGeom>
          <a:solidFill>
            <a:schemeClr val="accent1">
              <a:alpha val="100000"/>
            </a:schemeClr>
          </a:solidFill>
          <a:ln/>
        </p:spPr>
      </p:sp>
      <p:sp>
        <p:nvSpPr>
          <p:cNvPr name="Freeform 16" id="16"/>
          <p:cNvSpPr/>
          <p:nvPr/>
        </p:nvSpPr>
        <p:spPr>
          <a:xfrm rot="0">
            <a:off x="5800725" y="4487202"/>
            <a:ext cx="571500" cy="571500"/>
          </a:xfrm>
          <a:custGeom>
            <a:avLst/>
            <a:gdLst/>
            <a:ahLst/>
            <a:cxnLst/>
            <a:rect r="r" b="b" t="t" l="l"/>
            <a:pathLst>
              <a:path h="9753600" w="9753600">
                <a:moveTo>
                  <a:pt x="9480575" y="2318400"/>
                </a:moveTo>
                <a:cubicBezTo>
                  <a:pt x="9330477" y="1970037"/>
                  <a:pt x="9115410" y="1658638"/>
                  <a:pt x="8843216" y="1390924"/>
                </a:cubicBezTo>
                <a:cubicBezTo>
                  <a:pt x="8571022" y="1124331"/>
                  <a:pt x="8255142" y="915985"/>
                  <a:pt x="7902298" y="769247"/>
                </a:cubicBezTo>
                <a:cubicBezTo>
                  <a:pt x="7538253" y="618028"/>
                  <a:pt x="7152924" y="541858"/>
                  <a:pt x="6755275" y="541858"/>
                </a:cubicBezTo>
                <a:cubicBezTo>
                  <a:pt x="6203046" y="541858"/>
                  <a:pt x="5664258" y="693077"/>
                  <a:pt x="5196040" y="978713"/>
                </a:cubicBezTo>
                <a:cubicBezTo>
                  <a:pt x="5084026" y="1047041"/>
                  <a:pt x="4977613" y="1122091"/>
                  <a:pt x="4876800" y="1203861"/>
                </a:cubicBezTo>
                <a:cubicBezTo>
                  <a:pt x="4775987" y="1122091"/>
                  <a:pt x="4669574" y="1047041"/>
                  <a:pt x="4557560" y="978713"/>
                </a:cubicBezTo>
                <a:cubicBezTo>
                  <a:pt x="4089342" y="693077"/>
                  <a:pt x="3550554" y="541858"/>
                  <a:pt x="2998325" y="541858"/>
                </a:cubicBezTo>
                <a:cubicBezTo>
                  <a:pt x="2600676" y="541858"/>
                  <a:pt x="2215347" y="618028"/>
                  <a:pt x="1851302" y="769247"/>
                </a:cubicBezTo>
                <a:cubicBezTo>
                  <a:pt x="1499578" y="914865"/>
                  <a:pt x="1182578" y="1124331"/>
                  <a:pt x="910384" y="1390924"/>
                </a:cubicBezTo>
                <a:cubicBezTo>
                  <a:pt x="637070" y="1658638"/>
                  <a:pt x="423123" y="1970037"/>
                  <a:pt x="273025" y="2318400"/>
                </a:cubicBezTo>
                <a:cubicBezTo>
                  <a:pt x="117325" y="2680205"/>
                  <a:pt x="37795" y="3064413"/>
                  <a:pt x="37795" y="3459823"/>
                </a:cubicBezTo>
                <a:cubicBezTo>
                  <a:pt x="37795" y="3832830"/>
                  <a:pt x="113965" y="4221518"/>
                  <a:pt x="265184" y="4616928"/>
                </a:cubicBezTo>
                <a:cubicBezTo>
                  <a:pt x="391759" y="4947369"/>
                  <a:pt x="573222" y="5290132"/>
                  <a:pt x="805091" y="5636255"/>
                </a:cubicBezTo>
                <a:cubicBezTo>
                  <a:pt x="1172497" y="6184003"/>
                  <a:pt x="1677680" y="6755275"/>
                  <a:pt x="2304959" y="7334387"/>
                </a:cubicBezTo>
                <a:cubicBezTo>
                  <a:pt x="3344448" y="8294347"/>
                  <a:pt x="4373857" y="8957470"/>
                  <a:pt x="4417543" y="8984353"/>
                </a:cubicBezTo>
                <a:lnTo>
                  <a:pt x="4683016" y="9154615"/>
                </a:lnTo>
                <a:cubicBezTo>
                  <a:pt x="4800630" y="9229664"/>
                  <a:pt x="4951849" y="9229664"/>
                  <a:pt x="5069464" y="9154615"/>
                </a:cubicBezTo>
                <a:lnTo>
                  <a:pt x="5334937" y="8984353"/>
                </a:lnTo>
                <a:cubicBezTo>
                  <a:pt x="5378623" y="8956350"/>
                  <a:pt x="6406911" y="8294347"/>
                  <a:pt x="7447521" y="7334387"/>
                </a:cubicBezTo>
                <a:cubicBezTo>
                  <a:pt x="8074800" y="6755275"/>
                  <a:pt x="8579983" y="6184003"/>
                  <a:pt x="8947389" y="5636255"/>
                </a:cubicBezTo>
                <a:cubicBezTo>
                  <a:pt x="9179258" y="5290132"/>
                  <a:pt x="9361841" y="4947369"/>
                  <a:pt x="9487296" y="4616928"/>
                </a:cubicBezTo>
                <a:cubicBezTo>
                  <a:pt x="9638515" y="4221518"/>
                  <a:pt x="9714685" y="3832830"/>
                  <a:pt x="9714685" y="3459823"/>
                </a:cubicBezTo>
                <a:cubicBezTo>
                  <a:pt x="9715805" y="3064413"/>
                  <a:pt x="9636275" y="2680205"/>
                  <a:pt x="9480575" y="2318400"/>
                </a:cubicBezTo>
                <a:close/>
              </a:path>
            </a:pathLst>
          </a:custGeom>
          <a:solidFill>
            <a:srgbClr val="FFFFFF">
              <a:alpha val="100000"/>
            </a:srgbClr>
          </a:solidFill>
          <a:ln/>
        </p:spPr>
      </p:sp>
      <p:sp>
        <p:nvSpPr>
          <p:cNvPr name="Freeform 17" id="17"/>
          <p:cNvSpPr/>
          <p:nvPr/>
        </p:nvSpPr>
        <p:spPr>
          <a:xfrm rot="0">
            <a:off x="6851047" y="4980686"/>
            <a:ext cx="571500" cy="571500"/>
          </a:xfrm>
          <a:custGeom>
            <a:avLst/>
            <a:gdLst/>
            <a:ahLst/>
            <a:cxnLst/>
            <a:rect r="r" b="b" t="t" l="l"/>
            <a:pathLst>
              <a:path h="9753600" w="9753600">
                <a:moveTo>
                  <a:pt x="9384097" y="3271847"/>
                </a:moveTo>
                <a:lnTo>
                  <a:pt x="6494917" y="2851955"/>
                </a:lnTo>
                <a:lnTo>
                  <a:pt x="5203384" y="233599"/>
                </a:lnTo>
                <a:cubicBezTo>
                  <a:pt x="5168108" y="161910"/>
                  <a:pt x="5110074" y="103876"/>
                  <a:pt x="5038385" y="68600"/>
                </a:cubicBezTo>
                <a:cubicBezTo>
                  <a:pt x="4858594" y="-20158"/>
                  <a:pt x="4640113" y="53807"/>
                  <a:pt x="4550217" y="233599"/>
                </a:cubicBezTo>
                <a:lnTo>
                  <a:pt x="3258674" y="2851956"/>
                </a:lnTo>
                <a:lnTo>
                  <a:pt x="369494" y="3271849"/>
                </a:lnTo>
                <a:cubicBezTo>
                  <a:pt x="289839" y="3283228"/>
                  <a:pt x="217013" y="3320780"/>
                  <a:pt x="161254" y="3377675"/>
                </a:cubicBezTo>
                <a:cubicBezTo>
                  <a:pt x="21290" y="3522192"/>
                  <a:pt x="23566" y="3752051"/>
                  <a:pt x="168082" y="3893153"/>
                </a:cubicBezTo>
                <a:lnTo>
                  <a:pt x="2258438" y="5931170"/>
                </a:lnTo>
                <a:lnTo>
                  <a:pt x="1764581" y="8808968"/>
                </a:lnTo>
                <a:cubicBezTo>
                  <a:pt x="1750926" y="8887484"/>
                  <a:pt x="1763444" y="8969414"/>
                  <a:pt x="1800995" y="9039965"/>
                </a:cubicBezTo>
                <a:cubicBezTo>
                  <a:pt x="1894304" y="9217481"/>
                  <a:pt x="2115061" y="9286894"/>
                  <a:pt x="2292576" y="9192446"/>
                </a:cubicBezTo>
                <a:lnTo>
                  <a:pt x="4876800" y="7833770"/>
                </a:lnTo>
                <a:lnTo>
                  <a:pt x="7461018" y="9192444"/>
                </a:lnTo>
                <a:cubicBezTo>
                  <a:pt x="7531569" y="9229996"/>
                  <a:pt x="7613499" y="9242513"/>
                  <a:pt x="7692016" y="9228858"/>
                </a:cubicBezTo>
                <a:cubicBezTo>
                  <a:pt x="7890014" y="9194720"/>
                  <a:pt x="8023150" y="9006963"/>
                  <a:pt x="7989013" y="8808965"/>
                </a:cubicBezTo>
                <a:lnTo>
                  <a:pt x="7495156" y="5931167"/>
                </a:lnTo>
                <a:lnTo>
                  <a:pt x="9585512" y="3893151"/>
                </a:lnTo>
                <a:cubicBezTo>
                  <a:pt x="9642408" y="3837393"/>
                  <a:pt x="9679960" y="3764566"/>
                  <a:pt x="9691339" y="3684911"/>
                </a:cubicBezTo>
                <a:cubicBezTo>
                  <a:pt x="9722063" y="3485775"/>
                  <a:pt x="9583237" y="3301432"/>
                  <a:pt x="9384100" y="3271846"/>
                </a:cubicBezTo>
                <a:close/>
              </a:path>
            </a:pathLst>
          </a:custGeom>
          <a:solidFill>
            <a:srgbClr val="FFFFFF">
              <a:alpha val="100000"/>
            </a:srgbClr>
          </a:solidFill>
          <a:ln/>
        </p:spPr>
      </p:sp>
      <p:sp>
        <p:nvSpPr>
          <p:cNvPr name="Freeform 18" id="18"/>
          <p:cNvSpPr/>
          <p:nvPr/>
        </p:nvSpPr>
        <p:spPr>
          <a:xfrm rot="0">
            <a:off x="5815393" y="3113500"/>
            <a:ext cx="571500" cy="571500"/>
          </a:xfrm>
          <a:custGeom>
            <a:avLst/>
            <a:gdLst/>
            <a:ahLst/>
            <a:cxnLst/>
            <a:rect r="r" b="b" t="t" l="l"/>
            <a:pathLst>
              <a:path h="9753600" w="9753600">
                <a:moveTo>
                  <a:pt x="8367503" y="4412961"/>
                </a:moveTo>
                <a:cubicBezTo>
                  <a:pt x="8156175" y="3938286"/>
                  <a:pt x="7853813" y="3517798"/>
                  <a:pt x="7469088" y="3164500"/>
                </a:cubicBezTo>
                <a:lnTo>
                  <a:pt x="7153722" y="2875143"/>
                </a:lnTo>
                <a:cubicBezTo>
                  <a:pt x="7107121" y="2833961"/>
                  <a:pt x="7033428" y="2852385"/>
                  <a:pt x="7012836" y="2910906"/>
                </a:cubicBezTo>
                <a:lnTo>
                  <a:pt x="6871951" y="3315139"/>
                </a:lnTo>
                <a:cubicBezTo>
                  <a:pt x="6784169" y="3568732"/>
                  <a:pt x="6622692" y="3827745"/>
                  <a:pt x="6394025" y="4082422"/>
                </a:cubicBezTo>
                <a:cubicBezTo>
                  <a:pt x="6378853" y="4098678"/>
                  <a:pt x="6361513" y="4103013"/>
                  <a:pt x="6349592" y="4104097"/>
                </a:cubicBezTo>
                <a:cubicBezTo>
                  <a:pt x="6337671" y="4105181"/>
                  <a:pt x="6319247" y="4103013"/>
                  <a:pt x="6302991" y="4087841"/>
                </a:cubicBezTo>
                <a:cubicBezTo>
                  <a:pt x="6287819" y="4074836"/>
                  <a:pt x="6280233" y="4055329"/>
                  <a:pt x="6281317" y="4035822"/>
                </a:cubicBezTo>
                <a:cubicBezTo>
                  <a:pt x="6321415" y="3383415"/>
                  <a:pt x="6126343" y="2647563"/>
                  <a:pt x="5699351" y="1846682"/>
                </a:cubicBezTo>
                <a:cubicBezTo>
                  <a:pt x="5346059" y="1181271"/>
                  <a:pt x="4855121" y="662161"/>
                  <a:pt x="4241730" y="300194"/>
                </a:cubicBezTo>
                <a:lnTo>
                  <a:pt x="3794148" y="36847"/>
                </a:lnTo>
                <a:cubicBezTo>
                  <a:pt x="3735627" y="2167"/>
                  <a:pt x="3660849" y="47684"/>
                  <a:pt x="3664101" y="115959"/>
                </a:cubicBezTo>
                <a:lnTo>
                  <a:pt x="3687943" y="636151"/>
                </a:lnTo>
                <a:cubicBezTo>
                  <a:pt x="3704199" y="991615"/>
                  <a:pt x="3663017" y="1305898"/>
                  <a:pt x="3565481" y="1567078"/>
                </a:cubicBezTo>
                <a:cubicBezTo>
                  <a:pt x="3446270" y="1886778"/>
                  <a:pt x="3275041" y="2183722"/>
                  <a:pt x="3056126" y="2450320"/>
                </a:cubicBezTo>
                <a:cubicBezTo>
                  <a:pt x="2902236" y="2636723"/>
                  <a:pt x="2729922" y="2804701"/>
                  <a:pt x="2541353" y="2949922"/>
                </a:cubicBezTo>
                <a:cubicBezTo>
                  <a:pt x="2085102" y="3299967"/>
                  <a:pt x="1709046" y="3756220"/>
                  <a:pt x="1454369" y="4266658"/>
                </a:cubicBezTo>
                <a:cubicBezTo>
                  <a:pt x="1197521" y="4782512"/>
                  <a:pt x="1062057" y="5360146"/>
                  <a:pt x="1062057" y="5938857"/>
                </a:cubicBezTo>
                <a:cubicBezTo>
                  <a:pt x="1062057" y="6450379"/>
                  <a:pt x="1162843" y="6945649"/>
                  <a:pt x="1362250" y="7412736"/>
                </a:cubicBezTo>
                <a:cubicBezTo>
                  <a:pt x="1555154" y="7862486"/>
                  <a:pt x="1830423" y="8267802"/>
                  <a:pt x="2180469" y="8614601"/>
                </a:cubicBezTo>
                <a:cubicBezTo>
                  <a:pt x="2531598" y="8961395"/>
                  <a:pt x="2939082" y="9234496"/>
                  <a:pt x="3393163" y="9424149"/>
                </a:cubicBezTo>
                <a:cubicBezTo>
                  <a:pt x="3863511" y="9621393"/>
                  <a:pt x="4362031" y="9721120"/>
                  <a:pt x="4876800" y="9721120"/>
                </a:cubicBezTo>
                <a:cubicBezTo>
                  <a:pt x="5391569" y="9721120"/>
                  <a:pt x="5890089" y="9621416"/>
                  <a:pt x="6360433" y="9425261"/>
                </a:cubicBezTo>
                <a:cubicBezTo>
                  <a:pt x="6814517" y="9235608"/>
                  <a:pt x="7223085" y="8963591"/>
                  <a:pt x="7573127" y="8615712"/>
                </a:cubicBezTo>
                <a:cubicBezTo>
                  <a:pt x="7924257" y="8268917"/>
                  <a:pt x="8199526" y="7863601"/>
                  <a:pt x="8391346" y="7413848"/>
                </a:cubicBezTo>
                <a:cubicBezTo>
                  <a:pt x="8590753" y="6946759"/>
                  <a:pt x="8691540" y="6451489"/>
                  <a:pt x="8691540" y="5939968"/>
                </a:cubicBezTo>
                <a:cubicBezTo>
                  <a:pt x="8691540" y="5411106"/>
                  <a:pt x="8583166" y="4897419"/>
                  <a:pt x="8367503" y="4412987"/>
                </a:cubicBezTo>
                <a:close/>
              </a:path>
            </a:pathLst>
          </a:custGeom>
          <a:solidFill>
            <a:srgbClr val="FFFFFF">
              <a:alpha val="100000"/>
            </a:srgbClr>
          </a:solidFill>
          <a:ln/>
        </p:spPr>
      </p:sp>
      <p:sp>
        <p:nvSpPr>
          <p:cNvPr name="Freeform 19" id="19"/>
          <p:cNvSpPr/>
          <p:nvPr/>
        </p:nvSpPr>
        <p:spPr>
          <a:xfrm rot="0">
            <a:off x="4773359" y="5019928"/>
            <a:ext cx="571500" cy="571500"/>
          </a:xfrm>
          <a:custGeom>
            <a:avLst/>
            <a:gdLst/>
            <a:ahLst/>
            <a:cxnLst/>
            <a:rect r="r" b="b" t="t" l="l"/>
            <a:pathLst>
              <a:path h="9753600" w="9753600">
                <a:moveTo>
                  <a:pt x="8822550" y="3083595"/>
                </a:moveTo>
                <a:lnTo>
                  <a:pt x="6235503" y="3083595"/>
                </a:lnTo>
                <a:lnTo>
                  <a:pt x="8561851" y="144246"/>
                </a:lnTo>
                <a:cubicBezTo>
                  <a:pt x="8609999" y="82006"/>
                  <a:pt x="8566548" y="-8417"/>
                  <a:pt x="8487868" y="-8417"/>
                </a:cubicBezTo>
                <a:lnTo>
                  <a:pt x="3984308" y="-8417"/>
                </a:lnTo>
                <a:cubicBezTo>
                  <a:pt x="3951426" y="-8417"/>
                  <a:pt x="3919719" y="9198"/>
                  <a:pt x="3903279" y="38556"/>
                </a:cubicBezTo>
                <a:lnTo>
                  <a:pt x="860588" y="5293690"/>
                </a:lnTo>
                <a:cubicBezTo>
                  <a:pt x="824183" y="5355930"/>
                  <a:pt x="868808" y="5434610"/>
                  <a:pt x="941616" y="5434610"/>
                </a:cubicBezTo>
                <a:lnTo>
                  <a:pt x="2989653" y="5434610"/>
                </a:lnTo>
                <a:lnTo>
                  <a:pt x="1939798" y="9634020"/>
                </a:lnTo>
                <a:cubicBezTo>
                  <a:pt x="1917486" y="9725618"/>
                  <a:pt x="2027873" y="9790206"/>
                  <a:pt x="2095985" y="9724444"/>
                </a:cubicBezTo>
                <a:lnTo>
                  <a:pt x="8887139" y="3244482"/>
                </a:lnTo>
                <a:cubicBezTo>
                  <a:pt x="8948205" y="3186939"/>
                  <a:pt x="8907103" y="3083599"/>
                  <a:pt x="8822551" y="3083599"/>
                </a:cubicBezTo>
                <a:close/>
              </a:path>
            </a:pathLst>
          </a:custGeom>
          <a:solidFill>
            <a:srgbClr val="FFFFFF">
              <a:alpha val="100000"/>
            </a:srgbClr>
          </a:solidFill>
          <a:ln/>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02</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网页计数器</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a:stretch>
            <a:fillRect/>
          </a:stretch>
        </p:blipFill>
        <p:spPr>
          <a:xfrm rot="0">
            <a:off x="623312" y="1743101"/>
            <a:ext cx="3394942" cy="1865457"/>
          </a:xfrm>
          <a:prstGeom prst="rect">
            <a:avLst/>
          </a:prstGeom>
        </p:spPr>
      </p:pic>
      <p:sp>
        <p:nvSpPr>
          <p:cNvPr name="AutoShape 3" id="3"/>
          <p:cNvSpPr/>
          <p:nvPr/>
        </p:nvSpPr>
        <p:spPr>
          <a:xfrm rot="0">
            <a:off x="623312" y="3209213"/>
            <a:ext cx="3394942" cy="2857500"/>
          </a:xfrm>
          <a:prstGeom prst="roundRect">
            <a:avLst>
              <a:gd fmla="val 7195" name="adj"/>
            </a:avLst>
          </a:prstGeom>
          <a:solidFill>
            <a:srgbClr val="FFFFFF">
              <a:alpha val="100000"/>
            </a:srgbClr>
          </a:solidFill>
          <a:ln/>
          <a:effectLst>
            <a:outerShdw dir="0" blurRad="342900" dist="0">
              <a:srgbClr val="000000">
                <a:alpha val="5000"/>
              </a:srgbClr>
            </a:outerShdw>
          </a:effectLst>
        </p:spPr>
      </p:sp>
      <p:pic>
        <p:nvPicPr>
          <p:cNvPr name="Picture 4" id="4"/>
          <p:cNvPicPr>
            <a:picLocks noChangeAspect="true"/>
          </p:cNvPicPr>
          <p:nvPr/>
        </p:nvPicPr>
        <p:blipFill>
          <a:blip r:embed="rId4"/>
          <a:srcRect/>
          <a:stretch>
            <a:fillRect/>
          </a:stretch>
        </p:blipFill>
        <p:spPr>
          <a:xfrm rot="0">
            <a:off x="8189230" y="1775853"/>
            <a:ext cx="3394942" cy="1865457"/>
          </a:xfrm>
          <a:prstGeom prst="rect">
            <a:avLst/>
          </a:prstGeom>
        </p:spPr>
      </p:pic>
      <p:sp>
        <p:nvSpPr>
          <p:cNvPr name="AutoShape 5" id="5"/>
          <p:cNvSpPr/>
          <p:nvPr/>
        </p:nvSpPr>
        <p:spPr>
          <a:xfrm rot="0">
            <a:off x="8189230" y="3209213"/>
            <a:ext cx="3394942" cy="2857500"/>
          </a:xfrm>
          <a:prstGeom prst="roundRect">
            <a:avLst>
              <a:gd fmla="val 7195" name="adj"/>
            </a:avLst>
          </a:prstGeom>
          <a:solidFill>
            <a:srgbClr val="FFFFFF">
              <a:alpha val="100000"/>
            </a:srgbClr>
          </a:solidFill>
          <a:ln/>
          <a:effectLst>
            <a:outerShdw dir="0" blurRad="342900" dist="0">
              <a:srgbClr val="000000">
                <a:alpha val="5000"/>
              </a:srgbClr>
            </a:outerShdw>
          </a:effectLst>
        </p:spPr>
      </p:sp>
      <p:sp>
        <p:nvSpPr>
          <p:cNvPr name="TextBox 6" id="6"/>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使用数据库保存统计数据</a:t>
            </a:r>
          </a:p>
        </p:txBody>
      </p:sp>
      <p:sp>
        <p:nvSpPr>
          <p:cNvPr name="TextBox 7" id="7"/>
          <p:cNvSpPr txBox="true"/>
          <p:nvPr/>
        </p:nvSpPr>
        <p:spPr>
          <a:xfrm rot="0">
            <a:off x="729057" y="3453550"/>
            <a:ext cx="3183452" cy="559238"/>
          </a:xfrm>
          <a:prstGeom prst="rect">
            <a:avLst/>
          </a:prstGeom>
          <a:ln/>
        </p:spPr>
        <p:txBody>
          <a:bodyPr anchor="ctr" rtlCol="false" lIns="66008" rIns="66008" tIns="33052" bIns="33052" anchorCtr="false" vert="horz" wrap="square">
            <a:noAutofit/>
          </a:bodyPr>
          <a:lstStyle/>
          <a:p>
            <a:pPr algn="ctr">
              <a:lnSpc>
                <a:spcPct val="150000"/>
              </a:lnSpc>
            </a:pPr>
            <a:r>
              <a:rPr lang="en-US" b="true" sz="2400">
                <a:solidFill>
                  <a:srgbClr val="000000">
                    <a:alpha val="100000"/>
                  </a:srgbClr>
                </a:solidFill>
                <a:latin typeface="Microsoft Yahei"/>
                <a:ea typeface="Microsoft Yahei"/>
                <a:cs typeface="Microsoft Yahei"/>
              </a:rPr>
              <a:t>创建Django工程</a:t>
            </a:r>
          </a:p>
        </p:txBody>
      </p:sp>
      <p:sp>
        <p:nvSpPr>
          <p:cNvPr name="TextBox 8" id="8"/>
          <p:cNvSpPr txBox="true"/>
          <p:nvPr/>
        </p:nvSpPr>
        <p:spPr>
          <a:xfrm rot="0">
            <a:off x="811743" y="4164695"/>
            <a:ext cx="3018080" cy="1613061"/>
          </a:xfrm>
          <a:prstGeom prst="rect">
            <a:avLst/>
          </a:prstGeom>
          <a:ln/>
        </p:spPr>
        <p:txBody>
          <a:bodyPr anchor="t" rtlCol="false" lIns="66008" rIns="66008" tIns="33052" bIns="33052" anchorCtr="false" vert="horz" wrap="square">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通过命令新建一个名为“demo”的工程，然后定位到工程根目录，新建一个名为“blog”的app。</a:t>
            </a:r>
          </a:p>
        </p:txBody>
      </p:sp>
      <p:pic>
        <p:nvPicPr>
          <p:cNvPr name="Picture 9" id="9"/>
          <p:cNvPicPr>
            <a:picLocks noChangeAspect="true"/>
          </p:cNvPicPr>
          <p:nvPr/>
        </p:nvPicPr>
        <p:blipFill>
          <a:blip r:embed="rId5"/>
          <a:srcRect l="0" r="0" t="8789" b="8789"/>
          <a:stretch>
            <a:fillRect/>
          </a:stretch>
        </p:blipFill>
        <p:spPr>
          <a:xfrm rot="0">
            <a:off x="4405937" y="1779196"/>
            <a:ext cx="3394942" cy="1865457"/>
          </a:xfrm>
          <a:prstGeom prst="rect">
            <a:avLst/>
          </a:prstGeom>
        </p:spPr>
      </p:pic>
      <p:sp>
        <p:nvSpPr>
          <p:cNvPr name="AutoShape 10" id="10"/>
          <p:cNvSpPr/>
          <p:nvPr/>
        </p:nvSpPr>
        <p:spPr>
          <a:xfrm rot="0">
            <a:off x="4405937" y="3209213"/>
            <a:ext cx="3394942" cy="2857500"/>
          </a:xfrm>
          <a:prstGeom prst="roundRect">
            <a:avLst>
              <a:gd fmla="val 7195" name="adj"/>
            </a:avLst>
          </a:prstGeom>
          <a:solidFill>
            <a:srgbClr val="FFFFFF">
              <a:alpha val="100000"/>
            </a:srgbClr>
          </a:solidFill>
          <a:ln/>
          <a:effectLst>
            <a:outerShdw dir="0" blurRad="342900" dist="0">
              <a:srgbClr val="000000">
                <a:alpha val="5000"/>
              </a:srgbClr>
            </a:outerShdw>
          </a:effectLst>
        </p:spPr>
      </p:sp>
      <p:sp>
        <p:nvSpPr>
          <p:cNvPr name="TextBox 11" id="11"/>
          <p:cNvSpPr txBox="true"/>
          <p:nvPr/>
        </p:nvSpPr>
        <p:spPr>
          <a:xfrm rot="0">
            <a:off x="4511682" y="3453550"/>
            <a:ext cx="3183452" cy="559238"/>
          </a:xfrm>
          <a:prstGeom prst="rect">
            <a:avLst/>
          </a:prstGeom>
          <a:ln/>
        </p:spPr>
        <p:txBody>
          <a:bodyPr anchor="ctr" rtlCol="false" lIns="66008" rIns="66008" tIns="33052" bIns="33052" anchorCtr="false" vert="horz" wrap="square">
            <a:noAutofit/>
          </a:bodyPr>
          <a:lstStyle/>
          <a:p>
            <a:pPr algn="ctr">
              <a:lnSpc>
                <a:spcPct val="150000"/>
              </a:lnSpc>
            </a:pPr>
            <a:r>
              <a:rPr lang="en-US" b="true" sz="2400">
                <a:solidFill>
                  <a:srgbClr val="000000">
                    <a:alpha val="100000"/>
                  </a:srgbClr>
                </a:solidFill>
                <a:latin typeface="Microsoft Yahei"/>
                <a:ea typeface="Microsoft Yahei"/>
                <a:cs typeface="Microsoft Yahei"/>
              </a:rPr>
              <a:t>添加app到设置文件</a:t>
            </a:r>
          </a:p>
        </p:txBody>
      </p:sp>
      <p:sp>
        <p:nvSpPr>
          <p:cNvPr name="TextBox 12" id="12"/>
          <p:cNvSpPr txBox="true"/>
          <p:nvPr/>
        </p:nvSpPr>
        <p:spPr>
          <a:xfrm rot="0">
            <a:off x="8294976" y="3453550"/>
            <a:ext cx="3183452" cy="559238"/>
          </a:xfrm>
          <a:prstGeom prst="rect">
            <a:avLst/>
          </a:prstGeom>
          <a:ln/>
        </p:spPr>
        <p:txBody>
          <a:bodyPr anchor="ctr" rtlCol="false" lIns="66008" rIns="66008" tIns="33052" bIns="33052" anchorCtr="false" vert="horz" wrap="square">
            <a:noAutofit/>
          </a:bodyPr>
          <a:lstStyle/>
          <a:p>
            <a:pPr algn="ctr">
              <a:lnSpc>
                <a:spcPct val="150000"/>
              </a:lnSpc>
            </a:pPr>
            <a:r>
              <a:rPr lang="en-US" b="true" sz="2400">
                <a:solidFill>
                  <a:srgbClr val="000000">
                    <a:alpha val="100000"/>
                  </a:srgbClr>
                </a:solidFill>
                <a:latin typeface="Microsoft Yahei"/>
                <a:ea typeface="Microsoft Yahei"/>
                <a:cs typeface="Microsoft Yahei"/>
              </a:rPr>
              <a:t>编写模型文件</a:t>
            </a:r>
          </a:p>
        </p:txBody>
      </p:sp>
      <p:sp>
        <p:nvSpPr>
          <p:cNvPr name="TextBox 13" id="13"/>
          <p:cNvSpPr txBox="true"/>
          <p:nvPr/>
        </p:nvSpPr>
        <p:spPr>
          <a:xfrm rot="0">
            <a:off x="4594368" y="4164695"/>
            <a:ext cx="3018080" cy="1613061"/>
          </a:xfrm>
          <a:prstGeom prst="rect">
            <a:avLst/>
          </a:prstGeom>
          <a:ln/>
        </p:spPr>
        <p:txBody>
          <a:bodyPr anchor="t" rtlCol="false" lIns="66008" rIns="66008" tIns="33052" bIns="33052" anchorCtr="false" vert="horz" wrap="square">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在系统设置文件settings.py中，将上面创建的“blog”添加到INSTALLED_APP中。</a:t>
            </a:r>
          </a:p>
        </p:txBody>
      </p:sp>
      <p:sp>
        <p:nvSpPr>
          <p:cNvPr name="TextBox 14" id="14"/>
          <p:cNvSpPr txBox="true"/>
          <p:nvPr/>
        </p:nvSpPr>
        <p:spPr>
          <a:xfrm rot="0">
            <a:off x="8377661" y="4164695"/>
            <a:ext cx="3018080" cy="1613061"/>
          </a:xfrm>
          <a:prstGeom prst="rect">
            <a:avLst/>
          </a:prstGeom>
          <a:ln/>
        </p:spPr>
        <p:txBody>
          <a:bodyPr anchor="t" rtlCol="false" lIns="66008" rIns="66008" tIns="33052" bIns="33052" anchorCtr="false" vert="horz" wrap="square">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编写模型文件blog/models.py，创建了一个保存博客文章的表Article，在表中创建了一个名为views的字段。</a:t>
            </a:r>
          </a:p>
        </p:txBody>
      </p:sp>
    </p:spTree>
  </p:cSld>
  <p:clrMapOvr>
    <a:masterClrMapping/>
  </p:clrMapOvr>
</p:sld>
</file>

<file path=ppt/theme/theme1.xml><?xml version="1.0" encoding="utf-8"?>
<a:theme xmlns:a="http://schemas.openxmlformats.org/drawingml/2006/main" name="Office Theme">
  <a:themeElements>
    <a:clrScheme name="Office">
      <a:dk1>
        <a:srgbClr val="020A49"/>
      </a:dk1>
      <a:lt1>
        <a:srgbClr val="FBFEFF"/>
      </a:lt1>
      <a:dk2>
        <a:srgbClr val="020A49"/>
      </a:dk2>
      <a:lt2>
        <a:srgbClr val="CADDF0"/>
      </a:lt2>
      <a:accent1>
        <a:srgbClr val="1338FD"/>
      </a:accent1>
      <a:accent2>
        <a:srgbClr val="1338FD"/>
      </a:accent2>
      <a:accent3>
        <a:srgbClr val="1B96DB"/>
      </a:accent3>
      <a:accent4>
        <a:srgbClr val="32C5DA"/>
      </a:accent4>
      <a:accent5>
        <a:srgbClr val="1CCDF0"/>
      </a:accent5>
      <a:accent6>
        <a:srgbClr val="338DE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terms:modified xsi:type="dcterms:W3CDTF">2011-08-01T06:04:30Z</dcterms:modified>
  <cp:revision>1</cp:revision>
</cp:coreProperties>
</file>