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33841" y="1525651"/>
            <a:ext cx="5943600" cy="208597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>
              <a:lnSpc>
                <a:spcPct val="115000"/>
              </a:lnSpc>
            </a:pPr>
            <a:r>
              <a:rPr lang="en-US" sz="54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第1章  初级游戏项目实战
</a:t>
            </a:r>
            <a:endParaRPr lang="en-US" sz="54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9593" y="1595455"/>
            <a:ext cx="6734175" cy="771853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龙的世界游戏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89593" y="2246047"/>
            <a:ext cx="6810375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实现了龙的世界游戏，玩家需从两个山洞中选择一个进入，一个住着友善的龙，另一个住着凶残的龙。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89593" y="4139505"/>
            <a:ext cx="6734175" cy="7590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山洞选择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89593" y="4798345"/>
            <a:ext cx="6810375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玩家必须根据提示和自身判断选择山洞，如果选择错误，可能会被凶残的龙吃掉。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6" name="Connector 6"/>
          <p:cNvCxnSpPr/>
          <p:nvPr/>
        </p:nvCxnSpPr>
        <p:spPr>
          <a:xfrm>
            <a:off x="756268" y="6181746"/>
            <a:ext cx="7784538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alphaModFix amt="100000"/>
          </a:blip>
          <a:srcRect l="5224" r="5224"/>
          <a:stretch>
            <a:fillRect/>
          </a:stretch>
        </p:blipFill>
        <p:spPr>
          <a:xfrm>
            <a:off x="7803289" y="1299241"/>
            <a:ext cx="3679824" cy="4906431"/>
          </a:xfrm>
          <a:prstGeom prst="rect">
            <a:avLst/>
          </a:prstGeom>
        </p:spPr>
      </p:pic>
      <p:cxnSp>
        <p:nvCxnSpPr>
          <p:cNvPr id="8" name="Connector 8"/>
          <p:cNvCxnSpPr/>
          <p:nvPr/>
        </p:nvCxnSpPr>
        <p:spPr>
          <a:xfrm>
            <a:off x="756268" y="3856089"/>
            <a:ext cx="7083417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实现“龙的世界”游戏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黑白棋游戏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l="12500" r="12500"/>
          <a:stretch>
            <a:fillRect/>
          </a:stretch>
        </p:blipFill>
        <p:spPr>
          <a:xfrm>
            <a:off x="615557" y="1293101"/>
            <a:ext cx="3938035" cy="5250714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4232060" y="1718638"/>
            <a:ext cx="7211308" cy="4522346"/>
          </a:xfrm>
          <a:prstGeom prst="roundRect">
            <a:avLst>
              <a:gd name="adj" fmla="val 4504"/>
            </a:avLst>
          </a:prstGeom>
          <a:solidFill>
            <a:srgbClr val="FFFFFF">
              <a:alpha val="100000"/>
            </a:srgbClr>
          </a:solidFill>
          <a:effectLst>
            <a:outerShdw blurRad="381000">
              <a:srgbClr val="000000">
                <a:alpha val="7000"/>
              </a:srgbClr>
            </a:outerShdw>
          </a:effectLst>
        </p:spPr>
      </p:sp>
      <p:sp>
        <p:nvSpPr>
          <p:cNvPr id="4" name="TextBox 4"/>
          <p:cNvSpPr txBox="1"/>
          <p:nvPr/>
        </p:nvSpPr>
        <p:spPr>
          <a:xfrm>
            <a:off x="4599214" y="2711090"/>
            <a:ext cx="6477000" cy="125774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笛卡尔坐标系是直角坐标系和斜坐标系的统称，将两条数轴互相垂直的笛卡尔坐标系称为笛卡尔直角坐标系，否则称为笛卡尔斜角坐标系。</a:t>
            </a:r>
            <a:endParaRPr lang="en-US" sz="15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599214" y="2143575"/>
            <a:ext cx="6477000" cy="645267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笛卡尔坐标系定义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599214" y="4589063"/>
            <a:ext cx="6477000" cy="127152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2D笛卡尔坐标系是指处于同一个平面的坐标系，每个2D笛卡尔坐标系都有一个特殊的点，称为原点，是坐标系的中心。</a:t>
            </a:r>
            <a:endParaRPr lang="en-US" sz="15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599214" y="4153214"/>
            <a:ext cx="6477000" cy="645267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2D笛卡尔坐标系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笛卡尔坐标系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60913" y="1312852"/>
            <a:ext cx="7804501" cy="7620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Reversi黑白棋游戏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3" name="Connector 3"/>
          <p:cNvCxnSpPr/>
          <p:nvPr/>
        </p:nvCxnSpPr>
        <p:spPr>
          <a:xfrm>
            <a:off x="1197254" y="5988003"/>
            <a:ext cx="10998321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TextBox 4"/>
          <p:cNvSpPr txBox="1"/>
          <p:nvPr/>
        </p:nvSpPr>
        <p:spPr>
          <a:xfrm>
            <a:off x="3560913" y="1927072"/>
            <a:ext cx="7804501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Reversi黑白棋是一款在棋盘上玩的游戏，将使用带有X和Y轴坐标的2D笛卡尔坐标系实现。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83473" y="3943665"/>
            <a:ext cx="7806355" cy="7620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游戏板与棋子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83473" y="4571667"/>
            <a:ext cx="7806355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有一个8×8的游戏板，一方的棋子是黑色，另一方的棋子是白色（在游戏中分别使用O和X来代替这两种颜色）。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7" name="Connector 7"/>
          <p:cNvCxnSpPr/>
          <p:nvPr/>
        </p:nvCxnSpPr>
        <p:spPr>
          <a:xfrm>
            <a:off x="3574694" y="3297546"/>
            <a:ext cx="8614217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8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实例介绍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 flipV="1">
            <a:off x="3863837" y="3777171"/>
            <a:ext cx="0" cy="966211"/>
          </a:xfrm>
          <a:prstGeom prst="line">
            <a:avLst/>
          </a:prstGeom>
          <a:ln w="19050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Connector 3"/>
          <p:cNvCxnSpPr/>
          <p:nvPr/>
        </p:nvCxnSpPr>
        <p:spPr>
          <a:xfrm flipV="1">
            <a:off x="8120415" y="3777171"/>
            <a:ext cx="0" cy="966211"/>
          </a:xfrm>
          <a:prstGeom prst="line">
            <a:avLst/>
          </a:prstGeom>
          <a:ln w="19050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TextBox 4"/>
          <p:cNvSpPr txBox="1"/>
          <p:nvPr/>
        </p:nvSpPr>
        <p:spPr>
          <a:xfrm>
            <a:off x="8847136" y="4067603"/>
            <a:ext cx="2733675" cy="1581150"/>
          </a:xfrm>
          <a:prstGeom prst="rect">
            <a:avLst/>
          </a:prstGeom>
        </p:spPr>
        <p:txBody>
          <a:bodyPr vert="horz" wrap="square" lIns="123825" tIns="123825" rIns="57150" bIns="123825" rtlCol="0" anchor="t" anchorCtr="1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游戏板状态与得分计算：getScoreOfBoard()函数使用嵌套for循环检查游戏板上的所有64个格子，并计算得分。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739769" y="1972003"/>
            <a:ext cx="2733675" cy="1581150"/>
          </a:xfrm>
          <a:prstGeom prst="rect">
            <a:avLst/>
          </a:prstGeom>
        </p:spPr>
        <p:txBody>
          <a:bodyPr vert="horz" wrap="square" lIns="123825" tIns="123825" rIns="57150" bIns="123825" rtlCol="0" anchor="b" anchorCtr="1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落子坐标与规则检查：isValidMove()函数根据Reversi游戏规则判断给定坐标是否允许落子。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625067" y="4067603"/>
            <a:ext cx="2733675" cy="1581150"/>
          </a:xfrm>
          <a:prstGeom prst="rect">
            <a:avLst/>
          </a:prstGeom>
        </p:spPr>
        <p:txBody>
          <a:bodyPr vert="horz" wrap="square" lIns="123825" tIns="123825" rIns="57150" bIns="123825" rtlCol="0" anchor="t" anchorCtr="1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棋子颜色与数量：每个列表包含8个' '（空）字符串，表示没有落子的空白游戏板。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02999" y="4029691"/>
            <a:ext cx="2733675" cy="1581150"/>
          </a:xfrm>
          <a:prstGeom prst="rect">
            <a:avLst/>
          </a:prstGeom>
        </p:spPr>
        <p:txBody>
          <a:bodyPr vert="horz" wrap="square" lIns="123825" tIns="123825" rIns="57150" bIns="123825" rtlCol="0" anchor="t" anchorCtr="1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创建游戏板数据结构：函数drawBoard()在屏幕上显示游戏板数据结构，但需要一种方式来创建这些数据结构。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501762" y="1972003"/>
            <a:ext cx="2743200" cy="1581150"/>
          </a:xfrm>
          <a:prstGeom prst="rect">
            <a:avLst/>
          </a:prstGeom>
        </p:spPr>
        <p:txBody>
          <a:bodyPr vert="horz" wrap="square" lIns="123825" tIns="123825" rIns="57150" bIns="123825" rtlCol="0" anchor="b" anchorCtr="1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落子规则与移动判断：函数getNewBoard()创建新的游戏板数据结构，并返回8个列表中的一列。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1365618" y="2202588"/>
            <a:ext cx="742789" cy="74278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Freeform 10"/>
          <p:cNvSpPr/>
          <p:nvPr/>
        </p:nvSpPr>
        <p:spPr>
          <a:xfrm>
            <a:off x="1556577" y="2381168"/>
            <a:ext cx="356542" cy="35654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1" name="AutoShape 11"/>
          <p:cNvSpPr/>
          <p:nvPr/>
        </p:nvSpPr>
        <p:spPr>
          <a:xfrm>
            <a:off x="5624263" y="2202588"/>
            <a:ext cx="742789" cy="74278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3488923" y="4260277"/>
            <a:ext cx="742789" cy="74278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7739496" y="4260277"/>
            <a:ext cx="742789" cy="74278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Freeform 14"/>
          <p:cNvSpPr/>
          <p:nvPr/>
        </p:nvSpPr>
        <p:spPr>
          <a:xfrm>
            <a:off x="5773138" y="2353838"/>
            <a:ext cx="452190" cy="45219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47180" y="28632"/>
                </a:moveTo>
                <a:lnTo>
                  <a:pt x="19907" y="83468"/>
                </a:lnTo>
                <a:lnTo>
                  <a:pt x="147304" y="137874"/>
                </a:lnTo>
                <a:lnTo>
                  <a:pt x="276015" y="83344"/>
                </a:lnTo>
                <a:lnTo>
                  <a:pt x="147180" y="28632"/>
                </a:lnTo>
                <a:close/>
                <a:moveTo>
                  <a:pt x="152400" y="144723"/>
                </a:moveTo>
                <a:lnTo>
                  <a:pt x="152400" y="276168"/>
                </a:lnTo>
                <a:lnTo>
                  <a:pt x="276177" y="217408"/>
                </a:lnTo>
                <a:lnTo>
                  <a:pt x="276177" y="92145"/>
                </a:lnTo>
                <a:lnTo>
                  <a:pt x="152400" y="144723"/>
                </a:lnTo>
                <a:close/>
                <a:moveTo>
                  <a:pt x="19098" y="217408"/>
                </a:moveTo>
                <a:lnTo>
                  <a:pt x="143294" y="276168"/>
                </a:lnTo>
                <a:lnTo>
                  <a:pt x="143294" y="144723"/>
                </a:lnTo>
                <a:lnTo>
                  <a:pt x="19098" y="92145"/>
                </a:lnTo>
                <a:lnTo>
                  <a:pt x="19098" y="217408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5" name="AutoShape 15"/>
          <p:cNvSpPr/>
          <p:nvPr/>
        </p:nvSpPr>
        <p:spPr>
          <a:xfrm>
            <a:off x="9817145" y="2202588"/>
            <a:ext cx="742789" cy="74278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Freeform 16"/>
          <p:cNvSpPr/>
          <p:nvPr/>
        </p:nvSpPr>
        <p:spPr>
          <a:xfrm>
            <a:off x="9996603" y="2390414"/>
            <a:ext cx="383872" cy="38387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7" name="Freeform 17"/>
          <p:cNvSpPr/>
          <p:nvPr/>
        </p:nvSpPr>
        <p:spPr>
          <a:xfrm>
            <a:off x="3713999" y="4479697"/>
            <a:ext cx="355388" cy="35538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16843" y="182880"/>
                </a:moveTo>
                <a:lnTo>
                  <a:pt x="30480" y="182880"/>
                </a:lnTo>
                <a:lnTo>
                  <a:pt x="30480" y="304800"/>
                </a:lnTo>
                <a:lnTo>
                  <a:pt x="0" y="304800"/>
                </a:lnTo>
                <a:lnTo>
                  <a:pt x="0" y="0"/>
                </a:lnTo>
                <a:lnTo>
                  <a:pt x="182880" y="0"/>
                </a:lnTo>
                <a:lnTo>
                  <a:pt x="187957" y="30480"/>
                </a:lnTo>
                <a:lnTo>
                  <a:pt x="304800" y="30480"/>
                </a:lnTo>
                <a:lnTo>
                  <a:pt x="259080" y="121920"/>
                </a:lnTo>
                <a:lnTo>
                  <a:pt x="304800" y="213360"/>
                </a:lnTo>
                <a:lnTo>
                  <a:pt x="121920" y="213360"/>
                </a:lnTo>
                <a:lnTo>
                  <a:pt x="116843" y="1828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8" name="Freeform 18"/>
          <p:cNvSpPr/>
          <p:nvPr/>
        </p:nvSpPr>
        <p:spPr>
          <a:xfrm>
            <a:off x="7848953" y="4425510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10886" y="167269"/>
                </a:moveTo>
                <a:cubicBezTo>
                  <a:pt x="310886" y="167269"/>
                  <a:pt x="267148" y="122672"/>
                  <a:pt x="206873" y="122672"/>
                </a:cubicBezTo>
                <a:cubicBezTo>
                  <a:pt x="147980" y="122672"/>
                  <a:pt x="89764" y="167269"/>
                  <a:pt x="89764" y="167269"/>
                </a:cubicBezTo>
                <a:lnTo>
                  <a:pt x="57064" y="153619"/>
                </a:lnTo>
                <a:lnTo>
                  <a:pt x="57064" y="193662"/>
                </a:lnTo>
                <a:cubicBezTo>
                  <a:pt x="62217" y="195415"/>
                  <a:pt x="65989" y="200158"/>
                  <a:pt x="65989" y="205902"/>
                </a:cubicBezTo>
                <a:cubicBezTo>
                  <a:pt x="65989" y="211703"/>
                  <a:pt x="62141" y="216456"/>
                  <a:pt x="56912" y="218170"/>
                </a:cubicBezTo>
                <a:lnTo>
                  <a:pt x="66580" y="245135"/>
                </a:lnTo>
                <a:lnTo>
                  <a:pt x="38043" y="245135"/>
                </a:lnTo>
                <a:lnTo>
                  <a:pt x="47796" y="217942"/>
                </a:lnTo>
                <a:cubicBezTo>
                  <a:pt x="43110" y="215951"/>
                  <a:pt x="39834" y="211322"/>
                  <a:pt x="39834" y="205902"/>
                </a:cubicBezTo>
                <a:cubicBezTo>
                  <a:pt x="39834" y="200597"/>
                  <a:pt x="43015" y="196082"/>
                  <a:pt x="47558" y="194024"/>
                </a:cubicBezTo>
                <a:lnTo>
                  <a:pt x="47558" y="149647"/>
                </a:lnTo>
                <a:lnTo>
                  <a:pt x="0" y="129816"/>
                </a:lnTo>
                <a:lnTo>
                  <a:pt x="209255" y="35890"/>
                </a:lnTo>
                <a:lnTo>
                  <a:pt x="401241" y="130997"/>
                </a:lnTo>
                <a:lnTo>
                  <a:pt x="310886" y="167269"/>
                </a:lnTo>
                <a:close/>
                <a:moveTo>
                  <a:pt x="204492" y="145266"/>
                </a:moveTo>
                <a:cubicBezTo>
                  <a:pt x="265128" y="145266"/>
                  <a:pt x="294846" y="177365"/>
                  <a:pt x="294846" y="177365"/>
                </a:cubicBezTo>
                <a:lnTo>
                  <a:pt x="294846" y="243945"/>
                </a:lnTo>
                <a:cubicBezTo>
                  <a:pt x="294846" y="243945"/>
                  <a:pt x="263938" y="268910"/>
                  <a:pt x="199739" y="268910"/>
                </a:cubicBezTo>
                <a:cubicBezTo>
                  <a:pt x="135541" y="268910"/>
                  <a:pt x="114138" y="243945"/>
                  <a:pt x="114138" y="243945"/>
                </a:cubicBezTo>
                <a:lnTo>
                  <a:pt x="114138" y="177365"/>
                </a:lnTo>
                <a:cubicBezTo>
                  <a:pt x="114138" y="177365"/>
                  <a:pt x="143856" y="145266"/>
                  <a:pt x="204492" y="145266"/>
                </a:cubicBezTo>
                <a:close/>
                <a:moveTo>
                  <a:pt x="203302" y="254641"/>
                </a:moveTo>
                <a:cubicBezTo>
                  <a:pt x="245326" y="254641"/>
                  <a:pt x="279397" y="246116"/>
                  <a:pt x="279397" y="235620"/>
                </a:cubicBezTo>
                <a:cubicBezTo>
                  <a:pt x="279397" y="225123"/>
                  <a:pt x="245326" y="216599"/>
                  <a:pt x="203302" y="216599"/>
                </a:cubicBezTo>
                <a:cubicBezTo>
                  <a:pt x="161277" y="216599"/>
                  <a:pt x="127216" y="225123"/>
                  <a:pt x="127216" y="235620"/>
                </a:cubicBezTo>
                <a:cubicBezTo>
                  <a:pt x="127216" y="246116"/>
                  <a:pt x="161277" y="254641"/>
                  <a:pt x="203302" y="254641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9" name="TextBox 1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0" name="Connector 20"/>
          <p:cNvCxnSpPr/>
          <p:nvPr/>
        </p:nvCxnSpPr>
        <p:spPr>
          <a:xfrm>
            <a:off x="643812" y="3813543"/>
            <a:ext cx="10864939" cy="0"/>
          </a:xfrm>
          <a:prstGeom prst="line">
            <a:avLst/>
          </a:prstGeom>
          <a:ln w="476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AutoShape 21"/>
          <p:cNvSpPr/>
          <p:nvPr/>
        </p:nvSpPr>
        <p:spPr>
          <a:xfrm>
            <a:off x="1628560" y="3705091"/>
            <a:ext cx="216904" cy="2169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2" name="AutoShape 22"/>
          <p:cNvSpPr/>
          <p:nvPr/>
        </p:nvSpPr>
        <p:spPr>
          <a:xfrm>
            <a:off x="3741442" y="3705091"/>
            <a:ext cx="216904" cy="2169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3" name="AutoShape 23"/>
          <p:cNvSpPr/>
          <p:nvPr/>
        </p:nvSpPr>
        <p:spPr>
          <a:xfrm>
            <a:off x="5854323" y="3705091"/>
            <a:ext cx="216904" cy="2169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4" name="AutoShape 24"/>
          <p:cNvSpPr/>
          <p:nvPr/>
        </p:nvSpPr>
        <p:spPr>
          <a:xfrm>
            <a:off x="8011963" y="3705091"/>
            <a:ext cx="216904" cy="2169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5" name="AutoShape 25"/>
          <p:cNvSpPr/>
          <p:nvPr/>
        </p:nvSpPr>
        <p:spPr>
          <a:xfrm>
            <a:off x="10080087" y="3705091"/>
            <a:ext cx="216904" cy="2169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26" name="Connector 26"/>
          <p:cNvCxnSpPr/>
          <p:nvPr/>
        </p:nvCxnSpPr>
        <p:spPr>
          <a:xfrm flipV="1">
            <a:off x="1728457" y="2827614"/>
            <a:ext cx="0" cy="966211"/>
          </a:xfrm>
          <a:prstGeom prst="line">
            <a:avLst/>
          </a:prstGeom>
          <a:ln w="19050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Connector 27"/>
          <p:cNvCxnSpPr/>
          <p:nvPr/>
        </p:nvCxnSpPr>
        <p:spPr>
          <a:xfrm flipV="1">
            <a:off x="5991905" y="2827614"/>
            <a:ext cx="0" cy="966211"/>
          </a:xfrm>
          <a:prstGeom prst="line">
            <a:avLst/>
          </a:prstGeom>
          <a:ln w="19050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Connector 28"/>
          <p:cNvCxnSpPr/>
          <p:nvPr/>
        </p:nvCxnSpPr>
        <p:spPr>
          <a:xfrm flipV="1">
            <a:off x="10188540" y="2827614"/>
            <a:ext cx="0" cy="966211"/>
          </a:xfrm>
          <a:prstGeom prst="line">
            <a:avLst/>
          </a:prstGeom>
          <a:ln w="19050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益智类游戏：俄罗斯方块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873355" y="166430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008100" y="179904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4636726" y="1463721"/>
            <a:ext cx="6886575" cy="765904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边框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636726" y="2046214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由10*20个空格组成，方块就落在这里面。盒子：组成方块的其中小方块，是组成方块的基本单元。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alphaModFix amt="100000"/>
          </a:blip>
          <a:srcRect/>
          <a:stretch>
            <a:fillRect/>
          </a:stretch>
        </p:blipFill>
        <p:spPr>
          <a:xfrm>
            <a:off x="-1061158" y="1741145"/>
            <a:ext cx="4421505" cy="4421505"/>
          </a:xfrm>
          <a:prstGeom prst="ellipse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3873355" y="3384629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4008100" y="3519373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4636726" y="3182098"/>
            <a:ext cx="6886575" cy="7698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方块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3873355" y="510495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4008100" y="523969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4636726" y="4920230"/>
            <a:ext cx="6886575" cy="734184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规划需要的图形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636726" y="3789081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从边框顶掉下的东西，游戏者可以翻转和改变位置。每个方块由4个盒子组成。形状：不同类型的方块。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636726" y="5471644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T、S、Z、J、L、I和O。这些形状的名字分别被称为T、S、Z、J、L、I和O，以区分和识别不同的方块类型。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032113" y="5184323"/>
            <a:ext cx="2429542" cy="1127284"/>
          </a:xfrm>
          <a:custGeom>
            <a:avLst/>
            <a:gdLst/>
            <a:ahLst/>
            <a:cxnLst/>
            <a:rect l="l" t="t" r="r" b="b"/>
            <a:pathLst>
              <a:path w="292" h="135">
                <a:moveTo>
                  <a:pt x="130" y="19"/>
                </a:moveTo>
                <a:cubicBezTo>
                  <a:pt x="75" y="38"/>
                  <a:pt x="31" y="73"/>
                  <a:pt x="0" y="118"/>
                </a:cubicBezTo>
                <a:cubicBezTo>
                  <a:pt x="52" y="134"/>
                  <a:pt x="108" y="135"/>
                  <a:pt x="163" y="116"/>
                </a:cubicBezTo>
                <a:cubicBezTo>
                  <a:pt x="218" y="97"/>
                  <a:pt x="262" y="61"/>
                  <a:pt x="292" y="17"/>
                </a:cubicBezTo>
                <a:cubicBezTo>
                  <a:pt x="241" y="0"/>
                  <a:pt x="184" y="0"/>
                  <a:pt x="130" y="19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>
            <a:off x="6032113" y="4073042"/>
            <a:ext cx="1515142" cy="2095595"/>
          </a:xfrm>
          <a:custGeom>
            <a:avLst/>
            <a:gdLst/>
            <a:ahLst/>
            <a:cxnLst/>
            <a:rect l="l" t="t" r="r" b="b"/>
            <a:pathLst>
              <a:path w="182" h="251">
                <a:moveTo>
                  <a:pt x="49" y="96"/>
                </a:moveTo>
                <a:cubicBezTo>
                  <a:pt x="15" y="143"/>
                  <a:pt x="0" y="197"/>
                  <a:pt x="1" y="251"/>
                </a:cubicBezTo>
                <a:cubicBezTo>
                  <a:pt x="52" y="235"/>
                  <a:pt x="99" y="203"/>
                  <a:pt x="132" y="156"/>
                </a:cubicBezTo>
                <a:cubicBezTo>
                  <a:pt x="166" y="109"/>
                  <a:pt x="182" y="54"/>
                  <a:pt x="181" y="0"/>
                </a:cubicBezTo>
                <a:cubicBezTo>
                  <a:pt x="130" y="16"/>
                  <a:pt x="83" y="49"/>
                  <a:pt x="49" y="96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</p:spPr>
      </p:sp>
      <p:sp>
        <p:nvSpPr>
          <p:cNvPr id="4" name="Freeform 4"/>
          <p:cNvSpPr/>
          <p:nvPr/>
        </p:nvSpPr>
        <p:spPr>
          <a:xfrm>
            <a:off x="3612763" y="5184323"/>
            <a:ext cx="2419350" cy="1127284"/>
          </a:xfrm>
          <a:custGeom>
            <a:avLst/>
            <a:gdLst/>
            <a:ahLst/>
            <a:cxnLst/>
            <a:rect l="l" t="t" r="r" b="b"/>
            <a:pathLst>
              <a:path w="291" h="135">
                <a:moveTo>
                  <a:pt x="162" y="19"/>
                </a:moveTo>
                <a:cubicBezTo>
                  <a:pt x="217" y="38"/>
                  <a:pt x="261" y="73"/>
                  <a:pt x="291" y="118"/>
                </a:cubicBezTo>
                <a:cubicBezTo>
                  <a:pt x="240" y="134"/>
                  <a:pt x="184" y="135"/>
                  <a:pt x="129" y="116"/>
                </a:cubicBezTo>
                <a:cubicBezTo>
                  <a:pt x="74" y="97"/>
                  <a:pt x="30" y="61"/>
                  <a:pt x="0" y="17"/>
                </a:cubicBezTo>
                <a:cubicBezTo>
                  <a:pt x="51" y="0"/>
                  <a:pt x="108" y="0"/>
                  <a:pt x="162" y="19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4527163" y="4073042"/>
            <a:ext cx="1513713" cy="2095595"/>
          </a:xfrm>
          <a:custGeom>
            <a:avLst/>
            <a:gdLst/>
            <a:ahLst/>
            <a:cxnLst/>
            <a:rect l="l" t="t" r="r" b="b"/>
            <a:pathLst>
              <a:path w="182" h="251">
                <a:moveTo>
                  <a:pt x="133" y="96"/>
                </a:moveTo>
                <a:cubicBezTo>
                  <a:pt x="167" y="143"/>
                  <a:pt x="182" y="197"/>
                  <a:pt x="181" y="251"/>
                </a:cubicBezTo>
                <a:cubicBezTo>
                  <a:pt x="130" y="235"/>
                  <a:pt x="83" y="203"/>
                  <a:pt x="50" y="156"/>
                </a:cubicBezTo>
                <a:cubicBezTo>
                  <a:pt x="16" y="109"/>
                  <a:pt x="0" y="54"/>
                  <a:pt x="1" y="0"/>
                </a:cubicBezTo>
                <a:cubicBezTo>
                  <a:pt x="52" y="16"/>
                  <a:pt x="99" y="49"/>
                  <a:pt x="133" y="96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5609203" y="3588886"/>
            <a:ext cx="856012" cy="2579751"/>
          </a:xfrm>
          <a:custGeom>
            <a:avLst/>
            <a:gdLst/>
            <a:ahLst/>
            <a:cxnLst/>
            <a:rect l="l" t="t" r="r" b="b"/>
            <a:pathLst>
              <a:path w="103" h="309">
                <a:moveTo>
                  <a:pt x="0" y="154"/>
                </a:moveTo>
                <a:cubicBezTo>
                  <a:pt x="0" y="212"/>
                  <a:pt x="19" y="266"/>
                  <a:pt x="51" y="309"/>
                </a:cubicBezTo>
                <a:cubicBezTo>
                  <a:pt x="84" y="266"/>
                  <a:pt x="103" y="212"/>
                  <a:pt x="103" y="154"/>
                </a:cubicBezTo>
                <a:cubicBezTo>
                  <a:pt x="103" y="97"/>
                  <a:pt x="84" y="43"/>
                  <a:pt x="51" y="0"/>
                </a:cubicBezTo>
                <a:cubicBezTo>
                  <a:pt x="19" y="43"/>
                  <a:pt x="0" y="97"/>
                  <a:pt x="0" y="154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463378" y="4535812"/>
            <a:ext cx="293133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引入库和初始化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49597" y="5004954"/>
            <a:ext cx="2931336" cy="139850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使用import语句引入Python的内置库和游戏库Pygame，定义项目用到的变量，并进行初始化工作。</a:t>
            </a:r>
            <a:endParaRPr lang="en-US" sz="1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88216" y="2422580"/>
            <a:ext cx="293133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定义方块形状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74435" y="2891723"/>
            <a:ext cx="2931336" cy="139850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开始定义方块形状，分别定义了T、S、Z、J、L、I和O共计7种方块形状。</a:t>
            </a:r>
            <a:endParaRPr lang="en-US" sz="1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540944" y="1591726"/>
            <a:ext cx="3020092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储存形状模板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564095" y="2060868"/>
            <a:ext cx="2931336" cy="139850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定义字典变量PIECES来储存所有的不同形状的模板，PIECES变量包含了每个类型的方块和所有的变换形状。</a:t>
            </a:r>
            <a:endParaRPr lang="en-US" sz="1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261908" y="2422580"/>
            <a:ext cx="293133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编写主函数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248127" y="2891723"/>
            <a:ext cx="2931336" cy="139850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编写主函数main()，主要功能是创建一些全局变量和在游戏开始之前显示一个开始画面。</a:t>
            </a:r>
            <a:endParaRPr lang="en-US" sz="1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814029" y="4535812"/>
            <a:ext cx="293133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启动运行游戏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800248" y="5004954"/>
            <a:ext cx="2931336" cy="139850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编写函数runGame()启动运行游戏，函数runGame()负责执行游戏的主要逻辑，并调用其他函数来处理游戏的各个方面。</a:t>
            </a:r>
            <a:endParaRPr lang="en-US" sz="1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3794737" y="5266000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4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527163" y="4396796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4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5607298" y="4073042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4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6697625" y="4396796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24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7495431" y="5266000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  <a:endParaRPr lang="en-US" sz="24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98539" y="1671764"/>
            <a:ext cx="7924800" cy="216217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725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lang="en-US" sz="10725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98539" y="3724145"/>
            <a:ext cx="4943475" cy="6286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7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感谢观看</a:t>
            </a:r>
            <a:endParaRPr lang="en-US" sz="27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9776770" y="663596"/>
            <a:ext cx="2197085" cy="766889"/>
          </a:xfrm>
          <a:prstGeom prst="rect">
            <a:avLst/>
          </a:prstGeom>
        </p:spPr>
        <p:txBody>
          <a:bodyPr vert="horz" wrap="square" lIns="114300" tIns="57150" rIns="114300" bIns="57150" rtlCol="0" anchor="b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200">
                <a:solidFill>
                  <a:srgbClr val="2323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CATALOGUE</a:t>
            </a:r>
            <a:endParaRPr lang="en-US" sz="1200">
              <a:solidFill>
                <a:srgbClr val="232323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492225" y="198162"/>
            <a:ext cx="4405428" cy="97726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</a:pPr>
            <a:r>
              <a:rPr lang="en-US" sz="54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 录</a:t>
            </a:r>
            <a:endParaRPr lang="en-US" sz="54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929543" y="1484275"/>
            <a:ext cx="6612681" cy="4969951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猜数游戏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龙的世界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黑白棋游戏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益智类游戏：俄罗斯方块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猜数游戏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l="28313" r="28313"/>
          <a:stretch>
            <a:fillRect/>
          </a:stretch>
        </p:blipFill>
        <p:spPr>
          <a:xfrm>
            <a:off x="640619" y="1239230"/>
            <a:ext cx="3783578" cy="504477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使用条件语句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4195024" y="478701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4195024" y="301808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4195024" y="1237957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5259845" y="2945478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if…else语句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259845" y="3472246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if…else语句根据条件执行不同的操作，如果条件为真则执行if下的语句，否则执行else下的语句。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272199" y="4714408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if…elif…else语句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272199" y="5252378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if…elif…else语句根据条件执行不同的操作，如果条件1不为真，则判断条件2，以此类推。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272221" y="1165346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if语句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272221" y="1692114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在Python语言中，if语句用于根据条件执行特定操作，是三种if语句中最简单的一种。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4629608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3911804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4629608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AutoShape 16"/>
          <p:cNvSpPr/>
          <p:nvPr/>
        </p:nvSpPr>
        <p:spPr>
          <a:xfrm>
            <a:off x="3911804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7" name="AutoShape 17"/>
          <p:cNvSpPr/>
          <p:nvPr/>
        </p:nvSpPr>
        <p:spPr>
          <a:xfrm>
            <a:off x="4629608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8" name="AutoShape 18"/>
          <p:cNvSpPr/>
          <p:nvPr/>
        </p:nvSpPr>
        <p:spPr>
          <a:xfrm>
            <a:off x="3911804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9" name="TextBox 19"/>
          <p:cNvSpPr txBox="1"/>
          <p:nvPr/>
        </p:nvSpPr>
        <p:spPr>
          <a:xfrm>
            <a:off x="4162763" y="4825850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162763" y="3056920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4162763" y="1276789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51642" y="400638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751642" y="192054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00000"/>
          </a:blip>
          <a:srcRect l="25000" r="25000"/>
          <a:stretch>
            <a:fillRect/>
          </a:stretch>
        </p:blipFill>
        <p:spPr>
          <a:xfrm>
            <a:off x="7804006" y="1329783"/>
            <a:ext cx="3831201" cy="510826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30579" y="2089154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for循环语句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30579" y="2610429"/>
            <a:ext cx="6238875" cy="95006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在Python程序中，for循环语句用于循环遍历序列对象，如元组、列表、字典等，直到对象被完全遍历。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30579" y="4183053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for循环控制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30579" y="4712439"/>
            <a:ext cx="6238875" cy="9364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在Python语言的for循环语句中，通过循环遍历某一序列对象的方式构建循环，循环结束的标志是对象被遍历完成。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使用for循环语句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0369" r="30369"/>
          <a:stretch>
            <a:fillRect/>
          </a:stretch>
        </p:blipFill>
        <p:spPr>
          <a:xfrm>
            <a:off x="875314" y="2169726"/>
            <a:ext cx="2050689" cy="39164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32546" r="32546"/>
          <a:stretch>
            <a:fillRect/>
          </a:stretch>
        </p:blipFill>
        <p:spPr>
          <a:xfrm>
            <a:off x="5430979" y="2169726"/>
            <a:ext cx="2050689" cy="39164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23819" r="23819"/>
          <a:stretch>
            <a:fillRect/>
          </a:stretch>
        </p:blipFill>
        <p:spPr>
          <a:xfrm>
            <a:off x="3153146" y="1697364"/>
            <a:ext cx="2050689" cy="3916435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7851998" y="2723144"/>
            <a:ext cx="3834950" cy="146571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程序会生成一个随机数让用户去猜，用户猜完之后系统会给出太大或太小的提示，直到用户猜对为止。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851998" y="2087040"/>
            <a:ext cx="3606165" cy="57578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随机数生成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851998" y="4826443"/>
            <a:ext cx="3834950" cy="145193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当用户猜对或猜错时，系统会给出对应的提示，以使用户更好地了解自己的猜测结果。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851998" y="4125420"/>
            <a:ext cx="3606329" cy="64069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猜对猜错提示</a:t>
            </a:r>
            <a:endParaRPr lang="en-US" sz="1100"/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龙的世界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74338" y="2648113"/>
            <a:ext cx="295275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while语句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785045" y="3257437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while语句用于循环执行某段程序，以处理需要重复处理的相同任务。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620260" y="1505440"/>
            <a:ext cx="295275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循环结构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620260" y="2100548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在Python语言中，虽然绝大多数的循环结构都是用for循环语句来完成的，但是while循环语句也可以完成for语句的功能。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38939" y="2656858"/>
            <a:ext cx="295275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while循环语句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549646" y="3257437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while循环语句不如for循环语句来得简单明了，需要额外注意循环条件和结束标志。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3004471" y="4620981"/>
            <a:ext cx="2875883" cy="1437894"/>
          </a:xfrm>
          <a:prstGeom prst="diamond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4658106" y="3758206"/>
            <a:ext cx="2875883" cy="1437894"/>
          </a:xfrm>
          <a:prstGeom prst="diamond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6311646" y="4620981"/>
            <a:ext cx="2875883" cy="1437894"/>
          </a:xfrm>
          <a:prstGeom prst="diamond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TextBox 11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使用while循环语句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005974" y="4896780"/>
            <a:ext cx="872877" cy="88629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1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050" b="1">
                <a:solidFill>
                  <a:srgbClr val="FFFFF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4050" b="1">
              <a:solidFill>
                <a:srgbClr val="FFFFFE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660196" y="4025987"/>
            <a:ext cx="872877" cy="88629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1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050" b="1">
                <a:solidFill>
                  <a:srgbClr val="FFFFF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4050" b="1">
              <a:solidFill>
                <a:srgbClr val="FFFFFE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7313150" y="4912282"/>
            <a:ext cx="872877" cy="88629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1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050" b="1">
                <a:solidFill>
                  <a:srgbClr val="FFFFF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4050" b="1">
              <a:solidFill>
                <a:srgbClr val="FFFFFE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l="13750" r="13750"/>
          <a:stretch>
            <a:fillRect/>
          </a:stretch>
        </p:blipFill>
        <p:spPr>
          <a:xfrm>
            <a:off x="476023" y="1726817"/>
            <a:ext cx="4434840" cy="4434841"/>
          </a:xfrm>
          <a:prstGeom prst="round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562187" y="4881292"/>
            <a:ext cx="6000750" cy="711336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函数返回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267801" y="5523753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函数返回的处理结果，是指函数执行完毕后返回给调用者的结果，可以是任何类型的数据。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5267801" y="1835975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5562187" y="1621998"/>
            <a:ext cx="6000750" cy="666079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函数定义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267801" y="2234038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在Python程序中，在使用函数之前必须先定义（声明）函数，然后才能调用它。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562187" y="3262274"/>
            <a:ext cx="6000750" cy="697555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函数调用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267801" y="3896612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在使用函数时，只要按照函数定义的形式向函数传递必需的参数，就可以调用函数完成相应的功能。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使用函数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5267801" y="3491989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5267801" y="5117897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jEzODRkZWViM2QzYWI0YjllZTNhMWE5YzM0MGNmNWYifQ==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20A49"/>
      </a:dk1>
      <a:lt1>
        <a:srgbClr val="FBFEFF"/>
      </a:lt1>
      <a:dk2>
        <a:srgbClr val="020A49"/>
      </a:dk2>
      <a:lt2>
        <a:srgbClr val="CADDF0"/>
      </a:lt2>
      <a:accent1>
        <a:srgbClr val="1338FD"/>
      </a:accent1>
      <a:accent2>
        <a:srgbClr val="1338FD"/>
      </a:accent2>
      <a:accent3>
        <a:srgbClr val="1B96DB"/>
      </a:accent3>
      <a:accent4>
        <a:srgbClr val="32C5DA"/>
      </a:accent4>
      <a:accent5>
        <a:srgbClr val="1CCDF0"/>
      </a:accent5>
      <a:accent6>
        <a:srgbClr val="338DE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1868</Words>
  <Application>WPS 演示</Application>
  <PresentationFormat>On-screen Show (4:3)</PresentationFormat>
  <Paragraphs>193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企业用户_1137981743</cp:lastModifiedBy>
  <cp:revision>2</cp:revision>
  <dcterms:created xsi:type="dcterms:W3CDTF">2006-08-16T00:00:00Z</dcterms:created>
  <dcterms:modified xsi:type="dcterms:W3CDTF">2024-06-25T08:37:55Z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A21F0C618E5C45F5AE2ADCD794CD10A0_12</vt:lpwstr>
  </property>
  <property fmtid="{D5CDD505-2E9C-101B-9397-08002B2CF9AE}" pid="3" name="KSOProductBuildVer">
    <vt:lpwstr>2052-12.1.0.16929</vt:lpwstr>
  </property>
</Properties>
</file>