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33841" y="1525651"/>
            <a:ext cx="5943600" cy="20859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第6章  多媒体应用开发实战
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819333" y="3720618"/>
            <a:ext cx="2167467" cy="2120348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952500" y="1647825"/>
                </a:lnTo>
                <a:lnTo>
                  <a:pt x="1905000" y="0"/>
                </a:lnTo>
                <a:close/>
              </a:path>
            </a:pathLst>
          </a:custGeom>
          <a:solidFill>
            <a:schemeClr val="accent1">
              <a:alpha val="24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056764" y="386501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3583984" y="386501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819333" y="171109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5550854" y="3017181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7259206">
            <a:off x="6451177" y="4674355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 rot="-7221168">
            <a:off x="4654295" y="4664343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7051447" y="1512420"/>
            <a:ext cx="3905250" cy="70485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setnframes方法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051447" y="2015490"/>
            <a:ext cx="3486150" cy="121190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Wave_write.setnframes(n)方法用于将帧数设置为n，根据需要调整音频数据的总量。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367663" y="3984485"/>
            <a:ext cx="3486150" cy="70485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setcomptype方法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367663" y="4482277"/>
            <a:ext cx="3486150" cy="119812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Wave_write.setcomptype(type, name)方法用于设置压缩类型和描述，根据需求选择合适的压缩方式。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76073" y="2606043"/>
            <a:ext cx="3486150" cy="70485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setframerate方法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76073" y="3214235"/>
            <a:ext cx="34861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Wave_write.setframerate(n)方法用于将帧速率设置为n，根据需要调整音频采样的频率。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5593478" y="3999944"/>
            <a:ext cx="661803" cy="66180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使用模块wave读取和写入WAV文件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104876" y="1378835"/>
            <a:ext cx="1792838" cy="2272831"/>
          </a:xfrm>
          <a:custGeom>
            <a:avLst/>
            <a:gdLst/>
            <a:ahLst/>
            <a:cxnLst/>
            <a:rect l="l" t="t" r="r" b="b"/>
            <a:pathLst>
              <a:path w="1131249" h="1433765">
                <a:moveTo>
                  <a:pt x="1021990" y="1219741"/>
                </a:moveTo>
                <a:cubicBezTo>
                  <a:pt x="1029438" y="1168815"/>
                  <a:pt x="1033284" y="1117202"/>
                  <a:pt x="1033284" y="1065386"/>
                </a:cubicBezTo>
                <a:cubicBezTo>
                  <a:pt x="1033284" y="879172"/>
                  <a:pt x="984545" y="695792"/>
                  <a:pt x="892328" y="535122"/>
                </a:cubicBezTo>
                <a:cubicBezTo>
                  <a:pt x="800476" y="375059"/>
                  <a:pt x="667941" y="240783"/>
                  <a:pt x="509052" y="146745"/>
                </a:cubicBezTo>
                <a:cubicBezTo>
                  <a:pt x="373844" y="66713"/>
                  <a:pt x="222323" y="17893"/>
                  <a:pt x="65944" y="3320"/>
                </a:cubicBezTo>
                <a:cubicBezTo>
                  <a:pt x="30482" y="0"/>
                  <a:pt x="0" y="28216"/>
                  <a:pt x="0" y="63839"/>
                </a:cubicBezTo>
                <a:lnTo>
                  <a:pt x="0" y="63839"/>
                </a:lnTo>
                <a:cubicBezTo>
                  <a:pt x="0" y="95091"/>
                  <a:pt x="23722" y="121363"/>
                  <a:pt x="54812" y="124237"/>
                </a:cubicBezTo>
                <a:cubicBezTo>
                  <a:pt x="193338" y="137151"/>
                  <a:pt x="327534" y="180425"/>
                  <a:pt x="447237" y="251267"/>
                </a:cubicBezTo>
                <a:cubicBezTo>
                  <a:pt x="588071" y="334618"/>
                  <a:pt x="705588" y="453674"/>
                  <a:pt x="786996" y="595560"/>
                </a:cubicBezTo>
                <a:cubicBezTo>
                  <a:pt x="868687" y="737892"/>
                  <a:pt x="911840" y="900344"/>
                  <a:pt x="911840" y="1065386"/>
                </a:cubicBezTo>
                <a:cubicBezTo>
                  <a:pt x="911840" y="1108741"/>
                  <a:pt x="908723" y="1151894"/>
                  <a:pt x="902853" y="1194521"/>
                </a:cubicBezTo>
                <a:lnTo>
                  <a:pt x="828975" y="1178855"/>
                </a:lnTo>
                <a:cubicBezTo>
                  <a:pt x="812661" y="1175414"/>
                  <a:pt x="799383" y="1192092"/>
                  <a:pt x="806427" y="1207232"/>
                </a:cubicBezTo>
                <a:lnTo>
                  <a:pt x="904918" y="1418261"/>
                </a:lnTo>
                <a:cubicBezTo>
                  <a:pt x="910545" y="1430284"/>
                  <a:pt x="926009" y="1433765"/>
                  <a:pt x="936210" y="1425264"/>
                </a:cubicBezTo>
                <a:lnTo>
                  <a:pt x="1118254" y="1273621"/>
                </a:lnTo>
                <a:cubicBezTo>
                  <a:pt x="1131249" y="1262813"/>
                  <a:pt x="1126026" y="1241763"/>
                  <a:pt x="1109510" y="1238281"/>
                </a:cubicBezTo>
                <a:lnTo>
                  <a:pt x="1021990" y="1219741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4757744" y="3907781"/>
            <a:ext cx="2692853" cy="862177"/>
          </a:xfrm>
          <a:custGeom>
            <a:avLst/>
            <a:gdLst/>
            <a:ahLst/>
            <a:cxnLst/>
            <a:rect l="l" t="t" r="r" b="b"/>
            <a:pathLst>
              <a:path w="1701225" h="548723">
                <a:moveTo>
                  <a:pt x="1661351" y="15585"/>
                </a:moveTo>
                <a:cubicBezTo>
                  <a:pt x="1634350" y="0"/>
                  <a:pt x="1599900" y="7368"/>
                  <a:pt x="1581724" y="32709"/>
                </a:cubicBezTo>
                <a:cubicBezTo>
                  <a:pt x="1504648" y="140025"/>
                  <a:pt x="1405550" y="230743"/>
                  <a:pt x="1291271" y="297861"/>
                </a:cubicBezTo>
                <a:cubicBezTo>
                  <a:pt x="1146996" y="382548"/>
                  <a:pt x="981792" y="427320"/>
                  <a:pt x="813511" y="427320"/>
                </a:cubicBezTo>
                <a:cubicBezTo>
                  <a:pt x="645231" y="427320"/>
                  <a:pt x="479986" y="382548"/>
                  <a:pt x="335752" y="297861"/>
                </a:cubicBezTo>
                <a:cubicBezTo>
                  <a:pt x="290453" y="271265"/>
                  <a:pt x="247624" y="240864"/>
                  <a:pt x="207547" y="207305"/>
                </a:cubicBezTo>
                <a:lnTo>
                  <a:pt x="264990" y="152695"/>
                </a:lnTo>
                <a:cubicBezTo>
                  <a:pt x="277094" y="141199"/>
                  <a:pt x="270860" y="120796"/>
                  <a:pt x="254384" y="118043"/>
                </a:cubicBezTo>
                <a:lnTo>
                  <a:pt x="24694" y="79667"/>
                </a:lnTo>
                <a:cubicBezTo>
                  <a:pt x="11618" y="77481"/>
                  <a:pt x="0" y="88290"/>
                  <a:pt x="1214" y="101487"/>
                </a:cubicBezTo>
                <a:lnTo>
                  <a:pt x="23074" y="337411"/>
                </a:lnTo>
                <a:cubicBezTo>
                  <a:pt x="24653" y="354252"/>
                  <a:pt x="44934" y="361862"/>
                  <a:pt x="57160" y="350204"/>
                </a:cubicBezTo>
                <a:lnTo>
                  <a:pt x="118974" y="291465"/>
                </a:lnTo>
                <a:cubicBezTo>
                  <a:pt x="167228" y="332918"/>
                  <a:pt x="219206" y="370201"/>
                  <a:pt x="274301" y="402546"/>
                </a:cubicBezTo>
                <a:cubicBezTo>
                  <a:pt x="437197" y="498203"/>
                  <a:pt x="623654" y="548723"/>
                  <a:pt x="813552" y="548723"/>
                </a:cubicBezTo>
                <a:cubicBezTo>
                  <a:pt x="1003449" y="548723"/>
                  <a:pt x="1189906" y="498162"/>
                  <a:pt x="1352803" y="402546"/>
                </a:cubicBezTo>
                <a:cubicBezTo>
                  <a:pt x="1481573" y="326927"/>
                  <a:pt x="1593302" y="224792"/>
                  <a:pt x="1680215" y="103915"/>
                </a:cubicBezTo>
                <a:cubicBezTo>
                  <a:pt x="1701225" y="74648"/>
                  <a:pt x="1692602" y="33640"/>
                  <a:pt x="1661351" y="15585"/>
                </a:cubicBezTo>
                <a:lnTo>
                  <a:pt x="1661351" y="15585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4352624" y="1317392"/>
            <a:ext cx="1423750" cy="2506003"/>
          </a:xfrm>
          <a:custGeom>
            <a:avLst/>
            <a:gdLst/>
            <a:ahLst/>
            <a:cxnLst/>
            <a:rect l="l" t="t" r="r" b="b"/>
            <a:pathLst>
              <a:path w="897753" h="1586986">
                <a:moveTo>
                  <a:pt x="879091" y="68939"/>
                </a:moveTo>
                <a:lnTo>
                  <a:pt x="651060" y="4574"/>
                </a:lnTo>
                <a:cubicBezTo>
                  <a:pt x="634787" y="0"/>
                  <a:pt x="620375" y="16192"/>
                  <a:pt x="626852" y="31777"/>
                </a:cubicBezTo>
                <a:lnTo>
                  <a:pt x="662314" y="117436"/>
                </a:lnTo>
                <a:cubicBezTo>
                  <a:pt x="614789" y="136867"/>
                  <a:pt x="568600" y="159779"/>
                  <a:pt x="524192" y="186052"/>
                </a:cubicBezTo>
                <a:cubicBezTo>
                  <a:pt x="365343" y="280049"/>
                  <a:pt x="232808" y="414366"/>
                  <a:pt x="140915" y="574429"/>
                </a:cubicBezTo>
                <a:cubicBezTo>
                  <a:pt x="48739" y="735099"/>
                  <a:pt x="0" y="918438"/>
                  <a:pt x="0" y="1104693"/>
                </a:cubicBezTo>
                <a:cubicBezTo>
                  <a:pt x="0" y="1255566"/>
                  <a:pt x="31980" y="1404375"/>
                  <a:pt x="93147" y="1540919"/>
                </a:cubicBezTo>
                <a:cubicBezTo>
                  <a:pt x="107923" y="1573870"/>
                  <a:pt x="147797" y="1586986"/>
                  <a:pt x="179049" y="1568932"/>
                </a:cubicBezTo>
                <a:lnTo>
                  <a:pt x="179049" y="1568932"/>
                </a:lnTo>
                <a:cubicBezTo>
                  <a:pt x="205969" y="1553387"/>
                  <a:pt x="216818" y="1519990"/>
                  <a:pt x="204106" y="1491653"/>
                </a:cubicBezTo>
                <a:cubicBezTo>
                  <a:pt x="149821" y="1370573"/>
                  <a:pt x="121444" y="1238564"/>
                  <a:pt x="121444" y="1104693"/>
                </a:cubicBezTo>
                <a:cubicBezTo>
                  <a:pt x="121444" y="939650"/>
                  <a:pt x="164597" y="777199"/>
                  <a:pt x="246288" y="634908"/>
                </a:cubicBezTo>
                <a:cubicBezTo>
                  <a:pt x="327736" y="493021"/>
                  <a:pt x="445213" y="373965"/>
                  <a:pt x="586047" y="290615"/>
                </a:cubicBezTo>
                <a:cubicBezTo>
                  <a:pt x="625516" y="267257"/>
                  <a:pt x="666564" y="246935"/>
                  <a:pt x="708786" y="229690"/>
                </a:cubicBezTo>
                <a:lnTo>
                  <a:pt x="736556" y="296768"/>
                </a:lnTo>
                <a:cubicBezTo>
                  <a:pt x="742952" y="312191"/>
                  <a:pt x="764205" y="313689"/>
                  <a:pt x="772706" y="299318"/>
                </a:cubicBezTo>
                <a:lnTo>
                  <a:pt x="891033" y="98733"/>
                </a:lnTo>
                <a:cubicBezTo>
                  <a:pt x="897753" y="87277"/>
                  <a:pt x="891883" y="72542"/>
                  <a:pt x="879091" y="68939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4710489" y="1766850"/>
            <a:ext cx="1267038" cy="1900623"/>
          </a:xfrm>
          <a:custGeom>
            <a:avLst/>
            <a:gdLst/>
            <a:ahLst/>
            <a:cxnLst/>
            <a:rect l="l" t="t" r="r" b="b"/>
            <a:pathLst>
              <a:path w="795457" h="1193225">
                <a:moveTo>
                  <a:pt x="106466" y="397688"/>
                </a:moveTo>
                <a:cubicBezTo>
                  <a:pt x="38741" y="514719"/>
                  <a:pt x="0" y="650574"/>
                  <a:pt x="0" y="795457"/>
                </a:cubicBezTo>
                <a:cubicBezTo>
                  <a:pt x="0" y="940339"/>
                  <a:pt x="38781" y="1076235"/>
                  <a:pt x="106466" y="1193225"/>
                </a:cubicBezTo>
                <a:lnTo>
                  <a:pt x="795457" y="795457"/>
                </a:lnTo>
                <a:lnTo>
                  <a:pt x="795457" y="0"/>
                </a:lnTo>
                <a:cubicBezTo>
                  <a:pt x="501036" y="0"/>
                  <a:pt x="244021" y="159941"/>
                  <a:pt x="106466" y="3976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6106490" y="1766850"/>
            <a:ext cx="1267038" cy="1900623"/>
          </a:xfrm>
          <a:custGeom>
            <a:avLst/>
            <a:gdLst/>
            <a:ahLst/>
            <a:cxnLst/>
            <a:rect l="l" t="t" r="r" b="b"/>
            <a:pathLst>
              <a:path w="795457" h="1193225">
                <a:moveTo>
                  <a:pt x="688991" y="397688"/>
                </a:moveTo>
                <a:cubicBezTo>
                  <a:pt x="551436" y="159941"/>
                  <a:pt x="294420" y="0"/>
                  <a:pt x="0" y="0"/>
                </a:cubicBezTo>
                <a:lnTo>
                  <a:pt x="0" y="795457"/>
                </a:lnTo>
                <a:lnTo>
                  <a:pt x="688991" y="1193225"/>
                </a:lnTo>
                <a:cubicBezTo>
                  <a:pt x="756716" y="1076194"/>
                  <a:pt x="795457" y="940339"/>
                  <a:pt x="795457" y="795457"/>
                </a:cubicBezTo>
                <a:cubicBezTo>
                  <a:pt x="795457" y="650574"/>
                  <a:pt x="756675" y="514679"/>
                  <a:pt x="688991" y="3976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</p:spPr>
      </p:sp>
      <p:sp>
        <p:nvSpPr>
          <p:cNvPr id="7" name="Freeform 7"/>
          <p:cNvSpPr/>
          <p:nvPr/>
        </p:nvSpPr>
        <p:spPr>
          <a:xfrm>
            <a:off x="4944552" y="3137057"/>
            <a:ext cx="2194911" cy="1267038"/>
          </a:xfrm>
          <a:custGeom>
            <a:avLst/>
            <a:gdLst/>
            <a:ahLst/>
            <a:cxnLst/>
            <a:rect l="l" t="t" r="r" b="b"/>
            <a:pathLst>
              <a:path w="1377982" h="795457">
                <a:moveTo>
                  <a:pt x="688991" y="0"/>
                </a:moveTo>
                <a:lnTo>
                  <a:pt x="0" y="397769"/>
                </a:lnTo>
                <a:cubicBezTo>
                  <a:pt x="137555" y="635515"/>
                  <a:pt x="394571" y="795457"/>
                  <a:pt x="688991" y="795457"/>
                </a:cubicBezTo>
                <a:cubicBezTo>
                  <a:pt x="983411" y="795457"/>
                  <a:pt x="1240427" y="635515"/>
                  <a:pt x="1377982" y="397769"/>
                </a:cubicBezTo>
                <a:lnTo>
                  <a:pt x="688991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</p:spPr>
      </p:sp>
      <p:sp>
        <p:nvSpPr>
          <p:cNvPr id="8" name="Freeform 8"/>
          <p:cNvSpPr/>
          <p:nvPr/>
        </p:nvSpPr>
        <p:spPr>
          <a:xfrm>
            <a:off x="5097271" y="2367420"/>
            <a:ext cx="563222" cy="56322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50749" y="121920"/>
                </a:moveTo>
                <a:lnTo>
                  <a:pt x="152400" y="182880"/>
                </a:lnTo>
                <a:lnTo>
                  <a:pt x="304800" y="91440"/>
                </a:lnTo>
                <a:lnTo>
                  <a:pt x="152400" y="0"/>
                </a:lnTo>
                <a:lnTo>
                  <a:pt x="0" y="91440"/>
                </a:lnTo>
                <a:lnTo>
                  <a:pt x="152400" y="91440"/>
                </a:lnTo>
                <a:lnTo>
                  <a:pt x="152400" y="121920"/>
                </a:lnTo>
                <a:lnTo>
                  <a:pt x="50749" y="121920"/>
                </a:lnTo>
                <a:close/>
                <a:moveTo>
                  <a:pt x="0" y="121920"/>
                </a:moveTo>
                <a:lnTo>
                  <a:pt x="0" y="243840"/>
                </a:lnTo>
                <a:lnTo>
                  <a:pt x="30480" y="210007"/>
                </a:lnTo>
                <a:lnTo>
                  <a:pt x="30480" y="140208"/>
                </a:lnTo>
                <a:lnTo>
                  <a:pt x="0" y="121920"/>
                </a:lnTo>
                <a:close/>
                <a:moveTo>
                  <a:pt x="152400" y="304800"/>
                </a:moveTo>
                <a:lnTo>
                  <a:pt x="45720" y="240792"/>
                </a:lnTo>
                <a:lnTo>
                  <a:pt x="45720" y="149352"/>
                </a:lnTo>
                <a:lnTo>
                  <a:pt x="152400" y="213360"/>
                </a:lnTo>
                <a:lnTo>
                  <a:pt x="259080" y="149352"/>
                </a:lnTo>
                <a:lnTo>
                  <a:pt x="259080" y="240792"/>
                </a:lnTo>
                <a:lnTo>
                  <a:pt x="152400" y="3048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>
            <a:off x="6428529" y="2367420"/>
            <a:ext cx="473550" cy="4735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0" name="Freeform 10"/>
          <p:cNvSpPr/>
          <p:nvPr/>
        </p:nvSpPr>
        <p:spPr>
          <a:xfrm>
            <a:off x="5736942" y="3465511"/>
            <a:ext cx="610131" cy="61013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74320" y="243840"/>
                </a:moveTo>
                <a:lnTo>
                  <a:pt x="304800" y="243840"/>
                </a:lnTo>
                <a:lnTo>
                  <a:pt x="304800" y="259080"/>
                </a:lnTo>
                <a:cubicBezTo>
                  <a:pt x="304800" y="267500"/>
                  <a:pt x="297980" y="274320"/>
                  <a:pt x="289560" y="274320"/>
                </a:cubicBezTo>
                <a:lnTo>
                  <a:pt x="289560" y="274320"/>
                </a:lnTo>
                <a:lnTo>
                  <a:pt x="15240" y="274320"/>
                </a:lnTo>
                <a:cubicBezTo>
                  <a:pt x="6820" y="274320"/>
                  <a:pt x="0" y="267500"/>
                  <a:pt x="0" y="259080"/>
                </a:cubicBezTo>
                <a:lnTo>
                  <a:pt x="0" y="259080"/>
                </a:lnTo>
                <a:lnTo>
                  <a:pt x="0" y="243840"/>
                </a:lnTo>
                <a:lnTo>
                  <a:pt x="30480" y="243840"/>
                </a:lnTo>
                <a:lnTo>
                  <a:pt x="30480" y="60960"/>
                </a:lnTo>
                <a:cubicBezTo>
                  <a:pt x="30480" y="44196"/>
                  <a:pt x="44196" y="30480"/>
                  <a:pt x="60960" y="30480"/>
                </a:cubicBezTo>
                <a:lnTo>
                  <a:pt x="243840" y="30480"/>
                </a:lnTo>
                <a:cubicBezTo>
                  <a:pt x="260671" y="30480"/>
                  <a:pt x="274320" y="44129"/>
                  <a:pt x="274320" y="60960"/>
                </a:cubicBezTo>
                <a:lnTo>
                  <a:pt x="274320" y="60960"/>
                </a:lnTo>
                <a:lnTo>
                  <a:pt x="274320" y="243840"/>
                </a:lnTo>
                <a:close/>
                <a:moveTo>
                  <a:pt x="60960" y="60960"/>
                </a:moveTo>
                <a:lnTo>
                  <a:pt x="60960" y="198120"/>
                </a:lnTo>
                <a:lnTo>
                  <a:pt x="243840" y="198120"/>
                </a:lnTo>
                <a:lnTo>
                  <a:pt x="243840" y="60960"/>
                </a:lnTo>
                <a:lnTo>
                  <a:pt x="60960" y="60960"/>
                </a:lnTo>
                <a:close/>
                <a:moveTo>
                  <a:pt x="121920" y="228600"/>
                </a:moveTo>
                <a:lnTo>
                  <a:pt x="121920" y="243840"/>
                </a:lnTo>
                <a:lnTo>
                  <a:pt x="182880" y="243840"/>
                </a:lnTo>
                <a:lnTo>
                  <a:pt x="182880" y="228600"/>
                </a:lnTo>
                <a:lnTo>
                  <a:pt x="121920" y="2286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475549" y="1867680"/>
            <a:ext cx="3679848" cy="555879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tell方法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75549" y="2489556"/>
            <a:ext cx="3679848" cy="109295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Wave_write.tell()方法用于返回文件中的当前位置，方便程序根据需要调整写入的位置。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036602" y="1867680"/>
            <a:ext cx="3679848" cy="555879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writeframesraw方法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036602" y="2489556"/>
            <a:ext cx="3679848" cy="109295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Wave_write.writeframesraw(data)方法用于写入音频帧，而不更正nframes，实现原始音频数据的写入。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137603" y="4916262"/>
            <a:ext cx="3679848" cy="555879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writeframes方法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137603" y="5472140"/>
            <a:ext cx="3679848" cy="1105226"/>
          </a:xfrm>
          <a:prstGeom prst="rect">
            <a:avLst/>
          </a:prstGeom>
        </p:spPr>
        <p:txBody>
          <a:bodyPr vert="horz" wrap="square" lIns="114300" tIns="57150" rIns="114300" bIns="57150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Wave_write.writeframes(data)方法用于写入音频帧，并确保nframes正确。如果不可查找输出流，则会引发错误。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使用模块wave读取和写入WAV文件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三款音乐播放器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97192" y="1308287"/>
            <a:ext cx="4348638" cy="60579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导入模块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865764" y="1271476"/>
            <a:ext cx="4493572" cy="60579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878035" y="2989034"/>
            <a:ext cx="4493572" cy="60579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890305" y="4725206"/>
            <a:ext cx="4493572" cy="60579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显示界面框元素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21733" y="4762018"/>
            <a:ext cx="4414526" cy="62484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09463" y="3025846"/>
            <a:ext cx="4348638" cy="60579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创建tkinter对象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97192" y="1670999"/>
            <a:ext cx="4486656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使用import语句导入所需的模块，包括tkinter、os和time等。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09463" y="3410120"/>
            <a:ext cx="4486275" cy="1152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创建一个tkinter对象，设置窗口大小为300*300，并设置音乐列表框的宽度。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21733" y="5149114"/>
            <a:ext cx="4486275" cy="1152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编写函数nextsong()用于播放列表中的下一首音乐，stopsong()用于播放上一首音乐。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865764" y="1634188"/>
            <a:ext cx="4486275" cy="1152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编写函数previoussong()用于停止播放当前音乐，updatelabel()用于更新播放界面中的音乐名。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878035" y="3373308"/>
            <a:ext cx="4486275" cy="1152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编写函数directorychooser()用于获取对话框目录中所有MP3格式的文件，并将文件名显示在列表框中。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890305" y="5112302"/>
            <a:ext cx="4486275" cy="1152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依次显示TK界面框中的各个元素，包括显示标题、歌曲列表、播放控制按钮等。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基于模块tkinter的音乐播放器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Group 15"/>
          <p:cNvGrpSpPr/>
          <p:nvPr/>
        </p:nvGrpSpPr>
        <p:grpSpPr>
          <a:xfrm rot="0">
            <a:off x="839115" y="1512589"/>
            <a:ext cx="197186" cy="5357334"/>
            <a:chOff x="839115" y="1512589"/>
            <a:chExt cx="197186" cy="5357334"/>
          </a:xfrm>
        </p:grpSpPr>
        <p:sp>
          <p:nvSpPr>
            <p:cNvPr id="16" name="AutoShape 16"/>
            <p:cNvSpPr/>
            <p:nvPr/>
          </p:nvSpPr>
          <p:spPr>
            <a:xfrm>
              <a:off x="839115" y="1512589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839115" y="3230148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839115" y="4975845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cxnSp>
          <p:nvCxnSpPr>
            <p:cNvPr id="19" name="Connector 19"/>
            <p:cNvCxnSpPr/>
            <p:nvPr/>
          </p:nvCxnSpPr>
          <p:spPr>
            <a:xfrm>
              <a:off x="937708" y="1624780"/>
              <a:ext cx="0" cy="5245143"/>
            </a:xfrm>
            <a:prstGeom prst="line">
              <a:avLst/>
            </a:prstGeom>
            <a:ln w="19050">
              <a:solidFill>
                <a:schemeClr val="accent1"/>
              </a:solidFill>
              <a:prstDash val="dash"/>
              <a:headEnd type="none"/>
              <a:tailEnd type="none"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Group 20"/>
          <p:cNvGrpSpPr/>
          <p:nvPr/>
        </p:nvGrpSpPr>
        <p:grpSpPr>
          <a:xfrm rot="0">
            <a:off x="6455568" y="1512589"/>
            <a:ext cx="197186" cy="5357334"/>
            <a:chOff x="6455568" y="1512589"/>
            <a:chExt cx="197186" cy="5357334"/>
          </a:xfrm>
        </p:grpSpPr>
        <p:sp>
          <p:nvSpPr>
            <p:cNvPr id="21" name="AutoShape 21"/>
            <p:cNvSpPr/>
            <p:nvPr/>
          </p:nvSpPr>
          <p:spPr>
            <a:xfrm>
              <a:off x="6455568" y="1512589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455568" y="3230148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455568" y="4975845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cxnSp>
          <p:nvCxnSpPr>
            <p:cNvPr id="24" name="Connector 24"/>
            <p:cNvCxnSpPr/>
            <p:nvPr/>
          </p:nvCxnSpPr>
          <p:spPr>
            <a:xfrm>
              <a:off x="6554162" y="1624780"/>
              <a:ext cx="0" cy="5245143"/>
            </a:xfrm>
            <a:prstGeom prst="line">
              <a:avLst/>
            </a:prstGeom>
            <a:ln w="19050">
              <a:solidFill>
                <a:schemeClr val="accent1"/>
              </a:solidFill>
              <a:prstDash val="dash"/>
              <a:headEnd type="none"/>
              <a:tailEnd type="none"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t="5370" b="5370"/>
          <a:stretch>
            <a:fillRect/>
          </a:stretch>
        </p:blipFill>
        <p:spPr>
          <a:xfrm>
            <a:off x="6203747" y="1487175"/>
            <a:ext cx="5238701" cy="463705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482606" y="1947878"/>
            <a:ext cx="4238625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使用import语句导入所需的模块，包括pygame、PIL和tkinter等。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482606" y="1370655"/>
            <a:ext cx="4219575" cy="738707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导入模块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82606" y="3712973"/>
            <a:ext cx="4238625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编写函数search()用于在网易云音乐库中检索指定名称的音乐。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82606" y="3116450"/>
            <a:ext cx="4219575" cy="736876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82606" y="5377103"/>
            <a:ext cx="4238625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编写函数select()用于在歌曲检索列表中选择想要播放的歌曲。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82606" y="4799881"/>
            <a:ext cx="4219575" cy="749453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开发网易云音乐播放器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42238" y="1676264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42238" y="3414840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42238" y="5136121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647738" y="1597932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4" name="AutoShape 14"/>
          <p:cNvSpPr/>
          <p:nvPr/>
        </p:nvSpPr>
        <p:spPr>
          <a:xfrm>
            <a:off x="647738" y="3327861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5" name="AutoShape 15"/>
          <p:cNvSpPr/>
          <p:nvPr/>
        </p:nvSpPr>
        <p:spPr>
          <a:xfrm>
            <a:off x="647738" y="5057789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8333" r="8333"/>
          <a:stretch>
            <a:fillRect/>
          </a:stretch>
        </p:blipFill>
        <p:spPr>
          <a:xfrm>
            <a:off x="552651" y="1629738"/>
            <a:ext cx="4219249" cy="4219249"/>
          </a:xfrm>
          <a:prstGeom prst="ellipse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316538" y="1567945"/>
            <a:ext cx="6096000" cy="40005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316538" y="2054291"/>
            <a:ext cx="6096000" cy="85231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编写函数play()用于播放选中歌曲，单击播放按钮后会播放被选中的歌曲。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344099" y="3218179"/>
            <a:ext cx="6096000" cy="40005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344099" y="3704525"/>
            <a:ext cx="6096000" cy="85231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编写函数pause()用于暂停播放当前歌曲，单击暂停按钮后会暂停播放当前歌曲。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371661" y="4868412"/>
            <a:ext cx="6096000" cy="40005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371661" y="5354759"/>
            <a:ext cx="6096000" cy="85231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编写函数stop()用于停止播放当前歌曲，单击停止按钮后会暂停播放当前歌曲。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开发网易云音乐播放器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开发网易云音乐播放器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5038" r="5038"/>
          <a:stretch>
            <a:fillRect/>
          </a:stretch>
        </p:blipFill>
        <p:spPr>
          <a:xfrm>
            <a:off x="8159764" y="1697429"/>
            <a:ext cx="3219437" cy="2386781"/>
          </a:xfrm>
          <a:prstGeom prst="rect">
            <a:avLst/>
          </a:prstGeom>
          <a:noFill/>
        </p:spPr>
      </p:pic>
      <p:sp>
        <p:nvSpPr>
          <p:cNvPr id="4" name="TextBox 4"/>
          <p:cNvSpPr txBox="1"/>
          <p:nvPr/>
        </p:nvSpPr>
        <p:spPr>
          <a:xfrm>
            <a:off x="8245482" y="4330210"/>
            <a:ext cx="304800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245482" y="4842646"/>
            <a:ext cx="3048000" cy="124522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编写函数vol_down()用于降音，单击按钮后会降低当前播放音乐的音量。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572000" y="4330210"/>
            <a:ext cx="304800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72000" y="4842646"/>
            <a:ext cx="3048000" cy="124522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编写函数nex()用于播放下一首歌曲，单击按钮后将光标移动到歌曲列表中的下一个索引。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86281" y="1697429"/>
            <a:ext cx="3219437" cy="2386781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12799" y="1697429"/>
            <a:ext cx="3219437" cy="2386781"/>
          </a:xfrm>
          <a:prstGeom prst="rect">
            <a:avLst/>
          </a:prstGeom>
          <a:noFill/>
        </p:spPr>
      </p:pic>
      <p:sp>
        <p:nvSpPr>
          <p:cNvPr id="10" name="TextBox 10"/>
          <p:cNvSpPr txBox="1"/>
          <p:nvPr/>
        </p:nvSpPr>
        <p:spPr>
          <a:xfrm>
            <a:off x="898518" y="4330210"/>
            <a:ext cx="304800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98518" y="4835171"/>
            <a:ext cx="3048000" cy="124522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编写函数stop()用于播放上一首歌曲，单击按钮后将光标移动到歌曲列表中的上一个索引。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80750" y="2292691"/>
            <a:ext cx="3456116" cy="3055762"/>
          </a:xfrm>
          <a:prstGeom prst="roundRect">
            <a:avLst>
              <a:gd name="adj" fmla="val 7847"/>
            </a:avLst>
          </a:prstGeom>
          <a:noFill/>
          <a:ln w="12668">
            <a:solidFill>
              <a:schemeClr val="accent1">
                <a:alpha val="100000"/>
              </a:schemeClr>
            </a:solidFill>
            <a:prstDash val="solid"/>
          </a:ln>
        </p:spPr>
        <p:txBody>
          <a:bodyPr vert="horz" wrap="square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3" name="TextBox 3"/>
          <p:cNvSpPr txBox="1"/>
          <p:nvPr/>
        </p:nvSpPr>
        <p:spPr>
          <a:xfrm>
            <a:off x="896485" y="3041962"/>
            <a:ext cx="3024645" cy="579431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670" y="3659493"/>
            <a:ext cx="2962275" cy="1504606"/>
          </a:xfrm>
          <a:prstGeom prst="rect">
            <a:avLst/>
          </a:prstGeom>
        </p:spPr>
        <p:txBody>
          <a:bodyPr vert="horz" wrap="square" lIns="114300" tIns="57150" rIns="114300" bIns="57150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编写函数vol_up()用于升音，单击按钮后会提高当前播放音乐的音量。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4453900" y="2292691"/>
            <a:ext cx="3456116" cy="3055762"/>
          </a:xfrm>
          <a:prstGeom prst="roundRect">
            <a:avLst>
              <a:gd name="adj" fmla="val 7847"/>
            </a:avLst>
          </a:prstGeom>
          <a:noFill/>
          <a:ln w="12668">
            <a:solidFill>
              <a:schemeClr val="accent1">
                <a:alpha val="100000"/>
              </a:schemeClr>
            </a:solidFill>
            <a:prstDash val="solid"/>
          </a:ln>
        </p:spPr>
        <p:txBody>
          <a:bodyPr vert="horz" wrap="square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6" name="TextBox 6"/>
          <p:cNvSpPr txBox="1"/>
          <p:nvPr/>
        </p:nvSpPr>
        <p:spPr>
          <a:xfrm>
            <a:off x="4669635" y="3041962"/>
            <a:ext cx="3024645" cy="579431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700820" y="3659493"/>
            <a:ext cx="2962275" cy="1504606"/>
          </a:xfrm>
          <a:prstGeom prst="rect">
            <a:avLst/>
          </a:prstGeom>
        </p:spPr>
        <p:txBody>
          <a:bodyPr vert="horz" wrap="square" lIns="114300" tIns="57150" rIns="114300" bIns="57150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编写函数show_lrc()用于显示歌词，单击按钮后会显示当前播放音乐的歌词。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8227050" y="2292691"/>
            <a:ext cx="3456116" cy="3055762"/>
          </a:xfrm>
          <a:prstGeom prst="roundRect">
            <a:avLst>
              <a:gd name="adj" fmla="val 7847"/>
            </a:avLst>
          </a:prstGeom>
          <a:noFill/>
          <a:ln w="12668">
            <a:solidFill>
              <a:schemeClr val="accent1">
                <a:alpha val="100000"/>
              </a:schemeClr>
            </a:solidFill>
            <a:prstDash val="solid"/>
          </a:ln>
        </p:spPr>
        <p:txBody>
          <a:bodyPr vert="horz" wrap="square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9" name="TextBox 9"/>
          <p:cNvSpPr txBox="1"/>
          <p:nvPr/>
        </p:nvSpPr>
        <p:spPr>
          <a:xfrm>
            <a:off x="8442785" y="3041962"/>
            <a:ext cx="3024645" cy="579431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显示界面元素布局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473970" y="3659493"/>
            <a:ext cx="2962275" cy="1504606"/>
          </a:xfrm>
          <a:prstGeom prst="rect">
            <a:avLst/>
          </a:prstGeom>
        </p:spPr>
        <p:txBody>
          <a:bodyPr vert="horz" wrap="square" lIns="114300" tIns="57150" rIns="114300" bIns="57150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在主程序中显示播放界面中各个元素的布局，包括标题、搜索表单、音乐列表、播放控制按钮和音乐封面图片。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5841518" y="2282031"/>
            <a:ext cx="638629" cy="638629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5735359" y="2369887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4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9674377" y="2282031"/>
            <a:ext cx="638629" cy="638629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9568217" y="2369887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4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2096436" y="2282031"/>
            <a:ext cx="638629" cy="638629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1990276" y="2369887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4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开发网易云音乐播放器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51642" y="400638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51642" y="192054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00000"/>
          </a:blip>
          <a:srcRect l="23000" r="23000"/>
          <a:stretch>
            <a:fillRect/>
          </a:stretch>
        </p:blipFill>
        <p:spPr>
          <a:xfrm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30579" y="2089154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gui.py文件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0579" y="2610429"/>
            <a:ext cx="6238875" cy="95006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使用PyQt5实现整个播放器的界面布局功能，包括窗口、菜单栏、工具栏、状态栏和播放器控件等。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0579" y="4183053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main.py文件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30579" y="4712439"/>
            <a:ext cx="6238875" cy="9364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监听对播放器界面中组件的操作，根据操调用对应的函数，从而实现播放器的各个功能。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开发一个MP3播放器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多媒体剪辑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9776770" y="663596"/>
            <a:ext cx="2197085" cy="766889"/>
          </a:xfrm>
          <a:prstGeom prst="rect">
            <a:avLst/>
          </a:prstGeom>
        </p:spPr>
        <p:txBody>
          <a:bodyPr vert="horz" wrap="square" lIns="114300" tIns="57150" rIns="114300" bIns="57150" rtlCol="0" anchor="b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200">
                <a:solidFill>
                  <a:srgbClr val="2323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CATALOGUE</a:t>
            </a:r>
            <a:endParaRPr lang="en-US" sz="1200">
              <a:solidFill>
                <a:srgbClr val="232323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492225" y="198162"/>
            <a:ext cx="4405428" cy="9772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 录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929543" y="1484275"/>
            <a:ext cx="6612681" cy="4969951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简易播放器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三款音乐播放器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多媒体剪辑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74338" y="2648113"/>
            <a:ext cx="295275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眼D3+tkinter+PIL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85045" y="3257437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在下面的实例文件eyeD303.py中，演示了使用“eyeD3+tkinter+PIL”开发一个MP3文件编辑器的过程。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620260" y="1505440"/>
            <a:ext cx="295275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显示文本信息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620260" y="2100548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设置在tkinter窗体和菜单栏中显示的文本信息，编写初始化函数__init__()，设置窗体中显示的各类控件的初始值。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38939" y="2656858"/>
            <a:ext cx="295275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选择MP3文件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549646" y="3257437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编写函数build_mp3_file_frame()，当单击“选择MP3文件”按钮时弹出文件选择框，可以选择一个将要处理的MP3文件。</a:t>
            </a:r>
            <a:endParaRPr lang="en-US" sz="142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3004471" y="4620981"/>
            <a:ext cx="2875883" cy="1437894"/>
          </a:xfrm>
          <a:prstGeom prst="diamond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4658106" y="3758206"/>
            <a:ext cx="2875883" cy="1437894"/>
          </a:xfrm>
          <a:prstGeom prst="diamond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6311646" y="4620981"/>
            <a:ext cx="2875883" cy="1437894"/>
          </a:xfrm>
          <a:prstGeom prst="diamond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多媒体剪辑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005974" y="4896780"/>
            <a:ext cx="872877" cy="88629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1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050" b="1">
                <a:solidFill>
                  <a:srgbClr val="FFFF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4050" b="1">
              <a:solidFill>
                <a:srgbClr val="FFFFFE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660196" y="4025987"/>
            <a:ext cx="872877" cy="88629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1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050" b="1">
                <a:solidFill>
                  <a:srgbClr val="FFFF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4050" b="1">
              <a:solidFill>
                <a:srgbClr val="FFFFFE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7313150" y="4912282"/>
            <a:ext cx="872877" cy="88629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1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050" b="1">
                <a:solidFill>
                  <a:srgbClr val="FFFF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4050" b="1">
              <a:solidFill>
                <a:srgbClr val="FFFFFE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374316" y="3045252"/>
            <a:ext cx="9429750" cy="1656361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chemeClr val="lt2">
                  <a:alpha val="100000"/>
                </a:schemeClr>
              </a:gs>
              <a:gs pos="0">
                <a:schemeClr val="lt1">
                  <a:alpha val="100000"/>
                </a:schemeClr>
              </a:gs>
            </a:gsLst>
            <a:lin ang="0"/>
          </a:gradFill>
        </p:spPr>
      </p:sp>
      <p:sp>
        <p:nvSpPr>
          <p:cNvPr id="3" name="AutoShape 3"/>
          <p:cNvSpPr/>
          <p:nvPr/>
        </p:nvSpPr>
        <p:spPr>
          <a:xfrm>
            <a:off x="1374316" y="4823279"/>
            <a:ext cx="9429750" cy="1656361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lt2">
                  <a:alpha val="100000"/>
                </a:schemeClr>
              </a:gs>
              <a:gs pos="100000">
                <a:schemeClr val="lt1">
                  <a:alpha val="100000"/>
                </a:schemeClr>
              </a:gs>
            </a:gsLst>
            <a:lin ang="0"/>
          </a:gradFill>
        </p:spPr>
      </p:sp>
      <p:sp>
        <p:nvSpPr>
          <p:cNvPr id="4" name="AutoShape 4"/>
          <p:cNvSpPr/>
          <p:nvPr/>
        </p:nvSpPr>
        <p:spPr>
          <a:xfrm>
            <a:off x="1374316" y="1267225"/>
            <a:ext cx="9429750" cy="1656361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lt2">
                  <a:alpha val="100000"/>
                </a:schemeClr>
              </a:gs>
              <a:gs pos="100000">
                <a:schemeClr val="lt1">
                  <a:alpha val="100000"/>
                </a:schemeClr>
              </a:gs>
            </a:gsLst>
            <a:lin ang="0"/>
          </a:gradFill>
        </p:spPr>
      </p:sp>
      <p:sp>
        <p:nvSpPr>
          <p:cNvPr id="5" name="AutoShape 5"/>
          <p:cNvSpPr/>
          <p:nvPr/>
        </p:nvSpPr>
        <p:spPr>
          <a:xfrm>
            <a:off x="987242" y="5246342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1115389" y="5374489"/>
            <a:ext cx="553940" cy="55394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90033" y="152400"/>
                </a:moveTo>
                <a:cubicBezTo>
                  <a:pt x="190033" y="90992"/>
                  <a:pt x="221771" y="56493"/>
                  <a:pt x="221771" y="56493"/>
                </a:cubicBezTo>
                <a:cubicBezTo>
                  <a:pt x="221771" y="56493"/>
                  <a:pt x="193758" y="33766"/>
                  <a:pt x="151924" y="33766"/>
                </a:cubicBezTo>
                <a:cubicBezTo>
                  <a:pt x="110090" y="33766"/>
                  <a:pt x="82067" y="56512"/>
                  <a:pt x="82067" y="56512"/>
                </a:cubicBezTo>
                <a:cubicBezTo>
                  <a:pt x="82067" y="56512"/>
                  <a:pt x="114376" y="82753"/>
                  <a:pt x="114376" y="152400"/>
                </a:cubicBezTo>
                <a:cubicBezTo>
                  <a:pt x="114376" y="219608"/>
                  <a:pt x="81858" y="248145"/>
                  <a:pt x="81858" y="248145"/>
                </a:cubicBezTo>
                <a:cubicBezTo>
                  <a:pt x="81858" y="248145"/>
                  <a:pt x="115662" y="271034"/>
                  <a:pt x="151924" y="271034"/>
                </a:cubicBezTo>
                <a:cubicBezTo>
                  <a:pt x="189043" y="271034"/>
                  <a:pt x="221799" y="248269"/>
                  <a:pt x="221799" y="248269"/>
                </a:cubicBezTo>
                <a:cubicBezTo>
                  <a:pt x="221799" y="248269"/>
                  <a:pt x="190033" y="218503"/>
                  <a:pt x="190033" y="152400"/>
                </a:cubicBezTo>
                <a:close/>
                <a:moveTo>
                  <a:pt x="74095" y="62789"/>
                </a:moveTo>
                <a:cubicBezTo>
                  <a:pt x="74095" y="62789"/>
                  <a:pt x="34633" y="86839"/>
                  <a:pt x="34633" y="152800"/>
                </a:cubicBezTo>
                <a:cubicBezTo>
                  <a:pt x="34633" y="218751"/>
                  <a:pt x="74533" y="240335"/>
                  <a:pt x="74533" y="240335"/>
                </a:cubicBezTo>
                <a:cubicBezTo>
                  <a:pt x="74533" y="240335"/>
                  <a:pt x="103613" y="218742"/>
                  <a:pt x="103613" y="152800"/>
                </a:cubicBezTo>
                <a:cubicBezTo>
                  <a:pt x="103613" y="86839"/>
                  <a:pt x="74095" y="62789"/>
                  <a:pt x="74095" y="62789"/>
                </a:cubicBezTo>
                <a:close/>
                <a:moveTo>
                  <a:pt x="229753" y="64570"/>
                </a:moveTo>
                <a:cubicBezTo>
                  <a:pt x="229753" y="64570"/>
                  <a:pt x="200244" y="86839"/>
                  <a:pt x="200244" y="152800"/>
                </a:cubicBezTo>
                <a:cubicBezTo>
                  <a:pt x="200244" y="218751"/>
                  <a:pt x="229305" y="240335"/>
                  <a:pt x="229305" y="240335"/>
                </a:cubicBezTo>
                <a:cubicBezTo>
                  <a:pt x="229305" y="240335"/>
                  <a:pt x="270158" y="218742"/>
                  <a:pt x="270158" y="152800"/>
                </a:cubicBezTo>
                <a:cubicBezTo>
                  <a:pt x="270158" y="86839"/>
                  <a:pt x="229753" y="64570"/>
                  <a:pt x="229753" y="6457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7" name="AutoShape 7"/>
          <p:cNvSpPr/>
          <p:nvPr/>
        </p:nvSpPr>
        <p:spPr>
          <a:xfrm>
            <a:off x="10373288" y="3468315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987242" y="1690288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>
            <a:off x="1171659" y="1892749"/>
            <a:ext cx="405314" cy="40531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73841" y="122930"/>
                </a:moveTo>
                <a:cubicBezTo>
                  <a:pt x="179718" y="102937"/>
                  <a:pt x="177232" y="81020"/>
                  <a:pt x="166392" y="62665"/>
                </a:cubicBezTo>
                <a:cubicBezTo>
                  <a:pt x="166630" y="62998"/>
                  <a:pt x="62770" y="167697"/>
                  <a:pt x="62027" y="167040"/>
                </a:cubicBezTo>
                <a:cubicBezTo>
                  <a:pt x="80077" y="177698"/>
                  <a:pt x="101994" y="180699"/>
                  <a:pt x="121720" y="175193"/>
                </a:cubicBezTo>
                <a:cubicBezTo>
                  <a:pt x="121577" y="174689"/>
                  <a:pt x="173422" y="122853"/>
                  <a:pt x="173841" y="122930"/>
                </a:cubicBezTo>
                <a:close/>
                <a:moveTo>
                  <a:pt x="155315" y="45968"/>
                </a:moveTo>
                <a:cubicBezTo>
                  <a:pt x="141322" y="32175"/>
                  <a:pt x="121301" y="22822"/>
                  <a:pt x="100127" y="22822"/>
                </a:cubicBezTo>
                <a:cubicBezTo>
                  <a:pt x="57331" y="22822"/>
                  <a:pt x="22631" y="57607"/>
                  <a:pt x="22631" y="100508"/>
                </a:cubicBezTo>
                <a:cubicBezTo>
                  <a:pt x="22631" y="121444"/>
                  <a:pt x="32156" y="141713"/>
                  <a:pt x="45587" y="155686"/>
                </a:cubicBezTo>
                <a:cubicBezTo>
                  <a:pt x="45615" y="155686"/>
                  <a:pt x="154657" y="46863"/>
                  <a:pt x="155315" y="45968"/>
                </a:cubicBezTo>
                <a:close/>
                <a:moveTo>
                  <a:pt x="264909" y="252089"/>
                </a:moveTo>
                <a:cubicBezTo>
                  <a:pt x="264909" y="252089"/>
                  <a:pt x="267443" y="230200"/>
                  <a:pt x="261128" y="223885"/>
                </a:cubicBezTo>
                <a:cubicBezTo>
                  <a:pt x="260709" y="223466"/>
                  <a:pt x="188300" y="135065"/>
                  <a:pt x="188300" y="135065"/>
                </a:cubicBezTo>
                <a:lnTo>
                  <a:pt x="134417" y="188947"/>
                </a:lnTo>
                <a:lnTo>
                  <a:pt x="222818" y="262185"/>
                </a:lnTo>
                <a:cubicBezTo>
                  <a:pt x="228714" y="268919"/>
                  <a:pt x="251441" y="265557"/>
                  <a:pt x="251441" y="265557"/>
                </a:cubicBezTo>
                <a:lnTo>
                  <a:pt x="269538" y="281978"/>
                </a:lnTo>
                <a:lnTo>
                  <a:pt x="282169" y="269348"/>
                </a:lnTo>
                <a:lnTo>
                  <a:pt x="264909" y="2520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" name="Freeform 10"/>
          <p:cNvSpPr/>
          <p:nvPr/>
        </p:nvSpPr>
        <p:spPr>
          <a:xfrm>
            <a:off x="10569897" y="3661311"/>
            <a:ext cx="424244" cy="42424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106680"/>
                </a:moveTo>
                <a:lnTo>
                  <a:pt x="189586" y="139598"/>
                </a:lnTo>
                <a:cubicBezTo>
                  <a:pt x="194310" y="146761"/>
                  <a:pt x="204978" y="152400"/>
                  <a:pt x="213512" y="152400"/>
                </a:cubicBezTo>
                <a:lnTo>
                  <a:pt x="259080" y="152400"/>
                </a:lnTo>
                <a:lnTo>
                  <a:pt x="259080" y="121920"/>
                </a:lnTo>
                <a:lnTo>
                  <a:pt x="213360" y="121920"/>
                </a:lnTo>
                <a:lnTo>
                  <a:pt x="191414" y="89002"/>
                </a:lnTo>
                <a:cubicBezTo>
                  <a:pt x="185452" y="80686"/>
                  <a:pt x="178394" y="73628"/>
                  <a:pt x="170345" y="67847"/>
                </a:cubicBezTo>
                <a:lnTo>
                  <a:pt x="170069" y="67666"/>
                </a:lnTo>
                <a:lnTo>
                  <a:pt x="149952" y="54254"/>
                </a:lnTo>
                <a:cubicBezTo>
                  <a:pt x="146104" y="51911"/>
                  <a:pt x="141446" y="50521"/>
                  <a:pt x="136465" y="50521"/>
                </a:cubicBezTo>
                <a:cubicBezTo>
                  <a:pt x="131912" y="50521"/>
                  <a:pt x="127635" y="51683"/>
                  <a:pt x="123911" y="53721"/>
                </a:cubicBezTo>
                <a:lnTo>
                  <a:pt x="124044" y="53654"/>
                </a:lnTo>
                <a:lnTo>
                  <a:pt x="60950" y="91450"/>
                </a:lnTo>
                <a:lnTo>
                  <a:pt x="60950" y="167650"/>
                </a:lnTo>
                <a:lnTo>
                  <a:pt x="91430" y="167650"/>
                </a:lnTo>
                <a:lnTo>
                  <a:pt x="91430" y="106690"/>
                </a:lnTo>
                <a:lnTo>
                  <a:pt x="121910" y="91450"/>
                </a:lnTo>
                <a:lnTo>
                  <a:pt x="76190" y="304810"/>
                </a:lnTo>
                <a:lnTo>
                  <a:pt x="106670" y="304810"/>
                </a:lnTo>
                <a:lnTo>
                  <a:pt x="142484" y="188224"/>
                </a:lnTo>
                <a:lnTo>
                  <a:pt x="167630" y="213370"/>
                </a:lnTo>
                <a:lnTo>
                  <a:pt x="167630" y="304810"/>
                </a:lnTo>
                <a:lnTo>
                  <a:pt x="198110" y="304810"/>
                </a:lnTo>
                <a:lnTo>
                  <a:pt x="198110" y="182890"/>
                </a:lnTo>
                <a:lnTo>
                  <a:pt x="156962" y="141742"/>
                </a:lnTo>
                <a:lnTo>
                  <a:pt x="167630" y="106690"/>
                </a:lnTo>
                <a:close/>
                <a:moveTo>
                  <a:pt x="182880" y="60960"/>
                </a:moveTo>
                <a:cubicBezTo>
                  <a:pt x="199711" y="60960"/>
                  <a:pt x="213360" y="47311"/>
                  <a:pt x="213360" y="30480"/>
                </a:cubicBezTo>
                <a:cubicBezTo>
                  <a:pt x="213360" y="13649"/>
                  <a:pt x="199711" y="0"/>
                  <a:pt x="182880" y="0"/>
                </a:cubicBezTo>
                <a:lnTo>
                  <a:pt x="182880" y="0"/>
                </a:lnTo>
                <a:cubicBezTo>
                  <a:pt x="166049" y="0"/>
                  <a:pt x="152400" y="13649"/>
                  <a:pt x="152400" y="30480"/>
                </a:cubicBezTo>
                <a:cubicBezTo>
                  <a:pt x="152400" y="47311"/>
                  <a:pt x="166049" y="60960"/>
                  <a:pt x="182880" y="60960"/>
                </a:cubicBezTo>
                <a:lnTo>
                  <a:pt x="182880" y="609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1" name="TextBox 11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多媒体剪辑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986545" y="1423391"/>
            <a:ext cx="8201025" cy="5715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构建eyeD3处理框架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986545" y="1881734"/>
            <a:ext cx="8201025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编写函数build_id3_section_frame()构建eyeD3处理框架，在窗体顶部显示提示文本“ID3标签”。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931680" y="3229780"/>
            <a:ext cx="8201025" cy="5715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提取图像到文件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931680" y="3688123"/>
            <a:ext cx="8201025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编写函数build_front_cover_frame()，在窗体中设置按钮“将所有图像提取到文件”，实现提取图像到文件功能。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931680" y="4882435"/>
            <a:ext cx="8201025" cy="5715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新的封面和删除图像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931680" y="5340777"/>
            <a:ext cx="8201025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编写函数build_new_front_cover_frame()，在窗体中设置按钮“新的封面”和“删除所有图像”，实现更换封面和删除图像功能。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952171" y="5227662"/>
            <a:ext cx="620077" cy="620077"/>
          </a:xfrm>
          <a:prstGeom prst="ellipse">
            <a:avLst/>
          </a:prstGeom>
          <a:noFill/>
          <a:ln w="12668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3" name="AutoShape 3"/>
          <p:cNvSpPr/>
          <p:nvPr/>
        </p:nvSpPr>
        <p:spPr>
          <a:xfrm>
            <a:off x="4952171" y="3587199"/>
            <a:ext cx="620077" cy="620077"/>
          </a:xfrm>
          <a:prstGeom prst="ellipse">
            <a:avLst/>
          </a:prstGeom>
          <a:noFill/>
          <a:ln w="12668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4" name="AutoShape 4"/>
          <p:cNvSpPr/>
          <p:nvPr/>
        </p:nvSpPr>
        <p:spPr>
          <a:xfrm>
            <a:off x="4952171" y="1935625"/>
            <a:ext cx="620077" cy="620077"/>
          </a:xfrm>
          <a:prstGeom prst="ellipse">
            <a:avLst/>
          </a:prstGeom>
          <a:noFill/>
          <a:ln w="12668">
            <a:solidFill>
              <a:schemeClr val="accent1">
                <a:alpha val="100000"/>
              </a:schemeClr>
            </a:solidFill>
            <a:prstDash val="solid"/>
          </a:ln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alphaModFix amt="100000"/>
          </a:blip>
          <a:srcRect t="12143" b="16429"/>
          <a:stretch>
            <a:fillRect/>
          </a:stretch>
        </p:blipFill>
        <p:spPr>
          <a:xfrm>
            <a:off x="641457" y="1623215"/>
            <a:ext cx="3722789" cy="4384489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多媒体剪辑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856445" y="2004681"/>
            <a:ext cx="811530" cy="481965"/>
          </a:xfrm>
          <a:prstGeom prst="rect">
            <a:avLst/>
          </a:prstGeom>
          <a:ln w="12668"/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856445" y="3656255"/>
            <a:ext cx="811530" cy="481965"/>
          </a:xfrm>
          <a:prstGeom prst="rect">
            <a:avLst/>
          </a:prstGeom>
          <a:ln w="12668"/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856445" y="5296718"/>
            <a:ext cx="811530" cy="481965"/>
          </a:xfrm>
          <a:prstGeom prst="rect">
            <a:avLst/>
          </a:prstGeom>
          <a:ln w="12668"/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763333" y="1622245"/>
            <a:ext cx="5737199" cy="49033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保存MP3文件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763333" y="2124843"/>
            <a:ext cx="5737199" cy="76860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编写函数build_save_button()，在窗体中设置按钮“保存为MP3”，实现保存MP3文件功能。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763333" y="3297452"/>
            <a:ext cx="5737199" cy="49033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选择和提示文件路径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763333" y="3800050"/>
            <a:ext cx="5737199" cy="76860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编写函数open_cmd_line_file()，在窗体中设置菜单“选择一个文件”或“无效的文件路径”提示信息。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763333" y="4906667"/>
            <a:ext cx="5737199" cy="49033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创建eyeD3界面元素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763333" y="5409265"/>
            <a:ext cx="5737199" cy="76860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编写函数create_id3_field_gui_element()创建eyeD3界面元素，实现界面元素的动态创建和显示。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多媒体剪辑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4833784" y="4201907"/>
            <a:ext cx="2523979" cy="1905000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 rot="10800000">
            <a:off x="1099011" y="1877779"/>
            <a:ext cx="2523979" cy="1905000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 rot="10800000">
            <a:off x="8569011" y="1877779"/>
            <a:ext cx="2523979" cy="1905000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5810081" y="5154407"/>
            <a:ext cx="571839" cy="59155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80975"/>
                </a:moveTo>
                <a:lnTo>
                  <a:pt x="247650" y="123825"/>
                </a:lnTo>
                <a:lnTo>
                  <a:pt x="247650" y="38100"/>
                </a:lnTo>
                <a:lnTo>
                  <a:pt x="209550" y="38100"/>
                </a:lnTo>
                <a:lnTo>
                  <a:pt x="209550" y="85725"/>
                </a:lnTo>
                <a:lnTo>
                  <a:pt x="152400" y="28575"/>
                </a:lnTo>
                <a:lnTo>
                  <a:pt x="0" y="180975"/>
                </a:lnTo>
                <a:lnTo>
                  <a:pt x="0" y="190500"/>
                </a:lnTo>
                <a:lnTo>
                  <a:pt x="38100" y="190500"/>
                </a:lnTo>
                <a:lnTo>
                  <a:pt x="38100" y="285750"/>
                </a:lnTo>
                <a:lnTo>
                  <a:pt x="133350" y="28575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85750"/>
                </a:lnTo>
                <a:lnTo>
                  <a:pt x="266700" y="285750"/>
                </a:lnTo>
                <a:lnTo>
                  <a:pt x="266700" y="190500"/>
                </a:lnTo>
                <a:lnTo>
                  <a:pt x="304800" y="1905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7" name="Freeform 7"/>
          <p:cNvSpPr/>
          <p:nvPr/>
        </p:nvSpPr>
        <p:spPr>
          <a:xfrm>
            <a:off x="2065221" y="2268469"/>
            <a:ext cx="591557" cy="55212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800" y="79486"/>
                </a:moveTo>
                <a:cubicBezTo>
                  <a:pt x="152800" y="79486"/>
                  <a:pt x="133750" y="38891"/>
                  <a:pt x="90888" y="38891"/>
                </a:cubicBezTo>
                <a:cubicBezTo>
                  <a:pt x="44053" y="38891"/>
                  <a:pt x="19450" y="78581"/>
                  <a:pt x="19450" y="118262"/>
                </a:cubicBezTo>
                <a:cubicBezTo>
                  <a:pt x="19450" y="184147"/>
                  <a:pt x="152800" y="265900"/>
                  <a:pt x="152800" y="265900"/>
                </a:cubicBezTo>
                <a:cubicBezTo>
                  <a:pt x="152800" y="265900"/>
                  <a:pt x="285350" y="184937"/>
                  <a:pt x="285350" y="118262"/>
                </a:cubicBezTo>
                <a:cubicBezTo>
                  <a:pt x="285350" y="77781"/>
                  <a:pt x="259956" y="38891"/>
                  <a:pt x="214713" y="38891"/>
                </a:cubicBezTo>
                <a:cubicBezTo>
                  <a:pt x="169469" y="38891"/>
                  <a:pt x="152800" y="79486"/>
                  <a:pt x="152800" y="7948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Freeform 8"/>
          <p:cNvSpPr/>
          <p:nvPr/>
        </p:nvSpPr>
        <p:spPr>
          <a:xfrm>
            <a:off x="9614096" y="2327625"/>
            <a:ext cx="433809" cy="433809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TextBox 9"/>
          <p:cNvSpPr txBox="1"/>
          <p:nvPr/>
        </p:nvSpPr>
        <p:spPr>
          <a:xfrm>
            <a:off x="4574741" y="2006524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提取图像功能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630105" y="2650210"/>
            <a:ext cx="2931336" cy="144385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编写如下所示的6个函数，实现将所有图像提取到文件功能，将图像文件提取并保存到指定目录。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83577" y="3978383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事件处理程序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83577" y="4468716"/>
            <a:ext cx="2931336" cy="144385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编写函数new_front_cover_button_action()实现单击“选择MP3文件”按钮后的事件处理程序，响应按钮点击事件。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383828" y="3978383"/>
            <a:ext cx="293133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打开MP3文件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383828" y="4468716"/>
            <a:ext cx="2931336" cy="144385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编写函数open_mp3_file()和try_to_open_mp3_file()打开一个指定的MP3文件，读取MP3文件内容。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多媒体剪辑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1043632" y="1558004"/>
            <a:ext cx="8572780" cy="1513522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4" name="AutoShape 4"/>
          <p:cNvSpPr/>
          <p:nvPr/>
        </p:nvSpPr>
        <p:spPr>
          <a:xfrm rot="1800000">
            <a:off x="644958" y="1963388"/>
            <a:ext cx="808893" cy="701803"/>
          </a:xfrm>
          <a:prstGeom prst="hexagon">
            <a:avLst>
              <a:gd name="adj" fmla="val 28663"/>
              <a:gd name="vf" fmla="val 1154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519875" y="1983537"/>
            <a:ext cx="1059059" cy="661505"/>
          </a:xfrm>
          <a:prstGeom prst="rect">
            <a:avLst/>
          </a:prstGeom>
          <a:noFill/>
        </p:spPr>
        <p:txBody>
          <a:bodyPr vert="horz" wrap="square" lIns="95250" tIns="47625" rIns="95250" bIns="47625" rtlCol="0" anchor="ctr" anchorCtr="1">
            <a:no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6" name="TextBox 6"/>
          <p:cNvSpPr txBox="1"/>
          <p:nvPr/>
        </p:nvSpPr>
        <p:spPr>
          <a:xfrm>
            <a:off x="1839654" y="2145030"/>
            <a:ext cx="7409867" cy="86891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编写函数load_tag_into_gui()将音频标签加载到窗体中，将标签信息展示在界面上。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2159565" y="3291252"/>
            <a:ext cx="8572780" cy="1513522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3011101" y="3888105"/>
            <a:ext cx="7409867" cy="86891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编写函数save_button_action()实现单击“保存MP3”按钮后的事件处理程序，将在表单中设置的各个信息编辑为指定的音频文件。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3275499" y="4988243"/>
            <a:ext cx="8572780" cy="1513522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4071520" y="5572125"/>
            <a:ext cx="7409867" cy="86891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编写函数init_id3_tag()初始化标签信息，清空之前的标签内容，为新的标签信息做准备。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 rot="1800000">
            <a:off x="1730824" y="3697112"/>
            <a:ext cx="808893" cy="701803"/>
          </a:xfrm>
          <a:prstGeom prst="hexagon">
            <a:avLst>
              <a:gd name="adj" fmla="val 28663"/>
              <a:gd name="vf" fmla="val 1154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1605741" y="3717260"/>
            <a:ext cx="1059059" cy="661505"/>
          </a:xfrm>
          <a:prstGeom prst="rect">
            <a:avLst/>
          </a:prstGeom>
          <a:noFill/>
        </p:spPr>
        <p:txBody>
          <a:bodyPr vert="horz" wrap="square" lIns="95250" tIns="47625" rIns="95250" bIns="47625" rtlCol="0" anchor="ctr" anchorCtr="1">
            <a:no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 rot="1800000">
            <a:off x="2866220" y="5394102"/>
            <a:ext cx="808893" cy="701803"/>
          </a:xfrm>
          <a:prstGeom prst="hexagon">
            <a:avLst>
              <a:gd name="adj" fmla="val 28663"/>
              <a:gd name="vf" fmla="val 1154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2741137" y="5414251"/>
            <a:ext cx="1059059" cy="661505"/>
          </a:xfrm>
          <a:prstGeom prst="rect">
            <a:avLst/>
          </a:prstGeom>
          <a:noFill/>
        </p:spPr>
        <p:txBody>
          <a:bodyPr vert="horz" wrap="square" lIns="95250" tIns="47625" rIns="95250" bIns="47625" rtlCol="0" anchor="ctr" anchorCtr="1">
            <a:no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100"/>
          </a:p>
        </p:txBody>
      </p:sp>
      <p:sp>
        <p:nvSpPr>
          <p:cNvPr id="15" name="TextBox 15"/>
          <p:cNvSpPr txBox="1"/>
          <p:nvPr/>
        </p:nvSpPr>
        <p:spPr>
          <a:xfrm>
            <a:off x="1835843" y="1723773"/>
            <a:ext cx="3143250" cy="34290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加载标签到窗体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011101" y="3465700"/>
            <a:ext cx="3143250" cy="34290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编辑音频文件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071520" y="5174021"/>
            <a:ext cx="3143250" cy="34290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初始化标签信息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40645" y="1641772"/>
            <a:ext cx="1049655" cy="979170"/>
          </a:xfrm>
          <a:prstGeom prst="downArrow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1707332" y="1785885"/>
            <a:ext cx="716280" cy="69151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0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</a:p>
        </p:txBody>
      </p:sp>
      <p:sp>
        <p:nvSpPr>
          <p:cNvPr id="4" name="TextBox 4"/>
          <p:cNvSpPr txBox="1"/>
          <p:nvPr/>
        </p:nvSpPr>
        <p:spPr>
          <a:xfrm>
            <a:off x="2815769" y="1445091"/>
            <a:ext cx="7852817" cy="618651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清除窗体标签信息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815769" y="2040792"/>
            <a:ext cx="7869353" cy="90212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编写函数clear_gui_tag_entry_element()清除窗体中的标签信息，将标签信息清空，以便输入新的标签内容。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815769" y="3143851"/>
            <a:ext cx="7852817" cy="563658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清除音频封面图像信息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815769" y="3684559"/>
            <a:ext cx="7869555" cy="90212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编写函数clear_image_from_gui()清除音频封面图像信息，将封面图像清空，以便输入新的封面图像。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799031" y="4717412"/>
            <a:ext cx="7869555" cy="691975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修改标签信息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799031" y="5386437"/>
            <a:ext cx="7869555" cy="90212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编写函数put_tag_fields_in_gui_entries()，将音频标签放入到窗体文本框中，实现标签信息的可视化编辑。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多媒体剪辑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1540645" y="3341211"/>
            <a:ext cx="1049655" cy="979170"/>
          </a:xfrm>
          <a:prstGeom prst="downArrow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1707332" y="3485324"/>
            <a:ext cx="716280" cy="69151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0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</a:p>
        </p:txBody>
      </p:sp>
      <p:sp>
        <p:nvSpPr>
          <p:cNvPr id="13" name="AutoShape 13"/>
          <p:cNvSpPr/>
          <p:nvPr/>
        </p:nvSpPr>
        <p:spPr>
          <a:xfrm>
            <a:off x="1540645" y="5027093"/>
            <a:ext cx="1049655" cy="979170"/>
          </a:xfrm>
          <a:prstGeom prst="downArrow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1707332" y="5171206"/>
            <a:ext cx="716280" cy="69151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0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71808" y="1493008"/>
            <a:ext cx="3584000" cy="4864000"/>
          </a:xfrm>
          <a:prstGeom prst="roundRect">
            <a:avLst>
              <a:gd name="adj" fmla="val 8025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839808" y="3200400"/>
            <a:ext cx="3048000" cy="550233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修改标签内容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39808" y="3984313"/>
            <a:ext cx="3048000" cy="183538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编写函数id3_tag_to_fld_val()，根据在文本框中设置的标签信息进行修改，更新音频文件的标签内容。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39808" y="1654597"/>
            <a:ext cx="1990725" cy="128587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sz="57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01.</a:t>
            </a:r>
            <a:endParaRPr lang="en-US" sz="577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多媒体剪辑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4345917" y="1502925"/>
            <a:ext cx="3584000" cy="4864000"/>
          </a:xfrm>
          <a:prstGeom prst="roundRect">
            <a:avLst>
              <a:gd name="adj" fmla="val 8025"/>
            </a:avLst>
          </a:prstGeom>
          <a:solidFill>
            <a:schemeClr val="lt2">
              <a:alpha val="79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4613917" y="3200400"/>
            <a:ext cx="3048000" cy="550233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处理comments信息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613917" y="3994229"/>
            <a:ext cx="3048000" cy="183538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编写函数id3_comments_to_fld_val()处理标签中的comments信息，根据界面输入更新音频文件的comments字段。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613917" y="1664514"/>
            <a:ext cx="1990725" cy="128587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sz="57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02.</a:t>
            </a:r>
            <a:endParaRPr lang="en-US" sz="577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8131833" y="1512842"/>
            <a:ext cx="3584000" cy="4864000"/>
          </a:xfrm>
          <a:prstGeom prst="roundRect">
            <a:avLst>
              <a:gd name="adj" fmla="val 8025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8399833" y="3200400"/>
            <a:ext cx="3048000" cy="56015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显示封面图像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399833" y="4004146"/>
            <a:ext cx="3048000" cy="183538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编写函数display_image_file()在窗体中预览显示用户选择的封面图像，实现封面图像的可视化预览。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399833" y="1674431"/>
            <a:ext cx="3048000" cy="128587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sz="57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03.</a:t>
            </a:r>
            <a:endParaRPr lang="en-US" sz="577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303259" y="1394815"/>
            <a:ext cx="5242560" cy="2194560"/>
          </a:xfrm>
          <a:prstGeom prst="round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303259" y="3911005"/>
            <a:ext cx="5242560" cy="2194560"/>
          </a:xfrm>
          <a:prstGeom prst="round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715856" y="3911005"/>
            <a:ext cx="5242560" cy="2194560"/>
          </a:xfrm>
          <a:prstGeom prst="round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715856" y="1378942"/>
            <a:ext cx="5242560" cy="2194560"/>
          </a:xfrm>
          <a:prstGeom prst="round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6703007" y="4126373"/>
            <a:ext cx="4295775" cy="62865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获取当前封面的MIME类型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703007" y="4705286"/>
            <a:ext cx="44767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编写函数get_new_front_cover_mime_type()，获取新的当前封面的MIME类型，确保封面的正确性。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98702" y="1610183"/>
            <a:ext cx="4295775" cy="62865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删除图像事件处理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98702" y="2189096"/>
            <a:ext cx="44767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编写函数remove_button_action()和remove_all_images_from_id3_tag()实现“删除所有图像”按钮的事件处理程序。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686105" y="1610183"/>
            <a:ext cx="4295775" cy="62865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添加新封面图像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686105" y="2189096"/>
            <a:ext cx="44767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编写函数put_new_image_into_tag()将新的封面图像添加到音频标签，实现封面图像的更换。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98702" y="4126373"/>
            <a:ext cx="4295775" cy="62865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显示当前封面图像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98702" y="4705286"/>
            <a:ext cx="44767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编写函数should_display_image()显示当前封面图像，判断是否需要显示封面图像，并执行相应的显示操作。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多媒体剪辑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8539" y="1671764"/>
            <a:ext cx="7924800" cy="21621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725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10725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98539" y="3724145"/>
            <a:ext cx="4943475" cy="6286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7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  <a:endParaRPr lang="en-US" sz="27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简易播放器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14667" r="14667"/>
          <a:stretch>
            <a:fillRect/>
          </a:stretch>
        </p:blipFill>
        <p:spPr>
          <a:xfrm>
            <a:off x="425795" y="2384018"/>
            <a:ext cx="3415971" cy="3415971"/>
          </a:xfrm>
          <a:prstGeom prst="ellipse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使用audioop播放指定的音乐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4113475" y="1643082"/>
            <a:ext cx="3657600" cy="2219857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312581" y="1893684"/>
            <a:ext cx="3251104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audioop模块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312581" y="2463837"/>
            <a:ext cx="3251104" cy="105585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Python中，audioop模块包含了对声音片段的一些有用操作，如添加、删除、修改等。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8070842" y="1650556"/>
            <a:ext cx="3657600" cy="2219857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8269948" y="1901159"/>
            <a:ext cx="3251104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声音片段操作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269948" y="2471312"/>
            <a:ext cx="3251104" cy="105585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audioop模块可以对存储在bytes-like对象中的有符号整数采样81624或32位宽的声音片段进行操作。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4120950" y="4294709"/>
            <a:ext cx="3657600" cy="2219857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4320056" y="4545312"/>
            <a:ext cx="3251104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音频编码格式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320056" y="5115465"/>
            <a:ext cx="3251104" cy="105585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audioop模块支持多种音频编码格式，如ALAW、ULAW等，可以根据需求选择合适的编码方式。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8078316" y="4302184"/>
            <a:ext cx="3657600" cy="2219857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8277423" y="4552787"/>
            <a:ext cx="3251104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音频处理函数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277423" y="5122940"/>
            <a:ext cx="3251104" cy="105585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audioop模块提供了多个处理音频的函数，如add、adpcm2lin、alaw2lin等，用于实现各种音频效果。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33344" r="33344"/>
          <a:stretch>
            <a:fillRect/>
          </a:stretch>
        </p:blipFill>
        <p:spPr>
          <a:xfrm>
            <a:off x="640619" y="1239230"/>
            <a:ext cx="3783578" cy="504477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使用模块wave读取和写入WAV文件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4195024" y="478701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195024" y="301808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195024" y="1237957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5259845" y="2945478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open函数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259845" y="3472246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wave.open()函数用于打开WAV文件，可以指定文件路径和打开模式，返回一个Wave_read或Wave_write对象。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72199" y="4714408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openfp函数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272199" y="5252378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wave.openfp()函数是wave.open()的同义词，用于维持向后兼容性，用法与wave.open()相同。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272221" y="1165346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wave模块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272221" y="1692114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Python中，wave模块用于读取和写入WAV格式的音频文件，支持打开、关闭、读取和写入WAV文件。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4629608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3911804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4629608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3911804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7" name="AutoShape 17"/>
          <p:cNvSpPr/>
          <p:nvPr/>
        </p:nvSpPr>
        <p:spPr>
          <a:xfrm>
            <a:off x="4629608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8" name="AutoShape 18"/>
          <p:cNvSpPr/>
          <p:nvPr/>
        </p:nvSpPr>
        <p:spPr>
          <a:xfrm>
            <a:off x="3911804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9" name="TextBox 19"/>
          <p:cNvSpPr txBox="1"/>
          <p:nvPr/>
        </p:nvSpPr>
        <p:spPr>
          <a:xfrm>
            <a:off x="4162763" y="4825850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162763" y="3056920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4162763" y="1276789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3312" y="1743101"/>
            <a:ext cx="3394942" cy="1865457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623312" y="3209213"/>
            <a:ext cx="3394942" cy="2857500"/>
          </a:xfrm>
          <a:prstGeom prst="roundRect">
            <a:avLst>
              <a:gd name="adj" fmla="val 7195"/>
            </a:avLst>
          </a:prstGeom>
          <a:solidFill>
            <a:srgbClr val="FFFFFF">
              <a:alpha val="100000"/>
            </a:srgbClr>
          </a:solidFill>
          <a:effectLst>
            <a:outerShdw blurRad="342900">
              <a:srgbClr val="000000">
                <a:alpha val="5000"/>
              </a:srgbClr>
            </a:outerShdw>
          </a:effectLst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t="8789" b="8789"/>
          <a:stretch>
            <a:fillRect/>
          </a:stretch>
        </p:blipFill>
        <p:spPr>
          <a:xfrm>
            <a:off x="8189230" y="1775853"/>
            <a:ext cx="3394942" cy="1865457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8189230" y="3209213"/>
            <a:ext cx="3394942" cy="2857500"/>
          </a:xfrm>
          <a:prstGeom prst="roundRect">
            <a:avLst>
              <a:gd name="adj" fmla="val 7195"/>
            </a:avLst>
          </a:prstGeom>
          <a:solidFill>
            <a:srgbClr val="FFFFFF">
              <a:alpha val="100000"/>
            </a:srgbClr>
          </a:solidFill>
          <a:effectLst>
            <a:outerShdw blurRad="342900">
              <a:srgbClr val="000000">
                <a:alpha val="5000"/>
              </a:srgbClr>
            </a:outerShdw>
          </a:effectLst>
        </p:spPr>
      </p:sp>
      <p:sp>
        <p:nvSpPr>
          <p:cNvPr id="6" name="TextBox 6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使用模块wave读取和写入WAV文件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29057" y="3453550"/>
            <a:ext cx="3183452" cy="559238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Error异常</a:t>
            </a:r>
            <a:endParaRPr 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11743" y="4164695"/>
            <a:ext cx="3018080" cy="1613061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wave.Error异常是在遇到WAV规范违反或实现缺陷时出现的错误，需要按照异常信息排查并修复问题。</a:t>
            </a:r>
            <a:endParaRPr lang="en-US" sz="1500">
              <a:solidFill>
                <a:srgbClr val="000000">
                  <a:alpha val="69804"/>
                  <a:alpha val="7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 t="22295" b="22295"/>
          <a:stretch>
            <a:fillRect/>
          </a:stretch>
        </p:blipFill>
        <p:spPr>
          <a:xfrm>
            <a:off x="4405937" y="1779195"/>
            <a:ext cx="3394942" cy="1865457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405937" y="3209213"/>
            <a:ext cx="3394942" cy="2857500"/>
          </a:xfrm>
          <a:prstGeom prst="roundRect">
            <a:avLst>
              <a:gd name="adj" fmla="val 7195"/>
            </a:avLst>
          </a:prstGeom>
          <a:solidFill>
            <a:srgbClr val="FFFFFF">
              <a:alpha val="100000"/>
            </a:srgbClr>
          </a:solidFill>
          <a:effectLst>
            <a:outerShdw blurRad="342900">
              <a:srgbClr val="000000">
                <a:alpha val="5000"/>
              </a:srgbClr>
            </a:outerShdw>
          </a:effectLst>
        </p:spPr>
      </p:sp>
      <p:sp>
        <p:nvSpPr>
          <p:cNvPr id="11" name="TextBox 11"/>
          <p:cNvSpPr txBox="1"/>
          <p:nvPr/>
        </p:nvSpPr>
        <p:spPr>
          <a:xfrm>
            <a:off x="4511682" y="3453550"/>
            <a:ext cx="3183452" cy="559238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close方法</a:t>
            </a:r>
            <a:endParaRPr 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294976" y="3453550"/>
            <a:ext cx="3183452" cy="559238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getnchannels方法</a:t>
            </a:r>
            <a:endParaRPr 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594368" y="4164695"/>
            <a:ext cx="3018080" cy="1613061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Wave_read.close()方法用于关闭WAV文件流，使实例不可用，同时释放相关资源，确保文件正确关闭。</a:t>
            </a:r>
            <a:endParaRPr lang="en-US" sz="1500">
              <a:solidFill>
                <a:srgbClr val="000000">
                  <a:alpha val="69804"/>
                  <a:alpha val="7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377661" y="4164695"/>
            <a:ext cx="3018080" cy="1613061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Wave_read.getnchannels()方法用于返回音频通道数，单声道返回1，立体声返回2。</a:t>
            </a:r>
            <a:endParaRPr lang="en-US" sz="1500">
              <a:solidFill>
                <a:srgbClr val="000000">
                  <a:alpha val="69804"/>
                  <a:alpha val="7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4963" y="2034175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Wave_read.getsampwidth()方法用于返回样本宽度，以字节为单位，表示每个样本所占的空间大小。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54963" y="1575832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getsampwidth方法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4963" y="3530045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Wave_read.getframerate()方法用于返回采样频率，表示每秒钟采样的次数，越高则音质越好。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4963" y="3071702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getframerate方法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54963" y="5118981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Wave_read.getnframes()方法用于返回音频的帧数，表示音频数据的总量，越多则音频越长。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4963" y="4660638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getnframes方法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l="417" r="417"/>
          <a:stretch>
            <a:fillRect/>
          </a:stretch>
        </p:blipFill>
        <p:spPr>
          <a:xfrm>
            <a:off x="6738931" y="1450035"/>
            <a:ext cx="4792980" cy="4792980"/>
          </a:xfrm>
          <a:prstGeom prst="ellipse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使用模块wave读取和写入WAV文件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62463" y="2088071"/>
            <a:ext cx="3267075" cy="3267075"/>
          </a:xfrm>
          <a:prstGeom prst="ellipse">
            <a:avLst/>
          </a:prstGeom>
          <a:ln w="57150">
            <a:solidFill>
              <a:schemeClr val="accent1"/>
            </a:solidFill>
            <a:prstDash val="solid"/>
          </a:ln>
        </p:spPr>
      </p:pic>
      <p:sp>
        <p:nvSpPr>
          <p:cNvPr id="3" name="TextBox 3"/>
          <p:cNvSpPr txBox="1"/>
          <p:nvPr/>
        </p:nvSpPr>
        <p:spPr>
          <a:xfrm>
            <a:off x="539110" y="2972036"/>
            <a:ext cx="3314231" cy="64799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getcomptype方法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059848" y="1716027"/>
            <a:ext cx="3314231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Wave_read.readframes(n)方法用于读取并返回最多n个音频帧，以字节为单位，实现音频数据的读取。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059848" y="1097369"/>
            <a:ext cx="3314231" cy="62295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96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readframes方法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059848" y="4019931"/>
            <a:ext cx="3314231" cy="547835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rewind方法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059848" y="4565142"/>
            <a:ext cx="3314231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Wave_read.rewind()方法用于将文件指针回滚到音频流的开头，重新开始读取音频数据。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39110" y="3620031"/>
            <a:ext cx="3314231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Wave_read.getcomptype()方法用于返回压缩类型，NONE是唯一支持的类型，表示音频数据未压缩。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使用模块wave读取和写入WAV文件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17167" r="17167"/>
          <a:stretch>
            <a:fillRect/>
          </a:stretch>
        </p:blipFill>
        <p:spPr>
          <a:xfrm>
            <a:off x="476023" y="1726817"/>
            <a:ext cx="4434841" cy="4434841"/>
          </a:xfrm>
          <a:prstGeom prst="round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562187" y="4881292"/>
            <a:ext cx="6000750" cy="711336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setsampwidth方法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267801" y="5523753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Wave_write.setsampwidth(n)方法用于将样本宽度设置为n个字节，控制每个样本所占的空间大小。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5267801" y="1835975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5562187" y="1621998"/>
            <a:ext cx="6000750" cy="666079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close方法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267801" y="2234038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Wave_write.close()方法用于关闭WAV文件，如果文件已由wave打开则关闭该文件。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562187" y="3262274"/>
            <a:ext cx="6000750" cy="697555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setnchannels方法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67801" y="3896612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Wave_write.setnchannels(n)方法用于设置通道数，根据需要调整音频通道的数量。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使用模块wave读取和写入WAV文件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5267801" y="3491989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5267801" y="5117897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jEzODRkZWViM2QzYWI0YjllZTNhMWE5YzM0MGNmNWY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20A49"/>
      </a:dk1>
      <a:lt1>
        <a:srgbClr val="FBFEFF"/>
      </a:lt1>
      <a:dk2>
        <a:srgbClr val="020A49"/>
      </a:dk2>
      <a:lt2>
        <a:srgbClr val="CADDF0"/>
      </a:lt2>
      <a:accent1>
        <a:srgbClr val="1338FD"/>
      </a:accent1>
      <a:accent2>
        <a:srgbClr val="1338FD"/>
      </a:accent2>
      <a:accent3>
        <a:srgbClr val="1B96DB"/>
      </a:accent3>
      <a:accent4>
        <a:srgbClr val="32C5DA"/>
      </a:accent4>
      <a:accent5>
        <a:srgbClr val="1CCDF0"/>
      </a:accent5>
      <a:accent6>
        <a:srgbClr val="338DE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4632</Words>
  <Application>WPS 演示</Application>
  <PresentationFormat>On-screen Show (4:3)</PresentationFormat>
  <Paragraphs>401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企业用户_1137981743</cp:lastModifiedBy>
  <cp:revision>2</cp:revision>
  <dcterms:created xsi:type="dcterms:W3CDTF">2006-08-16T00:00:00Z</dcterms:created>
  <dcterms:modified xsi:type="dcterms:W3CDTF">2024-06-25T08:38:36Z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4ADA89C284714A85AE15FF3BA0BEC286_12</vt:lpwstr>
  </property>
  <property fmtid="{D5CDD505-2E9C-101B-9397-08002B2CF9AE}" pid="3" name="KSOProductBuildVer">
    <vt:lpwstr>2052-12.1.0.16929</vt:lpwstr>
  </property>
</Properties>
</file>