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slides/slide25.xml" Type="http://schemas.openxmlformats.org/officeDocument/2006/relationships/slide"/><Relationship Id="rId31" Target="slides/slide26.xml" Type="http://schemas.openxmlformats.org/officeDocument/2006/relationships/slide"/><Relationship Id="rId32" Target="slides/slide27.xml" Type="http://schemas.openxmlformats.org/officeDocument/2006/relationships/slide"/><Relationship Id="rId33" Target="slides/slide28.xml" Type="http://schemas.openxmlformats.org/officeDocument/2006/relationships/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1.jpeg" Type="http://schemas.openxmlformats.org/officeDocument/2006/relationships/image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2.png" Type="http://schemas.openxmlformats.org/officeDocument/2006/relationships/image"/><Relationship Id="rId4" Target="../media/image13.jpeg" Type="http://schemas.openxmlformats.org/officeDocument/2006/relationships/image"/><Relationship Id="rId5" Target="../media/image14.jpeg" Type="http://schemas.openxmlformats.org/officeDocument/2006/relationships/image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5.png" Type="http://schemas.openxmlformats.org/officeDocument/2006/relationships/image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6.png" Type="http://schemas.openxmlformats.org/officeDocument/2006/relationships/image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7.jpeg" Type="http://schemas.openxmlformats.org/officeDocument/2006/relationships/image"/><Relationship Id="rId4" Target="../media/image18.jpeg" Type="http://schemas.openxmlformats.org/officeDocument/2006/relationships/image"/><Relationship Id="rId5" Target="../media/image19.png" Type="http://schemas.openxmlformats.org/officeDocument/2006/relationships/image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png" Type="http://schemas.openxmlformats.org/officeDocument/2006/relationships/image"/></Relationships>
</file>

<file path=ppt/slides/_rels/slide2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20.png" Type="http://schemas.openxmlformats.org/officeDocument/2006/relationships/image"/></Relationships>
</file>

<file path=ppt/slides/_rels/slide2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21.jpeg" Type="http://schemas.openxmlformats.org/officeDocument/2006/relationships/image"/></Relationships>
</file>

<file path=ppt/slides/_rels/slide2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2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2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22.jpeg" Type="http://schemas.openxmlformats.org/officeDocument/2006/relationships/image"/><Relationship Id="rId4" Target="../media/image23.jpeg" Type="http://schemas.openxmlformats.org/officeDocument/2006/relationships/image"/><Relationship Id="rId5" Target="../media/image24.png" Type="http://schemas.openxmlformats.org/officeDocument/2006/relationships/image"/></Relationships>
</file>

<file path=ppt/slides/_rels/slide2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2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25.png" Type="http://schemas.openxmlformats.org/officeDocument/2006/relationships/image"/></Relationships>
</file>

<file path=ppt/slides/_rels/slide2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26.png" Type="http://schemas.openxmlformats.org/officeDocument/2006/relationships/image"/></Relationships>
</file>

<file path=ppt/slides/_rels/slide2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7.pn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5.jpeg" Type="http://schemas.openxmlformats.org/officeDocument/2006/relationships/image"/><Relationship Id="rId4" Target="../media/image6.jpeg" Type="http://schemas.openxmlformats.org/officeDocument/2006/relationships/image"/><Relationship Id="rId5" Target="../media/image7.jpe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8.pn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9.jpe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0.jpe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633841" y="1525651"/>
            <a:ext cx="5943600" cy="2085975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rmAutofit/>
          </a:bodyPr>
          <a:lstStyle/>
          <a:p>
            <a:pPr>
              <a:lnSpc>
                <a:spcPct val="114999"/>
              </a:lnSpc>
            </a:pPr>
            <a:r>
              <a:rPr lang="en-US" b="true" sz="54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第14章  综合实战：大型RPG游戏
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 l="16750" r="16750"/>
          <a:stretch>
            <a:fillRect/>
          </a:stretch>
        </p:blipFill>
        <p:spPr>
          <a:xfrm rot="0">
            <a:off x="4462463" y="2088071"/>
            <a:ext cx="3267075" cy="3267075"/>
          </a:xfrm>
          <a:prstGeom prst="ellipse">
            <a:avLst/>
          </a:prstGeom>
          <a:ln w="57150">
            <a:solidFill>
              <a:schemeClr val="accent1"/>
            </a:solidFill>
            <a:prstDash val="solid"/>
          </a:ln>
        </p:spPr>
      </p:pic>
      <p:sp>
        <p:nvSpPr>
          <p:cNvPr name="TextBox 3" id="3"/>
          <p:cNvSpPr txBox="true"/>
          <p:nvPr/>
        </p:nvSpPr>
        <p:spPr>
          <a:xfrm rot="0">
            <a:off x="539110" y="2972036"/>
            <a:ext cx="3314231" cy="647995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六区探索与挑战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8059848" y="1716027"/>
            <a:ext cx="3314231" cy="1580007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游戏提供带有词缀描述的随机项目，超过20种类型，包括4种稀有类型（普通、魔法、稀有、传说）。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8059848" y="1097369"/>
            <a:ext cx="3314231" cy="622955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96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技能与项目多样性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8059848" y="4019931"/>
            <a:ext cx="3314231" cy="547835"/>
          </a:xfrm>
          <a:prstGeom prst="rect">
            <a:avLst/>
          </a:prstGeom>
          <a:ln/>
        </p:spPr>
        <p:txBody>
          <a:bodyPr anchor="b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升级与词缀系统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8059848" y="4565142"/>
            <a:ext cx="3314231" cy="1580007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玩家拥有15种技能，敌人拥有7种技能，玩家通过完成任务进行升级，最高可以升级到60级，采用词缀系统。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39110" y="3620031"/>
            <a:ext cx="3314231" cy="1580007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玩家可进入六个区域，每个区域有独特敌人和场景，共180种敌人，重点实现普通、精英、小Boss和Boss类型。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游戏特色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模块划分</a:t>
            </a:r>
          </a:p>
        </p:txBody>
      </p:sp>
      <p:sp>
        <p:nvSpPr>
          <p:cNvPr name="AutoShape 3" id="3"/>
          <p:cNvSpPr/>
          <p:nvPr/>
        </p:nvSpPr>
        <p:spPr>
          <a:xfrm rot="0">
            <a:off x="614667" y="2788924"/>
            <a:ext cx="3473061" cy="3524898"/>
          </a:xfrm>
          <a:prstGeom prst="roundRect">
            <a:avLst>
              <a:gd fmla="val 7214" name="adj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TextBox 4" id="4"/>
          <p:cNvSpPr txBox="true"/>
          <p:nvPr/>
        </p:nvSpPr>
        <p:spPr>
          <a:xfrm rot="0">
            <a:off x="831204" y="4473654"/>
            <a:ext cx="3039989" cy="1483371"/>
          </a:xfrm>
          <a:prstGeom prst="rect">
            <a:avLst/>
          </a:prstGeom>
          <a:ln/>
        </p:spPr>
        <p:txBody>
          <a:bodyPr anchor="t" rtlCol="false" lIns="114300" rIns="114300" tIns="57150" bIns="57150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本项目由多个Python程序文件、CSV数据文件和素材文件构成，功能模块结构如图14-1所示。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831204" y="3757533"/>
            <a:ext cx="3039989" cy="612447"/>
          </a:xfrm>
          <a:prstGeom prst="rect">
            <a:avLst/>
          </a:prstGeom>
          <a:ln/>
        </p:spPr>
        <p:txBody>
          <a:bodyPr anchor="ctr" rtlCol="false" lIns="114300" rIns="114300" tIns="57150" bIns="57150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项目构成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4359469" y="2788924"/>
            <a:ext cx="3473061" cy="3524898"/>
          </a:xfrm>
          <a:prstGeom prst="roundRect">
            <a:avLst>
              <a:gd fmla="val 7214" name="adj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TextBox 7" id="7"/>
          <p:cNvSpPr txBox="true"/>
          <p:nvPr/>
        </p:nvSpPr>
        <p:spPr>
          <a:xfrm rot="0">
            <a:off x="4576006" y="4473654"/>
            <a:ext cx="3039989" cy="1483371"/>
          </a:xfrm>
          <a:prstGeom prst="rect">
            <a:avLst/>
          </a:prstGeom>
          <a:ln/>
        </p:spPr>
        <p:txBody>
          <a:bodyPr anchor="t" rtlCol="false" lIns="114300" rIns="114300" tIns="57150" bIns="57150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功能模块包括角色扮演、敌人设计、物品装备、技能系统、任务系统、界面显示和音效处理等。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4576006" y="3757533"/>
            <a:ext cx="3039989" cy="612447"/>
          </a:xfrm>
          <a:prstGeom prst="rect">
            <a:avLst/>
          </a:prstGeom>
          <a:ln/>
        </p:spPr>
        <p:txBody>
          <a:bodyPr anchor="ctr" rtlCol="false" lIns="114300" rIns="114300" tIns="57150" bIns="57150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文件列表</a:t>
            </a:r>
          </a:p>
        </p:txBody>
      </p:sp>
      <p:sp>
        <p:nvSpPr>
          <p:cNvPr name="AutoShape 9" id="9"/>
          <p:cNvSpPr/>
          <p:nvPr/>
        </p:nvSpPr>
        <p:spPr>
          <a:xfrm rot="0">
            <a:off x="8104272" y="2788924"/>
            <a:ext cx="3473061" cy="3524898"/>
          </a:xfrm>
          <a:prstGeom prst="roundRect">
            <a:avLst>
              <a:gd fmla="val 7214" name="adj"/>
            </a:avLst>
          </a:prstGeom>
          <a:solidFill>
            <a:schemeClr val="lt2">
              <a:alpha val="79000"/>
            </a:schemeClr>
          </a:solidFill>
          <a:ln/>
        </p:spPr>
      </p:sp>
      <p:sp>
        <p:nvSpPr>
          <p:cNvPr name="TextBox 10" id="10"/>
          <p:cNvSpPr txBox="true"/>
          <p:nvPr/>
        </p:nvSpPr>
        <p:spPr>
          <a:xfrm rot="0">
            <a:off x="8320808" y="4473654"/>
            <a:ext cx="3039989" cy="1483371"/>
          </a:xfrm>
          <a:prstGeom prst="rect">
            <a:avLst/>
          </a:prstGeom>
          <a:ln/>
        </p:spPr>
        <p:txBody>
          <a:bodyPr anchor="t" rtlCol="false" lIns="114300" rIns="114300" tIns="57150" bIns="57150" anchorCtr="true" vert="horz" wrap="square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每个功能模块都负责游戏的不同方面，确保游戏的顺利进行和良好体验。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8320808" y="3757533"/>
            <a:ext cx="3039989" cy="612447"/>
          </a:xfrm>
          <a:prstGeom prst="rect">
            <a:avLst/>
          </a:prstGeom>
          <a:ln/>
        </p:spPr>
        <p:txBody>
          <a:bodyPr anchor="ctr" rtlCol="false" lIns="114300" rIns="114300" tIns="57150" bIns="57150" anchorCtr="true" vert="horz"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模块功能</a:t>
            </a:r>
          </a:p>
        </p:txBody>
      </p:sp>
      <p:pic>
        <p:nvPicPr>
          <p:cNvPr name="Picture 12" id="12"/>
          <p:cNvPicPr>
            <a:picLocks noChangeAspect="true"/>
          </p:cNvPicPr>
          <p:nvPr/>
        </p:nvPicPr>
        <p:blipFill>
          <a:blip r:embed="rId3"/>
          <a:srcRect l="13000" r="13000"/>
          <a:stretch>
            <a:fillRect/>
          </a:stretch>
        </p:blipFill>
        <p:spPr>
          <a:xfrm rot="0">
            <a:off x="8834133" y="1691999"/>
            <a:ext cx="1905000" cy="1905000"/>
          </a:xfrm>
          <a:prstGeom prst="ellipse">
            <a:avLst/>
          </a:prstGeom>
          <a:ln w="38100">
            <a:solidFill>
              <a:schemeClr val="accent1"/>
            </a:solidFill>
            <a:prstDash val="solid"/>
          </a:ln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4"/>
          <a:srcRect l="16708" r="16708"/>
          <a:stretch>
            <a:fillRect/>
          </a:stretch>
        </p:blipFill>
        <p:spPr>
          <a:xfrm rot="0">
            <a:off x="5123204" y="1691999"/>
            <a:ext cx="1905000" cy="1905000"/>
          </a:xfrm>
          <a:prstGeom prst="ellipse">
            <a:avLst/>
          </a:prstGeom>
          <a:ln w="38100">
            <a:solidFill>
              <a:schemeClr val="accent1"/>
            </a:solidFill>
            <a:prstDash val="solid"/>
          </a:ln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5"/>
          <a:srcRect l="16667" r="16667"/>
          <a:stretch>
            <a:fillRect/>
          </a:stretch>
        </p:blipFill>
        <p:spPr>
          <a:xfrm rot="0">
            <a:off x="1412275" y="1691999"/>
            <a:ext cx="1905000" cy="1905000"/>
          </a:xfrm>
          <a:prstGeom prst="ellipse">
            <a:avLst/>
          </a:prstGeom>
          <a:ln w="38100">
            <a:solidFill>
              <a:schemeClr val="accent1"/>
            </a:solidFill>
            <a:prstDash val="solid"/>
          </a:ln>
        </p:spPr>
      </p:pic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356704" y="2388266"/>
            <a:ext cx="5981700" cy="137160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b="true" sz="66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853596" y="4258462"/>
            <a:ext cx="10484808" cy="1798058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b="true" sz="405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数据模块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>
            <a:alphaModFix amt="100000"/>
          </a:blip>
          <a:srcRect l="30219" r="30219"/>
          <a:stretch>
            <a:fillRect/>
          </a:stretch>
        </p:blipFill>
        <p:spPr>
          <a:xfrm rot="0">
            <a:off x="640619" y="1239230"/>
            <a:ext cx="3783578" cy="5044771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Item数据</a:t>
            </a:r>
          </a:p>
        </p:txBody>
      </p:sp>
      <p:sp>
        <p:nvSpPr>
          <p:cNvPr name="AutoShape 4" id="4"/>
          <p:cNvSpPr/>
          <p:nvPr/>
        </p:nvSpPr>
        <p:spPr>
          <a:xfrm rot="0">
            <a:off x="4195024" y="4787018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5" id="5"/>
          <p:cNvSpPr/>
          <p:nvPr/>
        </p:nvSpPr>
        <p:spPr>
          <a:xfrm rot="0">
            <a:off x="4195024" y="3018088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6" id="6"/>
          <p:cNvSpPr/>
          <p:nvPr/>
        </p:nvSpPr>
        <p:spPr>
          <a:xfrm rot="0">
            <a:off x="4195024" y="1237957"/>
            <a:ext cx="701468" cy="550104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7" id="7"/>
          <p:cNvSpPr txBox="true"/>
          <p:nvPr/>
        </p:nvSpPr>
        <p:spPr>
          <a:xfrm rot="0">
            <a:off x="5259845" y="2945478"/>
            <a:ext cx="6286500" cy="695325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Item类型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259845" y="3472246"/>
            <a:ext cx="6124575" cy="124777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本项目中提供了20种Item类型，其中4种稀有类型（普通、魔法、稀有、传说），用于模拟《暗黑破坏神》的装备系统。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72199" y="4714408"/>
            <a:ext cx="6286500" cy="695325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Item结构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272199" y="5252378"/>
            <a:ext cx="6124575" cy="124777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Item数据对应的程序文件是item.py，通过创建类Item来模拟暗黑破坏神的装备系统，Item的结构由csv文件定义。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272221" y="1165346"/>
            <a:ext cx="6286500" cy="695325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Item数据信息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5272221" y="1692114"/>
            <a:ext cx="6124575" cy="124777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在文件item.csv中提供了系统内所有和Item相关的数据信息，包括装备物品和Affix标记的随机Item。</a:t>
            </a:r>
          </a:p>
        </p:txBody>
      </p:sp>
      <p:sp>
        <p:nvSpPr>
          <p:cNvPr name="AutoShape 13" id="13"/>
          <p:cNvSpPr/>
          <p:nvPr/>
        </p:nvSpPr>
        <p:spPr>
          <a:xfrm rot="0">
            <a:off x="4629608" y="478701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4" id="14"/>
          <p:cNvSpPr/>
          <p:nvPr/>
        </p:nvSpPr>
        <p:spPr>
          <a:xfrm rot="0">
            <a:off x="3911804" y="478701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5" id="15"/>
          <p:cNvSpPr/>
          <p:nvPr/>
        </p:nvSpPr>
        <p:spPr>
          <a:xfrm rot="0">
            <a:off x="4629608" y="301808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6" id="16"/>
          <p:cNvSpPr/>
          <p:nvPr/>
        </p:nvSpPr>
        <p:spPr>
          <a:xfrm rot="0">
            <a:off x="3911804" y="3018088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7" id="17"/>
          <p:cNvSpPr/>
          <p:nvPr/>
        </p:nvSpPr>
        <p:spPr>
          <a:xfrm rot="0">
            <a:off x="4629608" y="1237957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8" id="18"/>
          <p:cNvSpPr/>
          <p:nvPr/>
        </p:nvSpPr>
        <p:spPr>
          <a:xfrm rot="0">
            <a:off x="3911804" y="1237957"/>
            <a:ext cx="550104" cy="55010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19" id="19"/>
          <p:cNvSpPr txBox="true"/>
          <p:nvPr/>
        </p:nvSpPr>
        <p:spPr>
          <a:xfrm rot="0">
            <a:off x="4162763" y="4825850"/>
            <a:ext cx="765990" cy="472440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b="true" sz="2325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4162763" y="3056920"/>
            <a:ext cx="765990" cy="472440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b="true" sz="2325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4162763" y="1276789"/>
            <a:ext cx="765990" cy="472440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b="true" sz="2325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rot="0">
            <a:off x="4819333" y="3720618"/>
            <a:ext cx="2167467" cy="2120348"/>
          </a:xfrm>
          <a:custGeom>
            <a:avLst/>
            <a:gdLst/>
            <a:ahLst/>
            <a:cxnLst/>
            <a:rect r="r" b="b" t="t" l="l"/>
            <a:pathLst>
              <a:path h="1905000" w="1905000">
                <a:moveTo>
                  <a:pt x="0" y="0"/>
                </a:moveTo>
                <a:lnTo>
                  <a:pt x="952500" y="1647825"/>
                </a:lnTo>
                <a:lnTo>
                  <a:pt x="1905000" y="0"/>
                </a:lnTo>
                <a:close/>
              </a:path>
            </a:pathLst>
          </a:custGeom>
          <a:solidFill>
            <a:schemeClr val="accent1">
              <a:alpha val="24000"/>
            </a:schemeClr>
          </a:solidFill>
          <a:ln/>
        </p:spPr>
      </p:sp>
      <p:sp>
        <p:nvSpPr>
          <p:cNvPr name="AutoShape 3" id="3"/>
          <p:cNvSpPr/>
          <p:nvPr/>
        </p:nvSpPr>
        <p:spPr>
          <a:xfrm rot="0">
            <a:off x="6056764" y="3865013"/>
            <a:ext cx="2167467" cy="1826280"/>
          </a:xfrm>
          <a:prstGeom prst="triangl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4" id="4"/>
          <p:cNvSpPr/>
          <p:nvPr/>
        </p:nvSpPr>
        <p:spPr>
          <a:xfrm rot="0">
            <a:off x="3583984" y="3865013"/>
            <a:ext cx="2167467" cy="1826280"/>
          </a:xfrm>
          <a:prstGeom prst="triangl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5" id="5"/>
          <p:cNvSpPr/>
          <p:nvPr/>
        </p:nvSpPr>
        <p:spPr>
          <a:xfrm rot="0">
            <a:off x="4819333" y="1711093"/>
            <a:ext cx="2167467" cy="1826280"/>
          </a:xfrm>
          <a:prstGeom prst="triangl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Freeform 6" id="6"/>
          <p:cNvSpPr/>
          <p:nvPr/>
        </p:nvSpPr>
        <p:spPr>
          <a:xfrm rot="0">
            <a:off x="5550854" y="3017181"/>
            <a:ext cx="704427" cy="520192"/>
          </a:xfrm>
          <a:custGeom>
            <a:avLst/>
            <a:gdLst/>
            <a:ahLst/>
            <a:cxnLst/>
            <a:rect r="r" b="b" t="t" l="l"/>
            <a:pathLst>
              <a:path h="1905000" w="1905000">
                <a:moveTo>
                  <a:pt x="952500" y="0"/>
                </a:moveTo>
                <a:lnTo>
                  <a:pt x="0" y="952500"/>
                </a:lnTo>
                <a:lnTo>
                  <a:pt x="476250" y="952500"/>
                </a:lnTo>
                <a:lnTo>
                  <a:pt x="476250" y="1905000"/>
                </a:lnTo>
                <a:lnTo>
                  <a:pt x="1428750" y="1905000"/>
                </a:lnTo>
                <a:lnTo>
                  <a:pt x="1428750" y="952500"/>
                </a:lnTo>
                <a:lnTo>
                  <a:pt x="1905000" y="952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lt1">
              <a:alpha val="100000"/>
            </a:schemeClr>
          </a:solidFill>
          <a:ln/>
        </p:spPr>
      </p:sp>
      <p:sp>
        <p:nvSpPr>
          <p:cNvPr name="Freeform 7" id="7"/>
          <p:cNvSpPr/>
          <p:nvPr/>
        </p:nvSpPr>
        <p:spPr>
          <a:xfrm rot="7259206">
            <a:off x="6451177" y="4674355"/>
            <a:ext cx="704427" cy="520192"/>
          </a:xfrm>
          <a:custGeom>
            <a:avLst/>
            <a:gdLst/>
            <a:ahLst/>
            <a:cxnLst/>
            <a:rect r="r" b="b" t="t" l="l"/>
            <a:pathLst>
              <a:path h="1905000" w="1905000">
                <a:moveTo>
                  <a:pt x="952500" y="0"/>
                </a:moveTo>
                <a:lnTo>
                  <a:pt x="0" y="952500"/>
                </a:lnTo>
                <a:lnTo>
                  <a:pt x="476250" y="952500"/>
                </a:lnTo>
                <a:lnTo>
                  <a:pt x="476250" y="1905000"/>
                </a:lnTo>
                <a:lnTo>
                  <a:pt x="1428750" y="1905000"/>
                </a:lnTo>
                <a:lnTo>
                  <a:pt x="1428750" y="952500"/>
                </a:lnTo>
                <a:lnTo>
                  <a:pt x="1905000" y="952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lt1">
              <a:alpha val="100000"/>
            </a:schemeClr>
          </a:solidFill>
          <a:ln/>
        </p:spPr>
      </p:sp>
      <p:sp>
        <p:nvSpPr>
          <p:cNvPr name="Freeform 8" id="8"/>
          <p:cNvSpPr/>
          <p:nvPr/>
        </p:nvSpPr>
        <p:spPr>
          <a:xfrm rot="-7221168">
            <a:off x="4654295" y="4664343"/>
            <a:ext cx="704427" cy="520192"/>
          </a:xfrm>
          <a:custGeom>
            <a:avLst/>
            <a:gdLst/>
            <a:ahLst/>
            <a:cxnLst/>
            <a:rect r="r" b="b" t="t" l="l"/>
            <a:pathLst>
              <a:path h="1905000" w="1905000">
                <a:moveTo>
                  <a:pt x="952500" y="0"/>
                </a:moveTo>
                <a:lnTo>
                  <a:pt x="0" y="952500"/>
                </a:lnTo>
                <a:lnTo>
                  <a:pt x="476250" y="952500"/>
                </a:lnTo>
                <a:lnTo>
                  <a:pt x="476250" y="1905000"/>
                </a:lnTo>
                <a:lnTo>
                  <a:pt x="1428750" y="1905000"/>
                </a:lnTo>
                <a:lnTo>
                  <a:pt x="1428750" y="952500"/>
                </a:lnTo>
                <a:lnTo>
                  <a:pt x="1905000" y="952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lt1">
              <a:alpha val="100000"/>
            </a:schemeClr>
          </a:solidFill>
          <a:ln/>
        </p:spPr>
      </p:sp>
      <p:sp>
        <p:nvSpPr>
          <p:cNvPr name="TextBox 9" id="9"/>
          <p:cNvSpPr txBox="true"/>
          <p:nvPr/>
        </p:nvSpPr>
        <p:spPr>
          <a:xfrm rot="0">
            <a:off x="7051447" y="1512420"/>
            <a:ext cx="3905250" cy="704850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转换dict字典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7051447" y="2015490"/>
            <a:ext cx="3486150" cy="121190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item_to_dict(self)方法将Item对象转换为dict字典，以便于存储和传输数据。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8367663" y="3984485"/>
            <a:ext cx="3486150" cy="704850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显示Item类型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367663" y="4482277"/>
            <a:ext cx="3486150" cy="1198124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type_string(self)方法用于返回要显示的Item类型的字符串，用于在界面上展示Item的类型信息。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676073" y="2606043"/>
            <a:ext cx="3486150" cy="704850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初始化工作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676073" y="3214235"/>
            <a:ext cx="3486150" cy="120967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在类Item的初始化工作中，type属性用于表示Item的类型，并根据type类型进行不同的初始化操作。</a:t>
            </a:r>
          </a:p>
        </p:txBody>
      </p:sp>
      <p:sp>
        <p:nvSpPr>
          <p:cNvPr name="Freeform 15" id="15"/>
          <p:cNvSpPr/>
          <p:nvPr/>
        </p:nvSpPr>
        <p:spPr>
          <a:xfrm rot="0">
            <a:off x="5593478" y="3999944"/>
            <a:ext cx="661803" cy="661803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name="TextBox 16" id="16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Item数据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454963" y="2034175"/>
            <a:ext cx="5829300" cy="78105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main_affix_string(self)和affix_string(self)方法用于显示CSV文件中的Item选项，以便于用户选择和配置。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454963" y="1575832"/>
            <a:ext cx="5829300" cy="400050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77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显示CSV文件选项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454963" y="3530045"/>
            <a:ext cx="5829300" cy="78105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dict_to_item(item_dict)方法用于将game-loading转换为Item对象以加载游戏，以便于在游戏加载时恢复玩家的装备状态。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54963" y="3071702"/>
            <a:ext cx="5829300" cy="400050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77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转换Item对象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54963" y="5118981"/>
            <a:ext cx="5829300" cy="78105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gen_random_item()方法用于生成随机的item，根据传入的参数item_type、level和mf构成随机item。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454963" y="4660638"/>
            <a:ext cx="5829300" cy="400050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77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生成随机item</a:t>
            </a:r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rcRect t="5167" b="5167"/>
          <a:stretch>
            <a:fillRect/>
          </a:stretch>
        </p:blipFill>
        <p:spPr>
          <a:xfrm rot="0">
            <a:off x="6738931" y="1450035"/>
            <a:ext cx="4792980" cy="4792980"/>
          </a:xfrm>
          <a:prstGeom prst="ellipse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Item数据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297192" y="1308287"/>
            <a:ext cx="4348638" cy="60579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Enemy数据信息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6865764" y="1271476"/>
            <a:ext cx="4493572" cy="60579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敌人攻击动作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6878035" y="2989034"/>
            <a:ext cx="4493572" cy="60579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敌人生成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6890305" y="4725206"/>
            <a:ext cx="4493572" cy="60579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敌人显示信息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21733" y="4762018"/>
            <a:ext cx="4414526" cy="62484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敌人属性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09463" y="3025846"/>
            <a:ext cx="4348638" cy="60579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敌人类型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297192" y="1670999"/>
            <a:ext cx="4486656" cy="120396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在文件enemy.csv中提供了系统内所有和Enemy相关的数据信息，主要包括敌人的类型、名称、角色和情绪等信息。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309463" y="3410120"/>
            <a:ext cx="4486275" cy="115252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本项目共有31种类型的敌人，彼此之间有六个区域级别，用于模拟不同区域和难度的游戏环境。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321733" y="5149114"/>
            <a:ext cx="4486275" cy="115252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定义敌人类Enemy，敌人有5种ATK、CRIDMG和MAXHP类型，每种敌人都共有125种不同的类型。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6865764" y="1634188"/>
            <a:ext cx="4486275" cy="115252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编写方法show_attack(self)显示敌人的攻击动作，编写方法show_under_attack(self, cri_dice)显示敌人被攻击时的行动和相应的strike-sprite。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6878035" y="3373308"/>
            <a:ext cx="4486275" cy="115252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编写方法gen_enemy()用于生成特定的敌人，通过参数rank和level创建不同类型的敌人。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6890305" y="5112302"/>
            <a:ext cx="4486275" cy="1152525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编写方法show_enemy(enemy)向front_layer层显示敌人的核心信息和技能名称，系统会根据敌人的等级更改姓名标签的颜色。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Enemy数据</a:t>
            </a:r>
          </a:p>
        </p:txBody>
      </p:sp>
      <p:grpSp>
        <p:nvGrpSpPr>
          <p:cNvPr name="Group 15" id="15"/>
          <p:cNvGrpSpPr/>
          <p:nvPr/>
        </p:nvGrpSpPr>
        <p:grpSpPr>
          <a:xfrm rot="0">
            <a:off x="839115" y="1512589"/>
            <a:ext cx="197186" cy="5357334"/>
            <a:chOff x="839115" y="1512589"/>
            <a:chExt cx="197186" cy="5357334"/>
          </a:xfrm>
        </p:grpSpPr>
        <p:sp>
          <p:nvSpPr>
            <p:cNvPr name="AutoShape 16" id="16"/>
            <p:cNvSpPr/>
            <p:nvPr/>
          </p:nvSpPr>
          <p:spPr>
            <a:xfrm rot="0">
              <a:off x="839115" y="1512589"/>
              <a:ext cx="197186" cy="19718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name="AutoShape 17" id="17"/>
            <p:cNvSpPr/>
            <p:nvPr/>
          </p:nvSpPr>
          <p:spPr>
            <a:xfrm rot="0">
              <a:off x="839115" y="3230148"/>
              <a:ext cx="197186" cy="19718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name="AutoShape 18" id="18"/>
            <p:cNvSpPr/>
            <p:nvPr/>
          </p:nvSpPr>
          <p:spPr>
            <a:xfrm rot="0">
              <a:off x="839115" y="4975845"/>
              <a:ext cx="197186" cy="19718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cxnSp>
          <p:nvCxnSpPr>
            <p:cNvPr name="Connector 19" id="19"/>
            <p:cNvCxnSpPr/>
            <p:nvPr/>
          </p:nvCxnSpPr>
          <p:spPr>
            <a:xfrm>
              <a:off x="937708" y="1624780"/>
              <a:ext cx="0" cy="5245143"/>
            </a:xfrm>
            <a:prstGeom prst="line">
              <a:avLst/>
            </a:prstGeom>
            <a:ln w="19050">
              <a:solidFill>
                <a:schemeClr val="accent1"/>
              </a:solidFill>
              <a:prstDash val="dash"/>
              <a:headEnd type="none"/>
              <a:tailEnd type="none"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name="Group 20" id="20"/>
          <p:cNvGrpSpPr/>
          <p:nvPr/>
        </p:nvGrpSpPr>
        <p:grpSpPr>
          <a:xfrm rot="0">
            <a:off x="6455568" y="1512589"/>
            <a:ext cx="197186" cy="5357334"/>
            <a:chOff x="6455568" y="1512589"/>
            <a:chExt cx="197186" cy="5357334"/>
          </a:xfrm>
        </p:grpSpPr>
        <p:sp>
          <p:nvSpPr>
            <p:cNvPr name="AutoShape 21" id="21"/>
            <p:cNvSpPr/>
            <p:nvPr/>
          </p:nvSpPr>
          <p:spPr>
            <a:xfrm rot="0">
              <a:off x="6455568" y="1512589"/>
              <a:ext cx="197186" cy="19718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name="AutoShape 22" id="22"/>
            <p:cNvSpPr/>
            <p:nvPr/>
          </p:nvSpPr>
          <p:spPr>
            <a:xfrm rot="0">
              <a:off x="6455568" y="3230148"/>
              <a:ext cx="197186" cy="19718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name="AutoShape 23" id="23"/>
            <p:cNvSpPr/>
            <p:nvPr/>
          </p:nvSpPr>
          <p:spPr>
            <a:xfrm rot="0">
              <a:off x="6455568" y="4975845"/>
              <a:ext cx="197186" cy="19718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cxnSp>
          <p:nvCxnSpPr>
            <p:cNvPr name="Connector 24" id="24"/>
            <p:cNvCxnSpPr/>
            <p:nvPr/>
          </p:nvCxnSpPr>
          <p:spPr>
            <a:xfrm>
              <a:off x="6554162" y="1624780"/>
              <a:ext cx="0" cy="5245143"/>
            </a:xfrm>
            <a:prstGeom prst="line">
              <a:avLst/>
            </a:prstGeom>
            <a:ln w="19050">
              <a:solidFill>
                <a:schemeClr val="accent1"/>
              </a:solidFill>
              <a:prstDash val="dash"/>
              <a:headEnd type="none"/>
              <a:tailEnd type="none"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653186" y="2189088"/>
            <a:ext cx="2562225" cy="695325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攻击数据信息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653186" y="2700366"/>
            <a:ext cx="2562225" cy="249555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在文件attack_style.csv中提供了系统内攻击数据信息，包括每种攻击的文字描述、攻击力提升值和防御力减半值等信息。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3368956" y="2815680"/>
            <a:ext cx="2552700" cy="695325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实现攻击动作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368956" y="3326958"/>
            <a:ext cx="2562225" cy="2501313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Attack数据对应的程序文件是battle.py，check_style()方法用于计算攻击样式，首先设置检查范围并检查攻击样式，然后通过字典设置特殊处理的数据信息。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6160873" y="2189088"/>
            <a:ext cx="2609850" cy="695325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三种技能类型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6160873" y="2700366"/>
            <a:ext cx="2609850" cy="249555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player_attack()方法实现攻击动作，设置10种攻击风格，并查看敌方技能Skill列表，一共有三种类型的技能。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954053" y="2815680"/>
            <a:ext cx="2657475" cy="695325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处理战斗结果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8954053" y="3326958"/>
            <a:ext cx="2653383" cy="2501313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battle_result()方法用于处理并返回战斗结果with _result，返回1表示玩家player获胜，返回2表示敌人enemy获胜。</a:t>
            </a:r>
          </a:p>
        </p:txBody>
      </p:sp>
      <p:sp>
        <p:nvSpPr>
          <p:cNvPr name="AutoShape 10" id="10"/>
          <p:cNvSpPr/>
          <p:nvPr/>
        </p:nvSpPr>
        <p:spPr>
          <a:xfrm rot="-10800000">
            <a:off x="795939" y="1705112"/>
            <a:ext cx="571500" cy="571500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1" id="11"/>
          <p:cNvSpPr/>
          <p:nvPr/>
        </p:nvSpPr>
        <p:spPr>
          <a:xfrm rot="-10800000">
            <a:off x="3539937" y="2318847"/>
            <a:ext cx="571500" cy="571500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2" id="12"/>
          <p:cNvSpPr/>
          <p:nvPr/>
        </p:nvSpPr>
        <p:spPr>
          <a:xfrm rot="10800000">
            <a:off x="6323866" y="1710499"/>
            <a:ext cx="571500" cy="571500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3" id="13"/>
          <p:cNvSpPr/>
          <p:nvPr/>
        </p:nvSpPr>
        <p:spPr>
          <a:xfrm rot="-10800000">
            <a:off x="9134415" y="2318847"/>
            <a:ext cx="571500" cy="571500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14" id="14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Attack数据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656874" y="1721024"/>
            <a:ext cx="849630" cy="555588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3400872" y="2349279"/>
            <a:ext cx="849630" cy="555588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6184801" y="1710499"/>
            <a:ext cx="849630" cy="555588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8995350" y="2349279"/>
            <a:ext cx="849630" cy="555588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 l="23819" r="23819" t="0"/>
          <a:stretch>
            <a:fillRect/>
          </a:stretch>
        </p:blipFill>
        <p:spPr>
          <a:xfrm rot="0">
            <a:off x="875314" y="2169726"/>
            <a:ext cx="2050689" cy="3916435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/>
          <a:srcRect l="23819" r="23819" t="0"/>
          <a:stretch>
            <a:fillRect/>
          </a:stretch>
        </p:blipFill>
        <p:spPr>
          <a:xfrm rot="0">
            <a:off x="5430979" y="2169726"/>
            <a:ext cx="2050689" cy="3916435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rcRect l="23819" r="23819" t="0"/>
          <a:stretch>
            <a:fillRect/>
          </a:stretch>
        </p:blipFill>
        <p:spPr>
          <a:xfrm rot="0">
            <a:off x="3153146" y="1697364"/>
            <a:ext cx="2050689" cy="3916435"/>
          </a:xfrm>
          <a:prstGeom prst="rect">
            <a:avLst/>
          </a:prstGeom>
        </p:spPr>
      </p:pic>
      <p:sp>
        <p:nvSpPr>
          <p:cNvPr name="AutoShape 5" id="5"/>
          <p:cNvSpPr/>
          <p:nvPr/>
        </p:nvSpPr>
        <p:spPr>
          <a:xfrm rot="0">
            <a:off x="7851998" y="2723144"/>
            <a:ext cx="3834950" cy="1465716"/>
          </a:xfrm>
          <a:prstGeom prst="rect">
            <a:avLst/>
          </a:prstGeom>
          <a:noFill/>
          <a:ln/>
        </p:spPr>
        <p:txBody>
          <a:bodyPr anchor="t" rtlCol="false" tIns="45720" lIns="91440" bIns="45720" rIns="91440" anchorCtr="false" vert="horz" wrap="square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提供了系统内的技能数据信息，包括技能的名称、描述、几率、类型、归属、回合等信息。</a:t>
            </a:r>
            <a:endParaRPr lang="en-US" sz="1100"/>
          </a:p>
        </p:txBody>
      </p:sp>
      <p:sp>
        <p:nvSpPr>
          <p:cNvPr name="AutoShape 6" id="6"/>
          <p:cNvSpPr/>
          <p:nvPr/>
        </p:nvSpPr>
        <p:spPr>
          <a:xfrm rot="0">
            <a:off x="7851998" y="2087040"/>
            <a:ext cx="3606165" cy="575781"/>
          </a:xfrm>
          <a:prstGeom prst="rect">
            <a:avLst/>
          </a:prstGeom>
          <a:noFill/>
          <a:ln/>
        </p:spPr>
        <p:txBody>
          <a:bodyPr anchor="b" rtlCol="false" tIns="45720" lIns="91440" bIns="45720" rIns="91440" anchorCtr="false" vert="horz" wrap="square">
            <a:norm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skill.csv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>
            <a:off x="7851998" y="4826443"/>
            <a:ext cx="3834950" cy="1451935"/>
          </a:xfrm>
          <a:prstGeom prst="rect">
            <a:avLst/>
          </a:prstGeom>
          <a:noFill/>
          <a:ln/>
        </p:spPr>
        <p:txBody>
          <a:bodyPr anchor="t" rtlCol="false" tIns="45720" lIns="91440" bIns="45720" rIns="91440" anchorCtr="false" vert="horz" wrap="square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对应的程序文件，实现了技能数据的处理和展示，包括技能的添加、删除、修改和查询等功能。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>
            <a:off x="7851998" y="4125420"/>
            <a:ext cx="3606329" cy="640699"/>
          </a:xfrm>
          <a:prstGeom prst="rect">
            <a:avLst/>
          </a:prstGeom>
          <a:noFill/>
          <a:ln/>
        </p:spPr>
        <p:txBody>
          <a:bodyPr anchor="b" rtlCol="false" tIns="45720" lIns="91440" bIns="45720" rIns="91440" anchorCtr="false" vert="horz" wrap="square">
            <a:no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skill.py</a:t>
            </a:r>
            <a:endParaRPr lang="en-US" sz="1100"/>
          </a:p>
        </p:txBody>
      </p:sp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Skill数据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685901" y="1362476"/>
            <a:ext cx="8946338" cy="555784"/>
          </a:xfrm>
          <a:prstGeom prst="rect">
            <a:avLst/>
          </a:prstGeom>
          <a:ln/>
        </p:spPr>
        <p:txBody>
          <a:bodyPr anchor="b" rtlCol="false" lIns="0" rIns="0" tIns="0" bIns="0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player.py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685901" y="2024509"/>
            <a:ext cx="8972550" cy="763780"/>
          </a:xfrm>
          <a:prstGeom prst="rect">
            <a:avLst/>
          </a:prstGeom>
          <a:ln/>
        </p:spPr>
        <p:txBody>
          <a:bodyPr anchor="t" rtlCol="false" lIns="0" rIns="0" tIns="0" bIns="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调用前面的技能、攻击和敌人等数据模块，实现了玩家功能，包括装备初始化、获取Item值、计算最大生命值、装备物品、展示玩家数据和攻击动作等。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玩家处理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838598" y="1564792"/>
            <a:ext cx="353467" cy="353467"/>
            <a:chOff x="838598" y="1564792"/>
            <a:chExt cx="353467" cy="353467"/>
          </a:xfrm>
        </p:grpSpPr>
        <p:sp>
          <p:nvSpPr>
            <p:cNvPr name="AutoShape 6" id="6"/>
            <p:cNvSpPr/>
            <p:nvPr/>
          </p:nvSpPr>
          <p:spPr>
            <a:xfrm rot="0">
              <a:off x="920082" y="1646276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name="AutoShape 7" id="7"/>
            <p:cNvSpPr/>
            <p:nvPr/>
          </p:nvSpPr>
          <p:spPr>
            <a:xfrm rot="0">
              <a:off x="838598" y="1564792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  <a:ln/>
          </p:spPr>
        </p:sp>
      </p:grpSp>
      <p:sp>
        <p:nvSpPr>
          <p:cNvPr name="TextBox 8" id="8"/>
          <p:cNvSpPr txBox="true"/>
          <p:nvPr/>
        </p:nvSpPr>
        <p:spPr>
          <a:xfrm rot="0">
            <a:off x="1685901" y="3189254"/>
            <a:ext cx="8946338" cy="555784"/>
          </a:xfrm>
          <a:prstGeom prst="rect">
            <a:avLst/>
          </a:prstGeom>
          <a:ln/>
        </p:spPr>
        <p:txBody>
          <a:bodyPr anchor="b" rtlCol="false" lIns="0" rIns="0" tIns="0" bIns="0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value(self)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685901" y="3851288"/>
            <a:ext cx="8972550" cy="763780"/>
          </a:xfrm>
          <a:prstGeom prst="rect">
            <a:avLst/>
          </a:prstGeom>
          <a:ln/>
        </p:spPr>
        <p:txBody>
          <a:bodyPr anchor="t" rtlCol="false" lIns="0" rIns="0" tIns="0" bIns="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获取Item的值，根据值设置玩家装备的被动技能，存储在player.skill[]中，可以查看文件battle.py中skill[]的实现细节。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838598" y="3391571"/>
            <a:ext cx="353467" cy="353467"/>
            <a:chOff x="838598" y="3391571"/>
            <a:chExt cx="353467" cy="353467"/>
          </a:xfrm>
        </p:grpSpPr>
        <p:sp>
          <p:nvSpPr>
            <p:cNvPr name="AutoShape 11" id="11"/>
            <p:cNvSpPr/>
            <p:nvPr/>
          </p:nvSpPr>
          <p:spPr>
            <a:xfrm rot="0">
              <a:off x="920082" y="3473055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name="AutoShape 12" id="12"/>
            <p:cNvSpPr/>
            <p:nvPr/>
          </p:nvSpPr>
          <p:spPr>
            <a:xfrm rot="0">
              <a:off x="838598" y="3391571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  <a:ln/>
          </p:spPr>
        </p:sp>
      </p:grpSp>
      <p:sp>
        <p:nvSpPr>
          <p:cNvPr name="TextBox 13" id="13"/>
          <p:cNvSpPr txBox="true"/>
          <p:nvPr/>
        </p:nvSpPr>
        <p:spPr>
          <a:xfrm rot="0">
            <a:off x="1685901" y="4975292"/>
            <a:ext cx="8946338" cy="555784"/>
          </a:xfrm>
          <a:prstGeom prst="rect">
            <a:avLst/>
          </a:prstGeom>
          <a:ln/>
        </p:spPr>
        <p:txBody>
          <a:bodyPr anchor="b" rtlCol="false" lIns="0" rIns="0" tIns="0" bIns="0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max_hp(self)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685901" y="5637325"/>
            <a:ext cx="8972550" cy="763780"/>
          </a:xfrm>
          <a:prstGeom prst="rect">
            <a:avLst/>
          </a:prstGeom>
          <a:ln/>
        </p:spPr>
        <p:txBody>
          <a:bodyPr anchor="t" rtlCol="false" lIns="0" rIns="0" tIns="0" bIns="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获取玩家的最大生命（血液）值，可以通过Vit和HpBonusRate计算出max_hp。</a:t>
            </a:r>
          </a:p>
        </p:txBody>
      </p:sp>
      <p:grpSp>
        <p:nvGrpSpPr>
          <p:cNvPr name="Group 15" id="15"/>
          <p:cNvGrpSpPr/>
          <p:nvPr/>
        </p:nvGrpSpPr>
        <p:grpSpPr>
          <a:xfrm rot="0">
            <a:off x="838598" y="5177608"/>
            <a:ext cx="353467" cy="353467"/>
            <a:chOff x="838598" y="5177608"/>
            <a:chExt cx="353467" cy="353467"/>
          </a:xfrm>
        </p:grpSpPr>
        <p:sp>
          <p:nvSpPr>
            <p:cNvPr name="AutoShape 16" id="16"/>
            <p:cNvSpPr/>
            <p:nvPr/>
          </p:nvSpPr>
          <p:spPr>
            <a:xfrm rot="0">
              <a:off x="920082" y="5259092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name="AutoShape 17" id="17"/>
            <p:cNvSpPr/>
            <p:nvPr/>
          </p:nvSpPr>
          <p:spPr>
            <a:xfrm rot="0">
              <a:off x="838598" y="5177608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  <a:ln/>
          </p:spPr>
        </p:sp>
      </p:grpSp>
      <p:cxnSp>
        <p:nvCxnSpPr>
          <p:cNvPr name="Connector 18" id="18"/>
          <p:cNvCxnSpPr/>
          <p:nvPr/>
        </p:nvCxnSpPr>
        <p:spPr>
          <a:xfrm>
            <a:off x="1015332" y="1728028"/>
            <a:ext cx="0" cy="5214957"/>
          </a:xfrm>
          <a:prstGeom prst="line">
            <a:avLst/>
          </a:prstGeom>
          <a:ln w="19050">
            <a:solidFill>
              <a:schemeClr val="accent1"/>
            </a:solidFill>
            <a:prstDash val="dash"/>
            <a:headEnd type="none"/>
            <a:tailEnd type="triangl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0" y="0"/>
            <a:ext cx="12192000" cy="6858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9776770" y="663596"/>
            <a:ext cx="2197085" cy="766889"/>
          </a:xfrm>
          <a:prstGeom prst="rect">
            <a:avLst/>
          </a:prstGeom>
          <a:ln/>
        </p:spPr>
        <p:txBody>
          <a:bodyPr anchor="b" rtlCol="false" lIns="114300" rIns="114300" tIns="57150" bIns="57150" anchorCtr="true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200">
                <a:solidFill>
                  <a:srgbClr val="232323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CATALOGUE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7492225" y="198162"/>
            <a:ext cx="4405428" cy="977265"/>
          </a:xfrm>
          <a:prstGeom prst="rect">
            <a:avLst/>
          </a:prstGeom>
          <a:ln/>
        </p:spPr>
        <p:txBody>
          <a:bodyPr anchor="b" rtlCol="false" lIns="91440" rIns="91440" tIns="45720" bIns="45720" anchorCtr="false" vert="horz" wrap="square">
            <a:normAutofit/>
          </a:bodyPr>
          <a:lstStyle/>
          <a:p>
            <a:pPr algn="r">
              <a:lnSpc>
                <a:spcPct val="100000"/>
              </a:lnSpc>
              <a:spcBef>
                <a:spcPts val="375"/>
              </a:spcBef>
            </a:pPr>
            <a:r>
              <a:rPr lang="en-US" b="true" sz="54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 录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929543" y="1484275"/>
            <a:ext cx="6612681" cy="4969951"/>
          </a:xfrm>
          <a:prstGeom prst="rect">
            <a:avLst/>
          </a:prstGeom>
          <a:ln/>
        </p:spPr>
        <p:txBody>
          <a:bodyPr anchor="ctr" rtlCol="false" lIns="91440" rIns="91440" tIns="45720" bIns="45720" anchorCtr="false" vert="horz" wrap="square">
            <a:noAutofit/>
          </a:bodyPr>
          <a:lstStyle/>
          <a:p>
            <a:pPr lvl="0" indent="-203200" marL="203200" algn="l">
              <a:lnSpc>
                <a:spcPct val="150000"/>
              </a:lnSpc>
              <a:spcBef>
                <a:spcPts val="375"/>
              </a:spcBef>
              <a:buFont typeface="Arial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RPG和《暗黑破坏神》介绍</a:t>
            </a:r>
          </a:p>
          <a:p>
            <a:pPr lvl="0" indent="-203200" marL="203200" algn="l">
              <a:lnSpc>
                <a:spcPct val="150000"/>
              </a:lnSpc>
              <a:spcBef>
                <a:spcPts val="375"/>
              </a:spcBef>
              <a:buFont typeface="Arial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项目介绍</a:t>
            </a:r>
          </a:p>
          <a:p>
            <a:pPr lvl="0" indent="-203200" marL="203200" algn="l">
              <a:lnSpc>
                <a:spcPct val="150000"/>
              </a:lnSpc>
              <a:spcBef>
                <a:spcPts val="375"/>
              </a:spcBef>
              <a:buFont typeface="Arial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数据模块</a:t>
            </a:r>
          </a:p>
          <a:p>
            <a:pPr lvl="0" indent="-203200" marL="203200" algn="l">
              <a:lnSpc>
                <a:spcPct val="150000"/>
              </a:lnSpc>
              <a:spcBef>
                <a:spcPts val="375"/>
              </a:spcBef>
              <a:buFont typeface="Arial"/>
              <a:buChar char="•"/>
            </a:pPr>
            <a:r>
              <a:rPr lang="en-US" sz="240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系统主程序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>
            <a:alphaModFix amt="100000"/>
          </a:blip>
          <a:srcRect t="5742" b="5742"/>
          <a:stretch>
            <a:fillRect/>
          </a:stretch>
        </p:blipFill>
        <p:spPr>
          <a:xfrm rot="0">
            <a:off x="6203747" y="1487175"/>
            <a:ext cx="5238701" cy="463705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482606" y="1947878"/>
            <a:ext cx="4238625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为玩家装备一件物品，并移动相应的物品至item框。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482606" y="1370655"/>
            <a:ext cx="4219575" cy="738707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equip_item(self, item)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482606" y="3712973"/>
            <a:ext cx="4238625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展示玩家的核心数据和技能。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482606" y="3116450"/>
            <a:ext cx="4219575" cy="736876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show_player(self)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82606" y="5377103"/>
            <a:ext cx="4238625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展示玩家的攻击动作。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482606" y="4799881"/>
            <a:ext cx="4219575" cy="749453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show_attack(self)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玩家处理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42238" y="1676264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42238" y="3414840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542238" y="5136121"/>
            <a:ext cx="849630" cy="481965"/>
          </a:xfrm>
          <a:prstGeom prst="rect">
            <a:avLst/>
          </a:prstGeom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name="AutoShape 13" id="13"/>
          <p:cNvSpPr/>
          <p:nvPr/>
        </p:nvSpPr>
        <p:spPr>
          <a:xfrm rot="0">
            <a:off x="647738" y="1597932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AutoShape 14" id="14"/>
          <p:cNvSpPr/>
          <p:nvPr/>
        </p:nvSpPr>
        <p:spPr>
          <a:xfrm rot="0">
            <a:off x="647738" y="3327861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name="AutoShape 15" id="15"/>
          <p:cNvSpPr/>
          <p:nvPr/>
        </p:nvSpPr>
        <p:spPr>
          <a:xfrm rot="0">
            <a:off x="647738" y="5057789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873355" y="1664304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</p:sp>
      <p:sp>
        <p:nvSpPr>
          <p:cNvPr name="AutoShape 3" id="3"/>
          <p:cNvSpPr/>
          <p:nvPr/>
        </p:nvSpPr>
        <p:spPr>
          <a:xfrm rot="0">
            <a:off x="4008100" y="1799048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4" id="4"/>
          <p:cNvSpPr txBox="true"/>
          <p:nvPr/>
        </p:nvSpPr>
        <p:spPr>
          <a:xfrm rot="0">
            <a:off x="4636726" y="1463721"/>
            <a:ext cx="6886575" cy="765904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show_under_attack(self, cri_dice)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636726" y="2046214"/>
            <a:ext cx="6891292" cy="982033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显示玩家受到攻击时的动作和精灵。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alphaModFix amt="100000"/>
          </a:blip>
          <a:srcRect l="8750" r="8750"/>
          <a:stretch>
            <a:fillRect/>
          </a:stretch>
        </p:blipFill>
        <p:spPr>
          <a:xfrm rot="0">
            <a:off x="-1061158" y="1741145"/>
            <a:ext cx="4421505" cy="4421505"/>
          </a:xfrm>
          <a:prstGeom prst="ellipse">
            <a:avLst/>
          </a:prstGeom>
        </p:spPr>
      </p:pic>
      <p:sp>
        <p:nvSpPr>
          <p:cNvPr name="AutoShape 7" id="7"/>
          <p:cNvSpPr/>
          <p:nvPr/>
        </p:nvSpPr>
        <p:spPr>
          <a:xfrm rot="0">
            <a:off x="3873355" y="3384629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</p:sp>
      <p:sp>
        <p:nvSpPr>
          <p:cNvPr name="AutoShape 8" id="8"/>
          <p:cNvSpPr/>
          <p:nvPr/>
        </p:nvSpPr>
        <p:spPr>
          <a:xfrm rot="0">
            <a:off x="4008100" y="3519373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9" id="9"/>
          <p:cNvSpPr txBox="true"/>
          <p:nvPr/>
        </p:nvSpPr>
        <p:spPr>
          <a:xfrm rot="0">
            <a:off x="4636726" y="3182098"/>
            <a:ext cx="6886575" cy="769800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player_to_dict(self)</a:t>
            </a:r>
          </a:p>
        </p:txBody>
      </p:sp>
      <p:sp>
        <p:nvSpPr>
          <p:cNvPr name="AutoShape 10" id="10"/>
          <p:cNvSpPr/>
          <p:nvPr/>
        </p:nvSpPr>
        <p:spPr>
          <a:xfrm rot="0">
            <a:off x="3873355" y="5104954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</p:sp>
      <p:sp>
        <p:nvSpPr>
          <p:cNvPr name="AutoShape 11" id="11"/>
          <p:cNvSpPr/>
          <p:nvPr/>
        </p:nvSpPr>
        <p:spPr>
          <a:xfrm rot="0">
            <a:off x="4008100" y="5239698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12" id="12"/>
          <p:cNvSpPr txBox="true"/>
          <p:nvPr/>
        </p:nvSpPr>
        <p:spPr>
          <a:xfrm rot="0">
            <a:off x="4636726" y="4920230"/>
            <a:ext cx="6886575" cy="734184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gen_player(level)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玩家处理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4636726" y="3789081"/>
            <a:ext cx="6891292" cy="982033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将玩家对象转换为字典以保存游戏。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4636726" y="5471644"/>
            <a:ext cx="6891292" cy="982033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生成拥有全套装备的玩家。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1540645" y="1641772"/>
            <a:ext cx="1049655" cy="979170"/>
          </a:xfrm>
          <a:prstGeom prst="downArrow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3" id="3"/>
          <p:cNvSpPr txBox="true"/>
          <p:nvPr/>
        </p:nvSpPr>
        <p:spPr>
          <a:xfrm rot="0">
            <a:off x="1707332" y="1785885"/>
            <a:ext cx="716280" cy="691515"/>
          </a:xfrm>
          <a:prstGeom prst="rect">
            <a:avLst/>
          </a:prstGeom>
          <a:noFill/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0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  <a:p>
            <a:pPr algn="l">
              <a:lnSpc>
                <a:spcPct val="130000"/>
              </a:lnSpc>
            </a:pPr>
          </a:p>
        </p:txBody>
      </p:sp>
      <p:sp>
        <p:nvSpPr>
          <p:cNvPr name="TextBox 4" id="4"/>
          <p:cNvSpPr txBox="true"/>
          <p:nvPr/>
        </p:nvSpPr>
        <p:spPr>
          <a:xfrm rot="0">
            <a:off x="2815769" y="1445091"/>
            <a:ext cx="7852817" cy="618651"/>
          </a:xfrm>
          <a:prstGeom prst="rect">
            <a:avLst/>
          </a:prstGeom>
          <a:ln/>
        </p:spPr>
        <p:txBody>
          <a:bodyPr anchor="b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ran_dice(min_dice, max_dice, luc, level)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815769" y="2040792"/>
            <a:ext cx="7869353" cy="902129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获得骰子的编号。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815769" y="3143851"/>
            <a:ext cx="7852817" cy="563658"/>
          </a:xfrm>
          <a:prstGeom prst="rect">
            <a:avLst/>
          </a:prstGeom>
          <a:ln/>
        </p:spPr>
        <p:txBody>
          <a:bodyPr anchor="b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dice_equal()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815769" y="3684559"/>
            <a:ext cx="7869555" cy="902129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当第三次出现相等的骰子时会爆炸。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799031" y="4717412"/>
            <a:ext cx="7869555" cy="691975"/>
          </a:xfrm>
          <a:prstGeom prst="rect">
            <a:avLst/>
          </a:prstGeom>
          <a:ln/>
        </p:spPr>
        <p:txBody>
          <a:bodyPr anchor="b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dict_to_player(_data)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799031" y="5386437"/>
            <a:ext cx="7869555" cy="902129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功能是将dict数据转换为玩家对象以加载游戏。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玩家处理</a:t>
            </a:r>
          </a:p>
        </p:txBody>
      </p:sp>
      <p:sp>
        <p:nvSpPr>
          <p:cNvPr name="AutoShape 11" id="11"/>
          <p:cNvSpPr/>
          <p:nvPr/>
        </p:nvSpPr>
        <p:spPr>
          <a:xfrm rot="0">
            <a:off x="1540645" y="3341211"/>
            <a:ext cx="1049655" cy="979170"/>
          </a:xfrm>
          <a:prstGeom prst="downArrow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12" id="12"/>
          <p:cNvSpPr txBox="true"/>
          <p:nvPr/>
        </p:nvSpPr>
        <p:spPr>
          <a:xfrm rot="0">
            <a:off x="1707332" y="3485324"/>
            <a:ext cx="716280" cy="691515"/>
          </a:xfrm>
          <a:prstGeom prst="rect">
            <a:avLst/>
          </a:prstGeom>
          <a:noFill/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0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  <a:p>
            <a:pPr algn="l">
              <a:lnSpc>
                <a:spcPct val="130000"/>
              </a:lnSpc>
            </a:pPr>
          </a:p>
        </p:txBody>
      </p:sp>
      <p:sp>
        <p:nvSpPr>
          <p:cNvPr name="AutoShape 13" id="13"/>
          <p:cNvSpPr/>
          <p:nvPr/>
        </p:nvSpPr>
        <p:spPr>
          <a:xfrm rot="0">
            <a:off x="1540645" y="5027093"/>
            <a:ext cx="1049655" cy="979170"/>
          </a:xfrm>
          <a:prstGeom prst="downArrow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14" id="14"/>
          <p:cNvSpPr txBox="true"/>
          <p:nvPr/>
        </p:nvSpPr>
        <p:spPr>
          <a:xfrm rot="0">
            <a:off x="1707332" y="5171206"/>
            <a:ext cx="716280" cy="691515"/>
          </a:xfrm>
          <a:prstGeom prst="rect">
            <a:avLst/>
          </a:prstGeom>
          <a:noFill/>
          <a:ln/>
        </p:spPr>
        <p:txBody>
          <a:bodyPr anchor="ctr" rtlCol="false" lIns="91440" rIns="91440" tIns="45720" bIns="45720" anchorCtr="true" vert="horz"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0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  <a:p>
            <a:pPr algn="l">
              <a:lnSpc>
                <a:spcPct val="130000"/>
              </a:lnSpc>
            </a:pP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356704" y="2388266"/>
            <a:ext cx="5981700" cy="137160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b="true" sz="66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853596" y="4258462"/>
            <a:ext cx="10484808" cy="1798058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b="true" sz="405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系统主程序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8282340" y="2341090"/>
            <a:ext cx="3487460" cy="3588254"/>
          </a:xfrm>
          <a:prstGeom prst="roundRect">
            <a:avLst>
              <a:gd fmla="val 6840" name="adj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AutoShape 3" id="3"/>
          <p:cNvSpPr/>
          <p:nvPr/>
        </p:nvSpPr>
        <p:spPr>
          <a:xfrm rot="0">
            <a:off x="4377090" y="2341090"/>
            <a:ext cx="3487460" cy="3588254"/>
          </a:xfrm>
          <a:prstGeom prst="roundRect">
            <a:avLst>
              <a:gd fmla="val 6840" name="adj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AutoShape 4" id="4"/>
          <p:cNvSpPr/>
          <p:nvPr/>
        </p:nvSpPr>
        <p:spPr>
          <a:xfrm rot="0">
            <a:off x="471840" y="2341090"/>
            <a:ext cx="3487460" cy="3588254"/>
          </a:xfrm>
          <a:prstGeom prst="roundRect">
            <a:avLst>
              <a:gd fmla="val 6840" name="adj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TextBox 5" id="5"/>
          <p:cNvSpPr txBox="true"/>
          <p:nvPr/>
        </p:nvSpPr>
        <p:spPr>
          <a:xfrm rot="0">
            <a:off x="882070" y="3930616"/>
            <a:ext cx="2667000" cy="145277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项目的主程序文件是tof.py，它负责调用前面介绍的各个模块文件来运行游戏。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882070" y="3181752"/>
            <a:ext cx="2667000" cy="527118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tof.py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系统主程序</a:t>
            </a:r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2414694" y="1693793"/>
            <a:ext cx="1294595" cy="1294595"/>
          </a:xfrm>
          <a:prstGeom prst="roundRect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4787321" y="3945231"/>
            <a:ext cx="2667000" cy="145277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tof.py中定义了游戏主类Game，初始化时设置多种状态，包括结束、开始、战利品、营地和尸体。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4787321" y="3196367"/>
            <a:ext cx="2667000" cy="527118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Game类</a:t>
            </a:r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6319944" y="1708408"/>
            <a:ext cx="1294595" cy="1294595"/>
          </a:xfrm>
          <a:prstGeom prst="roundRect">
            <a:avLst/>
          </a:prstGeom>
        </p:spPr>
      </p:pic>
      <p:sp>
        <p:nvSpPr>
          <p:cNvPr name="TextBox 12" id="12"/>
          <p:cNvSpPr txBox="true"/>
          <p:nvPr/>
        </p:nvSpPr>
        <p:spPr>
          <a:xfrm rot="0">
            <a:off x="8692571" y="3939687"/>
            <a:ext cx="2667000" cy="145277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方法game_status()能够根据游戏状态控制精灵的移动方向，确保游戏按照设定的规则进行。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8692571" y="3190824"/>
            <a:ext cx="2667000" cy="527118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game_status()</a:t>
            </a:r>
          </a:p>
        </p:txBody>
      </p:sp>
      <p:pic>
        <p:nvPicPr>
          <p:cNvPr name="Picture 14" id="14"/>
          <p:cNvPicPr>
            <a:picLocks noChangeAspect="true"/>
          </p:cNvPicPr>
          <p:nvPr/>
        </p:nvPicPr>
        <p:blipFill>
          <a:blip r:embed="rId5"/>
          <a:srcRect l="7417" r="7417"/>
          <a:stretch>
            <a:fillRect/>
          </a:stretch>
        </p:blipFill>
        <p:spPr>
          <a:xfrm rot="0">
            <a:off x="10225193" y="1702864"/>
            <a:ext cx="1294595" cy="1294595"/>
          </a:xfrm>
          <a:prstGeom prst="roundRect">
            <a:avLst/>
          </a:prstGeom>
        </p:spPr>
      </p:pic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602741" y="1342506"/>
            <a:ext cx="6612160" cy="1685627"/>
          </a:xfrm>
          <a:prstGeom prst="roundRect">
            <a:avLst>
              <a:gd fmla="val 9080" name="adj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TextBox 3" id="3"/>
          <p:cNvSpPr txBox="true"/>
          <p:nvPr/>
        </p:nvSpPr>
        <p:spPr>
          <a:xfrm rot="0">
            <a:off x="749955" y="1680495"/>
            <a:ext cx="1143000" cy="1104900"/>
          </a:xfrm>
          <a:prstGeom prst="rect">
            <a:avLst/>
          </a:prstGeom>
          <a:ln/>
        </p:spPr>
        <p:txBody>
          <a:bodyPr anchor="ctr" rtlCol="false" lIns="114300" rIns="114300" tIns="57150" bIns="57150" anchorCtr="true" vert="horz" wrap="square">
            <a:no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b="true" sz="517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892955" y="1485066"/>
            <a:ext cx="3493916" cy="579431"/>
          </a:xfrm>
          <a:prstGeom prst="rect">
            <a:avLst/>
          </a:prstGeom>
          <a:ln/>
        </p:spPr>
        <p:txBody>
          <a:bodyPr anchor="b" rtlCol="false" lIns="114300" rIns="114300" tIns="57150" bIns="57150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tart_game()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892955" y="2045448"/>
            <a:ext cx="4995999" cy="818289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编写方法tart_game()，功能是启动游戏屏幕并初始化游戏，为玩家提供良好的游戏体验。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系统主程序</a:t>
            </a:r>
          </a:p>
        </p:txBody>
      </p:sp>
      <p:sp>
        <p:nvSpPr>
          <p:cNvPr name="AutoShape 7" id="7"/>
          <p:cNvSpPr/>
          <p:nvPr/>
        </p:nvSpPr>
        <p:spPr>
          <a:xfrm rot="0">
            <a:off x="2531819" y="3172991"/>
            <a:ext cx="6612160" cy="1685627"/>
          </a:xfrm>
          <a:prstGeom prst="roundRect">
            <a:avLst>
              <a:gd fmla="val 9080" name="adj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TextBox 8" id="8"/>
          <p:cNvSpPr txBox="true"/>
          <p:nvPr/>
        </p:nvSpPr>
        <p:spPr>
          <a:xfrm rot="0">
            <a:off x="2679034" y="3510980"/>
            <a:ext cx="1143000" cy="1104900"/>
          </a:xfrm>
          <a:prstGeom prst="rect">
            <a:avLst/>
          </a:prstGeom>
          <a:ln/>
        </p:spPr>
        <p:txBody>
          <a:bodyPr anchor="ctr" rtlCol="false" lIns="114300" rIns="114300" tIns="57150" bIns="57150" anchorCtr="true" vert="horz" wrap="square">
            <a:no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b="true" sz="517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3822034" y="3315552"/>
            <a:ext cx="3493916" cy="579431"/>
          </a:xfrm>
          <a:prstGeom prst="rect">
            <a:avLst/>
          </a:prstGeom>
          <a:ln/>
        </p:spPr>
        <p:txBody>
          <a:bodyPr anchor="b" rtlCol="false" lIns="114300" rIns="114300" tIns="57150" bIns="57150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show_loot()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3822034" y="3875933"/>
            <a:ext cx="4995999" cy="818289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编写方法show_loot() 显示敌人掉落的物品，让玩家能够清晰地看到自己获得的战利品。</a:t>
            </a:r>
          </a:p>
        </p:txBody>
      </p:sp>
      <p:sp>
        <p:nvSpPr>
          <p:cNvPr name="AutoShape 11" id="11"/>
          <p:cNvSpPr/>
          <p:nvPr/>
        </p:nvSpPr>
        <p:spPr>
          <a:xfrm rot="0">
            <a:off x="4914425" y="4983758"/>
            <a:ext cx="6612160" cy="1685627"/>
          </a:xfrm>
          <a:prstGeom prst="roundRect">
            <a:avLst>
              <a:gd fmla="val 9080" name="adj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TextBox 12" id="12"/>
          <p:cNvSpPr txBox="true"/>
          <p:nvPr/>
        </p:nvSpPr>
        <p:spPr>
          <a:xfrm rot="0">
            <a:off x="5061639" y="5321747"/>
            <a:ext cx="1143000" cy="1104900"/>
          </a:xfrm>
          <a:prstGeom prst="rect">
            <a:avLst/>
          </a:prstGeom>
          <a:ln/>
        </p:spPr>
        <p:txBody>
          <a:bodyPr anchor="ctr" rtlCol="false" lIns="114300" rIns="114300" tIns="57150" bIns="57150" anchorCtr="true" vert="horz" wrap="square">
            <a:no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b="true" sz="517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6204639" y="5126318"/>
            <a:ext cx="3493916" cy="579431"/>
          </a:xfrm>
          <a:prstGeom prst="rect">
            <a:avLst/>
          </a:prstGeom>
          <a:ln/>
        </p:spPr>
        <p:txBody>
          <a:bodyPr anchor="b" rtlCol="false" lIns="114300" rIns="114300" tIns="57150" bIns="57150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4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show_info()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6204639" y="5686700"/>
            <a:ext cx="4995999" cy="818289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编写方法show_info()，功能是显示屏幕播放器的信息，包括检查技能、装备项目和装备项目框。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552651" y="1629738"/>
            <a:ext cx="4219249" cy="4219249"/>
          </a:xfrm>
          <a:prstGeom prst="ellipse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5316538" y="1567945"/>
            <a:ext cx="6096000" cy="400050"/>
          </a:xfrm>
          <a:prstGeom prst="rect">
            <a:avLst/>
          </a:prstGeom>
          <a:ln/>
        </p:spPr>
        <p:txBody>
          <a:bodyPr anchor="b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show_menu()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5316538" y="2054291"/>
            <a:ext cx="6096000" cy="852311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编写方法show_menu()，功能是显示游戏菜单，让玩家能够方便地了解游戏规则和进行游戏设置。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5344099" y="3218179"/>
            <a:ext cx="6096000" cy="400050"/>
          </a:xfrm>
          <a:prstGeom prst="rect">
            <a:avLst/>
          </a:prstGeom>
          <a:ln/>
        </p:spPr>
        <p:txBody>
          <a:bodyPr anchor="b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save() &amp; load()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344099" y="3704525"/>
            <a:ext cx="6096000" cy="852311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编写方法save()，功能是保存游戏(玩家)信息，确保玩家能够随时保存游戏进度并继续游戏。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371661" y="4868412"/>
            <a:ext cx="6096000" cy="400050"/>
          </a:xfrm>
          <a:prstGeom prst="rect">
            <a:avLst/>
          </a:prstGeom>
          <a:ln/>
        </p:spPr>
        <p:txBody>
          <a:bodyPr anchor="b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show_camp()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371661" y="5354759"/>
            <a:ext cx="6096000" cy="852311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编写方法show_camp()，功能是处理营地事件信息，玩家可以支付一些钱来恢复生命并对物品进行处理。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系统主程序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>
            <a:alphaModFix amt="100000"/>
          </a:blip>
          <a:srcRect l="12500" r="12500"/>
          <a:stretch>
            <a:fillRect/>
          </a:stretch>
        </p:blipFill>
        <p:spPr>
          <a:xfrm rot="0">
            <a:off x="615557" y="1293101"/>
            <a:ext cx="3938035" cy="5250714"/>
          </a:xfrm>
          <a:prstGeom prst="rect">
            <a:avLst/>
          </a:prstGeom>
        </p:spPr>
      </p:pic>
      <p:sp>
        <p:nvSpPr>
          <p:cNvPr name="AutoShape 3" id="3"/>
          <p:cNvSpPr/>
          <p:nvPr/>
        </p:nvSpPr>
        <p:spPr>
          <a:xfrm rot="0">
            <a:off x="4232060" y="1718638"/>
            <a:ext cx="7211308" cy="4522346"/>
          </a:xfrm>
          <a:prstGeom prst="roundRect">
            <a:avLst>
              <a:gd fmla="val 4504" name="adj"/>
            </a:avLst>
          </a:prstGeom>
          <a:solidFill>
            <a:srgbClr val="FFFFFF">
              <a:alpha val="100000"/>
            </a:srgbClr>
          </a:solidFill>
          <a:ln/>
          <a:effectLst>
            <a:outerShdw dir="0" blurRad="381000" dist="0">
              <a:srgbClr val="000000">
                <a:alpha val="7000"/>
              </a:srgbClr>
            </a:outerShdw>
          </a:effectLst>
        </p:spPr>
      </p:sp>
      <p:sp>
        <p:nvSpPr>
          <p:cNvPr name="TextBox 4" id="4"/>
          <p:cNvSpPr txBox="true"/>
          <p:nvPr/>
        </p:nvSpPr>
        <p:spPr>
          <a:xfrm rot="0">
            <a:off x="4599214" y="2711090"/>
            <a:ext cx="6477000" cy="1257743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编写方法show_battle() 与敌人开战，将玩家带入激烈的战斗中，考验玩家的技巧和策略。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599214" y="2143575"/>
            <a:ext cx="6477000" cy="645267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show_battle()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599214" y="4589063"/>
            <a:ext cx="6477000" cy="1271524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开始调用前面模块中发方法启动游戏，进入游戏主循环，开始玩家的冒险之旅。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4599214" y="4153214"/>
            <a:ext cx="6477000" cy="645267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调用方法启动游戏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系统主程序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98539" y="1671764"/>
            <a:ext cx="7924800" cy="2162175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b="true" sz="10725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THANKS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598539" y="3724145"/>
            <a:ext cx="4943475" cy="628650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70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感谢观看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356704" y="2388266"/>
            <a:ext cx="5981700" cy="137160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b="true" sz="66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853596" y="4258462"/>
            <a:ext cx="10484808" cy="1798058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b="true" sz="405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RPG和《暗黑破坏神》介绍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 l="0" r="0" t="2494" b="2494"/>
          <a:stretch>
            <a:fillRect/>
          </a:stretch>
        </p:blipFill>
        <p:spPr>
          <a:xfrm rot="0">
            <a:off x="623312" y="1743101"/>
            <a:ext cx="3394942" cy="1865457"/>
          </a:xfrm>
          <a:prstGeom prst="rect">
            <a:avLst/>
          </a:prstGeom>
        </p:spPr>
      </p:pic>
      <p:sp>
        <p:nvSpPr>
          <p:cNvPr name="AutoShape 3" id="3"/>
          <p:cNvSpPr/>
          <p:nvPr/>
        </p:nvSpPr>
        <p:spPr>
          <a:xfrm rot="0">
            <a:off x="623312" y="3209213"/>
            <a:ext cx="3394942" cy="2857500"/>
          </a:xfrm>
          <a:prstGeom prst="roundRect">
            <a:avLst>
              <a:gd fmla="val 7195" name="adj"/>
            </a:avLst>
          </a:prstGeom>
          <a:solidFill>
            <a:srgbClr val="FFFFFF">
              <a:alpha val="100000"/>
            </a:srgbClr>
          </a:solidFill>
          <a:ln/>
          <a:effectLst>
            <a:outerShdw dir="0" blurRad="342900" dist="0">
              <a:srgbClr val="000000">
                <a:alpha val="5000"/>
              </a:srgbClr>
            </a:outerShdw>
          </a:effectLst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t="13368" b="13368"/>
          <a:stretch>
            <a:fillRect/>
          </a:stretch>
        </p:blipFill>
        <p:spPr>
          <a:xfrm rot="0">
            <a:off x="8189230" y="1775853"/>
            <a:ext cx="3394942" cy="1865457"/>
          </a:xfrm>
          <a:prstGeom prst="rect">
            <a:avLst/>
          </a:prstGeom>
        </p:spPr>
      </p:pic>
      <p:sp>
        <p:nvSpPr>
          <p:cNvPr name="AutoShape 5" id="5"/>
          <p:cNvSpPr/>
          <p:nvPr/>
        </p:nvSpPr>
        <p:spPr>
          <a:xfrm rot="0">
            <a:off x="8189230" y="3209213"/>
            <a:ext cx="3394942" cy="2857500"/>
          </a:xfrm>
          <a:prstGeom prst="roundRect">
            <a:avLst>
              <a:gd fmla="val 7195" name="adj"/>
            </a:avLst>
          </a:prstGeom>
          <a:solidFill>
            <a:srgbClr val="FFFFFF">
              <a:alpha val="100000"/>
            </a:srgbClr>
          </a:solidFill>
          <a:ln/>
          <a:effectLst>
            <a:outerShdw dir="0" blurRad="342900" dist="0">
              <a:srgbClr val="000000">
                <a:alpha val="5000"/>
              </a:srgbClr>
            </a:outerShdw>
          </a:effectLst>
        </p:spPr>
      </p:sp>
      <p:sp>
        <p:nvSpPr>
          <p:cNvPr name="TextBox 6" id="6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RPG游戏介绍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29057" y="3453550"/>
            <a:ext cx="3183452" cy="559238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b="true" sz="24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RPG游戏类型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11743" y="4164695"/>
            <a:ext cx="3018080" cy="1613061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00000">
                    <a:alpha val="69804"/>
                    <a:alpha val="70000"/>
                  </a:srgbClr>
                </a:solidFill>
                <a:latin typeface="Microsoft Yahei"/>
                <a:ea typeface="Microsoft Yahei"/>
                <a:cs typeface="Microsoft Yahei"/>
              </a:rPr>
              <a:t>角色扮演游戏（Role-playing game），简称为RPG，是游戏类型的一种。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5"/>
          <a:srcRect t="31684" b="31684"/>
          <a:stretch>
            <a:fillRect/>
          </a:stretch>
        </p:blipFill>
        <p:spPr>
          <a:xfrm rot="0">
            <a:off x="4405937" y="1779196"/>
            <a:ext cx="3394942" cy="1865457"/>
          </a:xfrm>
          <a:prstGeom prst="rect">
            <a:avLst/>
          </a:prstGeom>
        </p:spPr>
      </p:pic>
      <p:sp>
        <p:nvSpPr>
          <p:cNvPr name="AutoShape 10" id="10"/>
          <p:cNvSpPr/>
          <p:nvPr/>
        </p:nvSpPr>
        <p:spPr>
          <a:xfrm rot="0">
            <a:off x="4405937" y="3209213"/>
            <a:ext cx="3394942" cy="2857500"/>
          </a:xfrm>
          <a:prstGeom prst="roundRect">
            <a:avLst>
              <a:gd fmla="val 7195" name="adj"/>
            </a:avLst>
          </a:prstGeom>
          <a:solidFill>
            <a:srgbClr val="FFFFFF">
              <a:alpha val="100000"/>
            </a:srgbClr>
          </a:solidFill>
          <a:ln/>
          <a:effectLst>
            <a:outerShdw dir="0" blurRad="342900" dist="0">
              <a:srgbClr val="000000">
                <a:alpha val="5000"/>
              </a:srgbClr>
            </a:outerShdw>
          </a:effectLst>
        </p:spPr>
      </p:sp>
      <p:sp>
        <p:nvSpPr>
          <p:cNvPr name="TextBox 11" id="11"/>
          <p:cNvSpPr txBox="true"/>
          <p:nvPr/>
        </p:nvSpPr>
        <p:spPr>
          <a:xfrm rot="0">
            <a:off x="4511682" y="3453550"/>
            <a:ext cx="3183452" cy="559238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b="true" sz="24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RPG游戏介绍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294976" y="3453550"/>
            <a:ext cx="3183452" cy="559238"/>
          </a:xfrm>
          <a:prstGeom prst="rect">
            <a:avLst/>
          </a:prstGeom>
          <a:ln/>
        </p:spPr>
        <p:txBody>
          <a:bodyPr anchor="ctr" rtlCol="false" lIns="66008" rIns="66008" tIns="33052" bIns="33052" anchorCtr="false" vert="horz"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b="true" sz="24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RPG游戏成功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594368" y="4164695"/>
            <a:ext cx="3018080" cy="1613061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00000">
                    <a:alpha val="69804"/>
                    <a:alpha val="70000"/>
                  </a:srgbClr>
                </a:solidFill>
                <a:latin typeface="Microsoft Yahei"/>
                <a:ea typeface="Microsoft Yahei"/>
                <a:cs typeface="Microsoft Yahei"/>
              </a:rPr>
              <a:t>在RPG游戏中，玩家负责扮演一个或多个角色，并在一个结构化规则下通过一些行动令所扮演的角色发展。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8377661" y="4164695"/>
            <a:ext cx="3018080" cy="1613061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00000">
                    <a:alpha val="69804"/>
                    <a:alpha val="70000"/>
                  </a:srgbClr>
                </a:solidFill>
                <a:latin typeface="Microsoft Yahei"/>
                <a:ea typeface="Microsoft Yahei"/>
                <a:cs typeface="Microsoft Yahei"/>
              </a:rPr>
              <a:t>玩家在RPG游戏中的成功与失败取决于一个规则或行动方针的形式系统（Formal system）。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476023" y="1726817"/>
            <a:ext cx="4434841" cy="4434841"/>
          </a:xfrm>
          <a:prstGeom prst="round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5562187" y="4881292"/>
            <a:ext cx="6000750" cy="711336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《暗黑破坏神》武器道具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5267801" y="5523753"/>
            <a:ext cx="6477000" cy="914400"/>
          </a:xfrm>
          <a:prstGeom prst="rect">
            <a:avLst/>
          </a:prstGeom>
          <a:ln/>
        </p:spPr>
        <p:txBody>
          <a:bodyPr anchor="t" rtlCol="false" lIns="0" rIns="0" tIns="0" bIns="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游戏中还有数量极多的武器、防具和道具，为玩家提供了丰富的选择和探索的空间。</a:t>
            </a:r>
          </a:p>
        </p:txBody>
      </p:sp>
      <p:sp>
        <p:nvSpPr>
          <p:cNvPr name="AutoShape 5" id="5"/>
          <p:cNvSpPr/>
          <p:nvPr/>
        </p:nvSpPr>
        <p:spPr>
          <a:xfrm rot="0">
            <a:off x="5267801" y="1835975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TextBox 6" id="6"/>
          <p:cNvSpPr txBox="true"/>
          <p:nvPr/>
        </p:nvSpPr>
        <p:spPr>
          <a:xfrm rot="0">
            <a:off x="5562187" y="1621998"/>
            <a:ext cx="6000750" cy="666079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《暗黑破坏神》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267801" y="2234038"/>
            <a:ext cx="6477000" cy="914400"/>
          </a:xfrm>
          <a:prstGeom prst="rect">
            <a:avLst/>
          </a:prstGeom>
          <a:ln/>
        </p:spPr>
        <p:txBody>
          <a:bodyPr anchor="t" rtlCol="false" lIns="0" rIns="0" tIns="0" bIns="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游戏画面以六十度倾斜的方式表现出来，游戏所有的场景全以即时的立体投影方式表现出来。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562187" y="3262274"/>
            <a:ext cx="6000750" cy="697555"/>
          </a:xfrm>
          <a:prstGeom prst="rect">
            <a:avLst/>
          </a:prstGeom>
          <a:ln/>
        </p:spPr>
        <p:txBody>
          <a:bodyPr anchor="b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《暗黑破坏神》特色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67801" y="3896612"/>
            <a:ext cx="6477000" cy="914400"/>
          </a:xfrm>
          <a:prstGeom prst="rect">
            <a:avLst/>
          </a:prstGeom>
          <a:ln/>
        </p:spPr>
        <p:txBody>
          <a:bodyPr anchor="t" rtlCol="false" lIns="0" rIns="0" tIns="0" bIns="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除了有明暗的效果外，人物的移动效果也极为流畅，魔法的表现亦是一绝。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《暗黑破坏神》系列游戏简介</a:t>
            </a:r>
          </a:p>
        </p:txBody>
      </p:sp>
      <p:sp>
        <p:nvSpPr>
          <p:cNvPr name="AutoShape 11" id="11"/>
          <p:cNvSpPr/>
          <p:nvPr/>
        </p:nvSpPr>
        <p:spPr>
          <a:xfrm rot="0">
            <a:off x="5267801" y="3491989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12" id="12"/>
          <p:cNvSpPr/>
          <p:nvPr/>
        </p:nvSpPr>
        <p:spPr>
          <a:xfrm rot="0">
            <a:off x="5267801" y="5117897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3"/>
          <a:srcRect l="10915" r="10915"/>
          <a:stretch>
            <a:fillRect/>
          </a:stretch>
        </p:blipFill>
        <p:spPr>
          <a:xfrm rot="0">
            <a:off x="6279191" y="1523331"/>
            <a:ext cx="5083850" cy="4877691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657248" y="1468705"/>
            <a:ext cx="5034045" cy="598924"/>
          </a:xfrm>
          <a:prstGeom prst="rect">
            <a:avLst/>
          </a:prstGeom>
          <a:ln/>
        </p:spPr>
        <p:txBody>
          <a:bodyPr anchor="b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《暗黑破坏神II》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657248" y="2091428"/>
            <a:ext cx="5034045" cy="819445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美国暴雪娱乐研发的一款动作类角色扮演游戏，于2000年上市。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657248" y="3322817"/>
            <a:ext cx="5034045" cy="558203"/>
          </a:xfrm>
          <a:prstGeom prst="rect">
            <a:avLst/>
          </a:prstGeom>
          <a:ln/>
        </p:spPr>
        <p:txBody>
          <a:bodyPr anchor="b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《暗黑破坏神II》内容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657248" y="3899110"/>
            <a:ext cx="5034045" cy="796566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游戏中玩家创建属于自己的角色，在一片片暗黑大地上奔跑、杀敌、寻宝、成长。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657248" y="5048950"/>
            <a:ext cx="5034045" cy="598924"/>
          </a:xfrm>
          <a:prstGeom prst="rect">
            <a:avLst/>
          </a:prstGeom>
          <a:ln/>
        </p:spPr>
        <p:txBody>
          <a:bodyPr anchor="b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b="true" sz="20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《暗黑破坏神II》功能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657248" y="5665964"/>
            <a:ext cx="5034045" cy="819445"/>
          </a:xfrm>
          <a:prstGeom prst="rect">
            <a:avLst/>
          </a:prstGeom>
          <a:ln/>
        </p:spPr>
        <p:txBody>
          <a:bodyPr anchor="t" rtlCol="false" lIns="66008" rIns="66008" tIns="33052" bIns="33052" anchorCtr="false" vert="horz" wrap="square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最终打败统治各个大陆的黑暗势力，拯救游戏中的各个种族。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《暗黑破坏神》系列游戏简介</a:t>
            </a:r>
          </a:p>
        </p:txBody>
      </p:sp>
      <p:sp>
        <p:nvSpPr>
          <p:cNvPr name="AutoShape 10" id="10"/>
          <p:cNvSpPr/>
          <p:nvPr/>
        </p:nvSpPr>
        <p:spPr>
          <a:xfrm rot="0">
            <a:off x="9144095" y="2311241"/>
            <a:ext cx="41815" cy="41148"/>
          </a:xfrm>
          <a:prstGeom prst="ellipse">
            <a:avLst/>
          </a:prstGeom>
          <a:solidFill>
            <a:srgbClr val="E9E9E9">
              <a:alpha val="100000"/>
            </a:srgbClr>
          </a:solidFill>
          <a:ln/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1374316" y="3045252"/>
            <a:ext cx="9429750" cy="1656361"/>
          </a:xfrm>
          <a:prstGeom prst="roundRect">
            <a:avLst>
              <a:gd fmla="val 16667" name="adj"/>
            </a:avLst>
          </a:prstGeom>
          <a:gradFill>
            <a:gsLst>
              <a:gs pos="100000">
                <a:schemeClr val="lt2">
                  <a:alpha val="100000"/>
                </a:schemeClr>
              </a:gs>
              <a:gs pos="0">
                <a:schemeClr val="lt1">
                  <a:alpha val="100000"/>
                </a:schemeClr>
              </a:gs>
            </a:gsLst>
            <a:lin ang="0"/>
          </a:gradFill>
          <a:ln/>
        </p:spPr>
      </p:sp>
      <p:sp>
        <p:nvSpPr>
          <p:cNvPr name="AutoShape 3" id="3"/>
          <p:cNvSpPr/>
          <p:nvPr/>
        </p:nvSpPr>
        <p:spPr>
          <a:xfrm rot="0">
            <a:off x="1374316" y="4823279"/>
            <a:ext cx="9429750" cy="1656361"/>
          </a:xfrm>
          <a:prstGeom prst="roundRect">
            <a:avLst>
              <a:gd fmla="val 16667" name="adj"/>
            </a:avLst>
          </a:prstGeom>
          <a:gradFill>
            <a:gsLst>
              <a:gs pos="0">
                <a:schemeClr val="lt2">
                  <a:alpha val="100000"/>
                </a:schemeClr>
              </a:gs>
              <a:gs pos="100000">
                <a:schemeClr val="lt1">
                  <a:alpha val="100000"/>
                </a:schemeClr>
              </a:gs>
            </a:gsLst>
            <a:lin ang="0"/>
          </a:gradFill>
          <a:ln/>
        </p:spPr>
      </p:sp>
      <p:sp>
        <p:nvSpPr>
          <p:cNvPr name="AutoShape 4" id="4"/>
          <p:cNvSpPr/>
          <p:nvPr/>
        </p:nvSpPr>
        <p:spPr>
          <a:xfrm rot="0">
            <a:off x="1374316" y="1267225"/>
            <a:ext cx="9429750" cy="1656361"/>
          </a:xfrm>
          <a:prstGeom prst="roundRect">
            <a:avLst>
              <a:gd fmla="val 16667" name="adj"/>
            </a:avLst>
          </a:prstGeom>
          <a:gradFill>
            <a:gsLst>
              <a:gs pos="0">
                <a:schemeClr val="lt2">
                  <a:alpha val="100000"/>
                </a:schemeClr>
              </a:gs>
              <a:gs pos="100000">
                <a:schemeClr val="lt1">
                  <a:alpha val="100000"/>
                </a:schemeClr>
              </a:gs>
            </a:gsLst>
            <a:lin ang="0"/>
          </a:gradFill>
          <a:ln/>
        </p:spPr>
      </p:sp>
      <p:sp>
        <p:nvSpPr>
          <p:cNvPr name="AutoShape 5" id="5"/>
          <p:cNvSpPr/>
          <p:nvPr/>
        </p:nvSpPr>
        <p:spPr>
          <a:xfrm rot="0">
            <a:off x="987242" y="5246342"/>
            <a:ext cx="810236" cy="810236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Freeform 6" id="6"/>
          <p:cNvSpPr/>
          <p:nvPr/>
        </p:nvSpPr>
        <p:spPr>
          <a:xfrm rot="0">
            <a:off x="1115389" y="5374489"/>
            <a:ext cx="553940" cy="553940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190033" y="152400"/>
                </a:moveTo>
                <a:cubicBezTo>
                  <a:pt x="190033" y="90992"/>
                  <a:pt x="221771" y="56493"/>
                  <a:pt x="221771" y="56493"/>
                </a:cubicBezTo>
                <a:cubicBezTo>
                  <a:pt x="221771" y="56493"/>
                  <a:pt x="193758" y="33766"/>
                  <a:pt x="151924" y="33766"/>
                </a:cubicBezTo>
                <a:cubicBezTo>
                  <a:pt x="110090" y="33766"/>
                  <a:pt x="82067" y="56512"/>
                  <a:pt x="82067" y="56512"/>
                </a:cubicBezTo>
                <a:cubicBezTo>
                  <a:pt x="82067" y="56512"/>
                  <a:pt x="114376" y="82753"/>
                  <a:pt x="114376" y="152400"/>
                </a:cubicBezTo>
                <a:cubicBezTo>
                  <a:pt x="114376" y="219608"/>
                  <a:pt x="81858" y="248145"/>
                  <a:pt x="81858" y="248145"/>
                </a:cubicBezTo>
                <a:cubicBezTo>
                  <a:pt x="81858" y="248145"/>
                  <a:pt x="115662" y="271034"/>
                  <a:pt x="151924" y="271034"/>
                </a:cubicBezTo>
                <a:cubicBezTo>
                  <a:pt x="189043" y="271034"/>
                  <a:pt x="221799" y="248269"/>
                  <a:pt x="221799" y="248269"/>
                </a:cubicBezTo>
                <a:cubicBezTo>
                  <a:pt x="221799" y="248269"/>
                  <a:pt x="190033" y="218503"/>
                  <a:pt x="190033" y="152400"/>
                </a:cubicBezTo>
                <a:close/>
                <a:moveTo>
                  <a:pt x="74095" y="62789"/>
                </a:moveTo>
                <a:cubicBezTo>
                  <a:pt x="74095" y="62789"/>
                  <a:pt x="34633" y="86839"/>
                  <a:pt x="34633" y="152800"/>
                </a:cubicBezTo>
                <a:cubicBezTo>
                  <a:pt x="34633" y="218751"/>
                  <a:pt x="74533" y="240335"/>
                  <a:pt x="74533" y="240335"/>
                </a:cubicBezTo>
                <a:cubicBezTo>
                  <a:pt x="74533" y="240335"/>
                  <a:pt x="103613" y="218742"/>
                  <a:pt x="103613" y="152800"/>
                </a:cubicBezTo>
                <a:cubicBezTo>
                  <a:pt x="103613" y="86839"/>
                  <a:pt x="74095" y="62789"/>
                  <a:pt x="74095" y="62789"/>
                </a:cubicBezTo>
                <a:close/>
                <a:moveTo>
                  <a:pt x="229753" y="64570"/>
                </a:moveTo>
                <a:cubicBezTo>
                  <a:pt x="229753" y="64570"/>
                  <a:pt x="200244" y="86839"/>
                  <a:pt x="200244" y="152800"/>
                </a:cubicBezTo>
                <a:cubicBezTo>
                  <a:pt x="200244" y="218751"/>
                  <a:pt x="229305" y="240335"/>
                  <a:pt x="229305" y="240335"/>
                </a:cubicBezTo>
                <a:cubicBezTo>
                  <a:pt x="229305" y="240335"/>
                  <a:pt x="270158" y="218742"/>
                  <a:pt x="270158" y="152800"/>
                </a:cubicBezTo>
                <a:cubicBezTo>
                  <a:pt x="270158" y="86839"/>
                  <a:pt x="229753" y="64570"/>
                  <a:pt x="229753" y="6457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name="AutoShape 7" id="7"/>
          <p:cNvSpPr/>
          <p:nvPr/>
        </p:nvSpPr>
        <p:spPr>
          <a:xfrm rot="0">
            <a:off x="10373288" y="3468315"/>
            <a:ext cx="810236" cy="810236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AutoShape 8" id="8"/>
          <p:cNvSpPr/>
          <p:nvPr/>
        </p:nvSpPr>
        <p:spPr>
          <a:xfrm rot="0">
            <a:off x="987242" y="1690288"/>
            <a:ext cx="810236" cy="810236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name="Freeform 9" id="9"/>
          <p:cNvSpPr/>
          <p:nvPr/>
        </p:nvSpPr>
        <p:spPr>
          <a:xfrm rot="0">
            <a:off x="1171659" y="1892749"/>
            <a:ext cx="405314" cy="405314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173841" y="122930"/>
                </a:moveTo>
                <a:cubicBezTo>
                  <a:pt x="179718" y="102937"/>
                  <a:pt x="177232" y="81020"/>
                  <a:pt x="166392" y="62665"/>
                </a:cubicBezTo>
                <a:cubicBezTo>
                  <a:pt x="166630" y="62998"/>
                  <a:pt x="62770" y="167697"/>
                  <a:pt x="62027" y="167040"/>
                </a:cubicBezTo>
                <a:cubicBezTo>
                  <a:pt x="80077" y="177698"/>
                  <a:pt x="101994" y="180699"/>
                  <a:pt x="121720" y="175193"/>
                </a:cubicBezTo>
                <a:cubicBezTo>
                  <a:pt x="121577" y="174689"/>
                  <a:pt x="173422" y="122853"/>
                  <a:pt x="173841" y="122930"/>
                </a:cubicBezTo>
                <a:close/>
                <a:moveTo>
                  <a:pt x="155315" y="45968"/>
                </a:moveTo>
                <a:cubicBezTo>
                  <a:pt x="141322" y="32175"/>
                  <a:pt x="121301" y="22822"/>
                  <a:pt x="100127" y="22822"/>
                </a:cubicBezTo>
                <a:cubicBezTo>
                  <a:pt x="57331" y="22822"/>
                  <a:pt x="22631" y="57607"/>
                  <a:pt x="22631" y="100508"/>
                </a:cubicBezTo>
                <a:cubicBezTo>
                  <a:pt x="22631" y="121444"/>
                  <a:pt x="32156" y="141713"/>
                  <a:pt x="45587" y="155686"/>
                </a:cubicBezTo>
                <a:cubicBezTo>
                  <a:pt x="45615" y="155686"/>
                  <a:pt x="154657" y="46863"/>
                  <a:pt x="155315" y="45968"/>
                </a:cubicBezTo>
                <a:close/>
                <a:moveTo>
                  <a:pt x="264909" y="252089"/>
                </a:moveTo>
                <a:cubicBezTo>
                  <a:pt x="264909" y="252089"/>
                  <a:pt x="267443" y="230200"/>
                  <a:pt x="261128" y="223885"/>
                </a:cubicBezTo>
                <a:cubicBezTo>
                  <a:pt x="260709" y="223466"/>
                  <a:pt x="188300" y="135065"/>
                  <a:pt x="188300" y="135065"/>
                </a:cubicBezTo>
                <a:lnTo>
                  <a:pt x="134417" y="188947"/>
                </a:lnTo>
                <a:lnTo>
                  <a:pt x="222818" y="262185"/>
                </a:lnTo>
                <a:cubicBezTo>
                  <a:pt x="228714" y="268919"/>
                  <a:pt x="251441" y="265557"/>
                  <a:pt x="251441" y="265557"/>
                </a:cubicBezTo>
                <a:lnTo>
                  <a:pt x="269538" y="281978"/>
                </a:lnTo>
                <a:lnTo>
                  <a:pt x="282169" y="269348"/>
                </a:lnTo>
                <a:lnTo>
                  <a:pt x="264909" y="252089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name="Freeform 10" id="10"/>
          <p:cNvSpPr/>
          <p:nvPr/>
        </p:nvSpPr>
        <p:spPr>
          <a:xfrm rot="0">
            <a:off x="10569897" y="3661311"/>
            <a:ext cx="424244" cy="424244"/>
          </a:xfrm>
          <a:custGeom>
            <a:avLst/>
            <a:gdLst/>
            <a:ahLst/>
            <a:cxnLst/>
            <a:rect r="r" b="b" t="t" l="l"/>
            <a:pathLst>
              <a:path h="304800" w="304800">
                <a:moveTo>
                  <a:pt x="167640" y="106680"/>
                </a:moveTo>
                <a:lnTo>
                  <a:pt x="189586" y="139598"/>
                </a:lnTo>
                <a:cubicBezTo>
                  <a:pt x="194310" y="146761"/>
                  <a:pt x="204978" y="152400"/>
                  <a:pt x="213512" y="152400"/>
                </a:cubicBezTo>
                <a:lnTo>
                  <a:pt x="259080" y="152400"/>
                </a:lnTo>
                <a:lnTo>
                  <a:pt x="259080" y="121920"/>
                </a:lnTo>
                <a:lnTo>
                  <a:pt x="213360" y="121920"/>
                </a:lnTo>
                <a:lnTo>
                  <a:pt x="191414" y="89002"/>
                </a:lnTo>
                <a:cubicBezTo>
                  <a:pt x="185452" y="80686"/>
                  <a:pt x="178394" y="73628"/>
                  <a:pt x="170345" y="67847"/>
                </a:cubicBezTo>
                <a:lnTo>
                  <a:pt x="170069" y="67666"/>
                </a:lnTo>
                <a:lnTo>
                  <a:pt x="149952" y="54254"/>
                </a:lnTo>
                <a:cubicBezTo>
                  <a:pt x="146104" y="51911"/>
                  <a:pt x="141446" y="50521"/>
                  <a:pt x="136465" y="50521"/>
                </a:cubicBezTo>
                <a:cubicBezTo>
                  <a:pt x="131912" y="50521"/>
                  <a:pt x="127635" y="51683"/>
                  <a:pt x="123911" y="53721"/>
                </a:cubicBezTo>
                <a:lnTo>
                  <a:pt x="124044" y="53654"/>
                </a:lnTo>
                <a:lnTo>
                  <a:pt x="60950" y="91450"/>
                </a:lnTo>
                <a:lnTo>
                  <a:pt x="60950" y="167650"/>
                </a:lnTo>
                <a:lnTo>
                  <a:pt x="91430" y="167650"/>
                </a:lnTo>
                <a:lnTo>
                  <a:pt x="91430" y="106690"/>
                </a:lnTo>
                <a:lnTo>
                  <a:pt x="121910" y="91450"/>
                </a:lnTo>
                <a:lnTo>
                  <a:pt x="76190" y="304810"/>
                </a:lnTo>
                <a:lnTo>
                  <a:pt x="106670" y="304810"/>
                </a:lnTo>
                <a:lnTo>
                  <a:pt x="142484" y="188224"/>
                </a:lnTo>
                <a:lnTo>
                  <a:pt x="167630" y="213370"/>
                </a:lnTo>
                <a:lnTo>
                  <a:pt x="167630" y="304810"/>
                </a:lnTo>
                <a:lnTo>
                  <a:pt x="198110" y="304810"/>
                </a:lnTo>
                <a:lnTo>
                  <a:pt x="198110" y="182890"/>
                </a:lnTo>
                <a:lnTo>
                  <a:pt x="156962" y="141742"/>
                </a:lnTo>
                <a:lnTo>
                  <a:pt x="167630" y="106690"/>
                </a:lnTo>
                <a:close/>
                <a:moveTo>
                  <a:pt x="182880" y="60960"/>
                </a:moveTo>
                <a:cubicBezTo>
                  <a:pt x="199711" y="60960"/>
                  <a:pt x="213360" y="47311"/>
                  <a:pt x="213360" y="30480"/>
                </a:cubicBezTo>
                <a:cubicBezTo>
                  <a:pt x="213360" y="13649"/>
                  <a:pt x="199711" y="0"/>
                  <a:pt x="182880" y="0"/>
                </a:cubicBezTo>
                <a:lnTo>
                  <a:pt x="182880" y="0"/>
                </a:lnTo>
                <a:cubicBezTo>
                  <a:pt x="166049" y="0"/>
                  <a:pt x="152400" y="13649"/>
                  <a:pt x="152400" y="30480"/>
                </a:cubicBezTo>
                <a:cubicBezTo>
                  <a:pt x="152400" y="47311"/>
                  <a:pt x="166049" y="60960"/>
                  <a:pt x="182880" y="60960"/>
                </a:cubicBezTo>
                <a:lnTo>
                  <a:pt x="182880" y="6096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name="TextBox 11" id="11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《暗黑破坏神》系列游戏简介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986545" y="1423391"/>
            <a:ext cx="8201025" cy="571500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《暗黑破坏神III》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986545" y="1881734"/>
            <a:ext cx="8201025" cy="78105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是由暴雪娱乐公司开发的一款动作角色扮演游戏，于2012年5月15日发行。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931680" y="3229780"/>
            <a:ext cx="8201025" cy="571500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《暗黑破坏神III》背景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931680" y="3688123"/>
            <a:ext cx="8201025" cy="78105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游戏是《暗黑破坏神2》的续作，故事发生于《暗黑破坏神2》的20年之后一个黑暗的魔幻世界。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931680" y="4882435"/>
            <a:ext cx="8201025" cy="571500"/>
          </a:xfrm>
          <a:prstGeom prst="rect">
            <a:avLst/>
          </a:prstGeom>
          <a:ln/>
        </p:spPr>
        <p:txBody>
          <a:bodyPr anchor="ctr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《暗黑破坏神III》职业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931680" y="5340777"/>
            <a:ext cx="8201025" cy="78105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玩家可以在五种不同的职业中进行选择，每种职业都有一套独特的魔法和技能。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751642" y="4006380"/>
            <a:ext cx="7813795" cy="1827334"/>
          </a:xfrm>
          <a:prstGeom prst="roundRect">
            <a:avLst>
              <a:gd fmla="val 16667" name="adj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name="AutoShape 3" id="3"/>
          <p:cNvSpPr/>
          <p:nvPr/>
        </p:nvSpPr>
        <p:spPr>
          <a:xfrm rot="0">
            <a:off x="751642" y="1920540"/>
            <a:ext cx="7813795" cy="1827334"/>
          </a:xfrm>
          <a:prstGeom prst="roundRect">
            <a:avLst>
              <a:gd fmla="val 16667" name="adj"/>
            </a:avLst>
          </a:prstGeom>
          <a:solidFill>
            <a:schemeClr val="lt2">
              <a:alpha val="80000"/>
            </a:schemeClr>
          </a:solidFill>
          <a:ln/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>
            <a:alphaModFix amt="100000"/>
          </a:blip>
          <a:srcRect l="25094" r="25094"/>
          <a:stretch>
            <a:fillRect/>
          </a:stretch>
        </p:blipFill>
        <p:spPr>
          <a:xfrm rot="0">
            <a:off x="7804006" y="1329783"/>
            <a:ext cx="3831201" cy="5108268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030579" y="2089154"/>
            <a:ext cx="6238875" cy="637972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《暗黑破坏神III》玩法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30579" y="2610429"/>
            <a:ext cx="6238875" cy="950067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玩家在冒险中可以挑战无以计数的恶魔、怪物和强大的BOSS，逐渐累积经验，增强能力。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30579" y="4183053"/>
            <a:ext cx="6238875" cy="637972"/>
          </a:xfrm>
          <a:prstGeom prst="rect">
            <a:avLst/>
          </a:prstGeom>
          <a:ln/>
        </p:spPr>
        <p:txBody>
          <a:bodyPr anchor="ctr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b="true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《暗黑破坏神III》运营权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30579" y="4712439"/>
            <a:ext cx="6238875" cy="936429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2014年7月中旬，暴雪娱乐公司和网易公司联合宣布，《暗黑破坏神3》在中国大陆地区的独家运营权正式授予网易旗下关联公司。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6023" y="265328"/>
            <a:ext cx="11239500" cy="914400"/>
          </a:xfrm>
          <a:prstGeom prst="rect">
            <a:avLst/>
          </a:prstGeom>
          <a:ln/>
        </p:spPr>
        <p:txBody>
          <a:bodyPr anchor="t" rtlCol="false" lIns="123825" rIns="57150" tIns="123825" bIns="123825" anchorCtr="false" vert="horz"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b="true" sz="3000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《暗黑破坏神》系列游戏简介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alphaModFix amt="100000"/>
          </a:blip>
          <a:srcRect/>
          <a:stretch>
            <a:fillRect b="0" t="0" l="0" r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356704" y="2388266"/>
            <a:ext cx="5981700" cy="1371600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b="true" sz="6600">
                <a:solidFill>
                  <a:srgbClr val="1338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853596" y="4258462"/>
            <a:ext cx="10484808" cy="1798058"/>
          </a:xfrm>
          <a:prstGeom prst="rect">
            <a:avLst/>
          </a:prstGeom>
          <a:ln/>
        </p:spPr>
        <p:txBody>
          <a:bodyPr anchor="t" rtlCol="false" lIns="114300" rIns="114300" tIns="57150" bIns="57150" anchorCtr="false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b="true" sz="4050">
                <a:solidFill>
                  <a:srgbClr val="020A4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项目介绍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20A49"/>
      </a:dk1>
      <a:lt1>
        <a:srgbClr val="FBFEFF"/>
      </a:lt1>
      <a:dk2>
        <a:srgbClr val="020A49"/>
      </a:dk2>
      <a:lt2>
        <a:srgbClr val="CADDF0"/>
      </a:lt2>
      <a:accent1>
        <a:srgbClr val="1338FD"/>
      </a:accent1>
      <a:accent2>
        <a:srgbClr val="1338FD"/>
      </a:accent2>
      <a:accent3>
        <a:srgbClr val="1B96DB"/>
      </a:accent3>
      <a:accent4>
        <a:srgbClr val="32C5DA"/>
      </a:accent4>
      <a:accent5>
        <a:srgbClr val="1CCDF0"/>
      </a:accent5>
      <a:accent6>
        <a:srgbClr val="338DE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terms:modified xsi:type="dcterms:W3CDTF">2011-08-01T06:04:30Z</dcterms:modified>
  <cp:revision>1</cp:revision>
</cp:coreProperties>
</file>