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4.jpe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7.jpeg" Type="http://schemas.openxmlformats.org/officeDocument/2006/relationships/image"/><Relationship Id="rId4" Target="../media/image18.png" Type="http://schemas.openxmlformats.org/officeDocument/2006/relationships/image"/><Relationship Id="rId5" Target="../media/image19.jpe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0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1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2.jpe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3.jpe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4.pn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jpeg" Type="http://schemas.openxmlformats.org/officeDocument/2006/relationships/image"/><Relationship Id="rId4" Target="../media/image7.png" Type="http://schemas.openxmlformats.org/officeDocument/2006/relationships/image"/><Relationship Id="rId5" Target="../media/image8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3841" y="1525651"/>
            <a:ext cx="5943600" cy="20859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14999"/>
              </a:lnSpc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第15章  综合实战：图书商城系统
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234986" y="2896583"/>
            <a:ext cx="5052139" cy="3467154"/>
          </a:xfrm>
          <a:prstGeom prst="roundRect">
            <a:avLst>
              <a:gd fmla="val 595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879670" y="2896583"/>
            <a:ext cx="5052139" cy="3467154"/>
          </a:xfrm>
          <a:prstGeom prst="roundRect">
            <a:avLst>
              <a:gd fmla="val 5952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t="8077" b="8077"/>
          <a:stretch>
            <a:fillRect/>
          </a:stretch>
        </p:blipFill>
        <p:spPr>
          <a:xfrm rot="0">
            <a:off x="891140" y="1371600"/>
            <a:ext cx="5029200" cy="316257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380405" y="4752068"/>
            <a:ext cx="405067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订单提交与信息填写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80405" y="5384645"/>
            <a:ext cx="4050670" cy="824485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用户提交订单后，需填写收货地址和联系电话，付款成功后才算完成购物过程。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t="1997" b="1997"/>
          <a:stretch>
            <a:fillRect/>
          </a:stretch>
        </p:blipFill>
        <p:spPr>
          <a:xfrm rot="0">
            <a:off x="6246455" y="1371600"/>
            <a:ext cx="5029200" cy="316257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6735721" y="4759543"/>
            <a:ext cx="405067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订单信息管理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735721" y="5392119"/>
            <a:ext cx="4050670" cy="824485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购物者可以随时管理自己的订单信息，商城后台也可以管理订单信息。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订单管理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185766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63571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4680215" y="2439766"/>
            <a:ext cx="2857500" cy="28575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775465" y="2535016"/>
            <a:ext cx="2667000" cy="2667000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4980253" y="2835054"/>
            <a:ext cx="2257425" cy="20669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true" sz="765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VS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1290581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8" id="8"/>
          <p:cNvSpPr txBox="true"/>
          <p:nvPr/>
        </p:nvSpPr>
        <p:spPr>
          <a:xfrm rot="0">
            <a:off x="1085072" y="3008094"/>
            <a:ext cx="3267075" cy="26479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主要用于对网站前台的信息管理，如文字、图片、影音和其他日常使用文件的发布、更新、删除等操作。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817683" y="1990828"/>
            <a:ext cx="3286425" cy="72390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会员与订单统计</a:t>
            </a:r>
          </a:p>
        </p:txBody>
      </p:sp>
      <p:cxnSp>
        <p:nvCxnSpPr>
          <p:cNvPr name="Connector 10" id="10"/>
          <p:cNvCxnSpPr/>
          <p:nvPr/>
        </p:nvCxnSpPr>
        <p:spPr>
          <a:xfrm>
            <a:off x="8032867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11" id="11"/>
          <p:cNvSpPr txBox="true"/>
          <p:nvPr/>
        </p:nvSpPr>
        <p:spPr>
          <a:xfrm rot="0">
            <a:off x="7817833" y="3008094"/>
            <a:ext cx="3286125" cy="26479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包括会员信息、订单信息、访客信息的统计和管理，以实现更高效的用户管理和服务。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85072" y="1990828"/>
            <a:ext cx="3267075" cy="723900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网站后台管理系统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后台管理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准备工作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t="36337" b="36337"/>
          <a:stretch>
            <a:fillRect/>
          </a:stretch>
        </p:blipFill>
        <p:spPr>
          <a:xfrm rot="0">
            <a:off x="0" y="0"/>
            <a:ext cx="12192000" cy="3331649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554850" y="2152738"/>
            <a:ext cx="11082301" cy="4070362"/>
          </a:xfrm>
          <a:prstGeom prst="roundRect">
            <a:avLst>
              <a:gd fmla="val 5898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61950" dist="0">
              <a:schemeClr val="dk1">
                <a:alpha val="6000"/>
              </a:schemeClr>
            </a:outerShdw>
          </a:effectLst>
        </p:spPr>
      </p:sp>
      <p:sp>
        <p:nvSpPr>
          <p:cNvPr name="TextBox 4" id="4"/>
          <p:cNvSpPr txBox="true"/>
          <p:nvPr/>
        </p:nvSpPr>
        <p:spPr>
          <a:xfrm rot="0">
            <a:off x="962451" y="3586749"/>
            <a:ext cx="10267099" cy="232939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</a:t>
            </a: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著名企业级Web开发库，本项目后端基于Django实现。</a:t>
            </a:r>
          </a:p>
          <a:p>
            <a:pPr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Vue</a:t>
            </a: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渐进式JavaScript框架，用于构建用户界面，本项目前端基于Vue实现。</a:t>
            </a:r>
          </a:p>
          <a:p>
            <a:pPr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 Rest Framework</a:t>
            </a: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基于Django的RESTful风格API库，用于快速开发RESTful风格的API。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98566" y="2417249"/>
            <a:ext cx="9998584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用到的库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t="5742" b="5742"/>
          <a:stretch>
            <a:fillRect/>
          </a:stretch>
        </p:blipFill>
        <p:spPr>
          <a:xfrm rot="0"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482606" y="1947878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用于处理Django Rest Framework的缓存。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82606" y="1370655"/>
            <a:ext cx="4219575" cy="738707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drf-extensions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82606" y="371297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实现基于QQ、微信和微博的第三方账号登录。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82606" y="3116450"/>
            <a:ext cx="4219575" cy="736876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social-auth-app-djang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2606" y="537710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使用redis在Django Web项目中实现缓存处理。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2606" y="4799881"/>
            <a:ext cx="4219575" cy="749453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django-redis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用到的库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42238" y="1676264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42238" y="341484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2238" y="5136121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4" id="14"/>
          <p:cNvSpPr/>
          <p:nvPr/>
        </p:nvSpPr>
        <p:spPr>
          <a:xfrm rot="0"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5" id="15"/>
          <p:cNvSpPr/>
          <p:nvPr/>
        </p:nvSpPr>
        <p:spPr>
          <a:xfrm rot="0"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4719" b="4719"/>
          <a:stretch>
            <a:fillRect/>
          </a:stretch>
        </p:blipFill>
        <p:spPr>
          <a:xfrm rot="0">
            <a:off x="601455" y="1456971"/>
            <a:ext cx="5140490" cy="465535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6007772" y="1924848"/>
            <a:ext cx="5064406" cy="898324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在Django Web项目中实现富文本编辑器功能。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007772" y="1456971"/>
            <a:ext cx="5064406" cy="44997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django-ckeditor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007772" y="3539953"/>
            <a:ext cx="5064406" cy="88454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在Django Web项目中解决跨域问题。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007772" y="3122433"/>
            <a:ext cx="5064406" cy="436189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django-cors-headers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007772" y="5213997"/>
            <a:ext cx="5064406" cy="898324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对Django的form表单在HTML页面中的呈现方式进行管理。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007772" y="4768434"/>
            <a:ext cx="5064406" cy="422408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django-crispy-forms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用到的库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8779" b="8779"/>
          <a:stretch>
            <a:fillRect/>
          </a:stretch>
        </p:blipFill>
        <p:spPr>
          <a:xfrm rot="0">
            <a:off x="623312" y="1743101"/>
            <a:ext cx="3394942" cy="1865457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623312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8189230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准备vue环境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9057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Webstorm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1743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下载并安装Webstorm，它是一个功能强大的Web开发环境，可以帮助我们更有效地进行Vue.js开发。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t="24197" b="24197"/>
          <a:stretch>
            <a:fillRect/>
          </a:stretch>
        </p:blipFill>
        <p:spPr>
          <a:xfrm rot="0">
            <a:off x="4405937" y="1779196"/>
            <a:ext cx="3394942" cy="1865457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>
            <a:off x="4405937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11" id="11"/>
          <p:cNvSpPr txBox="true"/>
          <p:nvPr/>
        </p:nvSpPr>
        <p:spPr>
          <a:xfrm rot="0">
            <a:off x="4511682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Nodejs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94976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Cnpm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94368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下载并安装nodejs，安装完成后使用node --version命令测试是否安装成功。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77661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访问https://npm.taobao.org/查看安装说明，并下载安装cnpm，它是一个基于npm的镜像源，可以加快包下载速度。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560913" y="1312852"/>
            <a:ext cx="7804501" cy="7620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模块应用</a:t>
            </a:r>
          </a:p>
        </p:txBody>
      </p:sp>
      <p:cxnSp>
        <p:nvCxnSpPr>
          <p:cNvPr name="Connector 3" id="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4" id="4"/>
          <p:cNvSpPr txBox="true"/>
          <p:nvPr/>
        </p:nvSpPr>
        <p:spPr>
          <a:xfrm rot="0">
            <a:off x="3560913" y="1927072"/>
            <a:ext cx="7804501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生鲜商城系统功能强大，规模庞大，因此将整个功能通过几个模块应用来实现，便于设计、实现和后期维护。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83473" y="3943665"/>
            <a:ext cx="7806355" cy="7620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创建应用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83473" y="4571667"/>
            <a:ext cx="7806355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在Django Web项目中，不同的模块应用被称为App，可以通过命令创建users、goods、trade和user_operation共计4个App。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创建应用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85901" y="1362476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设置后端认证方式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85901" y="2024509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本项目支持多种认证方式，包括自己的注册验证系统、微博认证、QQ认证和微信认证等。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系统配置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name="AutoShape 6" id="6"/>
            <p:cNvSpPr/>
            <p:nvPr/>
          </p:nvSpPr>
          <p:spPr>
            <a:xfrm rot="0"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7" id="7"/>
            <p:cNvSpPr/>
            <p:nvPr/>
          </p:nvSpPr>
          <p:spPr>
            <a:xfrm rot="0"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8" id="8"/>
          <p:cNvSpPr txBox="true"/>
          <p:nvPr/>
        </p:nvSpPr>
        <p:spPr>
          <a:xfrm rot="0">
            <a:off x="1685901" y="3189254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添加APP到INSTALLED_APPS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85901" y="3851288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在INSTALLED_APPS中添加本项目用到的APP，包括drf应用（rest_framework.authtoken）、tyadmin_api后台管理等。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name="AutoShape 11" id="11"/>
            <p:cNvSpPr/>
            <p:nvPr/>
          </p:nvSpPr>
          <p:spPr>
            <a:xfrm rot="0"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2" id="12"/>
            <p:cNvSpPr/>
            <p:nvPr/>
          </p:nvSpPr>
          <p:spPr>
            <a:xfrm rot="0"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13" id="13"/>
          <p:cNvSpPr txBox="true"/>
          <p:nvPr/>
        </p:nvSpPr>
        <p:spPr>
          <a:xfrm rot="0">
            <a:off x="1685901" y="4975292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默认使用MySQL数据库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85901" y="5637325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本项目默认使用MySQL数据库，需要根据实际情况设置数据库的相关配置信息。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name="AutoShape 16" id="16"/>
            <p:cNvSpPr/>
            <p:nvPr/>
          </p:nvSpPr>
          <p:spPr>
            <a:xfrm rot="0"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7" id="17"/>
            <p:cNvSpPr/>
            <p:nvPr/>
          </p:nvSpPr>
          <p:spPr>
            <a:xfrm rot="0"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cxnSp>
        <p:nvCxnSpPr>
          <p:cNvPr name="Connector 18" id="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640619" y="1239230"/>
            <a:ext cx="3783578" cy="504477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系统配置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5259845" y="294547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使用DRF Token认证功能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59845" y="3472246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使用DRF Token认证功能，通过简单的基于令牌的HTTP身份验证方案，适用于客户机-服务器设置，如本机桌面和移动客户机。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72199" y="471440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设置跨域请求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72199" y="5252378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Django设置中配置中间件的行为，将允许执行跨站点请求的主机添加到CORS_ORIGIN_WHITELIST，或将CORS_ORIGIN_ALLOW_ALL设置为True以允许所有主机。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272221" y="1165346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设置多媒体文件和上传文件路径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272221" y="1692114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本项目需要设置保存多媒体文件和上传文件的路径，以确保文件能够被正确地保存和访问。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4" id="14"/>
          <p:cNvSpPr/>
          <p:nvPr/>
        </p:nvSpPr>
        <p:spPr>
          <a:xfrm rot="0"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5" id="15"/>
          <p:cNvSpPr/>
          <p:nvPr/>
        </p:nvSpPr>
        <p:spPr>
          <a:xfrm rot="0"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6" id="16"/>
          <p:cNvSpPr/>
          <p:nvPr/>
        </p:nvSpPr>
        <p:spPr>
          <a:xfrm rot="0"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7" id="17"/>
          <p:cNvSpPr/>
          <p:nvPr/>
        </p:nvSpPr>
        <p:spPr>
          <a:xfrm rot="0"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8" id="18"/>
          <p:cNvSpPr/>
          <p:nvPr/>
        </p:nvSpPr>
        <p:spPr>
          <a:xfrm rot="0"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9" id="19"/>
          <p:cNvSpPr txBox="true"/>
          <p:nvPr/>
        </p:nvSpPr>
        <p:spPr>
          <a:xfrm rot="0">
            <a:off x="4162763" y="482585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162763" y="305692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2763" y="1276789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776770" y="663596"/>
            <a:ext cx="2197085" cy="766889"/>
          </a:xfrm>
          <a:prstGeom prst="rect">
            <a:avLst/>
          </a:prstGeom>
          <a:ln/>
        </p:spPr>
        <p:txBody>
          <a:bodyPr anchor="b" rtlCol="false" lIns="114300" rIns="114300" tIns="57150" bIns="57150" anchorCtr="true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92225" y="198162"/>
            <a:ext cx="4405428" cy="977265"/>
          </a:xfrm>
          <a:prstGeom prst="rect">
            <a:avLst/>
          </a:prstGeom>
          <a:ln/>
        </p:spPr>
        <p:txBody>
          <a:bodyPr anchor="b" rtlCol="false" lIns="91440" rIns="91440" tIns="45720" bIns="45720" anchorCtr="false" vert="horz" wrap="square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 录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929543" y="1484275"/>
            <a:ext cx="6612681" cy="4969951"/>
          </a:xfrm>
          <a:prstGeom prst="rect">
            <a:avLst/>
          </a:prstGeom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功能需求分析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准备工作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设计数据库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使用Restful API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登录认证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支付宝支付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测试程序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54963" y="2034175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支付宝相关信息，包括app_id、app_private_key和alipay_public_key，需要在支付宝开发者中心申请。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454963" y="1575832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配置支付宝相关信息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54963" y="3530045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使用social_django配置认证密钥，将项目上传到网络服务器后，涉密信息保存在配置文件中，更加安全可靠。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4963" y="3071702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使用social_django配置认证密钥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4963" y="5118981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设置自己的微博账号登录信息，包括weibo_key和weibo_secret，以便在项目中实现微博账号的登录功能。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4963" y="4660638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微博账号登录信息设置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系统配置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设计数据库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4489734" y="4197309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650433" y="4197309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4489734" y="1474577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650433" y="1474577"/>
            <a:ext cx="3273285" cy="690150"/>
          </a:xfrm>
          <a:prstGeom prst="roundRect">
            <a:avLst>
              <a:gd fmla="val 28095" name="adj"/>
            </a:avLst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8293144" y="1482730"/>
            <a:ext cx="3422379" cy="4563172"/>
          </a:xfrm>
          <a:prstGeom prst="round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570176" y="2177640"/>
            <a:ext cx="3433799" cy="1259772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在文件settings.py中，设置认证模型为users应用的UserProfile和VerifyCode模型。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409477" y="2177640"/>
            <a:ext cx="3433799" cy="1259772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在“users”目录下编写models.py文件，定义模型类UserProfile和VerifyCode。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70176" y="4915720"/>
            <a:ext cx="3433799" cy="1262987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在“users”目录下编写apps.py文件，将应用名显示为中文，便于后台管理。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407114" y="4915720"/>
            <a:ext cx="3438525" cy="1262987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在“users”目录下编写adminx.py文件，使用批量注册方式将应用users关联到admin后台。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为users应用创建Model模型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38067" y="1502085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认证模型设置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677367" y="1502085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用户模型定义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8067" y="4224817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应用名称设置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677367" y="4224817"/>
            <a:ext cx="2898018" cy="635136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用户批量注册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为goods应用创建Model模型</a:t>
            </a:r>
          </a:p>
        </p:txBody>
      </p:sp>
      <p:sp>
        <p:nvSpPr>
          <p:cNvPr name="AutoShape 3" id="3"/>
          <p:cNvSpPr/>
          <p:nvPr/>
        </p:nvSpPr>
        <p:spPr>
          <a:xfrm rot="0">
            <a:off x="1042418" y="1696940"/>
            <a:ext cx="3096070" cy="4316248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1829481" y="2295315"/>
            <a:ext cx="555911" cy="55591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5" id="5"/>
          <p:cNvSpPr txBox="true"/>
          <p:nvPr/>
        </p:nvSpPr>
        <p:spPr>
          <a:xfrm rot="0">
            <a:off x="1330952" y="3383132"/>
            <a:ext cx="246112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商品模型定义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30952" y="3867560"/>
            <a:ext cx="2461126" cy="149268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在“goods”目录下编写models.py文件，定义模型类GoodsCategory、GoodsCategoryBrand、Goods、GoodsImage、Banner和IndexCategoryAd。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30952" y="2381839"/>
            <a:ext cx="997058" cy="938772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36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AutoShape 8" id="8"/>
          <p:cNvSpPr/>
          <p:nvPr/>
        </p:nvSpPr>
        <p:spPr>
          <a:xfrm rot="0">
            <a:off x="4619425" y="1694206"/>
            <a:ext cx="3096070" cy="4316248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9" id="9"/>
          <p:cNvSpPr/>
          <p:nvPr/>
        </p:nvSpPr>
        <p:spPr>
          <a:xfrm rot="0">
            <a:off x="5406488" y="2292581"/>
            <a:ext cx="555911" cy="55591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4907959" y="3380398"/>
            <a:ext cx="246112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应用名称设置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907959" y="3864826"/>
            <a:ext cx="2461126" cy="149268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在“goods”目录下编写apps.py文件，将应用名显示为中文，便于后台管理。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907959" y="2379106"/>
            <a:ext cx="997058" cy="938772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36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8188957" y="1694206"/>
            <a:ext cx="3096070" cy="4316248"/>
          </a:xfrm>
          <a:prstGeom prst="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14" id="14"/>
          <p:cNvSpPr/>
          <p:nvPr/>
        </p:nvSpPr>
        <p:spPr>
          <a:xfrm rot="0">
            <a:off x="8976020" y="2292581"/>
            <a:ext cx="555911" cy="55591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5" id="15"/>
          <p:cNvSpPr txBox="true"/>
          <p:nvPr/>
        </p:nvSpPr>
        <p:spPr>
          <a:xfrm rot="0">
            <a:off x="8477491" y="3380398"/>
            <a:ext cx="246112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商品过滤功能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477491" y="3864826"/>
            <a:ext cx="2461126" cy="149268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在“goods”目录下编写adminx.py文件，使用批量注册方式将应用goods关联到Xadmin的后台，并实现商品过滤功能。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477491" y="2379106"/>
            <a:ext cx="997058" cy="938772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b="true" sz="36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552651" y="1629738"/>
            <a:ext cx="4219248" cy="4219249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316538" y="1567945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购物车模型定义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316538" y="2054291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在“trade”目录下编写文件models.py，创建模型类ShoppingCart、OrderInfo和OrderGoods。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344099" y="3218179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应用名称设置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344099" y="3704525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在“trade”目录下编写文件apps.py，将应用名显示为中文，便于后台管理。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371661" y="4868412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订单详情展示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371661" y="5354759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在“trade”目录下编写文件adminx.py，使用批量注册方式将应用trade关联到Xadmin的后台，并展示订单详情。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为 trade应用创建Model模型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3662" b="3662"/>
          <a:stretch>
            <a:fillRect/>
          </a:stretch>
        </p:blipFill>
        <p:spPr>
          <a:xfrm rot="0">
            <a:off x="4070039" y="1545914"/>
            <a:ext cx="3861422" cy="3861422"/>
          </a:xfrm>
          <a:prstGeom prst="diamond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为 user_operation应用创建Model模型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16800" y="2235958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在user_operation应用的数据库模型中，用于保存会员用户的资料信息，包括收藏、留言和收货地址等信息。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6800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用户资料信息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27972" y="2207383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在“user_operation”目录下编写文件models.py，分别创建模型类UserFav、UserLeavingMessage和UserAddress。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8535" y="5255554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在“user_operation”目录下编写文件adminx.py，采用批量注册方式将应用user_operation关联到Xadmin后台。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8535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模型类创建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6774" y="5284129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在“user_operation”目录下编写文件apps.py，设置在后台将应用名显示为中文，便于后台管理。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77362" y="470662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应用名显示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436435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2" id="12"/>
          <p:cNvSpPr txBox="true"/>
          <p:nvPr/>
        </p:nvSpPr>
        <p:spPr>
          <a:xfrm rot="0">
            <a:off x="417015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717890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4" id="14"/>
          <p:cNvSpPr txBox="true"/>
          <p:nvPr/>
        </p:nvSpPr>
        <p:spPr>
          <a:xfrm rot="0">
            <a:off x="698470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15" id="15"/>
          <p:cNvSpPr/>
          <p:nvPr/>
        </p:nvSpPr>
        <p:spPr>
          <a:xfrm rot="0">
            <a:off x="713947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6" id="16"/>
          <p:cNvSpPr txBox="true"/>
          <p:nvPr/>
        </p:nvSpPr>
        <p:spPr>
          <a:xfrm rot="0">
            <a:off x="694526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AutoShape 17" id="17"/>
          <p:cNvSpPr/>
          <p:nvPr/>
        </p:nvSpPr>
        <p:spPr>
          <a:xfrm rot="0">
            <a:off x="432492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8" id="18"/>
          <p:cNvSpPr txBox="true"/>
          <p:nvPr/>
        </p:nvSpPr>
        <p:spPr>
          <a:xfrm rot="0">
            <a:off x="413071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988535" y="480187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批量注册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33355" y="2120356"/>
            <a:ext cx="7382690" cy="153140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使用创建的管理员账号登录后台系统后，会显示后台管理页面，其中会显示之前创建的数据库表信息。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733355" y="1579345"/>
            <a:ext cx="73826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登录后台系统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733355" y="4698953"/>
            <a:ext cx="7382690" cy="153140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如果需要修改模型类并生成新的数据库表，只需修改相应的models.py文件，并使用Django的迁移管理工具进行迁移。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733355" y="4157942"/>
            <a:ext cx="73826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修改模型类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1587997" y="4238210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7" id="7"/>
          <p:cNvSpPr/>
          <p:nvPr/>
        </p:nvSpPr>
        <p:spPr>
          <a:xfrm rot="0">
            <a:off x="1587997" y="1592132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8" id="8"/>
          <p:cNvSpPr/>
          <p:nvPr/>
        </p:nvSpPr>
        <p:spPr>
          <a:xfrm rot="0">
            <a:off x="1794154" y="4444368"/>
            <a:ext cx="527181" cy="527181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DFCFC">
              <a:alpha val="100000"/>
            </a:srgbClr>
          </a:solidFill>
          <a:ln/>
        </p:spPr>
      </p:sp>
      <p:sp>
        <p:nvSpPr>
          <p:cNvPr name="Freeform 9" id="9"/>
          <p:cNvSpPr/>
          <p:nvPr/>
        </p:nvSpPr>
        <p:spPr>
          <a:xfrm rot="0">
            <a:off x="1853309" y="1857445"/>
            <a:ext cx="408870" cy="40887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生成数据库表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使用Restful API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18151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商品列表页面：商品列表页面是http://127.0.0.1:8000/goods/，对应的View视图文件在“goods”应用的文件views_base.py和views.py中。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713562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获取商品列表：在文件views_base.py中，通过Django的View获取商品列表页，而在文件views.py中，使用DRF实现商品视图功能。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046357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DRF与Django：Django+DRF将后端变成一种声明式的工作流，只要按照Models-&gt;Serializer-&gt;Views-&gt;urls的模式去实现Python文件，即可生成后端。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284565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Serializer功能：在文件views.py中，基于Serializer实现了DRF，通过代码GoodsSerializer(serializers.Serializer)实现了Serializer功能。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559029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filters.py功能：编写fileters.py，使用django-filter实现商品过滤功能，django-filter支持REST框架的高度可定制字段过滤。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50501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2845064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9" id="9"/>
          <p:cNvSpPr/>
          <p:nvPr/>
        </p:nvSpPr>
        <p:spPr>
          <a:xfrm rot="0">
            <a:off x="5177858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0" id="10"/>
          <p:cNvSpPr/>
          <p:nvPr/>
        </p:nvSpPr>
        <p:spPr>
          <a:xfrm rot="0">
            <a:off x="7416067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969053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商品列表序列化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501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45064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172520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16067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69053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6032113" y="5184323"/>
            <a:ext cx="2429542" cy="1127284"/>
          </a:xfrm>
          <a:custGeom>
            <a:avLst/>
            <a:gdLst/>
            <a:ahLst/>
            <a:cxnLst/>
            <a:rect r="r" b="b" t="t" l="l"/>
            <a:pathLst>
              <a:path h="135" w="292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3" id="3"/>
          <p:cNvSpPr/>
          <p:nvPr/>
        </p:nvSpPr>
        <p:spPr>
          <a:xfrm rot="0">
            <a:off x="6032113" y="4073042"/>
            <a:ext cx="1515142" cy="2095595"/>
          </a:xfrm>
          <a:custGeom>
            <a:avLst/>
            <a:gdLst/>
            <a:ahLst/>
            <a:cxnLst/>
            <a:rect r="r" b="b" t="t" l="l"/>
            <a:pathLst>
              <a:path h="251" w="182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/>
        </p:spPr>
      </p:sp>
      <p:sp>
        <p:nvSpPr>
          <p:cNvPr name="Freeform 4" id="4"/>
          <p:cNvSpPr/>
          <p:nvPr/>
        </p:nvSpPr>
        <p:spPr>
          <a:xfrm rot="0">
            <a:off x="3612763" y="5184323"/>
            <a:ext cx="2419350" cy="1127284"/>
          </a:xfrm>
          <a:custGeom>
            <a:avLst/>
            <a:gdLst/>
            <a:ahLst/>
            <a:cxnLst/>
            <a:rect r="r" b="b" t="t" l="l"/>
            <a:pathLst>
              <a:path h="135" w="291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5" id="5"/>
          <p:cNvSpPr/>
          <p:nvPr/>
        </p:nvSpPr>
        <p:spPr>
          <a:xfrm rot="0">
            <a:off x="4527163" y="4073042"/>
            <a:ext cx="1513713" cy="2095595"/>
          </a:xfrm>
          <a:custGeom>
            <a:avLst/>
            <a:gdLst/>
            <a:ahLst/>
            <a:cxnLst/>
            <a:rect r="r" b="b" t="t" l="l"/>
            <a:pathLst>
              <a:path h="251" w="182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5609203" y="3588886"/>
            <a:ext cx="856012" cy="2579751"/>
          </a:xfrm>
          <a:custGeom>
            <a:avLst/>
            <a:gdLst/>
            <a:ahLst/>
            <a:cxnLst/>
            <a:rect r="r" b="b" t="t" l="l"/>
            <a:pathLst>
              <a:path h="309" w="103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463378" y="4535812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获取所有数据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49597" y="5004954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在文件list/list.vue中，通过函数getAllData()获取所有的数据，根据用户点击分类或搜索进入判断。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88216" y="2422580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获取菜单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74435" y="2891723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在文件list/list.vue中，通过函数getMenu(id)获取菜单信息，传递一级分类id参数，获取id分类法详情。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540944" y="1591726"/>
            <a:ext cx="3020092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Nav功能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564095" y="2060868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 list/list.vue中引入list/listNav.vue组件功能，用于实现导航栏的渲染和点击事件处理。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261908" y="2422580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获取当前请求位置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248127" y="2891723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在文件list/list.vue中，函数getCurLoc(id)用于提供点击的分类id，能够获取当前位置和请求后组合分类面包屑。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814029" y="4535812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显示价格区间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800248" y="5004954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在文件list/list.vue 中，函数getPriceRange()的功能是将价格区间数据填充到 list/price-range/priceRange.vue中。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在前端展示左侧分类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794737" y="526600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527163" y="4396796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607298" y="4073042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697625" y="4396796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7495431" y="526600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功能需求分析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登录认证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使用DRF Token认证</a:t>
            </a:r>
          </a:p>
        </p:txBody>
      </p:sp>
      <p:sp>
        <p:nvSpPr>
          <p:cNvPr name="AutoShape 3" id="3"/>
          <p:cNvSpPr/>
          <p:nvPr/>
        </p:nvSpPr>
        <p:spPr>
          <a:xfrm rot="0">
            <a:off x="651754" y="1716288"/>
            <a:ext cx="3429000" cy="4591050"/>
          </a:xfrm>
          <a:prstGeom prst="round2Diag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4" id="4"/>
          <p:cNvSpPr txBox="true"/>
          <p:nvPr/>
        </p:nvSpPr>
        <p:spPr>
          <a:xfrm rot="0">
            <a:off x="937504" y="2040223"/>
            <a:ext cx="2857500" cy="978725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DRF Token认证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37504" y="3268967"/>
            <a:ext cx="2857500" cy="2722154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DRF Token使用一个简单的基于令牌的HTTP身份验证方案，令牌身份验证适用于客户机-服务器设置，例如本机桌面和移动客户机。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345585" y="1704871"/>
            <a:ext cx="3429000" cy="4591050"/>
          </a:xfrm>
          <a:prstGeom prst="round2Diag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4631335" y="2028807"/>
            <a:ext cx="2857500" cy="978725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身份验证方案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631335" y="3257550"/>
            <a:ext cx="2857500" cy="2733571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要使用TokenAuthentication方案，需要将身份验证类配置为包含TokenAuthentication，另外还包括rest_framework.authtoken在INSTALLED_APPS设置中。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8039417" y="1693454"/>
            <a:ext cx="3429000" cy="4591050"/>
          </a:xfrm>
          <a:prstGeom prst="round2Diag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8325167" y="2017390"/>
            <a:ext cx="2857500" cy="978725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配置全局TokenAuthentication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325167" y="3246134"/>
            <a:ext cx="2857500" cy="2744987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配置全局TokenAuthentication，将rest_framework.authtoken添加到INSTALLED_APPS中，并添加api-token-auth的URL。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85901" y="1362476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JWT认证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85901" y="2024509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JWT，全称JSON Web Token，是一种开放标准（RFC 7519）定义的安全令牌，用于在各方之间安全地传输信息。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使用JWT认证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name="AutoShape 6" id="6"/>
            <p:cNvSpPr/>
            <p:nvPr/>
          </p:nvSpPr>
          <p:spPr>
            <a:xfrm rot="0"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7" id="7"/>
            <p:cNvSpPr/>
            <p:nvPr/>
          </p:nvSpPr>
          <p:spPr>
            <a:xfrm rot="0"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8" id="8"/>
          <p:cNvSpPr txBox="true"/>
          <p:nvPr/>
        </p:nvSpPr>
        <p:spPr>
          <a:xfrm rot="0">
            <a:off x="1685901" y="3189254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djangorestframework_simplejwt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85901" y="3851288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djangorestframework_simplejwt是一个用于Django Rest Framework的JWT认证库，可以轻松地实现JWT认证。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name="AutoShape 11" id="11"/>
            <p:cNvSpPr/>
            <p:nvPr/>
          </p:nvSpPr>
          <p:spPr>
            <a:xfrm rot="0"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2" id="12"/>
            <p:cNvSpPr/>
            <p:nvPr/>
          </p:nvSpPr>
          <p:spPr>
            <a:xfrm rot="0"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13" id="13"/>
          <p:cNvSpPr txBox="true"/>
          <p:nvPr/>
        </p:nvSpPr>
        <p:spPr>
          <a:xfrm rot="0">
            <a:off x="1685901" y="4975292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配置JWT认证类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85901" y="5637325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使用djangorestframework_simplejwt之前，需要先进行安装和配置。将djangorestframework_simplejwt添加到INSTALLED_APPS中，并配置JWT认证类。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name="AutoShape 16" id="16"/>
            <p:cNvSpPr/>
            <p:nvPr/>
          </p:nvSpPr>
          <p:spPr>
            <a:xfrm rot="0"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7" id="17"/>
            <p:cNvSpPr/>
            <p:nvPr/>
          </p:nvSpPr>
          <p:spPr>
            <a:xfrm rot="0"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cxnSp>
        <p:nvCxnSpPr>
          <p:cNvPr name="Connector 18" id="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使用JWT认证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36673" y="1749339"/>
            <a:ext cx="10118200" cy="4157254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添加jwt认证URL</a:t>
            </a:r>
          </a:p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添加jwt认证URL，以便客户端可以访问JWT认证接口。使用django-rest-framework提供的路由功能，可以轻松地添加JWT认证URL。</a:t>
            </a:r>
          </a:p>
          <a:p>
            <a:pPr algn="l"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使用JWT</a:t>
            </a:r>
          </a:p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使用JWT认证时，客户端需要向服务器发送包含JWT的请求。服务器会验证JWT的有效性，并根据验证结果返回相应的响应。</a:t>
            </a:r>
          </a:p>
          <a:p>
            <a:pPr algn="l"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使用refresh获取新的access</a:t>
            </a:r>
          </a:p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如果JWT过期或无效，客户端可以使用refresh token向服务器请求新的access token。服务器会验证refresh token的有效性，并返回新的access token。</a:t>
            </a:r>
          </a:p>
          <a:p>
            <a:pPr algn="l">
              <a:lnSpc>
                <a:spcPct val="140000"/>
              </a:lnSpc>
            </a:pPr>
            <a:r>
              <a:rPr lang="en-US" b="true" sz="15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Vue登录和JWT接口调试</a:t>
            </a:r>
          </a:p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在Vue项目中，可以使用axios库发送HTTP请求，与后端服务器进行通信。通过调试接口，可以查看请求和响应的数据，确保登录和JWT认证功能正常工作。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195174" y="2054018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3" id="3"/>
          <p:cNvSpPr/>
          <p:nvPr/>
        </p:nvSpPr>
        <p:spPr>
          <a:xfrm rot="0">
            <a:off x="7195174" y="5014854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4" id="4"/>
          <p:cNvSpPr/>
          <p:nvPr/>
        </p:nvSpPr>
        <p:spPr>
          <a:xfrm rot="0">
            <a:off x="7786731" y="3573017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5" id="5"/>
          <p:cNvSpPr/>
          <p:nvPr/>
        </p:nvSpPr>
        <p:spPr>
          <a:xfrm rot="0">
            <a:off x="4422454" y="2066288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6" id="6"/>
          <p:cNvSpPr/>
          <p:nvPr/>
        </p:nvSpPr>
        <p:spPr>
          <a:xfrm rot="0">
            <a:off x="3752022" y="3585288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7" id="7"/>
          <p:cNvSpPr/>
          <p:nvPr/>
        </p:nvSpPr>
        <p:spPr>
          <a:xfrm rot="0">
            <a:off x="4422454" y="5027125"/>
            <a:ext cx="617410" cy="617410"/>
          </a:xfrm>
          <a:prstGeom prst="ellipse">
            <a:avLst/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8" id="8"/>
          <p:cNvSpPr/>
          <p:nvPr/>
        </p:nvSpPr>
        <p:spPr>
          <a:xfrm rot="0">
            <a:off x="5346335" y="3132057"/>
            <a:ext cx="1499330" cy="149933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grpSp>
        <p:nvGrpSpPr>
          <p:cNvPr name="Group 9" id="9"/>
          <p:cNvGrpSpPr/>
          <p:nvPr/>
        </p:nvGrpSpPr>
        <p:grpSpPr>
          <a:xfrm rot="0">
            <a:off x="5804249" y="3601163"/>
            <a:ext cx="583501" cy="561118"/>
            <a:chOff x="5804249" y="3601163"/>
            <a:chExt cx="583501" cy="561118"/>
          </a:xfrm>
        </p:grpSpPr>
        <p:sp>
          <p:nvSpPr>
            <p:cNvPr name="AutoShape 10" id="10"/>
            <p:cNvSpPr/>
            <p:nvPr/>
          </p:nvSpPr>
          <p:spPr>
            <a:xfrm rot="0">
              <a:off x="5964745" y="3601163"/>
              <a:ext cx="262604" cy="265938"/>
            </a:xfrm>
            <a:prstGeom prst="ellipse">
              <a:avLst/>
            </a:prstGeom>
            <a:solidFill>
              <a:schemeClr val="lt1">
                <a:alpha val="100000"/>
              </a:schemeClr>
            </a:solidFill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name="Freeform 11" id="11"/>
            <p:cNvSpPr/>
            <p:nvPr/>
          </p:nvSpPr>
          <p:spPr>
            <a:xfrm rot="0">
              <a:off x="5804249" y="3908535"/>
              <a:ext cx="583501" cy="253746"/>
            </a:xfrm>
            <a:custGeom>
              <a:avLst/>
              <a:gdLst/>
              <a:ahLst/>
              <a:cxnLst/>
              <a:rect r="r" b="b" t="t" l="l"/>
              <a:pathLst>
                <a:path h="87" w="200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lt1">
                <a:alpha val="100000"/>
              </a:schemeClr>
            </a:solidFill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  <p:sp>
        <p:nvSpPr>
          <p:cNvPr name="TextBox 12" id="12"/>
          <p:cNvSpPr txBox="true"/>
          <p:nvPr/>
        </p:nvSpPr>
        <p:spPr>
          <a:xfrm rot="0">
            <a:off x="986573" y="1625969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微博开放平台注册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86573" y="2070247"/>
            <a:ext cx="3286271" cy="94974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搜索微博开放平台，或者直接登录https://open.weibo.com/connect 注册个人信息。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16141" y="3178234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创建微博应用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34499" y="3632036"/>
            <a:ext cx="3286271" cy="937998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在注册微博开放平台后创建应用，在“我的应用”中可以看到刚刚创建的应用，测试的时候不用通过审核也可以。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86573" y="4731698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应用信息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86995" y="5195026"/>
            <a:ext cx="3286271" cy="93611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在“我的应用”、“应用信息”、“基本信息”中可以看到App Key、App Secret等信息，这是在我们程序中要使用的信息。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954269" y="1601428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授权回调页URL填写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954269" y="2045706"/>
            <a:ext cx="3286271" cy="94974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在“我的应用”、“应用信息”、“高级信息”里面填写授权回调页的URL，可以根据自己的实际情况填写。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545826" y="3153693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测试账号添加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556922" y="3607495"/>
            <a:ext cx="3286271" cy="937998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在“我的应用”、“应用信息”、“测试信息”中将自己的账号添加到测试账号中，未审核的应用只能通过测试账号登录。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7954269" y="4731698"/>
            <a:ext cx="3286271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微博授权登录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947560" y="5195026"/>
            <a:ext cx="3286271" cy="93611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点击微博授权登录，跳转到微博授权页面，输入微博账号和密码，点击授权登录，即可通过微博账号登录系统。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微博账户登录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306344" y="2134011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079064" y="212174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3635912" y="365301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7670621" y="364074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306344" y="5094847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7079064" y="5082576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06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647422" y="1416260"/>
            <a:ext cx="10787368" cy="4757506"/>
          </a:xfrm>
          <a:custGeom>
            <a:avLst/>
            <a:gdLst/>
            <a:ahLst/>
            <a:cxnLst/>
            <a:rect r="r" b="b" t="t" l="l"/>
            <a:pathLst>
              <a:path h="3716802" w="8427632">
                <a:moveTo>
                  <a:pt x="0" y="0"/>
                </a:moveTo>
                <a:lnTo>
                  <a:pt x="7963031" y="0"/>
                </a:lnTo>
                <a:quadBezTo>
                  <a:pt x="8427632" y="0"/>
                  <a:pt x="8427632" y="464600"/>
                </a:quadBezTo>
                <a:lnTo>
                  <a:pt x="8427632" y="3716802"/>
                </a:lnTo>
                <a:lnTo>
                  <a:pt x="464600" y="3716802"/>
                </a:lnTo>
                <a:quadBezTo>
                  <a:pt x="0" y="3716802"/>
                  <a:pt x="0" y="3252201"/>
                </a:quadBezTo>
                <a:lnTo>
                  <a:pt x="0" y="0"/>
                </a:lnTo>
                <a:close/>
              </a:path>
            </a:pathLst>
          </a:custGeom>
          <a:solidFill>
            <a:schemeClr val="lt2">
              <a:alpha val="100000"/>
            </a:schemeClr>
          </a:solidFill>
          <a:ln/>
        </p:spPr>
      </p:sp>
      <p:cxnSp>
        <p:nvCxnSpPr>
          <p:cNvPr name="Connector 3" id="3"/>
          <p:cNvCxnSpPr/>
          <p:nvPr/>
        </p:nvCxnSpPr>
        <p:spPr>
          <a:xfrm>
            <a:off x="6069242" y="1732467"/>
            <a:ext cx="0" cy="4116499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4" id="4"/>
          <p:cNvSpPr txBox="true"/>
          <p:nvPr/>
        </p:nvSpPr>
        <p:spPr>
          <a:xfrm rot="0">
            <a:off x="1220993" y="2698044"/>
            <a:ext cx="4219575" cy="2819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Python Social Auth是一种易于设置的社交认证/注册机制，是python-social-auth生态系统的Django组件。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34774" y="1926391"/>
            <a:ext cx="4276725" cy="7239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Python Social Auth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667160" y="2698044"/>
            <a:ext cx="4219575" cy="2819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django-social-auth本身是来自django-twitter-oauth和django-openid-auth项目的修改代码的产物。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44365" y="1926391"/>
            <a:ext cx="4314825" cy="7239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django-social-auth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social-app-django集成第三方登录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06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支付宝支付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75279" y="2314941"/>
            <a:ext cx="2019230" cy="4086159"/>
          </a:xfrm>
          <a:prstGeom prst="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575279" y="1272958"/>
            <a:ext cx="2019230" cy="2019230"/>
          </a:xfrm>
          <a:prstGeom prst="ellipse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4" id="4"/>
          <p:cNvSpPr txBox="true"/>
          <p:nvPr/>
        </p:nvSpPr>
        <p:spPr>
          <a:xfrm rot="0">
            <a:off x="575279" y="3187184"/>
            <a:ext cx="2019300" cy="29146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访问支付宝开放平台主页：访问支付宝开放平台主页https://open.alipay.com/platform/home.htm，登录后进入“账户中心”页面。</a:t>
            </a:r>
          </a:p>
        </p:txBody>
      </p:sp>
      <p:sp>
        <p:nvSpPr>
          <p:cNvPr name="AutoShape 5" id="5"/>
          <p:cNvSpPr/>
          <p:nvPr/>
        </p:nvSpPr>
        <p:spPr>
          <a:xfrm rot="0">
            <a:off x="1057123" y="1834920"/>
            <a:ext cx="1036482" cy="103648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1150548" y="2128502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2836339" y="2322416"/>
            <a:ext cx="2019230" cy="4086159"/>
          </a:xfrm>
          <a:prstGeom prst="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2836339" y="1280432"/>
            <a:ext cx="2019230" cy="2019230"/>
          </a:xfrm>
          <a:prstGeom prst="ellipse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9" id="9"/>
          <p:cNvSpPr txBox="true"/>
          <p:nvPr/>
        </p:nvSpPr>
        <p:spPr>
          <a:xfrm rot="0">
            <a:off x="2836339" y="3194659"/>
            <a:ext cx="2019300" cy="29146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企业支付宝账户创建应用：企业支付宝账户才能创建应用程序，个人账户则不行，但是个人账户可以在沙箱中进行调试。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3318182" y="1842394"/>
            <a:ext cx="1036482" cy="1036482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28575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1" id="11"/>
          <p:cNvSpPr txBox="true"/>
          <p:nvPr/>
        </p:nvSpPr>
        <p:spPr>
          <a:xfrm rot="0">
            <a:off x="3411608" y="2135977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12" id="12"/>
          <p:cNvSpPr/>
          <p:nvPr/>
        </p:nvSpPr>
        <p:spPr>
          <a:xfrm rot="0">
            <a:off x="5100132" y="2322416"/>
            <a:ext cx="2019230" cy="4086159"/>
          </a:xfrm>
          <a:prstGeom prst="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13" id="13"/>
          <p:cNvSpPr/>
          <p:nvPr/>
        </p:nvSpPr>
        <p:spPr>
          <a:xfrm rot="0">
            <a:off x="5100132" y="1280432"/>
            <a:ext cx="2019230" cy="2019230"/>
          </a:xfrm>
          <a:prstGeom prst="ellipse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5100132" y="3194659"/>
            <a:ext cx="2019300" cy="29146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填写基本信息生成应用：填写基本信息完成后，会在“账户中心”显示自己的信息，可以进入“研发服务”页面设置密钥和公钥。</a:t>
            </a:r>
          </a:p>
        </p:txBody>
      </p:sp>
      <p:sp>
        <p:nvSpPr>
          <p:cNvPr name="AutoShape 15" id="15"/>
          <p:cNvSpPr/>
          <p:nvPr/>
        </p:nvSpPr>
        <p:spPr>
          <a:xfrm rot="0">
            <a:off x="5581975" y="1842394"/>
            <a:ext cx="1036482" cy="103648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6" id="16"/>
          <p:cNvSpPr txBox="true"/>
          <p:nvPr/>
        </p:nvSpPr>
        <p:spPr>
          <a:xfrm rot="0">
            <a:off x="5675401" y="2135977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AutoShape 17" id="17"/>
          <p:cNvSpPr/>
          <p:nvPr/>
        </p:nvSpPr>
        <p:spPr>
          <a:xfrm rot="0">
            <a:off x="7392501" y="2351674"/>
            <a:ext cx="2019230" cy="4086159"/>
          </a:xfrm>
          <a:prstGeom prst="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18" id="18"/>
          <p:cNvSpPr/>
          <p:nvPr/>
        </p:nvSpPr>
        <p:spPr>
          <a:xfrm rot="0">
            <a:off x="7392501" y="1309691"/>
            <a:ext cx="2019230" cy="2019230"/>
          </a:xfrm>
          <a:prstGeom prst="ellipse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19" id="19"/>
          <p:cNvSpPr txBox="true"/>
          <p:nvPr/>
        </p:nvSpPr>
        <p:spPr>
          <a:xfrm rot="0">
            <a:off x="7392501" y="3223917"/>
            <a:ext cx="2019300" cy="29146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下载工具生成密钥：登录“研发服务”页面https://openhome.alipay.com/platform/developerIndex.htm，下载 RSA签名验签工具，运行里面的 .bat 文件可以生成密钥。</a:t>
            </a:r>
          </a:p>
        </p:txBody>
      </p:sp>
      <p:sp>
        <p:nvSpPr>
          <p:cNvPr name="AutoShape 20" id="20"/>
          <p:cNvSpPr/>
          <p:nvPr/>
        </p:nvSpPr>
        <p:spPr>
          <a:xfrm rot="0">
            <a:off x="7874344" y="1871653"/>
            <a:ext cx="1036482" cy="103648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21" id="21"/>
          <p:cNvSpPr txBox="true"/>
          <p:nvPr/>
        </p:nvSpPr>
        <p:spPr>
          <a:xfrm rot="0">
            <a:off x="7967769" y="216523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AutoShape 22" id="22"/>
          <p:cNvSpPr/>
          <p:nvPr/>
        </p:nvSpPr>
        <p:spPr>
          <a:xfrm rot="0">
            <a:off x="9656294" y="2322416"/>
            <a:ext cx="2019230" cy="4086159"/>
          </a:xfrm>
          <a:prstGeom prst="rect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23" id="23"/>
          <p:cNvSpPr/>
          <p:nvPr/>
        </p:nvSpPr>
        <p:spPr>
          <a:xfrm rot="0">
            <a:off x="9656294" y="1280432"/>
            <a:ext cx="2019230" cy="2019230"/>
          </a:xfrm>
          <a:prstGeom prst="ellipse">
            <a:avLst/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24" id="24"/>
          <p:cNvSpPr txBox="true"/>
          <p:nvPr/>
        </p:nvSpPr>
        <p:spPr>
          <a:xfrm rot="0">
            <a:off x="9656294" y="3194659"/>
            <a:ext cx="2019300" cy="29146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保存密钥到项目目录：将在上面生成的密钥保存到项目目录中，在本项目中保存在文件“apps/trade/keys”下的两个记事本文件中。</a:t>
            </a:r>
          </a:p>
        </p:txBody>
      </p:sp>
      <p:sp>
        <p:nvSpPr>
          <p:cNvPr name="AutoShape 25" id="25"/>
          <p:cNvSpPr/>
          <p:nvPr/>
        </p:nvSpPr>
        <p:spPr>
          <a:xfrm rot="0">
            <a:off x="10138137" y="1842394"/>
            <a:ext cx="1036482" cy="103648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26" id="26"/>
          <p:cNvSpPr txBox="true"/>
          <p:nvPr/>
        </p:nvSpPr>
        <p:spPr>
          <a:xfrm rot="0">
            <a:off x="10231563" y="2135977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配置支付宝的沙箱环境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024827" y="4277310"/>
            <a:ext cx="4416963" cy="2188763"/>
          </a:xfrm>
          <a:prstGeom prst="roundRect">
            <a:avLst>
              <a:gd fmla="val 1216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6477292" y="1906354"/>
            <a:ext cx="4416963" cy="2188763"/>
          </a:xfrm>
          <a:prstGeom prst="roundRect">
            <a:avLst>
              <a:gd fmla="val 1216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995527" y="3726646"/>
            <a:ext cx="4416963" cy="2188763"/>
          </a:xfrm>
          <a:prstGeom prst="roundRect">
            <a:avLst>
              <a:gd fmla="val 1216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46749" y="1278702"/>
            <a:ext cx="4416963" cy="2188763"/>
          </a:xfrm>
          <a:prstGeom prst="roundRect">
            <a:avLst>
              <a:gd fmla="val 1216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7892444" y="5057422"/>
            <a:ext cx="2108038" cy="1025922"/>
          </a:xfrm>
          <a:prstGeom prst="rect">
            <a:avLst/>
          </a:prstGeom>
          <a:noFill/>
          <a:ln/>
        </p:spPr>
      </p:sp>
      <p:sp>
        <p:nvSpPr>
          <p:cNvPr name="AutoShape 7" id="7"/>
          <p:cNvSpPr/>
          <p:nvPr/>
        </p:nvSpPr>
        <p:spPr>
          <a:xfrm rot="0">
            <a:off x="1128765" y="4947084"/>
            <a:ext cx="3704287" cy="615553"/>
          </a:xfrm>
          <a:prstGeom prst="rect">
            <a:avLst/>
          </a:prstGeom>
          <a:noFill/>
          <a:ln/>
        </p:spPr>
      </p:sp>
      <p:sp>
        <p:nvSpPr>
          <p:cNvPr name="TextBox 8" id="8"/>
          <p:cNvSpPr txBox="true"/>
          <p:nvPr/>
        </p:nvSpPr>
        <p:spPr>
          <a:xfrm rot="0">
            <a:off x="7320605" y="2091596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配置服务器IP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320605" y="2542321"/>
            <a:ext cx="3333750" cy="138901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在本项目下创建配置文件ProjectConfig.ini，主要是用来设置在项目中用到的涉密信息。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892444" y="4404095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序列化生成支付url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892444" y="4894429"/>
            <a:ext cx="3333750" cy="1389019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使用OrderInfoSerializer序列化生成支付url，SerializerMethodField是一个只读字段，能够通过序列化类中的方法获取其值。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68631" y="3834957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修改Vue指向线上地址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29877" y="4358806"/>
            <a:ext cx="3333750" cy="138901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由于需要调试支付宝的相关功能，将Vue项目指向线上的接口，需要修改 src/api/api.js 中的local_host值。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49313" y="1460601"/>
            <a:ext cx="339499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支付接口类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10558" y="1911327"/>
            <a:ext cx="3333750" cy="138901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编写文件utils/alipay.py实现一个支付接口类，在此文件中用到了在上面申请的密钥。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编写程序</a:t>
            </a:r>
          </a:p>
        </p:txBody>
      </p:sp>
      <p:sp>
        <p:nvSpPr>
          <p:cNvPr name="AutoShape 17" id="17"/>
          <p:cNvSpPr/>
          <p:nvPr/>
        </p:nvSpPr>
        <p:spPr>
          <a:xfrm rot="0">
            <a:off x="4429903" y="1939275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18" id="18"/>
          <p:cNvSpPr/>
          <p:nvPr/>
        </p:nvSpPr>
        <p:spPr>
          <a:xfrm rot="0">
            <a:off x="4597511" y="2106883"/>
            <a:ext cx="532402" cy="532402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AutoShape 19" id="19"/>
          <p:cNvSpPr/>
          <p:nvPr/>
        </p:nvSpPr>
        <p:spPr>
          <a:xfrm rot="0">
            <a:off x="4978680" y="4387218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20" id="20"/>
          <p:cNvSpPr/>
          <p:nvPr/>
        </p:nvSpPr>
        <p:spPr>
          <a:xfrm rot="0">
            <a:off x="5200515" y="4618384"/>
            <a:ext cx="423950" cy="42395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AutoShape 21" id="21"/>
          <p:cNvSpPr/>
          <p:nvPr/>
        </p:nvSpPr>
        <p:spPr>
          <a:xfrm rot="0">
            <a:off x="6082921" y="2566927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22" id="22"/>
          <p:cNvSpPr/>
          <p:nvPr/>
        </p:nvSpPr>
        <p:spPr>
          <a:xfrm rot="0">
            <a:off x="6631699" y="4937882"/>
            <a:ext cx="867618" cy="86761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23" id="23"/>
          <p:cNvSpPr/>
          <p:nvPr/>
        </p:nvSpPr>
        <p:spPr>
          <a:xfrm rot="0">
            <a:off x="6280943" y="2797200"/>
            <a:ext cx="471575" cy="471575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Freeform 24" id="24"/>
          <p:cNvSpPr/>
          <p:nvPr/>
        </p:nvSpPr>
        <p:spPr>
          <a:xfrm rot="0">
            <a:off x="6859716" y="5179724"/>
            <a:ext cx="411583" cy="38393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07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测试程序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51642" y="400638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51642" y="192054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658" r="658"/>
          <a:stretch>
            <a:fillRect/>
          </a:stretch>
        </p:blipFill>
        <p:spPr>
          <a:xfrm rot="0"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30579" y="2089154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会员注册登录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30579" y="2610429"/>
            <a:ext cx="6238875" cy="950067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会员系统包括会员注册、登录验证、个人信息管理子模块，支持新浪微博账号和手机验证码登录系统。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0579" y="4183053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会员权益保障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30579" y="4712439"/>
            <a:ext cx="6238875" cy="93642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系统需保障会员权益，提供会员注册、登录和验证功能，确保会员信息安全和隐私保护。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会员系统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316649" y="1728170"/>
            <a:ext cx="5048250" cy="4648027"/>
          </a:xfrm>
          <a:prstGeom prst="roundRect">
            <a:avLst>
              <a:gd fmla="val 5514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61263" y="1719314"/>
            <a:ext cx="5048250" cy="4648027"/>
          </a:xfrm>
          <a:prstGeom prst="roundRect">
            <a:avLst>
              <a:gd fmla="val 5514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4" id="4"/>
          <p:cNvSpPr txBox="true"/>
          <p:nvPr/>
        </p:nvSpPr>
        <p:spPr>
          <a:xfrm rot="0">
            <a:off x="1176026" y="2291047"/>
            <a:ext cx="421872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启动后端Django Web模块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89632" y="3072100"/>
            <a:ext cx="4391512" cy="2714372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运行命令`python manage.py runserver`来启动后端Django Web模块。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61263" y="1276167"/>
            <a:ext cx="1428750" cy="886295"/>
          </a:xfrm>
          <a:prstGeom prst="rect">
            <a:avLst/>
          </a:prstGeom>
          <a:noFill/>
          <a:ln/>
        </p:spPr>
        <p:txBody>
          <a:bodyPr anchor="ctr" rtlCol="false" lIns="0" rIns="0" tIns="0" bIns="0" anchorCtr="false" vert="horz" wrap="non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b="true" sz="6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测试程序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731412" y="2299903"/>
            <a:ext cx="4218723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测试API接口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45018" y="3080955"/>
            <a:ext cx="4391512" cy="2714372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使用`httpie`或`curl`等工具来测试API接口，确保接口能够正常工作。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403043" y="1276167"/>
            <a:ext cx="1428750" cy="886295"/>
          </a:xfrm>
          <a:prstGeom prst="rect">
            <a:avLst/>
          </a:prstGeom>
          <a:noFill/>
          <a:ln/>
        </p:spPr>
        <p:txBody>
          <a:bodyPr anchor="ctr" rtlCol="false" lIns="0" rIns="0" tIns="0" bIns="0" anchorCtr="false" vert="horz" wrap="non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b="true" sz="6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98539" y="1671764"/>
            <a:ext cx="7924800" cy="21621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true" sz="10725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THANKS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98539" y="3724145"/>
            <a:ext cx="4943475" cy="6286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感谢观看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30365" r="30365"/>
          <a:stretch>
            <a:fillRect/>
          </a:stretch>
        </p:blipFill>
        <p:spPr>
          <a:xfrm rot="0"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32550" r="32550"/>
          <a:stretch>
            <a:fillRect/>
          </a:stretch>
        </p:blipFill>
        <p:spPr>
          <a:xfrm rot="0"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32481" r="32481"/>
          <a:stretch>
            <a:fillRect/>
          </a:stretch>
        </p:blipFill>
        <p:spPr>
          <a:xfrm rot="0"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7851998" y="2723144"/>
            <a:ext cx="3834950" cy="1465716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商城首页需展示各种类型的热门图书商品，通过图文并茂的样式展示商品，吸引用户关注和购买。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>
            <a:off x="7851998" y="2087040"/>
            <a:ext cx="3606165" cy="575781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首页展示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>
            <a:off x="7851998" y="4826443"/>
            <a:ext cx="3834950" cy="1451935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用户可点击商品图片或名称，查看商品详情，了解商品信息、价格、库存等情况，帮助用户做出购买决策。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>
            <a:off x="7851998" y="4125420"/>
            <a:ext cx="3606329" cy="640699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商品详情</a:t>
            </a:r>
            <a:endParaRPr lang="en-US" sz="1100"/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热门图书商品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0" r="0" t="4897" b="4897"/>
          <a:stretch>
            <a:fillRect/>
          </a:stretch>
        </p:blipFill>
        <p:spPr>
          <a:xfrm rot="0">
            <a:off x="7007707" y="1744635"/>
            <a:ext cx="4750584" cy="4285329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图书商品分类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3729746" y="1769675"/>
            <a:ext cx="3031629" cy="4285329"/>
          </a:xfrm>
          <a:prstGeom prst="roundRect">
            <a:avLst>
              <a:gd fmla="val 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5" id="5"/>
          <p:cNvSpPr txBox="true"/>
          <p:nvPr/>
        </p:nvSpPr>
        <p:spPr>
          <a:xfrm rot="0">
            <a:off x="3923235" y="2035795"/>
            <a:ext cx="2644651" cy="649939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用户体验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23235" y="2757859"/>
            <a:ext cx="2644651" cy="292476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图书商品分类旨在方便用户快速找到所需商品，提供良好的购买体验，是商城系统中重要的功能模块。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556553" y="1764765"/>
            <a:ext cx="3031629" cy="4285329"/>
          </a:xfrm>
          <a:prstGeom prst="roundRect">
            <a:avLst>
              <a:gd fmla="val 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8" id="8"/>
          <p:cNvSpPr txBox="true"/>
          <p:nvPr/>
        </p:nvSpPr>
        <p:spPr>
          <a:xfrm rot="0">
            <a:off x="750042" y="2035795"/>
            <a:ext cx="2644651" cy="649939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图书分类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50042" y="2752949"/>
            <a:ext cx="2644651" cy="292476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商城系统会对图书进行分类，用户可以选择相应的图书板块来搜索商品，也能直接在线查找产品信息。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88511" y="2014308"/>
            <a:ext cx="2987778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商品图片展示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265556" y="2589176"/>
            <a:ext cx="5429250" cy="106663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通过精美图片来展示商品是店铺吸引用户消费的手段，用户在浏览商品信息的同时也能查看商品图片，给用户提供一定的便利。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732228" y="4509502"/>
            <a:ext cx="2987778" cy="49033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商品详情介绍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商品介绍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209273" y="5048803"/>
            <a:ext cx="5429250" cy="1066632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在商品详情页中，用户可以查看商品的详细信息，包括商品名称、价格、库存等，以便决定是否购买该商品。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265556" y="1929773"/>
            <a:ext cx="649757" cy="659403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209273" y="4435534"/>
            <a:ext cx="670891" cy="638269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565061" y="2098842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10" id="10"/>
          <p:cNvSpPr/>
          <p:nvPr/>
        </p:nvSpPr>
        <p:spPr>
          <a:xfrm rot="0">
            <a:off x="1028447" y="2543179"/>
            <a:ext cx="571839" cy="571839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4230875" y="4583470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Freeform 12" id="12"/>
          <p:cNvSpPr/>
          <p:nvPr/>
        </p:nvSpPr>
        <p:spPr>
          <a:xfrm rot="0">
            <a:off x="4713980" y="5062314"/>
            <a:ext cx="532402" cy="50282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89593" y="1595455"/>
            <a:ext cx="6734175" cy="771853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购物车功能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89593" y="2246047"/>
            <a:ext cx="6810375" cy="13239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网上商城系统中的购物车是对现实的购物车而喻，买家可以像在超市里购物一样，随意添加、删除商品，选购完毕后，统一下单。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89593" y="4139505"/>
            <a:ext cx="6734175" cy="7590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购物车商品管理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89593" y="4798345"/>
            <a:ext cx="6810375" cy="13239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买家在购物车中选好商品后，可以修改商品数量、规格等信息，或者将商品从购物车中删除，以便更好地管理自己的购买需求。</a:t>
            </a:r>
          </a:p>
        </p:txBody>
      </p:sp>
      <p:cxnSp>
        <p:nvCxnSpPr>
          <p:cNvPr name="Connector 6" id="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8438" r="18438"/>
          <a:stretch>
            <a:fillRect/>
          </a:stretch>
        </p:blipFill>
        <p:spPr>
          <a:xfrm rot="0">
            <a:off x="7803289" y="1299241"/>
            <a:ext cx="3679824" cy="4906431"/>
          </a:xfrm>
          <a:prstGeom prst="rect">
            <a:avLst/>
          </a:prstGeom>
        </p:spPr>
      </p:pic>
      <p:cxnSp>
        <p:nvCxnSpPr>
          <p:cNvPr name="Connector 8" id="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购物车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25000" r="25000"/>
          <a:stretch>
            <a:fillRect/>
          </a:stretch>
        </p:blipFill>
        <p:spPr>
          <a:xfrm rot="0">
            <a:off x="615557" y="1293101"/>
            <a:ext cx="3938035" cy="5250714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4232060" y="1718638"/>
            <a:ext cx="7211308" cy="4522346"/>
          </a:xfrm>
          <a:prstGeom prst="roundRect">
            <a:avLst>
              <a:gd fmla="val 4504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81000" dist="0">
              <a:srgbClr val="000000">
                <a:alpha val="7000"/>
              </a:srgbClr>
            </a:outerShdw>
          </a:effectLst>
        </p:spPr>
      </p:sp>
      <p:sp>
        <p:nvSpPr>
          <p:cNvPr name="TextBox 4" id="4"/>
          <p:cNvSpPr txBox="true"/>
          <p:nvPr/>
        </p:nvSpPr>
        <p:spPr>
          <a:xfrm rot="0">
            <a:off x="4599214" y="2711090"/>
            <a:ext cx="6477000" cy="125774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当用户选购好相关商品之后，就能在线支付购买费用，平台支持用户使用微信或是支付宝进行在线支付。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99214" y="2143575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在线支付功能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99214" y="4589063"/>
            <a:ext cx="6477000" cy="12715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用户选择在线支付后，系统将跳转到支付平台页面，用户按照页面提示进行支付操作，支付成功后返回商城系统。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99214" y="4153214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在线支付流程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在线支付功能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