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.jpe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.jpe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3.jpeg" Type="http://schemas.openxmlformats.org/officeDocument/2006/relationships/image"/><Relationship Id="rId4" Target="../media/image14.png" Type="http://schemas.openxmlformats.org/officeDocument/2006/relationships/image"/><Relationship Id="rId5" Target="../media/image15.jpe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jpeg" Type="http://schemas.openxmlformats.org/officeDocument/2006/relationships/image"/><Relationship Id="rId4" Target="../media/image17.jpeg" Type="http://schemas.openxmlformats.org/officeDocument/2006/relationships/image"/><Relationship Id="rId5" Target="../media/image18.jpe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jpeg" Type="http://schemas.openxmlformats.org/officeDocument/2006/relationships/image"/><Relationship Id="rId4" Target="../media/image7.jpeg" Type="http://schemas.openxmlformats.org/officeDocument/2006/relationships/image"/><Relationship Id="rId5" Target="../media/image8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3841" y="1525651"/>
            <a:ext cx="5943600" cy="20859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14999"/>
              </a:lnSpc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第10章  图像视觉处理实战
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51642" y="400638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51642" y="192054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23000" r="23000"/>
          <a:stretch>
            <a:fillRect/>
          </a:stretch>
        </p:blipFill>
        <p:spPr>
          <a:xfrm rot="0"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30579" y="2089154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马赛克处理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30579" y="2610429"/>
            <a:ext cx="6238875" cy="950067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在现实应用中，有时候需要保护个人的隐私，在电视节目中将人脸进行马赛克处理。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0579" y="4183053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模糊处理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30579" y="4712439"/>
            <a:ext cx="6238875" cy="93642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实例文件blur_faces_on_webcam.py使用OpenCV读取摄像头中的人脸数据，模糊处理检测到的人脸。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模糊处理人脸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4394200" y="1962150"/>
            <a:ext cx="1685925" cy="1676400"/>
          </a:xfrm>
          <a:custGeom>
            <a:avLst/>
            <a:gdLst/>
            <a:ahLst/>
            <a:cxnLst/>
            <a:rect r="r" b="b" t="t" l="l"/>
            <a:pathLst>
              <a:path h="1676401" w="1685845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326098" y="686287"/>
                </a:lnTo>
                <a:lnTo>
                  <a:pt x="222801" y="399824"/>
                </a:lnTo>
                <a:lnTo>
                  <a:pt x="531767" y="453989"/>
                </a:lnTo>
                <a:lnTo>
                  <a:pt x="618095" y="376276"/>
                </a:lnTo>
                <a:cubicBezTo>
                  <a:pt x="918260" y="131924"/>
                  <a:pt x="1295386" y="-2173"/>
                  <a:pt x="1685845" y="2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3" id="3"/>
          <p:cNvSpPr/>
          <p:nvPr/>
        </p:nvSpPr>
        <p:spPr>
          <a:xfrm rot="5400000">
            <a:off x="6143625" y="1966913"/>
            <a:ext cx="1685925" cy="1676400"/>
          </a:xfrm>
          <a:custGeom>
            <a:avLst/>
            <a:gdLst/>
            <a:ahLst/>
            <a:cxnLst/>
            <a:rect r="r" b="b" t="t" l="l"/>
            <a:pathLst>
              <a:path h="1676401" w="1685845">
                <a:moveTo>
                  <a:pt x="0" y="1676400"/>
                </a:moveTo>
                <a:cubicBezTo>
                  <a:pt x="0" y="1285935"/>
                  <a:pt x="136219" y="909570"/>
                  <a:pt x="382258" y="610787"/>
                </a:cubicBezTo>
                <a:lnTo>
                  <a:pt x="437390" y="550233"/>
                </a:lnTo>
                <a:lnTo>
                  <a:pt x="357434" y="249447"/>
                </a:lnTo>
                <a:lnTo>
                  <a:pt x="675579" y="334017"/>
                </a:lnTo>
                <a:lnTo>
                  <a:pt x="751263" y="278380"/>
                </a:lnTo>
                <a:cubicBezTo>
                  <a:pt x="1026282" y="96392"/>
                  <a:pt x="1351166" y="-1859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4" id="4"/>
          <p:cNvSpPr/>
          <p:nvPr/>
        </p:nvSpPr>
        <p:spPr>
          <a:xfrm rot="10800000">
            <a:off x="6138863" y="3733800"/>
            <a:ext cx="1685925" cy="1676400"/>
          </a:xfrm>
          <a:custGeom>
            <a:avLst/>
            <a:gdLst/>
            <a:ahLst/>
            <a:cxnLst/>
            <a:rect r="r" b="b" t="t" l="l"/>
            <a:pathLst>
              <a:path h="1676401" w="1685845">
                <a:moveTo>
                  <a:pt x="696276" y="1676401"/>
                </a:move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284783" y="741830"/>
                </a:lnTo>
                <a:lnTo>
                  <a:pt x="159770" y="469217"/>
                </a:lnTo>
                <a:lnTo>
                  <a:pt x="484566" y="498419"/>
                </a:lnTo>
                <a:lnTo>
                  <a:pt x="494350" y="487672"/>
                </a:lnTo>
                <a:cubicBezTo>
                  <a:pt x="810781" y="173019"/>
                  <a:pt x="1239606" y="-2487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5" id="5"/>
          <p:cNvSpPr/>
          <p:nvPr/>
        </p:nvSpPr>
        <p:spPr>
          <a:xfrm rot="16200000">
            <a:off x="4389437" y="3729038"/>
            <a:ext cx="1685925" cy="1676400"/>
          </a:xfrm>
          <a:custGeom>
            <a:avLst/>
            <a:gdLst/>
            <a:ahLst/>
            <a:cxnLst/>
            <a:rect r="r" b="b" t="t" l="l"/>
            <a:pathLst>
              <a:path h="1676401" w="1685845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230154"/>
                  <a:pt x="177919" y="802325"/>
                  <a:pt x="494350" y="487672"/>
                </a:cubicBezTo>
                <a:lnTo>
                  <a:pt x="548831" y="438628"/>
                </a:lnTo>
                <a:lnTo>
                  <a:pt x="466941" y="130569"/>
                </a:lnTo>
                <a:lnTo>
                  <a:pt x="835339" y="228498"/>
                </a:lnTo>
                <a:lnTo>
                  <a:pt x="892743" y="194440"/>
                </a:lnTo>
                <a:cubicBezTo>
                  <a:pt x="1134849" y="66424"/>
                  <a:pt x="1406946" y="-1544"/>
                  <a:pt x="1685845" y="2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5175250" y="2743200"/>
            <a:ext cx="1885950" cy="1885950"/>
          </a:xfrm>
          <a:prstGeom prst="ellipse">
            <a:avLst/>
          </a:prstGeom>
          <a:noFill/>
        </p:spPr>
      </p:pic>
      <p:sp>
        <p:nvSpPr>
          <p:cNvPr name="TextBox 7" id="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检测两个人脸是否匹配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63500" y="1773916"/>
            <a:ext cx="331333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验证相似度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63500" y="2258344"/>
            <a:ext cx="3313333" cy="1143633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在现实应用中，检查两张脸是否匹配（真或假）是通过验证相似度实现的。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723094" y="2303033"/>
            <a:ext cx="792249" cy="792480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2975">
                <a:solidFill>
                  <a:srgbClr val="FDFE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770719" y="4166235"/>
            <a:ext cx="792249" cy="792480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2975">
                <a:solidFill>
                  <a:srgbClr val="FDFE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624560" y="4097553"/>
            <a:ext cx="792249" cy="792480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2975">
                <a:solidFill>
                  <a:srgbClr val="FDFE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02127" y="2312558"/>
            <a:ext cx="792249" cy="792480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2975">
                <a:solidFill>
                  <a:srgbClr val="FDFE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63500" y="4180585"/>
            <a:ext cx="331333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face_distance()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63500" y="4665013"/>
            <a:ext cx="3313333" cy="1143633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函数face_distance()通过提供一组面部编码，将它们与已知的面部编码进行比较，得到欧氏距离。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983514" y="1781391"/>
            <a:ext cx="331333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face_recognition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983514" y="2265819"/>
            <a:ext cx="3313333" cy="1143633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在库face_recognition中，通过内置函数face_distance()来比较两个脸的相似度。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983514" y="4188059"/>
            <a:ext cx="331333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欧氏距离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983514" y="4672487"/>
            <a:ext cx="3313333" cy="1143633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对于每一个比较的脸来说，欧氏距离代表了这些脸有多相似。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23819" r="23819" t="0"/>
          <a:stretch>
            <a:fillRect/>
          </a:stretch>
        </p:blipFill>
        <p:spPr>
          <a:xfrm rot="0"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29879" r="29879"/>
          <a:stretch>
            <a:fillRect/>
          </a:stretch>
        </p:blipFill>
        <p:spPr>
          <a:xfrm rot="0"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23819" r="23819" t="0"/>
          <a:stretch>
            <a:fillRect/>
          </a:stretch>
        </p:blipFill>
        <p:spPr>
          <a:xfrm rot="0"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7851998" y="2723144"/>
            <a:ext cx="3834950" cy="1465716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facerec_from_video_file.py实例文件用于识别视频文件中的人脸，并将结果保存到新视频文件中。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>
            <a:off x="7851998" y="2087040"/>
            <a:ext cx="3606165" cy="575781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识别视频中的人脸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>
            <a:off x="7851998" y="4826443"/>
            <a:ext cx="3834950" cy="1451935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OpenCV和face_recognition库可用于构建实时人脸识别系统，以识别视频中的人脸并跟踪其移动。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>
            <a:off x="7851998" y="4125420"/>
            <a:ext cx="3606329" cy="640699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人脸识别</a:t>
            </a:r>
            <a:endParaRPr lang="en-US" sz="1100"/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识别视频中的人脸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88511" y="2014308"/>
            <a:ext cx="2987778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网页版人脸识别器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265556" y="2589176"/>
            <a:ext cx="5429250" cy="106663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web_service_example.py实例文件基于Flask框架开发了一个在线Web程序，可上传图片进行人脸识别。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732228" y="4509502"/>
            <a:ext cx="2987778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人脸识别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网页版人脸识别器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209273" y="5048803"/>
            <a:ext cx="5429250" cy="106663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用户可上传图片到服务器，识别图片中的人脸是否为奥巴马，并使用json键值对输出显示识别结果。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265556" y="1929773"/>
            <a:ext cx="649757" cy="659403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209273" y="4435534"/>
            <a:ext cx="670891" cy="638269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565061" y="2098842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10" id="10"/>
          <p:cNvSpPr/>
          <p:nvPr/>
        </p:nvSpPr>
        <p:spPr>
          <a:xfrm rot="0">
            <a:off x="1028447" y="2543179"/>
            <a:ext cx="571839" cy="571839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4230875" y="4583470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12" id="12"/>
          <p:cNvSpPr/>
          <p:nvPr/>
        </p:nvSpPr>
        <p:spPr>
          <a:xfrm rot="0">
            <a:off x="4713980" y="5062314"/>
            <a:ext cx="532402" cy="50282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Scikit-Learn和人脸识别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23312" y="1743101"/>
            <a:ext cx="3394942" cy="1865457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623312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1014" r="1014"/>
          <a:stretch>
            <a:fillRect/>
          </a:stretch>
        </p:blipFill>
        <p:spPr>
          <a:xfrm rot="0"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8189230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SVM算法人脸识别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9057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支持向量机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1743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支持向量机（SVM）是机器学习方法的一种，基于支持向量算法，用于寻找区分两类的超平面，使得边际最大。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l="0" r="0" t="22526" b="22526"/>
          <a:stretch>
            <a:fillRect/>
          </a:stretch>
        </p:blipFill>
        <p:spPr>
          <a:xfrm rot="0">
            <a:off x="4405937" y="1779195"/>
            <a:ext cx="3394942" cy="1865457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>
            <a:off x="4405937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11" id="11"/>
          <p:cNvSpPr txBox="true"/>
          <p:nvPr/>
        </p:nvSpPr>
        <p:spPr>
          <a:xfrm rot="0">
            <a:off x="4511682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SVM算法原理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94976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面向图像识别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94368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SVM算法的基本原理是寻找一个能够区分两类的超平面，使得边际最大。超平面是指能够将数据集分割成两部分的面。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77661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face_recognition_svm.py演示了基于Scikit-Learn使用SVC算法查找和识别指定图像中的人脸的过程。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18151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KNN算法：K最近邻（KNN）是一种基本的机器学习分类算法，通过查找训练集中与目标样本最近的K个样本，并返回出现次数最多的类别作为预测结果。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713562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人脸识别应用：face_recognition_knn.py是一个使用KNN算法实现人脸识别的例子，可以识别出多个已知的人脸，并在可行计算时间内对未知人进行预测。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046357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运行训练函数：准备一组想认识的人的照片，然后在单个目录中组织图像，并设置每个人都有一个子目录。使用适当的参数运行训练函数train()。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284565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保存模型：将模型保存到本地磁盘，在下次使用时无需重新训练即可重新使用模型。通过传递过训练的模型调用预测函数show_prediction_labels_on_image()。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559029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识别未知图像：识别出未知图像中的人，将结果保存到本地磁盘，方便以后查看和使用。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50501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2845064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9" id="9"/>
          <p:cNvSpPr/>
          <p:nvPr/>
        </p:nvSpPr>
        <p:spPr>
          <a:xfrm rot="0">
            <a:off x="5177858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0" id="10"/>
          <p:cNvSpPr/>
          <p:nvPr/>
        </p:nvSpPr>
        <p:spPr>
          <a:xfrm rot="0">
            <a:off x="7416067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969053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KNN算法人脸识别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501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45064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172520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16067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69053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98539" y="1671764"/>
            <a:ext cx="7924800" cy="21621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true" sz="10725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THANKS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98539" y="3724145"/>
            <a:ext cx="4943475" cy="6286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感谢观看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776770" y="663596"/>
            <a:ext cx="2197085" cy="766889"/>
          </a:xfrm>
          <a:prstGeom prst="rect">
            <a:avLst/>
          </a:prstGeom>
          <a:ln/>
        </p:spPr>
        <p:txBody>
          <a:bodyPr anchor="b" rtlCol="false" lIns="114300" rIns="114300" tIns="57150" bIns="57150" anchorCtr="true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92225" y="198162"/>
            <a:ext cx="4405428" cy="977265"/>
          </a:xfrm>
          <a:prstGeom prst="rect">
            <a:avLst/>
          </a:prstGeom>
          <a:ln/>
        </p:spPr>
        <p:txBody>
          <a:bodyPr anchor="b" rtlCol="false" lIns="91440" rIns="91440" tIns="45720" bIns="45720" anchorCtr="false" vert="horz" wrap="square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 录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929543" y="1484275"/>
            <a:ext cx="6612681" cy="4969951"/>
          </a:xfrm>
          <a:prstGeom prst="rect">
            <a:avLst/>
          </a:prstGeom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智能车牌识别系统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face_recognition人脸检测系统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Scikit-Learn和人脸识别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智能车牌识别系统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6667" r="16667"/>
          <a:stretch>
            <a:fillRect/>
          </a:stretch>
        </p:blipFill>
        <p:spPr>
          <a:xfrm rot="0">
            <a:off x="425795" y="2384018"/>
            <a:ext cx="3415971" cy="3415971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系统介绍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13475" y="1643082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5" id="5"/>
          <p:cNvSpPr txBox="true"/>
          <p:nvPr/>
        </p:nvSpPr>
        <p:spPr>
          <a:xfrm rot="0">
            <a:off x="4312581" y="1893684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车牌图片处理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312581" y="2463837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预先准备车牌图片，使用scikit-image和OpenCV-Python识别图片中的车牌号。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8070842" y="1650556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8" id="8"/>
          <p:cNvSpPr txBox="true"/>
          <p:nvPr/>
        </p:nvSpPr>
        <p:spPr>
          <a:xfrm rot="0">
            <a:off x="8269948" y="1901159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车牌号保存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269948" y="2471312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将识别的车牌号保存到JSON文件中，便于后续处理和显示。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4120950" y="4294709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11" id="11"/>
          <p:cNvSpPr txBox="true"/>
          <p:nvPr/>
        </p:nvSpPr>
        <p:spPr>
          <a:xfrm rot="0">
            <a:off x="4320056" y="4545312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项目设置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320056" y="5115465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设置车牌宽度和倾斜度限制，确保识别准确性和效率。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8078316" y="4302184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8277423" y="4552787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时间限制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277423" y="5122940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设置最大处理时间为2秒，避免长时间等待或超时错误。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通用程序</a:t>
            </a:r>
          </a:p>
        </p:txBody>
      </p:sp>
      <p:sp>
        <p:nvSpPr>
          <p:cNvPr name="AutoShape 3" id="3"/>
          <p:cNvSpPr/>
          <p:nvPr/>
        </p:nvSpPr>
        <p:spPr>
          <a:xfrm rot="0">
            <a:off x="1173423" y="4027009"/>
            <a:ext cx="2643252" cy="580682"/>
          </a:xfrm>
          <a:prstGeom prst="roundRect">
            <a:avLst>
              <a:gd fmla="val 16667" name="adj"/>
            </a:avLst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t="13025" b="13025"/>
          <a:stretch>
            <a:fillRect/>
          </a:stretch>
        </p:blipFill>
        <p:spPr>
          <a:xfrm rot="0">
            <a:off x="1168899" y="1802048"/>
            <a:ext cx="2652299" cy="196139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232154" y="4072184"/>
            <a:ext cx="25257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函数sort_cornes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9960" y="4832021"/>
            <a:ext cx="2510178" cy="124522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实现透视变换，并排序[ul, ur, bl, br]，以找出[ul，ur，bl，br]中的内容。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13768" r="13768"/>
          <a:stretch>
            <a:fillRect/>
          </a:stretch>
        </p:blipFill>
        <p:spPr>
          <a:xfrm rot="0">
            <a:off x="4758889" y="1802048"/>
            <a:ext cx="2652299" cy="196139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4829950" y="4842921"/>
            <a:ext cx="2510178" cy="124522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从指定的图像中裁剪车牌，实现快速准确的车牌识别。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4763413" y="4027009"/>
            <a:ext cx="2643252" cy="580682"/>
          </a:xfrm>
          <a:prstGeom prst="roundRect">
            <a:avLst>
              <a:gd fmla="val 16667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4822144" y="4072184"/>
            <a:ext cx="25257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b="true" sz="2000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函数perspective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4925" r="4925" t="0"/>
          <a:stretch>
            <a:fillRect/>
          </a:stretch>
        </p:blipFill>
        <p:spPr>
          <a:xfrm rot="0">
            <a:off x="8359840" y="1802048"/>
            <a:ext cx="2652299" cy="1961390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8430901" y="4842921"/>
            <a:ext cx="2510178" cy="124522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对裁剪的车牌实现颜色转换，增强图像质量和识别效果。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8364363" y="4027009"/>
            <a:ext cx="2643252" cy="580682"/>
          </a:xfrm>
          <a:prstGeom prst="roundRect">
            <a:avLst>
              <a:gd fmla="val 16667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8423095" y="4072184"/>
            <a:ext cx="25257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函数div_func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070039" y="1545914"/>
            <a:ext cx="3861422" cy="3861422"/>
          </a:xfrm>
          <a:prstGeom prst="diamond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通用程序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16800" y="2235958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用数字和字母在线段上划分裁剪区域，返回包含字母和数字的列表。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6800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函数divide_tab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27972" y="2207383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识别裁剪区域中的每个字母和数字，通过比较概率找到最可能的字母。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8535" y="5255554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调用功能函数实现读取图像和裁剪、识别等处理功能。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8535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函数recognize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6774" y="5284129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对指定图像实现颜色转换，检查角数并计算角之间的距离。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77362" y="470662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函数help_perform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436435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2" id="12"/>
          <p:cNvSpPr txBox="true"/>
          <p:nvPr/>
        </p:nvSpPr>
        <p:spPr>
          <a:xfrm rot="0">
            <a:off x="417015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717890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4" id="14"/>
          <p:cNvSpPr txBox="true"/>
          <p:nvPr/>
        </p:nvSpPr>
        <p:spPr>
          <a:xfrm rot="0">
            <a:off x="698470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15" id="15"/>
          <p:cNvSpPr/>
          <p:nvPr/>
        </p:nvSpPr>
        <p:spPr>
          <a:xfrm rot="0">
            <a:off x="713947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6" id="16"/>
          <p:cNvSpPr txBox="true"/>
          <p:nvPr/>
        </p:nvSpPr>
        <p:spPr>
          <a:xfrm rot="0">
            <a:off x="694526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AutoShape 17" id="17"/>
          <p:cNvSpPr/>
          <p:nvPr/>
        </p:nvSpPr>
        <p:spPr>
          <a:xfrm rot="0">
            <a:off x="432492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8" id="18"/>
          <p:cNvSpPr txBox="true"/>
          <p:nvPr/>
        </p:nvSpPr>
        <p:spPr>
          <a:xfrm rot="0">
            <a:off x="413071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988535" y="480187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函数perform_processing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4489734" y="4197309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650433" y="4197309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4489734" y="1474577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650433" y="1474577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100000"/>
          </a:blip>
          <a:srcRect t="4109" b="4109"/>
          <a:stretch>
            <a:fillRect/>
          </a:stretch>
        </p:blipFill>
        <p:spPr>
          <a:xfrm rot="0">
            <a:off x="8293144" y="1482730"/>
            <a:ext cx="3422379" cy="4563172"/>
          </a:xfrm>
          <a:prstGeom prst="round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570176" y="2177640"/>
            <a:ext cx="3433799" cy="1259772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main.py调用utils.py中的功能函数，实现车牌识别功能。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409477" y="2177640"/>
            <a:ext cx="3433799" cy="1259772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使用add_argument()添加images_dir和results_file两个Python命令参数。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70176" y="4915720"/>
            <a:ext cx="3433799" cy="1262987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根据用户设置的参数images_dir，逐一读取目录中的图片并实现车牌识别。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407114" y="4915720"/>
            <a:ext cx="3438525" cy="1262987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将识别结果保存为results_file，方便后续查看和处理。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主程序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38067" y="1502085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调用功能函数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677367" y="1502085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添加命令参数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8067" y="4224817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读取图片识别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677367" y="4224817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保存识别结果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face_recognition人脸检测系统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824099" y="4371357"/>
            <a:ext cx="1529496" cy="1529494"/>
          </a:xfrm>
          <a:prstGeom prst="donut">
            <a:avLst>
              <a:gd fmla="val 17048" name="adj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4763716" y="3371788"/>
            <a:ext cx="1529496" cy="1529494"/>
          </a:xfrm>
          <a:prstGeom prst="donut">
            <a:avLst>
              <a:gd fmla="val 10679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5703335" y="2372219"/>
            <a:ext cx="1529496" cy="1529494"/>
          </a:xfrm>
          <a:prstGeom prst="donut">
            <a:avLst>
              <a:gd fmla="val 17048" name="adj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6642954" y="1367369"/>
            <a:ext cx="1529496" cy="1529494"/>
          </a:xfrm>
          <a:prstGeom prst="donut">
            <a:avLst>
              <a:gd fmla="val 11163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7111787" y="1778173"/>
            <a:ext cx="591829" cy="707886"/>
          </a:xfrm>
          <a:prstGeom prst="rect">
            <a:avLst/>
          </a:prstGeom>
          <a:noFill/>
          <a:ln/>
        </p:spPr>
        <p:txBody>
          <a:bodyPr anchor="ctr" rtlCol="false" tIns="45720" lIns="91440" bIns="45720" rIns="91440" anchorCtr="true" vert="horz" wrap="none">
            <a:noAutofit/>
          </a:bodyPr>
          <a:lstStyle/>
          <a:p>
            <a:pPr algn="ctr">
              <a:defRPr/>
            </a:pPr>
            <a:r>
              <a:rPr lang="en-US" b="true" sz="3999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  <a:endParaRPr lang="en-US" sz="1100"/>
          </a:p>
        </p:txBody>
      </p:sp>
      <p:cxnSp>
        <p:nvCxnSpPr>
          <p:cNvPr name="Connector 7" id="7"/>
          <p:cNvCxnSpPr/>
          <p:nvPr/>
        </p:nvCxnSpPr>
        <p:spPr>
          <a:xfrm flipH="true">
            <a:off x="7061284" y="3212096"/>
            <a:ext cx="1016148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  <a:headEnd type="oval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name="AutoShape 8" id="8"/>
          <p:cNvSpPr/>
          <p:nvPr/>
        </p:nvSpPr>
        <p:spPr>
          <a:xfrm rot="0">
            <a:off x="6172169" y="2783023"/>
            <a:ext cx="591829" cy="707886"/>
          </a:xfrm>
          <a:prstGeom prst="rect">
            <a:avLst/>
          </a:prstGeom>
          <a:noFill/>
          <a:ln/>
        </p:spPr>
        <p:txBody>
          <a:bodyPr anchor="ctr" rtlCol="false" tIns="45720" lIns="91440" bIns="45720" rIns="91440" anchorCtr="true" vert="horz" wrap="none">
            <a:noAutofit/>
          </a:bodyPr>
          <a:lstStyle/>
          <a:p>
            <a:pPr algn="ctr">
              <a:defRPr/>
            </a:pPr>
            <a:r>
              <a:rPr lang="en-US" b="true" sz="3999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>
            <a:off x="5232549" y="3782591"/>
            <a:ext cx="591829" cy="707886"/>
          </a:xfrm>
          <a:prstGeom prst="rect">
            <a:avLst/>
          </a:prstGeom>
          <a:noFill/>
          <a:ln/>
        </p:spPr>
        <p:txBody>
          <a:bodyPr anchor="ctr" rtlCol="false" tIns="45720" lIns="91440" bIns="45720" rIns="91440" anchorCtr="true" vert="horz" wrap="none">
            <a:noAutofit/>
          </a:bodyPr>
          <a:lstStyle/>
          <a:p>
            <a:pPr algn="ctr">
              <a:defRPr/>
            </a:pPr>
            <a:r>
              <a:rPr lang="en-US" b="true" sz="3999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  <a:endParaRPr lang="en-US" sz="1100"/>
          </a:p>
        </p:txBody>
      </p:sp>
      <p:cxnSp>
        <p:nvCxnSpPr>
          <p:cNvPr name="Connector 10" id="10"/>
          <p:cNvCxnSpPr/>
          <p:nvPr/>
        </p:nvCxnSpPr>
        <p:spPr>
          <a:xfrm flipH="true">
            <a:off x="5281579" y="5136092"/>
            <a:ext cx="1016148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  <a:headEnd type="oval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name="AutoShape 11" id="11"/>
          <p:cNvSpPr/>
          <p:nvPr/>
        </p:nvSpPr>
        <p:spPr>
          <a:xfrm rot="0">
            <a:off x="4292932" y="4782161"/>
            <a:ext cx="591829" cy="707886"/>
          </a:xfrm>
          <a:prstGeom prst="rect">
            <a:avLst/>
          </a:prstGeom>
          <a:noFill/>
          <a:ln/>
        </p:spPr>
        <p:txBody>
          <a:bodyPr anchor="ctr" rtlCol="false" tIns="45720" lIns="91440" bIns="45720" rIns="91440" anchorCtr="true" vert="horz" wrap="none">
            <a:noAutofit/>
          </a:bodyPr>
          <a:lstStyle/>
          <a:p>
            <a:pPr algn="ctr">
              <a:defRPr/>
            </a:pPr>
            <a:r>
              <a:rPr lang="en-US" b="true" sz="3999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  <a:endParaRPr lang="en-US" sz="1100"/>
          </a:p>
        </p:txBody>
      </p:sp>
      <p:sp>
        <p:nvSpPr>
          <p:cNvPr name="TextBox 12" id="12"/>
          <p:cNvSpPr txBox="true"/>
          <p:nvPr/>
        </p:nvSpPr>
        <p:spPr>
          <a:xfrm rot="0">
            <a:off x="8318970" y="3381487"/>
            <a:ext cx="2931336" cy="110977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如果用户的眼睛闭上几秒钟，系统将打印输出“眼睛闭上”。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检测人脸眼睛的状态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18970" y="2934250"/>
            <a:ext cx="316316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眼睛闭上几秒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521236" y="5350003"/>
            <a:ext cx="2931336" cy="110977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实例需以sudo权限运行键盘模块才能正常工作，确保输入设备的访问权限。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521236" y="4902766"/>
            <a:ext cx="316316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权限需求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15837" y="3848047"/>
            <a:ext cx="2931336" cy="110977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用户需要按住空格键确认眼睛状态，实例需在Linux系统下运行。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484007" y="3400810"/>
            <a:ext cx="3163166" cy="490334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确认眼睛状态</a:t>
            </a:r>
          </a:p>
        </p:txBody>
      </p:sp>
      <p:cxnSp>
        <p:nvCxnSpPr>
          <p:cNvPr name="Connector 19" id="19"/>
          <p:cNvCxnSpPr/>
          <p:nvPr/>
        </p:nvCxnSpPr>
        <p:spPr>
          <a:xfrm flipH="true">
            <a:off x="3824099" y="3645977"/>
            <a:ext cx="1233052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name="Connector 20" id="20"/>
          <p:cNvCxnSpPr/>
          <p:nvPr/>
        </p:nvCxnSpPr>
        <p:spPr>
          <a:xfrm flipH="true">
            <a:off x="5703335" y="1611620"/>
            <a:ext cx="1233052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21" id="21"/>
          <p:cNvSpPr txBox="true"/>
          <p:nvPr/>
        </p:nvSpPr>
        <p:spPr>
          <a:xfrm rot="0">
            <a:off x="2604809" y="1813690"/>
            <a:ext cx="2931336" cy="110977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实例文件blink_detection.py可以从相中机检测眼睛的状态。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372979" y="1366454"/>
            <a:ext cx="316316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blink_detection.py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