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jpe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1.jpeg" Type="http://schemas.openxmlformats.org/officeDocument/2006/relationships/image"/></Relationships>
</file>

<file path=ppt/slides/_rels/slide1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2.jpeg" Type="http://schemas.openxmlformats.org/officeDocument/2006/relationships/image"/></Relationships>
</file>

<file path=ppt/slides/_rels/slide1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3.jpeg" Type="http://schemas.openxmlformats.org/officeDocument/2006/relationships/image"/></Relationships>
</file>

<file path=ppt/slides/_rels/slide1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4.jpeg" Type="http://schemas.openxmlformats.org/officeDocument/2006/relationships/image"/><Relationship Id="rId4" Target="../media/image15.jpeg" Type="http://schemas.openxmlformats.org/officeDocument/2006/relationships/image"/><Relationship Id="rId5" Target="../media/image16.jpeg" Type="http://schemas.openxmlformats.org/officeDocument/2006/relationships/image"/></Relationships>
</file>

<file path=ppt/slides/_rels/slide1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1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7.jpe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png" Type="http://schemas.openxmlformats.org/officeDocument/2006/relationships/image"/></Relationships>
</file>

<file path=ppt/slides/_rels/slide2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8.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5.jpe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jpe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jpeg" Type="http://schemas.openxmlformats.org/officeDocument/2006/relationships/image"/><Relationship Id="rId4" Target="../media/image8.jpeg" Type="http://schemas.openxmlformats.org/officeDocument/2006/relationships/image"/><Relationship Id="rId5" Target="../media/image9.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633841" y="1525651"/>
            <a:ext cx="5943600" cy="2085975"/>
          </a:xfrm>
          <a:prstGeom prst="rect">
            <a:avLst/>
          </a:prstGeom>
          <a:ln/>
        </p:spPr>
        <p:txBody>
          <a:bodyPr anchor="ctr" rtlCol="false" lIns="114300" rIns="114300" tIns="57150" bIns="57150" anchorCtr="false" vert="horz" wrap="square">
            <a:normAutofit/>
          </a:bodyPr>
          <a:lstStyle/>
          <a:p>
            <a:pPr>
              <a:lnSpc>
                <a:spcPct val="114999"/>
              </a:lnSpc>
            </a:pPr>
            <a:r>
              <a:rPr lang="en-US" b="true" sz="5250">
                <a:solidFill>
                  <a:srgbClr val="1338FD">
                    <a:alpha val="100000"/>
                  </a:srgbClr>
                </a:solidFill>
                <a:latin typeface="Microsoft Yahei"/>
                <a:ea typeface="Microsoft Yahei"/>
                <a:cs typeface="Microsoft Yahei"/>
              </a:rPr>
              <a:t>第12章 综合实战：AI智能问答系统</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689593" y="1595455"/>
            <a:ext cx="6734175" cy="771853"/>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调用脚本文件</a:t>
            </a:r>
          </a:p>
        </p:txBody>
      </p:sp>
      <p:sp>
        <p:nvSpPr>
          <p:cNvPr name="TextBox 3" id="3"/>
          <p:cNvSpPr txBox="true"/>
          <p:nvPr/>
        </p:nvSpPr>
        <p:spPr>
          <a:xfrm rot="0">
            <a:off x="689593" y="2246047"/>
            <a:ext cx="6810375" cy="13239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当用户单击“search”按钮后会调用脚本文件index.js，此文件的功能是获取用户在文本框中输入的问题。</a:t>
            </a:r>
          </a:p>
        </p:txBody>
      </p:sp>
      <p:sp>
        <p:nvSpPr>
          <p:cNvPr name="TextBox 4" id="4"/>
          <p:cNvSpPr txBox="true"/>
          <p:nvPr/>
        </p:nvSpPr>
        <p:spPr>
          <a:xfrm rot="0">
            <a:off x="689593" y="4139505"/>
            <a:ext cx="6734175" cy="75900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调用神经网络模型</a:t>
            </a:r>
          </a:p>
        </p:txBody>
      </p:sp>
      <p:sp>
        <p:nvSpPr>
          <p:cNvPr name="TextBox 5" id="5"/>
          <p:cNvSpPr txBox="true"/>
          <p:nvPr/>
        </p:nvSpPr>
        <p:spPr>
          <a:xfrm rot="0">
            <a:off x="689593" y="4798345"/>
            <a:ext cx="6810375" cy="13239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然后调用神经网络模型回答这个问题，通过脚本处理，实现了问答系统的核心功能。</a:t>
            </a:r>
          </a:p>
        </p:txBody>
      </p:sp>
      <p:cxnSp>
        <p:nvCxnSpPr>
          <p:cNvPr name="Connector 6" id="6"/>
          <p:cNvCxnSpPr/>
          <p:nvPr/>
        </p:nvCxnSpPr>
        <p:spPr>
          <a:xfrm>
            <a:off x="756268" y="6181746"/>
            <a:ext cx="7784538"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name="Picture 7" id="7"/>
          <p:cNvPicPr>
            <a:picLocks noChangeAspect="true"/>
          </p:cNvPicPr>
          <p:nvPr/>
        </p:nvPicPr>
        <p:blipFill>
          <a:blip r:embed="rId3">
            <a:alphaModFix amt="100000"/>
          </a:blip>
          <a:srcRect l="29813" r="29813"/>
          <a:stretch>
            <a:fillRect/>
          </a:stretch>
        </p:blipFill>
        <p:spPr>
          <a:xfrm rot="0">
            <a:off x="7803289" y="1299241"/>
            <a:ext cx="3679824" cy="4906431"/>
          </a:xfrm>
          <a:prstGeom prst="rect">
            <a:avLst/>
          </a:prstGeom>
        </p:spPr>
      </p:pic>
      <p:cxnSp>
        <p:nvCxnSpPr>
          <p:cNvPr name="Connector 8" id="8"/>
          <p:cNvCxnSpPr/>
          <p:nvPr/>
        </p:nvCxnSpPr>
        <p:spPr>
          <a:xfrm>
            <a:off x="756268" y="3856089"/>
            <a:ext cx="708341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脚本处理</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a:stretch>
            <a:fillRect/>
          </a:stretch>
        </p:blipFill>
        <p:spPr>
          <a:xfrm rot="0">
            <a:off x="7007707" y="1744635"/>
            <a:ext cx="4750584" cy="4285329"/>
          </a:xfrm>
          <a:prstGeom prst="rect">
            <a:avLst/>
          </a:prstGeom>
        </p:spPr>
      </p:pic>
      <p:sp>
        <p:nvSpPr>
          <p:cNvPr name="TextBox 3" id="3"/>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加载训练模型</a:t>
            </a:r>
          </a:p>
        </p:txBody>
      </p:sp>
      <p:sp>
        <p:nvSpPr>
          <p:cNvPr name="AutoShape 4" id="4"/>
          <p:cNvSpPr/>
          <p:nvPr/>
        </p:nvSpPr>
        <p:spPr>
          <a:xfrm rot="0">
            <a:off x="3729746" y="1769675"/>
            <a:ext cx="3031629" cy="4285329"/>
          </a:xfrm>
          <a:prstGeom prst="roundRect">
            <a:avLst>
              <a:gd fmla="val 0" name="adj"/>
            </a:avLst>
          </a:prstGeom>
          <a:solidFill>
            <a:schemeClr val="lt2">
              <a:alpha val="80000"/>
            </a:schemeClr>
          </a:solidFill>
          <a:ln/>
        </p:spPr>
      </p:sp>
      <p:sp>
        <p:nvSpPr>
          <p:cNvPr name="TextBox 5" id="5"/>
          <p:cNvSpPr txBox="true"/>
          <p:nvPr/>
        </p:nvSpPr>
        <p:spPr>
          <a:xfrm rot="0">
            <a:off x="3923235" y="2035795"/>
            <a:ext cx="2644651" cy="649939"/>
          </a:xfrm>
          <a:prstGeom prst="rect">
            <a:avLst/>
          </a:prstGeom>
          <a:ln/>
        </p:spPr>
        <p:txBody>
          <a:bodyPr anchor="ctr" rtlCol="false" lIns="66008" rIns="66008" tIns="33052" bIns="33052" anchorCtr="true" vert="horz" wrap="square">
            <a:noAutofit/>
          </a:bodyPr>
          <a:lstStyle/>
          <a:p>
            <a:pPr algn="ctr">
              <a:lnSpc>
                <a:spcPct val="120000"/>
              </a:lnSpc>
            </a:pPr>
            <a:r>
              <a:rPr lang="en-US" b="true" sz="2400">
                <a:solidFill>
                  <a:schemeClr val="dk1">
                    <a:alpha val="100000"/>
                  </a:schemeClr>
                </a:solidFill>
                <a:latin typeface="Microsoft Yahei"/>
                <a:ea typeface="Microsoft Yahei"/>
                <a:cs typeface="Microsoft Yahei"/>
              </a:rPr>
              <a:t>创建接口</a:t>
            </a:r>
          </a:p>
        </p:txBody>
      </p:sp>
      <p:sp>
        <p:nvSpPr>
          <p:cNvPr name="TextBox 6" id="6"/>
          <p:cNvSpPr txBox="true"/>
          <p:nvPr/>
        </p:nvSpPr>
        <p:spPr>
          <a:xfrm rot="0">
            <a:off x="3923235" y="2757859"/>
            <a:ext cx="2644651" cy="2924764"/>
          </a:xfrm>
          <a:prstGeom prst="rect">
            <a:avLst/>
          </a:prstGeom>
          <a:ln/>
        </p:spPr>
        <p:txBody>
          <a:bodyPr anchor="t" rtlCol="false" lIns="66008" rIns="66008" tIns="33052" bIns="33052" anchorCtr="true" vert="horz" wrap="square">
            <a:noAutofit/>
          </a:bodyPr>
          <a:lstStyle/>
          <a:p>
            <a:pPr algn="ctr">
              <a:lnSpc>
                <a:spcPct val="140000"/>
              </a:lnSpc>
            </a:pPr>
            <a:r>
              <a:rPr lang="en-US" sz="1575">
                <a:solidFill>
                  <a:schemeClr val="dk1">
                    <a:alpha val="100000"/>
                  </a:schemeClr>
                </a:solidFill>
                <a:latin typeface="Microsoft Yahei"/>
                <a:ea typeface="Microsoft Yahei"/>
                <a:cs typeface="Microsoft Yahei"/>
              </a:rPr>
              <a:t>创建加载模型MobileBert的接口ModelConfig，用于配置模型加载的相关参数，如模型路径、加载方式等。</a:t>
            </a:r>
          </a:p>
        </p:txBody>
      </p:sp>
      <p:sp>
        <p:nvSpPr>
          <p:cNvPr name="AutoShape 7" id="7"/>
          <p:cNvSpPr/>
          <p:nvPr/>
        </p:nvSpPr>
        <p:spPr>
          <a:xfrm rot="0">
            <a:off x="556553" y="1764765"/>
            <a:ext cx="3031629" cy="4285329"/>
          </a:xfrm>
          <a:prstGeom prst="roundRect">
            <a:avLst>
              <a:gd fmla="val 0" name="adj"/>
            </a:avLst>
          </a:prstGeom>
          <a:solidFill>
            <a:schemeClr val="lt2">
              <a:alpha val="80000"/>
            </a:schemeClr>
          </a:solidFill>
          <a:ln/>
        </p:spPr>
      </p:sp>
      <p:sp>
        <p:nvSpPr>
          <p:cNvPr name="TextBox 8" id="8"/>
          <p:cNvSpPr txBox="true"/>
          <p:nvPr/>
        </p:nvSpPr>
        <p:spPr>
          <a:xfrm rot="0">
            <a:off x="750042" y="2035795"/>
            <a:ext cx="2644651" cy="649939"/>
          </a:xfrm>
          <a:prstGeom prst="rect">
            <a:avLst/>
          </a:prstGeom>
          <a:ln/>
        </p:spPr>
        <p:txBody>
          <a:bodyPr anchor="ctr" rtlCol="false" lIns="66008" rIns="66008" tIns="33052" bIns="33052" anchorCtr="true" vert="horz" wrap="square">
            <a:noAutofit/>
          </a:bodyPr>
          <a:lstStyle/>
          <a:p>
            <a:pPr algn="ctr">
              <a:lnSpc>
                <a:spcPct val="120000"/>
              </a:lnSpc>
            </a:pPr>
            <a:r>
              <a:rPr lang="en-US" b="true" sz="2400">
                <a:solidFill>
                  <a:schemeClr val="dk1">
                    <a:alpha val="100000"/>
                  </a:schemeClr>
                </a:solidFill>
                <a:latin typeface="Microsoft Yahei"/>
                <a:ea typeface="Microsoft Yahei"/>
                <a:cs typeface="Microsoft Yahei"/>
              </a:rPr>
              <a:t>加载模型</a:t>
            </a:r>
          </a:p>
        </p:txBody>
      </p:sp>
      <p:sp>
        <p:nvSpPr>
          <p:cNvPr name="TextBox 9" id="9"/>
          <p:cNvSpPr txBox="true"/>
          <p:nvPr/>
        </p:nvSpPr>
        <p:spPr>
          <a:xfrm rot="0">
            <a:off x="750042" y="2752949"/>
            <a:ext cx="2644651" cy="2924764"/>
          </a:xfrm>
          <a:prstGeom prst="rect">
            <a:avLst/>
          </a:prstGeom>
          <a:ln/>
        </p:spPr>
        <p:txBody>
          <a:bodyPr anchor="t" rtlCol="false" lIns="66008" rIns="66008" tIns="33052" bIns="33052" anchorCtr="true" vert="horz" wrap="square">
            <a:noAutofit/>
          </a:bodyPr>
          <a:lstStyle/>
          <a:p>
            <a:pPr algn="ctr">
              <a:lnSpc>
                <a:spcPct val="140000"/>
              </a:lnSpc>
            </a:pPr>
            <a:r>
              <a:rPr lang="en-US" sz="1575">
                <a:solidFill>
                  <a:schemeClr val="dk1">
                    <a:alpha val="100000"/>
                  </a:schemeClr>
                </a:solidFill>
                <a:latin typeface="Microsoft Yahei"/>
                <a:ea typeface="Microsoft Yahei"/>
                <a:cs typeface="Microsoft Yahei"/>
              </a:rPr>
              <a:t>在文件question_and_answer.ts中加载神经网络模型MobileBERT，以进行问答任务的推理。</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2788511" y="2014308"/>
            <a:ext cx="2987778" cy="490334"/>
          </a:xfrm>
          <a:prstGeom prst="rect">
            <a:avLst/>
          </a:prstGeom>
          <a:ln/>
        </p:spPr>
        <p:txBody>
          <a:bodyPr anchor="b" rtlCol="false" lIns="66008" rIns="66008" tIns="33052" bIns="33052"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检索处理</a:t>
            </a:r>
          </a:p>
        </p:txBody>
      </p:sp>
      <p:sp>
        <p:nvSpPr>
          <p:cNvPr name="TextBox 3" id="3"/>
          <p:cNvSpPr txBox="true"/>
          <p:nvPr/>
        </p:nvSpPr>
        <p:spPr>
          <a:xfrm rot="0">
            <a:off x="2265556" y="2589176"/>
            <a:ext cx="5429250" cy="1066632"/>
          </a:xfrm>
          <a:prstGeom prst="rect">
            <a:avLst/>
          </a:prstGeom>
          <a:ln/>
        </p:spPr>
        <p:txBody>
          <a:bodyPr anchor="t" rtlCol="false" lIns="66008" rIns="66008" tIns="33052" bIns="33052"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编写函数process()实现检索处理，获取用户在表单中输入的问题，然后检索文章中的所有内容。</a:t>
            </a:r>
          </a:p>
        </p:txBody>
      </p:sp>
      <p:sp>
        <p:nvSpPr>
          <p:cNvPr name="TextBox 4" id="4"/>
          <p:cNvSpPr txBox="true"/>
          <p:nvPr/>
        </p:nvSpPr>
        <p:spPr>
          <a:xfrm rot="0">
            <a:off x="6732228" y="4509502"/>
            <a:ext cx="2987778" cy="490334"/>
          </a:xfrm>
          <a:prstGeom prst="rect">
            <a:avLst/>
          </a:prstGeom>
          <a:ln/>
        </p:spPr>
        <p:txBody>
          <a:bodyPr anchor="b" rtlCol="false" lIns="66008" rIns="66008" tIns="33052" bIns="33052"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问题完整性</a:t>
            </a:r>
          </a:p>
        </p:txBody>
      </p:sp>
      <p:sp>
        <p:nvSpPr>
          <p:cNvPr name="TextBox 5" id="5"/>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查询处理</a:t>
            </a:r>
          </a:p>
        </p:txBody>
      </p:sp>
      <p:sp>
        <p:nvSpPr>
          <p:cNvPr name="TextBox 6" id="6"/>
          <p:cNvSpPr txBox="true"/>
          <p:nvPr/>
        </p:nvSpPr>
        <p:spPr>
          <a:xfrm rot="0">
            <a:off x="6209273" y="5048803"/>
            <a:ext cx="5429250" cy="1066632"/>
          </a:xfrm>
          <a:prstGeom prst="rect">
            <a:avLst/>
          </a:prstGeom>
          <a:ln/>
        </p:spPr>
        <p:txBody>
          <a:bodyPr anchor="t" rtlCol="false" lIns="66008" rIns="66008" tIns="33052" bIns="33052"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为了确保问题的完整性，如果用户没有在问题最后输入问号，会自动添加一个问号。</a:t>
            </a:r>
          </a:p>
        </p:txBody>
      </p:sp>
      <p:sp>
        <p:nvSpPr>
          <p:cNvPr name="TextBox 7" id="7"/>
          <p:cNvSpPr txBox="true"/>
          <p:nvPr/>
        </p:nvSpPr>
        <p:spPr>
          <a:xfrm rot="0">
            <a:off x="2265556" y="1929773"/>
            <a:ext cx="649757" cy="659403"/>
          </a:xfrm>
          <a:prstGeom prst="rect">
            <a:avLst/>
          </a:prstGeom>
          <a:ln/>
        </p:spPr>
        <p:txBody>
          <a:bodyPr anchor="ctr" rtlCol="false" lIns="66008" rIns="66008" tIns="33052" bIns="33052" anchorCtr="false" vert="horz" wrap="square">
            <a:normAutofit/>
          </a:bodyPr>
          <a:lstStyle/>
          <a:p>
            <a:pPr algn="l">
              <a:lnSpc>
                <a:spcPct val="120000"/>
              </a:lnSpc>
            </a:pPr>
            <a:r>
              <a:rPr lang="en-US" b="true" sz="2400">
                <a:solidFill>
                  <a:schemeClr val="accent1">
                    <a:alpha val="100000"/>
                  </a:schemeClr>
                </a:solidFill>
                <a:latin typeface="Microsoft Yahei"/>
                <a:ea typeface="Microsoft Yahei"/>
                <a:cs typeface="Microsoft Yahei"/>
              </a:rPr>
              <a:t>01</a:t>
            </a:r>
          </a:p>
        </p:txBody>
      </p:sp>
      <p:sp>
        <p:nvSpPr>
          <p:cNvPr name="TextBox 8" id="8"/>
          <p:cNvSpPr txBox="true"/>
          <p:nvPr/>
        </p:nvSpPr>
        <p:spPr>
          <a:xfrm rot="0">
            <a:off x="6209273" y="4435534"/>
            <a:ext cx="670891" cy="638269"/>
          </a:xfrm>
          <a:prstGeom prst="rect">
            <a:avLst/>
          </a:prstGeom>
          <a:ln/>
        </p:spPr>
        <p:txBody>
          <a:bodyPr anchor="ctr" rtlCol="false" lIns="66008" rIns="66008" tIns="33052" bIns="33052" anchorCtr="false" vert="horz" wrap="square">
            <a:normAutofit/>
          </a:bodyPr>
          <a:lstStyle/>
          <a:p>
            <a:pPr algn="l">
              <a:lnSpc>
                <a:spcPct val="120000"/>
              </a:lnSpc>
            </a:pPr>
            <a:r>
              <a:rPr lang="en-US" b="true" sz="2400">
                <a:solidFill>
                  <a:schemeClr val="accent1">
                    <a:alpha val="100000"/>
                  </a:schemeClr>
                </a:solidFill>
                <a:latin typeface="Microsoft Yahei"/>
                <a:ea typeface="Microsoft Yahei"/>
                <a:cs typeface="Microsoft Yahei"/>
              </a:rPr>
              <a:t>02</a:t>
            </a:r>
          </a:p>
        </p:txBody>
      </p:sp>
      <p:sp>
        <p:nvSpPr>
          <p:cNvPr name="AutoShape 9" id="9"/>
          <p:cNvSpPr/>
          <p:nvPr/>
        </p:nvSpPr>
        <p:spPr>
          <a:xfrm rot="0">
            <a:off x="565061" y="2098842"/>
            <a:ext cx="1498612" cy="1498612"/>
          </a:xfrm>
          <a:prstGeom prst="ellipse">
            <a:avLst/>
          </a:prstGeom>
          <a:solidFill>
            <a:schemeClr val="lt2">
              <a:alpha val="100000"/>
            </a:schemeClr>
          </a:solidFill>
          <a:ln/>
        </p:spPr>
      </p:sp>
      <p:sp>
        <p:nvSpPr>
          <p:cNvPr name="Freeform 10" id="10"/>
          <p:cNvSpPr/>
          <p:nvPr/>
        </p:nvSpPr>
        <p:spPr>
          <a:xfrm rot="0">
            <a:off x="1028447" y="2543179"/>
            <a:ext cx="571839" cy="571839"/>
          </a:xfrm>
          <a:custGeom>
            <a:avLst/>
            <a:gdLst/>
            <a:ahLst/>
            <a:cxnLst/>
            <a:rect r="r" b="b" t="t" l="l"/>
            <a:pathLst>
              <a:path h="304800" w="304800">
                <a:moveTo>
                  <a:pt x="121920" y="28651"/>
                </a:moveTo>
                <a:lnTo>
                  <a:pt x="121920" y="0"/>
                </a:lnTo>
                <a:lnTo>
                  <a:pt x="152400" y="0"/>
                </a:lnTo>
                <a:lnTo>
                  <a:pt x="152400" y="243840"/>
                </a:lnTo>
                <a:lnTo>
                  <a:pt x="304800" y="243840"/>
                </a:lnTo>
                <a:lnTo>
                  <a:pt x="243840" y="304800"/>
                </a:lnTo>
                <a:lnTo>
                  <a:pt x="30480" y="304800"/>
                </a:lnTo>
                <a:lnTo>
                  <a:pt x="0" y="243840"/>
                </a:lnTo>
                <a:lnTo>
                  <a:pt x="121920" y="243840"/>
                </a:lnTo>
                <a:lnTo>
                  <a:pt x="121920" y="213360"/>
                </a:lnTo>
                <a:lnTo>
                  <a:pt x="0" y="213360"/>
                </a:lnTo>
                <a:lnTo>
                  <a:pt x="0" y="209398"/>
                </a:lnTo>
                <a:cubicBezTo>
                  <a:pt x="56940" y="163544"/>
                  <a:pt x="99498" y="101956"/>
                  <a:pt x="121234" y="31242"/>
                </a:cubicBezTo>
                <a:lnTo>
                  <a:pt x="121920" y="28651"/>
                </a:lnTo>
                <a:close/>
                <a:moveTo>
                  <a:pt x="304343" y="213360"/>
                </a:moveTo>
                <a:lnTo>
                  <a:pt x="152400" y="213360"/>
                </a:lnTo>
                <a:lnTo>
                  <a:pt x="152400" y="207874"/>
                </a:lnTo>
                <a:cubicBezTo>
                  <a:pt x="171650" y="179451"/>
                  <a:pt x="183137" y="144409"/>
                  <a:pt x="183137" y="106680"/>
                </a:cubicBezTo>
                <a:cubicBezTo>
                  <a:pt x="183137" y="68951"/>
                  <a:pt x="171660" y="33909"/>
                  <a:pt x="151990" y="4848"/>
                </a:cubicBezTo>
                <a:lnTo>
                  <a:pt x="152400" y="5486"/>
                </a:lnTo>
                <a:lnTo>
                  <a:pt x="152400" y="2438"/>
                </a:lnTo>
                <a:cubicBezTo>
                  <a:pt x="237877" y="37719"/>
                  <a:pt x="298180" y="117796"/>
                  <a:pt x="304305" y="212646"/>
                </a:cubicBezTo>
                <a:lnTo>
                  <a:pt x="304343" y="213360"/>
                </a:lnTo>
                <a:close/>
              </a:path>
            </a:pathLst>
          </a:custGeom>
          <a:solidFill>
            <a:schemeClr val="accent1">
              <a:alpha val="100000"/>
            </a:schemeClr>
          </a:solidFill>
          <a:ln/>
        </p:spPr>
      </p:sp>
      <p:sp>
        <p:nvSpPr>
          <p:cNvPr name="AutoShape 11" id="11"/>
          <p:cNvSpPr/>
          <p:nvPr/>
        </p:nvSpPr>
        <p:spPr>
          <a:xfrm rot="0">
            <a:off x="4230875" y="4583470"/>
            <a:ext cx="1498612" cy="1498612"/>
          </a:xfrm>
          <a:prstGeom prst="ellipse">
            <a:avLst/>
          </a:prstGeom>
          <a:solidFill>
            <a:schemeClr val="lt2">
              <a:alpha val="100000"/>
            </a:schemeClr>
          </a:solidFill>
          <a:ln/>
        </p:spPr>
      </p:sp>
      <p:sp>
        <p:nvSpPr>
          <p:cNvPr name="Freeform 12" id="12"/>
          <p:cNvSpPr/>
          <p:nvPr/>
        </p:nvSpPr>
        <p:spPr>
          <a:xfrm rot="0">
            <a:off x="4713980" y="5062314"/>
            <a:ext cx="532402" cy="502824"/>
          </a:xfrm>
          <a:custGeom>
            <a:avLst/>
            <a:gdLst/>
            <a:ahLst/>
            <a:cxnLst/>
            <a:rect r="r" b="b" t="t" l="l"/>
            <a:pathLst>
              <a:path h="304800" w="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chemeClr val="accent1">
              <a:alpha val="100000"/>
            </a:schemeClr>
          </a:solidFill>
          <a:ln/>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l="7634" r="7634"/>
          <a:stretch>
            <a:fillRect/>
          </a:stretch>
        </p:blipFill>
        <p:spPr>
          <a:xfrm rot="0">
            <a:off x="6203747" y="1487175"/>
            <a:ext cx="5238701" cy="4637054"/>
          </a:xfrm>
          <a:prstGeom prst="rect">
            <a:avLst/>
          </a:prstGeom>
        </p:spPr>
      </p:pic>
      <p:sp>
        <p:nvSpPr>
          <p:cNvPr name="TextBox 3" id="3"/>
          <p:cNvSpPr txBox="true"/>
          <p:nvPr/>
        </p:nvSpPr>
        <p:spPr>
          <a:xfrm rot="0">
            <a:off x="1482606" y="1947878"/>
            <a:ext cx="4238625" cy="914400"/>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编写函数cleanText()，功能是删除文章中文本中的无效字符和空白。</a:t>
            </a:r>
          </a:p>
        </p:txBody>
      </p:sp>
      <p:sp>
        <p:nvSpPr>
          <p:cNvPr name="TextBox 4" id="4"/>
          <p:cNvSpPr txBox="true"/>
          <p:nvPr/>
        </p:nvSpPr>
        <p:spPr>
          <a:xfrm rot="0">
            <a:off x="1482606" y="1370655"/>
            <a:ext cx="4219575" cy="738707"/>
          </a:xfrm>
          <a:prstGeom prst="rect">
            <a:avLst/>
          </a:prstGeom>
          <a:ln/>
        </p:spPr>
        <p:txBody>
          <a:bodyPr anchor="ctr" rtlCol="false" lIns="123825" rIns="57150" tIns="123825" bIns="123825" anchorCtr="false" vert="horz" wrap="square">
            <a:noAutofit/>
          </a:bodyPr>
          <a:lstStyle/>
          <a:p>
            <a:pPr>
              <a:lnSpc>
                <a:spcPct val="150000"/>
              </a:lnSpc>
            </a:pPr>
            <a:r>
              <a:rPr lang="en-US" b="true" sz="2400">
                <a:solidFill>
                  <a:schemeClr val="accent1">
                    <a:alpha val="100000"/>
                  </a:schemeClr>
                </a:solidFill>
                <a:latin typeface="Microsoft Yahei"/>
                <a:ea typeface="Microsoft Yahei"/>
                <a:cs typeface="Microsoft Yahei"/>
              </a:rPr>
              <a:t>删除无效字符</a:t>
            </a:r>
          </a:p>
        </p:txBody>
      </p:sp>
      <p:sp>
        <p:nvSpPr>
          <p:cNvPr name="TextBox 5" id="5"/>
          <p:cNvSpPr txBox="true"/>
          <p:nvPr/>
        </p:nvSpPr>
        <p:spPr>
          <a:xfrm rot="0">
            <a:off x="1482606" y="3712973"/>
            <a:ext cx="4238625" cy="914400"/>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编写函数runSplitOnPunc()，功能是拆分文本中的标点符号。</a:t>
            </a:r>
          </a:p>
        </p:txBody>
      </p:sp>
      <p:sp>
        <p:nvSpPr>
          <p:cNvPr name="TextBox 6" id="6"/>
          <p:cNvSpPr txBox="true"/>
          <p:nvPr/>
        </p:nvSpPr>
        <p:spPr>
          <a:xfrm rot="0">
            <a:off x="1482606" y="3116450"/>
            <a:ext cx="4219575" cy="736876"/>
          </a:xfrm>
          <a:prstGeom prst="rect">
            <a:avLst/>
          </a:prstGeom>
          <a:ln/>
        </p:spPr>
        <p:txBody>
          <a:bodyPr anchor="ctr" rtlCol="false" lIns="123825" rIns="57150" tIns="123825" bIns="123825" anchorCtr="false" vert="horz" wrap="square">
            <a:noAutofit/>
          </a:bodyPr>
          <a:lstStyle/>
          <a:p>
            <a:pPr>
              <a:lnSpc>
                <a:spcPct val="150000"/>
              </a:lnSpc>
            </a:pPr>
            <a:r>
              <a:rPr lang="en-US" b="true" sz="2400">
                <a:solidFill>
                  <a:schemeClr val="accent1">
                    <a:alpha val="100000"/>
                  </a:schemeClr>
                </a:solidFill>
                <a:latin typeface="Microsoft Yahei"/>
                <a:ea typeface="Microsoft Yahei"/>
                <a:cs typeface="Microsoft Yahei"/>
              </a:rPr>
              <a:t>拆分标点符号</a:t>
            </a:r>
          </a:p>
        </p:txBody>
      </p:sp>
      <p:sp>
        <p:nvSpPr>
          <p:cNvPr name="TextBox 7" id="7"/>
          <p:cNvSpPr txBox="true"/>
          <p:nvPr/>
        </p:nvSpPr>
        <p:spPr>
          <a:xfrm rot="0">
            <a:off x="1482606" y="5377103"/>
            <a:ext cx="4238625" cy="914400"/>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编写函数tokenize()，功能是为指定的词汇库生成标记，使用全词屏蔽模型实现。</a:t>
            </a:r>
          </a:p>
        </p:txBody>
      </p:sp>
      <p:sp>
        <p:nvSpPr>
          <p:cNvPr name="TextBox 8" id="8"/>
          <p:cNvSpPr txBox="true"/>
          <p:nvPr/>
        </p:nvSpPr>
        <p:spPr>
          <a:xfrm rot="0">
            <a:off x="1482606" y="4799881"/>
            <a:ext cx="4219575" cy="749453"/>
          </a:xfrm>
          <a:prstGeom prst="rect">
            <a:avLst/>
          </a:prstGeom>
          <a:ln/>
        </p:spPr>
        <p:txBody>
          <a:bodyPr anchor="ctr" rtlCol="false" lIns="123825" rIns="57150" tIns="123825" bIns="123825" anchorCtr="false" vert="horz" wrap="square">
            <a:noAutofit/>
          </a:bodyPr>
          <a:lstStyle/>
          <a:p>
            <a:pPr>
              <a:lnSpc>
                <a:spcPct val="150000"/>
              </a:lnSpc>
            </a:pPr>
            <a:r>
              <a:rPr lang="en-US" b="true" sz="2400">
                <a:solidFill>
                  <a:schemeClr val="accent1">
                    <a:alpha val="100000"/>
                  </a:schemeClr>
                </a:solidFill>
                <a:latin typeface="Microsoft Yahei"/>
                <a:ea typeface="Microsoft Yahei"/>
                <a:cs typeface="Microsoft Yahei"/>
              </a:rPr>
              <a:t>生成标记</a:t>
            </a:r>
          </a:p>
        </p:txBody>
      </p: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文章处理</a:t>
            </a:r>
          </a:p>
        </p:txBody>
      </p:sp>
      <p:sp>
        <p:nvSpPr>
          <p:cNvPr name="TextBox 10" id="10"/>
          <p:cNvSpPr txBox="true"/>
          <p:nvPr/>
        </p:nvSpPr>
        <p:spPr>
          <a:xfrm rot="0">
            <a:off x="542238" y="1676264"/>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01</a:t>
            </a:r>
          </a:p>
        </p:txBody>
      </p:sp>
      <p:sp>
        <p:nvSpPr>
          <p:cNvPr name="TextBox 11" id="11"/>
          <p:cNvSpPr txBox="true"/>
          <p:nvPr/>
        </p:nvSpPr>
        <p:spPr>
          <a:xfrm rot="0">
            <a:off x="542238" y="3414840"/>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02</a:t>
            </a:r>
          </a:p>
        </p:txBody>
      </p:sp>
      <p:sp>
        <p:nvSpPr>
          <p:cNvPr name="TextBox 12" id="12"/>
          <p:cNvSpPr txBox="true"/>
          <p:nvPr/>
        </p:nvSpPr>
        <p:spPr>
          <a:xfrm rot="0">
            <a:off x="542238" y="5136121"/>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03</a:t>
            </a:r>
          </a:p>
        </p:txBody>
      </p:sp>
      <p:sp>
        <p:nvSpPr>
          <p:cNvPr name="AutoShape 13" id="13"/>
          <p:cNvSpPr/>
          <p:nvPr/>
        </p:nvSpPr>
        <p:spPr>
          <a:xfrm rot="0">
            <a:off x="647738" y="1597932"/>
            <a:ext cx="638629" cy="638629"/>
          </a:xfrm>
          <a:prstGeom prst="rect">
            <a:avLst/>
          </a:prstGeom>
          <a:noFill/>
          <a:ln w="19050">
            <a:solidFill>
              <a:schemeClr val="accent1">
                <a:alpha val="100000"/>
              </a:schemeClr>
            </a:solidFill>
            <a:prstDash val="solid"/>
          </a:ln>
        </p:spPr>
      </p:sp>
      <p:sp>
        <p:nvSpPr>
          <p:cNvPr name="AutoShape 14" id="14"/>
          <p:cNvSpPr/>
          <p:nvPr/>
        </p:nvSpPr>
        <p:spPr>
          <a:xfrm rot="0">
            <a:off x="647738" y="3327861"/>
            <a:ext cx="638629" cy="638629"/>
          </a:xfrm>
          <a:prstGeom prst="rect">
            <a:avLst/>
          </a:prstGeom>
          <a:noFill/>
          <a:ln w="19050">
            <a:solidFill>
              <a:schemeClr val="accent1">
                <a:alpha val="100000"/>
              </a:schemeClr>
            </a:solidFill>
            <a:prstDash val="solid"/>
          </a:ln>
        </p:spPr>
      </p:sp>
      <p:sp>
        <p:nvSpPr>
          <p:cNvPr name="AutoShape 15" id="15"/>
          <p:cNvSpPr/>
          <p:nvPr/>
        </p:nvSpPr>
        <p:spPr>
          <a:xfrm rot="0">
            <a:off x="647738" y="5057789"/>
            <a:ext cx="638629" cy="638629"/>
          </a:xfrm>
          <a:prstGeom prst="rect">
            <a:avLst/>
          </a:prstGeom>
          <a:noFill/>
          <a:ln w="19050">
            <a:solidFill>
              <a:schemeClr val="accent1">
                <a:alpha val="100000"/>
              </a:schemeClr>
            </a:solidFill>
            <a:prstDash val="solid"/>
          </a:ln>
        </p:spPr>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l="12500" r="12500"/>
          <a:stretch>
            <a:fillRect/>
          </a:stretch>
        </p:blipFill>
        <p:spPr>
          <a:xfrm rot="0">
            <a:off x="615557" y="1293101"/>
            <a:ext cx="3938035" cy="5250714"/>
          </a:xfrm>
          <a:prstGeom prst="rect">
            <a:avLst/>
          </a:prstGeom>
        </p:spPr>
      </p:pic>
      <p:sp>
        <p:nvSpPr>
          <p:cNvPr name="AutoShape 3" id="3"/>
          <p:cNvSpPr/>
          <p:nvPr/>
        </p:nvSpPr>
        <p:spPr>
          <a:xfrm rot="0">
            <a:off x="4232060" y="1718638"/>
            <a:ext cx="7211308" cy="4522346"/>
          </a:xfrm>
          <a:prstGeom prst="roundRect">
            <a:avLst>
              <a:gd fmla="val 4504" name="adj"/>
            </a:avLst>
          </a:prstGeom>
          <a:solidFill>
            <a:srgbClr val="FFFFFF">
              <a:alpha val="100000"/>
            </a:srgbClr>
          </a:solidFill>
          <a:ln/>
          <a:effectLst>
            <a:outerShdw dir="0" blurRad="381000" dist="0">
              <a:srgbClr val="000000">
                <a:alpha val="7000"/>
              </a:srgbClr>
            </a:outerShdw>
          </a:effectLst>
        </p:spPr>
      </p:sp>
      <p:sp>
        <p:nvSpPr>
          <p:cNvPr name="TextBox 4" id="4"/>
          <p:cNvSpPr txBox="true"/>
          <p:nvPr/>
        </p:nvSpPr>
        <p:spPr>
          <a:xfrm rot="0">
            <a:off x="4599214" y="2711090"/>
            <a:ext cx="6477000" cy="1257743"/>
          </a:xfrm>
          <a:prstGeom prst="rect">
            <a:avLst/>
          </a:prstGeom>
          <a:ln/>
        </p:spPr>
        <p:txBody>
          <a:bodyPr anchor="t" rtlCol="false" lIns="123825" rIns="57150" tIns="123825" bIns="123825" anchorCtr="false" vert="horz" wrap="square">
            <a:noAutofit/>
          </a:bodyPr>
          <a:lstStyle/>
          <a:p>
            <a:pPr>
              <a:lnSpc>
                <a:spcPct val="140000"/>
              </a:lnSpc>
            </a:pPr>
            <a:r>
              <a:rPr lang="en-US" sz="1500">
                <a:solidFill>
                  <a:srgbClr val="000000">
                    <a:alpha val="100000"/>
                  </a:srgbClr>
                </a:solidFill>
                <a:latin typeface="Microsoft Yahei"/>
                <a:ea typeface="Microsoft Yahei"/>
                <a:cs typeface="Microsoft Yahei"/>
              </a:rPr>
              <a:t>编写函数load()加载数据和网页信息，首先使用函数loadGraphModel()加载模型文件。</a:t>
            </a:r>
          </a:p>
        </p:txBody>
      </p:sp>
      <p:sp>
        <p:nvSpPr>
          <p:cNvPr name="TextBox 5" id="5"/>
          <p:cNvSpPr txBox="true"/>
          <p:nvPr/>
        </p:nvSpPr>
        <p:spPr>
          <a:xfrm rot="0">
            <a:off x="4599214" y="2143575"/>
            <a:ext cx="6477000" cy="645267"/>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加载模型文件</a:t>
            </a:r>
          </a:p>
        </p:txBody>
      </p:sp>
      <p:sp>
        <p:nvSpPr>
          <p:cNvPr name="TextBox 6" id="6"/>
          <p:cNvSpPr txBox="true"/>
          <p:nvPr/>
        </p:nvSpPr>
        <p:spPr>
          <a:xfrm rot="0">
            <a:off x="4599214" y="4589063"/>
            <a:ext cx="6477000" cy="1271524"/>
          </a:xfrm>
          <a:prstGeom prst="rect">
            <a:avLst/>
          </a:prstGeom>
          <a:ln/>
        </p:spPr>
        <p:txBody>
          <a:bodyPr anchor="t" rtlCol="false" lIns="123825" rIns="57150" tIns="123825" bIns="123825" anchorCtr="false" vert="horz" wrap="square">
            <a:noAutofit/>
          </a:bodyPr>
          <a:lstStyle/>
          <a:p>
            <a:pPr>
              <a:lnSpc>
                <a:spcPct val="140000"/>
              </a:lnSpc>
            </a:pPr>
            <a:r>
              <a:rPr lang="en-US" sz="1500">
                <a:solidFill>
                  <a:srgbClr val="000000">
                    <a:alpha val="100000"/>
                  </a:srgbClr>
                </a:solidFill>
                <a:latin typeface="Microsoft Yahei"/>
                <a:ea typeface="Microsoft Yahei"/>
                <a:cs typeface="Microsoft Yahei"/>
              </a:rPr>
              <a:t>使用函数execute()执行根据用户输入的操作，完成加载处理。</a:t>
            </a:r>
          </a:p>
        </p:txBody>
      </p:sp>
      <p:sp>
        <p:nvSpPr>
          <p:cNvPr name="TextBox 7" id="7"/>
          <p:cNvSpPr txBox="true"/>
          <p:nvPr/>
        </p:nvSpPr>
        <p:spPr>
          <a:xfrm rot="0">
            <a:off x="4599214" y="4153214"/>
            <a:ext cx="6477000" cy="645267"/>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执行用户操作</a:t>
            </a:r>
          </a:p>
        </p:txBody>
      </p:sp>
      <p:sp>
        <p:nvSpPr>
          <p:cNvPr name="TextBox 8" id="8"/>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加载处理</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3560913" y="1312852"/>
            <a:ext cx="7804501" cy="762000"/>
          </a:xfrm>
          <a:prstGeom prst="rect">
            <a:avLst/>
          </a:prstGeom>
          <a:ln/>
        </p:spPr>
        <p:txBody>
          <a:bodyPr anchor="t"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编写函数model.findAnswers()</a:t>
            </a:r>
          </a:p>
        </p:txBody>
      </p:sp>
      <p:cxnSp>
        <p:nvCxnSpPr>
          <p:cNvPr name="Connector 3" id="3"/>
          <p:cNvCxnSpPr/>
          <p:nvPr/>
        </p:nvCxnSpPr>
        <p:spPr>
          <a:xfrm>
            <a:off x="1197254" y="5988003"/>
            <a:ext cx="10998321"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name="TextBox 4" id="4"/>
          <p:cNvSpPr txBox="true"/>
          <p:nvPr/>
        </p:nvSpPr>
        <p:spPr>
          <a:xfrm rot="0">
            <a:off x="3560913" y="1927072"/>
            <a:ext cx="7804501" cy="1203960"/>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根据用户在表单中输入的问题寻找对应的答案。</a:t>
            </a:r>
          </a:p>
        </p:txBody>
      </p:sp>
      <p:sp>
        <p:nvSpPr>
          <p:cNvPr name="TextBox 5" id="5"/>
          <p:cNvSpPr txBox="true"/>
          <p:nvPr/>
        </p:nvSpPr>
        <p:spPr>
          <a:xfrm rot="0">
            <a:off x="1183473" y="3943665"/>
            <a:ext cx="7806355" cy="76200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函数包含三个参数</a:t>
            </a:r>
          </a:p>
        </p:txBody>
      </p:sp>
      <p:sp>
        <p:nvSpPr>
          <p:cNvPr name="TextBox 6" id="6"/>
          <p:cNvSpPr txBox="true"/>
          <p:nvPr/>
        </p:nvSpPr>
        <p:spPr>
          <a:xfrm rot="0">
            <a:off x="1183473" y="4571667"/>
            <a:ext cx="7806355" cy="1203960"/>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question（要找答案的问题）、context（从这里面查找答案）。</a:t>
            </a:r>
          </a:p>
        </p:txBody>
      </p:sp>
      <p:cxnSp>
        <p:nvCxnSpPr>
          <p:cNvPr name="Connector 7" id="7"/>
          <p:cNvCxnSpPr/>
          <p:nvPr/>
        </p:nvCxnSpPr>
        <p:spPr>
          <a:xfrm>
            <a:off x="3574694" y="3297546"/>
            <a:ext cx="861421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name="TextBox 8" id="8"/>
          <p:cNvSpPr txBox="true"/>
          <p:nvPr/>
        </p:nvSpPr>
        <p:spPr>
          <a:xfrm rot="0">
            <a:off x="476023" y="265328"/>
            <a:ext cx="11239500" cy="914400"/>
          </a:xfrm>
          <a:prstGeom prst="rect">
            <a:avLst/>
          </a:prstGeom>
          <a:ln/>
        </p:spPr>
        <p:txBody>
          <a:bodyPr anchor="t"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寻找答案</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cxnSp>
        <p:nvCxnSpPr>
          <p:cNvPr name="Connector 2" id="2"/>
          <p:cNvCxnSpPr/>
          <p:nvPr/>
        </p:nvCxnSpPr>
        <p:spPr>
          <a:xfrm>
            <a:off x="930560" y="4451659"/>
            <a:ext cx="10213108" cy="0"/>
          </a:xfrm>
          <a:prstGeom prst="line">
            <a:avLst/>
          </a:prstGeom>
          <a:ln w="9525">
            <a:solidFill>
              <a:schemeClr val="dk1"/>
            </a:solidFill>
            <a:prstDash val="dash"/>
            <a:headEnd type="none"/>
            <a:tailEnd type="none"/>
          </a:ln>
        </p:spPr>
        <p:style>
          <a:lnRef idx="0">
            <a:schemeClr val="dk1"/>
          </a:lnRef>
          <a:fillRef idx="1">
            <a:schemeClr val="dk1"/>
          </a:fillRef>
          <a:effectRef idx="0">
            <a:schemeClr val="dk1"/>
          </a:effectRef>
          <a:fontRef idx="minor">
            <a:schemeClr val="lt1"/>
          </a:fontRef>
        </p:style>
      </p:cxnSp>
      <p:sp>
        <p:nvSpPr>
          <p:cNvPr name="AutoShape 3" id="3"/>
          <p:cNvSpPr/>
          <p:nvPr/>
        </p:nvSpPr>
        <p:spPr>
          <a:xfrm rot="0">
            <a:off x="2201086" y="4356409"/>
            <a:ext cx="190500" cy="190500"/>
          </a:xfrm>
          <a:prstGeom prst="ellipse">
            <a:avLst/>
          </a:prstGeom>
          <a:solidFill>
            <a:schemeClr val="accent1">
              <a:alpha val="100000"/>
            </a:schemeClr>
          </a:solidFill>
          <a:ln/>
        </p:spPr>
      </p:sp>
      <p:sp>
        <p:nvSpPr>
          <p:cNvPr name="AutoShape 4" id="4"/>
          <p:cNvSpPr/>
          <p:nvPr/>
        </p:nvSpPr>
        <p:spPr>
          <a:xfrm rot="0">
            <a:off x="6000750" y="4356409"/>
            <a:ext cx="190500" cy="190500"/>
          </a:xfrm>
          <a:prstGeom prst="ellipse">
            <a:avLst/>
          </a:prstGeom>
          <a:solidFill>
            <a:schemeClr val="accent1">
              <a:alpha val="100000"/>
            </a:schemeClr>
          </a:solidFill>
          <a:ln/>
        </p:spPr>
      </p:sp>
      <p:sp>
        <p:nvSpPr>
          <p:cNvPr name="TextBox 5" id="5"/>
          <p:cNvSpPr txBox="true"/>
          <p:nvPr/>
        </p:nvSpPr>
        <p:spPr>
          <a:xfrm rot="0">
            <a:off x="7964749" y="4690831"/>
            <a:ext cx="3486590" cy="1580007"/>
          </a:xfrm>
          <a:prstGeom prst="rect">
            <a:avLst/>
          </a:prstGeom>
          <a:ln/>
        </p:spPr>
        <p:txBody>
          <a:bodyPr anchor="t" rtlCol="false" lIns="114300" rIns="114300" tIns="57150" bIns="57150"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编写函数getBestIndex()：通过神经网络模型检索文章后，找到多个答案，根据比率高低选出其中的5个最佳答案。</a:t>
            </a:r>
          </a:p>
        </p:txBody>
      </p:sp>
      <p:sp>
        <p:nvSpPr>
          <p:cNvPr name="AutoShape 6" id="6"/>
          <p:cNvSpPr/>
          <p:nvPr/>
        </p:nvSpPr>
        <p:spPr>
          <a:xfrm rot="0">
            <a:off x="9612793" y="4356409"/>
            <a:ext cx="190500" cy="190500"/>
          </a:xfrm>
          <a:prstGeom prst="ellipse">
            <a:avLst/>
          </a:prstGeom>
          <a:solidFill>
            <a:schemeClr val="accent1">
              <a:alpha val="100000"/>
            </a:schemeClr>
          </a:solidFill>
          <a:ln/>
        </p:spPr>
      </p:sp>
      <p:sp>
        <p:nvSpPr>
          <p:cNvPr name="TextBox 7" id="7"/>
          <p:cNvSpPr txBox="true"/>
          <p:nvPr/>
        </p:nvSpPr>
        <p:spPr>
          <a:xfrm rot="0">
            <a:off x="689125" y="4690831"/>
            <a:ext cx="3486590" cy="1580007"/>
          </a:xfrm>
          <a:prstGeom prst="rect">
            <a:avLst/>
          </a:prstGeom>
          <a:ln/>
        </p:spPr>
        <p:txBody>
          <a:bodyPr anchor="t" rtlCol="false" lIns="114300" rIns="114300" tIns="57150" bIns="57150"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从logits数组和输入中查找最佳的N个答案和logits。</a:t>
            </a:r>
          </a:p>
        </p:txBody>
      </p:sp>
      <p:sp>
        <p:nvSpPr>
          <p:cNvPr name="TextBox 8" id="8"/>
          <p:cNvSpPr txBox="true"/>
          <p:nvPr/>
        </p:nvSpPr>
        <p:spPr>
          <a:xfrm rot="0">
            <a:off x="4352705" y="4690831"/>
            <a:ext cx="3486590" cy="1580007"/>
          </a:xfrm>
          <a:prstGeom prst="rect">
            <a:avLst/>
          </a:prstGeom>
          <a:ln/>
        </p:spPr>
        <p:txBody>
          <a:bodyPr anchor="t" rtlCol="false" lIns="114300" rIns="114300" tIns="57150" bIns="57150"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参数startologits表示开始索引答案，参数endLogits表示结束答案索引，参数origTokens表示通道的原始标记。</a:t>
            </a:r>
          </a:p>
        </p:txBody>
      </p:sp>
      <p:pic>
        <p:nvPicPr>
          <p:cNvPr name="Picture 9" id="9"/>
          <p:cNvPicPr>
            <a:picLocks noChangeAspect="true"/>
          </p:cNvPicPr>
          <p:nvPr/>
        </p:nvPicPr>
        <p:blipFill>
          <a:blip r:embed="rId3"/>
          <a:srcRect l="877" r="877"/>
          <a:stretch>
            <a:fillRect/>
          </a:stretch>
        </p:blipFill>
        <p:spPr>
          <a:xfrm rot="0">
            <a:off x="4389120" y="1734262"/>
            <a:ext cx="3413760" cy="2316480"/>
          </a:xfrm>
          <a:prstGeom prst="rect">
            <a:avLst/>
          </a:prstGeom>
        </p:spPr>
      </p:pic>
      <p:sp>
        <p:nvSpPr>
          <p:cNvPr name="TextBox 10" id="10"/>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提取最佳答案</a:t>
            </a:r>
          </a:p>
        </p:txBody>
      </p:sp>
      <p:pic>
        <p:nvPicPr>
          <p:cNvPr name="Picture 11" id="11"/>
          <p:cNvPicPr>
            <a:picLocks noChangeAspect="true"/>
          </p:cNvPicPr>
          <p:nvPr/>
        </p:nvPicPr>
        <p:blipFill>
          <a:blip r:embed="rId4"/>
          <a:srcRect/>
          <a:stretch>
            <a:fillRect/>
          </a:stretch>
        </p:blipFill>
        <p:spPr>
          <a:xfrm rot="0">
            <a:off x="762903" y="1734262"/>
            <a:ext cx="3413760" cy="2316480"/>
          </a:xfrm>
          <a:prstGeom prst="rect">
            <a:avLst/>
          </a:prstGeom>
        </p:spPr>
      </p:pic>
      <p:pic>
        <p:nvPicPr>
          <p:cNvPr name="Picture 12" id="12"/>
          <p:cNvPicPr>
            <a:picLocks noChangeAspect="true"/>
          </p:cNvPicPr>
          <p:nvPr/>
        </p:nvPicPr>
        <p:blipFill>
          <a:blip r:embed="rId5"/>
          <a:srcRect t="1988" b="1988"/>
          <a:stretch>
            <a:fillRect/>
          </a:stretch>
        </p:blipFill>
        <p:spPr>
          <a:xfrm rot="0">
            <a:off x="8001163" y="1734262"/>
            <a:ext cx="3413760" cy="2316480"/>
          </a:xfrm>
          <a:prstGeom prst="rect">
            <a:avLst/>
          </a:prstGeom>
        </p:spPr>
      </p:pic>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grpSp>
        <p:nvGrpSpPr>
          <p:cNvPr name="Group 2" id="2"/>
          <p:cNvGrpSpPr/>
          <p:nvPr/>
        </p:nvGrpSpPr>
        <p:grpSpPr>
          <a:xfrm rot="0">
            <a:off x="454963" y="93878"/>
            <a:ext cx="10641129" cy="914400"/>
            <a:chOff x="454963" y="93878"/>
            <a:chExt cx="10641129" cy="914400"/>
          </a:xfrm>
        </p:grpSpPr>
        <p:sp>
          <p:nvSpPr>
            <p:cNvPr name="AutoShape 3" id="3"/>
            <p:cNvSpPr/>
            <p:nvPr/>
          </p:nvSpPr>
          <p:spPr>
            <a:xfrm rot="0">
              <a:off x="454963" y="331168"/>
              <a:ext cx="84147" cy="84147"/>
            </a:xfrm>
            <a:prstGeom prst="ellipse">
              <a:avLst/>
            </a:prstGeom>
            <a:solidFill>
              <a:schemeClr val="accent1">
                <a:alpha val="100000"/>
              </a:schemeClr>
            </a:solidFill>
            <a:ln/>
          </p:spPr>
        </p:sp>
        <p:sp>
          <p:nvSpPr>
            <p:cNvPr name="AutoShape 4" id="4"/>
            <p:cNvSpPr/>
            <p:nvPr/>
          </p:nvSpPr>
          <p:spPr>
            <a:xfrm rot="0">
              <a:off x="575049" y="337743"/>
              <a:ext cx="78137" cy="78137"/>
            </a:xfrm>
            <a:prstGeom prst="ellipse">
              <a:avLst/>
            </a:prstGeom>
            <a:solidFill>
              <a:schemeClr val="accent1">
                <a:alpha val="80000"/>
              </a:schemeClr>
            </a:solidFill>
            <a:ln/>
          </p:spPr>
        </p:sp>
        <p:sp>
          <p:nvSpPr>
            <p:cNvPr name="AutoShape 5" id="5"/>
            <p:cNvSpPr/>
            <p:nvPr/>
          </p:nvSpPr>
          <p:spPr>
            <a:xfrm rot="0">
              <a:off x="689125" y="339460"/>
              <a:ext cx="74704" cy="74704"/>
            </a:xfrm>
            <a:prstGeom prst="ellipse">
              <a:avLst/>
            </a:prstGeom>
            <a:solidFill>
              <a:schemeClr val="accent1">
                <a:alpha val="60000"/>
              </a:schemeClr>
            </a:solidFill>
            <a:ln/>
          </p:spPr>
        </p:sp>
        <p:sp>
          <p:nvSpPr>
            <p:cNvPr name="AutoShape 6" id="6"/>
            <p:cNvSpPr/>
            <p:nvPr/>
          </p:nvSpPr>
          <p:spPr>
            <a:xfrm rot="0">
              <a:off x="799768" y="348430"/>
              <a:ext cx="69238" cy="69238"/>
            </a:xfrm>
            <a:prstGeom prst="ellipse">
              <a:avLst/>
            </a:prstGeom>
            <a:solidFill>
              <a:schemeClr val="accent1">
                <a:alpha val="40000"/>
              </a:schemeClr>
            </a:solidFill>
            <a:ln/>
          </p:spPr>
        </p:sp>
        <p:sp>
          <p:nvSpPr>
            <p:cNvPr name="AutoShape 7" id="7"/>
            <p:cNvSpPr/>
            <p:nvPr/>
          </p:nvSpPr>
          <p:spPr>
            <a:xfrm rot="0">
              <a:off x="904945" y="344297"/>
              <a:ext cx="65594" cy="65594"/>
            </a:xfrm>
            <a:prstGeom prst="ellipse">
              <a:avLst/>
            </a:prstGeom>
            <a:solidFill>
              <a:schemeClr val="accent1">
                <a:alpha val="20000"/>
              </a:schemeClr>
            </a:solidFill>
            <a:ln/>
          </p:spPr>
        </p:sp>
        <p:sp>
          <p:nvSpPr>
            <p:cNvPr name="AutoShape 8" id="8"/>
            <p:cNvSpPr/>
            <p:nvPr/>
          </p:nvSpPr>
          <p:spPr>
            <a:xfrm rot="0">
              <a:off x="454963" y="448942"/>
              <a:ext cx="84147" cy="84147"/>
            </a:xfrm>
            <a:prstGeom prst="ellipse">
              <a:avLst/>
            </a:prstGeom>
            <a:solidFill>
              <a:schemeClr val="accent1">
                <a:alpha val="100000"/>
              </a:schemeClr>
            </a:solidFill>
            <a:ln/>
          </p:spPr>
        </p:sp>
        <p:sp>
          <p:nvSpPr>
            <p:cNvPr name="AutoShape 9" id="9"/>
            <p:cNvSpPr/>
            <p:nvPr/>
          </p:nvSpPr>
          <p:spPr>
            <a:xfrm rot="0">
              <a:off x="575049" y="455517"/>
              <a:ext cx="78137" cy="78137"/>
            </a:xfrm>
            <a:prstGeom prst="ellipse">
              <a:avLst/>
            </a:prstGeom>
            <a:solidFill>
              <a:schemeClr val="accent1">
                <a:alpha val="80000"/>
              </a:schemeClr>
            </a:solidFill>
            <a:ln/>
          </p:spPr>
        </p:sp>
        <p:sp>
          <p:nvSpPr>
            <p:cNvPr name="AutoShape 10" id="10"/>
            <p:cNvSpPr/>
            <p:nvPr/>
          </p:nvSpPr>
          <p:spPr>
            <a:xfrm rot="0">
              <a:off x="689125" y="457233"/>
              <a:ext cx="74704" cy="74704"/>
            </a:xfrm>
            <a:prstGeom prst="ellipse">
              <a:avLst/>
            </a:prstGeom>
            <a:solidFill>
              <a:schemeClr val="accent1">
                <a:alpha val="60000"/>
              </a:schemeClr>
            </a:solidFill>
            <a:ln/>
          </p:spPr>
        </p:sp>
        <p:sp>
          <p:nvSpPr>
            <p:cNvPr name="AutoShape 11" id="11"/>
            <p:cNvSpPr/>
            <p:nvPr/>
          </p:nvSpPr>
          <p:spPr>
            <a:xfrm rot="0">
              <a:off x="799768" y="466203"/>
              <a:ext cx="69238" cy="69238"/>
            </a:xfrm>
            <a:prstGeom prst="ellipse">
              <a:avLst/>
            </a:prstGeom>
            <a:solidFill>
              <a:schemeClr val="accent1">
                <a:alpha val="40000"/>
              </a:schemeClr>
            </a:solidFill>
            <a:ln/>
          </p:spPr>
        </p:sp>
        <p:sp>
          <p:nvSpPr>
            <p:cNvPr name="AutoShape 12" id="12"/>
            <p:cNvSpPr/>
            <p:nvPr/>
          </p:nvSpPr>
          <p:spPr>
            <a:xfrm rot="0">
              <a:off x="904945" y="462070"/>
              <a:ext cx="65594" cy="65594"/>
            </a:xfrm>
            <a:prstGeom prst="ellipse">
              <a:avLst/>
            </a:prstGeom>
            <a:solidFill>
              <a:schemeClr val="accent1">
                <a:alpha val="20000"/>
              </a:schemeClr>
            </a:solidFill>
            <a:ln/>
          </p:spPr>
        </p:sp>
        <p:sp>
          <p:nvSpPr>
            <p:cNvPr name="AutoShape 13" id="13"/>
            <p:cNvSpPr/>
            <p:nvPr/>
          </p:nvSpPr>
          <p:spPr>
            <a:xfrm rot="0">
              <a:off x="454963" y="566715"/>
              <a:ext cx="84147" cy="84147"/>
            </a:xfrm>
            <a:prstGeom prst="ellipse">
              <a:avLst/>
            </a:prstGeom>
            <a:solidFill>
              <a:schemeClr val="accent1">
                <a:alpha val="100000"/>
              </a:schemeClr>
            </a:solidFill>
            <a:ln/>
          </p:spPr>
        </p:sp>
        <p:sp>
          <p:nvSpPr>
            <p:cNvPr name="AutoShape 14" id="14"/>
            <p:cNvSpPr/>
            <p:nvPr/>
          </p:nvSpPr>
          <p:spPr>
            <a:xfrm rot="0">
              <a:off x="575049" y="573291"/>
              <a:ext cx="78137" cy="78137"/>
            </a:xfrm>
            <a:prstGeom prst="ellipse">
              <a:avLst/>
            </a:prstGeom>
            <a:solidFill>
              <a:schemeClr val="accent1">
                <a:alpha val="80000"/>
              </a:schemeClr>
            </a:solidFill>
            <a:ln/>
          </p:spPr>
        </p:sp>
        <p:sp>
          <p:nvSpPr>
            <p:cNvPr name="AutoShape 15" id="15"/>
            <p:cNvSpPr/>
            <p:nvPr/>
          </p:nvSpPr>
          <p:spPr>
            <a:xfrm rot="0">
              <a:off x="689125" y="575007"/>
              <a:ext cx="74704" cy="74704"/>
            </a:xfrm>
            <a:prstGeom prst="ellipse">
              <a:avLst/>
            </a:prstGeom>
            <a:solidFill>
              <a:schemeClr val="accent1">
                <a:alpha val="60000"/>
              </a:schemeClr>
            </a:solidFill>
            <a:ln/>
          </p:spPr>
        </p:sp>
        <p:sp>
          <p:nvSpPr>
            <p:cNvPr name="AutoShape 16" id="16"/>
            <p:cNvSpPr/>
            <p:nvPr/>
          </p:nvSpPr>
          <p:spPr>
            <a:xfrm rot="0">
              <a:off x="799768" y="583977"/>
              <a:ext cx="69238" cy="69238"/>
            </a:xfrm>
            <a:prstGeom prst="ellipse">
              <a:avLst/>
            </a:prstGeom>
            <a:solidFill>
              <a:schemeClr val="accent1">
                <a:alpha val="40000"/>
              </a:schemeClr>
            </a:solidFill>
            <a:ln/>
          </p:spPr>
        </p:sp>
        <p:sp>
          <p:nvSpPr>
            <p:cNvPr name="AutoShape 17" id="17"/>
            <p:cNvSpPr/>
            <p:nvPr/>
          </p:nvSpPr>
          <p:spPr>
            <a:xfrm rot="0">
              <a:off x="904945" y="579844"/>
              <a:ext cx="65594" cy="65594"/>
            </a:xfrm>
            <a:prstGeom prst="ellipse">
              <a:avLst/>
            </a:prstGeom>
            <a:solidFill>
              <a:schemeClr val="accent1">
                <a:alpha val="20000"/>
              </a:schemeClr>
            </a:solidFill>
            <a:ln/>
          </p:spPr>
        </p:sp>
        <p:sp>
          <p:nvSpPr>
            <p:cNvPr name="AutoShape 18" id="18"/>
            <p:cNvSpPr/>
            <p:nvPr/>
          </p:nvSpPr>
          <p:spPr>
            <a:xfrm rot="0">
              <a:off x="454963" y="684489"/>
              <a:ext cx="84147" cy="84147"/>
            </a:xfrm>
            <a:prstGeom prst="ellipse">
              <a:avLst/>
            </a:prstGeom>
            <a:solidFill>
              <a:schemeClr val="accent1">
                <a:alpha val="100000"/>
              </a:schemeClr>
            </a:solidFill>
            <a:ln/>
          </p:spPr>
        </p:sp>
        <p:sp>
          <p:nvSpPr>
            <p:cNvPr name="AutoShape 19" id="19"/>
            <p:cNvSpPr/>
            <p:nvPr/>
          </p:nvSpPr>
          <p:spPr>
            <a:xfrm rot="0">
              <a:off x="575049" y="691064"/>
              <a:ext cx="78137" cy="78137"/>
            </a:xfrm>
            <a:prstGeom prst="ellipse">
              <a:avLst/>
            </a:prstGeom>
            <a:solidFill>
              <a:schemeClr val="accent1">
                <a:alpha val="80000"/>
              </a:schemeClr>
            </a:solidFill>
            <a:ln/>
          </p:spPr>
        </p:sp>
        <p:sp>
          <p:nvSpPr>
            <p:cNvPr name="AutoShape 20" id="20"/>
            <p:cNvSpPr/>
            <p:nvPr/>
          </p:nvSpPr>
          <p:spPr>
            <a:xfrm rot="0">
              <a:off x="689125" y="692781"/>
              <a:ext cx="74704" cy="74704"/>
            </a:xfrm>
            <a:prstGeom prst="ellipse">
              <a:avLst/>
            </a:prstGeom>
            <a:solidFill>
              <a:schemeClr val="accent1">
                <a:alpha val="60000"/>
              </a:schemeClr>
            </a:solidFill>
            <a:ln/>
          </p:spPr>
        </p:sp>
        <p:sp>
          <p:nvSpPr>
            <p:cNvPr name="AutoShape 21" id="21"/>
            <p:cNvSpPr/>
            <p:nvPr/>
          </p:nvSpPr>
          <p:spPr>
            <a:xfrm rot="0">
              <a:off x="799768" y="701751"/>
              <a:ext cx="69238" cy="69238"/>
            </a:xfrm>
            <a:prstGeom prst="ellipse">
              <a:avLst/>
            </a:prstGeom>
            <a:solidFill>
              <a:schemeClr val="accent1">
                <a:alpha val="40000"/>
              </a:schemeClr>
            </a:solidFill>
            <a:ln/>
          </p:spPr>
        </p:sp>
        <p:sp>
          <p:nvSpPr>
            <p:cNvPr name="AutoShape 22" id="22"/>
            <p:cNvSpPr/>
            <p:nvPr/>
          </p:nvSpPr>
          <p:spPr>
            <a:xfrm rot="0">
              <a:off x="904945" y="697618"/>
              <a:ext cx="65594" cy="65594"/>
            </a:xfrm>
            <a:prstGeom prst="ellipse">
              <a:avLst/>
            </a:prstGeom>
            <a:solidFill>
              <a:schemeClr val="accent1">
                <a:alpha val="20000"/>
              </a:schemeClr>
            </a:solidFill>
            <a:ln/>
          </p:spPr>
        </p:sp>
        <p:sp>
          <p:nvSpPr>
            <p:cNvPr name="TextBox 23" id="23"/>
            <p:cNvSpPr txBox="true"/>
            <p:nvPr/>
          </p:nvSpPr>
          <p:spPr>
            <a:xfrm rot="0">
              <a:off x="1094842" y="93878"/>
              <a:ext cx="1000125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accent1">
                      <a:alpha val="100000"/>
                    </a:schemeClr>
                  </a:solidFill>
                  <a:latin typeface="Microsoft Yahei"/>
                  <a:ea typeface="Microsoft Yahei"/>
                  <a:cs typeface="Microsoft Yahei"/>
                </a:rPr>
                <a:t>将答案转换回为文本</a:t>
              </a:r>
            </a:p>
          </p:txBody>
        </p:sp>
      </p:grpSp>
      <p:sp>
        <p:nvSpPr>
          <p:cNvPr name="AutoShape 24" id="24"/>
          <p:cNvSpPr/>
          <p:nvPr/>
        </p:nvSpPr>
        <p:spPr>
          <a:xfrm rot="0">
            <a:off x="847501" y="2530042"/>
            <a:ext cx="4859767" cy="2304677"/>
          </a:xfrm>
          <a:prstGeom prst="roundRect">
            <a:avLst>
              <a:gd fmla="val 8034" name="adj"/>
            </a:avLst>
          </a:prstGeom>
          <a:solidFill>
            <a:srgbClr val="FFFFFF">
              <a:alpha val="100000"/>
            </a:srgbClr>
          </a:solidFill>
          <a:ln/>
          <a:effectLst>
            <a:outerShdw dir="0" blurRad="342900" dist="0">
              <a:srgbClr val="000000">
                <a:alpha val="6000"/>
              </a:srgbClr>
            </a:outerShdw>
          </a:effectLst>
        </p:spPr>
      </p:sp>
      <p:sp>
        <p:nvSpPr>
          <p:cNvPr name="TextBox 25" id="25"/>
          <p:cNvSpPr txBox="true"/>
          <p:nvPr/>
        </p:nvSpPr>
        <p:spPr>
          <a:xfrm rot="0">
            <a:off x="1143582" y="2744834"/>
            <a:ext cx="4267604" cy="1875094"/>
          </a:xfrm>
          <a:prstGeom prst="rect">
            <a:avLst/>
          </a:prstGeom>
          <a:ln/>
        </p:spPr>
        <p:txBody>
          <a:bodyPr anchor="ctr" rtlCol="false" lIns="66008" rIns="66008" tIns="33052" bIns="33052" anchorCtr="true" vert="horz" wrap="square">
            <a:normAutofit/>
          </a:bodyPr>
          <a:lstStyle/>
          <a:p>
            <a:pPr algn="l">
              <a:lnSpc>
                <a:spcPct val="150000"/>
              </a:lnSpc>
            </a:pPr>
            <a:r>
              <a:rPr lang="en-US" sz="1500">
                <a:solidFill>
                  <a:srgbClr val="000000">
                    <a:alpha val="100000"/>
                  </a:srgbClr>
                </a:solidFill>
                <a:latin typeface="Microsoft Yahei"/>
                <a:ea typeface="Microsoft Yahei"/>
                <a:cs typeface="Microsoft Yahei"/>
              </a:rPr>
              <a:t>使用convertBack()函数将问题的答案转换回原始文本形式。</a:t>
            </a:r>
          </a:p>
        </p:txBody>
      </p:sp>
      <p:sp>
        <p:nvSpPr>
          <p:cNvPr name="AutoShape 26" id="26"/>
          <p:cNvSpPr/>
          <p:nvPr/>
        </p:nvSpPr>
        <p:spPr>
          <a:xfrm rot="0">
            <a:off x="6490592" y="2530042"/>
            <a:ext cx="4859767" cy="2304677"/>
          </a:xfrm>
          <a:prstGeom prst="roundRect">
            <a:avLst>
              <a:gd fmla="val 8034" name="adj"/>
            </a:avLst>
          </a:prstGeom>
          <a:solidFill>
            <a:srgbClr val="FFFFFF">
              <a:alpha val="100000"/>
            </a:srgbClr>
          </a:solidFill>
          <a:ln/>
          <a:effectLst>
            <a:outerShdw dir="0" blurRad="342900" dist="0">
              <a:srgbClr val="000000">
                <a:alpha val="6000"/>
              </a:srgbClr>
            </a:outerShdw>
          </a:effectLst>
        </p:spPr>
      </p:sp>
      <p:sp>
        <p:nvSpPr>
          <p:cNvPr name="TextBox 27" id="27"/>
          <p:cNvSpPr txBox="true"/>
          <p:nvPr/>
        </p:nvSpPr>
        <p:spPr>
          <a:xfrm rot="0">
            <a:off x="6786674" y="2744834"/>
            <a:ext cx="4267604" cy="1875094"/>
          </a:xfrm>
          <a:prstGeom prst="rect">
            <a:avLst/>
          </a:prstGeom>
          <a:ln/>
        </p:spPr>
        <p:txBody>
          <a:bodyPr anchor="ctr" rtlCol="false" lIns="66008" rIns="66008" tIns="33052" bIns="33052" anchorCtr="true" vert="horz" wrap="square">
            <a:normAutofit/>
          </a:bodyPr>
          <a:lstStyle/>
          <a:p>
            <a:pPr algn="l">
              <a:lnSpc>
                <a:spcPct val="150000"/>
              </a:lnSpc>
            </a:pPr>
            <a:r>
              <a:rPr lang="en-US" sz="1500">
                <a:solidFill>
                  <a:srgbClr val="000000">
                    <a:alpha val="100000"/>
                  </a:srgbClr>
                </a:solidFill>
                <a:latin typeface="Microsoft Yahei"/>
                <a:ea typeface="Microsoft Yahei"/>
                <a:cs typeface="Microsoft Yahei"/>
              </a:rPr>
              <a:t>转换后的答案更加易于理解，用户可以更准确地了解问题的情况。</a:t>
            </a:r>
          </a:p>
        </p:txBody>
      </p:sp>
      <p:sp>
        <p:nvSpPr>
          <p:cNvPr name="TextBox 28" id="28"/>
          <p:cNvSpPr txBox="true"/>
          <p:nvPr/>
        </p:nvSpPr>
        <p:spPr>
          <a:xfrm rot="0">
            <a:off x="474667" y="1607675"/>
            <a:ext cx="982980" cy="2577465"/>
          </a:xfrm>
          <a:prstGeom prst="rect">
            <a:avLst/>
          </a:prstGeom>
          <a:ln/>
        </p:spPr>
        <p:txBody>
          <a:bodyPr anchor="t" rtlCol="false" lIns="91440" rIns="91440" tIns="45720" bIns="45720" anchorCtr="false" vert="horz" wrap="square">
            <a:spAutoFit/>
          </a:bodyPr>
          <a:lstStyle/>
          <a:p>
            <a:pPr>
              <a:lnSpc>
                <a:spcPct val="100000"/>
              </a:lnSpc>
              <a:spcBef>
                <a:spcPts val="375"/>
              </a:spcBef>
            </a:pPr>
            <a:r>
              <a:rPr lang="en-US" sz="15000">
                <a:solidFill>
                  <a:schemeClr val="accent1">
                    <a:alpha val="100000"/>
                  </a:schemeClr>
                </a:solidFill>
                <a:latin typeface="Helvetica"/>
                <a:ea typeface="Helvetica"/>
                <a:cs typeface="Helvetica"/>
              </a:rPr>
              <a:t>“</a:t>
            </a:r>
          </a:p>
        </p:txBody>
      </p:sp>
      <p:sp>
        <p:nvSpPr>
          <p:cNvPr name="TextBox 29" id="29"/>
          <p:cNvSpPr txBox="true"/>
          <p:nvPr/>
        </p:nvSpPr>
        <p:spPr>
          <a:xfrm rot="0">
            <a:off x="6129175" y="1607675"/>
            <a:ext cx="982980" cy="2577465"/>
          </a:xfrm>
          <a:prstGeom prst="rect">
            <a:avLst/>
          </a:prstGeom>
          <a:ln/>
        </p:spPr>
        <p:txBody>
          <a:bodyPr anchor="t" rtlCol="false" lIns="91440" rIns="91440" tIns="45720" bIns="45720" anchorCtr="false" vert="horz" wrap="square">
            <a:spAutoFit/>
          </a:bodyPr>
          <a:lstStyle/>
          <a:p>
            <a:pPr>
              <a:lnSpc>
                <a:spcPct val="100000"/>
              </a:lnSpc>
              <a:spcBef>
                <a:spcPts val="375"/>
              </a:spcBef>
            </a:pPr>
            <a:r>
              <a:rPr lang="en-US" sz="15000">
                <a:solidFill>
                  <a:schemeClr val="accent1">
                    <a:alpha val="100000"/>
                  </a:schemeClr>
                </a:solidFill>
                <a:latin typeface="Helvetica"/>
                <a:ea typeface="Helvetica"/>
                <a:cs typeface="Helvetica"/>
              </a:rPr>
              <a:t>“</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03</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运行调试</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t="4719" b="4719"/>
          <a:stretch>
            <a:fillRect/>
          </a:stretch>
        </p:blipFill>
        <p:spPr>
          <a:xfrm rot="0">
            <a:off x="601455" y="1456971"/>
            <a:ext cx="5140490" cy="4655350"/>
          </a:xfrm>
          <a:prstGeom prst="rect">
            <a:avLst/>
          </a:prstGeom>
        </p:spPr>
      </p:pic>
      <p:sp>
        <p:nvSpPr>
          <p:cNvPr name="TextBox 3" id="3"/>
          <p:cNvSpPr txBox="true"/>
          <p:nvPr/>
        </p:nvSpPr>
        <p:spPr>
          <a:xfrm rot="0">
            <a:off x="6007772" y="1924848"/>
            <a:ext cx="5064406" cy="898324"/>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到此为止，整个实例介绍完毕，接下来开始运行调试本项目。</a:t>
            </a:r>
          </a:p>
        </p:txBody>
      </p:sp>
      <p:sp>
        <p:nvSpPr>
          <p:cNvPr name="TextBox 4" id="4"/>
          <p:cNvSpPr txBox="true"/>
          <p:nvPr/>
        </p:nvSpPr>
        <p:spPr>
          <a:xfrm rot="0">
            <a:off x="6007772" y="1456971"/>
            <a:ext cx="5064406" cy="449970"/>
          </a:xfrm>
          <a:prstGeom prst="rect">
            <a:avLst/>
          </a:prstGeom>
          <a:ln/>
        </p:spPr>
        <p:txBody>
          <a:bodyPr anchor="b" rtlCol="false" lIns="114300" rIns="114300" tIns="57150" bIns="57150" anchorCtr="false" vert="horz" wrap="square">
            <a:noAutofit/>
          </a:bodyPr>
          <a:lstStyle/>
          <a:p>
            <a:pPr>
              <a:lnSpc>
                <a:spcPct val="77000"/>
              </a:lnSpc>
            </a:pPr>
            <a:r>
              <a:rPr lang="en-US" b="true" sz="2400">
                <a:solidFill>
                  <a:schemeClr val="accent1">
                    <a:alpha val="100000"/>
                  </a:schemeClr>
                </a:solidFill>
                <a:latin typeface="Microsoft Yahei"/>
                <a:ea typeface="Microsoft Yahei"/>
                <a:cs typeface="Microsoft Yahei"/>
              </a:rPr>
              <a:t>运行调试</a:t>
            </a:r>
          </a:p>
        </p:txBody>
      </p:sp>
      <p:sp>
        <p:nvSpPr>
          <p:cNvPr name="TextBox 5" id="5"/>
          <p:cNvSpPr txBox="true"/>
          <p:nvPr/>
        </p:nvSpPr>
        <p:spPr>
          <a:xfrm rot="0">
            <a:off x="6007772" y="3539953"/>
            <a:ext cx="5064406" cy="884543"/>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本项目基于Yarn 和Npm进行架构调试，其中Yarn对代码来说是一个包管理器。</a:t>
            </a:r>
          </a:p>
        </p:txBody>
      </p:sp>
      <p:sp>
        <p:nvSpPr>
          <p:cNvPr name="TextBox 6" id="6"/>
          <p:cNvSpPr txBox="true"/>
          <p:nvPr/>
        </p:nvSpPr>
        <p:spPr>
          <a:xfrm rot="0">
            <a:off x="6007772" y="3122433"/>
            <a:ext cx="5064406" cy="436189"/>
          </a:xfrm>
          <a:prstGeom prst="rect">
            <a:avLst/>
          </a:prstGeom>
          <a:ln/>
        </p:spPr>
        <p:txBody>
          <a:bodyPr anchor="b" rtlCol="false" lIns="114300" rIns="114300" tIns="57150" bIns="57150" anchorCtr="false" vert="horz" wrap="square">
            <a:noAutofit/>
          </a:bodyPr>
          <a:lstStyle/>
          <a:p>
            <a:pPr>
              <a:lnSpc>
                <a:spcPct val="77000"/>
              </a:lnSpc>
            </a:pPr>
            <a:r>
              <a:rPr lang="en-US" b="true" sz="2400">
                <a:solidFill>
                  <a:schemeClr val="accent1">
                    <a:alpha val="100000"/>
                  </a:schemeClr>
                </a:solidFill>
                <a:latin typeface="Microsoft Yahei"/>
                <a:ea typeface="Microsoft Yahei"/>
                <a:cs typeface="Microsoft Yahei"/>
              </a:rPr>
              <a:t>架构调试</a:t>
            </a:r>
          </a:p>
        </p:txBody>
      </p:sp>
      <p:sp>
        <p:nvSpPr>
          <p:cNvPr name="TextBox 7" id="7"/>
          <p:cNvSpPr txBox="true"/>
          <p:nvPr/>
        </p:nvSpPr>
        <p:spPr>
          <a:xfrm rot="0">
            <a:off x="6007772" y="5213997"/>
            <a:ext cx="5064406" cy="898324"/>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Yarn可以让全世界开发者的代码，例如JavaScript代码，得到分享和使用。</a:t>
            </a:r>
          </a:p>
        </p:txBody>
      </p:sp>
      <p:sp>
        <p:nvSpPr>
          <p:cNvPr name="TextBox 8" id="8"/>
          <p:cNvSpPr txBox="true"/>
          <p:nvPr/>
        </p:nvSpPr>
        <p:spPr>
          <a:xfrm rot="0">
            <a:off x="6007772" y="4768434"/>
            <a:ext cx="5064406" cy="422408"/>
          </a:xfrm>
          <a:prstGeom prst="rect">
            <a:avLst/>
          </a:prstGeom>
          <a:ln/>
        </p:spPr>
        <p:txBody>
          <a:bodyPr anchor="b" rtlCol="false" lIns="114300" rIns="114300" tIns="57150" bIns="57150" anchorCtr="false" vert="horz" wrap="square">
            <a:noAutofit/>
          </a:bodyPr>
          <a:lstStyle/>
          <a:p>
            <a:pPr>
              <a:lnSpc>
                <a:spcPct val="77000"/>
              </a:lnSpc>
            </a:pPr>
            <a:r>
              <a:rPr lang="en-US" b="true" sz="2400">
                <a:solidFill>
                  <a:schemeClr val="accent1">
                    <a:alpha val="100000"/>
                  </a:schemeClr>
                </a:solidFill>
                <a:latin typeface="Microsoft Yahei"/>
                <a:ea typeface="Microsoft Yahei"/>
                <a:cs typeface="Microsoft Yahei"/>
              </a:rPr>
              <a:t>分享代码</a:t>
            </a:r>
          </a:p>
        </p:txBody>
      </p:sp>
      <p:sp>
        <p:nvSpPr>
          <p:cNvPr name="TextBox 9" id="9"/>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运行调试</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a:stretch>
            <a:fillRect/>
          </a:stretch>
        </p:blipFill>
        <p:spPr>
          <a:xfrm rot="0">
            <a:off x="0" y="0"/>
            <a:ext cx="12192000" cy="6858000"/>
          </a:xfrm>
          <a:prstGeom prst="rect">
            <a:avLst/>
          </a:prstGeom>
        </p:spPr>
      </p:pic>
      <p:sp>
        <p:nvSpPr>
          <p:cNvPr name="TextBox 3" id="3"/>
          <p:cNvSpPr txBox="true"/>
          <p:nvPr/>
        </p:nvSpPr>
        <p:spPr>
          <a:xfrm rot="0">
            <a:off x="9776770" y="663596"/>
            <a:ext cx="2197085" cy="766889"/>
          </a:xfrm>
          <a:prstGeom prst="rect">
            <a:avLst/>
          </a:prstGeom>
          <a:ln/>
        </p:spPr>
        <p:txBody>
          <a:bodyPr anchor="b" rtlCol="false" lIns="114300" rIns="114300" tIns="57150" bIns="57150" anchorCtr="true" vert="horz" wrap="square">
            <a:normAutofit/>
          </a:bodyPr>
          <a:lstStyle/>
          <a:p>
            <a:pPr algn="ctr">
              <a:lnSpc>
                <a:spcPct val="120000"/>
              </a:lnSpc>
            </a:pPr>
            <a:r>
              <a:rPr lang="en-US" sz="1200">
                <a:solidFill>
                  <a:srgbClr val="232323">
                    <a:alpha val="100000"/>
                  </a:srgbClr>
                </a:solidFill>
                <a:latin typeface="Microsoft Yahei"/>
                <a:ea typeface="Microsoft Yahei"/>
                <a:cs typeface="Microsoft Yahei"/>
              </a:rPr>
              <a:t>CATALOGUE</a:t>
            </a:r>
          </a:p>
        </p:txBody>
      </p:sp>
      <p:sp>
        <p:nvSpPr>
          <p:cNvPr name="TextBox 4" id="4"/>
          <p:cNvSpPr txBox="true"/>
          <p:nvPr/>
        </p:nvSpPr>
        <p:spPr>
          <a:xfrm rot="0">
            <a:off x="7492225" y="198162"/>
            <a:ext cx="4405428" cy="977265"/>
          </a:xfrm>
          <a:prstGeom prst="rect">
            <a:avLst/>
          </a:prstGeom>
          <a:ln/>
        </p:spPr>
        <p:txBody>
          <a:bodyPr anchor="b" rtlCol="false" lIns="91440" rIns="91440" tIns="45720" bIns="45720" anchorCtr="false" vert="horz" wrap="square">
            <a:normAutofit/>
          </a:bodyPr>
          <a:lstStyle/>
          <a:p>
            <a:pPr algn="r">
              <a:lnSpc>
                <a:spcPct val="100000"/>
              </a:lnSpc>
              <a:spcBef>
                <a:spcPts val="375"/>
              </a:spcBef>
            </a:pPr>
            <a:r>
              <a:rPr lang="en-US" b="true" sz="5400">
                <a:solidFill>
                  <a:srgbClr val="1338FD">
                    <a:alpha val="100000"/>
                  </a:srgbClr>
                </a:solidFill>
                <a:latin typeface="Microsoft Yahei"/>
                <a:ea typeface="Microsoft Yahei"/>
                <a:cs typeface="Microsoft Yahei"/>
              </a:rPr>
              <a:t>目 录</a:t>
            </a:r>
          </a:p>
        </p:txBody>
      </p:sp>
      <p:sp>
        <p:nvSpPr>
          <p:cNvPr name="TextBox 5" id="5"/>
          <p:cNvSpPr txBox="true"/>
          <p:nvPr/>
        </p:nvSpPr>
        <p:spPr>
          <a:xfrm rot="0">
            <a:off x="3929543" y="1484275"/>
            <a:ext cx="6612681" cy="4969951"/>
          </a:xfrm>
          <a:prstGeom prst="rect">
            <a:avLst/>
          </a:prstGeom>
          <a:ln/>
        </p:spPr>
        <p:txBody>
          <a:bodyPr anchor="ctr" rtlCol="false" lIns="91440" rIns="91440" tIns="45720" bIns="45720" anchorCtr="false" vert="horz" wrap="square">
            <a:noAutofit/>
          </a:bodyPr>
          <a:lstStyle/>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技术架构介绍</a:t>
            </a:r>
          </a:p>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具体实现</a:t>
            </a:r>
          </a:p>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运行调试</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98539" y="1671764"/>
            <a:ext cx="7924800" cy="2162175"/>
          </a:xfrm>
          <a:prstGeom prst="rect">
            <a:avLst/>
          </a:prstGeom>
          <a:ln/>
        </p:spPr>
        <p:txBody>
          <a:bodyPr anchor="ctr" rtlCol="false" lIns="114300" rIns="114300" tIns="57150" bIns="57150" anchorCtr="false" vert="horz" wrap="square">
            <a:spAutoFit/>
          </a:bodyPr>
          <a:lstStyle/>
          <a:p>
            <a:pPr>
              <a:lnSpc>
                <a:spcPct val="120000"/>
              </a:lnSpc>
            </a:pPr>
            <a:r>
              <a:rPr lang="en-US" b="true" sz="10725">
                <a:solidFill>
                  <a:srgbClr val="1338FD">
                    <a:alpha val="100000"/>
                  </a:srgbClr>
                </a:solidFill>
                <a:latin typeface="Microsoft Yahei"/>
                <a:ea typeface="Microsoft Yahei"/>
                <a:cs typeface="Microsoft Yahei"/>
              </a:rPr>
              <a:t>THANKS</a:t>
            </a:r>
          </a:p>
        </p:txBody>
      </p:sp>
      <p:sp>
        <p:nvSpPr>
          <p:cNvPr name="TextBox 3" id="3"/>
          <p:cNvSpPr txBox="true"/>
          <p:nvPr/>
        </p:nvSpPr>
        <p:spPr>
          <a:xfrm rot="0">
            <a:off x="598539" y="3724145"/>
            <a:ext cx="4943475" cy="628650"/>
          </a:xfrm>
          <a:prstGeom prst="rect">
            <a:avLst/>
          </a:prstGeom>
          <a:ln/>
        </p:spPr>
        <p:txBody>
          <a:bodyPr anchor="ctr" rtlCol="false" lIns="114300" rIns="114300" tIns="57150" bIns="57150" anchorCtr="false" vert="horz" wrap="square">
            <a:spAutoFit/>
          </a:bodyPr>
          <a:lstStyle/>
          <a:p>
            <a:pPr algn="l">
              <a:lnSpc>
                <a:spcPct val="120000"/>
              </a:lnSpc>
            </a:pPr>
            <a:r>
              <a:rPr lang="en-US" sz="2700">
                <a:solidFill>
                  <a:srgbClr val="020A49">
                    <a:alpha val="100000"/>
                  </a:srgbClr>
                </a:solidFill>
                <a:latin typeface="Microsoft Yahei"/>
                <a:ea typeface="Microsoft Yahei"/>
                <a:cs typeface="Microsoft Yahei"/>
              </a:rPr>
              <a:t>感谢观看</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01</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技术架构介绍</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Tensorflow.js</a:t>
            </a:r>
          </a:p>
        </p:txBody>
      </p:sp>
      <p:sp>
        <p:nvSpPr>
          <p:cNvPr name="TextBox 3" id="3"/>
          <p:cNvSpPr txBox="true"/>
          <p:nvPr/>
        </p:nvSpPr>
        <p:spPr>
          <a:xfrm rot="0">
            <a:off x="590897" y="3342399"/>
            <a:ext cx="2219325" cy="2105874"/>
          </a:xfrm>
          <a:prstGeom prst="rect">
            <a:avLst/>
          </a:prstGeom>
          <a:ln/>
        </p:spPr>
        <p:txBody>
          <a:bodyPr anchor="t" rtlCol="false" lIns="66008" rIns="66008" tIns="33052" bIns="33052" anchorCtr="true" vert="horz" wrap="square">
            <a:noAutofit/>
          </a:bodyPr>
          <a:lstStyle/>
          <a:p>
            <a:pPr algn="ctr">
              <a:lnSpc>
                <a:spcPct val="150000"/>
              </a:lnSpc>
            </a:pPr>
            <a:r>
              <a:rPr lang="en-US" sz="1500">
                <a:solidFill>
                  <a:schemeClr val="dk1">
                    <a:alpha val="100000"/>
                  </a:schemeClr>
                </a:solidFill>
                <a:latin typeface="Microsoft Yahei"/>
                <a:ea typeface="Microsoft Yahei"/>
                <a:cs typeface="Microsoft Yahei"/>
              </a:rPr>
              <a:t>TensorFlow.js：TensorFlow.js是一个开源的基于WebGL硬件加速技术的JavaScript库，用于训练和部署机器学习模型。</a:t>
            </a:r>
          </a:p>
        </p:txBody>
      </p:sp>
      <p:sp>
        <p:nvSpPr>
          <p:cNvPr name="TextBox 4" id="4"/>
          <p:cNvSpPr txBox="true"/>
          <p:nvPr/>
        </p:nvSpPr>
        <p:spPr>
          <a:xfrm rot="0">
            <a:off x="2778703" y="3342399"/>
            <a:ext cx="2219325" cy="2105874"/>
          </a:xfrm>
          <a:prstGeom prst="rect">
            <a:avLst/>
          </a:prstGeom>
          <a:ln/>
        </p:spPr>
        <p:txBody>
          <a:bodyPr anchor="t" rtlCol="false" lIns="66008" rIns="66008" tIns="33052" bIns="33052" anchorCtr="true" vert="horz" wrap="square">
            <a:noAutofit/>
          </a:bodyPr>
          <a:lstStyle/>
          <a:p>
            <a:pPr algn="ctr">
              <a:lnSpc>
                <a:spcPct val="150000"/>
              </a:lnSpc>
            </a:pPr>
            <a:r>
              <a:rPr lang="en-US" sz="1500">
                <a:solidFill>
                  <a:schemeClr val="dk1">
                    <a:alpha val="100000"/>
                  </a:schemeClr>
                </a:solidFill>
                <a:latin typeface="Microsoft Yahei"/>
                <a:ea typeface="Microsoft Yahei"/>
                <a:cs typeface="Microsoft Yahei"/>
              </a:rPr>
              <a:t>设计理念：TensorFlow.js的设计理念借鉴于广受欢迎的TensorFlow深度学习框架，旨在为开发者提供高效、灵活的机器学习开发工具。</a:t>
            </a:r>
          </a:p>
        </p:txBody>
      </p:sp>
      <p:sp>
        <p:nvSpPr>
          <p:cNvPr name="TextBox 5" id="5"/>
          <p:cNvSpPr txBox="true"/>
          <p:nvPr/>
        </p:nvSpPr>
        <p:spPr>
          <a:xfrm rot="0">
            <a:off x="4966510" y="3342399"/>
            <a:ext cx="2219325" cy="2105874"/>
          </a:xfrm>
          <a:prstGeom prst="rect">
            <a:avLst/>
          </a:prstGeom>
          <a:ln/>
        </p:spPr>
        <p:txBody>
          <a:bodyPr anchor="t" rtlCol="false" lIns="66008" rIns="66008" tIns="33052" bIns="33052" anchorCtr="true" vert="horz" wrap="square">
            <a:noAutofit/>
          </a:bodyPr>
          <a:lstStyle/>
          <a:p>
            <a:pPr algn="ctr">
              <a:lnSpc>
                <a:spcPct val="150000"/>
              </a:lnSpc>
            </a:pPr>
            <a:r>
              <a:rPr lang="en-US" sz="1500">
                <a:solidFill>
                  <a:schemeClr val="dk1">
                    <a:alpha val="100000"/>
                  </a:schemeClr>
                </a:solidFill>
                <a:latin typeface="Microsoft Yahei"/>
                <a:ea typeface="Microsoft Yahei"/>
                <a:cs typeface="Microsoft Yahei"/>
              </a:rPr>
              <a:t>环境配置：在使用TensorFlow.js时，需要配置一个合适的环境，包括安装TensorFlow.js、配置环境变量以及选择合适的后端。</a:t>
            </a:r>
          </a:p>
        </p:txBody>
      </p:sp>
      <p:sp>
        <p:nvSpPr>
          <p:cNvPr name="TextBox 6" id="6"/>
          <p:cNvSpPr txBox="true"/>
          <p:nvPr/>
        </p:nvSpPr>
        <p:spPr>
          <a:xfrm rot="0">
            <a:off x="7154316" y="3342399"/>
            <a:ext cx="2219325" cy="2105874"/>
          </a:xfrm>
          <a:prstGeom prst="rect">
            <a:avLst/>
          </a:prstGeom>
          <a:ln/>
        </p:spPr>
        <p:txBody>
          <a:bodyPr anchor="t" rtlCol="false" lIns="66008" rIns="66008" tIns="33052" bIns="33052" anchorCtr="true" vert="horz" wrap="square">
            <a:noAutofit/>
          </a:bodyPr>
          <a:lstStyle/>
          <a:p>
            <a:pPr algn="ctr">
              <a:lnSpc>
                <a:spcPct val="150000"/>
              </a:lnSpc>
            </a:pPr>
            <a:r>
              <a:rPr lang="en-US" sz="1500">
                <a:solidFill>
                  <a:schemeClr val="dk1">
                    <a:alpha val="100000"/>
                  </a:schemeClr>
                </a:solidFill>
                <a:latin typeface="Microsoft Yahei"/>
                <a:ea typeface="Microsoft Yahei"/>
                <a:cs typeface="Microsoft Yahei"/>
              </a:rPr>
              <a:t>后端选择：TensorFlow.js支持多种后端，包括WebGL、CPU和GPU等。在大多数情况下，TensorFlow.js会自动选择最佳后端。</a:t>
            </a:r>
          </a:p>
        </p:txBody>
      </p:sp>
      <p:sp>
        <p:nvSpPr>
          <p:cNvPr name="TextBox 7" id="7"/>
          <p:cNvSpPr txBox="true"/>
          <p:nvPr/>
        </p:nvSpPr>
        <p:spPr>
          <a:xfrm rot="0">
            <a:off x="9342123" y="3342399"/>
            <a:ext cx="2219325" cy="2105874"/>
          </a:xfrm>
          <a:prstGeom prst="rect">
            <a:avLst/>
          </a:prstGeom>
          <a:ln/>
        </p:spPr>
        <p:txBody>
          <a:bodyPr anchor="t" rtlCol="false" lIns="66008" rIns="66008" tIns="33052" bIns="33052" anchorCtr="true" vert="horz" wrap="square">
            <a:noAutofit/>
          </a:bodyPr>
          <a:lstStyle/>
          <a:p>
            <a:pPr algn="ctr">
              <a:lnSpc>
                <a:spcPct val="150000"/>
              </a:lnSpc>
            </a:pPr>
            <a:r>
              <a:rPr lang="en-US" sz="1500">
                <a:solidFill>
                  <a:schemeClr val="dk1">
                    <a:alpha val="100000"/>
                  </a:schemeClr>
                </a:solidFill>
                <a:latin typeface="Microsoft Yahei"/>
                <a:ea typeface="Microsoft Yahei"/>
                <a:cs typeface="Microsoft Yahei"/>
              </a:rPr>
              <a:t>函数使用：在使用TensorFlow.js时，需要掌握一些常用的函数和API，如tf.tensor()、tf.matmul()等，这些函数可以帮助我们创建和操作张量。</a:t>
            </a:r>
          </a:p>
        </p:txBody>
      </p:sp>
      <p:sp>
        <p:nvSpPr>
          <p:cNvPr name="AutoShape 8" id="8"/>
          <p:cNvSpPr/>
          <p:nvPr/>
        </p:nvSpPr>
        <p:spPr>
          <a:xfrm rot="0">
            <a:off x="836880" y="2493655"/>
            <a:ext cx="2219543" cy="581024"/>
          </a:xfrm>
          <a:prstGeom prst="chevron">
            <a:avLst/>
          </a:prstGeom>
          <a:solidFill>
            <a:schemeClr val="accent1">
              <a:alpha val="100000"/>
            </a:schemeClr>
          </a:solidFill>
          <a:ln/>
        </p:spPr>
        <p:txBody>
          <a:bodyPr anchor="ctr" rtlCol="false" tIns="45720" lIns="91440" bIns="45720" rIns="91440" anchorCtr="false" vert="horz" wrap="square">
            <a:noAutofit/>
          </a:bodyPr>
          <a:lstStyle/>
          <a:p>
            <a:pPr algn="ctr">
              <a:defRPr/>
            </a:pPr>
            <a:r>
              <a:rPr lang="en-US" b="true" sz="2400">
                <a:solidFill>
                  <a:srgbClr val="FFFDFD">
                    <a:alpha val="100000"/>
                  </a:srgbClr>
                </a:solidFill>
                <a:latin typeface="微软雅黑"/>
                <a:ea typeface="微软雅黑"/>
                <a:cs typeface="微软雅黑"/>
              </a:rPr>
              <a:t>01</a:t>
            </a:r>
            <a:endParaRPr lang="en-US" sz="1100"/>
          </a:p>
        </p:txBody>
      </p:sp>
      <p:sp>
        <p:nvSpPr>
          <p:cNvPr name="AutoShape 9" id="9"/>
          <p:cNvSpPr/>
          <p:nvPr/>
        </p:nvSpPr>
        <p:spPr>
          <a:xfrm rot="0">
            <a:off x="2963354" y="2501130"/>
            <a:ext cx="2219325" cy="581024"/>
          </a:xfrm>
          <a:prstGeom prst="chevron">
            <a:avLst/>
          </a:prstGeom>
          <a:solidFill>
            <a:schemeClr val="accent1">
              <a:alpha val="100000"/>
            </a:schemeClr>
          </a:solidFill>
          <a:ln/>
        </p:spPr>
        <p:txBody>
          <a:bodyPr anchor="ctr" rtlCol="false" tIns="45720" lIns="91440" bIns="45720" rIns="91440" anchorCtr="false" vert="horz" wrap="square">
            <a:noAutofit/>
          </a:bodyPr>
          <a:lstStyle/>
          <a:p>
            <a:pPr algn="ctr">
              <a:defRPr/>
            </a:pPr>
            <a:r>
              <a:rPr lang="en-US" b="true" sz="2400">
                <a:solidFill>
                  <a:srgbClr val="FFFDFD">
                    <a:alpha val="100000"/>
                  </a:srgbClr>
                </a:solidFill>
                <a:latin typeface="微软雅黑"/>
                <a:ea typeface="微软雅黑"/>
                <a:cs typeface="微软雅黑"/>
              </a:rPr>
              <a:t>02</a:t>
            </a:r>
            <a:endParaRPr lang="en-US" sz="1100"/>
          </a:p>
        </p:txBody>
      </p:sp>
      <p:sp>
        <p:nvSpPr>
          <p:cNvPr name="AutoShape 10" id="10"/>
          <p:cNvSpPr/>
          <p:nvPr/>
        </p:nvSpPr>
        <p:spPr>
          <a:xfrm rot="0">
            <a:off x="5089610" y="2501130"/>
            <a:ext cx="2219325" cy="581024"/>
          </a:xfrm>
          <a:prstGeom prst="chevron">
            <a:avLst/>
          </a:prstGeom>
          <a:solidFill>
            <a:schemeClr val="accent1">
              <a:alpha val="100000"/>
            </a:schemeClr>
          </a:solidFill>
          <a:ln/>
        </p:spPr>
        <p:txBody>
          <a:bodyPr anchor="ctr" rtlCol="false" tIns="45720" lIns="91440" bIns="45720" rIns="91440" anchorCtr="false" vert="horz" wrap="square">
            <a:noAutofit/>
          </a:bodyPr>
          <a:lstStyle/>
          <a:p>
            <a:pPr algn="ctr">
              <a:defRPr/>
            </a:pPr>
            <a:r>
              <a:rPr lang="en-US" b="true" sz="2400">
                <a:solidFill>
                  <a:srgbClr val="FFFDFD">
                    <a:alpha val="100000"/>
                  </a:srgbClr>
                </a:solidFill>
                <a:latin typeface="微软雅黑"/>
                <a:ea typeface="微软雅黑"/>
                <a:cs typeface="微软雅黑"/>
              </a:rPr>
              <a:t>03</a:t>
            </a:r>
            <a:endParaRPr lang="en-US" sz="1100"/>
          </a:p>
        </p:txBody>
      </p:sp>
      <p:sp>
        <p:nvSpPr>
          <p:cNvPr name="AutoShape 11" id="11"/>
          <p:cNvSpPr/>
          <p:nvPr/>
        </p:nvSpPr>
        <p:spPr>
          <a:xfrm rot="0">
            <a:off x="7215867" y="2501130"/>
            <a:ext cx="2219325" cy="581024"/>
          </a:xfrm>
          <a:prstGeom prst="chevron">
            <a:avLst/>
          </a:prstGeom>
          <a:solidFill>
            <a:schemeClr val="accent1">
              <a:alpha val="100000"/>
            </a:schemeClr>
          </a:solidFill>
          <a:ln/>
        </p:spPr>
        <p:txBody>
          <a:bodyPr anchor="ctr" rtlCol="false" tIns="45720" lIns="91440" bIns="45720" rIns="91440" anchorCtr="false" vert="horz" wrap="square">
            <a:noAutofit/>
          </a:bodyPr>
          <a:lstStyle/>
          <a:p>
            <a:pPr algn="ctr">
              <a:defRPr/>
            </a:pPr>
            <a:r>
              <a:rPr lang="en-US" b="true" sz="2400">
                <a:solidFill>
                  <a:srgbClr val="FFFDFD">
                    <a:alpha val="100000"/>
                  </a:srgbClr>
                </a:solidFill>
                <a:latin typeface="微软雅黑"/>
                <a:ea typeface="微软雅黑"/>
                <a:cs typeface="微软雅黑"/>
              </a:rPr>
              <a:t>04</a:t>
            </a:r>
            <a:endParaRPr lang="en-US" sz="1100"/>
          </a:p>
        </p:txBody>
      </p:sp>
      <p:sp>
        <p:nvSpPr>
          <p:cNvPr name="AutoShape 12" id="12"/>
          <p:cNvSpPr/>
          <p:nvPr/>
        </p:nvSpPr>
        <p:spPr>
          <a:xfrm rot="0">
            <a:off x="9342123" y="2501130"/>
            <a:ext cx="2219325" cy="581024"/>
          </a:xfrm>
          <a:prstGeom prst="chevron">
            <a:avLst/>
          </a:prstGeom>
          <a:solidFill>
            <a:schemeClr val="accent1">
              <a:alpha val="100000"/>
            </a:schemeClr>
          </a:solidFill>
          <a:ln/>
        </p:spPr>
        <p:txBody>
          <a:bodyPr anchor="ctr" rtlCol="false" tIns="45720" lIns="91440" bIns="45720" rIns="91440" anchorCtr="false" vert="horz" wrap="square">
            <a:noAutofit/>
          </a:bodyPr>
          <a:lstStyle/>
          <a:p>
            <a:pPr algn="ctr">
              <a:defRPr/>
            </a:pPr>
            <a:r>
              <a:rPr lang="en-US" b="true" sz="2400">
                <a:solidFill>
                  <a:srgbClr val="FFFDFD">
                    <a:alpha val="100000"/>
                  </a:srgbClr>
                </a:solidFill>
                <a:latin typeface="微软雅黑"/>
                <a:ea typeface="微软雅黑"/>
                <a:cs typeface="微软雅黑"/>
              </a:rPr>
              <a:t>05</a:t>
            </a:r>
            <a:endParaRPr lang="en-US" sz="1100"/>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751642" y="4006380"/>
            <a:ext cx="7813795" cy="1827334"/>
          </a:xfrm>
          <a:prstGeom prst="roundRect">
            <a:avLst>
              <a:gd fmla="val 16667" name="adj"/>
            </a:avLst>
          </a:prstGeom>
          <a:solidFill>
            <a:schemeClr val="lt2">
              <a:alpha val="80000"/>
            </a:schemeClr>
          </a:solidFill>
          <a:ln/>
        </p:spPr>
      </p:sp>
      <p:sp>
        <p:nvSpPr>
          <p:cNvPr name="AutoShape 3" id="3"/>
          <p:cNvSpPr/>
          <p:nvPr/>
        </p:nvSpPr>
        <p:spPr>
          <a:xfrm rot="0">
            <a:off x="751642" y="1920540"/>
            <a:ext cx="7813795" cy="1827334"/>
          </a:xfrm>
          <a:prstGeom prst="roundRect">
            <a:avLst>
              <a:gd fmla="val 16667" name="adj"/>
            </a:avLst>
          </a:prstGeom>
          <a:solidFill>
            <a:schemeClr val="lt2">
              <a:alpha val="80000"/>
            </a:schemeClr>
          </a:solidFill>
          <a:ln/>
        </p:spPr>
      </p:sp>
      <p:pic>
        <p:nvPicPr>
          <p:cNvPr name="Picture 4" id="4"/>
          <p:cNvPicPr>
            <a:picLocks noChangeAspect="true"/>
          </p:cNvPicPr>
          <p:nvPr/>
        </p:nvPicPr>
        <p:blipFill>
          <a:blip r:embed="rId3">
            <a:alphaModFix amt="100000"/>
          </a:blip>
          <a:srcRect l="12500" r="12500"/>
          <a:stretch>
            <a:fillRect/>
          </a:stretch>
        </p:blipFill>
        <p:spPr>
          <a:xfrm rot="0">
            <a:off x="7804006" y="1329783"/>
            <a:ext cx="3831201" cy="5108268"/>
          </a:xfrm>
          <a:prstGeom prst="rect">
            <a:avLst/>
          </a:prstGeom>
        </p:spPr>
      </p:pic>
      <p:sp>
        <p:nvSpPr>
          <p:cNvPr name="TextBox 5" id="5"/>
          <p:cNvSpPr txBox="true"/>
          <p:nvPr/>
        </p:nvSpPr>
        <p:spPr>
          <a:xfrm rot="0">
            <a:off x="1030579" y="2089154"/>
            <a:ext cx="6238875" cy="637972"/>
          </a:xfrm>
          <a:prstGeom prst="rect">
            <a:avLst/>
          </a:prstGeom>
          <a:ln/>
        </p:spPr>
        <p:txBody>
          <a:bodyPr anchor="ctr"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SQuAD2.0</a:t>
            </a:r>
          </a:p>
        </p:txBody>
      </p:sp>
      <p:sp>
        <p:nvSpPr>
          <p:cNvPr name="TextBox 6" id="6"/>
          <p:cNvSpPr txBox="true"/>
          <p:nvPr/>
        </p:nvSpPr>
        <p:spPr>
          <a:xfrm rot="0">
            <a:off x="1030579" y="2610429"/>
            <a:ext cx="6238875" cy="950067"/>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SQuAD2.0是斯坦福问答数据集，由维基百科文章和每组问答对组成，是自然语言处理界最重量级的数据集之一。</a:t>
            </a:r>
          </a:p>
        </p:txBody>
      </p:sp>
      <p:sp>
        <p:nvSpPr>
          <p:cNvPr name="TextBox 7" id="7"/>
          <p:cNvSpPr txBox="true"/>
          <p:nvPr/>
        </p:nvSpPr>
        <p:spPr>
          <a:xfrm rot="0">
            <a:off x="1030579" y="4183053"/>
            <a:ext cx="6238875" cy="637972"/>
          </a:xfrm>
          <a:prstGeom prst="rect">
            <a:avLst/>
          </a:prstGeom>
          <a:ln/>
        </p:spPr>
        <p:txBody>
          <a:bodyPr anchor="ctr"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刷数据集</a:t>
            </a:r>
          </a:p>
        </p:txBody>
      </p:sp>
      <p:sp>
        <p:nvSpPr>
          <p:cNvPr name="TextBox 8" id="8"/>
          <p:cNvSpPr txBox="true"/>
          <p:nvPr/>
        </p:nvSpPr>
        <p:spPr>
          <a:xfrm rot="0">
            <a:off x="1030579" y="4712439"/>
            <a:ext cx="6238875" cy="936429"/>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刷SQuAD2.0数据集对于想发顶会且没有明确研究方向的读者来说是一条很好的道路，有助于提升模型性能和发表论文。</a:t>
            </a:r>
          </a:p>
        </p:txBody>
      </p: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SQuAD 2.0</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23083" r="23083"/>
          <a:stretch>
            <a:fillRect/>
          </a:stretch>
        </p:blipFill>
        <p:spPr>
          <a:xfrm rot="0">
            <a:off x="4070039" y="1545914"/>
            <a:ext cx="3861422" cy="3861422"/>
          </a:xfrm>
          <a:prstGeom prst="diamond">
            <a:avLst/>
          </a:prstGeom>
        </p:spPr>
      </p:pic>
      <p:sp>
        <p:nvSpPr>
          <p:cNvPr name="TextBox 3" id="3"/>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BERT</a:t>
            </a:r>
          </a:p>
        </p:txBody>
      </p:sp>
      <p:sp>
        <p:nvSpPr>
          <p:cNvPr name="TextBox 4" id="4"/>
          <p:cNvSpPr txBox="true"/>
          <p:nvPr/>
        </p:nvSpPr>
        <p:spPr>
          <a:xfrm rot="0">
            <a:off x="216800" y="2235958"/>
            <a:ext cx="3905833" cy="1129392"/>
          </a:xfrm>
          <a:prstGeom prst="rect">
            <a:avLst/>
          </a:prstGeom>
          <a:ln/>
        </p:spPr>
        <p:txBody>
          <a:bodyPr anchor="t" rtlCol="false" lIns="114300" rIns="114300" tIns="57150" bIns="57150" anchorCtr="false" vert="horz" wrap="square">
            <a:normAutofit/>
          </a:bodyPr>
          <a:lstStyle/>
          <a:p>
            <a:pPr algn="r">
              <a:lnSpc>
                <a:spcPct val="140000"/>
              </a:lnSpc>
            </a:pPr>
            <a:r>
              <a:rPr lang="en-US" sz="1500">
                <a:solidFill>
                  <a:schemeClr val="dk1">
                    <a:alpha val="100000"/>
                  </a:schemeClr>
                </a:solidFill>
                <a:latin typeface="Microsoft Yahei"/>
                <a:ea typeface="Microsoft Yahei"/>
                <a:cs typeface="Microsoft Yahei"/>
              </a:rPr>
              <a:t>BERT采用了Transformer的Encoder结构，但是模型结构比Transformer要深。</a:t>
            </a:r>
          </a:p>
        </p:txBody>
      </p:sp>
      <p:sp>
        <p:nvSpPr>
          <p:cNvPr name="TextBox 5" id="5"/>
          <p:cNvSpPr txBox="true"/>
          <p:nvPr/>
        </p:nvSpPr>
        <p:spPr>
          <a:xfrm rot="0">
            <a:off x="216800" y="1629875"/>
            <a:ext cx="3905833" cy="502799"/>
          </a:xfrm>
          <a:prstGeom prst="rect">
            <a:avLst/>
          </a:prstGeom>
          <a:ln/>
        </p:spPr>
        <p:txBody>
          <a:bodyPr anchor="ctr" rtlCol="false" lIns="114300" rIns="114300" tIns="57150" bIns="57150" anchorCtr="false" vert="horz" wrap="square">
            <a:noAutofit/>
          </a:bodyPr>
          <a:lstStyle/>
          <a:p>
            <a:pPr algn="r">
              <a:lnSpc>
                <a:spcPct val="120000"/>
              </a:lnSpc>
            </a:pPr>
            <a:r>
              <a:rPr lang="en-US" b="true" sz="2100">
                <a:solidFill>
                  <a:schemeClr val="accent1">
                    <a:alpha val="100000"/>
                  </a:schemeClr>
                </a:solidFill>
                <a:latin typeface="Microsoft Yahei"/>
                <a:ea typeface="Microsoft Yahei"/>
                <a:cs typeface="Microsoft Yahei"/>
              </a:rPr>
              <a:t>BERT结构</a:t>
            </a:r>
          </a:p>
        </p:txBody>
      </p:sp>
      <p:sp>
        <p:nvSpPr>
          <p:cNvPr name="TextBox 6" id="6"/>
          <p:cNvSpPr txBox="true"/>
          <p:nvPr/>
        </p:nvSpPr>
        <p:spPr>
          <a:xfrm rot="0">
            <a:off x="8027972" y="2207383"/>
            <a:ext cx="3905833" cy="1129392"/>
          </a:xfrm>
          <a:prstGeom prst="rect">
            <a:avLst/>
          </a:prstGeom>
          <a:ln/>
        </p:spPr>
        <p:txBody>
          <a:bodyPr anchor="t" rtlCol="false" lIns="114300" rIns="114300" tIns="57150" bIns="57150" anchorCtr="false" vert="horz" wrap="square">
            <a:normAutofit/>
          </a:bodyPr>
          <a:lstStyle/>
          <a:p>
            <a:pPr>
              <a:lnSpc>
                <a:spcPct val="140000"/>
              </a:lnSpc>
            </a:pPr>
            <a:r>
              <a:rPr lang="en-US" sz="1500">
                <a:solidFill>
                  <a:schemeClr val="dk1">
                    <a:alpha val="100000"/>
                  </a:schemeClr>
                </a:solidFill>
                <a:latin typeface="Microsoft Yahei"/>
                <a:ea typeface="Microsoft Yahei"/>
                <a:cs typeface="Microsoft Yahei"/>
              </a:rPr>
              <a:t>BERT的预训练任务包括Masked LM和Next Sentence Prediction。</a:t>
            </a:r>
          </a:p>
        </p:txBody>
      </p:sp>
      <p:sp>
        <p:nvSpPr>
          <p:cNvPr name="TextBox 7" id="7"/>
          <p:cNvSpPr txBox="true"/>
          <p:nvPr/>
        </p:nvSpPr>
        <p:spPr>
          <a:xfrm rot="0">
            <a:off x="7988535" y="5255554"/>
            <a:ext cx="3905833" cy="1143173"/>
          </a:xfrm>
          <a:prstGeom prst="rect">
            <a:avLst/>
          </a:prstGeom>
          <a:ln/>
        </p:spPr>
        <p:txBody>
          <a:bodyPr anchor="t" rtlCol="false" lIns="114300" rIns="114300" tIns="57150" bIns="57150" anchorCtr="false" vert="horz" wrap="square">
            <a:normAutofit/>
          </a:bodyPr>
          <a:lstStyle/>
          <a:p>
            <a:pPr>
              <a:lnSpc>
                <a:spcPct val="140000"/>
              </a:lnSpc>
            </a:pPr>
            <a:r>
              <a:rPr lang="en-US" sz="1500">
                <a:solidFill>
                  <a:schemeClr val="dk1">
                    <a:alpha val="100000"/>
                  </a:schemeClr>
                </a:solidFill>
                <a:latin typeface="Microsoft Yahei"/>
                <a:ea typeface="Microsoft Yahei"/>
                <a:cs typeface="Microsoft Yahei"/>
              </a:rPr>
              <a:t>知识蒸馏的目标是让小网络学习大网络的准确行为，通过复制大网络在每一层的输出。</a:t>
            </a:r>
          </a:p>
        </p:txBody>
      </p:sp>
      <p:sp>
        <p:nvSpPr>
          <p:cNvPr name="TextBox 8" id="8"/>
          <p:cNvSpPr txBox="true"/>
          <p:nvPr/>
        </p:nvSpPr>
        <p:spPr>
          <a:xfrm rot="0">
            <a:off x="7988535" y="1629875"/>
            <a:ext cx="3905833" cy="502799"/>
          </a:xfrm>
          <a:prstGeom prst="rect">
            <a:avLst/>
          </a:prstGeom>
          <a:ln/>
        </p:spPr>
        <p:txBody>
          <a:bodyPr anchor="ctr" rtlCol="false" lIns="114300" rIns="114300" tIns="57150" bIns="57150" anchorCtr="false" vert="horz" wrap="square">
            <a:noAutofit/>
          </a:bodyPr>
          <a:lstStyle/>
          <a:p>
            <a:pPr algn="l">
              <a:lnSpc>
                <a:spcPct val="120000"/>
              </a:lnSpc>
            </a:pPr>
            <a:r>
              <a:rPr lang="en-US" b="true" sz="2100">
                <a:solidFill>
                  <a:schemeClr val="accent1">
                    <a:alpha val="100000"/>
                  </a:schemeClr>
                </a:solidFill>
                <a:latin typeface="Microsoft Yahei"/>
                <a:ea typeface="Microsoft Yahei"/>
                <a:cs typeface="Microsoft Yahei"/>
              </a:rPr>
              <a:t>预训练任务</a:t>
            </a:r>
          </a:p>
        </p:txBody>
      </p:sp>
      <p:sp>
        <p:nvSpPr>
          <p:cNvPr name="TextBox 9" id="9"/>
          <p:cNvSpPr txBox="true"/>
          <p:nvPr/>
        </p:nvSpPr>
        <p:spPr>
          <a:xfrm rot="0">
            <a:off x="156774" y="5284129"/>
            <a:ext cx="3905833" cy="1143173"/>
          </a:xfrm>
          <a:prstGeom prst="rect">
            <a:avLst/>
          </a:prstGeom>
          <a:ln/>
        </p:spPr>
        <p:txBody>
          <a:bodyPr anchor="t" rtlCol="false" lIns="114300" rIns="114300" tIns="57150" bIns="57150" anchorCtr="false" vert="horz" wrap="square">
            <a:normAutofit/>
          </a:bodyPr>
          <a:lstStyle/>
          <a:p>
            <a:pPr algn="r">
              <a:lnSpc>
                <a:spcPct val="140000"/>
              </a:lnSpc>
            </a:pPr>
            <a:r>
              <a:rPr lang="en-US" sz="1500">
                <a:solidFill>
                  <a:schemeClr val="dk1">
                    <a:alpha val="100000"/>
                  </a:schemeClr>
                </a:solidFill>
                <a:latin typeface="Microsoft Yahei"/>
                <a:ea typeface="Microsoft Yahei"/>
                <a:cs typeface="Microsoft Yahei"/>
              </a:rPr>
              <a:t>知识蒸馏是一种模型压缩思想，通过使用一个较大的已经训练好的网络去教导一个较小的网络。</a:t>
            </a:r>
          </a:p>
        </p:txBody>
      </p:sp>
      <p:sp>
        <p:nvSpPr>
          <p:cNvPr name="TextBox 10" id="10"/>
          <p:cNvSpPr txBox="true"/>
          <p:nvPr/>
        </p:nvSpPr>
        <p:spPr>
          <a:xfrm rot="0">
            <a:off x="177362" y="4706621"/>
            <a:ext cx="3905833" cy="502799"/>
          </a:xfrm>
          <a:prstGeom prst="rect">
            <a:avLst/>
          </a:prstGeom>
          <a:ln/>
        </p:spPr>
        <p:txBody>
          <a:bodyPr anchor="ctr" rtlCol="false" lIns="114300" rIns="114300" tIns="57150" bIns="57150" anchorCtr="false" vert="horz" wrap="square">
            <a:noAutofit/>
          </a:bodyPr>
          <a:lstStyle/>
          <a:p>
            <a:pPr algn="r">
              <a:lnSpc>
                <a:spcPct val="120000"/>
              </a:lnSpc>
            </a:pPr>
            <a:r>
              <a:rPr lang="en-US" b="true" sz="2100">
                <a:solidFill>
                  <a:schemeClr val="accent1">
                    <a:alpha val="100000"/>
                  </a:schemeClr>
                </a:solidFill>
                <a:latin typeface="Microsoft Yahei"/>
                <a:ea typeface="Microsoft Yahei"/>
                <a:cs typeface="Microsoft Yahei"/>
              </a:rPr>
              <a:t>知识蒸馏</a:t>
            </a:r>
          </a:p>
        </p:txBody>
      </p:sp>
      <p:sp>
        <p:nvSpPr>
          <p:cNvPr name="AutoShape 11" id="11"/>
          <p:cNvSpPr/>
          <p:nvPr/>
        </p:nvSpPr>
        <p:spPr>
          <a:xfrm rot="0">
            <a:off x="4364358" y="1629875"/>
            <a:ext cx="682752" cy="682752"/>
          </a:xfrm>
          <a:prstGeom prst="ellipse">
            <a:avLst/>
          </a:prstGeom>
          <a:noFill/>
          <a:ln w="19050">
            <a:solidFill>
              <a:schemeClr val="accent1">
                <a:alpha val="100000"/>
              </a:schemeClr>
            </a:solidFill>
            <a:prstDash val="solid"/>
          </a:ln>
        </p:spPr>
      </p:sp>
      <p:sp>
        <p:nvSpPr>
          <p:cNvPr name="TextBox 12" id="12"/>
          <p:cNvSpPr txBox="true"/>
          <p:nvPr/>
        </p:nvSpPr>
        <p:spPr>
          <a:xfrm rot="0">
            <a:off x="4170154" y="1730269"/>
            <a:ext cx="1059180" cy="481965"/>
          </a:xfrm>
          <a:prstGeom prst="rect">
            <a:avLst/>
          </a:prstGeom>
          <a:ln/>
        </p:spPr>
        <p:txBody>
          <a:bodyPr anchor="ctr" rtlCol="false" lIns="91440" rIns="91440" tIns="45720" bIns="45720" anchorCtr="true" vert="horz" wrap="square">
            <a:spAutoFit/>
          </a:bodyPr>
          <a:lstStyle/>
          <a:p>
            <a:pPr>
              <a:lnSpc>
                <a:spcPct val="100000"/>
              </a:lnSpc>
              <a:spcBef>
                <a:spcPts val="375"/>
              </a:spcBef>
            </a:pPr>
            <a:r>
              <a:rPr lang="en-US" sz="2400">
                <a:solidFill>
                  <a:schemeClr val="accent1">
                    <a:alpha val="100000"/>
                  </a:schemeClr>
                </a:solidFill>
                <a:latin typeface="Microsoft Yahei"/>
                <a:ea typeface="Microsoft Yahei"/>
                <a:cs typeface="Microsoft Yahei"/>
              </a:rPr>
              <a:t>01</a:t>
            </a:r>
          </a:p>
        </p:txBody>
      </p:sp>
      <p:sp>
        <p:nvSpPr>
          <p:cNvPr name="AutoShape 13" id="13"/>
          <p:cNvSpPr/>
          <p:nvPr/>
        </p:nvSpPr>
        <p:spPr>
          <a:xfrm rot="0">
            <a:off x="7178908" y="1629875"/>
            <a:ext cx="682752" cy="682752"/>
          </a:xfrm>
          <a:prstGeom prst="ellipse">
            <a:avLst/>
          </a:prstGeom>
          <a:noFill/>
          <a:ln w="19050">
            <a:solidFill>
              <a:schemeClr val="accent1">
                <a:alpha val="100000"/>
              </a:schemeClr>
            </a:solidFill>
            <a:prstDash val="solid"/>
          </a:ln>
        </p:spPr>
      </p:sp>
      <p:sp>
        <p:nvSpPr>
          <p:cNvPr name="TextBox 14" id="14"/>
          <p:cNvSpPr txBox="true"/>
          <p:nvPr/>
        </p:nvSpPr>
        <p:spPr>
          <a:xfrm rot="0">
            <a:off x="6984704" y="1730269"/>
            <a:ext cx="1059180" cy="481965"/>
          </a:xfrm>
          <a:prstGeom prst="rect">
            <a:avLst/>
          </a:prstGeom>
          <a:ln/>
        </p:spPr>
        <p:txBody>
          <a:bodyPr anchor="ctr" rtlCol="false" lIns="91440" rIns="91440" tIns="45720" bIns="45720" anchorCtr="true" vert="horz" wrap="square">
            <a:spAutoFit/>
          </a:bodyPr>
          <a:lstStyle/>
          <a:p>
            <a:pPr>
              <a:lnSpc>
                <a:spcPct val="100000"/>
              </a:lnSpc>
              <a:spcBef>
                <a:spcPts val="375"/>
              </a:spcBef>
            </a:pPr>
            <a:r>
              <a:rPr lang="en-US" sz="2400">
                <a:solidFill>
                  <a:schemeClr val="accent1">
                    <a:alpha val="100000"/>
                  </a:schemeClr>
                </a:solidFill>
                <a:latin typeface="Microsoft Yahei"/>
                <a:ea typeface="Microsoft Yahei"/>
                <a:cs typeface="Microsoft Yahei"/>
              </a:rPr>
              <a:t>02</a:t>
            </a:r>
          </a:p>
        </p:txBody>
      </p:sp>
      <p:sp>
        <p:nvSpPr>
          <p:cNvPr name="AutoShape 15" id="15"/>
          <p:cNvSpPr/>
          <p:nvPr/>
        </p:nvSpPr>
        <p:spPr>
          <a:xfrm rot="0">
            <a:off x="7139471" y="4678046"/>
            <a:ext cx="682752" cy="682752"/>
          </a:xfrm>
          <a:prstGeom prst="ellipse">
            <a:avLst/>
          </a:prstGeom>
          <a:noFill/>
          <a:ln w="19050">
            <a:solidFill>
              <a:schemeClr val="accent1">
                <a:alpha val="100000"/>
              </a:schemeClr>
            </a:solidFill>
            <a:prstDash val="solid"/>
          </a:ln>
        </p:spPr>
      </p:sp>
      <p:sp>
        <p:nvSpPr>
          <p:cNvPr name="TextBox 16" id="16"/>
          <p:cNvSpPr txBox="true"/>
          <p:nvPr/>
        </p:nvSpPr>
        <p:spPr>
          <a:xfrm rot="0">
            <a:off x="6945267" y="4778440"/>
            <a:ext cx="1059180" cy="481965"/>
          </a:xfrm>
          <a:prstGeom prst="rect">
            <a:avLst/>
          </a:prstGeom>
          <a:ln/>
        </p:spPr>
        <p:txBody>
          <a:bodyPr anchor="ctr" rtlCol="false" lIns="91440" rIns="91440" tIns="45720" bIns="45720" anchorCtr="true" vert="horz" wrap="square">
            <a:spAutoFit/>
          </a:bodyPr>
          <a:lstStyle/>
          <a:p>
            <a:pPr>
              <a:lnSpc>
                <a:spcPct val="100000"/>
              </a:lnSpc>
              <a:spcBef>
                <a:spcPts val="375"/>
              </a:spcBef>
            </a:pPr>
            <a:r>
              <a:rPr lang="en-US" sz="2400">
                <a:solidFill>
                  <a:schemeClr val="accent1">
                    <a:alpha val="100000"/>
                  </a:schemeClr>
                </a:solidFill>
                <a:latin typeface="Microsoft Yahei"/>
                <a:ea typeface="Microsoft Yahei"/>
                <a:cs typeface="Microsoft Yahei"/>
              </a:rPr>
              <a:t>04</a:t>
            </a:r>
          </a:p>
        </p:txBody>
      </p:sp>
      <p:sp>
        <p:nvSpPr>
          <p:cNvPr name="AutoShape 17" id="17"/>
          <p:cNvSpPr/>
          <p:nvPr/>
        </p:nvSpPr>
        <p:spPr>
          <a:xfrm rot="0">
            <a:off x="4324921" y="4678046"/>
            <a:ext cx="682752" cy="682752"/>
          </a:xfrm>
          <a:prstGeom prst="ellipse">
            <a:avLst/>
          </a:prstGeom>
          <a:noFill/>
          <a:ln w="19050">
            <a:solidFill>
              <a:schemeClr val="accent1">
                <a:alpha val="100000"/>
              </a:schemeClr>
            </a:solidFill>
            <a:prstDash val="solid"/>
          </a:ln>
        </p:spPr>
      </p:sp>
      <p:sp>
        <p:nvSpPr>
          <p:cNvPr name="TextBox 18" id="18"/>
          <p:cNvSpPr txBox="true"/>
          <p:nvPr/>
        </p:nvSpPr>
        <p:spPr>
          <a:xfrm rot="0">
            <a:off x="4130717" y="4778440"/>
            <a:ext cx="1059180" cy="481965"/>
          </a:xfrm>
          <a:prstGeom prst="rect">
            <a:avLst/>
          </a:prstGeom>
          <a:ln/>
        </p:spPr>
        <p:txBody>
          <a:bodyPr anchor="ctr" rtlCol="false" lIns="91440" rIns="91440" tIns="45720" bIns="45720" anchorCtr="true" vert="horz" wrap="square">
            <a:spAutoFit/>
          </a:bodyPr>
          <a:lstStyle/>
          <a:p>
            <a:pPr>
              <a:lnSpc>
                <a:spcPct val="100000"/>
              </a:lnSpc>
              <a:spcBef>
                <a:spcPts val="375"/>
              </a:spcBef>
            </a:pPr>
            <a:r>
              <a:rPr lang="en-US" sz="2400">
                <a:solidFill>
                  <a:schemeClr val="accent1">
                    <a:alpha val="100000"/>
                  </a:schemeClr>
                </a:solidFill>
                <a:latin typeface="Microsoft Yahei"/>
                <a:ea typeface="Microsoft Yahei"/>
                <a:cs typeface="Microsoft Yahei"/>
              </a:rPr>
              <a:t>03</a:t>
            </a:r>
          </a:p>
        </p:txBody>
      </p:sp>
      <p:sp>
        <p:nvSpPr>
          <p:cNvPr name="TextBox 19" id="19"/>
          <p:cNvSpPr txBox="true"/>
          <p:nvPr/>
        </p:nvSpPr>
        <p:spPr>
          <a:xfrm rot="0">
            <a:off x="7988535" y="4801871"/>
            <a:ext cx="3905833" cy="502799"/>
          </a:xfrm>
          <a:prstGeom prst="rect">
            <a:avLst/>
          </a:prstGeom>
          <a:ln/>
        </p:spPr>
        <p:txBody>
          <a:bodyPr anchor="ctr" rtlCol="false" lIns="114300" rIns="114300" tIns="57150" bIns="57150" anchorCtr="false" vert="horz" wrap="square">
            <a:noAutofit/>
          </a:bodyPr>
          <a:lstStyle/>
          <a:p>
            <a:pPr algn="l">
              <a:lnSpc>
                <a:spcPct val="120000"/>
              </a:lnSpc>
            </a:pPr>
            <a:r>
              <a:rPr lang="en-US" b="true" sz="2100">
                <a:solidFill>
                  <a:schemeClr val="accent1">
                    <a:alpha val="100000"/>
                  </a:schemeClr>
                </a:solidFill>
                <a:latin typeface="Microsoft Yahei"/>
                <a:ea typeface="Microsoft Yahei"/>
                <a:cs typeface="Microsoft Yahei"/>
              </a:rPr>
              <a:t>压缩网络</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575279" y="2314941"/>
            <a:ext cx="2019230" cy="4086159"/>
          </a:xfrm>
          <a:prstGeom prst="rect">
            <a:avLst/>
          </a:prstGeom>
          <a:solidFill>
            <a:schemeClr val="lt2">
              <a:alpha val="80000"/>
            </a:schemeClr>
          </a:solidFill>
          <a:ln/>
        </p:spPr>
      </p:sp>
      <p:sp>
        <p:nvSpPr>
          <p:cNvPr name="AutoShape 3" id="3"/>
          <p:cNvSpPr/>
          <p:nvPr/>
        </p:nvSpPr>
        <p:spPr>
          <a:xfrm rot="0">
            <a:off x="575279" y="1272958"/>
            <a:ext cx="2019230" cy="2019230"/>
          </a:xfrm>
          <a:prstGeom prst="ellipse">
            <a:avLst/>
          </a:prstGeom>
          <a:solidFill>
            <a:schemeClr val="lt2">
              <a:alpha val="80000"/>
            </a:schemeClr>
          </a:solidFill>
          <a:ln/>
        </p:spPr>
      </p:sp>
      <p:sp>
        <p:nvSpPr>
          <p:cNvPr name="TextBox 4" id="4"/>
          <p:cNvSpPr txBox="true"/>
          <p:nvPr/>
        </p:nvSpPr>
        <p:spPr>
          <a:xfrm rot="0">
            <a:off x="575279" y="3187184"/>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知识蒸馏定义：知识蒸馏指的是模型压缩思想，通过使用一个较大的已经训练好的网络（教师网络）去教导一个较小的网络（学生网络）。</a:t>
            </a:r>
          </a:p>
        </p:txBody>
      </p:sp>
      <p:sp>
        <p:nvSpPr>
          <p:cNvPr name="AutoShape 5" id="5"/>
          <p:cNvSpPr/>
          <p:nvPr/>
        </p:nvSpPr>
        <p:spPr>
          <a:xfrm rot="0">
            <a:off x="1057123" y="1834920"/>
            <a:ext cx="1036482" cy="1036482"/>
          </a:xfrm>
          <a:prstGeom prst="ellipse">
            <a:avLst/>
          </a:prstGeom>
          <a:solidFill>
            <a:schemeClr val="accent1">
              <a:alpha val="100000"/>
            </a:schemeClr>
          </a:solidFill>
          <a:ln/>
        </p:spPr>
      </p:sp>
      <p:sp>
        <p:nvSpPr>
          <p:cNvPr name="TextBox 6" id="6"/>
          <p:cNvSpPr txBox="true"/>
          <p:nvPr/>
        </p:nvSpPr>
        <p:spPr>
          <a:xfrm rot="0">
            <a:off x="1150548" y="2128502"/>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01</a:t>
            </a:r>
          </a:p>
        </p:txBody>
      </p:sp>
      <p:sp>
        <p:nvSpPr>
          <p:cNvPr name="AutoShape 7" id="7"/>
          <p:cNvSpPr/>
          <p:nvPr/>
        </p:nvSpPr>
        <p:spPr>
          <a:xfrm rot="0">
            <a:off x="2836339" y="2322416"/>
            <a:ext cx="2019230" cy="4086159"/>
          </a:xfrm>
          <a:prstGeom prst="rect">
            <a:avLst/>
          </a:prstGeom>
          <a:solidFill>
            <a:schemeClr val="lt2">
              <a:alpha val="80000"/>
            </a:schemeClr>
          </a:solidFill>
          <a:ln/>
        </p:spPr>
      </p:sp>
      <p:sp>
        <p:nvSpPr>
          <p:cNvPr name="AutoShape 8" id="8"/>
          <p:cNvSpPr/>
          <p:nvPr/>
        </p:nvSpPr>
        <p:spPr>
          <a:xfrm rot="0">
            <a:off x="2836339" y="1280432"/>
            <a:ext cx="2019230" cy="2019230"/>
          </a:xfrm>
          <a:prstGeom prst="ellipse">
            <a:avLst/>
          </a:prstGeom>
          <a:solidFill>
            <a:schemeClr val="lt2">
              <a:alpha val="80000"/>
            </a:schemeClr>
          </a:solidFill>
          <a:ln/>
        </p:spPr>
      </p:sp>
      <p:sp>
        <p:nvSpPr>
          <p:cNvPr name="TextBox 9" id="9"/>
          <p:cNvSpPr txBox="true"/>
          <p:nvPr/>
        </p:nvSpPr>
        <p:spPr>
          <a:xfrm rot="0">
            <a:off x="2836339" y="3194659"/>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压缩网络方法：通过尝试复制大网络在每一层的输出，小网络被训练以学习大网络的准确行为，从而达到压缩模型的目的。</a:t>
            </a:r>
          </a:p>
        </p:txBody>
      </p:sp>
      <p:sp>
        <p:nvSpPr>
          <p:cNvPr name="AutoShape 10" id="10"/>
          <p:cNvSpPr/>
          <p:nvPr/>
        </p:nvSpPr>
        <p:spPr>
          <a:xfrm rot="0">
            <a:off x="3318182" y="1842394"/>
            <a:ext cx="1036482" cy="1036482"/>
          </a:xfrm>
          <a:prstGeom prst="ellipse">
            <a:avLst/>
          </a:prstGeom>
          <a:solidFill>
            <a:schemeClr val="accent1">
              <a:alpha val="100000"/>
            </a:schemeClr>
          </a:solidFill>
          <a:ln w="28575">
            <a:solidFill>
              <a:schemeClr val="accent1">
                <a:alpha val="100000"/>
              </a:schemeClr>
            </a:solidFill>
            <a:prstDash val="solid"/>
          </a:ln>
        </p:spPr>
      </p:sp>
      <p:sp>
        <p:nvSpPr>
          <p:cNvPr name="TextBox 11" id="11"/>
          <p:cNvSpPr txBox="true"/>
          <p:nvPr/>
        </p:nvSpPr>
        <p:spPr>
          <a:xfrm rot="0">
            <a:off x="3411608" y="2135977"/>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02</a:t>
            </a:r>
          </a:p>
        </p:txBody>
      </p:sp>
      <p:sp>
        <p:nvSpPr>
          <p:cNvPr name="AutoShape 12" id="12"/>
          <p:cNvSpPr/>
          <p:nvPr/>
        </p:nvSpPr>
        <p:spPr>
          <a:xfrm rot="0">
            <a:off x="5100132" y="2322416"/>
            <a:ext cx="2019230" cy="4086159"/>
          </a:xfrm>
          <a:prstGeom prst="rect">
            <a:avLst/>
          </a:prstGeom>
          <a:solidFill>
            <a:schemeClr val="lt2">
              <a:alpha val="80000"/>
            </a:schemeClr>
          </a:solidFill>
          <a:ln/>
        </p:spPr>
      </p:sp>
      <p:sp>
        <p:nvSpPr>
          <p:cNvPr name="AutoShape 13" id="13"/>
          <p:cNvSpPr/>
          <p:nvPr/>
        </p:nvSpPr>
        <p:spPr>
          <a:xfrm rot="0">
            <a:off x="5100132" y="1280432"/>
            <a:ext cx="2019230" cy="2019230"/>
          </a:xfrm>
          <a:prstGeom prst="ellipse">
            <a:avLst/>
          </a:prstGeom>
          <a:solidFill>
            <a:schemeClr val="lt2">
              <a:alpha val="80000"/>
            </a:schemeClr>
          </a:solidFill>
          <a:ln/>
        </p:spPr>
      </p:sp>
      <p:sp>
        <p:nvSpPr>
          <p:cNvPr name="TextBox 14" id="14"/>
          <p:cNvSpPr txBox="true"/>
          <p:nvPr/>
        </p:nvSpPr>
        <p:spPr>
          <a:xfrm rot="0">
            <a:off x="5100132" y="3194659"/>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知识蒸馏目标：知识蒸馏的目标是使学生网络能够准确地执行教师网络的任务，同时保持较小的模型大小和较快的执行速度。</a:t>
            </a:r>
          </a:p>
        </p:txBody>
      </p:sp>
      <p:sp>
        <p:nvSpPr>
          <p:cNvPr name="AutoShape 15" id="15"/>
          <p:cNvSpPr/>
          <p:nvPr/>
        </p:nvSpPr>
        <p:spPr>
          <a:xfrm rot="0">
            <a:off x="5581975" y="1842394"/>
            <a:ext cx="1036482" cy="1036482"/>
          </a:xfrm>
          <a:prstGeom prst="ellipse">
            <a:avLst/>
          </a:prstGeom>
          <a:solidFill>
            <a:schemeClr val="accent1">
              <a:alpha val="100000"/>
            </a:schemeClr>
          </a:solidFill>
          <a:ln/>
        </p:spPr>
      </p:sp>
      <p:sp>
        <p:nvSpPr>
          <p:cNvPr name="TextBox 16" id="16"/>
          <p:cNvSpPr txBox="true"/>
          <p:nvPr/>
        </p:nvSpPr>
        <p:spPr>
          <a:xfrm rot="0">
            <a:off x="5675401" y="2135977"/>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03</a:t>
            </a:r>
          </a:p>
        </p:txBody>
      </p:sp>
      <p:sp>
        <p:nvSpPr>
          <p:cNvPr name="AutoShape 17" id="17"/>
          <p:cNvSpPr/>
          <p:nvPr/>
        </p:nvSpPr>
        <p:spPr>
          <a:xfrm rot="0">
            <a:off x="7392501" y="2351674"/>
            <a:ext cx="2019230" cy="4086159"/>
          </a:xfrm>
          <a:prstGeom prst="rect">
            <a:avLst/>
          </a:prstGeom>
          <a:solidFill>
            <a:schemeClr val="lt2">
              <a:alpha val="80000"/>
            </a:schemeClr>
          </a:solidFill>
          <a:ln/>
        </p:spPr>
      </p:sp>
      <p:sp>
        <p:nvSpPr>
          <p:cNvPr name="AutoShape 18" id="18"/>
          <p:cNvSpPr/>
          <p:nvPr/>
        </p:nvSpPr>
        <p:spPr>
          <a:xfrm rot="0">
            <a:off x="7392501" y="1309691"/>
            <a:ext cx="2019230" cy="2019230"/>
          </a:xfrm>
          <a:prstGeom prst="ellipse">
            <a:avLst/>
          </a:prstGeom>
          <a:solidFill>
            <a:schemeClr val="lt2">
              <a:alpha val="80000"/>
            </a:schemeClr>
          </a:solidFill>
          <a:ln/>
        </p:spPr>
      </p:sp>
      <p:sp>
        <p:nvSpPr>
          <p:cNvPr name="TextBox 19" id="19"/>
          <p:cNvSpPr txBox="true"/>
          <p:nvPr/>
        </p:nvSpPr>
        <p:spPr>
          <a:xfrm rot="0">
            <a:off x="7392501" y="3223917"/>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线性层、多头注意力与堆叠FFN：在线性层、多头注意力和堆叠FFN等操作中，知识蒸馏可以帮助学生网络优化其参数，提高其性能。</a:t>
            </a:r>
          </a:p>
        </p:txBody>
      </p:sp>
      <p:sp>
        <p:nvSpPr>
          <p:cNvPr name="AutoShape 20" id="20"/>
          <p:cNvSpPr/>
          <p:nvPr/>
        </p:nvSpPr>
        <p:spPr>
          <a:xfrm rot="0">
            <a:off x="7874344" y="1871653"/>
            <a:ext cx="1036482" cy="1036482"/>
          </a:xfrm>
          <a:prstGeom prst="ellipse">
            <a:avLst/>
          </a:prstGeom>
          <a:solidFill>
            <a:schemeClr val="accent1">
              <a:alpha val="100000"/>
            </a:schemeClr>
          </a:solidFill>
          <a:ln/>
        </p:spPr>
      </p:sp>
      <p:sp>
        <p:nvSpPr>
          <p:cNvPr name="TextBox 21" id="21"/>
          <p:cNvSpPr txBox="true"/>
          <p:nvPr/>
        </p:nvSpPr>
        <p:spPr>
          <a:xfrm rot="0">
            <a:off x="7967769" y="2165235"/>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04</a:t>
            </a:r>
          </a:p>
        </p:txBody>
      </p:sp>
      <p:sp>
        <p:nvSpPr>
          <p:cNvPr name="AutoShape 22" id="22"/>
          <p:cNvSpPr/>
          <p:nvPr/>
        </p:nvSpPr>
        <p:spPr>
          <a:xfrm rot="0">
            <a:off x="9656294" y="2322416"/>
            <a:ext cx="2019230" cy="4086159"/>
          </a:xfrm>
          <a:prstGeom prst="rect">
            <a:avLst/>
          </a:prstGeom>
          <a:solidFill>
            <a:schemeClr val="lt2">
              <a:alpha val="80000"/>
            </a:schemeClr>
          </a:solidFill>
          <a:ln/>
        </p:spPr>
      </p:sp>
      <p:sp>
        <p:nvSpPr>
          <p:cNvPr name="AutoShape 23" id="23"/>
          <p:cNvSpPr/>
          <p:nvPr/>
        </p:nvSpPr>
        <p:spPr>
          <a:xfrm rot="0">
            <a:off x="9656294" y="1280432"/>
            <a:ext cx="2019230" cy="2019230"/>
          </a:xfrm>
          <a:prstGeom prst="ellipse">
            <a:avLst/>
          </a:prstGeom>
          <a:solidFill>
            <a:schemeClr val="lt2">
              <a:alpha val="80000"/>
            </a:schemeClr>
          </a:solidFill>
          <a:ln/>
        </p:spPr>
      </p:sp>
      <p:sp>
        <p:nvSpPr>
          <p:cNvPr name="TextBox 24" id="24"/>
          <p:cNvSpPr txBox="true"/>
          <p:nvPr/>
        </p:nvSpPr>
        <p:spPr>
          <a:xfrm rot="0">
            <a:off x="9656294" y="3194659"/>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操作优化与建议目标：在知识蒸馏过程中，需要针对不同的操作进行优化，并设定合理的目标，以确保学生网络的性能达到预期。</a:t>
            </a:r>
          </a:p>
        </p:txBody>
      </p:sp>
      <p:sp>
        <p:nvSpPr>
          <p:cNvPr name="AutoShape 25" id="25"/>
          <p:cNvSpPr/>
          <p:nvPr/>
        </p:nvSpPr>
        <p:spPr>
          <a:xfrm rot="0">
            <a:off x="10138137" y="1842394"/>
            <a:ext cx="1036482" cy="1036482"/>
          </a:xfrm>
          <a:prstGeom prst="ellipse">
            <a:avLst/>
          </a:prstGeom>
          <a:solidFill>
            <a:schemeClr val="accent1">
              <a:alpha val="100000"/>
            </a:schemeClr>
          </a:solidFill>
          <a:ln/>
        </p:spPr>
      </p:sp>
      <p:sp>
        <p:nvSpPr>
          <p:cNvPr name="TextBox 26" id="26"/>
          <p:cNvSpPr txBox="true"/>
          <p:nvPr/>
        </p:nvSpPr>
        <p:spPr>
          <a:xfrm rot="0">
            <a:off x="10231563" y="2135977"/>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05</a:t>
            </a:r>
          </a:p>
        </p:txBody>
      </p:sp>
      <p:sp>
        <p:nvSpPr>
          <p:cNvPr name="TextBox 27" id="27"/>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知识蒸馏</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02</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具体实现</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30369" r="30369"/>
          <a:stretch>
            <a:fillRect/>
          </a:stretch>
        </p:blipFill>
        <p:spPr>
          <a:xfrm rot="0">
            <a:off x="875314" y="2169726"/>
            <a:ext cx="2050689" cy="3916435"/>
          </a:xfrm>
          <a:prstGeom prst="rect">
            <a:avLst/>
          </a:prstGeom>
        </p:spPr>
      </p:pic>
      <p:pic>
        <p:nvPicPr>
          <p:cNvPr name="Picture 3" id="3"/>
          <p:cNvPicPr>
            <a:picLocks noChangeAspect="true"/>
          </p:cNvPicPr>
          <p:nvPr/>
        </p:nvPicPr>
        <p:blipFill>
          <a:blip r:embed="rId4"/>
          <a:srcRect l="32550" r="32550"/>
          <a:stretch>
            <a:fillRect/>
          </a:stretch>
        </p:blipFill>
        <p:spPr>
          <a:xfrm rot="0">
            <a:off x="5430979" y="2169726"/>
            <a:ext cx="2050689" cy="3916435"/>
          </a:xfrm>
          <a:prstGeom prst="rect">
            <a:avLst/>
          </a:prstGeom>
        </p:spPr>
      </p:pic>
      <p:pic>
        <p:nvPicPr>
          <p:cNvPr name="Picture 4" id="4"/>
          <p:cNvPicPr>
            <a:picLocks noChangeAspect="true"/>
          </p:cNvPicPr>
          <p:nvPr/>
        </p:nvPicPr>
        <p:blipFill>
          <a:blip r:embed="rId5"/>
          <a:srcRect l="33637" r="33637"/>
          <a:stretch>
            <a:fillRect/>
          </a:stretch>
        </p:blipFill>
        <p:spPr>
          <a:xfrm rot="0">
            <a:off x="3153146" y="1697364"/>
            <a:ext cx="2050689" cy="3916435"/>
          </a:xfrm>
          <a:prstGeom prst="rect">
            <a:avLst/>
          </a:prstGeom>
        </p:spPr>
      </p:pic>
      <p:sp>
        <p:nvSpPr>
          <p:cNvPr name="AutoShape 5" id="5"/>
          <p:cNvSpPr/>
          <p:nvPr/>
        </p:nvSpPr>
        <p:spPr>
          <a:xfrm rot="0">
            <a:off x="7851998" y="2723144"/>
            <a:ext cx="3834950" cy="1465716"/>
          </a:xfrm>
          <a:prstGeom prst="rect">
            <a:avLst/>
          </a:prstGeom>
          <a:noFill/>
          <a:ln/>
        </p:spPr>
        <p:txBody>
          <a:bodyPr anchor="t" rtlCol="false" tIns="45720" lIns="91440" bIns="45720" rIns="91440" anchorCtr="false" vert="horz" wrap="square">
            <a:noAutofit/>
          </a:bodyPr>
          <a:lstStyle/>
          <a:p>
            <a:pPr algn="l">
              <a:lnSpc>
                <a:spcPct val="140000"/>
              </a:lnSpc>
              <a:defRPr/>
            </a:pPr>
            <a:r>
              <a:rPr lang="en-US" sz="1500">
                <a:solidFill>
                  <a:schemeClr val="dk1">
                    <a:alpha val="100000"/>
                  </a:schemeClr>
                </a:solidFill>
                <a:latin typeface="Microsoft Yahei"/>
                <a:ea typeface="Microsoft Yahei"/>
                <a:cs typeface="Microsoft Yahei"/>
              </a:rPr>
              <a:t>编写HTML文件index.html，在上方文本框中显示介绍尼古拉·特斯拉的一篇文章信息，在下方文本框输入一个问题。</a:t>
            </a:r>
            <a:endParaRPr lang="en-US" sz="1100"/>
          </a:p>
        </p:txBody>
      </p:sp>
      <p:sp>
        <p:nvSpPr>
          <p:cNvPr name="AutoShape 6" id="6"/>
          <p:cNvSpPr/>
          <p:nvPr/>
        </p:nvSpPr>
        <p:spPr>
          <a:xfrm rot="0">
            <a:off x="7851998" y="2087040"/>
            <a:ext cx="3606165" cy="575781"/>
          </a:xfrm>
          <a:prstGeom prst="rect">
            <a:avLst/>
          </a:prstGeom>
          <a:noFill/>
          <a:ln/>
        </p:spPr>
        <p:txBody>
          <a:bodyPr anchor="b" rtlCol="false" tIns="45720" lIns="91440" bIns="45720" rIns="91440" anchorCtr="false" vert="horz" wrap="square">
            <a:normAutofit/>
          </a:bodyPr>
          <a:lstStyle/>
          <a:p>
            <a:pPr algn="l">
              <a:lnSpc>
                <a:spcPct val="120000"/>
              </a:lnSpc>
              <a:defRPr/>
            </a:pPr>
            <a:r>
              <a:rPr lang="en-US" b="true" sz="2400">
                <a:solidFill>
                  <a:schemeClr val="accent1">
                    <a:alpha val="100000"/>
                  </a:schemeClr>
                </a:solidFill>
                <a:latin typeface="Microsoft Yahei"/>
                <a:ea typeface="Microsoft Yahei"/>
                <a:cs typeface="Microsoft Yahei"/>
              </a:rPr>
              <a:t>编写HTML文件</a:t>
            </a:r>
            <a:endParaRPr lang="en-US" sz="1100"/>
          </a:p>
        </p:txBody>
      </p:sp>
      <p:sp>
        <p:nvSpPr>
          <p:cNvPr name="AutoShape 7" id="7"/>
          <p:cNvSpPr/>
          <p:nvPr/>
        </p:nvSpPr>
        <p:spPr>
          <a:xfrm rot="0">
            <a:off x="7851998" y="4826443"/>
            <a:ext cx="3834950" cy="1451935"/>
          </a:xfrm>
          <a:prstGeom prst="rect">
            <a:avLst/>
          </a:prstGeom>
          <a:noFill/>
          <a:ln/>
        </p:spPr>
        <p:txBody>
          <a:bodyPr anchor="t" rtlCol="false" tIns="45720" lIns="91440" bIns="45720" rIns="91440" anchorCtr="false" vert="horz" wrap="square">
            <a:noAutofit/>
          </a:bodyPr>
          <a:lstStyle/>
          <a:p>
            <a:pPr algn="l">
              <a:lnSpc>
                <a:spcPct val="140000"/>
              </a:lnSpc>
              <a:defRPr/>
            </a:pPr>
            <a:r>
              <a:rPr lang="en-US" sz="1500">
                <a:solidFill>
                  <a:schemeClr val="dk1">
                    <a:alpha val="100000"/>
                  </a:schemeClr>
                </a:solidFill>
                <a:latin typeface="Microsoft Yahei"/>
                <a:ea typeface="Microsoft Yahei"/>
                <a:cs typeface="Microsoft Yahei"/>
              </a:rPr>
              <a:t>单击“search”按钮后，会自动输出显示这个问题的答案，实现了一个简单的问答系统。</a:t>
            </a:r>
            <a:endParaRPr lang="en-US" sz="1100"/>
          </a:p>
        </p:txBody>
      </p:sp>
      <p:sp>
        <p:nvSpPr>
          <p:cNvPr name="AutoShape 8" id="8"/>
          <p:cNvSpPr/>
          <p:nvPr/>
        </p:nvSpPr>
        <p:spPr>
          <a:xfrm rot="0">
            <a:off x="7851998" y="4125420"/>
            <a:ext cx="3606329" cy="640699"/>
          </a:xfrm>
          <a:prstGeom prst="rect">
            <a:avLst/>
          </a:prstGeom>
          <a:noFill/>
          <a:ln/>
        </p:spPr>
        <p:txBody>
          <a:bodyPr anchor="b" rtlCol="false" tIns="45720" lIns="91440" bIns="45720" rIns="91440" anchorCtr="false" vert="horz" wrap="square">
            <a:noAutofit/>
          </a:bodyPr>
          <a:lstStyle/>
          <a:p>
            <a:pPr algn="l">
              <a:lnSpc>
                <a:spcPct val="120000"/>
              </a:lnSpc>
              <a:defRPr/>
            </a:pPr>
            <a:r>
              <a:rPr lang="en-US" b="true" sz="2400">
                <a:solidFill>
                  <a:schemeClr val="accent1">
                    <a:alpha val="100000"/>
                  </a:schemeClr>
                </a:solidFill>
                <a:latin typeface="Microsoft Yahei"/>
                <a:ea typeface="Microsoft Yahei"/>
                <a:cs typeface="Microsoft Yahei"/>
              </a:rPr>
              <a:t>单击search按钮</a:t>
            </a:r>
            <a:endParaRPr lang="en-US" sz="1100"/>
          </a:p>
        </p:txBody>
      </p: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编写HTML文件</a:t>
            </a:r>
          </a:p>
        </p:txBody>
      </p:sp>
    </p:spTree>
  </p:cSld>
  <p:clrMapOvr>
    <a:masterClrMapping/>
  </p:clrMapOvr>
</p:sld>
</file>

<file path=ppt/theme/theme1.xml><?xml version="1.0" encoding="utf-8"?>
<a:theme xmlns:a="http://schemas.openxmlformats.org/drawingml/2006/main" name="Office Theme">
  <a:themeElements>
    <a:clrScheme name="Office">
      <a:dk1>
        <a:srgbClr val="020A49"/>
      </a:dk1>
      <a:lt1>
        <a:srgbClr val="FBFEFF"/>
      </a:lt1>
      <a:dk2>
        <a:srgbClr val="020A49"/>
      </a:dk2>
      <a:lt2>
        <a:srgbClr val="CADDF0"/>
      </a:lt2>
      <a:accent1>
        <a:srgbClr val="1338FD"/>
      </a:accent1>
      <a:accent2>
        <a:srgbClr val="1338FD"/>
      </a:accent2>
      <a:accent3>
        <a:srgbClr val="1B96DB"/>
      </a:accent3>
      <a:accent4>
        <a:srgbClr val="32C5DA"/>
      </a:accent4>
      <a:accent5>
        <a:srgbClr val="1CCDF0"/>
      </a:accent5>
      <a:accent6>
        <a:srgbClr val="338DE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terms:modified xsi:type="dcterms:W3CDTF">2011-08-01T06:04:30Z</dcterms:modified>
  <cp:revision>1</cp:revision>
</cp:coreProperties>
</file>