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3.jpeg" Type="http://schemas.openxmlformats.org/officeDocument/2006/relationships/image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4.jpeg" Type="http://schemas.openxmlformats.org/officeDocument/2006/relationships/image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5.jpe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6.jpe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7.jpeg" Type="http://schemas.openxmlformats.org/officeDocument/2006/relationships/image"/><Relationship Id="rId4" Target="../media/image8.jpeg" Type="http://schemas.openxmlformats.org/officeDocument/2006/relationships/image"/><Relationship Id="rId5" Target="../media/image9.jpe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0.jpeg" Type="http://schemas.openxmlformats.org/officeDocument/2006/relationships/image"/><Relationship Id="rId4" Target="../media/image11.jpeg" Type="http://schemas.openxmlformats.org/officeDocument/2006/relationships/image"/><Relationship Id="rId5" Target="../media/image12.pn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633841" y="1525651"/>
            <a:ext cx="5943600" cy="2085975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rmAutofit/>
          </a:bodyPr>
          <a:lstStyle/>
          <a:p>
            <a:pPr>
              <a:lnSpc>
                <a:spcPct val="114999"/>
              </a:lnSpc>
            </a:pPr>
            <a:r>
              <a:rPr lang="en-US" b="true" sz="45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第16章 综合实战：财经数据可视化分析系统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2700000">
            <a:off x="1177078" y="4785265"/>
            <a:ext cx="998125" cy="998125"/>
          </a:xfrm>
          <a:prstGeom prst="rect">
            <a:avLst/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AutoShape 3" id="3"/>
          <p:cNvSpPr/>
          <p:nvPr/>
        </p:nvSpPr>
        <p:spPr>
          <a:xfrm rot="2700000">
            <a:off x="6463760" y="4785265"/>
            <a:ext cx="998125" cy="998125"/>
          </a:xfrm>
          <a:prstGeom prst="rect">
            <a:avLst/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AutoShape 4" id="4"/>
          <p:cNvSpPr/>
          <p:nvPr/>
        </p:nvSpPr>
        <p:spPr>
          <a:xfrm rot="2700000">
            <a:off x="1177078" y="2234565"/>
            <a:ext cx="998125" cy="996029"/>
          </a:xfrm>
          <a:prstGeom prst="rect">
            <a:avLst/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Freeform 5" id="5"/>
          <p:cNvSpPr/>
          <p:nvPr/>
        </p:nvSpPr>
        <p:spPr>
          <a:xfrm rot="0">
            <a:off x="1415156" y="2436781"/>
            <a:ext cx="521970" cy="520922"/>
          </a:xfrm>
          <a:custGeom>
            <a:avLst/>
            <a:gdLst/>
            <a:ahLst/>
            <a:cxnLst/>
            <a:rect r="r" b="b" t="t" l="l"/>
            <a:pathLst>
              <a:path h="376" w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name="AutoShape 6" id="6"/>
          <p:cNvSpPr/>
          <p:nvPr/>
        </p:nvSpPr>
        <p:spPr>
          <a:xfrm rot="2700000">
            <a:off x="6463760" y="2229898"/>
            <a:ext cx="998125" cy="998125"/>
          </a:xfrm>
          <a:prstGeom prst="rect">
            <a:avLst/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Freeform 7" id="7"/>
          <p:cNvSpPr/>
          <p:nvPr/>
        </p:nvSpPr>
        <p:spPr>
          <a:xfrm rot="0">
            <a:off x="6651498" y="2429828"/>
            <a:ext cx="622649" cy="637223"/>
          </a:xfrm>
          <a:custGeom>
            <a:avLst/>
            <a:gdLst/>
            <a:ahLst/>
            <a:cxnLst/>
            <a:rect r="r" b="b" t="t" l="l"/>
            <a:pathLst>
              <a:path h="426" w="417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name="TextBox 8" id="8"/>
          <p:cNvSpPr txBox="true"/>
          <p:nvPr/>
        </p:nvSpPr>
        <p:spPr>
          <a:xfrm rot="0">
            <a:off x="2528401" y="1607814"/>
            <a:ext cx="3394996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TuShare介绍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528401" y="4294142"/>
            <a:ext cx="3394996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数据可视化操作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7924964" y="1607814"/>
            <a:ext cx="3394996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数据清洗与存储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924964" y="4294142"/>
            <a:ext cx="3394996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数据保存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528401" y="2149661"/>
            <a:ext cx="2931336" cy="1654845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TuShare是一个免费、开源的Python财经数据接口包，主要实现股票等金融数据从数据采集、清洗加工到数据存储的过程。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2528401" y="4807414"/>
            <a:ext cx="2931336" cy="1654845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TuShare返回的绝大部分的数据格式都是pandas DataFrame类型，非常便于用Pandas、NumPy和Matplotlib进行数据分析和可视化操作。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7924964" y="2149661"/>
            <a:ext cx="2931336" cy="1654845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TuShare能够为金融分析人员提供快速、整洁、和多样的便于分析的数据，极大地减轻了工作量，更加专注于策略和模型的研究与实现。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924964" y="4807414"/>
            <a:ext cx="2931336" cy="1654845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如果习惯了用Excel或者关系型数据库做数据分析，也可以通过TuShare的数据存储功能，将数据全部保存到本地后进行分析。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准备TuShare</a:t>
            </a:r>
          </a:p>
        </p:txBody>
      </p:sp>
      <p:sp>
        <p:nvSpPr>
          <p:cNvPr name="Freeform 17" id="17"/>
          <p:cNvSpPr/>
          <p:nvPr/>
        </p:nvSpPr>
        <p:spPr>
          <a:xfrm rot="0">
            <a:off x="1335670" y="5076587"/>
            <a:ext cx="680942" cy="415480"/>
          </a:xfrm>
          <a:custGeom>
            <a:avLst/>
            <a:gdLst/>
            <a:ahLst/>
            <a:cxnLst/>
            <a:rect r="r" b="b" t="t" l="l"/>
            <a:pathLst>
              <a:path h="244" w="400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name="Freeform 18" id="18"/>
          <p:cNvSpPr/>
          <p:nvPr/>
        </p:nvSpPr>
        <p:spPr>
          <a:xfrm rot="0">
            <a:off x="6724412" y="5048536"/>
            <a:ext cx="476822" cy="475202"/>
          </a:xfrm>
          <a:custGeom>
            <a:avLst/>
            <a:gdLst/>
            <a:ahLst/>
            <a:cxnLst/>
            <a:rect r="r" b="b" t="t" l="l"/>
            <a:pathLst>
              <a:path h="316" w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>
            <a:alphaModFix amt="100000"/>
          </a:blip>
          <a:srcRect l="20000" r="20000"/>
          <a:stretch>
            <a:fillRect/>
          </a:stretch>
        </p:blipFill>
        <p:spPr>
          <a:xfrm rot="0">
            <a:off x="640619" y="1239230"/>
            <a:ext cx="3783578" cy="5044771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跟踪热点板块</a:t>
            </a:r>
          </a:p>
        </p:txBody>
      </p:sp>
      <p:sp>
        <p:nvSpPr>
          <p:cNvPr name="AutoShape 4" id="4"/>
          <p:cNvSpPr/>
          <p:nvPr/>
        </p:nvSpPr>
        <p:spPr>
          <a:xfrm rot="0">
            <a:off x="4195024" y="4787018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5" id="5"/>
          <p:cNvSpPr/>
          <p:nvPr/>
        </p:nvSpPr>
        <p:spPr>
          <a:xfrm rot="0">
            <a:off x="4195024" y="3018088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6" id="6"/>
          <p:cNvSpPr/>
          <p:nvPr/>
        </p:nvSpPr>
        <p:spPr>
          <a:xfrm rot="0">
            <a:off x="4195024" y="1237957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7" id="7"/>
          <p:cNvSpPr txBox="true"/>
          <p:nvPr/>
        </p:nvSpPr>
        <p:spPr>
          <a:xfrm rot="0">
            <a:off x="5259845" y="2945478"/>
            <a:ext cx="6286500" cy="695325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同花顺概念与行业列表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259845" y="3472246"/>
            <a:ext cx="6124575" cy="124777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获取同花顺中的概念和行业列表，并查看前几行数据，可以查看某一具体概念的信息，例如查看“885866”概念的信息。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72199" y="4714408"/>
            <a:ext cx="6286500" cy="695325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美股A股港股指数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272199" y="5252378"/>
            <a:ext cx="6124575" cy="124777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提取美股、A股和港股的行业指数数据，根据提取出的数据绘制出柱状图，列出所有的行业指数数据，N为板块指数，I为行业指数。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272221" y="1165346"/>
            <a:ext cx="6286500" cy="695325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模块导入与token获取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272221" y="1692114"/>
            <a:ext cx="6124575" cy="124777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导入matplotlib、seaborn、plotly_express模块，并在Tushare官网获取token，将token赋值为变量token。</a:t>
            </a:r>
          </a:p>
        </p:txBody>
      </p:sp>
      <p:sp>
        <p:nvSpPr>
          <p:cNvPr name="AutoShape 13" id="13"/>
          <p:cNvSpPr/>
          <p:nvPr/>
        </p:nvSpPr>
        <p:spPr>
          <a:xfrm rot="0">
            <a:off x="4629608" y="478701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4" id="14"/>
          <p:cNvSpPr/>
          <p:nvPr/>
        </p:nvSpPr>
        <p:spPr>
          <a:xfrm rot="0">
            <a:off x="3911804" y="478701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5" id="15"/>
          <p:cNvSpPr/>
          <p:nvPr/>
        </p:nvSpPr>
        <p:spPr>
          <a:xfrm rot="0">
            <a:off x="4629608" y="301808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6" id="16"/>
          <p:cNvSpPr/>
          <p:nvPr/>
        </p:nvSpPr>
        <p:spPr>
          <a:xfrm rot="0">
            <a:off x="3911804" y="301808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7" id="17"/>
          <p:cNvSpPr/>
          <p:nvPr/>
        </p:nvSpPr>
        <p:spPr>
          <a:xfrm rot="0">
            <a:off x="4629608" y="1237957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8" id="18"/>
          <p:cNvSpPr/>
          <p:nvPr/>
        </p:nvSpPr>
        <p:spPr>
          <a:xfrm rot="0">
            <a:off x="3911804" y="1237957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19" id="19"/>
          <p:cNvSpPr txBox="true"/>
          <p:nvPr/>
        </p:nvSpPr>
        <p:spPr>
          <a:xfrm rot="0">
            <a:off x="4162763" y="4825850"/>
            <a:ext cx="765990" cy="472440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b="true" sz="2325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4162763" y="3056920"/>
            <a:ext cx="765990" cy="472440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b="true" sz="2325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4162763" y="1276789"/>
            <a:ext cx="765990" cy="472440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b="true" sz="2325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486186" y="3322687"/>
            <a:ext cx="3429121" cy="1799849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在获取的数据中，过滤掉NA值并查看是否有NA值，统计数据中的描述信息，剔除重复项和成分个股少于10或者大于60的概念或者行业。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647706" y="2111504"/>
            <a:ext cx="2267602" cy="1121328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数据过滤与统计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跟踪热点板块</a:t>
            </a:r>
          </a:p>
        </p:txBody>
      </p:sp>
      <p:sp>
        <p:nvSpPr>
          <p:cNvPr name="AutoShape 5" id="5"/>
          <p:cNvSpPr/>
          <p:nvPr/>
        </p:nvSpPr>
        <p:spPr>
          <a:xfrm rot="0">
            <a:off x="486186" y="2169344"/>
            <a:ext cx="1005648" cy="1005648"/>
          </a:xfrm>
          <a:prstGeom prst="roundRect">
            <a:avLst>
              <a:gd fmla="val 15104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Freeform 6" id="6"/>
          <p:cNvSpPr/>
          <p:nvPr/>
        </p:nvSpPr>
        <p:spPr>
          <a:xfrm rot="0">
            <a:off x="732669" y="2415827"/>
            <a:ext cx="512683" cy="512683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152800" y="79486"/>
                </a:moveTo>
                <a:cubicBezTo>
                  <a:pt x="152800" y="79486"/>
                  <a:pt x="133750" y="38891"/>
                  <a:pt x="90888" y="38891"/>
                </a:cubicBezTo>
                <a:cubicBezTo>
                  <a:pt x="44053" y="38891"/>
                  <a:pt x="19450" y="78581"/>
                  <a:pt x="19450" y="118262"/>
                </a:cubicBezTo>
                <a:cubicBezTo>
                  <a:pt x="19450" y="184147"/>
                  <a:pt x="152800" y="265900"/>
                  <a:pt x="152800" y="265900"/>
                </a:cubicBezTo>
                <a:cubicBezTo>
                  <a:pt x="152800" y="265900"/>
                  <a:pt x="285350" y="184937"/>
                  <a:pt x="285350" y="118262"/>
                </a:cubicBezTo>
                <a:cubicBezTo>
                  <a:pt x="285350" y="77781"/>
                  <a:pt x="259956" y="38891"/>
                  <a:pt x="214713" y="38891"/>
                </a:cubicBezTo>
                <a:cubicBezTo>
                  <a:pt x="169469" y="38891"/>
                  <a:pt x="152800" y="79486"/>
                  <a:pt x="152800" y="79486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name="TextBox 7" id="7"/>
          <p:cNvSpPr txBox="true"/>
          <p:nvPr/>
        </p:nvSpPr>
        <p:spPr>
          <a:xfrm rot="0">
            <a:off x="4406841" y="3322687"/>
            <a:ext cx="3429121" cy="1799849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获取每日THS概念数据，只需算1、3、5日的收益率，所以只要10天的数据即可，将num_days的值设置为10。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68361" y="2111504"/>
            <a:ext cx="2267602" cy="1121328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样本股与成分股指数剔除</a:t>
            </a:r>
          </a:p>
        </p:txBody>
      </p:sp>
      <p:sp>
        <p:nvSpPr>
          <p:cNvPr name="AutoShape 9" id="9"/>
          <p:cNvSpPr/>
          <p:nvPr/>
        </p:nvSpPr>
        <p:spPr>
          <a:xfrm rot="0">
            <a:off x="4406841" y="2169344"/>
            <a:ext cx="1005648" cy="1005648"/>
          </a:xfrm>
          <a:prstGeom prst="roundRect">
            <a:avLst>
              <a:gd fmla="val 15104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10" id="10"/>
          <p:cNvSpPr txBox="true"/>
          <p:nvPr/>
        </p:nvSpPr>
        <p:spPr>
          <a:xfrm rot="0">
            <a:off x="8189466" y="3322687"/>
            <a:ext cx="3429121" cy="1799849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获取各个概念指数的详细数据信息，休息一分钟后继续提取概念数据信息，将提取到的数据保存到CSV文件中。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9350986" y="2111504"/>
            <a:ext cx="2267602" cy="1121328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概念指数详细数据</a:t>
            </a:r>
          </a:p>
        </p:txBody>
      </p:sp>
      <p:sp>
        <p:nvSpPr>
          <p:cNvPr name="AutoShape 12" id="12"/>
          <p:cNvSpPr/>
          <p:nvPr/>
        </p:nvSpPr>
        <p:spPr>
          <a:xfrm rot="0">
            <a:off x="8189466" y="2169344"/>
            <a:ext cx="1005648" cy="1005648"/>
          </a:xfrm>
          <a:prstGeom prst="roundRect">
            <a:avLst>
              <a:gd fmla="val 15104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Freeform 13" id="13"/>
          <p:cNvSpPr/>
          <p:nvPr/>
        </p:nvSpPr>
        <p:spPr>
          <a:xfrm rot="0">
            <a:off x="4701962" y="2454940"/>
            <a:ext cx="434456" cy="434456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304800" y="180975"/>
                </a:moveTo>
                <a:lnTo>
                  <a:pt x="247650" y="123825"/>
                </a:lnTo>
                <a:lnTo>
                  <a:pt x="247650" y="38100"/>
                </a:lnTo>
                <a:lnTo>
                  <a:pt x="209550" y="38100"/>
                </a:lnTo>
                <a:lnTo>
                  <a:pt x="209550" y="85725"/>
                </a:lnTo>
                <a:lnTo>
                  <a:pt x="152400" y="28575"/>
                </a:lnTo>
                <a:lnTo>
                  <a:pt x="0" y="180975"/>
                </a:lnTo>
                <a:lnTo>
                  <a:pt x="0" y="190500"/>
                </a:lnTo>
                <a:lnTo>
                  <a:pt x="38100" y="190500"/>
                </a:lnTo>
                <a:lnTo>
                  <a:pt x="38100" y="285750"/>
                </a:lnTo>
                <a:lnTo>
                  <a:pt x="133350" y="285750"/>
                </a:lnTo>
                <a:lnTo>
                  <a:pt x="133350" y="228600"/>
                </a:lnTo>
                <a:lnTo>
                  <a:pt x="171450" y="228600"/>
                </a:lnTo>
                <a:lnTo>
                  <a:pt x="171450" y="285750"/>
                </a:lnTo>
                <a:lnTo>
                  <a:pt x="266700" y="285750"/>
                </a:lnTo>
                <a:lnTo>
                  <a:pt x="266700" y="190500"/>
                </a:lnTo>
                <a:lnTo>
                  <a:pt x="304800" y="1905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name="Freeform 14" id="14"/>
          <p:cNvSpPr/>
          <p:nvPr/>
        </p:nvSpPr>
        <p:spPr>
          <a:xfrm rot="0">
            <a:off x="8483932" y="2463810"/>
            <a:ext cx="416717" cy="416717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>
            <a:alphaModFix amt="100000"/>
          </a:blip>
          <a:srcRect l="12500" r="12500"/>
          <a:stretch>
            <a:fillRect/>
          </a:stretch>
        </p:blipFill>
        <p:spPr>
          <a:xfrm rot="0">
            <a:off x="615557" y="1293101"/>
            <a:ext cx="3938035" cy="5250714"/>
          </a:xfrm>
          <a:prstGeom prst="rect">
            <a:avLst/>
          </a:prstGeom>
        </p:spPr>
      </p:pic>
      <p:sp>
        <p:nvSpPr>
          <p:cNvPr name="AutoShape 3" id="3"/>
          <p:cNvSpPr/>
          <p:nvPr/>
        </p:nvSpPr>
        <p:spPr>
          <a:xfrm rot="0">
            <a:off x="4232060" y="1718638"/>
            <a:ext cx="7211308" cy="4522346"/>
          </a:xfrm>
          <a:prstGeom prst="roundRect">
            <a:avLst>
              <a:gd fmla="val 4504" name="adj"/>
            </a:avLst>
          </a:prstGeom>
          <a:solidFill>
            <a:srgbClr val="FFFFFF">
              <a:alpha val="100000"/>
            </a:srgbClr>
          </a:solidFill>
          <a:ln/>
          <a:effectLst>
            <a:outerShdw dir="0" blurRad="381000" dist="0">
              <a:srgbClr val="000000">
                <a:alpha val="7000"/>
              </a:srgbClr>
            </a:outerShdw>
          </a:effectLst>
        </p:spPr>
      </p:sp>
      <p:sp>
        <p:nvSpPr>
          <p:cNvPr name="TextBox 4" id="4"/>
          <p:cNvSpPr txBox="true"/>
          <p:nvPr/>
        </p:nvSpPr>
        <p:spPr>
          <a:xfrm rot="0">
            <a:off x="4599214" y="2711090"/>
            <a:ext cx="6477000" cy="1257743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用概念名称替换ts_codes代码，通过3行展示最近3天各个概念的数据，提取各个概念的涨跌幅信息，编写函数index_ret()计算收益率。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599214" y="2143575"/>
            <a:ext cx="6477000" cy="645267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数据信息直观展示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599214" y="4589063"/>
            <a:ext cx="6477000" cy="1271524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进一步整理3日收益率数据信息，用于绘制THS概念的每日热图，提取所有的概念数据信息，开始绘制各个概念的涨幅热点图。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4599214" y="4153214"/>
            <a:ext cx="6477000" cy="645267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热图绘制与概念数据提取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跟踪热点板块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rot="0">
            <a:off x="6104876" y="1378835"/>
            <a:ext cx="1792838" cy="2272831"/>
          </a:xfrm>
          <a:custGeom>
            <a:avLst/>
            <a:gdLst/>
            <a:ahLst/>
            <a:cxnLst/>
            <a:rect r="r" b="b" t="t" l="l"/>
            <a:pathLst>
              <a:path h="1433765" w="1131249">
                <a:moveTo>
                  <a:pt x="1021990" y="1219741"/>
                </a:moveTo>
                <a:cubicBezTo>
                  <a:pt x="1029438" y="1168815"/>
                  <a:pt x="1033284" y="1117202"/>
                  <a:pt x="1033284" y="1065386"/>
                </a:cubicBezTo>
                <a:cubicBezTo>
                  <a:pt x="1033284" y="879172"/>
                  <a:pt x="984545" y="695792"/>
                  <a:pt x="892328" y="535122"/>
                </a:cubicBezTo>
                <a:cubicBezTo>
                  <a:pt x="800476" y="375059"/>
                  <a:pt x="667941" y="240783"/>
                  <a:pt x="509052" y="146745"/>
                </a:cubicBezTo>
                <a:cubicBezTo>
                  <a:pt x="373844" y="66713"/>
                  <a:pt x="222323" y="17893"/>
                  <a:pt x="65944" y="3320"/>
                </a:cubicBezTo>
                <a:cubicBezTo>
                  <a:pt x="30482" y="0"/>
                  <a:pt x="0" y="28216"/>
                  <a:pt x="0" y="63839"/>
                </a:cubicBezTo>
                <a:lnTo>
                  <a:pt x="0" y="63839"/>
                </a:lnTo>
                <a:cubicBezTo>
                  <a:pt x="0" y="95091"/>
                  <a:pt x="23722" y="121363"/>
                  <a:pt x="54812" y="124237"/>
                </a:cubicBezTo>
                <a:cubicBezTo>
                  <a:pt x="193338" y="137151"/>
                  <a:pt x="327534" y="180425"/>
                  <a:pt x="447237" y="251267"/>
                </a:cubicBezTo>
                <a:cubicBezTo>
                  <a:pt x="588071" y="334618"/>
                  <a:pt x="705588" y="453674"/>
                  <a:pt x="786996" y="595560"/>
                </a:cubicBezTo>
                <a:cubicBezTo>
                  <a:pt x="868687" y="737892"/>
                  <a:pt x="911840" y="900344"/>
                  <a:pt x="911840" y="1065386"/>
                </a:cubicBezTo>
                <a:cubicBezTo>
                  <a:pt x="911840" y="1108741"/>
                  <a:pt x="908723" y="1151894"/>
                  <a:pt x="902853" y="1194521"/>
                </a:cubicBezTo>
                <a:lnTo>
                  <a:pt x="828975" y="1178855"/>
                </a:lnTo>
                <a:cubicBezTo>
                  <a:pt x="812661" y="1175414"/>
                  <a:pt x="799383" y="1192092"/>
                  <a:pt x="806427" y="1207232"/>
                </a:cubicBezTo>
                <a:lnTo>
                  <a:pt x="904918" y="1418261"/>
                </a:lnTo>
                <a:cubicBezTo>
                  <a:pt x="910545" y="1430284"/>
                  <a:pt x="926009" y="1433765"/>
                  <a:pt x="936210" y="1425264"/>
                </a:cubicBezTo>
                <a:lnTo>
                  <a:pt x="1118254" y="1273621"/>
                </a:lnTo>
                <a:cubicBezTo>
                  <a:pt x="1131249" y="1262813"/>
                  <a:pt x="1126026" y="1241763"/>
                  <a:pt x="1109510" y="1238281"/>
                </a:cubicBezTo>
                <a:lnTo>
                  <a:pt x="1021990" y="1219741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name="Freeform 3" id="3"/>
          <p:cNvSpPr/>
          <p:nvPr/>
        </p:nvSpPr>
        <p:spPr>
          <a:xfrm rot="0">
            <a:off x="4757744" y="3907781"/>
            <a:ext cx="2692853" cy="862177"/>
          </a:xfrm>
          <a:custGeom>
            <a:avLst/>
            <a:gdLst/>
            <a:ahLst/>
            <a:cxnLst/>
            <a:rect r="r" b="b" t="t" l="l"/>
            <a:pathLst>
              <a:path h="548723" w="1701225">
                <a:moveTo>
                  <a:pt x="1661351" y="15585"/>
                </a:moveTo>
                <a:cubicBezTo>
                  <a:pt x="1634350" y="0"/>
                  <a:pt x="1599900" y="7368"/>
                  <a:pt x="1581724" y="32709"/>
                </a:cubicBezTo>
                <a:cubicBezTo>
                  <a:pt x="1504648" y="140025"/>
                  <a:pt x="1405550" y="230743"/>
                  <a:pt x="1291271" y="297861"/>
                </a:cubicBezTo>
                <a:cubicBezTo>
                  <a:pt x="1146996" y="382548"/>
                  <a:pt x="981792" y="427320"/>
                  <a:pt x="813511" y="427320"/>
                </a:cubicBezTo>
                <a:cubicBezTo>
                  <a:pt x="645231" y="427320"/>
                  <a:pt x="479986" y="382548"/>
                  <a:pt x="335752" y="297861"/>
                </a:cubicBezTo>
                <a:cubicBezTo>
                  <a:pt x="290453" y="271265"/>
                  <a:pt x="247624" y="240864"/>
                  <a:pt x="207547" y="207305"/>
                </a:cubicBezTo>
                <a:lnTo>
                  <a:pt x="264990" y="152695"/>
                </a:lnTo>
                <a:cubicBezTo>
                  <a:pt x="277094" y="141199"/>
                  <a:pt x="270860" y="120796"/>
                  <a:pt x="254384" y="118043"/>
                </a:cubicBezTo>
                <a:lnTo>
                  <a:pt x="24694" y="79667"/>
                </a:lnTo>
                <a:cubicBezTo>
                  <a:pt x="11618" y="77481"/>
                  <a:pt x="0" y="88290"/>
                  <a:pt x="1214" y="101487"/>
                </a:cubicBezTo>
                <a:lnTo>
                  <a:pt x="23074" y="337411"/>
                </a:lnTo>
                <a:cubicBezTo>
                  <a:pt x="24653" y="354252"/>
                  <a:pt x="44934" y="361862"/>
                  <a:pt x="57160" y="350204"/>
                </a:cubicBezTo>
                <a:lnTo>
                  <a:pt x="118974" y="291465"/>
                </a:lnTo>
                <a:cubicBezTo>
                  <a:pt x="167228" y="332918"/>
                  <a:pt x="219206" y="370201"/>
                  <a:pt x="274301" y="402546"/>
                </a:cubicBezTo>
                <a:cubicBezTo>
                  <a:pt x="437197" y="498203"/>
                  <a:pt x="623654" y="548723"/>
                  <a:pt x="813552" y="548723"/>
                </a:cubicBezTo>
                <a:cubicBezTo>
                  <a:pt x="1003449" y="548723"/>
                  <a:pt x="1189906" y="498162"/>
                  <a:pt x="1352803" y="402546"/>
                </a:cubicBezTo>
                <a:cubicBezTo>
                  <a:pt x="1481573" y="326927"/>
                  <a:pt x="1593302" y="224792"/>
                  <a:pt x="1680215" y="103915"/>
                </a:cubicBezTo>
                <a:cubicBezTo>
                  <a:pt x="1701225" y="74648"/>
                  <a:pt x="1692602" y="33640"/>
                  <a:pt x="1661351" y="15585"/>
                </a:cubicBezTo>
                <a:lnTo>
                  <a:pt x="1661351" y="15585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name="Freeform 4" id="4"/>
          <p:cNvSpPr/>
          <p:nvPr/>
        </p:nvSpPr>
        <p:spPr>
          <a:xfrm rot="0">
            <a:off x="4352624" y="1317392"/>
            <a:ext cx="1423750" cy="2506003"/>
          </a:xfrm>
          <a:custGeom>
            <a:avLst/>
            <a:gdLst/>
            <a:ahLst/>
            <a:cxnLst/>
            <a:rect r="r" b="b" t="t" l="l"/>
            <a:pathLst>
              <a:path h="1586986" w="897753">
                <a:moveTo>
                  <a:pt x="879091" y="68939"/>
                </a:moveTo>
                <a:lnTo>
                  <a:pt x="651060" y="4574"/>
                </a:lnTo>
                <a:cubicBezTo>
                  <a:pt x="634787" y="0"/>
                  <a:pt x="620375" y="16192"/>
                  <a:pt x="626852" y="31777"/>
                </a:cubicBezTo>
                <a:lnTo>
                  <a:pt x="662314" y="117436"/>
                </a:lnTo>
                <a:cubicBezTo>
                  <a:pt x="614789" y="136867"/>
                  <a:pt x="568600" y="159779"/>
                  <a:pt x="524192" y="186052"/>
                </a:cubicBezTo>
                <a:cubicBezTo>
                  <a:pt x="365343" y="280049"/>
                  <a:pt x="232808" y="414366"/>
                  <a:pt x="140915" y="574429"/>
                </a:cubicBezTo>
                <a:cubicBezTo>
                  <a:pt x="48739" y="735099"/>
                  <a:pt x="0" y="918438"/>
                  <a:pt x="0" y="1104693"/>
                </a:cubicBezTo>
                <a:cubicBezTo>
                  <a:pt x="0" y="1255566"/>
                  <a:pt x="31980" y="1404375"/>
                  <a:pt x="93147" y="1540919"/>
                </a:cubicBezTo>
                <a:cubicBezTo>
                  <a:pt x="107923" y="1573870"/>
                  <a:pt x="147797" y="1586986"/>
                  <a:pt x="179049" y="1568932"/>
                </a:cubicBezTo>
                <a:lnTo>
                  <a:pt x="179049" y="1568932"/>
                </a:lnTo>
                <a:cubicBezTo>
                  <a:pt x="205969" y="1553387"/>
                  <a:pt x="216818" y="1519990"/>
                  <a:pt x="204106" y="1491653"/>
                </a:cubicBezTo>
                <a:cubicBezTo>
                  <a:pt x="149821" y="1370573"/>
                  <a:pt x="121444" y="1238564"/>
                  <a:pt x="121444" y="1104693"/>
                </a:cubicBezTo>
                <a:cubicBezTo>
                  <a:pt x="121444" y="939650"/>
                  <a:pt x="164597" y="777199"/>
                  <a:pt x="246288" y="634908"/>
                </a:cubicBezTo>
                <a:cubicBezTo>
                  <a:pt x="327736" y="493021"/>
                  <a:pt x="445213" y="373965"/>
                  <a:pt x="586047" y="290615"/>
                </a:cubicBezTo>
                <a:cubicBezTo>
                  <a:pt x="625516" y="267257"/>
                  <a:pt x="666564" y="246935"/>
                  <a:pt x="708786" y="229690"/>
                </a:cubicBezTo>
                <a:lnTo>
                  <a:pt x="736556" y="296768"/>
                </a:lnTo>
                <a:cubicBezTo>
                  <a:pt x="742952" y="312191"/>
                  <a:pt x="764205" y="313689"/>
                  <a:pt x="772706" y="299318"/>
                </a:cubicBezTo>
                <a:lnTo>
                  <a:pt x="891033" y="98733"/>
                </a:lnTo>
                <a:cubicBezTo>
                  <a:pt x="897753" y="87277"/>
                  <a:pt x="891883" y="72542"/>
                  <a:pt x="879091" y="68939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name="Freeform 5" id="5"/>
          <p:cNvSpPr/>
          <p:nvPr/>
        </p:nvSpPr>
        <p:spPr>
          <a:xfrm rot="0">
            <a:off x="4710489" y="1766850"/>
            <a:ext cx="1267038" cy="1900623"/>
          </a:xfrm>
          <a:custGeom>
            <a:avLst/>
            <a:gdLst/>
            <a:ahLst/>
            <a:cxnLst/>
            <a:rect r="r" b="b" t="t" l="l"/>
            <a:pathLst>
              <a:path h="1193225" w="795457">
                <a:moveTo>
                  <a:pt x="106466" y="397688"/>
                </a:moveTo>
                <a:cubicBezTo>
                  <a:pt x="38741" y="514719"/>
                  <a:pt x="0" y="650574"/>
                  <a:pt x="0" y="795457"/>
                </a:cubicBezTo>
                <a:cubicBezTo>
                  <a:pt x="0" y="940339"/>
                  <a:pt x="38781" y="1076235"/>
                  <a:pt x="106466" y="1193225"/>
                </a:cubicBezTo>
                <a:lnTo>
                  <a:pt x="795457" y="795457"/>
                </a:lnTo>
                <a:lnTo>
                  <a:pt x="795457" y="0"/>
                </a:lnTo>
                <a:cubicBezTo>
                  <a:pt x="501036" y="0"/>
                  <a:pt x="244021" y="159941"/>
                  <a:pt x="106466" y="39768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/>
        </p:spPr>
      </p:sp>
      <p:sp>
        <p:nvSpPr>
          <p:cNvPr name="Freeform 6" id="6"/>
          <p:cNvSpPr/>
          <p:nvPr/>
        </p:nvSpPr>
        <p:spPr>
          <a:xfrm rot="0">
            <a:off x="6106490" y="1766850"/>
            <a:ext cx="1267038" cy="1900623"/>
          </a:xfrm>
          <a:custGeom>
            <a:avLst/>
            <a:gdLst/>
            <a:ahLst/>
            <a:cxnLst/>
            <a:rect r="r" b="b" t="t" l="l"/>
            <a:pathLst>
              <a:path h="1193225" w="795457">
                <a:moveTo>
                  <a:pt x="688991" y="397688"/>
                </a:moveTo>
                <a:cubicBezTo>
                  <a:pt x="551436" y="159941"/>
                  <a:pt x="294420" y="0"/>
                  <a:pt x="0" y="0"/>
                </a:cubicBezTo>
                <a:lnTo>
                  <a:pt x="0" y="795457"/>
                </a:lnTo>
                <a:lnTo>
                  <a:pt x="688991" y="1193225"/>
                </a:lnTo>
                <a:cubicBezTo>
                  <a:pt x="756716" y="1076194"/>
                  <a:pt x="795457" y="940339"/>
                  <a:pt x="795457" y="795457"/>
                </a:cubicBezTo>
                <a:cubicBezTo>
                  <a:pt x="795457" y="650574"/>
                  <a:pt x="756675" y="514679"/>
                  <a:pt x="688991" y="39768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/>
        </p:spPr>
      </p:sp>
      <p:sp>
        <p:nvSpPr>
          <p:cNvPr name="Freeform 7" id="7"/>
          <p:cNvSpPr/>
          <p:nvPr/>
        </p:nvSpPr>
        <p:spPr>
          <a:xfrm rot="0">
            <a:off x="4944552" y="3137057"/>
            <a:ext cx="2194911" cy="1267038"/>
          </a:xfrm>
          <a:custGeom>
            <a:avLst/>
            <a:gdLst/>
            <a:ahLst/>
            <a:cxnLst/>
            <a:rect r="r" b="b" t="t" l="l"/>
            <a:pathLst>
              <a:path h="795457" w="1377982">
                <a:moveTo>
                  <a:pt x="688991" y="0"/>
                </a:moveTo>
                <a:lnTo>
                  <a:pt x="0" y="397769"/>
                </a:lnTo>
                <a:cubicBezTo>
                  <a:pt x="137555" y="635515"/>
                  <a:pt x="394571" y="795457"/>
                  <a:pt x="688991" y="795457"/>
                </a:cubicBezTo>
                <a:cubicBezTo>
                  <a:pt x="983411" y="795457"/>
                  <a:pt x="1240427" y="635515"/>
                  <a:pt x="1377982" y="397769"/>
                </a:cubicBezTo>
                <a:lnTo>
                  <a:pt x="688991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/>
        </p:spPr>
      </p:sp>
      <p:sp>
        <p:nvSpPr>
          <p:cNvPr name="Freeform 8" id="8"/>
          <p:cNvSpPr/>
          <p:nvPr/>
        </p:nvSpPr>
        <p:spPr>
          <a:xfrm rot="0">
            <a:off x="5097271" y="2367420"/>
            <a:ext cx="563222" cy="563222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50749" y="121920"/>
                </a:moveTo>
                <a:lnTo>
                  <a:pt x="152400" y="182880"/>
                </a:lnTo>
                <a:lnTo>
                  <a:pt x="304800" y="91440"/>
                </a:lnTo>
                <a:lnTo>
                  <a:pt x="152400" y="0"/>
                </a:lnTo>
                <a:lnTo>
                  <a:pt x="0" y="91440"/>
                </a:lnTo>
                <a:lnTo>
                  <a:pt x="152400" y="91440"/>
                </a:lnTo>
                <a:lnTo>
                  <a:pt x="152400" y="121920"/>
                </a:lnTo>
                <a:lnTo>
                  <a:pt x="50749" y="121920"/>
                </a:lnTo>
                <a:close/>
                <a:moveTo>
                  <a:pt x="0" y="121920"/>
                </a:moveTo>
                <a:lnTo>
                  <a:pt x="0" y="243840"/>
                </a:lnTo>
                <a:lnTo>
                  <a:pt x="30480" y="210007"/>
                </a:lnTo>
                <a:lnTo>
                  <a:pt x="30480" y="140208"/>
                </a:lnTo>
                <a:lnTo>
                  <a:pt x="0" y="121920"/>
                </a:lnTo>
                <a:close/>
                <a:moveTo>
                  <a:pt x="152400" y="304800"/>
                </a:moveTo>
                <a:lnTo>
                  <a:pt x="45720" y="240792"/>
                </a:lnTo>
                <a:lnTo>
                  <a:pt x="45720" y="149352"/>
                </a:lnTo>
                <a:lnTo>
                  <a:pt x="152400" y="213360"/>
                </a:lnTo>
                <a:lnTo>
                  <a:pt x="259080" y="149352"/>
                </a:lnTo>
                <a:lnTo>
                  <a:pt x="259080" y="240792"/>
                </a:lnTo>
                <a:lnTo>
                  <a:pt x="152400" y="30480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name="Freeform 9" id="9"/>
          <p:cNvSpPr/>
          <p:nvPr/>
        </p:nvSpPr>
        <p:spPr>
          <a:xfrm rot="0">
            <a:off x="6428529" y="2367420"/>
            <a:ext cx="473550" cy="473550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name="Freeform 10" id="10"/>
          <p:cNvSpPr/>
          <p:nvPr/>
        </p:nvSpPr>
        <p:spPr>
          <a:xfrm rot="0">
            <a:off x="5736942" y="3465511"/>
            <a:ext cx="610131" cy="610131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274320" y="243840"/>
                </a:moveTo>
                <a:lnTo>
                  <a:pt x="304800" y="243840"/>
                </a:lnTo>
                <a:lnTo>
                  <a:pt x="304800" y="259080"/>
                </a:lnTo>
                <a:cubicBezTo>
                  <a:pt x="304800" y="267500"/>
                  <a:pt x="297980" y="274320"/>
                  <a:pt x="289560" y="274320"/>
                </a:cubicBezTo>
                <a:lnTo>
                  <a:pt x="289560" y="274320"/>
                </a:lnTo>
                <a:lnTo>
                  <a:pt x="15240" y="274320"/>
                </a:lnTo>
                <a:cubicBezTo>
                  <a:pt x="6820" y="274320"/>
                  <a:pt x="0" y="267500"/>
                  <a:pt x="0" y="259080"/>
                </a:cubicBezTo>
                <a:lnTo>
                  <a:pt x="0" y="259080"/>
                </a:lnTo>
                <a:lnTo>
                  <a:pt x="0" y="243840"/>
                </a:lnTo>
                <a:lnTo>
                  <a:pt x="30480" y="243840"/>
                </a:lnTo>
                <a:lnTo>
                  <a:pt x="30480" y="60960"/>
                </a:lnTo>
                <a:cubicBezTo>
                  <a:pt x="30480" y="44196"/>
                  <a:pt x="44196" y="30480"/>
                  <a:pt x="60960" y="30480"/>
                </a:cubicBezTo>
                <a:lnTo>
                  <a:pt x="243840" y="30480"/>
                </a:lnTo>
                <a:cubicBezTo>
                  <a:pt x="260671" y="30480"/>
                  <a:pt x="274320" y="44129"/>
                  <a:pt x="274320" y="60960"/>
                </a:cubicBezTo>
                <a:lnTo>
                  <a:pt x="274320" y="60960"/>
                </a:lnTo>
                <a:lnTo>
                  <a:pt x="274320" y="243840"/>
                </a:lnTo>
                <a:close/>
                <a:moveTo>
                  <a:pt x="60960" y="60960"/>
                </a:moveTo>
                <a:lnTo>
                  <a:pt x="60960" y="198120"/>
                </a:lnTo>
                <a:lnTo>
                  <a:pt x="243840" y="198120"/>
                </a:lnTo>
                <a:lnTo>
                  <a:pt x="243840" y="60960"/>
                </a:lnTo>
                <a:lnTo>
                  <a:pt x="60960" y="60960"/>
                </a:lnTo>
                <a:close/>
                <a:moveTo>
                  <a:pt x="121920" y="228600"/>
                </a:moveTo>
                <a:lnTo>
                  <a:pt x="121920" y="243840"/>
                </a:lnTo>
                <a:lnTo>
                  <a:pt x="182880" y="243840"/>
                </a:lnTo>
                <a:lnTo>
                  <a:pt x="182880" y="228600"/>
                </a:lnTo>
                <a:lnTo>
                  <a:pt x="121920" y="22860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name="TextBox 11" id="11"/>
          <p:cNvSpPr txBox="true"/>
          <p:nvPr/>
        </p:nvSpPr>
        <p:spPr>
          <a:xfrm rot="0">
            <a:off x="475549" y="1867680"/>
            <a:ext cx="3679848" cy="555879"/>
          </a:xfrm>
          <a:prstGeom prst="rect">
            <a:avLst/>
          </a:prstGeom>
          <a:ln/>
        </p:spPr>
        <p:txBody>
          <a:bodyPr anchor="b" rtlCol="false" lIns="114300" rIns="114300" tIns="57150" bIns="57150" anchorCtr="false"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模块导入与token设置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75549" y="2489556"/>
            <a:ext cx="3679848" cy="1092955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导入需要的模块和token，分别设置显示的列长和行数，获取2022年2季度大牛股新华制药(000965.SZ)的日线行情数据。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8036602" y="1867680"/>
            <a:ext cx="3679848" cy="555879"/>
          </a:xfrm>
          <a:prstGeom prst="rect">
            <a:avLst/>
          </a:prstGeom>
          <a:ln/>
        </p:spPr>
        <p:txBody>
          <a:bodyPr anchor="b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模型一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8036602" y="2489556"/>
            <a:ext cx="3679848" cy="1092955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使用模型分析股票，第一种模型用第一天和最后一天的收盘价计算斜率k，把第一天的收盘价设为截距b。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4137603" y="4916262"/>
            <a:ext cx="3679848" cy="555879"/>
          </a:xfrm>
          <a:prstGeom prst="rect">
            <a:avLst/>
          </a:prstGeom>
          <a:ln/>
        </p:spPr>
        <p:txBody>
          <a:bodyPr anchor="ctr" rtlCol="false" lIns="114300" rIns="114300" tIns="57150" bIns="57150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模型二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4137603" y="5472140"/>
            <a:ext cx="3679848" cy="1105226"/>
          </a:xfrm>
          <a:prstGeom prst="rect">
            <a:avLst/>
          </a:prstGeom>
          <a:ln/>
        </p:spPr>
        <p:txBody>
          <a:bodyPr anchor="t" rtlCol="false" lIns="114300" rIns="114300" tIns="57150" bIns="57150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以最近的momentum天为例计算其斜率k，通过slope_num计算出一共有多少个斜率，通过slope打印输出每个斜率。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数据建模和评估分析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6303259" y="1394815"/>
            <a:ext cx="5242560" cy="2194560"/>
          </a:xfrm>
          <a:prstGeom prst="roundRect">
            <a:avLst/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AutoShape 3" id="3"/>
          <p:cNvSpPr/>
          <p:nvPr/>
        </p:nvSpPr>
        <p:spPr>
          <a:xfrm rot="0">
            <a:off x="6303259" y="3911005"/>
            <a:ext cx="5242560" cy="2194560"/>
          </a:xfrm>
          <a:prstGeom prst="roundRect">
            <a:avLst/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AutoShape 4" id="4"/>
          <p:cNvSpPr/>
          <p:nvPr/>
        </p:nvSpPr>
        <p:spPr>
          <a:xfrm rot="0">
            <a:off x="715856" y="3911005"/>
            <a:ext cx="5242560" cy="2194560"/>
          </a:xfrm>
          <a:prstGeom prst="roundRect">
            <a:avLst/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AutoShape 5" id="5"/>
          <p:cNvSpPr/>
          <p:nvPr/>
        </p:nvSpPr>
        <p:spPr>
          <a:xfrm rot="0">
            <a:off x="715856" y="1378942"/>
            <a:ext cx="5242560" cy="2194560"/>
          </a:xfrm>
          <a:prstGeom prst="roundRect">
            <a:avLst/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TextBox 6" id="6"/>
          <p:cNvSpPr txBox="true"/>
          <p:nvPr/>
        </p:nvSpPr>
        <p:spPr>
          <a:xfrm rot="0">
            <a:off x="6703007" y="4126373"/>
            <a:ext cx="4295775" cy="628650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模型六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703007" y="4705286"/>
            <a:ext cx="4476750" cy="120967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使用机器学习库Tensorflow实现全连接层，这是一个回归算法问题，首先导入Tensorflow，并提取3列数据进行建模。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98702" y="1610183"/>
            <a:ext cx="4295775" cy="628650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模型三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98702" y="2189096"/>
            <a:ext cx="4476750" cy="120967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计算r平方值，用第二种模型处理数据，方案用所有的数据点来进行线性回归，拟合出斜率k和截距b，并带入年化收益。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6686105" y="1610183"/>
            <a:ext cx="4295775" cy="628650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模型四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6686105" y="2189096"/>
            <a:ext cx="4476750" cy="120967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根据行情调整Momentum值，Momentum参数为要选取的数据长度，设置参数Momentum=29，取29天的数据进行模型的拟合。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98702" y="4126373"/>
            <a:ext cx="4295775" cy="628650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模型五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98702" y="4705286"/>
            <a:ext cx="4476750" cy="120967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使用机器学习库Scikit-Learn实现多参数回归，在里面加入了交易量Vol，并且可以试验多项式回归。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数据建模和评估分析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98539" y="1671764"/>
            <a:ext cx="7924800" cy="2162175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b="true" sz="10725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THANKS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598539" y="3724145"/>
            <a:ext cx="4943475" cy="628650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7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感谢观看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0" y="0"/>
            <a:ext cx="12192000" cy="6858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9776770" y="663596"/>
            <a:ext cx="2197085" cy="766889"/>
          </a:xfrm>
          <a:prstGeom prst="rect">
            <a:avLst/>
          </a:prstGeom>
          <a:ln/>
        </p:spPr>
        <p:txBody>
          <a:bodyPr anchor="b" rtlCol="false" lIns="114300" rIns="114300" tIns="57150" bIns="57150" anchorCtr="true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200">
                <a:solidFill>
                  <a:srgbClr val="232323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CATALOGUE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7492225" y="198162"/>
            <a:ext cx="4405428" cy="977265"/>
          </a:xfrm>
          <a:prstGeom prst="rect">
            <a:avLst/>
          </a:prstGeom>
          <a:ln/>
        </p:spPr>
        <p:txBody>
          <a:bodyPr anchor="b" rtlCol="false" lIns="91440" rIns="91440" tIns="45720" bIns="45720" anchorCtr="false" vert="horz" wrap="square">
            <a:normAutofit/>
          </a:bodyPr>
          <a:lstStyle/>
          <a:p>
            <a:pPr algn="r">
              <a:lnSpc>
                <a:spcPct val="100000"/>
              </a:lnSpc>
              <a:spcBef>
                <a:spcPts val="375"/>
              </a:spcBef>
            </a:pPr>
            <a:r>
              <a:rPr lang="en-US" b="true" sz="54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 录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929543" y="1484275"/>
            <a:ext cx="6612681" cy="4969951"/>
          </a:xfrm>
          <a:prstGeom prst="rect">
            <a:avLst/>
          </a:prstGeom>
          <a:ln/>
        </p:spPr>
        <p:txBody>
          <a:bodyPr anchor="ctr" rtlCol="false" lIns="91440" rIns="91440" tIns="45720" bIns="45720" anchorCtr="false" vert="horz" wrap="square">
            <a:noAutofit/>
          </a:bodyPr>
          <a:lstStyle/>
          <a:p>
            <a:pPr lvl="0" indent="-203200" marL="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爬取股票实时涨幅榜信息</a:t>
            </a:r>
          </a:p>
          <a:p>
            <a:pPr lvl="0" indent="-203200" marL="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AI选股系统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356704" y="2388266"/>
            <a:ext cx="5981700" cy="137160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b="true" sz="66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853596" y="4258462"/>
            <a:ext cx="10484808" cy="1798058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b="true" sz="405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爬取股票实时涨幅榜信息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>
            <a:alphaModFix amt="100000"/>
          </a:blip>
          <a:srcRect l="16667" r="16667"/>
          <a:stretch>
            <a:fillRect/>
          </a:stretch>
        </p:blipFill>
        <p:spPr>
          <a:xfrm rot="0">
            <a:off x="425795" y="2384018"/>
            <a:ext cx="3415971" cy="3415971"/>
          </a:xfrm>
          <a:prstGeom prst="ellipse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准备Selenium环境</a:t>
            </a:r>
          </a:p>
        </p:txBody>
      </p:sp>
      <p:sp>
        <p:nvSpPr>
          <p:cNvPr name="AutoShape 4" id="4"/>
          <p:cNvSpPr/>
          <p:nvPr/>
        </p:nvSpPr>
        <p:spPr>
          <a:xfrm rot="0">
            <a:off x="4113475" y="1643082"/>
            <a:ext cx="3657600" cy="2219857"/>
          </a:xfrm>
          <a:prstGeom prst="roundRect">
            <a:avLst>
              <a:gd fmla="val 16667" name="adj"/>
            </a:avLst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TextBox 5" id="5"/>
          <p:cNvSpPr txBox="true"/>
          <p:nvPr/>
        </p:nvSpPr>
        <p:spPr>
          <a:xfrm rot="0">
            <a:off x="4312581" y="1893684"/>
            <a:ext cx="3251104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Selenium自动化测试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312581" y="2463837"/>
            <a:ext cx="3251104" cy="1055857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Selenium是一个用电脑模拟人操作浏览器网页的工具，可以实现自动化测试等操作。</a:t>
            </a:r>
          </a:p>
        </p:txBody>
      </p:sp>
      <p:sp>
        <p:nvSpPr>
          <p:cNvPr name="AutoShape 7" id="7"/>
          <p:cNvSpPr/>
          <p:nvPr/>
        </p:nvSpPr>
        <p:spPr>
          <a:xfrm rot="0">
            <a:off x="8070842" y="1650556"/>
            <a:ext cx="3657600" cy="2219857"/>
          </a:xfrm>
          <a:prstGeom prst="roundRect">
            <a:avLst>
              <a:gd fmla="val 16667" name="adj"/>
            </a:avLst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TextBox 8" id="8"/>
          <p:cNvSpPr txBox="true"/>
          <p:nvPr/>
        </p:nvSpPr>
        <p:spPr>
          <a:xfrm rot="0">
            <a:off x="8269948" y="1901159"/>
            <a:ext cx="3251104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下载浏览器驱动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8269948" y="2471312"/>
            <a:ext cx="3251104" cy="1055857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需要下载和你浏览器版本相对应的驱动chromedriver。</a:t>
            </a:r>
          </a:p>
        </p:txBody>
      </p:sp>
      <p:sp>
        <p:nvSpPr>
          <p:cNvPr name="AutoShape 10" id="10"/>
          <p:cNvSpPr/>
          <p:nvPr/>
        </p:nvSpPr>
        <p:spPr>
          <a:xfrm rot="0">
            <a:off x="4120950" y="4294709"/>
            <a:ext cx="3657600" cy="2219857"/>
          </a:xfrm>
          <a:prstGeom prst="roundRect">
            <a:avLst>
              <a:gd fmla="val 16667" name="adj"/>
            </a:avLst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TextBox 11" id="11"/>
          <p:cNvSpPr txBox="true"/>
          <p:nvPr/>
        </p:nvSpPr>
        <p:spPr>
          <a:xfrm rot="0">
            <a:off x="4320056" y="4545312"/>
            <a:ext cx="3251104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编写配置程序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320056" y="5115465"/>
            <a:ext cx="3251104" cy="1055857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接下来编写配置程序，在初始化函数中设置要爬取的网址和Selenium配置信息。</a:t>
            </a:r>
          </a:p>
        </p:txBody>
      </p:sp>
      <p:sp>
        <p:nvSpPr>
          <p:cNvPr name="AutoShape 13" id="13"/>
          <p:cNvSpPr/>
          <p:nvPr/>
        </p:nvSpPr>
        <p:spPr>
          <a:xfrm rot="0">
            <a:off x="8078316" y="4302184"/>
            <a:ext cx="3657600" cy="2219857"/>
          </a:xfrm>
          <a:prstGeom prst="roundRect">
            <a:avLst>
              <a:gd fmla="val 16667" name="adj"/>
            </a:avLst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TextBox 14" id="14"/>
          <p:cNvSpPr txBox="true"/>
          <p:nvPr/>
        </p:nvSpPr>
        <p:spPr>
          <a:xfrm rot="0">
            <a:off x="8277423" y="4552787"/>
            <a:ext cx="3251104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启动驱动chromedriver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8277423" y="5122940"/>
            <a:ext cx="3251104" cy="1055857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编写函数run()启动驱动chromedriver，即可开始爬取数据。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751642" y="4006380"/>
            <a:ext cx="7813795" cy="1827334"/>
          </a:xfrm>
          <a:prstGeom prst="roundRect">
            <a:avLst>
              <a:gd fmla="val 16667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AutoShape 3" id="3"/>
          <p:cNvSpPr/>
          <p:nvPr/>
        </p:nvSpPr>
        <p:spPr>
          <a:xfrm rot="0">
            <a:off x="751642" y="1920540"/>
            <a:ext cx="7813795" cy="1827334"/>
          </a:xfrm>
          <a:prstGeom prst="roundRect">
            <a:avLst>
              <a:gd fmla="val 16667" name="adj"/>
            </a:avLst>
          </a:prstGeom>
          <a:solidFill>
            <a:schemeClr val="lt2">
              <a:alpha val="80000"/>
            </a:schemeClr>
          </a:solidFill>
          <a:ln/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>
            <a:alphaModFix amt="100000"/>
          </a:blip>
          <a:srcRect l="18750" r="18750"/>
          <a:stretch>
            <a:fillRect/>
          </a:stretch>
        </p:blipFill>
        <p:spPr>
          <a:xfrm rot="0">
            <a:off x="7804005" y="1329783"/>
            <a:ext cx="3831201" cy="5108268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030579" y="2089154"/>
            <a:ext cx="6238875" cy="637972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编写爬虫程序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30579" y="2610429"/>
            <a:ext cx="6238875" cy="950067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编写函数major(self)开始爬取数据，提取深A、沪A和创A板块的股票数据信息。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30579" y="4183053"/>
            <a:ext cx="6238875" cy="637972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数据存储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30579" y="4712439"/>
            <a:ext cx="6238875" cy="936429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将提取到的数据转换为列表形式，并写入到指定名字的Excel文件中，便于后续分析。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爬取数据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>
            <a:alphaModFix amt="70000"/>
          </a:blip>
          <a:srcRect t="17612" b="17612"/>
          <a:stretch>
            <a:fillRect/>
          </a:stretch>
        </p:blipFill>
        <p:spPr>
          <a:xfrm rot="0">
            <a:off x="1415276" y="1633786"/>
            <a:ext cx="2433158" cy="2364134"/>
          </a:xfrm>
          <a:prstGeom prst="ellipse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795406" y="4346209"/>
            <a:ext cx="10658475" cy="1928103"/>
          </a:xfrm>
          <a:prstGeom prst="rect">
            <a:avLst/>
          </a:prstGeom>
          <a:ln/>
        </p:spPr>
        <p:txBody>
          <a:bodyPr anchor="t" rtlCol="false" lIns="123825" rIns="57150" tIns="123825" bIns="123825" anchorCtr="true" vert="horz" wrap="square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b="true" sz="15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编写函数</a:t>
            </a:r>
          </a:p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编写函数industryNmae()，用于提取抓取到股票的所属行业值，为后续分析提供更多信息。</a:t>
            </a:r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70000"/>
          </a:blip>
          <a:srcRect l="12391" r="12391"/>
          <a:stretch>
            <a:fillRect/>
          </a:stretch>
        </p:blipFill>
        <p:spPr>
          <a:xfrm rot="0">
            <a:off x="4855037" y="1620933"/>
            <a:ext cx="2433158" cy="2364134"/>
          </a:xfrm>
          <a:prstGeom prst="ellipse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>
            <a:alphaModFix amt="70000"/>
          </a:blip>
          <a:srcRect l="15693" r="15693"/>
          <a:stretch>
            <a:fillRect/>
          </a:stretch>
        </p:blipFill>
        <p:spPr>
          <a:xfrm rot="0">
            <a:off x="8349233" y="1615605"/>
            <a:ext cx="2433158" cy="2364134"/>
          </a:xfrm>
          <a:prstGeom prst="ellipse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获取指定股票所属行业信息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 l="11405" r="11405" t="0"/>
          <a:stretch>
            <a:fillRect/>
          </a:stretch>
        </p:blipFill>
        <p:spPr>
          <a:xfrm rot="0">
            <a:off x="875314" y="2169726"/>
            <a:ext cx="2050689" cy="3916435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/>
          <a:srcRect l="35273" r="35273"/>
          <a:stretch>
            <a:fillRect/>
          </a:stretch>
        </p:blipFill>
        <p:spPr>
          <a:xfrm rot="0">
            <a:off x="5430979" y="2169726"/>
            <a:ext cx="2050689" cy="3916435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rcRect l="32561" r="32561"/>
          <a:stretch>
            <a:fillRect/>
          </a:stretch>
        </p:blipFill>
        <p:spPr>
          <a:xfrm rot="0">
            <a:off x="3153146" y="1697364"/>
            <a:ext cx="2050689" cy="3916435"/>
          </a:xfrm>
          <a:prstGeom prst="rect">
            <a:avLst/>
          </a:prstGeom>
        </p:spPr>
      </p:pic>
      <p:sp>
        <p:nvSpPr>
          <p:cNvPr name="AutoShape 5" id="5"/>
          <p:cNvSpPr/>
          <p:nvPr/>
        </p:nvSpPr>
        <p:spPr>
          <a:xfrm rot="0">
            <a:off x="7851998" y="2723144"/>
            <a:ext cx="3834950" cy="1465716"/>
          </a:xfrm>
          <a:prstGeom prst="rect">
            <a:avLst/>
          </a:prstGeom>
          <a:noFill/>
          <a:ln/>
        </p:spPr>
        <p:txBody>
          <a:bodyPr anchor="t" rtlCol="false" tIns="45720" lIns="91440" bIns="45720" rIns="91440" anchorCtr="false" vert="horz" wrap="square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编写函数getAbankuai(self)，用于获取涨幅榜板块的信息，包括涨幅排名、涨幅、股票代码、股票名称和上市时间等信息。</a:t>
            </a:r>
            <a:endParaRPr lang="en-US" sz="1100"/>
          </a:p>
        </p:txBody>
      </p:sp>
      <p:sp>
        <p:nvSpPr>
          <p:cNvPr name="AutoShape 6" id="6"/>
          <p:cNvSpPr/>
          <p:nvPr/>
        </p:nvSpPr>
        <p:spPr>
          <a:xfrm rot="0">
            <a:off x="7851998" y="2087040"/>
            <a:ext cx="3606165" cy="575781"/>
          </a:xfrm>
          <a:prstGeom prst="rect">
            <a:avLst/>
          </a:prstGeom>
          <a:noFill/>
          <a:ln/>
        </p:spPr>
        <p:txBody>
          <a:bodyPr anchor="b" rtlCol="false" tIns="45720" lIns="91440" bIns="45720" rIns="91440" anchorCtr="false" vert="horz" wrap="square">
            <a:norm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获取涨幅榜数据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>
            <a:off x="7851998" y="4826443"/>
            <a:ext cx="3834950" cy="1451935"/>
          </a:xfrm>
          <a:prstGeom prst="rect">
            <a:avLst/>
          </a:prstGeom>
          <a:noFill/>
          <a:ln/>
        </p:spPr>
        <p:txBody>
          <a:bodyPr anchor="t" rtlCol="false" tIns="45720" lIns="91440" bIns="45720" rIns="91440" anchorCtr="false" vert="horz" wrap="square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编写函数getLeaderboarddata(self)，用于提取实时涨幅板中前10名和跌幅榜中后10名股票的信息。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>
            <a:off x="7851998" y="4125420"/>
            <a:ext cx="3606329" cy="640699"/>
          </a:xfrm>
          <a:prstGeom prst="rect">
            <a:avLst/>
          </a:prstGeom>
          <a:noFill/>
          <a:ln/>
        </p:spPr>
        <p:txBody>
          <a:bodyPr anchor="b" rtlCol="false" tIns="45720" lIns="91440" bIns="45720" rIns="91440" anchorCtr="false" vert="horz" wrap="square">
            <a:no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获取跌幅榜数据</a:t>
            </a:r>
            <a:endParaRPr lang="en-US" sz="1100"/>
          </a:p>
        </p:txBody>
      </p:sp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获取涨幅榜和跌幅榜信息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3560913" y="1312852"/>
            <a:ext cx="7804501" cy="7620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编写函数write_excel_xls()</a:t>
            </a:r>
          </a:p>
        </p:txBody>
      </p:sp>
      <p:cxnSp>
        <p:nvCxnSpPr>
          <p:cNvPr name="Connector 3" id="3"/>
          <p:cNvCxnSpPr/>
          <p:nvPr/>
        </p:nvCxnSpPr>
        <p:spPr>
          <a:xfrm>
            <a:off x="1197254" y="5988003"/>
            <a:ext cx="10998321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name="TextBox 4" id="4"/>
          <p:cNvSpPr txBox="true"/>
          <p:nvPr/>
        </p:nvSpPr>
        <p:spPr>
          <a:xfrm rot="0">
            <a:off x="3560913" y="1927072"/>
            <a:ext cx="7804501" cy="120396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用于将抓取到的涨幅榜和跌幅榜股票数据保存到指定的Excel文件中。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183473" y="3943665"/>
            <a:ext cx="7806355" cy="762000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保存数据到Excel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183473" y="4571667"/>
            <a:ext cx="7806355" cy="120396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将抓取到的股票数据保存到指定的Excel文件中，以便后续进行数据分析和可视化展示。</a:t>
            </a:r>
          </a:p>
        </p:txBody>
      </p:sp>
      <p:cxnSp>
        <p:nvCxnSpPr>
          <p:cNvPr name="Connector 7" id="7"/>
          <p:cNvCxnSpPr/>
          <p:nvPr/>
        </p:nvCxnSpPr>
        <p:spPr>
          <a:xfrm>
            <a:off x="3574694" y="3297546"/>
            <a:ext cx="8614217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name="TextBox 8" id="8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保存涨幅榜前10和跌幅榜前10股票数据到Excel文件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356704" y="2388266"/>
            <a:ext cx="5981700" cy="137160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b="true" sz="66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853596" y="4258462"/>
            <a:ext cx="10484808" cy="1798058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b="true" sz="405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AI选股系统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20A49"/>
      </a:dk1>
      <a:lt1>
        <a:srgbClr val="FBFEFF"/>
      </a:lt1>
      <a:dk2>
        <a:srgbClr val="020A49"/>
      </a:dk2>
      <a:lt2>
        <a:srgbClr val="CADDF0"/>
      </a:lt2>
      <a:accent1>
        <a:srgbClr val="1338FD"/>
      </a:accent1>
      <a:accent2>
        <a:srgbClr val="1338FD"/>
      </a:accent2>
      <a:accent3>
        <a:srgbClr val="1B96DB"/>
      </a:accent3>
      <a:accent4>
        <a:srgbClr val="32C5DA"/>
      </a:accent4>
      <a:accent5>
        <a:srgbClr val="1CCDF0"/>
      </a:accent5>
      <a:accent6>
        <a:srgbClr val="338DE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terms:modified xsi:type="dcterms:W3CDTF">2011-08-01T06:04:30Z</dcterms:modified>
  <cp:revision>1</cp:revision>
</cp:coreProperties>
</file>