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5.pn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6.pn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7.pn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8.pn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0.png" Type="http://schemas.openxmlformats.org/officeDocument/2006/relationships/image"/><Relationship Id="rId4" Target="../media/image21.png" Type="http://schemas.openxmlformats.org/officeDocument/2006/relationships/image"/><Relationship Id="rId5" Target="../media/image22.pn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3.jpe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4.png" Type="http://schemas.openxmlformats.org/officeDocument/2006/relationships/image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6.png" Type="http://schemas.openxmlformats.org/officeDocument/2006/relationships/image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7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5.png" Type="http://schemas.openxmlformats.org/officeDocument/2006/relationships/image"/><Relationship Id="rId4" Target="../media/image6.png" Type="http://schemas.openxmlformats.org/officeDocument/2006/relationships/image"/><Relationship Id="rId5" Target="../media/image7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8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9.png" Type="http://schemas.openxmlformats.org/officeDocument/2006/relationships/image"/><Relationship Id="rId4" Target="../media/image10.png" Type="http://schemas.openxmlformats.org/officeDocument/2006/relationships/image"/><Relationship Id="rId5" Target="../media/image11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2.jpeg" Type="http://schemas.openxmlformats.org/officeDocument/2006/relationships/image"/><Relationship Id="rId4" Target="../media/image13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33841" y="1525651"/>
            <a:ext cx="5943600" cy="208597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rmAutofit/>
          </a:bodyPr>
          <a:lstStyle/>
          <a:p>
            <a:pPr>
              <a:lnSpc>
                <a:spcPct val="114999"/>
              </a:lnSpc>
            </a:pPr>
            <a:r>
              <a:rPr lang="en-US" b="true" sz="54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第8章 办公文件处理实战
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476023" y="1726817"/>
            <a:ext cx="4434841" cy="4434841"/>
          </a:xfrm>
          <a:prstGeom prst="round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5562187" y="4881292"/>
            <a:ext cx="6000750" cy="711336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设置默认样式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267801" y="5523753"/>
            <a:ext cx="6477000" cy="91440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如果不指定样式参数，则默认样式为“正文”，可以通过返回值对象来获取或设置段落样式。</a:t>
            </a:r>
          </a:p>
        </p:txBody>
      </p:sp>
      <p:sp>
        <p:nvSpPr>
          <p:cNvPr name="AutoShape 5" id="5"/>
          <p:cNvSpPr/>
          <p:nvPr/>
        </p:nvSpPr>
        <p:spPr>
          <a:xfrm rot="0">
            <a:off x="5267801" y="1835975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6" id="6"/>
          <p:cNvSpPr txBox="true"/>
          <p:nvPr/>
        </p:nvSpPr>
        <p:spPr>
          <a:xfrm rot="0">
            <a:off x="5562187" y="1621998"/>
            <a:ext cx="6000750" cy="666079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创建结构文档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267801" y="2234038"/>
            <a:ext cx="6477000" cy="91440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使用模块python-docx可以创建具有不同样式的段落，通过添加实心圆形来丰富文档的视觉效果。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62187" y="3262274"/>
            <a:ext cx="6000750" cy="697555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添加段落样式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67801" y="3896612"/>
            <a:ext cx="6477000" cy="91440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类Document的函数add_paragraph()用于添加段落，第二个可选参数用于设置段落样式。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向Word文档中插入10个实心圆形</a:t>
            </a:r>
          </a:p>
        </p:txBody>
      </p:sp>
      <p:sp>
        <p:nvSpPr>
          <p:cNvPr name="AutoShape 11" id="11"/>
          <p:cNvSpPr/>
          <p:nvPr/>
        </p:nvSpPr>
        <p:spPr>
          <a:xfrm rot="0">
            <a:off x="5267801" y="3491989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2" id="12"/>
          <p:cNvSpPr/>
          <p:nvPr/>
        </p:nvSpPr>
        <p:spPr>
          <a:xfrm rot="0">
            <a:off x="5267801" y="5117897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12500" r="12500"/>
          <a:stretch>
            <a:fillRect/>
          </a:stretch>
        </p:blipFill>
        <p:spPr>
          <a:xfrm rot="0">
            <a:off x="615557" y="1293101"/>
            <a:ext cx="3938035" cy="5250714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 rot="0">
            <a:off x="4232060" y="1718638"/>
            <a:ext cx="7211308" cy="4522346"/>
          </a:xfrm>
          <a:prstGeom prst="roundRect">
            <a:avLst>
              <a:gd fmla="val 4504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81000" dist="0">
              <a:srgbClr val="000000">
                <a:alpha val="7000"/>
              </a:srgbClr>
            </a:outerShdw>
          </a:effectLst>
        </p:spPr>
      </p:sp>
      <p:sp>
        <p:nvSpPr>
          <p:cNvPr name="TextBox 4" id="4"/>
          <p:cNvSpPr txBox="true"/>
          <p:nvPr/>
        </p:nvSpPr>
        <p:spPr>
          <a:xfrm rot="0">
            <a:off x="4599214" y="2711090"/>
            <a:ext cx="6477000" cy="1257743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通过pip install python-docx命令来安装python-docx模块，它用于读取、查询和修改Office文件。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599214" y="2143575"/>
            <a:ext cx="6477000" cy="645267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安装python-docx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599214" y="4589063"/>
            <a:ext cx="6477000" cy="12715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在实例文件python-docx05.py中，演示了如何获取指定Word文档中的文本样式名称和每个样式的文字数目。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599214" y="4153214"/>
            <a:ext cx="6477000" cy="645267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查询文本样式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获取Word文档中的文本样式名称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18151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两种表格介绍：在Word文档中，表格有顶级表格和嵌套表格两种，其中顶级表格可以直接使用类Document中的函数进行操作。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713562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创建表格对象：类Document中的add_table()函数用于创建新的顶级表格对象，tables属性可以获取文档中所有的顶级表格。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046357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合并单元格：Cell对象中的merge()函数用于合并单元格，以当前Cell为左上角，other_cell为右下角进行合并。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7284565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创建表格并合并单元格：在实例文件python-docx08.py中，演示了如何创建表格并合并其中的单元格，然后将结果保存为Word文档。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559029" y="2567950"/>
            <a:ext cx="2222323" cy="29344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读取Word文档标注Cell坐标：实例文件python-docx09.py演示了如何读取保存的Word文档，并将每个Cell的坐标标注到Cell里。</a:t>
            </a:r>
          </a:p>
        </p:txBody>
      </p:sp>
      <p:sp>
        <p:nvSpPr>
          <p:cNvPr name="AutoShape 7" id="7"/>
          <p:cNvSpPr/>
          <p:nvPr/>
        </p:nvSpPr>
        <p:spPr>
          <a:xfrm rot="0">
            <a:off x="505011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8" id="8"/>
          <p:cNvSpPr/>
          <p:nvPr/>
        </p:nvSpPr>
        <p:spPr>
          <a:xfrm rot="0">
            <a:off x="2845064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9" id="9"/>
          <p:cNvSpPr/>
          <p:nvPr/>
        </p:nvSpPr>
        <p:spPr>
          <a:xfrm rot="0">
            <a:off x="5177858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0" id="10"/>
          <p:cNvSpPr/>
          <p:nvPr/>
        </p:nvSpPr>
        <p:spPr>
          <a:xfrm rot="0">
            <a:off x="7416067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1" id="11"/>
          <p:cNvSpPr/>
          <p:nvPr/>
        </p:nvSpPr>
        <p:spPr>
          <a:xfrm rot="0">
            <a:off x="9690531" y="2095965"/>
            <a:ext cx="952500" cy="476250"/>
          </a:xfrm>
          <a:prstGeom prst="homePlat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2" id="12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获取Word文档中表格的内容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05011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45064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5172520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16067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690531" y="2095965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685901" y="1362476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合并单元格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685901" y="2024509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使用Cell对象中的函数merge(other_cell)可以合并单元格，以当前Cell为左上角，other_cell为右下角进行合并。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创建Word表格并合并里面的单元格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838598" y="1564792"/>
            <a:ext cx="353467" cy="353467"/>
            <a:chOff x="838598" y="1564792"/>
            <a:chExt cx="353467" cy="353467"/>
          </a:xfrm>
        </p:grpSpPr>
        <p:sp>
          <p:nvSpPr>
            <p:cNvPr name="AutoShape 6" id="6"/>
            <p:cNvSpPr/>
            <p:nvPr/>
          </p:nvSpPr>
          <p:spPr>
            <a:xfrm rot="0">
              <a:off x="920082" y="1646276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7" id="7"/>
            <p:cNvSpPr/>
            <p:nvPr/>
          </p:nvSpPr>
          <p:spPr>
            <a:xfrm rot="0">
              <a:off x="838598" y="1564792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sp>
        <p:nvSpPr>
          <p:cNvPr name="TextBox 8" id="8"/>
          <p:cNvSpPr txBox="true"/>
          <p:nvPr/>
        </p:nvSpPr>
        <p:spPr>
          <a:xfrm rot="0">
            <a:off x="1685901" y="3189254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创建表格并合并单元格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685901" y="3851288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在下面的实例文件python-docx08.py中，首先创建了一个表格，然后合并其中的单元格并保存为Word文档。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838598" y="3391571"/>
            <a:ext cx="353467" cy="353467"/>
            <a:chOff x="838598" y="3391571"/>
            <a:chExt cx="353467" cy="353467"/>
          </a:xfrm>
        </p:grpSpPr>
        <p:sp>
          <p:nvSpPr>
            <p:cNvPr name="AutoShape 11" id="11"/>
            <p:cNvSpPr/>
            <p:nvPr/>
          </p:nvSpPr>
          <p:spPr>
            <a:xfrm rot="0">
              <a:off x="920082" y="3473055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12" id="12"/>
            <p:cNvSpPr/>
            <p:nvPr/>
          </p:nvSpPr>
          <p:spPr>
            <a:xfrm rot="0">
              <a:off x="838598" y="3391571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sp>
        <p:nvSpPr>
          <p:cNvPr name="TextBox 13" id="13"/>
          <p:cNvSpPr txBox="true"/>
          <p:nvPr/>
        </p:nvSpPr>
        <p:spPr>
          <a:xfrm rot="0">
            <a:off x="1685901" y="4975292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读取文档标注Cell坐标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685901" y="5637325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读取Word文档，并将每个Cell的坐标标注到Cell里，可以清晰地看到每个单元格的位置和大小。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838598" y="5177608"/>
            <a:ext cx="353467" cy="353467"/>
            <a:chOff x="838598" y="5177608"/>
            <a:chExt cx="353467" cy="353467"/>
          </a:xfrm>
        </p:grpSpPr>
        <p:sp>
          <p:nvSpPr>
            <p:cNvPr name="AutoShape 16" id="16"/>
            <p:cNvSpPr/>
            <p:nvPr/>
          </p:nvSpPr>
          <p:spPr>
            <a:xfrm rot="0">
              <a:off x="920082" y="5259092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17" id="17"/>
            <p:cNvSpPr/>
            <p:nvPr/>
          </p:nvSpPr>
          <p:spPr>
            <a:xfrm rot="0">
              <a:off x="838598" y="5177608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cxnSp>
        <p:nvCxnSpPr>
          <p:cNvPr name="Connector 18" id="18"/>
          <p:cNvCxnSpPr/>
          <p:nvPr/>
        </p:nvCxnSpPr>
        <p:spPr>
          <a:xfrm>
            <a:off x="1015332" y="1728028"/>
            <a:ext cx="0" cy="5214957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3679" r="3679"/>
          <a:stretch>
            <a:fillRect/>
          </a:stretch>
        </p:blipFill>
        <p:spPr>
          <a:xfrm rot="0">
            <a:off x="640619" y="1239230"/>
            <a:ext cx="3783578" cy="5044771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自定义创建Word文件的样式</a:t>
            </a:r>
          </a:p>
        </p:txBody>
      </p:sp>
      <p:sp>
        <p:nvSpPr>
          <p:cNvPr name="AutoShape 4" id="4"/>
          <p:cNvSpPr/>
          <p:nvPr/>
        </p:nvSpPr>
        <p:spPr>
          <a:xfrm rot="0">
            <a:off x="4195024" y="478701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4195024" y="301808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6" id="6"/>
          <p:cNvSpPr/>
          <p:nvPr/>
        </p:nvSpPr>
        <p:spPr>
          <a:xfrm rot="0">
            <a:off x="4195024" y="1237957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7" id="7"/>
          <p:cNvSpPr txBox="true"/>
          <p:nvPr/>
        </p:nvSpPr>
        <p:spPr>
          <a:xfrm rot="0">
            <a:off x="5259845" y="2945478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增加自建样式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259845" y="3472246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开发者通过add_style()函数增加的样式，也会被放在styles集合中。自建样式属性hidden和quick_style分别设置为False和True，可添加到Word快速样式管理器中。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72199" y="4714408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自定义创建样式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272199" y="5252378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在下面的实例文件python-docx15.py中，演示了开发者自定义创建样式的过程，包括设置字体、颜色、模式、边框和数字格式等。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272221" y="1165346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访问自带样式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272221" y="1692114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在Word中，我们可以使用python-docx库中的Document.styles集合来访问builtin属性为True的自带样式。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4629608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4" id="14"/>
          <p:cNvSpPr/>
          <p:nvPr/>
        </p:nvSpPr>
        <p:spPr>
          <a:xfrm rot="0">
            <a:off x="3911804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5" id="15"/>
          <p:cNvSpPr/>
          <p:nvPr/>
        </p:nvSpPr>
        <p:spPr>
          <a:xfrm rot="0">
            <a:off x="4629608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6" id="16"/>
          <p:cNvSpPr/>
          <p:nvPr/>
        </p:nvSpPr>
        <p:spPr>
          <a:xfrm rot="0">
            <a:off x="3911804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7" id="17"/>
          <p:cNvSpPr/>
          <p:nvPr/>
        </p:nvSpPr>
        <p:spPr>
          <a:xfrm rot="0">
            <a:off x="4629608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8" id="18"/>
          <p:cNvSpPr/>
          <p:nvPr/>
        </p:nvSpPr>
        <p:spPr>
          <a:xfrm rot="0">
            <a:off x="3911804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9" id="19"/>
          <p:cNvSpPr txBox="true"/>
          <p:nvPr/>
        </p:nvSpPr>
        <p:spPr>
          <a:xfrm rot="0">
            <a:off x="4162763" y="4825850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162763" y="3056920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4162763" y="1276789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807927" y="2358377"/>
            <a:ext cx="5907405" cy="1510312"/>
          </a:xfrm>
          <a:prstGeom prst="rect">
            <a:avLst/>
          </a:prstGeom>
          <a:noFill/>
          <a:ln/>
        </p:spPr>
        <p:txBody>
          <a:bodyPr anchor="ctr" rtlCol="false" lIns="91440" rIns="91440" tIns="45720" bIns="4572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表格样式包含字体、颜色、模式、边框和数字格式等，在设置表格样式需要使用函数add_format()。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5807927" y="1857281"/>
            <a:ext cx="4673593" cy="501096"/>
          </a:xfrm>
          <a:prstGeom prst="rect">
            <a:avLst/>
          </a:prstGeom>
          <a:noFill/>
          <a:ln/>
        </p:spPr>
        <p:txBody>
          <a:bodyPr anchor="ctr" rtlCol="false" lIns="91440" rIns="91440" tIns="45720" bIns="45720" anchorCtr="false" vert="horz" wrap="square">
            <a:noAutofit/>
          </a:bodyPr>
          <a:lstStyle/>
          <a:p>
            <a:pPr algn="l">
              <a:lnSpc>
                <a:spcPct val="8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表格样式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807927" y="4837221"/>
            <a:ext cx="5907596" cy="1490999"/>
          </a:xfrm>
          <a:prstGeom prst="rect">
            <a:avLst/>
          </a:prstGeom>
          <a:noFill/>
          <a:ln/>
        </p:spPr>
        <p:txBody>
          <a:bodyPr anchor="ctr" rtlCol="false" lIns="91440" rIns="91440" tIns="45720" bIns="4572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add_format()函数用于设置单元格的格式，包括字体、颜色、边框等，可以使表格更加美观和易读。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807927" y="4336125"/>
            <a:ext cx="4673593" cy="501096"/>
          </a:xfrm>
          <a:prstGeom prst="rect">
            <a:avLst/>
          </a:prstGeom>
          <a:noFill/>
          <a:ln/>
        </p:spPr>
        <p:txBody>
          <a:bodyPr anchor="ctr" rtlCol="false" lIns="91440" rIns="91440" tIns="45720" bIns="45720" anchorCtr="false" vert="horz" wrap="square">
            <a:noAutofit/>
          </a:bodyPr>
          <a:lstStyle/>
          <a:p>
            <a:pPr algn="l">
              <a:lnSpc>
                <a:spcPct val="8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设置表格样式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设置Excel表格的样式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rcRect t="29089" b="29089"/>
          <a:stretch>
            <a:fillRect/>
          </a:stretch>
        </p:blipFill>
        <p:spPr>
          <a:xfrm rot="0">
            <a:off x="590913" y="1812694"/>
            <a:ext cx="4953101" cy="207152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t="29089" b="29089"/>
          <a:stretch>
            <a:fillRect/>
          </a:stretch>
        </p:blipFill>
        <p:spPr>
          <a:xfrm rot="0">
            <a:off x="590913" y="4315856"/>
            <a:ext cx="4953101" cy="20715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90290" y="4933294"/>
            <a:ext cx="2809472" cy="1140368"/>
          </a:xfrm>
          <a:prstGeom prst="rect">
            <a:avLst/>
          </a:prstGeom>
          <a:ln/>
        </p:spPr>
        <p:txBody>
          <a:bodyPr anchor="t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使用xlsxwriter库，我们可以轻松地将图像插入指定的Excel文件中。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990089" y="4085631"/>
            <a:ext cx="2809875" cy="507055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  <p:txBody>
          <a:bodyPr anchor="t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插入图像</a:t>
            </a:r>
          </a:p>
        </p:txBody>
      </p:sp>
      <p:cxnSp>
        <p:nvCxnSpPr>
          <p:cNvPr name="Connector 4" id="4"/>
          <p:cNvCxnSpPr/>
          <p:nvPr/>
        </p:nvCxnSpPr>
        <p:spPr>
          <a:xfrm>
            <a:off x="1056616" y="4732887"/>
            <a:ext cx="2676821" cy="0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4980951" y="1649322"/>
            <a:ext cx="2231507" cy="2231507"/>
          </a:xfrm>
          <a:prstGeom prst="ellipse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4725104" y="4085631"/>
            <a:ext cx="2743200" cy="507055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  <p:txBody>
          <a:bodyPr anchor="t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调整图像位置</a:t>
            </a:r>
          </a:p>
        </p:txBody>
      </p:sp>
      <p:cxnSp>
        <p:nvCxnSpPr>
          <p:cNvPr name="Connector 7" id="7"/>
          <p:cNvCxnSpPr/>
          <p:nvPr/>
        </p:nvCxnSpPr>
        <p:spPr>
          <a:xfrm>
            <a:off x="4758293" y="4732887"/>
            <a:ext cx="2676821" cy="0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t="7593" b="7593"/>
          <a:stretch>
            <a:fillRect/>
          </a:stretch>
        </p:blipFill>
        <p:spPr>
          <a:xfrm rot="0">
            <a:off x="8682668" y="1649322"/>
            <a:ext cx="2231507" cy="2231507"/>
          </a:xfrm>
          <a:prstGeom prst="ellipse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8374434" y="4085631"/>
            <a:ext cx="2847975" cy="507055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  <p:txBody>
          <a:bodyPr anchor="t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插入图像</a:t>
            </a:r>
          </a:p>
        </p:txBody>
      </p:sp>
      <p:cxnSp>
        <p:nvCxnSpPr>
          <p:cNvPr name="Connector 10" id="10"/>
          <p:cNvCxnSpPr/>
          <p:nvPr/>
        </p:nvCxnSpPr>
        <p:spPr>
          <a:xfrm>
            <a:off x="8460012" y="4732887"/>
            <a:ext cx="2676821" cy="0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1279273" y="1649322"/>
            <a:ext cx="2231507" cy="2231507"/>
          </a:xfrm>
          <a:prstGeom prst="ellipse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4712639" y="4933294"/>
            <a:ext cx="2768130" cy="1140368"/>
          </a:xfrm>
          <a:prstGeom prst="rect">
            <a:avLst/>
          </a:prstGeom>
          <a:ln/>
        </p:spPr>
        <p:txBody>
          <a:bodyPr anchor="t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插入图像后，我们可以根据需要调整图像的位置和大小。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373015" y="4933294"/>
            <a:ext cx="2850815" cy="1140368"/>
          </a:xfrm>
          <a:prstGeom prst="rect">
            <a:avLst/>
          </a:prstGeom>
          <a:ln/>
        </p:spPr>
        <p:txBody>
          <a:bodyPr anchor="t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在xlsxwriter04.py实例文件中，演示了向Excel文件中插入指定图像的过程。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向Excel文件中插入图像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t="20495" b="20495"/>
          <a:stretch>
            <a:fillRect/>
          </a:stretch>
        </p:blipFill>
        <p:spPr>
          <a:xfrm rot="0">
            <a:off x="6203747" y="1487175"/>
            <a:ext cx="5238701" cy="463705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482606" y="1947878"/>
            <a:ext cx="4238625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Excel的核心功能之一便是将表格内的数据生成统计图表，是整个数据变得更加直观。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482606" y="1370655"/>
            <a:ext cx="4219575" cy="738707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插入数据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482606" y="3712973"/>
            <a:ext cx="4238625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通过使用库xlsxwriter，可以将Excel表格内的数据生成图表。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82606" y="3116450"/>
            <a:ext cx="4219575" cy="736876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绘制柱状图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82606" y="5377103"/>
            <a:ext cx="4238625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在xlsxwriter05.py实例文件中，演示了向Excel文件中插入数据并绘制柱状图的过程。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82606" y="4799881"/>
            <a:ext cx="4219575" cy="749453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插入数据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插入数据并绘制柱状图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42238" y="1676264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42238" y="3414840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42238" y="5136121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647738" y="1597932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14" id="14"/>
          <p:cNvSpPr/>
          <p:nvPr/>
        </p:nvSpPr>
        <p:spPr>
          <a:xfrm rot="0">
            <a:off x="647738" y="3327861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15" id="15"/>
          <p:cNvSpPr/>
          <p:nvPr/>
        </p:nvSpPr>
        <p:spPr>
          <a:xfrm rot="0">
            <a:off x="647738" y="5057789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552651" y="1629738"/>
            <a:ext cx="4219249" cy="4219249"/>
          </a:xfrm>
          <a:prstGeom prst="ellipse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5316538" y="1567945"/>
            <a:ext cx="6096000" cy="400050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插入数据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316538" y="2054291"/>
            <a:ext cx="6096000" cy="852311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散点图是一种用于展示两个变量之间关系的图表，它通过在坐标系中绘制一系列点来展示数据。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344099" y="3218179"/>
            <a:ext cx="6096000" cy="400050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绘制散点图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344099" y="3704525"/>
            <a:ext cx="6096000" cy="852311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使用库xlsxwriter，我们可以轻松地将Excel表格内的数据生成散点图。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371661" y="4868412"/>
            <a:ext cx="6096000" cy="400050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插入数据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371661" y="5354759"/>
            <a:ext cx="6096000" cy="852311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在xlsxwriter06.py实例文件中，演示了向Excel文件中插入数据并绘制散点图的过程。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插入数据并绘制散点图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t="8179" b="8179"/>
          <a:stretch>
            <a:fillRect/>
          </a:stretch>
        </p:blipFill>
        <p:spPr>
          <a:xfrm rot="0">
            <a:off x="4462463" y="2088071"/>
            <a:ext cx="3267075" cy="3267075"/>
          </a:xfrm>
          <a:prstGeom prst="ellipse">
            <a:avLst/>
          </a:prstGeom>
          <a:ln w="57150">
            <a:solidFill>
              <a:schemeClr val="accent1"/>
            </a:solidFill>
            <a:prstDash val="solid"/>
          </a:ln>
        </p:spPr>
      </p:pic>
      <p:sp>
        <p:nvSpPr>
          <p:cNvPr name="TextBox 3" id="3"/>
          <p:cNvSpPr txBox="true"/>
          <p:nvPr/>
        </p:nvSpPr>
        <p:spPr>
          <a:xfrm rot="0">
            <a:off x="539110" y="2972036"/>
            <a:ext cx="3314231" cy="64799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插入数据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8059848" y="1716027"/>
            <a:ext cx="3314231" cy="1580007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插入数据后，可以使用xlsxwriter库中的函数将Excel表格内的数据生成柱状图。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059848" y="1097369"/>
            <a:ext cx="3314231" cy="62295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96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绘制柱状图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059848" y="4019931"/>
            <a:ext cx="3314231" cy="547835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绘制饼状图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059848" y="4565142"/>
            <a:ext cx="3314231" cy="1580007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同样使用xlsxwriter库，可以将Excel表格内的数据生成饼状图，使数据可视化。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39110" y="3620031"/>
            <a:ext cx="3314231" cy="1580007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使用库xlsxwriter向指定Excel文件中插入数据，可以插入表格、图表、图像等多种类型的数据。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插入数据并绘制柱状图和饼状图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0" y="0"/>
            <a:ext cx="12192000" cy="6858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776770" y="663596"/>
            <a:ext cx="2197085" cy="766889"/>
          </a:xfrm>
          <a:prstGeom prst="rect">
            <a:avLst/>
          </a:prstGeom>
          <a:ln/>
        </p:spPr>
        <p:txBody>
          <a:bodyPr anchor="b" rtlCol="false" lIns="114300" rIns="114300" tIns="57150" bIns="57150" anchorCtr="true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CATALOGUE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492225" y="198162"/>
            <a:ext cx="4405428" cy="977265"/>
          </a:xfrm>
          <a:prstGeom prst="rect">
            <a:avLst/>
          </a:prstGeom>
          <a:ln/>
        </p:spPr>
        <p:txBody>
          <a:bodyPr anchor="b" rtlCol="false" lIns="91440" rIns="91440" tIns="45720" bIns="45720" anchorCtr="false" vert="horz" wrap="square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b="true" sz="54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 录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929543" y="1484275"/>
            <a:ext cx="6612681" cy="4969951"/>
          </a:xfrm>
          <a:prstGeom prst="rect">
            <a:avLst/>
          </a:prstGeom>
          <a:ln/>
        </p:spPr>
        <p:txBody>
          <a:bodyPr anchor="ctr" rtlCol="false" lIns="91440" rIns="91440" tIns="45720" bIns="45720" anchorCtr="false" vert="horz" wrap="square">
            <a:noAutofit/>
          </a:bodyPr>
          <a:lstStyle/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操作处理Office文件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PDF处理实战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PDF处理实战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374316" y="3045252"/>
            <a:ext cx="9429750" cy="1656361"/>
          </a:xfrm>
          <a:prstGeom prst="roundRect">
            <a:avLst>
              <a:gd fmla="val 16667" name="adj"/>
            </a:avLst>
          </a:prstGeom>
          <a:gradFill>
            <a:gsLst>
              <a:gs pos="100000">
                <a:schemeClr val="lt2">
                  <a:alpha val="100000"/>
                </a:schemeClr>
              </a:gs>
              <a:gs pos="0">
                <a:schemeClr val="lt1">
                  <a:alpha val="100000"/>
                </a:schemeClr>
              </a:gs>
            </a:gsLst>
            <a:lin ang="0"/>
          </a:gradFill>
          <a:ln/>
        </p:spPr>
      </p:sp>
      <p:sp>
        <p:nvSpPr>
          <p:cNvPr name="AutoShape 3" id="3"/>
          <p:cNvSpPr/>
          <p:nvPr/>
        </p:nvSpPr>
        <p:spPr>
          <a:xfrm rot="0">
            <a:off x="1374316" y="4823279"/>
            <a:ext cx="9429750" cy="1656361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  <a:ln/>
        </p:spPr>
      </p:sp>
      <p:sp>
        <p:nvSpPr>
          <p:cNvPr name="AutoShape 4" id="4"/>
          <p:cNvSpPr/>
          <p:nvPr/>
        </p:nvSpPr>
        <p:spPr>
          <a:xfrm rot="0">
            <a:off x="1374316" y="1267225"/>
            <a:ext cx="9429750" cy="1656361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  <a:ln/>
        </p:spPr>
      </p:sp>
      <p:sp>
        <p:nvSpPr>
          <p:cNvPr name="AutoShape 5" id="5"/>
          <p:cNvSpPr/>
          <p:nvPr/>
        </p:nvSpPr>
        <p:spPr>
          <a:xfrm rot="0">
            <a:off x="987242" y="5246342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6" id="6"/>
          <p:cNvSpPr/>
          <p:nvPr/>
        </p:nvSpPr>
        <p:spPr>
          <a:xfrm rot="0">
            <a:off x="1115389" y="5374489"/>
            <a:ext cx="553940" cy="553940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90033" y="152400"/>
                </a:moveTo>
                <a:cubicBezTo>
                  <a:pt x="190033" y="90992"/>
                  <a:pt x="221771" y="56493"/>
                  <a:pt x="221771" y="56493"/>
                </a:cubicBezTo>
                <a:cubicBezTo>
                  <a:pt x="221771" y="56493"/>
                  <a:pt x="193758" y="33766"/>
                  <a:pt x="151924" y="33766"/>
                </a:cubicBezTo>
                <a:cubicBezTo>
                  <a:pt x="110090" y="33766"/>
                  <a:pt x="82067" y="56512"/>
                  <a:pt x="82067" y="56512"/>
                </a:cubicBezTo>
                <a:cubicBezTo>
                  <a:pt x="82067" y="56512"/>
                  <a:pt x="114376" y="82753"/>
                  <a:pt x="114376" y="152400"/>
                </a:cubicBezTo>
                <a:cubicBezTo>
                  <a:pt x="114376" y="219608"/>
                  <a:pt x="81858" y="248145"/>
                  <a:pt x="81858" y="248145"/>
                </a:cubicBezTo>
                <a:cubicBezTo>
                  <a:pt x="81858" y="248145"/>
                  <a:pt x="115662" y="271034"/>
                  <a:pt x="151924" y="271034"/>
                </a:cubicBezTo>
                <a:cubicBezTo>
                  <a:pt x="189043" y="271034"/>
                  <a:pt x="221799" y="248269"/>
                  <a:pt x="221799" y="248269"/>
                </a:cubicBezTo>
                <a:cubicBezTo>
                  <a:pt x="221799" y="248269"/>
                  <a:pt x="190033" y="218503"/>
                  <a:pt x="190033" y="152400"/>
                </a:cubicBezTo>
                <a:close/>
                <a:moveTo>
                  <a:pt x="74095" y="62789"/>
                </a:moveTo>
                <a:cubicBezTo>
                  <a:pt x="74095" y="62789"/>
                  <a:pt x="34633" y="86839"/>
                  <a:pt x="34633" y="152800"/>
                </a:cubicBezTo>
                <a:cubicBezTo>
                  <a:pt x="34633" y="218751"/>
                  <a:pt x="74533" y="240335"/>
                  <a:pt x="74533" y="240335"/>
                </a:cubicBezTo>
                <a:cubicBezTo>
                  <a:pt x="74533" y="240335"/>
                  <a:pt x="103613" y="218742"/>
                  <a:pt x="103613" y="152800"/>
                </a:cubicBezTo>
                <a:cubicBezTo>
                  <a:pt x="103613" y="86839"/>
                  <a:pt x="74095" y="62789"/>
                  <a:pt x="74095" y="62789"/>
                </a:cubicBezTo>
                <a:close/>
                <a:moveTo>
                  <a:pt x="229753" y="64570"/>
                </a:moveTo>
                <a:cubicBezTo>
                  <a:pt x="229753" y="64570"/>
                  <a:pt x="200244" y="86839"/>
                  <a:pt x="200244" y="152800"/>
                </a:cubicBezTo>
                <a:cubicBezTo>
                  <a:pt x="200244" y="218751"/>
                  <a:pt x="229305" y="240335"/>
                  <a:pt x="229305" y="240335"/>
                </a:cubicBezTo>
                <a:cubicBezTo>
                  <a:pt x="229305" y="240335"/>
                  <a:pt x="270158" y="218742"/>
                  <a:pt x="270158" y="152800"/>
                </a:cubicBezTo>
                <a:cubicBezTo>
                  <a:pt x="270158" y="86839"/>
                  <a:pt x="229753" y="64570"/>
                  <a:pt x="229753" y="6457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name="AutoShape 7" id="7"/>
          <p:cNvSpPr/>
          <p:nvPr/>
        </p:nvSpPr>
        <p:spPr>
          <a:xfrm rot="0">
            <a:off x="10373288" y="3468315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8" id="8"/>
          <p:cNvSpPr/>
          <p:nvPr/>
        </p:nvSpPr>
        <p:spPr>
          <a:xfrm rot="0">
            <a:off x="987242" y="1690288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9" id="9"/>
          <p:cNvSpPr/>
          <p:nvPr/>
        </p:nvSpPr>
        <p:spPr>
          <a:xfrm rot="0">
            <a:off x="1171659" y="1892749"/>
            <a:ext cx="405314" cy="405314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73841" y="122930"/>
                </a:moveTo>
                <a:cubicBezTo>
                  <a:pt x="179718" y="102937"/>
                  <a:pt x="177232" y="81020"/>
                  <a:pt x="166392" y="62665"/>
                </a:cubicBezTo>
                <a:cubicBezTo>
                  <a:pt x="166630" y="62998"/>
                  <a:pt x="62770" y="167697"/>
                  <a:pt x="62027" y="167040"/>
                </a:cubicBezTo>
                <a:cubicBezTo>
                  <a:pt x="80077" y="177698"/>
                  <a:pt x="101994" y="180699"/>
                  <a:pt x="121720" y="175193"/>
                </a:cubicBezTo>
                <a:cubicBezTo>
                  <a:pt x="121577" y="174689"/>
                  <a:pt x="173422" y="122853"/>
                  <a:pt x="173841" y="122930"/>
                </a:cubicBezTo>
                <a:close/>
                <a:moveTo>
                  <a:pt x="155315" y="45968"/>
                </a:moveTo>
                <a:cubicBezTo>
                  <a:pt x="141322" y="32175"/>
                  <a:pt x="121301" y="22822"/>
                  <a:pt x="100127" y="22822"/>
                </a:cubicBezTo>
                <a:cubicBezTo>
                  <a:pt x="57331" y="22822"/>
                  <a:pt x="22631" y="57607"/>
                  <a:pt x="22631" y="100508"/>
                </a:cubicBezTo>
                <a:cubicBezTo>
                  <a:pt x="22631" y="121444"/>
                  <a:pt x="32156" y="141713"/>
                  <a:pt x="45587" y="155686"/>
                </a:cubicBezTo>
                <a:cubicBezTo>
                  <a:pt x="45615" y="155686"/>
                  <a:pt x="154657" y="46863"/>
                  <a:pt x="155315" y="45968"/>
                </a:cubicBezTo>
                <a:close/>
                <a:moveTo>
                  <a:pt x="264909" y="252089"/>
                </a:moveTo>
                <a:cubicBezTo>
                  <a:pt x="264909" y="252089"/>
                  <a:pt x="267443" y="230200"/>
                  <a:pt x="261128" y="223885"/>
                </a:cubicBezTo>
                <a:cubicBezTo>
                  <a:pt x="260709" y="223466"/>
                  <a:pt x="188300" y="135065"/>
                  <a:pt x="188300" y="135065"/>
                </a:cubicBezTo>
                <a:lnTo>
                  <a:pt x="134417" y="188947"/>
                </a:lnTo>
                <a:lnTo>
                  <a:pt x="222818" y="262185"/>
                </a:lnTo>
                <a:cubicBezTo>
                  <a:pt x="228714" y="268919"/>
                  <a:pt x="251441" y="265557"/>
                  <a:pt x="251441" y="265557"/>
                </a:cubicBezTo>
                <a:lnTo>
                  <a:pt x="269538" y="281978"/>
                </a:lnTo>
                <a:lnTo>
                  <a:pt x="282169" y="269348"/>
                </a:lnTo>
                <a:lnTo>
                  <a:pt x="264909" y="2520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name="Freeform 10" id="10"/>
          <p:cNvSpPr/>
          <p:nvPr/>
        </p:nvSpPr>
        <p:spPr>
          <a:xfrm rot="0">
            <a:off x="10569897" y="3661311"/>
            <a:ext cx="424244" cy="424244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67640" y="106680"/>
                </a:moveTo>
                <a:lnTo>
                  <a:pt x="189586" y="139598"/>
                </a:lnTo>
                <a:cubicBezTo>
                  <a:pt x="194310" y="146761"/>
                  <a:pt x="204978" y="152400"/>
                  <a:pt x="213512" y="152400"/>
                </a:cubicBezTo>
                <a:lnTo>
                  <a:pt x="259080" y="152400"/>
                </a:lnTo>
                <a:lnTo>
                  <a:pt x="259080" y="121920"/>
                </a:lnTo>
                <a:lnTo>
                  <a:pt x="213360" y="121920"/>
                </a:lnTo>
                <a:lnTo>
                  <a:pt x="191414" y="89002"/>
                </a:lnTo>
                <a:cubicBezTo>
                  <a:pt x="185452" y="80686"/>
                  <a:pt x="178394" y="73628"/>
                  <a:pt x="170345" y="67847"/>
                </a:cubicBezTo>
                <a:lnTo>
                  <a:pt x="170069" y="67666"/>
                </a:lnTo>
                <a:lnTo>
                  <a:pt x="149952" y="54254"/>
                </a:lnTo>
                <a:cubicBezTo>
                  <a:pt x="146104" y="51911"/>
                  <a:pt x="141446" y="50521"/>
                  <a:pt x="136465" y="50521"/>
                </a:cubicBezTo>
                <a:cubicBezTo>
                  <a:pt x="131912" y="50521"/>
                  <a:pt x="127635" y="51683"/>
                  <a:pt x="123911" y="53721"/>
                </a:cubicBezTo>
                <a:lnTo>
                  <a:pt x="124044" y="53654"/>
                </a:lnTo>
                <a:lnTo>
                  <a:pt x="60950" y="91450"/>
                </a:lnTo>
                <a:lnTo>
                  <a:pt x="60950" y="167650"/>
                </a:lnTo>
                <a:lnTo>
                  <a:pt x="91430" y="167650"/>
                </a:lnTo>
                <a:lnTo>
                  <a:pt x="91430" y="106690"/>
                </a:lnTo>
                <a:lnTo>
                  <a:pt x="121910" y="91450"/>
                </a:lnTo>
                <a:lnTo>
                  <a:pt x="76190" y="304810"/>
                </a:lnTo>
                <a:lnTo>
                  <a:pt x="106670" y="304810"/>
                </a:lnTo>
                <a:lnTo>
                  <a:pt x="142484" y="188224"/>
                </a:lnTo>
                <a:lnTo>
                  <a:pt x="167630" y="213370"/>
                </a:lnTo>
                <a:lnTo>
                  <a:pt x="167630" y="304810"/>
                </a:lnTo>
                <a:lnTo>
                  <a:pt x="198110" y="304810"/>
                </a:lnTo>
                <a:lnTo>
                  <a:pt x="198110" y="182890"/>
                </a:lnTo>
                <a:lnTo>
                  <a:pt x="156962" y="141742"/>
                </a:lnTo>
                <a:lnTo>
                  <a:pt x="167630" y="106690"/>
                </a:lnTo>
                <a:close/>
                <a:moveTo>
                  <a:pt x="182880" y="60960"/>
                </a:moveTo>
                <a:cubicBezTo>
                  <a:pt x="199711" y="60960"/>
                  <a:pt x="213360" y="47311"/>
                  <a:pt x="213360" y="30480"/>
                </a:cubicBezTo>
                <a:cubicBezTo>
                  <a:pt x="213360" y="13649"/>
                  <a:pt x="199711" y="0"/>
                  <a:pt x="182880" y="0"/>
                </a:cubicBezTo>
                <a:lnTo>
                  <a:pt x="182880" y="0"/>
                </a:lnTo>
                <a:cubicBezTo>
                  <a:pt x="166049" y="0"/>
                  <a:pt x="152400" y="13649"/>
                  <a:pt x="152400" y="30480"/>
                </a:cubicBezTo>
                <a:cubicBezTo>
                  <a:pt x="152400" y="47311"/>
                  <a:pt x="166049" y="60960"/>
                  <a:pt x="182880" y="60960"/>
                </a:cubicBezTo>
                <a:lnTo>
                  <a:pt x="182880" y="609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name="TextBox 11" id="11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将PDF文件中的内容转换为TEXT文本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986545" y="1423391"/>
            <a:ext cx="8201025" cy="57150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PDFMiner解析PDF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986545" y="1881734"/>
            <a:ext cx="8201025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使用模块PDFMiner可以解析PDF文件，需要先安装。解析PDF非常耗时和耗费内存，PDFMiner使用懒解析策略，只在需要时解析，减少时间和内存使用。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931680" y="3229780"/>
            <a:ext cx="8201025" cy="57150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处理PDF页面内容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931680" y="3688123"/>
            <a:ext cx="8201025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还需要用到PDFPageInterprete类来处理PDF页面中的内容，以及PDFDevice类将其转换为我们所需要的结果。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931680" y="4882435"/>
            <a:ext cx="8201025" cy="57150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共享内容保存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931680" y="5340777"/>
            <a:ext cx="8201025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PDFResourceManager类用于保存共享内容，例如字体或图片。通过这些类的合作，PDFMiner能够有效地解析PDF文件。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6185766" y="1751287"/>
            <a:ext cx="5242663" cy="4234459"/>
          </a:xfrm>
          <a:prstGeom prst="roundRect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763571" y="1751287"/>
            <a:ext cx="5242663" cy="4234459"/>
          </a:xfrm>
          <a:prstGeom prst="roundRect">
            <a:avLst/>
          </a:prstGeom>
          <a:solidFill>
            <a:schemeClr val="lt2">
              <a:alpha val="100000"/>
            </a:schemeClr>
          </a:solidFill>
          <a:ln/>
        </p:spPr>
      </p:sp>
      <p:sp>
        <p:nvSpPr>
          <p:cNvPr name="AutoShape 4" id="4"/>
          <p:cNvSpPr/>
          <p:nvPr/>
        </p:nvSpPr>
        <p:spPr>
          <a:xfrm rot="0">
            <a:off x="4680215" y="2439766"/>
            <a:ext cx="2857500" cy="28575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4775465" y="2535016"/>
            <a:ext cx="2667000" cy="2667000"/>
          </a:xfrm>
          <a:prstGeom prst="ellipse">
            <a:avLst/>
          </a:prstGeom>
          <a:solidFill>
            <a:schemeClr val="lt1">
              <a:alpha val="100000"/>
            </a:schemeClr>
          </a:solidFill>
          <a:ln/>
        </p:spPr>
      </p:sp>
      <p:sp>
        <p:nvSpPr>
          <p:cNvPr name="TextBox 6" id="6"/>
          <p:cNvSpPr txBox="true"/>
          <p:nvPr/>
        </p:nvSpPr>
        <p:spPr>
          <a:xfrm rot="0">
            <a:off x="4980253" y="2835054"/>
            <a:ext cx="2257425" cy="206692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true" sz="765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VS</a:t>
            </a:r>
          </a:p>
        </p:txBody>
      </p:sp>
      <p:cxnSp>
        <p:nvCxnSpPr>
          <p:cNvPr name="Connector 7" id="7"/>
          <p:cNvCxnSpPr/>
          <p:nvPr/>
        </p:nvCxnSpPr>
        <p:spPr>
          <a:xfrm>
            <a:off x="1290581" y="2855191"/>
            <a:ext cx="2856056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8" id="8"/>
          <p:cNvSpPr txBox="true"/>
          <p:nvPr/>
        </p:nvSpPr>
        <p:spPr>
          <a:xfrm rot="0">
            <a:off x="1085072" y="3008094"/>
            <a:ext cx="3267075" cy="2647950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在下面的实例文件PDFMiner02.py中，演示了使用PDFMiner解析某个在线PDF文件中的内容的过程。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817683" y="1990828"/>
            <a:ext cx="3286425" cy="723900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PDFMiner功能强大</a:t>
            </a:r>
          </a:p>
        </p:txBody>
      </p:sp>
      <p:cxnSp>
        <p:nvCxnSpPr>
          <p:cNvPr name="Connector 10" id="10"/>
          <p:cNvCxnSpPr/>
          <p:nvPr/>
        </p:nvCxnSpPr>
        <p:spPr>
          <a:xfrm>
            <a:off x="8032867" y="2855191"/>
            <a:ext cx="2856056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11" id="11"/>
          <p:cNvSpPr txBox="true"/>
          <p:nvPr/>
        </p:nvSpPr>
        <p:spPr>
          <a:xfrm rot="0">
            <a:off x="7817833" y="3008094"/>
            <a:ext cx="3286125" cy="2647950"/>
          </a:xfrm>
          <a:prstGeom prst="rect">
            <a:avLst/>
          </a:prstGeom>
          <a:ln/>
        </p:spPr>
        <p:txBody>
          <a:bodyPr anchor="t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PDFMiner是一个功能强大的工具，用于解析和提取在线PDF文件中的内容，帮助用户快速获取所需信息。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85072" y="1990828"/>
            <a:ext cx="3267075" cy="723900"/>
          </a:xfrm>
          <a:prstGeom prst="rect">
            <a:avLst/>
          </a:prstGeom>
          <a:ln/>
        </p:spPr>
        <p:txBody>
          <a:bodyPr anchor="ctr" rtlCol="false" lIns="123825" rIns="57150" tIns="123825" bIns="123825" anchorCtr="tru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在线PDF文件解析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解析某个在线PDF文件的内容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733355" y="2120356"/>
            <a:ext cx="7382690" cy="1531407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类PageObject表示PDF文件中的单个页面，可以通过访问PdfFileReader对象的getPage()方法得到，或使用createBlankPage()静态方法创建空页面。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733355" y="1579345"/>
            <a:ext cx="7382690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PageObject表示单个页面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733355" y="4698953"/>
            <a:ext cx="7382690" cy="1531407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在下面的实例文件PyPDF203.py中，演示了使用PyPDF2将两个指定PDF文件内容合并为一个PDF文件的过程。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733355" y="4157942"/>
            <a:ext cx="7382690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PyPDF2合并PDF文件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1587997" y="4238210"/>
            <a:ext cx="939495" cy="93949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7" id="7"/>
          <p:cNvSpPr/>
          <p:nvPr/>
        </p:nvSpPr>
        <p:spPr>
          <a:xfrm rot="0">
            <a:off x="1587997" y="1592132"/>
            <a:ext cx="939495" cy="93949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8" id="8"/>
          <p:cNvSpPr/>
          <p:nvPr/>
        </p:nvSpPr>
        <p:spPr>
          <a:xfrm rot="0">
            <a:off x="1794154" y="4444368"/>
            <a:ext cx="527181" cy="527181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DFCFC">
              <a:alpha val="100000"/>
            </a:srgbClr>
          </a:solidFill>
          <a:ln/>
        </p:spPr>
      </p:sp>
      <p:sp>
        <p:nvSpPr>
          <p:cNvPr name="Freeform 9" id="9"/>
          <p:cNvSpPr/>
          <p:nvPr/>
        </p:nvSpPr>
        <p:spPr>
          <a:xfrm rot="0">
            <a:off x="1853309" y="1857445"/>
            <a:ext cx="408870" cy="408870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DFCFC">
              <a:alpha val="100000"/>
            </a:srgbClr>
          </a:solidFill>
          <a:ln/>
        </p:spPr>
      </p:sp>
      <p:sp>
        <p:nvSpPr>
          <p:cNvPr name="TextBox 10" id="10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将两个PDF文件合并为一个PDF文件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t="293" b="293"/>
          <a:stretch>
            <a:fillRect/>
          </a:stretch>
        </p:blipFill>
        <p:spPr>
          <a:xfrm rot="0">
            <a:off x="4070039" y="1545914"/>
            <a:ext cx="3861422" cy="3861422"/>
          </a:xfrm>
          <a:prstGeom prst="diamond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在PDF和PNG文件中绘制饼状图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16800" y="2235958"/>
            <a:ext cx="3905833" cy="1129392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在下面的实例文件reportlab05.py中，演示了分别在指定的PDF文件和PNG文件中绘制饼状图的过程。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16800" y="1629875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饼状图绘制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027972" y="2207383"/>
            <a:ext cx="3905833" cy="1129392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在绘制饼状图之前，需要定义好饼状图的数据，包括数据系列名称和数据系列中的具体数据。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988535" y="5255554"/>
            <a:ext cx="3905833" cy="1143173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绘制完饼状图后，使用FileHandle类将饼状图保存到指定的PNG文件中。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988535" y="1629875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饼状图数据定义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6774" y="5284129"/>
            <a:ext cx="3905833" cy="1143173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使用Reportlab库中的Canvas类来绘制饼状图，通过addPie()方法添加饼状图数据，并设置饼状图的样式和位置。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77362" y="4706621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饼状图绘制</a:t>
            </a:r>
          </a:p>
        </p:txBody>
      </p:sp>
      <p:sp>
        <p:nvSpPr>
          <p:cNvPr name="AutoShape 11" id="11"/>
          <p:cNvSpPr/>
          <p:nvPr/>
        </p:nvSpPr>
        <p:spPr>
          <a:xfrm rot="0">
            <a:off x="4364358" y="1629875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2" id="12"/>
          <p:cNvSpPr txBox="true"/>
          <p:nvPr/>
        </p:nvSpPr>
        <p:spPr>
          <a:xfrm rot="0">
            <a:off x="4170154" y="1730269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7178908" y="1629875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4" id="14"/>
          <p:cNvSpPr txBox="true"/>
          <p:nvPr/>
        </p:nvSpPr>
        <p:spPr>
          <a:xfrm rot="0">
            <a:off x="6984704" y="1730269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AutoShape 15" id="15"/>
          <p:cNvSpPr/>
          <p:nvPr/>
        </p:nvSpPr>
        <p:spPr>
          <a:xfrm rot="0">
            <a:off x="7139471" y="4678046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6" id="16"/>
          <p:cNvSpPr txBox="true"/>
          <p:nvPr/>
        </p:nvSpPr>
        <p:spPr>
          <a:xfrm rot="0">
            <a:off x="6945267" y="4778440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AutoShape 17" id="17"/>
          <p:cNvSpPr/>
          <p:nvPr/>
        </p:nvSpPr>
        <p:spPr>
          <a:xfrm rot="0">
            <a:off x="4324921" y="4678046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TextBox 18" id="18"/>
          <p:cNvSpPr txBox="true"/>
          <p:nvPr/>
        </p:nvSpPr>
        <p:spPr>
          <a:xfrm rot="0">
            <a:off x="4130717" y="4778440"/>
            <a:ext cx="105918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988535" y="4801871"/>
            <a:ext cx="3905833" cy="502799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饼状图保存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rot="0">
            <a:off x="6032113" y="5184323"/>
            <a:ext cx="2429542" cy="1127284"/>
          </a:xfrm>
          <a:custGeom>
            <a:avLst/>
            <a:gdLst/>
            <a:ahLst/>
            <a:cxnLst/>
            <a:rect r="r" b="b" t="t" l="l"/>
            <a:pathLst>
              <a:path h="135" w="292">
                <a:moveTo>
                  <a:pt x="130" y="19"/>
                </a:moveTo>
                <a:cubicBezTo>
                  <a:pt x="75" y="38"/>
                  <a:pt x="31" y="73"/>
                  <a:pt x="0" y="118"/>
                </a:cubicBezTo>
                <a:cubicBezTo>
                  <a:pt x="52" y="134"/>
                  <a:pt x="108" y="135"/>
                  <a:pt x="163" y="116"/>
                </a:cubicBezTo>
                <a:cubicBezTo>
                  <a:pt x="218" y="97"/>
                  <a:pt x="262" y="61"/>
                  <a:pt x="292" y="17"/>
                </a:cubicBezTo>
                <a:cubicBezTo>
                  <a:pt x="241" y="0"/>
                  <a:pt x="184" y="0"/>
                  <a:pt x="130" y="1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3" id="3"/>
          <p:cNvSpPr/>
          <p:nvPr/>
        </p:nvSpPr>
        <p:spPr>
          <a:xfrm rot="0">
            <a:off x="6032113" y="4073042"/>
            <a:ext cx="1515142" cy="2095595"/>
          </a:xfrm>
          <a:custGeom>
            <a:avLst/>
            <a:gdLst/>
            <a:ahLst/>
            <a:cxnLst/>
            <a:rect r="r" b="b" t="t" l="l"/>
            <a:pathLst>
              <a:path h="251" w="182">
                <a:moveTo>
                  <a:pt x="49" y="96"/>
                </a:moveTo>
                <a:cubicBezTo>
                  <a:pt x="15" y="143"/>
                  <a:pt x="0" y="197"/>
                  <a:pt x="1" y="251"/>
                </a:cubicBezTo>
                <a:cubicBezTo>
                  <a:pt x="52" y="235"/>
                  <a:pt x="99" y="203"/>
                  <a:pt x="132" y="156"/>
                </a:cubicBezTo>
                <a:cubicBezTo>
                  <a:pt x="166" y="109"/>
                  <a:pt x="182" y="54"/>
                  <a:pt x="181" y="0"/>
                </a:cubicBezTo>
                <a:cubicBezTo>
                  <a:pt x="130" y="16"/>
                  <a:pt x="83" y="49"/>
                  <a:pt x="49" y="96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/>
        </p:spPr>
      </p:sp>
      <p:sp>
        <p:nvSpPr>
          <p:cNvPr name="Freeform 4" id="4"/>
          <p:cNvSpPr/>
          <p:nvPr/>
        </p:nvSpPr>
        <p:spPr>
          <a:xfrm rot="0">
            <a:off x="3612763" y="5184323"/>
            <a:ext cx="2419350" cy="1127284"/>
          </a:xfrm>
          <a:custGeom>
            <a:avLst/>
            <a:gdLst/>
            <a:ahLst/>
            <a:cxnLst/>
            <a:rect r="r" b="b" t="t" l="l"/>
            <a:pathLst>
              <a:path h="135" w="291">
                <a:moveTo>
                  <a:pt x="162" y="19"/>
                </a:moveTo>
                <a:cubicBezTo>
                  <a:pt x="217" y="38"/>
                  <a:pt x="261" y="73"/>
                  <a:pt x="291" y="118"/>
                </a:cubicBezTo>
                <a:cubicBezTo>
                  <a:pt x="240" y="134"/>
                  <a:pt x="184" y="135"/>
                  <a:pt x="129" y="116"/>
                </a:cubicBezTo>
                <a:cubicBezTo>
                  <a:pt x="74" y="97"/>
                  <a:pt x="30" y="61"/>
                  <a:pt x="0" y="17"/>
                </a:cubicBezTo>
                <a:cubicBezTo>
                  <a:pt x="51" y="0"/>
                  <a:pt x="108" y="0"/>
                  <a:pt x="162" y="1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Freeform 5" id="5"/>
          <p:cNvSpPr/>
          <p:nvPr/>
        </p:nvSpPr>
        <p:spPr>
          <a:xfrm rot="0">
            <a:off x="4527163" y="4073042"/>
            <a:ext cx="1513713" cy="2095595"/>
          </a:xfrm>
          <a:custGeom>
            <a:avLst/>
            <a:gdLst/>
            <a:ahLst/>
            <a:cxnLst/>
            <a:rect r="r" b="b" t="t" l="l"/>
            <a:pathLst>
              <a:path h="251" w="182">
                <a:moveTo>
                  <a:pt x="133" y="96"/>
                </a:moveTo>
                <a:cubicBezTo>
                  <a:pt x="167" y="143"/>
                  <a:pt x="182" y="197"/>
                  <a:pt x="181" y="251"/>
                </a:cubicBezTo>
                <a:cubicBezTo>
                  <a:pt x="130" y="235"/>
                  <a:pt x="83" y="203"/>
                  <a:pt x="50" y="156"/>
                </a:cubicBezTo>
                <a:cubicBezTo>
                  <a:pt x="16" y="109"/>
                  <a:pt x="0" y="54"/>
                  <a:pt x="1" y="0"/>
                </a:cubicBezTo>
                <a:cubicBezTo>
                  <a:pt x="52" y="16"/>
                  <a:pt x="99" y="49"/>
                  <a:pt x="133" y="96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/>
        </p:spPr>
      </p:sp>
      <p:sp>
        <p:nvSpPr>
          <p:cNvPr name="Freeform 6" id="6"/>
          <p:cNvSpPr/>
          <p:nvPr/>
        </p:nvSpPr>
        <p:spPr>
          <a:xfrm rot="0">
            <a:off x="5609203" y="3588886"/>
            <a:ext cx="856012" cy="2579751"/>
          </a:xfrm>
          <a:custGeom>
            <a:avLst/>
            <a:gdLst/>
            <a:ahLst/>
            <a:cxnLst/>
            <a:rect r="r" b="b" t="t" l="l"/>
            <a:pathLst>
              <a:path h="309" w="103">
                <a:moveTo>
                  <a:pt x="0" y="154"/>
                </a:moveTo>
                <a:cubicBezTo>
                  <a:pt x="0" y="212"/>
                  <a:pt x="19" y="266"/>
                  <a:pt x="51" y="309"/>
                </a:cubicBezTo>
                <a:cubicBezTo>
                  <a:pt x="84" y="266"/>
                  <a:pt x="103" y="212"/>
                  <a:pt x="103" y="154"/>
                </a:cubicBezTo>
                <a:cubicBezTo>
                  <a:pt x="103" y="97"/>
                  <a:pt x="84" y="43"/>
                  <a:pt x="51" y="0"/>
                </a:cubicBezTo>
                <a:cubicBezTo>
                  <a:pt x="19" y="43"/>
                  <a:pt x="0" y="97"/>
                  <a:pt x="0" y="154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TextBox 7" id="7"/>
          <p:cNvSpPr txBox="true"/>
          <p:nvPr/>
        </p:nvSpPr>
        <p:spPr>
          <a:xfrm rot="0">
            <a:off x="463378" y="4535812"/>
            <a:ext cx="293133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条形图和二维码生成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49597" y="5004954"/>
            <a:ext cx="2931336" cy="139850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在实例文件reportlab06.py中，演示了使用Reportlab在指定的PDF文件中绘制条形图和二维码的过程。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288216" y="2422580"/>
            <a:ext cx="293133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条形图数据定义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74435" y="2891723"/>
            <a:ext cx="2931336" cy="139850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在绘制条形图之前，需要定义好条形图的数据，包括数据系列名称和数据系列中的具体数据。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540944" y="1591726"/>
            <a:ext cx="3020092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条形图绘制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564095" y="2060868"/>
            <a:ext cx="2931336" cy="139850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使用Reportlab库中的Canvas类来绘制条形图，通过addBarChart()方法添加条形图数据，并设置条形图的样式和位置。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261908" y="2422580"/>
            <a:ext cx="293133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二维码生成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248127" y="2891723"/>
            <a:ext cx="2931336" cy="139850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使用Reportlab库中的qrcode模块来生成二维码，将二维码添加到Canvas中，并设置二维码的位置和样式。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814029" y="4535812"/>
            <a:ext cx="2931336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图表保存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8800248" y="5004954"/>
            <a:ext cx="2931336" cy="1398504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绘制完图表后，使用FileHandle类将图表保存到指定的PDF文件中。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在PDF文件中生成条形图和二维码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3794737" y="5266000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527163" y="4396796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5607298" y="4073042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6697625" y="4396796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7495431" y="5266000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98539" y="1671764"/>
            <a:ext cx="7924800" cy="216217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true" sz="10725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THANKS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598539" y="3724145"/>
            <a:ext cx="4943475" cy="62865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感谢观看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操作处理Office文件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t="22526" b="22526"/>
          <a:stretch>
            <a:fillRect/>
          </a:stretch>
        </p:blipFill>
        <p:spPr>
          <a:xfrm rot="0">
            <a:off x="623312" y="1743101"/>
            <a:ext cx="3394942" cy="1865457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 rot="0">
            <a:off x="623312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t="22526" b="22526"/>
          <a:stretch>
            <a:fillRect/>
          </a:stretch>
        </p:blipFill>
        <p:spPr>
          <a:xfrm rot="0">
            <a:off x="8189230" y="1775853"/>
            <a:ext cx="3394942" cy="1865457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8189230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sp>
        <p:nvSpPr>
          <p:cNvPr name="TextBox 6" id="6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使用openpyxl读取Excel文件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29057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openpyxl模块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11743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使用模块openpyxl可以读写 Excel 文件，包括xlsx、xlsm、xltx和xltm格式。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rcRect t="22875" b="22875"/>
          <a:stretch>
            <a:fillRect/>
          </a:stretch>
        </p:blipFill>
        <p:spPr>
          <a:xfrm rot="0">
            <a:off x="4405937" y="1779195"/>
            <a:ext cx="3394942" cy="1865457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>
            <a:off x="4405937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sp>
        <p:nvSpPr>
          <p:cNvPr name="TextBox 11" id="11"/>
          <p:cNvSpPr txBox="true"/>
          <p:nvPr/>
        </p:nvSpPr>
        <p:spPr>
          <a:xfrm rot="0">
            <a:off x="4511682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openpyxl概念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94976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Workbooks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594368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在openpyxl中主要用到三个概念，包括Workbooks、Worksheet和Cells。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377661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代表一个Excel工作表，Worksheet表示工作表中的一张表页，而Cells则代表最简单的一个格。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751642" y="4006380"/>
            <a:ext cx="7813795" cy="1827334"/>
          </a:xfrm>
          <a:prstGeom prst="roundRect">
            <a:avLst>
              <a:gd fmla="val 16667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751642" y="1920540"/>
            <a:ext cx="7813795" cy="1827334"/>
          </a:xfrm>
          <a:prstGeom prst="roundRect">
            <a:avLst>
              <a:gd fmla="val 16667" name="adj"/>
            </a:avLst>
          </a:prstGeom>
          <a:solidFill>
            <a:schemeClr val="lt2">
              <a:alpha val="80000"/>
            </a:schemeClr>
          </a:solidFill>
          <a:ln/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927" r="927"/>
          <a:stretch>
            <a:fillRect/>
          </a:stretch>
        </p:blipFill>
        <p:spPr>
          <a:xfrm rot="0"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30579" y="2089154"/>
            <a:ext cx="6238875" cy="637972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实例演示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30579" y="2610429"/>
            <a:ext cx="6238875" cy="950067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实例8-3演示了在指定Excel文件中检索某关键字数据的过程，通过关键字搜索功能实现。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30579" y="4183053"/>
            <a:ext cx="6238875" cy="637972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关键字搜索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30579" y="4712439"/>
            <a:ext cx="6238875" cy="936429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在Excel文件中，用户可以快速找到所需的关键字数据，提高数据检索的效率和准确性。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在Excel文件中检索某关键字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l="23819" r="23819"/>
          <a:stretch>
            <a:fillRect/>
          </a:stretch>
        </p:blipFill>
        <p:spPr>
          <a:xfrm rot="0"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rcRect l="13022" r="13022"/>
          <a:stretch>
            <a:fillRect/>
          </a:stretch>
        </p:blipFill>
        <p:spPr>
          <a:xfrm rot="0">
            <a:off x="5430980" y="2169726"/>
            <a:ext cx="2050689" cy="391643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29201" r="29201" t="0"/>
          <a:stretch>
            <a:fillRect/>
          </a:stretch>
        </p:blipFill>
        <p:spPr>
          <a:xfrm rot="0"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7851998" y="2723144"/>
            <a:ext cx="3834950" cy="1465716"/>
          </a:xfrm>
          <a:prstGeom prst="rect">
            <a:avLst/>
          </a:prstGeom>
          <a:noFill/>
          <a:ln/>
        </p:spPr>
        <p:txBody>
          <a:bodyPr anchor="t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实例8-4演示了将指定数据导入到Excel文件中，并根据导入的数据在Excel文件中生成一个图表的过程。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>
            <a:off x="7851998" y="2087040"/>
            <a:ext cx="3606165" cy="575781"/>
          </a:xfrm>
          <a:prstGeom prst="rect">
            <a:avLst/>
          </a:prstGeom>
          <a:noFill/>
          <a:ln/>
        </p:spPr>
        <p:txBody>
          <a:bodyPr anchor="b" rtlCol="false" tIns="45720" lIns="91440" bIns="45720" rIns="91440" anchorCtr="false" vert="horz" wrap="square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实例演示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>
            <a:off x="7851998" y="4826443"/>
            <a:ext cx="3834950" cy="1451935"/>
          </a:xfrm>
          <a:prstGeom prst="rect">
            <a:avLst/>
          </a:prstGeom>
          <a:noFill/>
          <a:ln/>
        </p:spPr>
        <p:txBody>
          <a:bodyPr anchor="t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通过导入数据到Excel文件中，用户可以轻松地生成各种图表，如柱状图、饼状图等。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>
            <a:off x="7851998" y="4125420"/>
            <a:ext cx="3606329" cy="640699"/>
          </a:xfrm>
          <a:prstGeom prst="rect">
            <a:avLst/>
          </a:prstGeom>
          <a:noFill/>
          <a:ln/>
        </p:spPr>
        <p:txBody>
          <a:bodyPr anchor="b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数据导入与图表生成</a:t>
            </a:r>
            <a:endParaRPr lang="en-US" sz="1100"/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将数据导入到Excel文件并生成图表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6234986" y="2896583"/>
            <a:ext cx="5052139" cy="3467154"/>
          </a:xfrm>
          <a:prstGeom prst="roundRect">
            <a:avLst>
              <a:gd fmla="val 5952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879670" y="2896583"/>
            <a:ext cx="5052139" cy="3467154"/>
          </a:xfrm>
          <a:prstGeom prst="roundRect">
            <a:avLst>
              <a:gd fmla="val 5952" name="adj"/>
            </a:avLst>
          </a:prstGeom>
          <a:solidFill>
            <a:schemeClr val="lt2">
              <a:alpha val="80000"/>
            </a:schemeClr>
          </a:solidFill>
          <a:ln/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t="18558" b="18558"/>
          <a:stretch>
            <a:fillRect/>
          </a:stretch>
        </p:blipFill>
        <p:spPr>
          <a:xfrm rot="0">
            <a:off x="891140" y="1371600"/>
            <a:ext cx="5029200" cy="3162577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380405" y="4752068"/>
            <a:ext cx="4050670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pyexcel读取Excel数据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80405" y="5384645"/>
            <a:ext cx="4050670" cy="824485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在实例文件series.py中，演示了使用pyexcel以多种方式获取Excel数据的过程。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t="18558" b="18558"/>
          <a:stretch>
            <a:fillRect/>
          </a:stretch>
        </p:blipFill>
        <p:spPr>
          <a:xfrm rot="0">
            <a:off x="6246455" y="1371600"/>
            <a:ext cx="5029200" cy="3162577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6735721" y="4759543"/>
            <a:ext cx="4050670" cy="490334"/>
          </a:xfrm>
          <a:prstGeom prst="rect">
            <a:avLst/>
          </a:prstGeom>
          <a:ln/>
        </p:spPr>
        <p:txBody>
          <a:bodyPr anchor="ctr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获取Excel数据信息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735721" y="5392119"/>
            <a:ext cx="4050670" cy="824485"/>
          </a:xfrm>
          <a:prstGeom prst="rect">
            <a:avLst/>
          </a:prstGeom>
          <a:ln/>
        </p:spPr>
        <p:txBody>
          <a:bodyPr anchor="t" rtlCol="false" lIns="66008" rIns="66008" tIns="33052" bIns="33052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实例8-5使用pyexcel以多种方式获取Excel文件中的数据信息，包括列名、数据类型等。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获取Excel文件中的数据信息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560913" y="1312852"/>
            <a:ext cx="7804501" cy="7620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数据导入Excel和SQLite</a:t>
            </a:r>
          </a:p>
        </p:txBody>
      </p:sp>
      <p:cxnSp>
        <p:nvCxnSpPr>
          <p:cNvPr name="Connector 3" id="3"/>
          <p:cNvCxnSpPr/>
          <p:nvPr/>
        </p:nvCxnSpPr>
        <p:spPr>
          <a:xfrm>
            <a:off x="1197254" y="5988003"/>
            <a:ext cx="10998321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4" id="4"/>
          <p:cNvSpPr txBox="true"/>
          <p:nvPr/>
        </p:nvSpPr>
        <p:spPr>
          <a:xfrm rot="0">
            <a:off x="3560913" y="1927072"/>
            <a:ext cx="7804501" cy="120396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在实例文件import_xls_into_database_via_sqlalchemy.py中，演示了使用pyexcel将数据导入Excel和SQLite的过程。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83473" y="3943665"/>
            <a:ext cx="7806355" cy="76200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数据导入过程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83473" y="4571667"/>
            <a:ext cx="7806355" cy="120396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实例8-6使用pyexcel将数据导入Excel和SQLite，通过SQLAlchemy库实现数据的持久化存储，方便后续的数据分析和处理。</a:t>
            </a:r>
          </a:p>
        </p:txBody>
      </p:sp>
      <p:cxnSp>
        <p:nvCxnSpPr>
          <p:cNvPr name="Connector 7" id="7"/>
          <p:cNvCxnSpPr/>
          <p:nvPr/>
        </p:nvCxnSpPr>
        <p:spPr>
          <a:xfrm>
            <a:off x="3574694" y="3297546"/>
            <a:ext cx="86142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8" id="8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将数据导入Excel和SQLite数据库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89593" y="1595455"/>
            <a:ext cx="6734175" cy="771853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python-docx模块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89593" y="2246047"/>
            <a:ext cx="6810375" cy="13239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使用python-docx模块可以读取、查询和修改Office文件，包括Word、Excel和PowerPoint。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89593" y="4139505"/>
            <a:ext cx="6734175" cy="75900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创建Word文档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689593" y="4798345"/>
            <a:ext cx="6810375" cy="13239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在下面的实例文件python-docx01.py中，演示了使用python-docx创建一个简单Word文档的过程。</a:t>
            </a:r>
          </a:p>
        </p:txBody>
      </p:sp>
      <p:cxnSp>
        <p:nvCxnSpPr>
          <p:cNvPr name="Connector 6" id="6"/>
          <p:cNvCxnSpPr/>
          <p:nvPr/>
        </p:nvCxnSpPr>
        <p:spPr>
          <a:xfrm>
            <a:off x="756268" y="6181746"/>
            <a:ext cx="7784538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name="Picture 7" id="7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5786" r="5786"/>
          <a:stretch>
            <a:fillRect/>
          </a:stretch>
        </p:blipFill>
        <p:spPr>
          <a:xfrm rot="0">
            <a:off x="7803289" y="1299241"/>
            <a:ext cx="3679824" cy="4906431"/>
          </a:xfrm>
          <a:prstGeom prst="rect">
            <a:avLst/>
          </a:prstGeom>
        </p:spPr>
      </p:pic>
      <p:cxnSp>
        <p:nvCxnSpPr>
          <p:cNvPr name="Connector 8" id="8"/>
          <p:cNvCxnSpPr/>
          <p:nvPr/>
        </p:nvCxnSpPr>
        <p:spPr>
          <a:xfrm>
            <a:off x="756268" y="3856089"/>
            <a:ext cx="70834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创建一个Word文档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