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第5章  GUI桌面开发实战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按钮创建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使用Python可求值字符串，通过正确的按钮名、传给按钮标签的文本参数以及pack()操作来创建按钮。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417" r="16417"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按钮格式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实例化处理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如果这是一个严重级别的标志，那么会把所有字符大写；否则，按照标题格式进行输出。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每个按钮会通过eval()函数进行实例化处理，在最后进入主事件循环来启动GUI程序。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GUI版的Minecraft游戏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5273" r="35273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3637" r="33637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551" r="32551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通过按键W、S、A、D和鼠标操作来控制精灵的移动，实现环顾四周、跳跃和切换飞行模式等功能。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按键控制精灵移动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游戏中创建了三种方块类型，包括砖块、草地和沙块，玩家可以消除或创造方块，并可以释放鼠标和关闭窗口。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三种方块类型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项目规划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在项目中设置几个公共常量值，用于控制精灵的移动和方块类型。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公共常量值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定义函数cube_vertices()，返回以x,y,z为中心，边长为2n的正方体六个面的顶点坐标。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函数cube_vertices()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定义纹理坐标函数tex_coord()，给出纹理图左下角坐标，返回一个正方形纹理的四个顶点坐标。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函数tex_coord()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417" r="417"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5901" y="1362476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函数_initialize()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85901" y="2024509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编写函数_initialize()，用于绘制地图，大小是80*80。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685901" y="3189254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函数exposed()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85901" y="3851288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编写函数exposed()，用于检查位置周围6个面是否有立方体(exposed了)，返回真值。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685901" y="497529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函数add_block()和remove_block()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85901" y="5637325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编写函数add_block()和remove_block()，用于添加和删除立方体。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cxnSp>
        <p:nvCxnSpPr>
          <p:cNvPr id="18" name="Connector 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4667" r="14667"/>
          <a:stretch>
            <a:fillRect/>
          </a:stretch>
        </p:blipFill>
        <p:spPr>
          <a:xfrm>
            <a:off x="476023" y="1726817"/>
            <a:ext cx="4434840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函数_show_block()和_hide_block()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编写函数_show_block()和_hide_block()，用于添加和立即移除立方体。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函数check_neighbors()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编写检查函数check_neighbors()，在删除一个立方体后检查它周围6个邻接的位置。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函数show_block()和hide_block()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编写函数show_block()和hide_block()，用于显示和隐藏立方体。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74316" y="3045252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3" name="AutoShape 3"/>
          <p:cNvSpPr/>
          <p:nvPr/>
        </p:nvSpPr>
        <p:spPr>
          <a:xfrm>
            <a:off x="1374316" y="4823279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4" name="AutoShape 4"/>
          <p:cNvSpPr/>
          <p:nvPr/>
        </p:nvSpPr>
        <p:spPr>
          <a:xfrm>
            <a:off x="1374316" y="1267225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5" name="AutoShape 5"/>
          <p:cNvSpPr/>
          <p:nvPr/>
        </p:nvSpPr>
        <p:spPr>
          <a:xfrm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1115389" y="5374489"/>
            <a:ext cx="553940" cy="5539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1171659" y="1892749"/>
            <a:ext cx="405314" cy="40531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/>
        </p:nvSpPr>
        <p:spPr>
          <a:xfrm>
            <a:off x="10569897" y="3661311"/>
            <a:ext cx="424244" cy="4242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986545" y="1423391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函数show_sector()和hide_sector()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86545" y="1881734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编写函数show_sector()和hide_sector()，用于绘制和隐藏区域内的立方体。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931680" y="3229780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函数change_sectors()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931680" y="3688123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编写函数change_sectors()，用于移动立方体，移动区域是一个连续的x、y子区域。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31680" y="4882435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函数_enqueue()和_dequeue()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931680" y="5340777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编写函数_enqueue()和_dequeue()，用于添加和处理事件队列中的事件。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32464" b="32464"/>
          <a:stretch>
            <a:fillRect/>
          </a:stretch>
        </p:blipFill>
        <p:spPr>
          <a:xfrm>
            <a:off x="0" y="0"/>
            <a:ext cx="12192000" cy="3331649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554850" y="2152738"/>
            <a:ext cx="11082301" cy="4070362"/>
          </a:xfrm>
          <a:prstGeom prst="roundRect">
            <a:avLst>
              <a:gd name="adj" fmla="val 5898"/>
            </a:avLst>
          </a:prstGeom>
          <a:solidFill>
            <a:srgbClr val="FFFFFF">
              <a:alpha val="100000"/>
            </a:srgbClr>
          </a:solidFill>
          <a:effectLst>
            <a:outerShdw blurRad="361950">
              <a:schemeClr val="dk1">
                <a:alpha val="6000"/>
              </a:scheme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962451" y="3586749"/>
            <a:ext cx="10267099" cy="23293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函数process_queue()和process_entire_queue()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编写函数process_queue()和process_entire_queue()，用于处理事件队列中的事件。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类Window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定义类Window来处理窗体界面，通过函数</a:t>
            </a:r>
            <a:r>
              <a:rPr lang="en-US" sz="15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init</a:t>
            </a: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()实现界面初始化处理。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函数set_exclusive_mouse()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编写函数set_exclusive_mouse()，用于设置鼠标事件是否绑定到游戏窗口。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98566" y="2417249"/>
            <a:ext cx="9998584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40645" y="1641772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707332" y="1785885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4" name="TextBox 4"/>
          <p:cNvSpPr txBox="1"/>
          <p:nvPr/>
        </p:nvSpPr>
        <p:spPr>
          <a:xfrm>
            <a:off x="2815769" y="1445091"/>
            <a:ext cx="7852817" cy="618651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函数get_sight_vector()和get_motion_vector()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815769" y="2040792"/>
            <a:ext cx="7869353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编写函数get_sight_vector()和get_motion_vector()，用于计算移动1单位距离时设置各轴的移动分量。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815769" y="3143851"/>
            <a:ext cx="7852817" cy="563658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函数update()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15769" y="3684559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编写函数update()，用于设置每1/60秒调用一次进行更新，并更新self.dy和self.position。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99031" y="4717412"/>
            <a:ext cx="7869555" cy="691975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函数collide()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799031" y="5386437"/>
            <a:ext cx="7869555" cy="90212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编写函数collide()，用于实现碰撞检测，返回值p表示碰撞检测后应该移动到的位置。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540645" y="3341211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1707332" y="3485324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  <p:sp>
        <p:nvSpPr>
          <p:cNvPr id="13" name="AutoShape 13"/>
          <p:cNvSpPr/>
          <p:nvPr/>
        </p:nvSpPr>
        <p:spPr>
          <a:xfrm>
            <a:off x="1540645" y="5027093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1707332" y="5171206"/>
            <a:ext cx="716280" cy="69151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</a:p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813" r="12813"/>
          <a:stretch>
            <a:fillRect/>
          </a:stretch>
        </p:blipFill>
        <p:spPr>
          <a:xfrm>
            <a:off x="640619" y="1239230"/>
            <a:ext cx="3783578" cy="5044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函数on_key_press()和on_key_release()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编写函数on_key_press()和on_key_release()，用于处理按下和释放键盘事件，长按W、S、A、D键后会不断地改变坐标。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199" y="471440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函数on_resize()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72199" y="5252378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编写函数on_resize()，用于处理窗口大小变化的响应事件。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72221" y="1165346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函数on_mouse_press()和on_mouse_move()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72221" y="1692114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编写函数on_mouse_press()和on_mouse_move()，用于处理鼠标按下和移动事件，实现视角的变化。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4162763" y="482585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162763" y="1276789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创建一个“英尺/米”转换器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制作一个交通标记指示牌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GUI版的Minecraft游戏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图书管理系统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624" b="1624"/>
          <a:stretch>
            <a:fillRect/>
          </a:stretch>
        </p:blipFill>
        <p:spPr>
          <a:xfrm>
            <a:off x="6279191" y="1523331"/>
            <a:ext cx="5083851" cy="487769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57248" y="1468705"/>
            <a:ext cx="5034045" cy="59892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函数set_2d()和set_3d()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57248" y="2091428"/>
            <a:ext cx="5034045" cy="8194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编写函数set_2d()和set_3d()，用于设置在opengl中绘制三维图形。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57248" y="3322817"/>
            <a:ext cx="5034045" cy="558203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函数on_draw()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57248" y="3899110"/>
            <a:ext cx="5034045" cy="796566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编写函数on_draw()，用于重写Window的on_draw函数，当需要重绘窗口时，事件循环就会调度该事件。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57248" y="5048950"/>
            <a:ext cx="5034045" cy="59892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函数draw_focused_block()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7248" y="5665964"/>
            <a:ext cx="5034045" cy="8194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编写函数draw_focused_block()，用于绘制鼠标focus的立方体，在它的外层画个立方体线框。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9144095" y="2311241"/>
            <a:ext cx="41815" cy="41148"/>
          </a:xfrm>
          <a:prstGeom prst="ellipse">
            <a:avLst/>
          </a:prstGeom>
          <a:solidFill>
            <a:srgbClr val="E9E9E9">
              <a:alpha val="100000"/>
            </a:srgbClr>
          </a:solidFill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0587" r="10587"/>
          <a:stretch>
            <a:fillRect/>
          </a:stretch>
        </p:blipFill>
        <p:spPr>
          <a:xfrm>
            <a:off x="601455" y="1456971"/>
            <a:ext cx="5140490" cy="465535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007772" y="1924848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编写函数draw_label()，用于显示帧率、当前位置坐标显示的方块数及总共的方块数。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07772" y="1456971"/>
            <a:ext cx="5064406" cy="44997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函数draw_label()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07772" y="3539953"/>
            <a:ext cx="5064406" cy="88454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编写函数draw_reticle()，用于绘制游戏窗口中间的十字，也就是一条横线加一条竖线。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07772" y="3122433"/>
            <a:ext cx="5064406" cy="43618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函数draw_reticle()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07772" y="5213997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编写函数setup_fog()和setup()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07772" y="4768434"/>
            <a:ext cx="5064406" cy="422408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函数setup_fog()和setup()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图书管理系统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7192" y="1308287"/>
            <a:ext cx="4348638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创建数据库表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65764" y="1271476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搜索图书信息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78035" y="2989034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删除图书信息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0305" y="4725206"/>
            <a:ext cx="4493572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修改图书信息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1733" y="4762018"/>
            <a:ext cx="4414526" cy="62484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查看图书信息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9463" y="3025846"/>
            <a:ext cx="4348638" cy="60579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插入新图书数据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7192" y="1670999"/>
            <a:ext cx="448665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在实例文件backend.py中，__init__()函数用于创建SQLite3数据库表book，以实现数据库的初始化操作。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09463" y="3410120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insert()函数用于向数据库中插入新的图书数据，以实现数据的添加功能。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21733" y="5149114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view()函数用于查看数据库中的所有图书信息，以实现数据的查询功能。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65764" y="1634188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search()函数用于搜索数据库中的某本图书的信息，以实现数据的检索功能。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878035" y="3373308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delete()函数用于删除数据库中的某本图书信息，以实现数据的删除功能。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890305" y="5112302"/>
            <a:ext cx="4486275" cy="11525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update()函数用于修改数据库中的某本图书信息，以实现数据的更新功能。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数据库操作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39115" y="1512589"/>
            <a:ext cx="197186" cy="5357334"/>
            <a:chOff x="839115" y="1512589"/>
            <a:chExt cx="197186" cy="5357334"/>
          </a:xfrm>
        </p:grpSpPr>
        <p:sp>
          <p:nvSpPr>
            <p:cNvPr id="16" name="AutoShape 16"/>
            <p:cNvSpPr/>
            <p:nvPr/>
          </p:nvSpPr>
          <p:spPr>
            <a:xfrm>
              <a:off x="839115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9115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839115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cxnSp>
          <p:nvCxnSpPr>
            <p:cNvPr id="19" name="Connector 19"/>
            <p:cNvCxnSpPr/>
            <p:nvPr/>
          </p:nvCxnSpPr>
          <p:spPr>
            <a:xfrm>
              <a:off x="937708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20"/>
          <p:cNvGrpSpPr/>
          <p:nvPr/>
        </p:nvGrpSpPr>
        <p:grpSpPr>
          <a:xfrm rot="0">
            <a:off x="6455568" y="1512589"/>
            <a:ext cx="197186" cy="5357334"/>
            <a:chOff x="6455568" y="1512589"/>
            <a:chExt cx="197186" cy="5357334"/>
          </a:xfrm>
        </p:grpSpPr>
        <p:sp>
          <p:nvSpPr>
            <p:cNvPr id="21" name="AutoShape 21"/>
            <p:cNvSpPr/>
            <p:nvPr/>
          </p:nvSpPr>
          <p:spPr>
            <a:xfrm>
              <a:off x="6455568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455568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455568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cxnSp>
          <p:nvCxnSpPr>
            <p:cNvPr id="24" name="Connector 24"/>
            <p:cNvCxnSpPr/>
            <p:nvPr/>
          </p:nvCxnSpPr>
          <p:spPr>
            <a:xfrm>
              <a:off x="6554162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823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7709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718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882070" y="3930616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在实例文件frontend-bookstore.py中，使用Tkinter创建了一个可视化界面。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2070" y="3181752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创建可视化界面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GUI实现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16042" r="16042"/>
          <a:stretch>
            <a:fillRect/>
          </a:stretch>
        </p:blipFill>
        <p:spPr>
          <a:xfrm>
            <a:off x="2414694" y="1693793"/>
            <a:ext cx="1294595" cy="1294595"/>
          </a:xfrm>
          <a:prstGeom prst="round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87321" y="3945231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通过文本框组件，可以在界面上显示图书信息，以便用户查看。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87321" y="3196367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显示图书信息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l="8333" r="8333"/>
          <a:stretch>
            <a:fillRect/>
          </a:stretch>
        </p:blipFill>
        <p:spPr>
          <a:xfrm>
            <a:off x="6319944" y="1708408"/>
            <a:ext cx="1294595" cy="1294595"/>
          </a:xfrm>
          <a:prstGeom prst="round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8692571" y="3939687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通过按钮组件，用户可以调用要操作处理的SQL语句，以实现数据的增删改查功能。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692571" y="3190824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调用SQL语句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 l="16667" r="16667"/>
          <a:stretch>
            <a:fillRect/>
          </a:stretch>
        </p:blipFill>
        <p:spPr>
          <a:xfrm>
            <a:off x="10225194" y="1702864"/>
            <a:ext cx="1294595" cy="1294595"/>
          </a:xfrm>
          <a:prstGeom prst="round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创建一个“英尺/米”转换器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17" r="417"/>
          <a:stretch>
            <a:fillRect/>
          </a:stretch>
        </p:blipFill>
        <p:spPr>
          <a:xfrm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16538" y="1567945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导入所需模块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316538" y="2054291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在zhuan.py文件中，我们导入了tkinter和ttk模块，以便使用tkinter的所有功能。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344099" y="3218179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创建主窗口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344099" y="3704525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使用Tk()方法创建了主窗口，并设置了窗口的标题为“英尺转换米”。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1661" y="4868412"/>
            <a:ext cx="6096000" cy="40005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创建frame控件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71661" y="5354759"/>
            <a:ext cx="6096000" cy="85231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创建了一个frame控件，将所有用户界面元素包含在其中，并放置在主窗口中。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67" r="16667"/>
          <a:stretch>
            <a:fillRect/>
          </a:stretch>
        </p:blipFill>
        <p:spPr>
          <a:xfrm>
            <a:off x="425795" y="2384018"/>
            <a:ext cx="3415971" cy="3415971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13475" y="1643082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312581" y="1893684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设定空间调整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312581" y="2463837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使用columnconfigure和rowconfigure方法，确保frame控件的空间大小随主窗口调整。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070842" y="1650556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8269948" y="1901159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创建用户界面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269948" y="2471312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创建了三个控件，包括输入框、标签和计算按钮，并设置了它们的选项和参数。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120950" y="4294709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320056" y="4545312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放置控件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320056" y="5115465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使用grid方法将控件放置在合适的网格位置中，并使用sticky选项指定控件的排列方式。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8078316" y="4302184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8277423" y="4552787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创建标签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277423" y="5122940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使用Label方法创建了三个静态标签，并将它们放在适合的网格位置中。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5742" b="5742"/>
          <a:stretch>
            <a:fillRect/>
          </a:stretch>
        </p:blipFill>
        <p:spPr>
          <a:xfrm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82606" y="1947878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导入了tkinter和ttk模块，以便使用tkinter的所有功能。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82606" y="1370655"/>
            <a:ext cx="4219575" cy="738707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导入所需模块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82606" y="3712973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使用Tk()方法创建了主窗口，并设置了窗口的标题为“英尺转换米”。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82606" y="3116450"/>
            <a:ext cx="4219575" cy="736876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创建主窗口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82606" y="5377103"/>
            <a:ext cx="4238625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创建了一个frame控件，将所有用户界面元素包含在其中，并放置在主窗口中。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82606" y="4799881"/>
            <a:ext cx="4219575" cy="74945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创建frame控件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代码解析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42238" y="1676264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42238" y="3414840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42238" y="5136121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AutoShape 14"/>
          <p:cNvSpPr/>
          <p:nvPr/>
        </p:nvSpPr>
        <p:spPr>
          <a:xfrm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5" name="AutoShape 15"/>
          <p:cNvSpPr/>
          <p:nvPr/>
        </p:nvSpPr>
        <p:spPr>
          <a:xfrm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94200" y="1962150"/>
            <a:ext cx="1685925" cy="1676400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326098" y="686287"/>
                </a:lnTo>
                <a:lnTo>
                  <a:pt x="222801" y="399824"/>
                </a:lnTo>
                <a:lnTo>
                  <a:pt x="531767" y="453989"/>
                </a:lnTo>
                <a:lnTo>
                  <a:pt x="618095" y="376276"/>
                </a:lnTo>
                <a:cubicBezTo>
                  <a:pt x="918260" y="131924"/>
                  <a:pt x="1295386" y="-2173"/>
                  <a:pt x="1685845" y="2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 rot="5400000">
            <a:off x="6143625" y="1966913"/>
            <a:ext cx="1685925" cy="1676400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0" y="1676400"/>
                </a:moveTo>
                <a:cubicBezTo>
                  <a:pt x="0" y="1285935"/>
                  <a:pt x="136219" y="909570"/>
                  <a:pt x="382258" y="610787"/>
                </a:cubicBezTo>
                <a:lnTo>
                  <a:pt x="437390" y="550233"/>
                </a:lnTo>
                <a:lnTo>
                  <a:pt x="357434" y="249447"/>
                </a:lnTo>
                <a:lnTo>
                  <a:pt x="675579" y="334017"/>
                </a:lnTo>
                <a:lnTo>
                  <a:pt x="751263" y="278380"/>
                </a:lnTo>
                <a:cubicBezTo>
                  <a:pt x="1026282" y="96392"/>
                  <a:pt x="1351166" y="-1859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 rot="10800000">
            <a:off x="6138863" y="3733800"/>
            <a:ext cx="1685925" cy="1676400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696276" y="1676401"/>
                </a:move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284783" y="741830"/>
                </a:lnTo>
                <a:lnTo>
                  <a:pt x="159770" y="469217"/>
                </a:lnTo>
                <a:lnTo>
                  <a:pt x="484566" y="498419"/>
                </a:lnTo>
                <a:lnTo>
                  <a:pt x="494350" y="487672"/>
                </a:lnTo>
                <a:cubicBezTo>
                  <a:pt x="810781" y="173019"/>
                  <a:pt x="1239606" y="-2487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16200000">
            <a:off x="4389437" y="3729038"/>
            <a:ext cx="1685925" cy="1676400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230154"/>
                  <a:pt x="177919" y="802325"/>
                  <a:pt x="494350" y="487672"/>
                </a:cubicBezTo>
                <a:lnTo>
                  <a:pt x="548831" y="438628"/>
                </a:lnTo>
                <a:lnTo>
                  <a:pt x="466941" y="130569"/>
                </a:lnTo>
                <a:lnTo>
                  <a:pt x="835339" y="228498"/>
                </a:lnTo>
                <a:lnTo>
                  <a:pt x="892743" y="194440"/>
                </a:lnTo>
                <a:cubicBezTo>
                  <a:pt x="1134849" y="66424"/>
                  <a:pt x="1406946" y="-1544"/>
                  <a:pt x="1685845" y="2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l="18726" r="18726"/>
          <a:stretch>
            <a:fillRect/>
          </a:stretch>
        </p:blipFill>
        <p:spPr>
          <a:xfrm>
            <a:off x="5175250" y="2743200"/>
            <a:ext cx="1885950" cy="1885950"/>
          </a:xfrm>
          <a:prstGeom prst="ellipse">
            <a:avLst/>
          </a:prstGeom>
          <a:noFill/>
        </p:spPr>
      </p:pic>
      <p:sp>
        <p:nvSpPr>
          <p:cNvPr id="7" name="TextBox 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代码解析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63500" y="1773916"/>
            <a:ext cx="331333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设定空间调整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63500" y="2258344"/>
            <a:ext cx="3313333" cy="114363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使用columnconfigure和rowconfigure方法，确保frame控件的空间大小随主窗口调整。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723094" y="2303033"/>
            <a:ext cx="792249" cy="792480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770719" y="4166235"/>
            <a:ext cx="792249" cy="792480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624560" y="4097553"/>
            <a:ext cx="792249" cy="792480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02127" y="2312558"/>
            <a:ext cx="792249" cy="792480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63500" y="4180585"/>
            <a:ext cx="331333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放置控件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63500" y="4665013"/>
            <a:ext cx="3313333" cy="114363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使用grid方法将控件放置在合适的网格位置中，并使用sticky选项指定控件的排列方式。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983514" y="1781391"/>
            <a:ext cx="331333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创建用户界面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983514" y="2265819"/>
            <a:ext cx="3313333" cy="114363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创建了三个控件，包括输入框、标签和计算按钮，并设置了它们的选项和参数。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983514" y="4188059"/>
            <a:ext cx="331333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创建标签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983514" y="4672487"/>
            <a:ext cx="3313333" cy="114363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使用Label方法创建了三个静态标签，并将它们放在适合的网格位置中。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制作一个交通标记指示牌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786" r="24786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路标分类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实例文件中创建了文字版本的路标，并根据标志类型进行区分，比如严重、警告、通知等。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颜色方案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标志类型决定了创建时的颜色方案，例如严重级别标志是白底红字，警告级别标志是黄底黑字。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实例介绍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3426</Words>
  <Application>WPS 演示</Application>
  <PresentationFormat>On-screen Show (4:3)</PresentationFormat>
  <Paragraphs>319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5524B80387644AD88C9291CEA7F07C5C_12</vt:lpwstr>
  </property>
  <property fmtid="{D5CDD505-2E9C-101B-9397-08002B2CF9AE}" pid="3" name="KSOProductBuildVer">
    <vt:lpwstr>2052-12.1.0.16929</vt:lpwstr>
  </property>
</Properties>
</file>