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2"/>
    <p:sldId id="287" r:id="rId3"/>
    <p:sldId id="288" r:id="rId4"/>
    <p:sldId id="257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5"/>
    <p:restoredTop sz="94626"/>
  </p:normalViewPr>
  <p:slideViewPr>
    <p:cSldViewPr showGuides="1">
      <p:cViewPr varScale="1">
        <p:scale>
          <a:sx n="110" d="100"/>
          <a:sy n="110" d="100"/>
        </p:scale>
        <p:origin x="1620" y="78"/>
      </p:cViewPr>
      <p:guideLst>
        <p:guide orient="horz" pos="2160"/>
        <p:guide pos="2868"/>
      </p:guideLst>
    </p:cSldViewPr>
  </p:slideViewPr>
  <p:outlineViewPr>
    <p:cViewPr>
      <p:scale>
        <a:sx n="33" d="100"/>
        <a:sy n="33" d="100"/>
      </p:scale>
      <p:origin x="0" y="1734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51FE50C-13A1-47BD-8955-D136B71BB8D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2026/4/15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0A3A46F-55FE-4EC0-9F20-424FFD9650A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080004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ea typeface="华文新魏" panose="02010800040101010101" pitchFamily="2" charset="-122"/>
              </a:rPr>
              <a:t>1</a:t>
            </a:fld>
            <a:endParaRPr lang="zh-CN" altLang="en-US" dirty="0"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4175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6"/>
          <p:cNvGrpSpPr/>
          <p:nvPr/>
        </p:nvGrpSpPr>
        <p:grpSpPr>
          <a:xfrm>
            <a:off x="0" y="990600"/>
            <a:ext cx="8686800" cy="2514600"/>
            <a:chOff x="0" y="576"/>
            <a:chExt cx="5472" cy="1584"/>
          </a:xfrm>
        </p:grpSpPr>
        <p:sp>
          <p:nvSpPr>
            <p:cNvPr id="12" name="Oval 7"/>
            <p:cNvSpPr>
              <a:spLocks noChangeArrowheads="1"/>
            </p:cNvSpPr>
            <p:nvPr/>
          </p:nvSpPr>
          <p:spPr bwMode="auto">
            <a:xfrm>
              <a:off x="144" y="576"/>
              <a:ext cx="1584" cy="1584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Rectangle 8"/>
            <p:cNvSpPr>
              <a:spLocks noChangeArrowheads="1"/>
            </p:cNvSpPr>
            <p:nvPr/>
          </p:nvSpPr>
          <p:spPr bwMode="hidden">
            <a:xfrm>
              <a:off x="0" y="1056"/>
              <a:ext cx="2976" cy="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Rectangle 9"/>
            <p:cNvSpPr>
              <a:spLocks noChangeArrowheads="1"/>
            </p:cNvSpPr>
            <p:nvPr/>
          </p:nvSpPr>
          <p:spPr bwMode="hidden">
            <a:xfrm>
              <a:off x="2496" y="1056"/>
              <a:ext cx="2976" cy="720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" name="Freeform 10"/>
            <p:cNvSpPr/>
            <p:nvPr/>
          </p:nvSpPr>
          <p:spPr>
            <a:xfrm>
              <a:off x="384" y="960"/>
              <a:ext cx="144" cy="913"/>
            </a:xfrm>
            <a:custGeom>
              <a:avLst/>
              <a:gdLst/>
              <a:ahLst/>
              <a:cxnLst>
                <a:cxn ang="0">
                  <a:pos x="0" y="257"/>
                </a:cxn>
                <a:cxn ang="0">
                  <a:pos x="0" y="25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1000" h="1000">
                  <a:moveTo>
                    <a:pt x="1000" y="1000"/>
                  </a:moveTo>
                  <a:lnTo>
                    <a:pt x="0" y="1000"/>
                  </a:lnTo>
                  <a:lnTo>
                    <a:pt x="0" y="0"/>
                  </a:lnTo>
                  <a:lnTo>
                    <a:pt x="1000" y="0"/>
                  </a:lnTo>
                </a:path>
              </a:pathLst>
            </a:custGeom>
            <a:noFill/>
            <a:ln w="76200" cap="flat" cmpd="sng">
              <a:solidFill>
                <a:schemeClr val="tx2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" name="Freeform 11"/>
            <p:cNvSpPr/>
            <p:nvPr/>
          </p:nvSpPr>
          <p:spPr>
            <a:xfrm>
              <a:off x="4944" y="762"/>
              <a:ext cx="165" cy="8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111"/>
                </a:cxn>
                <a:cxn ang="0">
                  <a:pos x="0" y="111"/>
                </a:cxn>
              </a:cxnLst>
              <a:rect l="0" t="0" r="0" b="0"/>
              <a:pathLst>
                <a:path w="1000" h="1000">
                  <a:moveTo>
                    <a:pt x="0" y="0"/>
                  </a:moveTo>
                  <a:lnTo>
                    <a:pt x="1000" y="0"/>
                  </a:lnTo>
                  <a:lnTo>
                    <a:pt x="1000" y="1000"/>
                  </a:lnTo>
                  <a:lnTo>
                    <a:pt x="0" y="1000"/>
                  </a:lnTo>
                </a:path>
              </a:pathLst>
            </a:custGeom>
            <a:noFill/>
            <a:ln w="76200" cap="flat" cmpd="sng">
              <a:solidFill>
                <a:schemeClr val="accent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1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3581400"/>
            <a:ext cx="5638800" cy="19050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3324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838200" y="1443038"/>
            <a:ext cx="7086600" cy="16002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7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4770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20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44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7F587A-6EA4-4AEE-B487-8EEEBE2FF151}" type="slidenum"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9"/>
          <p:cNvSpPr txBox="1">
            <a:spLocks noChangeArrowheads="1"/>
          </p:cNvSpPr>
          <p:nvPr/>
        </p:nvSpPr>
        <p:spPr bwMode="auto">
          <a:xfrm>
            <a:off x="428625" y="500063"/>
            <a:ext cx="81438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任务</a:t>
            </a:r>
            <a:r>
              <a:rPr kumimoji="0" lang="en-US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9-3  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收音机的组装与调试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Rectangle 4"/>
          <p:cNvSpPr>
            <a:spLocks noGrp="1"/>
          </p:cNvSpPr>
          <p:nvPr>
            <p:ph type="title"/>
          </p:nvPr>
        </p:nvSpPr>
        <p:spPr>
          <a:xfrm>
            <a:off x="931863" y="96838"/>
            <a:ext cx="7158037" cy="1412875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9" name="Rectangle 5"/>
          <p:cNvSpPr>
            <a:spLocks noGrp="1"/>
          </p:cNvSpPr>
          <p:nvPr>
            <p:ph type="body" idx="1"/>
          </p:nvPr>
        </p:nvSpPr>
        <p:spPr>
          <a:xfrm>
            <a:off x="949325" y="1981200"/>
            <a:ext cx="7661275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0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0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0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CCDC95-532D-4F3E-8B93-0CEA3321BF7E}" type="slidenum"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3" name="Freeform 9"/>
          <p:cNvSpPr/>
          <p:nvPr/>
        </p:nvSpPr>
        <p:spPr>
          <a:xfrm>
            <a:off x="304800" y="304800"/>
            <a:ext cx="152400" cy="106680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0" y="0"/>
              </a:cxn>
              <a:cxn ang="0">
                <a:pos x="2147483646" y="0"/>
              </a:cxn>
            </a:cxnLst>
            <a:rect l="0" t="0" r="0" b="0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ap="flat" cmpd="sng">
            <a:solidFill>
              <a:schemeClr val="tx2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34" name="Freeform 10"/>
          <p:cNvSpPr/>
          <p:nvPr/>
        </p:nvSpPr>
        <p:spPr>
          <a:xfrm>
            <a:off x="8686800" y="304800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</a:cxnLst>
            <a:rect l="0" t="0" r="0" b="0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4005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¡"/>
        <a:defRPr sz="2800">
          <a:solidFill>
            <a:schemeClr val="tx1"/>
          </a:solidFill>
          <a:latin typeface="+mn-lt"/>
          <a:ea typeface="+mn-ea"/>
        </a:defRPr>
      </a:lvl2pPr>
      <a:lvl3pPr marL="1294130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81480" indent="-38608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¡"/>
        <a:defRPr sz="2000">
          <a:solidFill>
            <a:schemeClr val="tx1"/>
          </a:solidFill>
          <a:latin typeface="+mn-lt"/>
          <a:ea typeface="+mn-ea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日期占位符 8"/>
          <p:cNvSpPr txBox="1">
            <a:spLocks noGrp="1"/>
          </p:cNvSpPr>
          <p:nvPr>
            <p:ph type="dt" sz="half" idx="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2000" dirty="0">
                <a:ea typeface="华文楷体" panose="02010600040101010101" pitchFamily="2" charset="-122"/>
              </a:rPr>
              <a:t>2026/4/15</a:t>
            </a:fld>
            <a:endParaRPr lang="zh-CN" altLang="en-US" sz="2000" dirty="0">
              <a:ea typeface="华文楷体" panose="02010600040101010101" pitchFamily="2" charset="-122"/>
            </a:endParaRPr>
          </a:p>
        </p:txBody>
      </p:sp>
      <p:sp>
        <p:nvSpPr>
          <p:cNvPr id="25603" name="TextBox 11"/>
          <p:cNvSpPr txBox="1"/>
          <p:nvPr/>
        </p:nvSpPr>
        <p:spPr>
          <a:xfrm>
            <a:off x="1176338" y="4143375"/>
            <a:ext cx="67913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447675" indent="-4476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89000" indent="-44005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¡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294130" indent="-4032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81480" indent="-3860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701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dirty="0">
                <a:latin typeface="华文琥珀" panose="02010800040101010101" pitchFamily="2" charset="-122"/>
                <a:ea typeface="华文琥珀" panose="02010800040101010101" pitchFamily="2" charset="-122"/>
              </a:rPr>
              <a:t>任务</a:t>
            </a:r>
            <a:r>
              <a:rPr lang="en-US" altLang="zh-CN" sz="4000" dirty="0">
                <a:latin typeface="华文琥珀" panose="02010800040101010101" pitchFamily="2" charset="-122"/>
                <a:ea typeface="华文琥珀" panose="02010800040101010101" pitchFamily="2" charset="-122"/>
              </a:rPr>
              <a:t>9-3</a:t>
            </a:r>
            <a:r>
              <a:rPr lang="zh-CN" altLang="en-US" sz="4000" dirty="0">
                <a:latin typeface="华文琥珀" panose="02010800040101010101" pitchFamily="2" charset="-122"/>
                <a:ea typeface="华文琥珀" panose="02010800040101010101" pitchFamily="2" charset="-122"/>
              </a:rPr>
              <a:t>  收音机的组装与调试</a:t>
            </a:r>
          </a:p>
        </p:txBody>
      </p:sp>
      <p:sp>
        <p:nvSpPr>
          <p:cNvPr id="25604" name="WordArt 7"/>
          <p:cNvSpPr>
            <a:spLocks noTextEdit="1"/>
          </p:cNvSpPr>
          <p:nvPr/>
        </p:nvSpPr>
        <p:spPr>
          <a:xfrm>
            <a:off x="2160588" y="1828800"/>
            <a:ext cx="4822825" cy="928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spc="720">
                <a:solidFill>
                  <a:srgbClr val="FF0000"/>
                </a:soli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电工实用技术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 txBox="1"/>
          <p:nvPr/>
        </p:nvSpPr>
        <p:spPr>
          <a:xfrm>
            <a:off x="453390" y="1557655"/>
            <a:ext cx="8182610" cy="24447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622300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None/>
            </a:pP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三、收音机的组装</a:t>
            </a:r>
          </a:p>
          <a:p>
            <a:pPr indent="62230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</a:pPr>
            <a:r>
              <a:rPr lang="en-US" altLang="zh-CN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S66D</a:t>
            </a:r>
            <a:r>
              <a:rPr lang="zh-CN" altLang="en-US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六管超外差式收音机组装的要求</a:t>
            </a:r>
            <a:r>
              <a:rPr lang="en-US" altLang="zh-CN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	</a:t>
            </a:r>
          </a:p>
        </p:txBody>
      </p:sp>
      <p:pic>
        <p:nvPicPr>
          <p:cNvPr id="73732" name="图片 73731" descr="焊完的电路板"/>
          <p:cNvPicPr>
            <a:picLocks noChangeAspect="1"/>
          </p:cNvPicPr>
          <p:nvPr/>
        </p:nvPicPr>
        <p:blipFill>
          <a:blip r:embed="rId2">
            <a:lum bright="6000" contrast="24000"/>
          </a:blip>
          <a:stretch>
            <a:fillRect/>
          </a:stretch>
        </p:blipFill>
        <p:spPr>
          <a:xfrm>
            <a:off x="1752600" y="2854960"/>
            <a:ext cx="5565140" cy="38436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 txBox="1"/>
          <p:nvPr/>
        </p:nvSpPr>
        <p:spPr>
          <a:xfrm>
            <a:off x="453390" y="1557655"/>
            <a:ext cx="8182610" cy="24447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622300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None/>
            </a:pP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三、收音机的组装</a:t>
            </a:r>
          </a:p>
          <a:p>
            <a:pPr indent="62230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</a:pPr>
            <a:r>
              <a:rPr lang="en-US" altLang="zh-CN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S66D</a:t>
            </a:r>
            <a:r>
              <a:rPr lang="zh-CN" altLang="en-US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六管超外差式收音机组装的要求</a:t>
            </a:r>
            <a:r>
              <a:rPr lang="en-US" altLang="zh-CN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	</a:t>
            </a:r>
          </a:p>
        </p:txBody>
      </p:sp>
      <p:pic>
        <p:nvPicPr>
          <p:cNvPr id="71684" name="图片 71683" descr="整机"/>
          <p:cNvPicPr>
            <a:picLocks noChangeAspect="1"/>
          </p:cNvPicPr>
          <p:nvPr/>
        </p:nvPicPr>
        <p:blipFill>
          <a:blip r:embed="rId2">
            <a:lum bright="18000" contrast="12000"/>
          </a:blip>
          <a:stretch>
            <a:fillRect/>
          </a:stretch>
        </p:blipFill>
        <p:spPr>
          <a:xfrm>
            <a:off x="1600200" y="2895600"/>
            <a:ext cx="6064885" cy="36626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 txBox="1"/>
          <p:nvPr/>
        </p:nvSpPr>
        <p:spPr>
          <a:xfrm>
            <a:off x="453390" y="1557655"/>
            <a:ext cx="8182610" cy="24447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622300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None/>
            </a:pP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三、收音机的组装</a:t>
            </a:r>
          </a:p>
          <a:p>
            <a:pPr indent="62230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</a:pPr>
            <a:r>
              <a:rPr lang="en-US" altLang="zh-CN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S66D</a:t>
            </a:r>
            <a:r>
              <a:rPr lang="zh-CN" altLang="en-US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六管超外差式收音机组装的要求</a:t>
            </a:r>
            <a:r>
              <a:rPr lang="en-US" altLang="zh-CN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	</a:t>
            </a:r>
          </a:p>
        </p:txBody>
      </p:sp>
      <p:pic>
        <p:nvPicPr>
          <p:cNvPr id="61444" name="图片 61443" descr="DSC_0067"/>
          <p:cNvPicPr>
            <a:picLocks noChangeAspect="1"/>
          </p:cNvPicPr>
          <p:nvPr/>
        </p:nvPicPr>
        <p:blipFill>
          <a:blip r:embed="rId2">
            <a:lum bright="12000" contrast="18000"/>
          </a:blip>
          <a:srcRect l="16201" t="2420" r="23856" b="8046"/>
          <a:stretch>
            <a:fillRect/>
          </a:stretch>
        </p:blipFill>
        <p:spPr>
          <a:xfrm>
            <a:off x="2057400" y="2895600"/>
            <a:ext cx="4286885" cy="35947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 txBox="1"/>
          <p:nvPr/>
        </p:nvSpPr>
        <p:spPr>
          <a:xfrm>
            <a:off x="453390" y="1557655"/>
            <a:ext cx="8182610" cy="24447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622300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None/>
            </a:pP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三、收音机的组装</a:t>
            </a:r>
          </a:p>
          <a:p>
            <a:pPr indent="62230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</a:pPr>
            <a:r>
              <a:rPr lang="en-US" altLang="zh-CN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S66D</a:t>
            </a:r>
            <a:r>
              <a:rPr lang="zh-CN" altLang="en-US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六管超外差式收音机组装的要求</a:t>
            </a:r>
            <a:r>
              <a:rPr lang="en-US" altLang="zh-CN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	</a:t>
            </a:r>
          </a:p>
        </p:txBody>
      </p:sp>
      <p:pic>
        <p:nvPicPr>
          <p:cNvPr id="63492" name="图片 63491" descr="DSC_0077"/>
          <p:cNvPicPr>
            <a:picLocks noChangeAspect="1"/>
          </p:cNvPicPr>
          <p:nvPr/>
        </p:nvPicPr>
        <p:blipFill>
          <a:blip r:embed="rId2">
            <a:lum bright="18000" contrast="12000"/>
          </a:blip>
          <a:srcRect l="12713" t="14241" r="12069" b="19304"/>
          <a:stretch>
            <a:fillRect/>
          </a:stretch>
        </p:blipFill>
        <p:spPr>
          <a:xfrm>
            <a:off x="1524000" y="2971800"/>
            <a:ext cx="5410200" cy="3200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 txBox="1"/>
          <p:nvPr/>
        </p:nvSpPr>
        <p:spPr>
          <a:xfrm>
            <a:off x="453390" y="1557655"/>
            <a:ext cx="8182610" cy="24447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622300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None/>
            </a:pP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四、收音机的调试</a:t>
            </a:r>
          </a:p>
          <a:p>
            <a:pPr indent="62230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</a:pPr>
            <a:r>
              <a:rPr lang="en-US" altLang="zh-CN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S66D</a:t>
            </a:r>
            <a:r>
              <a:rPr lang="zh-CN" altLang="en-US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六管超外差式收音机的调试</a:t>
            </a:r>
            <a:r>
              <a:rPr lang="en-US" altLang="zh-CN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	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06120" y="2767965"/>
            <a:ext cx="805497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66700"/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    S66D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六管超外差式收音机中，由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T1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担任变频管，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T2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T3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组成二级单调谐中放级，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T4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T5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T6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组成低放和功放级。为便于测试，实验板上装有测量孔，例如分别将印制电路板中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四点断开，可直串接万用表测量集电极电流。</a:t>
            </a:r>
          </a:p>
        </p:txBody>
      </p:sp>
      <p:graphicFrame>
        <p:nvGraphicFramePr>
          <p:cNvPr id="3" name="表格 2"/>
          <p:cNvGraphicFramePr/>
          <p:nvPr/>
        </p:nvGraphicFramePr>
        <p:xfrm>
          <a:off x="1144270" y="4166235"/>
          <a:ext cx="6512560" cy="91567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490345"/>
                <a:gridCol w="1003935"/>
                <a:gridCol w="1005205"/>
                <a:gridCol w="1004570"/>
                <a:gridCol w="1004570"/>
                <a:gridCol w="1003935"/>
              </a:tblGrid>
              <a:tr h="427990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/>
                        <a:t>晶体管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T1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T2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T3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T4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T5</a:t>
                      </a:r>
                      <a:r>
                        <a:rPr lang="zh-CN" altLang="en-US" sz="1600"/>
                        <a:t>、 </a:t>
                      </a:r>
                      <a:r>
                        <a:rPr lang="en-US" altLang="zh-CN" sz="1600"/>
                        <a:t>T6</a:t>
                      </a:r>
                    </a:p>
                  </a:txBody>
                  <a:tcPr marL="68580" marR="68580" marT="0" marB="0" anchor="ctr"/>
                </a:tc>
              </a:tr>
              <a:tr h="487680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/>
                        <a:t>集电极电流（</a:t>
                      </a:r>
                      <a:r>
                        <a:rPr lang="en-US" altLang="zh-CN" sz="1600"/>
                        <a:t>mA</a:t>
                      </a:r>
                      <a:r>
                        <a:rPr lang="zh-CN" altLang="en-US" sz="1600"/>
                        <a:t>）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0.3</a:t>
                      </a:r>
                      <a:r>
                        <a:rPr lang="zh-CN" altLang="en-US" sz="1600"/>
                        <a:t>～</a:t>
                      </a:r>
                      <a:r>
                        <a:rPr lang="en-US" altLang="zh-CN" sz="1600"/>
                        <a:t>0.6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0.4</a:t>
                      </a:r>
                      <a:r>
                        <a:rPr lang="zh-CN" altLang="en-US" sz="1600"/>
                        <a:t>～</a:t>
                      </a:r>
                      <a:r>
                        <a:rPr lang="en-US" altLang="zh-CN" sz="1600"/>
                        <a:t>0.6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0.8</a:t>
                      </a:r>
                      <a:r>
                        <a:rPr lang="zh-CN" altLang="en-US" sz="1600"/>
                        <a:t>～</a:t>
                      </a:r>
                      <a:r>
                        <a:rPr lang="en-US" altLang="zh-CN" sz="1600"/>
                        <a:t>1.2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2.0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/>
                        <a:t>4.5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549910" y="5486400"/>
            <a:ext cx="8148955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26670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通过调整中放（俗称调中周）、调整频率覆盖（低端、高端）、调整输入回路补偿（低端、高端）的顺序调试。该收音机的接收频率范围为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535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1605 KHz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的中波段</a:t>
            </a: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 txBox="1">
            <a:spLocks noChangeArrowheads="1"/>
          </p:cNvSpPr>
          <p:nvPr/>
        </p:nvSpPr>
        <p:spPr bwMode="auto">
          <a:xfrm>
            <a:off x="500063" y="1785938"/>
            <a:ext cx="8215312" cy="301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6223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None/>
            </a:pPr>
            <a:r>
              <a:rPr lang="zh-CN" altLang="en-US" sz="3600" dirty="0">
                <a:ea typeface="隶书" panose="02010509060101010101" pitchFamily="49" charset="-122"/>
                <a:cs typeface="华文楷体" panose="02010600040101010101" pitchFamily="2" charset="-122"/>
              </a:rPr>
              <a:t>（一）本次课任务描述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</a:pPr>
            <a:r>
              <a:rPr lang="en-US" altLang="zh-CN" sz="2700" dirty="0">
                <a:ea typeface="隶书" panose="02010509060101010101" pitchFamily="49" charset="-122"/>
                <a:cs typeface="华文楷体" panose="02010600040101010101" pitchFamily="2" charset="-122"/>
              </a:rPr>
              <a:t>1</a:t>
            </a:r>
            <a:r>
              <a:rPr lang="zh-CN" altLang="en-US" sz="2700" dirty="0" smtClean="0">
                <a:ea typeface="隶书" panose="02010509060101010101" pitchFamily="49" charset="-122"/>
                <a:cs typeface="华文楷体" panose="02010600040101010101" pitchFamily="2" charset="-122"/>
              </a:rPr>
              <a:t>、知识准备；</a:t>
            </a:r>
            <a:endParaRPr lang="zh-CN" altLang="en-US" sz="2700" dirty="0">
              <a:ea typeface="隶书" panose="02010509060101010101" pitchFamily="49" charset="-122"/>
              <a:cs typeface="华文楷体" panose="02010600040101010101" pitchFamily="2" charset="-122"/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</a:pPr>
            <a:r>
              <a:rPr lang="en-US" altLang="zh-CN" sz="2700" dirty="0">
                <a:ea typeface="隶书" panose="02010509060101010101" pitchFamily="49" charset="-122"/>
                <a:cs typeface="华文楷体" panose="02010600040101010101" pitchFamily="2" charset="-122"/>
              </a:rPr>
              <a:t>2</a:t>
            </a:r>
            <a:r>
              <a:rPr lang="zh-CN" altLang="en-US" sz="2700" dirty="0" smtClean="0">
                <a:ea typeface="隶书" panose="02010509060101010101" pitchFamily="49" charset="-122"/>
                <a:cs typeface="华文楷体" panose="02010600040101010101" pitchFamily="2" charset="-122"/>
              </a:rPr>
              <a:t>、收音机的组装；</a:t>
            </a:r>
            <a:endParaRPr lang="en-US" altLang="zh-CN" sz="2700" dirty="0">
              <a:ea typeface="隶书" panose="02010509060101010101" pitchFamily="49" charset="-122"/>
              <a:cs typeface="华文楷体" panose="02010600040101010101" pitchFamily="2" charset="-122"/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</a:pPr>
            <a:r>
              <a:rPr lang="en-US" altLang="zh-CN" sz="2700" dirty="0">
                <a:ea typeface="隶书" panose="02010509060101010101" pitchFamily="49" charset="-122"/>
                <a:cs typeface="华文楷体" panose="02010600040101010101" pitchFamily="2" charset="-122"/>
              </a:rPr>
              <a:t>3</a:t>
            </a:r>
            <a:r>
              <a:rPr lang="zh-CN" altLang="en-US" sz="2700" dirty="0" smtClean="0">
                <a:ea typeface="隶书" panose="02010509060101010101" pitchFamily="49" charset="-122"/>
                <a:cs typeface="华文楷体" panose="02010600040101010101" pitchFamily="2" charset="-122"/>
              </a:rPr>
              <a:t>、收音机的调试。 </a:t>
            </a:r>
            <a:endParaRPr lang="zh-CN" altLang="en-US" sz="2700" dirty="0">
              <a:ea typeface="隶书" panose="02010509060101010101" pitchFamily="49" charset="-122"/>
              <a:cs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7183161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 txBox="1">
            <a:spLocks noChangeArrowheads="1"/>
          </p:cNvSpPr>
          <p:nvPr/>
        </p:nvSpPr>
        <p:spPr bwMode="auto">
          <a:xfrm>
            <a:off x="714375" y="1471613"/>
            <a:ext cx="7921625" cy="41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6223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None/>
            </a:pPr>
            <a:r>
              <a:rPr lang="zh-CN" altLang="en-US" sz="3600" dirty="0">
                <a:ea typeface="隶书" panose="02010509060101010101" pitchFamily="49" charset="-122"/>
                <a:cs typeface="华文楷体" panose="02010600040101010101" pitchFamily="2" charset="-122"/>
              </a:rPr>
              <a:t>（二）能力培养目标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</a:pPr>
            <a:r>
              <a:rPr lang="zh-CN" altLang="en-US" sz="2700" dirty="0">
                <a:ea typeface="隶书" panose="02010509060101010101" pitchFamily="49" charset="-122"/>
                <a:cs typeface="华文楷体" panose="02010600040101010101" pitchFamily="2" charset="-122"/>
              </a:rPr>
              <a:t>动手能力：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</a:pPr>
            <a:r>
              <a:rPr lang="en-US" altLang="zh-CN" sz="2700" dirty="0">
                <a:ea typeface="隶书" panose="02010509060101010101" pitchFamily="49" charset="-122"/>
                <a:cs typeface="华文楷体" panose="02010600040101010101" pitchFamily="2" charset="-122"/>
              </a:rPr>
              <a:t>1</a:t>
            </a:r>
            <a:r>
              <a:rPr lang="zh-CN" altLang="en-US" sz="2700" dirty="0">
                <a:ea typeface="隶书" panose="02010509060101010101" pitchFamily="49" charset="-122"/>
                <a:cs typeface="华文楷体" panose="02010600040101010101" pitchFamily="2" charset="-122"/>
              </a:rPr>
              <a:t>、</a:t>
            </a:r>
            <a:r>
              <a:rPr lang="zh-CN" altLang="en-US" sz="2700" dirty="0" smtClean="0">
                <a:ea typeface="隶书" panose="02010509060101010101" pitchFamily="49" charset="-122"/>
                <a:cs typeface="华文楷体" panose="02010600040101010101" pitchFamily="2" charset="-122"/>
              </a:rPr>
              <a:t>能完成</a:t>
            </a:r>
            <a:r>
              <a:rPr lang="en-US" altLang="zh-CN" sz="2700" dirty="0" smtClean="0">
                <a:ea typeface="隶书" panose="02010509060101010101" pitchFamily="49" charset="-122"/>
                <a:cs typeface="华文楷体" panose="02010600040101010101" pitchFamily="2" charset="-122"/>
              </a:rPr>
              <a:t>S66D</a:t>
            </a:r>
            <a:r>
              <a:rPr lang="zh-CN" altLang="en-US" sz="2700" dirty="0">
                <a:ea typeface="隶书" panose="02010509060101010101" pitchFamily="49" charset="-122"/>
                <a:cs typeface="华文楷体" panose="02010600040101010101" pitchFamily="2" charset="-122"/>
              </a:rPr>
              <a:t>六管超外差</a:t>
            </a:r>
            <a:r>
              <a:rPr lang="zh-CN" altLang="en-US" sz="2700" dirty="0" smtClean="0">
                <a:ea typeface="隶书" panose="02010509060101010101" pitchFamily="49" charset="-122"/>
                <a:cs typeface="华文楷体" panose="02010600040101010101" pitchFamily="2" charset="-122"/>
              </a:rPr>
              <a:t>收音机的组装；</a:t>
            </a:r>
            <a:endParaRPr lang="en-US" altLang="zh-CN" sz="2700" dirty="0">
              <a:ea typeface="隶书" panose="02010509060101010101" pitchFamily="49" charset="-122"/>
              <a:cs typeface="华文楷体" panose="02010600040101010101" pitchFamily="2" charset="-122"/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</a:pPr>
            <a:r>
              <a:rPr lang="en-US" altLang="zh-CN" sz="2700" dirty="0">
                <a:ea typeface="隶书" panose="02010509060101010101" pitchFamily="49" charset="-122"/>
                <a:cs typeface="华文楷体" panose="02010600040101010101" pitchFamily="2" charset="-122"/>
              </a:rPr>
              <a:t>2</a:t>
            </a:r>
            <a:r>
              <a:rPr lang="zh-CN" altLang="en-US" sz="2700" dirty="0">
                <a:ea typeface="隶书" panose="02010509060101010101" pitchFamily="49" charset="-122"/>
                <a:cs typeface="华文楷体" panose="02010600040101010101" pitchFamily="2" charset="-122"/>
              </a:rPr>
              <a:t>、</a:t>
            </a:r>
            <a:r>
              <a:rPr lang="zh-CN" altLang="en-US" sz="2700" dirty="0" smtClean="0">
                <a:ea typeface="隶书" panose="02010509060101010101" pitchFamily="49" charset="-122"/>
                <a:cs typeface="华文楷体" panose="02010600040101010101" pitchFamily="2" charset="-122"/>
              </a:rPr>
              <a:t>能对</a:t>
            </a:r>
            <a:r>
              <a:rPr lang="en-US" altLang="zh-CN" sz="2700" dirty="0">
                <a:ea typeface="隶书" panose="02010509060101010101" pitchFamily="49" charset="-122"/>
                <a:cs typeface="华文楷体" panose="02010600040101010101" pitchFamily="2" charset="-122"/>
              </a:rPr>
              <a:t>S66D</a:t>
            </a:r>
            <a:r>
              <a:rPr lang="zh-CN" altLang="en-US" sz="2700" dirty="0">
                <a:ea typeface="隶书" panose="02010509060101010101" pitchFamily="49" charset="-122"/>
                <a:cs typeface="华文楷体" panose="02010600040101010101" pitchFamily="2" charset="-122"/>
              </a:rPr>
              <a:t>六管超外差</a:t>
            </a:r>
            <a:r>
              <a:rPr lang="zh-CN" altLang="en-US" sz="2700" dirty="0" smtClean="0">
                <a:ea typeface="隶书" panose="02010509060101010101" pitchFamily="49" charset="-122"/>
                <a:cs typeface="华文楷体" panose="02010600040101010101" pitchFamily="2" charset="-122"/>
              </a:rPr>
              <a:t>收音机进行调试。</a:t>
            </a:r>
            <a:endParaRPr lang="en-US" altLang="zh-CN" sz="2700" dirty="0">
              <a:ea typeface="隶书" panose="02010509060101010101" pitchFamily="49" charset="-122"/>
              <a:cs typeface="华文楷体" panose="02010600040101010101" pitchFamily="2" charset="-122"/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None/>
            </a:pPr>
            <a:endParaRPr lang="zh-CN" altLang="en-US" sz="2700" dirty="0">
              <a:ea typeface="隶书" panose="02010509060101010101" pitchFamily="49" charset="-122"/>
              <a:cs typeface="华文楷体" panose="02010600040101010101" pitchFamily="2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</a:pPr>
            <a:r>
              <a:rPr lang="zh-CN" altLang="en-US" sz="2700" dirty="0">
                <a:ea typeface="隶书" panose="02010509060101010101" pitchFamily="49" charset="-122"/>
                <a:cs typeface="华文楷体" panose="02010600040101010101" pitchFamily="2" charset="-122"/>
              </a:rPr>
              <a:t>知识能力：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</a:pPr>
            <a:r>
              <a:rPr lang="en-US" altLang="zh-CN" sz="2700" dirty="0">
                <a:ea typeface="隶书" panose="02010509060101010101" pitchFamily="49" charset="-122"/>
                <a:cs typeface="华文楷体" panose="02010600040101010101" pitchFamily="2" charset="-122"/>
              </a:rPr>
              <a:t>1</a:t>
            </a:r>
            <a:r>
              <a:rPr lang="zh-CN" altLang="en-US" sz="2700" dirty="0">
                <a:ea typeface="隶书" panose="02010509060101010101" pitchFamily="49" charset="-122"/>
                <a:cs typeface="华文楷体" panose="02010600040101010101" pitchFamily="2" charset="-122"/>
              </a:rPr>
              <a:t>、</a:t>
            </a:r>
            <a:r>
              <a:rPr lang="zh-CN" altLang="en-US" sz="2700" dirty="0" smtClean="0">
                <a:ea typeface="隶书" panose="02010509060101010101" pitchFamily="49" charset="-122"/>
                <a:cs typeface="华文楷体" panose="02010600040101010101" pitchFamily="2" charset="-122"/>
              </a:rPr>
              <a:t>了解</a:t>
            </a:r>
            <a:r>
              <a:rPr lang="en-US" altLang="zh-CN" sz="2700" dirty="0">
                <a:ea typeface="隶书" panose="02010509060101010101" pitchFamily="49" charset="-122"/>
                <a:cs typeface="华文楷体" panose="02010600040101010101" pitchFamily="2" charset="-122"/>
              </a:rPr>
              <a:t>S66D</a:t>
            </a:r>
            <a:r>
              <a:rPr lang="zh-CN" altLang="en-US" sz="2700" dirty="0">
                <a:ea typeface="隶书" panose="02010509060101010101" pitchFamily="49" charset="-122"/>
                <a:cs typeface="华文楷体" panose="02010600040101010101" pitchFamily="2" charset="-122"/>
              </a:rPr>
              <a:t>六管超外差收音机</a:t>
            </a:r>
            <a:r>
              <a:rPr lang="zh-CN" altLang="en-US" sz="2700" dirty="0" smtClean="0">
                <a:ea typeface="隶书" panose="02010509060101010101" pitchFamily="49" charset="-122"/>
                <a:cs typeface="华文楷体" panose="02010600040101010101" pitchFamily="2" charset="-122"/>
              </a:rPr>
              <a:t>的工作原理；</a:t>
            </a:r>
            <a:endParaRPr lang="en-US" altLang="zh-CN" sz="2700" dirty="0">
              <a:ea typeface="隶书" panose="02010509060101010101" pitchFamily="49" charset="-122"/>
              <a:cs typeface="华文楷体" panose="02010600040101010101" pitchFamily="2" charset="-122"/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</a:pPr>
            <a:r>
              <a:rPr lang="en-US" altLang="zh-CN" sz="2700" dirty="0">
                <a:ea typeface="隶书" panose="02010509060101010101" pitchFamily="49" charset="-122"/>
                <a:cs typeface="华文楷体" panose="02010600040101010101" pitchFamily="2" charset="-122"/>
              </a:rPr>
              <a:t>2</a:t>
            </a:r>
            <a:r>
              <a:rPr lang="zh-CN" altLang="en-US" sz="2700" dirty="0" smtClean="0">
                <a:ea typeface="隶书" panose="02010509060101010101" pitchFamily="49" charset="-122"/>
                <a:cs typeface="华文楷体" panose="02010600040101010101" pitchFamily="2" charset="-122"/>
              </a:rPr>
              <a:t>、熟悉</a:t>
            </a:r>
            <a:r>
              <a:rPr lang="en-US" altLang="zh-CN" sz="2700" dirty="0" smtClean="0">
                <a:ea typeface="隶书" panose="02010509060101010101" pitchFamily="49" charset="-122"/>
                <a:cs typeface="华文楷体" panose="02010600040101010101" pitchFamily="2" charset="-122"/>
              </a:rPr>
              <a:t>S66D</a:t>
            </a:r>
            <a:r>
              <a:rPr lang="zh-CN" altLang="en-US" sz="2700" dirty="0">
                <a:ea typeface="隶书" panose="02010509060101010101" pitchFamily="49" charset="-122"/>
                <a:cs typeface="华文楷体" panose="02010600040101010101" pitchFamily="2" charset="-122"/>
              </a:rPr>
              <a:t>六管超外差收音机</a:t>
            </a:r>
            <a:r>
              <a:rPr lang="zh-CN" altLang="en-US" sz="2700" dirty="0" smtClean="0">
                <a:ea typeface="隶书" panose="02010509060101010101" pitchFamily="49" charset="-122"/>
                <a:cs typeface="华文楷体" panose="02010600040101010101" pitchFamily="2" charset="-122"/>
              </a:rPr>
              <a:t>的构成元件。 </a:t>
            </a:r>
            <a:endParaRPr lang="en-US" altLang="zh-CN" sz="2700" dirty="0">
              <a:ea typeface="隶书" panose="02010509060101010101" pitchFamily="49" charset="-122"/>
              <a:cs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3652276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 txBox="1"/>
          <p:nvPr/>
        </p:nvSpPr>
        <p:spPr>
          <a:xfrm>
            <a:off x="714375" y="1557338"/>
            <a:ext cx="7921625" cy="24447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622300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None/>
            </a:pP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一、任务概述</a:t>
            </a:r>
          </a:p>
          <a:p>
            <a:pPr indent="62230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</a:pPr>
            <a:endParaRPr lang="zh-CN" altLang="en-US" sz="27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62230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</a:pPr>
            <a:r>
              <a:rPr lang="zh-CN" altLang="en-US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电子产品装配的目的，是利用比较合理的结构安排、最简化的工艺，实现整机的技术指标，快速有效地制造稳定可靠的产品。</a:t>
            </a:r>
          </a:p>
          <a:p>
            <a:pPr indent="62230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</a:pPr>
            <a:r>
              <a:rPr lang="zh-CN" altLang="en-US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本任务中我们将通过对</a:t>
            </a:r>
            <a:r>
              <a:rPr lang="en-US" altLang="zh-CN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S66D</a:t>
            </a:r>
            <a:r>
              <a:rPr lang="zh-CN" altLang="en-US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六管超外差收音机的组装与调试，掌握一般电子产品的组装工艺流程。 </a:t>
            </a: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 txBox="1"/>
          <p:nvPr/>
        </p:nvSpPr>
        <p:spPr>
          <a:xfrm>
            <a:off x="453390" y="1557655"/>
            <a:ext cx="8182610" cy="24447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622300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None/>
            </a:pP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二、知识准备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</a:pPr>
            <a:r>
              <a:rPr lang="en-US" altLang="zh-CN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S66D</a:t>
            </a:r>
            <a:r>
              <a:rPr lang="zh-CN" altLang="en-US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六管超外差式收音机原理分析</a:t>
            </a:r>
          </a:p>
          <a:p>
            <a:pPr indent="62230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</a:pPr>
            <a:endParaRPr lang="zh-CN" altLang="en-US" sz="27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-2147482263" descr="S66E  12"/>
          <p:cNvPicPr>
            <a:picLocks noChangeAspect="1"/>
          </p:cNvPicPr>
          <p:nvPr/>
        </p:nvPicPr>
        <p:blipFill>
          <a:blip r:embed="rId2">
            <a:lum contrast="20000"/>
          </a:blip>
          <a:srcRect b="8408"/>
          <a:stretch>
            <a:fillRect/>
          </a:stretch>
        </p:blipFill>
        <p:spPr>
          <a:xfrm>
            <a:off x="502920" y="2819400"/>
            <a:ext cx="7945120" cy="309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33400" y="6019800"/>
            <a:ext cx="808736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26670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电路组成：输入回路、本机振荡电路、混频电路、中频放大电路、检波电路、自动增益控制电路、低频前置放大电路和功率放大电路</a:t>
            </a: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 txBox="1"/>
          <p:nvPr/>
        </p:nvSpPr>
        <p:spPr>
          <a:xfrm>
            <a:off x="453390" y="1557655"/>
            <a:ext cx="8182610" cy="24447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622300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None/>
            </a:pP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三、收音机的组装</a:t>
            </a:r>
          </a:p>
          <a:p>
            <a:pPr indent="62230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</a:pPr>
            <a:r>
              <a:rPr lang="en-US" altLang="zh-CN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S66D</a:t>
            </a:r>
            <a:r>
              <a:rPr lang="zh-CN" altLang="en-US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六管超外差式收音机</a:t>
            </a:r>
            <a:r>
              <a:rPr lang="zh-CN" altLang="en-US" sz="2700" dirty="0">
                <a:latin typeface="黑体" panose="02010609060101010101" charset="-122"/>
                <a:ea typeface="黑体" panose="02010609060101010101" charset="-122"/>
                <a:sym typeface="+mn-ea"/>
              </a:rPr>
              <a:t>元器件认识</a:t>
            </a:r>
            <a:r>
              <a:rPr lang="en-US" altLang="zh-CN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	</a:t>
            </a:r>
          </a:p>
        </p:txBody>
      </p:sp>
      <p:pic>
        <p:nvPicPr>
          <p:cNvPr id="74756" name="图片 74755" descr="元器件"/>
          <p:cNvPicPr>
            <a:picLocks noChangeAspect="1"/>
          </p:cNvPicPr>
          <p:nvPr/>
        </p:nvPicPr>
        <p:blipFill>
          <a:blip r:embed="rId2">
            <a:lum bright="12000" contrast="60000"/>
          </a:blip>
          <a:stretch>
            <a:fillRect/>
          </a:stretch>
        </p:blipFill>
        <p:spPr>
          <a:xfrm>
            <a:off x="763905" y="2743200"/>
            <a:ext cx="7517130" cy="38849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 txBox="1"/>
          <p:nvPr/>
        </p:nvSpPr>
        <p:spPr>
          <a:xfrm>
            <a:off x="453390" y="1557655"/>
            <a:ext cx="8182610" cy="24447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622300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None/>
            </a:pP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三、收音机的组装</a:t>
            </a:r>
          </a:p>
          <a:p>
            <a:pPr indent="62230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</a:pPr>
            <a:r>
              <a:rPr lang="en-US" altLang="zh-CN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S66D</a:t>
            </a:r>
            <a:r>
              <a:rPr lang="zh-CN" altLang="en-US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六管超外差式收音机</a:t>
            </a:r>
            <a:r>
              <a:rPr lang="zh-CN" altLang="en-US" sz="2700" dirty="0">
                <a:latin typeface="黑体" panose="02010609060101010101" charset="-122"/>
                <a:ea typeface="黑体" panose="02010609060101010101" charset="-122"/>
                <a:sym typeface="+mn-ea"/>
              </a:rPr>
              <a:t>元器件认识</a:t>
            </a:r>
            <a:r>
              <a:rPr lang="en-US" altLang="zh-CN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	</a:t>
            </a:r>
          </a:p>
        </p:txBody>
      </p:sp>
      <p:pic>
        <p:nvPicPr>
          <p:cNvPr id="75782" name="图片 75781" descr="DSC_0249"/>
          <p:cNvPicPr>
            <a:picLocks noChangeAspect="1"/>
          </p:cNvPicPr>
          <p:nvPr/>
        </p:nvPicPr>
        <p:blipFill>
          <a:blip r:embed="rId2"/>
          <a:srcRect l="14444" t="1971" r="21111" b="432"/>
          <a:stretch>
            <a:fillRect/>
          </a:stretch>
        </p:blipFill>
        <p:spPr>
          <a:xfrm>
            <a:off x="530860" y="2980690"/>
            <a:ext cx="3736340" cy="32835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5783" name="图片 75782" descr="DSC_0255"/>
          <p:cNvPicPr>
            <a:picLocks noChangeAspect="1"/>
          </p:cNvPicPr>
          <p:nvPr/>
        </p:nvPicPr>
        <p:blipFill>
          <a:blip r:embed="rId3"/>
          <a:srcRect l="9677" t="3125" r="12903" b="3125"/>
          <a:stretch>
            <a:fillRect/>
          </a:stretch>
        </p:blipFill>
        <p:spPr>
          <a:xfrm>
            <a:off x="4521835" y="2980690"/>
            <a:ext cx="3936365" cy="32804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 txBox="1"/>
          <p:nvPr/>
        </p:nvSpPr>
        <p:spPr>
          <a:xfrm>
            <a:off x="453390" y="1557655"/>
            <a:ext cx="8182610" cy="24447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622300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None/>
            </a:pP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三、收音机的组装</a:t>
            </a:r>
          </a:p>
          <a:p>
            <a:pPr indent="62230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</a:pPr>
            <a:r>
              <a:rPr lang="en-US" altLang="zh-CN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S66D</a:t>
            </a:r>
            <a:r>
              <a:rPr lang="zh-CN" altLang="en-US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六管超外差式收音机组装前的准备</a:t>
            </a:r>
            <a:r>
              <a:rPr lang="en-US" altLang="zh-CN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	</a:t>
            </a:r>
          </a:p>
        </p:txBody>
      </p:sp>
      <p:sp>
        <p:nvSpPr>
          <p:cNvPr id="65539" name="文本占位符 65538"/>
          <p:cNvSpPr>
            <a:spLocks noGrp="1" noRot="1"/>
          </p:cNvSpPr>
          <p:nvPr>
            <p:ph sz="quarter" idx="4294967295"/>
          </p:nvPr>
        </p:nvSpPr>
        <p:spPr>
          <a:xfrm>
            <a:off x="1260475" y="3124200"/>
            <a:ext cx="7883525" cy="2286000"/>
          </a:xfrm>
        </p:spPr>
        <p:txBody>
          <a:bodyPr/>
          <a:lstStyle/>
          <a:p>
            <a:pPr>
              <a:buNone/>
            </a:pPr>
            <a:r>
              <a:rPr lang="en-US" altLang="zh-CN" sz="2800" b="1">
                <a:solidFill>
                  <a:schemeClr val="tx2"/>
                </a:solidFill>
              </a:rPr>
              <a:t>1</a:t>
            </a:r>
            <a:r>
              <a:rPr lang="zh-CN" altLang="en-US" sz="2800" b="1" dirty="0">
                <a:solidFill>
                  <a:schemeClr val="tx2"/>
                </a:solidFill>
              </a:rPr>
              <a:t>、元器件的清点、判断，做到心中有数。</a:t>
            </a:r>
          </a:p>
          <a:p>
            <a:pPr>
              <a:buNone/>
            </a:pPr>
            <a:endParaRPr lang="zh-CN" altLang="en-US" sz="2800" b="1" dirty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US" altLang="zh-CN" sz="2800" b="1">
                <a:solidFill>
                  <a:schemeClr val="tx2"/>
                </a:solidFill>
              </a:rPr>
              <a:t>2</a:t>
            </a:r>
            <a:r>
              <a:rPr lang="zh-CN" altLang="en-US" sz="2800" b="1" dirty="0">
                <a:solidFill>
                  <a:schemeClr val="tx2"/>
                </a:solidFill>
              </a:rPr>
              <a:t>、工具、仪表、材料的准备。</a:t>
            </a: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 txBox="1"/>
          <p:nvPr/>
        </p:nvSpPr>
        <p:spPr>
          <a:xfrm>
            <a:off x="453390" y="1557655"/>
            <a:ext cx="8182610" cy="24447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622300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None/>
            </a:pP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三、收音机的组装</a:t>
            </a:r>
          </a:p>
          <a:p>
            <a:pPr indent="62230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</a:pPr>
            <a:r>
              <a:rPr lang="en-US" altLang="zh-CN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S66D</a:t>
            </a:r>
            <a:r>
              <a:rPr lang="zh-CN" altLang="en-US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六管超外差式收音机组装的要求</a:t>
            </a:r>
            <a:r>
              <a:rPr lang="en-US" altLang="zh-CN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	</a:t>
            </a:r>
          </a:p>
        </p:txBody>
      </p:sp>
      <p:sp>
        <p:nvSpPr>
          <p:cNvPr id="67589" name="文本占位符 67588"/>
          <p:cNvSpPr>
            <a:spLocks noGrp="1" noRot="1"/>
          </p:cNvSpPr>
          <p:nvPr>
            <p:ph sz="quarter" idx="4294967295"/>
          </p:nvPr>
        </p:nvSpPr>
        <p:spPr>
          <a:xfrm>
            <a:off x="0" y="3124200"/>
            <a:ext cx="7278688" cy="2105025"/>
          </a:xfrm>
        </p:spPr>
        <p:txBody>
          <a:bodyPr/>
          <a:lstStyle/>
          <a:p>
            <a:r>
              <a:rPr lang="en-US" altLang="zh-CN" sz="2400" b="1">
                <a:solidFill>
                  <a:schemeClr val="tx2"/>
                </a:solidFill>
              </a:rPr>
              <a:t>1</a:t>
            </a:r>
            <a:r>
              <a:rPr lang="zh-CN" altLang="en-US" sz="2400" b="1" dirty="0">
                <a:solidFill>
                  <a:schemeClr val="tx2"/>
                </a:solidFill>
              </a:rPr>
              <a:t>、安装顺序由小到大，由耐热元件到怕热元件。</a:t>
            </a:r>
          </a:p>
          <a:p>
            <a:r>
              <a:rPr lang="en-US" altLang="zh-CN" sz="2400" b="1">
                <a:solidFill>
                  <a:schemeClr val="tx2"/>
                </a:solidFill>
              </a:rPr>
              <a:t>2</a:t>
            </a:r>
            <a:r>
              <a:rPr lang="zh-CN" altLang="en-US" sz="2400" b="1" dirty="0">
                <a:solidFill>
                  <a:schemeClr val="tx2"/>
                </a:solidFill>
              </a:rPr>
              <a:t>、同一元件、同一形式、同一高度。</a:t>
            </a:r>
          </a:p>
          <a:p>
            <a:r>
              <a:rPr lang="en-US" altLang="zh-CN" sz="2400" b="1">
                <a:solidFill>
                  <a:schemeClr val="tx2"/>
                </a:solidFill>
              </a:rPr>
              <a:t>3</a:t>
            </a:r>
            <a:r>
              <a:rPr lang="zh-CN" altLang="en-US" sz="2400" b="1" dirty="0">
                <a:solidFill>
                  <a:schemeClr val="tx2"/>
                </a:solidFill>
              </a:rPr>
              <a:t>、元件位置、极性要正确。</a:t>
            </a:r>
          </a:p>
          <a:p>
            <a:r>
              <a:rPr lang="en-US" altLang="zh-CN" sz="2400" b="1">
                <a:solidFill>
                  <a:schemeClr val="tx2"/>
                </a:solidFill>
              </a:rPr>
              <a:t>4</a:t>
            </a:r>
            <a:r>
              <a:rPr lang="zh-CN" altLang="en-US" sz="2400" b="1" dirty="0">
                <a:solidFill>
                  <a:schemeClr val="tx2"/>
                </a:solidFill>
              </a:rPr>
              <a:t>、焊接要牢固、美观、整齐，避免烫坏元件。</a:t>
            </a:r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Axis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Words>527</Words>
  <Application>Microsoft Office PowerPoint</Application>
  <PresentationFormat>全屏显示(4:3)</PresentationFormat>
  <Paragraphs>62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黑体</vt:lpstr>
      <vt:lpstr>华文琥珀</vt:lpstr>
      <vt:lpstr>华文楷体</vt:lpstr>
      <vt:lpstr>华文宋体</vt:lpstr>
      <vt:lpstr>华文新魏</vt:lpstr>
      <vt:lpstr>隶书</vt:lpstr>
      <vt:lpstr>宋体</vt:lpstr>
      <vt:lpstr>Arial</vt:lpstr>
      <vt:lpstr>Calibri</vt:lpstr>
      <vt:lpstr>Times New Roman</vt:lpstr>
      <vt:lpstr>Wingdings</vt:lpstr>
      <vt:lpstr>Wingdings 2</vt:lpstr>
      <vt:lpstr>Axis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Lenovo</cp:lastModifiedBy>
  <cp:revision>175</cp:revision>
  <dcterms:created xsi:type="dcterms:W3CDTF">2026-04-14T02:54:00Z</dcterms:created>
  <dcterms:modified xsi:type="dcterms:W3CDTF">2026-04-15T00:40:29Z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7D037E47C1F54D26B315F7B5C30762AD_12</vt:lpwstr>
  </property>
  <property fmtid="{D5CDD505-2E9C-101B-9397-08002B2CF9AE}" pid="4" name="KSOProductBuildVer">
    <vt:lpwstr>2052-12.1.0.25225</vt:lpwstr>
  </property>
</Properties>
</file>