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2F47"/>
    <a:srgbClr val="002B41"/>
    <a:srgbClr val="F1F1F1"/>
    <a:srgbClr val="ED4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506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9EEDEB-74DD-4590-ADB0-3BDFBC7AA6C1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5043DD-9C8A-432D-8FD9-15B0804A3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1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16505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485DF-3FAB-45E9-A642-7745AB3E3AFD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485DF-3FAB-45E9-A642-7745AB3E3AFD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BAE56-5081-45C8-9882-C35F39B69E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40873" y="1842212"/>
            <a:ext cx="5910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Davinci resolve18</a:t>
            </a:r>
          </a:p>
          <a:p>
            <a:r>
              <a:rPr lang="zh-CN" altLang="en-US" sz="4400" b="1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达芬奇视频剪辑与调色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0874" y="4605925"/>
            <a:ext cx="320751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data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PA_Line 15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V="1">
            <a:off x="3459637" y="0"/>
            <a:ext cx="7651028" cy="6860440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PA_Line 16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8045145" y="-179684"/>
            <a:ext cx="4011737" cy="7040124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PA_Line 17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517715" y="-37707"/>
            <a:ext cx="10674284" cy="4949588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PA_Line 1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9747262" y="-179684"/>
            <a:ext cx="1891058" cy="7033554"/>
          </a:xfrm>
          <a:prstGeom prst="line">
            <a:avLst/>
          </a:prstGeom>
          <a:noFill/>
          <a:ln w="7938" cap="flat">
            <a:solidFill>
              <a:srgbClr val="002B4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PA_椭圆 1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05344" y="1710670"/>
            <a:ext cx="100222" cy="100222"/>
          </a:xfrm>
          <a:prstGeom prst="ellipse">
            <a:avLst/>
          </a:prstGeom>
          <a:solidFill>
            <a:srgbClr val="002B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PA_椭圆 2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435706" y="4050757"/>
            <a:ext cx="100222" cy="100222"/>
          </a:xfrm>
          <a:prstGeom prst="ellipse">
            <a:avLst/>
          </a:prstGeom>
          <a:solidFill>
            <a:srgbClr val="002B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PA_任意多边形 5"/>
          <p:cNvSpPr/>
          <p:nvPr>
            <p:custDataLst>
              <p:tags r:id="rId7"/>
            </p:custDataLst>
          </p:nvPr>
        </p:nvSpPr>
        <p:spPr bwMode="auto">
          <a:xfrm>
            <a:off x="9257122" y="0"/>
            <a:ext cx="2926691" cy="4911881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 dirty="0">
              <a:solidFill>
                <a:srgbClr val="00183C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PA_椭圆 1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847630" y="2860740"/>
            <a:ext cx="100222" cy="100222"/>
          </a:xfrm>
          <a:prstGeom prst="ellipse">
            <a:avLst/>
          </a:prstGeom>
          <a:solidFill>
            <a:srgbClr val="002B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40075" y="3740984"/>
            <a:ext cx="4506667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添加转场：让画面的转换更流畅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黑场过渡：简单又实用的转场手段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155000"/>
            <a:ext cx="994410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如果需要制作白场过渡效果，可以框选所有的片段，在时间线上把选中的片段向上移动到“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V2”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轨道上。展开特效库面板，把“调整片段”拖到“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V1”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轨道上。继续把 “色彩生成器”拖到调整片段上。在检查器面板中点击“特效”选项卡，利用“色彩”颜色框修改过渡的背景颜色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3854949-7946-C8D2-813C-84446B31BE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625" y="2629152"/>
            <a:ext cx="6658749" cy="3528790"/>
          </a:xfrm>
          <a:prstGeom prst="rect">
            <a:avLst/>
          </a:prstGeom>
        </p:spPr>
      </p:pic>
      <p:pic>
        <p:nvPicPr>
          <p:cNvPr id="7" name="图形 6" descr="游标 纯色填充">
            <a:extLst>
              <a:ext uri="{FF2B5EF4-FFF2-40B4-BE49-F238E27FC236}">
                <a16:creationId xmlns:a16="http://schemas.microsoft.com/office/drawing/2014/main" id="{9E141752-574C-3C1B-83CD-C3ED74BC6C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611921">
            <a:off x="8250750" y="3423165"/>
            <a:ext cx="540000" cy="540000"/>
          </a:xfrm>
          <a:prstGeom prst="rect">
            <a:avLst/>
          </a:prstGeom>
        </p:spPr>
      </p:pic>
      <p:pic>
        <p:nvPicPr>
          <p:cNvPr id="8" name="图形 7" descr="游标 纯色填充">
            <a:extLst>
              <a:ext uri="{FF2B5EF4-FFF2-40B4-BE49-F238E27FC236}">
                <a16:creationId xmlns:a16="http://schemas.microsoft.com/office/drawing/2014/main" id="{A1878465-3C6A-2400-1350-FCF8876B94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787359">
            <a:off x="7666169" y="524059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357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水墨转场：利用合成模式制作转场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在媒体池里导入教学素材，把第一个素材插入到时间线上。把 “水墨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01.mp4”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素材拖到“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V2”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轨道上，然后把入点拖到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秒处。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840D6DD-352D-AC01-6919-E91E84338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651" y="2610098"/>
            <a:ext cx="6916697" cy="3665489"/>
          </a:xfrm>
          <a:prstGeom prst="rect">
            <a:avLst/>
          </a:prstGeom>
        </p:spPr>
      </p:pic>
      <p:pic>
        <p:nvPicPr>
          <p:cNvPr id="7" name="图形 6" descr="游标 纯色填充">
            <a:extLst>
              <a:ext uri="{FF2B5EF4-FFF2-40B4-BE49-F238E27FC236}">
                <a16:creationId xmlns:a16="http://schemas.microsoft.com/office/drawing/2014/main" id="{032B958F-21D9-3353-F41B-08C71B6CC4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527778">
            <a:off x="5971572" y="5041761"/>
            <a:ext cx="540000" cy="540000"/>
          </a:xfrm>
          <a:prstGeom prst="rect">
            <a:avLst/>
          </a:prstGeom>
        </p:spPr>
      </p:pic>
      <p:pic>
        <p:nvPicPr>
          <p:cNvPr id="8" name="图形 7" descr="游标 纯色填充">
            <a:extLst>
              <a:ext uri="{FF2B5EF4-FFF2-40B4-BE49-F238E27FC236}">
                <a16:creationId xmlns:a16="http://schemas.microsoft.com/office/drawing/2014/main" id="{C01A82BF-3266-8F7D-23C4-31F78AFD3E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527778">
            <a:off x="7818874" y="4753907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044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水墨转场：利用合成模式制作转场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把播放头拖到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秒处，选中“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V1”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轨道上的片段，按快捷键“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Ctrl+B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分割片段。把“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V1”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轨道上的第二个片段向上拖到“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V3”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轨道上，然后把媒体池里的第二个视频素材拖到“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V1”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轨道上。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7D5E9B1-785C-14AE-AAA9-FA01082EEC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283" y="2765946"/>
            <a:ext cx="7469433" cy="270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8250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水墨转场：利用合成模式制作转场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使用相同方法插入和分割素材。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7D5E9B1-785C-14AE-AAA9-FA01082EEC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61283" y="2765946"/>
            <a:ext cx="7469433" cy="2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0808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水墨转场：利用合成模式制作转场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框选“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V3”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轨道上的三个片段，展开检查器面板，在“合成”选项组的“合成模式”下拉菜单中选择“前景”。框选“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V2”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轨道上的三个片段，在“合成模式”下拉菜单中选择“亮度”。按“空格”键预览项目，就能看到水墨转场效果。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17C4835-803E-055D-6AD1-63B232701E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4" y="3138072"/>
            <a:ext cx="6096012" cy="2346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971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水墨转场：利用合成模式制作转场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接下来还可以使用效果器进一步增强水墨的效果。复制三个水墨片段，展开特效库面板，添加“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Resolve FX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风格化”中的“抽象画”效果器。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框选“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V2”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轨道上的三个片段，在检查器面板的“合成模式”下拉菜单中选择“添加”。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79B896F-1A24-4C54-0172-463D4D0B32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523" y="2988860"/>
            <a:ext cx="6656954" cy="3527839"/>
          </a:xfrm>
          <a:prstGeom prst="rect">
            <a:avLst/>
          </a:prstGeom>
        </p:spPr>
      </p:pic>
      <p:pic>
        <p:nvPicPr>
          <p:cNvPr id="7" name="图形 6" descr="游标 纯色填充">
            <a:extLst>
              <a:ext uri="{FF2B5EF4-FFF2-40B4-BE49-F238E27FC236}">
                <a16:creationId xmlns:a16="http://schemas.microsoft.com/office/drawing/2014/main" id="{E200F98A-A00A-4763-B32F-7C9E062CEE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527778">
            <a:off x="8264396" y="3376734"/>
            <a:ext cx="540000" cy="540000"/>
          </a:xfrm>
          <a:prstGeom prst="rect">
            <a:avLst/>
          </a:prstGeom>
        </p:spPr>
      </p:pic>
      <p:pic>
        <p:nvPicPr>
          <p:cNvPr id="8" name="图形 7" descr="游标 纯色填充">
            <a:extLst>
              <a:ext uri="{FF2B5EF4-FFF2-40B4-BE49-F238E27FC236}">
                <a16:creationId xmlns:a16="http://schemas.microsoft.com/office/drawing/2014/main" id="{4E14EE7E-1386-3855-E2D5-B765D728D7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8133710">
            <a:off x="4852455" y="558767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2578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4.4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光晕转场：利用调整片段制作转场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在媒体池里导入教学素材，把媒体池里的前四个视频素材插入到时间线上。接下来选中三个光晕视频素材，将其拖拽到“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V2”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轨道上。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9968664-E65E-DD33-3BE8-E03ADCC699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0" y="2712945"/>
            <a:ext cx="9144019" cy="256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224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4.4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光晕转场：利用调整片段制作转场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选中“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V2”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轨道上的第一个片段，将入点拖到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帧处。将第二个片段的入点拖到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帧处，将第三个片段的入点拖到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帧处。框选“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V2”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轨道上的三个片段，展开检查器面板，在“合成”选项组的“合成模式”下拉菜单选择“滤色”，光晕转场就制作完成了。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601C37B-BF4B-E79C-AD4F-735B2E6035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072" y="2955827"/>
            <a:ext cx="6561856" cy="3477442"/>
          </a:xfrm>
          <a:prstGeom prst="rect">
            <a:avLst/>
          </a:prstGeom>
        </p:spPr>
      </p:pic>
      <p:pic>
        <p:nvPicPr>
          <p:cNvPr id="7" name="图形 6" descr="游标 纯色填充">
            <a:extLst>
              <a:ext uri="{FF2B5EF4-FFF2-40B4-BE49-F238E27FC236}">
                <a16:creationId xmlns:a16="http://schemas.microsoft.com/office/drawing/2014/main" id="{816AA9E5-70C1-A346-EEEC-EC26E5A97D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527778">
            <a:off x="4262856" y="4659937"/>
            <a:ext cx="540000" cy="540000"/>
          </a:xfrm>
          <a:prstGeom prst="rect">
            <a:avLst/>
          </a:prstGeom>
        </p:spPr>
      </p:pic>
      <p:pic>
        <p:nvPicPr>
          <p:cNvPr id="8" name="图形 7" descr="游标 纯色填充">
            <a:extLst>
              <a:ext uri="{FF2B5EF4-FFF2-40B4-BE49-F238E27FC236}">
                <a16:creationId xmlns:a16="http://schemas.microsoft.com/office/drawing/2014/main" id="{6DA61560-7A4C-329E-4E5A-F72E0B15C1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527778">
            <a:off x="8223453" y="3538656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0981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4.4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光晕转场：利用调整片段制作转场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第二种方法是把 “调整片段”拖到“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V2”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轨道上，继续把“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Resolve FX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光线”中的“镜头光斑”效果器拖到调整片段上。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02F5BC3-43CA-FDB5-6689-0015A34750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0" y="2853971"/>
            <a:ext cx="9144019" cy="2560325"/>
          </a:xfrm>
          <a:prstGeom prst="rect">
            <a:avLst/>
          </a:prstGeom>
        </p:spPr>
      </p:pic>
      <p:pic>
        <p:nvPicPr>
          <p:cNvPr id="9" name="图形 8" descr="游标 纯色填充">
            <a:extLst>
              <a:ext uri="{FF2B5EF4-FFF2-40B4-BE49-F238E27FC236}">
                <a16:creationId xmlns:a16="http://schemas.microsoft.com/office/drawing/2014/main" id="{093A5CF6-6BED-8BBF-EEBC-0F693B1EC7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527778">
            <a:off x="5245495" y="3718241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3680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4.4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光晕转场：利用调整片段制作转场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调整镜头光斑效果器的参数，然后为“位置”和“眩光亮度”参数创建关键帧动画，就能得到转场效果。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E860C42-0E64-6160-D522-B4726A2DD0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789" y="2956025"/>
            <a:ext cx="2566421" cy="2962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460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H="1">
            <a:off x="545493" y="-179684"/>
            <a:ext cx="3196202" cy="7130016"/>
            <a:chOff x="8442118" y="-179684"/>
            <a:chExt cx="3196202" cy="7130016"/>
          </a:xfrm>
        </p:grpSpPr>
        <p:sp>
          <p:nvSpPr>
            <p:cNvPr id="5" name="Line 16"/>
            <p:cNvSpPr>
              <a:spLocks noChangeShapeType="1"/>
            </p:cNvSpPr>
            <p:nvPr/>
          </p:nvSpPr>
          <p:spPr bwMode="auto">
            <a:xfrm>
              <a:off x="8442118" y="0"/>
              <a:ext cx="1966175" cy="6950332"/>
            </a:xfrm>
            <a:prstGeom prst="line">
              <a:avLst/>
            </a:prstGeom>
            <a:noFill/>
            <a:ln w="7938" cap="flat">
              <a:solidFill>
                <a:srgbClr val="002B4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Line 18"/>
            <p:cNvSpPr>
              <a:spLocks noChangeShapeType="1"/>
            </p:cNvSpPr>
            <p:nvPr/>
          </p:nvSpPr>
          <p:spPr bwMode="auto">
            <a:xfrm flipV="1">
              <a:off x="8442118" y="-179684"/>
              <a:ext cx="3196202" cy="7037684"/>
            </a:xfrm>
            <a:prstGeom prst="line">
              <a:avLst/>
            </a:prstGeom>
            <a:noFill/>
            <a:ln w="7938" cap="flat">
              <a:solidFill>
                <a:srgbClr val="002B4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Freeform 5"/>
          <p:cNvSpPr/>
          <p:nvPr/>
        </p:nvSpPr>
        <p:spPr bwMode="auto">
          <a:xfrm flipH="1" flipV="1">
            <a:off x="-2" y="254523"/>
            <a:ext cx="3054286" cy="6609201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rgbClr val="00183C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9307" y="2197894"/>
            <a:ext cx="175839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1"/>
          <p:cNvSpPr>
            <a:spLocks noChangeArrowheads="1"/>
          </p:cNvSpPr>
          <p:nvPr/>
        </p:nvSpPr>
        <p:spPr bwMode="auto">
          <a:xfrm>
            <a:off x="5461987" y="359575"/>
            <a:ext cx="727831" cy="727831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TextBox 32"/>
          <p:cNvSpPr txBox="1">
            <a:spLocks noChangeArrowheads="1"/>
          </p:cNvSpPr>
          <p:nvPr/>
        </p:nvSpPr>
        <p:spPr bwMode="auto">
          <a:xfrm>
            <a:off x="5505141" y="457083"/>
            <a:ext cx="641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4.1</a:t>
            </a:r>
            <a:endParaRPr lang="zh-CN" altLang="en-US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6575931" y="518638"/>
            <a:ext cx="4088863" cy="400110"/>
          </a:xfrm>
          <a:prstGeom prst="rect">
            <a:avLst/>
          </a:prstGeom>
          <a:solidFill>
            <a:srgbClr val="F1F1F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熟悉转场：添加和编辑转场的方法</a:t>
            </a:r>
          </a:p>
        </p:txBody>
      </p:sp>
      <p:sp>
        <p:nvSpPr>
          <p:cNvPr id="13" name="椭圆 1"/>
          <p:cNvSpPr>
            <a:spLocks noChangeArrowheads="1"/>
          </p:cNvSpPr>
          <p:nvPr/>
        </p:nvSpPr>
        <p:spPr bwMode="auto">
          <a:xfrm>
            <a:off x="5461987" y="1270127"/>
            <a:ext cx="727831" cy="727831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32"/>
          <p:cNvSpPr txBox="1">
            <a:spLocks noChangeArrowheads="1"/>
          </p:cNvSpPr>
          <p:nvPr/>
        </p:nvSpPr>
        <p:spPr bwMode="auto">
          <a:xfrm>
            <a:off x="5496022" y="1368907"/>
            <a:ext cx="641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4.2</a:t>
            </a:r>
            <a:endParaRPr lang="zh-CN" altLang="en-US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椭圆 1"/>
          <p:cNvSpPr>
            <a:spLocks noChangeArrowheads="1"/>
          </p:cNvSpPr>
          <p:nvPr/>
        </p:nvSpPr>
        <p:spPr bwMode="auto">
          <a:xfrm>
            <a:off x="5452868" y="2181908"/>
            <a:ext cx="727831" cy="727831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TextBox 32"/>
          <p:cNvSpPr txBox="1">
            <a:spLocks noChangeArrowheads="1"/>
          </p:cNvSpPr>
          <p:nvPr/>
        </p:nvSpPr>
        <p:spPr bwMode="auto">
          <a:xfrm>
            <a:off x="5496022" y="2278268"/>
            <a:ext cx="641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4.3</a:t>
            </a:r>
            <a:endParaRPr lang="zh-CN" altLang="en-US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椭圆 1"/>
          <p:cNvSpPr>
            <a:spLocks noChangeArrowheads="1"/>
          </p:cNvSpPr>
          <p:nvPr/>
        </p:nvSpPr>
        <p:spPr bwMode="auto">
          <a:xfrm>
            <a:off x="5461988" y="3095595"/>
            <a:ext cx="727831" cy="727831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TextBox 32"/>
          <p:cNvSpPr txBox="1">
            <a:spLocks noChangeArrowheads="1"/>
          </p:cNvSpPr>
          <p:nvPr/>
        </p:nvSpPr>
        <p:spPr bwMode="auto">
          <a:xfrm>
            <a:off x="5505141" y="3178056"/>
            <a:ext cx="641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4.4</a:t>
            </a:r>
            <a:endParaRPr lang="zh-CN" altLang="en-US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8114ADCF-AC07-F209-98A2-9EC2677EC8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1987" y="4004241"/>
            <a:ext cx="727831" cy="727831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TextBox 32">
            <a:extLst>
              <a:ext uri="{FF2B5EF4-FFF2-40B4-BE49-F238E27FC236}">
                <a16:creationId xmlns:a16="http://schemas.microsoft.com/office/drawing/2014/main" id="{A43ED8F4-5F97-F5FD-A520-D52600FA04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3987" y="4112160"/>
            <a:ext cx="641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4.5</a:t>
            </a:r>
            <a:endParaRPr lang="zh-CN" altLang="en-US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TextBox 76">
            <a:extLst>
              <a:ext uri="{FF2B5EF4-FFF2-40B4-BE49-F238E27FC236}">
                <a16:creationId xmlns:a16="http://schemas.microsoft.com/office/drawing/2014/main" id="{0ED84539-8806-1329-C2E5-2C0A3BD757D4}"/>
              </a:ext>
            </a:extLst>
          </p:cNvPr>
          <p:cNvSpPr txBox="1"/>
          <p:nvPr/>
        </p:nvSpPr>
        <p:spPr>
          <a:xfrm>
            <a:off x="6575930" y="1430462"/>
            <a:ext cx="4088863" cy="400110"/>
          </a:xfrm>
          <a:prstGeom prst="rect">
            <a:avLst/>
          </a:prstGeom>
          <a:solidFill>
            <a:srgbClr val="F1F1F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黑场过渡：简单又实用的转场手段</a:t>
            </a:r>
          </a:p>
        </p:txBody>
      </p:sp>
      <p:sp>
        <p:nvSpPr>
          <p:cNvPr id="26" name="TextBox 76">
            <a:extLst>
              <a:ext uri="{FF2B5EF4-FFF2-40B4-BE49-F238E27FC236}">
                <a16:creationId xmlns:a16="http://schemas.microsoft.com/office/drawing/2014/main" id="{2174FDAF-CD58-77B6-6ABD-866C75004093}"/>
              </a:ext>
            </a:extLst>
          </p:cNvPr>
          <p:cNvSpPr txBox="1"/>
          <p:nvPr/>
        </p:nvSpPr>
        <p:spPr>
          <a:xfrm>
            <a:off x="6575929" y="2342286"/>
            <a:ext cx="4088863" cy="400110"/>
          </a:xfrm>
          <a:prstGeom prst="rect">
            <a:avLst/>
          </a:prstGeom>
          <a:solidFill>
            <a:srgbClr val="F1F1F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水墨转场：利用合成模式制作转场</a:t>
            </a:r>
          </a:p>
        </p:txBody>
      </p:sp>
      <p:sp>
        <p:nvSpPr>
          <p:cNvPr id="27" name="TextBox 76">
            <a:extLst>
              <a:ext uri="{FF2B5EF4-FFF2-40B4-BE49-F238E27FC236}">
                <a16:creationId xmlns:a16="http://schemas.microsoft.com/office/drawing/2014/main" id="{0A91CC4B-8053-59DC-D1B4-697787790581}"/>
              </a:ext>
            </a:extLst>
          </p:cNvPr>
          <p:cNvSpPr txBox="1"/>
          <p:nvPr/>
        </p:nvSpPr>
        <p:spPr>
          <a:xfrm>
            <a:off x="6575929" y="3239611"/>
            <a:ext cx="4088863" cy="400110"/>
          </a:xfrm>
          <a:prstGeom prst="rect">
            <a:avLst/>
          </a:prstGeom>
          <a:solidFill>
            <a:srgbClr val="F1F1F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光晕转场：利用调整片段制作转场</a:t>
            </a:r>
          </a:p>
        </p:txBody>
      </p:sp>
      <p:sp>
        <p:nvSpPr>
          <p:cNvPr id="28" name="TextBox 76">
            <a:extLst>
              <a:ext uri="{FF2B5EF4-FFF2-40B4-BE49-F238E27FC236}">
                <a16:creationId xmlns:a16="http://schemas.microsoft.com/office/drawing/2014/main" id="{B32FDEC1-9252-63F9-1783-C43AD92E8AB5}"/>
              </a:ext>
            </a:extLst>
          </p:cNvPr>
          <p:cNvSpPr txBox="1"/>
          <p:nvPr/>
        </p:nvSpPr>
        <p:spPr>
          <a:xfrm>
            <a:off x="6575929" y="4168101"/>
            <a:ext cx="4088863" cy="400110"/>
          </a:xfrm>
          <a:prstGeom prst="rect">
            <a:avLst/>
          </a:prstGeom>
          <a:solidFill>
            <a:srgbClr val="F1F1F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噪波故障：将转场和特效结合起来</a:t>
            </a:r>
          </a:p>
        </p:txBody>
      </p:sp>
      <p:sp>
        <p:nvSpPr>
          <p:cNvPr id="11" name="椭圆 1">
            <a:extLst>
              <a:ext uri="{FF2B5EF4-FFF2-40B4-BE49-F238E27FC236}">
                <a16:creationId xmlns:a16="http://schemas.microsoft.com/office/drawing/2014/main" id="{9D71C642-7782-C2F4-BE72-FE1231567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3646" y="4912887"/>
            <a:ext cx="727831" cy="727831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椭圆 1">
            <a:extLst>
              <a:ext uri="{FF2B5EF4-FFF2-40B4-BE49-F238E27FC236}">
                <a16:creationId xmlns:a16="http://schemas.microsoft.com/office/drawing/2014/main" id="{FFE5726F-24F2-C30A-0EDF-3103C56C7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3645" y="5831615"/>
            <a:ext cx="727831" cy="727831"/>
          </a:xfrm>
          <a:prstGeom prst="roundRect">
            <a:avLst/>
          </a:pr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TextBox 32">
            <a:extLst>
              <a:ext uri="{FF2B5EF4-FFF2-40B4-BE49-F238E27FC236}">
                <a16:creationId xmlns:a16="http://schemas.microsoft.com/office/drawing/2014/main" id="{E8D84166-3810-8AE6-6957-09F9005DA3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7217" y="5006586"/>
            <a:ext cx="641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4.6</a:t>
            </a:r>
            <a:endParaRPr lang="zh-CN" altLang="en-US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TextBox 32">
            <a:extLst>
              <a:ext uri="{FF2B5EF4-FFF2-40B4-BE49-F238E27FC236}">
                <a16:creationId xmlns:a16="http://schemas.microsoft.com/office/drawing/2014/main" id="{0B33A785-B926-7A9D-8209-EB2180525E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5717" y="5920273"/>
            <a:ext cx="641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pitchFamily="34" charset="-122"/>
              </a:rPr>
              <a:t>4.7</a:t>
            </a:r>
            <a:endParaRPr lang="zh-CN" altLang="en-US" sz="2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TextBox 76">
            <a:extLst>
              <a:ext uri="{FF2B5EF4-FFF2-40B4-BE49-F238E27FC236}">
                <a16:creationId xmlns:a16="http://schemas.microsoft.com/office/drawing/2014/main" id="{CCF1C7D1-F8FB-C6B1-557D-B253A8694E68}"/>
              </a:ext>
            </a:extLst>
          </p:cNvPr>
          <p:cNvSpPr txBox="1"/>
          <p:nvPr/>
        </p:nvSpPr>
        <p:spPr>
          <a:xfrm>
            <a:off x="6575929" y="5068141"/>
            <a:ext cx="4088863" cy="400110"/>
          </a:xfrm>
          <a:prstGeom prst="rect">
            <a:avLst/>
          </a:prstGeom>
          <a:solidFill>
            <a:srgbClr val="F1F1F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连续翻页：利用转场实现视觉特效</a:t>
            </a:r>
          </a:p>
        </p:txBody>
      </p:sp>
      <p:sp>
        <p:nvSpPr>
          <p:cNvPr id="23" name="TextBox 76">
            <a:extLst>
              <a:ext uri="{FF2B5EF4-FFF2-40B4-BE49-F238E27FC236}">
                <a16:creationId xmlns:a16="http://schemas.microsoft.com/office/drawing/2014/main" id="{F09CFBE2-E370-7702-D08F-AC3CA24BEB41}"/>
              </a:ext>
            </a:extLst>
          </p:cNvPr>
          <p:cNvSpPr txBox="1"/>
          <p:nvPr/>
        </p:nvSpPr>
        <p:spPr>
          <a:xfrm>
            <a:off x="6575929" y="5995475"/>
            <a:ext cx="4088863" cy="400110"/>
          </a:xfrm>
          <a:prstGeom prst="rect">
            <a:avLst/>
          </a:prstGeom>
          <a:solidFill>
            <a:srgbClr val="F1F1F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多彩转场：自己动手制作转场素材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4.5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噪波故障：将转场和特效结合起来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在媒体池里导入教学素材，在媒体池里双击第一个视频素材，在检视器中拖拽进度条下方的白色滑块，将视频素材的出点拖到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秒处，然后插入到时间线上。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9664E38-8653-9E84-5608-6831CD7796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251" y="2630541"/>
            <a:ext cx="7221497" cy="3827017"/>
          </a:xfrm>
          <a:prstGeom prst="rect">
            <a:avLst/>
          </a:prstGeom>
        </p:spPr>
      </p:pic>
      <p:pic>
        <p:nvPicPr>
          <p:cNvPr id="7" name="图形 6" descr="游标 纯色填充">
            <a:extLst>
              <a:ext uri="{FF2B5EF4-FFF2-40B4-BE49-F238E27FC236}">
                <a16:creationId xmlns:a16="http://schemas.microsoft.com/office/drawing/2014/main" id="{CEBE1C9A-92D2-4F80-9BD3-508634733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527778">
            <a:off x="8484563" y="414132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2158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4.5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噪波故障：将转场和特效结合起来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173198"/>
            <a:ext cx="994410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双击第二个视频素材，将入点拖到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秒处，将出点拖到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秒处后插入到时间线上。双击第三个视频素材，将入点拖到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秒处后插入到时间线上。展开转场面板，把 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Camera Shake”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转场预设拖到前两个片段的相交处。设置“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Shake Speed”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Shake Strength”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参数均为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ACE1C-8EB3-ED83-7E0B-4F98135BB0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744" y="2628716"/>
            <a:ext cx="7130512" cy="3778800"/>
          </a:xfrm>
          <a:prstGeom prst="rect">
            <a:avLst/>
          </a:prstGeom>
        </p:spPr>
      </p:pic>
      <p:pic>
        <p:nvPicPr>
          <p:cNvPr id="8" name="图形 7" descr="游标 纯色填充">
            <a:extLst>
              <a:ext uri="{FF2B5EF4-FFF2-40B4-BE49-F238E27FC236}">
                <a16:creationId xmlns:a16="http://schemas.microsoft.com/office/drawing/2014/main" id="{B4FFCAB7-BFBD-B533-5FE9-4CBC72BAD8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527778">
            <a:off x="4581303" y="4669037"/>
            <a:ext cx="540000" cy="540000"/>
          </a:xfrm>
          <a:prstGeom prst="rect">
            <a:avLst/>
          </a:prstGeom>
        </p:spPr>
      </p:pic>
      <p:pic>
        <p:nvPicPr>
          <p:cNvPr id="9" name="图形 8" descr="游标 纯色填充">
            <a:extLst>
              <a:ext uri="{FF2B5EF4-FFF2-40B4-BE49-F238E27FC236}">
                <a16:creationId xmlns:a16="http://schemas.microsoft.com/office/drawing/2014/main" id="{976BF02F-2710-150B-8953-AED41F503B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721691">
            <a:off x="3585016" y="3174406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010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4.5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噪波故障：将转场和特效结合起来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展开特效库面板，把“调整片段”拖到“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V2”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轨道上。把调整片段的入点拖到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秒处，把出点拖到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秒处。把 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Digital Glitch”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和“模拟信号故障”效果器拖到调整片段上，然后调整参数。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0754F66-E270-18BC-835D-D753E878E2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039" y="2621252"/>
            <a:ext cx="7075921" cy="3749870"/>
          </a:xfrm>
          <a:prstGeom prst="rect">
            <a:avLst/>
          </a:prstGeom>
        </p:spPr>
      </p:pic>
      <p:pic>
        <p:nvPicPr>
          <p:cNvPr id="9" name="图形 8" descr="游标 纯色填充">
            <a:extLst>
              <a:ext uri="{FF2B5EF4-FFF2-40B4-BE49-F238E27FC236}">
                <a16:creationId xmlns:a16="http://schemas.microsoft.com/office/drawing/2014/main" id="{0EEA2A4E-024C-0ED5-08BF-A2E7592985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527778">
            <a:off x="4767820" y="4646290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9911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4.5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噪波故障：将转场和特效结合起来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切换到“剪辑”页面，调整关键帧曲线的形状。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CD7D9D4-6AEE-344A-BFA3-B46613BB4F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985" y="2699376"/>
            <a:ext cx="7212029" cy="261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2465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连续翻页：利用转场实现视觉特效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在媒体池里导入教学素材，执行“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DaVinci Resolve”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菜单中的“偏好设置”命令，打开设置窗口后点击“用户”选项卡，继续点击“剪辑”选项组，设置“标准转场时长”和“标准静帧时长”参数为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E012377-59C4-D964-0160-9185A3AEE4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929" y="3010073"/>
            <a:ext cx="4286141" cy="3534027"/>
          </a:xfrm>
          <a:prstGeom prst="rect">
            <a:avLst/>
          </a:prstGeom>
        </p:spPr>
      </p:pic>
      <p:pic>
        <p:nvPicPr>
          <p:cNvPr id="9" name="图形 8" descr="游标 纯色填充">
            <a:extLst>
              <a:ext uri="{FF2B5EF4-FFF2-40B4-BE49-F238E27FC236}">
                <a16:creationId xmlns:a16="http://schemas.microsoft.com/office/drawing/2014/main" id="{9C9DC8B4-B1F0-7D94-B66E-E9BFD60231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842574">
            <a:off x="6724001" y="5137608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5419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连续翻页：利用转场实现视觉特效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把所有图片素材插入到时间线上，然后添加在“滑动”转场预设。按住“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Ctrl”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键选中所有转场，展开检查器面板，在“预设”下拉菜单中选择“滑动，从上往下”，在“缓入缓出”下拉菜单中选择“缓出”。勾选“羽化”复选框，设置“边框”和“运动模糊”参数为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F4877CA-54BE-6F92-3C67-8244F2B0E1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789" y="3185976"/>
            <a:ext cx="2566421" cy="259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0936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连续翻页：利用转场实现视觉特效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在媒体池的空白处点击鼠标右键，执行“新建时间线”命令后在弹出的窗口中点击“创建”按钮，把媒体池里的“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Timeline1”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拖到新建的时间线上。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8EFDBF1-B869-C22E-D728-B4B69A90E7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054" y="2514204"/>
            <a:ext cx="7257891" cy="384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9373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连续翻页：利用转场实现视觉特效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切换到“剪辑”页面，在片段上点击鼠标右键后执行“变速控制”命令后添加控制点。继续利用变速曲线控制翻页的加速幅度。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AF4BBD9-EAC7-C24A-B102-8A33AC76DF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207" y="2770495"/>
            <a:ext cx="7607585" cy="275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1635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4.7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多彩转场：自己动手制作转场素材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在媒体池里导入教学素材，把所有素材插入到时间线上。展开特效库面板后点击“生成器”选项卡，把“纯色”拖到时间线的“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V2”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轨道上。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2285F8C-F8CB-B133-0202-CAF88D8F59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221" y="2636892"/>
            <a:ext cx="6857557" cy="3634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2364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4.7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多彩转场：自己动手制作转场素材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调整纯色片段的时长和颜色，然后复制两个片段。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2285F8C-F8CB-B133-0202-CAF88D8F59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51837" y="2354838"/>
            <a:ext cx="6857556" cy="3634148"/>
          </a:xfrm>
          <a:prstGeom prst="rect">
            <a:avLst/>
          </a:prstGeom>
        </p:spPr>
      </p:pic>
      <p:pic>
        <p:nvPicPr>
          <p:cNvPr id="3" name="图形 2" descr="游标 纯色填充">
            <a:extLst>
              <a:ext uri="{FF2B5EF4-FFF2-40B4-BE49-F238E27FC236}">
                <a16:creationId xmlns:a16="http://schemas.microsoft.com/office/drawing/2014/main" id="{D045A232-2090-B413-4969-CFA490AE00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842574">
            <a:off x="5810614" y="4732725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820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熟悉转场：添加和编辑转场的方法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在媒体池里导入教学素材，把所有素材插入到时间线上。在页面的左上方展开转场面板，把“交叉淡化”转场预设拖拽到时间线上。转场只能添加到第一个片段的开始处和最后一个片段的结尾处。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D3AB6B9-F617-AEC3-D610-A86D13BD1A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812" y="2921918"/>
            <a:ext cx="6546376" cy="3469238"/>
          </a:xfrm>
          <a:prstGeom prst="rect">
            <a:avLst/>
          </a:prstGeom>
        </p:spPr>
      </p:pic>
      <p:pic>
        <p:nvPicPr>
          <p:cNvPr id="6" name="图形 5" descr="游标 纯色填充">
            <a:extLst>
              <a:ext uri="{FF2B5EF4-FFF2-40B4-BE49-F238E27FC236}">
                <a16:creationId xmlns:a16="http://schemas.microsoft.com/office/drawing/2014/main" id="{D11C5FFB-F73E-1F04-089B-DCFB82C7D3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604967">
            <a:off x="2934504" y="3370166"/>
            <a:ext cx="540000" cy="540000"/>
          </a:xfrm>
          <a:prstGeom prst="rect">
            <a:avLst/>
          </a:prstGeom>
        </p:spPr>
      </p:pic>
      <p:pic>
        <p:nvPicPr>
          <p:cNvPr id="7" name="图形 6" descr="游标 纯色填充">
            <a:extLst>
              <a:ext uri="{FF2B5EF4-FFF2-40B4-BE49-F238E27FC236}">
                <a16:creationId xmlns:a16="http://schemas.microsoft.com/office/drawing/2014/main" id="{733EDDD5-B12A-C78C-D940-4E63FD92B6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527778">
            <a:off x="3187430" y="4599230"/>
            <a:ext cx="540000" cy="540000"/>
          </a:xfrm>
          <a:prstGeom prst="rect">
            <a:avLst/>
          </a:prstGeom>
        </p:spPr>
      </p:pic>
      <p:pic>
        <p:nvPicPr>
          <p:cNvPr id="8" name="图形 7" descr="游标 纯色填充">
            <a:extLst>
              <a:ext uri="{FF2B5EF4-FFF2-40B4-BE49-F238E27FC236}">
                <a16:creationId xmlns:a16="http://schemas.microsoft.com/office/drawing/2014/main" id="{D800E8C8-4E56-4ABE-27AF-DC47D7E71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527778">
            <a:off x="8933139" y="4599229"/>
            <a:ext cx="540000" cy="540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4.7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多彩转场：自己动手制作转场素材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DaVinci Resolve”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菜单中的“偏好设置”命令，打开设置窗口后点击“用户”选项卡，继续点击“剪辑”选项组，设置“标准转场时长”参数为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1CFE440-6445-C1AC-1880-DAC8EDF327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374" y="2679343"/>
            <a:ext cx="4527252" cy="3732829"/>
          </a:xfrm>
          <a:prstGeom prst="rect">
            <a:avLst/>
          </a:prstGeom>
        </p:spPr>
      </p:pic>
      <p:pic>
        <p:nvPicPr>
          <p:cNvPr id="8" name="图形 7" descr="游标 纯色填充">
            <a:extLst>
              <a:ext uri="{FF2B5EF4-FFF2-40B4-BE49-F238E27FC236}">
                <a16:creationId xmlns:a16="http://schemas.microsoft.com/office/drawing/2014/main" id="{DD570BAA-9209-BBC7-ABAB-444008F428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842574">
            <a:off x="6497551" y="4941990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9189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4.7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多彩转场：自己动手制作转场素材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为所有纯色片段添加“滑动”转场预设，在检查器面板中设置“边框”和“缓入缓出”参数。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复制纯色片段后修改转场类型，就能得到不同的转场效果。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19C7855-2E0D-65C8-9266-CD2177FF63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594" y="2626309"/>
            <a:ext cx="6834811" cy="362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924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熟悉转场：添加和编辑转场的方法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要想在两个片段之间添加转场，需要使用分割片段或者拖拽片段边框的方式，在交接处把两个片段分别修剪掉一部分时长。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B9072B2-357F-48BD-0297-CC4FA379AE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656" y="2862164"/>
            <a:ext cx="8006687" cy="2241872"/>
          </a:xfrm>
          <a:prstGeom prst="rect">
            <a:avLst/>
          </a:prstGeom>
        </p:spPr>
      </p:pic>
      <p:pic>
        <p:nvPicPr>
          <p:cNvPr id="6" name="图形 5" descr="游标 纯色填充">
            <a:extLst>
              <a:ext uri="{FF2B5EF4-FFF2-40B4-BE49-F238E27FC236}">
                <a16:creationId xmlns:a16="http://schemas.microsoft.com/office/drawing/2014/main" id="{73943546-61E3-9679-B681-3F935F3ECC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611921">
            <a:off x="4843359" y="3395869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555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熟悉转场：添加和编辑转场的方法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在默认设置下，新添加的转场时长是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秒，在时间线上选中转场后拖拽转场的边框，就能修改转场的时长。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把转场面板中的另一个转场预设拖到时间线的转场上，就能更改转场类型。我们也可以在时间线上选择一个转场，展开检查器面板后在“转场类型”下拉菜单中切换不同的转场。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A9874F4-0B1B-A44E-4855-8A78B3F860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128" y="3463125"/>
            <a:ext cx="3179744" cy="2839866"/>
          </a:xfrm>
          <a:prstGeom prst="rect">
            <a:avLst/>
          </a:prstGeom>
        </p:spPr>
      </p:pic>
      <p:pic>
        <p:nvPicPr>
          <p:cNvPr id="7" name="图形 6" descr="游标 纯色填充">
            <a:extLst>
              <a:ext uri="{FF2B5EF4-FFF2-40B4-BE49-F238E27FC236}">
                <a16:creationId xmlns:a16="http://schemas.microsoft.com/office/drawing/2014/main" id="{2FE3D1BD-D332-7BDF-5896-B14D81D8A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527778">
            <a:off x="5639477" y="3880448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821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黑场过渡：简单又实用的转场手段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在媒体池里导入教学素材，把所有素材插入到时间线上。切换到“剪辑”页面，把光标移动到片段的缩略图上，缩略图上就会出现两个白色滑块，把两个滑块都拖到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秒处，就能得到黑场过渡效果。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D7B2BAE-8F3D-092B-A272-910ACE238F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9221" y="3048683"/>
            <a:ext cx="6993558" cy="2533251"/>
          </a:xfrm>
          <a:prstGeom prst="rect">
            <a:avLst/>
          </a:prstGeom>
        </p:spPr>
      </p:pic>
      <p:pic>
        <p:nvPicPr>
          <p:cNvPr id="5" name="图形 4" descr="游标 纯色填充">
            <a:extLst>
              <a:ext uri="{FF2B5EF4-FFF2-40B4-BE49-F238E27FC236}">
                <a16:creationId xmlns:a16="http://schemas.microsoft.com/office/drawing/2014/main" id="{685D6376-6A95-8915-3E22-3FE0AF0516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527778">
            <a:off x="4447572" y="3707577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595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黑场过渡：简单又实用的转场手段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第二种方法是使用交叉叠化转场。执行“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DaVinci Resolve”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菜单中的“偏好设置”命令，在打开的窗口中点击“用户”选项卡，继续点击“剪辑”选项，设置“标准转场时长”参数为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后点击“保存”按钮。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B593B37-79E8-77D8-6616-FCCBEEEE2F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582" y="2935110"/>
            <a:ext cx="3910836" cy="3224580"/>
          </a:xfrm>
          <a:prstGeom prst="rect">
            <a:avLst/>
          </a:prstGeom>
        </p:spPr>
      </p:pic>
      <p:pic>
        <p:nvPicPr>
          <p:cNvPr id="8" name="图形 7" descr="游标 纯色填充">
            <a:extLst>
              <a:ext uri="{FF2B5EF4-FFF2-40B4-BE49-F238E27FC236}">
                <a16:creationId xmlns:a16="http://schemas.microsoft.com/office/drawing/2014/main" id="{BCFE23D7-7429-9D9B-591D-B820F25AB8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527778">
            <a:off x="6021615" y="4385416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681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黑场过渡：简单又实用的转场手段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切换到“快编”页面，展开转场面板后选中“交叉叠化”预设。点击时间线工具栏上的     和     按钮，就能把转场添加到片段的开始和结尾处。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A255096-02F2-E58C-A47D-16D4A9FC56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416" y="1664977"/>
            <a:ext cx="288000" cy="28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1D35935-EC43-EFB4-C5AB-0254A1C138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4865" y="1681794"/>
            <a:ext cx="288000" cy="288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B1E47AF-DAF0-8E02-B376-68989011EE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348" y="2879678"/>
            <a:ext cx="8415303" cy="2356285"/>
          </a:xfrm>
          <a:prstGeom prst="rect">
            <a:avLst/>
          </a:prstGeom>
        </p:spPr>
      </p:pic>
      <p:pic>
        <p:nvPicPr>
          <p:cNvPr id="12" name="图形 11" descr="游标 纯色填充">
            <a:extLst>
              <a:ext uri="{FF2B5EF4-FFF2-40B4-BE49-F238E27FC236}">
                <a16:creationId xmlns:a16="http://schemas.microsoft.com/office/drawing/2014/main" id="{3F1B95F5-971E-E84C-26F7-382FFACF2D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611921">
            <a:off x="3715143" y="3081971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220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6"/>
          <p:cNvSpPr txBox="1"/>
          <p:nvPr/>
        </p:nvSpPr>
        <p:spPr>
          <a:xfrm>
            <a:off x="443585" y="173615"/>
            <a:ext cx="4471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</a:t>
            </a:r>
            <a:r>
              <a:rPr lang="zh-CN" altLang="en-US" sz="2000" dirty="0">
                <a:solidFill>
                  <a:srgbClr val="002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黑场过渡：简单又实用的转场手段</a:t>
            </a:r>
          </a:p>
        </p:txBody>
      </p:sp>
      <p:sp>
        <p:nvSpPr>
          <p:cNvPr id="4" name="Freeform 5"/>
          <p:cNvSpPr/>
          <p:nvPr/>
        </p:nvSpPr>
        <p:spPr bwMode="auto">
          <a:xfrm flipH="1">
            <a:off x="0" y="-13281"/>
            <a:ext cx="409433" cy="832147"/>
          </a:xfrm>
          <a:custGeom>
            <a:avLst/>
            <a:gdLst>
              <a:gd name="T0" fmla="*/ 1462 w 2332"/>
              <a:gd name="T1" fmla="*/ 0 h 3907"/>
              <a:gd name="T2" fmla="*/ 2332 w 2332"/>
              <a:gd name="T3" fmla="*/ 0 h 3907"/>
              <a:gd name="T4" fmla="*/ 2332 w 2332"/>
              <a:gd name="T5" fmla="*/ 3907 h 3907"/>
              <a:gd name="T6" fmla="*/ 0 w 2332"/>
              <a:gd name="T7" fmla="*/ 2595 h 3907"/>
              <a:gd name="T8" fmla="*/ 1462 w 2332"/>
              <a:gd name="T9" fmla="*/ 0 h 3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2" h="3907">
                <a:moveTo>
                  <a:pt x="1462" y="0"/>
                </a:moveTo>
                <a:lnTo>
                  <a:pt x="2332" y="0"/>
                </a:lnTo>
                <a:lnTo>
                  <a:pt x="2332" y="3907"/>
                </a:lnTo>
                <a:lnTo>
                  <a:pt x="0" y="2595"/>
                </a:lnTo>
                <a:lnTo>
                  <a:pt x="1462" y="0"/>
                </a:lnTo>
                <a:close/>
              </a:path>
            </a:pathLst>
          </a:custGeom>
          <a:solidFill>
            <a:srgbClr val="002B4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DFEF9A-AF1A-8023-E9F5-4B0FFB20A545}"/>
              </a:ext>
            </a:extLst>
          </p:cNvPr>
          <p:cNvSpPr txBox="1"/>
          <p:nvPr/>
        </p:nvSpPr>
        <p:spPr>
          <a:xfrm>
            <a:off x="993867" y="1546238"/>
            <a:ext cx="994410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第三种方法是展开检查器面板，在“合成”选项组中为“不透明度”参数创建关键帧。切换到“剪辑”页面，利用关键帧曲线制作带有缓入缓出变化的黑场过渡。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B1E47AF-DAF0-8E02-B376-68989011EE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9451" y="2734102"/>
            <a:ext cx="8293098" cy="2647665"/>
          </a:xfrm>
          <a:prstGeom prst="rect">
            <a:avLst/>
          </a:prstGeom>
        </p:spPr>
      </p:pic>
      <p:pic>
        <p:nvPicPr>
          <p:cNvPr id="12" name="图形 11" descr="游标 纯色填充">
            <a:extLst>
              <a:ext uri="{FF2B5EF4-FFF2-40B4-BE49-F238E27FC236}">
                <a16:creationId xmlns:a16="http://schemas.microsoft.com/office/drawing/2014/main" id="{3F1B95F5-971E-E84C-26F7-382FFACF2D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611921">
            <a:off x="5593985" y="3964526"/>
            <a:ext cx="540000" cy="540000"/>
          </a:xfrm>
          <a:prstGeom prst="rect">
            <a:avLst/>
          </a:prstGeom>
        </p:spPr>
      </p:pic>
      <p:pic>
        <p:nvPicPr>
          <p:cNvPr id="3" name="图形 2" descr="游标 纯色填充">
            <a:extLst>
              <a:ext uri="{FF2B5EF4-FFF2-40B4-BE49-F238E27FC236}">
                <a16:creationId xmlns:a16="http://schemas.microsoft.com/office/drawing/2014/main" id="{B9DD434A-BDC9-4A8D-91A1-F951E74CA6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527778">
            <a:off x="7991442" y="3057034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70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第一PPT，www.1ppt.com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1741</Words>
  <Application>Microsoft Office PowerPoint</Application>
  <PresentationFormat>宽屏</PresentationFormat>
  <Paragraphs>82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微软雅黑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简洁几何</dc:title>
  <dc:creator>第一PPT</dc:creator>
  <cp:keywords>www.1ppt.com</cp:keywords>
  <dc:description>http://www.ypppt.com/</dc:description>
  <cp:lastModifiedBy>w y</cp:lastModifiedBy>
  <cp:revision>37</cp:revision>
  <dcterms:created xsi:type="dcterms:W3CDTF">2016-12-09T01:44:00Z</dcterms:created>
  <dcterms:modified xsi:type="dcterms:W3CDTF">2024-02-26T23:41:56Z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