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2F47"/>
    <a:srgbClr val="002B41"/>
    <a:srgbClr val="F1F1F1"/>
    <a:srgbClr val="ED4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snapToGrid="0" showGuides="1">
      <p:cViewPr>
        <p:scale>
          <a:sx n="80" d="100"/>
          <a:sy n="80" d="100"/>
        </p:scale>
        <p:origin x="650" y="115"/>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9EEDEB-74DD-4590-ADB0-3BDFBC7AA6C1}" type="datetimeFigureOut">
              <a:rPr lang="zh-CN" altLang="en-US" smtClean="0"/>
              <a:t>2024/2/26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5043DD-9C8A-432D-8FD9-15B0804A3EB1}" type="slidenum">
              <a:rPr lang="zh-CN" altLang="en-US" smtClean="0"/>
              <a:t>‹#›</a:t>
            </a:fld>
            <a:endParaRPr lang="zh-CN" altLang="en-US"/>
          </a:p>
        </p:txBody>
      </p:sp>
    </p:spTree>
    <p:extLst>
      <p:ext uri="{BB962C8B-B14F-4D97-AF65-F5344CB8AC3E}">
        <p14:creationId xmlns:p14="http://schemas.microsoft.com/office/powerpoint/2010/main" val="242651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0BAE56-5081-45C8-9882-C35F39B69EBE}" type="slidenum">
              <a:rPr lang="zh-CN" altLang="en-US" smtClean="0"/>
              <a:t>‹#›</a:t>
            </a:fld>
            <a:endParaRPr lang="zh-CN" altLang="en-US"/>
          </a:p>
        </p:txBody>
      </p:sp>
      <p:sp>
        <p:nvSpPr>
          <p:cNvPr id="7" name="矩形 6"/>
          <p:cNvSpPr/>
          <p:nvPr userDrawn="1"/>
        </p:nvSpPr>
        <p:spPr>
          <a:xfrm>
            <a:off x="8325228" y="65454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extLst>
      <p:ext uri="{BB962C8B-B14F-4D97-AF65-F5344CB8AC3E}">
        <p14:creationId xmlns:p14="http://schemas.microsoft.com/office/powerpoint/2010/main" val="2516505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8485DF-3FAB-45E9-A642-7745AB3E3AFD}" type="datetimeFigureOut">
              <a:rPr lang="zh-CN" altLang="en-US" smtClean="0"/>
              <a:t>2024/2/26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0BAE56-5081-45C8-9882-C35F39B69EB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sv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4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5" name="文本框 4"/>
          <p:cNvSpPr txBox="1"/>
          <p:nvPr/>
        </p:nvSpPr>
        <p:spPr>
          <a:xfrm>
            <a:off x="740873" y="1842212"/>
            <a:ext cx="5910135" cy="1446550"/>
          </a:xfrm>
          <a:prstGeom prst="rect">
            <a:avLst/>
          </a:prstGeom>
          <a:noFill/>
        </p:spPr>
        <p:txBody>
          <a:bodyPr wrap="square" rtlCol="0">
            <a:spAutoFit/>
          </a:bodyPr>
          <a:lstStyle/>
          <a:p>
            <a:r>
              <a:rPr lang="en-US" altLang="zh-CN" sz="4400" b="1" dirty="0">
                <a:solidFill>
                  <a:srgbClr val="002B41"/>
                </a:solidFill>
                <a:latin typeface="微软雅黑" panose="020B0503020204020204" pitchFamily="34" charset="-122"/>
                <a:ea typeface="微软雅黑" panose="020B0503020204020204" pitchFamily="34" charset="-122"/>
              </a:rPr>
              <a:t>Davinci resolve18</a:t>
            </a:r>
          </a:p>
          <a:p>
            <a:r>
              <a:rPr lang="zh-CN" altLang="en-US" sz="4400" b="1" dirty="0">
                <a:solidFill>
                  <a:srgbClr val="002B41"/>
                </a:solidFill>
                <a:latin typeface="微软雅黑" panose="020B0503020204020204" pitchFamily="34" charset="-122"/>
                <a:ea typeface="微软雅黑" panose="020B0503020204020204" pitchFamily="34" charset="-122"/>
              </a:rPr>
              <a:t>达芬奇视频剪辑与调色</a:t>
            </a:r>
          </a:p>
        </p:txBody>
      </p:sp>
      <p:sp>
        <p:nvSpPr>
          <p:cNvPr id="7" name="文本框 6"/>
          <p:cNvSpPr txBox="1"/>
          <p:nvPr/>
        </p:nvSpPr>
        <p:spPr>
          <a:xfrm>
            <a:off x="740874" y="4605925"/>
            <a:ext cx="3207517" cy="577081"/>
          </a:xfrm>
          <a:prstGeom prst="rect">
            <a:avLst/>
          </a:prstGeom>
          <a:noFill/>
        </p:spPr>
        <p:txBody>
          <a:bodyPr wrap="square" rtlCol="0">
            <a:spAutoFit/>
          </a:bodyPr>
          <a:lstStyle/>
          <a:p>
            <a:r>
              <a:rPr lang="en-US" altLang="zh-CN" sz="1050" dirty="0">
                <a:solidFill>
                  <a:schemeClr val="bg1">
                    <a:lumMod val="95000"/>
                  </a:schemeClr>
                </a:solidFill>
                <a:latin typeface="微软雅黑" panose="020B0503020204020204" pitchFamily="34" charset="-122"/>
                <a:ea typeface="微软雅黑" panose="020B0503020204020204" pitchFamily="34" charset="-122"/>
              </a:rPr>
              <a:t>Fresh business general template</a:t>
            </a:r>
          </a:p>
          <a:p>
            <a:r>
              <a:rPr lang="en-US" altLang="zh-CN" sz="1050" dirty="0">
                <a:solidFill>
                  <a:schemeClr val="bg1">
                    <a:lumMod val="95000"/>
                  </a:schemeClr>
                </a:solidFill>
                <a:latin typeface="微软雅黑" panose="020B0503020204020204" pitchFamily="34" charset="-122"/>
                <a:ea typeface="微软雅黑" panose="020B0503020204020204" pitchFamily="34" charset="-122"/>
              </a:rPr>
              <a:t>Applicable to enterprise introduction, summary report, sales marketing, chart data</a:t>
            </a:r>
            <a:endParaRPr lang="zh-CN" altLang="en-US" sz="105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 name="PA_Line 15"/>
          <p:cNvSpPr>
            <a:spLocks noChangeShapeType="1"/>
          </p:cNvSpPr>
          <p:nvPr>
            <p:custDataLst>
              <p:tags r:id="rId1"/>
            </p:custDataLst>
          </p:nvPr>
        </p:nvSpPr>
        <p:spPr bwMode="auto">
          <a:xfrm flipV="1">
            <a:off x="3459637" y="0"/>
            <a:ext cx="7651028" cy="6860440"/>
          </a:xfrm>
          <a:prstGeom prst="line">
            <a:avLst/>
          </a:prstGeom>
          <a:noFill/>
          <a:ln w="7938" cap="flat">
            <a:solidFill>
              <a:srgbClr val="002B4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PA_Line 16"/>
          <p:cNvSpPr>
            <a:spLocks noChangeShapeType="1"/>
          </p:cNvSpPr>
          <p:nvPr>
            <p:custDataLst>
              <p:tags r:id="rId2"/>
            </p:custDataLst>
          </p:nvPr>
        </p:nvSpPr>
        <p:spPr bwMode="auto">
          <a:xfrm>
            <a:off x="8045145" y="-179684"/>
            <a:ext cx="4011737" cy="7040124"/>
          </a:xfrm>
          <a:prstGeom prst="line">
            <a:avLst/>
          </a:prstGeom>
          <a:noFill/>
          <a:ln w="7938" cap="flat">
            <a:solidFill>
              <a:srgbClr val="002B4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PA_Line 17"/>
          <p:cNvSpPr>
            <a:spLocks noChangeShapeType="1"/>
          </p:cNvSpPr>
          <p:nvPr>
            <p:custDataLst>
              <p:tags r:id="rId3"/>
            </p:custDataLst>
          </p:nvPr>
        </p:nvSpPr>
        <p:spPr bwMode="auto">
          <a:xfrm>
            <a:off x="1517715" y="-37707"/>
            <a:ext cx="10674284" cy="4949588"/>
          </a:xfrm>
          <a:prstGeom prst="line">
            <a:avLst/>
          </a:prstGeom>
          <a:noFill/>
          <a:ln w="7938" cap="flat">
            <a:solidFill>
              <a:srgbClr val="002B4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PA_Line 18"/>
          <p:cNvSpPr>
            <a:spLocks noChangeShapeType="1"/>
          </p:cNvSpPr>
          <p:nvPr>
            <p:custDataLst>
              <p:tags r:id="rId4"/>
            </p:custDataLst>
          </p:nvPr>
        </p:nvSpPr>
        <p:spPr bwMode="auto">
          <a:xfrm flipV="1">
            <a:off x="9747262" y="-179684"/>
            <a:ext cx="1891058" cy="7033554"/>
          </a:xfrm>
          <a:prstGeom prst="line">
            <a:avLst/>
          </a:prstGeom>
          <a:noFill/>
          <a:ln w="7938" cap="flat">
            <a:solidFill>
              <a:srgbClr val="002B4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PA_椭圆 19"/>
          <p:cNvSpPr>
            <a:spLocks noChangeArrowheads="1"/>
          </p:cNvSpPr>
          <p:nvPr>
            <p:custDataLst>
              <p:tags r:id="rId5"/>
            </p:custDataLst>
          </p:nvPr>
        </p:nvSpPr>
        <p:spPr bwMode="auto">
          <a:xfrm>
            <a:off x="9105344" y="1710670"/>
            <a:ext cx="100222" cy="100222"/>
          </a:xfrm>
          <a:prstGeom prst="ellipse">
            <a:avLst/>
          </a:prstGeom>
          <a:solidFill>
            <a:srgbClr val="002B41"/>
          </a:solidFill>
          <a:ln>
            <a:noFill/>
          </a:ln>
        </p:spPr>
        <p:txBody>
          <a:bodyPr vert="horz" wrap="square" lIns="91440" tIns="45720" rIns="91440" bIns="45720" numCol="1" anchor="t" anchorCtr="0" compatLnSpc="1"/>
          <a:lstStyle/>
          <a:p>
            <a:endParaRPr lang="zh-CN" altLang="en-US"/>
          </a:p>
        </p:txBody>
      </p:sp>
      <p:sp>
        <p:nvSpPr>
          <p:cNvPr id="13" name="PA_椭圆 20"/>
          <p:cNvSpPr>
            <a:spLocks noChangeArrowheads="1"/>
          </p:cNvSpPr>
          <p:nvPr>
            <p:custDataLst>
              <p:tags r:id="rId6"/>
            </p:custDataLst>
          </p:nvPr>
        </p:nvSpPr>
        <p:spPr bwMode="auto">
          <a:xfrm>
            <a:off x="10435706" y="4050757"/>
            <a:ext cx="100222" cy="100222"/>
          </a:xfrm>
          <a:prstGeom prst="ellipse">
            <a:avLst/>
          </a:prstGeom>
          <a:solidFill>
            <a:srgbClr val="002B41"/>
          </a:solidFill>
          <a:ln>
            <a:noFill/>
          </a:ln>
        </p:spPr>
        <p:txBody>
          <a:bodyPr vert="horz" wrap="square" lIns="91440" tIns="45720" rIns="91440" bIns="45720" numCol="1" anchor="t" anchorCtr="0" compatLnSpc="1"/>
          <a:lstStyle/>
          <a:p>
            <a:endParaRPr lang="zh-CN" altLang="en-US"/>
          </a:p>
        </p:txBody>
      </p:sp>
      <p:sp>
        <p:nvSpPr>
          <p:cNvPr id="14" name="PA_任意多边形 5"/>
          <p:cNvSpPr/>
          <p:nvPr>
            <p:custDataLst>
              <p:tags r:id="rId7"/>
            </p:custDataLst>
          </p:nvPr>
        </p:nvSpPr>
        <p:spPr bwMode="auto">
          <a:xfrm>
            <a:off x="9257122" y="0"/>
            <a:ext cx="2926691" cy="4911881"/>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dirty="0">
              <a:solidFill>
                <a:srgbClr val="00183C"/>
              </a:solidFill>
              <a:latin typeface="Calibri" panose="020F0502020204030204" pitchFamily="34" charset="0"/>
              <a:ea typeface="宋体" panose="02010600030101010101" pitchFamily="2" charset="-122"/>
            </a:endParaRPr>
          </a:p>
        </p:txBody>
      </p:sp>
      <p:sp>
        <p:nvSpPr>
          <p:cNvPr id="15" name="PA_椭圆 19"/>
          <p:cNvSpPr>
            <a:spLocks noChangeArrowheads="1"/>
          </p:cNvSpPr>
          <p:nvPr>
            <p:custDataLst>
              <p:tags r:id="rId8"/>
            </p:custDataLst>
          </p:nvPr>
        </p:nvSpPr>
        <p:spPr bwMode="auto">
          <a:xfrm>
            <a:off x="7847630" y="2860740"/>
            <a:ext cx="100222" cy="100222"/>
          </a:xfrm>
          <a:prstGeom prst="ellipse">
            <a:avLst/>
          </a:prstGeom>
          <a:solidFill>
            <a:srgbClr val="002B41"/>
          </a:solidFill>
          <a:ln>
            <a:noFill/>
          </a:ln>
        </p:spPr>
        <p:txBody>
          <a:bodyPr vert="horz" wrap="square" lIns="91440" tIns="45720" rIns="91440" bIns="45720" numCol="1" anchor="t" anchorCtr="0" compatLnSpc="1"/>
          <a:lstStyle/>
          <a:p>
            <a:endParaRPr lang="zh-CN" altLang="en-US"/>
          </a:p>
        </p:txBody>
      </p:sp>
      <p:sp>
        <p:nvSpPr>
          <p:cNvPr id="16" name="文本框 15"/>
          <p:cNvSpPr txBox="1"/>
          <p:nvPr/>
        </p:nvSpPr>
        <p:spPr>
          <a:xfrm>
            <a:off x="1040075" y="3740984"/>
            <a:ext cx="4506667" cy="453457"/>
          </a:xfrm>
          <a:prstGeom prst="rect">
            <a:avLst/>
          </a:prstGeom>
          <a:noFill/>
        </p:spPr>
        <p:txBody>
          <a:bodyPr wrap="square" rtlCol="0">
            <a:spAutoFit/>
          </a:bodyPr>
          <a:lstStyle/>
          <a:p>
            <a:pPr algn="ctr">
              <a:lnSpc>
                <a:spcPct val="130000"/>
              </a:lnSpc>
            </a:pPr>
            <a:r>
              <a:rPr lang="zh-CN" altLang="en-US" sz="2000" dirty="0">
                <a:solidFill>
                  <a:srgbClr val="002B41"/>
                </a:solidFill>
                <a:latin typeface="微软雅黑" panose="020B0503020204020204" pitchFamily="34" charset="-122"/>
                <a:ea typeface="微软雅黑" panose="020B0503020204020204" pitchFamily="34" charset="-122"/>
              </a:rPr>
              <a:t>第</a:t>
            </a:r>
            <a:r>
              <a:rPr lang="en-US" altLang="zh-CN" sz="2000" dirty="0">
                <a:solidFill>
                  <a:srgbClr val="002B41"/>
                </a:solidFill>
                <a:latin typeface="微软雅黑" panose="020B0503020204020204" pitchFamily="34" charset="-122"/>
                <a:ea typeface="微软雅黑" panose="020B0503020204020204" pitchFamily="34" charset="-122"/>
              </a:rPr>
              <a:t>3</a:t>
            </a:r>
            <a:r>
              <a:rPr lang="zh-CN" altLang="en-US" sz="2000" dirty="0">
                <a:solidFill>
                  <a:srgbClr val="002B41"/>
                </a:solidFill>
                <a:latin typeface="微软雅黑" panose="020B0503020204020204" pitchFamily="34" charset="-122"/>
                <a:ea typeface="微软雅黑" panose="020B0503020204020204" pitchFamily="34" charset="-122"/>
              </a:rPr>
              <a:t>章 特效滤镜：超乎想象的视觉效果</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3.2 </a:t>
            </a:r>
            <a:r>
              <a:rPr lang="zh-CN" altLang="en-US" sz="2000" dirty="0">
                <a:solidFill>
                  <a:srgbClr val="002B41"/>
                </a:solidFill>
                <a:latin typeface="微软雅黑" panose="020B0503020204020204" pitchFamily="34" charset="-122"/>
                <a:ea typeface="微软雅黑" panose="020B0503020204020204" pitchFamily="34" charset="-122"/>
              </a:rPr>
              <a:t>修复滤镜：超级放大低分辨率素材</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在媒体池里导入教学素材，把第一个素材插入到时间线上。点击特效库，把“</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修复”中的“降噪”效果器拖到视频片段上。</a:t>
            </a:r>
          </a:p>
        </p:txBody>
      </p:sp>
      <p:pic>
        <p:nvPicPr>
          <p:cNvPr id="7" name="图片 6">
            <a:extLst>
              <a:ext uri="{FF2B5EF4-FFF2-40B4-BE49-F238E27FC236}">
                <a16:creationId xmlns:a16="http://schemas.microsoft.com/office/drawing/2014/main" id="{622CF8AD-94A3-C473-F3D4-79C56F1253A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754440" y="2580890"/>
            <a:ext cx="6683120" cy="3329371"/>
          </a:xfrm>
          <a:prstGeom prst="rect">
            <a:avLst/>
          </a:prstGeom>
        </p:spPr>
      </p:pic>
      <p:pic>
        <p:nvPicPr>
          <p:cNvPr id="9" name="图形 8" descr="游标 纯色填充">
            <a:extLst>
              <a:ext uri="{FF2B5EF4-FFF2-40B4-BE49-F238E27FC236}">
                <a16:creationId xmlns:a16="http://schemas.microsoft.com/office/drawing/2014/main" id="{9EBBC4AD-CEA4-6FCB-4B5C-5F9E2851F66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27778">
            <a:off x="7992934" y="4605201"/>
            <a:ext cx="540000" cy="540000"/>
          </a:xfrm>
          <a:prstGeom prst="rect">
            <a:avLst/>
          </a:prstGeom>
        </p:spPr>
      </p:pic>
    </p:spTree>
    <p:extLst>
      <p:ext uri="{BB962C8B-B14F-4D97-AF65-F5344CB8AC3E}">
        <p14:creationId xmlns:p14="http://schemas.microsoft.com/office/powerpoint/2010/main" val="1910468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3.2 </a:t>
            </a:r>
            <a:r>
              <a:rPr lang="zh-CN" altLang="en-US" sz="2000" dirty="0">
                <a:solidFill>
                  <a:srgbClr val="002B41"/>
                </a:solidFill>
                <a:latin typeface="微软雅黑" panose="020B0503020204020204" pitchFamily="34" charset="-122"/>
                <a:ea typeface="微软雅黑" panose="020B0503020204020204" pitchFamily="34" charset="-122"/>
              </a:rPr>
              <a:t>修复滤镜：超级放大低分辨率素材</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203336"/>
            <a:ext cx="9944100" cy="170540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在检查器面板中点击“特效”选项卡，在“空域降噪”卷展栏的“模式”下拉菜单中选择“更好”，在“空域阈值”卷展栏中设置“亮度阈值”和“色度阈值”参数均为</a:t>
            </a:r>
            <a:r>
              <a:rPr lang="en-US" altLang="zh-CN" dirty="0">
                <a:latin typeface="微软雅黑" panose="020B0503020204020204" pitchFamily="34" charset="-122"/>
                <a:ea typeface="微软雅黑" panose="020B0503020204020204" pitchFamily="34" charset="-122"/>
              </a:rPr>
              <a:t>50</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在“时域降噪”卷展栏的“在任意一侧的帧数”下拉菜单中选择</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，在“运动估计类型”下拉菜单中选择“更好”。继续在“时域阈值”卷展栏中设置“亮度阈值”和“色度阈值”参数为</a:t>
            </a:r>
            <a:r>
              <a:rPr lang="en-US" altLang="zh-CN" dirty="0">
                <a:latin typeface="微软雅黑" panose="020B0503020204020204" pitchFamily="34" charset="-122"/>
                <a:ea typeface="微软雅黑" panose="020B0503020204020204" pitchFamily="34" charset="-122"/>
              </a:rPr>
              <a:t>500</a:t>
            </a:r>
            <a:r>
              <a:rPr lang="zh-CN" altLang="en-US" dirty="0">
                <a:latin typeface="微软雅黑" panose="020B0503020204020204" pitchFamily="34" charset="-122"/>
                <a:ea typeface="微软雅黑" panose="020B0503020204020204" pitchFamily="34" charset="-122"/>
              </a:rPr>
              <a:t>。</a:t>
            </a:r>
          </a:p>
        </p:txBody>
      </p:sp>
      <p:pic>
        <p:nvPicPr>
          <p:cNvPr id="3" name="图片 2">
            <a:extLst>
              <a:ext uri="{FF2B5EF4-FFF2-40B4-BE49-F238E27FC236}">
                <a16:creationId xmlns:a16="http://schemas.microsoft.com/office/drawing/2014/main" id="{37D43B78-8C9A-BC92-5DE4-6FE76A52F6D6}"/>
              </a:ext>
            </a:extLst>
          </p:cNvPr>
          <p:cNvPicPr>
            <a:picLocks noChangeAspect="1"/>
          </p:cNvPicPr>
          <p:nvPr/>
        </p:nvPicPr>
        <p:blipFill>
          <a:blip r:embed="rId2"/>
          <a:stretch>
            <a:fillRect/>
          </a:stretch>
        </p:blipFill>
        <p:spPr>
          <a:xfrm>
            <a:off x="2749273" y="3040308"/>
            <a:ext cx="2880000" cy="2968939"/>
          </a:xfrm>
          <a:prstGeom prst="rect">
            <a:avLst/>
          </a:prstGeom>
        </p:spPr>
      </p:pic>
      <p:pic>
        <p:nvPicPr>
          <p:cNvPr id="5" name="图片 4">
            <a:extLst>
              <a:ext uri="{FF2B5EF4-FFF2-40B4-BE49-F238E27FC236}">
                <a16:creationId xmlns:a16="http://schemas.microsoft.com/office/drawing/2014/main" id="{CAFEEB52-6508-4A9B-9543-9CC708F99899}"/>
              </a:ext>
            </a:extLst>
          </p:cNvPr>
          <p:cNvPicPr>
            <a:picLocks noChangeAspect="1"/>
          </p:cNvPicPr>
          <p:nvPr/>
        </p:nvPicPr>
        <p:blipFill>
          <a:blip r:embed="rId3"/>
          <a:stretch>
            <a:fillRect/>
          </a:stretch>
        </p:blipFill>
        <p:spPr>
          <a:xfrm>
            <a:off x="6305545" y="3040308"/>
            <a:ext cx="2880000" cy="3312000"/>
          </a:xfrm>
          <a:prstGeom prst="rect">
            <a:avLst/>
          </a:prstGeom>
        </p:spPr>
      </p:pic>
    </p:spTree>
    <p:extLst>
      <p:ext uri="{BB962C8B-B14F-4D97-AF65-F5344CB8AC3E}">
        <p14:creationId xmlns:p14="http://schemas.microsoft.com/office/powerpoint/2010/main" val="14795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3.2 </a:t>
            </a:r>
            <a:r>
              <a:rPr lang="zh-CN" altLang="en-US" sz="2000" dirty="0">
                <a:solidFill>
                  <a:srgbClr val="002B41"/>
                </a:solidFill>
                <a:latin typeface="微软雅黑" panose="020B0503020204020204" pitchFamily="34" charset="-122"/>
                <a:ea typeface="微软雅黑" panose="020B0503020204020204" pitchFamily="34" charset="-122"/>
              </a:rPr>
              <a:t>修复滤镜：超级放大低分辨率素材</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在特效库面板中把“</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锐化”中的“锐化”效果器拖到视频片段上。在检查器面板中设置“锐化量”参数为</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。展开“细节等级”卷展栏，设置“微小细节大小”参数为</a:t>
            </a:r>
            <a:r>
              <a:rPr lang="en-US" altLang="zh-CN" dirty="0">
                <a:latin typeface="微软雅黑" panose="020B0503020204020204" pitchFamily="34" charset="-122"/>
                <a:ea typeface="微软雅黑" panose="020B0503020204020204" pitchFamily="34" charset="-122"/>
              </a:rPr>
              <a:t>0.1</a:t>
            </a:r>
            <a:r>
              <a:rPr lang="zh-CN" altLang="en-US" dirty="0">
                <a:latin typeface="微软雅黑" panose="020B0503020204020204" pitchFamily="34" charset="-122"/>
                <a:ea typeface="微软雅黑" panose="020B0503020204020204" pitchFamily="34" charset="-122"/>
              </a:rPr>
              <a:t>，在“色度”卷展栏中设置“锐化色度”参数为</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，这样就得到了干净又清晰的画面。</a:t>
            </a:r>
          </a:p>
        </p:txBody>
      </p:sp>
      <p:pic>
        <p:nvPicPr>
          <p:cNvPr id="5" name="图片 4">
            <a:extLst>
              <a:ext uri="{FF2B5EF4-FFF2-40B4-BE49-F238E27FC236}">
                <a16:creationId xmlns:a16="http://schemas.microsoft.com/office/drawing/2014/main" id="{758B64A5-188C-E158-33B0-30BEFA3434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8834" y="3009880"/>
            <a:ext cx="7634331" cy="3047601"/>
          </a:xfrm>
          <a:prstGeom prst="rect">
            <a:avLst/>
          </a:prstGeom>
        </p:spPr>
      </p:pic>
    </p:spTree>
    <p:extLst>
      <p:ext uri="{BB962C8B-B14F-4D97-AF65-F5344CB8AC3E}">
        <p14:creationId xmlns:p14="http://schemas.microsoft.com/office/powerpoint/2010/main" val="20004659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3.2 </a:t>
            </a:r>
            <a:r>
              <a:rPr lang="zh-CN" altLang="en-US" sz="2000" dirty="0">
                <a:solidFill>
                  <a:srgbClr val="002B41"/>
                </a:solidFill>
                <a:latin typeface="微软雅黑" panose="020B0503020204020204" pitchFamily="34" charset="-122"/>
                <a:ea typeface="微软雅黑" panose="020B0503020204020204" pitchFamily="34" charset="-122"/>
              </a:rPr>
              <a:t>修复滤镜：超级放大低分辨率素材</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把媒体池里的第二个视频素材拖到时间线上。在媒体池的素材缩略图上点击鼠标右键，执行“片段属性”命令，打开窗口后在“超级放大”下拉菜单中选择“</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倍”。</a:t>
            </a:r>
          </a:p>
        </p:txBody>
      </p:sp>
      <p:pic>
        <p:nvPicPr>
          <p:cNvPr id="7" name="图片 6">
            <a:extLst>
              <a:ext uri="{FF2B5EF4-FFF2-40B4-BE49-F238E27FC236}">
                <a16:creationId xmlns:a16="http://schemas.microsoft.com/office/drawing/2014/main" id="{EE450FE5-EE70-6AAC-85FE-DA88CB74C60F}"/>
              </a:ext>
            </a:extLst>
          </p:cNvPr>
          <p:cNvPicPr>
            <a:picLocks noChangeAspect="1"/>
          </p:cNvPicPr>
          <p:nvPr/>
        </p:nvPicPr>
        <p:blipFill>
          <a:blip r:embed="rId2"/>
          <a:stretch>
            <a:fillRect/>
          </a:stretch>
        </p:blipFill>
        <p:spPr>
          <a:xfrm>
            <a:off x="4356087" y="2557276"/>
            <a:ext cx="3479826" cy="3693478"/>
          </a:xfrm>
          <a:prstGeom prst="rect">
            <a:avLst/>
          </a:prstGeom>
        </p:spPr>
      </p:pic>
    </p:spTree>
    <p:extLst>
      <p:ext uri="{BB962C8B-B14F-4D97-AF65-F5344CB8AC3E}">
        <p14:creationId xmlns:p14="http://schemas.microsoft.com/office/powerpoint/2010/main" val="42531524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3.2 </a:t>
            </a:r>
            <a:r>
              <a:rPr lang="zh-CN" altLang="en-US" sz="2000" dirty="0">
                <a:solidFill>
                  <a:srgbClr val="002B41"/>
                </a:solidFill>
                <a:latin typeface="微软雅黑" panose="020B0503020204020204" pitchFamily="34" charset="-122"/>
                <a:ea typeface="微软雅黑" panose="020B0503020204020204" pitchFamily="34" charset="-122"/>
              </a:rPr>
              <a:t>修复滤镜：超级放大低分辨率素材</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展开特效库面板，双击应用“</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锐化”中的“</a:t>
            </a:r>
            <a:r>
              <a:rPr lang="en-US" altLang="zh-CN" dirty="0">
                <a:latin typeface="微软雅黑" panose="020B0503020204020204" pitchFamily="34" charset="-122"/>
                <a:ea typeface="微软雅黑" panose="020B0503020204020204" pitchFamily="34" charset="-122"/>
              </a:rPr>
              <a:t>Soften and Sharpen”</a:t>
            </a:r>
            <a:r>
              <a:rPr lang="zh-CN" altLang="en-US" dirty="0">
                <a:latin typeface="微软雅黑" panose="020B0503020204020204" pitchFamily="34" charset="-122"/>
                <a:ea typeface="微软雅黑" panose="020B0503020204020204" pitchFamily="34" charset="-122"/>
              </a:rPr>
              <a:t>效果器。在检查器面板中点击“特效”选项卡，设置“微小纹理”参数为</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，“中等纹理”参数为</a:t>
            </a:r>
            <a:r>
              <a:rPr lang="en-US" altLang="zh-CN" dirty="0">
                <a:latin typeface="微软雅黑" panose="020B0503020204020204" pitchFamily="34" charset="-122"/>
                <a:ea typeface="微软雅黑" panose="020B0503020204020204" pitchFamily="34" charset="-122"/>
              </a:rPr>
              <a:t>-0.4</a:t>
            </a:r>
            <a:r>
              <a:rPr lang="zh-CN" altLang="en-US" dirty="0">
                <a:latin typeface="微软雅黑" panose="020B0503020204020204" pitchFamily="34" charset="-122"/>
                <a:ea typeface="微软雅黑" panose="020B0503020204020204" pitchFamily="34" charset="-122"/>
              </a:rPr>
              <a:t>，“大纹理”参数为</a:t>
            </a:r>
            <a:r>
              <a:rPr lang="en-US" altLang="zh-CN" dirty="0">
                <a:latin typeface="微软雅黑" panose="020B0503020204020204" pitchFamily="34" charset="-122"/>
                <a:ea typeface="微软雅黑" panose="020B0503020204020204" pitchFamily="34" charset="-122"/>
              </a:rPr>
              <a:t>-0.6</a:t>
            </a:r>
            <a:r>
              <a:rPr lang="zh-CN" altLang="en-US" dirty="0">
                <a:latin typeface="微软雅黑" panose="020B0503020204020204" pitchFamily="34" charset="-122"/>
                <a:ea typeface="微软雅黑" panose="020B0503020204020204" pitchFamily="34" charset="-122"/>
              </a:rPr>
              <a:t>。展开“调整微小纹理粒度”卷展栏，设置“微小纹理大小”参数为</a:t>
            </a:r>
            <a:r>
              <a:rPr lang="en-US" altLang="zh-CN" dirty="0">
                <a:latin typeface="微软雅黑" panose="020B0503020204020204" pitchFamily="34" charset="-122"/>
                <a:ea typeface="微软雅黑" panose="020B0503020204020204" pitchFamily="34" charset="-122"/>
              </a:rPr>
              <a:t>0.2</a:t>
            </a:r>
            <a:r>
              <a:rPr lang="zh-CN" altLang="en-US" dirty="0">
                <a:latin typeface="微软雅黑" panose="020B0503020204020204" pitchFamily="34" charset="-122"/>
                <a:ea typeface="微软雅黑" panose="020B0503020204020204" pitchFamily="34" charset="-122"/>
              </a:rPr>
              <a:t>。</a:t>
            </a:r>
          </a:p>
        </p:txBody>
      </p:sp>
      <p:pic>
        <p:nvPicPr>
          <p:cNvPr id="5" name="图片 4">
            <a:extLst>
              <a:ext uri="{FF2B5EF4-FFF2-40B4-BE49-F238E27FC236}">
                <a16:creationId xmlns:a16="http://schemas.microsoft.com/office/drawing/2014/main" id="{48BE1DC6-F255-1CD0-F7A5-41B11495AA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601" y="3038281"/>
            <a:ext cx="3650798" cy="2805305"/>
          </a:xfrm>
          <a:prstGeom prst="rect">
            <a:avLst/>
          </a:prstGeom>
        </p:spPr>
      </p:pic>
    </p:spTree>
    <p:extLst>
      <p:ext uri="{BB962C8B-B14F-4D97-AF65-F5344CB8AC3E}">
        <p14:creationId xmlns:p14="http://schemas.microsoft.com/office/powerpoint/2010/main" val="27655475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3.2 </a:t>
            </a:r>
            <a:r>
              <a:rPr lang="zh-CN" altLang="en-US" sz="2000" dirty="0">
                <a:solidFill>
                  <a:srgbClr val="002B41"/>
                </a:solidFill>
                <a:latin typeface="微软雅黑" panose="020B0503020204020204" pitchFamily="34" charset="-122"/>
                <a:ea typeface="微软雅黑" panose="020B0503020204020204" pitchFamily="34" charset="-122"/>
              </a:rPr>
              <a:t>修复滤镜：超级放大低分辨率素材</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把第三个视频素材拖到时间线上。点击检视器面板左下角的     按钮后点击     按钮，继续点击检视器面板下方的“自动调色”，画面的效果就得到了很大的改善。</a:t>
            </a:r>
          </a:p>
        </p:txBody>
      </p:sp>
      <p:pic>
        <p:nvPicPr>
          <p:cNvPr id="6" name="图片 5">
            <a:extLst>
              <a:ext uri="{FF2B5EF4-FFF2-40B4-BE49-F238E27FC236}">
                <a16:creationId xmlns:a16="http://schemas.microsoft.com/office/drawing/2014/main" id="{6EB22788-0145-6BCF-5126-7EDC7BB5CD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74" y="2570278"/>
            <a:ext cx="7409652" cy="3926730"/>
          </a:xfrm>
          <a:prstGeom prst="rect">
            <a:avLst/>
          </a:prstGeom>
        </p:spPr>
      </p:pic>
      <p:pic>
        <p:nvPicPr>
          <p:cNvPr id="8" name="图片 7">
            <a:extLst>
              <a:ext uri="{FF2B5EF4-FFF2-40B4-BE49-F238E27FC236}">
                <a16:creationId xmlns:a16="http://schemas.microsoft.com/office/drawing/2014/main" id="{E85F4750-C26D-A007-FEDB-A2210D88AF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2785" y="1690678"/>
            <a:ext cx="288000" cy="288000"/>
          </a:xfrm>
          <a:prstGeom prst="rect">
            <a:avLst/>
          </a:prstGeom>
        </p:spPr>
      </p:pic>
      <p:pic>
        <p:nvPicPr>
          <p:cNvPr id="10" name="图片 9">
            <a:extLst>
              <a:ext uri="{FF2B5EF4-FFF2-40B4-BE49-F238E27FC236}">
                <a16:creationId xmlns:a16="http://schemas.microsoft.com/office/drawing/2014/main" id="{E8B17C83-5E29-F88D-F637-AD68310946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6288" y="1678924"/>
            <a:ext cx="288000" cy="288000"/>
          </a:xfrm>
          <a:prstGeom prst="rect">
            <a:avLst/>
          </a:prstGeom>
        </p:spPr>
      </p:pic>
      <p:pic>
        <p:nvPicPr>
          <p:cNvPr id="11" name="图形 10" descr="游标 纯色填充">
            <a:extLst>
              <a:ext uri="{FF2B5EF4-FFF2-40B4-BE49-F238E27FC236}">
                <a16:creationId xmlns:a16="http://schemas.microsoft.com/office/drawing/2014/main" id="{D4AA589E-3D11-4552-ECFE-090ED2BCA8E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657831">
            <a:off x="8102470" y="4258880"/>
            <a:ext cx="540000" cy="540000"/>
          </a:xfrm>
          <a:prstGeom prst="rect">
            <a:avLst/>
          </a:prstGeom>
        </p:spPr>
      </p:pic>
      <p:pic>
        <p:nvPicPr>
          <p:cNvPr id="12" name="图形 11" descr="游标 纯色填充">
            <a:extLst>
              <a:ext uri="{FF2B5EF4-FFF2-40B4-BE49-F238E27FC236}">
                <a16:creationId xmlns:a16="http://schemas.microsoft.com/office/drawing/2014/main" id="{C89D44AC-6AA3-1F63-84E4-6809B2447DD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3527778">
            <a:off x="6111083" y="3990840"/>
            <a:ext cx="540000" cy="540000"/>
          </a:xfrm>
          <a:prstGeom prst="rect">
            <a:avLst/>
          </a:prstGeom>
        </p:spPr>
      </p:pic>
    </p:spTree>
    <p:extLst>
      <p:ext uri="{BB962C8B-B14F-4D97-AF65-F5344CB8AC3E}">
        <p14:creationId xmlns:p14="http://schemas.microsoft.com/office/powerpoint/2010/main" val="2935511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3.2 </a:t>
            </a:r>
            <a:r>
              <a:rPr lang="zh-CN" altLang="en-US" sz="2000" dirty="0">
                <a:solidFill>
                  <a:srgbClr val="002B41"/>
                </a:solidFill>
                <a:latin typeface="微软雅黑" panose="020B0503020204020204" pitchFamily="34" charset="-122"/>
                <a:ea typeface="微软雅黑" panose="020B0503020204020204" pitchFamily="34" charset="-122"/>
              </a:rPr>
              <a:t>修复滤镜：超级放大低分辨率素材</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打开特效库面板，双击应用“</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色彩”中的“除霾”效果器。在检查器面板中点击“特效”选项卡，设置“除霾强度”参数为</a:t>
            </a:r>
            <a:r>
              <a:rPr lang="en-US" altLang="zh-CN" dirty="0">
                <a:latin typeface="微软雅黑" panose="020B0503020204020204" pitchFamily="34" charset="-122"/>
                <a:ea typeface="微软雅黑" panose="020B0503020204020204" pitchFamily="34" charset="-122"/>
              </a:rPr>
              <a:t>0.4</a:t>
            </a:r>
            <a:r>
              <a:rPr lang="zh-CN" altLang="en-US" dirty="0">
                <a:latin typeface="微软雅黑" panose="020B0503020204020204" pitchFamily="34" charset="-122"/>
                <a:ea typeface="微软雅黑" panose="020B0503020204020204" pitchFamily="34" charset="-122"/>
              </a:rPr>
              <a:t>，“阴影”参数为</a:t>
            </a:r>
            <a:r>
              <a:rPr lang="en-US" altLang="zh-CN" dirty="0">
                <a:latin typeface="微软雅黑" panose="020B0503020204020204" pitchFamily="34" charset="-122"/>
                <a:ea typeface="微软雅黑" panose="020B0503020204020204" pitchFamily="34" charset="-122"/>
              </a:rPr>
              <a:t>40</a:t>
            </a:r>
            <a:r>
              <a:rPr lang="zh-CN" altLang="en-US" dirty="0">
                <a:latin typeface="微软雅黑" panose="020B0503020204020204" pitchFamily="34" charset="-122"/>
                <a:ea typeface="微软雅黑" panose="020B0503020204020204" pitchFamily="34" charset="-122"/>
              </a:rPr>
              <a:t>。</a:t>
            </a:r>
          </a:p>
        </p:txBody>
      </p:sp>
      <p:pic>
        <p:nvPicPr>
          <p:cNvPr id="6" name="图片 5">
            <a:extLst>
              <a:ext uri="{FF2B5EF4-FFF2-40B4-BE49-F238E27FC236}">
                <a16:creationId xmlns:a16="http://schemas.microsoft.com/office/drawing/2014/main" id="{6EB22788-0145-6BCF-5126-7EDC7BB5CDB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391174" y="2570278"/>
            <a:ext cx="7409652" cy="3926729"/>
          </a:xfrm>
          <a:prstGeom prst="rect">
            <a:avLst/>
          </a:prstGeom>
        </p:spPr>
      </p:pic>
      <p:pic>
        <p:nvPicPr>
          <p:cNvPr id="3" name="图形 2" descr="游标 纯色填充">
            <a:extLst>
              <a:ext uri="{FF2B5EF4-FFF2-40B4-BE49-F238E27FC236}">
                <a16:creationId xmlns:a16="http://schemas.microsoft.com/office/drawing/2014/main" id="{FAFD7337-AF27-9BDF-3BA1-853AAF7BE1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27778">
            <a:off x="3725735" y="3433626"/>
            <a:ext cx="540000" cy="540000"/>
          </a:xfrm>
          <a:prstGeom prst="rect">
            <a:avLst/>
          </a:prstGeom>
        </p:spPr>
      </p:pic>
    </p:spTree>
    <p:extLst>
      <p:ext uri="{BB962C8B-B14F-4D97-AF65-F5344CB8AC3E}">
        <p14:creationId xmlns:p14="http://schemas.microsoft.com/office/powerpoint/2010/main" val="3885207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3.3 </a:t>
            </a:r>
            <a:r>
              <a:rPr lang="zh-CN" altLang="en-US" sz="2000" dirty="0">
                <a:solidFill>
                  <a:srgbClr val="002B41"/>
                </a:solidFill>
                <a:latin typeface="微软雅黑" panose="020B0503020204020204" pitchFamily="34" charset="-122"/>
                <a:ea typeface="微软雅黑" panose="020B0503020204020204" pitchFamily="34" charset="-122"/>
              </a:rPr>
              <a:t>移轴模糊：打造神奇的微缩小人国</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在媒体池里导入教学素材，把素材插入到时间线上。展开特效库面板，把“</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风格化”中的“移轴模糊”效果器拖到视频片段上。</a:t>
            </a:r>
          </a:p>
        </p:txBody>
      </p:sp>
      <p:pic>
        <p:nvPicPr>
          <p:cNvPr id="6" name="图片 5">
            <a:extLst>
              <a:ext uri="{FF2B5EF4-FFF2-40B4-BE49-F238E27FC236}">
                <a16:creationId xmlns:a16="http://schemas.microsoft.com/office/drawing/2014/main" id="{6EB22788-0145-6BCF-5126-7EDC7BB5CDB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391175" y="2570278"/>
            <a:ext cx="7409650" cy="3926729"/>
          </a:xfrm>
          <a:prstGeom prst="rect">
            <a:avLst/>
          </a:prstGeom>
        </p:spPr>
      </p:pic>
      <p:pic>
        <p:nvPicPr>
          <p:cNvPr id="3" name="图形 2" descr="游标 纯色填充">
            <a:extLst>
              <a:ext uri="{FF2B5EF4-FFF2-40B4-BE49-F238E27FC236}">
                <a16:creationId xmlns:a16="http://schemas.microsoft.com/office/drawing/2014/main" id="{FAFD7337-AF27-9BDF-3BA1-853AAF7BE1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27778">
            <a:off x="5216399" y="3555113"/>
            <a:ext cx="540000" cy="540000"/>
          </a:xfrm>
          <a:prstGeom prst="rect">
            <a:avLst/>
          </a:prstGeom>
        </p:spPr>
      </p:pic>
    </p:spTree>
    <p:extLst>
      <p:ext uri="{BB962C8B-B14F-4D97-AF65-F5344CB8AC3E}">
        <p14:creationId xmlns:p14="http://schemas.microsoft.com/office/powerpoint/2010/main" val="17014114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3.3 </a:t>
            </a:r>
            <a:r>
              <a:rPr lang="zh-CN" altLang="en-US" sz="2000" dirty="0">
                <a:solidFill>
                  <a:srgbClr val="002B41"/>
                </a:solidFill>
                <a:latin typeface="微软雅黑" panose="020B0503020204020204" pitchFamily="34" charset="-122"/>
                <a:ea typeface="微软雅黑" panose="020B0503020204020204" pitchFamily="34" charset="-122"/>
              </a:rPr>
              <a:t>移轴模糊：打造神奇的微缩小人国</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70540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展开检查器面板，点击“特效”选项卡。设置“模糊强度”参数为</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，在“景深”卷展栏中设置“中心</a:t>
            </a:r>
            <a:r>
              <a:rPr lang="en-US" altLang="zh-CN" dirty="0">
                <a:latin typeface="微软雅黑" panose="020B0503020204020204" pitchFamily="34" charset="-122"/>
                <a:ea typeface="微软雅黑" panose="020B0503020204020204" pitchFamily="34" charset="-122"/>
              </a:rPr>
              <a:t>Y”</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0.31</a:t>
            </a:r>
            <a:r>
              <a:rPr lang="zh-CN" altLang="en-US" dirty="0">
                <a:latin typeface="微软雅黑" panose="020B0503020204020204" pitchFamily="34" charset="-122"/>
                <a:ea typeface="微软雅黑" panose="020B0503020204020204" pitchFamily="34" charset="-122"/>
              </a:rPr>
              <a:t>，“角度”参数为</a:t>
            </a: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点击“中心</a:t>
            </a:r>
            <a:r>
              <a:rPr lang="en-US" altLang="zh-CN" dirty="0">
                <a:latin typeface="微软雅黑" panose="020B0503020204020204" pitchFamily="34" charset="-122"/>
                <a:ea typeface="微软雅黑" panose="020B0503020204020204" pitchFamily="34" charset="-122"/>
              </a:rPr>
              <a:t>Y”</a:t>
            </a:r>
            <a:r>
              <a:rPr lang="zh-CN" altLang="en-US" dirty="0">
                <a:latin typeface="微软雅黑" panose="020B0503020204020204" pitchFamily="34" charset="-122"/>
                <a:ea typeface="微软雅黑" panose="020B0503020204020204" pitchFamily="34" charset="-122"/>
              </a:rPr>
              <a:t>和“角度”参数右侧的   按钮，为这两个参数创建关键帧。把播放头拖到最后一帧处，设置“中心</a:t>
            </a:r>
            <a:r>
              <a:rPr lang="en-US" altLang="zh-CN" dirty="0">
                <a:latin typeface="微软雅黑" panose="020B0503020204020204" pitchFamily="34" charset="-122"/>
                <a:ea typeface="微软雅黑" panose="020B0503020204020204" pitchFamily="34" charset="-122"/>
              </a:rPr>
              <a:t>Y”</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0.25</a:t>
            </a:r>
            <a:r>
              <a:rPr lang="zh-CN" altLang="en-US" dirty="0">
                <a:latin typeface="微软雅黑" panose="020B0503020204020204" pitchFamily="34" charset="-122"/>
                <a:ea typeface="微软雅黑" panose="020B0503020204020204" pitchFamily="34" charset="-122"/>
              </a:rPr>
              <a:t>，“角度”参数为</a:t>
            </a:r>
            <a:r>
              <a:rPr lang="en-US" altLang="zh-CN" dirty="0">
                <a:latin typeface="微软雅黑" panose="020B0503020204020204" pitchFamily="34" charset="-122"/>
                <a:ea typeface="微软雅黑" panose="020B0503020204020204" pitchFamily="34" charset="-122"/>
              </a:rPr>
              <a:t>25</a:t>
            </a:r>
            <a:r>
              <a:rPr lang="zh-CN" altLang="en-US" dirty="0">
                <a:latin typeface="微软雅黑" panose="020B0503020204020204" pitchFamily="34" charset="-122"/>
                <a:ea typeface="微软雅黑" panose="020B0503020204020204" pitchFamily="34" charset="-122"/>
              </a:rPr>
              <a:t>。</a:t>
            </a:r>
          </a:p>
        </p:txBody>
      </p:sp>
      <p:pic>
        <p:nvPicPr>
          <p:cNvPr id="7" name="图片 6">
            <a:extLst>
              <a:ext uri="{FF2B5EF4-FFF2-40B4-BE49-F238E27FC236}">
                <a16:creationId xmlns:a16="http://schemas.microsoft.com/office/drawing/2014/main" id="{509F123C-C4EE-7E93-AD7E-622BC469A4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2510" y="2489835"/>
            <a:ext cx="288000" cy="288000"/>
          </a:xfrm>
          <a:prstGeom prst="rect">
            <a:avLst/>
          </a:prstGeom>
        </p:spPr>
      </p:pic>
      <p:pic>
        <p:nvPicPr>
          <p:cNvPr id="8" name="图片 7">
            <a:extLst>
              <a:ext uri="{FF2B5EF4-FFF2-40B4-BE49-F238E27FC236}">
                <a16:creationId xmlns:a16="http://schemas.microsoft.com/office/drawing/2014/main" id="{B9FFC9E9-A50F-F8E1-E14F-64A29629DE3F}"/>
              </a:ext>
            </a:extLst>
          </p:cNvPr>
          <p:cNvPicPr>
            <a:picLocks noChangeAspect="1"/>
          </p:cNvPicPr>
          <p:nvPr/>
        </p:nvPicPr>
        <p:blipFill>
          <a:blip r:embed="rId3"/>
          <a:stretch>
            <a:fillRect/>
          </a:stretch>
        </p:blipFill>
        <p:spPr>
          <a:xfrm>
            <a:off x="3462337" y="3429000"/>
            <a:ext cx="2160000" cy="2561294"/>
          </a:xfrm>
          <a:prstGeom prst="rect">
            <a:avLst/>
          </a:prstGeom>
        </p:spPr>
      </p:pic>
      <p:pic>
        <p:nvPicPr>
          <p:cNvPr id="9" name="图片 8">
            <a:extLst>
              <a:ext uri="{FF2B5EF4-FFF2-40B4-BE49-F238E27FC236}">
                <a16:creationId xmlns:a16="http://schemas.microsoft.com/office/drawing/2014/main" id="{AFE4B404-5807-8401-015A-32DB6F6C33CF}"/>
              </a:ext>
            </a:extLst>
          </p:cNvPr>
          <p:cNvPicPr>
            <a:picLocks noChangeAspect="1"/>
          </p:cNvPicPr>
          <p:nvPr/>
        </p:nvPicPr>
        <p:blipFill>
          <a:blip r:embed="rId4"/>
          <a:stretch>
            <a:fillRect/>
          </a:stretch>
        </p:blipFill>
        <p:spPr>
          <a:xfrm>
            <a:off x="6498227" y="3429000"/>
            <a:ext cx="2160000" cy="2561294"/>
          </a:xfrm>
          <a:prstGeom prst="rect">
            <a:avLst/>
          </a:prstGeom>
        </p:spPr>
      </p:pic>
    </p:spTree>
    <p:extLst>
      <p:ext uri="{BB962C8B-B14F-4D97-AF65-F5344CB8AC3E}">
        <p14:creationId xmlns:p14="http://schemas.microsoft.com/office/powerpoint/2010/main" val="32442135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3.3 </a:t>
            </a:r>
            <a:r>
              <a:rPr lang="zh-CN" altLang="en-US" sz="2000" dirty="0">
                <a:solidFill>
                  <a:srgbClr val="002B41"/>
                </a:solidFill>
                <a:latin typeface="微软雅黑" panose="020B0503020204020204" pitchFamily="34" charset="-122"/>
                <a:ea typeface="微软雅黑" panose="020B0503020204020204" pitchFamily="34" charset="-122"/>
              </a:rPr>
              <a:t>移轴模糊：打造神奇的微缩小人国</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70540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设置“模糊强度”参数</a:t>
            </a:r>
            <a:r>
              <a:rPr lang="en-US" altLang="zh-CN" dirty="0">
                <a:latin typeface="微软雅黑" panose="020B0503020204020204" pitchFamily="34" charset="-122"/>
                <a:ea typeface="微软雅黑" panose="020B0503020204020204" pitchFamily="34" charset="-122"/>
              </a:rPr>
              <a:t>5.5</a:t>
            </a:r>
            <a:r>
              <a:rPr lang="zh-CN" altLang="en-US" dirty="0">
                <a:latin typeface="微软雅黑" panose="020B0503020204020204" pitchFamily="34" charset="-122"/>
                <a:ea typeface="微软雅黑" panose="020B0503020204020204" pitchFamily="34" charset="-122"/>
              </a:rPr>
              <a:t>，“对焦变换”参数为</a:t>
            </a:r>
            <a:r>
              <a:rPr lang="en-US" altLang="zh-CN" dirty="0">
                <a:latin typeface="微软雅黑" panose="020B0503020204020204" pitchFamily="34" charset="-122"/>
                <a:ea typeface="微软雅黑" panose="020B0503020204020204" pitchFamily="34" charset="-122"/>
              </a:rPr>
              <a:t>-0.1</a:t>
            </a:r>
            <a:r>
              <a:rPr lang="zh-CN" altLang="en-US" dirty="0">
                <a:latin typeface="微软雅黑" panose="020B0503020204020204" pitchFamily="34" charset="-122"/>
                <a:ea typeface="微软雅黑" panose="020B0503020204020204" pitchFamily="34" charset="-122"/>
              </a:rPr>
              <a:t>，“焦点范围”参数为</a:t>
            </a:r>
            <a:r>
              <a:rPr lang="en-US" altLang="zh-CN" dirty="0">
                <a:latin typeface="微软雅黑" panose="020B0503020204020204" pitchFamily="34" charset="-122"/>
                <a:ea typeface="微软雅黑" panose="020B0503020204020204" pitchFamily="34" charset="-122"/>
              </a:rPr>
              <a:t>0.25</a:t>
            </a:r>
            <a:r>
              <a:rPr lang="zh-CN" altLang="en-US" dirty="0">
                <a:latin typeface="微软雅黑" panose="020B0503020204020204" pitchFamily="34" charset="-122"/>
                <a:ea typeface="微软雅黑" panose="020B0503020204020204" pitchFamily="34" charset="-122"/>
              </a:rPr>
              <a:t>，“近模糊范围”参数为</a:t>
            </a:r>
            <a:r>
              <a:rPr lang="en-US" altLang="zh-CN" dirty="0">
                <a:latin typeface="微软雅黑" panose="020B0503020204020204" pitchFamily="34" charset="-122"/>
                <a:ea typeface="微软雅黑" panose="020B0503020204020204" pitchFamily="34" charset="-122"/>
              </a:rPr>
              <a:t>0.55</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展开“镜头光圈”卷展栏，在“光圈形状”下拉菜单中选择“六边形”，设置“叶片弯曲弧度”和“高光”参数均为</a:t>
            </a:r>
            <a:r>
              <a:rPr lang="en-US" altLang="zh-CN" dirty="0">
                <a:latin typeface="微软雅黑" panose="020B0503020204020204" pitchFamily="34" charset="-122"/>
                <a:ea typeface="微软雅黑" panose="020B0503020204020204" pitchFamily="34" charset="-122"/>
              </a:rPr>
              <a:t>0.8</a:t>
            </a:r>
            <a:r>
              <a:rPr lang="zh-CN" altLang="en-US" dirty="0">
                <a:latin typeface="微软雅黑" panose="020B0503020204020204" pitchFamily="34" charset="-122"/>
                <a:ea typeface="微软雅黑" panose="020B0503020204020204" pitchFamily="34" charset="-122"/>
              </a:rPr>
              <a:t>。</a:t>
            </a:r>
          </a:p>
        </p:txBody>
      </p:sp>
      <p:pic>
        <p:nvPicPr>
          <p:cNvPr id="3" name="图片 2">
            <a:extLst>
              <a:ext uri="{FF2B5EF4-FFF2-40B4-BE49-F238E27FC236}">
                <a16:creationId xmlns:a16="http://schemas.microsoft.com/office/drawing/2014/main" id="{1AC2B121-2CD9-6CBC-D18B-E26235E7F336}"/>
              </a:ext>
            </a:extLst>
          </p:cNvPr>
          <p:cNvPicPr>
            <a:picLocks noChangeAspect="1"/>
          </p:cNvPicPr>
          <p:nvPr/>
        </p:nvPicPr>
        <p:blipFill>
          <a:blip r:embed="rId2"/>
          <a:stretch>
            <a:fillRect/>
          </a:stretch>
        </p:blipFill>
        <p:spPr>
          <a:xfrm>
            <a:off x="3548062" y="3356291"/>
            <a:ext cx="2160000" cy="2561294"/>
          </a:xfrm>
          <a:prstGeom prst="rect">
            <a:avLst/>
          </a:prstGeom>
        </p:spPr>
      </p:pic>
      <p:pic>
        <p:nvPicPr>
          <p:cNvPr id="6" name="图片 5">
            <a:extLst>
              <a:ext uri="{FF2B5EF4-FFF2-40B4-BE49-F238E27FC236}">
                <a16:creationId xmlns:a16="http://schemas.microsoft.com/office/drawing/2014/main" id="{605D4A9F-5585-1173-C522-DAAFDCDA00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3940" y="3356291"/>
            <a:ext cx="2160000" cy="1893207"/>
          </a:xfrm>
          <a:prstGeom prst="rect">
            <a:avLst/>
          </a:prstGeom>
        </p:spPr>
      </p:pic>
    </p:spTree>
    <p:extLst>
      <p:ext uri="{BB962C8B-B14F-4D97-AF65-F5344CB8AC3E}">
        <p14:creationId xmlns:p14="http://schemas.microsoft.com/office/powerpoint/2010/main" val="4212078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grpSp>
        <p:nvGrpSpPr>
          <p:cNvPr id="4" name="组合 3"/>
          <p:cNvGrpSpPr/>
          <p:nvPr/>
        </p:nvGrpSpPr>
        <p:grpSpPr>
          <a:xfrm flipH="1">
            <a:off x="545493" y="-179684"/>
            <a:ext cx="3196202" cy="7130016"/>
            <a:chOff x="8442118" y="-179684"/>
            <a:chExt cx="3196202" cy="7130016"/>
          </a:xfrm>
        </p:grpSpPr>
        <p:sp>
          <p:nvSpPr>
            <p:cNvPr id="5" name="Line 16"/>
            <p:cNvSpPr>
              <a:spLocks noChangeShapeType="1"/>
            </p:cNvSpPr>
            <p:nvPr/>
          </p:nvSpPr>
          <p:spPr bwMode="auto">
            <a:xfrm>
              <a:off x="8442118" y="0"/>
              <a:ext cx="1966175" cy="6950332"/>
            </a:xfrm>
            <a:prstGeom prst="line">
              <a:avLst/>
            </a:prstGeom>
            <a:noFill/>
            <a:ln w="7938" cap="flat">
              <a:solidFill>
                <a:srgbClr val="002B4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6" name="Line 18"/>
            <p:cNvSpPr>
              <a:spLocks noChangeShapeType="1"/>
            </p:cNvSpPr>
            <p:nvPr/>
          </p:nvSpPr>
          <p:spPr bwMode="auto">
            <a:xfrm flipV="1">
              <a:off x="8442118" y="-179684"/>
              <a:ext cx="3196202" cy="7037684"/>
            </a:xfrm>
            <a:prstGeom prst="line">
              <a:avLst/>
            </a:prstGeom>
            <a:noFill/>
            <a:ln w="7938" cap="flat">
              <a:solidFill>
                <a:srgbClr val="002B4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grpSp>
      <p:sp>
        <p:nvSpPr>
          <p:cNvPr id="7" name="Freeform 5"/>
          <p:cNvSpPr/>
          <p:nvPr/>
        </p:nvSpPr>
        <p:spPr bwMode="auto">
          <a:xfrm flipH="1" flipV="1">
            <a:off x="-2" y="254523"/>
            <a:ext cx="3054286" cy="6609201"/>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rgbClr val="00183C"/>
              </a:solidFill>
              <a:latin typeface="Calibri" panose="020F0502020204030204" pitchFamily="34" charset="0"/>
              <a:ea typeface="宋体" panose="02010600030101010101" pitchFamily="2" charset="-122"/>
            </a:endParaRPr>
          </a:p>
        </p:txBody>
      </p:sp>
      <p:sp>
        <p:nvSpPr>
          <p:cNvPr id="8" name="文本框 7"/>
          <p:cNvSpPr txBox="1"/>
          <p:nvPr/>
        </p:nvSpPr>
        <p:spPr>
          <a:xfrm>
            <a:off x="219307" y="2197894"/>
            <a:ext cx="1758399" cy="1231106"/>
          </a:xfrm>
          <a:prstGeom prst="rect">
            <a:avLst/>
          </a:prstGeom>
          <a:noFill/>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目录</a:t>
            </a:r>
            <a:endParaRPr lang="en-US" altLang="zh-CN" sz="5400" b="1" dirty="0">
              <a:solidFill>
                <a:schemeClr val="bg1"/>
              </a:solidFill>
              <a:latin typeface="微软雅黑" panose="020B0503020204020204" pitchFamily="34" charset="-122"/>
              <a:ea typeface="微软雅黑" panose="020B0503020204020204" pitchFamily="34" charset="-122"/>
            </a:endParaRPr>
          </a:p>
          <a:p>
            <a:pPr algn="ctr"/>
            <a:r>
              <a:rPr lang="en-US" altLang="zh-CN" sz="2000" b="1" dirty="0">
                <a:solidFill>
                  <a:schemeClr val="bg1"/>
                </a:solidFill>
                <a:latin typeface="微软雅黑" panose="020B0503020204020204" pitchFamily="34" charset="-122"/>
                <a:ea typeface="微软雅黑" panose="020B0503020204020204" pitchFamily="34" charset="-122"/>
              </a:rPr>
              <a:t>CONTENT</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9" name="椭圆 1"/>
          <p:cNvSpPr>
            <a:spLocks noChangeArrowheads="1"/>
          </p:cNvSpPr>
          <p:nvPr/>
        </p:nvSpPr>
        <p:spPr bwMode="auto">
          <a:xfrm>
            <a:off x="5461987" y="359575"/>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bg1">
                  <a:lumMod val="95000"/>
                </a:schemeClr>
              </a:solidFill>
            </a:endParaRPr>
          </a:p>
        </p:txBody>
      </p:sp>
      <p:sp>
        <p:nvSpPr>
          <p:cNvPr id="10" name="TextBox 32"/>
          <p:cNvSpPr txBox="1">
            <a:spLocks noChangeArrowheads="1"/>
          </p:cNvSpPr>
          <p:nvPr/>
        </p:nvSpPr>
        <p:spPr bwMode="auto">
          <a:xfrm>
            <a:off x="5505141" y="457083"/>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3.1</a:t>
            </a:r>
            <a:endParaRPr lang="zh-CN" altLang="en-US" sz="2800" dirty="0">
              <a:solidFill>
                <a:schemeClr val="bg1"/>
              </a:solidFill>
              <a:ea typeface="微软雅黑" panose="020B0503020204020204" pitchFamily="34" charset="-122"/>
            </a:endParaRPr>
          </a:p>
        </p:txBody>
      </p:sp>
      <p:sp>
        <p:nvSpPr>
          <p:cNvPr id="12" name="TextBox 76"/>
          <p:cNvSpPr txBox="1"/>
          <p:nvPr/>
        </p:nvSpPr>
        <p:spPr>
          <a:xfrm>
            <a:off x="6575931" y="518638"/>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遮幅填充：把横屏视频切换成竖屏</a:t>
            </a:r>
          </a:p>
        </p:txBody>
      </p:sp>
      <p:sp>
        <p:nvSpPr>
          <p:cNvPr id="13" name="椭圆 1"/>
          <p:cNvSpPr>
            <a:spLocks noChangeArrowheads="1"/>
          </p:cNvSpPr>
          <p:nvPr/>
        </p:nvSpPr>
        <p:spPr bwMode="auto">
          <a:xfrm>
            <a:off x="5461987" y="1270127"/>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bg1">
                  <a:lumMod val="95000"/>
                </a:schemeClr>
              </a:solidFill>
            </a:endParaRPr>
          </a:p>
        </p:txBody>
      </p:sp>
      <p:sp>
        <p:nvSpPr>
          <p:cNvPr id="14" name="TextBox 32"/>
          <p:cNvSpPr txBox="1">
            <a:spLocks noChangeArrowheads="1"/>
          </p:cNvSpPr>
          <p:nvPr/>
        </p:nvSpPr>
        <p:spPr bwMode="auto">
          <a:xfrm>
            <a:off x="5496022" y="1368907"/>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3.2</a:t>
            </a:r>
            <a:endParaRPr lang="zh-CN" altLang="en-US" sz="2800" dirty="0">
              <a:solidFill>
                <a:schemeClr val="bg1"/>
              </a:solidFill>
              <a:ea typeface="微软雅黑" panose="020B0503020204020204" pitchFamily="34" charset="-122"/>
            </a:endParaRPr>
          </a:p>
        </p:txBody>
      </p:sp>
      <p:sp>
        <p:nvSpPr>
          <p:cNvPr id="17" name="椭圆 1"/>
          <p:cNvSpPr>
            <a:spLocks noChangeArrowheads="1"/>
          </p:cNvSpPr>
          <p:nvPr/>
        </p:nvSpPr>
        <p:spPr bwMode="auto">
          <a:xfrm>
            <a:off x="5452868" y="2181908"/>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bg1">
                  <a:lumMod val="95000"/>
                </a:schemeClr>
              </a:solidFill>
            </a:endParaRPr>
          </a:p>
        </p:txBody>
      </p:sp>
      <p:sp>
        <p:nvSpPr>
          <p:cNvPr id="18" name="TextBox 32"/>
          <p:cNvSpPr txBox="1">
            <a:spLocks noChangeArrowheads="1"/>
          </p:cNvSpPr>
          <p:nvPr/>
        </p:nvSpPr>
        <p:spPr bwMode="auto">
          <a:xfrm>
            <a:off x="5496022" y="2278268"/>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3.3</a:t>
            </a:r>
            <a:endParaRPr lang="zh-CN" altLang="en-US" sz="2800" dirty="0">
              <a:solidFill>
                <a:schemeClr val="bg1"/>
              </a:solidFill>
              <a:ea typeface="微软雅黑" panose="020B0503020204020204" pitchFamily="34" charset="-122"/>
            </a:endParaRPr>
          </a:p>
        </p:txBody>
      </p:sp>
      <p:sp>
        <p:nvSpPr>
          <p:cNvPr id="21" name="椭圆 1"/>
          <p:cNvSpPr>
            <a:spLocks noChangeArrowheads="1"/>
          </p:cNvSpPr>
          <p:nvPr/>
        </p:nvSpPr>
        <p:spPr bwMode="auto">
          <a:xfrm>
            <a:off x="5461988" y="3095595"/>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bg1">
                  <a:lumMod val="95000"/>
                </a:schemeClr>
              </a:solidFill>
            </a:endParaRPr>
          </a:p>
        </p:txBody>
      </p:sp>
      <p:sp>
        <p:nvSpPr>
          <p:cNvPr id="22" name="TextBox 32"/>
          <p:cNvSpPr txBox="1">
            <a:spLocks noChangeArrowheads="1"/>
          </p:cNvSpPr>
          <p:nvPr/>
        </p:nvSpPr>
        <p:spPr bwMode="auto">
          <a:xfrm>
            <a:off x="5505141" y="3178056"/>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3.4</a:t>
            </a:r>
            <a:endParaRPr lang="zh-CN" altLang="en-US" sz="2800" dirty="0">
              <a:solidFill>
                <a:schemeClr val="bg1"/>
              </a:solidFill>
              <a:ea typeface="微软雅黑" panose="020B0503020204020204" pitchFamily="34" charset="-122"/>
            </a:endParaRPr>
          </a:p>
        </p:txBody>
      </p:sp>
      <p:sp>
        <p:nvSpPr>
          <p:cNvPr id="2" name="椭圆 1">
            <a:extLst>
              <a:ext uri="{FF2B5EF4-FFF2-40B4-BE49-F238E27FC236}">
                <a16:creationId xmlns:a16="http://schemas.microsoft.com/office/drawing/2014/main" id="{8114ADCF-AC07-F209-98A2-9EC2677EC89F}"/>
              </a:ext>
            </a:extLst>
          </p:cNvPr>
          <p:cNvSpPr>
            <a:spLocks noChangeArrowheads="1"/>
          </p:cNvSpPr>
          <p:nvPr/>
        </p:nvSpPr>
        <p:spPr bwMode="auto">
          <a:xfrm>
            <a:off x="5461987" y="4004241"/>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dirty="0">
              <a:solidFill>
                <a:schemeClr val="bg1">
                  <a:lumMod val="95000"/>
                </a:schemeClr>
              </a:solidFill>
            </a:endParaRPr>
          </a:p>
        </p:txBody>
      </p:sp>
      <p:sp>
        <p:nvSpPr>
          <p:cNvPr id="3" name="TextBox 32">
            <a:extLst>
              <a:ext uri="{FF2B5EF4-FFF2-40B4-BE49-F238E27FC236}">
                <a16:creationId xmlns:a16="http://schemas.microsoft.com/office/drawing/2014/main" id="{A43ED8F4-5F97-F5FD-A520-D52600FA045D}"/>
              </a:ext>
            </a:extLst>
          </p:cNvPr>
          <p:cNvSpPr txBox="1">
            <a:spLocks noChangeArrowheads="1"/>
          </p:cNvSpPr>
          <p:nvPr/>
        </p:nvSpPr>
        <p:spPr bwMode="auto">
          <a:xfrm>
            <a:off x="5503987" y="4112160"/>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3.5</a:t>
            </a:r>
            <a:endParaRPr lang="zh-CN" altLang="en-US" sz="2800" dirty="0">
              <a:solidFill>
                <a:schemeClr val="bg1"/>
              </a:solidFill>
              <a:ea typeface="微软雅黑" panose="020B0503020204020204" pitchFamily="34" charset="-122"/>
            </a:endParaRPr>
          </a:p>
        </p:txBody>
      </p:sp>
      <p:sp>
        <p:nvSpPr>
          <p:cNvPr id="25" name="TextBox 76">
            <a:extLst>
              <a:ext uri="{FF2B5EF4-FFF2-40B4-BE49-F238E27FC236}">
                <a16:creationId xmlns:a16="http://schemas.microsoft.com/office/drawing/2014/main" id="{0ED84539-8806-1329-C2E5-2C0A3BD757D4}"/>
              </a:ext>
            </a:extLst>
          </p:cNvPr>
          <p:cNvSpPr txBox="1"/>
          <p:nvPr/>
        </p:nvSpPr>
        <p:spPr>
          <a:xfrm>
            <a:off x="6575930" y="1430462"/>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修复滤镜：超级放大低分辨率素材</a:t>
            </a:r>
          </a:p>
        </p:txBody>
      </p:sp>
      <p:sp>
        <p:nvSpPr>
          <p:cNvPr id="26" name="TextBox 76">
            <a:extLst>
              <a:ext uri="{FF2B5EF4-FFF2-40B4-BE49-F238E27FC236}">
                <a16:creationId xmlns:a16="http://schemas.microsoft.com/office/drawing/2014/main" id="{2174FDAF-CD58-77B6-6ABD-866C75004093}"/>
              </a:ext>
            </a:extLst>
          </p:cNvPr>
          <p:cNvSpPr txBox="1"/>
          <p:nvPr/>
        </p:nvSpPr>
        <p:spPr>
          <a:xfrm>
            <a:off x="6575929" y="2342286"/>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移轴模糊：打造神奇的微缩小人国</a:t>
            </a:r>
          </a:p>
        </p:txBody>
      </p:sp>
      <p:sp>
        <p:nvSpPr>
          <p:cNvPr id="27" name="TextBox 76">
            <a:extLst>
              <a:ext uri="{FF2B5EF4-FFF2-40B4-BE49-F238E27FC236}">
                <a16:creationId xmlns:a16="http://schemas.microsoft.com/office/drawing/2014/main" id="{0A91CC4B-8053-59DC-D1B4-697787790581}"/>
              </a:ext>
            </a:extLst>
          </p:cNvPr>
          <p:cNvSpPr txBox="1"/>
          <p:nvPr/>
        </p:nvSpPr>
        <p:spPr>
          <a:xfrm>
            <a:off x="6575929" y="3239611"/>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变换滤镜：快速制作复杂的拼贴画</a:t>
            </a:r>
          </a:p>
        </p:txBody>
      </p:sp>
      <p:sp>
        <p:nvSpPr>
          <p:cNvPr id="28" name="TextBox 76">
            <a:extLst>
              <a:ext uri="{FF2B5EF4-FFF2-40B4-BE49-F238E27FC236}">
                <a16:creationId xmlns:a16="http://schemas.microsoft.com/office/drawing/2014/main" id="{B32FDEC1-9252-63F9-1783-C43AD92E8AB5}"/>
              </a:ext>
            </a:extLst>
          </p:cNvPr>
          <p:cNvSpPr txBox="1"/>
          <p:nvPr/>
        </p:nvSpPr>
        <p:spPr>
          <a:xfrm>
            <a:off x="6575929" y="4168101"/>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纹理滤镜：模拟怀旧风格的老电影</a:t>
            </a:r>
          </a:p>
        </p:txBody>
      </p:sp>
      <p:sp>
        <p:nvSpPr>
          <p:cNvPr id="11" name="椭圆 1">
            <a:extLst>
              <a:ext uri="{FF2B5EF4-FFF2-40B4-BE49-F238E27FC236}">
                <a16:creationId xmlns:a16="http://schemas.microsoft.com/office/drawing/2014/main" id="{9D71C642-7782-C2F4-BE72-FE1231567371}"/>
              </a:ext>
            </a:extLst>
          </p:cNvPr>
          <p:cNvSpPr>
            <a:spLocks noChangeArrowheads="1"/>
          </p:cNvSpPr>
          <p:nvPr/>
        </p:nvSpPr>
        <p:spPr bwMode="auto">
          <a:xfrm>
            <a:off x="5473646" y="4912887"/>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dirty="0">
              <a:solidFill>
                <a:schemeClr val="bg1">
                  <a:lumMod val="95000"/>
                </a:schemeClr>
              </a:solidFill>
            </a:endParaRPr>
          </a:p>
        </p:txBody>
      </p:sp>
      <p:sp>
        <p:nvSpPr>
          <p:cNvPr id="15" name="椭圆 1">
            <a:extLst>
              <a:ext uri="{FF2B5EF4-FFF2-40B4-BE49-F238E27FC236}">
                <a16:creationId xmlns:a16="http://schemas.microsoft.com/office/drawing/2014/main" id="{FFE5726F-24F2-C30A-0EDF-3103C56C78D8}"/>
              </a:ext>
            </a:extLst>
          </p:cNvPr>
          <p:cNvSpPr>
            <a:spLocks noChangeArrowheads="1"/>
          </p:cNvSpPr>
          <p:nvPr/>
        </p:nvSpPr>
        <p:spPr bwMode="auto">
          <a:xfrm>
            <a:off x="5473645" y="5831615"/>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dirty="0">
              <a:solidFill>
                <a:schemeClr val="bg1">
                  <a:lumMod val="95000"/>
                </a:schemeClr>
              </a:solidFill>
            </a:endParaRPr>
          </a:p>
        </p:txBody>
      </p:sp>
      <p:sp>
        <p:nvSpPr>
          <p:cNvPr id="16" name="TextBox 32">
            <a:extLst>
              <a:ext uri="{FF2B5EF4-FFF2-40B4-BE49-F238E27FC236}">
                <a16:creationId xmlns:a16="http://schemas.microsoft.com/office/drawing/2014/main" id="{E8D84166-3810-8AE6-6957-09F9005DA3FA}"/>
              </a:ext>
            </a:extLst>
          </p:cNvPr>
          <p:cNvSpPr txBox="1">
            <a:spLocks noChangeArrowheads="1"/>
          </p:cNvSpPr>
          <p:nvPr/>
        </p:nvSpPr>
        <p:spPr bwMode="auto">
          <a:xfrm>
            <a:off x="5517217" y="5006586"/>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3.6</a:t>
            </a:r>
            <a:endParaRPr lang="zh-CN" altLang="en-US" sz="2800" dirty="0">
              <a:solidFill>
                <a:schemeClr val="bg1"/>
              </a:solidFill>
              <a:ea typeface="微软雅黑" panose="020B0503020204020204" pitchFamily="34" charset="-122"/>
            </a:endParaRPr>
          </a:p>
        </p:txBody>
      </p:sp>
      <p:sp>
        <p:nvSpPr>
          <p:cNvPr id="19" name="TextBox 32">
            <a:extLst>
              <a:ext uri="{FF2B5EF4-FFF2-40B4-BE49-F238E27FC236}">
                <a16:creationId xmlns:a16="http://schemas.microsoft.com/office/drawing/2014/main" id="{0B33A785-B926-7A9D-8209-EB2180525E72}"/>
              </a:ext>
            </a:extLst>
          </p:cNvPr>
          <p:cNvSpPr txBox="1">
            <a:spLocks noChangeArrowheads="1"/>
          </p:cNvSpPr>
          <p:nvPr/>
        </p:nvSpPr>
        <p:spPr bwMode="auto">
          <a:xfrm>
            <a:off x="5515717" y="5920273"/>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3.7</a:t>
            </a:r>
            <a:endParaRPr lang="zh-CN" altLang="en-US" sz="2800" dirty="0">
              <a:solidFill>
                <a:schemeClr val="bg1"/>
              </a:solidFill>
              <a:ea typeface="微软雅黑" panose="020B0503020204020204" pitchFamily="34" charset="-122"/>
            </a:endParaRPr>
          </a:p>
        </p:txBody>
      </p:sp>
      <p:sp>
        <p:nvSpPr>
          <p:cNvPr id="20" name="TextBox 76">
            <a:extLst>
              <a:ext uri="{FF2B5EF4-FFF2-40B4-BE49-F238E27FC236}">
                <a16:creationId xmlns:a16="http://schemas.microsoft.com/office/drawing/2014/main" id="{CCF1C7D1-F8FB-C6B1-557D-B253A8694E68}"/>
              </a:ext>
            </a:extLst>
          </p:cNvPr>
          <p:cNvSpPr txBox="1"/>
          <p:nvPr/>
        </p:nvSpPr>
        <p:spPr>
          <a:xfrm>
            <a:off x="6575929" y="5068141"/>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风格滤镜：把素材转换成手绘风格</a:t>
            </a:r>
          </a:p>
        </p:txBody>
      </p:sp>
      <p:sp>
        <p:nvSpPr>
          <p:cNvPr id="23" name="TextBox 76">
            <a:extLst>
              <a:ext uri="{FF2B5EF4-FFF2-40B4-BE49-F238E27FC236}">
                <a16:creationId xmlns:a16="http://schemas.microsoft.com/office/drawing/2014/main" id="{F09CFBE2-E370-7702-D08F-AC3CA24BEB41}"/>
              </a:ext>
            </a:extLst>
          </p:cNvPr>
          <p:cNvSpPr txBox="1"/>
          <p:nvPr/>
        </p:nvSpPr>
        <p:spPr>
          <a:xfrm>
            <a:off x="6575929" y="5995475"/>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特效组合：模拟镜头动态对焦效果</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3.3 </a:t>
            </a:r>
            <a:r>
              <a:rPr lang="zh-CN" altLang="en-US" sz="2000" dirty="0">
                <a:solidFill>
                  <a:srgbClr val="002B41"/>
                </a:solidFill>
                <a:latin typeface="微软雅黑" panose="020B0503020204020204" pitchFamily="34" charset="-122"/>
                <a:ea typeface="微软雅黑" panose="020B0503020204020204" pitchFamily="34" charset="-122"/>
              </a:rPr>
              <a:t>移轴模糊：打造神奇的微缩小人国</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双击添加“</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光线”里的“光圈衍射”效果器，在检查器面板中设置“合成控制”卷展栏中的“亮度”参数为</a:t>
            </a:r>
            <a:r>
              <a:rPr lang="en-US" altLang="zh-CN" dirty="0">
                <a:latin typeface="微软雅黑" panose="020B0503020204020204" pitchFamily="34" charset="-122"/>
                <a:ea typeface="微软雅黑" panose="020B0503020204020204" pitchFamily="34" charset="-122"/>
              </a:rPr>
              <a:t>0.4</a:t>
            </a:r>
            <a:r>
              <a:rPr lang="zh-CN" altLang="en-US" dirty="0">
                <a:latin typeface="微软雅黑" panose="020B0503020204020204" pitchFamily="34" charset="-122"/>
                <a:ea typeface="微软雅黑" panose="020B0503020204020204" pitchFamily="34" charset="-122"/>
              </a:rPr>
              <a:t>，增强画面高亮区域的发光效果。</a:t>
            </a:r>
          </a:p>
        </p:txBody>
      </p:sp>
      <p:pic>
        <p:nvPicPr>
          <p:cNvPr id="7" name="图片 6">
            <a:extLst>
              <a:ext uri="{FF2B5EF4-FFF2-40B4-BE49-F238E27FC236}">
                <a16:creationId xmlns:a16="http://schemas.microsoft.com/office/drawing/2014/main" id="{607FAAF3-F494-8A57-EE16-68B3EEE4846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5324" y="2515209"/>
            <a:ext cx="7061351" cy="3742148"/>
          </a:xfrm>
          <a:prstGeom prst="rect">
            <a:avLst/>
          </a:prstGeom>
        </p:spPr>
      </p:pic>
      <p:pic>
        <p:nvPicPr>
          <p:cNvPr id="8" name="图形 7" descr="游标 纯色填充">
            <a:extLst>
              <a:ext uri="{FF2B5EF4-FFF2-40B4-BE49-F238E27FC236}">
                <a16:creationId xmlns:a16="http://schemas.microsoft.com/office/drawing/2014/main" id="{191F2F01-0A39-6DA7-6788-6A581B9B52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691001">
            <a:off x="2679434" y="3075526"/>
            <a:ext cx="540000" cy="540000"/>
          </a:xfrm>
          <a:prstGeom prst="rect">
            <a:avLst/>
          </a:prstGeom>
        </p:spPr>
      </p:pic>
    </p:spTree>
    <p:extLst>
      <p:ext uri="{BB962C8B-B14F-4D97-AF65-F5344CB8AC3E}">
        <p14:creationId xmlns:p14="http://schemas.microsoft.com/office/powerpoint/2010/main" val="13024689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3.4 </a:t>
            </a:r>
            <a:r>
              <a:rPr lang="zh-CN" altLang="en-US" sz="2000" dirty="0">
                <a:solidFill>
                  <a:srgbClr val="002B41"/>
                </a:solidFill>
                <a:latin typeface="微软雅黑" panose="020B0503020204020204" pitchFamily="34" charset="-122"/>
                <a:ea typeface="微软雅黑" panose="020B0503020204020204" pitchFamily="34" charset="-122"/>
              </a:rPr>
              <a:t>变换滤镜：快速制作复杂的拼贴画</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切换到“剪辑”页面，在媒体池里导入教学素材，把素材插入到时间线上。展开特效库面板，双击应用“</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变化”中的“视频拼贴画”效果器。</a:t>
            </a:r>
          </a:p>
        </p:txBody>
      </p:sp>
      <p:pic>
        <p:nvPicPr>
          <p:cNvPr id="7" name="图片 6">
            <a:extLst>
              <a:ext uri="{FF2B5EF4-FFF2-40B4-BE49-F238E27FC236}">
                <a16:creationId xmlns:a16="http://schemas.microsoft.com/office/drawing/2014/main" id="{607FAAF3-F494-8A57-EE16-68B3EEE4846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565324" y="2515209"/>
            <a:ext cx="7061350" cy="3742148"/>
          </a:xfrm>
          <a:prstGeom prst="rect">
            <a:avLst/>
          </a:prstGeom>
        </p:spPr>
      </p:pic>
      <p:pic>
        <p:nvPicPr>
          <p:cNvPr id="8" name="图形 7" descr="游标 纯色填充">
            <a:extLst>
              <a:ext uri="{FF2B5EF4-FFF2-40B4-BE49-F238E27FC236}">
                <a16:creationId xmlns:a16="http://schemas.microsoft.com/office/drawing/2014/main" id="{191F2F01-0A39-6DA7-6788-6A581B9B52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691001">
            <a:off x="3027098" y="2665951"/>
            <a:ext cx="540000" cy="540000"/>
          </a:xfrm>
          <a:prstGeom prst="rect">
            <a:avLst/>
          </a:prstGeom>
        </p:spPr>
      </p:pic>
      <p:pic>
        <p:nvPicPr>
          <p:cNvPr id="3" name="图形 2" descr="游标 纯色填充">
            <a:extLst>
              <a:ext uri="{FF2B5EF4-FFF2-40B4-BE49-F238E27FC236}">
                <a16:creationId xmlns:a16="http://schemas.microsoft.com/office/drawing/2014/main" id="{20FB0AC0-BDEB-E9EB-17B5-DED83232355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04925">
            <a:off x="3246172" y="4498119"/>
            <a:ext cx="540000" cy="540000"/>
          </a:xfrm>
          <a:prstGeom prst="rect">
            <a:avLst/>
          </a:prstGeom>
        </p:spPr>
      </p:pic>
    </p:spTree>
    <p:extLst>
      <p:ext uri="{BB962C8B-B14F-4D97-AF65-F5344CB8AC3E}">
        <p14:creationId xmlns:p14="http://schemas.microsoft.com/office/powerpoint/2010/main" val="740944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3.4 </a:t>
            </a:r>
            <a:r>
              <a:rPr lang="zh-CN" altLang="en-US" sz="2000" dirty="0">
                <a:solidFill>
                  <a:srgbClr val="002B41"/>
                </a:solidFill>
                <a:latin typeface="微软雅黑" panose="020B0503020204020204" pitchFamily="34" charset="-122"/>
                <a:ea typeface="微软雅黑" panose="020B0503020204020204" pitchFamily="34" charset="-122"/>
              </a:rPr>
              <a:t>变换滤镜：快速制作复杂的拼贴画</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展开检查器面板后点击“特效”选项卡，在“边距与间距”卷展栏中设置“左</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右边距”参数为</a:t>
            </a:r>
            <a:r>
              <a:rPr lang="en-US" altLang="zh-CN" dirty="0">
                <a:latin typeface="微软雅黑" panose="020B0503020204020204" pitchFamily="34" charset="-122"/>
                <a:ea typeface="微软雅黑" panose="020B0503020204020204" pitchFamily="34" charset="-122"/>
              </a:rPr>
              <a:t>0.07</a:t>
            </a:r>
            <a:r>
              <a:rPr lang="zh-CN" altLang="en-US" dirty="0">
                <a:latin typeface="微软雅黑" panose="020B0503020204020204" pitchFamily="34" charset="-122"/>
                <a:ea typeface="微软雅黑" panose="020B0503020204020204" pitchFamily="34" charset="-122"/>
              </a:rPr>
              <a:t>，“顶</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底边距”参数为</a:t>
            </a:r>
            <a:r>
              <a:rPr lang="en-US" altLang="zh-CN" dirty="0">
                <a:latin typeface="微软雅黑" panose="020B0503020204020204" pitchFamily="34" charset="-122"/>
                <a:ea typeface="微软雅黑" panose="020B0503020204020204" pitchFamily="34" charset="-122"/>
              </a:rPr>
              <a:t>0.05</a:t>
            </a:r>
            <a:r>
              <a:rPr lang="zh-CN" altLang="en-US" dirty="0">
                <a:latin typeface="微软雅黑" panose="020B0503020204020204" pitchFamily="34" charset="-122"/>
                <a:ea typeface="微软雅黑" panose="020B0503020204020204" pitchFamily="34" charset="-122"/>
              </a:rPr>
              <a:t>。勾选“预览布局”复选框，在检视器中显示出贴片的序号。</a:t>
            </a:r>
            <a:endParaRPr lang="en-US" altLang="zh-CN"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004707B6-9442-4344-6659-BD1D8651F77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12789" y="2572127"/>
            <a:ext cx="2566421" cy="3523495"/>
          </a:xfrm>
          <a:prstGeom prst="rect">
            <a:avLst/>
          </a:prstGeom>
        </p:spPr>
      </p:pic>
    </p:spTree>
    <p:extLst>
      <p:ext uri="{BB962C8B-B14F-4D97-AF65-F5344CB8AC3E}">
        <p14:creationId xmlns:p14="http://schemas.microsoft.com/office/powerpoint/2010/main" val="23525124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3.4 </a:t>
            </a:r>
            <a:r>
              <a:rPr lang="zh-CN" altLang="en-US" sz="2000" dirty="0">
                <a:solidFill>
                  <a:srgbClr val="002B41"/>
                </a:solidFill>
                <a:latin typeface="微软雅黑" panose="020B0503020204020204" pitchFamily="34" charset="-122"/>
                <a:ea typeface="微软雅黑" panose="020B0503020204020204" pitchFamily="34" charset="-122"/>
              </a:rPr>
              <a:t>变换滤镜：快速制作复杂的拼贴画</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点击“贴片”按钮后展开“关闭贴片”卷展栏，在“活动的贴片”下拉菜单中选择“</a:t>
            </a:r>
            <a:r>
              <a:rPr lang="en-US" altLang="zh-CN" dirty="0">
                <a:latin typeface="微软雅黑" panose="020B0503020204020204" pitchFamily="34" charset="-122"/>
                <a:ea typeface="微软雅黑" panose="020B0503020204020204" pitchFamily="34" charset="-122"/>
              </a:rPr>
              <a:t>Tile2”</a:t>
            </a:r>
            <a:r>
              <a:rPr lang="zh-CN" altLang="en-US" dirty="0">
                <a:latin typeface="微软雅黑" panose="020B0503020204020204" pitchFamily="34" charset="-122"/>
                <a:ea typeface="微软雅黑" panose="020B0503020204020204" pitchFamily="34" charset="-122"/>
              </a:rPr>
              <a:t>，勾选“关闭贴片”复选框删除第二个贴片。在“活动的贴片”下拉菜单中选择“</a:t>
            </a:r>
            <a:r>
              <a:rPr lang="en-US" altLang="zh-CN" dirty="0">
                <a:latin typeface="微软雅黑" panose="020B0503020204020204" pitchFamily="34" charset="-122"/>
                <a:ea typeface="微软雅黑" panose="020B0503020204020204" pitchFamily="34" charset="-122"/>
              </a:rPr>
              <a:t>Tile3”</a:t>
            </a:r>
            <a:r>
              <a:rPr lang="zh-CN" altLang="en-US" dirty="0">
                <a:latin typeface="微软雅黑" panose="020B0503020204020204" pitchFamily="34" charset="-122"/>
                <a:ea typeface="微软雅黑" panose="020B0503020204020204" pitchFamily="34" charset="-122"/>
              </a:rPr>
              <a:t>，再次勾选“关闭贴片”复选框删除第三个贴片。</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BE6BBC18-7591-0144-2EA7-596A82B2C7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9352" y="2959033"/>
            <a:ext cx="2893296" cy="3175067"/>
          </a:xfrm>
          <a:prstGeom prst="rect">
            <a:avLst/>
          </a:prstGeom>
        </p:spPr>
      </p:pic>
    </p:spTree>
    <p:extLst>
      <p:ext uri="{BB962C8B-B14F-4D97-AF65-F5344CB8AC3E}">
        <p14:creationId xmlns:p14="http://schemas.microsoft.com/office/powerpoint/2010/main" val="29581467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3.4 </a:t>
            </a:r>
            <a:r>
              <a:rPr lang="zh-CN" altLang="en-US" sz="2000" dirty="0">
                <a:solidFill>
                  <a:srgbClr val="002B41"/>
                </a:solidFill>
                <a:latin typeface="微软雅黑" panose="020B0503020204020204" pitchFamily="34" charset="-122"/>
                <a:ea typeface="微软雅黑" panose="020B0503020204020204" pitchFamily="34" charset="-122"/>
              </a:rPr>
              <a:t>变换滤镜：快速制作复杂的拼贴画</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941393"/>
            <a:ext cx="9944100" cy="2120902"/>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在“活动的贴片”下拉菜单中选择“</a:t>
            </a:r>
            <a:r>
              <a:rPr lang="en-US" altLang="zh-CN" dirty="0">
                <a:latin typeface="微软雅黑" panose="020B0503020204020204" pitchFamily="34" charset="-122"/>
                <a:ea typeface="微软雅黑" panose="020B0503020204020204" pitchFamily="34" charset="-122"/>
              </a:rPr>
              <a:t>Tile1”</a:t>
            </a:r>
            <a:r>
              <a:rPr lang="zh-CN" altLang="en-US" dirty="0">
                <a:latin typeface="微软雅黑" panose="020B0503020204020204" pitchFamily="34" charset="-122"/>
                <a:ea typeface="微软雅黑" panose="020B0503020204020204" pitchFamily="34" charset="-122"/>
              </a:rPr>
              <a:t>，展开“贴片方式”卷展栏，设置“贴片边框”参数为</a:t>
            </a:r>
            <a:r>
              <a:rPr lang="en-US" altLang="zh-CN" dirty="0">
                <a:latin typeface="微软雅黑" panose="020B0503020204020204" pitchFamily="34" charset="-122"/>
                <a:ea typeface="微软雅黑" panose="020B0503020204020204" pitchFamily="34" charset="-122"/>
              </a:rPr>
              <a:t>0.02</a:t>
            </a:r>
            <a:r>
              <a:rPr lang="zh-CN" altLang="en-US" dirty="0">
                <a:latin typeface="微软雅黑" panose="020B0503020204020204" pitchFamily="34" charset="-122"/>
                <a:ea typeface="微软雅黑" panose="020B0503020204020204" pitchFamily="34" charset="-122"/>
              </a:rPr>
              <a:t>，设置“贴片颜色”为白色。</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展开“贴片动画”卷展栏，取消“应用于所有贴片”复选框的勾选，在“飞行动画”下拉菜单中选择“向左飞行”，在“收缩动画”下拉菜单中选择“收缩宽度”。把播放头拖到</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秒处，设置“飞行进程”参数为</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，“旋转进程”参数为</a:t>
            </a:r>
            <a:r>
              <a:rPr lang="en-US" altLang="zh-CN" dirty="0">
                <a:latin typeface="微软雅黑" panose="020B0503020204020204" pitchFamily="34" charset="-122"/>
                <a:ea typeface="微软雅黑" panose="020B0503020204020204" pitchFamily="34" charset="-122"/>
              </a:rPr>
              <a:t>-360</a:t>
            </a:r>
            <a:r>
              <a:rPr lang="zh-CN" altLang="en-US" dirty="0">
                <a:latin typeface="微软雅黑" panose="020B0503020204020204" pitchFamily="34" charset="-122"/>
                <a:ea typeface="微软雅黑" panose="020B0503020204020204" pitchFamily="34" charset="-122"/>
              </a:rPr>
              <a:t>后点击   按钮为这两个参数创建关键帧。</a:t>
            </a:r>
            <a:endParaRPr lang="en-US" altLang="zh-CN"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4FDA92DD-D5F6-0992-1AA3-75E9706D11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9410" y="2717807"/>
            <a:ext cx="288000" cy="288000"/>
          </a:xfrm>
          <a:prstGeom prst="rect">
            <a:avLst/>
          </a:prstGeom>
        </p:spPr>
      </p:pic>
      <p:pic>
        <p:nvPicPr>
          <p:cNvPr id="8" name="图片 7">
            <a:extLst>
              <a:ext uri="{FF2B5EF4-FFF2-40B4-BE49-F238E27FC236}">
                <a16:creationId xmlns:a16="http://schemas.microsoft.com/office/drawing/2014/main" id="{47519213-A9C1-0AC5-103C-FC7707952A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9263" y="3156321"/>
            <a:ext cx="2160000" cy="2760286"/>
          </a:xfrm>
          <a:prstGeom prst="rect">
            <a:avLst/>
          </a:prstGeom>
        </p:spPr>
      </p:pic>
      <p:pic>
        <p:nvPicPr>
          <p:cNvPr id="10" name="图片 9">
            <a:extLst>
              <a:ext uri="{FF2B5EF4-FFF2-40B4-BE49-F238E27FC236}">
                <a16:creationId xmlns:a16="http://schemas.microsoft.com/office/drawing/2014/main" id="{F646185B-FA36-D75D-4C99-CAACAFF2DA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05851" y="3156321"/>
            <a:ext cx="2160000" cy="2560190"/>
          </a:xfrm>
          <a:prstGeom prst="rect">
            <a:avLst/>
          </a:prstGeom>
        </p:spPr>
      </p:pic>
    </p:spTree>
    <p:extLst>
      <p:ext uri="{BB962C8B-B14F-4D97-AF65-F5344CB8AC3E}">
        <p14:creationId xmlns:p14="http://schemas.microsoft.com/office/powerpoint/2010/main" val="9775661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3.4 </a:t>
            </a:r>
            <a:r>
              <a:rPr lang="zh-CN" altLang="en-US" sz="2000" dirty="0">
                <a:solidFill>
                  <a:srgbClr val="002B41"/>
                </a:solidFill>
                <a:latin typeface="微软雅黑" panose="020B0503020204020204" pitchFamily="34" charset="-122"/>
                <a:ea typeface="微软雅黑" panose="020B0503020204020204" pitchFamily="34" charset="-122"/>
              </a:rPr>
              <a:t>变换滤镜：快速制作复杂的拼贴画</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将播放头拖到</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秒处，设置“飞行进程”和“旋转进程”参数均为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。把播放头拖到</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秒处，点击“收缩进程”和“淡入淡出进程”参数右侧的   按钮创建关键帧。</a:t>
            </a:r>
          </a:p>
        </p:txBody>
      </p:sp>
      <p:pic>
        <p:nvPicPr>
          <p:cNvPr id="3" name="图片 2">
            <a:extLst>
              <a:ext uri="{FF2B5EF4-FFF2-40B4-BE49-F238E27FC236}">
                <a16:creationId xmlns:a16="http://schemas.microsoft.com/office/drawing/2014/main" id="{419F78D3-3992-904D-D3F3-B653111206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8798" y="2079632"/>
            <a:ext cx="288000" cy="288000"/>
          </a:xfrm>
          <a:prstGeom prst="rect">
            <a:avLst/>
          </a:prstGeom>
        </p:spPr>
      </p:pic>
      <p:pic>
        <p:nvPicPr>
          <p:cNvPr id="7" name="图片 6">
            <a:extLst>
              <a:ext uri="{FF2B5EF4-FFF2-40B4-BE49-F238E27FC236}">
                <a16:creationId xmlns:a16="http://schemas.microsoft.com/office/drawing/2014/main" id="{E976D1C4-BD45-9AD5-59AA-9CD79871FD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7911" y="2631942"/>
            <a:ext cx="6096012" cy="3041910"/>
          </a:xfrm>
          <a:prstGeom prst="rect">
            <a:avLst/>
          </a:prstGeom>
        </p:spPr>
      </p:pic>
    </p:spTree>
    <p:extLst>
      <p:ext uri="{BB962C8B-B14F-4D97-AF65-F5344CB8AC3E}">
        <p14:creationId xmlns:p14="http://schemas.microsoft.com/office/powerpoint/2010/main" val="9837779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3.4 </a:t>
            </a:r>
            <a:r>
              <a:rPr lang="zh-CN" altLang="en-US" sz="2000" dirty="0">
                <a:solidFill>
                  <a:srgbClr val="002B41"/>
                </a:solidFill>
                <a:latin typeface="微软雅黑" panose="020B0503020204020204" pitchFamily="34" charset="-122"/>
                <a:ea typeface="微软雅黑" panose="020B0503020204020204" pitchFamily="34" charset="-122"/>
              </a:rPr>
              <a:t>变换滤镜：快速制作复杂的拼贴画</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89105" y="1204952"/>
            <a:ext cx="9944100" cy="170540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将播放头拖到</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秒处，设置“收缩进程”和“淡入淡出进程”参数均为</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在“活动的贴片”下拉菜单中选择“</a:t>
            </a:r>
            <a:r>
              <a:rPr lang="en-US" altLang="zh-CN" dirty="0">
                <a:latin typeface="微软雅黑" panose="020B0503020204020204" pitchFamily="34" charset="-122"/>
                <a:ea typeface="微软雅黑" panose="020B0503020204020204" pitchFamily="34" charset="-122"/>
              </a:rPr>
              <a:t>Tile4”</a:t>
            </a:r>
            <a:r>
              <a:rPr lang="zh-CN" altLang="en-US" dirty="0">
                <a:latin typeface="微软雅黑" panose="020B0503020204020204" pitchFamily="34" charset="-122"/>
                <a:ea typeface="微软雅黑" panose="020B0503020204020204" pitchFamily="34" charset="-122"/>
              </a:rPr>
              <a:t>，在“贴片动画”卷展栏的“收缩动画”下拉菜单中选择“收缩宽度”。将播放头拖到</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秒处，设置“飞行进程”参数为</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，“旋转进程”参数为</a:t>
            </a:r>
            <a:r>
              <a:rPr lang="en-US" altLang="zh-CN" dirty="0">
                <a:latin typeface="微软雅黑" panose="020B0503020204020204" pitchFamily="34" charset="-122"/>
                <a:ea typeface="微软雅黑" panose="020B0503020204020204" pitchFamily="34" charset="-122"/>
              </a:rPr>
              <a:t>360</a:t>
            </a:r>
            <a:r>
              <a:rPr lang="zh-CN" altLang="en-US" dirty="0">
                <a:latin typeface="微软雅黑" panose="020B0503020204020204" pitchFamily="34" charset="-122"/>
                <a:ea typeface="微软雅黑" panose="020B0503020204020204" pitchFamily="34" charset="-122"/>
              </a:rPr>
              <a:t>后为这两个参数创建关键帧。</a:t>
            </a:r>
          </a:p>
        </p:txBody>
      </p:sp>
      <p:pic>
        <p:nvPicPr>
          <p:cNvPr id="6" name="图片 5">
            <a:extLst>
              <a:ext uri="{FF2B5EF4-FFF2-40B4-BE49-F238E27FC236}">
                <a16:creationId xmlns:a16="http://schemas.microsoft.com/office/drawing/2014/main" id="{07CAC542-A5F9-63F2-3A41-2E50500223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3514" y="3092858"/>
            <a:ext cx="2160000" cy="2560190"/>
          </a:xfrm>
          <a:prstGeom prst="rect">
            <a:avLst/>
          </a:prstGeom>
        </p:spPr>
      </p:pic>
      <p:pic>
        <p:nvPicPr>
          <p:cNvPr id="9" name="图片 8">
            <a:extLst>
              <a:ext uri="{FF2B5EF4-FFF2-40B4-BE49-F238E27FC236}">
                <a16:creationId xmlns:a16="http://schemas.microsoft.com/office/drawing/2014/main" id="{469302E6-70EE-774A-5ACD-A70AECF14A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2001" y="3092858"/>
            <a:ext cx="2160000" cy="2965511"/>
          </a:xfrm>
          <a:prstGeom prst="rect">
            <a:avLst/>
          </a:prstGeom>
        </p:spPr>
      </p:pic>
    </p:spTree>
    <p:extLst>
      <p:ext uri="{BB962C8B-B14F-4D97-AF65-F5344CB8AC3E}">
        <p14:creationId xmlns:p14="http://schemas.microsoft.com/office/powerpoint/2010/main" val="23604729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3.4 </a:t>
            </a:r>
            <a:r>
              <a:rPr lang="zh-CN" altLang="en-US" sz="2000" dirty="0">
                <a:solidFill>
                  <a:srgbClr val="002B41"/>
                </a:solidFill>
                <a:latin typeface="微软雅黑" panose="020B0503020204020204" pitchFamily="34" charset="-122"/>
                <a:ea typeface="微软雅黑" panose="020B0503020204020204" pitchFamily="34" charset="-122"/>
              </a:rPr>
              <a:t>变换滤镜：快速制作复杂的拼贴画</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89105" y="1204952"/>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将播放头拖到</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秒处，设置“飞行进程”和“旋转进程”参数均为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。把播放头拖到</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秒处，为“收缩进程”和“淡入淡出进程”参数创建关键帧，将播放头拖到</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秒处，设置“收缩进程”和“淡入淡出进程”参数均为</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p>
        </p:txBody>
      </p:sp>
      <p:pic>
        <p:nvPicPr>
          <p:cNvPr id="5" name="图片 4">
            <a:extLst>
              <a:ext uri="{FF2B5EF4-FFF2-40B4-BE49-F238E27FC236}">
                <a16:creationId xmlns:a16="http://schemas.microsoft.com/office/drawing/2014/main" id="{0D49A670-207F-5A07-B8ED-13EF85B250B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13149" y="2679569"/>
            <a:ext cx="6096012" cy="3041910"/>
          </a:xfrm>
          <a:prstGeom prst="rect">
            <a:avLst/>
          </a:prstGeom>
        </p:spPr>
      </p:pic>
    </p:spTree>
    <p:extLst>
      <p:ext uri="{BB962C8B-B14F-4D97-AF65-F5344CB8AC3E}">
        <p14:creationId xmlns:p14="http://schemas.microsoft.com/office/powerpoint/2010/main" val="930096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3.4 </a:t>
            </a:r>
            <a:r>
              <a:rPr lang="zh-CN" altLang="en-US" sz="2000" dirty="0">
                <a:solidFill>
                  <a:srgbClr val="002B41"/>
                </a:solidFill>
                <a:latin typeface="微软雅黑" panose="020B0503020204020204" pitchFamily="34" charset="-122"/>
                <a:ea typeface="微软雅黑" panose="020B0503020204020204" pitchFamily="34" charset="-122"/>
              </a:rPr>
              <a:t>变换滤镜：快速制作复杂的拼贴画</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把播放头拖到</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帧处，在媒体池里选中第二个视频素材后按快捷键“</a:t>
            </a:r>
            <a:r>
              <a:rPr lang="en-US" altLang="zh-CN" dirty="0">
                <a:latin typeface="微软雅黑" panose="020B0503020204020204" pitchFamily="34" charset="-122"/>
                <a:ea typeface="微软雅黑" panose="020B0503020204020204" pitchFamily="34" charset="-122"/>
              </a:rPr>
              <a:t>F12”</a:t>
            </a:r>
            <a:r>
              <a:rPr lang="zh-CN" altLang="en-US" dirty="0">
                <a:latin typeface="微软雅黑" panose="020B0503020204020204" pitchFamily="34" charset="-122"/>
                <a:ea typeface="微软雅黑" panose="020B0503020204020204" pitchFamily="34" charset="-122"/>
              </a:rPr>
              <a:t>叠加到新建的轨道上。重复前面的操作，把媒体池里的第三个视频素材叠加到新建的轨道上。</a:t>
            </a:r>
          </a:p>
        </p:txBody>
      </p:sp>
      <p:pic>
        <p:nvPicPr>
          <p:cNvPr id="6" name="图片 5">
            <a:extLst>
              <a:ext uri="{FF2B5EF4-FFF2-40B4-BE49-F238E27FC236}">
                <a16:creationId xmlns:a16="http://schemas.microsoft.com/office/drawing/2014/main" id="{257CA3C5-854F-323A-1495-39B435CF76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8051" y="2680903"/>
            <a:ext cx="7455898" cy="2700722"/>
          </a:xfrm>
          <a:prstGeom prst="rect">
            <a:avLst/>
          </a:prstGeom>
        </p:spPr>
      </p:pic>
    </p:spTree>
    <p:extLst>
      <p:ext uri="{BB962C8B-B14F-4D97-AF65-F5344CB8AC3E}">
        <p14:creationId xmlns:p14="http://schemas.microsoft.com/office/powerpoint/2010/main" val="31206507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3.4 </a:t>
            </a:r>
            <a:r>
              <a:rPr lang="zh-CN" altLang="en-US" sz="2000" dirty="0">
                <a:solidFill>
                  <a:srgbClr val="002B41"/>
                </a:solidFill>
                <a:latin typeface="微软雅黑" panose="020B0503020204020204" pitchFamily="34" charset="-122"/>
                <a:ea typeface="微软雅黑" panose="020B0503020204020204" pitchFamily="34" charset="-122"/>
              </a:rPr>
              <a:t>变换滤镜：快速制作复杂的拼贴画</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89105" y="1204952"/>
            <a:ext cx="9944100" cy="170540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选中“</a:t>
            </a:r>
            <a:r>
              <a:rPr lang="en-US" altLang="zh-CN" dirty="0">
                <a:latin typeface="微软雅黑" panose="020B0503020204020204" pitchFamily="34" charset="-122"/>
                <a:ea typeface="微软雅黑" panose="020B0503020204020204" pitchFamily="34" charset="-122"/>
              </a:rPr>
              <a:t>V1”</a:t>
            </a:r>
            <a:r>
              <a:rPr lang="zh-CN" altLang="en-US" dirty="0">
                <a:latin typeface="微软雅黑" panose="020B0503020204020204" pitchFamily="34" charset="-122"/>
                <a:ea typeface="微软雅黑" panose="020B0503020204020204" pitchFamily="34" charset="-122"/>
              </a:rPr>
              <a:t>轨道上的片段后按快捷键“</a:t>
            </a:r>
            <a:r>
              <a:rPr lang="en-US" altLang="zh-CN" dirty="0">
                <a:latin typeface="微软雅黑" panose="020B0503020204020204" pitchFamily="34" charset="-122"/>
                <a:ea typeface="微软雅黑" panose="020B0503020204020204" pitchFamily="34" charset="-122"/>
              </a:rPr>
              <a:t>Ctrl+C”</a:t>
            </a:r>
            <a:r>
              <a:rPr lang="zh-CN" altLang="en-US" dirty="0">
                <a:latin typeface="微软雅黑" panose="020B0503020204020204" pitchFamily="34" charset="-122"/>
                <a:ea typeface="微软雅黑" panose="020B0503020204020204" pitchFamily="34" charset="-122"/>
              </a:rPr>
              <a:t>，接下来同时选中“</a:t>
            </a:r>
            <a:r>
              <a:rPr lang="en-US" altLang="zh-CN" dirty="0">
                <a:latin typeface="微软雅黑" panose="020B0503020204020204" pitchFamily="34" charset="-122"/>
                <a:ea typeface="微软雅黑" panose="020B0503020204020204" pitchFamily="34" charset="-122"/>
              </a:rPr>
              <a:t>V2”</a:t>
            </a:r>
            <a:r>
              <a:rPr lang="zh-CN" altLang="en-US"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V3”</a:t>
            </a:r>
            <a:r>
              <a:rPr lang="zh-CN" altLang="en-US" dirty="0">
                <a:latin typeface="微软雅黑" panose="020B0503020204020204" pitchFamily="34" charset="-122"/>
                <a:ea typeface="微软雅黑" panose="020B0503020204020204" pitchFamily="34" charset="-122"/>
              </a:rPr>
              <a:t>轨道上的片段，按快捷键“</a:t>
            </a:r>
            <a:r>
              <a:rPr lang="en-US" altLang="zh-CN" dirty="0">
                <a:latin typeface="微软雅黑" panose="020B0503020204020204" pitchFamily="34" charset="-122"/>
                <a:ea typeface="微软雅黑" panose="020B0503020204020204" pitchFamily="34" charset="-122"/>
              </a:rPr>
              <a:t>Alt+V”</a:t>
            </a:r>
            <a:r>
              <a:rPr lang="zh-CN" altLang="en-US" dirty="0">
                <a:latin typeface="微软雅黑" panose="020B0503020204020204" pitchFamily="34" charset="-122"/>
                <a:ea typeface="微软雅黑" panose="020B0503020204020204" pitchFamily="34" charset="-122"/>
              </a:rPr>
              <a:t>。在弹出的窗口中勾选“插件”复选框。</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选中“</a:t>
            </a:r>
            <a:r>
              <a:rPr lang="en-US" altLang="zh-CN" dirty="0">
                <a:latin typeface="微软雅黑" panose="020B0503020204020204" pitchFamily="34" charset="-122"/>
                <a:ea typeface="微软雅黑" panose="020B0503020204020204" pitchFamily="34" charset="-122"/>
              </a:rPr>
              <a:t>V2”</a:t>
            </a:r>
            <a:r>
              <a:rPr lang="zh-CN" altLang="en-US" dirty="0">
                <a:latin typeface="微软雅黑" panose="020B0503020204020204" pitchFamily="34" charset="-122"/>
                <a:ea typeface="微软雅黑" panose="020B0503020204020204" pitchFamily="34" charset="-122"/>
              </a:rPr>
              <a:t>轨道上的片段，在检查器面板中点击“特效”选项卡，取消“预览布局”复选框的勾选，在“工作流程”下拉菜单中选择“创建贴片”，在“活动的贴片”下拉菜单中选择“</a:t>
            </a:r>
            <a:r>
              <a:rPr lang="en-US" altLang="zh-CN" dirty="0">
                <a:latin typeface="微软雅黑" panose="020B0503020204020204" pitchFamily="34" charset="-122"/>
                <a:ea typeface="微软雅黑" panose="020B0503020204020204" pitchFamily="34" charset="-122"/>
              </a:rPr>
              <a:t>Tile1”</a:t>
            </a:r>
            <a:r>
              <a:rPr lang="zh-CN" altLang="en-US" dirty="0">
                <a:latin typeface="微软雅黑" panose="020B0503020204020204" pitchFamily="34" charset="-122"/>
                <a:ea typeface="微软雅黑" panose="020B0503020204020204" pitchFamily="34" charset="-122"/>
              </a:rPr>
              <a:t>。</a:t>
            </a:r>
          </a:p>
        </p:txBody>
      </p:sp>
      <p:pic>
        <p:nvPicPr>
          <p:cNvPr id="7" name="图片 6">
            <a:extLst>
              <a:ext uri="{FF2B5EF4-FFF2-40B4-BE49-F238E27FC236}">
                <a16:creationId xmlns:a16="http://schemas.microsoft.com/office/drawing/2014/main" id="{87222CA5-03BF-1AAB-A32F-1854AC5DB5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7062" y="3009781"/>
            <a:ext cx="2523175" cy="3343207"/>
          </a:xfrm>
          <a:prstGeom prst="rect">
            <a:avLst/>
          </a:prstGeom>
        </p:spPr>
      </p:pic>
      <p:pic>
        <p:nvPicPr>
          <p:cNvPr id="10" name="图片 9">
            <a:extLst>
              <a:ext uri="{FF2B5EF4-FFF2-40B4-BE49-F238E27FC236}">
                <a16:creationId xmlns:a16="http://schemas.microsoft.com/office/drawing/2014/main" id="{FA96A791-1880-641C-3D51-8D3EF659B0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5864" y="3009781"/>
            <a:ext cx="2566421" cy="1947676"/>
          </a:xfrm>
          <a:prstGeom prst="rect">
            <a:avLst/>
          </a:prstGeom>
        </p:spPr>
      </p:pic>
    </p:spTree>
    <p:extLst>
      <p:ext uri="{BB962C8B-B14F-4D97-AF65-F5344CB8AC3E}">
        <p14:creationId xmlns:p14="http://schemas.microsoft.com/office/powerpoint/2010/main" val="3424361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3.1 </a:t>
            </a:r>
            <a:r>
              <a:rPr lang="zh-CN" altLang="en-US" sz="2000" dirty="0">
                <a:solidFill>
                  <a:srgbClr val="002B41"/>
                </a:solidFill>
                <a:latin typeface="微软雅黑" panose="020B0503020204020204" pitchFamily="34" charset="-122"/>
                <a:ea typeface="微软雅黑" panose="020B0503020204020204" pitchFamily="34" charset="-122"/>
              </a:rPr>
              <a:t>遮幅填充：把横屏视频切换成竖屏</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在媒体池里导入教学素材。 打开项目设置窗口，勾选“</a:t>
            </a:r>
            <a:r>
              <a:rPr lang="en-US" altLang="zh-CN" dirty="0">
                <a:latin typeface="微软雅黑" panose="020B0503020204020204" pitchFamily="34" charset="-122"/>
                <a:ea typeface="微软雅黑" panose="020B0503020204020204" pitchFamily="34" charset="-122"/>
              </a:rPr>
              <a:t>Use vertical resolution”</a:t>
            </a:r>
            <a:r>
              <a:rPr lang="zh-CN" altLang="en-US" dirty="0">
                <a:latin typeface="微软雅黑" panose="020B0503020204020204" pitchFamily="34" charset="-122"/>
                <a:ea typeface="微软雅黑" panose="020B0503020204020204" pitchFamily="34" charset="-122"/>
              </a:rPr>
              <a:t>复选框，把时间线分辨率设置为</a:t>
            </a:r>
            <a:r>
              <a:rPr lang="en-US" altLang="zh-CN" dirty="0">
                <a:latin typeface="微软雅黑" panose="020B0503020204020204" pitchFamily="34" charset="-122"/>
                <a:ea typeface="微软雅黑" panose="020B0503020204020204" pitchFamily="34" charset="-122"/>
              </a:rPr>
              <a:t>1080×1920</a:t>
            </a:r>
            <a:r>
              <a:rPr lang="zh-CN" altLang="en-US" dirty="0">
                <a:latin typeface="微软雅黑" panose="020B0503020204020204" pitchFamily="34" charset="-122"/>
                <a:ea typeface="微软雅黑" panose="020B0503020204020204" pitchFamily="34" charset="-122"/>
              </a:rPr>
              <a:t>。把视频素材拖到时间线上，在检视器面板中可以看到，画面上存在大片黑色区域。第一种解决方法是展开检查器面板，把“旋转角度”参数设置为</a:t>
            </a:r>
            <a:r>
              <a:rPr lang="en-US" altLang="zh-CN" dirty="0">
                <a:latin typeface="微软雅黑" panose="020B0503020204020204" pitchFamily="34" charset="-122"/>
                <a:ea typeface="微软雅黑" panose="020B0503020204020204" pitchFamily="34" charset="-122"/>
              </a:rPr>
              <a:t>-90</a:t>
            </a:r>
            <a:r>
              <a:rPr lang="zh-CN" altLang="en-US" dirty="0">
                <a:latin typeface="微软雅黑" panose="020B0503020204020204" pitchFamily="34" charset="-122"/>
                <a:ea typeface="微软雅黑" panose="020B0503020204020204" pitchFamily="34" charset="-122"/>
              </a:rPr>
              <a:t>。</a:t>
            </a:r>
          </a:p>
        </p:txBody>
      </p:sp>
      <p:pic>
        <p:nvPicPr>
          <p:cNvPr id="12" name="图片 11">
            <a:extLst>
              <a:ext uri="{FF2B5EF4-FFF2-40B4-BE49-F238E27FC236}">
                <a16:creationId xmlns:a16="http://schemas.microsoft.com/office/drawing/2014/main" id="{00CAF9ED-2614-8089-817A-51AFA25085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33323" y="3119436"/>
            <a:ext cx="3925353" cy="2797164"/>
          </a:xfrm>
          <a:prstGeom prst="rect">
            <a:avLst/>
          </a:prstGeom>
        </p:spPr>
      </p:pic>
      <p:pic>
        <p:nvPicPr>
          <p:cNvPr id="13" name="图形 12" descr="游标 纯色填充">
            <a:extLst>
              <a:ext uri="{FF2B5EF4-FFF2-40B4-BE49-F238E27FC236}">
                <a16:creationId xmlns:a16="http://schemas.microsoft.com/office/drawing/2014/main" id="{3540EE47-7E36-59A4-3AF8-9E2BD610901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8793174">
            <a:off x="7189752" y="4233728"/>
            <a:ext cx="540000" cy="5400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3.4 </a:t>
            </a:r>
            <a:r>
              <a:rPr lang="zh-CN" altLang="en-US" sz="2000" dirty="0">
                <a:solidFill>
                  <a:srgbClr val="002B41"/>
                </a:solidFill>
                <a:latin typeface="微软雅黑" panose="020B0503020204020204" pitchFamily="34" charset="-122"/>
                <a:ea typeface="微软雅黑" panose="020B0503020204020204" pitchFamily="34" charset="-122"/>
              </a:rPr>
              <a:t>变换滤镜：快速制作复杂的拼贴画</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选中“</a:t>
            </a:r>
            <a:r>
              <a:rPr lang="en-US" altLang="zh-CN" dirty="0">
                <a:latin typeface="微软雅黑" panose="020B0503020204020204" pitchFamily="34" charset="-122"/>
                <a:ea typeface="微软雅黑" panose="020B0503020204020204" pitchFamily="34" charset="-122"/>
              </a:rPr>
              <a:t>V3”</a:t>
            </a:r>
            <a:r>
              <a:rPr lang="zh-CN" altLang="en-US" dirty="0">
                <a:latin typeface="微软雅黑" panose="020B0503020204020204" pitchFamily="34" charset="-122"/>
                <a:ea typeface="微软雅黑" panose="020B0503020204020204" pitchFamily="34" charset="-122"/>
              </a:rPr>
              <a:t>轨道上的片段，在检查器面板中点击“特效”选项卡，取消“预览布局”复选框的勾选，在“工作流程”下拉菜单中选择“创建贴片”，在“活动的贴片”下拉菜单中选择“</a:t>
            </a:r>
            <a:r>
              <a:rPr lang="en-US" altLang="zh-CN" dirty="0">
                <a:latin typeface="微软雅黑" panose="020B0503020204020204" pitchFamily="34" charset="-122"/>
                <a:ea typeface="微软雅黑" panose="020B0503020204020204" pitchFamily="34" charset="-122"/>
              </a:rPr>
              <a:t>Tile4”</a:t>
            </a:r>
            <a:r>
              <a:rPr lang="zh-CN" altLang="en-US" dirty="0">
                <a:latin typeface="微软雅黑" panose="020B0503020204020204" pitchFamily="34" charset="-122"/>
                <a:ea typeface="微软雅黑" panose="020B0503020204020204" pitchFamily="34" charset="-122"/>
              </a:rPr>
              <a:t>。</a:t>
            </a:r>
          </a:p>
        </p:txBody>
      </p:sp>
      <p:pic>
        <p:nvPicPr>
          <p:cNvPr id="5" name="图片 4">
            <a:extLst>
              <a:ext uri="{FF2B5EF4-FFF2-40B4-BE49-F238E27FC236}">
                <a16:creationId xmlns:a16="http://schemas.microsoft.com/office/drawing/2014/main" id="{C8E56E70-547F-36F6-1C43-A1D0BC3A0D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0307" y="2596533"/>
            <a:ext cx="7171385" cy="3800461"/>
          </a:xfrm>
          <a:prstGeom prst="rect">
            <a:avLst/>
          </a:prstGeom>
        </p:spPr>
      </p:pic>
    </p:spTree>
    <p:extLst>
      <p:ext uri="{BB962C8B-B14F-4D97-AF65-F5344CB8AC3E}">
        <p14:creationId xmlns:p14="http://schemas.microsoft.com/office/powerpoint/2010/main" val="40134985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3.5 </a:t>
            </a:r>
            <a:r>
              <a:rPr lang="zh-CN" altLang="en-US" sz="2000" dirty="0">
                <a:solidFill>
                  <a:srgbClr val="002B41"/>
                </a:solidFill>
                <a:latin typeface="微软雅黑" panose="020B0503020204020204" pitchFamily="34" charset="-122"/>
                <a:ea typeface="微软雅黑" panose="020B0503020204020204" pitchFamily="34" charset="-122"/>
              </a:rPr>
              <a:t>纹理滤镜：模拟怀旧风格的老电影</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在媒体池里导入教学素材，把素材插入到时间线上。展开特效库面板，双击应用“</a:t>
            </a:r>
            <a:r>
              <a:rPr lang="en-US" altLang="zh-CN" dirty="0">
                <a:latin typeface="微软雅黑" panose="020B0503020204020204" pitchFamily="34" charset="-122"/>
                <a:ea typeface="微软雅黑" panose="020B0503020204020204" pitchFamily="34" charset="-122"/>
              </a:rPr>
              <a:t>Fusion</a:t>
            </a:r>
            <a:r>
              <a:rPr lang="zh-CN" altLang="en-US" dirty="0">
                <a:latin typeface="微软雅黑" panose="020B0503020204020204" pitchFamily="34" charset="-122"/>
                <a:ea typeface="微软雅黑" panose="020B0503020204020204" pitchFamily="34" charset="-122"/>
              </a:rPr>
              <a:t>特效”中的“</a:t>
            </a:r>
            <a:r>
              <a:rPr lang="en-US" altLang="zh-CN" dirty="0">
                <a:latin typeface="微软雅黑" panose="020B0503020204020204" pitchFamily="34" charset="-122"/>
                <a:ea typeface="微软雅黑" panose="020B0503020204020204" pitchFamily="34" charset="-122"/>
              </a:rPr>
              <a:t>CCTV”</a:t>
            </a:r>
            <a:r>
              <a:rPr lang="zh-CN" altLang="en-US" dirty="0">
                <a:latin typeface="微软雅黑" panose="020B0503020204020204" pitchFamily="34" charset="-122"/>
                <a:ea typeface="微软雅黑" panose="020B0503020204020204" pitchFamily="34" charset="-122"/>
              </a:rPr>
              <a:t>效果器。</a:t>
            </a:r>
          </a:p>
        </p:txBody>
      </p:sp>
      <p:pic>
        <p:nvPicPr>
          <p:cNvPr id="5" name="图片 4">
            <a:extLst>
              <a:ext uri="{FF2B5EF4-FFF2-40B4-BE49-F238E27FC236}">
                <a16:creationId xmlns:a16="http://schemas.microsoft.com/office/drawing/2014/main" id="{C8E56E70-547F-36F6-1C43-A1D0BC3A0D3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510307" y="2596533"/>
            <a:ext cx="7171385" cy="3800460"/>
          </a:xfrm>
          <a:prstGeom prst="rect">
            <a:avLst/>
          </a:prstGeom>
        </p:spPr>
      </p:pic>
      <p:pic>
        <p:nvPicPr>
          <p:cNvPr id="3" name="图形 2" descr="游标 纯色填充">
            <a:extLst>
              <a:ext uri="{FF2B5EF4-FFF2-40B4-BE49-F238E27FC236}">
                <a16:creationId xmlns:a16="http://schemas.microsoft.com/office/drawing/2014/main" id="{D182712B-D480-5E3E-EEB0-17DA178A1B3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691001">
            <a:off x="3460485" y="3461290"/>
            <a:ext cx="540000" cy="540000"/>
          </a:xfrm>
          <a:prstGeom prst="rect">
            <a:avLst/>
          </a:prstGeom>
        </p:spPr>
      </p:pic>
    </p:spTree>
    <p:extLst>
      <p:ext uri="{BB962C8B-B14F-4D97-AF65-F5344CB8AC3E}">
        <p14:creationId xmlns:p14="http://schemas.microsoft.com/office/powerpoint/2010/main" val="4826602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3.5 </a:t>
            </a:r>
            <a:r>
              <a:rPr lang="zh-CN" altLang="en-US" sz="2000" dirty="0">
                <a:solidFill>
                  <a:srgbClr val="002B41"/>
                </a:solidFill>
                <a:latin typeface="微软雅黑" panose="020B0503020204020204" pitchFamily="34" charset="-122"/>
                <a:ea typeface="微软雅黑" panose="020B0503020204020204" pitchFamily="34" charset="-122"/>
              </a:rPr>
              <a:t>纹理滤镜：模拟怀旧风格的老电影</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展开检查器面板后点击“特效”选项卡，在“版本”选项中选择</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，然后删除文本框里的所有文字。设置“</a:t>
            </a:r>
            <a:r>
              <a:rPr lang="en-US" altLang="zh-CN" dirty="0">
                <a:latin typeface="微软雅黑" panose="020B0503020204020204" pitchFamily="34" charset="-122"/>
                <a:ea typeface="微软雅黑" panose="020B0503020204020204" pitchFamily="34" charset="-122"/>
              </a:rPr>
              <a:t>Noise”</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0.45</a:t>
            </a:r>
            <a:r>
              <a:rPr lang="zh-CN" altLang="en-US" dirty="0">
                <a:latin typeface="微软雅黑" panose="020B0503020204020204" pitchFamily="34" charset="-122"/>
                <a:ea typeface="微软雅黑" panose="020B0503020204020204" pitchFamily="34" charset="-122"/>
              </a:rPr>
              <a:t>，“色彩”参数为</a:t>
            </a:r>
            <a:r>
              <a:rPr lang="en-US" altLang="zh-CN" dirty="0">
                <a:latin typeface="微软雅黑" panose="020B0503020204020204" pitchFamily="34" charset="-122"/>
                <a:ea typeface="微软雅黑" panose="020B0503020204020204" pitchFamily="34" charset="-122"/>
              </a:rPr>
              <a:t>0.04</a:t>
            </a:r>
            <a:r>
              <a:rPr lang="zh-CN" altLang="en-US" dirty="0">
                <a:latin typeface="微软雅黑" panose="020B0503020204020204" pitchFamily="34" charset="-122"/>
                <a:ea typeface="微软雅黑" panose="020B0503020204020204" pitchFamily="34" charset="-122"/>
              </a:rPr>
              <a:t>，“扫描线频率”参数为</a:t>
            </a:r>
            <a:r>
              <a:rPr lang="en-US" altLang="zh-CN" dirty="0">
                <a:latin typeface="微软雅黑" panose="020B0503020204020204" pitchFamily="34" charset="-122"/>
                <a:ea typeface="微软雅黑" panose="020B0503020204020204" pitchFamily="34" charset="-122"/>
              </a:rPr>
              <a:t>15</a:t>
            </a:r>
            <a:r>
              <a:rPr lang="zh-CN" altLang="en-US" dirty="0">
                <a:latin typeface="微软雅黑" panose="020B0503020204020204" pitchFamily="34" charset="-122"/>
                <a:ea typeface="微软雅黑" panose="020B0503020204020204" pitchFamily="34" charset="-122"/>
              </a:rPr>
              <a:t>。继续展开“</a:t>
            </a:r>
            <a:r>
              <a:rPr lang="en-US" altLang="zh-CN" dirty="0">
                <a:latin typeface="微软雅黑" panose="020B0503020204020204" pitchFamily="34" charset="-122"/>
                <a:ea typeface="微软雅黑" panose="020B0503020204020204" pitchFamily="34" charset="-122"/>
              </a:rPr>
              <a:t>Right Text”</a:t>
            </a:r>
            <a:r>
              <a:rPr lang="zh-CN" altLang="en-US"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Left Text”</a:t>
            </a:r>
            <a:r>
              <a:rPr lang="zh-CN" altLang="en-US" dirty="0">
                <a:latin typeface="微软雅黑" panose="020B0503020204020204" pitchFamily="34" charset="-122"/>
                <a:ea typeface="微软雅黑" panose="020B0503020204020204" pitchFamily="34" charset="-122"/>
              </a:rPr>
              <a:t>卷展栏，把文本框里的所有文字删除。</a:t>
            </a:r>
          </a:p>
        </p:txBody>
      </p:sp>
      <p:pic>
        <p:nvPicPr>
          <p:cNvPr id="7" name="图片 6">
            <a:extLst>
              <a:ext uri="{FF2B5EF4-FFF2-40B4-BE49-F238E27FC236}">
                <a16:creationId xmlns:a16="http://schemas.microsoft.com/office/drawing/2014/main" id="{D3E59B05-E446-49BF-9A48-EB6EBE16CAA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9618" y="2914855"/>
            <a:ext cx="2272763" cy="3592693"/>
          </a:xfrm>
          <a:prstGeom prst="rect">
            <a:avLst/>
          </a:prstGeom>
        </p:spPr>
      </p:pic>
    </p:spTree>
    <p:extLst>
      <p:ext uri="{BB962C8B-B14F-4D97-AF65-F5344CB8AC3E}">
        <p14:creationId xmlns:p14="http://schemas.microsoft.com/office/powerpoint/2010/main" val="14776649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3.5 </a:t>
            </a:r>
            <a:r>
              <a:rPr lang="zh-CN" altLang="en-US" sz="2000" dirty="0">
                <a:solidFill>
                  <a:srgbClr val="002B41"/>
                </a:solidFill>
                <a:latin typeface="微软雅黑" panose="020B0503020204020204" pitchFamily="34" charset="-122"/>
                <a:ea typeface="微软雅黑" panose="020B0503020204020204" pitchFamily="34" charset="-122"/>
              </a:rPr>
              <a:t>纹理滤镜：模拟怀旧风格的老电影</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在特效库面板中把“调整片段”拖到“</a:t>
            </a:r>
            <a:r>
              <a:rPr lang="en-US" altLang="zh-CN" dirty="0">
                <a:latin typeface="微软雅黑" panose="020B0503020204020204" pitchFamily="34" charset="-122"/>
                <a:ea typeface="微软雅黑" panose="020B0503020204020204" pitchFamily="34" charset="-122"/>
              </a:rPr>
              <a:t>V2”</a:t>
            </a:r>
            <a:r>
              <a:rPr lang="zh-CN" altLang="en-US" dirty="0">
                <a:latin typeface="微软雅黑" panose="020B0503020204020204" pitchFamily="34" charset="-122"/>
                <a:ea typeface="微软雅黑" panose="020B0503020204020204" pitchFamily="34" charset="-122"/>
              </a:rPr>
              <a:t>轨道上，在时间线面板上拖拽调整片段右侧的边框，与视频素材的时长对齐。</a:t>
            </a:r>
          </a:p>
        </p:txBody>
      </p:sp>
      <p:pic>
        <p:nvPicPr>
          <p:cNvPr id="5" name="图片 4">
            <a:extLst>
              <a:ext uri="{FF2B5EF4-FFF2-40B4-BE49-F238E27FC236}">
                <a16:creationId xmlns:a16="http://schemas.microsoft.com/office/drawing/2014/main" id="{C8E56E70-547F-36F6-1C43-A1D0BC3A0D3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510308" y="2596533"/>
            <a:ext cx="7171383" cy="3800460"/>
          </a:xfrm>
          <a:prstGeom prst="rect">
            <a:avLst/>
          </a:prstGeom>
        </p:spPr>
      </p:pic>
      <p:pic>
        <p:nvPicPr>
          <p:cNvPr id="3" name="图形 2" descr="游标 纯色填充">
            <a:extLst>
              <a:ext uri="{FF2B5EF4-FFF2-40B4-BE49-F238E27FC236}">
                <a16:creationId xmlns:a16="http://schemas.microsoft.com/office/drawing/2014/main" id="{D182712B-D480-5E3E-EEB0-17DA178A1B3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691001">
            <a:off x="3484297" y="3080290"/>
            <a:ext cx="540000" cy="540000"/>
          </a:xfrm>
          <a:prstGeom prst="rect">
            <a:avLst/>
          </a:prstGeom>
        </p:spPr>
      </p:pic>
      <p:pic>
        <p:nvPicPr>
          <p:cNvPr id="6" name="图形 5" descr="游标 纯色填充">
            <a:extLst>
              <a:ext uri="{FF2B5EF4-FFF2-40B4-BE49-F238E27FC236}">
                <a16:creationId xmlns:a16="http://schemas.microsoft.com/office/drawing/2014/main" id="{B33242E8-9FC6-1AD1-4C2D-0B4F0A95786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8792732">
            <a:off x="6308461" y="5366290"/>
            <a:ext cx="540000" cy="540000"/>
          </a:xfrm>
          <a:prstGeom prst="rect">
            <a:avLst/>
          </a:prstGeom>
        </p:spPr>
      </p:pic>
    </p:spTree>
    <p:extLst>
      <p:ext uri="{BB962C8B-B14F-4D97-AF65-F5344CB8AC3E}">
        <p14:creationId xmlns:p14="http://schemas.microsoft.com/office/powerpoint/2010/main" val="8608600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3.5 </a:t>
            </a:r>
            <a:r>
              <a:rPr lang="zh-CN" altLang="en-US" sz="2000" dirty="0">
                <a:solidFill>
                  <a:srgbClr val="002B41"/>
                </a:solidFill>
                <a:latin typeface="微软雅黑" panose="020B0503020204020204" pitchFamily="34" charset="-122"/>
                <a:ea typeface="微软雅黑" panose="020B0503020204020204" pitchFamily="34" charset="-122"/>
              </a:rPr>
              <a:t>纹理滤镜：模拟怀旧风格的老电影</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在特效库面板中把“</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纹理”中的“胶片损坏”效果器拖拽到调整片段上。在检查器面板中点击“</a:t>
            </a:r>
            <a:r>
              <a:rPr lang="en-US" altLang="zh-CN" dirty="0">
                <a:latin typeface="微软雅黑" panose="020B0503020204020204" pitchFamily="34" charset="-122"/>
                <a:ea typeface="微软雅黑" panose="020B0503020204020204" pitchFamily="34" charset="-122"/>
              </a:rPr>
              <a:t>Open FX”</a:t>
            </a:r>
            <a:r>
              <a:rPr lang="zh-CN" altLang="en-US" dirty="0">
                <a:latin typeface="微软雅黑" panose="020B0503020204020204" pitchFamily="34" charset="-122"/>
                <a:ea typeface="微软雅黑" panose="020B0503020204020204" pitchFamily="34" charset="-122"/>
              </a:rPr>
              <a:t>选项卡，设置“胶片模糊”参数为</a:t>
            </a:r>
            <a:r>
              <a:rPr lang="en-US" altLang="zh-CN" dirty="0">
                <a:latin typeface="微软雅黑" panose="020B0503020204020204" pitchFamily="34" charset="-122"/>
                <a:ea typeface="微软雅黑" panose="020B0503020204020204" pitchFamily="34" charset="-122"/>
              </a:rPr>
              <a:t>0.12</a:t>
            </a:r>
            <a:r>
              <a:rPr lang="zh-CN" altLang="en-US" dirty="0">
                <a:latin typeface="微软雅黑" panose="020B0503020204020204" pitchFamily="34" charset="-122"/>
                <a:ea typeface="微软雅黑" panose="020B0503020204020204" pitchFamily="34" charset="-122"/>
              </a:rPr>
              <a:t>，“色调变化”参数为</a:t>
            </a:r>
            <a:r>
              <a:rPr lang="en-US" altLang="zh-CN" dirty="0">
                <a:latin typeface="微软雅黑" panose="020B0503020204020204" pitchFamily="34" charset="-122"/>
                <a:ea typeface="微软雅黑" panose="020B0503020204020204" pitchFamily="34" charset="-122"/>
              </a:rPr>
              <a:t>-0.2</a:t>
            </a:r>
            <a:r>
              <a:rPr lang="zh-CN" altLang="en-US" dirty="0">
                <a:latin typeface="微软雅黑" panose="020B0503020204020204" pitchFamily="34" charset="-122"/>
                <a:ea typeface="微软雅黑" panose="020B0503020204020204" pitchFamily="34" charset="-122"/>
              </a:rPr>
              <a:t>。设置“焦点系数”和“几何系数”参数均为</a:t>
            </a:r>
            <a:r>
              <a:rPr lang="en-US" altLang="zh-CN" dirty="0">
                <a:latin typeface="微软雅黑" panose="020B0503020204020204" pitchFamily="34" charset="-122"/>
                <a:ea typeface="微软雅黑" panose="020B0503020204020204" pitchFamily="34" charset="-122"/>
              </a:rPr>
              <a:t>0.3</a:t>
            </a:r>
            <a:r>
              <a:rPr lang="zh-CN" altLang="en-US" dirty="0">
                <a:latin typeface="微软雅黑" panose="020B0503020204020204" pitchFamily="34" charset="-122"/>
                <a:ea typeface="微软雅黑" panose="020B0503020204020204" pitchFamily="34" charset="-122"/>
              </a:rPr>
              <a:t>。设置“污迹密度”参数为</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a:t>
            </a:r>
          </a:p>
        </p:txBody>
      </p:sp>
      <p:pic>
        <p:nvPicPr>
          <p:cNvPr id="8" name="图片 7">
            <a:extLst>
              <a:ext uri="{FF2B5EF4-FFF2-40B4-BE49-F238E27FC236}">
                <a16:creationId xmlns:a16="http://schemas.microsoft.com/office/drawing/2014/main" id="{7E5849D9-DBE7-DAB6-2BB9-50F99F82674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12789" y="2919789"/>
            <a:ext cx="2566421" cy="3371095"/>
          </a:xfrm>
          <a:prstGeom prst="rect">
            <a:avLst/>
          </a:prstGeom>
        </p:spPr>
      </p:pic>
    </p:spTree>
    <p:extLst>
      <p:ext uri="{BB962C8B-B14F-4D97-AF65-F5344CB8AC3E}">
        <p14:creationId xmlns:p14="http://schemas.microsoft.com/office/powerpoint/2010/main" val="12665700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3.5 </a:t>
            </a:r>
            <a:r>
              <a:rPr lang="zh-CN" altLang="en-US" sz="2000" dirty="0">
                <a:solidFill>
                  <a:srgbClr val="002B41"/>
                </a:solidFill>
                <a:latin typeface="微软雅黑" panose="020B0503020204020204" pitchFamily="34" charset="-122"/>
                <a:ea typeface="微软雅黑" panose="020B0503020204020204" pitchFamily="34" charset="-122"/>
              </a:rPr>
              <a:t>纹理滤镜：模拟怀旧风格的老电影</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70540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在特效库面板中双击应用“</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光线”中的“胶片光晕”效果器。在检查器面板中设置“阈值”参数为</a:t>
            </a:r>
            <a:r>
              <a:rPr lang="en-US" altLang="zh-CN" dirty="0">
                <a:latin typeface="微软雅黑" panose="020B0503020204020204" pitchFamily="34" charset="-122"/>
                <a:ea typeface="微软雅黑" panose="020B0503020204020204" pitchFamily="34" charset="-122"/>
              </a:rPr>
              <a:t>0.25</a:t>
            </a:r>
            <a:r>
              <a:rPr lang="zh-CN" altLang="en-US" dirty="0">
                <a:latin typeface="微软雅黑" panose="020B0503020204020204" pitchFamily="34" charset="-122"/>
                <a:ea typeface="微软雅黑" panose="020B0503020204020204" pitchFamily="34" charset="-122"/>
              </a:rPr>
              <a:t>，继续展开“二次辉光”卷展栏，设置“强度”参数为</a:t>
            </a:r>
            <a:r>
              <a:rPr lang="en-US" altLang="zh-CN" dirty="0">
                <a:latin typeface="微软雅黑" panose="020B0503020204020204" pitchFamily="34" charset="-122"/>
                <a:ea typeface="微软雅黑" panose="020B0503020204020204" pitchFamily="34" charset="-122"/>
              </a:rPr>
              <a:t>0.2</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在特效库面板中双击应用“</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色彩”中的“添加闪烁”效果器。在检查器面板中设置“范围”参数为</a:t>
            </a:r>
            <a:r>
              <a:rPr lang="en-US" altLang="zh-CN" dirty="0">
                <a:latin typeface="微软雅黑" panose="020B0503020204020204" pitchFamily="34" charset="-122"/>
                <a:ea typeface="微软雅黑" panose="020B0503020204020204" pitchFamily="34" charset="-122"/>
              </a:rPr>
              <a:t>0.1</a:t>
            </a:r>
            <a:r>
              <a:rPr lang="zh-CN" altLang="en-US" dirty="0">
                <a:latin typeface="微软雅黑" panose="020B0503020204020204" pitchFamily="34" charset="-122"/>
                <a:ea typeface="微软雅黑" panose="020B0503020204020204" pitchFamily="34" charset="-122"/>
              </a:rPr>
              <a:t>，“速度”参数为</a:t>
            </a:r>
            <a:r>
              <a:rPr lang="en-US" altLang="zh-CN" dirty="0">
                <a:latin typeface="微软雅黑" panose="020B0503020204020204" pitchFamily="34" charset="-122"/>
                <a:ea typeface="微软雅黑" panose="020B0503020204020204" pitchFamily="34" charset="-122"/>
              </a:rPr>
              <a:t>0.5</a:t>
            </a:r>
            <a:r>
              <a:rPr lang="zh-CN" altLang="en-US" dirty="0">
                <a:latin typeface="微软雅黑" panose="020B0503020204020204" pitchFamily="34" charset="-122"/>
                <a:ea typeface="微软雅黑" panose="020B0503020204020204" pitchFamily="34" charset="-122"/>
              </a:rPr>
              <a:t>。</a:t>
            </a:r>
          </a:p>
        </p:txBody>
      </p:sp>
      <p:pic>
        <p:nvPicPr>
          <p:cNvPr id="5" name="图片 4">
            <a:extLst>
              <a:ext uri="{FF2B5EF4-FFF2-40B4-BE49-F238E27FC236}">
                <a16:creationId xmlns:a16="http://schemas.microsoft.com/office/drawing/2014/main" id="{7A367E43-C86F-A86E-9F20-E9E3E75436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5247" y="3333937"/>
            <a:ext cx="2566421" cy="3133350"/>
          </a:xfrm>
          <a:prstGeom prst="rect">
            <a:avLst/>
          </a:prstGeom>
        </p:spPr>
      </p:pic>
      <p:pic>
        <p:nvPicPr>
          <p:cNvPr id="7" name="图片 6">
            <a:extLst>
              <a:ext uri="{FF2B5EF4-FFF2-40B4-BE49-F238E27FC236}">
                <a16:creationId xmlns:a16="http://schemas.microsoft.com/office/drawing/2014/main" id="{28C96544-F374-4A66-EA08-44356F944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1064" y="3333937"/>
            <a:ext cx="2566421" cy="2420117"/>
          </a:xfrm>
          <a:prstGeom prst="rect">
            <a:avLst/>
          </a:prstGeom>
        </p:spPr>
      </p:pic>
    </p:spTree>
    <p:extLst>
      <p:ext uri="{BB962C8B-B14F-4D97-AF65-F5344CB8AC3E}">
        <p14:creationId xmlns:p14="http://schemas.microsoft.com/office/powerpoint/2010/main" val="37813379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3.5 </a:t>
            </a:r>
            <a:r>
              <a:rPr lang="zh-CN" altLang="en-US" sz="2000" dirty="0">
                <a:solidFill>
                  <a:srgbClr val="002B41"/>
                </a:solidFill>
                <a:latin typeface="微软雅黑" panose="020B0503020204020204" pitchFamily="34" charset="-122"/>
                <a:ea typeface="微软雅黑" panose="020B0503020204020204" pitchFamily="34" charset="-122"/>
              </a:rPr>
              <a:t>纹理滤镜：模拟怀旧风格的老电影</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70540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在特效库面板中双击应用“</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变换”中的“摄影机晃动”效果器。在检查器面板中设置“运动幅度”参数为</a:t>
            </a:r>
            <a:r>
              <a:rPr lang="en-US" altLang="zh-CN" dirty="0">
                <a:latin typeface="微软雅黑" panose="020B0503020204020204" pitchFamily="34" charset="-122"/>
                <a:ea typeface="微软雅黑" panose="020B0503020204020204" pitchFamily="34" charset="-122"/>
              </a:rPr>
              <a:t>0.4</a:t>
            </a:r>
            <a:r>
              <a:rPr lang="zh-CN" altLang="en-US" dirty="0">
                <a:latin typeface="微软雅黑" panose="020B0503020204020204" pitchFamily="34" charset="-122"/>
                <a:ea typeface="微软雅黑" panose="020B0503020204020204" pitchFamily="34" charset="-122"/>
              </a:rPr>
              <a:t>，“运动速度”参数为</a:t>
            </a:r>
            <a:r>
              <a:rPr lang="en-US" altLang="zh-CN" dirty="0">
                <a:latin typeface="微软雅黑" panose="020B0503020204020204" pitchFamily="34" charset="-122"/>
                <a:ea typeface="微软雅黑" panose="020B0503020204020204" pitchFamily="34" charset="-122"/>
              </a:rPr>
              <a:t>0.5</a:t>
            </a:r>
            <a:r>
              <a:rPr lang="zh-CN" altLang="en-US" dirty="0">
                <a:latin typeface="微软雅黑" panose="020B0503020204020204" pitchFamily="34" charset="-122"/>
                <a:ea typeface="微软雅黑" panose="020B0503020204020204" pitchFamily="34" charset="-122"/>
              </a:rPr>
              <a:t>，“运动模糊”参数为</a:t>
            </a:r>
            <a:r>
              <a:rPr lang="en-US" altLang="zh-CN" dirty="0">
                <a:latin typeface="微软雅黑" panose="020B0503020204020204" pitchFamily="34" charset="-122"/>
                <a:ea typeface="微软雅黑" panose="020B0503020204020204" pitchFamily="34" charset="-122"/>
              </a:rPr>
              <a:t>0.2</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在特效库面板中双击应用“</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时域”中的“定格动画”效果器。在检查器面板中设置“重复帧数”参数为</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a:t>
            </a:r>
          </a:p>
        </p:txBody>
      </p:sp>
      <p:pic>
        <p:nvPicPr>
          <p:cNvPr id="6" name="图片 5">
            <a:extLst>
              <a:ext uri="{FF2B5EF4-FFF2-40B4-BE49-F238E27FC236}">
                <a16:creationId xmlns:a16="http://schemas.microsoft.com/office/drawing/2014/main" id="{3BDB883E-021D-6D78-B8E9-95AD80F3E1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69716" y="3319459"/>
            <a:ext cx="2566421" cy="2895606"/>
          </a:xfrm>
          <a:prstGeom prst="rect">
            <a:avLst/>
          </a:prstGeom>
        </p:spPr>
      </p:pic>
      <p:pic>
        <p:nvPicPr>
          <p:cNvPr id="9" name="图片 8">
            <a:extLst>
              <a:ext uri="{FF2B5EF4-FFF2-40B4-BE49-F238E27FC236}">
                <a16:creationId xmlns:a16="http://schemas.microsoft.com/office/drawing/2014/main" id="{03D03AB3-7F21-B227-2243-81F19D60E3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3001" y="3319459"/>
            <a:ext cx="2566421" cy="1597155"/>
          </a:xfrm>
          <a:prstGeom prst="rect">
            <a:avLst/>
          </a:prstGeom>
        </p:spPr>
      </p:pic>
    </p:spTree>
    <p:extLst>
      <p:ext uri="{BB962C8B-B14F-4D97-AF65-F5344CB8AC3E}">
        <p14:creationId xmlns:p14="http://schemas.microsoft.com/office/powerpoint/2010/main" val="12329688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3.6 </a:t>
            </a:r>
            <a:r>
              <a:rPr lang="zh-CN" altLang="en-US" sz="2000" dirty="0">
                <a:solidFill>
                  <a:srgbClr val="002B41"/>
                </a:solidFill>
                <a:latin typeface="微软雅黑" panose="020B0503020204020204" pitchFamily="34" charset="-122"/>
                <a:ea typeface="微软雅黑" panose="020B0503020204020204" pitchFamily="34" charset="-122"/>
              </a:rPr>
              <a:t>风格滤镜：把素材转换成手绘风格</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在媒体池里导入教学素材，把素材插入到时间线上。展开特效库面板，双击应用“</a:t>
            </a:r>
            <a:r>
              <a:rPr lang="en-US" altLang="zh-CN" dirty="0">
                <a:latin typeface="微软雅黑" panose="020B0503020204020204" pitchFamily="34" charset="-122"/>
                <a:ea typeface="微软雅黑" panose="020B0503020204020204" pitchFamily="34" charset="-122"/>
              </a:rPr>
              <a:t>Fusion</a:t>
            </a:r>
            <a:r>
              <a:rPr lang="zh-CN" altLang="en-US" dirty="0">
                <a:latin typeface="微软雅黑" panose="020B0503020204020204" pitchFamily="34" charset="-122"/>
                <a:ea typeface="微软雅黑" panose="020B0503020204020204" pitchFamily="34" charset="-122"/>
              </a:rPr>
              <a:t>风格化”中的“风格化”效果器。</a:t>
            </a:r>
          </a:p>
        </p:txBody>
      </p:sp>
      <p:pic>
        <p:nvPicPr>
          <p:cNvPr id="5" name="图片 4">
            <a:extLst>
              <a:ext uri="{FF2B5EF4-FFF2-40B4-BE49-F238E27FC236}">
                <a16:creationId xmlns:a16="http://schemas.microsoft.com/office/drawing/2014/main" id="{02F187C5-BF34-7521-552B-56ADC946BF5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3663" y="2499258"/>
            <a:ext cx="6864673" cy="3637919"/>
          </a:xfrm>
          <a:prstGeom prst="rect">
            <a:avLst/>
          </a:prstGeom>
        </p:spPr>
      </p:pic>
      <p:pic>
        <p:nvPicPr>
          <p:cNvPr id="7" name="图形 6" descr="游标 纯色填充">
            <a:extLst>
              <a:ext uri="{FF2B5EF4-FFF2-40B4-BE49-F238E27FC236}">
                <a16:creationId xmlns:a16="http://schemas.microsoft.com/office/drawing/2014/main" id="{42EB66BD-DCF8-C932-374F-C90B8E8C66D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65919">
            <a:off x="2727060" y="3918489"/>
            <a:ext cx="540000" cy="540000"/>
          </a:xfrm>
          <a:prstGeom prst="rect">
            <a:avLst/>
          </a:prstGeom>
        </p:spPr>
      </p:pic>
    </p:spTree>
    <p:extLst>
      <p:ext uri="{BB962C8B-B14F-4D97-AF65-F5344CB8AC3E}">
        <p14:creationId xmlns:p14="http://schemas.microsoft.com/office/powerpoint/2010/main" val="8779031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3.6 </a:t>
            </a:r>
            <a:r>
              <a:rPr lang="zh-CN" altLang="en-US" sz="2000" dirty="0">
                <a:solidFill>
                  <a:srgbClr val="002B41"/>
                </a:solidFill>
                <a:latin typeface="微软雅黑" panose="020B0503020204020204" pitchFamily="34" charset="-122"/>
                <a:ea typeface="微软雅黑" panose="020B0503020204020204" pitchFamily="34" charset="-122"/>
              </a:rPr>
              <a:t>风格滤镜：把素材转换成手绘风格</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050926"/>
            <a:ext cx="9944100" cy="2951898"/>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展开检查器面板后点击“特效”选项卡，在“风格”下拉菜单中选择“中国毛笔”，设置“风格化比例”参数为</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。展开“全局混合”卷展栏，把播放头拖到</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秒处后为“混合”参数创建关键帧。把播放头拖到</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秒处，设置“混合”参数为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在特效库面板中双击应用“</a:t>
            </a:r>
            <a:r>
              <a:rPr lang="en-US" altLang="zh-CN" dirty="0">
                <a:latin typeface="微软雅黑" panose="020B0503020204020204" pitchFamily="34" charset="-122"/>
                <a:ea typeface="微软雅黑" panose="020B0503020204020204" pitchFamily="34" charset="-122"/>
              </a:rPr>
              <a:t>Fusion</a:t>
            </a:r>
            <a:r>
              <a:rPr lang="zh-CN" altLang="en-US" dirty="0">
                <a:latin typeface="微软雅黑" panose="020B0503020204020204" pitchFamily="34" charset="-122"/>
                <a:ea typeface="微软雅黑" panose="020B0503020204020204" pitchFamily="34" charset="-122"/>
              </a:rPr>
              <a:t>风格化”中的“铅笔素描”效果器，在检查器面板中勾选“彩色素描”复选框，设置“画笔力度”参数为</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，“画笔检测阈值”参数为</a:t>
            </a:r>
            <a:r>
              <a:rPr lang="en-US" altLang="zh-CN" dirty="0">
                <a:latin typeface="微软雅黑" panose="020B0503020204020204" pitchFamily="34" charset="-122"/>
                <a:ea typeface="微软雅黑" panose="020B0503020204020204" pitchFamily="34" charset="-122"/>
              </a:rPr>
              <a:t>0.1</a:t>
            </a:r>
            <a:r>
              <a:rPr lang="zh-CN" altLang="en-US" dirty="0">
                <a:latin typeface="微软雅黑" panose="020B0503020204020204" pitchFamily="34" charset="-122"/>
                <a:ea typeface="微软雅黑" panose="020B0503020204020204" pitchFamily="34" charset="-122"/>
              </a:rPr>
              <a:t>。设置“色调调整幅度”参数为</a:t>
            </a:r>
            <a:r>
              <a:rPr lang="en-US" altLang="zh-CN" dirty="0">
                <a:latin typeface="微软雅黑" panose="020B0503020204020204" pitchFamily="34" charset="-122"/>
                <a:ea typeface="微软雅黑" panose="020B0503020204020204" pitchFamily="34" charset="-122"/>
              </a:rPr>
              <a:t>0.5</a:t>
            </a:r>
            <a:r>
              <a:rPr lang="zh-CN" altLang="en-US" dirty="0">
                <a:latin typeface="微软雅黑" panose="020B0503020204020204" pitchFamily="34" charset="-122"/>
                <a:ea typeface="微软雅黑" panose="020B0503020204020204" pitchFamily="34" charset="-122"/>
              </a:rPr>
              <a:t>，“阴影级别”参数为</a:t>
            </a:r>
            <a:r>
              <a:rPr lang="en-US" altLang="zh-CN" dirty="0">
                <a:latin typeface="微软雅黑" panose="020B0503020204020204" pitchFamily="34" charset="-122"/>
                <a:ea typeface="微软雅黑" panose="020B0503020204020204" pitchFamily="34" charset="-122"/>
              </a:rPr>
              <a:t>0.7</a:t>
            </a:r>
            <a:r>
              <a:rPr lang="zh-CN" altLang="en-US" dirty="0">
                <a:latin typeface="微软雅黑" panose="020B0503020204020204" pitchFamily="34" charset="-122"/>
                <a:ea typeface="微软雅黑" panose="020B0503020204020204" pitchFamily="34" charset="-122"/>
              </a:rPr>
              <a:t>，“更多阴影”参数为</a:t>
            </a:r>
            <a:r>
              <a:rPr lang="en-US" altLang="zh-CN" dirty="0">
                <a:latin typeface="微软雅黑" panose="020B0503020204020204" pitchFamily="34" charset="-122"/>
                <a:ea typeface="微软雅黑" panose="020B0503020204020204" pitchFamily="34" charset="-122"/>
              </a:rPr>
              <a:t>0.01</a:t>
            </a:r>
            <a:r>
              <a:rPr lang="zh-CN" altLang="en-US" dirty="0">
                <a:latin typeface="微软雅黑" panose="020B0503020204020204" pitchFamily="34" charset="-122"/>
                <a:ea typeface="微软雅黑" panose="020B0503020204020204" pitchFamily="34" charset="-122"/>
              </a:rPr>
              <a:t>。</a:t>
            </a:r>
          </a:p>
          <a:p>
            <a:pPr>
              <a:lnSpc>
                <a:spcPct val="150000"/>
              </a:lnSpc>
            </a:pPr>
            <a:endParaRPr lang="en-US" altLang="zh-CN"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9406495B-F18D-3789-AAE9-4139398464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92922" y="3729841"/>
            <a:ext cx="2566421" cy="1633731"/>
          </a:xfrm>
          <a:prstGeom prst="rect">
            <a:avLst/>
          </a:prstGeom>
        </p:spPr>
      </p:pic>
      <p:pic>
        <p:nvPicPr>
          <p:cNvPr id="9" name="图片 8">
            <a:extLst>
              <a:ext uri="{FF2B5EF4-FFF2-40B4-BE49-F238E27FC236}">
                <a16:creationId xmlns:a16="http://schemas.microsoft.com/office/drawing/2014/main" id="{F1D3C8E6-586A-FC15-9765-8B27EC03FA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36803" y="3729841"/>
            <a:ext cx="2566421" cy="2944374"/>
          </a:xfrm>
          <a:prstGeom prst="rect">
            <a:avLst/>
          </a:prstGeom>
        </p:spPr>
      </p:pic>
    </p:spTree>
    <p:extLst>
      <p:ext uri="{BB962C8B-B14F-4D97-AF65-F5344CB8AC3E}">
        <p14:creationId xmlns:p14="http://schemas.microsoft.com/office/powerpoint/2010/main" val="2139074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3.6 </a:t>
            </a:r>
            <a:r>
              <a:rPr lang="zh-CN" altLang="en-US" sz="2000" dirty="0">
                <a:solidFill>
                  <a:srgbClr val="002B41"/>
                </a:solidFill>
                <a:latin typeface="微软雅黑" panose="020B0503020204020204" pitchFamily="34" charset="-122"/>
                <a:ea typeface="微软雅黑" panose="020B0503020204020204" pitchFamily="34" charset="-122"/>
              </a:rPr>
              <a:t>风格滤镜：把素材转换成手绘风格</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展开“全局混合”卷展栏，把播放头拖到</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秒处后为“混合”参数创建关键帧。把播放头拖到</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秒处，设置“混合”参数为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a:t>
            </a:r>
          </a:p>
        </p:txBody>
      </p:sp>
      <p:pic>
        <p:nvPicPr>
          <p:cNvPr id="5" name="图片 4">
            <a:extLst>
              <a:ext uri="{FF2B5EF4-FFF2-40B4-BE49-F238E27FC236}">
                <a16:creationId xmlns:a16="http://schemas.microsoft.com/office/drawing/2014/main" id="{43D40EA0-6FC1-B8EB-444A-F919AE04545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7994" y="2772534"/>
            <a:ext cx="6096012" cy="2703582"/>
          </a:xfrm>
          <a:prstGeom prst="rect">
            <a:avLst/>
          </a:prstGeom>
        </p:spPr>
      </p:pic>
    </p:spTree>
    <p:extLst>
      <p:ext uri="{BB962C8B-B14F-4D97-AF65-F5344CB8AC3E}">
        <p14:creationId xmlns:p14="http://schemas.microsoft.com/office/powerpoint/2010/main" val="3428425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3.1 </a:t>
            </a:r>
            <a:r>
              <a:rPr lang="zh-CN" altLang="en-US" sz="2000" dirty="0">
                <a:solidFill>
                  <a:srgbClr val="002B41"/>
                </a:solidFill>
                <a:latin typeface="微软雅黑" panose="020B0503020204020204" pitchFamily="34" charset="-122"/>
                <a:ea typeface="微软雅黑" panose="020B0503020204020204" pitchFamily="34" charset="-122"/>
              </a:rPr>
              <a:t>遮幅填充：把横屏视频切换成竖屏</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点击检视器面板右上角的     按钮，在弹出的菜单中选择“自定义时间线设置”。在打开的窗口中取消“使用项目设置”复选框的勾选，然后在“分辨率不匹配”下拉菜单中选择“不调整原图大小并裁切超出部分”。点击“</a:t>
            </a:r>
            <a:r>
              <a:rPr lang="en-US" altLang="zh-CN" dirty="0">
                <a:latin typeface="微软雅黑" panose="020B0503020204020204" pitchFamily="34" charset="-122"/>
                <a:ea typeface="微软雅黑" panose="020B0503020204020204" pitchFamily="34" charset="-122"/>
              </a:rPr>
              <a:t>OK”</a:t>
            </a:r>
            <a:r>
              <a:rPr lang="zh-CN" altLang="en-US" dirty="0">
                <a:latin typeface="微软雅黑" panose="020B0503020204020204" pitchFamily="34" charset="-122"/>
                <a:ea typeface="微软雅黑" panose="020B0503020204020204" pitchFamily="34" charset="-122"/>
              </a:rPr>
              <a:t>按钮，画面就会填满所有区域。</a:t>
            </a:r>
          </a:p>
        </p:txBody>
      </p:sp>
      <p:pic>
        <p:nvPicPr>
          <p:cNvPr id="7" name="图片 6">
            <a:extLst>
              <a:ext uri="{FF2B5EF4-FFF2-40B4-BE49-F238E27FC236}">
                <a16:creationId xmlns:a16="http://schemas.microsoft.com/office/drawing/2014/main" id="{E36417D5-D419-1CF6-560F-FE02A31F36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1313" y="2990915"/>
            <a:ext cx="3649373" cy="2831914"/>
          </a:xfrm>
          <a:prstGeom prst="rect">
            <a:avLst/>
          </a:prstGeom>
        </p:spPr>
      </p:pic>
      <p:pic>
        <p:nvPicPr>
          <p:cNvPr id="9" name="图片 8">
            <a:extLst>
              <a:ext uri="{FF2B5EF4-FFF2-40B4-BE49-F238E27FC236}">
                <a16:creationId xmlns:a16="http://schemas.microsoft.com/office/drawing/2014/main" id="{06BE6CCF-EE91-3998-DB9D-4369D243B6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6150" y="1668936"/>
            <a:ext cx="288000" cy="288000"/>
          </a:xfrm>
          <a:prstGeom prst="rect">
            <a:avLst/>
          </a:prstGeom>
        </p:spPr>
      </p:pic>
      <p:pic>
        <p:nvPicPr>
          <p:cNvPr id="10" name="图形 9" descr="游标 纯色填充">
            <a:extLst>
              <a:ext uri="{FF2B5EF4-FFF2-40B4-BE49-F238E27FC236}">
                <a16:creationId xmlns:a16="http://schemas.microsoft.com/office/drawing/2014/main" id="{8632AC46-CBAC-33FA-E0F8-CF73B5F495E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3527778">
            <a:off x="5825998" y="4776651"/>
            <a:ext cx="540000" cy="540000"/>
          </a:xfrm>
          <a:prstGeom prst="rect">
            <a:avLst/>
          </a:prstGeom>
        </p:spPr>
      </p:pic>
    </p:spTree>
    <p:extLst>
      <p:ext uri="{BB962C8B-B14F-4D97-AF65-F5344CB8AC3E}">
        <p14:creationId xmlns:p14="http://schemas.microsoft.com/office/powerpoint/2010/main" val="9445556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3.6 </a:t>
            </a:r>
            <a:r>
              <a:rPr lang="zh-CN" altLang="en-US" sz="2000" dirty="0">
                <a:solidFill>
                  <a:srgbClr val="002B41"/>
                </a:solidFill>
                <a:latin typeface="微软雅黑" panose="020B0503020204020204" pitchFamily="34" charset="-122"/>
                <a:ea typeface="微软雅黑" panose="020B0503020204020204" pitchFamily="34" charset="-122"/>
              </a:rPr>
              <a:t>风格滤镜：把素材转换成手绘风格</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在特效库面板中双击应用“</a:t>
            </a:r>
            <a:r>
              <a:rPr lang="en-US" altLang="zh-CN" dirty="0">
                <a:latin typeface="微软雅黑" panose="020B0503020204020204" pitchFamily="34" charset="-122"/>
                <a:ea typeface="微软雅黑" panose="020B0503020204020204" pitchFamily="34" charset="-122"/>
              </a:rPr>
              <a:t>Fusion</a:t>
            </a:r>
            <a:r>
              <a:rPr lang="zh-CN" altLang="en-US" dirty="0">
                <a:latin typeface="微软雅黑" panose="020B0503020204020204" pitchFamily="34" charset="-122"/>
                <a:ea typeface="微软雅黑" panose="020B0503020204020204" pitchFamily="34" charset="-122"/>
              </a:rPr>
              <a:t>风格化”中的“抽象画”效果器，在检查器面板中设置“预模糊”参数为</a:t>
            </a:r>
            <a:r>
              <a:rPr lang="en-US" altLang="zh-CN" dirty="0">
                <a:latin typeface="微软雅黑" panose="020B0503020204020204" pitchFamily="34" charset="-122"/>
                <a:ea typeface="微软雅黑" panose="020B0503020204020204" pitchFamily="34" charset="-122"/>
              </a:rPr>
              <a:t>0.3</a:t>
            </a:r>
            <a:r>
              <a:rPr lang="zh-CN" altLang="en-US" dirty="0">
                <a:latin typeface="微软雅黑" panose="020B0503020204020204" pitchFamily="34" charset="-122"/>
                <a:ea typeface="微软雅黑" panose="020B0503020204020204" pitchFamily="34" charset="-122"/>
              </a:rPr>
              <a:t>，“抽象强度”参数为</a:t>
            </a:r>
            <a:r>
              <a:rPr lang="en-US" altLang="zh-CN" dirty="0">
                <a:latin typeface="微软雅黑" panose="020B0503020204020204" pitchFamily="34" charset="-122"/>
                <a:ea typeface="微软雅黑" panose="020B0503020204020204" pitchFamily="34" charset="-122"/>
              </a:rPr>
              <a:t>0.1</a:t>
            </a:r>
            <a:r>
              <a:rPr lang="zh-CN" altLang="en-US" dirty="0">
                <a:latin typeface="微软雅黑" panose="020B0503020204020204" pitchFamily="34" charset="-122"/>
                <a:ea typeface="微软雅黑" panose="020B0503020204020204" pitchFamily="34" charset="-122"/>
              </a:rPr>
              <a:t>，“重复抽象”参数为</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。在“量化控制”卷展栏中勾选“量化”复选框，设置“步数”参数为</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a:t>
            </a:r>
          </a:p>
        </p:txBody>
      </p:sp>
      <p:pic>
        <p:nvPicPr>
          <p:cNvPr id="3" name="图片 2">
            <a:extLst>
              <a:ext uri="{FF2B5EF4-FFF2-40B4-BE49-F238E27FC236}">
                <a16:creationId xmlns:a16="http://schemas.microsoft.com/office/drawing/2014/main" id="{E5C593E8-27D4-CB3F-BB61-77A0C9B0361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663663" y="2913596"/>
            <a:ext cx="6864672" cy="3637919"/>
          </a:xfrm>
          <a:prstGeom prst="rect">
            <a:avLst/>
          </a:prstGeom>
        </p:spPr>
      </p:pic>
      <p:pic>
        <p:nvPicPr>
          <p:cNvPr id="6" name="图形 5" descr="游标 纯色填充">
            <a:extLst>
              <a:ext uri="{FF2B5EF4-FFF2-40B4-BE49-F238E27FC236}">
                <a16:creationId xmlns:a16="http://schemas.microsoft.com/office/drawing/2014/main" id="{8F4ED456-1B1D-550B-E82E-3C1572A488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65919">
            <a:off x="2741348" y="3675601"/>
            <a:ext cx="540000" cy="540000"/>
          </a:xfrm>
          <a:prstGeom prst="rect">
            <a:avLst/>
          </a:prstGeom>
        </p:spPr>
      </p:pic>
    </p:spTree>
    <p:extLst>
      <p:ext uri="{BB962C8B-B14F-4D97-AF65-F5344CB8AC3E}">
        <p14:creationId xmlns:p14="http://schemas.microsoft.com/office/powerpoint/2010/main" val="4347422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3.6 </a:t>
            </a:r>
            <a:r>
              <a:rPr lang="zh-CN" altLang="en-US" sz="2000" dirty="0">
                <a:solidFill>
                  <a:srgbClr val="002B41"/>
                </a:solidFill>
                <a:latin typeface="微软雅黑" panose="020B0503020204020204" pitchFamily="34" charset="-122"/>
                <a:ea typeface="微软雅黑" panose="020B0503020204020204" pitchFamily="34" charset="-122"/>
              </a:rPr>
              <a:t>风格滤镜：把素材转换成手绘风格</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在“绘制边缘控制”卷展栏中设置“边缘强度”参数为</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，“边缘检测阈值”参数为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。展开“全局混合”卷展栏，把播放头拖到</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秒处后为“混合”参数创建关键帧。把播放头拖到</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秒处，设置“混合”参数为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a:t>
            </a:r>
          </a:p>
        </p:txBody>
      </p:sp>
      <p:pic>
        <p:nvPicPr>
          <p:cNvPr id="7" name="图片 6">
            <a:extLst>
              <a:ext uri="{FF2B5EF4-FFF2-40B4-BE49-F238E27FC236}">
                <a16:creationId xmlns:a16="http://schemas.microsoft.com/office/drawing/2014/main" id="{3AF5C5A9-D8C4-BA34-6183-F63CA6B8D0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17911" y="2947223"/>
            <a:ext cx="6096012" cy="3011430"/>
          </a:xfrm>
          <a:prstGeom prst="rect">
            <a:avLst/>
          </a:prstGeom>
        </p:spPr>
      </p:pic>
    </p:spTree>
    <p:extLst>
      <p:ext uri="{BB962C8B-B14F-4D97-AF65-F5344CB8AC3E}">
        <p14:creationId xmlns:p14="http://schemas.microsoft.com/office/powerpoint/2010/main" val="36804767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3.6 </a:t>
            </a:r>
            <a:r>
              <a:rPr lang="zh-CN" altLang="en-US" sz="2000" dirty="0">
                <a:solidFill>
                  <a:srgbClr val="002B41"/>
                </a:solidFill>
                <a:latin typeface="微软雅黑" panose="020B0503020204020204" pitchFamily="34" charset="-122"/>
                <a:ea typeface="微软雅黑" panose="020B0503020204020204" pitchFamily="34" charset="-122"/>
              </a:rPr>
              <a:t>风格滤镜：把素材转换成手绘风格</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在“绘制边缘控制”卷展栏中设置“边缘强度”参数为</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，“边缘检测阈值”参数为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。展开“全局混合”卷展栏，把播放头拖到</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秒处后为“混合”参数创建关键帧。把播放头拖到</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秒处，设置“混合”参数为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a:t>
            </a:r>
          </a:p>
        </p:txBody>
      </p:sp>
      <p:pic>
        <p:nvPicPr>
          <p:cNvPr id="7" name="图片 6">
            <a:extLst>
              <a:ext uri="{FF2B5EF4-FFF2-40B4-BE49-F238E27FC236}">
                <a16:creationId xmlns:a16="http://schemas.microsoft.com/office/drawing/2014/main" id="{3AF5C5A9-D8C4-BA34-6183-F63CA6B8D0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17911" y="2947223"/>
            <a:ext cx="6096012" cy="3011430"/>
          </a:xfrm>
          <a:prstGeom prst="rect">
            <a:avLst/>
          </a:prstGeom>
        </p:spPr>
      </p:pic>
    </p:spTree>
    <p:extLst>
      <p:ext uri="{BB962C8B-B14F-4D97-AF65-F5344CB8AC3E}">
        <p14:creationId xmlns:p14="http://schemas.microsoft.com/office/powerpoint/2010/main" val="22461515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3.6 </a:t>
            </a:r>
            <a:r>
              <a:rPr lang="zh-CN" altLang="en-US" sz="2000" dirty="0">
                <a:solidFill>
                  <a:srgbClr val="002B41"/>
                </a:solidFill>
                <a:latin typeface="微软雅黑" panose="020B0503020204020204" pitchFamily="34" charset="-122"/>
                <a:ea typeface="微软雅黑" panose="020B0503020204020204" pitchFamily="34" charset="-122"/>
              </a:rPr>
              <a:t>风格滤镜：把素材转换成手绘风格</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在特效库面板中双击应用“</a:t>
            </a:r>
            <a:r>
              <a:rPr lang="en-US" altLang="zh-CN" dirty="0">
                <a:latin typeface="微软雅黑" panose="020B0503020204020204" pitchFamily="34" charset="-122"/>
                <a:ea typeface="微软雅黑" panose="020B0503020204020204" pitchFamily="34" charset="-122"/>
              </a:rPr>
              <a:t>Fusion</a:t>
            </a:r>
            <a:r>
              <a:rPr lang="zh-CN" altLang="en-US" dirty="0">
                <a:latin typeface="微软雅黑" panose="020B0503020204020204" pitchFamily="34" charset="-122"/>
                <a:ea typeface="微软雅黑" panose="020B0503020204020204" pitchFamily="34" charset="-122"/>
              </a:rPr>
              <a:t>风格化”中的“暗角”效果器，在检查器面板中设置“柔化”参数为</a:t>
            </a:r>
            <a:r>
              <a:rPr lang="en-US" altLang="zh-CN" dirty="0">
                <a:latin typeface="微软雅黑" panose="020B0503020204020204" pitchFamily="34" charset="-122"/>
                <a:ea typeface="微软雅黑" panose="020B0503020204020204" pitchFamily="34" charset="-122"/>
              </a:rPr>
              <a:t>0.75</a:t>
            </a:r>
            <a:r>
              <a:rPr lang="zh-CN" altLang="en-US" dirty="0">
                <a:latin typeface="微软雅黑" panose="020B0503020204020204" pitchFamily="34" charset="-122"/>
                <a:ea typeface="微软雅黑" panose="020B0503020204020204" pitchFamily="34" charset="-122"/>
              </a:rPr>
              <a:t>。展开“全局混合”卷展栏，把播放头拖到</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秒处后为“混合”参数创建关键帧。把播放头拖到</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秒处，设置“混合”参数为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a:t>
            </a:r>
          </a:p>
        </p:txBody>
      </p:sp>
      <p:pic>
        <p:nvPicPr>
          <p:cNvPr id="3" name="图片 2">
            <a:extLst>
              <a:ext uri="{FF2B5EF4-FFF2-40B4-BE49-F238E27FC236}">
                <a16:creationId xmlns:a16="http://schemas.microsoft.com/office/drawing/2014/main" id="{75615FFF-695B-7273-F792-52E6020748E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663663" y="2913596"/>
            <a:ext cx="6864672" cy="3637918"/>
          </a:xfrm>
          <a:prstGeom prst="rect">
            <a:avLst/>
          </a:prstGeom>
        </p:spPr>
      </p:pic>
      <p:pic>
        <p:nvPicPr>
          <p:cNvPr id="5" name="图形 4" descr="游标 纯色填充">
            <a:extLst>
              <a:ext uri="{FF2B5EF4-FFF2-40B4-BE49-F238E27FC236}">
                <a16:creationId xmlns:a16="http://schemas.microsoft.com/office/drawing/2014/main" id="{3CD5B520-8F07-C226-A345-6146572DD33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65919">
            <a:off x="3884348" y="3689890"/>
            <a:ext cx="540000" cy="540000"/>
          </a:xfrm>
          <a:prstGeom prst="rect">
            <a:avLst/>
          </a:prstGeom>
        </p:spPr>
      </p:pic>
    </p:spTree>
    <p:extLst>
      <p:ext uri="{BB962C8B-B14F-4D97-AF65-F5344CB8AC3E}">
        <p14:creationId xmlns:p14="http://schemas.microsoft.com/office/powerpoint/2010/main" val="6085452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3.7 </a:t>
            </a:r>
            <a:r>
              <a:rPr lang="zh-CN" altLang="en-US" sz="2000" dirty="0">
                <a:solidFill>
                  <a:srgbClr val="002B41"/>
                </a:solidFill>
                <a:latin typeface="微软雅黑" panose="020B0503020204020204" pitchFamily="34" charset="-122"/>
                <a:ea typeface="微软雅黑" panose="020B0503020204020204" pitchFamily="34" charset="-122"/>
              </a:rPr>
              <a:t>特效组合：模拟镜头动态对焦效果</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在媒体池里导入教学素材，把素材插入到时间线上。把播放头拖到</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秒处，展开检查器面板，为“缩放”参数创建关键帧。</a:t>
            </a:r>
          </a:p>
        </p:txBody>
      </p:sp>
      <p:pic>
        <p:nvPicPr>
          <p:cNvPr id="3" name="图片 2">
            <a:extLst>
              <a:ext uri="{FF2B5EF4-FFF2-40B4-BE49-F238E27FC236}">
                <a16:creationId xmlns:a16="http://schemas.microsoft.com/office/drawing/2014/main" id="{75615FFF-695B-7273-F792-52E6020748E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663664" y="2913596"/>
            <a:ext cx="6864670" cy="3637918"/>
          </a:xfrm>
          <a:prstGeom prst="rect">
            <a:avLst/>
          </a:prstGeom>
        </p:spPr>
      </p:pic>
      <p:pic>
        <p:nvPicPr>
          <p:cNvPr id="5" name="图形 4" descr="游标 纯色填充">
            <a:extLst>
              <a:ext uri="{FF2B5EF4-FFF2-40B4-BE49-F238E27FC236}">
                <a16:creationId xmlns:a16="http://schemas.microsoft.com/office/drawing/2014/main" id="{3CD5B520-8F07-C226-A345-6146572DD33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577756">
            <a:off x="9065948" y="3540597"/>
            <a:ext cx="540000" cy="540000"/>
          </a:xfrm>
          <a:prstGeom prst="rect">
            <a:avLst/>
          </a:prstGeom>
        </p:spPr>
      </p:pic>
      <p:pic>
        <p:nvPicPr>
          <p:cNvPr id="6" name="图形 5" descr="游标 纯色填充">
            <a:extLst>
              <a:ext uri="{FF2B5EF4-FFF2-40B4-BE49-F238E27FC236}">
                <a16:creationId xmlns:a16="http://schemas.microsoft.com/office/drawing/2014/main" id="{A9F24244-1E2E-89B6-86C2-70B8FA6C0CD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409142">
            <a:off x="5251184" y="4761443"/>
            <a:ext cx="540000" cy="540000"/>
          </a:xfrm>
          <a:prstGeom prst="rect">
            <a:avLst/>
          </a:prstGeom>
        </p:spPr>
      </p:pic>
    </p:spTree>
    <p:extLst>
      <p:ext uri="{BB962C8B-B14F-4D97-AF65-F5344CB8AC3E}">
        <p14:creationId xmlns:p14="http://schemas.microsoft.com/office/powerpoint/2010/main" val="34294978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3.7 </a:t>
            </a:r>
            <a:r>
              <a:rPr lang="zh-CN" altLang="en-US" sz="2000" dirty="0">
                <a:solidFill>
                  <a:srgbClr val="002B41"/>
                </a:solidFill>
                <a:latin typeface="微软雅黑" panose="020B0503020204020204" pitchFamily="34" charset="-122"/>
                <a:ea typeface="微软雅黑" panose="020B0503020204020204" pitchFamily="34" charset="-122"/>
              </a:rPr>
              <a:t>特效组合：模拟镜头动态对焦效果</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把播放头拖到</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秒处，设置“缩放”参数为</a:t>
            </a: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。继续把播放头拖到</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秒处，设置“缩放”参数为</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秒</a:t>
            </a:r>
            <a:r>
              <a:rPr lang="en-US" altLang="zh-CN" dirty="0">
                <a:latin typeface="微软雅黑" panose="020B0503020204020204" pitchFamily="34" charset="-122"/>
                <a:ea typeface="微软雅黑" panose="020B0503020204020204" pitchFamily="34" charset="-122"/>
              </a:rPr>
              <a:t>20</a:t>
            </a:r>
            <a:r>
              <a:rPr lang="zh-CN" altLang="en-US" dirty="0">
                <a:latin typeface="微软雅黑" panose="020B0503020204020204" pitchFamily="34" charset="-122"/>
                <a:ea typeface="微软雅黑" panose="020B0503020204020204" pitchFamily="34" charset="-122"/>
              </a:rPr>
              <a:t>帧处插入一个关键帧。把播放头拖到</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秒处，设置“缩放”参数为</a:t>
            </a:r>
            <a:r>
              <a:rPr lang="en-US" altLang="zh-CN" dirty="0">
                <a:latin typeface="微软雅黑" panose="020B0503020204020204" pitchFamily="34" charset="-122"/>
                <a:ea typeface="微软雅黑" panose="020B0503020204020204" pitchFamily="34" charset="-122"/>
              </a:rPr>
              <a:t>1.3</a:t>
            </a:r>
            <a:r>
              <a:rPr lang="zh-CN" altLang="en-US" dirty="0">
                <a:latin typeface="微软雅黑" panose="020B0503020204020204" pitchFamily="34" charset="-122"/>
                <a:ea typeface="微软雅黑" panose="020B0503020204020204" pitchFamily="34" charset="-122"/>
              </a:rPr>
              <a:t>，把播放头拖到</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秒</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帧处，设置“缩放”参数为</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p>
        </p:txBody>
      </p:sp>
      <p:pic>
        <p:nvPicPr>
          <p:cNvPr id="8" name="图片 7">
            <a:extLst>
              <a:ext uri="{FF2B5EF4-FFF2-40B4-BE49-F238E27FC236}">
                <a16:creationId xmlns:a16="http://schemas.microsoft.com/office/drawing/2014/main" id="{686CA15E-5941-DDED-9D2E-CDE5E0CE5E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7994" y="3051998"/>
            <a:ext cx="6096012" cy="2554229"/>
          </a:xfrm>
          <a:prstGeom prst="rect">
            <a:avLst/>
          </a:prstGeom>
        </p:spPr>
      </p:pic>
    </p:spTree>
    <p:extLst>
      <p:ext uri="{BB962C8B-B14F-4D97-AF65-F5344CB8AC3E}">
        <p14:creationId xmlns:p14="http://schemas.microsoft.com/office/powerpoint/2010/main" val="24188201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3.7 </a:t>
            </a:r>
            <a:r>
              <a:rPr lang="zh-CN" altLang="en-US" sz="2000" dirty="0">
                <a:solidFill>
                  <a:srgbClr val="002B41"/>
                </a:solidFill>
                <a:latin typeface="微软雅黑" panose="020B0503020204020204" pitchFamily="34" charset="-122"/>
                <a:ea typeface="微软雅黑" panose="020B0503020204020204" pitchFamily="34" charset="-122"/>
              </a:rPr>
              <a:t>特效组合：模拟镜头动态对焦效果</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098560"/>
            <a:ext cx="9944100" cy="2536400"/>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展开特效库面板，双击应用“</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变换”中的“摄影机晃动”效果器。在检查器面板中点击“特效”选项卡，设置“运动幅度”参数为</a:t>
            </a:r>
            <a:r>
              <a:rPr lang="en-US" altLang="zh-CN" dirty="0">
                <a:latin typeface="微软雅黑" panose="020B0503020204020204" pitchFamily="34" charset="-122"/>
                <a:ea typeface="微软雅黑" panose="020B0503020204020204" pitchFamily="34" charset="-122"/>
              </a:rPr>
              <a:t>0.3</a:t>
            </a:r>
            <a:r>
              <a:rPr lang="zh-CN" altLang="en-US" dirty="0">
                <a:latin typeface="微软雅黑" panose="020B0503020204020204" pitchFamily="34" charset="-122"/>
                <a:ea typeface="微软雅黑" panose="020B0503020204020204" pitchFamily="34" charset="-122"/>
              </a:rPr>
              <a:t>，“运动速度”参数为</a:t>
            </a:r>
            <a:r>
              <a:rPr lang="en-US" altLang="zh-CN" dirty="0">
                <a:latin typeface="微软雅黑" panose="020B0503020204020204" pitchFamily="34" charset="-122"/>
                <a:ea typeface="微软雅黑" panose="020B0503020204020204" pitchFamily="34" charset="-122"/>
              </a:rPr>
              <a:t>0.2</a:t>
            </a:r>
            <a:r>
              <a:rPr lang="zh-CN" altLang="en-US" dirty="0">
                <a:latin typeface="微软雅黑" panose="020B0503020204020204" pitchFamily="34" charset="-122"/>
                <a:ea typeface="微软雅黑" panose="020B0503020204020204" pitchFamily="34" charset="-122"/>
              </a:rPr>
              <a:t>。在 “边框类型”下拉菜单中选择“反射” 。</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在特效库面板中双击应用“</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模糊”中的“镜头模糊”效果器。在检查器面板的“控制”卷展栏中设置“高光”参数为</a:t>
            </a:r>
            <a:r>
              <a:rPr lang="en-US" altLang="zh-CN" dirty="0">
                <a:latin typeface="微软雅黑" panose="020B0503020204020204" pitchFamily="34" charset="-122"/>
                <a:ea typeface="微软雅黑" panose="020B0503020204020204" pitchFamily="34" charset="-122"/>
              </a:rPr>
              <a:t>0.6</a:t>
            </a:r>
            <a:r>
              <a:rPr lang="zh-CN" altLang="en-US" dirty="0">
                <a:latin typeface="微软雅黑" panose="020B0503020204020204" pitchFamily="34" charset="-122"/>
                <a:ea typeface="微软雅黑" panose="020B0503020204020204" pitchFamily="34" charset="-122"/>
              </a:rPr>
              <a:t>，“折反射”参数为</a:t>
            </a:r>
            <a:r>
              <a:rPr lang="en-US" altLang="zh-CN" dirty="0">
                <a:latin typeface="微软雅黑" panose="020B0503020204020204" pitchFamily="34" charset="-122"/>
                <a:ea typeface="微软雅黑" panose="020B0503020204020204" pitchFamily="34" charset="-122"/>
              </a:rPr>
              <a:t>0.3</a:t>
            </a:r>
            <a:r>
              <a:rPr lang="zh-CN" altLang="en-US" dirty="0">
                <a:latin typeface="微软雅黑" panose="020B0503020204020204" pitchFamily="34" charset="-122"/>
                <a:ea typeface="微软雅黑" panose="020B0503020204020204" pitchFamily="34" charset="-122"/>
              </a:rPr>
              <a:t>。把播放头拖到</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秒处，设置“模糊大小”参数为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后创建关键帧，把播放头拖到</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秒处，设置“模糊大小”参数为</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0CE085B6-165B-DC9F-3AB6-A6F2A29EE8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46314" y="3777802"/>
            <a:ext cx="2566421" cy="2490221"/>
          </a:xfrm>
          <a:prstGeom prst="rect">
            <a:avLst/>
          </a:prstGeom>
        </p:spPr>
      </p:pic>
      <p:pic>
        <p:nvPicPr>
          <p:cNvPr id="7" name="图片 6">
            <a:extLst>
              <a:ext uri="{FF2B5EF4-FFF2-40B4-BE49-F238E27FC236}">
                <a16:creationId xmlns:a16="http://schemas.microsoft.com/office/drawing/2014/main" id="{9400A2F8-0CAE-541B-22FC-FCE9741F71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5808" y="3780850"/>
            <a:ext cx="2566421" cy="2487173"/>
          </a:xfrm>
          <a:prstGeom prst="rect">
            <a:avLst/>
          </a:prstGeom>
        </p:spPr>
      </p:pic>
    </p:spTree>
    <p:extLst>
      <p:ext uri="{BB962C8B-B14F-4D97-AF65-F5344CB8AC3E}">
        <p14:creationId xmlns:p14="http://schemas.microsoft.com/office/powerpoint/2010/main" val="8251597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3.7 </a:t>
            </a:r>
            <a:r>
              <a:rPr lang="zh-CN" altLang="en-US" sz="2000" dirty="0">
                <a:solidFill>
                  <a:srgbClr val="002B41"/>
                </a:solidFill>
                <a:latin typeface="微软雅黑" panose="020B0503020204020204" pitchFamily="34" charset="-122"/>
                <a:ea typeface="微软雅黑" panose="020B0503020204020204" pitchFamily="34" charset="-122"/>
              </a:rPr>
              <a:t>特效组合：模拟镜头动态对焦效果</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把播放头拖到</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秒处，设置“模糊大小”参数为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。把播放头拖到</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秒</a:t>
            </a:r>
            <a:r>
              <a:rPr lang="en-US" altLang="zh-CN" dirty="0">
                <a:latin typeface="微软雅黑" panose="020B0503020204020204" pitchFamily="34" charset="-122"/>
                <a:ea typeface="微软雅黑" panose="020B0503020204020204" pitchFamily="34" charset="-122"/>
              </a:rPr>
              <a:t>20</a:t>
            </a:r>
            <a:r>
              <a:rPr lang="zh-CN" altLang="en-US" dirty="0">
                <a:latin typeface="微软雅黑" panose="020B0503020204020204" pitchFamily="34" charset="-122"/>
                <a:ea typeface="微软雅黑" panose="020B0503020204020204" pitchFamily="34" charset="-122"/>
              </a:rPr>
              <a:t>帧处，点击 按钮插入一个关键帧。把播放头拖到</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秒处，设置“模糊大小”参数为</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，把播放头拖到</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秒</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帧处，设置“缩放”参数为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a:t>
            </a:r>
          </a:p>
        </p:txBody>
      </p:sp>
      <p:pic>
        <p:nvPicPr>
          <p:cNvPr id="5" name="图片 4">
            <a:extLst>
              <a:ext uri="{FF2B5EF4-FFF2-40B4-BE49-F238E27FC236}">
                <a16:creationId xmlns:a16="http://schemas.microsoft.com/office/drawing/2014/main" id="{DDD682A3-23ED-5088-A9FB-6C717D0B27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7994" y="2943984"/>
            <a:ext cx="6096012" cy="2932182"/>
          </a:xfrm>
          <a:prstGeom prst="rect">
            <a:avLst/>
          </a:prstGeom>
        </p:spPr>
      </p:pic>
    </p:spTree>
    <p:extLst>
      <p:ext uri="{BB962C8B-B14F-4D97-AF65-F5344CB8AC3E}">
        <p14:creationId xmlns:p14="http://schemas.microsoft.com/office/powerpoint/2010/main" val="42611402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3.7 </a:t>
            </a:r>
            <a:r>
              <a:rPr lang="zh-CN" altLang="en-US" sz="2000" dirty="0">
                <a:solidFill>
                  <a:srgbClr val="002B41"/>
                </a:solidFill>
                <a:latin typeface="微软雅黑" panose="020B0503020204020204" pitchFamily="34" charset="-122"/>
                <a:ea typeface="微软雅黑" panose="020B0503020204020204" pitchFamily="34" charset="-122"/>
              </a:rPr>
              <a:t>特效组合：模拟镜头动态对焦效果</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在特效库的左侧点击“特效”选项卡，双击应用“</a:t>
            </a:r>
            <a:r>
              <a:rPr lang="en-US" altLang="zh-CN" dirty="0">
                <a:latin typeface="微软雅黑" panose="020B0503020204020204" pitchFamily="34" charset="-122"/>
                <a:ea typeface="微软雅黑" panose="020B0503020204020204" pitchFamily="34" charset="-122"/>
              </a:rPr>
              <a:t>Fusion</a:t>
            </a:r>
            <a:r>
              <a:rPr lang="zh-CN" altLang="en-US" dirty="0">
                <a:latin typeface="微软雅黑" panose="020B0503020204020204" pitchFamily="34" charset="-122"/>
                <a:ea typeface="微软雅黑" panose="020B0503020204020204" pitchFamily="34" charset="-122"/>
              </a:rPr>
              <a:t>特效”中的“</a:t>
            </a:r>
            <a:r>
              <a:rPr lang="en-US" altLang="zh-CN" dirty="0">
                <a:latin typeface="微软雅黑" panose="020B0503020204020204" pitchFamily="34" charset="-122"/>
                <a:ea typeface="微软雅黑" panose="020B0503020204020204" pitchFamily="34" charset="-122"/>
              </a:rPr>
              <a:t>Video Camera”</a:t>
            </a:r>
            <a:r>
              <a:rPr lang="zh-CN" altLang="en-US" dirty="0">
                <a:latin typeface="微软雅黑" panose="020B0503020204020204" pitchFamily="34" charset="-122"/>
                <a:ea typeface="微软雅黑" panose="020B0503020204020204" pitchFamily="34" charset="-122"/>
              </a:rPr>
              <a:t>效果器。</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在检查器面板中点击“</a:t>
            </a:r>
            <a:r>
              <a:rPr lang="en-US" altLang="zh-CN" dirty="0">
                <a:latin typeface="微软雅黑" panose="020B0503020204020204" pitchFamily="34" charset="-122"/>
                <a:ea typeface="微软雅黑" panose="020B0503020204020204" pitchFamily="34" charset="-122"/>
              </a:rPr>
              <a:t>Fusion”</a:t>
            </a:r>
            <a:r>
              <a:rPr lang="zh-CN" altLang="en-US" dirty="0">
                <a:latin typeface="微软雅黑" panose="020B0503020204020204" pitchFamily="34" charset="-122"/>
                <a:ea typeface="微软雅黑" panose="020B0503020204020204" pitchFamily="34" charset="-122"/>
              </a:rPr>
              <a:t>选项卡，点击“</a:t>
            </a:r>
            <a:r>
              <a:rPr lang="en-US" altLang="zh-CN" dirty="0">
                <a:latin typeface="微软雅黑" panose="020B0503020204020204" pitchFamily="34" charset="-122"/>
                <a:ea typeface="微软雅黑" panose="020B0503020204020204" pitchFamily="34" charset="-122"/>
              </a:rPr>
              <a:t>Video Camera”</a:t>
            </a:r>
            <a:r>
              <a:rPr lang="zh-CN" altLang="en-US" dirty="0">
                <a:latin typeface="微软雅黑" panose="020B0503020204020204" pitchFamily="34" charset="-122"/>
                <a:ea typeface="微软雅黑" panose="020B0503020204020204" pitchFamily="34" charset="-122"/>
              </a:rPr>
              <a:t>右侧的圆形开关将其关闭。在特效库中将“调整片段”拖到时间线的新轨道上，把调整片段与“</a:t>
            </a:r>
            <a:r>
              <a:rPr lang="en-US" altLang="zh-CN" dirty="0">
                <a:latin typeface="微软雅黑" panose="020B0503020204020204" pitchFamily="34" charset="-122"/>
                <a:ea typeface="微软雅黑" panose="020B0503020204020204" pitchFamily="34" charset="-122"/>
              </a:rPr>
              <a:t>V1”</a:t>
            </a:r>
            <a:r>
              <a:rPr lang="zh-CN" altLang="en-US" dirty="0">
                <a:latin typeface="微软雅黑" panose="020B0503020204020204" pitchFamily="34" charset="-122"/>
                <a:ea typeface="微软雅黑" panose="020B0503020204020204" pitchFamily="34" charset="-122"/>
              </a:rPr>
              <a:t>轨道的时长对齐。</a:t>
            </a:r>
          </a:p>
        </p:txBody>
      </p:sp>
      <p:pic>
        <p:nvPicPr>
          <p:cNvPr id="3" name="图片 2">
            <a:extLst>
              <a:ext uri="{FF2B5EF4-FFF2-40B4-BE49-F238E27FC236}">
                <a16:creationId xmlns:a16="http://schemas.microsoft.com/office/drawing/2014/main" id="{357012EC-9DF8-30FE-8001-A4D65E2F984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663664" y="2913596"/>
            <a:ext cx="6864670" cy="3637917"/>
          </a:xfrm>
          <a:prstGeom prst="rect">
            <a:avLst/>
          </a:prstGeom>
        </p:spPr>
      </p:pic>
      <p:pic>
        <p:nvPicPr>
          <p:cNvPr id="6" name="图形 5" descr="游标 纯色填充">
            <a:extLst>
              <a:ext uri="{FF2B5EF4-FFF2-40B4-BE49-F238E27FC236}">
                <a16:creationId xmlns:a16="http://schemas.microsoft.com/office/drawing/2014/main" id="{1246D92B-C3B6-33BE-14DA-F9D8A266428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8057557">
            <a:off x="8732574" y="5369397"/>
            <a:ext cx="540000" cy="540000"/>
          </a:xfrm>
          <a:prstGeom prst="rect">
            <a:avLst/>
          </a:prstGeom>
        </p:spPr>
      </p:pic>
      <p:pic>
        <p:nvPicPr>
          <p:cNvPr id="7" name="图形 6" descr="游标 纯色填充">
            <a:extLst>
              <a:ext uri="{FF2B5EF4-FFF2-40B4-BE49-F238E27FC236}">
                <a16:creationId xmlns:a16="http://schemas.microsoft.com/office/drawing/2014/main" id="{BD3C5441-67A7-2856-02ED-483D5AEA05B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395265">
            <a:off x="3301236" y="4605928"/>
            <a:ext cx="540000" cy="540000"/>
          </a:xfrm>
          <a:prstGeom prst="rect">
            <a:avLst/>
          </a:prstGeom>
        </p:spPr>
      </p:pic>
    </p:spTree>
    <p:extLst>
      <p:ext uri="{BB962C8B-B14F-4D97-AF65-F5344CB8AC3E}">
        <p14:creationId xmlns:p14="http://schemas.microsoft.com/office/powerpoint/2010/main" val="21000870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3.7 </a:t>
            </a:r>
            <a:r>
              <a:rPr lang="zh-CN" altLang="en-US" sz="2000" dirty="0">
                <a:solidFill>
                  <a:srgbClr val="002B41"/>
                </a:solidFill>
                <a:latin typeface="微软雅黑" panose="020B0503020204020204" pitchFamily="34" charset="-122"/>
                <a:ea typeface="微软雅黑" panose="020B0503020204020204" pitchFamily="34" charset="-122"/>
              </a:rPr>
              <a:t>特效组合：模拟镜头动态对焦效果</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选中“</a:t>
            </a:r>
            <a:r>
              <a:rPr lang="en-US" altLang="zh-CN" dirty="0">
                <a:latin typeface="微软雅黑" panose="020B0503020204020204" pitchFamily="34" charset="-122"/>
                <a:ea typeface="微软雅黑" panose="020B0503020204020204" pitchFamily="34" charset="-122"/>
              </a:rPr>
              <a:t>V1”</a:t>
            </a:r>
            <a:r>
              <a:rPr lang="zh-CN" altLang="en-US" dirty="0">
                <a:latin typeface="微软雅黑" panose="020B0503020204020204" pitchFamily="34" charset="-122"/>
                <a:ea typeface="微软雅黑" panose="020B0503020204020204" pitchFamily="34" charset="-122"/>
              </a:rPr>
              <a:t>轨道上的片段后按快捷键“</a:t>
            </a:r>
            <a:r>
              <a:rPr lang="en-US" altLang="zh-CN" dirty="0">
                <a:latin typeface="微软雅黑" panose="020B0503020204020204" pitchFamily="34" charset="-122"/>
                <a:ea typeface="微软雅黑" panose="020B0503020204020204" pitchFamily="34" charset="-122"/>
              </a:rPr>
              <a:t>Ctrl+C”</a:t>
            </a:r>
            <a:r>
              <a:rPr lang="zh-CN" altLang="en-US" dirty="0">
                <a:latin typeface="微软雅黑" panose="020B0503020204020204" pitchFamily="34" charset="-122"/>
                <a:ea typeface="微软雅黑" panose="020B0503020204020204" pitchFamily="34" charset="-122"/>
              </a:rPr>
              <a:t>，接下来选中“</a:t>
            </a:r>
            <a:r>
              <a:rPr lang="en-US" altLang="zh-CN" dirty="0">
                <a:latin typeface="微软雅黑" panose="020B0503020204020204" pitchFamily="34" charset="-122"/>
                <a:ea typeface="微软雅黑" panose="020B0503020204020204" pitchFamily="34" charset="-122"/>
              </a:rPr>
              <a:t>V2”</a:t>
            </a:r>
            <a:r>
              <a:rPr lang="zh-CN" altLang="en-US" dirty="0">
                <a:latin typeface="微软雅黑" panose="020B0503020204020204" pitchFamily="34" charset="-122"/>
                <a:ea typeface="微软雅黑" panose="020B0503020204020204" pitchFamily="34" charset="-122"/>
              </a:rPr>
              <a:t>轨道上的调整片段，按快捷键“</a:t>
            </a:r>
            <a:r>
              <a:rPr lang="en-US" altLang="zh-CN" dirty="0">
                <a:latin typeface="微软雅黑" panose="020B0503020204020204" pitchFamily="34" charset="-122"/>
                <a:ea typeface="微软雅黑" panose="020B0503020204020204" pitchFamily="34" charset="-122"/>
              </a:rPr>
              <a:t>Alt+V”</a:t>
            </a:r>
            <a:r>
              <a:rPr lang="zh-CN" altLang="en-US" dirty="0">
                <a:latin typeface="微软雅黑" panose="020B0503020204020204" pitchFamily="34" charset="-122"/>
                <a:ea typeface="微软雅黑" panose="020B0503020204020204" pitchFamily="34" charset="-122"/>
              </a:rPr>
              <a:t>，在弹出的窗口中勾选“插件”和“</a:t>
            </a:r>
            <a:r>
              <a:rPr lang="en-US" altLang="zh-CN" dirty="0">
                <a:latin typeface="微软雅黑" panose="020B0503020204020204" pitchFamily="34" charset="-122"/>
                <a:ea typeface="微软雅黑" panose="020B0503020204020204" pitchFamily="34" charset="-122"/>
              </a:rPr>
              <a:t>Fusion”</a:t>
            </a:r>
            <a:r>
              <a:rPr lang="zh-CN" altLang="en-US" dirty="0">
                <a:latin typeface="微软雅黑" panose="020B0503020204020204" pitchFamily="34" charset="-122"/>
                <a:ea typeface="微软雅黑" panose="020B0503020204020204" pitchFamily="34" charset="-122"/>
              </a:rPr>
              <a:t>复选框。在检查器面板中点击“特效”选项卡，开启“</a:t>
            </a:r>
            <a:r>
              <a:rPr lang="en-US" altLang="zh-CN" dirty="0">
                <a:latin typeface="微软雅黑" panose="020B0503020204020204" pitchFamily="34" charset="-122"/>
                <a:ea typeface="微软雅黑" panose="020B0503020204020204" pitchFamily="34" charset="-122"/>
              </a:rPr>
              <a:t>Video Camera”</a:t>
            </a:r>
            <a:r>
              <a:rPr lang="zh-CN" altLang="en-US" dirty="0">
                <a:latin typeface="微软雅黑" panose="020B0503020204020204" pitchFamily="34" charset="-122"/>
                <a:ea typeface="微软雅黑" panose="020B0503020204020204" pitchFamily="34" charset="-122"/>
              </a:rPr>
              <a:t>效果器。</a:t>
            </a:r>
          </a:p>
        </p:txBody>
      </p:sp>
      <p:pic>
        <p:nvPicPr>
          <p:cNvPr id="3" name="图片 2">
            <a:extLst>
              <a:ext uri="{FF2B5EF4-FFF2-40B4-BE49-F238E27FC236}">
                <a16:creationId xmlns:a16="http://schemas.microsoft.com/office/drawing/2014/main" id="{357012EC-9DF8-30FE-8001-A4D65E2F984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663665" y="2913596"/>
            <a:ext cx="6864668" cy="3637917"/>
          </a:xfrm>
          <a:prstGeom prst="rect">
            <a:avLst/>
          </a:prstGeom>
        </p:spPr>
      </p:pic>
      <p:pic>
        <p:nvPicPr>
          <p:cNvPr id="6" name="图形 5" descr="游标 纯色填充">
            <a:extLst>
              <a:ext uri="{FF2B5EF4-FFF2-40B4-BE49-F238E27FC236}">
                <a16:creationId xmlns:a16="http://schemas.microsoft.com/office/drawing/2014/main" id="{1246D92B-C3B6-33BE-14DA-F9D8A266428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8057557">
            <a:off x="7603860" y="3316761"/>
            <a:ext cx="540000" cy="540000"/>
          </a:xfrm>
          <a:prstGeom prst="rect">
            <a:avLst/>
          </a:prstGeom>
        </p:spPr>
      </p:pic>
    </p:spTree>
    <p:extLst>
      <p:ext uri="{BB962C8B-B14F-4D97-AF65-F5344CB8AC3E}">
        <p14:creationId xmlns:p14="http://schemas.microsoft.com/office/powerpoint/2010/main" val="835149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3.1 </a:t>
            </a:r>
            <a:r>
              <a:rPr lang="zh-CN" altLang="en-US" sz="2000" dirty="0">
                <a:solidFill>
                  <a:srgbClr val="002B41"/>
                </a:solidFill>
                <a:latin typeface="微软雅黑" panose="020B0503020204020204" pitchFamily="34" charset="-122"/>
                <a:ea typeface="微软雅黑" panose="020B0503020204020204" pitchFamily="34" charset="-122"/>
              </a:rPr>
              <a:t>遮幅填充：把横屏视频切换成竖屏</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第二种方法是用三分屏填满画面。新建两个视频轨道，在所有轨道上插入视频后在检查器面板中修改视频素材的位置的大小。</a:t>
            </a:r>
          </a:p>
        </p:txBody>
      </p:sp>
      <p:pic>
        <p:nvPicPr>
          <p:cNvPr id="5" name="图片 4">
            <a:extLst>
              <a:ext uri="{FF2B5EF4-FFF2-40B4-BE49-F238E27FC236}">
                <a16:creationId xmlns:a16="http://schemas.microsoft.com/office/drawing/2014/main" id="{732E4DCF-B8B6-0E13-54FC-40083A459C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55465" y="2481262"/>
            <a:ext cx="6881069" cy="3646608"/>
          </a:xfrm>
          <a:prstGeom prst="rect">
            <a:avLst/>
          </a:prstGeom>
        </p:spPr>
      </p:pic>
    </p:spTree>
    <p:extLst>
      <p:ext uri="{BB962C8B-B14F-4D97-AF65-F5344CB8AC3E}">
        <p14:creationId xmlns:p14="http://schemas.microsoft.com/office/powerpoint/2010/main" val="11388213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3.7 </a:t>
            </a:r>
            <a:r>
              <a:rPr lang="zh-CN" altLang="en-US" sz="2000" dirty="0">
                <a:solidFill>
                  <a:srgbClr val="002B41"/>
                </a:solidFill>
                <a:latin typeface="微软雅黑" panose="020B0503020204020204" pitchFamily="34" charset="-122"/>
                <a:ea typeface="微软雅黑" panose="020B0503020204020204" pitchFamily="34" charset="-122"/>
              </a:rPr>
              <a:t>特效组合：模拟镜头动态对焦效果</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458908"/>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最后点击“</a:t>
            </a:r>
            <a:r>
              <a:rPr lang="en-US" altLang="zh-CN" dirty="0">
                <a:latin typeface="微软雅黑" panose="020B0503020204020204" pitchFamily="34" charset="-122"/>
                <a:ea typeface="微软雅黑" panose="020B0503020204020204" pitchFamily="34" charset="-122"/>
              </a:rPr>
              <a:t>Open FX”</a:t>
            </a:r>
            <a:r>
              <a:rPr lang="zh-CN" altLang="en-US" dirty="0">
                <a:latin typeface="微软雅黑" panose="020B0503020204020204" pitchFamily="34" charset="-122"/>
                <a:ea typeface="微软雅黑" panose="020B0503020204020204" pitchFamily="34" charset="-122"/>
              </a:rPr>
              <a:t>选项卡，点击    按钮把“镜头模糊”和“暗角”效果器删除。</a:t>
            </a:r>
          </a:p>
        </p:txBody>
      </p:sp>
      <p:pic>
        <p:nvPicPr>
          <p:cNvPr id="3" name="图片 2">
            <a:extLst>
              <a:ext uri="{FF2B5EF4-FFF2-40B4-BE49-F238E27FC236}">
                <a16:creationId xmlns:a16="http://schemas.microsoft.com/office/drawing/2014/main" id="{357012EC-9DF8-30FE-8001-A4D65E2F984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663665" y="2351614"/>
            <a:ext cx="6864668" cy="3637916"/>
          </a:xfrm>
          <a:prstGeom prst="rect">
            <a:avLst/>
          </a:prstGeom>
        </p:spPr>
      </p:pic>
      <p:pic>
        <p:nvPicPr>
          <p:cNvPr id="7" name="图片 6">
            <a:extLst>
              <a:ext uri="{FF2B5EF4-FFF2-40B4-BE49-F238E27FC236}">
                <a16:creationId xmlns:a16="http://schemas.microsoft.com/office/drawing/2014/main" id="{1EBF9E93-D573-336C-F782-5880869631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4883" y="1650744"/>
            <a:ext cx="288000" cy="288000"/>
          </a:xfrm>
          <a:prstGeom prst="rect">
            <a:avLst/>
          </a:prstGeom>
        </p:spPr>
      </p:pic>
    </p:spTree>
    <p:extLst>
      <p:ext uri="{BB962C8B-B14F-4D97-AF65-F5344CB8AC3E}">
        <p14:creationId xmlns:p14="http://schemas.microsoft.com/office/powerpoint/2010/main" val="4275628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3.1 </a:t>
            </a:r>
            <a:r>
              <a:rPr lang="zh-CN" altLang="en-US" sz="2000" dirty="0">
                <a:solidFill>
                  <a:srgbClr val="002B41"/>
                </a:solidFill>
                <a:latin typeface="微软雅黑" panose="020B0503020204020204" pitchFamily="34" charset="-122"/>
                <a:ea typeface="微软雅黑" panose="020B0503020204020204" pitchFamily="34" charset="-122"/>
              </a:rPr>
              <a:t>遮幅填充：把横屏视频切换成竖屏</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第三种方法是使用纯色或图片作为背景。在“</a:t>
            </a:r>
            <a:r>
              <a:rPr lang="en-US" altLang="zh-CN" dirty="0">
                <a:latin typeface="微软雅黑" panose="020B0503020204020204" pitchFamily="34" charset="-122"/>
                <a:ea typeface="微软雅黑" panose="020B0503020204020204" pitchFamily="34" charset="-122"/>
              </a:rPr>
              <a:t>V2”</a:t>
            </a:r>
            <a:r>
              <a:rPr lang="zh-CN" altLang="en-US" dirty="0">
                <a:latin typeface="微软雅黑" panose="020B0503020204020204" pitchFamily="34" charset="-122"/>
                <a:ea typeface="微软雅黑" panose="020B0503020204020204" pitchFamily="34" charset="-122"/>
              </a:rPr>
              <a:t>轨道上插入视频素材。展开特效库面板，点击“生成器”选项卡，把“纯色”生成器拖到“</a:t>
            </a:r>
            <a:r>
              <a:rPr lang="en-US" altLang="zh-CN" dirty="0">
                <a:latin typeface="微软雅黑" panose="020B0503020204020204" pitchFamily="34" charset="-122"/>
                <a:ea typeface="微软雅黑" panose="020B0503020204020204" pitchFamily="34" charset="-122"/>
              </a:rPr>
              <a:t>V1”</a:t>
            </a:r>
            <a:r>
              <a:rPr lang="zh-CN" altLang="en-US" dirty="0">
                <a:latin typeface="微软雅黑" panose="020B0503020204020204" pitchFamily="34" charset="-122"/>
                <a:ea typeface="微软雅黑" panose="020B0503020204020204" pitchFamily="34" charset="-122"/>
              </a:rPr>
              <a:t>轨道上。拖拽纯色片段右侧的边框，与视频片段的时长对齐。</a:t>
            </a:r>
          </a:p>
        </p:txBody>
      </p:sp>
      <p:pic>
        <p:nvPicPr>
          <p:cNvPr id="3" name="图片 2">
            <a:extLst>
              <a:ext uri="{FF2B5EF4-FFF2-40B4-BE49-F238E27FC236}">
                <a16:creationId xmlns:a16="http://schemas.microsoft.com/office/drawing/2014/main" id="{B014B9B0-ED03-06BF-0D95-1288D9AC74B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806489" y="2836143"/>
            <a:ext cx="6579021" cy="3486539"/>
          </a:xfrm>
          <a:prstGeom prst="rect">
            <a:avLst/>
          </a:prstGeom>
        </p:spPr>
      </p:pic>
    </p:spTree>
    <p:extLst>
      <p:ext uri="{BB962C8B-B14F-4D97-AF65-F5344CB8AC3E}">
        <p14:creationId xmlns:p14="http://schemas.microsoft.com/office/powerpoint/2010/main" val="3469093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3.1 </a:t>
            </a:r>
            <a:r>
              <a:rPr lang="zh-CN" altLang="en-US" sz="2000" dirty="0">
                <a:solidFill>
                  <a:srgbClr val="002B41"/>
                </a:solidFill>
                <a:latin typeface="微软雅黑" panose="020B0503020204020204" pitchFamily="34" charset="-122"/>
                <a:ea typeface="微软雅黑" panose="020B0503020204020204" pitchFamily="34" charset="-122"/>
              </a:rPr>
              <a:t>遮幅填充：把横屏视频切换成竖屏</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在检查器面板中点击“色彩”颜色框，选择一种颜色作为视频的背景色。选中视频片段，设置“位置</a:t>
            </a:r>
            <a:r>
              <a:rPr lang="en-US" altLang="zh-CN" dirty="0">
                <a:latin typeface="微软雅黑" panose="020B0503020204020204" pitchFamily="34" charset="-122"/>
                <a:ea typeface="微软雅黑" panose="020B0503020204020204" pitchFamily="34" charset="-122"/>
              </a:rPr>
              <a:t>Y”</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450</a:t>
            </a:r>
            <a:r>
              <a:rPr lang="zh-CN" altLang="en-US" dirty="0">
                <a:latin typeface="微软雅黑" panose="020B0503020204020204" pitchFamily="34" charset="-122"/>
                <a:ea typeface="微软雅黑" panose="020B0503020204020204" pitchFamily="34" charset="-122"/>
              </a:rPr>
              <a:t>，让视频画面的位置符合手机用户的观看习惯，并且为短视频的简介和字幕留出足够空间。</a:t>
            </a:r>
          </a:p>
        </p:txBody>
      </p:sp>
      <p:pic>
        <p:nvPicPr>
          <p:cNvPr id="6" name="图片 5">
            <a:extLst>
              <a:ext uri="{FF2B5EF4-FFF2-40B4-BE49-F238E27FC236}">
                <a16:creationId xmlns:a16="http://schemas.microsoft.com/office/drawing/2014/main" id="{154B1796-4242-E8A1-E319-7C9990D36A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9303" y="2817093"/>
            <a:ext cx="1993394" cy="3544834"/>
          </a:xfrm>
          <a:prstGeom prst="rect">
            <a:avLst/>
          </a:prstGeom>
        </p:spPr>
      </p:pic>
    </p:spTree>
    <p:extLst>
      <p:ext uri="{BB962C8B-B14F-4D97-AF65-F5344CB8AC3E}">
        <p14:creationId xmlns:p14="http://schemas.microsoft.com/office/powerpoint/2010/main" val="3744238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3.1 </a:t>
            </a:r>
            <a:r>
              <a:rPr lang="zh-CN" altLang="en-US" sz="2000" dirty="0">
                <a:solidFill>
                  <a:srgbClr val="002B41"/>
                </a:solidFill>
                <a:latin typeface="微软雅黑" panose="020B0503020204020204" pitchFamily="34" charset="-122"/>
                <a:ea typeface="微软雅黑" panose="020B0503020204020204" pitchFamily="34" charset="-122"/>
              </a:rPr>
              <a:t>遮幅填充：把横屏视频切换成竖屏</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第四种方法是用虚化的视频作为背景。在时间线上插入横屏素材，在特效库面板中点击“视频”选项卡，把“</a:t>
            </a:r>
            <a:r>
              <a:rPr lang="en-US" altLang="zh-CN" dirty="0">
                <a:latin typeface="微软雅黑" panose="020B0503020204020204" pitchFamily="34" charset="-122"/>
                <a:ea typeface="微软雅黑" panose="020B0503020204020204" pitchFamily="34" charset="-122"/>
              </a:rPr>
              <a:t>Resolve FX</a:t>
            </a:r>
            <a:r>
              <a:rPr lang="zh-CN" altLang="en-US" dirty="0">
                <a:latin typeface="微软雅黑" panose="020B0503020204020204" pitchFamily="34" charset="-122"/>
                <a:ea typeface="微软雅黑" panose="020B0503020204020204" pitchFamily="34" charset="-122"/>
              </a:rPr>
              <a:t>风格化”中的“遮幅填充”效果器拖到视频片段上。</a:t>
            </a:r>
          </a:p>
        </p:txBody>
      </p:sp>
      <p:pic>
        <p:nvPicPr>
          <p:cNvPr id="6" name="图片 5">
            <a:extLst>
              <a:ext uri="{FF2B5EF4-FFF2-40B4-BE49-F238E27FC236}">
                <a16:creationId xmlns:a16="http://schemas.microsoft.com/office/drawing/2014/main" id="{332570E8-9993-57C5-F17A-A0ED5DE056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8093" y="2647565"/>
            <a:ext cx="6955813" cy="3329371"/>
          </a:xfrm>
          <a:prstGeom prst="rect">
            <a:avLst/>
          </a:prstGeom>
        </p:spPr>
      </p:pic>
      <p:pic>
        <p:nvPicPr>
          <p:cNvPr id="7" name="图形 6" descr="游标 纯色填充">
            <a:extLst>
              <a:ext uri="{FF2B5EF4-FFF2-40B4-BE49-F238E27FC236}">
                <a16:creationId xmlns:a16="http://schemas.microsoft.com/office/drawing/2014/main" id="{ADFBFE1C-E833-CC82-68D8-12001719113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27778">
            <a:off x="4763960" y="4557576"/>
            <a:ext cx="540000" cy="540000"/>
          </a:xfrm>
          <a:prstGeom prst="rect">
            <a:avLst/>
          </a:prstGeom>
        </p:spPr>
      </p:pic>
    </p:spTree>
    <p:extLst>
      <p:ext uri="{BB962C8B-B14F-4D97-AF65-F5344CB8AC3E}">
        <p14:creationId xmlns:p14="http://schemas.microsoft.com/office/powerpoint/2010/main" val="3396041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3.1 </a:t>
            </a:r>
            <a:r>
              <a:rPr lang="zh-CN" altLang="en-US" sz="2000" dirty="0">
                <a:solidFill>
                  <a:srgbClr val="002B41"/>
                </a:solidFill>
                <a:latin typeface="微软雅黑" panose="020B0503020204020204" pitchFamily="34" charset="-122"/>
                <a:ea typeface="微软雅黑" panose="020B0503020204020204" pitchFamily="34" charset="-122"/>
              </a:rPr>
              <a:t>遮幅填充：把横屏视频切换成竖屏</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在检查器面板中点击“特效”，在“缩放模式”下拉菜单中选择“缩放到时间线大小”。展开“源”卷展栏，设置“裁切左侧”和“裁切右侧”参数均为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。在“填充外观”卷展栏中设置“模糊背景”参数为</a:t>
            </a:r>
            <a:r>
              <a:rPr lang="en-US" altLang="zh-CN" dirty="0">
                <a:latin typeface="微软雅黑" panose="020B0503020204020204" pitchFamily="34" charset="-122"/>
                <a:ea typeface="微软雅黑" panose="020B0503020204020204" pitchFamily="34" charset="-122"/>
              </a:rPr>
              <a:t>0.8</a:t>
            </a:r>
            <a:r>
              <a:rPr lang="zh-CN" altLang="en-US" dirty="0">
                <a:latin typeface="微软雅黑" panose="020B0503020204020204" pitchFamily="34" charset="-122"/>
                <a:ea typeface="微软雅黑" panose="020B0503020204020204" pitchFamily="34" charset="-122"/>
              </a:rPr>
              <a:t>，继续设置“渐变量”参数为</a:t>
            </a:r>
            <a:r>
              <a:rPr lang="en-US" altLang="zh-CN" dirty="0">
                <a:latin typeface="微软雅黑" panose="020B0503020204020204" pitchFamily="34" charset="-122"/>
                <a:ea typeface="微软雅黑" panose="020B0503020204020204" pitchFamily="34" charset="-122"/>
              </a:rPr>
              <a:t>0.2</a:t>
            </a:r>
            <a:r>
              <a:rPr lang="zh-CN" altLang="en-US" dirty="0">
                <a:latin typeface="微软雅黑" panose="020B0503020204020204" pitchFamily="34" charset="-122"/>
                <a:ea typeface="微软雅黑" panose="020B0503020204020204" pitchFamily="34" charset="-122"/>
              </a:rPr>
              <a:t>后把“渐变色彩”设置为黑色。</a:t>
            </a:r>
          </a:p>
        </p:txBody>
      </p:sp>
      <p:pic>
        <p:nvPicPr>
          <p:cNvPr id="5" name="图片 4">
            <a:extLst>
              <a:ext uri="{FF2B5EF4-FFF2-40B4-BE49-F238E27FC236}">
                <a16:creationId xmlns:a16="http://schemas.microsoft.com/office/drawing/2014/main" id="{FED4B21D-0FDD-3E9C-63D7-F289108A54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12789" y="2953695"/>
            <a:ext cx="2566421" cy="3550927"/>
          </a:xfrm>
          <a:prstGeom prst="rect">
            <a:avLst/>
          </a:prstGeom>
        </p:spPr>
      </p:pic>
    </p:spTree>
    <p:extLst>
      <p:ext uri="{BB962C8B-B14F-4D97-AF65-F5344CB8AC3E}">
        <p14:creationId xmlns:p14="http://schemas.microsoft.com/office/powerpoint/2010/main" val="35786967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464</TotalTime>
  <Words>3425</Words>
  <Application>Microsoft Office PowerPoint</Application>
  <PresentationFormat>宽屏</PresentationFormat>
  <Paragraphs>128</Paragraphs>
  <Slides>50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50</vt:i4>
      </vt:variant>
    </vt:vector>
  </HeadingPairs>
  <TitlesOfParts>
    <vt:vector size="55" baseType="lpstr">
      <vt:lpstr>微软雅黑</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简洁几何</dc:title>
  <dc:creator>第一PPT</dc:creator>
  <cp:keywords>www.1ppt.com</cp:keywords>
  <dc:description>http://www.ypppt.com/</dc:description>
  <cp:lastModifiedBy>w y</cp:lastModifiedBy>
  <cp:revision>36</cp:revision>
  <dcterms:created xsi:type="dcterms:W3CDTF">2016-12-09T01:44:00Z</dcterms:created>
  <dcterms:modified xsi:type="dcterms:W3CDTF">2024-02-26T14:20:54Z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