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4" r:id="rId18"/>
    <p:sldId id="275" r:id="rId19"/>
    <p:sldId id="276" r:id="rId20"/>
    <p:sldId id="273"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8"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2F47"/>
    <a:srgbClr val="002B41"/>
    <a:srgbClr val="F1F1F1"/>
    <a:srgbClr val="ED4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showGuides="1">
      <p:cViewPr>
        <p:scale>
          <a:sx n="70" d="100"/>
          <a:sy n="70" d="100"/>
        </p:scale>
        <p:origin x="1034" y="329"/>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9EEDEB-74DD-4590-ADB0-3BDFBC7AA6C1}" type="datetimeFigureOut">
              <a:rPr lang="zh-CN" altLang="en-US" smtClean="0"/>
              <a:t>2024/2/26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5043DD-9C8A-432D-8FD9-15B0804A3EB1}" type="slidenum">
              <a:rPr lang="zh-CN" altLang="en-US" smtClean="0"/>
              <a:t>‹#›</a:t>
            </a:fld>
            <a:endParaRPr lang="zh-CN" altLang="en-US"/>
          </a:p>
        </p:txBody>
      </p:sp>
    </p:spTree>
    <p:extLst>
      <p:ext uri="{BB962C8B-B14F-4D97-AF65-F5344CB8AC3E}">
        <p14:creationId xmlns:p14="http://schemas.microsoft.com/office/powerpoint/2010/main" val="242651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0BAE56-5081-45C8-9882-C35F39B69EBE}" type="slidenum">
              <a:rPr lang="zh-CN" altLang="en-US" smtClean="0"/>
              <a:t>‹#›</a:t>
            </a:fld>
            <a:endParaRPr lang="zh-CN" altLang="en-US"/>
          </a:p>
        </p:txBody>
      </p:sp>
      <p:sp>
        <p:nvSpPr>
          <p:cNvPr id="7" name="矩形 6"/>
          <p:cNvSpPr/>
          <p:nvPr userDrawn="1"/>
        </p:nvSpPr>
        <p:spPr>
          <a:xfrm>
            <a:off x="8325228" y="6545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extLst>
      <p:ext uri="{BB962C8B-B14F-4D97-AF65-F5344CB8AC3E}">
        <p14:creationId xmlns:p14="http://schemas.microsoft.com/office/powerpoint/2010/main" val="2516505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8485DF-3FAB-45E9-A642-7745AB3E3AFD}" type="datetimeFigureOut">
              <a:rPr lang="zh-CN" altLang="en-US" smtClean="0"/>
              <a:t>2024/2/26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0BAE56-5081-45C8-9882-C35F39B69EB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8485DF-3FAB-45E9-A642-7745AB3E3AFD}" type="datetimeFigureOut">
              <a:rPr lang="zh-CN" altLang="en-US" smtClean="0"/>
              <a:t>2024/2/26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0BAE56-5081-45C8-9882-C35F39B69EB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4.sv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4.sv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4.sv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4.svg"/></Relationships>
</file>

<file path=ppt/slides/_rels/slide1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7.sv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sv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4.sv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4.sv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4.sv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6.pn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4.svg"/></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10" Type="http://schemas.openxmlformats.org/officeDocument/2006/relationships/image" Target="../media/image4.svg"/><Relationship Id="rId4" Type="http://schemas.openxmlformats.org/officeDocument/2006/relationships/image" Target="../media/image72.png"/><Relationship Id="rId9"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4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79.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4.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5" name="文本框 4"/>
          <p:cNvSpPr txBox="1"/>
          <p:nvPr/>
        </p:nvSpPr>
        <p:spPr>
          <a:xfrm>
            <a:off x="740873" y="1842212"/>
            <a:ext cx="5910135" cy="1446550"/>
          </a:xfrm>
          <a:prstGeom prst="rect">
            <a:avLst/>
          </a:prstGeom>
          <a:noFill/>
        </p:spPr>
        <p:txBody>
          <a:bodyPr wrap="square" rtlCol="0">
            <a:spAutoFit/>
          </a:bodyPr>
          <a:lstStyle/>
          <a:p>
            <a:r>
              <a:rPr lang="en-US" altLang="zh-CN" sz="4400" b="1" dirty="0">
                <a:solidFill>
                  <a:srgbClr val="002B41"/>
                </a:solidFill>
                <a:latin typeface="微软雅黑" panose="020B0503020204020204" pitchFamily="34" charset="-122"/>
                <a:ea typeface="微软雅黑" panose="020B0503020204020204" pitchFamily="34" charset="-122"/>
              </a:rPr>
              <a:t>Davinci resolve18</a:t>
            </a:r>
          </a:p>
          <a:p>
            <a:r>
              <a:rPr lang="zh-CN" altLang="en-US" sz="4400" b="1" dirty="0">
                <a:solidFill>
                  <a:srgbClr val="002B41"/>
                </a:solidFill>
                <a:latin typeface="微软雅黑" panose="020B0503020204020204" pitchFamily="34" charset="-122"/>
                <a:ea typeface="微软雅黑" panose="020B0503020204020204" pitchFamily="34" charset="-122"/>
              </a:rPr>
              <a:t>达芬奇视频剪辑与调色</a:t>
            </a:r>
          </a:p>
        </p:txBody>
      </p:sp>
      <p:sp>
        <p:nvSpPr>
          <p:cNvPr id="7" name="文本框 6"/>
          <p:cNvSpPr txBox="1"/>
          <p:nvPr/>
        </p:nvSpPr>
        <p:spPr>
          <a:xfrm>
            <a:off x="740874" y="4605925"/>
            <a:ext cx="3207517" cy="577081"/>
          </a:xfrm>
          <a:prstGeom prst="rect">
            <a:avLst/>
          </a:prstGeom>
          <a:noFill/>
        </p:spPr>
        <p:txBody>
          <a:bodyPr wrap="square" rtlCol="0">
            <a:spAutoFit/>
          </a:bodyPr>
          <a:lstStyle/>
          <a:p>
            <a:r>
              <a:rPr lang="en-US" altLang="zh-CN" sz="1050" dirty="0">
                <a:solidFill>
                  <a:schemeClr val="bg1">
                    <a:lumMod val="95000"/>
                  </a:schemeClr>
                </a:solidFill>
                <a:latin typeface="微软雅黑" panose="020B0503020204020204" pitchFamily="34" charset="-122"/>
                <a:ea typeface="微软雅黑" panose="020B0503020204020204" pitchFamily="34" charset="-122"/>
              </a:rPr>
              <a:t>Fresh business general template</a:t>
            </a:r>
          </a:p>
          <a:p>
            <a:r>
              <a:rPr lang="en-US" altLang="zh-CN" sz="1050" dirty="0">
                <a:solidFill>
                  <a:schemeClr val="bg1">
                    <a:lumMod val="95000"/>
                  </a:schemeClr>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 name="PA_Line 15"/>
          <p:cNvSpPr>
            <a:spLocks noChangeShapeType="1"/>
          </p:cNvSpPr>
          <p:nvPr>
            <p:custDataLst>
              <p:tags r:id="rId1"/>
            </p:custDataLst>
          </p:nvPr>
        </p:nvSpPr>
        <p:spPr bwMode="auto">
          <a:xfrm flipV="1">
            <a:off x="3459637" y="0"/>
            <a:ext cx="7651028" cy="6860440"/>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PA_Line 16"/>
          <p:cNvSpPr>
            <a:spLocks noChangeShapeType="1"/>
          </p:cNvSpPr>
          <p:nvPr>
            <p:custDataLst>
              <p:tags r:id="rId2"/>
            </p:custDataLst>
          </p:nvPr>
        </p:nvSpPr>
        <p:spPr bwMode="auto">
          <a:xfrm>
            <a:off x="8045145" y="-179684"/>
            <a:ext cx="4011737" cy="7040124"/>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PA_Line 17"/>
          <p:cNvSpPr>
            <a:spLocks noChangeShapeType="1"/>
          </p:cNvSpPr>
          <p:nvPr>
            <p:custDataLst>
              <p:tags r:id="rId3"/>
            </p:custDataLst>
          </p:nvPr>
        </p:nvSpPr>
        <p:spPr bwMode="auto">
          <a:xfrm>
            <a:off x="1517715" y="-37707"/>
            <a:ext cx="10674284" cy="4949588"/>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PA_Line 18"/>
          <p:cNvSpPr>
            <a:spLocks noChangeShapeType="1"/>
          </p:cNvSpPr>
          <p:nvPr>
            <p:custDataLst>
              <p:tags r:id="rId4"/>
            </p:custDataLst>
          </p:nvPr>
        </p:nvSpPr>
        <p:spPr bwMode="auto">
          <a:xfrm flipV="1">
            <a:off x="9747262" y="-179684"/>
            <a:ext cx="1891058" cy="7033554"/>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PA_椭圆 19"/>
          <p:cNvSpPr>
            <a:spLocks noChangeArrowheads="1"/>
          </p:cNvSpPr>
          <p:nvPr>
            <p:custDataLst>
              <p:tags r:id="rId5"/>
            </p:custDataLst>
          </p:nvPr>
        </p:nvSpPr>
        <p:spPr bwMode="auto">
          <a:xfrm>
            <a:off x="9105344" y="1710670"/>
            <a:ext cx="100222" cy="100222"/>
          </a:xfrm>
          <a:prstGeom prst="ellipse">
            <a:avLst/>
          </a:prstGeom>
          <a:solidFill>
            <a:srgbClr val="002B41"/>
          </a:solidFill>
          <a:ln>
            <a:noFill/>
          </a:ln>
        </p:spPr>
        <p:txBody>
          <a:bodyPr vert="horz" wrap="square" lIns="91440" tIns="45720" rIns="91440" bIns="45720" numCol="1" anchor="t" anchorCtr="0" compatLnSpc="1"/>
          <a:lstStyle/>
          <a:p>
            <a:endParaRPr lang="zh-CN" altLang="en-US"/>
          </a:p>
        </p:txBody>
      </p:sp>
      <p:sp>
        <p:nvSpPr>
          <p:cNvPr id="13" name="PA_椭圆 20"/>
          <p:cNvSpPr>
            <a:spLocks noChangeArrowheads="1"/>
          </p:cNvSpPr>
          <p:nvPr>
            <p:custDataLst>
              <p:tags r:id="rId6"/>
            </p:custDataLst>
          </p:nvPr>
        </p:nvSpPr>
        <p:spPr bwMode="auto">
          <a:xfrm>
            <a:off x="10435706" y="4050757"/>
            <a:ext cx="100222" cy="100222"/>
          </a:xfrm>
          <a:prstGeom prst="ellipse">
            <a:avLst/>
          </a:prstGeom>
          <a:solidFill>
            <a:srgbClr val="002B41"/>
          </a:solidFill>
          <a:ln>
            <a:noFill/>
          </a:ln>
        </p:spPr>
        <p:txBody>
          <a:bodyPr vert="horz" wrap="square" lIns="91440" tIns="45720" rIns="91440" bIns="45720" numCol="1" anchor="t" anchorCtr="0" compatLnSpc="1"/>
          <a:lstStyle/>
          <a:p>
            <a:endParaRPr lang="zh-CN" altLang="en-US"/>
          </a:p>
        </p:txBody>
      </p:sp>
      <p:sp>
        <p:nvSpPr>
          <p:cNvPr id="14" name="PA_任意多边形 5"/>
          <p:cNvSpPr/>
          <p:nvPr>
            <p:custDataLst>
              <p:tags r:id="rId7"/>
            </p:custDataLst>
          </p:nvPr>
        </p:nvSpPr>
        <p:spPr bwMode="auto">
          <a:xfrm>
            <a:off x="9257122" y="0"/>
            <a:ext cx="2926691" cy="4911881"/>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dirty="0">
              <a:solidFill>
                <a:srgbClr val="00183C"/>
              </a:solidFill>
              <a:latin typeface="Calibri" panose="020F0502020204030204" pitchFamily="34" charset="0"/>
              <a:ea typeface="宋体" panose="02010600030101010101" pitchFamily="2" charset="-122"/>
            </a:endParaRPr>
          </a:p>
        </p:txBody>
      </p:sp>
      <p:sp>
        <p:nvSpPr>
          <p:cNvPr id="15" name="PA_椭圆 19"/>
          <p:cNvSpPr>
            <a:spLocks noChangeArrowheads="1"/>
          </p:cNvSpPr>
          <p:nvPr>
            <p:custDataLst>
              <p:tags r:id="rId8"/>
            </p:custDataLst>
          </p:nvPr>
        </p:nvSpPr>
        <p:spPr bwMode="auto">
          <a:xfrm>
            <a:off x="7847630" y="2860740"/>
            <a:ext cx="100222" cy="100222"/>
          </a:xfrm>
          <a:prstGeom prst="ellipse">
            <a:avLst/>
          </a:prstGeom>
          <a:solidFill>
            <a:srgbClr val="002B41"/>
          </a:solidFill>
          <a:ln>
            <a:noFill/>
          </a:ln>
        </p:spPr>
        <p:txBody>
          <a:bodyPr vert="horz" wrap="square" lIns="91440" tIns="45720" rIns="91440" bIns="45720" numCol="1" anchor="t" anchorCtr="0" compatLnSpc="1"/>
          <a:lstStyle/>
          <a:p>
            <a:endParaRPr lang="zh-CN" altLang="en-US"/>
          </a:p>
        </p:txBody>
      </p:sp>
      <p:sp>
        <p:nvSpPr>
          <p:cNvPr id="16" name="文本框 15"/>
          <p:cNvSpPr txBox="1"/>
          <p:nvPr/>
        </p:nvSpPr>
        <p:spPr>
          <a:xfrm>
            <a:off x="1040075" y="3740984"/>
            <a:ext cx="4506667" cy="453457"/>
          </a:xfrm>
          <a:prstGeom prst="rect">
            <a:avLst/>
          </a:prstGeom>
          <a:noFill/>
        </p:spPr>
        <p:txBody>
          <a:bodyPr wrap="square" rtlCol="0">
            <a:spAutoFit/>
          </a:bodyPr>
          <a:lstStyle/>
          <a:p>
            <a:pPr algn="ctr">
              <a:lnSpc>
                <a:spcPct val="130000"/>
              </a:lnSpc>
            </a:pPr>
            <a:r>
              <a:rPr lang="zh-CN" altLang="en-US" sz="2000" dirty="0">
                <a:solidFill>
                  <a:srgbClr val="002B41"/>
                </a:solidFill>
                <a:latin typeface="微软雅黑" panose="020B0503020204020204" pitchFamily="34" charset="-122"/>
                <a:ea typeface="微软雅黑" panose="020B0503020204020204" pitchFamily="34" charset="-122"/>
              </a:rPr>
              <a:t>第</a:t>
            </a:r>
            <a:r>
              <a:rPr lang="en-US" altLang="zh-CN" sz="2000" dirty="0">
                <a:solidFill>
                  <a:srgbClr val="002B41"/>
                </a:solidFill>
                <a:latin typeface="微软雅黑" panose="020B0503020204020204" pitchFamily="34" charset="-122"/>
                <a:ea typeface="微软雅黑" panose="020B0503020204020204" pitchFamily="34" charset="-122"/>
              </a:rPr>
              <a:t>2</a:t>
            </a:r>
            <a:r>
              <a:rPr lang="zh-CN" altLang="en-US" sz="2000" dirty="0">
                <a:solidFill>
                  <a:srgbClr val="002B41"/>
                </a:solidFill>
                <a:latin typeface="微软雅黑" panose="020B0503020204020204" pitchFamily="34" charset="-122"/>
                <a:ea typeface="微软雅黑" panose="020B0503020204020204" pitchFamily="34" charset="-122"/>
              </a:rPr>
              <a:t>章 分割修剪：随心所欲地剪辑视频</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2.2 </a:t>
            </a:r>
            <a:r>
              <a:rPr lang="zh-CN" altLang="en-US" sz="2000" dirty="0">
                <a:solidFill>
                  <a:srgbClr val="002B41"/>
                </a:solidFill>
                <a:latin typeface="微软雅黑" panose="020B0503020204020204" pitchFamily="34" charset="-122"/>
                <a:ea typeface="微软雅黑" panose="020B0503020204020204" pitchFamily="34" charset="-122"/>
              </a:rPr>
              <a:t>插入素材：将素材放置到时间线上</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pic>
        <p:nvPicPr>
          <p:cNvPr id="15" name="图片 14">
            <a:extLst>
              <a:ext uri="{FF2B5EF4-FFF2-40B4-BE49-F238E27FC236}">
                <a16:creationId xmlns:a16="http://schemas.microsoft.com/office/drawing/2014/main" id="{6EA5762F-5B98-6C46-8699-7B8524CCA24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766007" y="2271161"/>
            <a:ext cx="6659986" cy="3529446"/>
          </a:xfrm>
          <a:prstGeom prst="rect">
            <a:avLst/>
          </a:prstGeom>
        </p:spPr>
      </p:pic>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458908"/>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点击时间线总览上方的     按钮，新插入的片段会被附加到时间线的尾部。</a:t>
            </a:r>
          </a:p>
        </p:txBody>
      </p:sp>
      <p:pic>
        <p:nvPicPr>
          <p:cNvPr id="7" name="图形 6" descr="游标 纯色填充">
            <a:extLst>
              <a:ext uri="{FF2B5EF4-FFF2-40B4-BE49-F238E27FC236}">
                <a16:creationId xmlns:a16="http://schemas.microsoft.com/office/drawing/2014/main" id="{E8D2EB64-5484-95AB-3324-73D602944D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722569">
            <a:off x="3236962" y="2954060"/>
            <a:ext cx="540000" cy="540000"/>
          </a:xfrm>
          <a:prstGeom prst="rect">
            <a:avLst/>
          </a:prstGeom>
        </p:spPr>
      </p:pic>
      <p:pic>
        <p:nvPicPr>
          <p:cNvPr id="8" name="图形 7" descr="游标 纯色填充">
            <a:extLst>
              <a:ext uri="{FF2B5EF4-FFF2-40B4-BE49-F238E27FC236}">
                <a16:creationId xmlns:a16="http://schemas.microsoft.com/office/drawing/2014/main" id="{D2EF2457-BE23-CF72-9417-522E8C2CECE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31228">
            <a:off x="3930592" y="3601904"/>
            <a:ext cx="540000" cy="540000"/>
          </a:xfrm>
          <a:prstGeom prst="rect">
            <a:avLst/>
          </a:prstGeom>
        </p:spPr>
      </p:pic>
      <p:pic>
        <p:nvPicPr>
          <p:cNvPr id="5" name="图形 4" descr="游标 纯色填充">
            <a:extLst>
              <a:ext uri="{FF2B5EF4-FFF2-40B4-BE49-F238E27FC236}">
                <a16:creationId xmlns:a16="http://schemas.microsoft.com/office/drawing/2014/main" id="{FE552E11-3247-FB77-E987-B7A470A8BC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722569">
            <a:off x="6749782" y="4365555"/>
            <a:ext cx="540000" cy="540000"/>
          </a:xfrm>
          <a:prstGeom prst="rect">
            <a:avLst/>
          </a:prstGeom>
        </p:spPr>
      </p:pic>
      <p:pic>
        <p:nvPicPr>
          <p:cNvPr id="9" name="图片 8">
            <a:extLst>
              <a:ext uri="{FF2B5EF4-FFF2-40B4-BE49-F238E27FC236}">
                <a16:creationId xmlns:a16="http://schemas.microsoft.com/office/drawing/2014/main" id="{33BF1340-3B1D-806E-F9F6-C6607B82F0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9632" y="1688957"/>
            <a:ext cx="288000" cy="270000"/>
          </a:xfrm>
          <a:prstGeom prst="rect">
            <a:avLst/>
          </a:prstGeom>
        </p:spPr>
      </p:pic>
    </p:spTree>
    <p:extLst>
      <p:ext uri="{BB962C8B-B14F-4D97-AF65-F5344CB8AC3E}">
        <p14:creationId xmlns:p14="http://schemas.microsoft.com/office/powerpoint/2010/main" val="901484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2.2 </a:t>
            </a:r>
            <a:r>
              <a:rPr lang="zh-CN" altLang="en-US" sz="2000" dirty="0">
                <a:solidFill>
                  <a:srgbClr val="002B41"/>
                </a:solidFill>
                <a:latin typeface="微软雅黑" panose="020B0503020204020204" pitchFamily="34" charset="-122"/>
                <a:ea typeface="微软雅黑" panose="020B0503020204020204" pitchFamily="34" charset="-122"/>
              </a:rPr>
              <a:t>插入素材：将素材放置到时间线上</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在第二个片段的缩略图上点击鼠标右键，在“片段色彩”菜单中选择橘黄色。把播放头拖到橘黄色片段左侧，点击时间线总览上方的     按钮，媒体池里被选中的素材就会插入到片段前方。把播放头拖到橘黄色片段右侧后点击该按钮，素材会被插入到片段后面。</a:t>
            </a:r>
          </a:p>
        </p:txBody>
      </p:sp>
      <p:pic>
        <p:nvPicPr>
          <p:cNvPr id="11" name="图片 10">
            <a:extLst>
              <a:ext uri="{FF2B5EF4-FFF2-40B4-BE49-F238E27FC236}">
                <a16:creationId xmlns:a16="http://schemas.microsoft.com/office/drawing/2014/main" id="{392740F6-8834-2320-06B0-9D214868D8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0681" y="2072519"/>
            <a:ext cx="288000" cy="270000"/>
          </a:xfrm>
          <a:prstGeom prst="rect">
            <a:avLst/>
          </a:prstGeom>
        </p:spPr>
      </p:pic>
      <p:pic>
        <p:nvPicPr>
          <p:cNvPr id="13" name="图片 12">
            <a:extLst>
              <a:ext uri="{FF2B5EF4-FFF2-40B4-BE49-F238E27FC236}">
                <a16:creationId xmlns:a16="http://schemas.microsoft.com/office/drawing/2014/main" id="{D6DEAE83-8980-E322-052C-BAC9B89050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6000" y="3157725"/>
            <a:ext cx="8460000" cy="2475959"/>
          </a:xfrm>
          <a:prstGeom prst="rect">
            <a:avLst/>
          </a:prstGeom>
        </p:spPr>
      </p:pic>
    </p:spTree>
    <p:extLst>
      <p:ext uri="{BB962C8B-B14F-4D97-AF65-F5344CB8AC3E}">
        <p14:creationId xmlns:p14="http://schemas.microsoft.com/office/powerpoint/2010/main" val="3790723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2.2 </a:t>
            </a:r>
            <a:r>
              <a:rPr lang="zh-CN" altLang="en-US" sz="2000" dirty="0">
                <a:solidFill>
                  <a:srgbClr val="002B41"/>
                </a:solidFill>
                <a:latin typeface="微软雅黑" panose="020B0503020204020204" pitchFamily="34" charset="-122"/>
                <a:ea typeface="微软雅黑" panose="020B0503020204020204" pitchFamily="34" charset="-122"/>
              </a:rPr>
              <a:t>插入素材：将素材放置到时间线上</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2345871" y="1165237"/>
            <a:ext cx="8490858" cy="5029390"/>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在时间线总览中把播放头拖到一个片段上，点击时间线总览上方的     按钮，媒体池里被选中的素材就会取代播放头所处的片段。</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在媒体池里选中一个素材后点击时间线总览上方的     按钮，素材会被插入到一条新建的轨道上，起始位置是插入素材前播放头所处的位置。</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点击时间线总览上方的     按钮，媒体池里选中的素材会插入到一条新建的轨道上，起始位置是播放头所在片段的起始处。</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点击时间线总览上方的      按钮，达芬奇会自动检测插入的素材，如果素材中包含人脸，就会在新建的轨道上插入放大面部特写的片段。如果不包含人脸，则会在新建的轨道上插入画面放大一倍的片段，</a:t>
            </a:r>
          </a:p>
        </p:txBody>
      </p:sp>
      <p:pic>
        <p:nvPicPr>
          <p:cNvPr id="6" name="图形 5" descr="V 形箭头 纯色填充">
            <a:extLst>
              <a:ext uri="{FF2B5EF4-FFF2-40B4-BE49-F238E27FC236}">
                <a16:creationId xmlns:a16="http://schemas.microsoft.com/office/drawing/2014/main" id="{3044F2BE-64B6-4FA2-F9F0-8B4E5A1F72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2482721"/>
            <a:ext cx="792000" cy="792000"/>
          </a:xfrm>
          <a:prstGeom prst="rect">
            <a:avLst/>
          </a:prstGeom>
        </p:spPr>
      </p:pic>
      <p:pic>
        <p:nvPicPr>
          <p:cNvPr id="7" name="图形 6" descr="V 形箭头 纯色填充">
            <a:extLst>
              <a:ext uri="{FF2B5EF4-FFF2-40B4-BE49-F238E27FC236}">
                <a16:creationId xmlns:a16="http://schemas.microsoft.com/office/drawing/2014/main" id="{D5C5BA96-DB55-D22B-8314-F5BC893FE0B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3711799"/>
            <a:ext cx="792000" cy="792000"/>
          </a:xfrm>
          <a:prstGeom prst="rect">
            <a:avLst/>
          </a:prstGeom>
        </p:spPr>
      </p:pic>
      <p:pic>
        <p:nvPicPr>
          <p:cNvPr id="9" name="图片 8">
            <a:extLst>
              <a:ext uri="{FF2B5EF4-FFF2-40B4-BE49-F238E27FC236}">
                <a16:creationId xmlns:a16="http://schemas.microsoft.com/office/drawing/2014/main" id="{761E6B0B-0202-B772-24D6-09A0A400D9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0893" y="1297544"/>
            <a:ext cx="288000" cy="270000"/>
          </a:xfrm>
          <a:prstGeom prst="rect">
            <a:avLst/>
          </a:prstGeom>
        </p:spPr>
      </p:pic>
      <p:pic>
        <p:nvPicPr>
          <p:cNvPr id="12" name="图片 11">
            <a:extLst>
              <a:ext uri="{FF2B5EF4-FFF2-40B4-BE49-F238E27FC236}">
                <a16:creationId xmlns:a16="http://schemas.microsoft.com/office/drawing/2014/main" id="{CBE190AA-E3E3-258B-7B5F-54115B30AB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95902" y="2509936"/>
            <a:ext cx="288000" cy="288000"/>
          </a:xfrm>
          <a:prstGeom prst="rect">
            <a:avLst/>
          </a:prstGeom>
        </p:spPr>
      </p:pic>
      <p:pic>
        <p:nvPicPr>
          <p:cNvPr id="15" name="图片 14">
            <a:extLst>
              <a:ext uri="{FF2B5EF4-FFF2-40B4-BE49-F238E27FC236}">
                <a16:creationId xmlns:a16="http://schemas.microsoft.com/office/drawing/2014/main" id="{D671F21A-D069-9682-CE3C-64A65B32BD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59795" y="3764113"/>
            <a:ext cx="288000" cy="288000"/>
          </a:xfrm>
          <a:prstGeom prst="rect">
            <a:avLst/>
          </a:prstGeom>
        </p:spPr>
      </p:pic>
      <p:pic>
        <p:nvPicPr>
          <p:cNvPr id="18" name="图片 17">
            <a:extLst>
              <a:ext uri="{FF2B5EF4-FFF2-40B4-BE49-F238E27FC236}">
                <a16:creationId xmlns:a16="http://schemas.microsoft.com/office/drawing/2014/main" id="{FD4E79F6-CF2D-6793-90F1-C2DD844FF8C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76124" y="4982927"/>
            <a:ext cx="288000" cy="270000"/>
          </a:xfrm>
          <a:prstGeom prst="rect">
            <a:avLst/>
          </a:prstGeom>
        </p:spPr>
      </p:pic>
      <p:pic>
        <p:nvPicPr>
          <p:cNvPr id="19" name="图形 18" descr="V 形箭头 纯色填充">
            <a:extLst>
              <a:ext uri="{FF2B5EF4-FFF2-40B4-BE49-F238E27FC236}">
                <a16:creationId xmlns:a16="http://schemas.microsoft.com/office/drawing/2014/main" id="{C03C28AE-8257-2835-7DFF-10ED5B26191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5187611"/>
            <a:ext cx="792000" cy="792000"/>
          </a:xfrm>
          <a:prstGeom prst="rect">
            <a:avLst/>
          </a:prstGeom>
        </p:spPr>
      </p:pic>
      <p:pic>
        <p:nvPicPr>
          <p:cNvPr id="22" name="图形 21" descr="V 形箭头 纯色填充">
            <a:extLst>
              <a:ext uri="{FF2B5EF4-FFF2-40B4-BE49-F238E27FC236}">
                <a16:creationId xmlns:a16="http://schemas.microsoft.com/office/drawing/2014/main" id="{44F76054-CC41-7658-0111-FE0071BE1A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1253643"/>
            <a:ext cx="792000" cy="792000"/>
          </a:xfrm>
          <a:prstGeom prst="rect">
            <a:avLst/>
          </a:prstGeom>
        </p:spPr>
      </p:pic>
    </p:spTree>
    <p:extLst>
      <p:ext uri="{BB962C8B-B14F-4D97-AF65-F5344CB8AC3E}">
        <p14:creationId xmlns:p14="http://schemas.microsoft.com/office/powerpoint/2010/main" val="2628953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2.2 </a:t>
            </a:r>
            <a:r>
              <a:rPr lang="zh-CN" altLang="en-US" sz="2000" dirty="0">
                <a:solidFill>
                  <a:srgbClr val="002B41"/>
                </a:solidFill>
                <a:latin typeface="微软雅黑" panose="020B0503020204020204" pitchFamily="34" charset="-122"/>
                <a:ea typeface="微软雅黑" panose="020B0503020204020204" pitchFamily="34" charset="-122"/>
              </a:rPr>
              <a:t>插入素材：将素材放置到时间线上</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切换到“剪辑”页面，调整播放头的位置后，点击时间线工具栏上的     按钮，源片段检视器中显示的素材会被插入到播放头所处的位置，播放头右侧的片段会顺序向后移动，从而增加时间线的总时长。</a:t>
            </a:r>
          </a:p>
        </p:txBody>
      </p:sp>
      <p:pic>
        <p:nvPicPr>
          <p:cNvPr id="13" name="图片 12">
            <a:extLst>
              <a:ext uri="{FF2B5EF4-FFF2-40B4-BE49-F238E27FC236}">
                <a16:creationId xmlns:a16="http://schemas.microsoft.com/office/drawing/2014/main" id="{D6DEAE83-8980-E322-052C-BAC9B890505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866000" y="3159630"/>
            <a:ext cx="8460000" cy="2472149"/>
          </a:xfrm>
          <a:prstGeom prst="rect">
            <a:avLst/>
          </a:prstGeom>
        </p:spPr>
      </p:pic>
      <p:pic>
        <p:nvPicPr>
          <p:cNvPr id="5" name="图片 4">
            <a:extLst>
              <a:ext uri="{FF2B5EF4-FFF2-40B4-BE49-F238E27FC236}">
                <a16:creationId xmlns:a16="http://schemas.microsoft.com/office/drawing/2014/main" id="{B3904C80-7101-E260-A61B-3D36687578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0550" y="1682932"/>
            <a:ext cx="288000" cy="270000"/>
          </a:xfrm>
          <a:prstGeom prst="rect">
            <a:avLst/>
          </a:prstGeom>
        </p:spPr>
      </p:pic>
      <p:pic>
        <p:nvPicPr>
          <p:cNvPr id="6" name="图形 5" descr="游标 纯色填充">
            <a:extLst>
              <a:ext uri="{FF2B5EF4-FFF2-40B4-BE49-F238E27FC236}">
                <a16:creationId xmlns:a16="http://schemas.microsoft.com/office/drawing/2014/main" id="{1B319EA5-E712-A594-12C9-3CDECF3166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3531228">
            <a:off x="4915749" y="3789849"/>
            <a:ext cx="540000" cy="540000"/>
          </a:xfrm>
          <a:prstGeom prst="rect">
            <a:avLst/>
          </a:prstGeom>
        </p:spPr>
      </p:pic>
    </p:spTree>
    <p:extLst>
      <p:ext uri="{BB962C8B-B14F-4D97-AF65-F5344CB8AC3E}">
        <p14:creationId xmlns:p14="http://schemas.microsoft.com/office/powerpoint/2010/main" val="174416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2.2 </a:t>
            </a:r>
            <a:r>
              <a:rPr lang="zh-CN" altLang="en-US" sz="2000" dirty="0">
                <a:solidFill>
                  <a:srgbClr val="002B41"/>
                </a:solidFill>
                <a:latin typeface="微软雅黑" panose="020B0503020204020204" pitchFamily="34" charset="-122"/>
                <a:ea typeface="微软雅黑" panose="020B0503020204020204" pitchFamily="34" charset="-122"/>
              </a:rPr>
              <a:t>插入素材：将素材放置到时间线上</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按快捷键“</a:t>
            </a:r>
            <a:r>
              <a:rPr lang="en-US" altLang="zh-CN" dirty="0">
                <a:latin typeface="微软雅黑" panose="020B0503020204020204" pitchFamily="34" charset="-122"/>
                <a:ea typeface="微软雅黑" panose="020B0503020204020204" pitchFamily="34" charset="-122"/>
              </a:rPr>
              <a:t>Ctrl+Z”</a:t>
            </a:r>
            <a:r>
              <a:rPr lang="zh-CN" altLang="en-US" dirty="0">
                <a:latin typeface="微软雅黑" panose="020B0503020204020204" pitchFamily="34" charset="-122"/>
                <a:ea typeface="微软雅黑" panose="020B0503020204020204" pitchFamily="34" charset="-122"/>
              </a:rPr>
              <a:t>撤销上一步操作，然后点击时间线工具栏上的     按钮，播放头右侧的片段会被新插入的片段覆盖。</a:t>
            </a:r>
          </a:p>
        </p:txBody>
      </p:sp>
      <p:pic>
        <p:nvPicPr>
          <p:cNvPr id="13" name="图片 12">
            <a:extLst>
              <a:ext uri="{FF2B5EF4-FFF2-40B4-BE49-F238E27FC236}">
                <a16:creationId xmlns:a16="http://schemas.microsoft.com/office/drawing/2014/main" id="{D6DEAE83-8980-E322-052C-BAC9B890505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866002" y="2839613"/>
            <a:ext cx="8459996" cy="2472149"/>
          </a:xfrm>
          <a:prstGeom prst="rect">
            <a:avLst/>
          </a:prstGeom>
        </p:spPr>
      </p:pic>
      <p:pic>
        <p:nvPicPr>
          <p:cNvPr id="6" name="图形 5" descr="游标 纯色填充">
            <a:extLst>
              <a:ext uri="{FF2B5EF4-FFF2-40B4-BE49-F238E27FC236}">
                <a16:creationId xmlns:a16="http://schemas.microsoft.com/office/drawing/2014/main" id="{1B319EA5-E712-A594-12C9-3CDECF3166B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31228">
            <a:off x="4953849" y="3504980"/>
            <a:ext cx="540000" cy="540000"/>
          </a:xfrm>
          <a:prstGeom prst="rect">
            <a:avLst/>
          </a:prstGeom>
        </p:spPr>
      </p:pic>
      <p:pic>
        <p:nvPicPr>
          <p:cNvPr id="7" name="图片 6">
            <a:extLst>
              <a:ext uri="{FF2B5EF4-FFF2-40B4-BE49-F238E27FC236}">
                <a16:creationId xmlns:a16="http://schemas.microsoft.com/office/drawing/2014/main" id="{BDC5371A-E817-5860-22B0-6552174AE3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260" y="1631431"/>
            <a:ext cx="288000" cy="288000"/>
          </a:xfrm>
          <a:prstGeom prst="rect">
            <a:avLst/>
          </a:prstGeom>
        </p:spPr>
      </p:pic>
    </p:spTree>
    <p:extLst>
      <p:ext uri="{BB962C8B-B14F-4D97-AF65-F5344CB8AC3E}">
        <p14:creationId xmlns:p14="http://schemas.microsoft.com/office/powerpoint/2010/main" val="2655026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2.2 </a:t>
            </a:r>
            <a:r>
              <a:rPr lang="zh-CN" altLang="en-US" sz="2000" dirty="0">
                <a:solidFill>
                  <a:srgbClr val="002B41"/>
                </a:solidFill>
                <a:latin typeface="微软雅黑" panose="020B0503020204020204" pitchFamily="34" charset="-122"/>
                <a:ea typeface="微软雅黑" panose="020B0503020204020204" pitchFamily="34" charset="-122"/>
              </a:rPr>
              <a:t>插入素材：将素材放置到时间线上</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点击时间线工具栏上的      按钮，新插入的片段就会替换掉播放头位置的片段，时间线的总时长不会发生变化。</a:t>
            </a:r>
          </a:p>
        </p:txBody>
      </p:sp>
      <p:pic>
        <p:nvPicPr>
          <p:cNvPr id="13" name="图片 12">
            <a:extLst>
              <a:ext uri="{FF2B5EF4-FFF2-40B4-BE49-F238E27FC236}">
                <a16:creationId xmlns:a16="http://schemas.microsoft.com/office/drawing/2014/main" id="{D6DEAE83-8980-E322-052C-BAC9B890505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866002" y="2839613"/>
            <a:ext cx="8459996" cy="2472148"/>
          </a:xfrm>
          <a:prstGeom prst="rect">
            <a:avLst/>
          </a:prstGeom>
        </p:spPr>
      </p:pic>
      <p:pic>
        <p:nvPicPr>
          <p:cNvPr id="6" name="图形 5" descr="游标 纯色填充">
            <a:extLst>
              <a:ext uri="{FF2B5EF4-FFF2-40B4-BE49-F238E27FC236}">
                <a16:creationId xmlns:a16="http://schemas.microsoft.com/office/drawing/2014/main" id="{1B319EA5-E712-A594-12C9-3CDECF3166B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31228">
            <a:off x="4088434" y="3520786"/>
            <a:ext cx="540000" cy="540000"/>
          </a:xfrm>
          <a:prstGeom prst="rect">
            <a:avLst/>
          </a:prstGeom>
        </p:spPr>
      </p:pic>
      <p:pic>
        <p:nvPicPr>
          <p:cNvPr id="5" name="图片 4">
            <a:extLst>
              <a:ext uri="{FF2B5EF4-FFF2-40B4-BE49-F238E27FC236}">
                <a16:creationId xmlns:a16="http://schemas.microsoft.com/office/drawing/2014/main" id="{14483C72-C287-E566-ED5E-E76418ECA0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0322" y="1691669"/>
            <a:ext cx="288000" cy="270000"/>
          </a:xfrm>
          <a:prstGeom prst="rect">
            <a:avLst/>
          </a:prstGeom>
        </p:spPr>
      </p:pic>
    </p:spTree>
    <p:extLst>
      <p:ext uri="{BB962C8B-B14F-4D97-AF65-F5344CB8AC3E}">
        <p14:creationId xmlns:p14="http://schemas.microsoft.com/office/powerpoint/2010/main" val="2989856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2.3 </a:t>
            </a:r>
            <a:r>
              <a:rPr lang="zh-CN" altLang="en-US" sz="2000" dirty="0">
                <a:solidFill>
                  <a:srgbClr val="002B41"/>
                </a:solidFill>
                <a:latin typeface="微软雅黑" panose="020B0503020204020204" pitchFamily="34" charset="-122"/>
                <a:ea typeface="微软雅黑" panose="020B0503020204020204" pitchFamily="34" charset="-122"/>
              </a:rPr>
              <a:t>随时切换：时间线辅助按钮的功能</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在媒体池里导入教学素材，把素材插入到时间线上。点击时间线左侧的     按钮，或者在轨道的空白处点击鼠标右键，执行“添加轨道”命令新建一条轨道。</a:t>
            </a:r>
          </a:p>
        </p:txBody>
      </p:sp>
      <p:pic>
        <p:nvPicPr>
          <p:cNvPr id="13" name="图片 12">
            <a:extLst>
              <a:ext uri="{FF2B5EF4-FFF2-40B4-BE49-F238E27FC236}">
                <a16:creationId xmlns:a16="http://schemas.microsoft.com/office/drawing/2014/main" id="{D6DEAE83-8980-E322-052C-BAC9B890505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496000" y="2558962"/>
            <a:ext cx="7056000" cy="3739305"/>
          </a:xfrm>
          <a:prstGeom prst="rect">
            <a:avLst/>
          </a:prstGeom>
        </p:spPr>
      </p:pic>
      <p:pic>
        <p:nvPicPr>
          <p:cNvPr id="6" name="图形 5" descr="游标 纯色填充">
            <a:extLst>
              <a:ext uri="{FF2B5EF4-FFF2-40B4-BE49-F238E27FC236}">
                <a16:creationId xmlns:a16="http://schemas.microsoft.com/office/drawing/2014/main" id="{1B319EA5-E712-A594-12C9-3CDECF3166B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31228">
            <a:off x="2646076" y="4397086"/>
            <a:ext cx="540000" cy="540000"/>
          </a:xfrm>
          <a:prstGeom prst="rect">
            <a:avLst/>
          </a:prstGeom>
        </p:spPr>
      </p:pic>
      <p:pic>
        <p:nvPicPr>
          <p:cNvPr id="7" name="图片 6">
            <a:extLst>
              <a:ext uri="{FF2B5EF4-FFF2-40B4-BE49-F238E27FC236}">
                <a16:creationId xmlns:a16="http://schemas.microsoft.com/office/drawing/2014/main" id="{6A94225E-F468-4D5C-E428-477B868103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8032" y="1673669"/>
            <a:ext cx="288000" cy="288000"/>
          </a:xfrm>
          <a:prstGeom prst="rect">
            <a:avLst/>
          </a:prstGeom>
        </p:spPr>
      </p:pic>
    </p:spTree>
    <p:extLst>
      <p:ext uri="{BB962C8B-B14F-4D97-AF65-F5344CB8AC3E}">
        <p14:creationId xmlns:p14="http://schemas.microsoft.com/office/powerpoint/2010/main" val="1506665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2.3 </a:t>
            </a:r>
            <a:r>
              <a:rPr lang="zh-CN" altLang="en-US" sz="2000" dirty="0">
                <a:solidFill>
                  <a:srgbClr val="002B41"/>
                </a:solidFill>
                <a:latin typeface="微软雅黑" panose="020B0503020204020204" pitchFamily="34" charset="-122"/>
                <a:ea typeface="微软雅黑" panose="020B0503020204020204" pitchFamily="34" charset="-122"/>
              </a:rPr>
              <a:t>随时切换：时间线辅助按钮的功能</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2345871" y="1165237"/>
            <a:ext cx="8490858" cy="4613892"/>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轨道左侧的面板上标注了轨道序号，点一下新建的轨道，轨道序号变成橘黄色显示。这时无论按快捷键还是点击快捷按钮，片段都会插入到新建的轨道上。</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时间线左侧的     按钮处于激活状态时，播放头靠近片段的开头、结尾和交接处，就会自动吸附上去。</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激活时间线左侧的     按钮，如果时间线中的片段包含声音，拖动片段两侧的边框时会用音频波形的形式进行显示。</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点击时间线左侧的     按钮，就会在播放头的位置添加一个用来作为参照或者是进行提示的标记。双击时间线上的标记，在弹出的窗口中可以添加备注和关键词。</a:t>
            </a:r>
          </a:p>
        </p:txBody>
      </p:sp>
      <p:pic>
        <p:nvPicPr>
          <p:cNvPr id="6" name="图形 5" descr="V 形箭头 纯色填充">
            <a:extLst>
              <a:ext uri="{FF2B5EF4-FFF2-40B4-BE49-F238E27FC236}">
                <a16:creationId xmlns:a16="http://schemas.microsoft.com/office/drawing/2014/main" id="{3044F2BE-64B6-4FA2-F9F0-8B4E5A1F72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2482721"/>
            <a:ext cx="792000" cy="792000"/>
          </a:xfrm>
          <a:prstGeom prst="rect">
            <a:avLst/>
          </a:prstGeom>
        </p:spPr>
      </p:pic>
      <p:pic>
        <p:nvPicPr>
          <p:cNvPr id="7" name="图形 6" descr="V 形箭头 纯色填充">
            <a:extLst>
              <a:ext uri="{FF2B5EF4-FFF2-40B4-BE49-F238E27FC236}">
                <a16:creationId xmlns:a16="http://schemas.microsoft.com/office/drawing/2014/main" id="{D5C5BA96-DB55-D22B-8314-F5BC893FE0B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3711799"/>
            <a:ext cx="792000" cy="792000"/>
          </a:xfrm>
          <a:prstGeom prst="rect">
            <a:avLst/>
          </a:prstGeom>
        </p:spPr>
      </p:pic>
      <p:pic>
        <p:nvPicPr>
          <p:cNvPr id="19" name="图形 18" descr="V 形箭头 纯色填充">
            <a:extLst>
              <a:ext uri="{FF2B5EF4-FFF2-40B4-BE49-F238E27FC236}">
                <a16:creationId xmlns:a16="http://schemas.microsoft.com/office/drawing/2014/main" id="{C03C28AE-8257-2835-7DFF-10ED5B26191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5012557"/>
            <a:ext cx="792000" cy="792000"/>
          </a:xfrm>
          <a:prstGeom prst="rect">
            <a:avLst/>
          </a:prstGeom>
        </p:spPr>
      </p:pic>
      <p:pic>
        <p:nvPicPr>
          <p:cNvPr id="22" name="图形 21" descr="V 形箭头 纯色填充">
            <a:extLst>
              <a:ext uri="{FF2B5EF4-FFF2-40B4-BE49-F238E27FC236}">
                <a16:creationId xmlns:a16="http://schemas.microsoft.com/office/drawing/2014/main" id="{44F76054-CC41-7658-0111-FE0071BE1A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1253643"/>
            <a:ext cx="792000" cy="792000"/>
          </a:xfrm>
          <a:prstGeom prst="rect">
            <a:avLst/>
          </a:prstGeom>
        </p:spPr>
      </p:pic>
      <p:pic>
        <p:nvPicPr>
          <p:cNvPr id="5" name="图片 4">
            <a:extLst>
              <a:ext uri="{FF2B5EF4-FFF2-40B4-BE49-F238E27FC236}">
                <a16:creationId xmlns:a16="http://schemas.microsoft.com/office/drawing/2014/main" id="{EDCEE062-FE40-0949-0C97-76C2562A69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9190" y="2515379"/>
            <a:ext cx="288000" cy="288000"/>
          </a:xfrm>
          <a:prstGeom prst="rect">
            <a:avLst/>
          </a:prstGeom>
        </p:spPr>
      </p:pic>
      <p:pic>
        <p:nvPicPr>
          <p:cNvPr id="10" name="图片 9">
            <a:extLst>
              <a:ext uri="{FF2B5EF4-FFF2-40B4-BE49-F238E27FC236}">
                <a16:creationId xmlns:a16="http://schemas.microsoft.com/office/drawing/2014/main" id="{7CC3C6FF-4865-791E-ABFB-E75C70634B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5504" y="3759926"/>
            <a:ext cx="288000" cy="288000"/>
          </a:xfrm>
          <a:prstGeom prst="rect">
            <a:avLst/>
          </a:prstGeom>
        </p:spPr>
      </p:pic>
      <p:pic>
        <p:nvPicPr>
          <p:cNvPr id="13" name="图片 12">
            <a:extLst>
              <a:ext uri="{FF2B5EF4-FFF2-40B4-BE49-F238E27FC236}">
                <a16:creationId xmlns:a16="http://schemas.microsoft.com/office/drawing/2014/main" id="{2D8CF1B8-1D69-090F-DE5E-7E183FA7EB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95504" y="5012197"/>
            <a:ext cx="288000" cy="288000"/>
          </a:xfrm>
          <a:prstGeom prst="rect">
            <a:avLst/>
          </a:prstGeom>
        </p:spPr>
      </p:pic>
    </p:spTree>
    <p:extLst>
      <p:ext uri="{BB962C8B-B14F-4D97-AF65-F5344CB8AC3E}">
        <p14:creationId xmlns:p14="http://schemas.microsoft.com/office/powerpoint/2010/main" val="2704581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2.3 </a:t>
            </a:r>
            <a:r>
              <a:rPr lang="zh-CN" altLang="en-US" sz="2000" dirty="0">
                <a:solidFill>
                  <a:srgbClr val="002B41"/>
                </a:solidFill>
                <a:latin typeface="微软雅黑" panose="020B0503020204020204" pitchFamily="34" charset="-122"/>
                <a:ea typeface="微软雅黑" panose="020B0503020204020204" pitchFamily="34" charset="-122"/>
              </a:rPr>
              <a:t>随时切换：时间线辅助按钮的功能</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2345871" y="1165237"/>
            <a:ext cx="8490858" cy="4613892"/>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在轨道的左侧取消     按钮的激活，就能让轨道上的所有片段静音。取消     按钮的激活，可以禁用轨道上的所有视频画面。激活    按钮，可以将轨道上的所有片段锁定，锁定的片段不能移动和编辑。</a:t>
            </a:r>
            <a:endParaRPr lang="en-US" altLang="zh-CN" dirty="0">
              <a:latin typeface="微软雅黑" panose="020B0503020204020204" pitchFamily="34" charset="-122"/>
              <a:ea typeface="微软雅黑" panose="020B0503020204020204" pitchFamily="34" charset="-122"/>
            </a:endParaRPr>
          </a:p>
          <a:p>
            <a:pPr marL="342900" indent="-342900">
              <a:lnSpc>
                <a:spcPct val="150000"/>
              </a:lnSpc>
              <a:buAutoNum type="arabicPlain" startAt="5"/>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切换到“剪辑”页面，点击时间线工具栏左上角的     按钮展开时间线显示选项。在时间线显示选项中激活      按钮显示出堆放时间线，通过堆放时间线上的选项卡，可以在多个时间线之间进行切换。</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取消      按钮的激活，可以在时间线中隐藏字幕轨道。取消      按钮的激活，视频轨道上就不会显示出波形。激活     按钮，视频轨道上的缩略图只会出现在片段的两侧。激活     按钮，视频轨道上不会显示缩略图。</a:t>
            </a:r>
          </a:p>
        </p:txBody>
      </p:sp>
      <p:pic>
        <p:nvPicPr>
          <p:cNvPr id="6" name="图形 5" descr="V 形箭头 纯色填充">
            <a:extLst>
              <a:ext uri="{FF2B5EF4-FFF2-40B4-BE49-F238E27FC236}">
                <a16:creationId xmlns:a16="http://schemas.microsoft.com/office/drawing/2014/main" id="{3044F2BE-64B6-4FA2-F9F0-8B4E5A1F72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3091320"/>
            <a:ext cx="792000" cy="792000"/>
          </a:xfrm>
          <a:prstGeom prst="rect">
            <a:avLst/>
          </a:prstGeom>
        </p:spPr>
      </p:pic>
      <p:pic>
        <p:nvPicPr>
          <p:cNvPr id="7" name="图形 6" descr="V 形箭头 纯色填充">
            <a:extLst>
              <a:ext uri="{FF2B5EF4-FFF2-40B4-BE49-F238E27FC236}">
                <a16:creationId xmlns:a16="http://schemas.microsoft.com/office/drawing/2014/main" id="{D5C5BA96-DB55-D22B-8314-F5BC893FE0B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4763371"/>
            <a:ext cx="792000" cy="792000"/>
          </a:xfrm>
          <a:prstGeom prst="rect">
            <a:avLst/>
          </a:prstGeom>
        </p:spPr>
      </p:pic>
      <p:pic>
        <p:nvPicPr>
          <p:cNvPr id="22" name="图形 21" descr="V 形箭头 纯色填充">
            <a:extLst>
              <a:ext uri="{FF2B5EF4-FFF2-40B4-BE49-F238E27FC236}">
                <a16:creationId xmlns:a16="http://schemas.microsoft.com/office/drawing/2014/main" id="{44F76054-CC41-7658-0111-FE0071BE1A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1253643"/>
            <a:ext cx="792000" cy="792000"/>
          </a:xfrm>
          <a:prstGeom prst="rect">
            <a:avLst/>
          </a:prstGeom>
        </p:spPr>
      </p:pic>
      <p:pic>
        <p:nvPicPr>
          <p:cNvPr id="8" name="图片 7">
            <a:extLst>
              <a:ext uri="{FF2B5EF4-FFF2-40B4-BE49-F238E27FC236}">
                <a16:creationId xmlns:a16="http://schemas.microsoft.com/office/drawing/2014/main" id="{6253ED6F-D808-2CF2-0BD5-91D7F85E13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6390" y="1286132"/>
            <a:ext cx="288000" cy="288000"/>
          </a:xfrm>
          <a:prstGeom prst="rect">
            <a:avLst/>
          </a:prstGeom>
        </p:spPr>
      </p:pic>
      <p:pic>
        <p:nvPicPr>
          <p:cNvPr id="11" name="图片 10">
            <a:extLst>
              <a:ext uri="{FF2B5EF4-FFF2-40B4-BE49-F238E27FC236}">
                <a16:creationId xmlns:a16="http://schemas.microsoft.com/office/drawing/2014/main" id="{B35C2316-F740-8F3A-D282-39A1D13B09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74914" y="1286132"/>
            <a:ext cx="288000" cy="288000"/>
          </a:xfrm>
          <a:prstGeom prst="rect">
            <a:avLst/>
          </a:prstGeom>
        </p:spPr>
      </p:pic>
      <p:pic>
        <p:nvPicPr>
          <p:cNvPr id="14" name="图片 13">
            <a:extLst>
              <a:ext uri="{FF2B5EF4-FFF2-40B4-BE49-F238E27FC236}">
                <a16:creationId xmlns:a16="http://schemas.microsoft.com/office/drawing/2014/main" id="{032E93A3-22A2-DA72-16B1-5295E11FFA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2131" y="1692098"/>
            <a:ext cx="288000" cy="288000"/>
          </a:xfrm>
          <a:prstGeom prst="rect">
            <a:avLst/>
          </a:prstGeom>
        </p:spPr>
      </p:pic>
      <p:pic>
        <p:nvPicPr>
          <p:cNvPr id="17" name="图片 16">
            <a:extLst>
              <a:ext uri="{FF2B5EF4-FFF2-40B4-BE49-F238E27FC236}">
                <a16:creationId xmlns:a16="http://schemas.microsoft.com/office/drawing/2014/main" id="{8FE72A7F-4838-4527-F123-EAD28641CE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91" y="2935099"/>
            <a:ext cx="288000" cy="270000"/>
          </a:xfrm>
          <a:prstGeom prst="rect">
            <a:avLst/>
          </a:prstGeom>
        </p:spPr>
      </p:pic>
      <p:pic>
        <p:nvPicPr>
          <p:cNvPr id="20" name="图片 19">
            <a:extLst>
              <a:ext uri="{FF2B5EF4-FFF2-40B4-BE49-F238E27FC236}">
                <a16:creationId xmlns:a16="http://schemas.microsoft.com/office/drawing/2014/main" id="{9EC0F710-8616-F8CA-B828-D8D7536AF0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16892" y="3337183"/>
            <a:ext cx="288000" cy="270000"/>
          </a:xfrm>
          <a:prstGeom prst="rect">
            <a:avLst/>
          </a:prstGeom>
        </p:spPr>
      </p:pic>
      <p:pic>
        <p:nvPicPr>
          <p:cNvPr id="23" name="图片 22">
            <a:extLst>
              <a:ext uri="{FF2B5EF4-FFF2-40B4-BE49-F238E27FC236}">
                <a16:creationId xmlns:a16="http://schemas.microsoft.com/office/drawing/2014/main" id="{C610407B-E878-6D2A-61BA-4DFD57E9F1D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67979" y="4611113"/>
            <a:ext cx="288000" cy="270000"/>
          </a:xfrm>
          <a:prstGeom prst="rect">
            <a:avLst/>
          </a:prstGeom>
        </p:spPr>
      </p:pic>
      <p:pic>
        <p:nvPicPr>
          <p:cNvPr id="25" name="图片 24">
            <a:extLst>
              <a:ext uri="{FF2B5EF4-FFF2-40B4-BE49-F238E27FC236}">
                <a16:creationId xmlns:a16="http://schemas.microsoft.com/office/drawing/2014/main" id="{E864C385-3446-749E-29E9-0616ED0DD0D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01098" y="4589341"/>
            <a:ext cx="288000" cy="270000"/>
          </a:xfrm>
          <a:prstGeom prst="rect">
            <a:avLst/>
          </a:prstGeom>
        </p:spPr>
      </p:pic>
      <p:pic>
        <p:nvPicPr>
          <p:cNvPr id="27" name="图片 26">
            <a:extLst>
              <a:ext uri="{FF2B5EF4-FFF2-40B4-BE49-F238E27FC236}">
                <a16:creationId xmlns:a16="http://schemas.microsoft.com/office/drawing/2014/main" id="{25E27F80-AA94-DCE2-937A-CC8F24DEF9D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68277" y="5014527"/>
            <a:ext cx="288000" cy="270000"/>
          </a:xfrm>
          <a:prstGeom prst="rect">
            <a:avLst/>
          </a:prstGeom>
        </p:spPr>
      </p:pic>
      <p:pic>
        <p:nvPicPr>
          <p:cNvPr id="29" name="图片 28">
            <a:extLst>
              <a:ext uri="{FF2B5EF4-FFF2-40B4-BE49-F238E27FC236}">
                <a16:creationId xmlns:a16="http://schemas.microsoft.com/office/drawing/2014/main" id="{046949B8-F07E-2E84-9A88-70191C37AFB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08476" y="5412589"/>
            <a:ext cx="288000" cy="270000"/>
          </a:xfrm>
          <a:prstGeom prst="rect">
            <a:avLst/>
          </a:prstGeom>
        </p:spPr>
      </p:pic>
    </p:spTree>
    <p:extLst>
      <p:ext uri="{BB962C8B-B14F-4D97-AF65-F5344CB8AC3E}">
        <p14:creationId xmlns:p14="http://schemas.microsoft.com/office/powerpoint/2010/main" val="3435428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2.3 </a:t>
            </a:r>
            <a:r>
              <a:rPr lang="zh-CN" altLang="en-US" sz="2000" dirty="0">
                <a:solidFill>
                  <a:srgbClr val="002B41"/>
                </a:solidFill>
                <a:latin typeface="微软雅黑" panose="020B0503020204020204" pitchFamily="34" charset="-122"/>
                <a:ea typeface="微软雅黑" panose="020B0503020204020204" pitchFamily="34" charset="-122"/>
              </a:rPr>
              <a:t>随时切换：时间线辅助按钮的功能</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2345871" y="1165237"/>
            <a:ext cx="8490858" cy="4613892"/>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默认状态下，拖动一个片段时，视频轨道和音频轨道会一起移动。在时间线工具栏上取消    按钮的激活，视频和音频轨道就可以分别拖动。</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激活时间线工具栏上的    按钮，可以锁定所有轨道上的片段，被锁定的片段不能移动位置，但是可以进行分割、修剪等操作。</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锁定所有轨道上的片段后，我们还可以点击轨道左侧的    按钮，单独解锁某个轨道的位置锁定。</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选中一个片段后点击时间线工具栏上的    按钮，可以在片段的右下角添加用来区分不同类型素材的旗标。</a:t>
            </a:r>
          </a:p>
        </p:txBody>
      </p:sp>
      <p:pic>
        <p:nvPicPr>
          <p:cNvPr id="6" name="图形 5" descr="V 形箭头 纯色填充">
            <a:extLst>
              <a:ext uri="{FF2B5EF4-FFF2-40B4-BE49-F238E27FC236}">
                <a16:creationId xmlns:a16="http://schemas.microsoft.com/office/drawing/2014/main" id="{3044F2BE-64B6-4FA2-F9F0-8B4E5A1F72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2514533"/>
            <a:ext cx="792000" cy="792000"/>
          </a:xfrm>
          <a:prstGeom prst="rect">
            <a:avLst/>
          </a:prstGeom>
        </p:spPr>
      </p:pic>
      <p:pic>
        <p:nvPicPr>
          <p:cNvPr id="7" name="图形 6" descr="V 形箭头 纯色填充">
            <a:extLst>
              <a:ext uri="{FF2B5EF4-FFF2-40B4-BE49-F238E27FC236}">
                <a16:creationId xmlns:a16="http://schemas.microsoft.com/office/drawing/2014/main" id="{D5C5BA96-DB55-D22B-8314-F5BC893FE0B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4964758"/>
            <a:ext cx="792000" cy="792000"/>
          </a:xfrm>
          <a:prstGeom prst="rect">
            <a:avLst/>
          </a:prstGeom>
        </p:spPr>
      </p:pic>
      <p:pic>
        <p:nvPicPr>
          <p:cNvPr id="22" name="图形 21" descr="V 形箭头 纯色填充">
            <a:extLst>
              <a:ext uri="{FF2B5EF4-FFF2-40B4-BE49-F238E27FC236}">
                <a16:creationId xmlns:a16="http://schemas.microsoft.com/office/drawing/2014/main" id="{44F76054-CC41-7658-0111-FE0071BE1A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1253643"/>
            <a:ext cx="792000" cy="792000"/>
          </a:xfrm>
          <a:prstGeom prst="rect">
            <a:avLst/>
          </a:prstGeom>
        </p:spPr>
      </p:pic>
      <p:pic>
        <p:nvPicPr>
          <p:cNvPr id="3" name="图形 2" descr="V 形箭头 纯色填充">
            <a:extLst>
              <a:ext uri="{FF2B5EF4-FFF2-40B4-BE49-F238E27FC236}">
                <a16:creationId xmlns:a16="http://schemas.microsoft.com/office/drawing/2014/main" id="{549CFF82-6F42-7CB7-37C1-8A9BA88B86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3698425"/>
            <a:ext cx="792000" cy="792000"/>
          </a:xfrm>
          <a:prstGeom prst="rect">
            <a:avLst/>
          </a:prstGeom>
        </p:spPr>
      </p:pic>
      <p:pic>
        <p:nvPicPr>
          <p:cNvPr id="9" name="图片 8">
            <a:extLst>
              <a:ext uri="{FF2B5EF4-FFF2-40B4-BE49-F238E27FC236}">
                <a16:creationId xmlns:a16="http://schemas.microsoft.com/office/drawing/2014/main" id="{EF8053B2-9817-9D08-FE99-23E3E7EFF5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2503" y="1676498"/>
            <a:ext cx="288000" cy="288000"/>
          </a:xfrm>
          <a:prstGeom prst="rect">
            <a:avLst/>
          </a:prstGeom>
        </p:spPr>
      </p:pic>
      <p:pic>
        <p:nvPicPr>
          <p:cNvPr id="12" name="图片 11">
            <a:extLst>
              <a:ext uri="{FF2B5EF4-FFF2-40B4-BE49-F238E27FC236}">
                <a16:creationId xmlns:a16="http://schemas.microsoft.com/office/drawing/2014/main" id="{6A740E6E-6859-5F9C-C08D-6F9EB35101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8023" y="2510264"/>
            <a:ext cx="288000" cy="288000"/>
          </a:xfrm>
          <a:prstGeom prst="rect">
            <a:avLst/>
          </a:prstGeom>
        </p:spPr>
      </p:pic>
      <p:pic>
        <p:nvPicPr>
          <p:cNvPr id="15" name="图片 14">
            <a:extLst>
              <a:ext uri="{FF2B5EF4-FFF2-40B4-BE49-F238E27FC236}">
                <a16:creationId xmlns:a16="http://schemas.microsoft.com/office/drawing/2014/main" id="{987E9A4F-AFC3-B770-8263-F7F51AA642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5072" y="4979002"/>
            <a:ext cx="288000" cy="288000"/>
          </a:xfrm>
          <a:prstGeom prst="rect">
            <a:avLst/>
          </a:prstGeom>
        </p:spPr>
      </p:pic>
      <p:pic>
        <p:nvPicPr>
          <p:cNvPr id="18" name="图片 17">
            <a:extLst>
              <a:ext uri="{FF2B5EF4-FFF2-40B4-BE49-F238E27FC236}">
                <a16:creationId xmlns:a16="http://schemas.microsoft.com/office/drawing/2014/main" id="{3BF9B81A-8547-FCE0-AE0B-212C2D33D4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11209" y="3747188"/>
            <a:ext cx="288000" cy="288000"/>
          </a:xfrm>
          <a:prstGeom prst="rect">
            <a:avLst/>
          </a:prstGeom>
        </p:spPr>
      </p:pic>
    </p:spTree>
    <p:extLst>
      <p:ext uri="{BB962C8B-B14F-4D97-AF65-F5344CB8AC3E}">
        <p14:creationId xmlns:p14="http://schemas.microsoft.com/office/powerpoint/2010/main" val="3395056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grpSp>
        <p:nvGrpSpPr>
          <p:cNvPr id="4" name="组合 3"/>
          <p:cNvGrpSpPr/>
          <p:nvPr/>
        </p:nvGrpSpPr>
        <p:grpSpPr>
          <a:xfrm flipH="1">
            <a:off x="545493" y="-179684"/>
            <a:ext cx="3196202" cy="7130016"/>
            <a:chOff x="8442118" y="-179684"/>
            <a:chExt cx="3196202" cy="7130016"/>
          </a:xfrm>
        </p:grpSpPr>
        <p:sp>
          <p:nvSpPr>
            <p:cNvPr id="5" name="Line 16"/>
            <p:cNvSpPr>
              <a:spLocks noChangeShapeType="1"/>
            </p:cNvSpPr>
            <p:nvPr/>
          </p:nvSpPr>
          <p:spPr bwMode="auto">
            <a:xfrm>
              <a:off x="8442118" y="0"/>
              <a:ext cx="1966175" cy="6950332"/>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6" name="Line 18"/>
            <p:cNvSpPr>
              <a:spLocks noChangeShapeType="1"/>
            </p:cNvSpPr>
            <p:nvPr/>
          </p:nvSpPr>
          <p:spPr bwMode="auto">
            <a:xfrm flipV="1">
              <a:off x="8442118" y="-179684"/>
              <a:ext cx="3196202" cy="7037684"/>
            </a:xfrm>
            <a:prstGeom prst="line">
              <a:avLst/>
            </a:prstGeom>
            <a:noFill/>
            <a:ln w="7938" cap="flat">
              <a:solidFill>
                <a:srgbClr val="002B4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prstClr val="black"/>
                </a:solidFill>
              </a:endParaRPr>
            </a:p>
          </p:txBody>
        </p:sp>
      </p:grpSp>
      <p:sp>
        <p:nvSpPr>
          <p:cNvPr id="7" name="Freeform 5"/>
          <p:cNvSpPr/>
          <p:nvPr/>
        </p:nvSpPr>
        <p:spPr bwMode="auto">
          <a:xfrm flipH="1" flipV="1">
            <a:off x="-2" y="254523"/>
            <a:ext cx="3054286" cy="6609201"/>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rgbClr val="00183C"/>
              </a:solidFill>
              <a:latin typeface="Calibri" panose="020F0502020204030204" pitchFamily="34" charset="0"/>
              <a:ea typeface="宋体" panose="02010600030101010101" pitchFamily="2" charset="-122"/>
            </a:endParaRPr>
          </a:p>
        </p:txBody>
      </p:sp>
      <p:sp>
        <p:nvSpPr>
          <p:cNvPr id="8" name="文本框 7"/>
          <p:cNvSpPr txBox="1"/>
          <p:nvPr/>
        </p:nvSpPr>
        <p:spPr>
          <a:xfrm>
            <a:off x="219307" y="2197894"/>
            <a:ext cx="1758399" cy="1231106"/>
          </a:xfrm>
          <a:prstGeom prst="rect">
            <a:avLst/>
          </a:prstGeom>
          <a:noFill/>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目录</a:t>
            </a:r>
            <a:endParaRPr lang="en-US" altLang="zh-CN" sz="5400" b="1" dirty="0">
              <a:solidFill>
                <a:schemeClr val="bg1"/>
              </a:solidFill>
              <a:latin typeface="微软雅黑" panose="020B0503020204020204" pitchFamily="34" charset="-122"/>
              <a:ea typeface="微软雅黑" panose="020B0503020204020204" pitchFamily="34" charset="-122"/>
            </a:endParaRPr>
          </a:p>
          <a:p>
            <a:pPr algn="ctr"/>
            <a:r>
              <a:rPr lang="en-US" altLang="zh-CN" sz="2000" b="1" dirty="0">
                <a:solidFill>
                  <a:schemeClr val="bg1"/>
                </a:solidFill>
                <a:latin typeface="微软雅黑" panose="020B0503020204020204" pitchFamily="34" charset="-122"/>
                <a:ea typeface="微软雅黑" panose="020B0503020204020204" pitchFamily="34" charset="-122"/>
              </a:rPr>
              <a:t>CONTENT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 name="椭圆 1"/>
          <p:cNvSpPr>
            <a:spLocks noChangeArrowheads="1"/>
          </p:cNvSpPr>
          <p:nvPr/>
        </p:nvSpPr>
        <p:spPr bwMode="auto">
          <a:xfrm>
            <a:off x="5461987" y="359575"/>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bg1">
                  <a:lumMod val="95000"/>
                </a:schemeClr>
              </a:solidFill>
            </a:endParaRPr>
          </a:p>
        </p:txBody>
      </p:sp>
      <p:sp>
        <p:nvSpPr>
          <p:cNvPr id="10" name="TextBox 32"/>
          <p:cNvSpPr txBox="1">
            <a:spLocks noChangeArrowheads="1"/>
          </p:cNvSpPr>
          <p:nvPr/>
        </p:nvSpPr>
        <p:spPr bwMode="auto">
          <a:xfrm>
            <a:off x="5505141" y="457083"/>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2.1</a:t>
            </a:r>
            <a:endParaRPr lang="zh-CN" altLang="en-US" sz="2800" dirty="0">
              <a:solidFill>
                <a:schemeClr val="bg1"/>
              </a:solidFill>
              <a:ea typeface="微软雅黑" panose="020B0503020204020204" pitchFamily="34" charset="-122"/>
            </a:endParaRPr>
          </a:p>
        </p:txBody>
      </p:sp>
      <p:sp>
        <p:nvSpPr>
          <p:cNvPr id="12" name="TextBox 76"/>
          <p:cNvSpPr txBox="1"/>
          <p:nvPr/>
        </p:nvSpPr>
        <p:spPr>
          <a:xfrm>
            <a:off x="6575931" y="518638"/>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功能重合：快编和剪辑页面的区别</a:t>
            </a:r>
          </a:p>
        </p:txBody>
      </p:sp>
      <p:sp>
        <p:nvSpPr>
          <p:cNvPr id="13" name="椭圆 1"/>
          <p:cNvSpPr>
            <a:spLocks noChangeArrowheads="1"/>
          </p:cNvSpPr>
          <p:nvPr/>
        </p:nvSpPr>
        <p:spPr bwMode="auto">
          <a:xfrm>
            <a:off x="5461987" y="1270127"/>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bg1">
                  <a:lumMod val="95000"/>
                </a:schemeClr>
              </a:solidFill>
            </a:endParaRPr>
          </a:p>
        </p:txBody>
      </p:sp>
      <p:sp>
        <p:nvSpPr>
          <p:cNvPr id="14" name="TextBox 32"/>
          <p:cNvSpPr txBox="1">
            <a:spLocks noChangeArrowheads="1"/>
          </p:cNvSpPr>
          <p:nvPr/>
        </p:nvSpPr>
        <p:spPr bwMode="auto">
          <a:xfrm>
            <a:off x="5496022" y="1368907"/>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2.2</a:t>
            </a:r>
            <a:endParaRPr lang="zh-CN" altLang="en-US" sz="2800" dirty="0">
              <a:solidFill>
                <a:schemeClr val="bg1"/>
              </a:solidFill>
              <a:ea typeface="微软雅黑" panose="020B0503020204020204" pitchFamily="34" charset="-122"/>
            </a:endParaRPr>
          </a:p>
        </p:txBody>
      </p:sp>
      <p:sp>
        <p:nvSpPr>
          <p:cNvPr id="17" name="椭圆 1"/>
          <p:cNvSpPr>
            <a:spLocks noChangeArrowheads="1"/>
          </p:cNvSpPr>
          <p:nvPr/>
        </p:nvSpPr>
        <p:spPr bwMode="auto">
          <a:xfrm>
            <a:off x="5452868" y="2181908"/>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bg1">
                  <a:lumMod val="95000"/>
                </a:schemeClr>
              </a:solidFill>
            </a:endParaRPr>
          </a:p>
        </p:txBody>
      </p:sp>
      <p:sp>
        <p:nvSpPr>
          <p:cNvPr id="18" name="TextBox 32"/>
          <p:cNvSpPr txBox="1">
            <a:spLocks noChangeArrowheads="1"/>
          </p:cNvSpPr>
          <p:nvPr/>
        </p:nvSpPr>
        <p:spPr bwMode="auto">
          <a:xfrm>
            <a:off x="5496022" y="2278268"/>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2.3</a:t>
            </a:r>
            <a:endParaRPr lang="zh-CN" altLang="en-US" sz="2800" dirty="0">
              <a:solidFill>
                <a:schemeClr val="bg1"/>
              </a:solidFill>
              <a:ea typeface="微软雅黑" panose="020B0503020204020204" pitchFamily="34" charset="-122"/>
            </a:endParaRPr>
          </a:p>
        </p:txBody>
      </p:sp>
      <p:sp>
        <p:nvSpPr>
          <p:cNvPr id="21" name="椭圆 1"/>
          <p:cNvSpPr>
            <a:spLocks noChangeArrowheads="1"/>
          </p:cNvSpPr>
          <p:nvPr/>
        </p:nvSpPr>
        <p:spPr bwMode="auto">
          <a:xfrm>
            <a:off x="5461988" y="3095595"/>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a:solidFill>
                <a:schemeClr val="bg1">
                  <a:lumMod val="95000"/>
                </a:schemeClr>
              </a:solidFill>
            </a:endParaRPr>
          </a:p>
        </p:txBody>
      </p:sp>
      <p:sp>
        <p:nvSpPr>
          <p:cNvPr id="22" name="TextBox 32"/>
          <p:cNvSpPr txBox="1">
            <a:spLocks noChangeArrowheads="1"/>
          </p:cNvSpPr>
          <p:nvPr/>
        </p:nvSpPr>
        <p:spPr bwMode="auto">
          <a:xfrm>
            <a:off x="5505141" y="3178056"/>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2.4</a:t>
            </a:r>
            <a:endParaRPr lang="zh-CN" altLang="en-US" sz="2800" dirty="0">
              <a:solidFill>
                <a:schemeClr val="bg1"/>
              </a:solidFill>
              <a:ea typeface="微软雅黑" panose="020B0503020204020204" pitchFamily="34" charset="-122"/>
            </a:endParaRPr>
          </a:p>
        </p:txBody>
      </p:sp>
      <p:sp>
        <p:nvSpPr>
          <p:cNvPr id="2" name="椭圆 1">
            <a:extLst>
              <a:ext uri="{FF2B5EF4-FFF2-40B4-BE49-F238E27FC236}">
                <a16:creationId xmlns:a16="http://schemas.microsoft.com/office/drawing/2014/main" id="{8114ADCF-AC07-F209-98A2-9EC2677EC89F}"/>
              </a:ext>
            </a:extLst>
          </p:cNvPr>
          <p:cNvSpPr>
            <a:spLocks noChangeArrowheads="1"/>
          </p:cNvSpPr>
          <p:nvPr/>
        </p:nvSpPr>
        <p:spPr bwMode="auto">
          <a:xfrm>
            <a:off x="5461987" y="4004241"/>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dirty="0">
              <a:solidFill>
                <a:schemeClr val="bg1">
                  <a:lumMod val="95000"/>
                </a:schemeClr>
              </a:solidFill>
            </a:endParaRPr>
          </a:p>
        </p:txBody>
      </p:sp>
      <p:sp>
        <p:nvSpPr>
          <p:cNvPr id="3" name="TextBox 32">
            <a:extLst>
              <a:ext uri="{FF2B5EF4-FFF2-40B4-BE49-F238E27FC236}">
                <a16:creationId xmlns:a16="http://schemas.microsoft.com/office/drawing/2014/main" id="{A43ED8F4-5F97-F5FD-A520-D52600FA045D}"/>
              </a:ext>
            </a:extLst>
          </p:cNvPr>
          <p:cNvSpPr txBox="1">
            <a:spLocks noChangeArrowheads="1"/>
          </p:cNvSpPr>
          <p:nvPr/>
        </p:nvSpPr>
        <p:spPr bwMode="auto">
          <a:xfrm>
            <a:off x="5503987" y="4112160"/>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2.5</a:t>
            </a:r>
            <a:endParaRPr lang="zh-CN" altLang="en-US" sz="2800" dirty="0">
              <a:solidFill>
                <a:schemeClr val="bg1"/>
              </a:solidFill>
              <a:ea typeface="微软雅黑" panose="020B0503020204020204" pitchFamily="34" charset="-122"/>
            </a:endParaRPr>
          </a:p>
        </p:txBody>
      </p:sp>
      <p:sp>
        <p:nvSpPr>
          <p:cNvPr id="25" name="TextBox 76">
            <a:extLst>
              <a:ext uri="{FF2B5EF4-FFF2-40B4-BE49-F238E27FC236}">
                <a16:creationId xmlns:a16="http://schemas.microsoft.com/office/drawing/2014/main" id="{0ED84539-8806-1329-C2E5-2C0A3BD757D4}"/>
              </a:ext>
            </a:extLst>
          </p:cNvPr>
          <p:cNvSpPr txBox="1"/>
          <p:nvPr/>
        </p:nvSpPr>
        <p:spPr>
          <a:xfrm>
            <a:off x="6575930" y="1430462"/>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插入素材：将素材放置到时间线上</a:t>
            </a:r>
          </a:p>
        </p:txBody>
      </p:sp>
      <p:sp>
        <p:nvSpPr>
          <p:cNvPr id="26" name="TextBox 76">
            <a:extLst>
              <a:ext uri="{FF2B5EF4-FFF2-40B4-BE49-F238E27FC236}">
                <a16:creationId xmlns:a16="http://schemas.microsoft.com/office/drawing/2014/main" id="{2174FDAF-CD58-77B6-6ABD-866C75004093}"/>
              </a:ext>
            </a:extLst>
          </p:cNvPr>
          <p:cNvSpPr txBox="1"/>
          <p:nvPr/>
        </p:nvSpPr>
        <p:spPr>
          <a:xfrm>
            <a:off x="6575929" y="2342286"/>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随时切换：时间线辅助按钮的功能</a:t>
            </a:r>
          </a:p>
        </p:txBody>
      </p:sp>
      <p:sp>
        <p:nvSpPr>
          <p:cNvPr id="27" name="TextBox 76">
            <a:extLst>
              <a:ext uri="{FF2B5EF4-FFF2-40B4-BE49-F238E27FC236}">
                <a16:creationId xmlns:a16="http://schemas.microsoft.com/office/drawing/2014/main" id="{0A91CC4B-8053-59DC-D1B4-697787790581}"/>
              </a:ext>
            </a:extLst>
          </p:cNvPr>
          <p:cNvSpPr txBox="1"/>
          <p:nvPr/>
        </p:nvSpPr>
        <p:spPr>
          <a:xfrm>
            <a:off x="6575929" y="3239611"/>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分割修剪：去除素材中的多余部分</a:t>
            </a:r>
          </a:p>
        </p:txBody>
      </p:sp>
      <p:sp>
        <p:nvSpPr>
          <p:cNvPr id="28" name="TextBox 76">
            <a:extLst>
              <a:ext uri="{FF2B5EF4-FFF2-40B4-BE49-F238E27FC236}">
                <a16:creationId xmlns:a16="http://schemas.microsoft.com/office/drawing/2014/main" id="{B32FDEC1-9252-63F9-1783-C43AD92E8AB5}"/>
              </a:ext>
            </a:extLst>
          </p:cNvPr>
          <p:cNvSpPr txBox="1"/>
          <p:nvPr/>
        </p:nvSpPr>
        <p:spPr>
          <a:xfrm>
            <a:off x="6575929" y="4168101"/>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复制交换：剪辑工作中的常用操作</a:t>
            </a:r>
          </a:p>
        </p:txBody>
      </p:sp>
      <p:sp>
        <p:nvSpPr>
          <p:cNvPr id="11" name="椭圆 1">
            <a:extLst>
              <a:ext uri="{FF2B5EF4-FFF2-40B4-BE49-F238E27FC236}">
                <a16:creationId xmlns:a16="http://schemas.microsoft.com/office/drawing/2014/main" id="{9D71C642-7782-C2F4-BE72-FE1231567371}"/>
              </a:ext>
            </a:extLst>
          </p:cNvPr>
          <p:cNvSpPr>
            <a:spLocks noChangeArrowheads="1"/>
          </p:cNvSpPr>
          <p:nvPr/>
        </p:nvSpPr>
        <p:spPr bwMode="auto">
          <a:xfrm>
            <a:off x="5473646" y="4912887"/>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dirty="0">
              <a:solidFill>
                <a:schemeClr val="bg1">
                  <a:lumMod val="95000"/>
                </a:schemeClr>
              </a:solidFill>
            </a:endParaRPr>
          </a:p>
        </p:txBody>
      </p:sp>
      <p:sp>
        <p:nvSpPr>
          <p:cNvPr id="15" name="椭圆 1">
            <a:extLst>
              <a:ext uri="{FF2B5EF4-FFF2-40B4-BE49-F238E27FC236}">
                <a16:creationId xmlns:a16="http://schemas.microsoft.com/office/drawing/2014/main" id="{FFE5726F-24F2-C30A-0EDF-3103C56C78D8}"/>
              </a:ext>
            </a:extLst>
          </p:cNvPr>
          <p:cNvSpPr>
            <a:spLocks noChangeArrowheads="1"/>
          </p:cNvSpPr>
          <p:nvPr/>
        </p:nvSpPr>
        <p:spPr bwMode="auto">
          <a:xfrm>
            <a:off x="5473645" y="5831615"/>
            <a:ext cx="727831" cy="727831"/>
          </a:xfrm>
          <a:prstGeom prst="roundRect">
            <a:avLst/>
          </a:prstGeom>
          <a:solidFill>
            <a:srgbClr val="002B41"/>
          </a:solidFill>
          <a:ln w="28575">
            <a:noFill/>
          </a:ln>
          <a:effectLst>
            <a:outerShdw blurRad="254000" dist="127000" dir="2700000" algn="tl" rotWithShape="0">
              <a:prstClr val="black">
                <a:alpha val="40000"/>
              </a:prstClr>
            </a:outerShdw>
          </a:effec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000" dirty="0">
              <a:solidFill>
                <a:schemeClr val="bg1">
                  <a:lumMod val="95000"/>
                </a:schemeClr>
              </a:solidFill>
            </a:endParaRPr>
          </a:p>
        </p:txBody>
      </p:sp>
      <p:sp>
        <p:nvSpPr>
          <p:cNvPr id="16" name="TextBox 32">
            <a:extLst>
              <a:ext uri="{FF2B5EF4-FFF2-40B4-BE49-F238E27FC236}">
                <a16:creationId xmlns:a16="http://schemas.microsoft.com/office/drawing/2014/main" id="{E8D84166-3810-8AE6-6957-09F9005DA3FA}"/>
              </a:ext>
            </a:extLst>
          </p:cNvPr>
          <p:cNvSpPr txBox="1">
            <a:spLocks noChangeArrowheads="1"/>
          </p:cNvSpPr>
          <p:nvPr/>
        </p:nvSpPr>
        <p:spPr bwMode="auto">
          <a:xfrm>
            <a:off x="5517217" y="5006586"/>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2.6</a:t>
            </a:r>
            <a:endParaRPr lang="zh-CN" altLang="en-US" sz="2800" dirty="0">
              <a:solidFill>
                <a:schemeClr val="bg1"/>
              </a:solidFill>
              <a:ea typeface="微软雅黑" panose="020B0503020204020204" pitchFamily="34" charset="-122"/>
            </a:endParaRPr>
          </a:p>
        </p:txBody>
      </p:sp>
      <p:sp>
        <p:nvSpPr>
          <p:cNvPr id="19" name="TextBox 32">
            <a:extLst>
              <a:ext uri="{FF2B5EF4-FFF2-40B4-BE49-F238E27FC236}">
                <a16:creationId xmlns:a16="http://schemas.microsoft.com/office/drawing/2014/main" id="{0B33A785-B926-7A9D-8209-EB2180525E72}"/>
              </a:ext>
            </a:extLst>
          </p:cNvPr>
          <p:cNvSpPr txBox="1">
            <a:spLocks noChangeArrowheads="1"/>
          </p:cNvSpPr>
          <p:nvPr/>
        </p:nvSpPr>
        <p:spPr bwMode="auto">
          <a:xfrm>
            <a:off x="5515717" y="5920273"/>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ea typeface="微软雅黑" panose="020B0503020204020204" pitchFamily="34" charset="-122"/>
              </a:rPr>
              <a:t>2.7</a:t>
            </a:r>
            <a:endParaRPr lang="zh-CN" altLang="en-US" sz="2800" dirty="0">
              <a:solidFill>
                <a:schemeClr val="bg1"/>
              </a:solidFill>
              <a:ea typeface="微软雅黑" panose="020B0503020204020204" pitchFamily="34" charset="-122"/>
            </a:endParaRPr>
          </a:p>
        </p:txBody>
      </p:sp>
      <p:sp>
        <p:nvSpPr>
          <p:cNvPr id="20" name="TextBox 76">
            <a:extLst>
              <a:ext uri="{FF2B5EF4-FFF2-40B4-BE49-F238E27FC236}">
                <a16:creationId xmlns:a16="http://schemas.microsoft.com/office/drawing/2014/main" id="{CCF1C7D1-F8FB-C6B1-557D-B253A8694E68}"/>
              </a:ext>
            </a:extLst>
          </p:cNvPr>
          <p:cNvSpPr txBox="1"/>
          <p:nvPr/>
        </p:nvSpPr>
        <p:spPr>
          <a:xfrm>
            <a:off x="6575929" y="5068141"/>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变速曲线：随心所欲改变播放变速</a:t>
            </a:r>
          </a:p>
        </p:txBody>
      </p:sp>
      <p:sp>
        <p:nvSpPr>
          <p:cNvPr id="23" name="TextBox 76">
            <a:extLst>
              <a:ext uri="{FF2B5EF4-FFF2-40B4-BE49-F238E27FC236}">
                <a16:creationId xmlns:a16="http://schemas.microsoft.com/office/drawing/2014/main" id="{F09CFBE2-E370-7702-D08F-AC3CA24BEB41}"/>
              </a:ext>
            </a:extLst>
          </p:cNvPr>
          <p:cNvSpPr txBox="1"/>
          <p:nvPr/>
        </p:nvSpPr>
        <p:spPr>
          <a:xfrm>
            <a:off x="6575929" y="5995475"/>
            <a:ext cx="4088863" cy="400110"/>
          </a:xfrm>
          <a:prstGeom prst="rect">
            <a:avLst/>
          </a:prstGeom>
          <a:solidFill>
            <a:srgbClr val="F1F1F1"/>
          </a:solidFill>
        </p:spPr>
        <p:txBody>
          <a:bodyPr wrap="square" rtlCol="0">
            <a:spAutoFit/>
          </a:bodyPr>
          <a:lstStyle/>
          <a:p>
            <a:r>
              <a:rPr lang="zh-CN" altLang="en-US" sz="2000" dirty="0">
                <a:solidFill>
                  <a:srgbClr val="002B41"/>
                </a:solidFill>
                <a:latin typeface="微软雅黑" panose="020B0503020204020204" pitchFamily="34" charset="-122"/>
                <a:ea typeface="微软雅黑" panose="020B0503020204020204" pitchFamily="34" charset="-122"/>
              </a:rPr>
              <a:t>关键帧：让素材动起来的核心关键</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2.4 </a:t>
            </a:r>
            <a:r>
              <a:rPr lang="zh-CN" altLang="en-US" sz="2000" dirty="0">
                <a:solidFill>
                  <a:srgbClr val="002B41"/>
                </a:solidFill>
                <a:latin typeface="微软雅黑" panose="020B0503020204020204" pitchFamily="34" charset="-122"/>
                <a:ea typeface="微软雅黑" panose="020B0503020204020204" pitchFamily="34" charset="-122"/>
              </a:rPr>
              <a:t>分割修剪：去除素材中的多余部分</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在媒体池里导入教学素材，双击第一个素材，拖动检视器进度条底部的两个白色滑块，就能定位素材的入点和出点。将修剪完的素材插入到时间线上，片段上只会保留入点和出点之间的画面。</a:t>
            </a:r>
          </a:p>
        </p:txBody>
      </p:sp>
      <p:pic>
        <p:nvPicPr>
          <p:cNvPr id="13" name="图片 12">
            <a:extLst>
              <a:ext uri="{FF2B5EF4-FFF2-40B4-BE49-F238E27FC236}">
                <a16:creationId xmlns:a16="http://schemas.microsoft.com/office/drawing/2014/main" id="{D6DEAE83-8980-E322-052C-BAC9B890505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568000" y="2567699"/>
            <a:ext cx="7056000" cy="3739313"/>
          </a:xfrm>
          <a:prstGeom prst="rect">
            <a:avLst/>
          </a:prstGeom>
        </p:spPr>
      </p:pic>
      <p:pic>
        <p:nvPicPr>
          <p:cNvPr id="6" name="图形 5" descr="游标 纯色填充">
            <a:extLst>
              <a:ext uri="{FF2B5EF4-FFF2-40B4-BE49-F238E27FC236}">
                <a16:creationId xmlns:a16="http://schemas.microsoft.com/office/drawing/2014/main" id="{1B319EA5-E712-A594-12C9-3CDECF3166B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31228">
            <a:off x="6060116" y="3869128"/>
            <a:ext cx="540000" cy="540000"/>
          </a:xfrm>
          <a:prstGeom prst="rect">
            <a:avLst/>
          </a:prstGeom>
        </p:spPr>
      </p:pic>
      <p:pic>
        <p:nvPicPr>
          <p:cNvPr id="5" name="图形 4" descr="游标 纯色填充">
            <a:extLst>
              <a:ext uri="{FF2B5EF4-FFF2-40B4-BE49-F238E27FC236}">
                <a16:creationId xmlns:a16="http://schemas.microsoft.com/office/drawing/2014/main" id="{9F3C0990-D0AE-AAC7-88D7-EBB66AF45B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31228">
            <a:off x="8803315" y="3869128"/>
            <a:ext cx="540000" cy="540000"/>
          </a:xfrm>
          <a:prstGeom prst="rect">
            <a:avLst/>
          </a:prstGeom>
        </p:spPr>
      </p:pic>
    </p:spTree>
    <p:extLst>
      <p:ext uri="{BB962C8B-B14F-4D97-AF65-F5344CB8AC3E}">
        <p14:creationId xmlns:p14="http://schemas.microsoft.com/office/powerpoint/2010/main" val="2594435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2.4 </a:t>
            </a:r>
            <a:r>
              <a:rPr lang="zh-CN" altLang="en-US" sz="2000" dirty="0">
                <a:solidFill>
                  <a:srgbClr val="002B41"/>
                </a:solidFill>
                <a:latin typeface="微软雅黑" panose="020B0503020204020204" pitchFamily="34" charset="-122"/>
                <a:ea typeface="微软雅黑" panose="020B0503020204020204" pitchFamily="34" charset="-122"/>
              </a:rPr>
              <a:t>分割修剪：去除素材中的多余部分</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2120902"/>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修剪素材的第二种方法是把检视器面板的播放头拖到要保留画面的开始位置，按快捷键“</a:t>
            </a:r>
            <a:r>
              <a:rPr lang="en-US" altLang="zh-CN" dirty="0">
                <a:latin typeface="微软雅黑" panose="020B0503020204020204" pitchFamily="34" charset="-122"/>
                <a:ea typeface="微软雅黑" panose="020B0503020204020204" pitchFamily="34" charset="-122"/>
              </a:rPr>
              <a:t>I”</a:t>
            </a:r>
            <a:r>
              <a:rPr lang="zh-CN" altLang="en-US" dirty="0">
                <a:latin typeface="微软雅黑" panose="020B0503020204020204" pitchFamily="34" charset="-122"/>
                <a:ea typeface="微软雅黑" panose="020B0503020204020204" pitchFamily="34" charset="-122"/>
              </a:rPr>
              <a:t>标记入点，继续把播放头拖到要保留画面的结尾处，按快捷键“</a:t>
            </a:r>
            <a:r>
              <a:rPr lang="en-US" altLang="zh-CN" dirty="0">
                <a:latin typeface="微软雅黑" panose="020B0503020204020204" pitchFamily="34" charset="-122"/>
                <a:ea typeface="微软雅黑" panose="020B0503020204020204" pitchFamily="34" charset="-122"/>
              </a:rPr>
              <a:t>O”</a:t>
            </a:r>
            <a:r>
              <a:rPr lang="zh-CN" altLang="en-US" dirty="0">
                <a:latin typeface="微软雅黑" panose="020B0503020204020204" pitchFamily="34" charset="-122"/>
                <a:ea typeface="微软雅黑" panose="020B0503020204020204" pitchFamily="34" charset="-122"/>
              </a:rPr>
              <a:t>标记出点。</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第三种方法是把未修剪的素材插入到时间线上，在时间线上按住鼠标左键不放，拖拽片段两侧的边框就能修剪掉多余的画面。</a:t>
            </a:r>
          </a:p>
        </p:txBody>
      </p:sp>
      <p:pic>
        <p:nvPicPr>
          <p:cNvPr id="7" name="图片 6">
            <a:extLst>
              <a:ext uri="{FF2B5EF4-FFF2-40B4-BE49-F238E27FC236}">
                <a16:creationId xmlns:a16="http://schemas.microsoft.com/office/drawing/2014/main" id="{CF872130-6A4F-FCB9-63B5-929146571D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6000" y="3881625"/>
            <a:ext cx="7560000" cy="2149560"/>
          </a:xfrm>
          <a:prstGeom prst="rect">
            <a:avLst/>
          </a:prstGeom>
        </p:spPr>
      </p:pic>
      <p:pic>
        <p:nvPicPr>
          <p:cNvPr id="8" name="图形 7" descr="游标 纯色填充">
            <a:extLst>
              <a:ext uri="{FF2B5EF4-FFF2-40B4-BE49-F238E27FC236}">
                <a16:creationId xmlns:a16="http://schemas.microsoft.com/office/drawing/2014/main" id="{2F15D65F-9171-F659-CE27-643E345799E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8142484">
            <a:off x="5864174" y="5379388"/>
            <a:ext cx="540000" cy="540000"/>
          </a:xfrm>
          <a:prstGeom prst="rect">
            <a:avLst/>
          </a:prstGeom>
        </p:spPr>
      </p:pic>
    </p:spTree>
    <p:extLst>
      <p:ext uri="{BB962C8B-B14F-4D97-AF65-F5344CB8AC3E}">
        <p14:creationId xmlns:p14="http://schemas.microsoft.com/office/powerpoint/2010/main" val="1192012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2.4 </a:t>
            </a:r>
            <a:r>
              <a:rPr lang="zh-CN" altLang="en-US" sz="2000" dirty="0">
                <a:solidFill>
                  <a:srgbClr val="002B41"/>
                </a:solidFill>
                <a:latin typeface="微软雅黑" panose="020B0503020204020204" pitchFamily="34" charset="-122"/>
                <a:ea typeface="微软雅黑" panose="020B0503020204020204" pitchFamily="34" charset="-122"/>
              </a:rPr>
              <a:t>分割修剪：去除素材中的多余部分</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需要去除素材中间的部分画面时，可以把播放头拖到要去除画面的开始处，点击时间线工具栏上的    按钮分割片段。继续将播放头拖到要去除画面的结尾处，再次点击     按钮分割片段。现在片段被分割成三段，选择中间的片段后按</a:t>
            </a:r>
            <a:r>
              <a:rPr lang="en-US" altLang="zh-CN" dirty="0">
                <a:latin typeface="微软雅黑" panose="020B0503020204020204" pitchFamily="34" charset="-122"/>
                <a:ea typeface="微软雅黑" panose="020B0503020204020204" pitchFamily="34" charset="-122"/>
              </a:rPr>
              <a:t>Delete</a:t>
            </a:r>
            <a:r>
              <a:rPr lang="zh-CN" altLang="en-US" dirty="0">
                <a:latin typeface="微软雅黑" panose="020B0503020204020204" pitchFamily="34" charset="-122"/>
                <a:ea typeface="微软雅黑" panose="020B0503020204020204" pitchFamily="34" charset="-122"/>
              </a:rPr>
              <a:t>键，将多余的部分删除。</a:t>
            </a:r>
          </a:p>
        </p:txBody>
      </p:sp>
      <p:pic>
        <p:nvPicPr>
          <p:cNvPr id="7" name="图片 6">
            <a:extLst>
              <a:ext uri="{FF2B5EF4-FFF2-40B4-BE49-F238E27FC236}">
                <a16:creationId xmlns:a16="http://schemas.microsoft.com/office/drawing/2014/main" id="{CF872130-6A4F-FCB9-63B5-929146571D5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316000" y="3331896"/>
            <a:ext cx="7560000" cy="2149559"/>
          </a:xfrm>
          <a:prstGeom prst="rect">
            <a:avLst/>
          </a:prstGeom>
        </p:spPr>
      </p:pic>
      <p:pic>
        <p:nvPicPr>
          <p:cNvPr id="5" name="图片 4">
            <a:extLst>
              <a:ext uri="{FF2B5EF4-FFF2-40B4-BE49-F238E27FC236}">
                <a16:creationId xmlns:a16="http://schemas.microsoft.com/office/drawing/2014/main" id="{8D420EA9-4153-CCD7-1653-B90B3E062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8788" y="2036304"/>
            <a:ext cx="288000" cy="288000"/>
          </a:xfrm>
          <a:prstGeom prst="rect">
            <a:avLst/>
          </a:prstGeom>
        </p:spPr>
      </p:pic>
      <p:pic>
        <p:nvPicPr>
          <p:cNvPr id="6" name="图片 5">
            <a:extLst>
              <a:ext uri="{FF2B5EF4-FFF2-40B4-BE49-F238E27FC236}">
                <a16:creationId xmlns:a16="http://schemas.microsoft.com/office/drawing/2014/main" id="{EDE037BA-E570-9929-F09D-1E5786AF50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2816" y="2034127"/>
            <a:ext cx="288000" cy="288000"/>
          </a:xfrm>
          <a:prstGeom prst="rect">
            <a:avLst/>
          </a:prstGeom>
        </p:spPr>
      </p:pic>
      <p:pic>
        <p:nvPicPr>
          <p:cNvPr id="9" name="图形 8" descr="游标 纯色填充">
            <a:extLst>
              <a:ext uri="{FF2B5EF4-FFF2-40B4-BE49-F238E27FC236}">
                <a16:creationId xmlns:a16="http://schemas.microsoft.com/office/drawing/2014/main" id="{C9117677-3B59-5C2F-7ADA-D69537C2FBB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665502">
            <a:off x="5913158" y="3795518"/>
            <a:ext cx="540000" cy="540000"/>
          </a:xfrm>
          <a:prstGeom prst="rect">
            <a:avLst/>
          </a:prstGeom>
        </p:spPr>
      </p:pic>
    </p:spTree>
    <p:extLst>
      <p:ext uri="{BB962C8B-B14F-4D97-AF65-F5344CB8AC3E}">
        <p14:creationId xmlns:p14="http://schemas.microsoft.com/office/powerpoint/2010/main" val="3946071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2.4 </a:t>
            </a:r>
            <a:r>
              <a:rPr lang="zh-CN" altLang="en-US" sz="2000" dirty="0">
                <a:solidFill>
                  <a:srgbClr val="002B41"/>
                </a:solidFill>
                <a:latin typeface="微软雅黑" panose="020B0503020204020204" pitchFamily="34" charset="-122"/>
                <a:ea typeface="微软雅黑" panose="020B0503020204020204" pitchFamily="34" charset="-122"/>
              </a:rPr>
              <a:t>分割修剪：去除素材中的多余部分</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把播放头拖到要去除画面的开始处，点击    按钮分割片段。接下来把光标移动到两个片段的交接处，当光标显示为    时按住鼠标左键拖拽，也能把多余的部分修剪掉。</a:t>
            </a:r>
          </a:p>
        </p:txBody>
      </p:sp>
      <p:pic>
        <p:nvPicPr>
          <p:cNvPr id="7" name="图片 6">
            <a:extLst>
              <a:ext uri="{FF2B5EF4-FFF2-40B4-BE49-F238E27FC236}">
                <a16:creationId xmlns:a16="http://schemas.microsoft.com/office/drawing/2014/main" id="{CF872130-6A4F-FCB9-63B5-929146571D5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316001" y="2869253"/>
            <a:ext cx="7559997" cy="2149559"/>
          </a:xfrm>
          <a:prstGeom prst="rect">
            <a:avLst/>
          </a:prstGeom>
        </p:spPr>
      </p:pic>
      <p:pic>
        <p:nvPicPr>
          <p:cNvPr id="5" name="图片 4">
            <a:extLst>
              <a:ext uri="{FF2B5EF4-FFF2-40B4-BE49-F238E27FC236}">
                <a16:creationId xmlns:a16="http://schemas.microsoft.com/office/drawing/2014/main" id="{8D420EA9-4153-CCD7-1653-B90B3E062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016" y="1628090"/>
            <a:ext cx="288000" cy="288000"/>
          </a:xfrm>
          <a:prstGeom prst="rect">
            <a:avLst/>
          </a:prstGeom>
        </p:spPr>
      </p:pic>
      <p:pic>
        <p:nvPicPr>
          <p:cNvPr id="9" name="图形 8" descr="游标 纯色填充">
            <a:extLst>
              <a:ext uri="{FF2B5EF4-FFF2-40B4-BE49-F238E27FC236}">
                <a16:creationId xmlns:a16="http://schemas.microsoft.com/office/drawing/2014/main" id="{C9117677-3B59-5C2F-7ADA-D69537C2FBB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665502">
            <a:off x="6680601" y="3430845"/>
            <a:ext cx="540000" cy="540000"/>
          </a:xfrm>
          <a:prstGeom prst="rect">
            <a:avLst/>
          </a:prstGeom>
        </p:spPr>
      </p:pic>
      <p:pic>
        <p:nvPicPr>
          <p:cNvPr id="8" name="图片 7">
            <a:extLst>
              <a:ext uri="{FF2B5EF4-FFF2-40B4-BE49-F238E27FC236}">
                <a16:creationId xmlns:a16="http://schemas.microsoft.com/office/drawing/2014/main" id="{D4126D09-CA2F-2A1B-A677-2927BE8F6D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91246" y="2069374"/>
            <a:ext cx="288000" cy="288000"/>
          </a:xfrm>
          <a:prstGeom prst="rect">
            <a:avLst/>
          </a:prstGeom>
        </p:spPr>
      </p:pic>
    </p:spTree>
    <p:extLst>
      <p:ext uri="{BB962C8B-B14F-4D97-AF65-F5344CB8AC3E}">
        <p14:creationId xmlns:p14="http://schemas.microsoft.com/office/powerpoint/2010/main" val="19144810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2.4 </a:t>
            </a:r>
            <a:r>
              <a:rPr lang="zh-CN" altLang="en-US" sz="2000" dirty="0">
                <a:solidFill>
                  <a:srgbClr val="002B41"/>
                </a:solidFill>
                <a:latin typeface="微软雅黑" panose="020B0503020204020204" pitchFamily="34" charset="-122"/>
                <a:ea typeface="微软雅黑" panose="020B0503020204020204" pitchFamily="34" charset="-122"/>
              </a:rPr>
              <a:t>分割修剪：去除素材中的多余部分</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2120902"/>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切换到“剪辑”页面，激活时间线工具栏上的     按钮后把光标移动到片段缩略图上，缩略图上出现红色竖线后点击鼠标就能分割片段。</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在轨道上修剪片段后，会留下空隙。要想消除空隙，接下来还要双击选中片段之间的空隙，然后按</a:t>
            </a:r>
            <a:r>
              <a:rPr lang="en-US" altLang="zh-CN" dirty="0">
                <a:latin typeface="微软雅黑" panose="020B0503020204020204" pitchFamily="34" charset="-122"/>
                <a:ea typeface="微软雅黑" panose="020B0503020204020204" pitchFamily="34" charset="-122"/>
              </a:rPr>
              <a:t>Delete</a:t>
            </a:r>
            <a:r>
              <a:rPr lang="zh-CN" altLang="en-US" dirty="0">
                <a:latin typeface="微软雅黑" panose="020B0503020204020204" pitchFamily="34" charset="-122"/>
                <a:ea typeface="微软雅黑" panose="020B0503020204020204" pitchFamily="34" charset="-122"/>
              </a:rPr>
              <a:t>键删除。激活时间线工具栏上的      按钮后，修剪片段时就能自动消除片段之间的空隙。</a:t>
            </a:r>
          </a:p>
        </p:txBody>
      </p:sp>
      <p:pic>
        <p:nvPicPr>
          <p:cNvPr id="7" name="图片 6">
            <a:extLst>
              <a:ext uri="{FF2B5EF4-FFF2-40B4-BE49-F238E27FC236}">
                <a16:creationId xmlns:a16="http://schemas.microsoft.com/office/drawing/2014/main" id="{CF872130-6A4F-FCB9-63B5-929146571D5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435179" y="3876954"/>
            <a:ext cx="7321640" cy="2149559"/>
          </a:xfrm>
          <a:prstGeom prst="rect">
            <a:avLst/>
          </a:prstGeom>
        </p:spPr>
      </p:pic>
      <p:pic>
        <p:nvPicPr>
          <p:cNvPr id="3" name="图形 2" descr="游标 纯色填充">
            <a:extLst>
              <a:ext uri="{FF2B5EF4-FFF2-40B4-BE49-F238E27FC236}">
                <a16:creationId xmlns:a16="http://schemas.microsoft.com/office/drawing/2014/main" id="{114915A6-FA89-2669-63A0-B695C9C839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456773">
            <a:off x="5395193" y="4568403"/>
            <a:ext cx="540000" cy="540000"/>
          </a:xfrm>
          <a:prstGeom prst="rect">
            <a:avLst/>
          </a:prstGeom>
        </p:spPr>
      </p:pic>
      <p:pic>
        <p:nvPicPr>
          <p:cNvPr id="10" name="图片 9">
            <a:extLst>
              <a:ext uri="{FF2B5EF4-FFF2-40B4-BE49-F238E27FC236}">
                <a16:creationId xmlns:a16="http://schemas.microsoft.com/office/drawing/2014/main" id="{38DB930D-3588-E0B2-60D7-FBADD35C8B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88803" y="1672045"/>
            <a:ext cx="288000" cy="288000"/>
          </a:xfrm>
          <a:prstGeom prst="rect">
            <a:avLst/>
          </a:prstGeom>
        </p:spPr>
      </p:pic>
      <p:pic>
        <p:nvPicPr>
          <p:cNvPr id="12" name="图片 11">
            <a:extLst>
              <a:ext uri="{FF2B5EF4-FFF2-40B4-BE49-F238E27FC236}">
                <a16:creationId xmlns:a16="http://schemas.microsoft.com/office/drawing/2014/main" id="{53618BB5-22D9-56E8-E715-02FECC1BB5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88494" y="3317134"/>
            <a:ext cx="288000" cy="270000"/>
          </a:xfrm>
          <a:prstGeom prst="rect">
            <a:avLst/>
          </a:prstGeom>
        </p:spPr>
      </p:pic>
    </p:spTree>
    <p:extLst>
      <p:ext uri="{BB962C8B-B14F-4D97-AF65-F5344CB8AC3E}">
        <p14:creationId xmlns:p14="http://schemas.microsoft.com/office/powerpoint/2010/main" val="1527790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2.5 </a:t>
            </a:r>
            <a:r>
              <a:rPr lang="zh-CN" altLang="en-US" sz="2000" dirty="0">
                <a:solidFill>
                  <a:srgbClr val="002B41"/>
                </a:solidFill>
                <a:latin typeface="微软雅黑" panose="020B0503020204020204" pitchFamily="34" charset="-122"/>
                <a:ea typeface="微软雅黑" panose="020B0503020204020204" pitchFamily="34" charset="-122"/>
              </a:rPr>
              <a:t>复制交换：剪辑工作中的常用操作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2120902"/>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切换到“剪辑”页面，在媒体池里的前三个素材插入到时间线上。在时间线上选中第一个片段，执行“编辑”菜单中的“复制”命令，把播放头拖到第二个片段的结尾处，执行“编辑”菜单中的“粘贴”命令，粘贴的片段会对第三个片段进行修剪。</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如果不想播放头后面的片段被修剪，可以执行“编辑”菜单中的“粘贴插入”命令。</a:t>
            </a:r>
          </a:p>
        </p:txBody>
      </p:sp>
      <p:pic>
        <p:nvPicPr>
          <p:cNvPr id="6" name="图片 5">
            <a:extLst>
              <a:ext uri="{FF2B5EF4-FFF2-40B4-BE49-F238E27FC236}">
                <a16:creationId xmlns:a16="http://schemas.microsoft.com/office/drawing/2014/main" id="{EABEA213-D60F-3AC6-7D4A-6BB14562D1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0000" y="3782347"/>
            <a:ext cx="7632000" cy="2230185"/>
          </a:xfrm>
          <a:prstGeom prst="rect">
            <a:avLst/>
          </a:prstGeom>
        </p:spPr>
      </p:pic>
      <p:pic>
        <p:nvPicPr>
          <p:cNvPr id="8" name="图形 7" descr="游标 纯色填充">
            <a:extLst>
              <a:ext uri="{FF2B5EF4-FFF2-40B4-BE49-F238E27FC236}">
                <a16:creationId xmlns:a16="http://schemas.microsoft.com/office/drawing/2014/main" id="{7623AECC-0245-7034-D73A-7FBC0A99C31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8142484">
            <a:off x="4830031" y="4278288"/>
            <a:ext cx="540000" cy="540000"/>
          </a:xfrm>
          <a:prstGeom prst="rect">
            <a:avLst/>
          </a:prstGeom>
        </p:spPr>
      </p:pic>
    </p:spTree>
    <p:extLst>
      <p:ext uri="{BB962C8B-B14F-4D97-AF65-F5344CB8AC3E}">
        <p14:creationId xmlns:p14="http://schemas.microsoft.com/office/powerpoint/2010/main" val="3283616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2.5 </a:t>
            </a:r>
            <a:r>
              <a:rPr lang="zh-CN" altLang="en-US" sz="2000" dirty="0">
                <a:solidFill>
                  <a:srgbClr val="002B41"/>
                </a:solidFill>
                <a:latin typeface="微软雅黑" panose="020B0503020204020204" pitchFamily="34" charset="-122"/>
                <a:ea typeface="微软雅黑" panose="020B0503020204020204" pitchFamily="34" charset="-122"/>
              </a:rPr>
              <a:t>复制交换：剪辑工作中的常用操作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删除所有片段后把媒体池里的第一个素材拖到时间线上，在媒体池里双击第二个素材，按快捷键“</a:t>
            </a:r>
            <a:r>
              <a:rPr lang="en-US" altLang="zh-CN" dirty="0">
                <a:latin typeface="微软雅黑" panose="020B0503020204020204" pitchFamily="34" charset="-122"/>
                <a:ea typeface="微软雅黑" panose="020B0503020204020204" pitchFamily="34" charset="-122"/>
              </a:rPr>
              <a:t>F12”</a:t>
            </a:r>
            <a:r>
              <a:rPr lang="zh-CN" altLang="en-US" dirty="0">
                <a:latin typeface="微软雅黑" panose="020B0503020204020204" pitchFamily="34" charset="-122"/>
                <a:ea typeface="微软雅黑" panose="020B0503020204020204" pitchFamily="34" charset="-122"/>
              </a:rPr>
              <a:t>叠加到新建的轨道上。</a:t>
            </a:r>
            <a:endParaRPr lang="en-US" altLang="zh-CN"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23B7C1C-0E56-0A7B-EDBA-677013ED22F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297869" y="2710105"/>
            <a:ext cx="7596262" cy="2230185"/>
          </a:xfrm>
          <a:prstGeom prst="rect">
            <a:avLst/>
          </a:prstGeom>
        </p:spPr>
      </p:pic>
      <p:pic>
        <p:nvPicPr>
          <p:cNvPr id="5" name="图形 4" descr="游标 纯色填充">
            <a:extLst>
              <a:ext uri="{FF2B5EF4-FFF2-40B4-BE49-F238E27FC236}">
                <a16:creationId xmlns:a16="http://schemas.microsoft.com/office/drawing/2014/main" id="{0532AC34-8D26-3687-D499-A071EA0484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456773">
            <a:off x="5444193" y="3123157"/>
            <a:ext cx="540000" cy="540000"/>
          </a:xfrm>
          <a:prstGeom prst="rect">
            <a:avLst/>
          </a:prstGeom>
        </p:spPr>
      </p:pic>
    </p:spTree>
    <p:extLst>
      <p:ext uri="{BB962C8B-B14F-4D97-AF65-F5344CB8AC3E}">
        <p14:creationId xmlns:p14="http://schemas.microsoft.com/office/powerpoint/2010/main" val="19691704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2.5 </a:t>
            </a:r>
            <a:r>
              <a:rPr lang="zh-CN" altLang="en-US" sz="2000" dirty="0">
                <a:solidFill>
                  <a:srgbClr val="002B41"/>
                </a:solidFill>
                <a:latin typeface="微软雅黑" panose="020B0503020204020204" pitchFamily="34" charset="-122"/>
                <a:ea typeface="微软雅黑" panose="020B0503020204020204" pitchFamily="34" charset="-122"/>
              </a:rPr>
              <a:t>复制交换：剪辑工作中的常用操作</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121695"/>
            <a:ext cx="9944100" cy="2536400"/>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在时间线上选中“</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轨道上的片段，然后在页面右上角展开检查器面板。在“裁切”选项组中设置“裁切左侧”和“裁切右侧”参数均为</a:t>
            </a:r>
            <a:r>
              <a:rPr lang="en-US" altLang="zh-CN" dirty="0">
                <a:latin typeface="微软雅黑" panose="020B0503020204020204" pitchFamily="34" charset="-122"/>
                <a:ea typeface="微软雅黑" panose="020B0503020204020204" pitchFamily="34" charset="-122"/>
              </a:rPr>
              <a:t>480</a:t>
            </a:r>
            <a:r>
              <a:rPr lang="zh-CN" altLang="en-US" dirty="0">
                <a:latin typeface="微软雅黑" panose="020B0503020204020204" pitchFamily="34" charset="-122"/>
                <a:ea typeface="微软雅黑" panose="020B0503020204020204" pitchFamily="34" charset="-122"/>
              </a:rPr>
              <a:t>，在“变换”选项组中设置“位置</a:t>
            </a:r>
            <a:r>
              <a:rPr lang="en-US" altLang="zh-CN" dirty="0">
                <a:latin typeface="微软雅黑" panose="020B0503020204020204" pitchFamily="34" charset="-122"/>
                <a:ea typeface="微软雅黑" panose="020B0503020204020204" pitchFamily="34" charset="-122"/>
              </a:rPr>
              <a:t>X”</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480</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按快捷键“</a:t>
            </a:r>
            <a:r>
              <a:rPr lang="en-US" altLang="zh-CN" dirty="0">
                <a:latin typeface="微软雅黑" panose="020B0503020204020204" pitchFamily="34" charset="-122"/>
                <a:ea typeface="微软雅黑" panose="020B0503020204020204" pitchFamily="34" charset="-122"/>
              </a:rPr>
              <a:t>Ctrl+C”</a:t>
            </a:r>
            <a:r>
              <a:rPr lang="zh-CN" altLang="en-US" dirty="0">
                <a:latin typeface="微软雅黑" panose="020B0503020204020204" pitchFamily="34" charset="-122"/>
                <a:ea typeface="微软雅黑" panose="020B0503020204020204" pitchFamily="34" charset="-122"/>
              </a:rPr>
              <a:t>复制片段。在“</a:t>
            </a:r>
            <a:r>
              <a:rPr lang="en-US" altLang="zh-CN" dirty="0">
                <a:latin typeface="微软雅黑" panose="020B0503020204020204" pitchFamily="34" charset="-122"/>
                <a:ea typeface="微软雅黑" panose="020B0503020204020204" pitchFamily="34" charset="-122"/>
              </a:rPr>
              <a:t>V1”</a:t>
            </a:r>
            <a:r>
              <a:rPr lang="zh-CN" altLang="en-US" dirty="0">
                <a:latin typeface="微软雅黑" panose="020B0503020204020204" pitchFamily="34" charset="-122"/>
                <a:ea typeface="微软雅黑" panose="020B0503020204020204" pitchFamily="34" charset="-122"/>
              </a:rPr>
              <a:t>轨道的片段上点击鼠标右键，执行“粘贴属性”命令，在弹出的窗口中勾选“视频属性”复选框后点击“应用”。接下来在检查器面板中把“位置</a:t>
            </a:r>
            <a:r>
              <a:rPr lang="en-US" altLang="zh-CN" dirty="0">
                <a:latin typeface="微软雅黑" panose="020B0503020204020204" pitchFamily="34" charset="-122"/>
                <a:ea typeface="微软雅黑" panose="020B0503020204020204" pitchFamily="34" charset="-122"/>
              </a:rPr>
              <a:t>X”</a:t>
            </a:r>
            <a:r>
              <a:rPr lang="zh-CN" altLang="en-US" dirty="0">
                <a:latin typeface="微软雅黑" panose="020B0503020204020204" pitchFamily="34" charset="-122"/>
                <a:ea typeface="微软雅黑" panose="020B0503020204020204" pitchFamily="34" charset="-122"/>
              </a:rPr>
              <a:t>参数设置为</a:t>
            </a:r>
            <a:r>
              <a:rPr lang="en-US" altLang="zh-CN" dirty="0">
                <a:latin typeface="微软雅黑" panose="020B0503020204020204" pitchFamily="34" charset="-122"/>
                <a:ea typeface="微软雅黑" panose="020B0503020204020204" pitchFamily="34" charset="-122"/>
              </a:rPr>
              <a:t>-480</a:t>
            </a:r>
            <a:r>
              <a:rPr lang="zh-CN" altLang="en-US" dirty="0">
                <a:latin typeface="微软雅黑" panose="020B0503020204020204" pitchFamily="34" charset="-122"/>
                <a:ea typeface="微软雅黑" panose="020B0503020204020204" pitchFamily="34" charset="-122"/>
              </a:rPr>
              <a:t>，就能得到分屏画面的效果。</a:t>
            </a:r>
            <a:endParaRPr lang="en-US" altLang="zh-CN"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DD5562A5-040C-ED06-EB49-C4B04461E3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3377" y="3775380"/>
            <a:ext cx="4005080" cy="2246381"/>
          </a:xfrm>
          <a:prstGeom prst="rect">
            <a:avLst/>
          </a:prstGeom>
        </p:spPr>
      </p:pic>
    </p:spTree>
    <p:extLst>
      <p:ext uri="{BB962C8B-B14F-4D97-AF65-F5344CB8AC3E}">
        <p14:creationId xmlns:p14="http://schemas.microsoft.com/office/powerpoint/2010/main" val="39511505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2.6 </a:t>
            </a:r>
            <a:r>
              <a:rPr lang="zh-CN" altLang="en-US" sz="2000" dirty="0">
                <a:solidFill>
                  <a:srgbClr val="002B41"/>
                </a:solidFill>
                <a:latin typeface="微软雅黑" panose="020B0503020204020204" pitchFamily="34" charset="-122"/>
                <a:ea typeface="微软雅黑" panose="020B0503020204020204" pitchFamily="34" charset="-122"/>
              </a:rPr>
              <a:t>变速曲线：随心所欲改变播放变速</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在媒体池里导入教学素材。把第一个视频素材插入到时间线上。在时间线的片段上点击鼠标右键，执行“更改片段速度”命令，在弹出的窗口中将“速度”参数设置为</a:t>
            </a:r>
            <a:r>
              <a:rPr lang="en-US" altLang="zh-CN" dirty="0">
                <a:latin typeface="微软雅黑" panose="020B0503020204020204" pitchFamily="34" charset="-122"/>
                <a:ea typeface="微软雅黑" panose="020B0503020204020204" pitchFamily="34" charset="-122"/>
              </a:rPr>
              <a:t>300</a:t>
            </a:r>
            <a:r>
              <a:rPr lang="zh-CN" altLang="en-US" dirty="0">
                <a:latin typeface="微软雅黑" panose="020B0503020204020204" pitchFamily="34" charset="-122"/>
                <a:ea typeface="微软雅黑" panose="020B0503020204020204" pitchFamily="34" charset="-122"/>
              </a:rPr>
              <a:t>，点击“更改”按钮，片段就会以</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倍的速率快进。</a:t>
            </a:r>
            <a:endParaRPr lang="en-US" altLang="zh-CN"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830EE745-A6F9-5FEC-5C99-E5C8FDEC33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90000" y="2972214"/>
            <a:ext cx="6012000" cy="3186054"/>
          </a:xfrm>
          <a:prstGeom prst="rect">
            <a:avLst/>
          </a:prstGeom>
        </p:spPr>
      </p:pic>
      <p:pic>
        <p:nvPicPr>
          <p:cNvPr id="8" name="图形 7" descr="游标 纯色填充">
            <a:extLst>
              <a:ext uri="{FF2B5EF4-FFF2-40B4-BE49-F238E27FC236}">
                <a16:creationId xmlns:a16="http://schemas.microsoft.com/office/drawing/2014/main" id="{DF7E40F4-9586-3035-9462-F4BD346675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456773">
            <a:off x="6598080" y="4059330"/>
            <a:ext cx="540000" cy="540000"/>
          </a:xfrm>
          <a:prstGeom prst="rect">
            <a:avLst/>
          </a:prstGeom>
        </p:spPr>
      </p:pic>
    </p:spTree>
    <p:extLst>
      <p:ext uri="{BB962C8B-B14F-4D97-AF65-F5344CB8AC3E}">
        <p14:creationId xmlns:p14="http://schemas.microsoft.com/office/powerpoint/2010/main" val="26662820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2.6 </a:t>
            </a:r>
            <a:r>
              <a:rPr lang="zh-CN" altLang="en-US" sz="2000" dirty="0">
                <a:solidFill>
                  <a:srgbClr val="002B41"/>
                </a:solidFill>
                <a:latin typeface="微软雅黑" panose="020B0503020204020204" pitchFamily="34" charset="-122"/>
                <a:ea typeface="微软雅黑" panose="020B0503020204020204" pitchFamily="34" charset="-122"/>
              </a:rPr>
              <a:t>变速曲线：随心所欲改变播放变速</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将“速度”参数设置为</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，片段就会以</a:t>
            </a:r>
            <a:r>
              <a:rPr lang="en-US" altLang="zh-CN" dirty="0">
                <a:latin typeface="微软雅黑" panose="020B0503020204020204" pitchFamily="34" charset="-122"/>
                <a:ea typeface="微软雅黑" panose="020B0503020204020204" pitchFamily="34" charset="-122"/>
              </a:rPr>
              <a:t>0.1</a:t>
            </a:r>
            <a:r>
              <a:rPr lang="zh-CN" altLang="en-US" dirty="0">
                <a:latin typeface="微软雅黑" panose="020B0503020204020204" pitchFamily="34" charset="-122"/>
                <a:ea typeface="微软雅黑" panose="020B0503020204020204" pitchFamily="34" charset="-122"/>
              </a:rPr>
              <a:t>倍的速率慢放。片段慢放后，播放的过程会出现卡顿感。展开检查器面板，在 “变速处理”下拉菜单中选择“光流”，继续在“运动估计”下拉菜单中根据需要选择一种模型就能对片段进行补帧处理，让慢放的画面看起来更流畅。</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F6D99B11-AB73-22CA-5315-983FE3BD06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8000" y="3168333"/>
            <a:ext cx="5436000" cy="2143429"/>
          </a:xfrm>
          <a:prstGeom prst="rect">
            <a:avLst/>
          </a:prstGeom>
        </p:spPr>
      </p:pic>
    </p:spTree>
    <p:extLst>
      <p:ext uri="{BB962C8B-B14F-4D97-AF65-F5344CB8AC3E}">
        <p14:creationId xmlns:p14="http://schemas.microsoft.com/office/powerpoint/2010/main" val="661487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2.1 </a:t>
            </a:r>
            <a:r>
              <a:rPr lang="zh-CN" altLang="en-US" sz="2000" dirty="0">
                <a:solidFill>
                  <a:srgbClr val="002B41"/>
                </a:solidFill>
                <a:latin typeface="微软雅黑" panose="020B0503020204020204" pitchFamily="34" charset="-122"/>
                <a:ea typeface="微软雅黑" panose="020B0503020204020204" pitchFamily="34" charset="-122"/>
              </a:rPr>
              <a:t>功能重合：快编和剪辑页面的区别</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pic>
        <p:nvPicPr>
          <p:cNvPr id="15" name="图片 14">
            <a:extLst>
              <a:ext uri="{FF2B5EF4-FFF2-40B4-BE49-F238E27FC236}">
                <a16:creationId xmlns:a16="http://schemas.microsoft.com/office/drawing/2014/main" id="{6EA5762F-5B98-6C46-8699-7B8524CCA24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298000" y="2211050"/>
            <a:ext cx="7596000" cy="4025480"/>
          </a:xfrm>
          <a:prstGeom prst="rect">
            <a:avLst/>
          </a:prstGeom>
        </p:spPr>
      </p:pic>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剪辑页面主要由媒体池、源片段检视器、时间线检视器和时间线面板四个部分组成。</a:t>
            </a:r>
          </a:p>
        </p:txBody>
      </p:sp>
      <p:sp>
        <p:nvSpPr>
          <p:cNvPr id="3" name="对话气泡: 矩形 2">
            <a:extLst>
              <a:ext uri="{FF2B5EF4-FFF2-40B4-BE49-F238E27FC236}">
                <a16:creationId xmlns:a16="http://schemas.microsoft.com/office/drawing/2014/main" id="{6D6A2ACC-4282-0BAC-27A6-34AF6CF8A20B}"/>
              </a:ext>
            </a:extLst>
          </p:cNvPr>
          <p:cNvSpPr/>
          <p:nvPr/>
        </p:nvSpPr>
        <p:spPr>
          <a:xfrm>
            <a:off x="2558141" y="3988155"/>
            <a:ext cx="1077687" cy="471269"/>
          </a:xfrm>
          <a:prstGeom prst="wedgeRectCallout">
            <a:avLst>
              <a:gd name="adj1" fmla="val -14899"/>
              <a:gd name="adj2" fmla="val -1018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媒体池</a:t>
            </a:r>
          </a:p>
        </p:txBody>
      </p:sp>
      <p:sp>
        <p:nvSpPr>
          <p:cNvPr id="5" name="对话气泡: 矩形 4">
            <a:extLst>
              <a:ext uri="{FF2B5EF4-FFF2-40B4-BE49-F238E27FC236}">
                <a16:creationId xmlns:a16="http://schemas.microsoft.com/office/drawing/2014/main" id="{DF410FB6-2F61-4F98-A2BF-0A9B3E8BFDEC}"/>
              </a:ext>
            </a:extLst>
          </p:cNvPr>
          <p:cNvSpPr/>
          <p:nvPr/>
        </p:nvSpPr>
        <p:spPr>
          <a:xfrm>
            <a:off x="4528456" y="3090084"/>
            <a:ext cx="1730831" cy="471269"/>
          </a:xfrm>
          <a:prstGeom prst="wedgeRectCallout">
            <a:avLst>
              <a:gd name="adj1" fmla="val -14899"/>
              <a:gd name="adj2" fmla="val -1018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源片段检视器</a:t>
            </a:r>
          </a:p>
        </p:txBody>
      </p:sp>
      <p:sp>
        <p:nvSpPr>
          <p:cNvPr id="6" name="对话气泡: 矩形 5">
            <a:extLst>
              <a:ext uri="{FF2B5EF4-FFF2-40B4-BE49-F238E27FC236}">
                <a16:creationId xmlns:a16="http://schemas.microsoft.com/office/drawing/2014/main" id="{4DB6BB55-26D9-6826-720E-45854CF2263D}"/>
              </a:ext>
            </a:extLst>
          </p:cNvPr>
          <p:cNvSpPr/>
          <p:nvPr/>
        </p:nvSpPr>
        <p:spPr>
          <a:xfrm>
            <a:off x="7511143" y="3090083"/>
            <a:ext cx="1730831" cy="471269"/>
          </a:xfrm>
          <a:prstGeom prst="wedgeRectCallout">
            <a:avLst>
              <a:gd name="adj1" fmla="val -14899"/>
              <a:gd name="adj2" fmla="val -1018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时间线检视器</a:t>
            </a:r>
          </a:p>
        </p:txBody>
      </p:sp>
      <p:sp>
        <p:nvSpPr>
          <p:cNvPr id="8" name="对话气泡: 矩形 7">
            <a:extLst>
              <a:ext uri="{FF2B5EF4-FFF2-40B4-BE49-F238E27FC236}">
                <a16:creationId xmlns:a16="http://schemas.microsoft.com/office/drawing/2014/main" id="{0AF730C6-4B95-7C87-0362-CBF8DF2894D9}"/>
              </a:ext>
            </a:extLst>
          </p:cNvPr>
          <p:cNvSpPr/>
          <p:nvPr/>
        </p:nvSpPr>
        <p:spPr>
          <a:xfrm>
            <a:off x="6259287" y="5114828"/>
            <a:ext cx="1371601" cy="471269"/>
          </a:xfrm>
          <a:prstGeom prst="wedgeRectCallout">
            <a:avLst>
              <a:gd name="adj1" fmla="val -14899"/>
              <a:gd name="adj2" fmla="val -1018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时间线面板</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2.6 </a:t>
            </a:r>
            <a:r>
              <a:rPr lang="zh-CN" altLang="en-US" sz="2000" dirty="0">
                <a:solidFill>
                  <a:srgbClr val="002B41"/>
                </a:solidFill>
                <a:latin typeface="微软雅黑" panose="020B0503020204020204" pitchFamily="34" charset="-122"/>
                <a:ea typeface="微软雅黑" panose="020B0503020204020204" pitchFamily="34" charset="-122"/>
              </a:rPr>
              <a:t>变速曲线：随心所欲改变播放变速</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在片段上点击鼠标右键，执行“更改片段速度”命令。在“更改变短速度”窗口中勾选“反向速度”复选框，或者将“速度”参数设置为负值就能让片段倒放。</a:t>
            </a:r>
            <a:endParaRPr lang="en-US" altLang="zh-CN"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E63830FF-4288-0045-3DD4-2418CDD0C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6000" y="2628445"/>
            <a:ext cx="4140000" cy="2825167"/>
          </a:xfrm>
          <a:prstGeom prst="rect">
            <a:avLst/>
          </a:prstGeom>
        </p:spPr>
      </p:pic>
      <p:pic>
        <p:nvPicPr>
          <p:cNvPr id="7" name="图形 6" descr="游标 纯色填充">
            <a:extLst>
              <a:ext uri="{FF2B5EF4-FFF2-40B4-BE49-F238E27FC236}">
                <a16:creationId xmlns:a16="http://schemas.microsoft.com/office/drawing/2014/main" id="{50E2EADA-C324-989D-1D5A-D62E4827561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8142484">
            <a:off x="6213252" y="3293131"/>
            <a:ext cx="540000" cy="540000"/>
          </a:xfrm>
          <a:prstGeom prst="rect">
            <a:avLst/>
          </a:prstGeom>
        </p:spPr>
      </p:pic>
    </p:spTree>
    <p:extLst>
      <p:ext uri="{BB962C8B-B14F-4D97-AF65-F5344CB8AC3E}">
        <p14:creationId xmlns:p14="http://schemas.microsoft.com/office/powerpoint/2010/main" val="7682457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2.6 </a:t>
            </a:r>
            <a:r>
              <a:rPr lang="zh-CN" altLang="en-US" sz="2000" dirty="0">
                <a:solidFill>
                  <a:srgbClr val="002B41"/>
                </a:solidFill>
                <a:latin typeface="微软雅黑" panose="020B0503020204020204" pitchFamily="34" charset="-122"/>
                <a:ea typeface="微软雅黑" panose="020B0503020204020204" pitchFamily="34" charset="-122"/>
              </a:rPr>
              <a:t>变速曲线：随心所欲改变播放变速</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把媒体池里的第二个素材拖到时间线上，在片段上点击鼠标右键，执行“变速控制”命令。在这种模式下，在时间线上把光标移动到片段左上角的边框上，光标显示为    时向左拖动就能快进片段，向右拖动可以慢放片段。</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C37924E-E76E-150D-5250-2989998EDD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6260" y="2074405"/>
            <a:ext cx="288000" cy="288000"/>
          </a:xfrm>
          <a:prstGeom prst="rect">
            <a:avLst/>
          </a:prstGeom>
        </p:spPr>
      </p:pic>
      <p:pic>
        <p:nvPicPr>
          <p:cNvPr id="8" name="图片 7">
            <a:extLst>
              <a:ext uri="{FF2B5EF4-FFF2-40B4-BE49-F238E27FC236}">
                <a16:creationId xmlns:a16="http://schemas.microsoft.com/office/drawing/2014/main" id="{48753321-BBB5-9866-1696-C149087A6B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2886" y="3061728"/>
            <a:ext cx="8568000" cy="2515483"/>
          </a:xfrm>
          <a:prstGeom prst="rect">
            <a:avLst/>
          </a:prstGeom>
        </p:spPr>
      </p:pic>
      <p:pic>
        <p:nvPicPr>
          <p:cNvPr id="9" name="图形 8" descr="游标 纯色填充">
            <a:extLst>
              <a:ext uri="{FF2B5EF4-FFF2-40B4-BE49-F238E27FC236}">
                <a16:creationId xmlns:a16="http://schemas.microsoft.com/office/drawing/2014/main" id="{7818612F-BD2F-CF4D-3F8C-0488A81FF46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3456773">
            <a:off x="9607980" y="3781745"/>
            <a:ext cx="540000" cy="540000"/>
          </a:xfrm>
          <a:prstGeom prst="rect">
            <a:avLst/>
          </a:prstGeom>
        </p:spPr>
      </p:pic>
    </p:spTree>
    <p:extLst>
      <p:ext uri="{BB962C8B-B14F-4D97-AF65-F5344CB8AC3E}">
        <p14:creationId xmlns:p14="http://schemas.microsoft.com/office/powerpoint/2010/main" val="3746246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2.6 </a:t>
            </a:r>
            <a:r>
              <a:rPr lang="zh-CN" altLang="en-US" sz="2000" dirty="0">
                <a:solidFill>
                  <a:srgbClr val="002B41"/>
                </a:solidFill>
                <a:latin typeface="微软雅黑" panose="020B0503020204020204" pitchFamily="34" charset="-122"/>
                <a:ea typeface="微软雅黑" panose="020B0503020204020204" pitchFamily="34" charset="-122"/>
              </a:rPr>
              <a:t>变速曲线：随心所欲改变播放变速</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删除时间线上的片段后把媒体池里的第三个素材拖到时间线上，在片段上点击鼠标右键，执行“变速控制”命令。把播放头拖到</a:t>
            </a:r>
            <a:r>
              <a:rPr lang="en-US" altLang="zh-CN" dirty="0">
                <a:latin typeface="微软雅黑" panose="020B0503020204020204" pitchFamily="34" charset="-122"/>
                <a:ea typeface="微软雅黑" panose="020B0503020204020204" pitchFamily="34" charset="-122"/>
              </a:rPr>
              <a:t>14</a:t>
            </a:r>
            <a:r>
              <a:rPr lang="zh-CN" altLang="en-US" dirty="0">
                <a:latin typeface="微软雅黑" panose="020B0503020204020204" pitchFamily="34" charset="-122"/>
                <a:ea typeface="微软雅黑" panose="020B0503020204020204" pitchFamily="34" charset="-122"/>
              </a:rPr>
              <a:t>秒处，然后点击片段下方的    按钮，执行“添加速度点”命令。这时片段缩略图上出现一条可以拖拽的滑杆，滑杆两侧的片段可以分别设置播放速度。</a:t>
            </a:r>
            <a:endParaRPr lang="en-US" altLang="zh-CN"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48753321-BBB5-9866-1696-C149087A6B4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822886" y="3061731"/>
            <a:ext cx="8568000" cy="2515477"/>
          </a:xfrm>
          <a:prstGeom prst="rect">
            <a:avLst/>
          </a:prstGeom>
        </p:spPr>
      </p:pic>
      <p:pic>
        <p:nvPicPr>
          <p:cNvPr id="9" name="图形 8" descr="游标 纯色填充">
            <a:extLst>
              <a:ext uri="{FF2B5EF4-FFF2-40B4-BE49-F238E27FC236}">
                <a16:creationId xmlns:a16="http://schemas.microsoft.com/office/drawing/2014/main" id="{7818612F-BD2F-CF4D-3F8C-0488A81FF4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7998805">
            <a:off x="6186446" y="4054911"/>
            <a:ext cx="540000" cy="540000"/>
          </a:xfrm>
          <a:prstGeom prst="rect">
            <a:avLst/>
          </a:prstGeom>
        </p:spPr>
      </p:pic>
      <p:pic>
        <p:nvPicPr>
          <p:cNvPr id="6" name="图片 5">
            <a:extLst>
              <a:ext uri="{FF2B5EF4-FFF2-40B4-BE49-F238E27FC236}">
                <a16:creationId xmlns:a16="http://schemas.microsoft.com/office/drawing/2014/main" id="{4929C1F5-CB6F-A185-58DC-C70F80E598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7674" y="2068962"/>
            <a:ext cx="288000" cy="288000"/>
          </a:xfrm>
          <a:prstGeom prst="rect">
            <a:avLst/>
          </a:prstGeom>
        </p:spPr>
      </p:pic>
    </p:spTree>
    <p:extLst>
      <p:ext uri="{BB962C8B-B14F-4D97-AF65-F5344CB8AC3E}">
        <p14:creationId xmlns:p14="http://schemas.microsoft.com/office/powerpoint/2010/main" val="12642920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2.6 </a:t>
            </a:r>
            <a:r>
              <a:rPr lang="zh-CN" altLang="en-US" sz="2000" dirty="0">
                <a:solidFill>
                  <a:srgbClr val="002B41"/>
                </a:solidFill>
                <a:latin typeface="微软雅黑" panose="020B0503020204020204" pitchFamily="34" charset="-122"/>
                <a:ea typeface="微软雅黑" panose="020B0503020204020204" pitchFamily="34" charset="-122"/>
              </a:rPr>
              <a:t>变速曲线：随心所欲改变播放变速</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在片段上点击鼠标右键，执行“变速曲线”命令，视频轨道下方会出现用来表示速度和方向的线段。点击变速曲线右上角的    按钮可以添加关键帧。选中一个关键帧后点击变速曲线上方的     按钮，可以让直线转角变成曲线，从而生成比较平滑的过渡效果。</a:t>
            </a:r>
            <a:endParaRPr lang="en-US" altLang="zh-CN"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48753321-BBB5-9866-1696-C149087A6B4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298000" y="3061732"/>
            <a:ext cx="7596000" cy="2751107"/>
          </a:xfrm>
          <a:prstGeom prst="rect">
            <a:avLst/>
          </a:prstGeom>
        </p:spPr>
      </p:pic>
      <p:pic>
        <p:nvPicPr>
          <p:cNvPr id="9" name="图形 8" descr="游标 纯色填充">
            <a:extLst>
              <a:ext uri="{FF2B5EF4-FFF2-40B4-BE49-F238E27FC236}">
                <a16:creationId xmlns:a16="http://schemas.microsoft.com/office/drawing/2014/main" id="{7818612F-BD2F-CF4D-3F8C-0488A81FF4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740495">
            <a:off x="6153788" y="4376038"/>
            <a:ext cx="540000" cy="540000"/>
          </a:xfrm>
          <a:prstGeom prst="rect">
            <a:avLst/>
          </a:prstGeom>
        </p:spPr>
      </p:pic>
      <p:pic>
        <p:nvPicPr>
          <p:cNvPr id="3" name="图形 2" descr="游标 纯色填充">
            <a:extLst>
              <a:ext uri="{FF2B5EF4-FFF2-40B4-BE49-F238E27FC236}">
                <a16:creationId xmlns:a16="http://schemas.microsoft.com/office/drawing/2014/main" id="{A26592F9-3AD2-4B9E-DEB6-C4F0786616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493029">
            <a:off x="4036517" y="4243485"/>
            <a:ext cx="540000" cy="540000"/>
          </a:xfrm>
          <a:prstGeom prst="rect">
            <a:avLst/>
          </a:prstGeom>
        </p:spPr>
      </p:pic>
      <p:pic>
        <p:nvPicPr>
          <p:cNvPr id="7" name="图片 6">
            <a:extLst>
              <a:ext uri="{FF2B5EF4-FFF2-40B4-BE49-F238E27FC236}">
                <a16:creationId xmlns:a16="http://schemas.microsoft.com/office/drawing/2014/main" id="{2673A109-BFBA-B430-7950-0B51B7555E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27417" y="2083779"/>
            <a:ext cx="288000" cy="288000"/>
          </a:xfrm>
          <a:prstGeom prst="rect">
            <a:avLst/>
          </a:prstGeom>
        </p:spPr>
      </p:pic>
      <p:pic>
        <p:nvPicPr>
          <p:cNvPr id="11" name="图片 10">
            <a:extLst>
              <a:ext uri="{FF2B5EF4-FFF2-40B4-BE49-F238E27FC236}">
                <a16:creationId xmlns:a16="http://schemas.microsoft.com/office/drawing/2014/main" id="{F82BFF71-27F8-D551-8448-C8CAB40AFA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12903" y="2056564"/>
            <a:ext cx="288000" cy="288000"/>
          </a:xfrm>
          <a:prstGeom prst="rect">
            <a:avLst/>
          </a:prstGeom>
        </p:spPr>
      </p:pic>
    </p:spTree>
    <p:extLst>
      <p:ext uri="{BB962C8B-B14F-4D97-AF65-F5344CB8AC3E}">
        <p14:creationId xmlns:p14="http://schemas.microsoft.com/office/powerpoint/2010/main" val="28457714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2.7 </a:t>
            </a:r>
            <a:r>
              <a:rPr lang="zh-CN" altLang="en-US" sz="2000" dirty="0">
                <a:solidFill>
                  <a:srgbClr val="002B41"/>
                </a:solidFill>
                <a:latin typeface="微软雅黑" panose="020B0503020204020204" pitchFamily="34" charset="-122"/>
                <a:ea typeface="微软雅黑" panose="020B0503020204020204" pitchFamily="34" charset="-122"/>
              </a:rPr>
              <a:t>关键帧：让素材动起来的核心关键</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在媒体池里导入教学素材。 把第一个视频素材插入到时间线上。点击检视器面板左下角的    按钮，在弹出的菜单中选择“裁切”，这样就能在检视器中调整画面的裁剪范围。</a:t>
            </a:r>
            <a:endParaRPr lang="en-US" altLang="zh-CN"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48753321-BBB5-9866-1696-C149087A6B4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478000" y="2520007"/>
            <a:ext cx="7236000" cy="3834697"/>
          </a:xfrm>
          <a:prstGeom prst="rect">
            <a:avLst/>
          </a:prstGeom>
        </p:spPr>
      </p:pic>
      <p:pic>
        <p:nvPicPr>
          <p:cNvPr id="9" name="图形 8" descr="游标 纯色填充">
            <a:extLst>
              <a:ext uri="{FF2B5EF4-FFF2-40B4-BE49-F238E27FC236}">
                <a16:creationId xmlns:a16="http://schemas.microsoft.com/office/drawing/2014/main" id="{7818612F-BD2F-CF4D-3F8C-0488A81FF4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8010454">
            <a:off x="5553592" y="3378444"/>
            <a:ext cx="540000" cy="540000"/>
          </a:xfrm>
          <a:prstGeom prst="rect">
            <a:avLst/>
          </a:prstGeom>
        </p:spPr>
      </p:pic>
      <p:pic>
        <p:nvPicPr>
          <p:cNvPr id="3" name="图形 2" descr="游标 纯色填充">
            <a:extLst>
              <a:ext uri="{FF2B5EF4-FFF2-40B4-BE49-F238E27FC236}">
                <a16:creationId xmlns:a16="http://schemas.microsoft.com/office/drawing/2014/main" id="{A26592F9-3AD2-4B9E-DEB6-C4F0786616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493029">
            <a:off x="3774422" y="4093862"/>
            <a:ext cx="540000" cy="540000"/>
          </a:xfrm>
          <a:prstGeom prst="rect">
            <a:avLst/>
          </a:prstGeom>
        </p:spPr>
      </p:pic>
      <p:pic>
        <p:nvPicPr>
          <p:cNvPr id="6" name="图片 5">
            <a:extLst>
              <a:ext uri="{FF2B5EF4-FFF2-40B4-BE49-F238E27FC236}">
                <a16:creationId xmlns:a16="http://schemas.microsoft.com/office/drawing/2014/main" id="{C2055EA2-7F19-7119-0C77-704056DAFF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64931" y="1695441"/>
            <a:ext cx="288000" cy="288000"/>
          </a:xfrm>
          <a:prstGeom prst="rect">
            <a:avLst/>
          </a:prstGeom>
        </p:spPr>
      </p:pic>
    </p:spTree>
    <p:extLst>
      <p:ext uri="{BB962C8B-B14F-4D97-AF65-F5344CB8AC3E}">
        <p14:creationId xmlns:p14="http://schemas.microsoft.com/office/powerpoint/2010/main" val="18030328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2.7 </a:t>
            </a:r>
            <a:r>
              <a:rPr lang="zh-CN" altLang="en-US" sz="2000" dirty="0">
                <a:solidFill>
                  <a:srgbClr val="002B41"/>
                </a:solidFill>
                <a:latin typeface="微软雅黑" panose="020B0503020204020204" pitchFamily="34" charset="-122"/>
                <a:ea typeface="微软雅黑" panose="020B0503020204020204" pitchFamily="34" charset="-122"/>
              </a:rPr>
              <a:t>关键帧：让素材动起来的核心关键</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展开检查器面板，在“裁切”选项组中设置“裁切左侧”和“裁切右侧”参数均为</a:t>
            </a:r>
            <a:r>
              <a:rPr lang="en-US" altLang="zh-CN" dirty="0">
                <a:latin typeface="微软雅黑" panose="020B0503020204020204" pitchFamily="34" charset="-122"/>
                <a:ea typeface="微软雅黑" panose="020B0503020204020204" pitchFamily="34" charset="-122"/>
              </a:rPr>
              <a:t>640</a:t>
            </a:r>
            <a:r>
              <a:rPr lang="zh-CN" altLang="en-US" dirty="0">
                <a:latin typeface="微软雅黑" panose="020B0503020204020204" pitchFamily="34" charset="-122"/>
                <a:ea typeface="微软雅黑" panose="020B0503020204020204" pitchFamily="34" charset="-122"/>
              </a:rPr>
              <a:t>，在“变换”选项组中设置“位置</a:t>
            </a:r>
            <a:r>
              <a:rPr lang="en-US" altLang="zh-CN" dirty="0">
                <a:latin typeface="微软雅黑" panose="020B0503020204020204" pitchFamily="34" charset="-122"/>
                <a:ea typeface="微软雅黑" panose="020B0503020204020204" pitchFamily="34" charset="-122"/>
              </a:rPr>
              <a:t>X”</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-640</a:t>
            </a:r>
            <a:r>
              <a:rPr lang="zh-CN" altLang="en-US" dirty="0">
                <a:latin typeface="微软雅黑" panose="020B0503020204020204" pitchFamily="34" charset="-122"/>
                <a:ea typeface="微软雅黑" panose="020B0503020204020204" pitchFamily="34" charset="-122"/>
              </a:rPr>
              <a:t>，设置“位置</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1080</a:t>
            </a:r>
            <a:r>
              <a:rPr lang="zh-CN" altLang="en-US" dirty="0">
                <a:latin typeface="微软雅黑" panose="020B0503020204020204" pitchFamily="34" charset="-122"/>
                <a:ea typeface="微软雅黑" panose="020B0503020204020204" pitchFamily="34" charset="-122"/>
              </a:rPr>
              <a:t>后点击参数右侧的    按钮创建关键帧。</a:t>
            </a:r>
            <a:endParaRPr lang="en-US" altLang="zh-CN"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D24910E5-0EC7-63CC-A751-1497065F39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34303" y="2063519"/>
            <a:ext cx="288000" cy="288000"/>
          </a:xfrm>
          <a:prstGeom prst="rect">
            <a:avLst/>
          </a:prstGeom>
        </p:spPr>
      </p:pic>
      <p:pic>
        <p:nvPicPr>
          <p:cNvPr id="11" name="图片 10">
            <a:extLst>
              <a:ext uri="{FF2B5EF4-FFF2-40B4-BE49-F238E27FC236}">
                <a16:creationId xmlns:a16="http://schemas.microsoft.com/office/drawing/2014/main" id="{AA104199-E328-EABC-8744-0F6090A6C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4550" y="2836143"/>
            <a:ext cx="2569469" cy="3002286"/>
          </a:xfrm>
          <a:prstGeom prst="rect">
            <a:avLst/>
          </a:prstGeom>
        </p:spPr>
      </p:pic>
    </p:spTree>
    <p:extLst>
      <p:ext uri="{BB962C8B-B14F-4D97-AF65-F5344CB8AC3E}">
        <p14:creationId xmlns:p14="http://schemas.microsoft.com/office/powerpoint/2010/main" val="2544427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2.7 </a:t>
            </a:r>
            <a:r>
              <a:rPr lang="zh-CN" altLang="en-US" sz="2000" dirty="0">
                <a:solidFill>
                  <a:srgbClr val="002B41"/>
                </a:solidFill>
                <a:latin typeface="微软雅黑" panose="020B0503020204020204" pitchFamily="34" charset="-122"/>
                <a:ea typeface="微软雅黑" panose="020B0503020204020204" pitchFamily="34" charset="-122"/>
              </a:rPr>
              <a:t>关键帧：让素材动起来的核心关键</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将播放头拖到</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秒处，在检查器面板中设置“位置</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。把将播放头拖到</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秒处，在检查器面板中点击“位置”参数右侧的    按钮插入一个关键帧。把播放头拖到</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秒处，设置“位置</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-1080</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8159BCE7-E6C8-40D0-BC70-6724C28A30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7994" y="3086097"/>
            <a:ext cx="6096012" cy="2743206"/>
          </a:xfrm>
          <a:prstGeom prst="rect">
            <a:avLst/>
          </a:prstGeom>
        </p:spPr>
      </p:pic>
    </p:spTree>
    <p:extLst>
      <p:ext uri="{BB962C8B-B14F-4D97-AF65-F5344CB8AC3E}">
        <p14:creationId xmlns:p14="http://schemas.microsoft.com/office/powerpoint/2010/main" val="23631162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2.7 </a:t>
            </a:r>
            <a:r>
              <a:rPr lang="zh-CN" altLang="en-US" sz="2000" dirty="0">
                <a:solidFill>
                  <a:srgbClr val="002B41"/>
                </a:solidFill>
                <a:latin typeface="微软雅黑" panose="020B0503020204020204" pitchFamily="34" charset="-122"/>
                <a:ea typeface="微软雅黑" panose="020B0503020204020204" pitchFamily="34" charset="-122"/>
              </a:rPr>
              <a:t>关键帧：让素材动起来的核心关键</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70540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在时间线上点击片段右下角的    按钮，继续点击    按钮显示出所有关键帧，框选“位置</a:t>
            </a:r>
            <a:r>
              <a:rPr lang="en-US" altLang="zh-CN" dirty="0">
                <a:latin typeface="微软雅黑" panose="020B0503020204020204" pitchFamily="34" charset="-122"/>
                <a:ea typeface="微软雅黑" panose="020B0503020204020204" pitchFamily="34" charset="-122"/>
              </a:rPr>
              <a:t>X”</a:t>
            </a:r>
            <a:r>
              <a:rPr lang="zh-CN" altLang="en-US" dirty="0">
                <a:latin typeface="微软雅黑" panose="020B0503020204020204" pitchFamily="34" charset="-122"/>
                <a:ea typeface="微软雅黑" panose="020B0503020204020204" pitchFamily="34" charset="-122"/>
              </a:rPr>
              <a:t>上的两个关键帧，按</a:t>
            </a:r>
            <a:r>
              <a:rPr lang="en-US" altLang="zh-CN" dirty="0">
                <a:latin typeface="微软雅黑" panose="020B0503020204020204" pitchFamily="34" charset="-122"/>
                <a:ea typeface="微软雅黑" panose="020B0503020204020204" pitchFamily="34" charset="-122"/>
              </a:rPr>
              <a:t>Delete</a:t>
            </a:r>
            <a:r>
              <a:rPr lang="zh-CN" altLang="en-US" dirty="0">
                <a:latin typeface="微软雅黑" panose="020B0503020204020204" pitchFamily="34" charset="-122"/>
                <a:ea typeface="微软雅黑" panose="020B0503020204020204" pitchFamily="34" charset="-122"/>
              </a:rPr>
              <a:t>键删除。</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点击片段右下角的     按钮显示出关键帧曲线，点击曲线面板左上角的    按钮，在弹出的窗口中点击“位置</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。选中第二个关键帧后点击    按钮，选中第三个关键帧后点击    按钮。</a:t>
            </a:r>
            <a:endParaRPr lang="en-US" altLang="zh-CN"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B2BB1CB6-1DB5-F94B-F671-A14EC28AFCD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2000" y="3429000"/>
            <a:ext cx="8028000" cy="2764251"/>
          </a:xfrm>
          <a:prstGeom prst="rect">
            <a:avLst/>
          </a:prstGeom>
        </p:spPr>
      </p:pic>
      <p:pic>
        <p:nvPicPr>
          <p:cNvPr id="8" name="图片 7">
            <a:extLst>
              <a:ext uri="{FF2B5EF4-FFF2-40B4-BE49-F238E27FC236}">
                <a16:creationId xmlns:a16="http://schemas.microsoft.com/office/drawing/2014/main" id="{6DC249B3-EE5F-EBF9-8194-B38B8DB291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1460" y="1668702"/>
            <a:ext cx="288000" cy="288000"/>
          </a:xfrm>
          <a:prstGeom prst="rect">
            <a:avLst/>
          </a:prstGeom>
        </p:spPr>
      </p:pic>
      <p:pic>
        <p:nvPicPr>
          <p:cNvPr id="10" name="图片 9">
            <a:extLst>
              <a:ext uri="{FF2B5EF4-FFF2-40B4-BE49-F238E27FC236}">
                <a16:creationId xmlns:a16="http://schemas.microsoft.com/office/drawing/2014/main" id="{0F837639-0C03-E739-3807-AB5B5618CE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0518" y="1663259"/>
            <a:ext cx="288000" cy="288000"/>
          </a:xfrm>
          <a:prstGeom prst="rect">
            <a:avLst/>
          </a:prstGeom>
        </p:spPr>
      </p:pic>
      <p:pic>
        <p:nvPicPr>
          <p:cNvPr id="12" name="图片 11">
            <a:extLst>
              <a:ext uri="{FF2B5EF4-FFF2-40B4-BE49-F238E27FC236}">
                <a16:creationId xmlns:a16="http://schemas.microsoft.com/office/drawing/2014/main" id="{AAADFDDA-9A19-2ACF-AA2F-12BA2990A8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23376" y="2896466"/>
            <a:ext cx="288000" cy="288000"/>
          </a:xfrm>
          <a:prstGeom prst="rect">
            <a:avLst/>
          </a:prstGeom>
        </p:spPr>
      </p:pic>
      <p:pic>
        <p:nvPicPr>
          <p:cNvPr id="14" name="图片 13">
            <a:extLst>
              <a:ext uri="{FF2B5EF4-FFF2-40B4-BE49-F238E27FC236}">
                <a16:creationId xmlns:a16="http://schemas.microsoft.com/office/drawing/2014/main" id="{F51EF976-1852-4585-80EF-CA38DA394F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87491" y="2895561"/>
            <a:ext cx="288000" cy="288000"/>
          </a:xfrm>
          <a:prstGeom prst="rect">
            <a:avLst/>
          </a:prstGeom>
        </p:spPr>
      </p:pic>
      <p:pic>
        <p:nvPicPr>
          <p:cNvPr id="18" name="图片 17">
            <a:extLst>
              <a:ext uri="{FF2B5EF4-FFF2-40B4-BE49-F238E27FC236}">
                <a16:creationId xmlns:a16="http://schemas.microsoft.com/office/drawing/2014/main" id="{E99C68C8-581B-DAB0-F870-DF939A5ED3B0}"/>
              </a:ext>
            </a:extLst>
          </p:cNvPr>
          <p:cNvPicPr>
            <a:picLocks noChangeAspect="1"/>
          </p:cNvPicPr>
          <p:nvPr/>
        </p:nvPicPr>
        <p:blipFill>
          <a:blip r:embed="rId7"/>
          <a:stretch>
            <a:fillRect/>
          </a:stretch>
        </p:blipFill>
        <p:spPr>
          <a:xfrm>
            <a:off x="2954160" y="2498646"/>
            <a:ext cx="288000" cy="288000"/>
          </a:xfrm>
          <a:prstGeom prst="rect">
            <a:avLst/>
          </a:prstGeom>
        </p:spPr>
      </p:pic>
      <p:pic>
        <p:nvPicPr>
          <p:cNvPr id="20" name="图片 19">
            <a:extLst>
              <a:ext uri="{FF2B5EF4-FFF2-40B4-BE49-F238E27FC236}">
                <a16:creationId xmlns:a16="http://schemas.microsoft.com/office/drawing/2014/main" id="{03E50102-0D43-5E5A-AE1A-DE35D414EE6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61961" y="2498646"/>
            <a:ext cx="288000" cy="288000"/>
          </a:xfrm>
          <a:prstGeom prst="rect">
            <a:avLst/>
          </a:prstGeom>
        </p:spPr>
      </p:pic>
      <p:pic>
        <p:nvPicPr>
          <p:cNvPr id="21" name="图形 20" descr="游标 纯色填充">
            <a:extLst>
              <a:ext uri="{FF2B5EF4-FFF2-40B4-BE49-F238E27FC236}">
                <a16:creationId xmlns:a16="http://schemas.microsoft.com/office/drawing/2014/main" id="{D9BF168D-7ED8-4EA3-57CD-BD4EDCBE8B6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8010454">
            <a:off x="8935021" y="4031588"/>
            <a:ext cx="540000" cy="540000"/>
          </a:xfrm>
          <a:prstGeom prst="rect">
            <a:avLst/>
          </a:prstGeom>
        </p:spPr>
      </p:pic>
      <p:pic>
        <p:nvPicPr>
          <p:cNvPr id="22" name="图形 21" descr="游标 纯色填充">
            <a:extLst>
              <a:ext uri="{FF2B5EF4-FFF2-40B4-BE49-F238E27FC236}">
                <a16:creationId xmlns:a16="http://schemas.microsoft.com/office/drawing/2014/main" id="{A5F7964B-01DC-CE39-F15B-DDA41184569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8010454">
            <a:off x="2828160" y="4386081"/>
            <a:ext cx="540000" cy="540000"/>
          </a:xfrm>
          <a:prstGeom prst="rect">
            <a:avLst/>
          </a:prstGeom>
        </p:spPr>
      </p:pic>
    </p:spTree>
    <p:extLst>
      <p:ext uri="{BB962C8B-B14F-4D97-AF65-F5344CB8AC3E}">
        <p14:creationId xmlns:p14="http://schemas.microsoft.com/office/powerpoint/2010/main" val="20546324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2.7 </a:t>
            </a:r>
            <a:r>
              <a:rPr lang="zh-CN" altLang="en-US" sz="2000" dirty="0">
                <a:solidFill>
                  <a:srgbClr val="002B41"/>
                </a:solidFill>
                <a:latin typeface="微软雅黑" panose="020B0503020204020204" pitchFamily="34" charset="-122"/>
                <a:ea typeface="微软雅黑" panose="020B0503020204020204" pitchFamily="34" charset="-122"/>
              </a:rPr>
              <a:t>关键帧：让素材动起来的核心关键</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把播放头拖到</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帧处，在媒体池里选中第二个素材后按快捷键“</a:t>
            </a:r>
            <a:r>
              <a:rPr lang="en-US" altLang="zh-CN" dirty="0">
                <a:latin typeface="微软雅黑" panose="020B0503020204020204" pitchFamily="34" charset="-122"/>
                <a:ea typeface="微软雅黑" panose="020B0503020204020204" pitchFamily="34" charset="-122"/>
              </a:rPr>
              <a:t>F12”</a:t>
            </a:r>
            <a:r>
              <a:rPr lang="zh-CN" altLang="en-US" dirty="0">
                <a:latin typeface="微软雅黑" panose="020B0503020204020204" pitchFamily="34" charset="-122"/>
                <a:ea typeface="微软雅黑" panose="020B0503020204020204" pitchFamily="34" charset="-122"/>
              </a:rPr>
              <a:t>叠加到新建的轨道上。重复以上操作把第三个素材叠加到新轨道上。把拖放头拖到</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秒</a:t>
            </a:r>
            <a:r>
              <a:rPr lang="en-US" altLang="zh-CN" dirty="0">
                <a:latin typeface="微软雅黑" panose="020B0503020204020204" pitchFamily="34" charset="-122"/>
                <a:ea typeface="微软雅黑" panose="020B0503020204020204" pitchFamily="34" charset="-122"/>
              </a:rPr>
              <a:t>01</a:t>
            </a:r>
            <a:r>
              <a:rPr lang="zh-CN" altLang="en-US" dirty="0">
                <a:latin typeface="微软雅黑" panose="020B0503020204020204" pitchFamily="34" charset="-122"/>
                <a:ea typeface="微软雅黑" panose="020B0503020204020204" pitchFamily="34" charset="-122"/>
              </a:rPr>
              <a:t>帧处，按快捷键“</a:t>
            </a:r>
            <a:r>
              <a:rPr lang="en-US" altLang="zh-CN" dirty="0">
                <a:latin typeface="微软雅黑" panose="020B0503020204020204" pitchFamily="34" charset="-122"/>
                <a:ea typeface="微软雅黑" panose="020B0503020204020204" pitchFamily="34" charset="-122"/>
              </a:rPr>
              <a:t>Ctrl+Shift+]”</a:t>
            </a:r>
            <a:r>
              <a:rPr lang="zh-CN" altLang="en-US" dirty="0">
                <a:latin typeface="微软雅黑" panose="020B0503020204020204" pitchFamily="34" charset="-122"/>
                <a:ea typeface="微软雅黑" panose="020B0503020204020204" pitchFamily="34" charset="-122"/>
              </a:rPr>
              <a:t>删除播放头右侧的所有画面。</a:t>
            </a:r>
            <a:endParaRPr lang="en-US" altLang="zh-CN"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B2BB1CB6-1DB5-F94B-F671-A14EC28AFCD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050528" y="2919462"/>
            <a:ext cx="8027979" cy="2764251"/>
          </a:xfrm>
          <a:prstGeom prst="rect">
            <a:avLst/>
          </a:prstGeom>
        </p:spPr>
      </p:pic>
    </p:spTree>
    <p:extLst>
      <p:ext uri="{BB962C8B-B14F-4D97-AF65-F5344CB8AC3E}">
        <p14:creationId xmlns:p14="http://schemas.microsoft.com/office/powerpoint/2010/main" val="19072330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2.7 </a:t>
            </a:r>
            <a:r>
              <a:rPr lang="zh-CN" altLang="en-US" sz="2000" dirty="0">
                <a:solidFill>
                  <a:srgbClr val="002B41"/>
                </a:solidFill>
                <a:latin typeface="微软雅黑" panose="020B0503020204020204" pitchFamily="34" charset="-122"/>
                <a:ea typeface="微软雅黑" panose="020B0503020204020204" pitchFamily="34" charset="-122"/>
              </a:rPr>
              <a:t>关键帧：让素材动起来的核心关键</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选中“</a:t>
            </a:r>
            <a:r>
              <a:rPr lang="en-US" altLang="zh-CN" dirty="0">
                <a:latin typeface="微软雅黑" panose="020B0503020204020204" pitchFamily="34" charset="-122"/>
                <a:ea typeface="微软雅黑" panose="020B0503020204020204" pitchFamily="34" charset="-122"/>
              </a:rPr>
              <a:t>V1”</a:t>
            </a:r>
            <a:r>
              <a:rPr lang="zh-CN" altLang="en-US" dirty="0">
                <a:latin typeface="微软雅黑" panose="020B0503020204020204" pitchFamily="34" charset="-122"/>
                <a:ea typeface="微软雅黑" panose="020B0503020204020204" pitchFamily="34" charset="-122"/>
              </a:rPr>
              <a:t>轨道上的片段，按快捷键“</a:t>
            </a:r>
            <a:r>
              <a:rPr lang="en-US" altLang="zh-CN" dirty="0">
                <a:latin typeface="微软雅黑" panose="020B0503020204020204" pitchFamily="34" charset="-122"/>
                <a:ea typeface="微软雅黑" panose="020B0503020204020204" pitchFamily="34" charset="-122"/>
              </a:rPr>
              <a:t>Ctrl+C”</a:t>
            </a:r>
            <a:r>
              <a:rPr lang="zh-CN" altLang="en-US" dirty="0">
                <a:latin typeface="微软雅黑" panose="020B0503020204020204" pitchFamily="34" charset="-122"/>
                <a:ea typeface="微软雅黑" panose="020B0503020204020204" pitchFamily="34" charset="-122"/>
              </a:rPr>
              <a:t>。框选“</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V3”</a:t>
            </a:r>
            <a:r>
              <a:rPr lang="zh-CN" altLang="en-US" dirty="0">
                <a:latin typeface="微软雅黑" panose="020B0503020204020204" pitchFamily="34" charset="-122"/>
                <a:ea typeface="微软雅黑" panose="020B0503020204020204" pitchFamily="34" charset="-122"/>
              </a:rPr>
              <a:t>轨道上的片段，按快捷键“</a:t>
            </a:r>
            <a:r>
              <a:rPr lang="en-US" altLang="zh-CN" dirty="0">
                <a:latin typeface="微软雅黑" panose="020B0503020204020204" pitchFamily="34" charset="-122"/>
                <a:ea typeface="微软雅黑" panose="020B0503020204020204" pitchFamily="34" charset="-122"/>
              </a:rPr>
              <a:t>Alt+V”</a:t>
            </a:r>
            <a:r>
              <a:rPr lang="zh-CN" altLang="en-US" dirty="0">
                <a:latin typeface="微软雅黑" panose="020B0503020204020204" pitchFamily="34" charset="-122"/>
                <a:ea typeface="微软雅黑" panose="020B0503020204020204" pitchFamily="34" charset="-122"/>
              </a:rPr>
              <a:t>粘贴属性，在弹出的窗口中勾选“位置”和“裁切”复选框后点击“应用”按钮。</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4FF220E-6DE2-8F8E-DFC5-62E94663BC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8000" y="2553565"/>
            <a:ext cx="2736000" cy="3625201"/>
          </a:xfrm>
          <a:prstGeom prst="rect">
            <a:avLst/>
          </a:prstGeom>
        </p:spPr>
      </p:pic>
    </p:spTree>
    <p:extLst>
      <p:ext uri="{BB962C8B-B14F-4D97-AF65-F5344CB8AC3E}">
        <p14:creationId xmlns:p14="http://schemas.microsoft.com/office/powerpoint/2010/main" val="2306978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2.1 </a:t>
            </a:r>
            <a:r>
              <a:rPr lang="zh-CN" altLang="en-US" sz="2000" dirty="0">
                <a:solidFill>
                  <a:srgbClr val="002B41"/>
                </a:solidFill>
                <a:latin typeface="微软雅黑" panose="020B0503020204020204" pitchFamily="34" charset="-122"/>
                <a:ea typeface="微软雅黑" panose="020B0503020204020204" pitchFamily="34" charset="-122"/>
              </a:rPr>
              <a:t>功能重合：快编和剪辑页面的区别</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pic>
        <p:nvPicPr>
          <p:cNvPr id="15" name="图片 14">
            <a:extLst>
              <a:ext uri="{FF2B5EF4-FFF2-40B4-BE49-F238E27FC236}">
                <a16:creationId xmlns:a16="http://schemas.microsoft.com/office/drawing/2014/main" id="{6EA5762F-5B98-6C46-8699-7B8524CCA24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40000" y="2420645"/>
            <a:ext cx="6912000" cy="3663003"/>
          </a:xfrm>
          <a:prstGeom prst="rect">
            <a:avLst/>
          </a:prstGeom>
        </p:spPr>
      </p:pic>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在媒体池的空白处点右键，执行“导入媒体”命令，在“导入媒体”窗口中把需要剪辑的素材导入媒体池。</a:t>
            </a:r>
          </a:p>
        </p:txBody>
      </p:sp>
      <p:pic>
        <p:nvPicPr>
          <p:cNvPr id="7" name="图形 6" descr="游标 纯色填充">
            <a:extLst>
              <a:ext uri="{FF2B5EF4-FFF2-40B4-BE49-F238E27FC236}">
                <a16:creationId xmlns:a16="http://schemas.microsoft.com/office/drawing/2014/main" id="{7ABF6321-73CD-0029-051D-ED3CC3DA289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8100000">
            <a:off x="3205559" y="4178241"/>
            <a:ext cx="540000" cy="540000"/>
          </a:xfrm>
          <a:prstGeom prst="rect">
            <a:avLst/>
          </a:prstGeom>
        </p:spPr>
      </p:pic>
      <p:pic>
        <p:nvPicPr>
          <p:cNvPr id="9" name="图形 8" descr="游标 纯色填充">
            <a:extLst>
              <a:ext uri="{FF2B5EF4-FFF2-40B4-BE49-F238E27FC236}">
                <a16:creationId xmlns:a16="http://schemas.microsoft.com/office/drawing/2014/main" id="{96CEA2B7-4633-81CC-5540-8788B174D3E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3402462">
            <a:off x="7821100" y="4560078"/>
            <a:ext cx="540000" cy="540000"/>
          </a:xfrm>
          <a:prstGeom prst="rect">
            <a:avLst/>
          </a:prstGeom>
        </p:spPr>
      </p:pic>
      <p:pic>
        <p:nvPicPr>
          <p:cNvPr id="10" name="图形 9" descr="游标 纯色填充">
            <a:extLst>
              <a:ext uri="{FF2B5EF4-FFF2-40B4-BE49-F238E27FC236}">
                <a16:creationId xmlns:a16="http://schemas.microsoft.com/office/drawing/2014/main" id="{EBDAD49C-C6BF-21BF-E2F4-072170460A6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759087">
            <a:off x="6741983" y="4069539"/>
            <a:ext cx="540000" cy="540000"/>
          </a:xfrm>
          <a:prstGeom prst="rect">
            <a:avLst/>
          </a:prstGeom>
        </p:spPr>
      </p:pic>
    </p:spTree>
    <p:extLst>
      <p:ext uri="{BB962C8B-B14F-4D97-AF65-F5344CB8AC3E}">
        <p14:creationId xmlns:p14="http://schemas.microsoft.com/office/powerpoint/2010/main" val="31601761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2.7 </a:t>
            </a:r>
            <a:r>
              <a:rPr lang="zh-CN" altLang="en-US" sz="2000" dirty="0">
                <a:solidFill>
                  <a:srgbClr val="002B41"/>
                </a:solidFill>
                <a:latin typeface="微软雅黑" panose="020B0503020204020204" pitchFamily="34" charset="-122"/>
                <a:ea typeface="微软雅黑" panose="020B0503020204020204" pitchFamily="34" charset="-122"/>
              </a:rPr>
              <a:t>关键帧：让素材动起来的核心关键</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选中“</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轨道上的片段，在检查器面板中设置“位置</a:t>
            </a:r>
            <a:r>
              <a:rPr lang="en-US" altLang="zh-CN" dirty="0">
                <a:latin typeface="微软雅黑" panose="020B0503020204020204" pitchFamily="34" charset="-122"/>
                <a:ea typeface="微软雅黑" panose="020B0503020204020204" pitchFamily="34" charset="-122"/>
              </a:rPr>
              <a:t>X”</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。选中“</a:t>
            </a:r>
            <a:r>
              <a:rPr lang="en-US" altLang="zh-CN" dirty="0">
                <a:latin typeface="微软雅黑" panose="020B0503020204020204" pitchFamily="34" charset="-122"/>
                <a:ea typeface="微软雅黑" panose="020B0503020204020204" pitchFamily="34" charset="-122"/>
              </a:rPr>
              <a:t>V3”</a:t>
            </a:r>
            <a:r>
              <a:rPr lang="zh-CN" altLang="en-US" dirty="0">
                <a:latin typeface="微软雅黑" panose="020B0503020204020204" pitchFamily="34" charset="-122"/>
                <a:ea typeface="微软雅黑" panose="020B0503020204020204" pitchFamily="34" charset="-122"/>
              </a:rPr>
              <a:t>轨道上的片段，设置“位置</a:t>
            </a:r>
            <a:r>
              <a:rPr lang="en-US" altLang="zh-CN" dirty="0">
                <a:latin typeface="微软雅黑" panose="020B0503020204020204" pitchFamily="34" charset="-122"/>
                <a:ea typeface="微软雅黑" panose="020B0503020204020204" pitchFamily="34" charset="-122"/>
              </a:rPr>
              <a:t>X”</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640</a:t>
            </a:r>
            <a:r>
              <a:rPr lang="zh-CN" altLang="en-US" dirty="0">
                <a:latin typeface="微软雅黑" panose="020B0503020204020204" pitchFamily="34" charset="-122"/>
                <a:ea typeface="微软雅黑" panose="020B0503020204020204" pitchFamily="34" charset="-122"/>
              </a:rPr>
              <a:t>，这样就得到了完整的画面。</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4FF220E-6DE2-8F8E-DFC5-62E94663BC1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306000" y="2624580"/>
            <a:ext cx="5580000" cy="3152056"/>
          </a:xfrm>
          <a:prstGeom prst="rect">
            <a:avLst/>
          </a:prstGeom>
        </p:spPr>
      </p:pic>
    </p:spTree>
    <p:extLst>
      <p:ext uri="{BB962C8B-B14F-4D97-AF65-F5344CB8AC3E}">
        <p14:creationId xmlns:p14="http://schemas.microsoft.com/office/powerpoint/2010/main" val="27238379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2.3 </a:t>
            </a:r>
            <a:r>
              <a:rPr lang="zh-CN" altLang="en-US" sz="2000" dirty="0">
                <a:solidFill>
                  <a:srgbClr val="002B41"/>
                </a:solidFill>
                <a:latin typeface="微软雅黑" panose="020B0503020204020204" pitchFamily="34" charset="-122"/>
                <a:ea typeface="微软雅黑" panose="020B0503020204020204" pitchFamily="34" charset="-122"/>
              </a:rPr>
              <a:t>随时切换：时间线辅助按钮的功能</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sp>
        <p:nvSpPr>
          <p:cNvPr id="16" name="文本框 15">
            <a:extLst>
              <a:ext uri="{FF2B5EF4-FFF2-40B4-BE49-F238E27FC236}">
                <a16:creationId xmlns:a16="http://schemas.microsoft.com/office/drawing/2014/main" id="{8BDFEF9A-AF1A-8023-E9F5-4B0FFB20A545}"/>
              </a:ext>
            </a:extLst>
          </p:cNvPr>
          <p:cNvSpPr txBox="1"/>
          <p:nvPr/>
        </p:nvSpPr>
        <p:spPr>
          <a:xfrm>
            <a:off x="2345871" y="1894582"/>
            <a:ext cx="8490858" cy="336739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现在的问题是三个画面进行同步运动，效果显得过于单调。选中“</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轨道上的片段，在</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帧处设置“位置</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-1080</a:t>
            </a: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秒处设置“位置</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参数为</a:t>
            </a:r>
            <a:r>
              <a:rPr lang="en-US" altLang="zh-CN" dirty="0">
                <a:latin typeface="微软雅黑" panose="020B0503020204020204" pitchFamily="34" charset="-122"/>
                <a:ea typeface="微软雅黑" panose="020B0503020204020204" pitchFamily="34" charset="-122"/>
              </a:rPr>
              <a:t>1080</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点击片段右下角的    按钮显示出关键帧曲线，选取中间两个关键帧后点击    按钮，继续点击第二个关键帧后点击    按钮，选中第三个关键帧后点击    按钮。</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如果想让三个画面依次进入镜头，只要把“</a:t>
            </a:r>
            <a:r>
              <a:rPr lang="en-US" altLang="zh-CN" dirty="0">
                <a:latin typeface="微软雅黑" panose="020B0503020204020204" pitchFamily="34" charset="-122"/>
                <a:ea typeface="微软雅黑" panose="020B0503020204020204" pitchFamily="34" charset="-122"/>
              </a:rPr>
              <a:t>V2”</a:t>
            </a:r>
            <a:r>
              <a:rPr lang="zh-CN" altLang="en-US" dirty="0">
                <a:latin typeface="微软雅黑" panose="020B0503020204020204" pitchFamily="34" charset="-122"/>
                <a:ea typeface="微软雅黑" panose="020B0503020204020204" pitchFamily="34" charset="-122"/>
              </a:rPr>
              <a:t>轨道上的片段向右移动</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秒，把“</a:t>
            </a:r>
            <a:r>
              <a:rPr lang="en-US" altLang="zh-CN" dirty="0">
                <a:latin typeface="微软雅黑" panose="020B0503020204020204" pitchFamily="34" charset="-122"/>
                <a:ea typeface="微软雅黑" panose="020B0503020204020204" pitchFamily="34" charset="-122"/>
              </a:rPr>
              <a:t>V3”</a:t>
            </a:r>
            <a:r>
              <a:rPr lang="zh-CN" altLang="en-US" dirty="0">
                <a:latin typeface="微软雅黑" panose="020B0503020204020204" pitchFamily="34" charset="-122"/>
                <a:ea typeface="微软雅黑" panose="020B0503020204020204" pitchFamily="34" charset="-122"/>
              </a:rPr>
              <a:t>轨道上的片段向右移动</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秒，就能得到需要的效果。</a:t>
            </a:r>
          </a:p>
        </p:txBody>
      </p:sp>
      <p:pic>
        <p:nvPicPr>
          <p:cNvPr id="6" name="图形 5" descr="V 形箭头 纯色填充">
            <a:extLst>
              <a:ext uri="{FF2B5EF4-FFF2-40B4-BE49-F238E27FC236}">
                <a16:creationId xmlns:a16="http://schemas.microsoft.com/office/drawing/2014/main" id="{3044F2BE-64B6-4FA2-F9F0-8B4E5A1F72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3243878"/>
            <a:ext cx="792000" cy="792000"/>
          </a:xfrm>
          <a:prstGeom prst="rect">
            <a:avLst/>
          </a:prstGeom>
        </p:spPr>
      </p:pic>
      <p:pic>
        <p:nvPicPr>
          <p:cNvPr id="22" name="图形 21" descr="V 形箭头 纯色填充">
            <a:extLst>
              <a:ext uri="{FF2B5EF4-FFF2-40B4-BE49-F238E27FC236}">
                <a16:creationId xmlns:a16="http://schemas.microsoft.com/office/drawing/2014/main" id="{44F76054-CC41-7658-0111-FE0071BE1A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1982988"/>
            <a:ext cx="792000" cy="792000"/>
          </a:xfrm>
          <a:prstGeom prst="rect">
            <a:avLst/>
          </a:prstGeom>
        </p:spPr>
      </p:pic>
      <p:pic>
        <p:nvPicPr>
          <p:cNvPr id="3" name="图形 2" descr="V 形箭头 纯色填充">
            <a:extLst>
              <a:ext uri="{FF2B5EF4-FFF2-40B4-BE49-F238E27FC236}">
                <a16:creationId xmlns:a16="http://schemas.microsoft.com/office/drawing/2014/main" id="{549CFF82-6F42-7CB7-37C1-8A9BA88B86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052" y="4427770"/>
            <a:ext cx="792000" cy="792000"/>
          </a:xfrm>
          <a:prstGeom prst="rect">
            <a:avLst/>
          </a:prstGeom>
        </p:spPr>
      </p:pic>
      <p:pic>
        <p:nvPicPr>
          <p:cNvPr id="8" name="图片 7">
            <a:extLst>
              <a:ext uri="{FF2B5EF4-FFF2-40B4-BE49-F238E27FC236}">
                <a16:creationId xmlns:a16="http://schemas.microsoft.com/office/drawing/2014/main" id="{99A9E8DF-3317-0347-EAAC-219DAC1070ED}"/>
              </a:ext>
            </a:extLst>
          </p:cNvPr>
          <p:cNvPicPr>
            <a:picLocks noChangeAspect="1"/>
          </p:cNvPicPr>
          <p:nvPr/>
        </p:nvPicPr>
        <p:blipFill>
          <a:blip r:embed="rId4"/>
          <a:stretch>
            <a:fillRect/>
          </a:stretch>
        </p:blipFill>
        <p:spPr>
          <a:xfrm>
            <a:off x="4264432" y="3263065"/>
            <a:ext cx="288000" cy="288000"/>
          </a:xfrm>
          <a:prstGeom prst="rect">
            <a:avLst/>
          </a:prstGeom>
        </p:spPr>
      </p:pic>
      <p:pic>
        <p:nvPicPr>
          <p:cNvPr id="11" name="图片 10">
            <a:extLst>
              <a:ext uri="{FF2B5EF4-FFF2-40B4-BE49-F238E27FC236}">
                <a16:creationId xmlns:a16="http://schemas.microsoft.com/office/drawing/2014/main" id="{15DD9AD4-CCB1-A362-55C6-470A7514DB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5932" y="3641524"/>
            <a:ext cx="288000" cy="288000"/>
          </a:xfrm>
          <a:prstGeom prst="rect">
            <a:avLst/>
          </a:prstGeom>
        </p:spPr>
      </p:pic>
      <p:pic>
        <p:nvPicPr>
          <p:cNvPr id="14" name="图片 13">
            <a:extLst>
              <a:ext uri="{FF2B5EF4-FFF2-40B4-BE49-F238E27FC236}">
                <a16:creationId xmlns:a16="http://schemas.microsoft.com/office/drawing/2014/main" id="{946E1DD6-5BC9-7D9C-9DFE-52DC62741D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86874" y="3652410"/>
            <a:ext cx="288000" cy="288000"/>
          </a:xfrm>
          <a:prstGeom prst="rect">
            <a:avLst/>
          </a:prstGeom>
        </p:spPr>
      </p:pic>
      <p:pic>
        <p:nvPicPr>
          <p:cNvPr id="19" name="图片 18">
            <a:extLst>
              <a:ext uri="{FF2B5EF4-FFF2-40B4-BE49-F238E27FC236}">
                <a16:creationId xmlns:a16="http://schemas.microsoft.com/office/drawing/2014/main" id="{AAD2F06D-160A-40CE-9D6B-FA20BC678C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90474" y="3263065"/>
            <a:ext cx="288000" cy="288000"/>
          </a:xfrm>
          <a:prstGeom prst="rect">
            <a:avLst/>
          </a:prstGeom>
        </p:spPr>
      </p:pic>
    </p:spTree>
    <p:extLst>
      <p:ext uri="{BB962C8B-B14F-4D97-AF65-F5344CB8AC3E}">
        <p14:creationId xmlns:p14="http://schemas.microsoft.com/office/powerpoint/2010/main" val="447524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2.1 </a:t>
            </a:r>
            <a:r>
              <a:rPr lang="zh-CN" altLang="en-US" sz="2000" dirty="0">
                <a:solidFill>
                  <a:srgbClr val="002B41"/>
                </a:solidFill>
                <a:latin typeface="微软雅黑" panose="020B0503020204020204" pitchFamily="34" charset="-122"/>
                <a:ea typeface="微软雅黑" panose="020B0503020204020204" pitchFamily="34" charset="-122"/>
              </a:rPr>
              <a:t>功能重合：快编和剪辑页面的区别</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pic>
        <p:nvPicPr>
          <p:cNvPr id="15" name="图片 14">
            <a:extLst>
              <a:ext uri="{FF2B5EF4-FFF2-40B4-BE49-F238E27FC236}">
                <a16:creationId xmlns:a16="http://schemas.microsoft.com/office/drawing/2014/main" id="{6EA5762F-5B98-6C46-8699-7B8524CCA24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40000" y="2518620"/>
            <a:ext cx="6912000" cy="3663000"/>
          </a:xfrm>
          <a:prstGeom prst="rect">
            <a:avLst/>
          </a:prstGeom>
        </p:spPr>
      </p:pic>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在媒体池中双击第一个素材，这个素材就会显示在源片段检视器中。将媒体池里的第二个素材拖到时间线上，时间线检视器中就会显示视频轨道上的片段。</a:t>
            </a:r>
          </a:p>
        </p:txBody>
      </p:sp>
    </p:spTree>
    <p:extLst>
      <p:ext uri="{BB962C8B-B14F-4D97-AF65-F5344CB8AC3E}">
        <p14:creationId xmlns:p14="http://schemas.microsoft.com/office/powerpoint/2010/main" val="1888567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2.1 </a:t>
            </a:r>
            <a:r>
              <a:rPr lang="zh-CN" altLang="en-US" sz="2000" dirty="0">
                <a:solidFill>
                  <a:srgbClr val="002B41"/>
                </a:solidFill>
                <a:latin typeface="微软雅黑" panose="020B0503020204020204" pitchFamily="34" charset="-122"/>
                <a:ea typeface="微软雅黑" panose="020B0503020204020204" pitchFamily="34" charset="-122"/>
              </a:rPr>
              <a:t>功能重合：快编和剪辑页面的区别</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pic>
        <p:nvPicPr>
          <p:cNvPr id="15" name="图片 14">
            <a:extLst>
              <a:ext uri="{FF2B5EF4-FFF2-40B4-BE49-F238E27FC236}">
                <a16:creationId xmlns:a16="http://schemas.microsoft.com/office/drawing/2014/main" id="{6EA5762F-5B98-6C46-8699-7B8524CCA24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40000" y="2529506"/>
            <a:ext cx="6911999" cy="3663000"/>
          </a:xfrm>
          <a:prstGeom prst="rect">
            <a:avLst/>
          </a:prstGeom>
        </p:spPr>
      </p:pic>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切换到“快编”页面。与剪辑页面相比，最直观的感受是快编页面里少了一个检视器，媒体池从界面左侧移到了左上角，界面的下半部分全部用来显示时间线。</a:t>
            </a:r>
          </a:p>
        </p:txBody>
      </p:sp>
      <p:sp>
        <p:nvSpPr>
          <p:cNvPr id="3" name="对话气泡: 矩形 2">
            <a:extLst>
              <a:ext uri="{FF2B5EF4-FFF2-40B4-BE49-F238E27FC236}">
                <a16:creationId xmlns:a16="http://schemas.microsoft.com/office/drawing/2014/main" id="{C2442CF4-5F36-4884-B2F9-868349A9DCB4}"/>
              </a:ext>
            </a:extLst>
          </p:cNvPr>
          <p:cNvSpPr/>
          <p:nvPr/>
        </p:nvSpPr>
        <p:spPr>
          <a:xfrm>
            <a:off x="3771898" y="3367371"/>
            <a:ext cx="1077687" cy="471269"/>
          </a:xfrm>
          <a:prstGeom prst="wedgeRectCallout">
            <a:avLst>
              <a:gd name="adj1" fmla="val -14899"/>
              <a:gd name="adj2" fmla="val -1018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媒体池</a:t>
            </a:r>
          </a:p>
        </p:txBody>
      </p:sp>
      <p:sp>
        <p:nvSpPr>
          <p:cNvPr id="5" name="对话气泡: 矩形 4">
            <a:extLst>
              <a:ext uri="{FF2B5EF4-FFF2-40B4-BE49-F238E27FC236}">
                <a16:creationId xmlns:a16="http://schemas.microsoft.com/office/drawing/2014/main" id="{C0CEE572-D538-5BA2-7502-764CE7DE7FBF}"/>
              </a:ext>
            </a:extLst>
          </p:cNvPr>
          <p:cNvSpPr/>
          <p:nvPr/>
        </p:nvSpPr>
        <p:spPr>
          <a:xfrm>
            <a:off x="5698673" y="5114828"/>
            <a:ext cx="1371601" cy="471269"/>
          </a:xfrm>
          <a:prstGeom prst="wedgeRectCallout">
            <a:avLst>
              <a:gd name="adj1" fmla="val -14899"/>
              <a:gd name="adj2" fmla="val -1018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时间线面板</a:t>
            </a:r>
          </a:p>
        </p:txBody>
      </p:sp>
      <p:sp>
        <p:nvSpPr>
          <p:cNvPr id="6" name="对话气泡: 矩形 5">
            <a:extLst>
              <a:ext uri="{FF2B5EF4-FFF2-40B4-BE49-F238E27FC236}">
                <a16:creationId xmlns:a16="http://schemas.microsoft.com/office/drawing/2014/main" id="{72840BFE-1BEE-4B46-5622-34890876B0A7}"/>
              </a:ext>
            </a:extLst>
          </p:cNvPr>
          <p:cNvSpPr/>
          <p:nvPr/>
        </p:nvSpPr>
        <p:spPr>
          <a:xfrm>
            <a:off x="7135587" y="3350898"/>
            <a:ext cx="1371601" cy="471269"/>
          </a:xfrm>
          <a:prstGeom prst="wedgeRectCallout">
            <a:avLst>
              <a:gd name="adj1" fmla="val -14899"/>
              <a:gd name="adj2" fmla="val -1018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检视器面板</a:t>
            </a:r>
          </a:p>
        </p:txBody>
      </p:sp>
    </p:spTree>
    <p:extLst>
      <p:ext uri="{BB962C8B-B14F-4D97-AF65-F5344CB8AC3E}">
        <p14:creationId xmlns:p14="http://schemas.microsoft.com/office/powerpoint/2010/main" val="871573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2.1 </a:t>
            </a:r>
            <a:r>
              <a:rPr lang="zh-CN" altLang="en-US" sz="2000" dirty="0">
                <a:solidFill>
                  <a:srgbClr val="002B41"/>
                </a:solidFill>
                <a:latin typeface="微软雅黑" panose="020B0503020204020204" pitchFamily="34" charset="-122"/>
                <a:ea typeface="微软雅黑" panose="020B0503020204020204" pitchFamily="34" charset="-122"/>
              </a:rPr>
              <a:t>功能重合：快编和剪辑页面的区别</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pic>
        <p:nvPicPr>
          <p:cNvPr id="15" name="图片 14">
            <a:extLst>
              <a:ext uri="{FF2B5EF4-FFF2-40B4-BE49-F238E27FC236}">
                <a16:creationId xmlns:a16="http://schemas.microsoft.com/office/drawing/2014/main" id="{6EA5762F-5B98-6C46-8699-7B8524CCA24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316000" y="2712106"/>
            <a:ext cx="7560000" cy="3059279"/>
          </a:xfrm>
          <a:prstGeom prst="rect">
            <a:avLst/>
          </a:prstGeom>
        </p:spPr>
      </p:pic>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874407"/>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点击检视器工具栏上的按钮进入到源磁带模式，这种模式能把媒体池里的所有素材按照拍摄时间、素材名称等顺序合并到一起显示。</a:t>
            </a:r>
          </a:p>
        </p:txBody>
      </p:sp>
      <p:sp>
        <p:nvSpPr>
          <p:cNvPr id="3" name="对话气泡: 矩形 2">
            <a:extLst>
              <a:ext uri="{FF2B5EF4-FFF2-40B4-BE49-F238E27FC236}">
                <a16:creationId xmlns:a16="http://schemas.microsoft.com/office/drawing/2014/main" id="{C2442CF4-5F36-4884-B2F9-868349A9DCB4}"/>
              </a:ext>
            </a:extLst>
          </p:cNvPr>
          <p:cNvSpPr/>
          <p:nvPr/>
        </p:nvSpPr>
        <p:spPr>
          <a:xfrm>
            <a:off x="4892909" y="3068179"/>
            <a:ext cx="1480459" cy="471269"/>
          </a:xfrm>
          <a:prstGeom prst="wedgeRectCallout">
            <a:avLst>
              <a:gd name="adj1" fmla="val 22233"/>
              <a:gd name="adj2" fmla="val -9680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源磁带模式</a:t>
            </a:r>
          </a:p>
        </p:txBody>
      </p:sp>
    </p:spTree>
    <p:extLst>
      <p:ext uri="{BB962C8B-B14F-4D97-AF65-F5344CB8AC3E}">
        <p14:creationId xmlns:p14="http://schemas.microsoft.com/office/powerpoint/2010/main" val="2337712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2.1 </a:t>
            </a:r>
            <a:r>
              <a:rPr lang="zh-CN" altLang="en-US" sz="2000" dirty="0">
                <a:solidFill>
                  <a:srgbClr val="002B41"/>
                </a:solidFill>
                <a:latin typeface="微软雅黑" panose="020B0503020204020204" pitchFamily="34" charset="-122"/>
                <a:ea typeface="微软雅黑" panose="020B0503020204020204" pitchFamily="34" charset="-122"/>
              </a:rPr>
              <a:t>功能重合：快编和剪辑页面的区别</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pic>
        <p:nvPicPr>
          <p:cNvPr id="15" name="图片 14">
            <a:extLst>
              <a:ext uri="{FF2B5EF4-FFF2-40B4-BE49-F238E27FC236}">
                <a16:creationId xmlns:a16="http://schemas.microsoft.com/office/drawing/2014/main" id="{6EA5762F-5B98-6C46-8699-7B8524CCA24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884000" y="3216725"/>
            <a:ext cx="8424000" cy="2395223"/>
          </a:xfrm>
          <a:prstGeom prst="rect">
            <a:avLst/>
          </a:prstGeom>
        </p:spPr>
      </p:pic>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1289905"/>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快编页面的时间线分成上下两个部分，上方是时间线总览。无论在时间线中插入多少素材，时间线总览都会显示出时间线的全部时长，不用频繁缩放时间线就能快速定位。下方的时间线中显示了素材每一帧的缩略图。</a:t>
            </a:r>
          </a:p>
        </p:txBody>
      </p:sp>
      <p:sp>
        <p:nvSpPr>
          <p:cNvPr id="3" name="对话气泡: 矩形 2">
            <a:extLst>
              <a:ext uri="{FF2B5EF4-FFF2-40B4-BE49-F238E27FC236}">
                <a16:creationId xmlns:a16="http://schemas.microsoft.com/office/drawing/2014/main" id="{C2442CF4-5F36-4884-B2F9-868349A9DCB4}"/>
              </a:ext>
            </a:extLst>
          </p:cNvPr>
          <p:cNvSpPr/>
          <p:nvPr/>
        </p:nvSpPr>
        <p:spPr>
          <a:xfrm>
            <a:off x="4408495" y="3988021"/>
            <a:ext cx="1480459" cy="471269"/>
          </a:xfrm>
          <a:prstGeom prst="wedgeRectCallout">
            <a:avLst>
              <a:gd name="adj1" fmla="val 22233"/>
              <a:gd name="adj2" fmla="val -9680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时间线总览</a:t>
            </a:r>
          </a:p>
        </p:txBody>
      </p:sp>
      <p:sp>
        <p:nvSpPr>
          <p:cNvPr id="5" name="对话气泡: 矩形 4">
            <a:extLst>
              <a:ext uri="{FF2B5EF4-FFF2-40B4-BE49-F238E27FC236}">
                <a16:creationId xmlns:a16="http://schemas.microsoft.com/office/drawing/2014/main" id="{DA5B2AC8-E74E-8F1E-20D4-3B2C3223468A}"/>
              </a:ext>
            </a:extLst>
          </p:cNvPr>
          <p:cNvSpPr/>
          <p:nvPr/>
        </p:nvSpPr>
        <p:spPr>
          <a:xfrm>
            <a:off x="6308271" y="3364602"/>
            <a:ext cx="1061140" cy="471269"/>
          </a:xfrm>
          <a:prstGeom prst="wedgeRectCallout">
            <a:avLst>
              <a:gd name="adj1" fmla="val -32650"/>
              <a:gd name="adj2" fmla="val 8798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播放头</a:t>
            </a:r>
          </a:p>
        </p:txBody>
      </p:sp>
      <p:sp>
        <p:nvSpPr>
          <p:cNvPr id="6" name="对话气泡: 矩形 5">
            <a:extLst>
              <a:ext uri="{FF2B5EF4-FFF2-40B4-BE49-F238E27FC236}">
                <a16:creationId xmlns:a16="http://schemas.microsoft.com/office/drawing/2014/main" id="{5EECF7A1-362D-2E47-8086-BCA4F556E6BC}"/>
              </a:ext>
            </a:extLst>
          </p:cNvPr>
          <p:cNvSpPr/>
          <p:nvPr/>
        </p:nvSpPr>
        <p:spPr>
          <a:xfrm>
            <a:off x="6961196" y="4365350"/>
            <a:ext cx="1007148" cy="471269"/>
          </a:xfrm>
          <a:prstGeom prst="wedgeRectCallout">
            <a:avLst>
              <a:gd name="adj1" fmla="val 33582"/>
              <a:gd name="adj2" fmla="val 8336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时间线</a:t>
            </a:r>
          </a:p>
        </p:txBody>
      </p:sp>
    </p:spTree>
    <p:extLst>
      <p:ext uri="{BB962C8B-B14F-4D97-AF65-F5344CB8AC3E}">
        <p14:creationId xmlns:p14="http://schemas.microsoft.com/office/powerpoint/2010/main" val="19598221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sp>
        <p:nvSpPr>
          <p:cNvPr id="2" name="TextBox 76"/>
          <p:cNvSpPr txBox="1"/>
          <p:nvPr/>
        </p:nvSpPr>
        <p:spPr>
          <a:xfrm>
            <a:off x="443585" y="173615"/>
            <a:ext cx="4471096" cy="400110"/>
          </a:xfrm>
          <a:prstGeom prst="rect">
            <a:avLst/>
          </a:prstGeom>
          <a:noFill/>
        </p:spPr>
        <p:txBody>
          <a:bodyPr wrap="none" rtlCol="0">
            <a:spAutoFit/>
          </a:bodyPr>
          <a:lstStyle/>
          <a:p>
            <a:r>
              <a:rPr lang="en-US" altLang="zh-CN" sz="2000" dirty="0">
                <a:solidFill>
                  <a:srgbClr val="002B41"/>
                </a:solidFill>
                <a:latin typeface="微软雅黑" panose="020B0503020204020204" pitchFamily="34" charset="-122"/>
                <a:ea typeface="微软雅黑" panose="020B0503020204020204" pitchFamily="34" charset="-122"/>
              </a:rPr>
              <a:t>2.2 </a:t>
            </a:r>
            <a:r>
              <a:rPr lang="zh-CN" altLang="en-US" sz="2000" dirty="0">
                <a:solidFill>
                  <a:srgbClr val="002B41"/>
                </a:solidFill>
                <a:latin typeface="微软雅黑" panose="020B0503020204020204" pitchFamily="34" charset="-122"/>
                <a:ea typeface="微软雅黑" panose="020B0503020204020204" pitchFamily="34" charset="-122"/>
              </a:rPr>
              <a:t>插入素材：将素材放置到时间线上</a:t>
            </a:r>
          </a:p>
        </p:txBody>
      </p:sp>
      <p:sp>
        <p:nvSpPr>
          <p:cNvPr id="4" name="Freeform 5"/>
          <p:cNvSpPr/>
          <p:nvPr/>
        </p:nvSpPr>
        <p:spPr bwMode="auto">
          <a:xfrm flipH="1">
            <a:off x="0" y="-13281"/>
            <a:ext cx="409433" cy="832147"/>
          </a:xfrm>
          <a:custGeom>
            <a:avLst/>
            <a:gdLst>
              <a:gd name="T0" fmla="*/ 1462 w 2332"/>
              <a:gd name="T1" fmla="*/ 0 h 3907"/>
              <a:gd name="T2" fmla="*/ 2332 w 2332"/>
              <a:gd name="T3" fmla="*/ 0 h 3907"/>
              <a:gd name="T4" fmla="*/ 2332 w 2332"/>
              <a:gd name="T5" fmla="*/ 3907 h 3907"/>
              <a:gd name="T6" fmla="*/ 0 w 2332"/>
              <a:gd name="T7" fmla="*/ 2595 h 3907"/>
              <a:gd name="T8" fmla="*/ 1462 w 2332"/>
              <a:gd name="T9" fmla="*/ 0 h 3907"/>
            </a:gdLst>
            <a:ahLst/>
            <a:cxnLst>
              <a:cxn ang="0">
                <a:pos x="T0" y="T1"/>
              </a:cxn>
              <a:cxn ang="0">
                <a:pos x="T2" y="T3"/>
              </a:cxn>
              <a:cxn ang="0">
                <a:pos x="T4" y="T5"/>
              </a:cxn>
              <a:cxn ang="0">
                <a:pos x="T6" y="T7"/>
              </a:cxn>
              <a:cxn ang="0">
                <a:pos x="T8" y="T9"/>
              </a:cxn>
            </a:cxnLst>
            <a:rect l="0" t="0" r="r" b="b"/>
            <a:pathLst>
              <a:path w="2332" h="3907">
                <a:moveTo>
                  <a:pt x="1462" y="0"/>
                </a:moveTo>
                <a:lnTo>
                  <a:pt x="2332" y="0"/>
                </a:lnTo>
                <a:lnTo>
                  <a:pt x="2332" y="3907"/>
                </a:lnTo>
                <a:lnTo>
                  <a:pt x="0" y="2595"/>
                </a:lnTo>
                <a:lnTo>
                  <a:pt x="1462" y="0"/>
                </a:lnTo>
                <a:close/>
              </a:path>
            </a:pathLst>
          </a:custGeom>
          <a:solidFill>
            <a:srgbClr val="002B41"/>
          </a:solidFill>
          <a:ln w="28575">
            <a:noFill/>
          </a:ln>
          <a:effectLst>
            <a:outerShdw blurRad="254000" dist="127000" dir="2700000" algn="tl" rotWithShape="0">
              <a:prstClr val="black">
                <a:alpha val="40000"/>
              </a:prstClr>
            </a:outerShdw>
          </a:effectLst>
        </p:spPr>
        <p:txBody>
          <a:bodyPr anchor="ctr"/>
          <a:lstStyle/>
          <a:p>
            <a:pPr algn="ctr"/>
            <a:endParaRPr lang="zh-CN" altLang="en-US" sz="2000">
              <a:solidFill>
                <a:schemeClr val="bg1">
                  <a:lumMod val="95000"/>
                </a:schemeClr>
              </a:solidFill>
              <a:latin typeface="Calibri" panose="020F0502020204030204" pitchFamily="34" charset="0"/>
              <a:ea typeface="宋体" panose="02010600030101010101" pitchFamily="2" charset="-122"/>
            </a:endParaRPr>
          </a:p>
        </p:txBody>
      </p:sp>
      <p:pic>
        <p:nvPicPr>
          <p:cNvPr id="15" name="图片 14">
            <a:extLst>
              <a:ext uri="{FF2B5EF4-FFF2-40B4-BE49-F238E27FC236}">
                <a16:creationId xmlns:a16="http://schemas.microsoft.com/office/drawing/2014/main" id="{6EA5762F-5B98-6C46-8699-7B8524CCA24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766000" y="2271161"/>
            <a:ext cx="6660000" cy="3529446"/>
          </a:xfrm>
          <a:prstGeom prst="rect">
            <a:avLst/>
          </a:prstGeom>
        </p:spPr>
      </p:pic>
      <p:sp>
        <p:nvSpPr>
          <p:cNvPr id="16" name="文本框 15">
            <a:extLst>
              <a:ext uri="{FF2B5EF4-FFF2-40B4-BE49-F238E27FC236}">
                <a16:creationId xmlns:a16="http://schemas.microsoft.com/office/drawing/2014/main" id="{8BDFEF9A-AF1A-8023-E9F5-4B0FFB20A545}"/>
              </a:ext>
            </a:extLst>
          </p:cNvPr>
          <p:cNvSpPr txBox="1"/>
          <p:nvPr/>
        </p:nvSpPr>
        <p:spPr>
          <a:xfrm>
            <a:off x="993867" y="1546238"/>
            <a:ext cx="9944100" cy="458908"/>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把媒体池里的视频素材拖拽到时间线总览或者是下方的时间线上，就能完成插入素材操作。</a:t>
            </a:r>
          </a:p>
        </p:txBody>
      </p:sp>
      <p:pic>
        <p:nvPicPr>
          <p:cNvPr id="7" name="图形 6" descr="游标 纯色填充">
            <a:extLst>
              <a:ext uri="{FF2B5EF4-FFF2-40B4-BE49-F238E27FC236}">
                <a16:creationId xmlns:a16="http://schemas.microsoft.com/office/drawing/2014/main" id="{E8D2EB64-5484-95AB-3324-73D602944D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722569">
            <a:off x="2790648" y="2943175"/>
            <a:ext cx="540000" cy="540000"/>
          </a:xfrm>
          <a:prstGeom prst="rect">
            <a:avLst/>
          </a:prstGeom>
        </p:spPr>
      </p:pic>
      <p:pic>
        <p:nvPicPr>
          <p:cNvPr id="8" name="图形 7" descr="游标 纯色填充">
            <a:extLst>
              <a:ext uri="{FF2B5EF4-FFF2-40B4-BE49-F238E27FC236}">
                <a16:creationId xmlns:a16="http://schemas.microsoft.com/office/drawing/2014/main" id="{D2EF2457-BE23-CF72-9417-522E8C2CECE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531228">
            <a:off x="4767659" y="3889771"/>
            <a:ext cx="540000" cy="540000"/>
          </a:xfrm>
          <a:prstGeom prst="rect">
            <a:avLst/>
          </a:prstGeom>
        </p:spPr>
      </p:pic>
    </p:spTree>
    <p:extLst>
      <p:ext uri="{BB962C8B-B14F-4D97-AF65-F5344CB8AC3E}">
        <p14:creationId xmlns:p14="http://schemas.microsoft.com/office/powerpoint/2010/main" val="4829316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TotalTime>
  <Words>3117</Words>
  <Application>Microsoft Office PowerPoint</Application>
  <PresentationFormat>宽屏</PresentationFormat>
  <Paragraphs>145</Paragraphs>
  <Slides>41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41</vt:i4>
      </vt:variant>
    </vt:vector>
  </HeadingPairs>
  <TitlesOfParts>
    <vt:vector size="46" baseType="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简洁几何</dc:title>
  <dc:creator>第一PPT</dc:creator>
  <cp:keywords>www.1ppt.com</cp:keywords>
  <dc:description>http://www.ypppt.com/</dc:description>
  <cp:lastModifiedBy>w y</cp:lastModifiedBy>
  <cp:revision>34</cp:revision>
  <dcterms:created xsi:type="dcterms:W3CDTF">2016-12-09T01:44:00Z</dcterms:created>
  <dcterms:modified xsi:type="dcterms:W3CDTF">2024-02-26T12:25:29Z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