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53" r:id="rId1"/>
  </p:sldMasterIdLst>
  <p:notesMasterIdLst>
    <p:notesMasterId r:id="rId78"/>
  </p:notesMasterIdLst>
  <p:handoutMasterIdLst>
    <p:handoutMasterId r:id="rId79"/>
  </p:handoutMasterIdLst>
  <p:sldIdLst>
    <p:sldId id="578" r:id="rId2"/>
    <p:sldId id="968" r:id="rId3"/>
    <p:sldId id="1110" r:id="rId4"/>
    <p:sldId id="1047" r:id="rId5"/>
    <p:sldId id="1111" r:id="rId6"/>
    <p:sldId id="1112" r:id="rId7"/>
    <p:sldId id="1113" r:id="rId8"/>
    <p:sldId id="1114" r:id="rId9"/>
    <p:sldId id="1115" r:id="rId10"/>
    <p:sldId id="1116" r:id="rId11"/>
    <p:sldId id="1117" r:id="rId12"/>
    <p:sldId id="1118" r:id="rId13"/>
    <p:sldId id="1122" r:id="rId14"/>
    <p:sldId id="1123" r:id="rId15"/>
    <p:sldId id="1124" r:id="rId16"/>
    <p:sldId id="1120" r:id="rId17"/>
    <p:sldId id="1121" r:id="rId18"/>
    <p:sldId id="1119" r:id="rId19"/>
    <p:sldId id="1126" r:id="rId20"/>
    <p:sldId id="1125" r:id="rId21"/>
    <p:sldId id="1127" r:id="rId22"/>
    <p:sldId id="1128" r:id="rId23"/>
    <p:sldId id="1130" r:id="rId24"/>
    <p:sldId id="1131" r:id="rId25"/>
    <p:sldId id="1132" r:id="rId26"/>
    <p:sldId id="1133" r:id="rId27"/>
    <p:sldId id="1134" r:id="rId28"/>
    <p:sldId id="1136" r:id="rId29"/>
    <p:sldId id="1135" r:id="rId30"/>
    <p:sldId id="1138" r:id="rId31"/>
    <p:sldId id="1137" r:id="rId32"/>
    <p:sldId id="1139" r:id="rId33"/>
    <p:sldId id="1141" r:id="rId34"/>
    <p:sldId id="1143" r:id="rId35"/>
    <p:sldId id="1144" r:id="rId36"/>
    <p:sldId id="1142" r:id="rId37"/>
    <p:sldId id="1145" r:id="rId38"/>
    <p:sldId id="1146" r:id="rId39"/>
    <p:sldId id="1147" r:id="rId40"/>
    <p:sldId id="1148" r:id="rId41"/>
    <p:sldId id="1150" r:id="rId42"/>
    <p:sldId id="1151" r:id="rId43"/>
    <p:sldId id="1152" r:id="rId44"/>
    <p:sldId id="1153" r:id="rId45"/>
    <p:sldId id="1154" r:id="rId46"/>
    <p:sldId id="1155" r:id="rId47"/>
    <p:sldId id="1156" r:id="rId48"/>
    <p:sldId id="1158" r:id="rId49"/>
    <p:sldId id="1157" r:id="rId50"/>
    <p:sldId id="1159" r:id="rId51"/>
    <p:sldId id="1160" r:id="rId52"/>
    <p:sldId id="1161" r:id="rId53"/>
    <p:sldId id="1162" r:id="rId54"/>
    <p:sldId id="1164" r:id="rId55"/>
    <p:sldId id="1163" r:id="rId56"/>
    <p:sldId id="1165" r:id="rId57"/>
    <p:sldId id="1166" r:id="rId58"/>
    <p:sldId id="1167" r:id="rId59"/>
    <p:sldId id="1168" r:id="rId60"/>
    <p:sldId id="1169" r:id="rId61"/>
    <p:sldId id="1170" r:id="rId62"/>
    <p:sldId id="1171" r:id="rId63"/>
    <p:sldId id="1172" r:id="rId64"/>
    <p:sldId id="1173" r:id="rId65"/>
    <p:sldId id="1174" r:id="rId66"/>
    <p:sldId id="1175" r:id="rId67"/>
    <p:sldId id="1176" r:id="rId68"/>
    <p:sldId id="1177" r:id="rId69"/>
    <p:sldId id="1178" r:id="rId70"/>
    <p:sldId id="1179" r:id="rId71"/>
    <p:sldId id="1180" r:id="rId72"/>
    <p:sldId id="1181" r:id="rId73"/>
    <p:sldId id="1182" r:id="rId74"/>
    <p:sldId id="1183" r:id="rId75"/>
    <p:sldId id="1184" r:id="rId76"/>
    <p:sldId id="1051" r:id="rId77"/>
  </p:sldIdLst>
  <p:sldSz cx="9144000" cy="5143500" type="screen16x9"/>
  <p:notesSz cx="6858000" cy="9144000"/>
  <p:embeddedFontLst>
    <p:embeddedFont>
      <p:font typeface="黑体" panose="02010609060101010101" pitchFamily="49" charset="-122"/>
      <p:regular r:id="rId80"/>
    </p:embeddedFont>
    <p:embeddedFont>
      <p:font typeface="微软雅黑" panose="020B0503020204020204" pitchFamily="34" charset="-122"/>
      <p:regular r:id="rId81"/>
      <p:bold r:id="rId82"/>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08142"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816285"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22442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63257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040712" algn="l" defTabSz="816285" rtl="0" eaLnBrk="1" latinLnBrk="0" hangingPunct="1">
      <a:defRPr kern="1200">
        <a:solidFill>
          <a:schemeClr val="tx1"/>
        </a:solidFill>
        <a:latin typeface="Arial" pitchFamily="34" charset="0"/>
        <a:ea typeface="宋体" pitchFamily="2" charset="-122"/>
        <a:cs typeface="+mn-cs"/>
      </a:defRPr>
    </a:lvl6pPr>
    <a:lvl7pPr marL="2448855" algn="l" defTabSz="816285" rtl="0" eaLnBrk="1" latinLnBrk="0" hangingPunct="1">
      <a:defRPr kern="1200">
        <a:solidFill>
          <a:schemeClr val="tx1"/>
        </a:solidFill>
        <a:latin typeface="Arial" pitchFamily="34" charset="0"/>
        <a:ea typeface="宋体" pitchFamily="2" charset="-122"/>
        <a:cs typeface="+mn-cs"/>
      </a:defRPr>
    </a:lvl7pPr>
    <a:lvl8pPr marL="2856997" algn="l" defTabSz="816285" rtl="0" eaLnBrk="1" latinLnBrk="0" hangingPunct="1">
      <a:defRPr kern="1200">
        <a:solidFill>
          <a:schemeClr val="tx1"/>
        </a:solidFill>
        <a:latin typeface="Arial" pitchFamily="34" charset="0"/>
        <a:ea typeface="宋体" pitchFamily="2" charset="-122"/>
        <a:cs typeface="+mn-cs"/>
      </a:defRPr>
    </a:lvl8pPr>
    <a:lvl9pPr marL="3265140" algn="l" defTabSz="816285"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2880">
          <p15:clr>
            <a:srgbClr val="A4A3A4"/>
          </p15:clr>
        </p15:guide>
        <p15:guide id="3" orient="horz" pos="160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0404"/>
    <a:srgbClr val="781E19"/>
    <a:srgbClr val="FFFFFF"/>
    <a:srgbClr val="C2590A"/>
    <a:srgbClr val="996600"/>
    <a:srgbClr val="FF9966"/>
    <a:srgbClr val="FF6600"/>
    <a:srgbClr val="F8F8F8"/>
    <a:srgbClr val="1C89B0"/>
    <a:srgbClr val="4E4B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50" autoAdjust="0"/>
    <p:restoredTop sz="91514" autoAdjust="0"/>
  </p:normalViewPr>
  <p:slideViewPr>
    <p:cSldViewPr snapToObjects="1">
      <p:cViewPr varScale="1">
        <p:scale>
          <a:sx n="88" d="100"/>
          <a:sy n="88" d="100"/>
        </p:scale>
        <p:origin x="656" y="480"/>
      </p:cViewPr>
      <p:guideLst>
        <p:guide orient="horz" pos="2142"/>
        <p:guide pos="2880"/>
        <p:guide orient="horz" pos="1607"/>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Objects="1">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1.fntdata"/><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font" Target="fonts/font2.fntdata"/><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font" Target="fonts/font3.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2024/2/21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extLst>
      <p:ext uri="{BB962C8B-B14F-4D97-AF65-F5344CB8AC3E}">
        <p14:creationId xmlns:p14="http://schemas.microsoft.com/office/powerpoint/2010/main" val="3796821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2024/2/21</a:t>
            </a:fld>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1pPr>
    <a:lvl2pPr marL="408142"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2pPr>
    <a:lvl3pPr marL="816285"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3pPr>
    <a:lvl4pPr marL="1224427"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4pPr>
    <a:lvl5pPr marL="1632570"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5pPr>
    <a:lvl6pPr marL="2040712" algn="l" defTabSz="816285" rtl="0" eaLnBrk="1" latinLnBrk="0" hangingPunct="1">
      <a:defRPr sz="1100" kern="1200">
        <a:solidFill>
          <a:schemeClr val="tx1"/>
        </a:solidFill>
        <a:latin typeface="+mn-lt"/>
        <a:ea typeface="+mn-ea"/>
        <a:cs typeface="+mn-cs"/>
      </a:defRPr>
    </a:lvl6pPr>
    <a:lvl7pPr marL="2448855" algn="l" defTabSz="816285" rtl="0" eaLnBrk="1" latinLnBrk="0" hangingPunct="1">
      <a:defRPr sz="1100" kern="1200">
        <a:solidFill>
          <a:schemeClr val="tx1"/>
        </a:solidFill>
        <a:latin typeface="+mn-lt"/>
        <a:ea typeface="+mn-ea"/>
        <a:cs typeface="+mn-cs"/>
      </a:defRPr>
    </a:lvl7pPr>
    <a:lvl8pPr marL="2856997" algn="l" defTabSz="816285" rtl="0" eaLnBrk="1" latinLnBrk="0" hangingPunct="1">
      <a:defRPr sz="1100" kern="1200">
        <a:solidFill>
          <a:schemeClr val="tx1"/>
        </a:solidFill>
        <a:latin typeface="+mn-lt"/>
        <a:ea typeface="+mn-ea"/>
        <a:cs typeface="+mn-cs"/>
      </a:defRPr>
    </a:lvl8pPr>
    <a:lvl9pPr marL="3265140" algn="l" defTabSz="816285"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76</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6"/>
                </a:solidFill>
              </a:defRPr>
            </a:lvl1p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accent6"/>
                </a:solidFill>
              </a:defRPr>
            </a:lvl1pPr>
            <a:lvl2pPr>
              <a:defRPr>
                <a:solidFill>
                  <a:schemeClr val="accent6"/>
                </a:solidFill>
              </a:defRPr>
            </a:lvl2pPr>
            <a:lvl3pPr>
              <a:defRPr>
                <a:solidFill>
                  <a:schemeClr val="accent6"/>
                </a:solidFill>
              </a:defRPr>
            </a:lvl3pPr>
            <a:lvl4pPr>
              <a:defRPr>
                <a:solidFill>
                  <a:schemeClr val="accent6"/>
                </a:solidFill>
              </a:defRPr>
            </a:lvl4pPr>
            <a:lvl5pPr>
              <a:defRPr>
                <a:solidFill>
                  <a:schemeClr val="accent6"/>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ChangeArrowheads="1"/>
          </p:cNvSpPr>
          <p:nvPr userDrawn="1"/>
        </p:nvSpPr>
        <p:spPr bwMode="auto">
          <a:xfrm>
            <a:off x="0" y="4900612"/>
            <a:ext cx="9142412" cy="242888"/>
          </a:xfrm>
          <a:prstGeom prst="rect">
            <a:avLst/>
          </a:prstGeom>
          <a:solidFill>
            <a:schemeClr val="tx1"/>
          </a:solidFill>
          <a:ln>
            <a:noFill/>
          </a:ln>
        </p:spPr>
        <p:txBody>
          <a:bodyPr vert="horz" wrap="square" lIns="81628" tIns="40814" rIns="81628" bIns="40814" numCol="1" anchor="t" anchorCtr="0" compatLnSpc="1">
            <a:prstTxWarp prst="textNoShape">
              <a:avLst/>
            </a:prstTxWarp>
          </a:bodyPr>
          <a:lstStyle/>
          <a:p>
            <a:endParaRPr lang="zh-CN" altLang="en-US" dirty="0">
              <a:solidFill>
                <a:srgbClr val="205867"/>
              </a:solidFill>
            </a:endParaRPr>
          </a:p>
        </p:txBody>
      </p:sp>
      <p:sp>
        <p:nvSpPr>
          <p:cNvPr id="4" name="TextBox 3"/>
          <p:cNvSpPr txBox="1"/>
          <p:nvPr userDrawn="1"/>
        </p:nvSpPr>
        <p:spPr>
          <a:xfrm>
            <a:off x="8441612" y="4920352"/>
            <a:ext cx="543159" cy="236313"/>
          </a:xfrm>
          <a:prstGeom prst="rect">
            <a:avLst/>
          </a:prstGeom>
          <a:noFill/>
        </p:spPr>
        <p:txBody>
          <a:bodyPr wrap="none" lIns="81628" tIns="40814" rIns="81628" bIns="40814" rtlCol="0">
            <a:spAutoFit/>
          </a:bodyPr>
          <a:lstStyle/>
          <a:p>
            <a:pPr algn="ctr"/>
            <a:r>
              <a:rPr lang="en-US" altLang="zh-CN" sz="1000" dirty="0">
                <a:solidFill>
                  <a:srgbClr val="FFFFFF"/>
                </a:solidFill>
                <a:latin typeface="微软雅黑"/>
                <a:ea typeface="微软雅黑"/>
              </a:rPr>
              <a:t>75-</a:t>
            </a:r>
            <a:fld id="{3C3E758C-B9DA-4696-9B9F-3B46BA93991C}" type="slidenum">
              <a:rPr lang="zh-CN" altLang="en-US" sz="1000" smtClean="0">
                <a:solidFill>
                  <a:srgbClr val="FFFFFF"/>
                </a:solidFill>
                <a:latin typeface="微软雅黑"/>
                <a:ea typeface="微软雅黑"/>
              </a:rPr>
              <a:pPr algn="ctr"/>
              <a:t>‹#›</a:t>
            </a:fld>
            <a:endParaRPr lang="zh-CN" altLang="en-US" sz="1000" dirty="0">
              <a:solidFill>
                <a:srgbClr val="FFFFFF"/>
              </a:solidFill>
              <a:latin typeface="微软雅黑"/>
              <a:ea typeface="微软雅黑"/>
            </a:endParaRPr>
          </a:p>
        </p:txBody>
      </p:sp>
      <p:cxnSp>
        <p:nvCxnSpPr>
          <p:cNvPr id="12" name="直接连接符 11"/>
          <p:cNvCxnSpPr/>
          <p:nvPr userDrawn="1"/>
        </p:nvCxnSpPr>
        <p:spPr bwMode="auto">
          <a:xfrm>
            <a:off x="8330621" y="4934192"/>
            <a:ext cx="0" cy="162018"/>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userDrawn="1"/>
        </p:nvSpPr>
        <p:spPr>
          <a:xfrm>
            <a:off x="8676456" y="-40827"/>
            <a:ext cx="496671" cy="236313"/>
          </a:xfrm>
          <a:prstGeom prst="rect">
            <a:avLst/>
          </a:prstGeom>
          <a:noFill/>
        </p:spPr>
        <p:txBody>
          <a:bodyPr wrap="none" lIns="81628" tIns="40814" rIns="81628" bIns="40814" rtlCol="0">
            <a:spAutoFit/>
          </a:bodyPr>
          <a:lstStyle/>
          <a:p>
            <a:pPr algn="ctr"/>
            <a:fld id="{AE6E428C-DA89-41D9-BF2C-4A7AA690938B}" type="datetime10">
              <a:rPr lang="en-US" altLang="zh-CN" sz="1000" smtClean="0">
                <a:solidFill>
                  <a:srgbClr val="FFFFFF"/>
                </a:solidFill>
                <a:latin typeface="微软雅黑"/>
                <a:ea typeface="微软雅黑"/>
              </a:rPr>
              <a:t>16:10</a:t>
            </a:fld>
            <a:endParaRPr lang="zh-CN" altLang="en-US" sz="1000" dirty="0">
              <a:solidFill>
                <a:srgbClr val="FFFFFF"/>
              </a:solidFill>
              <a:latin typeface="微软雅黑"/>
              <a:ea typeface="微软雅黑"/>
            </a:endParaRPr>
          </a:p>
        </p:txBody>
      </p:sp>
      <p:sp>
        <p:nvSpPr>
          <p:cNvPr id="8" name="Rectangle 4"/>
          <p:cNvSpPr txBox="1">
            <a:spLocks noChangeArrowheads="1"/>
          </p:cNvSpPr>
          <p:nvPr userDrawn="1"/>
        </p:nvSpPr>
        <p:spPr bwMode="auto">
          <a:xfrm>
            <a:off x="3276397" y="4900612"/>
            <a:ext cx="2589617" cy="249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200" b="0" dirty="0">
                <a:solidFill>
                  <a:schemeClr val="bg2"/>
                </a:solidFill>
              </a:rPr>
              <a:t>通信实践应用</a:t>
            </a:r>
          </a:p>
        </p:txBody>
      </p:sp>
      <p:sp>
        <p:nvSpPr>
          <p:cNvPr id="9" name="Rectangle 4"/>
          <p:cNvSpPr txBox="1">
            <a:spLocks noChangeArrowheads="1"/>
          </p:cNvSpPr>
          <p:nvPr userDrawn="1"/>
        </p:nvSpPr>
        <p:spPr bwMode="auto">
          <a:xfrm>
            <a:off x="1" y="4890600"/>
            <a:ext cx="971599" cy="249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fld id="{F7C8A7E3-58FD-4CCB-A779-182CE90D9466}" type="datetime1">
              <a:rPr lang="zh-CN" altLang="en-US" sz="1000" b="0" smtClean="0">
                <a:solidFill>
                  <a:schemeClr val="bg2"/>
                </a:solidFill>
                <a:latin typeface="+mn-ea"/>
                <a:ea typeface="+mn-ea"/>
              </a:rPr>
              <a:t>2024/2/21</a:t>
            </a:fld>
            <a:endParaRPr lang="zh-CN" altLang="en-US" sz="1000" b="0" dirty="0">
              <a:solidFill>
                <a:schemeClr val="bg2"/>
              </a:solidFill>
              <a:latin typeface="+mn-ea"/>
              <a:ea typeface="+mn-ea"/>
            </a:endParaRPr>
          </a:p>
        </p:txBody>
      </p:sp>
    </p:spTree>
    <p:extLst>
      <p:ext uri="{BB962C8B-B14F-4D97-AF65-F5344CB8AC3E}">
        <p14:creationId xmlns:p14="http://schemas.microsoft.com/office/powerpoint/2010/main" val="4072305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37878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1102" y="442913"/>
            <a:ext cx="788179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p>
            <a:pPr lvl="0"/>
            <a:r>
              <a:rPr lang="zh-CN" dirty="0"/>
              <a:t>单击此处编辑母版标题样式</a:t>
            </a:r>
          </a:p>
        </p:txBody>
      </p:sp>
      <p:sp>
        <p:nvSpPr>
          <p:cNvPr id="1027" name="Rectangle 3"/>
          <p:cNvSpPr>
            <a:spLocks noGrp="1" noChangeArrowheads="1"/>
          </p:cNvSpPr>
          <p:nvPr>
            <p:ph type="body" idx="1"/>
          </p:nvPr>
        </p:nvSpPr>
        <p:spPr bwMode="auto">
          <a:xfrm>
            <a:off x="631102" y="1200151"/>
            <a:ext cx="7881797" cy="3207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bodyPr>
          <a:lstStyle/>
          <a:p>
            <a:pPr lvl="0"/>
            <a:r>
              <a:rPr lang="zh-CN" dirty="0"/>
              <a:t>单击此处编辑母版文本样式</a:t>
            </a:r>
          </a:p>
          <a:p>
            <a:pPr lvl="1"/>
            <a:r>
              <a:rPr lang="zh-CN" dirty="0"/>
              <a:t>第二级</a:t>
            </a:r>
          </a:p>
        </p:txBody>
      </p:sp>
    </p:spTree>
    <p:extLst>
      <p:ext uri="{BB962C8B-B14F-4D97-AF65-F5344CB8AC3E}">
        <p14:creationId xmlns:p14="http://schemas.microsoft.com/office/powerpoint/2010/main" val="4105723237"/>
      </p:ext>
    </p:extLst>
  </p:cSld>
  <p:clrMap bg1="lt1" tx1="dk1" bg2="lt2" tx2="dk2" accent1="accent1" accent2="accent2" accent3="accent3" accent4="accent4" accent5="accent5" accent6="accent6" hlink="hlink" folHlink="folHlink"/>
  <p:sldLayoutIdLst>
    <p:sldLayoutId id="2147483855" r:id="rId1"/>
    <p:sldLayoutId id="2147483866" r:id="rId2"/>
  </p:sldLayoutIdLst>
  <p:hf sldNum="0" hdr="0" ftr="0"/>
  <p:txStyles>
    <p:titleStyle>
      <a:lvl1pPr algn="l" rtl="0" fontAlgn="base">
        <a:spcBef>
          <a:spcPct val="0"/>
        </a:spcBef>
        <a:spcAft>
          <a:spcPct val="0"/>
        </a:spcAft>
        <a:defRPr sz="2100">
          <a:solidFill>
            <a:schemeClr val="bg1"/>
          </a:solidFill>
          <a:latin typeface="+mj-lt"/>
          <a:ea typeface="+mj-ea"/>
          <a:cs typeface="+mj-cs"/>
        </a:defRPr>
      </a:lvl1pPr>
      <a:lvl2pPr algn="l" rtl="0" fontAlgn="base">
        <a:spcBef>
          <a:spcPct val="0"/>
        </a:spcBef>
        <a:spcAft>
          <a:spcPct val="0"/>
        </a:spcAft>
        <a:defRPr sz="2100">
          <a:solidFill>
            <a:schemeClr val="tx2"/>
          </a:solidFill>
          <a:latin typeface="Arial" pitchFamily="34" charset="0"/>
          <a:ea typeface="微软雅黑" pitchFamily="34" charset="-122"/>
        </a:defRPr>
      </a:lvl2pPr>
      <a:lvl3pPr algn="l" rtl="0" fontAlgn="base">
        <a:spcBef>
          <a:spcPct val="0"/>
        </a:spcBef>
        <a:spcAft>
          <a:spcPct val="0"/>
        </a:spcAft>
        <a:defRPr sz="2100">
          <a:solidFill>
            <a:schemeClr val="tx2"/>
          </a:solidFill>
          <a:latin typeface="Arial" pitchFamily="34" charset="0"/>
          <a:ea typeface="微软雅黑" pitchFamily="34" charset="-122"/>
        </a:defRPr>
      </a:lvl3pPr>
      <a:lvl4pPr algn="l" rtl="0" fontAlgn="base">
        <a:spcBef>
          <a:spcPct val="0"/>
        </a:spcBef>
        <a:spcAft>
          <a:spcPct val="0"/>
        </a:spcAft>
        <a:defRPr sz="2100">
          <a:solidFill>
            <a:schemeClr val="tx2"/>
          </a:solidFill>
          <a:latin typeface="Arial" pitchFamily="34" charset="0"/>
          <a:ea typeface="微软雅黑" pitchFamily="34" charset="-122"/>
        </a:defRPr>
      </a:lvl4pPr>
      <a:lvl5pPr algn="l" rtl="0" fontAlgn="base">
        <a:spcBef>
          <a:spcPct val="0"/>
        </a:spcBef>
        <a:spcAft>
          <a:spcPct val="0"/>
        </a:spcAft>
        <a:defRPr sz="2100">
          <a:solidFill>
            <a:schemeClr val="tx2"/>
          </a:solidFill>
          <a:latin typeface="Arial" pitchFamily="34" charset="0"/>
          <a:ea typeface="微软雅黑" pitchFamily="34" charset="-122"/>
        </a:defRPr>
      </a:lvl5pPr>
      <a:lvl6pPr marL="408142" algn="l" rtl="0" fontAlgn="base">
        <a:spcBef>
          <a:spcPct val="0"/>
        </a:spcBef>
        <a:spcAft>
          <a:spcPct val="0"/>
        </a:spcAft>
        <a:defRPr sz="2100">
          <a:solidFill>
            <a:schemeClr val="tx2"/>
          </a:solidFill>
          <a:latin typeface="Arial" pitchFamily="34" charset="0"/>
          <a:ea typeface="微软雅黑" pitchFamily="34" charset="-122"/>
        </a:defRPr>
      </a:lvl6pPr>
      <a:lvl7pPr marL="816285" algn="l" rtl="0" fontAlgn="base">
        <a:spcBef>
          <a:spcPct val="0"/>
        </a:spcBef>
        <a:spcAft>
          <a:spcPct val="0"/>
        </a:spcAft>
        <a:defRPr sz="2100">
          <a:solidFill>
            <a:schemeClr val="tx2"/>
          </a:solidFill>
          <a:latin typeface="Arial" pitchFamily="34" charset="0"/>
          <a:ea typeface="微软雅黑" pitchFamily="34" charset="-122"/>
        </a:defRPr>
      </a:lvl7pPr>
      <a:lvl8pPr marL="1224427" algn="l" rtl="0" fontAlgn="base">
        <a:spcBef>
          <a:spcPct val="0"/>
        </a:spcBef>
        <a:spcAft>
          <a:spcPct val="0"/>
        </a:spcAft>
        <a:defRPr sz="2100">
          <a:solidFill>
            <a:schemeClr val="tx2"/>
          </a:solidFill>
          <a:latin typeface="Arial" pitchFamily="34" charset="0"/>
          <a:ea typeface="微软雅黑" pitchFamily="34" charset="-122"/>
        </a:defRPr>
      </a:lvl8pPr>
      <a:lvl9pPr marL="1632570" algn="l" rtl="0" fontAlgn="base">
        <a:spcBef>
          <a:spcPct val="0"/>
        </a:spcBef>
        <a:spcAft>
          <a:spcPct val="0"/>
        </a:spcAft>
        <a:defRPr sz="2100">
          <a:solidFill>
            <a:schemeClr val="tx2"/>
          </a:solidFill>
          <a:latin typeface="Arial" pitchFamily="34" charset="0"/>
          <a:ea typeface="微软雅黑" pitchFamily="34" charset="-122"/>
        </a:defRPr>
      </a:lvl9pPr>
    </p:titleStyle>
    <p:body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tx1"/>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tx1"/>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tx1"/>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p:bodyStyle>
    <p:otherStyle>
      <a:defPPr>
        <a:defRPr lang="zh-CN"/>
      </a:defPPr>
      <a:lvl1pPr marL="0" algn="l" defTabSz="816285" rtl="0" eaLnBrk="1" latinLnBrk="0" hangingPunct="1">
        <a:defRPr sz="1600" kern="1200">
          <a:solidFill>
            <a:schemeClr val="tx1"/>
          </a:solidFill>
          <a:latin typeface="+mn-lt"/>
          <a:ea typeface="+mn-ea"/>
          <a:cs typeface="+mn-cs"/>
        </a:defRPr>
      </a:lvl1pPr>
      <a:lvl2pPr marL="408142" algn="l" defTabSz="816285" rtl="0" eaLnBrk="1" latinLnBrk="0" hangingPunct="1">
        <a:defRPr sz="1600" kern="1200">
          <a:solidFill>
            <a:schemeClr val="tx1"/>
          </a:solidFill>
          <a:latin typeface="+mn-lt"/>
          <a:ea typeface="+mn-ea"/>
          <a:cs typeface="+mn-cs"/>
        </a:defRPr>
      </a:lvl2pPr>
      <a:lvl3pPr marL="816285" algn="l" defTabSz="816285" rtl="0" eaLnBrk="1" latinLnBrk="0" hangingPunct="1">
        <a:defRPr sz="1600" kern="1200">
          <a:solidFill>
            <a:schemeClr val="tx1"/>
          </a:solidFill>
          <a:latin typeface="+mn-lt"/>
          <a:ea typeface="+mn-ea"/>
          <a:cs typeface="+mn-cs"/>
        </a:defRPr>
      </a:lvl3pPr>
      <a:lvl4pPr marL="1224427" algn="l" defTabSz="816285" rtl="0" eaLnBrk="1" latinLnBrk="0" hangingPunct="1">
        <a:defRPr sz="1600" kern="1200">
          <a:solidFill>
            <a:schemeClr val="tx1"/>
          </a:solidFill>
          <a:latin typeface="+mn-lt"/>
          <a:ea typeface="+mn-ea"/>
          <a:cs typeface="+mn-cs"/>
        </a:defRPr>
      </a:lvl4pPr>
      <a:lvl5pPr marL="1632570" algn="l" defTabSz="816285" rtl="0" eaLnBrk="1" latinLnBrk="0" hangingPunct="1">
        <a:defRPr sz="1600" kern="1200">
          <a:solidFill>
            <a:schemeClr val="tx1"/>
          </a:solidFill>
          <a:latin typeface="+mn-lt"/>
          <a:ea typeface="+mn-ea"/>
          <a:cs typeface="+mn-cs"/>
        </a:defRPr>
      </a:lvl5pPr>
      <a:lvl6pPr marL="2040712" algn="l" defTabSz="816285" rtl="0" eaLnBrk="1" latinLnBrk="0" hangingPunct="1">
        <a:defRPr sz="1600" kern="1200">
          <a:solidFill>
            <a:schemeClr val="tx1"/>
          </a:solidFill>
          <a:latin typeface="+mn-lt"/>
          <a:ea typeface="+mn-ea"/>
          <a:cs typeface="+mn-cs"/>
        </a:defRPr>
      </a:lvl6pPr>
      <a:lvl7pPr marL="2448855" algn="l" defTabSz="816285" rtl="0" eaLnBrk="1" latinLnBrk="0" hangingPunct="1">
        <a:defRPr sz="1600" kern="1200">
          <a:solidFill>
            <a:schemeClr val="tx1"/>
          </a:solidFill>
          <a:latin typeface="+mn-lt"/>
          <a:ea typeface="+mn-ea"/>
          <a:cs typeface="+mn-cs"/>
        </a:defRPr>
      </a:lvl7pPr>
      <a:lvl8pPr marL="2856997" algn="l" defTabSz="816285" rtl="0" eaLnBrk="1" latinLnBrk="0" hangingPunct="1">
        <a:defRPr sz="1600" kern="1200">
          <a:solidFill>
            <a:schemeClr val="tx1"/>
          </a:solidFill>
          <a:latin typeface="+mn-lt"/>
          <a:ea typeface="+mn-ea"/>
          <a:cs typeface="+mn-cs"/>
        </a:defRPr>
      </a:lvl8pPr>
      <a:lvl9pPr marL="3265140" algn="l" defTabSz="81628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0.wmf"/><Relationship Id="rId5" Type="http://schemas.openxmlformats.org/officeDocument/2006/relationships/oleObject" Target="../embeddings/oleObject16.bin"/><Relationship Id="rId4" Type="http://schemas.openxmlformats.org/officeDocument/2006/relationships/image" Target="../media/image19.wmf"/></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2.wmf"/><Relationship Id="rId5" Type="http://schemas.openxmlformats.org/officeDocument/2006/relationships/oleObject" Target="../embeddings/oleObject18.bin"/><Relationship Id="rId10" Type="http://schemas.openxmlformats.org/officeDocument/2006/relationships/image" Target="../media/image24.wmf"/><Relationship Id="rId4" Type="http://schemas.openxmlformats.org/officeDocument/2006/relationships/image" Target="../media/image21.wmf"/><Relationship Id="rId9" Type="http://schemas.openxmlformats.org/officeDocument/2006/relationships/oleObject" Target="../embeddings/oleObject20.bin"/></Relationships>
</file>

<file path=ppt/slides/_rels/slide13.xml.rels><?xml version="1.0" encoding="UTF-8" standalone="yes"?>
<Relationships xmlns="http://schemas.openxmlformats.org/package/2006/relationships"><Relationship Id="rId8" Type="http://schemas.openxmlformats.org/officeDocument/2006/relationships/image" Target="../media/image27.wmf"/><Relationship Id="rId13" Type="http://schemas.openxmlformats.org/officeDocument/2006/relationships/oleObject" Target="../embeddings/oleObject26.bin"/><Relationship Id="rId18" Type="http://schemas.openxmlformats.org/officeDocument/2006/relationships/image" Target="../media/image32.wmf"/><Relationship Id="rId3" Type="http://schemas.openxmlformats.org/officeDocument/2006/relationships/oleObject" Target="../embeddings/oleObject21.bin"/><Relationship Id="rId7" Type="http://schemas.openxmlformats.org/officeDocument/2006/relationships/oleObject" Target="../embeddings/oleObject23.bin"/><Relationship Id="rId12" Type="http://schemas.openxmlformats.org/officeDocument/2006/relationships/image" Target="../media/image29.wmf"/><Relationship Id="rId17" Type="http://schemas.openxmlformats.org/officeDocument/2006/relationships/oleObject" Target="../embeddings/oleObject28.bin"/><Relationship Id="rId2" Type="http://schemas.openxmlformats.org/officeDocument/2006/relationships/notesSlide" Target="../notesSlides/notesSlide10.xml"/><Relationship Id="rId16" Type="http://schemas.openxmlformats.org/officeDocument/2006/relationships/image" Target="../media/image31.wmf"/><Relationship Id="rId1" Type="http://schemas.openxmlformats.org/officeDocument/2006/relationships/slideLayout" Target="../slideLayouts/slideLayout1.xml"/><Relationship Id="rId6" Type="http://schemas.openxmlformats.org/officeDocument/2006/relationships/image" Target="../media/image26.wmf"/><Relationship Id="rId11" Type="http://schemas.openxmlformats.org/officeDocument/2006/relationships/oleObject" Target="../embeddings/oleObject25.bin"/><Relationship Id="rId5" Type="http://schemas.openxmlformats.org/officeDocument/2006/relationships/oleObject" Target="../embeddings/oleObject22.bin"/><Relationship Id="rId15" Type="http://schemas.openxmlformats.org/officeDocument/2006/relationships/oleObject" Target="../embeddings/oleObject27.bin"/><Relationship Id="rId10" Type="http://schemas.openxmlformats.org/officeDocument/2006/relationships/image" Target="../media/image28.wmf"/><Relationship Id="rId4" Type="http://schemas.openxmlformats.org/officeDocument/2006/relationships/image" Target="../media/image25.wmf"/><Relationship Id="rId9" Type="http://schemas.openxmlformats.org/officeDocument/2006/relationships/oleObject" Target="../embeddings/oleObject24.bin"/><Relationship Id="rId14" Type="http://schemas.openxmlformats.org/officeDocument/2006/relationships/image" Target="../media/image30.w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oleObject" Target="../embeddings/oleObject29.bin"/><Relationship Id="rId7" Type="http://schemas.openxmlformats.org/officeDocument/2006/relationships/oleObject" Target="../embeddings/oleObject31.bin"/><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4.wmf"/><Relationship Id="rId5" Type="http://schemas.openxmlformats.org/officeDocument/2006/relationships/oleObject" Target="../embeddings/oleObject30.bin"/><Relationship Id="rId4" Type="http://schemas.openxmlformats.org/officeDocument/2006/relationships/image" Target="../media/image33.wmf"/></Relationships>
</file>

<file path=ppt/slides/_rels/slide16.xml.rels><?xml version="1.0" encoding="UTF-8" standalone="yes"?>
<Relationships xmlns="http://schemas.openxmlformats.org/package/2006/relationships"><Relationship Id="rId8" Type="http://schemas.openxmlformats.org/officeDocument/2006/relationships/image" Target="../media/image38.wmf"/><Relationship Id="rId13" Type="http://schemas.openxmlformats.org/officeDocument/2006/relationships/oleObject" Target="../embeddings/oleObject37.bin"/><Relationship Id="rId3" Type="http://schemas.openxmlformats.org/officeDocument/2006/relationships/oleObject" Target="../embeddings/oleObject32.bin"/><Relationship Id="rId7" Type="http://schemas.openxmlformats.org/officeDocument/2006/relationships/oleObject" Target="../embeddings/oleObject34.bin"/><Relationship Id="rId12" Type="http://schemas.openxmlformats.org/officeDocument/2006/relationships/image" Target="../media/image40.wmf"/><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7.wmf"/><Relationship Id="rId11" Type="http://schemas.openxmlformats.org/officeDocument/2006/relationships/oleObject" Target="../embeddings/oleObject36.bin"/><Relationship Id="rId5" Type="http://schemas.openxmlformats.org/officeDocument/2006/relationships/oleObject" Target="../embeddings/oleObject33.bin"/><Relationship Id="rId10" Type="http://schemas.openxmlformats.org/officeDocument/2006/relationships/image" Target="../media/image39.wmf"/><Relationship Id="rId4" Type="http://schemas.openxmlformats.org/officeDocument/2006/relationships/image" Target="../media/image36.wmf"/><Relationship Id="rId9" Type="http://schemas.openxmlformats.org/officeDocument/2006/relationships/oleObject" Target="../embeddings/oleObject35.bin"/><Relationship Id="rId14" Type="http://schemas.openxmlformats.org/officeDocument/2006/relationships/image" Target="../media/image41.wmf"/></Relationships>
</file>

<file path=ppt/slides/_rels/slide17.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oleObject" Target="../embeddings/oleObject38.bin"/><Relationship Id="rId7" Type="http://schemas.openxmlformats.org/officeDocument/2006/relationships/oleObject" Target="../embeddings/oleObject40.bin"/><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3.wmf"/><Relationship Id="rId5" Type="http://schemas.openxmlformats.org/officeDocument/2006/relationships/oleObject" Target="../embeddings/oleObject39.bin"/><Relationship Id="rId10" Type="http://schemas.openxmlformats.org/officeDocument/2006/relationships/image" Target="../media/image21.wmf"/><Relationship Id="rId4" Type="http://schemas.openxmlformats.org/officeDocument/2006/relationships/image" Target="../media/image42.wmf"/><Relationship Id="rId9" Type="http://schemas.openxmlformats.org/officeDocument/2006/relationships/oleObject" Target="../embeddings/oleObject41.bin"/></Relationships>
</file>

<file path=ppt/slides/_rels/slide18.xml.rels><?xml version="1.0" encoding="UTF-8" standalone="yes"?>
<Relationships xmlns="http://schemas.openxmlformats.org/package/2006/relationships"><Relationship Id="rId8" Type="http://schemas.openxmlformats.org/officeDocument/2006/relationships/image" Target="../media/image47.emf"/><Relationship Id="rId3" Type="http://schemas.openxmlformats.org/officeDocument/2006/relationships/oleObject" Target="../embeddings/oleObject42.bin"/><Relationship Id="rId7" Type="http://schemas.openxmlformats.org/officeDocument/2006/relationships/oleObject" Target="../embeddings/oleObject44.bin"/><Relationship Id="rId12" Type="http://schemas.openxmlformats.org/officeDocument/2006/relationships/image" Target="../media/image49.wmf"/><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6.wmf"/><Relationship Id="rId11" Type="http://schemas.openxmlformats.org/officeDocument/2006/relationships/oleObject" Target="../embeddings/oleObject46.bin"/><Relationship Id="rId5" Type="http://schemas.openxmlformats.org/officeDocument/2006/relationships/oleObject" Target="../embeddings/oleObject43.bin"/><Relationship Id="rId10" Type="http://schemas.openxmlformats.org/officeDocument/2006/relationships/image" Target="../media/image48.emf"/><Relationship Id="rId4" Type="http://schemas.openxmlformats.org/officeDocument/2006/relationships/image" Target="../media/image45.wmf"/><Relationship Id="rId9" Type="http://schemas.openxmlformats.org/officeDocument/2006/relationships/oleObject" Target="../embeddings/oleObject45.bin"/></Relationships>
</file>

<file path=ppt/slides/_rels/slide19.x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oleObject" Target="../embeddings/oleObject47.bin"/><Relationship Id="rId7" Type="http://schemas.openxmlformats.org/officeDocument/2006/relationships/oleObject" Target="../embeddings/oleObject49.bin"/><Relationship Id="rId12" Type="http://schemas.openxmlformats.org/officeDocument/2006/relationships/image" Target="../media/image54.wmf"/><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51.wmf"/><Relationship Id="rId11" Type="http://schemas.openxmlformats.org/officeDocument/2006/relationships/oleObject" Target="../embeddings/oleObject51.bin"/><Relationship Id="rId5" Type="http://schemas.openxmlformats.org/officeDocument/2006/relationships/oleObject" Target="../embeddings/oleObject48.bin"/><Relationship Id="rId10" Type="http://schemas.openxmlformats.org/officeDocument/2006/relationships/image" Target="../media/image53.wmf"/><Relationship Id="rId4" Type="http://schemas.openxmlformats.org/officeDocument/2006/relationships/image" Target="../media/image50.emf"/><Relationship Id="rId9" Type="http://schemas.openxmlformats.org/officeDocument/2006/relationships/oleObject" Target="../embeddings/oleObject50.bin"/></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47.emf"/><Relationship Id="rId3" Type="http://schemas.openxmlformats.org/officeDocument/2006/relationships/oleObject" Target="../embeddings/oleObject52.bin"/><Relationship Id="rId7" Type="http://schemas.openxmlformats.org/officeDocument/2006/relationships/oleObject" Target="../embeddings/oleObject54.bin"/><Relationship Id="rId12" Type="http://schemas.openxmlformats.org/officeDocument/2006/relationships/image" Target="../media/image49.wmf"/><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6.wmf"/><Relationship Id="rId11" Type="http://schemas.openxmlformats.org/officeDocument/2006/relationships/oleObject" Target="../embeddings/oleObject56.bin"/><Relationship Id="rId5" Type="http://schemas.openxmlformats.org/officeDocument/2006/relationships/oleObject" Target="../embeddings/oleObject53.bin"/><Relationship Id="rId10" Type="http://schemas.openxmlformats.org/officeDocument/2006/relationships/image" Target="../media/image48.emf"/><Relationship Id="rId4" Type="http://schemas.openxmlformats.org/officeDocument/2006/relationships/image" Target="../media/image45.wmf"/><Relationship Id="rId9" Type="http://schemas.openxmlformats.org/officeDocument/2006/relationships/oleObject" Target="../embeddings/oleObject55.bin"/></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8" Type="http://schemas.openxmlformats.org/officeDocument/2006/relationships/image" Target="../media/image57.wmf"/><Relationship Id="rId3" Type="http://schemas.openxmlformats.org/officeDocument/2006/relationships/oleObject" Target="../embeddings/oleObject57.bin"/><Relationship Id="rId7" Type="http://schemas.openxmlformats.org/officeDocument/2006/relationships/oleObject" Target="../embeddings/oleObject59.bin"/><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56.emf"/><Relationship Id="rId5" Type="http://schemas.openxmlformats.org/officeDocument/2006/relationships/oleObject" Target="../embeddings/oleObject58.bin"/><Relationship Id="rId4" Type="http://schemas.openxmlformats.org/officeDocument/2006/relationships/image" Target="../media/image55.emf"/></Relationships>
</file>

<file path=ppt/slides/_rels/slide23.xml.rels><?xml version="1.0" encoding="UTF-8" standalone="yes"?>
<Relationships xmlns="http://schemas.openxmlformats.org/package/2006/relationships"><Relationship Id="rId8" Type="http://schemas.openxmlformats.org/officeDocument/2006/relationships/image" Target="../media/image60.wmf"/><Relationship Id="rId3" Type="http://schemas.openxmlformats.org/officeDocument/2006/relationships/oleObject" Target="../embeddings/oleObject60.bin"/><Relationship Id="rId7" Type="http://schemas.openxmlformats.org/officeDocument/2006/relationships/oleObject" Target="../embeddings/oleObject62.bin"/><Relationship Id="rId12" Type="http://schemas.openxmlformats.org/officeDocument/2006/relationships/image" Target="../media/image62.emf"/><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59.emf"/><Relationship Id="rId11" Type="http://schemas.openxmlformats.org/officeDocument/2006/relationships/oleObject" Target="../embeddings/oleObject64.bin"/><Relationship Id="rId5" Type="http://schemas.openxmlformats.org/officeDocument/2006/relationships/oleObject" Target="../embeddings/oleObject61.bin"/><Relationship Id="rId10" Type="http://schemas.openxmlformats.org/officeDocument/2006/relationships/image" Target="../media/image61.wmf"/><Relationship Id="rId4" Type="http://schemas.openxmlformats.org/officeDocument/2006/relationships/image" Target="../media/image58.wmf"/><Relationship Id="rId9" Type="http://schemas.openxmlformats.org/officeDocument/2006/relationships/oleObject" Target="../embeddings/oleObject63.bin"/></Relationships>
</file>

<file path=ppt/slides/_rels/slide24.xml.rels><?xml version="1.0" encoding="UTF-8" standalone="yes"?>
<Relationships xmlns="http://schemas.openxmlformats.org/package/2006/relationships"><Relationship Id="rId8" Type="http://schemas.openxmlformats.org/officeDocument/2006/relationships/image" Target="../media/image65.wmf"/><Relationship Id="rId13" Type="http://schemas.openxmlformats.org/officeDocument/2006/relationships/oleObject" Target="../embeddings/oleObject70.bin"/><Relationship Id="rId3" Type="http://schemas.openxmlformats.org/officeDocument/2006/relationships/oleObject" Target="../embeddings/oleObject65.bin"/><Relationship Id="rId7" Type="http://schemas.openxmlformats.org/officeDocument/2006/relationships/oleObject" Target="../embeddings/oleObject67.bin"/><Relationship Id="rId12" Type="http://schemas.openxmlformats.org/officeDocument/2006/relationships/image" Target="../media/image67.wmf"/><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64.wmf"/><Relationship Id="rId11" Type="http://schemas.openxmlformats.org/officeDocument/2006/relationships/oleObject" Target="../embeddings/oleObject69.bin"/><Relationship Id="rId5" Type="http://schemas.openxmlformats.org/officeDocument/2006/relationships/oleObject" Target="../embeddings/oleObject66.bin"/><Relationship Id="rId10" Type="http://schemas.openxmlformats.org/officeDocument/2006/relationships/image" Target="../media/image66.wmf"/><Relationship Id="rId4" Type="http://schemas.openxmlformats.org/officeDocument/2006/relationships/image" Target="../media/image63.emf"/><Relationship Id="rId9" Type="http://schemas.openxmlformats.org/officeDocument/2006/relationships/oleObject" Target="../embeddings/oleObject68.bin"/><Relationship Id="rId14" Type="http://schemas.openxmlformats.org/officeDocument/2006/relationships/image" Target="../media/image68.wmf"/></Relationships>
</file>

<file path=ppt/slides/_rels/slide25.xml.rels><?xml version="1.0" encoding="UTF-8" standalone="yes"?>
<Relationships xmlns="http://schemas.openxmlformats.org/package/2006/relationships"><Relationship Id="rId8" Type="http://schemas.openxmlformats.org/officeDocument/2006/relationships/image" Target="../media/image60.wmf"/><Relationship Id="rId3" Type="http://schemas.openxmlformats.org/officeDocument/2006/relationships/oleObject" Target="../embeddings/oleObject71.bin"/><Relationship Id="rId7" Type="http://schemas.openxmlformats.org/officeDocument/2006/relationships/oleObject" Target="../embeddings/oleObject73.bin"/><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70.emf"/><Relationship Id="rId5" Type="http://schemas.openxmlformats.org/officeDocument/2006/relationships/oleObject" Target="../embeddings/oleObject72.bin"/><Relationship Id="rId4" Type="http://schemas.openxmlformats.org/officeDocument/2006/relationships/image" Target="../media/image69.emf"/></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8" Type="http://schemas.openxmlformats.org/officeDocument/2006/relationships/image" Target="../media/image73.emf"/><Relationship Id="rId13" Type="http://schemas.openxmlformats.org/officeDocument/2006/relationships/oleObject" Target="../embeddings/oleObject79.bin"/><Relationship Id="rId3" Type="http://schemas.openxmlformats.org/officeDocument/2006/relationships/oleObject" Target="../embeddings/oleObject74.bin"/><Relationship Id="rId7" Type="http://schemas.openxmlformats.org/officeDocument/2006/relationships/oleObject" Target="../embeddings/oleObject76.bin"/><Relationship Id="rId12" Type="http://schemas.openxmlformats.org/officeDocument/2006/relationships/image" Target="../media/image75.wmf"/><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72.wmf"/><Relationship Id="rId11" Type="http://schemas.openxmlformats.org/officeDocument/2006/relationships/oleObject" Target="../embeddings/oleObject78.bin"/><Relationship Id="rId5" Type="http://schemas.openxmlformats.org/officeDocument/2006/relationships/oleObject" Target="../embeddings/oleObject75.bin"/><Relationship Id="rId10" Type="http://schemas.openxmlformats.org/officeDocument/2006/relationships/image" Target="../media/image74.wmf"/><Relationship Id="rId4" Type="http://schemas.openxmlformats.org/officeDocument/2006/relationships/image" Target="../media/image71.wmf"/><Relationship Id="rId9" Type="http://schemas.openxmlformats.org/officeDocument/2006/relationships/oleObject" Target="../embeddings/oleObject77.bin"/><Relationship Id="rId14" Type="http://schemas.openxmlformats.org/officeDocument/2006/relationships/image" Target="../media/image76.wmf"/></Relationships>
</file>

<file path=ppt/slides/_rels/slide28.xml.rels><?xml version="1.0" encoding="UTF-8" standalone="yes"?>
<Relationships xmlns="http://schemas.openxmlformats.org/package/2006/relationships"><Relationship Id="rId8" Type="http://schemas.openxmlformats.org/officeDocument/2006/relationships/image" Target="../media/image79.wmf"/><Relationship Id="rId3" Type="http://schemas.openxmlformats.org/officeDocument/2006/relationships/oleObject" Target="../embeddings/oleObject80.bin"/><Relationship Id="rId7" Type="http://schemas.openxmlformats.org/officeDocument/2006/relationships/oleObject" Target="../embeddings/oleObject82.bin"/><Relationship Id="rId12" Type="http://schemas.openxmlformats.org/officeDocument/2006/relationships/image" Target="../media/image81.wmf"/><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78.wmf"/><Relationship Id="rId11" Type="http://schemas.openxmlformats.org/officeDocument/2006/relationships/oleObject" Target="../embeddings/oleObject84.bin"/><Relationship Id="rId5" Type="http://schemas.openxmlformats.org/officeDocument/2006/relationships/oleObject" Target="../embeddings/oleObject81.bin"/><Relationship Id="rId10" Type="http://schemas.openxmlformats.org/officeDocument/2006/relationships/image" Target="../media/image80.wmf"/><Relationship Id="rId4" Type="http://schemas.openxmlformats.org/officeDocument/2006/relationships/image" Target="../media/image77.wmf"/><Relationship Id="rId9" Type="http://schemas.openxmlformats.org/officeDocument/2006/relationships/oleObject" Target="../embeddings/oleObject83.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8" Type="http://schemas.openxmlformats.org/officeDocument/2006/relationships/image" Target="../media/image83.wmf"/><Relationship Id="rId13" Type="http://schemas.openxmlformats.org/officeDocument/2006/relationships/oleObject" Target="../embeddings/oleObject90.bin"/><Relationship Id="rId18" Type="http://schemas.openxmlformats.org/officeDocument/2006/relationships/image" Target="../media/image86.wmf"/><Relationship Id="rId3" Type="http://schemas.openxmlformats.org/officeDocument/2006/relationships/oleObject" Target="../embeddings/oleObject85.bin"/><Relationship Id="rId7" Type="http://schemas.openxmlformats.org/officeDocument/2006/relationships/oleObject" Target="../embeddings/oleObject87.bin"/><Relationship Id="rId12" Type="http://schemas.openxmlformats.org/officeDocument/2006/relationships/image" Target="../media/image80.wmf"/><Relationship Id="rId17" Type="http://schemas.openxmlformats.org/officeDocument/2006/relationships/oleObject" Target="../embeddings/oleObject92.bin"/><Relationship Id="rId2" Type="http://schemas.openxmlformats.org/officeDocument/2006/relationships/notesSlide" Target="../notesSlides/notesSlide25.xml"/><Relationship Id="rId16" Type="http://schemas.openxmlformats.org/officeDocument/2006/relationships/image" Target="../media/image72.wmf"/><Relationship Id="rId20" Type="http://schemas.openxmlformats.org/officeDocument/2006/relationships/image" Target="../media/image87.wmf"/><Relationship Id="rId1" Type="http://schemas.openxmlformats.org/officeDocument/2006/relationships/slideLayout" Target="../slideLayouts/slideLayout1.xml"/><Relationship Id="rId6" Type="http://schemas.openxmlformats.org/officeDocument/2006/relationships/image" Target="../media/image81.wmf"/><Relationship Id="rId11" Type="http://schemas.openxmlformats.org/officeDocument/2006/relationships/oleObject" Target="../embeddings/oleObject89.bin"/><Relationship Id="rId5" Type="http://schemas.openxmlformats.org/officeDocument/2006/relationships/oleObject" Target="../embeddings/oleObject86.bin"/><Relationship Id="rId15" Type="http://schemas.openxmlformats.org/officeDocument/2006/relationships/oleObject" Target="../embeddings/oleObject91.bin"/><Relationship Id="rId10" Type="http://schemas.openxmlformats.org/officeDocument/2006/relationships/image" Target="../media/image84.wmf"/><Relationship Id="rId19" Type="http://schemas.openxmlformats.org/officeDocument/2006/relationships/oleObject" Target="../embeddings/oleObject93.bin"/><Relationship Id="rId4" Type="http://schemas.openxmlformats.org/officeDocument/2006/relationships/image" Target="../media/image82.wmf"/><Relationship Id="rId9" Type="http://schemas.openxmlformats.org/officeDocument/2006/relationships/oleObject" Target="../embeddings/oleObject88.bin"/><Relationship Id="rId14" Type="http://schemas.openxmlformats.org/officeDocument/2006/relationships/image" Target="../media/image85.wmf"/></Relationships>
</file>

<file path=ppt/slides/_rels/slide31.xml.rels><?xml version="1.0" encoding="UTF-8" standalone="yes"?>
<Relationships xmlns="http://schemas.openxmlformats.org/package/2006/relationships"><Relationship Id="rId8" Type="http://schemas.openxmlformats.org/officeDocument/2006/relationships/image" Target="../media/image90.wmf"/><Relationship Id="rId3" Type="http://schemas.openxmlformats.org/officeDocument/2006/relationships/oleObject" Target="../embeddings/oleObject94.bin"/><Relationship Id="rId7" Type="http://schemas.openxmlformats.org/officeDocument/2006/relationships/oleObject" Target="../embeddings/oleObject96.bin"/><Relationship Id="rId12" Type="http://schemas.openxmlformats.org/officeDocument/2006/relationships/image" Target="../media/image92.wmf"/><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89.wmf"/><Relationship Id="rId11" Type="http://schemas.openxmlformats.org/officeDocument/2006/relationships/oleObject" Target="../embeddings/oleObject98.bin"/><Relationship Id="rId5" Type="http://schemas.openxmlformats.org/officeDocument/2006/relationships/oleObject" Target="../embeddings/oleObject95.bin"/><Relationship Id="rId10" Type="http://schemas.openxmlformats.org/officeDocument/2006/relationships/image" Target="../media/image91.wmf"/><Relationship Id="rId4" Type="http://schemas.openxmlformats.org/officeDocument/2006/relationships/image" Target="../media/image88.wmf"/><Relationship Id="rId9" Type="http://schemas.openxmlformats.org/officeDocument/2006/relationships/oleObject" Target="../embeddings/oleObject97.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99.bin"/><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94.wmf"/><Relationship Id="rId5" Type="http://schemas.openxmlformats.org/officeDocument/2006/relationships/oleObject" Target="../embeddings/oleObject100.bin"/><Relationship Id="rId4" Type="http://schemas.openxmlformats.org/officeDocument/2006/relationships/image" Target="../media/image93.w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01.bin"/><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96.wmf"/><Relationship Id="rId5" Type="http://schemas.openxmlformats.org/officeDocument/2006/relationships/oleObject" Target="../embeddings/oleObject102.bin"/><Relationship Id="rId4" Type="http://schemas.openxmlformats.org/officeDocument/2006/relationships/image" Target="../media/image95.w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03.bin"/><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97.wmf"/></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04.bin"/><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98.wmf"/></Relationships>
</file>

<file path=ppt/slides/_rels/slide37.xml.rels><?xml version="1.0" encoding="UTF-8" standalone="yes"?>
<Relationships xmlns="http://schemas.openxmlformats.org/package/2006/relationships"><Relationship Id="rId8" Type="http://schemas.openxmlformats.org/officeDocument/2006/relationships/image" Target="../media/image101.wmf"/><Relationship Id="rId3" Type="http://schemas.openxmlformats.org/officeDocument/2006/relationships/oleObject" Target="../embeddings/oleObject105.bin"/><Relationship Id="rId7" Type="http://schemas.openxmlformats.org/officeDocument/2006/relationships/oleObject" Target="../embeddings/oleObject107.bin"/><Relationship Id="rId12" Type="http://schemas.openxmlformats.org/officeDocument/2006/relationships/image" Target="../media/image103.wmf"/><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100.wmf"/><Relationship Id="rId11" Type="http://schemas.openxmlformats.org/officeDocument/2006/relationships/oleObject" Target="../embeddings/oleObject109.bin"/><Relationship Id="rId5" Type="http://schemas.openxmlformats.org/officeDocument/2006/relationships/oleObject" Target="../embeddings/oleObject106.bin"/><Relationship Id="rId10" Type="http://schemas.openxmlformats.org/officeDocument/2006/relationships/image" Target="../media/image102.wmf"/><Relationship Id="rId4" Type="http://schemas.openxmlformats.org/officeDocument/2006/relationships/image" Target="../media/image99.emf"/><Relationship Id="rId9" Type="http://schemas.openxmlformats.org/officeDocument/2006/relationships/oleObject" Target="../embeddings/oleObject108.bin"/></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10.bin"/><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105.wmf"/><Relationship Id="rId5" Type="http://schemas.openxmlformats.org/officeDocument/2006/relationships/oleObject" Target="../embeddings/oleObject111.bin"/><Relationship Id="rId4" Type="http://schemas.openxmlformats.org/officeDocument/2006/relationships/image" Target="../media/image104.wmf"/></Relationships>
</file>

<file path=ppt/slides/_rels/slide39.xml.rels><?xml version="1.0" encoding="UTF-8" standalone="yes"?>
<Relationships xmlns="http://schemas.openxmlformats.org/package/2006/relationships"><Relationship Id="rId8" Type="http://schemas.openxmlformats.org/officeDocument/2006/relationships/image" Target="../media/image108.wmf"/><Relationship Id="rId3" Type="http://schemas.openxmlformats.org/officeDocument/2006/relationships/oleObject" Target="../embeddings/oleObject112.bin"/><Relationship Id="rId7" Type="http://schemas.openxmlformats.org/officeDocument/2006/relationships/oleObject" Target="../embeddings/oleObject114.bin"/><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07.wmf"/><Relationship Id="rId5" Type="http://schemas.openxmlformats.org/officeDocument/2006/relationships/oleObject" Target="../embeddings/oleObject113.bin"/><Relationship Id="rId4" Type="http://schemas.openxmlformats.org/officeDocument/2006/relationships/image" Target="../media/image106.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image" Target="../media/image111.wmf"/><Relationship Id="rId3" Type="http://schemas.openxmlformats.org/officeDocument/2006/relationships/oleObject" Target="../embeddings/oleObject115.bin"/><Relationship Id="rId7" Type="http://schemas.openxmlformats.org/officeDocument/2006/relationships/oleObject" Target="../embeddings/oleObject117.bin"/><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110.wmf"/><Relationship Id="rId5" Type="http://schemas.openxmlformats.org/officeDocument/2006/relationships/oleObject" Target="../embeddings/oleObject116.bin"/><Relationship Id="rId4" Type="http://schemas.openxmlformats.org/officeDocument/2006/relationships/image" Target="../media/image109.wmf"/></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5.jpeg"/></Relationships>
</file>

<file path=ppt/slides/_rels/slide42.xml.rels><?xml version="1.0" encoding="UTF-8" standalone="yes"?>
<Relationships xmlns="http://schemas.openxmlformats.org/package/2006/relationships"><Relationship Id="rId8" Type="http://schemas.openxmlformats.org/officeDocument/2006/relationships/image" Target="../media/image114.wmf"/><Relationship Id="rId13" Type="http://schemas.openxmlformats.org/officeDocument/2006/relationships/oleObject" Target="../embeddings/oleObject123.bin"/><Relationship Id="rId18" Type="http://schemas.openxmlformats.org/officeDocument/2006/relationships/image" Target="../media/image119.wmf"/><Relationship Id="rId3" Type="http://schemas.openxmlformats.org/officeDocument/2006/relationships/oleObject" Target="../embeddings/oleObject118.bin"/><Relationship Id="rId7" Type="http://schemas.openxmlformats.org/officeDocument/2006/relationships/oleObject" Target="../embeddings/oleObject120.bin"/><Relationship Id="rId12" Type="http://schemas.openxmlformats.org/officeDocument/2006/relationships/image" Target="../media/image116.wmf"/><Relationship Id="rId17" Type="http://schemas.openxmlformats.org/officeDocument/2006/relationships/oleObject" Target="../embeddings/oleObject125.bin"/><Relationship Id="rId2" Type="http://schemas.openxmlformats.org/officeDocument/2006/relationships/notesSlide" Target="../notesSlides/notesSlide35.xml"/><Relationship Id="rId16" Type="http://schemas.openxmlformats.org/officeDocument/2006/relationships/image" Target="../media/image118.wmf"/><Relationship Id="rId1" Type="http://schemas.openxmlformats.org/officeDocument/2006/relationships/slideLayout" Target="../slideLayouts/slideLayout1.xml"/><Relationship Id="rId6" Type="http://schemas.openxmlformats.org/officeDocument/2006/relationships/image" Target="../media/image113.wmf"/><Relationship Id="rId11" Type="http://schemas.openxmlformats.org/officeDocument/2006/relationships/oleObject" Target="../embeddings/oleObject122.bin"/><Relationship Id="rId5" Type="http://schemas.openxmlformats.org/officeDocument/2006/relationships/oleObject" Target="../embeddings/oleObject119.bin"/><Relationship Id="rId15" Type="http://schemas.openxmlformats.org/officeDocument/2006/relationships/oleObject" Target="../embeddings/oleObject124.bin"/><Relationship Id="rId10" Type="http://schemas.openxmlformats.org/officeDocument/2006/relationships/image" Target="../media/image115.wmf"/><Relationship Id="rId4" Type="http://schemas.openxmlformats.org/officeDocument/2006/relationships/image" Target="../media/image112.wmf"/><Relationship Id="rId9" Type="http://schemas.openxmlformats.org/officeDocument/2006/relationships/oleObject" Target="../embeddings/oleObject121.bin"/><Relationship Id="rId14" Type="http://schemas.openxmlformats.org/officeDocument/2006/relationships/image" Target="../media/image117.wmf"/></Relationships>
</file>

<file path=ppt/slides/_rels/slide43.xml.rels><?xml version="1.0" encoding="UTF-8" standalone="yes"?>
<Relationships xmlns="http://schemas.openxmlformats.org/package/2006/relationships"><Relationship Id="rId8" Type="http://schemas.openxmlformats.org/officeDocument/2006/relationships/image" Target="../media/image121.wmf"/><Relationship Id="rId13" Type="http://schemas.openxmlformats.org/officeDocument/2006/relationships/oleObject" Target="../embeddings/oleObject131.bin"/><Relationship Id="rId3" Type="http://schemas.openxmlformats.org/officeDocument/2006/relationships/oleObject" Target="../embeddings/oleObject126.bin"/><Relationship Id="rId7" Type="http://schemas.openxmlformats.org/officeDocument/2006/relationships/oleObject" Target="../embeddings/oleObject128.bin"/><Relationship Id="rId12" Type="http://schemas.openxmlformats.org/officeDocument/2006/relationships/image" Target="../media/image123.wmf"/><Relationship Id="rId2" Type="http://schemas.openxmlformats.org/officeDocument/2006/relationships/notesSlide" Target="../notesSlides/notesSlide36.xml"/><Relationship Id="rId16" Type="http://schemas.openxmlformats.org/officeDocument/2006/relationships/image" Target="../media/image125.wmf"/><Relationship Id="rId1" Type="http://schemas.openxmlformats.org/officeDocument/2006/relationships/slideLayout" Target="../slideLayouts/slideLayout1.xml"/><Relationship Id="rId6" Type="http://schemas.openxmlformats.org/officeDocument/2006/relationships/image" Target="../media/image120.wmf"/><Relationship Id="rId11" Type="http://schemas.openxmlformats.org/officeDocument/2006/relationships/oleObject" Target="../embeddings/oleObject130.bin"/><Relationship Id="rId5" Type="http://schemas.openxmlformats.org/officeDocument/2006/relationships/oleObject" Target="../embeddings/oleObject127.bin"/><Relationship Id="rId15" Type="http://schemas.openxmlformats.org/officeDocument/2006/relationships/oleObject" Target="../embeddings/oleObject132.bin"/><Relationship Id="rId10" Type="http://schemas.openxmlformats.org/officeDocument/2006/relationships/image" Target="../media/image122.wmf"/><Relationship Id="rId4" Type="http://schemas.openxmlformats.org/officeDocument/2006/relationships/image" Target="../media/image119.wmf"/><Relationship Id="rId9" Type="http://schemas.openxmlformats.org/officeDocument/2006/relationships/oleObject" Target="../embeddings/oleObject129.bin"/><Relationship Id="rId14" Type="http://schemas.openxmlformats.org/officeDocument/2006/relationships/image" Target="../media/image124.wmf"/></Relationships>
</file>

<file path=ppt/slides/_rels/slide44.xml.rels><?xml version="1.0" encoding="UTF-8" standalone="yes"?>
<Relationships xmlns="http://schemas.openxmlformats.org/package/2006/relationships"><Relationship Id="rId8" Type="http://schemas.openxmlformats.org/officeDocument/2006/relationships/image" Target="../media/image128.wmf"/><Relationship Id="rId3" Type="http://schemas.openxmlformats.org/officeDocument/2006/relationships/oleObject" Target="../embeddings/oleObject133.bin"/><Relationship Id="rId7" Type="http://schemas.openxmlformats.org/officeDocument/2006/relationships/oleObject" Target="../embeddings/oleObject135.bin"/><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127.wmf"/><Relationship Id="rId5" Type="http://schemas.openxmlformats.org/officeDocument/2006/relationships/oleObject" Target="../embeddings/oleObject134.bin"/><Relationship Id="rId4" Type="http://schemas.openxmlformats.org/officeDocument/2006/relationships/image" Target="../media/image126.wmf"/></Relationships>
</file>

<file path=ppt/slides/_rels/slide45.xml.rels><?xml version="1.0" encoding="UTF-8" standalone="yes"?>
<Relationships xmlns="http://schemas.openxmlformats.org/package/2006/relationships"><Relationship Id="rId8" Type="http://schemas.openxmlformats.org/officeDocument/2006/relationships/image" Target="../media/image131.wmf"/><Relationship Id="rId13" Type="http://schemas.openxmlformats.org/officeDocument/2006/relationships/oleObject" Target="../embeddings/oleObject141.bin"/><Relationship Id="rId18" Type="http://schemas.openxmlformats.org/officeDocument/2006/relationships/image" Target="../media/image136.wmf"/><Relationship Id="rId3" Type="http://schemas.openxmlformats.org/officeDocument/2006/relationships/oleObject" Target="../embeddings/oleObject136.bin"/><Relationship Id="rId7" Type="http://schemas.openxmlformats.org/officeDocument/2006/relationships/oleObject" Target="../embeddings/oleObject138.bin"/><Relationship Id="rId12" Type="http://schemas.openxmlformats.org/officeDocument/2006/relationships/image" Target="../media/image133.wmf"/><Relationship Id="rId17" Type="http://schemas.openxmlformats.org/officeDocument/2006/relationships/oleObject" Target="../embeddings/oleObject143.bin"/><Relationship Id="rId2" Type="http://schemas.openxmlformats.org/officeDocument/2006/relationships/notesSlide" Target="../notesSlides/notesSlide38.xml"/><Relationship Id="rId16" Type="http://schemas.openxmlformats.org/officeDocument/2006/relationships/image" Target="../media/image135.wmf"/><Relationship Id="rId1" Type="http://schemas.openxmlformats.org/officeDocument/2006/relationships/slideLayout" Target="../slideLayouts/slideLayout1.xml"/><Relationship Id="rId6" Type="http://schemas.openxmlformats.org/officeDocument/2006/relationships/image" Target="../media/image130.wmf"/><Relationship Id="rId11" Type="http://schemas.openxmlformats.org/officeDocument/2006/relationships/oleObject" Target="../embeddings/oleObject140.bin"/><Relationship Id="rId5" Type="http://schemas.openxmlformats.org/officeDocument/2006/relationships/oleObject" Target="../embeddings/oleObject137.bin"/><Relationship Id="rId15" Type="http://schemas.openxmlformats.org/officeDocument/2006/relationships/oleObject" Target="../embeddings/oleObject142.bin"/><Relationship Id="rId10" Type="http://schemas.openxmlformats.org/officeDocument/2006/relationships/image" Target="../media/image132.wmf"/><Relationship Id="rId4" Type="http://schemas.openxmlformats.org/officeDocument/2006/relationships/image" Target="../media/image129.wmf"/><Relationship Id="rId9" Type="http://schemas.openxmlformats.org/officeDocument/2006/relationships/oleObject" Target="../embeddings/oleObject139.bin"/><Relationship Id="rId14" Type="http://schemas.openxmlformats.org/officeDocument/2006/relationships/image" Target="../media/image134.w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44.bin"/><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137.w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45.bin"/><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138.wmf"/></Relationships>
</file>

<file path=ppt/slides/_rels/slide48.xml.rels><?xml version="1.0" encoding="UTF-8" standalone="yes"?>
<Relationships xmlns="http://schemas.openxmlformats.org/package/2006/relationships"><Relationship Id="rId8" Type="http://schemas.openxmlformats.org/officeDocument/2006/relationships/image" Target="../media/image141.wmf"/><Relationship Id="rId13" Type="http://schemas.openxmlformats.org/officeDocument/2006/relationships/oleObject" Target="../embeddings/oleObject151.bin"/><Relationship Id="rId3" Type="http://schemas.openxmlformats.org/officeDocument/2006/relationships/oleObject" Target="../embeddings/oleObject146.bin"/><Relationship Id="rId7" Type="http://schemas.openxmlformats.org/officeDocument/2006/relationships/oleObject" Target="../embeddings/oleObject148.bin"/><Relationship Id="rId12" Type="http://schemas.openxmlformats.org/officeDocument/2006/relationships/image" Target="../media/image143.emf"/><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140.wmf"/><Relationship Id="rId11" Type="http://schemas.openxmlformats.org/officeDocument/2006/relationships/oleObject" Target="../embeddings/oleObject150.bin"/><Relationship Id="rId5" Type="http://schemas.openxmlformats.org/officeDocument/2006/relationships/oleObject" Target="../embeddings/oleObject147.bin"/><Relationship Id="rId10" Type="http://schemas.openxmlformats.org/officeDocument/2006/relationships/image" Target="../media/image142.emf"/><Relationship Id="rId4" Type="http://schemas.openxmlformats.org/officeDocument/2006/relationships/image" Target="../media/image139.wmf"/><Relationship Id="rId9" Type="http://schemas.openxmlformats.org/officeDocument/2006/relationships/oleObject" Target="../embeddings/oleObject149.bin"/><Relationship Id="rId14" Type="http://schemas.openxmlformats.org/officeDocument/2006/relationships/image" Target="../media/image144.wmf"/></Relationships>
</file>

<file path=ppt/slides/_rels/slide49.xml.rels><?xml version="1.0" encoding="UTF-8" standalone="yes"?>
<Relationships xmlns="http://schemas.openxmlformats.org/package/2006/relationships"><Relationship Id="rId8" Type="http://schemas.openxmlformats.org/officeDocument/2006/relationships/image" Target="../media/image147.wmf"/><Relationship Id="rId3" Type="http://schemas.openxmlformats.org/officeDocument/2006/relationships/oleObject" Target="../embeddings/oleObject152.bin"/><Relationship Id="rId7" Type="http://schemas.openxmlformats.org/officeDocument/2006/relationships/oleObject" Target="../embeddings/oleObject154.bin"/><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146.wmf"/><Relationship Id="rId5" Type="http://schemas.openxmlformats.org/officeDocument/2006/relationships/oleObject" Target="../embeddings/oleObject153.bin"/><Relationship Id="rId10" Type="http://schemas.openxmlformats.org/officeDocument/2006/relationships/image" Target="../media/image148.wmf"/><Relationship Id="rId4" Type="http://schemas.openxmlformats.org/officeDocument/2006/relationships/image" Target="../media/image145.wmf"/><Relationship Id="rId9" Type="http://schemas.openxmlformats.org/officeDocument/2006/relationships/oleObject" Target="../embeddings/oleObject155.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5.jpeg"/></Relationships>
</file>

<file path=ppt/slides/_rels/slide51.xml.rels><?xml version="1.0" encoding="UTF-8" standalone="yes"?>
<Relationships xmlns="http://schemas.openxmlformats.org/package/2006/relationships"><Relationship Id="rId8" Type="http://schemas.openxmlformats.org/officeDocument/2006/relationships/image" Target="../media/image151.wmf"/><Relationship Id="rId3" Type="http://schemas.openxmlformats.org/officeDocument/2006/relationships/oleObject" Target="../embeddings/oleObject156.bin"/><Relationship Id="rId7" Type="http://schemas.openxmlformats.org/officeDocument/2006/relationships/oleObject" Target="../embeddings/oleObject158.bin"/><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150.wmf"/><Relationship Id="rId5" Type="http://schemas.openxmlformats.org/officeDocument/2006/relationships/oleObject" Target="../embeddings/oleObject157.bin"/><Relationship Id="rId10" Type="http://schemas.openxmlformats.org/officeDocument/2006/relationships/image" Target="../media/image152.wmf"/><Relationship Id="rId4" Type="http://schemas.openxmlformats.org/officeDocument/2006/relationships/image" Target="../media/image149.wmf"/><Relationship Id="rId9" Type="http://schemas.openxmlformats.org/officeDocument/2006/relationships/oleObject" Target="../embeddings/oleObject159.bin"/></Relationships>
</file>

<file path=ppt/slides/_rels/slide52.xml.rels><?xml version="1.0" encoding="UTF-8" standalone="yes"?>
<Relationships xmlns="http://schemas.openxmlformats.org/package/2006/relationships"><Relationship Id="rId8" Type="http://schemas.openxmlformats.org/officeDocument/2006/relationships/image" Target="../media/image155.wmf"/><Relationship Id="rId3" Type="http://schemas.openxmlformats.org/officeDocument/2006/relationships/oleObject" Target="../embeddings/oleObject160.bin"/><Relationship Id="rId7" Type="http://schemas.openxmlformats.org/officeDocument/2006/relationships/oleObject" Target="../embeddings/oleObject162.bin"/><Relationship Id="rId12" Type="http://schemas.openxmlformats.org/officeDocument/2006/relationships/image" Target="../media/image157.wmf"/><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154.wmf"/><Relationship Id="rId11" Type="http://schemas.openxmlformats.org/officeDocument/2006/relationships/oleObject" Target="../embeddings/oleObject164.bin"/><Relationship Id="rId5" Type="http://schemas.openxmlformats.org/officeDocument/2006/relationships/oleObject" Target="../embeddings/oleObject161.bin"/><Relationship Id="rId10" Type="http://schemas.openxmlformats.org/officeDocument/2006/relationships/image" Target="../media/image156.wmf"/><Relationship Id="rId4" Type="http://schemas.openxmlformats.org/officeDocument/2006/relationships/image" Target="../media/image153.wmf"/><Relationship Id="rId9" Type="http://schemas.openxmlformats.org/officeDocument/2006/relationships/oleObject" Target="../embeddings/oleObject163.bin"/></Relationships>
</file>

<file path=ppt/slides/_rels/slide53.xml.rels><?xml version="1.0" encoding="UTF-8" standalone="yes"?>
<Relationships xmlns="http://schemas.openxmlformats.org/package/2006/relationships"><Relationship Id="rId8" Type="http://schemas.openxmlformats.org/officeDocument/2006/relationships/image" Target="../media/image160.wmf"/><Relationship Id="rId3" Type="http://schemas.openxmlformats.org/officeDocument/2006/relationships/oleObject" Target="../embeddings/oleObject165.bin"/><Relationship Id="rId7" Type="http://schemas.openxmlformats.org/officeDocument/2006/relationships/oleObject" Target="../embeddings/oleObject167.bin"/><Relationship Id="rId12" Type="http://schemas.openxmlformats.org/officeDocument/2006/relationships/image" Target="../media/image162.wmf"/><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159.wmf"/><Relationship Id="rId11" Type="http://schemas.openxmlformats.org/officeDocument/2006/relationships/oleObject" Target="../embeddings/oleObject169.bin"/><Relationship Id="rId5" Type="http://schemas.openxmlformats.org/officeDocument/2006/relationships/oleObject" Target="../embeddings/oleObject166.bin"/><Relationship Id="rId10" Type="http://schemas.openxmlformats.org/officeDocument/2006/relationships/image" Target="../media/image161.wmf"/><Relationship Id="rId4" Type="http://schemas.openxmlformats.org/officeDocument/2006/relationships/image" Target="../media/image158.wmf"/><Relationship Id="rId9" Type="http://schemas.openxmlformats.org/officeDocument/2006/relationships/oleObject" Target="../embeddings/oleObject168.bin"/></Relationships>
</file>

<file path=ppt/slides/_rels/slide54.xml.rels><?xml version="1.0" encoding="UTF-8" standalone="yes"?>
<Relationships xmlns="http://schemas.openxmlformats.org/package/2006/relationships"><Relationship Id="rId8" Type="http://schemas.openxmlformats.org/officeDocument/2006/relationships/image" Target="../media/image165.wmf"/><Relationship Id="rId3" Type="http://schemas.openxmlformats.org/officeDocument/2006/relationships/oleObject" Target="../embeddings/oleObject170.bin"/><Relationship Id="rId7" Type="http://schemas.openxmlformats.org/officeDocument/2006/relationships/oleObject" Target="../embeddings/oleObject172.bin"/><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164.wmf"/><Relationship Id="rId5" Type="http://schemas.openxmlformats.org/officeDocument/2006/relationships/oleObject" Target="../embeddings/oleObject171.bin"/><Relationship Id="rId4" Type="http://schemas.openxmlformats.org/officeDocument/2006/relationships/image" Target="../media/image163.wmf"/></Relationships>
</file>

<file path=ppt/slides/_rels/slide55.xml.rels><?xml version="1.0" encoding="UTF-8" standalone="yes"?>
<Relationships xmlns="http://schemas.openxmlformats.org/package/2006/relationships"><Relationship Id="rId8" Type="http://schemas.openxmlformats.org/officeDocument/2006/relationships/image" Target="../media/image168.wmf"/><Relationship Id="rId3" Type="http://schemas.openxmlformats.org/officeDocument/2006/relationships/oleObject" Target="../embeddings/oleObject173.bin"/><Relationship Id="rId7" Type="http://schemas.openxmlformats.org/officeDocument/2006/relationships/oleObject" Target="../embeddings/oleObject175.bin"/><Relationship Id="rId12" Type="http://schemas.openxmlformats.org/officeDocument/2006/relationships/image" Target="../media/image170.wmf"/><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167.wmf"/><Relationship Id="rId11" Type="http://schemas.openxmlformats.org/officeDocument/2006/relationships/oleObject" Target="../embeddings/oleObject177.bin"/><Relationship Id="rId5" Type="http://schemas.openxmlformats.org/officeDocument/2006/relationships/oleObject" Target="../embeddings/oleObject174.bin"/><Relationship Id="rId10" Type="http://schemas.openxmlformats.org/officeDocument/2006/relationships/image" Target="../media/image169.wmf"/><Relationship Id="rId4" Type="http://schemas.openxmlformats.org/officeDocument/2006/relationships/image" Target="../media/image166.wmf"/><Relationship Id="rId9" Type="http://schemas.openxmlformats.org/officeDocument/2006/relationships/oleObject" Target="../embeddings/oleObject176.bin"/></Relationships>
</file>

<file path=ppt/slides/_rels/slide56.xml.rels><?xml version="1.0" encoding="UTF-8" standalone="yes"?>
<Relationships xmlns="http://schemas.openxmlformats.org/package/2006/relationships"><Relationship Id="rId8" Type="http://schemas.openxmlformats.org/officeDocument/2006/relationships/image" Target="../media/image173.wmf"/><Relationship Id="rId13" Type="http://schemas.openxmlformats.org/officeDocument/2006/relationships/oleObject" Target="../embeddings/oleObject183.bin"/><Relationship Id="rId3" Type="http://schemas.openxmlformats.org/officeDocument/2006/relationships/oleObject" Target="../embeddings/oleObject178.bin"/><Relationship Id="rId7" Type="http://schemas.openxmlformats.org/officeDocument/2006/relationships/oleObject" Target="../embeddings/oleObject180.bin"/><Relationship Id="rId12" Type="http://schemas.openxmlformats.org/officeDocument/2006/relationships/image" Target="../media/image175.wmf"/><Relationship Id="rId2" Type="http://schemas.openxmlformats.org/officeDocument/2006/relationships/notesSlide" Target="../notesSlides/notesSlide48.xml"/><Relationship Id="rId16" Type="http://schemas.openxmlformats.org/officeDocument/2006/relationships/image" Target="../media/image177.wmf"/><Relationship Id="rId1" Type="http://schemas.openxmlformats.org/officeDocument/2006/relationships/slideLayout" Target="../slideLayouts/slideLayout1.xml"/><Relationship Id="rId6" Type="http://schemas.openxmlformats.org/officeDocument/2006/relationships/image" Target="../media/image172.wmf"/><Relationship Id="rId11" Type="http://schemas.openxmlformats.org/officeDocument/2006/relationships/oleObject" Target="../embeddings/oleObject182.bin"/><Relationship Id="rId5" Type="http://schemas.openxmlformats.org/officeDocument/2006/relationships/oleObject" Target="../embeddings/oleObject179.bin"/><Relationship Id="rId15" Type="http://schemas.openxmlformats.org/officeDocument/2006/relationships/oleObject" Target="../embeddings/oleObject184.bin"/><Relationship Id="rId10" Type="http://schemas.openxmlformats.org/officeDocument/2006/relationships/image" Target="../media/image174.wmf"/><Relationship Id="rId4" Type="http://schemas.openxmlformats.org/officeDocument/2006/relationships/image" Target="../media/image171.wmf"/><Relationship Id="rId9" Type="http://schemas.openxmlformats.org/officeDocument/2006/relationships/oleObject" Target="../embeddings/oleObject181.bin"/><Relationship Id="rId14" Type="http://schemas.openxmlformats.org/officeDocument/2006/relationships/image" Target="../media/image176.wmf"/></Relationships>
</file>

<file path=ppt/slides/_rels/slide57.xml.rels><?xml version="1.0" encoding="UTF-8" standalone="yes"?>
<Relationships xmlns="http://schemas.openxmlformats.org/package/2006/relationships"><Relationship Id="rId8" Type="http://schemas.openxmlformats.org/officeDocument/2006/relationships/image" Target="../media/image180.wmf"/><Relationship Id="rId13" Type="http://schemas.openxmlformats.org/officeDocument/2006/relationships/oleObject" Target="../embeddings/oleObject190.bin"/><Relationship Id="rId18" Type="http://schemas.openxmlformats.org/officeDocument/2006/relationships/image" Target="../media/image185.wmf"/><Relationship Id="rId3" Type="http://schemas.openxmlformats.org/officeDocument/2006/relationships/oleObject" Target="../embeddings/oleObject185.bin"/><Relationship Id="rId7" Type="http://schemas.openxmlformats.org/officeDocument/2006/relationships/oleObject" Target="../embeddings/oleObject187.bin"/><Relationship Id="rId12" Type="http://schemas.openxmlformats.org/officeDocument/2006/relationships/image" Target="../media/image182.wmf"/><Relationship Id="rId17" Type="http://schemas.openxmlformats.org/officeDocument/2006/relationships/oleObject" Target="../embeddings/oleObject192.bin"/><Relationship Id="rId2" Type="http://schemas.openxmlformats.org/officeDocument/2006/relationships/notesSlide" Target="../notesSlides/notesSlide49.xml"/><Relationship Id="rId16" Type="http://schemas.openxmlformats.org/officeDocument/2006/relationships/image" Target="../media/image184.wmf"/><Relationship Id="rId1" Type="http://schemas.openxmlformats.org/officeDocument/2006/relationships/slideLayout" Target="../slideLayouts/slideLayout1.xml"/><Relationship Id="rId6" Type="http://schemas.openxmlformats.org/officeDocument/2006/relationships/image" Target="../media/image179.wmf"/><Relationship Id="rId11" Type="http://schemas.openxmlformats.org/officeDocument/2006/relationships/oleObject" Target="../embeddings/oleObject189.bin"/><Relationship Id="rId5" Type="http://schemas.openxmlformats.org/officeDocument/2006/relationships/oleObject" Target="../embeddings/oleObject186.bin"/><Relationship Id="rId15" Type="http://schemas.openxmlformats.org/officeDocument/2006/relationships/oleObject" Target="../embeddings/oleObject191.bin"/><Relationship Id="rId10" Type="http://schemas.openxmlformats.org/officeDocument/2006/relationships/image" Target="../media/image181.wmf"/><Relationship Id="rId4" Type="http://schemas.openxmlformats.org/officeDocument/2006/relationships/image" Target="../media/image178.wmf"/><Relationship Id="rId9" Type="http://schemas.openxmlformats.org/officeDocument/2006/relationships/oleObject" Target="../embeddings/oleObject188.bin"/><Relationship Id="rId14" Type="http://schemas.openxmlformats.org/officeDocument/2006/relationships/image" Target="../media/image183.wmf"/></Relationships>
</file>

<file path=ppt/slides/_rels/slide58.xml.rels><?xml version="1.0" encoding="UTF-8" standalone="yes"?>
<Relationships xmlns="http://schemas.openxmlformats.org/package/2006/relationships"><Relationship Id="rId8" Type="http://schemas.openxmlformats.org/officeDocument/2006/relationships/image" Target="../media/image180.wmf"/><Relationship Id="rId13" Type="http://schemas.openxmlformats.org/officeDocument/2006/relationships/oleObject" Target="../embeddings/oleObject198.bin"/><Relationship Id="rId18" Type="http://schemas.openxmlformats.org/officeDocument/2006/relationships/oleObject" Target="../embeddings/oleObject200.bin"/><Relationship Id="rId3" Type="http://schemas.openxmlformats.org/officeDocument/2006/relationships/oleObject" Target="../embeddings/oleObject193.bin"/><Relationship Id="rId7" Type="http://schemas.openxmlformats.org/officeDocument/2006/relationships/oleObject" Target="../embeddings/oleObject195.bin"/><Relationship Id="rId12" Type="http://schemas.openxmlformats.org/officeDocument/2006/relationships/image" Target="../media/image182.wmf"/><Relationship Id="rId17" Type="http://schemas.openxmlformats.org/officeDocument/2006/relationships/image" Target="../media/image188.wmf"/><Relationship Id="rId2" Type="http://schemas.openxmlformats.org/officeDocument/2006/relationships/notesSlide" Target="../notesSlides/notesSlide50.xml"/><Relationship Id="rId16" Type="http://schemas.openxmlformats.org/officeDocument/2006/relationships/image" Target="../media/image187.wmf"/><Relationship Id="rId1" Type="http://schemas.openxmlformats.org/officeDocument/2006/relationships/slideLayout" Target="../slideLayouts/slideLayout1.xml"/><Relationship Id="rId6" Type="http://schemas.openxmlformats.org/officeDocument/2006/relationships/image" Target="../media/image179.wmf"/><Relationship Id="rId11" Type="http://schemas.openxmlformats.org/officeDocument/2006/relationships/oleObject" Target="../embeddings/oleObject197.bin"/><Relationship Id="rId5" Type="http://schemas.openxmlformats.org/officeDocument/2006/relationships/oleObject" Target="../embeddings/oleObject194.bin"/><Relationship Id="rId15" Type="http://schemas.openxmlformats.org/officeDocument/2006/relationships/oleObject" Target="../embeddings/oleObject199.bin"/><Relationship Id="rId10" Type="http://schemas.openxmlformats.org/officeDocument/2006/relationships/image" Target="../media/image181.wmf"/><Relationship Id="rId19" Type="http://schemas.openxmlformats.org/officeDocument/2006/relationships/image" Target="../media/image189.wmf"/><Relationship Id="rId4" Type="http://schemas.openxmlformats.org/officeDocument/2006/relationships/image" Target="../media/image178.wmf"/><Relationship Id="rId9" Type="http://schemas.openxmlformats.org/officeDocument/2006/relationships/oleObject" Target="../embeddings/oleObject196.bin"/><Relationship Id="rId14" Type="http://schemas.openxmlformats.org/officeDocument/2006/relationships/image" Target="../media/image186.wmf"/></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wmf"/><Relationship Id="rId5" Type="http://schemas.openxmlformats.org/officeDocument/2006/relationships/oleObject" Target="../embeddings/oleObject2.bin"/><Relationship Id="rId4" Type="http://schemas.openxmlformats.org/officeDocument/2006/relationships/image" Target="../media/image6.wmf"/></Relationships>
</file>

<file path=ppt/slides/_rels/slide60.xml.rels><?xml version="1.0" encoding="UTF-8" standalone="yes"?>
<Relationships xmlns="http://schemas.openxmlformats.org/package/2006/relationships"><Relationship Id="rId8" Type="http://schemas.openxmlformats.org/officeDocument/2006/relationships/image" Target="../media/image192.wmf"/><Relationship Id="rId3" Type="http://schemas.openxmlformats.org/officeDocument/2006/relationships/oleObject" Target="../embeddings/oleObject201.bin"/><Relationship Id="rId7" Type="http://schemas.openxmlformats.org/officeDocument/2006/relationships/oleObject" Target="../embeddings/oleObject203.bin"/><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191.wmf"/><Relationship Id="rId5" Type="http://schemas.openxmlformats.org/officeDocument/2006/relationships/oleObject" Target="../embeddings/oleObject202.bin"/><Relationship Id="rId4" Type="http://schemas.openxmlformats.org/officeDocument/2006/relationships/image" Target="../media/image190.wmf"/></Relationships>
</file>

<file path=ppt/slides/_rels/slide61.xml.rels><?xml version="1.0" encoding="UTF-8" standalone="yes"?>
<Relationships xmlns="http://schemas.openxmlformats.org/package/2006/relationships"><Relationship Id="rId8" Type="http://schemas.openxmlformats.org/officeDocument/2006/relationships/image" Target="../media/image195.wmf"/><Relationship Id="rId3" Type="http://schemas.openxmlformats.org/officeDocument/2006/relationships/oleObject" Target="../embeddings/oleObject204.bin"/><Relationship Id="rId7" Type="http://schemas.openxmlformats.org/officeDocument/2006/relationships/oleObject" Target="../embeddings/oleObject206.bin"/><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image" Target="../media/image194.wmf"/><Relationship Id="rId5" Type="http://schemas.openxmlformats.org/officeDocument/2006/relationships/oleObject" Target="../embeddings/oleObject205.bin"/><Relationship Id="rId10" Type="http://schemas.openxmlformats.org/officeDocument/2006/relationships/image" Target="../media/image196.wmf"/><Relationship Id="rId4" Type="http://schemas.openxmlformats.org/officeDocument/2006/relationships/image" Target="../media/image193.emf"/><Relationship Id="rId9" Type="http://schemas.openxmlformats.org/officeDocument/2006/relationships/oleObject" Target="../embeddings/oleObject207.bin"/></Relationships>
</file>

<file path=ppt/slides/_rels/slide62.xml.rels><?xml version="1.0" encoding="UTF-8" standalone="yes"?>
<Relationships xmlns="http://schemas.openxmlformats.org/package/2006/relationships"><Relationship Id="rId8" Type="http://schemas.openxmlformats.org/officeDocument/2006/relationships/image" Target="../media/image197.wmf"/><Relationship Id="rId13" Type="http://schemas.openxmlformats.org/officeDocument/2006/relationships/oleObject" Target="../embeddings/oleObject213.bin"/><Relationship Id="rId3" Type="http://schemas.openxmlformats.org/officeDocument/2006/relationships/oleObject" Target="../embeddings/oleObject208.bin"/><Relationship Id="rId7" Type="http://schemas.openxmlformats.org/officeDocument/2006/relationships/oleObject" Target="../embeddings/oleObject210.bin"/><Relationship Id="rId12" Type="http://schemas.openxmlformats.org/officeDocument/2006/relationships/image" Target="../media/image199.wmf"/><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image" Target="../media/image195.wmf"/><Relationship Id="rId11" Type="http://schemas.openxmlformats.org/officeDocument/2006/relationships/oleObject" Target="../embeddings/oleObject212.bin"/><Relationship Id="rId5" Type="http://schemas.openxmlformats.org/officeDocument/2006/relationships/oleObject" Target="../embeddings/oleObject209.bin"/><Relationship Id="rId10" Type="http://schemas.openxmlformats.org/officeDocument/2006/relationships/image" Target="../media/image198.wmf"/><Relationship Id="rId4" Type="http://schemas.openxmlformats.org/officeDocument/2006/relationships/image" Target="../media/image193.emf"/><Relationship Id="rId9" Type="http://schemas.openxmlformats.org/officeDocument/2006/relationships/oleObject" Target="../embeddings/oleObject211.bin"/><Relationship Id="rId14" Type="http://schemas.openxmlformats.org/officeDocument/2006/relationships/image" Target="../media/image200.wmf"/></Relationships>
</file>

<file path=ppt/slides/_rels/slide63.xml.rels><?xml version="1.0" encoding="UTF-8" standalone="yes"?>
<Relationships xmlns="http://schemas.openxmlformats.org/package/2006/relationships"><Relationship Id="rId8" Type="http://schemas.openxmlformats.org/officeDocument/2006/relationships/image" Target="../media/image200.wmf"/><Relationship Id="rId3" Type="http://schemas.openxmlformats.org/officeDocument/2006/relationships/oleObject" Target="../embeddings/oleObject214.bin"/><Relationship Id="rId7" Type="http://schemas.openxmlformats.org/officeDocument/2006/relationships/oleObject" Target="../embeddings/oleObject216.bin"/><Relationship Id="rId12" Type="http://schemas.openxmlformats.org/officeDocument/2006/relationships/image" Target="../media/image198.wmf"/><Relationship Id="rId2" Type="http://schemas.openxmlformats.org/officeDocument/2006/relationships/notesSlide" Target="../notesSlides/notesSlide54.xml"/><Relationship Id="rId1" Type="http://schemas.openxmlformats.org/officeDocument/2006/relationships/slideLayout" Target="../slideLayouts/slideLayout1.xml"/><Relationship Id="rId6" Type="http://schemas.openxmlformats.org/officeDocument/2006/relationships/image" Target="../media/image195.wmf"/><Relationship Id="rId11" Type="http://schemas.openxmlformats.org/officeDocument/2006/relationships/oleObject" Target="../embeddings/oleObject218.bin"/><Relationship Id="rId5" Type="http://schemas.openxmlformats.org/officeDocument/2006/relationships/oleObject" Target="../embeddings/oleObject215.bin"/><Relationship Id="rId10" Type="http://schemas.openxmlformats.org/officeDocument/2006/relationships/image" Target="../media/image197.wmf"/><Relationship Id="rId4" Type="http://schemas.openxmlformats.org/officeDocument/2006/relationships/image" Target="../media/image201.wmf"/><Relationship Id="rId9" Type="http://schemas.openxmlformats.org/officeDocument/2006/relationships/oleObject" Target="../embeddings/oleObject217.bin"/></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219.bin"/><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203.wmf"/><Relationship Id="rId5" Type="http://schemas.openxmlformats.org/officeDocument/2006/relationships/oleObject" Target="../embeddings/oleObject220.bin"/><Relationship Id="rId4" Type="http://schemas.openxmlformats.org/officeDocument/2006/relationships/image" Target="../media/image202.wmf"/></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5.jpeg"/></Relationships>
</file>

<file path=ppt/slides/_rels/slide67.xml.rels><?xml version="1.0" encoding="UTF-8" standalone="yes"?>
<Relationships xmlns="http://schemas.openxmlformats.org/package/2006/relationships"><Relationship Id="rId8" Type="http://schemas.openxmlformats.org/officeDocument/2006/relationships/image" Target="../media/image206.wmf"/><Relationship Id="rId3" Type="http://schemas.openxmlformats.org/officeDocument/2006/relationships/oleObject" Target="../embeddings/oleObject221.bin"/><Relationship Id="rId7" Type="http://schemas.openxmlformats.org/officeDocument/2006/relationships/oleObject" Target="../embeddings/oleObject223.bin"/><Relationship Id="rId12" Type="http://schemas.openxmlformats.org/officeDocument/2006/relationships/image" Target="../media/image208.wmf"/><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image" Target="../media/image205.wmf"/><Relationship Id="rId11" Type="http://schemas.openxmlformats.org/officeDocument/2006/relationships/oleObject" Target="../embeddings/oleObject225.bin"/><Relationship Id="rId5" Type="http://schemas.openxmlformats.org/officeDocument/2006/relationships/oleObject" Target="../embeddings/oleObject222.bin"/><Relationship Id="rId10" Type="http://schemas.openxmlformats.org/officeDocument/2006/relationships/image" Target="../media/image207.wmf"/><Relationship Id="rId4" Type="http://schemas.openxmlformats.org/officeDocument/2006/relationships/image" Target="../media/image204.wmf"/><Relationship Id="rId9" Type="http://schemas.openxmlformats.org/officeDocument/2006/relationships/oleObject" Target="../embeddings/oleObject224.bin"/></Relationships>
</file>

<file path=ppt/slides/_rels/slide68.xml.rels><?xml version="1.0" encoding="UTF-8" standalone="yes"?>
<Relationships xmlns="http://schemas.openxmlformats.org/package/2006/relationships"><Relationship Id="rId8" Type="http://schemas.openxmlformats.org/officeDocument/2006/relationships/image" Target="../media/image210.wmf"/><Relationship Id="rId3" Type="http://schemas.openxmlformats.org/officeDocument/2006/relationships/oleObject" Target="../embeddings/oleObject226.bin"/><Relationship Id="rId7" Type="http://schemas.openxmlformats.org/officeDocument/2006/relationships/oleObject" Target="../embeddings/oleObject228.bin"/><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209.wmf"/><Relationship Id="rId5" Type="http://schemas.openxmlformats.org/officeDocument/2006/relationships/oleObject" Target="../embeddings/oleObject227.bin"/><Relationship Id="rId4" Type="http://schemas.openxmlformats.org/officeDocument/2006/relationships/image" Target="../media/image208.wmf"/></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229.bin"/><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image" Target="../media/image212.wmf"/><Relationship Id="rId5" Type="http://schemas.openxmlformats.org/officeDocument/2006/relationships/oleObject" Target="../embeddings/oleObject230.bin"/><Relationship Id="rId4" Type="http://schemas.openxmlformats.org/officeDocument/2006/relationships/image" Target="../media/image211.wmf"/></Relationships>
</file>

<file path=ppt/slides/_rels/slide7.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wmf"/><Relationship Id="rId5" Type="http://schemas.openxmlformats.org/officeDocument/2006/relationships/oleObject" Target="../embeddings/oleObject5.bin"/><Relationship Id="rId4" Type="http://schemas.openxmlformats.org/officeDocument/2006/relationships/image" Target="../media/image9.wmf"/></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231.bin"/><Relationship Id="rId2" Type="http://schemas.openxmlformats.org/officeDocument/2006/relationships/notesSlide" Target="../notesSlides/notesSlide60.xml"/><Relationship Id="rId1" Type="http://schemas.openxmlformats.org/officeDocument/2006/relationships/slideLayout" Target="../slideLayouts/slideLayout1.xml"/><Relationship Id="rId4" Type="http://schemas.openxmlformats.org/officeDocument/2006/relationships/image" Target="../media/image211.wmf"/></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5.jpeg"/></Relationships>
</file>

<file path=ppt/slides/_rels/slide72.xml.rels><?xml version="1.0" encoding="UTF-8" standalone="yes"?>
<Relationships xmlns="http://schemas.openxmlformats.org/package/2006/relationships"><Relationship Id="rId8" Type="http://schemas.openxmlformats.org/officeDocument/2006/relationships/image" Target="../media/image216.jpeg"/><Relationship Id="rId3" Type="http://schemas.openxmlformats.org/officeDocument/2006/relationships/oleObject" Target="../embeddings/oleObject232.bin"/><Relationship Id="rId7" Type="http://schemas.openxmlformats.org/officeDocument/2006/relationships/image" Target="../media/image215.jpe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214.emf"/><Relationship Id="rId5" Type="http://schemas.openxmlformats.org/officeDocument/2006/relationships/oleObject" Target="../embeddings/oleObject233.bin"/><Relationship Id="rId4" Type="http://schemas.openxmlformats.org/officeDocument/2006/relationships/image" Target="../media/image213.emf"/><Relationship Id="rId9" Type="http://schemas.openxmlformats.org/officeDocument/2006/relationships/image" Target="../media/image217.jpeg"/></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234.bin"/><Relationship Id="rId2" Type="http://schemas.openxmlformats.org/officeDocument/2006/relationships/notesSlide" Target="../notesSlides/notesSlide62.xml"/><Relationship Id="rId1" Type="http://schemas.openxmlformats.org/officeDocument/2006/relationships/slideLayout" Target="../slideLayouts/slideLayout1.xml"/><Relationship Id="rId4" Type="http://schemas.openxmlformats.org/officeDocument/2006/relationships/image" Target="../media/image218.emf"/></Relationships>
</file>

<file path=ppt/slides/_rels/slide74.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notesSlide" Target="../notesSlides/notesSlide63.xml"/><Relationship Id="rId1" Type="http://schemas.openxmlformats.org/officeDocument/2006/relationships/slideLayout" Target="../slideLayouts/slideLayout1.xml"/><Relationship Id="rId4" Type="http://schemas.openxmlformats.org/officeDocument/2006/relationships/image" Target="../media/image220.png"/></Relationships>
</file>

<file path=ppt/slides/_rels/slide75.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notesSlide" Target="../notesSlides/notesSlide64.xml"/><Relationship Id="rId1" Type="http://schemas.openxmlformats.org/officeDocument/2006/relationships/slideLayout" Target="../slideLayouts/slideLayout1.xml"/><Relationship Id="rId4" Type="http://schemas.openxmlformats.org/officeDocument/2006/relationships/image" Target="../media/image222.png"/></Relationships>
</file>

<file path=ppt/slides/_rels/slide7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wmf"/><Relationship Id="rId5" Type="http://schemas.openxmlformats.org/officeDocument/2006/relationships/oleObject" Target="../embeddings/oleObject8.bin"/><Relationship Id="rId4" Type="http://schemas.openxmlformats.org/officeDocument/2006/relationships/image" Target="../media/image12.wmf"/></Relationships>
</file>

<file path=ppt/slides/_rels/slide9.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10.bin"/><Relationship Id="rId7" Type="http://schemas.openxmlformats.org/officeDocument/2006/relationships/oleObject" Target="../embeddings/oleObject12.bin"/><Relationship Id="rId12" Type="http://schemas.openxmlformats.org/officeDocument/2006/relationships/image" Target="../media/image18.wmf"/><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wmf"/><Relationship Id="rId11" Type="http://schemas.openxmlformats.org/officeDocument/2006/relationships/oleObject" Target="../embeddings/oleObject14.bin"/><Relationship Id="rId5" Type="http://schemas.openxmlformats.org/officeDocument/2006/relationships/oleObject" Target="../embeddings/oleObject11.bin"/><Relationship Id="rId10" Type="http://schemas.openxmlformats.org/officeDocument/2006/relationships/image" Target="../media/image17.wmf"/><Relationship Id="rId4" Type="http://schemas.openxmlformats.org/officeDocument/2006/relationships/image" Target="../media/image14.wmf"/><Relationship Id="rId9" Type="http://schemas.openxmlformats.org/officeDocument/2006/relationships/oleObject" Target="../embeddings/oleObject13.bin"/></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1000" b="-1000"/>
          </a:stretch>
        </a:blipFill>
        <a:effectLst/>
      </p:bgPr>
    </p:bg>
    <p:spTree>
      <p:nvGrpSpPr>
        <p:cNvPr id="1" name=""/>
        <p:cNvGrpSpPr/>
        <p:nvPr/>
      </p:nvGrpSpPr>
      <p:grpSpPr>
        <a:xfrm>
          <a:off x="0" y="0"/>
          <a:ext cx="0" cy="0"/>
          <a:chOff x="0" y="0"/>
          <a:chExt cx="0" cy="0"/>
        </a:xfrm>
      </p:grpSpPr>
      <p:sp>
        <p:nvSpPr>
          <p:cNvPr id="7" name="Freeform 5"/>
          <p:cNvSpPr>
            <a:spLocks/>
          </p:cNvSpPr>
          <p:nvPr/>
        </p:nvSpPr>
        <p:spPr bwMode="auto">
          <a:xfrm>
            <a:off x="0" y="-792088"/>
            <a:ext cx="9142412" cy="2931790"/>
          </a:xfrm>
          <a:custGeom>
            <a:avLst/>
            <a:gdLst>
              <a:gd name="T0" fmla="*/ 16000 w 16000"/>
              <a:gd name="T1" fmla="*/ 4551 h 6546"/>
              <a:gd name="T2" fmla="*/ 8927 w 16000"/>
              <a:gd name="T3" fmla="*/ 6413 h 6546"/>
              <a:gd name="T4" fmla="*/ 7073 w 16000"/>
              <a:gd name="T5" fmla="*/ 6413 h 6546"/>
              <a:gd name="T6" fmla="*/ 0 w 16000"/>
              <a:gd name="T7" fmla="*/ 4551 h 6546"/>
              <a:gd name="T8" fmla="*/ 0 w 16000"/>
              <a:gd name="T9" fmla="*/ 0 h 6546"/>
              <a:gd name="T10" fmla="*/ 16000 w 16000"/>
              <a:gd name="T11" fmla="*/ 0 h 6546"/>
              <a:gd name="T12" fmla="*/ 16000 w 16000"/>
              <a:gd name="T13" fmla="*/ 4551 h 6546"/>
            </a:gdLst>
            <a:ahLst/>
            <a:cxnLst>
              <a:cxn ang="0">
                <a:pos x="T0" y="T1"/>
              </a:cxn>
              <a:cxn ang="0">
                <a:pos x="T2" y="T3"/>
              </a:cxn>
              <a:cxn ang="0">
                <a:pos x="T4" y="T5"/>
              </a:cxn>
              <a:cxn ang="0">
                <a:pos x="T6" y="T7"/>
              </a:cxn>
              <a:cxn ang="0">
                <a:pos x="T8" y="T9"/>
              </a:cxn>
              <a:cxn ang="0">
                <a:pos x="T10" y="T11"/>
              </a:cxn>
              <a:cxn ang="0">
                <a:pos x="T12" y="T13"/>
              </a:cxn>
            </a:cxnLst>
            <a:rect l="0" t="0" r="r" b="b"/>
            <a:pathLst>
              <a:path w="16000" h="6546">
                <a:moveTo>
                  <a:pt x="16000" y="4551"/>
                </a:moveTo>
                <a:lnTo>
                  <a:pt x="8927" y="6413"/>
                </a:lnTo>
                <a:cubicBezTo>
                  <a:pt x="8419" y="6546"/>
                  <a:pt x="7583" y="6540"/>
                  <a:pt x="7073" y="6413"/>
                </a:cubicBezTo>
                <a:lnTo>
                  <a:pt x="0" y="4551"/>
                </a:lnTo>
                <a:lnTo>
                  <a:pt x="0" y="0"/>
                </a:lnTo>
                <a:lnTo>
                  <a:pt x="16000" y="0"/>
                </a:lnTo>
                <a:lnTo>
                  <a:pt x="16000" y="4551"/>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0" name="Freeform 6"/>
          <p:cNvSpPr>
            <a:spLocks/>
          </p:cNvSpPr>
          <p:nvPr/>
        </p:nvSpPr>
        <p:spPr bwMode="auto">
          <a:xfrm>
            <a:off x="0" y="4659982"/>
            <a:ext cx="9142412" cy="485305"/>
          </a:xfrm>
          <a:custGeom>
            <a:avLst/>
            <a:gdLst>
              <a:gd name="T0" fmla="*/ 16000 w 16000"/>
              <a:gd name="T1" fmla="*/ 1182 h 1489"/>
              <a:gd name="T2" fmla="*/ 8927 w 16000"/>
              <a:gd name="T3" fmla="*/ 79 h 1489"/>
              <a:gd name="T4" fmla="*/ 7073 w 16000"/>
              <a:gd name="T5" fmla="*/ 79 h 1489"/>
              <a:gd name="T6" fmla="*/ 0 w 16000"/>
              <a:gd name="T7" fmla="*/ 1182 h 1489"/>
              <a:gd name="T8" fmla="*/ 0 w 16000"/>
              <a:gd name="T9" fmla="*/ 1489 h 1489"/>
              <a:gd name="T10" fmla="*/ 16000 w 16000"/>
              <a:gd name="T11" fmla="*/ 1489 h 1489"/>
              <a:gd name="T12" fmla="*/ 16000 w 16000"/>
              <a:gd name="T13" fmla="*/ 1182 h 1489"/>
            </a:gdLst>
            <a:ahLst/>
            <a:cxnLst>
              <a:cxn ang="0">
                <a:pos x="T0" y="T1"/>
              </a:cxn>
              <a:cxn ang="0">
                <a:pos x="T2" y="T3"/>
              </a:cxn>
              <a:cxn ang="0">
                <a:pos x="T4" y="T5"/>
              </a:cxn>
              <a:cxn ang="0">
                <a:pos x="T6" y="T7"/>
              </a:cxn>
              <a:cxn ang="0">
                <a:pos x="T8" y="T9"/>
              </a:cxn>
              <a:cxn ang="0">
                <a:pos x="T10" y="T11"/>
              </a:cxn>
              <a:cxn ang="0">
                <a:pos x="T12" y="T13"/>
              </a:cxn>
            </a:cxnLst>
            <a:rect l="0" t="0" r="r" b="b"/>
            <a:pathLst>
              <a:path w="16000" h="1489">
                <a:moveTo>
                  <a:pt x="16000" y="1182"/>
                </a:moveTo>
                <a:lnTo>
                  <a:pt x="8927" y="79"/>
                </a:lnTo>
                <a:cubicBezTo>
                  <a:pt x="8417" y="0"/>
                  <a:pt x="7583" y="0"/>
                  <a:pt x="7073" y="79"/>
                </a:cubicBezTo>
                <a:lnTo>
                  <a:pt x="0" y="1182"/>
                </a:lnTo>
                <a:lnTo>
                  <a:pt x="0" y="1489"/>
                </a:lnTo>
                <a:lnTo>
                  <a:pt x="16000" y="1489"/>
                </a:lnTo>
                <a:lnTo>
                  <a:pt x="16000" y="1182"/>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1" name="Freeform 7"/>
          <p:cNvSpPr>
            <a:spLocks/>
          </p:cNvSpPr>
          <p:nvPr/>
        </p:nvSpPr>
        <p:spPr bwMode="auto">
          <a:xfrm>
            <a:off x="0" y="-792000"/>
            <a:ext cx="9142412" cy="2880000"/>
          </a:xfrm>
          <a:custGeom>
            <a:avLst/>
            <a:gdLst>
              <a:gd name="T0" fmla="*/ 16000 w 16000"/>
              <a:gd name="T1" fmla="*/ 4535 h 6379"/>
              <a:gd name="T2" fmla="*/ 8927 w 16000"/>
              <a:gd name="T3" fmla="*/ 6255 h 6379"/>
              <a:gd name="T4" fmla="*/ 7073 w 16000"/>
              <a:gd name="T5" fmla="*/ 6255 h 6379"/>
              <a:gd name="T6" fmla="*/ 0 w 16000"/>
              <a:gd name="T7" fmla="*/ 4535 h 6379"/>
              <a:gd name="T8" fmla="*/ 0 w 16000"/>
              <a:gd name="T9" fmla="*/ 0 h 6379"/>
              <a:gd name="T10" fmla="*/ 16000 w 16000"/>
              <a:gd name="T11" fmla="*/ 0 h 6379"/>
              <a:gd name="T12" fmla="*/ 16000 w 16000"/>
              <a:gd name="T13" fmla="*/ 4535 h 6379"/>
            </a:gdLst>
            <a:ahLst/>
            <a:cxnLst>
              <a:cxn ang="0">
                <a:pos x="T0" y="T1"/>
              </a:cxn>
              <a:cxn ang="0">
                <a:pos x="T2" y="T3"/>
              </a:cxn>
              <a:cxn ang="0">
                <a:pos x="T4" y="T5"/>
              </a:cxn>
              <a:cxn ang="0">
                <a:pos x="T6" y="T7"/>
              </a:cxn>
              <a:cxn ang="0">
                <a:pos x="T8" y="T9"/>
              </a:cxn>
              <a:cxn ang="0">
                <a:pos x="T10" y="T11"/>
              </a:cxn>
              <a:cxn ang="0">
                <a:pos x="T12" y="T13"/>
              </a:cxn>
            </a:cxnLst>
            <a:rect l="0" t="0" r="r" b="b"/>
            <a:pathLst>
              <a:path w="16000" h="6379">
                <a:moveTo>
                  <a:pt x="16000" y="4535"/>
                </a:moveTo>
                <a:lnTo>
                  <a:pt x="8927" y="6255"/>
                </a:lnTo>
                <a:cubicBezTo>
                  <a:pt x="8417" y="6379"/>
                  <a:pt x="7583" y="6379"/>
                  <a:pt x="7073" y="6255"/>
                </a:cubicBezTo>
                <a:lnTo>
                  <a:pt x="0" y="4535"/>
                </a:lnTo>
                <a:lnTo>
                  <a:pt x="0" y="0"/>
                </a:lnTo>
                <a:lnTo>
                  <a:pt x="16000" y="0"/>
                </a:lnTo>
                <a:lnTo>
                  <a:pt x="16000" y="4535"/>
                </a:lnTo>
                <a:close/>
              </a:path>
            </a:pathLst>
          </a:custGeom>
          <a:blipFill>
            <a:blip r:embed="rId4"/>
            <a:srcRect/>
            <a:stretch>
              <a:fillRect t="-720" b="720"/>
            </a:stretch>
          </a:blipFill>
          <a:ln>
            <a:noFill/>
          </a:ln>
        </p:spPr>
        <p:txBody>
          <a:bodyPr vert="horz" wrap="square" lIns="81628" tIns="40814" rIns="81628" bIns="40814" numCol="1" anchor="t" anchorCtr="0" compatLnSpc="1">
            <a:prstTxWarp prst="textNoShape">
              <a:avLst/>
            </a:prstTxWarp>
          </a:bodyPr>
          <a:lstStyle/>
          <a:p>
            <a:endParaRPr lang="zh-CN" altLang="en-US"/>
          </a:p>
        </p:txBody>
      </p:sp>
      <p:sp>
        <p:nvSpPr>
          <p:cNvPr id="12" name="Freeform 8"/>
          <p:cNvSpPr>
            <a:spLocks/>
          </p:cNvSpPr>
          <p:nvPr/>
        </p:nvSpPr>
        <p:spPr bwMode="auto">
          <a:xfrm>
            <a:off x="0" y="4760916"/>
            <a:ext cx="9142412" cy="384372"/>
          </a:xfrm>
          <a:custGeom>
            <a:avLst/>
            <a:gdLst>
              <a:gd name="T0" fmla="*/ 16000 w 16000"/>
              <a:gd name="T1" fmla="*/ 1053 h 1327"/>
              <a:gd name="T2" fmla="*/ 8927 w 16000"/>
              <a:gd name="T3" fmla="*/ 71 h 1327"/>
              <a:gd name="T4" fmla="*/ 7073 w 16000"/>
              <a:gd name="T5" fmla="*/ 71 h 1327"/>
              <a:gd name="T6" fmla="*/ 0 w 16000"/>
              <a:gd name="T7" fmla="*/ 1053 h 1327"/>
              <a:gd name="T8" fmla="*/ 0 w 16000"/>
              <a:gd name="T9" fmla="*/ 1327 h 1327"/>
              <a:gd name="T10" fmla="*/ 16000 w 16000"/>
              <a:gd name="T11" fmla="*/ 1327 h 1327"/>
              <a:gd name="T12" fmla="*/ 16000 w 16000"/>
              <a:gd name="T13" fmla="*/ 1053 h 1327"/>
            </a:gdLst>
            <a:ahLst/>
            <a:cxnLst>
              <a:cxn ang="0">
                <a:pos x="T0" y="T1"/>
              </a:cxn>
              <a:cxn ang="0">
                <a:pos x="T2" y="T3"/>
              </a:cxn>
              <a:cxn ang="0">
                <a:pos x="T4" y="T5"/>
              </a:cxn>
              <a:cxn ang="0">
                <a:pos x="T6" y="T7"/>
              </a:cxn>
              <a:cxn ang="0">
                <a:pos x="T8" y="T9"/>
              </a:cxn>
              <a:cxn ang="0">
                <a:pos x="T10" y="T11"/>
              </a:cxn>
              <a:cxn ang="0">
                <a:pos x="T12" y="T13"/>
              </a:cxn>
            </a:cxnLst>
            <a:rect l="0" t="0" r="r" b="b"/>
            <a:pathLst>
              <a:path w="16000" h="1327">
                <a:moveTo>
                  <a:pt x="16000" y="1053"/>
                </a:moveTo>
                <a:lnTo>
                  <a:pt x="8927" y="71"/>
                </a:lnTo>
                <a:cubicBezTo>
                  <a:pt x="8417" y="0"/>
                  <a:pt x="7583" y="0"/>
                  <a:pt x="7073" y="71"/>
                </a:cubicBezTo>
                <a:lnTo>
                  <a:pt x="0" y="1053"/>
                </a:lnTo>
                <a:lnTo>
                  <a:pt x="0" y="1327"/>
                </a:lnTo>
                <a:lnTo>
                  <a:pt x="16000" y="1327"/>
                </a:lnTo>
                <a:lnTo>
                  <a:pt x="16000" y="1053"/>
                </a:lnTo>
                <a:close/>
              </a:path>
            </a:pathLst>
          </a:custGeom>
          <a:solidFill>
            <a:srgbClr val="2B55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9" name="Rectangle 3"/>
          <p:cNvSpPr txBox="1">
            <a:spLocks noChangeArrowheads="1"/>
          </p:cNvSpPr>
          <p:nvPr/>
        </p:nvSpPr>
        <p:spPr bwMode="auto">
          <a:xfrm>
            <a:off x="324266" y="2427734"/>
            <a:ext cx="8423473"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600" b="1">
                <a:solidFill>
                  <a:schemeClr val="accent1"/>
                </a:solidFill>
                <a:latin typeface="+mj-ea"/>
              </a:rPr>
              <a:t>通信系统建模仿真</a:t>
            </a:r>
            <a:endParaRPr lang="en-US" altLang="zh-CN" sz="3600" b="1" dirty="0">
              <a:solidFill>
                <a:schemeClr val="accent1"/>
              </a:solidFill>
              <a:latin typeface="+mj-ea"/>
            </a:endParaRPr>
          </a:p>
          <a:p>
            <a:pPr algn="ctr">
              <a:lnSpc>
                <a:spcPct val="150000"/>
              </a:lnSpc>
            </a:pPr>
            <a:r>
              <a:rPr lang="zh-CN" altLang="en-US" sz="2000" b="1" dirty="0">
                <a:solidFill>
                  <a:srgbClr val="C00000"/>
                </a:solidFill>
                <a:latin typeface="+mj-ea"/>
              </a:rPr>
              <a:t>第三专题（</a:t>
            </a:r>
            <a:r>
              <a:rPr lang="en-US" altLang="zh-CN" sz="2000" b="1" dirty="0">
                <a:solidFill>
                  <a:srgbClr val="C00000"/>
                </a:solidFill>
                <a:latin typeface="+mj-ea"/>
              </a:rPr>
              <a:t>2</a:t>
            </a:r>
            <a:r>
              <a:rPr lang="zh-CN" altLang="en-US" sz="2000" b="1" dirty="0">
                <a:solidFill>
                  <a:srgbClr val="C00000"/>
                </a:solidFill>
                <a:latin typeface="+mj-ea"/>
              </a:rPr>
              <a:t>）通信实践应用（通信仿真中的参数与性能估计）</a:t>
            </a:r>
            <a:endParaRPr lang="zh-CN" altLang="zh-CN" sz="2000" b="1" dirty="0">
              <a:solidFill>
                <a:srgbClr val="C00000"/>
              </a:solidFill>
              <a:latin typeface="+mj-ea"/>
            </a:endParaRPr>
          </a:p>
        </p:txBody>
      </p:sp>
      <p:sp>
        <p:nvSpPr>
          <p:cNvPr id="23" name="TextBox 22"/>
          <p:cNvSpPr txBox="1"/>
          <p:nvPr/>
        </p:nvSpPr>
        <p:spPr>
          <a:xfrm>
            <a:off x="3620285" y="3655873"/>
            <a:ext cx="1800212" cy="297869"/>
          </a:xfrm>
          <a:prstGeom prst="rect">
            <a:avLst/>
          </a:prstGeom>
          <a:solidFill>
            <a:schemeClr val="tx1"/>
          </a:solidFill>
        </p:spPr>
        <p:txBody>
          <a:bodyPr wrap="square" lIns="81628" tIns="40814" rIns="81628" bIns="40814" rtlCol="0">
            <a:spAutoFit/>
          </a:bodyPr>
          <a:lstStyle/>
          <a:p>
            <a:pPr algn="ctr"/>
            <a:r>
              <a:rPr lang="zh-CN" altLang="en-US" sz="1400" dirty="0">
                <a:solidFill>
                  <a:schemeClr val="accent2"/>
                </a:solidFill>
                <a:latin typeface="+mj-ea"/>
                <a:ea typeface="+mj-ea"/>
              </a:rPr>
              <a:t>陈树新     教授</a:t>
            </a:r>
          </a:p>
        </p:txBody>
      </p:sp>
    </p:spTree>
    <p:extLst>
      <p:ext uri="{BB962C8B-B14F-4D97-AF65-F5344CB8AC3E}">
        <p14:creationId xmlns:p14="http://schemas.microsoft.com/office/powerpoint/2010/main" val="2227657781"/>
      </p:ext>
    </p:extLst>
  </p:cSld>
  <p:clrMapOvr>
    <a:masterClrMapping/>
  </p:clrMapOvr>
  <mc:AlternateContent xmlns:mc="http://schemas.openxmlformats.org/markup-compatibility/2006" xmlns:p14="http://schemas.microsoft.com/office/powerpoint/2010/main">
    <mc:Choice Requires="p14">
      <p:transition p14:dur="0" advTm="6184"/>
    </mc:Choice>
    <mc:Fallback xmlns="">
      <p:transition advTm="61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2"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right)">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9" grpId="0"/>
      <p:bldP spid="23" grpId="0" animBg="1"/>
    </p:bldLst>
  </p:timing>
  <p:extLst>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771550"/>
            <a:ext cx="8136906" cy="2862322"/>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时间置信积：</a:t>
            </a:r>
            <a:r>
              <a:rPr lang="zh-CN" altLang="en-US" sz="2000" kern="0" dirty="0">
                <a:solidFill>
                  <a:schemeClr val="bg1">
                    <a:lumMod val="50000"/>
                  </a:schemeClr>
                </a:solidFill>
                <a:latin typeface="微软雅黑"/>
                <a:ea typeface="微软雅黑"/>
              </a:rPr>
              <a:t>样本总数</a:t>
            </a:r>
            <a:r>
              <a:rPr lang="en-US" altLang="zh-CN" sz="2000" kern="0" dirty="0">
                <a:solidFill>
                  <a:schemeClr val="bg1">
                    <a:lumMod val="50000"/>
                  </a:schemeClr>
                </a:solidFill>
                <a:latin typeface="微软雅黑"/>
                <a:ea typeface="微软雅黑"/>
              </a:rPr>
              <a:t>N</a:t>
            </a:r>
            <a:r>
              <a:rPr lang="zh-CN" altLang="en-US" sz="2000" kern="0" dirty="0">
                <a:solidFill>
                  <a:schemeClr val="bg1">
                    <a:lumMod val="50000"/>
                  </a:schemeClr>
                </a:solidFill>
                <a:latin typeface="微软雅黑"/>
                <a:ea typeface="微软雅黑"/>
              </a:rPr>
              <a:t>与估计器方差的乘积，</a:t>
            </a:r>
            <a:r>
              <a:rPr lang="zh-CN" altLang="en-US" sz="2000" kern="0" dirty="0">
                <a:solidFill>
                  <a:srgbClr val="0093B0">
                    <a:lumMod val="50000"/>
                  </a:srgbClr>
                </a:solidFill>
                <a:latin typeface="微软雅黑"/>
                <a:ea typeface="微软雅黑"/>
              </a:rPr>
              <a:t>它是是估计器“可靠性”与观测“时间”之间的折衷，在不同估计方法比较时，这是一个非常有用的量。</a:t>
            </a: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归一化测量：</a:t>
            </a:r>
            <a:r>
              <a:rPr lang="zh-CN" altLang="en-US" sz="2000" kern="0" dirty="0">
                <a:solidFill>
                  <a:schemeClr val="bg1">
                    <a:lumMod val="50000"/>
                  </a:schemeClr>
                </a:solidFill>
                <a:latin typeface="微软雅黑"/>
                <a:ea typeface="微软雅黑"/>
              </a:rPr>
              <a:t>将评价指标参数的真值，或者估计值，进行归一化处理，能够真实评价估计器的性能，例如，相对估计器的标准差归一化处理后就可以表示成</a:t>
            </a:r>
            <a:endParaRPr lang="en-US" altLang="zh-CN" sz="2000" kern="0" dirty="0">
              <a:solidFill>
                <a:srgbClr val="0093B0">
                  <a:lumMod val="50000"/>
                </a:srgbClr>
              </a:solidFill>
              <a:latin typeface="微软雅黑"/>
              <a:ea typeface="微软雅黑"/>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仿真估计的基本概念</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性能描述</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687242517"/>
              </p:ext>
            </p:extLst>
          </p:nvPr>
        </p:nvGraphicFramePr>
        <p:xfrm>
          <a:off x="3599392" y="1796790"/>
          <a:ext cx="990635" cy="342912"/>
        </p:xfrm>
        <a:graphic>
          <a:graphicData uri="http://schemas.openxmlformats.org/presentationml/2006/ole">
            <mc:AlternateContent xmlns:mc="http://schemas.openxmlformats.org/markup-compatibility/2006">
              <mc:Choice xmlns:v="urn:schemas-microsoft-com:vml" Requires="v">
                <p:oleObj name="公式" r:id="rId3" imgW="660400" imgH="228600" progId="Equation.3">
                  <p:embed/>
                </p:oleObj>
              </mc:Choice>
              <mc:Fallback>
                <p:oleObj name="公式" r:id="rId3" imgW="660400" imgH="2286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9392" y="1796790"/>
                        <a:ext cx="990635" cy="342912"/>
                      </a:xfrm>
                      <a:prstGeom prst="rect">
                        <a:avLst/>
                      </a:prstGeom>
                      <a:noFill/>
                    </p:spPr>
                  </p:pic>
                </p:oleObj>
              </mc:Fallback>
            </mc:AlternateContent>
          </a:graphicData>
        </a:graphic>
      </p:graphicFrame>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 name="对象 19"/>
          <p:cNvGraphicFramePr>
            <a:graphicFrameLocks noChangeAspect="1"/>
          </p:cNvGraphicFramePr>
          <p:nvPr>
            <p:extLst>
              <p:ext uri="{D42A27DB-BD31-4B8C-83A1-F6EECF244321}">
                <p14:modId xmlns:p14="http://schemas.microsoft.com/office/powerpoint/2010/main" val="43232397"/>
              </p:ext>
            </p:extLst>
          </p:nvPr>
        </p:nvGraphicFramePr>
        <p:xfrm>
          <a:off x="3707904" y="3147814"/>
          <a:ext cx="782094" cy="414050"/>
        </p:xfrm>
        <a:graphic>
          <a:graphicData uri="http://schemas.openxmlformats.org/presentationml/2006/ole">
            <mc:AlternateContent xmlns:mc="http://schemas.openxmlformats.org/markup-compatibility/2006">
              <mc:Choice xmlns:v="urn:schemas-microsoft-com:vml" Requires="v">
                <p:oleObj name="公式" r:id="rId5" imgW="431613" imgH="228501" progId="Equation.3">
                  <p:embed/>
                </p:oleObj>
              </mc:Choice>
              <mc:Fallback>
                <p:oleObj name="公式" r:id="rId5" imgW="431613" imgH="228501"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7904" y="3147814"/>
                        <a:ext cx="782094" cy="414050"/>
                      </a:xfrm>
                      <a:prstGeom prst="rect">
                        <a:avLst/>
                      </a:prstGeom>
                      <a:noFill/>
                    </p:spPr>
                  </p:pic>
                </p:oleObj>
              </mc:Fallback>
            </mc:AlternateContent>
          </a:graphicData>
        </a:graphic>
      </p:graphicFrame>
    </p:spTree>
    <p:extLst>
      <p:ext uri="{BB962C8B-B14F-4D97-AF65-F5344CB8AC3E}">
        <p14:creationId xmlns:p14="http://schemas.microsoft.com/office/powerpoint/2010/main" val="186836855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2" y="2702097"/>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8" y="2758156"/>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1" cy="676049"/>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3" y="3278161"/>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8" y="3334221"/>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3854225"/>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84308" y="3910285"/>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5</a:t>
              </a:r>
              <a:endParaRPr lang="zh-CN" altLang="en-US" sz="2400" b="1" dirty="0">
                <a:solidFill>
                  <a:srgbClr val="205867"/>
                </a:solidFill>
                <a:latin typeface="微软雅黑"/>
                <a:ea typeface="微软雅黑"/>
              </a:endParaRPr>
            </a:p>
          </p:txBody>
        </p:sp>
      </p:grpSp>
      <p:sp>
        <p:nvSpPr>
          <p:cNvPr id="54" name="Freeform 10"/>
          <p:cNvSpPr>
            <a:spLocks noChangeAspect="1"/>
          </p:cNvSpPr>
          <p:nvPr/>
        </p:nvSpPr>
        <p:spPr bwMode="auto">
          <a:xfrm>
            <a:off x="3779912" y="2126038"/>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8" y="2182098"/>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2</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572000" y="2744483"/>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概率密度和分布函数估计</a:t>
            </a:r>
          </a:p>
        </p:txBody>
      </p:sp>
      <p:sp>
        <p:nvSpPr>
          <p:cNvPr id="59" name="TextBox 58"/>
          <p:cNvSpPr txBox="1">
            <a:spLocks noChangeAspect="1"/>
          </p:cNvSpPr>
          <p:nvPr/>
        </p:nvSpPr>
        <p:spPr>
          <a:xfrm>
            <a:off x="4587179" y="3320547"/>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功率谱密度的估计</a:t>
            </a:r>
          </a:p>
        </p:txBody>
      </p:sp>
      <p:sp>
        <p:nvSpPr>
          <p:cNvPr id="60" name="TextBox 59"/>
          <p:cNvSpPr txBox="1">
            <a:spLocks noChangeAspect="1"/>
          </p:cNvSpPr>
          <p:nvPr/>
        </p:nvSpPr>
        <p:spPr>
          <a:xfrm>
            <a:off x="4587179" y="3896611"/>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时延和相位估计</a:t>
            </a:r>
          </a:p>
        </p:txBody>
      </p:sp>
      <p:sp>
        <p:nvSpPr>
          <p:cNvPr id="61" name="TextBox 60"/>
          <p:cNvSpPr txBox="1">
            <a:spLocks noChangeAspect="1"/>
          </p:cNvSpPr>
          <p:nvPr/>
        </p:nvSpPr>
        <p:spPr>
          <a:xfrm>
            <a:off x="4587180" y="2126033"/>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平均电平和功率估计</a:t>
            </a:r>
          </a:p>
        </p:txBody>
      </p:sp>
      <p:sp>
        <p:nvSpPr>
          <p:cNvPr id="4" name="矩形 3"/>
          <p:cNvSpPr/>
          <p:nvPr/>
        </p:nvSpPr>
        <p:spPr>
          <a:xfrm>
            <a:off x="683569" y="627534"/>
            <a:ext cx="7488830" cy="523220"/>
          </a:xfrm>
          <a:prstGeom prst="rect">
            <a:avLst/>
          </a:prstGeom>
        </p:spPr>
        <p:txBody>
          <a:bodyPr wrap="square">
            <a:spAutoFit/>
          </a:bodyPr>
          <a:lstStyle/>
          <a:p>
            <a:pPr algn="ctr"/>
            <a:r>
              <a:rPr lang="zh-CN" altLang="en-US" sz="2800" dirty="0">
                <a:solidFill>
                  <a:srgbClr val="C00000"/>
                </a:solidFill>
                <a:latin typeface="微软雅黑"/>
                <a:ea typeface="微软雅黑"/>
              </a:rPr>
              <a:t>第三专题（</a:t>
            </a:r>
            <a:r>
              <a:rPr lang="en-US" altLang="zh-CN" sz="2800" dirty="0">
                <a:solidFill>
                  <a:srgbClr val="C00000"/>
                </a:solidFill>
                <a:latin typeface="微软雅黑"/>
                <a:ea typeface="微软雅黑"/>
              </a:rPr>
              <a:t>2</a:t>
            </a:r>
            <a:r>
              <a:rPr lang="zh-CN" altLang="en-US" sz="2800" dirty="0">
                <a:solidFill>
                  <a:srgbClr val="C00000"/>
                </a:solidFill>
                <a:latin typeface="微软雅黑"/>
                <a:ea typeface="微软雅黑"/>
              </a:rPr>
              <a:t>）通信仿真中的参数与性能估计</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34895" y="1758181"/>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568" y="1347974"/>
            <a:ext cx="2276527" cy="3240000"/>
          </a:xfrm>
          <a:prstGeom prst="rect">
            <a:avLst/>
          </a:prstGeom>
        </p:spPr>
      </p:pic>
      <p:sp>
        <p:nvSpPr>
          <p:cNvPr id="29" name="Freeform 10"/>
          <p:cNvSpPr>
            <a:spLocks noChangeAspect="1"/>
          </p:cNvSpPr>
          <p:nvPr/>
        </p:nvSpPr>
        <p:spPr bwMode="auto">
          <a:xfrm>
            <a:off x="3779912" y="1549974"/>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30" name="组合 29"/>
          <p:cNvGrpSpPr>
            <a:grpSpLocks noChangeAspect="1"/>
          </p:cNvGrpSpPr>
          <p:nvPr/>
        </p:nvGrpSpPr>
        <p:grpSpPr>
          <a:xfrm>
            <a:off x="3884308" y="1606034"/>
            <a:ext cx="406093" cy="461665"/>
            <a:chOff x="5667375" y="791156"/>
            <a:chExt cx="594672" cy="676050"/>
          </a:xfrm>
        </p:grpSpPr>
        <p:sp>
          <p:nvSpPr>
            <p:cNvPr id="31"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33" name="TextBox 3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1</a:t>
              </a:r>
              <a:endParaRPr lang="zh-CN" altLang="en-US" sz="2400" b="1" dirty="0">
                <a:solidFill>
                  <a:srgbClr val="205867"/>
                </a:solidFill>
                <a:latin typeface="微软雅黑"/>
                <a:ea typeface="微软雅黑"/>
              </a:endParaRPr>
            </a:p>
          </p:txBody>
        </p:sp>
      </p:grpSp>
      <p:sp>
        <p:nvSpPr>
          <p:cNvPr id="34" name="TextBox 33"/>
          <p:cNvSpPr txBox="1">
            <a:spLocks noChangeAspect="1"/>
          </p:cNvSpPr>
          <p:nvPr/>
        </p:nvSpPr>
        <p:spPr>
          <a:xfrm>
            <a:off x="4587180" y="1549969"/>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仿真估计的基本概念</a:t>
            </a:r>
          </a:p>
        </p:txBody>
      </p:sp>
    </p:spTree>
    <p:extLst>
      <p:ext uri="{BB962C8B-B14F-4D97-AF65-F5344CB8AC3E}">
        <p14:creationId xmlns:p14="http://schemas.microsoft.com/office/powerpoint/2010/main" val="24426775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771550"/>
            <a:ext cx="8064898" cy="4247317"/>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估计器的形式（离散）：</a:t>
            </a:r>
            <a:r>
              <a:rPr lang="zh-CN" altLang="en-US" sz="2000" kern="0" dirty="0">
                <a:solidFill>
                  <a:srgbClr val="0093B0">
                    <a:lumMod val="50000"/>
                  </a:srgbClr>
                </a:solidFill>
                <a:latin typeface="微软雅黑"/>
                <a:ea typeface="微软雅黑"/>
              </a:rPr>
              <a:t>实际上就是对采样值求平均计算 。</a:t>
            </a:r>
          </a:p>
          <a:p>
            <a:pPr marL="450850" indent="-450850">
              <a:lnSpc>
                <a:spcPct val="200000"/>
              </a:lnSpc>
              <a:buFont typeface="Wingdings" pitchFamily="2" charset="2"/>
              <a:buChar char="p"/>
            </a:pP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估计器的期望值：</a:t>
            </a:r>
            <a:r>
              <a:rPr lang="zh-CN" altLang="en-US" sz="2000" kern="0" dirty="0">
                <a:solidFill>
                  <a:srgbClr val="0093B0">
                    <a:lumMod val="50000"/>
                  </a:srgbClr>
                </a:solidFill>
                <a:latin typeface="微软雅黑"/>
                <a:ea typeface="微软雅黑"/>
              </a:rPr>
              <a:t>假设其具有平稳特性，均值可以表示为</a:t>
            </a:r>
            <a:endParaRPr lang="en-US" altLang="zh-CN" sz="2000" kern="0" dirty="0">
              <a:solidFill>
                <a:srgbClr val="0093B0">
                  <a:lumMod val="50000"/>
                </a:srgbClr>
              </a:solidFill>
              <a:latin typeface="微软雅黑"/>
              <a:ea typeface="微软雅黑"/>
            </a:endParaRPr>
          </a:p>
          <a:p>
            <a:pPr marL="450850" indent="-450850">
              <a:lnSpc>
                <a:spcPct val="200000"/>
              </a:lnSpc>
              <a:buFont typeface="Wingdings" pitchFamily="2" charset="2"/>
              <a:buChar char="p"/>
            </a:pP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0093B0">
                    <a:lumMod val="50000"/>
                  </a:srgbClr>
                </a:solidFill>
                <a:latin typeface="微软雅黑"/>
                <a:ea typeface="微软雅黑"/>
              </a:rPr>
              <a:t>对于连续过程均值的估计值可以表示为                           等价</a:t>
            </a:r>
            <a:endParaRPr lang="en-US" altLang="zh-CN" sz="2000" kern="0" dirty="0">
              <a:solidFill>
                <a:srgbClr val="0093B0">
                  <a:lumMod val="50000"/>
                </a:srgbClr>
              </a:solidFill>
              <a:latin typeface="微软雅黑"/>
              <a:ea typeface="微软雅黑"/>
            </a:endParaRPr>
          </a:p>
          <a:p>
            <a:pPr marL="450850" indent="-450850">
              <a:lnSpc>
                <a:spcPct val="200000"/>
              </a:lnSpc>
              <a:buFont typeface="Wingdings" pitchFamily="2" charset="2"/>
              <a:buChar char="p"/>
            </a:pP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结论：</a:t>
            </a:r>
            <a:r>
              <a:rPr lang="zh-CN" altLang="en-US" sz="2000" kern="0" dirty="0">
                <a:solidFill>
                  <a:srgbClr val="0093B0">
                    <a:lumMod val="50000"/>
                  </a:srgbClr>
                </a:solidFill>
                <a:latin typeface="微软雅黑"/>
                <a:ea typeface="微软雅黑"/>
              </a:rPr>
              <a:t>对于平稳随机过程，无论是连续时间过程的平均值或者离散的平均值，对应的统计平均值是一样的。</a:t>
            </a:r>
            <a:r>
              <a:rPr lang="zh-CN" altLang="en-US" sz="2000" kern="0" dirty="0">
                <a:solidFill>
                  <a:srgbClr val="C00000"/>
                </a:solidFill>
                <a:latin typeface="微软雅黑"/>
                <a:ea typeface="微软雅黑"/>
              </a:rPr>
              <a:t>结果的有效性和可用性</a:t>
            </a:r>
            <a:r>
              <a:rPr lang="zh-CN" altLang="en-US" sz="2000" kern="0" dirty="0">
                <a:solidFill>
                  <a:srgbClr val="0093B0">
                    <a:lumMod val="50000"/>
                  </a:srgbClr>
                </a:solidFill>
                <a:latin typeface="微软雅黑"/>
                <a:ea typeface="微软雅黑"/>
              </a:rPr>
              <a:t>。</a:t>
            </a: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平均电平和功率估计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平均电平估计</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73495610"/>
              </p:ext>
            </p:extLst>
          </p:nvPr>
        </p:nvGraphicFramePr>
        <p:xfrm>
          <a:off x="3275856" y="1262168"/>
          <a:ext cx="1368151" cy="661510"/>
        </p:xfrm>
        <a:graphic>
          <a:graphicData uri="http://schemas.openxmlformats.org/presentationml/2006/ole">
            <mc:AlternateContent xmlns:mc="http://schemas.openxmlformats.org/markup-compatibility/2006">
              <mc:Choice xmlns:v="urn:schemas-microsoft-com:vml" Requires="v">
                <p:oleObj r:id="rId3" imgW="863225" imgH="418918" progId="Equation.3">
                  <p:embed/>
                </p:oleObj>
              </mc:Choice>
              <mc:Fallback>
                <p:oleObj r:id="rId3" imgW="863225" imgH="418918"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5856" y="1262168"/>
                        <a:ext cx="1368151" cy="661510"/>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866130937"/>
              </p:ext>
            </p:extLst>
          </p:nvPr>
        </p:nvGraphicFramePr>
        <p:xfrm>
          <a:off x="1979712" y="2315313"/>
          <a:ext cx="4895894" cy="688485"/>
        </p:xfrm>
        <a:graphic>
          <a:graphicData uri="http://schemas.openxmlformats.org/presentationml/2006/ole">
            <mc:AlternateContent xmlns:mc="http://schemas.openxmlformats.org/markup-compatibility/2006">
              <mc:Choice xmlns:v="urn:schemas-microsoft-com:vml" Requires="v">
                <p:oleObj name="Equation" r:id="rId5" imgW="3149600" imgH="444500" progId="Equation.3">
                  <p:embed/>
                </p:oleObj>
              </mc:Choice>
              <mc:Fallback>
                <p:oleObj name="Equation" r:id="rId5" imgW="3149600" imgH="44450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9712" y="2315313"/>
                        <a:ext cx="4895894" cy="688485"/>
                      </a:xfrm>
                      <a:prstGeom prst="rect">
                        <a:avLst/>
                      </a:prstGeom>
                      <a:noFill/>
                      <a:ln>
                        <a:noFill/>
                      </a:ln>
                    </p:spPr>
                  </p:pic>
                </p:oleObj>
              </mc:Fallback>
            </mc:AlternateContent>
          </a:graphicData>
        </a:graphic>
      </p:graphicFrame>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692187729"/>
              </p:ext>
            </p:extLst>
          </p:nvPr>
        </p:nvGraphicFramePr>
        <p:xfrm>
          <a:off x="1979712" y="3407976"/>
          <a:ext cx="1516974" cy="531926"/>
        </p:xfrm>
        <a:graphic>
          <a:graphicData uri="http://schemas.openxmlformats.org/presentationml/2006/ole">
            <mc:AlternateContent xmlns:mc="http://schemas.openxmlformats.org/markup-compatibility/2006">
              <mc:Choice xmlns:v="urn:schemas-microsoft-com:vml" Requires="v">
                <p:oleObj name="公式" r:id="rId7" imgW="977476" imgH="342751" progId="Equation.3">
                  <p:embed/>
                </p:oleObj>
              </mc:Choice>
              <mc:Fallback>
                <p:oleObj name="公式" r:id="rId7" imgW="977476" imgH="342751"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79712" y="3407976"/>
                        <a:ext cx="1516974" cy="531926"/>
                      </a:xfrm>
                      <a:prstGeom prst="rect">
                        <a:avLst/>
                      </a:prstGeom>
                      <a:noFill/>
                    </p:spPr>
                  </p:pic>
                </p:oleObj>
              </mc:Fallback>
            </mc:AlternateContent>
          </a:graphicData>
        </a:graphic>
      </p:graphicFrame>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404244127"/>
              </p:ext>
            </p:extLst>
          </p:nvPr>
        </p:nvGraphicFramePr>
        <p:xfrm>
          <a:off x="4328036" y="3407976"/>
          <a:ext cx="2620228" cy="531926"/>
        </p:xfrm>
        <a:graphic>
          <a:graphicData uri="http://schemas.openxmlformats.org/presentationml/2006/ole">
            <mc:AlternateContent xmlns:mc="http://schemas.openxmlformats.org/markup-compatibility/2006">
              <mc:Choice xmlns:v="urn:schemas-microsoft-com:vml" Requires="v">
                <p:oleObj name="公式" r:id="rId9" imgW="1688367" imgH="342751" progId="Equation.3">
                  <p:embed/>
                </p:oleObj>
              </mc:Choice>
              <mc:Fallback>
                <p:oleObj name="公式" r:id="rId9" imgW="1688367" imgH="342751" progId="Equation.3">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28036" y="3407976"/>
                        <a:ext cx="2620228" cy="531926"/>
                      </a:xfrm>
                      <a:prstGeom prst="rect">
                        <a:avLst/>
                      </a:prstGeom>
                      <a:noFill/>
                    </p:spPr>
                  </p:pic>
                </p:oleObj>
              </mc:Fallback>
            </mc:AlternateContent>
          </a:graphicData>
        </a:graphic>
      </p:graphicFrame>
      <p:sp>
        <p:nvSpPr>
          <p:cNvPr id="22" name="右弧形箭头 21"/>
          <p:cNvSpPr/>
          <p:nvPr/>
        </p:nvSpPr>
        <p:spPr bwMode="auto">
          <a:xfrm>
            <a:off x="7020272" y="2643758"/>
            <a:ext cx="360040" cy="1152128"/>
          </a:xfrm>
          <a:prstGeom prst="curvedLef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3" name="左右箭头 22"/>
          <p:cNvSpPr/>
          <p:nvPr/>
        </p:nvSpPr>
        <p:spPr bwMode="auto">
          <a:xfrm>
            <a:off x="3707904" y="3568246"/>
            <a:ext cx="504056" cy="216024"/>
          </a:xfrm>
          <a:prstGeom prst="lef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59185168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771550"/>
            <a:ext cx="8136906" cy="4247317"/>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估计器的方差 ：</a:t>
            </a:r>
            <a:r>
              <a:rPr lang="zh-CN" altLang="en-US" sz="2000" kern="0" dirty="0">
                <a:solidFill>
                  <a:srgbClr val="0093B0">
                    <a:lumMod val="50000"/>
                  </a:srgbClr>
                </a:solidFill>
                <a:latin typeface="微软雅黑"/>
                <a:ea typeface="微软雅黑"/>
              </a:rPr>
              <a:t>采样值与它的期望值的差值平方的统计平均值</a:t>
            </a:r>
            <a:endParaRPr lang="en-US" altLang="zh-CN" sz="2000" kern="0" dirty="0">
              <a:solidFill>
                <a:srgbClr val="0093B0">
                  <a:lumMod val="50000"/>
                </a:srgbClr>
              </a:solidFill>
              <a:latin typeface="微软雅黑"/>
              <a:ea typeface="微软雅黑"/>
            </a:endParaRPr>
          </a:p>
          <a:p>
            <a:pPr marL="450850" indent="-450850">
              <a:lnSpc>
                <a:spcPct val="200000"/>
              </a:lnSpc>
              <a:buFont typeface="Wingdings" pitchFamily="2" charset="2"/>
              <a:buChar char="p"/>
            </a:pP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r>
              <a:rPr lang="zh-CN" altLang="en-US" sz="2000" kern="0" dirty="0">
                <a:solidFill>
                  <a:schemeClr val="bg1">
                    <a:lumMod val="50000"/>
                  </a:schemeClr>
                </a:solidFill>
                <a:latin typeface="微软雅黑"/>
                <a:ea typeface="微软雅黑"/>
              </a:rPr>
              <a:t>平稳随机过程的</a:t>
            </a:r>
            <a:r>
              <a:rPr lang="zh-CN" altLang="zh-CN" sz="2000" dirty="0">
                <a:latin typeface="Times New Roman" pitchFamily="18" charset="0"/>
                <a:ea typeface="+mn-ea"/>
                <a:cs typeface="Times New Roman" pitchFamily="18" charset="0"/>
              </a:rPr>
              <a:t>即</a:t>
            </a:r>
            <a:r>
              <a:rPr lang="en-US" altLang="zh-CN" sz="2000" b="1" i="1" dirty="0">
                <a:latin typeface="Times New Roman" pitchFamily="18" charset="0"/>
                <a:ea typeface="+mn-ea"/>
                <a:cs typeface="Times New Roman" pitchFamily="18" charset="0"/>
              </a:rPr>
              <a:t>E</a:t>
            </a:r>
            <a:r>
              <a:rPr lang="en-US" altLang="zh-CN" sz="2000" b="1" dirty="0">
                <a:latin typeface="Times New Roman" pitchFamily="18" charset="0"/>
                <a:ea typeface="+mn-ea"/>
                <a:cs typeface="Times New Roman" pitchFamily="18" charset="0"/>
              </a:rPr>
              <a:t>(</a:t>
            </a:r>
            <a:r>
              <a:rPr lang="en-US" altLang="zh-CN" sz="2000" b="1" i="1" dirty="0">
                <a:latin typeface="Times New Roman" pitchFamily="18" charset="0"/>
                <a:ea typeface="+mn-ea"/>
                <a:cs typeface="Times New Roman" pitchFamily="18" charset="0"/>
              </a:rPr>
              <a:t>X</a:t>
            </a:r>
            <a:r>
              <a:rPr lang="en-US" altLang="zh-CN" sz="2000" b="1" baseline="-25000" dirty="0">
                <a:latin typeface="Times New Roman" pitchFamily="18" charset="0"/>
                <a:ea typeface="+mn-ea"/>
                <a:cs typeface="Times New Roman" pitchFamily="18" charset="0"/>
              </a:rPr>
              <a:t>i</a:t>
            </a:r>
            <a:r>
              <a:rPr lang="en-US" altLang="zh-CN" sz="2000" b="1" dirty="0">
                <a:latin typeface="Times New Roman" pitchFamily="18" charset="0"/>
                <a:ea typeface="+mn-ea"/>
                <a:cs typeface="Times New Roman" pitchFamily="18" charset="0"/>
              </a:rPr>
              <a:t>)</a:t>
            </a:r>
            <a:r>
              <a:rPr lang="zh-CN" altLang="zh-CN" sz="2000" b="1" dirty="0">
                <a:latin typeface="Times New Roman" pitchFamily="18" charset="0"/>
                <a:ea typeface="+mn-ea"/>
                <a:cs typeface="Times New Roman" pitchFamily="18" charset="0"/>
              </a:rPr>
              <a:t>＝</a:t>
            </a:r>
            <a:r>
              <a:rPr lang="en-US" altLang="zh-CN" sz="2000" b="1" i="1" dirty="0">
                <a:latin typeface="Times New Roman" pitchFamily="18" charset="0"/>
                <a:ea typeface="+mn-ea"/>
                <a:cs typeface="Times New Roman" pitchFamily="18" charset="0"/>
              </a:rPr>
              <a:t>E</a:t>
            </a:r>
            <a:r>
              <a:rPr lang="en-US" altLang="zh-CN" sz="2000" b="1" dirty="0">
                <a:latin typeface="Times New Roman" pitchFamily="18" charset="0"/>
                <a:ea typeface="+mn-ea"/>
                <a:cs typeface="Times New Roman" pitchFamily="18" charset="0"/>
              </a:rPr>
              <a:t>(</a:t>
            </a:r>
            <a:r>
              <a:rPr lang="en-US" altLang="zh-CN" sz="2000" b="1" i="1" dirty="0" err="1">
                <a:latin typeface="Times New Roman" pitchFamily="18" charset="0"/>
                <a:ea typeface="+mn-ea"/>
                <a:cs typeface="Times New Roman" pitchFamily="18" charset="0"/>
              </a:rPr>
              <a:t>X</a:t>
            </a:r>
            <a:r>
              <a:rPr lang="en-US" altLang="zh-CN" sz="2000" b="1" baseline="-25000" dirty="0" err="1">
                <a:latin typeface="Times New Roman" pitchFamily="18" charset="0"/>
                <a:ea typeface="+mn-ea"/>
                <a:cs typeface="Times New Roman" pitchFamily="18" charset="0"/>
              </a:rPr>
              <a:t>j</a:t>
            </a:r>
            <a:r>
              <a:rPr lang="en-US" altLang="zh-CN" sz="2000" b="1" dirty="0">
                <a:latin typeface="Times New Roman" pitchFamily="18" charset="0"/>
                <a:ea typeface="+mn-ea"/>
                <a:cs typeface="Times New Roman" pitchFamily="18" charset="0"/>
              </a:rPr>
              <a:t>)</a:t>
            </a:r>
            <a:r>
              <a:rPr lang="zh-CN" altLang="zh-CN" sz="2000" b="1" dirty="0">
                <a:latin typeface="Times New Roman" pitchFamily="18" charset="0"/>
                <a:ea typeface="+mn-ea"/>
                <a:cs typeface="Times New Roman" pitchFamily="18" charset="0"/>
              </a:rPr>
              <a:t>＝</a:t>
            </a:r>
            <a:r>
              <a:rPr lang="en-US" altLang="zh-CN" sz="2000" b="1" i="1" dirty="0">
                <a:latin typeface="Times New Roman" pitchFamily="18" charset="0"/>
                <a:ea typeface="+mn-ea"/>
                <a:cs typeface="Times New Roman" pitchFamily="18" charset="0"/>
              </a:rPr>
              <a:t>E</a:t>
            </a:r>
            <a:r>
              <a:rPr lang="en-US" altLang="zh-CN" sz="2000" b="1" dirty="0">
                <a:latin typeface="Times New Roman" pitchFamily="18" charset="0"/>
                <a:ea typeface="+mn-ea"/>
                <a:cs typeface="Times New Roman" pitchFamily="18" charset="0"/>
              </a:rPr>
              <a:t>(</a:t>
            </a:r>
            <a:r>
              <a:rPr lang="en-US" altLang="zh-CN" sz="2000" b="1" i="1" dirty="0">
                <a:latin typeface="Times New Roman" pitchFamily="18" charset="0"/>
                <a:ea typeface="+mn-ea"/>
                <a:cs typeface="Times New Roman" pitchFamily="18" charset="0"/>
              </a:rPr>
              <a:t>X</a:t>
            </a:r>
            <a:r>
              <a:rPr lang="en-US" altLang="zh-CN" sz="2000" b="1" dirty="0">
                <a:latin typeface="Times New Roman" pitchFamily="18" charset="0"/>
                <a:ea typeface="+mn-ea"/>
                <a:cs typeface="Times New Roman" pitchFamily="18" charset="0"/>
              </a:rPr>
              <a:t>)</a:t>
            </a:r>
            <a:r>
              <a:rPr lang="zh-CN" altLang="zh-CN" sz="2000" dirty="0">
                <a:latin typeface="Times New Roman" pitchFamily="18" charset="0"/>
                <a:ea typeface="+mn-ea"/>
                <a:cs typeface="Times New Roman" pitchFamily="18" charset="0"/>
              </a:rPr>
              <a:t>，则</a:t>
            </a:r>
            <a:endParaRPr lang="en-US" altLang="zh-CN" sz="2000" dirty="0">
              <a:latin typeface="Times New Roman" pitchFamily="18" charset="0"/>
              <a:ea typeface="+mn-ea"/>
              <a:cs typeface="Times New Roman" pitchFamily="18" charset="0"/>
            </a:endParaRPr>
          </a:p>
          <a:p>
            <a:pPr marL="450850" indent="-450850">
              <a:lnSpc>
                <a:spcPct val="200000"/>
              </a:lnSpc>
              <a:buFont typeface="Wingdings" pitchFamily="2" charset="2"/>
              <a:buChar char="p"/>
            </a:pPr>
            <a:r>
              <a:rPr lang="zh-CN" altLang="en-US" sz="2000" kern="0" dirty="0">
                <a:solidFill>
                  <a:schemeClr val="bg1">
                    <a:lumMod val="50000"/>
                  </a:schemeClr>
                </a:solidFill>
                <a:latin typeface="Times New Roman" pitchFamily="18" charset="0"/>
                <a:ea typeface="+mn-ea"/>
                <a:cs typeface="Times New Roman" pitchFamily="18" charset="0"/>
              </a:rPr>
              <a:t>设</a:t>
            </a:r>
            <a:r>
              <a:rPr lang="en-US" altLang="zh-CN" sz="2000" b="1" i="1" kern="0" dirty="0">
                <a:solidFill>
                  <a:schemeClr val="bg1">
                    <a:lumMod val="50000"/>
                  </a:schemeClr>
                </a:solidFill>
                <a:latin typeface="Times New Roman" pitchFamily="18" charset="0"/>
                <a:ea typeface="+mn-ea"/>
                <a:cs typeface="Times New Roman" pitchFamily="18" charset="0"/>
              </a:rPr>
              <a:t>k </a:t>
            </a:r>
            <a:r>
              <a:rPr lang="en-US" altLang="zh-CN" sz="2000" b="1" kern="0" dirty="0">
                <a:solidFill>
                  <a:schemeClr val="bg1">
                    <a:lumMod val="50000"/>
                  </a:schemeClr>
                </a:solidFill>
                <a:latin typeface="Times New Roman" pitchFamily="18" charset="0"/>
                <a:ea typeface="+mn-ea"/>
                <a:cs typeface="Times New Roman" pitchFamily="18" charset="0"/>
              </a:rPr>
              <a:t>= </a:t>
            </a:r>
            <a:r>
              <a:rPr lang="en-US" altLang="zh-CN" sz="2000" b="1" i="1" kern="0" dirty="0">
                <a:solidFill>
                  <a:schemeClr val="bg1">
                    <a:lumMod val="50000"/>
                  </a:schemeClr>
                </a:solidFill>
                <a:latin typeface="Times New Roman" pitchFamily="18" charset="0"/>
                <a:ea typeface="+mn-ea"/>
                <a:cs typeface="Times New Roman" pitchFamily="18" charset="0"/>
              </a:rPr>
              <a:t>i-j</a:t>
            </a:r>
            <a:r>
              <a:rPr lang="zh-CN" altLang="en-US" sz="2000" kern="0" dirty="0">
                <a:solidFill>
                  <a:schemeClr val="bg1">
                    <a:lumMod val="50000"/>
                  </a:schemeClr>
                </a:solidFill>
                <a:latin typeface="Times New Roman" pitchFamily="18" charset="0"/>
                <a:ea typeface="+mn-ea"/>
                <a:cs typeface="Times New Roman" pitchFamily="18" charset="0"/>
              </a:rPr>
              <a:t>，经过化简可以得到</a:t>
            </a:r>
            <a:endParaRPr lang="en-US" altLang="zh-CN" sz="2000" kern="0" dirty="0">
              <a:solidFill>
                <a:schemeClr val="bg1">
                  <a:lumMod val="50000"/>
                </a:schemeClr>
              </a:solidFill>
              <a:latin typeface="Times New Roman" pitchFamily="18" charset="0"/>
              <a:ea typeface="+mn-ea"/>
              <a:cs typeface="Times New Roman" pitchFamily="18" charset="0"/>
            </a:endParaRPr>
          </a:p>
          <a:p>
            <a:pPr marL="450850" indent="-450850">
              <a:lnSpc>
                <a:spcPct val="150000"/>
              </a:lnSpc>
              <a:buFont typeface="Wingdings" pitchFamily="2" charset="2"/>
              <a:buChar char="p"/>
            </a:pPr>
            <a:r>
              <a:rPr lang="zh-CN" altLang="en-US" sz="2000" kern="0" dirty="0">
                <a:solidFill>
                  <a:schemeClr val="bg1">
                    <a:lumMod val="50000"/>
                  </a:schemeClr>
                </a:solidFill>
                <a:latin typeface="Times New Roman" pitchFamily="18" charset="0"/>
                <a:ea typeface="+mn-ea"/>
                <a:cs typeface="Times New Roman" pitchFamily="18" charset="0"/>
              </a:rPr>
              <a:t>对于            的采样间隔，就有</a:t>
            </a:r>
            <a:endParaRPr lang="en-US" altLang="zh-CN" sz="2000" kern="0" dirty="0">
              <a:solidFill>
                <a:schemeClr val="bg1">
                  <a:lumMod val="50000"/>
                </a:schemeClr>
              </a:solidFill>
              <a:latin typeface="Times New Roman" pitchFamily="18" charset="0"/>
              <a:ea typeface="+mn-ea"/>
              <a:cs typeface="Times New Roman" pitchFamily="18" charset="0"/>
            </a:endParaRPr>
          </a:p>
          <a:p>
            <a:pPr marL="450850" indent="-450850">
              <a:lnSpc>
                <a:spcPct val="200000"/>
              </a:lnSpc>
              <a:buFont typeface="Wingdings" pitchFamily="2" charset="2"/>
              <a:buChar char="p"/>
            </a:pPr>
            <a:endParaRPr lang="en-US" altLang="zh-CN" sz="2000" kern="0" dirty="0">
              <a:solidFill>
                <a:schemeClr val="bg1">
                  <a:lumMod val="50000"/>
                </a:schemeClr>
              </a:solidFill>
              <a:latin typeface="Times New Roman" pitchFamily="18" charset="0"/>
              <a:ea typeface="+mn-ea"/>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mn-ea"/>
                <a:cs typeface="Times New Roman" pitchFamily="18" charset="0"/>
              </a:rPr>
              <a:t>结论：</a:t>
            </a:r>
            <a:r>
              <a:rPr lang="zh-CN" altLang="en-US" sz="2000" kern="0" dirty="0">
                <a:solidFill>
                  <a:schemeClr val="bg1">
                    <a:lumMod val="50000"/>
                  </a:schemeClr>
                </a:solidFill>
                <a:latin typeface="Times New Roman" pitchFamily="18" charset="0"/>
                <a:ea typeface="+mn-ea"/>
                <a:cs typeface="Times New Roman" pitchFamily="18" charset="0"/>
              </a:rPr>
              <a:t>当采样点无限增多时，观测样本的时间平均值将会趋近于统计平均值。</a:t>
            </a:r>
            <a:endParaRPr lang="en-US" altLang="zh-CN" sz="2000" kern="0" dirty="0">
              <a:solidFill>
                <a:schemeClr val="bg1">
                  <a:lumMod val="50000"/>
                </a:schemeClr>
              </a:solidFill>
              <a:latin typeface="Times New Roman" pitchFamily="18" charset="0"/>
              <a:ea typeface="+mn-ea"/>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平均电平和功率估计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平均电平估计</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621907672"/>
              </p:ext>
            </p:extLst>
          </p:nvPr>
        </p:nvGraphicFramePr>
        <p:xfrm>
          <a:off x="1187624" y="1275606"/>
          <a:ext cx="4021859" cy="648072"/>
        </p:xfrm>
        <a:graphic>
          <a:graphicData uri="http://schemas.openxmlformats.org/presentationml/2006/ole">
            <mc:AlternateContent xmlns:mc="http://schemas.openxmlformats.org/markup-compatibility/2006">
              <mc:Choice xmlns:v="urn:schemas-microsoft-com:vml" Requires="v">
                <p:oleObj name="公式" r:id="rId3" imgW="2679700" imgH="431800" progId="Equation.3">
                  <p:embed/>
                </p:oleObj>
              </mc:Choice>
              <mc:Fallback>
                <p:oleObj name="公式" r:id="rId3" imgW="2679700" imgH="4318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1275606"/>
                        <a:ext cx="4021859" cy="648072"/>
                      </a:xfrm>
                      <a:prstGeom prst="rect">
                        <a:avLst/>
                      </a:prstGeom>
                      <a:noFill/>
                    </p:spPr>
                  </p:pic>
                </p:oleObj>
              </mc:Fallback>
            </mc:AlternateContent>
          </a:graphicData>
        </a:graphic>
      </p:graphicFrame>
      <p:sp>
        <p:nvSpPr>
          <p:cNvPr id="14"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1035655640"/>
              </p:ext>
            </p:extLst>
          </p:nvPr>
        </p:nvGraphicFramePr>
        <p:xfrm>
          <a:off x="5837429" y="1457449"/>
          <a:ext cx="2880320" cy="291678"/>
        </p:xfrm>
        <a:graphic>
          <a:graphicData uri="http://schemas.openxmlformats.org/presentationml/2006/ole">
            <mc:AlternateContent xmlns:mc="http://schemas.openxmlformats.org/markup-compatibility/2006">
              <mc:Choice xmlns:v="urn:schemas-microsoft-com:vml" Requires="v">
                <p:oleObj name="公式" r:id="rId5" imgW="2005729" imgH="203112" progId="Equation.3">
                  <p:embed/>
                </p:oleObj>
              </mc:Choice>
              <mc:Fallback>
                <p:oleObj name="公式" r:id="rId5" imgW="2005729" imgH="203112"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37429" y="1457449"/>
                        <a:ext cx="2880320" cy="291678"/>
                      </a:xfrm>
                      <a:prstGeom prst="rect">
                        <a:avLst/>
                      </a:prstGeom>
                      <a:noFill/>
                    </p:spPr>
                  </p:pic>
                </p:oleObj>
              </mc:Fallback>
            </mc:AlternateContent>
          </a:graphicData>
        </a:graphic>
      </p:graphicFrame>
      <p:sp>
        <p:nvSpPr>
          <p:cNvPr id="17" name="左箭头 16"/>
          <p:cNvSpPr/>
          <p:nvPr/>
        </p:nvSpPr>
        <p:spPr bwMode="auto">
          <a:xfrm>
            <a:off x="5292080" y="1495276"/>
            <a:ext cx="473341" cy="216024"/>
          </a:xfrm>
          <a:prstGeom prst="lef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aphicFrame>
        <p:nvGraphicFramePr>
          <p:cNvPr id="18" name="对象 17"/>
          <p:cNvGraphicFramePr>
            <a:graphicFrameLocks noChangeAspect="1"/>
          </p:cNvGraphicFramePr>
          <p:nvPr>
            <p:extLst>
              <p:ext uri="{D42A27DB-BD31-4B8C-83A1-F6EECF244321}">
                <p14:modId xmlns:p14="http://schemas.microsoft.com/office/powerpoint/2010/main" val="713187135"/>
              </p:ext>
            </p:extLst>
          </p:nvPr>
        </p:nvGraphicFramePr>
        <p:xfrm>
          <a:off x="5943418" y="1937720"/>
          <a:ext cx="1800200" cy="310749"/>
        </p:xfrm>
        <a:graphic>
          <a:graphicData uri="http://schemas.openxmlformats.org/presentationml/2006/ole">
            <mc:AlternateContent xmlns:mc="http://schemas.openxmlformats.org/markup-compatibility/2006">
              <mc:Choice xmlns:v="urn:schemas-microsoft-com:vml" Requires="v">
                <p:oleObj r:id="rId7" imgW="1104900" imgH="190500" progId="Equation.3">
                  <p:embed/>
                </p:oleObj>
              </mc:Choice>
              <mc:Fallback>
                <p:oleObj r:id="rId7" imgW="1104900" imgH="19050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3418" y="1937720"/>
                        <a:ext cx="1800200" cy="310749"/>
                      </a:xfrm>
                      <a:prstGeom prst="rect">
                        <a:avLst/>
                      </a:prstGeom>
                      <a:noFill/>
                      <a:ln>
                        <a:noFill/>
                      </a:ln>
                    </p:spPr>
                  </p:pic>
                </p:oleObj>
              </mc:Fallback>
            </mc:AlternateContent>
          </a:graphicData>
        </a:graphic>
      </p:graphicFrame>
      <p:sp>
        <p:nvSpPr>
          <p:cNvPr id="22" name="直角上箭头 21"/>
          <p:cNvSpPr/>
          <p:nvPr/>
        </p:nvSpPr>
        <p:spPr bwMode="auto">
          <a:xfrm rot="5400000" flipV="1">
            <a:off x="7881983" y="1764128"/>
            <a:ext cx="504056" cy="428401"/>
          </a:xfrm>
          <a:prstGeom prst="bentUp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3"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5" name="对象 24"/>
          <p:cNvGraphicFramePr>
            <a:graphicFrameLocks noChangeAspect="1"/>
          </p:cNvGraphicFramePr>
          <p:nvPr>
            <p:extLst>
              <p:ext uri="{D42A27DB-BD31-4B8C-83A1-F6EECF244321}">
                <p14:modId xmlns:p14="http://schemas.microsoft.com/office/powerpoint/2010/main" val="1461198459"/>
              </p:ext>
            </p:extLst>
          </p:nvPr>
        </p:nvGraphicFramePr>
        <p:xfrm>
          <a:off x="4427984" y="2373266"/>
          <a:ext cx="3315634" cy="647996"/>
        </p:xfrm>
        <a:graphic>
          <a:graphicData uri="http://schemas.openxmlformats.org/presentationml/2006/ole">
            <mc:AlternateContent xmlns:mc="http://schemas.openxmlformats.org/markup-compatibility/2006">
              <mc:Choice xmlns:v="urn:schemas-microsoft-com:vml" Requires="v">
                <p:oleObj r:id="rId9" imgW="2146300" imgH="419100" progId="Equation.3">
                  <p:embed/>
                </p:oleObj>
              </mc:Choice>
              <mc:Fallback>
                <p:oleObj r:id="rId9" imgW="2146300" imgH="419100" progId="Equation.3">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27984" y="2373266"/>
                        <a:ext cx="3315634" cy="647996"/>
                      </a:xfrm>
                      <a:prstGeom prst="rect">
                        <a:avLst/>
                      </a:prstGeom>
                      <a:noFill/>
                      <a:ln>
                        <a:noFill/>
                      </a:ln>
                    </p:spPr>
                  </p:pic>
                </p:oleObj>
              </mc:Fallback>
            </mc:AlternateContent>
          </a:graphicData>
        </a:graphic>
      </p:graphicFrame>
      <p:sp>
        <p:nvSpPr>
          <p:cNvPr id="26"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7" name="对象 26"/>
          <p:cNvGraphicFramePr>
            <a:graphicFrameLocks noChangeAspect="1"/>
          </p:cNvGraphicFramePr>
          <p:nvPr>
            <p:extLst>
              <p:ext uri="{D42A27DB-BD31-4B8C-83A1-F6EECF244321}">
                <p14:modId xmlns:p14="http://schemas.microsoft.com/office/powerpoint/2010/main" val="2535597919"/>
              </p:ext>
            </p:extLst>
          </p:nvPr>
        </p:nvGraphicFramePr>
        <p:xfrm>
          <a:off x="1691679" y="3015412"/>
          <a:ext cx="720081" cy="348426"/>
        </p:xfrm>
        <a:graphic>
          <a:graphicData uri="http://schemas.openxmlformats.org/presentationml/2006/ole">
            <mc:AlternateContent xmlns:mc="http://schemas.openxmlformats.org/markup-compatibility/2006">
              <mc:Choice xmlns:v="urn:schemas-microsoft-com:vml" Requires="v">
                <p:oleObj name="公式" r:id="rId11" imgW="393529" imgH="190417" progId="Equation.3">
                  <p:embed/>
                </p:oleObj>
              </mc:Choice>
              <mc:Fallback>
                <p:oleObj name="公式" r:id="rId11" imgW="393529" imgH="190417" progId="Equation.3">
                  <p:embed/>
                  <p:pic>
                    <p:nvPicPr>
                      <p:cNvPr id="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91679" y="3015412"/>
                        <a:ext cx="720081" cy="348426"/>
                      </a:xfrm>
                      <a:prstGeom prst="rect">
                        <a:avLst/>
                      </a:prstGeom>
                      <a:noFill/>
                    </p:spPr>
                  </p:pic>
                </p:oleObj>
              </mc:Fallback>
            </mc:AlternateContent>
          </a:graphicData>
        </a:graphic>
      </p:graphicFrame>
      <p:sp>
        <p:nvSpPr>
          <p:cNvPr id="28"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9" name="对象 28"/>
          <p:cNvGraphicFramePr>
            <a:graphicFrameLocks noChangeAspect="1"/>
          </p:cNvGraphicFramePr>
          <p:nvPr>
            <p:extLst>
              <p:ext uri="{D42A27DB-BD31-4B8C-83A1-F6EECF244321}">
                <p14:modId xmlns:p14="http://schemas.microsoft.com/office/powerpoint/2010/main" val="435291330"/>
              </p:ext>
            </p:extLst>
          </p:nvPr>
        </p:nvGraphicFramePr>
        <p:xfrm>
          <a:off x="4585562" y="3075806"/>
          <a:ext cx="2381065" cy="288032"/>
        </p:xfrm>
        <a:graphic>
          <a:graphicData uri="http://schemas.openxmlformats.org/presentationml/2006/ole">
            <mc:AlternateContent xmlns:mc="http://schemas.openxmlformats.org/markup-compatibility/2006">
              <mc:Choice xmlns:v="urn:schemas-microsoft-com:vml" Requires="v">
                <p:oleObj name="公式" r:id="rId13" imgW="1574800" imgH="190500" progId="Equation.3">
                  <p:embed/>
                </p:oleObj>
              </mc:Choice>
              <mc:Fallback>
                <p:oleObj name="公式" r:id="rId13" imgW="1574800" imgH="190500" progId="Equation.3">
                  <p:embed/>
                  <p:pic>
                    <p:nvPicPr>
                      <p:cNvPr id="0" name="Object 1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85562" y="3075806"/>
                        <a:ext cx="2381065" cy="288032"/>
                      </a:xfrm>
                      <a:prstGeom prst="rect">
                        <a:avLst/>
                      </a:prstGeom>
                      <a:noFill/>
                    </p:spPr>
                  </p:pic>
                </p:oleObj>
              </mc:Fallback>
            </mc:AlternateContent>
          </a:graphicData>
        </a:graphic>
      </p:graphicFrame>
      <p:sp>
        <p:nvSpPr>
          <p:cNvPr id="30" name="直角上箭头 29"/>
          <p:cNvSpPr/>
          <p:nvPr/>
        </p:nvSpPr>
        <p:spPr bwMode="auto">
          <a:xfrm rot="10800000" flipH="1" flipV="1">
            <a:off x="7018448" y="2857960"/>
            <a:ext cx="432047" cy="428401"/>
          </a:xfrm>
          <a:prstGeom prst="bentUp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1"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2" name="对象 31"/>
          <p:cNvGraphicFramePr>
            <a:graphicFrameLocks noChangeAspect="1"/>
          </p:cNvGraphicFramePr>
          <p:nvPr>
            <p:extLst>
              <p:ext uri="{D42A27DB-BD31-4B8C-83A1-F6EECF244321}">
                <p14:modId xmlns:p14="http://schemas.microsoft.com/office/powerpoint/2010/main" val="3094692158"/>
              </p:ext>
            </p:extLst>
          </p:nvPr>
        </p:nvGraphicFramePr>
        <p:xfrm>
          <a:off x="7633611" y="3203912"/>
          <a:ext cx="1326838" cy="591974"/>
        </p:xfrm>
        <a:graphic>
          <a:graphicData uri="http://schemas.openxmlformats.org/presentationml/2006/ole">
            <mc:AlternateContent xmlns:mc="http://schemas.openxmlformats.org/markup-compatibility/2006">
              <mc:Choice xmlns:v="urn:schemas-microsoft-com:vml" Requires="v">
                <p:oleObj name="公式" r:id="rId15" imgW="825500" imgH="368300" progId="Equation.3">
                  <p:embed/>
                </p:oleObj>
              </mc:Choice>
              <mc:Fallback>
                <p:oleObj name="公式" r:id="rId15" imgW="825500" imgH="368300" progId="Equation.3">
                  <p:embed/>
                  <p:pic>
                    <p:nvPicPr>
                      <p:cNvPr id="0" name="Object 2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633611" y="3203912"/>
                        <a:ext cx="1326838" cy="591974"/>
                      </a:xfrm>
                      <a:prstGeom prst="rect">
                        <a:avLst/>
                      </a:prstGeom>
                      <a:noFill/>
                      <a:ln>
                        <a:solidFill>
                          <a:srgbClr val="C00000"/>
                        </a:solidFill>
                      </a:ln>
                    </p:spPr>
                  </p:pic>
                </p:oleObj>
              </mc:Fallback>
            </mc:AlternateContent>
          </a:graphicData>
        </a:graphic>
      </p:graphicFrame>
      <p:sp>
        <p:nvSpPr>
          <p:cNvPr id="33" name="直角上箭头 32"/>
          <p:cNvSpPr/>
          <p:nvPr/>
        </p:nvSpPr>
        <p:spPr bwMode="auto">
          <a:xfrm flipV="1">
            <a:off x="7844156" y="2643758"/>
            <a:ext cx="504056" cy="504056"/>
          </a:xfrm>
          <a:prstGeom prst="bentUp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4"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5" name="对象 34"/>
          <p:cNvGraphicFramePr>
            <a:graphicFrameLocks noChangeAspect="1"/>
          </p:cNvGraphicFramePr>
          <p:nvPr>
            <p:extLst>
              <p:ext uri="{D42A27DB-BD31-4B8C-83A1-F6EECF244321}">
                <p14:modId xmlns:p14="http://schemas.microsoft.com/office/powerpoint/2010/main" val="1244123945"/>
              </p:ext>
            </p:extLst>
          </p:nvPr>
        </p:nvGraphicFramePr>
        <p:xfrm>
          <a:off x="2842963" y="3564853"/>
          <a:ext cx="3170041" cy="447057"/>
        </p:xfrm>
        <a:graphic>
          <a:graphicData uri="http://schemas.openxmlformats.org/presentationml/2006/ole">
            <mc:AlternateContent xmlns:mc="http://schemas.openxmlformats.org/markup-compatibility/2006">
              <mc:Choice xmlns:v="urn:schemas-microsoft-com:vml" Requires="v">
                <p:oleObj name="公式" r:id="rId17" imgW="1981200" imgH="279400" progId="Equation.3">
                  <p:embed/>
                </p:oleObj>
              </mc:Choice>
              <mc:Fallback>
                <p:oleObj name="公式" r:id="rId17" imgW="1981200" imgH="279400" progId="Equation.3">
                  <p:embed/>
                  <p:pic>
                    <p:nvPicPr>
                      <p:cNvPr id="0" name="Object 3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842963" y="3564853"/>
                        <a:ext cx="3170041" cy="447057"/>
                      </a:xfrm>
                      <a:prstGeom prst="rect">
                        <a:avLst/>
                      </a:prstGeom>
                      <a:noFill/>
                    </p:spPr>
                  </p:pic>
                </p:oleObj>
              </mc:Fallback>
            </mc:AlternateContent>
          </a:graphicData>
        </a:graphic>
      </p:graphicFrame>
      <p:sp>
        <p:nvSpPr>
          <p:cNvPr id="36" name="左箭头 35"/>
          <p:cNvSpPr/>
          <p:nvPr/>
        </p:nvSpPr>
        <p:spPr bwMode="auto">
          <a:xfrm>
            <a:off x="6228184" y="3651870"/>
            <a:ext cx="1368152" cy="216024"/>
          </a:xfrm>
          <a:prstGeom prst="leftArrow">
            <a:avLst/>
          </a:prstGeom>
          <a:solidFill>
            <a:srgbClr val="C00000"/>
          </a:solidFill>
          <a:ln w="9525" cap="flat" cmpd="sng" algn="ctr">
            <a:solidFill>
              <a:srgbClr val="C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10416904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771550"/>
            <a:ext cx="8136906" cy="4247317"/>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可能出现两种情况</a:t>
            </a:r>
            <a:endParaRPr lang="en-US" altLang="zh-CN" sz="2000" kern="0" dirty="0">
              <a:solidFill>
                <a:srgbClr val="C00000"/>
              </a:solidFill>
              <a:latin typeface="微软雅黑"/>
              <a:ea typeface="微软雅黑"/>
            </a:endParaRPr>
          </a:p>
          <a:p>
            <a:pPr>
              <a:lnSpc>
                <a:spcPct val="150000"/>
              </a:lnSpc>
            </a:pPr>
            <a:r>
              <a:rPr lang="zh-CN" altLang="en-US" sz="2000" kern="0" dirty="0">
                <a:solidFill>
                  <a:schemeClr val="bg1">
                    <a:lumMod val="50000"/>
                  </a:schemeClr>
                </a:solidFill>
                <a:latin typeface="微软雅黑"/>
                <a:ea typeface="微软雅黑"/>
              </a:rPr>
              <a:t>     </a:t>
            </a:r>
            <a:r>
              <a:rPr lang="en-US" altLang="zh-CN" sz="2000" kern="0" dirty="0">
                <a:solidFill>
                  <a:schemeClr val="bg1">
                    <a:lumMod val="50000"/>
                  </a:schemeClr>
                </a:solidFill>
                <a:latin typeface="Times New Roman" pitchFamily="18" charset="0"/>
                <a:ea typeface="微软雅黑"/>
                <a:cs typeface="Times New Roman" pitchFamily="18" charset="0"/>
              </a:rPr>
              <a:t>1.</a:t>
            </a:r>
            <a:r>
              <a:rPr lang="zh-CN" altLang="en-US" sz="2000" kern="0" dirty="0">
                <a:solidFill>
                  <a:schemeClr val="bg1">
                    <a:lumMod val="50000"/>
                  </a:schemeClr>
                </a:solidFill>
                <a:latin typeface="Times New Roman" pitchFamily="18" charset="0"/>
                <a:ea typeface="微软雅黑"/>
                <a:cs typeface="Times New Roman" pitchFamily="18" charset="0"/>
              </a:rPr>
              <a:t>假设采样区间</a:t>
            </a:r>
            <a:r>
              <a:rPr lang="en-US" altLang="zh-CN" sz="2000" i="1" kern="0" dirty="0">
                <a:solidFill>
                  <a:schemeClr val="bg1">
                    <a:lumMod val="50000"/>
                  </a:schemeClr>
                </a:solidFill>
                <a:latin typeface="Times New Roman" pitchFamily="18" charset="0"/>
                <a:ea typeface="微软雅黑"/>
                <a:cs typeface="Times New Roman" pitchFamily="18" charset="0"/>
              </a:rPr>
              <a:t>T</a:t>
            </a:r>
            <a:r>
              <a:rPr lang="zh-CN" altLang="en-US" sz="2000" kern="0" dirty="0">
                <a:solidFill>
                  <a:schemeClr val="bg1">
                    <a:lumMod val="50000"/>
                  </a:schemeClr>
                </a:solidFill>
                <a:latin typeface="Times New Roman" pitchFamily="18" charset="0"/>
                <a:ea typeface="微软雅黑"/>
                <a:cs typeface="Times New Roman" pitchFamily="18" charset="0"/>
              </a:rPr>
              <a:t>是常数，当采样数是无限多个，这在实际仿真试验中是无法实现的； </a:t>
            </a:r>
          </a:p>
          <a:p>
            <a:pPr>
              <a:lnSpc>
                <a:spcPct val="150000"/>
              </a:lnSpc>
            </a:pPr>
            <a:r>
              <a:rPr lang="en-US" altLang="zh-CN" sz="2000" kern="0" dirty="0">
                <a:solidFill>
                  <a:schemeClr val="bg1">
                    <a:lumMod val="50000"/>
                  </a:schemeClr>
                </a:solidFill>
                <a:latin typeface="Times New Roman" pitchFamily="18" charset="0"/>
                <a:ea typeface="微软雅黑"/>
                <a:cs typeface="Times New Roman" pitchFamily="18" charset="0"/>
              </a:rPr>
              <a:t>      2.</a:t>
            </a:r>
            <a:r>
              <a:rPr lang="zh-CN" altLang="en-US" sz="2000" kern="0" dirty="0">
                <a:solidFill>
                  <a:schemeClr val="bg1">
                    <a:lumMod val="50000"/>
                  </a:schemeClr>
                </a:solidFill>
                <a:latin typeface="Times New Roman" pitchFamily="18" charset="0"/>
                <a:ea typeface="微软雅黑"/>
                <a:cs typeface="Times New Roman" pitchFamily="18" charset="0"/>
              </a:rPr>
              <a:t>假设</a:t>
            </a:r>
            <a:r>
              <a:rPr lang="en-US" altLang="zh-CN" sz="2000" i="1" kern="0" dirty="0">
                <a:solidFill>
                  <a:schemeClr val="bg1">
                    <a:lumMod val="50000"/>
                  </a:schemeClr>
                </a:solidFill>
                <a:latin typeface="Times New Roman" pitchFamily="18" charset="0"/>
                <a:ea typeface="微软雅黑"/>
                <a:cs typeface="Times New Roman" pitchFamily="18" charset="0"/>
              </a:rPr>
              <a:t>N</a:t>
            </a:r>
            <a:r>
              <a:rPr lang="zh-CN" altLang="en-US" sz="2000" kern="0" dirty="0">
                <a:solidFill>
                  <a:schemeClr val="bg1">
                    <a:lumMod val="50000"/>
                  </a:schemeClr>
                </a:solidFill>
                <a:latin typeface="Times New Roman" pitchFamily="18" charset="0"/>
                <a:ea typeface="微软雅黑"/>
                <a:cs typeface="Times New Roman" pitchFamily="18" charset="0"/>
              </a:rPr>
              <a:t>为有限值，则采样区间长度为</a:t>
            </a:r>
            <a:r>
              <a:rPr lang="en-US" altLang="zh-CN" sz="2000" kern="0" dirty="0">
                <a:solidFill>
                  <a:schemeClr val="bg1">
                    <a:lumMod val="50000"/>
                  </a:schemeClr>
                </a:solidFill>
                <a:latin typeface="Times New Roman" pitchFamily="18" charset="0"/>
                <a:ea typeface="微软雅黑"/>
                <a:cs typeface="Times New Roman" pitchFamily="18" charset="0"/>
              </a:rPr>
              <a:t>0</a:t>
            </a:r>
            <a:r>
              <a:rPr lang="zh-CN" altLang="en-US" sz="2000" kern="0" dirty="0">
                <a:solidFill>
                  <a:schemeClr val="bg1">
                    <a:lumMod val="50000"/>
                  </a:schemeClr>
                </a:solidFill>
                <a:latin typeface="Times New Roman" pitchFamily="18" charset="0"/>
                <a:ea typeface="微软雅黑"/>
                <a:cs typeface="Times New Roman" pitchFamily="18" charset="0"/>
              </a:rPr>
              <a:t>，相当于所有的样本基本上</a:t>
            </a:r>
            <a:r>
              <a:rPr lang="zh-CN" altLang="en-US" sz="2000" kern="0" dirty="0">
                <a:solidFill>
                  <a:schemeClr val="bg1">
                    <a:lumMod val="50000"/>
                  </a:schemeClr>
                </a:solidFill>
                <a:latin typeface="微软雅黑"/>
                <a:ea typeface="微软雅黑"/>
              </a:rPr>
              <a:t>出现在同一时刻，这对仿真试验来将没有任何实际意义。 </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策略与思路：</a:t>
            </a:r>
            <a:r>
              <a:rPr lang="zh-CN" altLang="en-US" sz="2000" kern="0" dirty="0">
                <a:solidFill>
                  <a:schemeClr val="bg1">
                    <a:lumMod val="50000"/>
                  </a:schemeClr>
                </a:solidFill>
                <a:latin typeface="微软雅黑"/>
                <a:ea typeface="微软雅黑"/>
              </a:rPr>
              <a:t>在仿真中由于限定了采样个数</a:t>
            </a:r>
            <a:r>
              <a:rPr lang="en-US" altLang="zh-CN" sz="2000" i="1" kern="0" dirty="0">
                <a:solidFill>
                  <a:schemeClr val="bg1">
                    <a:lumMod val="50000"/>
                  </a:schemeClr>
                </a:solidFill>
                <a:latin typeface="Times New Roman" pitchFamily="18" charset="0"/>
                <a:ea typeface="微软雅黑"/>
                <a:cs typeface="Times New Roman" pitchFamily="18" charset="0"/>
              </a:rPr>
              <a:t>N</a:t>
            </a:r>
            <a:r>
              <a:rPr lang="zh-CN" altLang="en-US" sz="2000" kern="0" dirty="0">
                <a:solidFill>
                  <a:schemeClr val="bg1">
                    <a:lumMod val="50000"/>
                  </a:schemeClr>
                </a:solidFill>
                <a:latin typeface="微软雅黑"/>
                <a:ea typeface="微软雅黑"/>
              </a:rPr>
              <a:t>，为了保证相邻样本不相关或者独立，应当尽可能的增大采样区间长度，但是，根据采样定理的要求</a:t>
            </a:r>
            <a:r>
              <a:rPr lang="en-US" altLang="zh-CN" sz="2000" i="1" kern="0" dirty="0">
                <a:solidFill>
                  <a:schemeClr val="bg1">
                    <a:lumMod val="50000"/>
                  </a:schemeClr>
                </a:solidFill>
                <a:latin typeface="Times New Roman" pitchFamily="18" charset="0"/>
                <a:ea typeface="微软雅黑"/>
                <a:cs typeface="Times New Roman" pitchFamily="18" charset="0"/>
              </a:rPr>
              <a:t>T</a:t>
            </a:r>
            <a:r>
              <a:rPr lang="en-US" altLang="zh-CN" sz="2000" i="1" kern="0" baseline="-25000" dirty="0">
                <a:solidFill>
                  <a:schemeClr val="bg1">
                    <a:lumMod val="50000"/>
                  </a:schemeClr>
                </a:solidFill>
                <a:latin typeface="Times New Roman" pitchFamily="18" charset="0"/>
                <a:ea typeface="微软雅黑"/>
                <a:cs typeface="Times New Roman" pitchFamily="18" charset="0"/>
              </a:rPr>
              <a:t>S</a:t>
            </a:r>
            <a:r>
              <a:rPr lang="zh-CN" altLang="en-US" sz="2000" kern="0" dirty="0">
                <a:solidFill>
                  <a:schemeClr val="bg1">
                    <a:lumMod val="50000"/>
                  </a:schemeClr>
                </a:solidFill>
                <a:latin typeface="微软雅黑"/>
                <a:ea typeface="微软雅黑"/>
              </a:rPr>
              <a:t>又不能太大。因此，要选取一个既能满足采样定理，又能保证相邻样本不相关的采样间隔</a:t>
            </a:r>
            <a:r>
              <a:rPr lang="en-US" altLang="zh-CN" sz="2000" i="1" kern="0" dirty="0">
                <a:solidFill>
                  <a:schemeClr val="bg1">
                    <a:lumMod val="50000"/>
                  </a:schemeClr>
                </a:solidFill>
                <a:latin typeface="Times New Roman" pitchFamily="18" charset="0"/>
                <a:ea typeface="微软雅黑"/>
                <a:cs typeface="Times New Roman" pitchFamily="18" charset="0"/>
              </a:rPr>
              <a:t>T</a:t>
            </a:r>
            <a:r>
              <a:rPr lang="en-US" altLang="zh-CN" sz="2000" i="1" kern="0" baseline="-25000" dirty="0">
                <a:solidFill>
                  <a:schemeClr val="bg1">
                    <a:lumMod val="50000"/>
                  </a:schemeClr>
                </a:solidFill>
                <a:latin typeface="Times New Roman" pitchFamily="18" charset="0"/>
                <a:ea typeface="微软雅黑"/>
                <a:cs typeface="Times New Roman" pitchFamily="18" charset="0"/>
              </a:rPr>
              <a:t>S</a:t>
            </a:r>
            <a:r>
              <a:rPr lang="zh-CN" altLang="en-US" sz="2000" kern="0" dirty="0">
                <a:solidFill>
                  <a:schemeClr val="bg1">
                    <a:lumMod val="50000"/>
                  </a:schemeClr>
                </a:solidFill>
                <a:latin typeface="微软雅黑"/>
                <a:ea typeface="微软雅黑"/>
              </a:rPr>
              <a:t>，这是一件比较困难的事情。</a:t>
            </a:r>
            <a:endParaRPr lang="zh-CN" altLang="en-US" sz="2000" kern="0" dirty="0">
              <a:solidFill>
                <a:srgbClr val="C00000"/>
              </a:solidFill>
              <a:latin typeface="微软雅黑"/>
              <a:ea typeface="微软雅黑"/>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平均电平和功率估计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平均电平估计</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Tree>
    <p:extLst>
      <p:ext uri="{BB962C8B-B14F-4D97-AF65-F5344CB8AC3E}">
        <p14:creationId xmlns:p14="http://schemas.microsoft.com/office/powerpoint/2010/main" val="293769884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771550"/>
            <a:ext cx="8136906" cy="3323987"/>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特例：</a:t>
            </a:r>
            <a:r>
              <a:rPr lang="zh-CN" altLang="en-US" sz="2000" kern="0" dirty="0">
                <a:solidFill>
                  <a:schemeClr val="bg1">
                    <a:lumMod val="50000"/>
                  </a:schemeClr>
                </a:solidFill>
                <a:latin typeface="微软雅黑"/>
                <a:ea typeface="微软雅黑"/>
              </a:rPr>
              <a:t>存在一种特殊情况可以同时满足以上两个要求，也就是当波形</a:t>
            </a:r>
            <a:r>
              <a:rPr lang="en-US" altLang="zh-CN" sz="2000" i="1" kern="0" dirty="0">
                <a:solidFill>
                  <a:schemeClr val="bg1">
                    <a:lumMod val="50000"/>
                  </a:schemeClr>
                </a:solidFill>
                <a:latin typeface="Times New Roman" pitchFamily="18" charset="0"/>
                <a:ea typeface="微软雅黑"/>
                <a:cs typeface="Times New Roman" pitchFamily="18" charset="0"/>
              </a:rPr>
              <a:t>X</a:t>
            </a:r>
            <a:r>
              <a:rPr lang="en-US" altLang="zh-CN" sz="2000" kern="0" dirty="0">
                <a:solidFill>
                  <a:schemeClr val="bg1">
                    <a:lumMod val="50000"/>
                  </a:schemeClr>
                </a:solidFill>
                <a:latin typeface="Times New Roman" pitchFamily="18" charset="0"/>
                <a:ea typeface="微软雅黑"/>
                <a:cs typeface="Times New Roman" pitchFamily="18" charset="0"/>
              </a:rPr>
              <a:t>(</a:t>
            </a:r>
            <a:r>
              <a:rPr lang="en-US" altLang="zh-CN" sz="2000" i="1" kern="0" dirty="0">
                <a:solidFill>
                  <a:schemeClr val="bg1">
                    <a:lumMod val="50000"/>
                  </a:schemeClr>
                </a:solidFill>
                <a:latin typeface="Times New Roman" pitchFamily="18" charset="0"/>
                <a:ea typeface="微软雅黑"/>
                <a:cs typeface="Times New Roman" pitchFamily="18" charset="0"/>
              </a:rPr>
              <a:t>t</a:t>
            </a:r>
            <a:r>
              <a:rPr lang="en-US" altLang="zh-CN" sz="2000" kern="0" dirty="0">
                <a:solidFill>
                  <a:schemeClr val="bg1">
                    <a:lumMod val="50000"/>
                  </a:schemeClr>
                </a:solidFill>
                <a:latin typeface="Times New Roman" pitchFamily="18" charset="0"/>
                <a:ea typeface="微软雅黑"/>
                <a:cs typeface="Times New Roman" pitchFamily="18" charset="0"/>
              </a:rPr>
              <a:t>)</a:t>
            </a:r>
            <a:r>
              <a:rPr lang="zh-CN" altLang="en-US" sz="2000" kern="0" dirty="0">
                <a:solidFill>
                  <a:schemeClr val="bg1">
                    <a:lumMod val="50000"/>
                  </a:schemeClr>
                </a:solidFill>
                <a:latin typeface="微软雅黑"/>
                <a:ea typeface="微软雅黑"/>
              </a:rPr>
              <a:t>的功率谱密度是门函数</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r>
              <a:rPr lang="zh-CN" altLang="en-US" sz="2000" kern="0" dirty="0">
                <a:solidFill>
                  <a:schemeClr val="bg1">
                    <a:lumMod val="50000"/>
                  </a:schemeClr>
                </a:solidFill>
                <a:latin typeface="微软雅黑"/>
                <a:ea typeface="微软雅黑"/>
              </a:rPr>
              <a:t>如果取采样间隔为               ，既能满足采样定理，又能保证相邻采样值互不相关，如果是正态分布，采样点还是统计独立的。</a:t>
            </a:r>
            <a:endParaRPr lang="en-US" altLang="zh-CN" sz="2000" kern="0" dirty="0">
              <a:solidFill>
                <a:schemeClr val="bg1">
                  <a:lumMod val="50000"/>
                </a:schemeClr>
              </a:solidFill>
              <a:latin typeface="微软雅黑"/>
              <a:ea typeface="微软雅黑"/>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平均电平和功率估计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平均电平估计</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019590466"/>
              </p:ext>
            </p:extLst>
          </p:nvPr>
        </p:nvGraphicFramePr>
        <p:xfrm>
          <a:off x="1059379" y="1635646"/>
          <a:ext cx="3207814" cy="1368152"/>
        </p:xfrm>
        <a:graphic>
          <a:graphicData uri="http://schemas.openxmlformats.org/presentationml/2006/ole">
            <mc:AlternateContent xmlns:mc="http://schemas.openxmlformats.org/markup-compatibility/2006">
              <mc:Choice xmlns:v="urn:schemas-microsoft-com:vml" Requires="v">
                <p:oleObj name="Visio" r:id="rId3" imgW="2636520" imgH="1124712" progId="Visio.Drawing.11">
                  <p:embed/>
                </p:oleObj>
              </mc:Choice>
              <mc:Fallback>
                <p:oleObj name="Visio" r:id="rId3" imgW="2636520" imgH="1124712"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9379" y="1635646"/>
                        <a:ext cx="3207814" cy="1368152"/>
                      </a:xfrm>
                      <a:prstGeom prst="rect">
                        <a:avLst/>
                      </a:prstGeom>
                      <a:noFill/>
                    </p:spPr>
                  </p:pic>
                </p:oleObj>
              </mc:Fallback>
            </mc:AlternateContent>
          </a:graphicData>
        </a:graphic>
      </p:graphicFrame>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1469857376"/>
              </p:ext>
            </p:extLst>
          </p:nvPr>
        </p:nvGraphicFramePr>
        <p:xfrm>
          <a:off x="5436096" y="2067694"/>
          <a:ext cx="2153271" cy="648072"/>
        </p:xfrm>
        <a:graphic>
          <a:graphicData uri="http://schemas.openxmlformats.org/presentationml/2006/ole">
            <mc:AlternateContent xmlns:mc="http://schemas.openxmlformats.org/markup-compatibility/2006">
              <mc:Choice xmlns:v="urn:schemas-microsoft-com:vml" Requires="v">
                <p:oleObj name="公式" r:id="rId5" imgW="1307532" imgH="393529" progId="Equation.3">
                  <p:embed/>
                </p:oleObj>
              </mc:Choice>
              <mc:Fallback>
                <p:oleObj name="公式" r:id="rId5" imgW="1307532" imgH="393529"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6096" y="2067694"/>
                        <a:ext cx="2153271" cy="648072"/>
                      </a:xfrm>
                      <a:prstGeom prst="rect">
                        <a:avLst/>
                      </a:prstGeom>
                      <a:noFill/>
                    </p:spPr>
                  </p:pic>
                </p:oleObj>
              </mc:Fallback>
            </mc:AlternateContent>
          </a:graphicData>
        </a:graphic>
      </p:graphicFrame>
      <p:sp>
        <p:nvSpPr>
          <p:cNvPr id="15" name="右箭头 14"/>
          <p:cNvSpPr/>
          <p:nvPr/>
        </p:nvSpPr>
        <p:spPr bwMode="auto">
          <a:xfrm>
            <a:off x="4552302" y="2283718"/>
            <a:ext cx="684077" cy="216024"/>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3851511581"/>
              </p:ext>
            </p:extLst>
          </p:nvPr>
        </p:nvGraphicFramePr>
        <p:xfrm>
          <a:off x="3275856" y="3219822"/>
          <a:ext cx="991337" cy="309793"/>
        </p:xfrm>
        <a:graphic>
          <a:graphicData uri="http://schemas.openxmlformats.org/presentationml/2006/ole">
            <mc:AlternateContent xmlns:mc="http://schemas.openxmlformats.org/markup-compatibility/2006">
              <mc:Choice xmlns:v="urn:schemas-microsoft-com:vml" Requires="v">
                <p:oleObj name="公式" r:id="rId7" imgW="609336" imgH="190417" progId="Equation.3">
                  <p:embed/>
                </p:oleObj>
              </mc:Choice>
              <mc:Fallback>
                <p:oleObj name="公式" r:id="rId7" imgW="609336" imgH="190417"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75856" y="3219822"/>
                        <a:ext cx="991337" cy="309793"/>
                      </a:xfrm>
                      <a:prstGeom prst="rect">
                        <a:avLst/>
                      </a:prstGeom>
                      <a:noFill/>
                    </p:spPr>
                  </p:pic>
                </p:oleObj>
              </mc:Fallback>
            </mc:AlternateContent>
          </a:graphicData>
        </a:graphic>
      </p:graphicFrame>
    </p:spTree>
    <p:extLst>
      <p:ext uri="{BB962C8B-B14F-4D97-AF65-F5344CB8AC3E}">
        <p14:creationId xmlns:p14="http://schemas.microsoft.com/office/powerpoint/2010/main" val="336006807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771550"/>
            <a:ext cx="8136906" cy="3939540"/>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信号加噪声：</a:t>
            </a:r>
            <a:r>
              <a:rPr lang="zh-CN" altLang="en-US" sz="2000" kern="0" dirty="0">
                <a:solidFill>
                  <a:schemeClr val="bg1">
                    <a:lumMod val="50000"/>
                  </a:schemeClr>
                </a:solidFill>
                <a:latin typeface="微软雅黑"/>
                <a:ea typeface="微软雅黑"/>
              </a:rPr>
              <a:t>可以认为是两个以上随机过程的</a:t>
            </a:r>
            <a:r>
              <a:rPr lang="zh-CN" altLang="en-US" sz="2000" kern="0" dirty="0">
                <a:solidFill>
                  <a:srgbClr val="0093B0">
                    <a:lumMod val="50000"/>
                  </a:srgbClr>
                </a:solidFill>
                <a:latin typeface="微软雅黑"/>
                <a:ea typeface="微软雅黑"/>
              </a:rPr>
              <a:t>混合，即</a:t>
            </a: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r>
              <a:rPr lang="zh-CN" altLang="en-US" sz="2000" kern="0" dirty="0">
                <a:solidFill>
                  <a:schemeClr val="bg1">
                    <a:lumMod val="50000"/>
                  </a:schemeClr>
                </a:solidFill>
                <a:latin typeface="微软雅黑"/>
                <a:ea typeface="微软雅黑"/>
              </a:rPr>
              <a:t>假设这些过程互不相关，则 </a:t>
            </a:r>
            <a:endParaRPr lang="en-US" altLang="zh-CN" sz="2000" kern="0" dirty="0">
              <a:solidFill>
                <a:schemeClr val="bg1">
                  <a:lumMod val="50000"/>
                </a:schemeClr>
              </a:solidFill>
              <a:latin typeface="微软雅黑"/>
              <a:ea typeface="微软雅黑"/>
            </a:endParaRPr>
          </a:p>
          <a:p>
            <a:pPr marL="450850" indent="-450850">
              <a:lnSpc>
                <a:spcPct val="20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基于信号的置信区间</a:t>
            </a:r>
            <a:endParaRPr lang="en-US" altLang="zh-CN" sz="2000" kern="0" dirty="0">
              <a:solidFill>
                <a:srgbClr val="C00000"/>
              </a:solidFill>
              <a:latin typeface="微软雅黑"/>
              <a:ea typeface="微软雅黑"/>
            </a:endParaRPr>
          </a:p>
          <a:p>
            <a:pPr>
              <a:lnSpc>
                <a:spcPct val="150000"/>
              </a:lnSpc>
            </a:pPr>
            <a:r>
              <a:rPr lang="zh-CN" altLang="en-US" sz="2000" kern="0" dirty="0">
                <a:solidFill>
                  <a:srgbClr val="C00000"/>
                </a:solidFill>
                <a:latin typeface="微软雅黑"/>
                <a:ea typeface="微软雅黑"/>
              </a:rPr>
              <a:t>      </a:t>
            </a:r>
            <a:r>
              <a:rPr lang="zh-CN" altLang="en-US" sz="2000" kern="0" dirty="0">
                <a:solidFill>
                  <a:schemeClr val="bg1">
                    <a:lumMod val="50000"/>
                  </a:schemeClr>
                </a:solidFill>
                <a:latin typeface="微软雅黑"/>
                <a:ea typeface="微软雅黑"/>
              </a:rPr>
              <a:t>设</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r>
              <a:rPr lang="en-US" altLang="zh-CN" sz="2000" b="1" i="1" kern="0" dirty="0">
                <a:solidFill>
                  <a:schemeClr val="bg1">
                    <a:lumMod val="50000"/>
                  </a:schemeClr>
                </a:solidFill>
                <a:latin typeface="Times New Roman" pitchFamily="18" charset="0"/>
                <a:ea typeface="微软雅黑"/>
                <a:cs typeface="Times New Roman" pitchFamily="18" charset="0"/>
              </a:rPr>
              <a:t>Z</a:t>
            </a:r>
            <a:r>
              <a:rPr lang="zh-CN" altLang="en-US" sz="2000" kern="0" dirty="0">
                <a:solidFill>
                  <a:schemeClr val="bg1">
                    <a:lumMod val="50000"/>
                  </a:schemeClr>
                </a:solidFill>
                <a:latin typeface="微软雅黑"/>
                <a:ea typeface="微软雅黑"/>
              </a:rPr>
              <a:t>是正态分布，其均值和方差可求，则</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endParaRPr lang="en-US" altLang="zh-CN" sz="2000" kern="0" dirty="0">
              <a:solidFill>
                <a:srgbClr val="0093B0">
                  <a:lumMod val="50000"/>
                </a:srgbClr>
              </a:solidFill>
              <a:latin typeface="微软雅黑"/>
              <a:ea typeface="微软雅黑"/>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平均电平和功率估计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平均电平估计</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82071058"/>
              </p:ext>
            </p:extLst>
          </p:nvPr>
        </p:nvGraphicFramePr>
        <p:xfrm>
          <a:off x="7298429" y="771550"/>
          <a:ext cx="1234011" cy="654498"/>
        </p:xfrm>
        <a:graphic>
          <a:graphicData uri="http://schemas.openxmlformats.org/presentationml/2006/ole">
            <mc:AlternateContent xmlns:mc="http://schemas.openxmlformats.org/markup-compatibility/2006">
              <mc:Choice xmlns:v="urn:schemas-microsoft-com:vml" Requires="v">
                <p:oleObj r:id="rId3" imgW="787400" imgH="419100" progId="Equation.3">
                  <p:embed/>
                </p:oleObj>
              </mc:Choice>
              <mc:Fallback>
                <p:oleObj r:id="rId3" imgW="787400" imgH="4191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98429" y="771550"/>
                        <a:ext cx="1234011" cy="654498"/>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210955754"/>
              </p:ext>
            </p:extLst>
          </p:nvPr>
        </p:nvGraphicFramePr>
        <p:xfrm>
          <a:off x="2483768" y="1681682"/>
          <a:ext cx="3907904" cy="674044"/>
        </p:xfrm>
        <a:graphic>
          <a:graphicData uri="http://schemas.openxmlformats.org/presentationml/2006/ole">
            <mc:AlternateContent xmlns:mc="http://schemas.openxmlformats.org/markup-compatibility/2006">
              <mc:Choice xmlns:v="urn:schemas-microsoft-com:vml" Requires="v">
                <p:oleObj r:id="rId5" imgW="2489200" imgH="431800" progId="Equation.3">
                  <p:embed/>
                </p:oleObj>
              </mc:Choice>
              <mc:Fallback>
                <p:oleObj r:id="rId5" imgW="2489200" imgH="43180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83768" y="1681682"/>
                        <a:ext cx="3907904" cy="674044"/>
                      </a:xfrm>
                      <a:prstGeom prst="rect">
                        <a:avLst/>
                      </a:prstGeom>
                      <a:noFill/>
                      <a:ln>
                        <a:noFill/>
                      </a:ln>
                    </p:spPr>
                  </p:pic>
                </p:oleObj>
              </mc:Fallback>
            </mc:AlternateContent>
          </a:graphicData>
        </a:graphic>
      </p:graphicFrame>
      <p:sp>
        <p:nvSpPr>
          <p:cNvPr id="14"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492930868"/>
              </p:ext>
            </p:extLst>
          </p:nvPr>
        </p:nvGraphicFramePr>
        <p:xfrm>
          <a:off x="1570230" y="2859782"/>
          <a:ext cx="1752195" cy="360040"/>
        </p:xfrm>
        <a:graphic>
          <a:graphicData uri="http://schemas.openxmlformats.org/presentationml/2006/ole">
            <mc:AlternateContent xmlns:mc="http://schemas.openxmlformats.org/markup-compatibility/2006">
              <mc:Choice xmlns:v="urn:schemas-microsoft-com:vml" Requires="v">
                <p:oleObj name="公式" r:id="rId7" imgW="927100" imgH="190500" progId="Equation.3">
                  <p:embed/>
                </p:oleObj>
              </mc:Choice>
              <mc:Fallback>
                <p:oleObj name="公式" r:id="rId7" imgW="927100" imgH="19050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70230" y="2859782"/>
                        <a:ext cx="1752195" cy="360040"/>
                      </a:xfrm>
                      <a:prstGeom prst="rect">
                        <a:avLst/>
                      </a:prstGeom>
                      <a:noFill/>
                    </p:spPr>
                  </p:pic>
                </p:oleObj>
              </mc:Fallback>
            </mc:AlternateContent>
          </a:graphicData>
        </a:graphic>
      </p:graphicFrame>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219382610"/>
              </p:ext>
            </p:extLst>
          </p:nvPr>
        </p:nvGraphicFramePr>
        <p:xfrm>
          <a:off x="4354850" y="2715766"/>
          <a:ext cx="4073644" cy="643207"/>
        </p:xfrm>
        <a:graphic>
          <a:graphicData uri="http://schemas.openxmlformats.org/presentationml/2006/ole">
            <mc:AlternateContent xmlns:mc="http://schemas.openxmlformats.org/markup-compatibility/2006">
              <mc:Choice xmlns:v="urn:schemas-microsoft-com:vml" Requires="v">
                <p:oleObj name="公式" r:id="rId9" imgW="2654300" imgH="419100" progId="Equation.3">
                  <p:embed/>
                </p:oleObj>
              </mc:Choice>
              <mc:Fallback>
                <p:oleObj name="公式" r:id="rId9" imgW="2654300" imgH="419100" progId="Equation.3">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54850" y="2715766"/>
                        <a:ext cx="4073644" cy="643207"/>
                      </a:xfrm>
                      <a:prstGeom prst="rect">
                        <a:avLst/>
                      </a:prstGeom>
                      <a:noFill/>
                    </p:spPr>
                  </p:pic>
                </p:oleObj>
              </mc:Fallback>
            </mc:AlternateContent>
          </a:graphicData>
        </a:graphic>
      </p:graphicFrame>
      <p:sp>
        <p:nvSpPr>
          <p:cNvPr id="21" name="右箭头 20"/>
          <p:cNvSpPr/>
          <p:nvPr/>
        </p:nvSpPr>
        <p:spPr bwMode="auto">
          <a:xfrm>
            <a:off x="3563888" y="2929358"/>
            <a:ext cx="648072" cy="216024"/>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aphicFrame>
        <p:nvGraphicFramePr>
          <p:cNvPr id="22" name="对象 21"/>
          <p:cNvGraphicFramePr>
            <a:graphicFrameLocks noChangeAspect="1"/>
          </p:cNvGraphicFramePr>
          <p:nvPr>
            <p:extLst>
              <p:ext uri="{D42A27DB-BD31-4B8C-83A1-F6EECF244321}">
                <p14:modId xmlns:p14="http://schemas.microsoft.com/office/powerpoint/2010/main" val="2606714727"/>
              </p:ext>
            </p:extLst>
          </p:nvPr>
        </p:nvGraphicFramePr>
        <p:xfrm>
          <a:off x="1179231" y="3723878"/>
          <a:ext cx="3023210" cy="868273"/>
        </p:xfrm>
        <a:graphic>
          <a:graphicData uri="http://schemas.openxmlformats.org/presentationml/2006/ole">
            <mc:AlternateContent xmlns:mc="http://schemas.openxmlformats.org/markup-compatibility/2006">
              <mc:Choice xmlns:v="urn:schemas-microsoft-com:vml" Requires="v">
                <p:oleObj r:id="rId11" imgW="1726451" imgH="495085" progId="Equation.3">
                  <p:embed/>
                </p:oleObj>
              </mc:Choice>
              <mc:Fallback>
                <p:oleObj r:id="rId11" imgW="1726451" imgH="495085" progId="Equation.3">
                  <p:embed/>
                  <p:pic>
                    <p:nvPicPr>
                      <p:cNvPr id="0" name="Object 2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79231" y="3723878"/>
                        <a:ext cx="3023210" cy="868273"/>
                      </a:xfrm>
                      <a:prstGeom prst="rect">
                        <a:avLst/>
                      </a:prstGeom>
                      <a:noFill/>
                      <a:ln>
                        <a:noFill/>
                      </a:ln>
                    </p:spPr>
                  </p:pic>
                </p:oleObj>
              </mc:Fallback>
            </mc:AlternateContent>
          </a:graphicData>
        </a:graphic>
      </p:graphicFrame>
      <p:sp>
        <p:nvSpPr>
          <p:cNvPr id="23"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4" name="对象 23"/>
          <p:cNvGraphicFramePr>
            <a:graphicFrameLocks noChangeAspect="1"/>
          </p:cNvGraphicFramePr>
          <p:nvPr>
            <p:extLst>
              <p:ext uri="{D42A27DB-BD31-4B8C-83A1-F6EECF244321}">
                <p14:modId xmlns:p14="http://schemas.microsoft.com/office/powerpoint/2010/main" val="3368792428"/>
              </p:ext>
            </p:extLst>
          </p:nvPr>
        </p:nvGraphicFramePr>
        <p:xfrm>
          <a:off x="5645574" y="3795886"/>
          <a:ext cx="2886866" cy="648072"/>
        </p:xfrm>
        <a:graphic>
          <a:graphicData uri="http://schemas.openxmlformats.org/presentationml/2006/ole">
            <mc:AlternateContent xmlns:mc="http://schemas.openxmlformats.org/markup-compatibility/2006">
              <mc:Choice xmlns:v="urn:schemas-microsoft-com:vml" Requires="v">
                <p:oleObj name="公式" r:id="rId13" imgW="1866900" imgH="419100" progId="Equation.3">
                  <p:embed/>
                </p:oleObj>
              </mc:Choice>
              <mc:Fallback>
                <p:oleObj name="公式" r:id="rId13" imgW="1866900" imgH="419100" progId="Equation.3">
                  <p:embed/>
                  <p:pic>
                    <p:nvPicPr>
                      <p:cNvPr id="0" name="Object 1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645574" y="3795886"/>
                        <a:ext cx="2886866" cy="648072"/>
                      </a:xfrm>
                      <a:prstGeom prst="rect">
                        <a:avLst/>
                      </a:prstGeom>
                      <a:noFill/>
                    </p:spPr>
                  </p:pic>
                </p:oleObj>
              </mc:Fallback>
            </mc:AlternateContent>
          </a:graphicData>
        </a:graphic>
      </p:graphicFrame>
      <p:sp>
        <p:nvSpPr>
          <p:cNvPr id="25" name="右箭头 24"/>
          <p:cNvSpPr/>
          <p:nvPr/>
        </p:nvSpPr>
        <p:spPr bwMode="auto">
          <a:xfrm rot="10800000">
            <a:off x="4499992" y="4083918"/>
            <a:ext cx="936104" cy="216024"/>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10416904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771550"/>
            <a:ext cx="8136906" cy="3323987"/>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置信区间可表示为：</a:t>
            </a:r>
            <a:endParaRPr lang="en-US" altLang="zh-CN" sz="2000" kern="0" dirty="0">
              <a:solidFill>
                <a:srgbClr val="C00000"/>
              </a:solidFill>
              <a:latin typeface="微软雅黑"/>
              <a:ea typeface="微软雅黑"/>
            </a:endParaRPr>
          </a:p>
          <a:p>
            <a:pPr marL="450850" indent="-450850">
              <a:lnSpc>
                <a:spcPct val="200000"/>
              </a:lnSpc>
              <a:buFont typeface="Wingdings" pitchFamily="2" charset="2"/>
              <a:buChar char="p"/>
            </a:pPr>
            <a:r>
              <a:rPr kumimoji="1" lang="zh-CN" altLang="en-US" sz="2000" dirty="0">
                <a:solidFill>
                  <a:schemeClr val="bg1">
                    <a:lumMod val="50000"/>
                  </a:schemeClr>
                </a:solidFill>
                <a:latin typeface="Times New Roman" pitchFamily="18" charset="0"/>
                <a:ea typeface="+mn-ea"/>
                <a:cs typeface="Times New Roman" pitchFamily="18" charset="0"/>
              </a:rPr>
              <a:t>式中的</a:t>
            </a:r>
            <a:r>
              <a:rPr kumimoji="1" lang="en-US" altLang="zh-CN" sz="2000" i="1" dirty="0">
                <a:solidFill>
                  <a:schemeClr val="bg1">
                    <a:lumMod val="50000"/>
                  </a:schemeClr>
                </a:solidFill>
                <a:latin typeface="Times New Roman" pitchFamily="18" charset="0"/>
                <a:ea typeface="+mn-ea"/>
                <a:cs typeface="Times New Roman" pitchFamily="18" charset="0"/>
              </a:rPr>
              <a:t>d</a:t>
            </a:r>
            <a:r>
              <a:rPr kumimoji="1" lang="en-US" altLang="zh-CN" sz="2000" baseline="-30000" dirty="0">
                <a:solidFill>
                  <a:schemeClr val="bg1">
                    <a:lumMod val="50000"/>
                  </a:schemeClr>
                </a:solidFill>
                <a:latin typeface="Times New Roman" pitchFamily="18" charset="0"/>
                <a:ea typeface="+mn-ea"/>
                <a:cs typeface="Times New Roman" pitchFamily="18" charset="0"/>
              </a:rPr>
              <a:t>1</a:t>
            </a:r>
            <a:r>
              <a:rPr kumimoji="1" lang="zh-CN" altLang="en-US" sz="2000" dirty="0">
                <a:solidFill>
                  <a:schemeClr val="bg1">
                    <a:lumMod val="50000"/>
                  </a:schemeClr>
                </a:solidFill>
                <a:latin typeface="Times New Roman" pitchFamily="18" charset="0"/>
                <a:ea typeface="+mn-ea"/>
                <a:cs typeface="Times New Roman" pitchFamily="18" charset="0"/>
              </a:rPr>
              <a:t>由下式确定：</a:t>
            </a:r>
            <a:endParaRPr lang="en-US" altLang="zh-CN" sz="2000" kern="0" dirty="0">
              <a:solidFill>
                <a:schemeClr val="bg1">
                  <a:lumMod val="50000"/>
                </a:schemeClr>
              </a:solidFill>
              <a:latin typeface="Times New Roman" pitchFamily="18" charset="0"/>
              <a:ea typeface="+mn-ea"/>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仿真过程 </a:t>
            </a:r>
          </a:p>
          <a:p>
            <a:pPr>
              <a:lnSpc>
                <a:spcPct val="150000"/>
              </a:lnSpc>
            </a:pPr>
            <a:r>
              <a:rPr lang="en-US" altLang="zh-CN" sz="2000" kern="0" dirty="0">
                <a:solidFill>
                  <a:srgbClr val="C00000"/>
                </a:solidFill>
                <a:latin typeface="微软雅黑"/>
                <a:ea typeface="微软雅黑"/>
              </a:rPr>
              <a:t>      </a:t>
            </a:r>
            <a:r>
              <a:rPr lang="en-US" altLang="zh-CN" sz="2000" kern="0" dirty="0">
                <a:solidFill>
                  <a:schemeClr val="bg1">
                    <a:lumMod val="50000"/>
                  </a:schemeClr>
                </a:solidFill>
                <a:latin typeface="微软雅黑"/>
                <a:ea typeface="微软雅黑"/>
              </a:rPr>
              <a:t>1.</a:t>
            </a:r>
            <a:r>
              <a:rPr lang="zh-CN" altLang="en-US" sz="2000" kern="0" dirty="0">
                <a:solidFill>
                  <a:schemeClr val="bg1">
                    <a:lumMod val="50000"/>
                  </a:schemeClr>
                </a:solidFill>
                <a:latin typeface="微软雅黑"/>
                <a:ea typeface="微软雅黑"/>
              </a:rPr>
              <a:t>采集样本：</a:t>
            </a:r>
            <a:endParaRPr lang="en-US" altLang="zh-CN" sz="2000" kern="0" dirty="0">
              <a:solidFill>
                <a:schemeClr val="bg1">
                  <a:lumMod val="50000"/>
                </a:schemeClr>
              </a:solidFill>
              <a:latin typeface="微软雅黑"/>
              <a:ea typeface="微软雅黑"/>
            </a:endParaRPr>
          </a:p>
          <a:p>
            <a:pPr>
              <a:lnSpc>
                <a:spcPct val="200000"/>
              </a:lnSpc>
            </a:pPr>
            <a:r>
              <a:rPr lang="en-US" altLang="zh-CN" sz="2000" kern="0" dirty="0">
                <a:solidFill>
                  <a:schemeClr val="bg1">
                    <a:lumMod val="50000"/>
                  </a:schemeClr>
                </a:solidFill>
                <a:latin typeface="微软雅黑"/>
                <a:ea typeface="微软雅黑"/>
              </a:rPr>
              <a:t>      2.</a:t>
            </a:r>
            <a:r>
              <a:rPr lang="zh-CN" altLang="en-US" sz="2000" kern="0" dirty="0">
                <a:solidFill>
                  <a:schemeClr val="bg1">
                    <a:lumMod val="50000"/>
                  </a:schemeClr>
                </a:solidFill>
                <a:latin typeface="微软雅黑"/>
                <a:ea typeface="微软雅黑"/>
              </a:rPr>
              <a:t>计算波形均值：</a:t>
            </a:r>
            <a:endParaRPr lang="en-US" altLang="zh-CN" sz="2000" kern="0" dirty="0">
              <a:solidFill>
                <a:schemeClr val="bg1">
                  <a:lumMod val="50000"/>
                </a:schemeClr>
              </a:solidFill>
              <a:latin typeface="微软雅黑"/>
              <a:ea typeface="微软雅黑"/>
            </a:endParaRPr>
          </a:p>
          <a:p>
            <a:pPr>
              <a:lnSpc>
                <a:spcPct val="200000"/>
              </a:lnSpc>
            </a:pPr>
            <a:r>
              <a:rPr lang="en-US" altLang="zh-CN" sz="2000" kern="0" dirty="0">
                <a:solidFill>
                  <a:schemeClr val="bg1">
                    <a:lumMod val="50000"/>
                  </a:schemeClr>
                </a:solidFill>
                <a:latin typeface="微软雅黑"/>
                <a:ea typeface="微软雅黑"/>
              </a:rPr>
              <a:t>      3.</a:t>
            </a:r>
            <a:r>
              <a:rPr lang="zh-CN" altLang="en-US" sz="2000" kern="0" dirty="0">
                <a:solidFill>
                  <a:schemeClr val="bg1">
                    <a:lumMod val="50000"/>
                  </a:schemeClr>
                </a:solidFill>
                <a:latin typeface="微软雅黑"/>
                <a:ea typeface="微软雅黑"/>
              </a:rPr>
              <a:t>利用相关表达式计算估计器的性能。</a:t>
            </a:r>
            <a:endParaRPr lang="en-US" altLang="zh-CN" sz="2000" kern="0" dirty="0">
              <a:solidFill>
                <a:schemeClr val="bg1">
                  <a:lumMod val="50000"/>
                </a:schemeClr>
              </a:solidFill>
              <a:latin typeface="微软雅黑"/>
              <a:ea typeface="微软雅黑"/>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平均电平和功率估计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平均电平估计</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237995719"/>
              </p:ext>
            </p:extLst>
          </p:nvPr>
        </p:nvGraphicFramePr>
        <p:xfrm>
          <a:off x="3419872" y="915566"/>
          <a:ext cx="3438128" cy="403476"/>
        </p:xfrm>
        <a:graphic>
          <a:graphicData uri="http://schemas.openxmlformats.org/presentationml/2006/ole">
            <mc:AlternateContent xmlns:mc="http://schemas.openxmlformats.org/markup-compatibility/2006">
              <mc:Choice xmlns:v="urn:schemas-microsoft-com:vml" Requires="v">
                <p:oleObj r:id="rId3" imgW="1866090" imgH="215806" progId="Equation.3">
                  <p:embed/>
                </p:oleObj>
              </mc:Choice>
              <mc:Fallback>
                <p:oleObj r:id="rId3" imgW="1866090" imgH="215806" progId="Equation.3">
                  <p:embed/>
                  <p:pic>
                    <p:nvPicPr>
                      <p:cNvPr id="0"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72" y="915566"/>
                        <a:ext cx="3438128" cy="403476"/>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4077834307"/>
              </p:ext>
            </p:extLst>
          </p:nvPr>
        </p:nvGraphicFramePr>
        <p:xfrm>
          <a:off x="3563888" y="1319042"/>
          <a:ext cx="2495029" cy="608085"/>
        </p:xfrm>
        <a:graphic>
          <a:graphicData uri="http://schemas.openxmlformats.org/presentationml/2006/ole">
            <mc:AlternateContent xmlns:mc="http://schemas.openxmlformats.org/markup-compatibility/2006">
              <mc:Choice xmlns:v="urn:schemas-microsoft-com:vml" Requires="v">
                <p:oleObj r:id="rId5" imgW="1562100" imgH="381000" progId="Equation.3">
                  <p:embed/>
                </p:oleObj>
              </mc:Choice>
              <mc:Fallback>
                <p:oleObj r:id="rId5" imgW="1562100" imgH="381000" progId="Equation.3">
                  <p:embed/>
                  <p:pic>
                    <p:nvPicPr>
                      <p:cNvPr id="0" name="Object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3888" y="1319042"/>
                        <a:ext cx="2495029" cy="608085"/>
                      </a:xfrm>
                      <a:prstGeom prst="rect">
                        <a:avLst/>
                      </a:prstGeom>
                      <a:noFill/>
                      <a:ln>
                        <a:noFill/>
                      </a:ln>
                    </p:spPr>
                  </p:pic>
                </p:oleObj>
              </mc:Fallback>
            </mc:AlternateContent>
          </a:graphicData>
        </a:graphic>
      </p:graphicFrame>
      <p:sp>
        <p:nvSpPr>
          <p:cNvPr id="1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96058860"/>
              </p:ext>
            </p:extLst>
          </p:nvPr>
        </p:nvGraphicFramePr>
        <p:xfrm>
          <a:off x="2782865" y="2427734"/>
          <a:ext cx="3048339" cy="360040"/>
        </p:xfrm>
        <a:graphic>
          <a:graphicData uri="http://schemas.openxmlformats.org/presentationml/2006/ole">
            <mc:AlternateContent xmlns:mc="http://schemas.openxmlformats.org/markup-compatibility/2006">
              <mc:Choice xmlns:v="urn:schemas-microsoft-com:vml" Requires="v">
                <p:oleObj name="公式" r:id="rId7" imgW="1612900" imgH="190500" progId="Equation.3">
                  <p:embed/>
                </p:oleObj>
              </mc:Choice>
              <mc:Fallback>
                <p:oleObj name="公式" r:id="rId7" imgW="1612900" imgH="19050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82865" y="2427734"/>
                        <a:ext cx="3048339" cy="360040"/>
                      </a:xfrm>
                      <a:prstGeom prst="rect">
                        <a:avLst/>
                      </a:prstGeom>
                      <a:noFill/>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3883263944"/>
              </p:ext>
            </p:extLst>
          </p:nvPr>
        </p:nvGraphicFramePr>
        <p:xfrm>
          <a:off x="3203848" y="2859783"/>
          <a:ext cx="1257894" cy="608034"/>
        </p:xfrm>
        <a:graphic>
          <a:graphicData uri="http://schemas.openxmlformats.org/presentationml/2006/ole">
            <mc:AlternateContent xmlns:mc="http://schemas.openxmlformats.org/markup-compatibility/2006">
              <mc:Choice xmlns:v="urn:schemas-microsoft-com:vml" Requires="v">
                <p:oleObj r:id="rId9" imgW="863225" imgH="418918" progId="Equation.3">
                  <p:embed/>
                </p:oleObj>
              </mc:Choice>
              <mc:Fallback>
                <p:oleObj r:id="rId9" imgW="863225" imgH="418918" progId="Equation.3">
                  <p:embed/>
                  <p:pic>
                    <p:nvPicPr>
                      <p:cNvPr id="0" name="Object 2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03848" y="2859783"/>
                        <a:ext cx="1257894" cy="608034"/>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93769884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771550"/>
            <a:ext cx="7920882" cy="4093428"/>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概念定界：</a:t>
            </a:r>
            <a:r>
              <a:rPr lang="zh-CN" altLang="en-US" sz="2000" kern="0" dirty="0">
                <a:solidFill>
                  <a:srgbClr val="0093B0">
                    <a:lumMod val="50000"/>
                  </a:srgbClr>
                </a:solidFill>
                <a:latin typeface="微软雅黑"/>
                <a:ea typeface="微软雅黑"/>
              </a:rPr>
              <a:t>波形的平均功率是指传输系统中信号和噪声总的平均功率。对于数字通信系统而言，通常对应能量估计，例如，单个码元所包含的能量。</a:t>
            </a: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估计器的形式：</a:t>
            </a:r>
            <a:endParaRPr lang="en-US" altLang="zh-CN" sz="2000" kern="0" dirty="0">
              <a:solidFill>
                <a:srgbClr val="C00000"/>
              </a:solidFill>
              <a:latin typeface="微软雅黑"/>
              <a:ea typeface="微软雅黑"/>
            </a:endParaRPr>
          </a:p>
          <a:p>
            <a:pPr>
              <a:lnSpc>
                <a:spcPct val="200000"/>
              </a:lnSpc>
            </a:pPr>
            <a:r>
              <a:rPr lang="zh-CN" altLang="en-US" sz="2000" kern="0" dirty="0">
                <a:solidFill>
                  <a:srgbClr val="0093B0">
                    <a:lumMod val="50000"/>
                  </a:srgbClr>
                </a:solidFill>
                <a:latin typeface="微软雅黑"/>
                <a:ea typeface="微软雅黑"/>
              </a:rPr>
              <a:t>      引入一个辅助变量</a:t>
            </a:r>
            <a:r>
              <a:rPr lang="en-US" altLang="zh-CN" sz="2000" i="1" kern="0" dirty="0">
                <a:solidFill>
                  <a:srgbClr val="0093B0">
                    <a:lumMod val="50000"/>
                  </a:srgbClr>
                </a:solidFill>
                <a:latin typeface="Times New Roman" pitchFamily="18" charset="0"/>
                <a:ea typeface="微软雅黑"/>
                <a:cs typeface="Times New Roman" pitchFamily="18" charset="0"/>
              </a:rPr>
              <a:t>Y</a:t>
            </a:r>
            <a:r>
              <a:rPr lang="en-US" altLang="zh-CN" sz="2000" kern="0" dirty="0">
                <a:solidFill>
                  <a:srgbClr val="0093B0">
                    <a:lumMod val="50000"/>
                  </a:srgbClr>
                </a:solidFill>
                <a:latin typeface="Times New Roman" pitchFamily="18" charset="0"/>
                <a:ea typeface="微软雅黑"/>
                <a:cs typeface="Times New Roman" pitchFamily="18" charset="0"/>
              </a:rPr>
              <a:t>(</a:t>
            </a:r>
            <a:r>
              <a:rPr lang="en-US" altLang="zh-CN" sz="2000" i="1" kern="0" dirty="0">
                <a:solidFill>
                  <a:srgbClr val="0093B0">
                    <a:lumMod val="50000"/>
                  </a:srgbClr>
                </a:solidFill>
                <a:latin typeface="Times New Roman" pitchFamily="18" charset="0"/>
                <a:ea typeface="微软雅黑"/>
                <a:cs typeface="Times New Roman" pitchFamily="18" charset="0"/>
              </a:rPr>
              <a:t>t</a:t>
            </a:r>
            <a:r>
              <a:rPr lang="en-US" altLang="zh-CN"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rgbClr val="0093B0">
                    <a:lumMod val="50000"/>
                  </a:srgbClr>
                </a:solidFill>
                <a:latin typeface="微软雅黑"/>
                <a:ea typeface="微软雅黑"/>
              </a:rPr>
              <a:t>使得</a:t>
            </a: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估计器的期望值：</a:t>
            </a:r>
            <a:endParaRPr lang="en-US" altLang="zh-CN" sz="2000" kern="0" dirty="0">
              <a:solidFill>
                <a:srgbClr val="C00000"/>
              </a:solidFill>
              <a:latin typeface="微软雅黑"/>
              <a:ea typeface="微软雅黑"/>
            </a:endParaRPr>
          </a:p>
          <a:p>
            <a:pPr marL="450850" indent="-450850">
              <a:lnSpc>
                <a:spcPct val="20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结论：</a:t>
            </a:r>
            <a:r>
              <a:rPr lang="zh-CN" altLang="en-US" sz="2000" kern="0" dirty="0">
                <a:latin typeface="微软雅黑"/>
                <a:ea typeface="微软雅黑"/>
              </a:rPr>
              <a:t>连续随机过程的均值完全可以由随机过程的采样值给出。</a:t>
            </a:r>
            <a:endParaRPr lang="en-US" altLang="zh-CN" sz="2000" kern="0" dirty="0">
              <a:latin typeface="微软雅黑"/>
              <a:ea typeface="微软雅黑"/>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平均电平和功率估计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平均功率估计</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597183440"/>
              </p:ext>
            </p:extLst>
          </p:nvPr>
        </p:nvGraphicFramePr>
        <p:xfrm>
          <a:off x="3070798" y="2139702"/>
          <a:ext cx="1501202" cy="635124"/>
        </p:xfrm>
        <a:graphic>
          <a:graphicData uri="http://schemas.openxmlformats.org/presentationml/2006/ole">
            <mc:AlternateContent xmlns:mc="http://schemas.openxmlformats.org/markup-compatibility/2006">
              <mc:Choice xmlns:v="urn:schemas-microsoft-com:vml" Requires="v">
                <p:oleObj name="公式" r:id="rId3" imgW="990600" imgH="419100" progId="Equation.3">
                  <p:embed/>
                </p:oleObj>
              </mc:Choice>
              <mc:Fallback>
                <p:oleObj name="公式" r:id="rId3" imgW="990600" imgH="4191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0798" y="2139702"/>
                        <a:ext cx="1501202" cy="635124"/>
                      </a:xfrm>
                      <a:prstGeom prst="rect">
                        <a:avLst/>
                      </a:prstGeom>
                      <a:noFill/>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558774756"/>
              </p:ext>
            </p:extLst>
          </p:nvPr>
        </p:nvGraphicFramePr>
        <p:xfrm>
          <a:off x="4427984" y="2831359"/>
          <a:ext cx="1141813" cy="386201"/>
        </p:xfrm>
        <a:graphic>
          <a:graphicData uri="http://schemas.openxmlformats.org/presentationml/2006/ole">
            <mc:AlternateContent xmlns:mc="http://schemas.openxmlformats.org/markup-compatibility/2006">
              <mc:Choice xmlns:v="urn:schemas-microsoft-com:vml" Requires="v">
                <p:oleObj r:id="rId5" imgW="647419" imgH="215806" progId="Equation.3">
                  <p:embed/>
                </p:oleObj>
              </mc:Choice>
              <mc:Fallback>
                <p:oleObj r:id="rId5" imgW="647419" imgH="215806"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7984" y="2831359"/>
                        <a:ext cx="1141813" cy="386201"/>
                      </a:xfrm>
                      <a:prstGeom prst="rect">
                        <a:avLst/>
                      </a:prstGeom>
                      <a:noFill/>
                      <a:ln>
                        <a:noFill/>
                      </a:ln>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2696744780"/>
              </p:ext>
            </p:extLst>
          </p:nvPr>
        </p:nvGraphicFramePr>
        <p:xfrm>
          <a:off x="5724128" y="2139702"/>
          <a:ext cx="1202986" cy="564401"/>
        </p:xfrm>
        <a:graphic>
          <a:graphicData uri="http://schemas.openxmlformats.org/presentationml/2006/ole">
            <mc:AlternateContent xmlns:mc="http://schemas.openxmlformats.org/markup-compatibility/2006">
              <mc:Choice xmlns:v="urn:schemas-microsoft-com:vml" Requires="v">
                <p:oleObj name="Equation" r:id="rId7" imgW="717473" imgH="317520" progId="Equation.3">
                  <p:embed/>
                </p:oleObj>
              </mc:Choice>
              <mc:Fallback>
                <p:oleObj name="Equation" r:id="rId7" imgW="717473" imgH="317520" progId="Equation.3">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24128" y="2139702"/>
                        <a:ext cx="1202986" cy="564401"/>
                      </a:xfrm>
                      <a:prstGeom prst="rect">
                        <a:avLst/>
                      </a:prstGeom>
                      <a:noFill/>
                      <a:ln>
                        <a:solidFill>
                          <a:srgbClr val="C00000"/>
                        </a:solidFill>
                      </a:ln>
                    </p:spPr>
                  </p:pic>
                </p:oleObj>
              </mc:Fallback>
            </mc:AlternateContent>
          </a:graphicData>
        </a:graphic>
      </p:graphicFrame>
      <p:sp>
        <p:nvSpPr>
          <p:cNvPr id="17" name="直角上箭头 16"/>
          <p:cNvSpPr/>
          <p:nvPr/>
        </p:nvSpPr>
        <p:spPr bwMode="auto">
          <a:xfrm flipV="1">
            <a:off x="4572000" y="2407549"/>
            <a:ext cx="504056" cy="367277"/>
          </a:xfrm>
          <a:prstGeom prst="bentUp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8" name="直角上箭头 17"/>
          <p:cNvSpPr/>
          <p:nvPr/>
        </p:nvSpPr>
        <p:spPr bwMode="auto">
          <a:xfrm rot="10800000" flipH="1" flipV="1">
            <a:off x="5569797" y="2704104"/>
            <a:ext cx="874411" cy="377722"/>
          </a:xfrm>
          <a:prstGeom prst="bentUp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72116918"/>
              </p:ext>
            </p:extLst>
          </p:nvPr>
        </p:nvGraphicFramePr>
        <p:xfrm>
          <a:off x="3280408" y="3309892"/>
          <a:ext cx="3291805" cy="403480"/>
        </p:xfrm>
        <a:graphic>
          <a:graphicData uri="http://schemas.openxmlformats.org/presentationml/2006/ole">
            <mc:AlternateContent xmlns:mc="http://schemas.openxmlformats.org/markup-compatibility/2006">
              <mc:Choice xmlns:v="urn:schemas-microsoft-com:vml" Requires="v">
                <p:oleObj name="Equation" r:id="rId9" imgW="1803408" imgH="196920" progId="Equation.3">
                  <p:embed/>
                </p:oleObj>
              </mc:Choice>
              <mc:Fallback>
                <p:oleObj name="Equation" r:id="rId9" imgW="1803408" imgH="196920" progId="Equation.3">
                  <p:embed/>
                  <p:pic>
                    <p:nvPicPr>
                      <p:cNvPr id="0" name="Object 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80408" y="3309892"/>
                        <a:ext cx="3291805" cy="403480"/>
                      </a:xfrm>
                      <a:prstGeom prst="rect">
                        <a:avLst/>
                      </a:prstGeom>
                      <a:noFill/>
                      <a:ln>
                        <a:noFill/>
                      </a:ln>
                    </p:spPr>
                  </p:pic>
                </p:oleObj>
              </mc:Fallback>
            </mc:AlternateContent>
          </a:graphicData>
        </a:graphic>
      </p:graphicFrame>
      <p:sp>
        <p:nvSpPr>
          <p:cNvPr id="20"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2588604200"/>
              </p:ext>
            </p:extLst>
          </p:nvPr>
        </p:nvGraphicFramePr>
        <p:xfrm>
          <a:off x="3293007" y="3742451"/>
          <a:ext cx="3279206" cy="563940"/>
        </p:xfrm>
        <a:graphic>
          <a:graphicData uri="http://schemas.openxmlformats.org/presentationml/2006/ole">
            <mc:AlternateContent xmlns:mc="http://schemas.openxmlformats.org/markup-compatibility/2006">
              <mc:Choice xmlns:v="urn:schemas-microsoft-com:vml" Requires="v">
                <p:oleObj name="公式" r:id="rId11" imgW="1993900" imgH="342900" progId="Equation.3">
                  <p:embed/>
                </p:oleObj>
              </mc:Choice>
              <mc:Fallback>
                <p:oleObj name="公式" r:id="rId11" imgW="1993900" imgH="342900" progId="Equation.3">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93007" y="3742451"/>
                        <a:ext cx="3279206" cy="563940"/>
                      </a:xfrm>
                      <a:prstGeom prst="rect">
                        <a:avLst/>
                      </a:prstGeom>
                      <a:noFill/>
                    </p:spPr>
                  </p:pic>
                </p:oleObj>
              </mc:Fallback>
            </mc:AlternateContent>
          </a:graphicData>
        </a:graphic>
      </p:graphicFrame>
    </p:spTree>
    <p:extLst>
      <p:ext uri="{BB962C8B-B14F-4D97-AF65-F5344CB8AC3E}">
        <p14:creationId xmlns:p14="http://schemas.microsoft.com/office/powerpoint/2010/main" val="198657123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771550"/>
            <a:ext cx="7920882" cy="4247317"/>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估计器的方差：</a:t>
            </a:r>
            <a:endParaRPr lang="en-US" altLang="zh-CN" sz="2000" kern="0" dirty="0">
              <a:solidFill>
                <a:srgbClr val="0093B0">
                  <a:lumMod val="50000"/>
                </a:srgbClr>
              </a:solidFill>
              <a:latin typeface="微软雅黑"/>
              <a:ea typeface="微软雅黑"/>
            </a:endParaRPr>
          </a:p>
          <a:p>
            <a:pPr marL="450850" indent="-450850">
              <a:lnSpc>
                <a:spcPct val="25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结论：</a:t>
            </a:r>
            <a:r>
              <a:rPr lang="zh-CN" altLang="en-US" sz="2000" kern="0" dirty="0">
                <a:latin typeface="微软雅黑"/>
                <a:ea typeface="微软雅黑"/>
              </a:rPr>
              <a:t>当</a:t>
            </a:r>
            <a:r>
              <a:rPr lang="en-US" altLang="zh-CN" sz="2000" i="1" kern="0" dirty="0">
                <a:latin typeface="Times New Roman" pitchFamily="18" charset="0"/>
                <a:ea typeface="微软雅黑"/>
                <a:cs typeface="Times New Roman" pitchFamily="18" charset="0"/>
              </a:rPr>
              <a:t>N</a:t>
            </a:r>
            <a:r>
              <a:rPr lang="zh-CN" altLang="en-US" sz="2000" kern="0" dirty="0">
                <a:latin typeface="微软雅黑"/>
                <a:ea typeface="微软雅黑"/>
              </a:rPr>
              <a:t>趋于无穷大，采样功率点不相关时，估计器的方差接近于零，则有                             或者</a:t>
            </a:r>
            <a:endParaRPr lang="en-US" altLang="zh-CN" sz="2000" kern="0" dirty="0">
              <a:latin typeface="微软雅黑"/>
              <a:ea typeface="微软雅黑"/>
            </a:endParaRPr>
          </a:p>
          <a:p>
            <a:pPr marL="450850" indent="-450850">
              <a:lnSpc>
                <a:spcPct val="200000"/>
              </a:lnSpc>
              <a:buFont typeface="Wingdings" pitchFamily="2" charset="2"/>
              <a:buChar char="p"/>
            </a:pPr>
            <a:r>
              <a:rPr lang="zh-CN" altLang="en-US" sz="2000" kern="0" dirty="0">
                <a:solidFill>
                  <a:srgbClr val="C00000"/>
                </a:solidFill>
                <a:latin typeface="微软雅黑"/>
                <a:ea typeface="微软雅黑"/>
              </a:rPr>
              <a:t>置信区间：</a:t>
            </a:r>
            <a:r>
              <a:rPr lang="zh-CN" altLang="en-US" sz="2000" kern="0" dirty="0">
                <a:solidFill>
                  <a:schemeClr val="bg1">
                    <a:lumMod val="50000"/>
                  </a:schemeClr>
                </a:solidFill>
                <a:latin typeface="微软雅黑"/>
                <a:ea typeface="微软雅黑"/>
              </a:rPr>
              <a:t>这部分研究难度大，为什么（</a:t>
            </a:r>
            <a:r>
              <a:rPr lang="zh-CN" altLang="en-US" sz="2000" kern="0" dirty="0">
                <a:solidFill>
                  <a:srgbClr val="C00000"/>
                </a:solidFill>
                <a:latin typeface="微软雅黑"/>
                <a:ea typeface="微软雅黑"/>
              </a:rPr>
              <a:t>思考一下</a:t>
            </a:r>
            <a:r>
              <a:rPr lang="zh-CN" altLang="en-US" sz="2000" kern="0" dirty="0">
                <a:solidFill>
                  <a:schemeClr val="bg1">
                    <a:lumMod val="50000"/>
                  </a:schemeClr>
                </a:solidFill>
                <a:latin typeface="微软雅黑"/>
                <a:ea typeface="微软雅黑"/>
              </a:rPr>
              <a:t>）</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仿真过程</a:t>
            </a:r>
            <a:r>
              <a:rPr lang="zh-CN" altLang="en-US" sz="2000" kern="0" dirty="0">
                <a:solidFill>
                  <a:schemeClr val="bg1">
                    <a:lumMod val="50000"/>
                  </a:schemeClr>
                </a:solidFill>
                <a:latin typeface="微软雅黑"/>
                <a:ea typeface="微软雅黑"/>
              </a:rPr>
              <a:t>：</a:t>
            </a:r>
            <a:r>
              <a:rPr lang="en-US" altLang="zh-CN" sz="2000" kern="0" dirty="0">
                <a:solidFill>
                  <a:schemeClr val="bg1">
                    <a:lumMod val="50000"/>
                  </a:schemeClr>
                </a:solidFill>
                <a:latin typeface="Times New Roman" pitchFamily="18" charset="0"/>
                <a:ea typeface="微软雅黑"/>
                <a:cs typeface="Times New Roman" pitchFamily="18" charset="0"/>
              </a:rPr>
              <a:t>1.</a:t>
            </a:r>
            <a:r>
              <a:rPr lang="zh-CN" altLang="en-US" sz="2000" kern="0" dirty="0">
                <a:solidFill>
                  <a:schemeClr val="bg1">
                    <a:lumMod val="50000"/>
                  </a:schemeClr>
                </a:solidFill>
                <a:latin typeface="Times New Roman" pitchFamily="18" charset="0"/>
                <a:ea typeface="微软雅黑"/>
                <a:cs typeface="Times New Roman" pitchFamily="18" charset="0"/>
              </a:rPr>
              <a:t>采集样本，并对每个样本值求平方：</a:t>
            </a:r>
          </a:p>
          <a:p>
            <a:pPr>
              <a:lnSpc>
                <a:spcPct val="150000"/>
              </a:lnSpc>
            </a:pPr>
            <a:r>
              <a:rPr lang="zh-CN" altLang="en-US" sz="2000" kern="0" dirty="0">
                <a:solidFill>
                  <a:schemeClr val="bg1">
                    <a:lumMod val="50000"/>
                  </a:schemeClr>
                </a:solidFill>
                <a:latin typeface="Times New Roman" pitchFamily="18" charset="0"/>
                <a:ea typeface="微软雅黑"/>
                <a:cs typeface="Times New Roman" pitchFamily="18" charset="0"/>
              </a:rPr>
              <a:t>                           </a:t>
            </a:r>
            <a:r>
              <a:rPr lang="en-US" altLang="zh-CN" sz="2000" kern="0" dirty="0">
                <a:solidFill>
                  <a:schemeClr val="bg1">
                    <a:lumMod val="50000"/>
                  </a:schemeClr>
                </a:solidFill>
                <a:latin typeface="Times New Roman" pitchFamily="18" charset="0"/>
                <a:ea typeface="微软雅黑"/>
                <a:cs typeface="Times New Roman" pitchFamily="18" charset="0"/>
              </a:rPr>
              <a:t>2.</a:t>
            </a:r>
            <a:r>
              <a:rPr lang="zh-CN" altLang="en-US" sz="2000" kern="0" dirty="0">
                <a:solidFill>
                  <a:schemeClr val="bg1">
                    <a:lumMod val="50000"/>
                  </a:schemeClr>
                </a:solidFill>
                <a:latin typeface="Times New Roman" pitchFamily="18" charset="0"/>
                <a:ea typeface="微软雅黑"/>
                <a:cs typeface="Times New Roman" pitchFamily="18" charset="0"/>
              </a:rPr>
              <a:t>计算波形平均功率；</a:t>
            </a:r>
          </a:p>
          <a:p>
            <a:pPr>
              <a:lnSpc>
                <a:spcPct val="150000"/>
              </a:lnSpc>
            </a:pPr>
            <a:r>
              <a:rPr lang="zh-CN" altLang="en-US" sz="2000" kern="0" dirty="0">
                <a:solidFill>
                  <a:schemeClr val="bg1">
                    <a:lumMod val="50000"/>
                  </a:schemeClr>
                </a:solidFill>
                <a:latin typeface="Times New Roman" pitchFamily="18" charset="0"/>
                <a:ea typeface="微软雅黑"/>
                <a:cs typeface="Times New Roman" pitchFamily="18" charset="0"/>
              </a:rPr>
              <a:t>                           </a:t>
            </a:r>
            <a:r>
              <a:rPr lang="en-US" altLang="zh-CN" sz="2000" kern="0" dirty="0">
                <a:solidFill>
                  <a:schemeClr val="bg1">
                    <a:lumMod val="50000"/>
                  </a:schemeClr>
                </a:solidFill>
                <a:latin typeface="Times New Roman" pitchFamily="18" charset="0"/>
                <a:ea typeface="微软雅黑"/>
                <a:cs typeface="Times New Roman" pitchFamily="18" charset="0"/>
              </a:rPr>
              <a:t>3.</a:t>
            </a:r>
            <a:r>
              <a:rPr lang="zh-CN" altLang="en-US" sz="2000" kern="0" dirty="0">
                <a:solidFill>
                  <a:schemeClr val="bg1">
                    <a:lumMod val="50000"/>
                  </a:schemeClr>
                </a:solidFill>
                <a:latin typeface="Times New Roman" pitchFamily="18" charset="0"/>
                <a:ea typeface="微软雅黑"/>
                <a:cs typeface="Times New Roman" pitchFamily="18" charset="0"/>
              </a:rPr>
              <a:t>利用相关表达式计算估计器的性能。</a:t>
            </a: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平均电平和功率估计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平均功率估计</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22" name="对象 21"/>
          <p:cNvGraphicFramePr>
            <a:graphicFrameLocks noChangeAspect="1"/>
          </p:cNvGraphicFramePr>
          <p:nvPr>
            <p:extLst>
              <p:ext uri="{D42A27DB-BD31-4B8C-83A1-F6EECF244321}">
                <p14:modId xmlns:p14="http://schemas.microsoft.com/office/powerpoint/2010/main" val="774743503"/>
              </p:ext>
            </p:extLst>
          </p:nvPr>
        </p:nvGraphicFramePr>
        <p:xfrm>
          <a:off x="3068182" y="771550"/>
          <a:ext cx="3652317" cy="637311"/>
        </p:xfrm>
        <a:graphic>
          <a:graphicData uri="http://schemas.openxmlformats.org/presentationml/2006/ole">
            <mc:AlternateContent xmlns:mc="http://schemas.openxmlformats.org/markup-compatibility/2006">
              <mc:Choice xmlns:v="urn:schemas-microsoft-com:vml" Requires="v">
                <p:oleObj name="Equation" r:id="rId3" imgW="2127207" imgH="349200" progId="Equation.3">
                  <p:embed/>
                </p:oleObj>
              </mc:Choice>
              <mc:Fallback>
                <p:oleObj name="Equation" r:id="rId3" imgW="2127207" imgH="3492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8182" y="771550"/>
                        <a:ext cx="3652317" cy="637311"/>
                      </a:xfrm>
                      <a:prstGeom prst="rect">
                        <a:avLst/>
                      </a:prstGeom>
                      <a:noFill/>
                      <a:ln>
                        <a:noFill/>
                      </a:ln>
                    </p:spPr>
                  </p:pic>
                </p:oleObj>
              </mc:Fallback>
            </mc:AlternateContent>
          </a:graphicData>
        </a:graphic>
      </p:graphicFrame>
      <p:sp>
        <p:nvSpPr>
          <p:cNvPr id="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4" name="对象 23"/>
          <p:cNvGraphicFramePr>
            <a:graphicFrameLocks noChangeAspect="1"/>
          </p:cNvGraphicFramePr>
          <p:nvPr>
            <p:extLst>
              <p:ext uri="{D42A27DB-BD31-4B8C-83A1-F6EECF244321}">
                <p14:modId xmlns:p14="http://schemas.microsoft.com/office/powerpoint/2010/main" val="4230021279"/>
              </p:ext>
            </p:extLst>
          </p:nvPr>
        </p:nvGraphicFramePr>
        <p:xfrm>
          <a:off x="3068182" y="1491630"/>
          <a:ext cx="2768824" cy="576064"/>
        </p:xfrm>
        <a:graphic>
          <a:graphicData uri="http://schemas.openxmlformats.org/presentationml/2006/ole">
            <mc:AlternateContent xmlns:mc="http://schemas.openxmlformats.org/markup-compatibility/2006">
              <mc:Choice xmlns:v="urn:schemas-microsoft-com:vml" Requires="v">
                <p:oleObj name="公式" r:id="rId5" imgW="1892300" imgH="393700" progId="Equation.3">
                  <p:embed/>
                </p:oleObj>
              </mc:Choice>
              <mc:Fallback>
                <p:oleObj name="公式" r:id="rId5" imgW="1892300" imgH="3937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68182" y="1491630"/>
                        <a:ext cx="2768824" cy="576064"/>
                      </a:xfrm>
                      <a:prstGeom prst="rect">
                        <a:avLst/>
                      </a:prstGeom>
                      <a:noFill/>
                    </p:spPr>
                  </p:pic>
                </p:oleObj>
              </mc:Fallback>
            </mc:AlternateContent>
          </a:graphicData>
        </a:graphic>
      </p:graphicFrame>
      <p:sp>
        <p:nvSpPr>
          <p:cNvPr id="25"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6" name="对象 25"/>
          <p:cNvGraphicFramePr>
            <a:graphicFrameLocks noChangeAspect="1"/>
          </p:cNvGraphicFramePr>
          <p:nvPr>
            <p:extLst>
              <p:ext uri="{D42A27DB-BD31-4B8C-83A1-F6EECF244321}">
                <p14:modId xmlns:p14="http://schemas.microsoft.com/office/powerpoint/2010/main" val="3508831499"/>
              </p:ext>
            </p:extLst>
          </p:nvPr>
        </p:nvGraphicFramePr>
        <p:xfrm>
          <a:off x="2600447" y="2492990"/>
          <a:ext cx="1899545" cy="582815"/>
        </p:xfrm>
        <a:graphic>
          <a:graphicData uri="http://schemas.openxmlformats.org/presentationml/2006/ole">
            <mc:AlternateContent xmlns:mc="http://schemas.openxmlformats.org/markup-compatibility/2006">
              <mc:Choice xmlns:v="urn:schemas-microsoft-com:vml" Requires="v">
                <p:oleObj name="公式" r:id="rId7" imgW="1117115" imgH="342751" progId="Equation.3">
                  <p:embed/>
                </p:oleObj>
              </mc:Choice>
              <mc:Fallback>
                <p:oleObj name="公式" r:id="rId7" imgW="1117115" imgH="342751"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00447" y="2492990"/>
                        <a:ext cx="1899545" cy="582815"/>
                      </a:xfrm>
                      <a:prstGeom prst="rect">
                        <a:avLst/>
                      </a:prstGeom>
                      <a:noFill/>
                    </p:spPr>
                  </p:pic>
                </p:oleObj>
              </mc:Fallback>
            </mc:AlternateContent>
          </a:graphicData>
        </a:graphic>
      </p:graphicFrame>
      <p:sp>
        <p:nvSpPr>
          <p:cNvPr id="27"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 name="对象 27"/>
          <p:cNvGraphicFramePr>
            <a:graphicFrameLocks noChangeAspect="1"/>
          </p:cNvGraphicFramePr>
          <p:nvPr>
            <p:extLst>
              <p:ext uri="{D42A27DB-BD31-4B8C-83A1-F6EECF244321}">
                <p14:modId xmlns:p14="http://schemas.microsoft.com/office/powerpoint/2010/main" val="3166183739"/>
              </p:ext>
            </p:extLst>
          </p:nvPr>
        </p:nvGraphicFramePr>
        <p:xfrm>
          <a:off x="5148063" y="2484509"/>
          <a:ext cx="1929615" cy="663305"/>
        </p:xfrm>
        <a:graphic>
          <a:graphicData uri="http://schemas.openxmlformats.org/presentationml/2006/ole">
            <mc:AlternateContent xmlns:mc="http://schemas.openxmlformats.org/markup-compatibility/2006">
              <mc:Choice xmlns:v="urn:schemas-microsoft-com:vml" Requires="v">
                <p:oleObj name="公式" r:id="rId9" imgW="1219200" imgH="419100" progId="Equation.3">
                  <p:embed/>
                </p:oleObj>
              </mc:Choice>
              <mc:Fallback>
                <p:oleObj name="公式" r:id="rId9" imgW="1219200" imgH="4191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48063" y="2484509"/>
                        <a:ext cx="1929615" cy="663305"/>
                      </a:xfrm>
                      <a:prstGeom prst="rect">
                        <a:avLst/>
                      </a:prstGeom>
                      <a:noFill/>
                    </p:spPr>
                  </p:pic>
                </p:oleObj>
              </mc:Fallback>
            </mc:AlternateContent>
          </a:graphicData>
        </a:graphic>
      </p:graphicFrame>
      <p:sp>
        <p:nvSpPr>
          <p:cNvPr id="29"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 name="对象 29"/>
          <p:cNvGraphicFramePr>
            <a:graphicFrameLocks noChangeAspect="1"/>
          </p:cNvGraphicFramePr>
          <p:nvPr>
            <p:extLst>
              <p:ext uri="{D42A27DB-BD31-4B8C-83A1-F6EECF244321}">
                <p14:modId xmlns:p14="http://schemas.microsoft.com/office/powerpoint/2010/main" val="2400020606"/>
              </p:ext>
            </p:extLst>
          </p:nvPr>
        </p:nvGraphicFramePr>
        <p:xfrm>
          <a:off x="6746758" y="3651870"/>
          <a:ext cx="2139061" cy="360040"/>
        </p:xfrm>
        <a:graphic>
          <a:graphicData uri="http://schemas.openxmlformats.org/presentationml/2006/ole">
            <mc:AlternateContent xmlns:mc="http://schemas.openxmlformats.org/markup-compatibility/2006">
              <mc:Choice xmlns:v="urn:schemas-microsoft-com:vml" Requires="v">
                <p:oleObj name="公式" r:id="rId11" imgW="1282700" imgH="215900" progId="Equation.3">
                  <p:embed/>
                </p:oleObj>
              </mc:Choice>
              <mc:Fallback>
                <p:oleObj name="公式" r:id="rId11" imgW="1282700" imgH="215900" progId="Equation.3">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46758" y="3651870"/>
                        <a:ext cx="2139061" cy="360040"/>
                      </a:xfrm>
                      <a:prstGeom prst="rect">
                        <a:avLst/>
                      </a:prstGeom>
                      <a:noFill/>
                    </p:spPr>
                  </p:pic>
                </p:oleObj>
              </mc:Fallback>
            </mc:AlternateContent>
          </a:graphicData>
        </a:graphic>
      </p:graphicFrame>
    </p:spTree>
    <p:extLst>
      <p:ext uri="{BB962C8B-B14F-4D97-AF65-F5344CB8AC3E}">
        <p14:creationId xmlns:p14="http://schemas.microsoft.com/office/powerpoint/2010/main" val="369516798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2" y="2702097"/>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8" y="2758156"/>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1" cy="676049"/>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3" y="3278161"/>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8" y="3334221"/>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3854225"/>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84308" y="3910285"/>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5</a:t>
              </a:r>
              <a:endParaRPr lang="zh-CN" altLang="en-US" sz="2400" b="1" dirty="0">
                <a:solidFill>
                  <a:srgbClr val="205867"/>
                </a:solidFill>
                <a:latin typeface="微软雅黑"/>
                <a:ea typeface="微软雅黑"/>
              </a:endParaRPr>
            </a:p>
          </p:txBody>
        </p:sp>
      </p:grpSp>
      <p:sp>
        <p:nvSpPr>
          <p:cNvPr id="54" name="Freeform 10"/>
          <p:cNvSpPr>
            <a:spLocks noChangeAspect="1"/>
          </p:cNvSpPr>
          <p:nvPr/>
        </p:nvSpPr>
        <p:spPr bwMode="auto">
          <a:xfrm>
            <a:off x="3779912" y="2126038"/>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8" y="2182098"/>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2</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572000" y="2744483"/>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概率密度和分布函数估计</a:t>
            </a:r>
          </a:p>
        </p:txBody>
      </p:sp>
      <p:sp>
        <p:nvSpPr>
          <p:cNvPr id="59" name="TextBox 58"/>
          <p:cNvSpPr txBox="1">
            <a:spLocks noChangeAspect="1"/>
          </p:cNvSpPr>
          <p:nvPr/>
        </p:nvSpPr>
        <p:spPr>
          <a:xfrm>
            <a:off x="4587179" y="3320547"/>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功率谱密度的估计</a:t>
            </a:r>
          </a:p>
        </p:txBody>
      </p:sp>
      <p:sp>
        <p:nvSpPr>
          <p:cNvPr id="60" name="TextBox 59"/>
          <p:cNvSpPr txBox="1">
            <a:spLocks noChangeAspect="1"/>
          </p:cNvSpPr>
          <p:nvPr/>
        </p:nvSpPr>
        <p:spPr>
          <a:xfrm>
            <a:off x="4587179" y="3896611"/>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时延和相位估计</a:t>
            </a:r>
          </a:p>
        </p:txBody>
      </p:sp>
      <p:sp>
        <p:nvSpPr>
          <p:cNvPr id="61" name="TextBox 60"/>
          <p:cNvSpPr txBox="1">
            <a:spLocks noChangeAspect="1"/>
          </p:cNvSpPr>
          <p:nvPr/>
        </p:nvSpPr>
        <p:spPr>
          <a:xfrm>
            <a:off x="4587180" y="2126033"/>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平均电平和功率估计</a:t>
            </a:r>
          </a:p>
        </p:txBody>
      </p:sp>
      <p:sp>
        <p:nvSpPr>
          <p:cNvPr id="4" name="矩形 3"/>
          <p:cNvSpPr/>
          <p:nvPr/>
        </p:nvSpPr>
        <p:spPr>
          <a:xfrm>
            <a:off x="683569" y="627534"/>
            <a:ext cx="7488830" cy="523220"/>
          </a:xfrm>
          <a:prstGeom prst="rect">
            <a:avLst/>
          </a:prstGeom>
        </p:spPr>
        <p:txBody>
          <a:bodyPr wrap="square">
            <a:spAutoFit/>
          </a:bodyPr>
          <a:lstStyle/>
          <a:p>
            <a:pPr algn="ctr"/>
            <a:r>
              <a:rPr lang="zh-CN" altLang="en-US" sz="2800" dirty="0">
                <a:solidFill>
                  <a:srgbClr val="C00000"/>
                </a:solidFill>
                <a:latin typeface="+mn-ea"/>
                <a:ea typeface="+mn-ea"/>
              </a:rPr>
              <a:t>第三专题（</a:t>
            </a:r>
            <a:r>
              <a:rPr lang="en-US" altLang="zh-CN" sz="2800" dirty="0">
                <a:solidFill>
                  <a:srgbClr val="C00000"/>
                </a:solidFill>
                <a:latin typeface="+mn-ea"/>
                <a:ea typeface="+mn-ea"/>
              </a:rPr>
              <a:t>2</a:t>
            </a:r>
            <a:r>
              <a:rPr lang="zh-CN" altLang="en-US" sz="2800" dirty="0">
                <a:solidFill>
                  <a:srgbClr val="C00000"/>
                </a:solidFill>
                <a:latin typeface="+mn-ea"/>
                <a:ea typeface="+mn-ea"/>
              </a:rPr>
              <a:t>）通信仿真中的参数与性能估计</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34895" y="1203598"/>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568" y="1347974"/>
            <a:ext cx="2276527" cy="3240000"/>
          </a:xfrm>
          <a:prstGeom prst="rect">
            <a:avLst/>
          </a:prstGeom>
        </p:spPr>
      </p:pic>
      <p:sp>
        <p:nvSpPr>
          <p:cNvPr id="29" name="Freeform 10"/>
          <p:cNvSpPr>
            <a:spLocks noChangeAspect="1"/>
          </p:cNvSpPr>
          <p:nvPr/>
        </p:nvSpPr>
        <p:spPr bwMode="auto">
          <a:xfrm>
            <a:off x="3779912" y="1549974"/>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30" name="组合 29"/>
          <p:cNvGrpSpPr>
            <a:grpSpLocks noChangeAspect="1"/>
          </p:cNvGrpSpPr>
          <p:nvPr/>
        </p:nvGrpSpPr>
        <p:grpSpPr>
          <a:xfrm>
            <a:off x="3884308" y="1606034"/>
            <a:ext cx="406093" cy="461665"/>
            <a:chOff x="5667375" y="791156"/>
            <a:chExt cx="594672" cy="676050"/>
          </a:xfrm>
        </p:grpSpPr>
        <p:sp>
          <p:nvSpPr>
            <p:cNvPr id="31"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33" name="TextBox 3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1</a:t>
              </a:r>
              <a:endParaRPr lang="zh-CN" altLang="en-US" sz="2400" b="1" dirty="0">
                <a:solidFill>
                  <a:srgbClr val="205867"/>
                </a:solidFill>
                <a:latin typeface="微软雅黑"/>
                <a:ea typeface="微软雅黑"/>
              </a:endParaRPr>
            </a:p>
          </p:txBody>
        </p:sp>
      </p:grpSp>
      <p:sp>
        <p:nvSpPr>
          <p:cNvPr id="34" name="TextBox 33"/>
          <p:cNvSpPr txBox="1">
            <a:spLocks noChangeAspect="1"/>
          </p:cNvSpPr>
          <p:nvPr/>
        </p:nvSpPr>
        <p:spPr>
          <a:xfrm>
            <a:off x="4587180" y="1549969"/>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仿真估计的基本概念</a:t>
            </a:r>
          </a:p>
        </p:txBody>
      </p:sp>
    </p:spTree>
    <p:extLst>
      <p:ext uri="{BB962C8B-B14F-4D97-AF65-F5344CB8AC3E}">
        <p14:creationId xmlns:p14="http://schemas.microsoft.com/office/powerpoint/2010/main" val="41177892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771550"/>
            <a:ext cx="7920882" cy="4093428"/>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概念定界：</a:t>
            </a:r>
            <a:r>
              <a:rPr lang="zh-CN" altLang="en-US" sz="2000" kern="0" dirty="0">
                <a:solidFill>
                  <a:srgbClr val="0093B0">
                    <a:lumMod val="50000"/>
                  </a:srgbClr>
                </a:solidFill>
                <a:latin typeface="微软雅黑"/>
                <a:ea typeface="微软雅黑"/>
              </a:rPr>
              <a:t>波形的平均功率是指传输系统中信号和噪声总的平均功率。对于数字通信系统而言，通常对应能量估计，例如，单个码元所包含的能量。</a:t>
            </a: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估计器的形式：</a:t>
            </a:r>
            <a:endParaRPr lang="en-US" altLang="zh-CN" sz="2000" kern="0" dirty="0">
              <a:solidFill>
                <a:srgbClr val="C00000"/>
              </a:solidFill>
              <a:latin typeface="微软雅黑"/>
              <a:ea typeface="微软雅黑"/>
            </a:endParaRPr>
          </a:p>
          <a:p>
            <a:pPr>
              <a:lnSpc>
                <a:spcPct val="200000"/>
              </a:lnSpc>
            </a:pPr>
            <a:r>
              <a:rPr lang="zh-CN" altLang="en-US" sz="2000" kern="0" dirty="0">
                <a:solidFill>
                  <a:srgbClr val="0093B0">
                    <a:lumMod val="50000"/>
                  </a:srgbClr>
                </a:solidFill>
                <a:latin typeface="微软雅黑"/>
                <a:ea typeface="微软雅黑"/>
              </a:rPr>
              <a:t>      引入一个辅助变量</a:t>
            </a:r>
            <a:r>
              <a:rPr lang="en-US" altLang="zh-CN" sz="2000" i="1" kern="0" dirty="0">
                <a:solidFill>
                  <a:srgbClr val="0093B0">
                    <a:lumMod val="50000"/>
                  </a:srgbClr>
                </a:solidFill>
                <a:latin typeface="Times New Roman" pitchFamily="18" charset="0"/>
                <a:ea typeface="微软雅黑"/>
                <a:cs typeface="Times New Roman" pitchFamily="18" charset="0"/>
              </a:rPr>
              <a:t>Y</a:t>
            </a:r>
            <a:r>
              <a:rPr lang="en-US" altLang="zh-CN" sz="2000" kern="0" dirty="0">
                <a:solidFill>
                  <a:srgbClr val="0093B0">
                    <a:lumMod val="50000"/>
                  </a:srgbClr>
                </a:solidFill>
                <a:latin typeface="Times New Roman" pitchFamily="18" charset="0"/>
                <a:ea typeface="微软雅黑"/>
                <a:cs typeface="Times New Roman" pitchFamily="18" charset="0"/>
              </a:rPr>
              <a:t>(</a:t>
            </a:r>
            <a:r>
              <a:rPr lang="en-US" altLang="zh-CN" sz="2000" i="1" kern="0" dirty="0">
                <a:solidFill>
                  <a:srgbClr val="0093B0">
                    <a:lumMod val="50000"/>
                  </a:srgbClr>
                </a:solidFill>
                <a:latin typeface="Times New Roman" pitchFamily="18" charset="0"/>
                <a:ea typeface="微软雅黑"/>
                <a:cs typeface="Times New Roman" pitchFamily="18" charset="0"/>
              </a:rPr>
              <a:t>t</a:t>
            </a:r>
            <a:r>
              <a:rPr lang="en-US" altLang="zh-CN"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rgbClr val="0093B0">
                    <a:lumMod val="50000"/>
                  </a:srgbClr>
                </a:solidFill>
                <a:latin typeface="微软雅黑"/>
                <a:ea typeface="微软雅黑"/>
              </a:rPr>
              <a:t>使得</a:t>
            </a: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估计器的期望值：</a:t>
            </a:r>
            <a:endParaRPr lang="en-US" altLang="zh-CN" sz="2000" kern="0" dirty="0">
              <a:solidFill>
                <a:srgbClr val="C00000"/>
              </a:solidFill>
              <a:latin typeface="微软雅黑"/>
              <a:ea typeface="微软雅黑"/>
            </a:endParaRPr>
          </a:p>
          <a:p>
            <a:pPr marL="450850" indent="-450850">
              <a:lnSpc>
                <a:spcPct val="20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结论：</a:t>
            </a:r>
            <a:r>
              <a:rPr lang="zh-CN" altLang="en-US" sz="2000" kern="0" dirty="0">
                <a:solidFill>
                  <a:srgbClr val="205867"/>
                </a:solidFill>
                <a:latin typeface="微软雅黑"/>
                <a:ea typeface="微软雅黑"/>
              </a:rPr>
              <a:t>连续随机过程的均值完全可以由随机过程的采样值给出。</a:t>
            </a:r>
            <a:endParaRPr lang="en-US" altLang="zh-CN" sz="2000" kern="0" dirty="0">
              <a:solidFill>
                <a:srgbClr val="205867"/>
              </a:solidFill>
              <a:latin typeface="微软雅黑"/>
              <a:ea typeface="微软雅黑"/>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平均电平和功率估计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平均功率估计</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2974450803"/>
              </p:ext>
            </p:extLst>
          </p:nvPr>
        </p:nvGraphicFramePr>
        <p:xfrm>
          <a:off x="3070798" y="2139702"/>
          <a:ext cx="1501202" cy="635124"/>
        </p:xfrm>
        <a:graphic>
          <a:graphicData uri="http://schemas.openxmlformats.org/presentationml/2006/ole">
            <mc:AlternateContent xmlns:mc="http://schemas.openxmlformats.org/markup-compatibility/2006">
              <mc:Choice xmlns:v="urn:schemas-microsoft-com:vml" Requires="v">
                <p:oleObj name="公式" r:id="rId3" imgW="990600" imgH="419100" progId="Equation.3">
                  <p:embed/>
                </p:oleObj>
              </mc:Choice>
              <mc:Fallback>
                <p:oleObj name="公式" r:id="rId3" imgW="9906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0798" y="2139702"/>
                        <a:ext cx="1501202" cy="635124"/>
                      </a:xfrm>
                      <a:prstGeom prst="rect">
                        <a:avLst/>
                      </a:prstGeom>
                      <a:noFill/>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781607273"/>
              </p:ext>
            </p:extLst>
          </p:nvPr>
        </p:nvGraphicFramePr>
        <p:xfrm>
          <a:off x="4427984" y="2831359"/>
          <a:ext cx="1141813" cy="386201"/>
        </p:xfrm>
        <a:graphic>
          <a:graphicData uri="http://schemas.openxmlformats.org/presentationml/2006/ole">
            <mc:AlternateContent xmlns:mc="http://schemas.openxmlformats.org/markup-compatibility/2006">
              <mc:Choice xmlns:v="urn:schemas-microsoft-com:vml" Requires="v">
                <p:oleObj r:id="rId5" imgW="647419" imgH="215806" progId="Equation.3">
                  <p:embed/>
                </p:oleObj>
              </mc:Choice>
              <mc:Fallback>
                <p:oleObj r:id="rId5" imgW="647419" imgH="215806"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7984" y="2831359"/>
                        <a:ext cx="1141813" cy="386201"/>
                      </a:xfrm>
                      <a:prstGeom prst="rect">
                        <a:avLst/>
                      </a:prstGeom>
                      <a:noFill/>
                      <a:ln>
                        <a:noFill/>
                      </a:ln>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4086463349"/>
              </p:ext>
            </p:extLst>
          </p:nvPr>
        </p:nvGraphicFramePr>
        <p:xfrm>
          <a:off x="5724128" y="2139702"/>
          <a:ext cx="1202986" cy="564401"/>
        </p:xfrm>
        <a:graphic>
          <a:graphicData uri="http://schemas.openxmlformats.org/presentationml/2006/ole">
            <mc:AlternateContent xmlns:mc="http://schemas.openxmlformats.org/markup-compatibility/2006">
              <mc:Choice xmlns:v="urn:schemas-microsoft-com:vml" Requires="v">
                <p:oleObj name="Equation" r:id="rId7" imgW="717473" imgH="317520" progId="Equation.3">
                  <p:embed/>
                </p:oleObj>
              </mc:Choice>
              <mc:Fallback>
                <p:oleObj name="Equation" r:id="rId7" imgW="717473" imgH="3175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24128" y="2139702"/>
                        <a:ext cx="1202986" cy="564401"/>
                      </a:xfrm>
                      <a:prstGeom prst="rect">
                        <a:avLst/>
                      </a:prstGeom>
                      <a:noFill/>
                      <a:ln>
                        <a:solidFill>
                          <a:srgbClr val="C00000"/>
                        </a:solidFill>
                      </a:ln>
                    </p:spPr>
                  </p:pic>
                </p:oleObj>
              </mc:Fallback>
            </mc:AlternateContent>
          </a:graphicData>
        </a:graphic>
      </p:graphicFrame>
      <p:sp>
        <p:nvSpPr>
          <p:cNvPr id="17" name="直角上箭头 16"/>
          <p:cNvSpPr/>
          <p:nvPr/>
        </p:nvSpPr>
        <p:spPr bwMode="auto">
          <a:xfrm flipV="1">
            <a:off x="4572000" y="2407549"/>
            <a:ext cx="504056" cy="367277"/>
          </a:xfrm>
          <a:prstGeom prst="bentUp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
        <p:nvSpPr>
          <p:cNvPr id="18" name="直角上箭头 17"/>
          <p:cNvSpPr/>
          <p:nvPr/>
        </p:nvSpPr>
        <p:spPr bwMode="auto">
          <a:xfrm rot="10800000" flipH="1" flipV="1">
            <a:off x="5569797" y="2704104"/>
            <a:ext cx="874411" cy="377722"/>
          </a:xfrm>
          <a:prstGeom prst="bentUp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540622774"/>
              </p:ext>
            </p:extLst>
          </p:nvPr>
        </p:nvGraphicFramePr>
        <p:xfrm>
          <a:off x="3280408" y="3309892"/>
          <a:ext cx="3291805" cy="403480"/>
        </p:xfrm>
        <a:graphic>
          <a:graphicData uri="http://schemas.openxmlformats.org/presentationml/2006/ole">
            <mc:AlternateContent xmlns:mc="http://schemas.openxmlformats.org/markup-compatibility/2006">
              <mc:Choice xmlns:v="urn:schemas-microsoft-com:vml" Requires="v">
                <p:oleObj name="Equation" r:id="rId9" imgW="1803408" imgH="196920" progId="Equation.3">
                  <p:embed/>
                </p:oleObj>
              </mc:Choice>
              <mc:Fallback>
                <p:oleObj name="Equation" r:id="rId9" imgW="1803408" imgH="19692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80408" y="3309892"/>
                        <a:ext cx="3291805" cy="403480"/>
                      </a:xfrm>
                      <a:prstGeom prst="rect">
                        <a:avLst/>
                      </a:prstGeom>
                      <a:noFill/>
                      <a:ln>
                        <a:noFill/>
                      </a:ln>
                    </p:spPr>
                  </p:pic>
                </p:oleObj>
              </mc:Fallback>
            </mc:AlternateContent>
          </a:graphicData>
        </a:graphic>
      </p:graphicFrame>
      <p:sp>
        <p:nvSpPr>
          <p:cNvPr id="20"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21" name="对象 20"/>
          <p:cNvGraphicFramePr>
            <a:graphicFrameLocks noChangeAspect="1"/>
          </p:cNvGraphicFramePr>
          <p:nvPr>
            <p:extLst>
              <p:ext uri="{D42A27DB-BD31-4B8C-83A1-F6EECF244321}">
                <p14:modId xmlns:p14="http://schemas.microsoft.com/office/powerpoint/2010/main" val="1482357500"/>
              </p:ext>
            </p:extLst>
          </p:nvPr>
        </p:nvGraphicFramePr>
        <p:xfrm>
          <a:off x="3293007" y="3742451"/>
          <a:ext cx="3279206" cy="563940"/>
        </p:xfrm>
        <a:graphic>
          <a:graphicData uri="http://schemas.openxmlformats.org/presentationml/2006/ole">
            <mc:AlternateContent xmlns:mc="http://schemas.openxmlformats.org/markup-compatibility/2006">
              <mc:Choice xmlns:v="urn:schemas-microsoft-com:vml" Requires="v">
                <p:oleObj name="公式" r:id="rId11" imgW="1993900" imgH="342900" progId="Equation.3">
                  <p:embed/>
                </p:oleObj>
              </mc:Choice>
              <mc:Fallback>
                <p:oleObj name="公式" r:id="rId11" imgW="1993900" imgH="3429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93007" y="3742451"/>
                        <a:ext cx="3279206" cy="563940"/>
                      </a:xfrm>
                      <a:prstGeom prst="rect">
                        <a:avLst/>
                      </a:prstGeom>
                      <a:noFill/>
                    </p:spPr>
                  </p:pic>
                </p:oleObj>
              </mc:Fallback>
            </mc:AlternateContent>
          </a:graphicData>
        </a:graphic>
      </p:graphicFrame>
    </p:spTree>
    <p:extLst>
      <p:ext uri="{BB962C8B-B14F-4D97-AF65-F5344CB8AC3E}">
        <p14:creationId xmlns:p14="http://schemas.microsoft.com/office/powerpoint/2010/main" val="369516798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2" y="2702097"/>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8" y="2758156"/>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1" cy="676049"/>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3" y="3278161"/>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8" y="3334221"/>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3854225"/>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84308" y="3910285"/>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5</a:t>
              </a:r>
              <a:endParaRPr lang="zh-CN" altLang="en-US" sz="2400" b="1" dirty="0">
                <a:solidFill>
                  <a:srgbClr val="205867"/>
                </a:solidFill>
                <a:latin typeface="微软雅黑"/>
                <a:ea typeface="微软雅黑"/>
              </a:endParaRPr>
            </a:p>
          </p:txBody>
        </p:sp>
      </p:grpSp>
      <p:sp>
        <p:nvSpPr>
          <p:cNvPr id="54" name="Freeform 10"/>
          <p:cNvSpPr>
            <a:spLocks noChangeAspect="1"/>
          </p:cNvSpPr>
          <p:nvPr/>
        </p:nvSpPr>
        <p:spPr bwMode="auto">
          <a:xfrm>
            <a:off x="3779912" y="2126038"/>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8" y="2182098"/>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2</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572000" y="2744483"/>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概率密度和分布函数估计</a:t>
            </a:r>
          </a:p>
        </p:txBody>
      </p:sp>
      <p:sp>
        <p:nvSpPr>
          <p:cNvPr id="59" name="TextBox 58"/>
          <p:cNvSpPr txBox="1">
            <a:spLocks noChangeAspect="1"/>
          </p:cNvSpPr>
          <p:nvPr/>
        </p:nvSpPr>
        <p:spPr>
          <a:xfrm>
            <a:off x="4587179" y="3320547"/>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功率谱密度的估计</a:t>
            </a:r>
          </a:p>
        </p:txBody>
      </p:sp>
      <p:sp>
        <p:nvSpPr>
          <p:cNvPr id="60" name="TextBox 59"/>
          <p:cNvSpPr txBox="1">
            <a:spLocks noChangeAspect="1"/>
          </p:cNvSpPr>
          <p:nvPr/>
        </p:nvSpPr>
        <p:spPr>
          <a:xfrm>
            <a:off x="4587179" y="3896611"/>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时延和相位估计</a:t>
            </a:r>
          </a:p>
        </p:txBody>
      </p:sp>
      <p:sp>
        <p:nvSpPr>
          <p:cNvPr id="61" name="TextBox 60"/>
          <p:cNvSpPr txBox="1">
            <a:spLocks noChangeAspect="1"/>
          </p:cNvSpPr>
          <p:nvPr/>
        </p:nvSpPr>
        <p:spPr>
          <a:xfrm>
            <a:off x="4587180" y="2126033"/>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平均电平和功率估计</a:t>
            </a:r>
          </a:p>
        </p:txBody>
      </p:sp>
      <p:sp>
        <p:nvSpPr>
          <p:cNvPr id="4" name="矩形 3"/>
          <p:cNvSpPr/>
          <p:nvPr/>
        </p:nvSpPr>
        <p:spPr>
          <a:xfrm>
            <a:off x="683569" y="627534"/>
            <a:ext cx="7488830" cy="523220"/>
          </a:xfrm>
          <a:prstGeom prst="rect">
            <a:avLst/>
          </a:prstGeom>
        </p:spPr>
        <p:txBody>
          <a:bodyPr wrap="square">
            <a:spAutoFit/>
          </a:bodyPr>
          <a:lstStyle/>
          <a:p>
            <a:pPr algn="ctr"/>
            <a:r>
              <a:rPr lang="zh-CN" altLang="en-US" sz="2800" dirty="0">
                <a:solidFill>
                  <a:srgbClr val="C00000"/>
                </a:solidFill>
                <a:latin typeface="微软雅黑"/>
                <a:ea typeface="微软雅黑"/>
              </a:rPr>
              <a:t>第三专题（</a:t>
            </a:r>
            <a:r>
              <a:rPr lang="en-US" altLang="zh-CN" sz="2800" dirty="0">
                <a:solidFill>
                  <a:srgbClr val="C00000"/>
                </a:solidFill>
                <a:latin typeface="微软雅黑"/>
                <a:ea typeface="微软雅黑"/>
              </a:rPr>
              <a:t>2</a:t>
            </a:r>
            <a:r>
              <a:rPr lang="zh-CN" altLang="en-US" sz="2800" dirty="0">
                <a:solidFill>
                  <a:srgbClr val="C00000"/>
                </a:solidFill>
                <a:latin typeface="微软雅黑"/>
                <a:ea typeface="微软雅黑"/>
              </a:rPr>
              <a:t>）通信仿真中的参数与性能估计</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34895" y="2334245"/>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568" y="1347974"/>
            <a:ext cx="2276527" cy="3240000"/>
          </a:xfrm>
          <a:prstGeom prst="rect">
            <a:avLst/>
          </a:prstGeom>
        </p:spPr>
      </p:pic>
      <p:sp>
        <p:nvSpPr>
          <p:cNvPr id="29" name="Freeform 10"/>
          <p:cNvSpPr>
            <a:spLocks noChangeAspect="1"/>
          </p:cNvSpPr>
          <p:nvPr/>
        </p:nvSpPr>
        <p:spPr bwMode="auto">
          <a:xfrm>
            <a:off x="3779912" y="1549974"/>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30" name="组合 29"/>
          <p:cNvGrpSpPr>
            <a:grpSpLocks noChangeAspect="1"/>
          </p:cNvGrpSpPr>
          <p:nvPr/>
        </p:nvGrpSpPr>
        <p:grpSpPr>
          <a:xfrm>
            <a:off x="3884308" y="1606034"/>
            <a:ext cx="406093" cy="461665"/>
            <a:chOff x="5667375" y="791156"/>
            <a:chExt cx="594672" cy="676050"/>
          </a:xfrm>
        </p:grpSpPr>
        <p:sp>
          <p:nvSpPr>
            <p:cNvPr id="31"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33" name="TextBox 3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1</a:t>
              </a:r>
              <a:endParaRPr lang="zh-CN" altLang="en-US" sz="2400" b="1" dirty="0">
                <a:solidFill>
                  <a:srgbClr val="205867"/>
                </a:solidFill>
                <a:latin typeface="微软雅黑"/>
                <a:ea typeface="微软雅黑"/>
              </a:endParaRPr>
            </a:p>
          </p:txBody>
        </p:sp>
      </p:grpSp>
      <p:sp>
        <p:nvSpPr>
          <p:cNvPr id="34" name="TextBox 33"/>
          <p:cNvSpPr txBox="1">
            <a:spLocks noChangeAspect="1"/>
          </p:cNvSpPr>
          <p:nvPr/>
        </p:nvSpPr>
        <p:spPr>
          <a:xfrm>
            <a:off x="4587180" y="1549969"/>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仿真估计的基本概念</a:t>
            </a:r>
          </a:p>
        </p:txBody>
      </p:sp>
    </p:spTree>
    <p:extLst>
      <p:ext uri="{BB962C8B-B14F-4D97-AF65-F5344CB8AC3E}">
        <p14:creationId xmlns:p14="http://schemas.microsoft.com/office/powerpoint/2010/main" val="6606602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4" y="771550"/>
            <a:ext cx="4183856" cy="3785652"/>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研究意义：</a:t>
            </a:r>
            <a:r>
              <a:rPr lang="zh-CN" altLang="en-US" sz="2000" kern="0" dirty="0">
                <a:solidFill>
                  <a:srgbClr val="0093B0">
                    <a:lumMod val="50000"/>
                  </a:srgbClr>
                </a:solidFill>
                <a:latin typeface="微软雅黑"/>
                <a:ea typeface="微软雅黑"/>
              </a:rPr>
              <a:t>对于数字通信系统而言，了解波形的统计特性，对于误码率的确定是十分必要。</a:t>
            </a: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定义</a:t>
            </a:r>
            <a:r>
              <a:rPr lang="zh-CN" altLang="en-US" sz="2000" kern="0" dirty="0">
                <a:solidFill>
                  <a:srgbClr val="0093B0">
                    <a:lumMod val="50000"/>
                  </a:srgbClr>
                </a:solidFill>
                <a:latin typeface="微软雅黑"/>
                <a:ea typeface="微软雅黑"/>
              </a:rPr>
              <a:t>：</a:t>
            </a:r>
            <a:r>
              <a:rPr kumimoji="1" lang="zh-CN" altLang="en-US" sz="2000" dirty="0">
                <a:latin typeface="Times New Roman" pitchFamily="18" charset="0"/>
                <a:ea typeface="+mn-ea"/>
                <a:cs typeface="Times New Roman" pitchFamily="18" charset="0"/>
              </a:rPr>
              <a:t>假设</a:t>
            </a:r>
            <a:r>
              <a:rPr kumimoji="1" lang="en-US" altLang="zh-CN" sz="2000" i="1" dirty="0">
                <a:latin typeface="Times New Roman" pitchFamily="18" charset="0"/>
                <a:ea typeface="+mn-ea"/>
                <a:cs typeface="Times New Roman" pitchFamily="18" charset="0"/>
              </a:rPr>
              <a:t>X</a:t>
            </a:r>
            <a:r>
              <a:rPr kumimoji="1" lang="en-US" altLang="zh-CN" sz="2000" dirty="0">
                <a:latin typeface="Times New Roman" pitchFamily="18" charset="0"/>
                <a:ea typeface="+mn-ea"/>
                <a:cs typeface="Times New Roman" pitchFamily="18" charset="0"/>
              </a:rPr>
              <a:t>＝(</a:t>
            </a:r>
            <a:r>
              <a:rPr kumimoji="1" lang="en-US" altLang="zh-CN" sz="2000" i="1" dirty="0">
                <a:latin typeface="Times New Roman" pitchFamily="18" charset="0"/>
                <a:ea typeface="+mn-ea"/>
                <a:cs typeface="Times New Roman" pitchFamily="18" charset="0"/>
              </a:rPr>
              <a:t>X</a:t>
            </a:r>
            <a:r>
              <a:rPr kumimoji="1" lang="en-US" altLang="zh-CN" sz="2000" baseline="-25000" dirty="0">
                <a:latin typeface="Times New Roman" pitchFamily="18" charset="0"/>
                <a:ea typeface="+mn-ea"/>
                <a:cs typeface="Times New Roman" pitchFamily="18" charset="0"/>
              </a:rPr>
              <a:t>1</a:t>
            </a:r>
            <a:r>
              <a:rPr kumimoji="1" lang="en-US" altLang="zh-CN" sz="2000" dirty="0">
                <a:latin typeface="Times New Roman" pitchFamily="18" charset="0"/>
                <a:ea typeface="+mn-ea"/>
                <a:cs typeface="Times New Roman" pitchFamily="18" charset="0"/>
              </a:rPr>
              <a:t>，</a:t>
            </a:r>
            <a:r>
              <a:rPr kumimoji="1" lang="en-US" altLang="zh-CN" sz="2000" i="1" dirty="0">
                <a:latin typeface="Times New Roman" pitchFamily="18" charset="0"/>
                <a:ea typeface="+mn-ea"/>
                <a:cs typeface="Times New Roman" pitchFamily="18" charset="0"/>
              </a:rPr>
              <a:t>X</a:t>
            </a:r>
            <a:r>
              <a:rPr kumimoji="1" lang="en-US" altLang="zh-CN" sz="2000" baseline="-25000" dirty="0">
                <a:latin typeface="Times New Roman" pitchFamily="18" charset="0"/>
                <a:ea typeface="+mn-ea"/>
                <a:cs typeface="Times New Roman" pitchFamily="18" charset="0"/>
              </a:rPr>
              <a:t>2</a:t>
            </a:r>
            <a:r>
              <a:rPr kumimoji="1" lang="en-US" altLang="zh-CN" sz="2000" dirty="0">
                <a:latin typeface="Times New Roman" pitchFamily="18" charset="0"/>
                <a:ea typeface="+mn-ea"/>
                <a:cs typeface="Times New Roman" pitchFamily="18" charset="0"/>
              </a:rPr>
              <a:t>，…，</a:t>
            </a:r>
            <a:r>
              <a:rPr kumimoji="1" lang="en-US" altLang="zh-CN" sz="2000" i="1" dirty="0">
                <a:latin typeface="Times New Roman" pitchFamily="18" charset="0"/>
                <a:ea typeface="+mn-ea"/>
                <a:cs typeface="Times New Roman" pitchFamily="18" charset="0"/>
              </a:rPr>
              <a:t>X</a:t>
            </a:r>
            <a:r>
              <a:rPr kumimoji="1" lang="en-US" altLang="zh-CN" sz="2000" baseline="-25000" dirty="0">
                <a:latin typeface="Times New Roman" pitchFamily="18" charset="0"/>
                <a:ea typeface="+mn-ea"/>
                <a:cs typeface="Times New Roman" pitchFamily="18" charset="0"/>
              </a:rPr>
              <a:t>N</a:t>
            </a:r>
            <a:r>
              <a:rPr kumimoji="1" lang="en-US" altLang="zh-CN" sz="2000" dirty="0">
                <a:latin typeface="Times New Roman" pitchFamily="18" charset="0"/>
                <a:ea typeface="+mn-ea"/>
                <a:cs typeface="Times New Roman" pitchFamily="18" charset="0"/>
              </a:rPr>
              <a:t>)</a:t>
            </a:r>
            <a:r>
              <a:rPr kumimoji="1" lang="zh-CN" altLang="en-US" sz="2000" dirty="0">
                <a:latin typeface="Times New Roman" pitchFamily="18" charset="0"/>
                <a:ea typeface="+mn-ea"/>
                <a:cs typeface="Times New Roman" pitchFamily="18" charset="0"/>
              </a:rPr>
              <a:t>是随机变量的采样值，并按升序排列，经验分布可以表示为</a:t>
            </a:r>
            <a:endParaRPr lang="zh-CN" altLang="en-US" sz="2000" kern="0" dirty="0">
              <a:solidFill>
                <a:srgbClr val="0093B0">
                  <a:lumMod val="50000"/>
                </a:srgbClr>
              </a:solidFill>
              <a:latin typeface="微软雅黑"/>
              <a:ea typeface="微软雅黑"/>
            </a:endParaRPr>
          </a:p>
          <a:p>
            <a:pPr marL="450850" indent="-450850">
              <a:lnSpc>
                <a:spcPct val="300000"/>
              </a:lnSpc>
              <a:buFont typeface="Wingdings" pitchFamily="2" charset="2"/>
              <a:buChar char="p"/>
            </a:pPr>
            <a:endParaRPr lang="en-US" altLang="zh-CN" sz="2000" kern="0" dirty="0">
              <a:solidFill>
                <a:srgbClr val="0093B0">
                  <a:lumMod val="50000"/>
                </a:srgbClr>
              </a:solidFill>
              <a:latin typeface="微软雅黑"/>
              <a:ea typeface="微软雅黑"/>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概率密度和分布函数估计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经验分布</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2086413953"/>
              </p:ext>
            </p:extLst>
          </p:nvPr>
        </p:nvGraphicFramePr>
        <p:xfrm>
          <a:off x="683568" y="3723878"/>
          <a:ext cx="3888432" cy="943590"/>
        </p:xfrm>
        <a:graphic>
          <a:graphicData uri="http://schemas.openxmlformats.org/presentationml/2006/ole">
            <mc:AlternateContent xmlns:mc="http://schemas.openxmlformats.org/markup-compatibility/2006">
              <mc:Choice xmlns:v="urn:schemas-microsoft-com:vml" Requires="v">
                <p:oleObj name="Equation" r:id="rId3" imgW="2393918" imgH="565200" progId="Equation.3">
                  <p:embed/>
                </p:oleObj>
              </mc:Choice>
              <mc:Fallback>
                <p:oleObj name="Equation" r:id="rId3" imgW="2393918" imgH="5652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3723878"/>
                        <a:ext cx="3888432" cy="943590"/>
                      </a:xfrm>
                      <a:prstGeom prst="rect">
                        <a:avLst/>
                      </a:prstGeom>
                      <a:noFill/>
                      <a:ln>
                        <a:noFill/>
                      </a:ln>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2971759524"/>
              </p:ext>
            </p:extLst>
          </p:nvPr>
        </p:nvGraphicFramePr>
        <p:xfrm>
          <a:off x="5076056" y="1923678"/>
          <a:ext cx="3651982" cy="527539"/>
        </p:xfrm>
        <a:graphic>
          <a:graphicData uri="http://schemas.openxmlformats.org/presentationml/2006/ole">
            <mc:AlternateContent xmlns:mc="http://schemas.openxmlformats.org/markup-compatibility/2006">
              <mc:Choice xmlns:v="urn:schemas-microsoft-com:vml" Requires="v">
                <p:oleObj name="Equation" r:id="rId5" imgW="2482882" imgH="336600" progId="Equation.3">
                  <p:embed/>
                </p:oleObj>
              </mc:Choice>
              <mc:Fallback>
                <p:oleObj name="Equation" r:id="rId5" imgW="2482882" imgH="33660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6056" y="1923678"/>
                        <a:ext cx="3651982" cy="527539"/>
                      </a:xfrm>
                      <a:prstGeom prst="rect">
                        <a:avLst/>
                      </a:prstGeom>
                      <a:noFill/>
                      <a:ln>
                        <a:noFill/>
                      </a:ln>
                    </p:spPr>
                  </p:pic>
                </p:oleObj>
              </mc:Fallback>
            </mc:AlternateContent>
          </a:graphicData>
        </a:graphic>
      </p:graphicFrame>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4" name="对象 23"/>
          <p:cNvGraphicFramePr>
            <a:graphicFrameLocks noChangeAspect="1"/>
          </p:cNvGraphicFramePr>
          <p:nvPr>
            <p:extLst>
              <p:ext uri="{D42A27DB-BD31-4B8C-83A1-F6EECF244321}">
                <p14:modId xmlns:p14="http://schemas.microsoft.com/office/powerpoint/2010/main" val="4173066837"/>
              </p:ext>
            </p:extLst>
          </p:nvPr>
        </p:nvGraphicFramePr>
        <p:xfrm>
          <a:off x="5101547" y="2728696"/>
          <a:ext cx="3934949" cy="2029793"/>
        </p:xfrm>
        <a:graphic>
          <a:graphicData uri="http://schemas.openxmlformats.org/presentationml/2006/ole">
            <mc:AlternateContent xmlns:mc="http://schemas.openxmlformats.org/markup-compatibility/2006">
              <mc:Choice xmlns:v="urn:schemas-microsoft-com:vml" Requires="v">
                <p:oleObj name="Visio" r:id="rId7" imgW="3121152" imgH="1609344" progId="Visio.Drawing.11">
                  <p:embed/>
                </p:oleObj>
              </mc:Choice>
              <mc:Fallback>
                <p:oleObj name="Visio" r:id="rId7" imgW="3121152" imgH="1609344" progId="Visio.Drawing.11">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01547" y="2728696"/>
                        <a:ext cx="3934949" cy="2029793"/>
                      </a:xfrm>
                      <a:prstGeom prst="rect">
                        <a:avLst/>
                      </a:prstGeom>
                      <a:noFill/>
                    </p:spPr>
                  </p:pic>
                </p:oleObj>
              </mc:Fallback>
            </mc:AlternateContent>
          </a:graphicData>
        </a:graphic>
      </p:graphicFrame>
      <p:sp>
        <p:nvSpPr>
          <p:cNvPr id="25" name="矩形 24"/>
          <p:cNvSpPr/>
          <p:nvPr/>
        </p:nvSpPr>
        <p:spPr>
          <a:xfrm>
            <a:off x="4924648" y="771550"/>
            <a:ext cx="4183856" cy="961289"/>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latin typeface="微软雅黑"/>
                <a:ea typeface="微软雅黑"/>
              </a:rPr>
              <a:t>它是分布函数为二项式分布的随机变量，可写为</a:t>
            </a:r>
            <a:endParaRPr lang="en-US" altLang="zh-CN" sz="2000" kern="0" dirty="0">
              <a:latin typeface="微软雅黑"/>
              <a:ea typeface="微软雅黑"/>
            </a:endParaRPr>
          </a:p>
        </p:txBody>
      </p:sp>
    </p:spTree>
    <p:extLst>
      <p:ext uri="{BB962C8B-B14F-4D97-AF65-F5344CB8AC3E}">
        <p14:creationId xmlns:p14="http://schemas.microsoft.com/office/powerpoint/2010/main" val="146770638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288313" cy="4093428"/>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定义</a:t>
            </a:r>
            <a:r>
              <a:rPr lang="zh-CN" altLang="en-US" sz="2000" kern="0" dirty="0">
                <a:solidFill>
                  <a:srgbClr val="0093B0">
                    <a:lumMod val="50000"/>
                  </a:srgbClr>
                </a:solidFill>
                <a:latin typeface="微软雅黑"/>
                <a:ea typeface="微软雅黑"/>
              </a:rPr>
              <a:t>：</a:t>
            </a:r>
            <a:r>
              <a:rPr kumimoji="1" lang="zh-CN" altLang="en-US" sz="2000" dirty="0">
                <a:solidFill>
                  <a:srgbClr val="205867"/>
                </a:solidFill>
                <a:latin typeface="Times New Roman" pitchFamily="18" charset="0"/>
                <a:ea typeface="微软雅黑"/>
                <a:cs typeface="Times New Roman" pitchFamily="18" charset="0"/>
              </a:rPr>
              <a:t>直方图本质上是一个柱状图表，它给出了在等间隔内事件出现的实际频率或者相对频率，是一维概率密度函数的估计值。</a:t>
            </a: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估计器的形式</a:t>
            </a:r>
            <a:endParaRPr lang="en-US" altLang="zh-CN" sz="2000" kern="0" dirty="0">
              <a:solidFill>
                <a:srgbClr val="C00000"/>
              </a:solidFill>
              <a:latin typeface="微软雅黑"/>
              <a:ea typeface="微软雅黑"/>
            </a:endParaRPr>
          </a:p>
          <a:p>
            <a:pPr>
              <a:lnSpc>
                <a:spcPct val="200000"/>
              </a:lnSpc>
            </a:pPr>
            <a:r>
              <a:rPr lang="en-US" altLang="zh-CN" sz="2000" i="1" kern="100" dirty="0">
                <a:latin typeface="Times New Roman" pitchFamily="18" charset="0"/>
                <a:ea typeface="+mn-ea"/>
                <a:cs typeface="Times New Roman" pitchFamily="18" charset="0"/>
              </a:rPr>
              <a:t>  </a:t>
            </a:r>
          </a:p>
          <a:p>
            <a:pPr>
              <a:lnSpc>
                <a:spcPct val="200000"/>
              </a:lnSpc>
            </a:pPr>
            <a:endParaRPr lang="en-US" altLang="zh-CN" sz="2000" i="1" kern="100" dirty="0">
              <a:latin typeface="Times New Roman" pitchFamily="18" charset="0"/>
              <a:ea typeface="+mn-ea"/>
              <a:cs typeface="Times New Roman" pitchFamily="18" charset="0"/>
            </a:endParaRPr>
          </a:p>
          <a:p>
            <a:pPr>
              <a:lnSpc>
                <a:spcPct val="150000"/>
              </a:lnSpc>
            </a:pPr>
            <a:r>
              <a:rPr lang="en-US" altLang="zh-CN" sz="2000" i="1" kern="100" dirty="0">
                <a:latin typeface="Times New Roman" pitchFamily="18" charset="0"/>
                <a:ea typeface="+mn-ea"/>
                <a:cs typeface="Times New Roman" pitchFamily="18" charset="0"/>
              </a:rPr>
              <a:t>         N</a:t>
            </a:r>
            <a:r>
              <a:rPr lang="en-US" altLang="zh-CN" sz="2000" kern="100" baseline="-25000" dirty="0">
                <a:latin typeface="Times New Roman" pitchFamily="18" charset="0"/>
                <a:ea typeface="+mn-ea"/>
                <a:cs typeface="Times New Roman" pitchFamily="18" charset="0"/>
              </a:rPr>
              <a:t>i</a:t>
            </a:r>
            <a:r>
              <a:rPr lang="zh-CN" altLang="zh-CN" sz="2000" kern="100" dirty="0">
                <a:latin typeface="Times New Roman" pitchFamily="18" charset="0"/>
                <a:ea typeface="+mn-ea"/>
                <a:cs typeface="Times New Roman" pitchFamily="18" charset="0"/>
              </a:rPr>
              <a:t>是对应于</a:t>
            </a:r>
            <a:r>
              <a:rPr lang="en-US" altLang="zh-CN" sz="2000" kern="100" dirty="0">
                <a:latin typeface="Times New Roman" pitchFamily="18" charset="0"/>
                <a:ea typeface="+mn-ea"/>
                <a:cs typeface="Times New Roman" pitchFamily="18" charset="0"/>
              </a:rPr>
              <a:t>           </a:t>
            </a:r>
            <a:r>
              <a:rPr lang="zh-CN" altLang="zh-CN" sz="2000" kern="100" dirty="0">
                <a:latin typeface="Times New Roman" pitchFamily="18" charset="0"/>
                <a:ea typeface="+mn-ea"/>
                <a:cs typeface="Times New Roman" pitchFamily="18" charset="0"/>
              </a:rPr>
              <a:t>的采样数目；</a:t>
            </a:r>
            <a:endParaRPr lang="en-US" altLang="zh-CN" sz="2000" kern="100" dirty="0">
              <a:latin typeface="Times New Roman" pitchFamily="18" charset="0"/>
              <a:ea typeface="+mn-ea"/>
              <a:cs typeface="Times New Roman" pitchFamily="18" charset="0"/>
            </a:endParaRPr>
          </a:p>
          <a:p>
            <a:pPr>
              <a:lnSpc>
                <a:spcPct val="150000"/>
              </a:lnSpc>
            </a:pPr>
            <a:r>
              <a:rPr lang="en-US" altLang="zh-CN" sz="2000" i="1" kern="0" dirty="0">
                <a:solidFill>
                  <a:schemeClr val="bg1">
                    <a:lumMod val="50000"/>
                  </a:schemeClr>
                </a:solidFill>
                <a:latin typeface="Times New Roman" pitchFamily="18" charset="0"/>
                <a:ea typeface="+mn-ea"/>
                <a:cs typeface="Times New Roman" pitchFamily="18" charset="0"/>
              </a:rPr>
              <a:t>         N</a:t>
            </a:r>
            <a:r>
              <a:rPr lang="zh-CN" altLang="en-US" sz="2000" kern="0" dirty="0">
                <a:solidFill>
                  <a:schemeClr val="bg1">
                    <a:lumMod val="50000"/>
                  </a:schemeClr>
                </a:solidFill>
                <a:latin typeface="Times New Roman" pitchFamily="18" charset="0"/>
                <a:ea typeface="+mn-ea"/>
                <a:cs typeface="Times New Roman" pitchFamily="18" charset="0"/>
              </a:rPr>
              <a:t>表示采样总的数目；</a:t>
            </a:r>
            <a:endParaRPr lang="en-US" altLang="zh-CN" sz="2000" kern="0" dirty="0">
              <a:solidFill>
                <a:schemeClr val="bg1">
                  <a:lumMod val="50000"/>
                </a:schemeClr>
              </a:solidFill>
              <a:latin typeface="Times New Roman" pitchFamily="18" charset="0"/>
              <a:ea typeface="+mn-ea"/>
              <a:cs typeface="Times New Roman" pitchFamily="18" charset="0"/>
            </a:endParaRPr>
          </a:p>
          <a:p>
            <a:pPr>
              <a:lnSpc>
                <a:spcPct val="150000"/>
              </a:lnSpc>
            </a:pPr>
            <a:r>
              <a:rPr lang="en-US" altLang="zh-CN" sz="2000" kern="0" dirty="0">
                <a:solidFill>
                  <a:schemeClr val="bg1">
                    <a:lumMod val="50000"/>
                  </a:schemeClr>
                </a:solidFill>
                <a:latin typeface="Times New Roman" pitchFamily="18" charset="0"/>
                <a:ea typeface="+mn-ea"/>
                <a:cs typeface="Times New Roman" pitchFamily="18" charset="0"/>
              </a:rPr>
              <a:t>         </a:t>
            </a:r>
            <a:r>
              <a:rPr lang="zh-CN" altLang="en-US" sz="2000" kern="0" dirty="0">
                <a:solidFill>
                  <a:schemeClr val="bg1">
                    <a:lumMod val="50000"/>
                  </a:schemeClr>
                </a:solidFill>
                <a:latin typeface="Times New Roman" pitchFamily="18" charset="0"/>
                <a:ea typeface="+mn-ea"/>
                <a:cs typeface="Times New Roman" pitchFamily="18" charset="0"/>
              </a:rPr>
              <a:t>显然：</a:t>
            </a:r>
            <a:endParaRPr lang="en-US" altLang="zh-CN" sz="2000" kern="0" dirty="0">
              <a:solidFill>
                <a:schemeClr val="bg1">
                  <a:lumMod val="50000"/>
                </a:schemeClr>
              </a:solidFill>
              <a:latin typeface="Times New Roman" pitchFamily="18" charset="0"/>
              <a:ea typeface="+mn-ea"/>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概率密度和分布函数估计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直方图 </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725771276"/>
              </p:ext>
            </p:extLst>
          </p:nvPr>
        </p:nvGraphicFramePr>
        <p:xfrm>
          <a:off x="4572000" y="2194103"/>
          <a:ext cx="4255155" cy="2182391"/>
        </p:xfrm>
        <a:graphic>
          <a:graphicData uri="http://schemas.openxmlformats.org/presentationml/2006/ole">
            <mc:AlternateContent xmlns:mc="http://schemas.openxmlformats.org/markup-compatibility/2006">
              <mc:Choice xmlns:v="urn:schemas-microsoft-com:vml" Requires="v">
                <p:oleObj r:id="rId3" imgW="3297013" imgH="1693390" progId="Visio.Drawing.11">
                  <p:embed/>
                </p:oleObj>
              </mc:Choice>
              <mc:Fallback>
                <p:oleObj r:id="rId3" imgW="3297013" imgH="1693390" progId="Visio.Drawing.11">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2194103"/>
                        <a:ext cx="4255155" cy="2182391"/>
                      </a:xfrm>
                      <a:prstGeom prst="rect">
                        <a:avLst/>
                      </a:prstGeom>
                      <a:noFill/>
                      <a:ln>
                        <a:noFill/>
                      </a:ln>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1751782667"/>
              </p:ext>
            </p:extLst>
          </p:nvPr>
        </p:nvGraphicFramePr>
        <p:xfrm>
          <a:off x="1168840" y="2984973"/>
          <a:ext cx="3234243" cy="378865"/>
        </p:xfrm>
        <a:graphic>
          <a:graphicData uri="http://schemas.openxmlformats.org/presentationml/2006/ole">
            <mc:AlternateContent xmlns:mc="http://schemas.openxmlformats.org/markup-compatibility/2006">
              <mc:Choice xmlns:v="urn:schemas-microsoft-com:vml" Requires="v">
                <p:oleObj name="Equation" r:id="rId5" imgW="1784318" imgH="184140" progId="Equation.3">
                  <p:embed/>
                </p:oleObj>
              </mc:Choice>
              <mc:Fallback>
                <p:oleObj name="Equation" r:id="rId5" imgW="1784318" imgH="18414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8840" y="2984973"/>
                        <a:ext cx="3234243" cy="378865"/>
                      </a:xfrm>
                      <a:prstGeom prst="rect">
                        <a:avLst/>
                      </a:prstGeom>
                      <a:noFill/>
                      <a:ln>
                        <a:noFill/>
                      </a:ln>
                    </p:spPr>
                  </p:pic>
                </p:oleObj>
              </mc:Fallback>
            </mc:AlternateContent>
          </a:graphicData>
        </a:graphic>
      </p:graphicFrame>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3498680576"/>
              </p:ext>
            </p:extLst>
          </p:nvPr>
        </p:nvGraphicFramePr>
        <p:xfrm>
          <a:off x="1204961" y="2215609"/>
          <a:ext cx="1915582" cy="602655"/>
        </p:xfrm>
        <a:graphic>
          <a:graphicData uri="http://schemas.openxmlformats.org/presentationml/2006/ole">
            <mc:AlternateContent xmlns:mc="http://schemas.openxmlformats.org/markup-compatibility/2006">
              <mc:Choice xmlns:v="urn:schemas-microsoft-com:vml" Requires="v">
                <p:oleObj name="公式" r:id="rId7" imgW="1129810" imgH="355446" progId="Equation.3">
                  <p:embed/>
                </p:oleObj>
              </mc:Choice>
              <mc:Fallback>
                <p:oleObj name="公式" r:id="rId7" imgW="1129810" imgH="355446"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04961" y="2215609"/>
                        <a:ext cx="1915582" cy="602655"/>
                      </a:xfrm>
                      <a:prstGeom prst="rect">
                        <a:avLst/>
                      </a:prstGeom>
                      <a:noFill/>
                    </p:spPr>
                  </p:pic>
                </p:oleObj>
              </mc:Fallback>
            </mc:AlternateContent>
          </a:graphicData>
        </a:graphic>
      </p:graphicFrame>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6" name="对象 25"/>
          <p:cNvGraphicFramePr>
            <a:graphicFrameLocks noChangeAspect="1"/>
          </p:cNvGraphicFramePr>
          <p:nvPr>
            <p:extLst>
              <p:ext uri="{D42A27DB-BD31-4B8C-83A1-F6EECF244321}">
                <p14:modId xmlns:p14="http://schemas.microsoft.com/office/powerpoint/2010/main" val="3174927297"/>
              </p:ext>
            </p:extLst>
          </p:nvPr>
        </p:nvGraphicFramePr>
        <p:xfrm>
          <a:off x="2267744" y="3435846"/>
          <a:ext cx="709749" cy="394305"/>
        </p:xfrm>
        <a:graphic>
          <a:graphicData uri="http://schemas.openxmlformats.org/presentationml/2006/ole">
            <mc:AlternateContent xmlns:mc="http://schemas.openxmlformats.org/markup-compatibility/2006">
              <mc:Choice xmlns:v="urn:schemas-microsoft-com:vml" Requires="v">
                <p:oleObj name="公式" r:id="rId9" imgW="342751" imgH="190417" progId="Equation.3">
                  <p:embed/>
                </p:oleObj>
              </mc:Choice>
              <mc:Fallback>
                <p:oleObj name="公式" r:id="rId9" imgW="342751" imgH="190417" progId="Equation.3">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67744" y="3435846"/>
                        <a:ext cx="709749" cy="394305"/>
                      </a:xfrm>
                      <a:prstGeom prst="rect">
                        <a:avLst/>
                      </a:prstGeom>
                      <a:noFill/>
                    </p:spPr>
                  </p:pic>
                </p:oleObj>
              </mc:Fallback>
            </mc:AlternateContent>
          </a:graphicData>
        </a:graphic>
      </p:graphicFrame>
      <p:graphicFrame>
        <p:nvGraphicFramePr>
          <p:cNvPr id="27" name="对象 26"/>
          <p:cNvGraphicFramePr>
            <a:graphicFrameLocks noChangeAspect="1"/>
          </p:cNvGraphicFramePr>
          <p:nvPr>
            <p:extLst>
              <p:ext uri="{D42A27DB-BD31-4B8C-83A1-F6EECF244321}">
                <p14:modId xmlns:p14="http://schemas.microsoft.com/office/powerpoint/2010/main" val="1047287566"/>
              </p:ext>
            </p:extLst>
          </p:nvPr>
        </p:nvGraphicFramePr>
        <p:xfrm>
          <a:off x="1907704" y="4352796"/>
          <a:ext cx="1212839" cy="512182"/>
        </p:xfrm>
        <a:graphic>
          <a:graphicData uri="http://schemas.openxmlformats.org/presentationml/2006/ole">
            <mc:AlternateContent xmlns:mc="http://schemas.openxmlformats.org/markup-compatibility/2006">
              <mc:Choice xmlns:v="urn:schemas-microsoft-com:vml" Requires="v">
                <p:oleObj name="Equation" r:id="rId11" imgW="679474" imgH="273060" progId="Equation.3">
                  <p:embed/>
                </p:oleObj>
              </mc:Choice>
              <mc:Fallback>
                <p:oleObj name="Equation" r:id="rId11" imgW="679474" imgH="273060" progId="Equation.3">
                  <p:embed/>
                  <p:pic>
                    <p:nvPicPr>
                      <p:cNvPr id="0"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07704" y="4352796"/>
                        <a:ext cx="1212839" cy="51218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82210728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4183857" cy="3631763"/>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估计器的期望值</a:t>
            </a:r>
            <a:endParaRPr lang="en-US" altLang="zh-CN" sz="2000" kern="0" dirty="0">
              <a:solidFill>
                <a:srgbClr val="0093B0">
                  <a:lumMod val="50000"/>
                </a:srgbClr>
              </a:solidFill>
              <a:latin typeface="微软雅黑"/>
              <a:ea typeface="微软雅黑"/>
            </a:endParaRPr>
          </a:p>
          <a:p>
            <a:pPr>
              <a:lnSpc>
                <a:spcPct val="200000"/>
              </a:lnSpc>
            </a:pPr>
            <a:r>
              <a:rPr lang="zh-CN" altLang="en-US" sz="2000" kern="0" dirty="0">
                <a:solidFill>
                  <a:schemeClr val="bg1">
                    <a:lumMod val="50000"/>
                  </a:schemeClr>
                </a:solidFill>
                <a:latin typeface="微软雅黑"/>
                <a:ea typeface="微软雅黑"/>
              </a:rPr>
              <a:t>      </a:t>
            </a:r>
            <a:endParaRPr lang="en-US" altLang="zh-CN" sz="2000" kern="0" dirty="0">
              <a:solidFill>
                <a:schemeClr val="bg1">
                  <a:lumMod val="50000"/>
                </a:schemeClr>
              </a:solidFill>
              <a:latin typeface="微软雅黑"/>
              <a:ea typeface="微软雅黑"/>
            </a:endParaRPr>
          </a:p>
          <a:p>
            <a:pPr>
              <a:lnSpc>
                <a:spcPct val="200000"/>
              </a:lnSpc>
            </a:pPr>
            <a:r>
              <a:rPr lang="en-US" altLang="zh-CN" sz="2000" kern="0" dirty="0">
                <a:solidFill>
                  <a:schemeClr val="bg1">
                    <a:lumMod val="50000"/>
                  </a:schemeClr>
                </a:solidFill>
                <a:latin typeface="微软雅黑"/>
                <a:ea typeface="微软雅黑"/>
              </a:rPr>
              <a:t>       </a:t>
            </a:r>
          </a:p>
          <a:p>
            <a:pPr>
              <a:lnSpc>
                <a:spcPct val="150000"/>
              </a:lnSpc>
            </a:pPr>
            <a:r>
              <a:rPr lang="zh-CN" altLang="en-US" sz="2000" kern="0" dirty="0">
                <a:solidFill>
                  <a:srgbClr val="C00000"/>
                </a:solidFill>
                <a:latin typeface="微软雅黑"/>
                <a:ea typeface="微软雅黑"/>
              </a:rPr>
              <a:t>      </a:t>
            </a:r>
            <a:endParaRPr lang="en-US" altLang="zh-CN" sz="2000" kern="0" dirty="0">
              <a:solidFill>
                <a:srgbClr val="C00000"/>
              </a:solidFill>
              <a:latin typeface="微软雅黑"/>
              <a:ea typeface="微软雅黑"/>
            </a:endParaRPr>
          </a:p>
          <a:p>
            <a:pPr>
              <a:lnSpc>
                <a:spcPct val="150000"/>
              </a:lnSpc>
            </a:pPr>
            <a:r>
              <a:rPr lang="zh-CN" altLang="en-US" sz="2000" kern="0" dirty="0">
                <a:solidFill>
                  <a:srgbClr val="C00000"/>
                </a:solidFill>
                <a:latin typeface="微软雅黑"/>
                <a:ea typeface="微软雅黑"/>
              </a:rPr>
              <a:t>       </a:t>
            </a:r>
            <a:r>
              <a:rPr lang="zh-CN" altLang="en-US" sz="2000" kern="0" dirty="0">
                <a:solidFill>
                  <a:schemeClr val="bg1">
                    <a:lumMod val="50000"/>
                  </a:schemeClr>
                </a:solidFill>
                <a:latin typeface="微软雅黑"/>
                <a:ea typeface="微软雅黑"/>
              </a:rPr>
              <a:t>由于在某一间隙内始估计值终是常数，因此是一个有偏估计。具体偏差为</a:t>
            </a:r>
            <a:endParaRPr lang="en-US" altLang="zh-CN" sz="2000" i="1" kern="100" dirty="0">
              <a:solidFill>
                <a:srgbClr val="205867"/>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概率密度和分布函数估计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直方图 </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2239560832"/>
              </p:ext>
            </p:extLst>
          </p:nvPr>
        </p:nvGraphicFramePr>
        <p:xfrm>
          <a:off x="971600" y="1348403"/>
          <a:ext cx="2232397" cy="575275"/>
        </p:xfrm>
        <a:graphic>
          <a:graphicData uri="http://schemas.openxmlformats.org/presentationml/2006/ole">
            <mc:AlternateContent xmlns:mc="http://schemas.openxmlformats.org/markup-compatibility/2006">
              <mc:Choice xmlns:v="urn:schemas-microsoft-com:vml" Requires="v">
                <p:oleObj name="Equation" r:id="rId3" imgW="1327073" imgH="317520" progId="Equation.3">
                  <p:embed/>
                </p:oleObj>
              </mc:Choice>
              <mc:Fallback>
                <p:oleObj name="Equation" r:id="rId3" imgW="1327073" imgH="31752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1348403"/>
                        <a:ext cx="2232397" cy="575275"/>
                      </a:xfrm>
                      <a:prstGeom prst="rect">
                        <a:avLst/>
                      </a:prstGeom>
                      <a:noFill/>
                      <a:ln>
                        <a:noFill/>
                      </a:ln>
                    </p:spPr>
                  </p:pic>
                </p:oleObj>
              </mc:Fallback>
            </mc:AlternateContent>
          </a:graphicData>
        </a:graphic>
      </p:graphicFrame>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 name="对象 19"/>
          <p:cNvGraphicFramePr>
            <a:graphicFrameLocks noChangeAspect="1"/>
          </p:cNvGraphicFramePr>
          <p:nvPr>
            <p:extLst>
              <p:ext uri="{D42A27DB-BD31-4B8C-83A1-F6EECF244321}">
                <p14:modId xmlns:p14="http://schemas.microsoft.com/office/powerpoint/2010/main" val="2097253682"/>
              </p:ext>
            </p:extLst>
          </p:nvPr>
        </p:nvGraphicFramePr>
        <p:xfrm>
          <a:off x="973439" y="1995686"/>
          <a:ext cx="1944216" cy="506306"/>
        </p:xfrm>
        <a:graphic>
          <a:graphicData uri="http://schemas.openxmlformats.org/presentationml/2006/ole">
            <mc:AlternateContent xmlns:mc="http://schemas.openxmlformats.org/markup-compatibility/2006">
              <mc:Choice xmlns:v="urn:schemas-microsoft-com:vml" Requires="v">
                <p:oleObj name="公式" r:id="rId5" imgW="1218671" imgH="317362" progId="Equation.3">
                  <p:embed/>
                </p:oleObj>
              </mc:Choice>
              <mc:Fallback>
                <p:oleObj name="公式" r:id="rId5" imgW="1218671" imgH="317362"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3439" y="1995686"/>
                        <a:ext cx="1944216" cy="506306"/>
                      </a:xfrm>
                      <a:prstGeom prst="rect">
                        <a:avLst/>
                      </a:prstGeom>
                      <a:noFill/>
                    </p:spPr>
                  </p:pic>
                </p:oleObj>
              </mc:Fallback>
            </mc:AlternateContent>
          </a:graphicData>
        </a:graphic>
      </p:graphicFrame>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 name="对象 27"/>
          <p:cNvGraphicFramePr>
            <a:graphicFrameLocks noChangeAspect="1"/>
          </p:cNvGraphicFramePr>
          <p:nvPr>
            <p:extLst>
              <p:ext uri="{D42A27DB-BD31-4B8C-83A1-F6EECF244321}">
                <p14:modId xmlns:p14="http://schemas.microsoft.com/office/powerpoint/2010/main" val="2427574181"/>
              </p:ext>
            </p:extLst>
          </p:nvPr>
        </p:nvGraphicFramePr>
        <p:xfrm>
          <a:off x="971600" y="2505055"/>
          <a:ext cx="2711067" cy="570751"/>
        </p:xfrm>
        <a:graphic>
          <a:graphicData uri="http://schemas.openxmlformats.org/presentationml/2006/ole">
            <mc:AlternateContent xmlns:mc="http://schemas.openxmlformats.org/markup-compatibility/2006">
              <mc:Choice xmlns:v="urn:schemas-microsoft-com:vml" Requires="v">
                <p:oleObj name="公式" r:id="rId7" imgW="1688367" imgH="355446" progId="Equation.3">
                  <p:embed/>
                </p:oleObj>
              </mc:Choice>
              <mc:Fallback>
                <p:oleObj name="公式" r:id="rId7" imgW="1688367" imgH="355446"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600" y="2505055"/>
                        <a:ext cx="2711067" cy="570751"/>
                      </a:xfrm>
                      <a:prstGeom prst="rect">
                        <a:avLst/>
                      </a:prstGeom>
                      <a:noFill/>
                    </p:spPr>
                  </p:pic>
                </p:oleObj>
              </mc:Fallback>
            </mc:AlternateContent>
          </a:graphicData>
        </a:graphic>
      </p:graphicFrame>
      <p:sp>
        <p:nvSpPr>
          <p:cNvPr id="29" name="下箭头 28"/>
          <p:cNvSpPr/>
          <p:nvPr/>
        </p:nvSpPr>
        <p:spPr bwMode="auto">
          <a:xfrm>
            <a:off x="3203997" y="1707654"/>
            <a:ext cx="215875" cy="648072"/>
          </a:xfrm>
          <a:prstGeom prst="down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aphicFrame>
        <p:nvGraphicFramePr>
          <p:cNvPr id="30" name="对象 29"/>
          <p:cNvGraphicFramePr>
            <a:graphicFrameLocks noChangeAspect="1"/>
          </p:cNvGraphicFramePr>
          <p:nvPr>
            <p:extLst>
              <p:ext uri="{D42A27DB-BD31-4B8C-83A1-F6EECF244321}">
                <p14:modId xmlns:p14="http://schemas.microsoft.com/office/powerpoint/2010/main" val="3782686385"/>
              </p:ext>
            </p:extLst>
          </p:nvPr>
        </p:nvGraphicFramePr>
        <p:xfrm>
          <a:off x="469155" y="4299942"/>
          <a:ext cx="3733800" cy="521683"/>
        </p:xfrm>
        <a:graphic>
          <a:graphicData uri="http://schemas.openxmlformats.org/presentationml/2006/ole">
            <mc:AlternateContent xmlns:mc="http://schemas.openxmlformats.org/markup-compatibility/2006">
              <mc:Choice xmlns:v="urn:schemas-microsoft-com:vml" Requires="v">
                <p:oleObj r:id="rId9" imgW="2527300" imgH="355600" progId="Equation.3">
                  <p:embed/>
                </p:oleObj>
              </mc:Choice>
              <mc:Fallback>
                <p:oleObj r:id="rId9" imgW="2527300" imgH="3556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9155" y="4299942"/>
                        <a:ext cx="3733800" cy="521683"/>
                      </a:xfrm>
                      <a:prstGeom prst="rect">
                        <a:avLst/>
                      </a:prstGeom>
                      <a:noFill/>
                      <a:ln>
                        <a:noFill/>
                      </a:ln>
                    </p:spPr>
                  </p:pic>
                </p:oleObj>
              </mc:Fallback>
            </mc:AlternateContent>
          </a:graphicData>
        </a:graphic>
      </p:graphicFrame>
      <p:sp>
        <p:nvSpPr>
          <p:cNvPr id="31" name="矩形 30"/>
          <p:cNvSpPr/>
          <p:nvPr/>
        </p:nvSpPr>
        <p:spPr>
          <a:xfrm>
            <a:off x="4852639" y="771550"/>
            <a:ext cx="4183857" cy="4093428"/>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估计器的方差</a:t>
            </a:r>
            <a:endParaRPr lang="en-US" altLang="zh-CN" sz="2000" kern="0" dirty="0">
              <a:solidFill>
                <a:schemeClr val="bg1">
                  <a:lumMod val="50000"/>
                </a:schemeClr>
              </a:solidFill>
              <a:latin typeface="微软雅黑"/>
              <a:ea typeface="微软雅黑"/>
            </a:endParaRPr>
          </a:p>
          <a:p>
            <a:pPr>
              <a:lnSpc>
                <a:spcPct val="200000"/>
              </a:lnSpc>
            </a:pPr>
            <a:r>
              <a:rPr lang="en-US" altLang="zh-CN" sz="2000" kern="0" dirty="0">
                <a:solidFill>
                  <a:schemeClr val="bg1">
                    <a:lumMod val="50000"/>
                  </a:schemeClr>
                </a:solidFill>
                <a:latin typeface="微软雅黑"/>
                <a:ea typeface="微软雅黑"/>
              </a:rPr>
              <a:t>       </a:t>
            </a:r>
          </a:p>
          <a:p>
            <a:pPr>
              <a:lnSpc>
                <a:spcPct val="200000"/>
              </a:lnSpc>
            </a:pPr>
            <a:r>
              <a:rPr lang="zh-CN" altLang="en-US" sz="2000" kern="0" dirty="0">
                <a:solidFill>
                  <a:srgbClr val="C00000"/>
                </a:solidFill>
                <a:latin typeface="微软雅黑"/>
                <a:ea typeface="微软雅黑"/>
              </a:rPr>
              <a:t>      </a:t>
            </a:r>
            <a:endParaRPr lang="en-US" altLang="zh-CN" sz="2000" kern="0" dirty="0">
              <a:solidFill>
                <a:srgbClr val="C00000"/>
              </a:solidFill>
              <a:latin typeface="微软雅黑"/>
              <a:ea typeface="微软雅黑"/>
            </a:endParaRPr>
          </a:p>
          <a:p>
            <a:pPr>
              <a:lnSpc>
                <a:spcPct val="150000"/>
              </a:lnSpc>
            </a:pPr>
            <a:r>
              <a:rPr lang="zh-CN" altLang="en-US" sz="2000" kern="0" dirty="0">
                <a:solidFill>
                  <a:schemeClr val="bg1">
                    <a:lumMod val="50000"/>
                  </a:schemeClr>
                </a:solidFill>
                <a:latin typeface="Times New Roman" pitchFamily="18" charset="0"/>
                <a:ea typeface="微软雅黑"/>
                <a:cs typeface="Times New Roman" pitchFamily="18" charset="0"/>
              </a:rPr>
              <a:t>      从上面两个公式可以看到，间隙宽度</a:t>
            </a:r>
            <a:r>
              <a:rPr lang="en-US" altLang="zh-CN" sz="2000" kern="0" dirty="0">
                <a:solidFill>
                  <a:schemeClr val="bg1">
                    <a:lumMod val="50000"/>
                  </a:schemeClr>
                </a:solidFill>
                <a:latin typeface="Times New Roman" pitchFamily="18" charset="0"/>
                <a:ea typeface="微软雅黑"/>
                <a:cs typeface="Times New Roman" pitchFamily="18" charset="0"/>
              </a:rPr>
              <a:t>W</a:t>
            </a:r>
            <a:r>
              <a:rPr lang="zh-CN" altLang="en-US" sz="2000" kern="0" dirty="0">
                <a:solidFill>
                  <a:schemeClr val="bg1">
                    <a:lumMod val="50000"/>
                  </a:schemeClr>
                </a:solidFill>
                <a:latin typeface="Times New Roman" pitchFamily="18" charset="0"/>
                <a:ea typeface="微软雅黑"/>
                <a:cs typeface="Times New Roman" pitchFamily="18" charset="0"/>
              </a:rPr>
              <a:t>与估计器方差的变化方向相反，</a:t>
            </a:r>
            <a:r>
              <a:rPr lang="en-US" altLang="zh-CN" sz="2000" kern="0" dirty="0">
                <a:solidFill>
                  <a:schemeClr val="bg1">
                    <a:lumMod val="50000"/>
                  </a:schemeClr>
                </a:solidFill>
                <a:latin typeface="Times New Roman" pitchFamily="18" charset="0"/>
                <a:ea typeface="微软雅黑"/>
                <a:cs typeface="Times New Roman" pitchFamily="18" charset="0"/>
              </a:rPr>
              <a:t>W</a:t>
            </a:r>
            <a:r>
              <a:rPr lang="zh-CN" altLang="en-US" sz="2000" kern="0" dirty="0">
                <a:solidFill>
                  <a:schemeClr val="bg1">
                    <a:lumMod val="50000"/>
                  </a:schemeClr>
                </a:solidFill>
                <a:latin typeface="Times New Roman" pitchFamily="18" charset="0"/>
                <a:ea typeface="微软雅黑"/>
                <a:cs typeface="Times New Roman" pitchFamily="18" charset="0"/>
              </a:rPr>
              <a:t>减小，方差和标准差就增加。因此，为了保证估计器的精度，必须增加</a:t>
            </a:r>
            <a:r>
              <a:rPr lang="en-US" altLang="zh-CN" sz="2000" kern="0" dirty="0">
                <a:solidFill>
                  <a:schemeClr val="bg1">
                    <a:lumMod val="50000"/>
                  </a:schemeClr>
                </a:solidFill>
                <a:latin typeface="Times New Roman" pitchFamily="18" charset="0"/>
                <a:ea typeface="微软雅黑"/>
                <a:cs typeface="Times New Roman" pitchFamily="18" charset="0"/>
              </a:rPr>
              <a:t>N</a:t>
            </a:r>
            <a:r>
              <a:rPr lang="zh-CN" altLang="en-US" sz="2000" kern="0" dirty="0">
                <a:solidFill>
                  <a:schemeClr val="bg1">
                    <a:lumMod val="50000"/>
                  </a:schemeClr>
                </a:solidFill>
                <a:latin typeface="Times New Roman" pitchFamily="18" charset="0"/>
                <a:ea typeface="微软雅黑"/>
                <a:cs typeface="Times New Roman" pitchFamily="18" charset="0"/>
              </a:rPr>
              <a:t>。</a:t>
            </a:r>
            <a:endParaRPr lang="en-US" altLang="zh-CN" sz="2000" i="1" kern="100" dirty="0">
              <a:solidFill>
                <a:schemeClr val="bg1">
                  <a:lumMod val="50000"/>
                </a:schemeClr>
              </a:solidFill>
              <a:latin typeface="Times New Roman" pitchFamily="18" charset="0"/>
              <a:ea typeface="微软雅黑"/>
              <a:cs typeface="Times New Roman" pitchFamily="18" charset="0"/>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3" name="对象 32"/>
          <p:cNvGraphicFramePr>
            <a:graphicFrameLocks noChangeAspect="1"/>
          </p:cNvGraphicFramePr>
          <p:nvPr>
            <p:extLst>
              <p:ext uri="{D42A27DB-BD31-4B8C-83A1-F6EECF244321}">
                <p14:modId xmlns:p14="http://schemas.microsoft.com/office/powerpoint/2010/main" val="3594439934"/>
              </p:ext>
            </p:extLst>
          </p:nvPr>
        </p:nvGraphicFramePr>
        <p:xfrm>
          <a:off x="5436096" y="1275606"/>
          <a:ext cx="2629620" cy="683287"/>
        </p:xfrm>
        <a:graphic>
          <a:graphicData uri="http://schemas.openxmlformats.org/presentationml/2006/ole">
            <mc:AlternateContent xmlns:mc="http://schemas.openxmlformats.org/markup-compatibility/2006">
              <mc:Choice xmlns:v="urn:schemas-microsoft-com:vml" Requires="v">
                <p:oleObj name="公式" r:id="rId11" imgW="1612900" imgH="419100" progId="Equation.3">
                  <p:embed/>
                </p:oleObj>
              </mc:Choice>
              <mc:Fallback>
                <p:oleObj name="公式" r:id="rId11" imgW="1612900" imgH="419100" progId="Equation.3">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36096" y="1275606"/>
                        <a:ext cx="2629620" cy="683287"/>
                      </a:xfrm>
                      <a:prstGeom prst="rect">
                        <a:avLst/>
                      </a:prstGeom>
                      <a:noFill/>
                    </p:spPr>
                  </p:pic>
                </p:oleObj>
              </mc:Fallback>
            </mc:AlternateContent>
          </a:graphicData>
        </a:graphic>
      </p:graphicFrame>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5" name="对象 34"/>
          <p:cNvGraphicFramePr>
            <a:graphicFrameLocks noChangeAspect="1"/>
          </p:cNvGraphicFramePr>
          <p:nvPr>
            <p:extLst>
              <p:ext uri="{D42A27DB-BD31-4B8C-83A1-F6EECF244321}">
                <p14:modId xmlns:p14="http://schemas.microsoft.com/office/powerpoint/2010/main" val="1632957975"/>
              </p:ext>
            </p:extLst>
          </p:nvPr>
        </p:nvGraphicFramePr>
        <p:xfrm>
          <a:off x="5451153" y="1923678"/>
          <a:ext cx="2793255" cy="554689"/>
        </p:xfrm>
        <a:graphic>
          <a:graphicData uri="http://schemas.openxmlformats.org/presentationml/2006/ole">
            <mc:AlternateContent xmlns:mc="http://schemas.openxmlformats.org/markup-compatibility/2006">
              <mc:Choice xmlns:v="urn:schemas-microsoft-com:vml" Requires="v">
                <p:oleObj name="公式" r:id="rId13" imgW="1790700" imgH="355600" progId="Equation.3">
                  <p:embed/>
                </p:oleObj>
              </mc:Choice>
              <mc:Fallback>
                <p:oleObj name="公式" r:id="rId13" imgW="1790700" imgH="355600" progId="Equation.3">
                  <p:embed/>
                  <p:pic>
                    <p:nvPicPr>
                      <p:cNvPr id="0" name="Object 1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451153" y="1923678"/>
                        <a:ext cx="2793255" cy="554689"/>
                      </a:xfrm>
                      <a:prstGeom prst="rect">
                        <a:avLst/>
                      </a:prstGeom>
                      <a:noFill/>
                    </p:spPr>
                  </p:pic>
                </p:oleObj>
              </mc:Fallback>
            </mc:AlternateContent>
          </a:graphicData>
        </a:graphic>
      </p:graphicFrame>
      <p:sp>
        <p:nvSpPr>
          <p:cNvPr id="36" name="右箭头 35"/>
          <p:cNvSpPr/>
          <p:nvPr/>
        </p:nvSpPr>
        <p:spPr bwMode="auto">
          <a:xfrm>
            <a:off x="4067944" y="2139702"/>
            <a:ext cx="1296144" cy="216024"/>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64161845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7568233" cy="3323987"/>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仿真步骤</a:t>
            </a:r>
            <a:endParaRPr lang="en-US" altLang="zh-CN" sz="2000" kern="0" dirty="0">
              <a:solidFill>
                <a:srgbClr val="0093B0">
                  <a:lumMod val="50000"/>
                </a:srgbClr>
              </a:solidFill>
              <a:latin typeface="微软雅黑"/>
              <a:ea typeface="微软雅黑"/>
            </a:endParaRPr>
          </a:p>
          <a:p>
            <a:pPr>
              <a:lnSpc>
                <a:spcPct val="150000"/>
              </a:lnSpc>
            </a:pPr>
            <a:r>
              <a:rPr lang="zh-CN" altLang="en-US" sz="2000" kern="0" dirty="0">
                <a:solidFill>
                  <a:srgbClr val="0093B0">
                    <a:lumMod val="50000"/>
                  </a:srgbClr>
                </a:solidFill>
                <a:latin typeface="Times New Roman" pitchFamily="18" charset="0"/>
                <a:ea typeface="微软雅黑"/>
                <a:cs typeface="Times New Roman" pitchFamily="18" charset="0"/>
              </a:rPr>
              <a:t>       </a:t>
            </a:r>
            <a:r>
              <a:rPr lang="en-US" altLang="zh-CN" sz="2000" kern="0" dirty="0">
                <a:solidFill>
                  <a:srgbClr val="0093B0">
                    <a:lumMod val="50000"/>
                  </a:srgbClr>
                </a:solidFill>
                <a:latin typeface="Times New Roman" pitchFamily="18" charset="0"/>
                <a:ea typeface="微软雅黑"/>
                <a:cs typeface="Times New Roman" pitchFamily="18" charset="0"/>
              </a:rPr>
              <a:t>1.</a:t>
            </a:r>
            <a:r>
              <a:rPr lang="zh-CN" altLang="en-US" sz="2000" kern="0" dirty="0">
                <a:solidFill>
                  <a:srgbClr val="0093B0">
                    <a:lumMod val="50000"/>
                  </a:srgbClr>
                </a:solidFill>
                <a:latin typeface="Times New Roman" pitchFamily="18" charset="0"/>
                <a:ea typeface="微软雅黑"/>
                <a:cs typeface="Times New Roman" pitchFamily="18" charset="0"/>
              </a:rPr>
              <a:t>对一个波形抽取</a:t>
            </a:r>
            <a:r>
              <a:rPr lang="en-US" altLang="zh-CN" sz="2000" i="1" kern="0" dirty="0">
                <a:solidFill>
                  <a:srgbClr val="0093B0">
                    <a:lumMod val="50000"/>
                  </a:srgbClr>
                </a:solidFill>
                <a:latin typeface="Times New Roman" pitchFamily="18" charset="0"/>
                <a:ea typeface="微软雅黑"/>
                <a:cs typeface="Times New Roman" pitchFamily="18" charset="0"/>
              </a:rPr>
              <a:t>N</a:t>
            </a:r>
            <a:r>
              <a:rPr lang="zh-CN" altLang="en-US" sz="2000" kern="0" dirty="0">
                <a:solidFill>
                  <a:srgbClr val="0093B0">
                    <a:lumMod val="50000"/>
                  </a:srgbClr>
                </a:solidFill>
                <a:latin typeface="Times New Roman" pitchFamily="18" charset="0"/>
                <a:ea typeface="微软雅黑"/>
                <a:cs typeface="Times New Roman" pitchFamily="18" charset="0"/>
              </a:rPr>
              <a:t>个样本值；</a:t>
            </a: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2.</a:t>
            </a:r>
            <a:r>
              <a:rPr lang="zh-CN" altLang="en-US" sz="2000" kern="0" dirty="0">
                <a:solidFill>
                  <a:srgbClr val="0093B0">
                    <a:lumMod val="50000"/>
                  </a:srgbClr>
                </a:solidFill>
                <a:latin typeface="Times New Roman" pitchFamily="18" charset="0"/>
                <a:ea typeface="微软雅黑"/>
                <a:cs typeface="Times New Roman" pitchFamily="18" charset="0"/>
              </a:rPr>
              <a:t>选择间隙宽度</a:t>
            </a:r>
            <a:r>
              <a:rPr lang="en-US" altLang="zh-CN" sz="2000" i="1" kern="0" dirty="0">
                <a:solidFill>
                  <a:srgbClr val="0093B0">
                    <a:lumMod val="50000"/>
                  </a:srgbClr>
                </a:solidFill>
                <a:latin typeface="Times New Roman" pitchFamily="18" charset="0"/>
                <a:ea typeface="微软雅黑"/>
                <a:cs typeface="Times New Roman" pitchFamily="18" charset="0"/>
              </a:rPr>
              <a:t>W</a:t>
            </a:r>
            <a:r>
              <a:rPr lang="zh-CN" altLang="en-US" sz="2000" kern="0" dirty="0">
                <a:solidFill>
                  <a:srgbClr val="0093B0">
                    <a:lumMod val="50000"/>
                  </a:srgbClr>
                </a:solidFill>
                <a:latin typeface="Times New Roman" pitchFamily="18" charset="0"/>
                <a:ea typeface="微软雅黑"/>
                <a:cs typeface="Times New Roman" pitchFamily="18" charset="0"/>
              </a:rPr>
              <a:t>并制定间隙中心为</a:t>
            </a:r>
            <a:r>
              <a:rPr lang="en-US" altLang="zh-CN" sz="2000" i="1" kern="0" dirty="0">
                <a:solidFill>
                  <a:srgbClr val="0093B0">
                    <a:lumMod val="50000"/>
                  </a:srgbClr>
                </a:solidFill>
                <a:latin typeface="Times New Roman" pitchFamily="18" charset="0"/>
                <a:ea typeface="微软雅黑"/>
                <a:cs typeface="Times New Roman" pitchFamily="18" charset="0"/>
              </a:rPr>
              <a:t>x</a:t>
            </a:r>
            <a:r>
              <a:rPr lang="en-US" altLang="zh-CN" sz="2000" kern="0" baseline="-25000" dirty="0">
                <a:solidFill>
                  <a:srgbClr val="0093B0">
                    <a:lumMod val="50000"/>
                  </a:srgbClr>
                </a:solidFill>
                <a:latin typeface="Times New Roman" pitchFamily="18" charset="0"/>
                <a:ea typeface="微软雅黑"/>
                <a:cs typeface="Times New Roman" pitchFamily="18" charset="0"/>
              </a:rPr>
              <a:t>ci</a:t>
            </a:r>
            <a:r>
              <a:rPr lang="zh-CN" altLang="en-US" sz="2000" kern="0" dirty="0">
                <a:solidFill>
                  <a:srgbClr val="0093B0">
                    <a:lumMod val="50000"/>
                  </a:srgbClr>
                </a:solidFill>
                <a:latin typeface="Times New Roman" pitchFamily="18" charset="0"/>
                <a:ea typeface="微软雅黑"/>
                <a:cs typeface="Times New Roman" pitchFamily="18" charset="0"/>
              </a:rPr>
              <a:t>；</a:t>
            </a: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3.</a:t>
            </a:r>
            <a:r>
              <a:rPr lang="zh-CN" altLang="en-US" sz="2000" kern="0" dirty="0">
                <a:solidFill>
                  <a:srgbClr val="0093B0">
                    <a:lumMod val="50000"/>
                  </a:srgbClr>
                </a:solidFill>
                <a:latin typeface="Times New Roman" pitchFamily="18" charset="0"/>
                <a:ea typeface="微软雅黑"/>
                <a:cs typeface="Times New Roman" pitchFamily="18" charset="0"/>
              </a:rPr>
              <a:t>第</a:t>
            </a:r>
            <a:r>
              <a:rPr lang="en-US" altLang="zh-CN" sz="2000" i="1" kern="0" dirty="0">
                <a:solidFill>
                  <a:srgbClr val="0093B0">
                    <a:lumMod val="50000"/>
                  </a:srgbClr>
                </a:solidFill>
                <a:latin typeface="Times New Roman" pitchFamily="18" charset="0"/>
                <a:ea typeface="微软雅黑"/>
                <a:cs typeface="Times New Roman" pitchFamily="18" charset="0"/>
              </a:rPr>
              <a:t>i</a:t>
            </a:r>
            <a:r>
              <a:rPr lang="zh-CN" altLang="en-US" sz="2000" kern="0" dirty="0">
                <a:solidFill>
                  <a:srgbClr val="0093B0">
                    <a:lumMod val="50000"/>
                  </a:srgbClr>
                </a:solidFill>
                <a:latin typeface="Times New Roman" pitchFamily="18" charset="0"/>
                <a:ea typeface="微软雅黑"/>
                <a:cs typeface="Times New Roman" pitchFamily="18" charset="0"/>
              </a:rPr>
              <a:t>个间隙的中心为                        ；</a:t>
            </a: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4.</a:t>
            </a:r>
            <a:r>
              <a:rPr lang="zh-CN" altLang="en-US" sz="2000" kern="0" dirty="0">
                <a:solidFill>
                  <a:srgbClr val="0093B0">
                    <a:lumMod val="50000"/>
                  </a:srgbClr>
                </a:solidFill>
                <a:latin typeface="Times New Roman" pitchFamily="18" charset="0"/>
                <a:ea typeface="微软雅黑"/>
                <a:cs typeface="Times New Roman" pitchFamily="18" charset="0"/>
              </a:rPr>
              <a:t>计算在范围                 内的采样点个数</a:t>
            </a:r>
            <a:r>
              <a:rPr lang="en-US" altLang="zh-CN" sz="2000" i="1" kern="0" dirty="0">
                <a:solidFill>
                  <a:srgbClr val="0093B0">
                    <a:lumMod val="50000"/>
                  </a:srgbClr>
                </a:solidFill>
                <a:latin typeface="Times New Roman" pitchFamily="18" charset="0"/>
                <a:ea typeface="微软雅黑"/>
                <a:cs typeface="Times New Roman" pitchFamily="18" charset="0"/>
              </a:rPr>
              <a:t>N</a:t>
            </a:r>
            <a:r>
              <a:rPr lang="en-US" altLang="zh-CN" sz="2000" kern="0" baseline="-25000" dirty="0">
                <a:solidFill>
                  <a:srgbClr val="0093B0">
                    <a:lumMod val="50000"/>
                  </a:srgbClr>
                </a:solidFill>
                <a:latin typeface="Times New Roman" pitchFamily="18" charset="0"/>
                <a:ea typeface="微软雅黑"/>
                <a:cs typeface="Times New Roman" pitchFamily="18" charset="0"/>
              </a:rPr>
              <a:t>i</a:t>
            </a:r>
            <a:r>
              <a:rPr lang="zh-CN" altLang="en-US" sz="2000" kern="0" dirty="0">
                <a:solidFill>
                  <a:srgbClr val="0093B0">
                    <a:lumMod val="50000"/>
                  </a:srgbClr>
                </a:solidFill>
                <a:latin typeface="Times New Roman" pitchFamily="18" charset="0"/>
                <a:ea typeface="微软雅黑"/>
                <a:cs typeface="Times New Roman" pitchFamily="18" charset="0"/>
              </a:rPr>
              <a:t>；</a:t>
            </a: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5.</a:t>
            </a:r>
            <a:r>
              <a:rPr lang="zh-CN" altLang="en-US" sz="2000" kern="0" dirty="0">
                <a:solidFill>
                  <a:srgbClr val="0093B0">
                    <a:lumMod val="50000"/>
                  </a:srgbClr>
                </a:solidFill>
                <a:latin typeface="Times New Roman" pitchFamily="18" charset="0"/>
                <a:ea typeface="微软雅黑"/>
                <a:cs typeface="Times New Roman" pitchFamily="18" charset="0"/>
              </a:rPr>
              <a:t>对所有的</a:t>
            </a:r>
            <a:r>
              <a:rPr lang="en-US" altLang="zh-CN" sz="2000" i="1" kern="0" dirty="0">
                <a:solidFill>
                  <a:srgbClr val="0093B0">
                    <a:lumMod val="50000"/>
                  </a:srgbClr>
                </a:solidFill>
                <a:latin typeface="Times New Roman" pitchFamily="18" charset="0"/>
                <a:ea typeface="微软雅黑"/>
                <a:cs typeface="Times New Roman" pitchFamily="18" charset="0"/>
              </a:rPr>
              <a:t>i</a:t>
            </a:r>
            <a:r>
              <a:rPr lang="zh-CN" altLang="en-US" sz="2000" kern="0" dirty="0">
                <a:solidFill>
                  <a:srgbClr val="0093B0">
                    <a:lumMod val="50000"/>
                  </a:srgbClr>
                </a:solidFill>
                <a:latin typeface="Times New Roman" pitchFamily="18" charset="0"/>
                <a:ea typeface="微软雅黑"/>
                <a:cs typeface="Times New Roman" pitchFamily="18" charset="0"/>
              </a:rPr>
              <a:t>计算估计值                                ；</a:t>
            </a: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6.</a:t>
            </a:r>
            <a:r>
              <a:rPr lang="zh-CN" altLang="en-US" sz="2000" kern="0" dirty="0">
                <a:solidFill>
                  <a:srgbClr val="0093B0">
                    <a:lumMod val="50000"/>
                  </a:srgbClr>
                </a:solidFill>
                <a:latin typeface="Times New Roman" pitchFamily="18" charset="0"/>
                <a:ea typeface="微软雅黑"/>
                <a:cs typeface="Times New Roman" pitchFamily="18" charset="0"/>
              </a:rPr>
              <a:t>利用相关表达式计算估计器的性能。</a:t>
            </a: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概率密度和分布函数估计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直方图 </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1262515561"/>
              </p:ext>
            </p:extLst>
          </p:nvPr>
        </p:nvGraphicFramePr>
        <p:xfrm>
          <a:off x="3311897" y="2283718"/>
          <a:ext cx="1260103" cy="356435"/>
        </p:xfrm>
        <a:graphic>
          <a:graphicData uri="http://schemas.openxmlformats.org/presentationml/2006/ole">
            <mc:AlternateContent xmlns:mc="http://schemas.openxmlformats.org/markup-compatibility/2006">
              <mc:Choice xmlns:v="urn:schemas-microsoft-com:vml" Requires="v">
                <p:oleObj name="Equation" r:id="rId3" imgW="717473" imgH="184140" progId="Equation.3">
                  <p:embed/>
                </p:oleObj>
              </mc:Choice>
              <mc:Fallback>
                <p:oleObj name="Equation" r:id="rId3" imgW="717473" imgH="18414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1897" y="2283718"/>
                        <a:ext cx="1260103" cy="356435"/>
                      </a:xfrm>
                      <a:prstGeom prst="rect">
                        <a:avLst/>
                      </a:prstGeom>
                      <a:noFill/>
                      <a:ln>
                        <a:noFill/>
                      </a:ln>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2920796595"/>
              </p:ext>
            </p:extLst>
          </p:nvPr>
        </p:nvGraphicFramePr>
        <p:xfrm>
          <a:off x="2420888" y="2715766"/>
          <a:ext cx="926976" cy="368191"/>
        </p:xfrm>
        <a:graphic>
          <a:graphicData uri="http://schemas.openxmlformats.org/presentationml/2006/ole">
            <mc:AlternateContent xmlns:mc="http://schemas.openxmlformats.org/markup-compatibility/2006">
              <mc:Choice xmlns:v="urn:schemas-microsoft-com:vml" Requires="v">
                <p:oleObj name="Equation" r:id="rId5" imgW="501727" imgH="184140" progId="Equation.3">
                  <p:embed/>
                </p:oleObj>
              </mc:Choice>
              <mc:Fallback>
                <p:oleObj name="Equation" r:id="rId5" imgW="501727" imgH="18414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20888" y="2715766"/>
                        <a:ext cx="926976" cy="368191"/>
                      </a:xfrm>
                      <a:prstGeom prst="rect">
                        <a:avLst/>
                      </a:prstGeom>
                      <a:noFill/>
                      <a:ln>
                        <a:noFill/>
                      </a:ln>
                    </p:spPr>
                  </p:pic>
                </p:oleObj>
              </mc:Fallback>
            </mc:AlternateContent>
          </a:graphicData>
        </a:graphic>
      </p:graphicFrame>
      <p:graphicFrame>
        <p:nvGraphicFramePr>
          <p:cNvPr id="23" name="对象 22"/>
          <p:cNvGraphicFramePr>
            <a:graphicFrameLocks noChangeAspect="1"/>
          </p:cNvGraphicFramePr>
          <p:nvPr>
            <p:extLst>
              <p:ext uri="{D42A27DB-BD31-4B8C-83A1-F6EECF244321}">
                <p14:modId xmlns:p14="http://schemas.microsoft.com/office/powerpoint/2010/main" val="3820087061"/>
              </p:ext>
            </p:extLst>
          </p:nvPr>
        </p:nvGraphicFramePr>
        <p:xfrm>
          <a:off x="3491880" y="3056041"/>
          <a:ext cx="1916112" cy="601663"/>
        </p:xfrm>
        <a:graphic>
          <a:graphicData uri="http://schemas.openxmlformats.org/presentationml/2006/ole">
            <mc:AlternateContent xmlns:mc="http://schemas.openxmlformats.org/markup-compatibility/2006">
              <mc:Choice xmlns:v="urn:schemas-microsoft-com:vml" Requires="v">
                <p:oleObj name="公式" r:id="rId7" imgW="1129810" imgH="355446" progId="Equation.3">
                  <p:embed/>
                </p:oleObj>
              </mc:Choice>
              <mc:Fallback>
                <p:oleObj name="公式" r:id="rId7" imgW="1129810" imgH="355446" progId="Equation.3">
                  <p:embed/>
                  <p:pic>
                    <p:nvPicPr>
                      <p:cNvPr id="0" name="对象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1880" y="3056041"/>
                        <a:ext cx="1916112"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9207424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2" y="2702097"/>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8" y="2758156"/>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1" cy="676049"/>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3" y="3278161"/>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8" y="3334221"/>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3854225"/>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84308" y="3910285"/>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5</a:t>
              </a:r>
              <a:endParaRPr lang="zh-CN" altLang="en-US" sz="2400" b="1" dirty="0">
                <a:solidFill>
                  <a:srgbClr val="205867"/>
                </a:solidFill>
                <a:latin typeface="微软雅黑"/>
                <a:ea typeface="微软雅黑"/>
              </a:endParaRPr>
            </a:p>
          </p:txBody>
        </p:sp>
      </p:grpSp>
      <p:sp>
        <p:nvSpPr>
          <p:cNvPr id="54" name="Freeform 10"/>
          <p:cNvSpPr>
            <a:spLocks noChangeAspect="1"/>
          </p:cNvSpPr>
          <p:nvPr/>
        </p:nvSpPr>
        <p:spPr bwMode="auto">
          <a:xfrm>
            <a:off x="3779912" y="2126038"/>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8" y="2182098"/>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2</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572000" y="2744483"/>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概率密度和分布函数估计</a:t>
            </a:r>
          </a:p>
        </p:txBody>
      </p:sp>
      <p:sp>
        <p:nvSpPr>
          <p:cNvPr id="59" name="TextBox 58"/>
          <p:cNvSpPr txBox="1">
            <a:spLocks noChangeAspect="1"/>
          </p:cNvSpPr>
          <p:nvPr/>
        </p:nvSpPr>
        <p:spPr>
          <a:xfrm>
            <a:off x="4587179" y="3320547"/>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功率谱密度的估计</a:t>
            </a:r>
          </a:p>
        </p:txBody>
      </p:sp>
      <p:sp>
        <p:nvSpPr>
          <p:cNvPr id="60" name="TextBox 59"/>
          <p:cNvSpPr txBox="1">
            <a:spLocks noChangeAspect="1"/>
          </p:cNvSpPr>
          <p:nvPr/>
        </p:nvSpPr>
        <p:spPr>
          <a:xfrm>
            <a:off x="4587179" y="3896611"/>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时延和相位估计</a:t>
            </a:r>
          </a:p>
        </p:txBody>
      </p:sp>
      <p:sp>
        <p:nvSpPr>
          <p:cNvPr id="61" name="TextBox 60"/>
          <p:cNvSpPr txBox="1">
            <a:spLocks noChangeAspect="1"/>
          </p:cNvSpPr>
          <p:nvPr/>
        </p:nvSpPr>
        <p:spPr>
          <a:xfrm>
            <a:off x="4587180" y="2126033"/>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平均电平和功率估计</a:t>
            </a:r>
          </a:p>
        </p:txBody>
      </p:sp>
      <p:sp>
        <p:nvSpPr>
          <p:cNvPr id="4" name="矩形 3"/>
          <p:cNvSpPr/>
          <p:nvPr/>
        </p:nvSpPr>
        <p:spPr>
          <a:xfrm>
            <a:off x="683569" y="627534"/>
            <a:ext cx="7488830" cy="523220"/>
          </a:xfrm>
          <a:prstGeom prst="rect">
            <a:avLst/>
          </a:prstGeom>
        </p:spPr>
        <p:txBody>
          <a:bodyPr wrap="square">
            <a:spAutoFit/>
          </a:bodyPr>
          <a:lstStyle/>
          <a:p>
            <a:pPr algn="ctr"/>
            <a:r>
              <a:rPr lang="zh-CN" altLang="en-US" sz="2800" dirty="0">
                <a:solidFill>
                  <a:srgbClr val="C00000"/>
                </a:solidFill>
                <a:latin typeface="微软雅黑"/>
                <a:ea typeface="微软雅黑"/>
              </a:rPr>
              <a:t>第三专题（</a:t>
            </a:r>
            <a:r>
              <a:rPr lang="en-US" altLang="zh-CN" sz="2800" dirty="0">
                <a:solidFill>
                  <a:srgbClr val="C00000"/>
                </a:solidFill>
                <a:latin typeface="微软雅黑"/>
                <a:ea typeface="微软雅黑"/>
              </a:rPr>
              <a:t>2</a:t>
            </a:r>
            <a:r>
              <a:rPr lang="zh-CN" altLang="en-US" sz="2800" dirty="0">
                <a:solidFill>
                  <a:srgbClr val="C00000"/>
                </a:solidFill>
                <a:latin typeface="微软雅黑"/>
                <a:ea typeface="微软雅黑"/>
              </a:rPr>
              <a:t>）通信仿真中的参数与性能估计</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34895" y="2910309"/>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568" y="1347974"/>
            <a:ext cx="2276527" cy="3240000"/>
          </a:xfrm>
          <a:prstGeom prst="rect">
            <a:avLst/>
          </a:prstGeom>
        </p:spPr>
      </p:pic>
      <p:sp>
        <p:nvSpPr>
          <p:cNvPr id="29" name="Freeform 10"/>
          <p:cNvSpPr>
            <a:spLocks noChangeAspect="1"/>
          </p:cNvSpPr>
          <p:nvPr/>
        </p:nvSpPr>
        <p:spPr bwMode="auto">
          <a:xfrm>
            <a:off x="3779912" y="1549974"/>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30" name="组合 29"/>
          <p:cNvGrpSpPr>
            <a:grpSpLocks noChangeAspect="1"/>
          </p:cNvGrpSpPr>
          <p:nvPr/>
        </p:nvGrpSpPr>
        <p:grpSpPr>
          <a:xfrm>
            <a:off x="3884308" y="1606034"/>
            <a:ext cx="406093" cy="461665"/>
            <a:chOff x="5667375" y="791156"/>
            <a:chExt cx="594672" cy="676050"/>
          </a:xfrm>
        </p:grpSpPr>
        <p:sp>
          <p:nvSpPr>
            <p:cNvPr id="31"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33" name="TextBox 3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1</a:t>
              </a:r>
              <a:endParaRPr lang="zh-CN" altLang="en-US" sz="2400" b="1" dirty="0">
                <a:solidFill>
                  <a:srgbClr val="205867"/>
                </a:solidFill>
                <a:latin typeface="微软雅黑"/>
                <a:ea typeface="微软雅黑"/>
              </a:endParaRPr>
            </a:p>
          </p:txBody>
        </p:sp>
      </p:grpSp>
      <p:sp>
        <p:nvSpPr>
          <p:cNvPr id="34" name="TextBox 33"/>
          <p:cNvSpPr txBox="1">
            <a:spLocks noChangeAspect="1"/>
          </p:cNvSpPr>
          <p:nvPr/>
        </p:nvSpPr>
        <p:spPr>
          <a:xfrm>
            <a:off x="4587180" y="1549969"/>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仿真估计的基本概念</a:t>
            </a:r>
          </a:p>
        </p:txBody>
      </p:sp>
    </p:spTree>
    <p:extLst>
      <p:ext uri="{BB962C8B-B14F-4D97-AF65-F5344CB8AC3E}">
        <p14:creationId xmlns:p14="http://schemas.microsoft.com/office/powerpoint/2010/main" val="5532743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144297" cy="4093428"/>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需求：</a:t>
            </a:r>
            <a:r>
              <a:rPr lang="zh-CN" altLang="en-US" sz="2000" kern="0" dirty="0">
                <a:solidFill>
                  <a:schemeClr val="bg1">
                    <a:lumMod val="50000"/>
                  </a:schemeClr>
                </a:solidFill>
                <a:latin typeface="微软雅黑"/>
                <a:ea typeface="微软雅黑"/>
              </a:rPr>
              <a:t>功率谱密度（</a:t>
            </a:r>
            <a:r>
              <a:rPr lang="en-US" altLang="zh-CN" sz="2000" kern="0" dirty="0">
                <a:solidFill>
                  <a:schemeClr val="bg1">
                    <a:lumMod val="50000"/>
                  </a:schemeClr>
                </a:solidFill>
                <a:latin typeface="微软雅黑"/>
                <a:ea typeface="微软雅黑"/>
              </a:rPr>
              <a:t>PSD</a:t>
            </a:r>
            <a:r>
              <a:rPr lang="zh-CN" altLang="en-US" sz="2000" kern="0" dirty="0">
                <a:solidFill>
                  <a:schemeClr val="bg1">
                    <a:lumMod val="50000"/>
                  </a:schemeClr>
                </a:solidFill>
                <a:latin typeface="微软雅黑"/>
                <a:ea typeface="微软雅黑"/>
              </a:rPr>
              <a:t>）是随机过程在频域内的重要参数，利用它可以对信号和系统的带宽等频域特性进行定量描述。</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间接法：</a:t>
            </a:r>
            <a:r>
              <a:rPr lang="zh-CN" altLang="en-US" sz="2000" kern="0" dirty="0">
                <a:solidFill>
                  <a:schemeClr val="bg1">
                    <a:lumMod val="50000"/>
                  </a:schemeClr>
                </a:solidFill>
                <a:latin typeface="微软雅黑"/>
                <a:ea typeface="微软雅黑"/>
              </a:rPr>
              <a:t>利用平稳随机过程功率谱与自相关函数的傅里叶变换关系</a:t>
            </a:r>
            <a:endParaRPr lang="en-US" altLang="zh-CN" sz="2000" kern="0" dirty="0">
              <a:solidFill>
                <a:schemeClr val="bg1">
                  <a:lumMod val="50000"/>
                </a:schemeClr>
              </a:solidFill>
              <a:latin typeface="微软雅黑"/>
              <a:ea typeface="微软雅黑"/>
            </a:endParaRPr>
          </a:p>
          <a:p>
            <a:pPr>
              <a:lnSpc>
                <a:spcPct val="150000"/>
              </a:lnSpc>
            </a:pPr>
            <a:r>
              <a:rPr lang="zh-CN" altLang="en-US" sz="2000" kern="0" dirty="0">
                <a:solidFill>
                  <a:schemeClr val="bg1">
                    <a:lumMod val="50000"/>
                  </a:schemeClr>
                </a:solidFill>
                <a:latin typeface="微软雅黑"/>
                <a:ea typeface="微软雅黑"/>
                <a:cs typeface="Times New Roman" pitchFamily="18" charset="0"/>
              </a:rPr>
              <a:t>      连续函数：  </a:t>
            </a:r>
          </a:p>
          <a:p>
            <a:pPr>
              <a:lnSpc>
                <a:spcPct val="200000"/>
              </a:lnSpc>
            </a:pPr>
            <a:r>
              <a:rPr lang="zh-CN" altLang="en-US" sz="2000" kern="0" dirty="0">
                <a:solidFill>
                  <a:schemeClr val="bg1">
                    <a:lumMod val="50000"/>
                  </a:schemeClr>
                </a:solidFill>
                <a:latin typeface="微软雅黑"/>
                <a:ea typeface="微软雅黑"/>
                <a:cs typeface="Times New Roman" pitchFamily="18" charset="0"/>
              </a:rPr>
              <a:t>      离散形式：</a:t>
            </a:r>
            <a:endParaRPr lang="en-US" altLang="zh-CN" sz="2000" kern="0" dirty="0">
              <a:solidFill>
                <a:schemeClr val="bg1">
                  <a:lumMod val="50000"/>
                </a:schemeClr>
              </a:solidFill>
              <a:latin typeface="微软雅黑"/>
              <a:ea typeface="微软雅黑"/>
              <a:cs typeface="Times New Roman" pitchFamily="18" charset="0"/>
            </a:endParaRPr>
          </a:p>
          <a:p>
            <a:pPr>
              <a:lnSpc>
                <a:spcPct val="150000"/>
              </a:lnSpc>
            </a:pPr>
            <a:r>
              <a:rPr lang="zh-CN" altLang="en-US" sz="2000" kern="0" dirty="0">
                <a:solidFill>
                  <a:schemeClr val="bg1">
                    <a:lumMod val="50000"/>
                  </a:schemeClr>
                </a:solidFill>
                <a:latin typeface="微软雅黑"/>
                <a:ea typeface="微软雅黑"/>
                <a:cs typeface="Times New Roman" pitchFamily="18" charset="0"/>
              </a:rPr>
              <a:t>      由于只能得到相关函数的估计值         ，则对应的功率谱密度估计值为</a:t>
            </a:r>
            <a:endParaRPr lang="en-US" altLang="zh-CN" sz="2000" kern="0" dirty="0">
              <a:solidFill>
                <a:schemeClr val="bg1">
                  <a:lumMod val="50000"/>
                </a:schemeClr>
              </a:solidFill>
              <a:latin typeface="微软雅黑"/>
              <a:ea typeface="微软雅黑"/>
              <a:cs typeface="Times New Roman" pitchFamily="18" charset="0"/>
            </a:endParaRPr>
          </a:p>
          <a:p>
            <a:pPr>
              <a:lnSpc>
                <a:spcPct val="200000"/>
              </a:lnSpc>
            </a:pPr>
            <a:r>
              <a:rPr lang="zh-CN" altLang="en-US" sz="2000" kern="0" dirty="0">
                <a:solidFill>
                  <a:schemeClr val="bg1">
                    <a:lumMod val="50000"/>
                  </a:schemeClr>
                </a:solidFill>
                <a:latin typeface="微软雅黑"/>
                <a:ea typeface="微软雅黑"/>
                <a:cs typeface="Times New Roman" pitchFamily="18" charset="0"/>
              </a:rPr>
              <a:t>      可以利用离散傅里叶变换</a:t>
            </a:r>
            <a:r>
              <a:rPr lang="en-US" altLang="zh-CN" sz="2000" kern="0" dirty="0">
                <a:solidFill>
                  <a:schemeClr val="bg1">
                    <a:lumMod val="50000"/>
                  </a:schemeClr>
                </a:solidFill>
                <a:latin typeface="微软雅黑"/>
                <a:ea typeface="微软雅黑"/>
                <a:cs typeface="Times New Roman" pitchFamily="18" charset="0"/>
              </a:rPr>
              <a:t>(DFT)</a:t>
            </a:r>
            <a:r>
              <a:rPr lang="zh-CN" altLang="en-US" sz="2000" kern="0" dirty="0">
                <a:solidFill>
                  <a:schemeClr val="bg1">
                    <a:lumMod val="50000"/>
                  </a:schemeClr>
                </a:solidFill>
                <a:latin typeface="微软雅黑"/>
                <a:ea typeface="微软雅黑"/>
                <a:cs typeface="Times New Roman" pitchFamily="18" charset="0"/>
              </a:rPr>
              <a:t>来计算，对应快速算法为</a:t>
            </a:r>
            <a:r>
              <a:rPr lang="en-US" altLang="zh-CN" sz="2000" kern="0" dirty="0">
                <a:solidFill>
                  <a:schemeClr val="bg1">
                    <a:lumMod val="50000"/>
                  </a:schemeClr>
                </a:solidFill>
                <a:latin typeface="微软雅黑"/>
                <a:ea typeface="微软雅黑"/>
                <a:cs typeface="Times New Roman" pitchFamily="18" charset="0"/>
              </a:rPr>
              <a:t>FFT</a:t>
            </a:r>
            <a:r>
              <a:rPr lang="zh-CN" altLang="en-US" sz="2000" kern="0" dirty="0">
                <a:solidFill>
                  <a:schemeClr val="bg1">
                    <a:lumMod val="50000"/>
                  </a:schemeClr>
                </a:solidFill>
                <a:latin typeface="微软雅黑"/>
                <a:ea typeface="微软雅黑"/>
                <a:cs typeface="Times New Roman" pitchFamily="18" charset="0"/>
              </a:rPr>
              <a:t>。</a:t>
            </a:r>
            <a:endParaRPr lang="zh-CN" altLang="en-US"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功率谱密度的估计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基本形式  </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1416155602"/>
              </p:ext>
            </p:extLst>
          </p:nvPr>
        </p:nvGraphicFramePr>
        <p:xfrm>
          <a:off x="2374061" y="2165428"/>
          <a:ext cx="2520280" cy="536230"/>
        </p:xfrm>
        <a:graphic>
          <a:graphicData uri="http://schemas.openxmlformats.org/presentationml/2006/ole">
            <mc:AlternateContent xmlns:mc="http://schemas.openxmlformats.org/markup-compatibility/2006">
              <mc:Choice xmlns:v="urn:schemas-microsoft-com:vml" Requires="v">
                <p:oleObj r:id="rId3" imgW="1472561" imgH="317362" progId="Equation.3">
                  <p:embed/>
                </p:oleObj>
              </mc:Choice>
              <mc:Fallback>
                <p:oleObj r:id="rId3" imgW="1472561" imgH="317362"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4061" y="2165428"/>
                        <a:ext cx="2520280" cy="536230"/>
                      </a:xfrm>
                      <a:prstGeom prst="rect">
                        <a:avLst/>
                      </a:prstGeom>
                      <a:noFill/>
                      <a:ln>
                        <a:noFill/>
                      </a:ln>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3924640846"/>
              </p:ext>
            </p:extLst>
          </p:nvPr>
        </p:nvGraphicFramePr>
        <p:xfrm>
          <a:off x="2374060" y="2643758"/>
          <a:ext cx="3653561" cy="720080"/>
        </p:xfrm>
        <a:graphic>
          <a:graphicData uri="http://schemas.openxmlformats.org/presentationml/2006/ole">
            <mc:AlternateContent xmlns:mc="http://schemas.openxmlformats.org/markup-compatibility/2006">
              <mc:Choice xmlns:v="urn:schemas-microsoft-com:vml" Requires="v">
                <p:oleObj r:id="rId5" imgW="2120900" imgH="419100" progId="Equation.3">
                  <p:embed/>
                </p:oleObj>
              </mc:Choice>
              <mc:Fallback>
                <p:oleObj r:id="rId5" imgW="2120900" imgH="4191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74060" y="2643758"/>
                        <a:ext cx="3653561" cy="720080"/>
                      </a:xfrm>
                      <a:prstGeom prst="rect">
                        <a:avLst/>
                      </a:prstGeom>
                      <a:noFill/>
                      <a:ln>
                        <a:noFill/>
                      </a:ln>
                    </p:spPr>
                  </p:pic>
                </p:oleObj>
              </mc:Fallback>
            </mc:AlternateContent>
          </a:graphicData>
        </a:graphic>
      </p:graphicFrame>
      <p:graphicFrame>
        <p:nvGraphicFramePr>
          <p:cNvPr id="26" name="对象 25"/>
          <p:cNvGraphicFramePr>
            <a:graphicFrameLocks noChangeAspect="1"/>
          </p:cNvGraphicFramePr>
          <p:nvPr>
            <p:extLst>
              <p:ext uri="{D42A27DB-BD31-4B8C-83A1-F6EECF244321}">
                <p14:modId xmlns:p14="http://schemas.microsoft.com/office/powerpoint/2010/main" val="1966250418"/>
              </p:ext>
            </p:extLst>
          </p:nvPr>
        </p:nvGraphicFramePr>
        <p:xfrm>
          <a:off x="6444208" y="2701658"/>
          <a:ext cx="2334816" cy="458878"/>
        </p:xfrm>
        <a:graphic>
          <a:graphicData uri="http://schemas.openxmlformats.org/presentationml/2006/ole">
            <mc:AlternateContent xmlns:mc="http://schemas.openxmlformats.org/markup-compatibility/2006">
              <mc:Choice xmlns:v="urn:schemas-microsoft-com:vml" Requires="v">
                <p:oleObj name="Equation" r:id="rId7" imgW="1301681" imgH="234900" progId="Equation.3">
                  <p:embed/>
                </p:oleObj>
              </mc:Choice>
              <mc:Fallback>
                <p:oleObj name="Equation" r:id="rId7" imgW="1301681" imgH="23490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4208" y="2701658"/>
                        <a:ext cx="2334816" cy="458878"/>
                      </a:xfrm>
                      <a:prstGeom prst="rect">
                        <a:avLst/>
                      </a:prstGeom>
                      <a:noFill/>
                      <a:ln>
                        <a:solidFill>
                          <a:srgbClr val="C00000"/>
                        </a:solidFill>
                      </a:ln>
                    </p:spPr>
                  </p:pic>
                </p:oleObj>
              </mc:Fallback>
            </mc:AlternateContent>
          </a:graphicData>
        </a:graphic>
      </p:graphicFrame>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 name="对象 27"/>
          <p:cNvGraphicFramePr>
            <a:graphicFrameLocks noChangeAspect="1"/>
          </p:cNvGraphicFramePr>
          <p:nvPr>
            <p:extLst>
              <p:ext uri="{D42A27DB-BD31-4B8C-83A1-F6EECF244321}">
                <p14:modId xmlns:p14="http://schemas.microsoft.com/office/powerpoint/2010/main" val="1101884228"/>
              </p:ext>
            </p:extLst>
          </p:nvPr>
        </p:nvGraphicFramePr>
        <p:xfrm>
          <a:off x="2328764" y="3651870"/>
          <a:ext cx="2675284" cy="711971"/>
        </p:xfrm>
        <a:graphic>
          <a:graphicData uri="http://schemas.openxmlformats.org/presentationml/2006/ole">
            <mc:AlternateContent xmlns:mc="http://schemas.openxmlformats.org/markup-compatibility/2006">
              <mc:Choice xmlns:v="urn:schemas-microsoft-com:vml" Requires="v">
                <p:oleObj name="公式" r:id="rId9" imgW="1574800" imgH="419100" progId="Equation.3">
                  <p:embed/>
                </p:oleObj>
              </mc:Choice>
              <mc:Fallback>
                <p:oleObj name="公式" r:id="rId9" imgW="1574800" imgH="419100" progId="Equation.3">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28764" y="3651870"/>
                        <a:ext cx="2675284" cy="711971"/>
                      </a:xfrm>
                      <a:prstGeom prst="rect">
                        <a:avLst/>
                      </a:prstGeom>
                      <a:noFill/>
                    </p:spPr>
                  </p:pic>
                </p:oleObj>
              </mc:Fallback>
            </mc:AlternateContent>
          </a:graphicData>
        </a:graphic>
      </p:graphicFrame>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 name="对象 29"/>
          <p:cNvGraphicFramePr>
            <a:graphicFrameLocks noChangeAspect="1"/>
          </p:cNvGraphicFramePr>
          <p:nvPr>
            <p:extLst>
              <p:ext uri="{D42A27DB-BD31-4B8C-83A1-F6EECF244321}">
                <p14:modId xmlns:p14="http://schemas.microsoft.com/office/powerpoint/2010/main" val="401739159"/>
              </p:ext>
            </p:extLst>
          </p:nvPr>
        </p:nvGraphicFramePr>
        <p:xfrm>
          <a:off x="4566069" y="3363838"/>
          <a:ext cx="656544" cy="360040"/>
        </p:xfrm>
        <a:graphic>
          <a:graphicData uri="http://schemas.openxmlformats.org/presentationml/2006/ole">
            <mc:AlternateContent xmlns:mc="http://schemas.openxmlformats.org/markup-compatibility/2006">
              <mc:Choice xmlns:v="urn:schemas-microsoft-com:vml" Requires="v">
                <p:oleObj name="公式" r:id="rId11" imgW="393359" imgH="215713" progId="Equation.3">
                  <p:embed/>
                </p:oleObj>
              </mc:Choice>
              <mc:Fallback>
                <p:oleObj name="公式" r:id="rId11" imgW="393359" imgH="215713" progId="Equation.3">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66069" y="3363838"/>
                        <a:ext cx="656544" cy="360040"/>
                      </a:xfrm>
                      <a:prstGeom prst="rect">
                        <a:avLst/>
                      </a:prstGeom>
                      <a:noFill/>
                    </p:spPr>
                  </p:pic>
                </p:oleObj>
              </mc:Fallback>
            </mc:AlternateContent>
          </a:graphicData>
        </a:graphic>
      </p:graphicFrame>
      <p:graphicFrame>
        <p:nvGraphicFramePr>
          <p:cNvPr id="31" name="对象 30"/>
          <p:cNvGraphicFramePr>
            <a:graphicFrameLocks noChangeAspect="1"/>
          </p:cNvGraphicFramePr>
          <p:nvPr>
            <p:extLst>
              <p:ext uri="{D42A27DB-BD31-4B8C-83A1-F6EECF244321}">
                <p14:modId xmlns:p14="http://schemas.microsoft.com/office/powerpoint/2010/main" val="962668749"/>
              </p:ext>
            </p:extLst>
          </p:nvPr>
        </p:nvGraphicFramePr>
        <p:xfrm>
          <a:off x="6413648" y="3723878"/>
          <a:ext cx="2406824" cy="626265"/>
        </p:xfrm>
        <a:graphic>
          <a:graphicData uri="http://schemas.openxmlformats.org/presentationml/2006/ole">
            <mc:AlternateContent xmlns:mc="http://schemas.openxmlformats.org/markup-compatibility/2006">
              <mc:Choice xmlns:v="urn:schemas-microsoft-com:vml" Requires="v">
                <p:oleObj r:id="rId13" imgW="1612900" imgH="419100" progId="Equation.3">
                  <p:embed/>
                </p:oleObj>
              </mc:Choice>
              <mc:Fallback>
                <p:oleObj r:id="rId13" imgW="1612900" imgH="419100" progId="Equation.3">
                  <p:embed/>
                  <p:pic>
                    <p:nvPicPr>
                      <p:cNvPr id="0" name="对象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13648" y="3723878"/>
                        <a:ext cx="2406824" cy="626265"/>
                      </a:xfrm>
                      <a:prstGeom prst="rect">
                        <a:avLst/>
                      </a:prstGeom>
                      <a:noFill/>
                      <a:ln>
                        <a:solidFill>
                          <a:srgbClr val="C00000"/>
                        </a:solidFill>
                      </a:ln>
                    </p:spPr>
                  </p:pic>
                </p:oleObj>
              </mc:Fallback>
            </mc:AlternateContent>
          </a:graphicData>
        </a:graphic>
      </p:graphicFrame>
      <p:sp>
        <p:nvSpPr>
          <p:cNvPr id="33" name="左箭头 32"/>
          <p:cNvSpPr/>
          <p:nvPr/>
        </p:nvSpPr>
        <p:spPr bwMode="auto">
          <a:xfrm>
            <a:off x="5436096" y="3939902"/>
            <a:ext cx="735541" cy="216024"/>
          </a:xfrm>
          <a:prstGeom prst="lef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56417082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144297" cy="4093428"/>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直接法：</a:t>
            </a:r>
            <a:r>
              <a:rPr lang="zh-CN" altLang="en-US" sz="2000" kern="0" dirty="0">
                <a:solidFill>
                  <a:schemeClr val="bg1">
                    <a:lumMod val="50000"/>
                  </a:schemeClr>
                </a:solidFill>
                <a:latin typeface="微软雅黑"/>
                <a:ea typeface="微软雅黑"/>
              </a:rPr>
              <a:t>按照功</a:t>
            </a:r>
            <a:r>
              <a:rPr lang="zh-CN" altLang="en-US" sz="2000" kern="0" dirty="0">
                <a:solidFill>
                  <a:srgbClr val="0093B0">
                    <a:lumMod val="50000"/>
                  </a:srgbClr>
                </a:solidFill>
                <a:latin typeface="微软雅黑"/>
                <a:ea typeface="微软雅黑"/>
              </a:rPr>
              <a:t>率谱密度（</a:t>
            </a:r>
            <a:r>
              <a:rPr lang="en-US" altLang="zh-CN" sz="2000" kern="0" dirty="0">
                <a:solidFill>
                  <a:srgbClr val="0093B0">
                    <a:lumMod val="50000"/>
                  </a:srgbClr>
                </a:solidFill>
                <a:latin typeface="微软雅黑"/>
                <a:ea typeface="微软雅黑"/>
              </a:rPr>
              <a:t>PSD</a:t>
            </a:r>
            <a:r>
              <a:rPr lang="zh-CN" altLang="en-US" sz="2000" kern="0" dirty="0">
                <a:solidFill>
                  <a:srgbClr val="0093B0">
                    <a:lumMod val="50000"/>
                  </a:srgbClr>
                </a:solidFill>
                <a:latin typeface="微软雅黑"/>
                <a:ea typeface="微软雅黑"/>
              </a:rPr>
              <a:t>）表达式进行计算</a:t>
            </a:r>
            <a:endParaRPr lang="en-US" altLang="zh-CN" sz="2000" kern="0" dirty="0">
              <a:solidFill>
                <a:srgbClr val="0093B0">
                  <a:lumMod val="50000"/>
                </a:srgbClr>
              </a:solidFill>
              <a:latin typeface="微软雅黑"/>
              <a:ea typeface="微软雅黑"/>
            </a:endParaRPr>
          </a:p>
          <a:p>
            <a:pPr marL="450850" indent="-450850">
              <a:lnSpc>
                <a:spcPct val="200000"/>
              </a:lnSpc>
              <a:buFont typeface="Wingdings" pitchFamily="2" charset="2"/>
              <a:buChar char="p"/>
            </a:pPr>
            <a:endParaRPr lang="en-US" altLang="zh-CN" sz="2000" kern="0" dirty="0">
              <a:solidFill>
                <a:srgbClr val="0093B0">
                  <a:lumMod val="50000"/>
                </a:srgbClr>
              </a:solidFill>
              <a:latin typeface="微软雅黑"/>
              <a:ea typeface="微软雅黑"/>
            </a:endParaRPr>
          </a:p>
          <a:p>
            <a:pPr>
              <a:lnSpc>
                <a:spcPct val="200000"/>
              </a:lnSpc>
            </a:pPr>
            <a:r>
              <a:rPr lang="zh-CN" altLang="en-US" sz="2000" kern="0" dirty="0">
                <a:solidFill>
                  <a:srgbClr val="0093B0">
                    <a:lumMod val="50000"/>
                  </a:srgbClr>
                </a:solidFill>
                <a:latin typeface="微软雅黑"/>
                <a:ea typeface="微软雅黑"/>
              </a:rPr>
              <a:t>      离散序列功率谱密度被定义为</a:t>
            </a:r>
            <a:endParaRPr lang="en-US" altLang="zh-CN" sz="2000" kern="0" dirty="0">
              <a:solidFill>
                <a:srgbClr val="0093B0">
                  <a:lumMod val="50000"/>
                </a:srgbClr>
              </a:solidFill>
              <a:latin typeface="微软雅黑"/>
              <a:ea typeface="微软雅黑"/>
            </a:endParaRPr>
          </a:p>
          <a:p>
            <a:pPr>
              <a:lnSpc>
                <a:spcPct val="150000"/>
              </a:lnSpc>
            </a:pPr>
            <a:r>
              <a:rPr lang="zh-CN" altLang="en-US" sz="2000" kern="0" dirty="0">
                <a:solidFill>
                  <a:srgbClr val="0093B0">
                    <a:lumMod val="50000"/>
                  </a:srgbClr>
                </a:solidFill>
                <a:latin typeface="微软雅黑"/>
                <a:ea typeface="微软雅黑"/>
                <a:cs typeface="Times New Roman" pitchFamily="18" charset="0"/>
              </a:rPr>
              <a:t>      相关计算均可利用</a:t>
            </a:r>
            <a:r>
              <a:rPr lang="en-US" altLang="zh-CN" sz="2000" kern="0" dirty="0">
                <a:solidFill>
                  <a:srgbClr val="0093B0">
                    <a:lumMod val="50000"/>
                  </a:srgbClr>
                </a:solidFill>
                <a:latin typeface="微软雅黑"/>
                <a:ea typeface="微软雅黑"/>
                <a:cs typeface="Times New Roman" pitchFamily="18" charset="0"/>
              </a:rPr>
              <a:t>FFT</a:t>
            </a:r>
            <a:r>
              <a:rPr lang="zh-CN" altLang="en-US" sz="2000" kern="0" dirty="0">
                <a:solidFill>
                  <a:srgbClr val="0093B0">
                    <a:lumMod val="50000"/>
                  </a:srgbClr>
                </a:solidFill>
                <a:latin typeface="微软雅黑"/>
                <a:ea typeface="微软雅黑"/>
                <a:cs typeface="Times New Roman" pitchFamily="18" charset="0"/>
              </a:rPr>
              <a:t>进行计算。</a:t>
            </a:r>
            <a:endParaRPr lang="en-US" altLang="zh-CN" sz="2000" kern="0" dirty="0">
              <a:solidFill>
                <a:srgbClr val="0093B0">
                  <a:lumMod val="50000"/>
                </a:srgbClr>
              </a:solidFill>
              <a:latin typeface="微软雅黑"/>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结论：</a:t>
            </a:r>
            <a:r>
              <a:rPr lang="zh-CN" altLang="en-US" sz="2000" kern="0" dirty="0">
                <a:solidFill>
                  <a:srgbClr val="0093B0">
                    <a:lumMod val="50000"/>
                  </a:srgbClr>
                </a:solidFill>
                <a:latin typeface="Times New Roman" pitchFamily="18" charset="0"/>
                <a:ea typeface="微软雅黑"/>
                <a:cs typeface="Times New Roman" pitchFamily="18" charset="0"/>
              </a:rPr>
              <a:t>直接法和间接法是功率谱密度估计的两种重要方法。在间接法中，如果最大延迟</a:t>
            </a:r>
            <a:r>
              <a:rPr lang="en-US" altLang="zh-CN" sz="2000" i="1" kern="0" dirty="0">
                <a:solidFill>
                  <a:srgbClr val="0093B0">
                    <a:lumMod val="50000"/>
                  </a:srgbClr>
                </a:solidFill>
                <a:latin typeface="Times New Roman" pitchFamily="18" charset="0"/>
                <a:ea typeface="微软雅黑"/>
                <a:cs typeface="Times New Roman" pitchFamily="18" charset="0"/>
              </a:rPr>
              <a:t>L</a:t>
            </a:r>
            <a:r>
              <a:rPr lang="zh-CN" altLang="en-US" sz="2000" kern="0" dirty="0">
                <a:solidFill>
                  <a:srgbClr val="0093B0">
                    <a:lumMod val="50000"/>
                  </a:srgbClr>
                </a:solidFill>
                <a:latin typeface="Times New Roman" pitchFamily="18" charset="0"/>
                <a:ea typeface="微软雅黑"/>
                <a:cs typeface="Times New Roman" pitchFamily="18" charset="0"/>
              </a:rPr>
              <a:t>取</a:t>
            </a:r>
            <a:r>
              <a:rPr lang="en-US" altLang="zh-CN" sz="2000" i="1" kern="0" dirty="0">
                <a:solidFill>
                  <a:srgbClr val="0093B0">
                    <a:lumMod val="50000"/>
                  </a:srgbClr>
                </a:solidFill>
                <a:latin typeface="Times New Roman" pitchFamily="18" charset="0"/>
                <a:ea typeface="微软雅黑"/>
                <a:cs typeface="Times New Roman" pitchFamily="18" charset="0"/>
              </a:rPr>
              <a:t>N</a:t>
            </a:r>
            <a:r>
              <a:rPr lang="en-US" altLang="zh-CN" sz="2000" kern="0" dirty="0">
                <a:solidFill>
                  <a:srgbClr val="0093B0">
                    <a:lumMod val="50000"/>
                  </a:srgbClr>
                </a:solidFill>
                <a:latin typeface="Times New Roman" pitchFamily="18" charset="0"/>
                <a:ea typeface="微软雅黑"/>
                <a:cs typeface="Times New Roman" pitchFamily="18" charset="0"/>
              </a:rPr>
              <a:t>-1</a:t>
            </a:r>
            <a:r>
              <a:rPr lang="zh-CN" altLang="en-US" sz="2000" kern="0" dirty="0">
                <a:solidFill>
                  <a:srgbClr val="0093B0">
                    <a:lumMod val="50000"/>
                  </a:srgbClr>
                </a:solidFill>
                <a:latin typeface="Times New Roman" pitchFamily="18" charset="0"/>
                <a:ea typeface="微软雅黑"/>
                <a:cs typeface="Times New Roman" pitchFamily="18" charset="0"/>
              </a:rPr>
              <a:t>，则两种估计器得到的结果相同。因此，对于同一观测序列，当不方便使用其中一种估计方法时，可以采用另一种估计方法。</a:t>
            </a: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功率谱密度的估计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基本形式  </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2003346820"/>
              </p:ext>
            </p:extLst>
          </p:nvPr>
        </p:nvGraphicFramePr>
        <p:xfrm>
          <a:off x="971600" y="1419622"/>
          <a:ext cx="2468846" cy="432048"/>
        </p:xfrm>
        <a:graphic>
          <a:graphicData uri="http://schemas.openxmlformats.org/presentationml/2006/ole">
            <mc:AlternateContent xmlns:mc="http://schemas.openxmlformats.org/markup-compatibility/2006">
              <mc:Choice xmlns:v="urn:schemas-microsoft-com:vml" Requires="v">
                <p:oleObj name="公式" r:id="rId3" imgW="1345616" imgH="266584" progId="Equation.3">
                  <p:embed/>
                </p:oleObj>
              </mc:Choice>
              <mc:Fallback>
                <p:oleObj name="公式" r:id="rId3" imgW="1345616" imgH="266584"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1419622"/>
                        <a:ext cx="2468846" cy="432048"/>
                      </a:xfrm>
                      <a:prstGeom prst="rect">
                        <a:avLst/>
                      </a:prstGeom>
                      <a:noFill/>
                      <a:ln>
                        <a:solidFill>
                          <a:srgbClr val="C00000"/>
                        </a:solidFill>
                      </a:ln>
                    </p:spPr>
                  </p:pic>
                </p:oleObj>
              </mc:Fallback>
            </mc:AlternateContent>
          </a:graphicData>
        </a:graphic>
      </p:graphicFrame>
      <p:sp>
        <p:nvSpPr>
          <p:cNvPr id="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5" name="对象 34"/>
          <p:cNvGraphicFramePr>
            <a:graphicFrameLocks noChangeAspect="1"/>
          </p:cNvGraphicFramePr>
          <p:nvPr>
            <p:extLst>
              <p:ext uri="{D42A27DB-BD31-4B8C-83A1-F6EECF244321}">
                <p14:modId xmlns:p14="http://schemas.microsoft.com/office/powerpoint/2010/main" val="2376062929"/>
              </p:ext>
            </p:extLst>
          </p:nvPr>
        </p:nvGraphicFramePr>
        <p:xfrm>
          <a:off x="4409401" y="1203598"/>
          <a:ext cx="1818783" cy="648072"/>
        </p:xfrm>
        <a:graphic>
          <a:graphicData uri="http://schemas.openxmlformats.org/presentationml/2006/ole">
            <mc:AlternateContent xmlns:mc="http://schemas.openxmlformats.org/markup-compatibility/2006">
              <mc:Choice xmlns:v="urn:schemas-microsoft-com:vml" Requires="v">
                <p:oleObj name="公式" r:id="rId5" imgW="1104900" imgH="393700" progId="Equation.3">
                  <p:embed/>
                </p:oleObj>
              </mc:Choice>
              <mc:Fallback>
                <p:oleObj name="公式" r:id="rId5" imgW="1104900" imgH="3937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09401" y="1203598"/>
                        <a:ext cx="1818783" cy="648072"/>
                      </a:xfrm>
                      <a:prstGeom prst="rect">
                        <a:avLst/>
                      </a:prstGeom>
                      <a:noFill/>
                    </p:spPr>
                  </p:pic>
                </p:oleObj>
              </mc:Fallback>
            </mc:AlternateContent>
          </a:graphicData>
        </a:graphic>
      </p:graphicFrame>
      <p:sp>
        <p:nvSpPr>
          <p:cNvPr id="3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7" name="对象 36"/>
          <p:cNvGraphicFramePr>
            <a:graphicFrameLocks noChangeAspect="1"/>
          </p:cNvGraphicFramePr>
          <p:nvPr>
            <p:extLst>
              <p:ext uri="{D42A27DB-BD31-4B8C-83A1-F6EECF244321}">
                <p14:modId xmlns:p14="http://schemas.microsoft.com/office/powerpoint/2010/main" val="4057312866"/>
              </p:ext>
            </p:extLst>
          </p:nvPr>
        </p:nvGraphicFramePr>
        <p:xfrm>
          <a:off x="6665771" y="1347614"/>
          <a:ext cx="1938677" cy="504056"/>
        </p:xfrm>
        <a:graphic>
          <a:graphicData uri="http://schemas.openxmlformats.org/presentationml/2006/ole">
            <mc:AlternateContent xmlns:mc="http://schemas.openxmlformats.org/markup-compatibility/2006">
              <mc:Choice xmlns:v="urn:schemas-microsoft-com:vml" Requires="v">
                <p:oleObj name="公式" r:id="rId7" imgW="1269449" imgH="330057" progId="Equation.3">
                  <p:embed/>
                </p:oleObj>
              </mc:Choice>
              <mc:Fallback>
                <p:oleObj name="公式" r:id="rId7" imgW="1269449" imgH="330057"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65771" y="1347614"/>
                        <a:ext cx="1938677" cy="504056"/>
                      </a:xfrm>
                      <a:prstGeom prst="rect">
                        <a:avLst/>
                      </a:prstGeom>
                      <a:noFill/>
                    </p:spPr>
                  </p:pic>
                </p:oleObj>
              </mc:Fallback>
            </mc:AlternateContent>
          </a:graphicData>
        </a:graphic>
      </p:graphicFrame>
      <p:graphicFrame>
        <p:nvGraphicFramePr>
          <p:cNvPr id="39" name="对象 38"/>
          <p:cNvGraphicFramePr>
            <a:graphicFrameLocks noChangeAspect="1"/>
          </p:cNvGraphicFramePr>
          <p:nvPr>
            <p:extLst>
              <p:ext uri="{D42A27DB-BD31-4B8C-83A1-F6EECF244321}">
                <p14:modId xmlns:p14="http://schemas.microsoft.com/office/powerpoint/2010/main" val="2627865094"/>
              </p:ext>
            </p:extLst>
          </p:nvPr>
        </p:nvGraphicFramePr>
        <p:xfrm>
          <a:off x="4370380" y="1844836"/>
          <a:ext cx="2073828" cy="648072"/>
        </p:xfrm>
        <a:graphic>
          <a:graphicData uri="http://schemas.openxmlformats.org/presentationml/2006/ole">
            <mc:AlternateContent xmlns:mc="http://schemas.openxmlformats.org/markup-compatibility/2006">
              <mc:Choice xmlns:v="urn:schemas-microsoft-com:vml" Requires="v">
                <p:oleObj r:id="rId9" imgW="1218671" imgH="380835" progId="Equation.3">
                  <p:embed/>
                </p:oleObj>
              </mc:Choice>
              <mc:Fallback>
                <p:oleObj r:id="rId9" imgW="1218671" imgH="380835" progId="Equation.3">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70380" y="1844836"/>
                        <a:ext cx="2073828" cy="648072"/>
                      </a:xfrm>
                      <a:prstGeom prst="rect">
                        <a:avLst/>
                      </a:prstGeom>
                      <a:noFill/>
                      <a:ln>
                        <a:noFill/>
                      </a:ln>
                    </p:spPr>
                  </p:pic>
                </p:oleObj>
              </mc:Fallback>
            </mc:AlternateContent>
          </a:graphicData>
        </a:graphic>
      </p:graphicFrame>
      <p:sp>
        <p:nvSpPr>
          <p:cNvPr id="40" name="矩形 39"/>
          <p:cNvSpPr/>
          <p:nvPr/>
        </p:nvSpPr>
        <p:spPr bwMode="auto">
          <a:xfrm>
            <a:off x="4283968" y="1214421"/>
            <a:ext cx="4608512" cy="644655"/>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2" name="对象 41"/>
          <p:cNvGraphicFramePr>
            <a:graphicFrameLocks noChangeAspect="1"/>
          </p:cNvGraphicFramePr>
          <p:nvPr>
            <p:extLst>
              <p:ext uri="{D42A27DB-BD31-4B8C-83A1-F6EECF244321}">
                <p14:modId xmlns:p14="http://schemas.microsoft.com/office/powerpoint/2010/main" val="520216957"/>
              </p:ext>
            </p:extLst>
          </p:nvPr>
        </p:nvGraphicFramePr>
        <p:xfrm>
          <a:off x="6697179" y="1851670"/>
          <a:ext cx="2120963" cy="648072"/>
        </p:xfrm>
        <a:graphic>
          <a:graphicData uri="http://schemas.openxmlformats.org/presentationml/2006/ole">
            <mc:AlternateContent xmlns:mc="http://schemas.openxmlformats.org/markup-compatibility/2006">
              <mc:Choice xmlns:v="urn:schemas-microsoft-com:vml" Requires="v">
                <p:oleObj name="公式" r:id="rId11" imgW="1371600" imgH="419100" progId="Equation.3">
                  <p:embed/>
                </p:oleObj>
              </mc:Choice>
              <mc:Fallback>
                <p:oleObj name="公式" r:id="rId11" imgW="1371600" imgH="419100" progId="Equation.3">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97179" y="1851670"/>
                        <a:ext cx="2120963" cy="648072"/>
                      </a:xfrm>
                      <a:prstGeom prst="rect">
                        <a:avLst/>
                      </a:prstGeom>
                      <a:noFill/>
                    </p:spPr>
                  </p:pic>
                </p:oleObj>
              </mc:Fallback>
            </mc:AlternateContent>
          </a:graphicData>
        </a:graphic>
      </p:graphicFrame>
      <p:sp>
        <p:nvSpPr>
          <p:cNvPr id="43" name="矩形 42"/>
          <p:cNvSpPr/>
          <p:nvPr/>
        </p:nvSpPr>
        <p:spPr bwMode="auto">
          <a:xfrm>
            <a:off x="4283968" y="1851670"/>
            <a:ext cx="4608512" cy="644655"/>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85703744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barn(inVertical)">
                                      <p:cBhvr>
                                        <p:cTn id="1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144297" cy="4247317"/>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起因：</a:t>
            </a:r>
            <a:r>
              <a:rPr lang="zh-CN" altLang="en-US" sz="2000" kern="0" dirty="0">
                <a:solidFill>
                  <a:srgbClr val="0093B0">
                    <a:lumMod val="50000"/>
                  </a:srgbClr>
                </a:solidFill>
                <a:latin typeface="微软雅黑"/>
                <a:ea typeface="微软雅黑"/>
              </a:rPr>
              <a:t>离散序列能够基本反映随机过程的主要特征，但其序列的长度必须有限，否则计算机无法进行处理。</a:t>
            </a: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处理办法分为两步</a:t>
            </a:r>
            <a:endParaRPr lang="en-US" altLang="zh-CN" sz="2000" kern="0" dirty="0">
              <a:solidFill>
                <a:srgbClr val="C00000"/>
              </a:solidFill>
              <a:latin typeface="微软雅黑"/>
              <a:ea typeface="微软雅黑"/>
            </a:endParaRP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1.</a:t>
            </a:r>
            <a:r>
              <a:rPr lang="zh-CN" altLang="en-US" sz="2000" kern="0" dirty="0">
                <a:solidFill>
                  <a:srgbClr val="0093B0">
                    <a:lumMod val="50000"/>
                  </a:srgbClr>
                </a:solidFill>
                <a:latin typeface="Times New Roman" pitchFamily="18" charset="0"/>
                <a:ea typeface="微软雅黑"/>
                <a:cs typeface="Times New Roman" pitchFamily="18" charset="0"/>
              </a:rPr>
              <a:t>将随机过程</a:t>
            </a:r>
            <a:r>
              <a:rPr lang="en-US" altLang="zh-CN" sz="2000" i="1" kern="0" dirty="0">
                <a:solidFill>
                  <a:srgbClr val="0093B0">
                    <a:lumMod val="50000"/>
                  </a:srgbClr>
                </a:solidFill>
                <a:latin typeface="Times New Roman" pitchFamily="18" charset="0"/>
                <a:ea typeface="微软雅黑"/>
                <a:cs typeface="Times New Roman" pitchFamily="18" charset="0"/>
              </a:rPr>
              <a:t>X</a:t>
            </a:r>
            <a:r>
              <a:rPr lang="en-US" altLang="zh-CN" sz="2000" kern="0" dirty="0">
                <a:solidFill>
                  <a:srgbClr val="0093B0">
                    <a:lumMod val="50000"/>
                  </a:srgbClr>
                </a:solidFill>
                <a:latin typeface="Times New Roman" pitchFamily="18" charset="0"/>
                <a:ea typeface="微软雅黑"/>
                <a:cs typeface="Times New Roman" pitchFamily="18" charset="0"/>
              </a:rPr>
              <a:t>(</a:t>
            </a:r>
            <a:r>
              <a:rPr lang="en-US" altLang="zh-CN" sz="2000" i="1" kern="0" dirty="0">
                <a:solidFill>
                  <a:srgbClr val="0093B0">
                    <a:lumMod val="50000"/>
                  </a:srgbClr>
                </a:solidFill>
                <a:latin typeface="Times New Roman" pitchFamily="18" charset="0"/>
                <a:ea typeface="微软雅黑"/>
                <a:cs typeface="Times New Roman" pitchFamily="18" charset="0"/>
              </a:rPr>
              <a:t>t</a:t>
            </a:r>
            <a:r>
              <a:rPr lang="en-US" altLang="zh-CN"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rgbClr val="0093B0">
                    <a:lumMod val="50000"/>
                  </a:srgbClr>
                </a:solidFill>
                <a:latin typeface="Times New Roman" pitchFamily="18" charset="0"/>
                <a:ea typeface="微软雅黑"/>
                <a:cs typeface="Times New Roman" pitchFamily="18" charset="0"/>
              </a:rPr>
              <a:t>根据采样定理的要求进行离散化处理得到</a:t>
            </a:r>
            <a:r>
              <a:rPr lang="en-US" altLang="zh-CN" sz="2000" i="1" kern="0" dirty="0">
                <a:solidFill>
                  <a:srgbClr val="0093B0">
                    <a:lumMod val="50000"/>
                  </a:srgbClr>
                </a:solidFill>
                <a:latin typeface="Times New Roman" pitchFamily="18" charset="0"/>
                <a:ea typeface="微软雅黑"/>
                <a:cs typeface="Times New Roman" pitchFamily="18" charset="0"/>
              </a:rPr>
              <a:t>X</a:t>
            </a:r>
            <a:r>
              <a:rPr lang="en-US" altLang="zh-CN" sz="2000" kern="0" dirty="0">
                <a:solidFill>
                  <a:srgbClr val="0093B0">
                    <a:lumMod val="50000"/>
                  </a:srgbClr>
                </a:solidFill>
                <a:latin typeface="Times New Roman" pitchFamily="18" charset="0"/>
                <a:ea typeface="微软雅黑"/>
                <a:cs typeface="Times New Roman" pitchFamily="18" charset="0"/>
              </a:rPr>
              <a:t>(</a:t>
            </a:r>
            <a:r>
              <a:rPr lang="en-US" altLang="zh-CN" sz="2000" i="1" kern="0" dirty="0">
                <a:solidFill>
                  <a:srgbClr val="0093B0">
                    <a:lumMod val="50000"/>
                  </a:srgbClr>
                </a:solidFill>
                <a:latin typeface="Times New Roman" pitchFamily="18" charset="0"/>
                <a:ea typeface="微软雅黑"/>
                <a:cs typeface="Times New Roman" pitchFamily="18" charset="0"/>
              </a:rPr>
              <a:t>n</a:t>
            </a:r>
            <a:r>
              <a:rPr lang="en-US" altLang="zh-CN"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rgbClr val="0093B0">
                    <a:lumMod val="50000"/>
                  </a:srgbClr>
                </a:solidFill>
                <a:latin typeface="Times New Roman" pitchFamily="18" charset="0"/>
                <a:ea typeface="微软雅黑"/>
                <a:cs typeface="Times New Roman" pitchFamily="18" charset="0"/>
              </a:rPr>
              <a:t>；</a:t>
            </a: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2.</a:t>
            </a:r>
            <a:r>
              <a:rPr lang="zh-CN" altLang="en-US" sz="2000" kern="0" dirty="0">
                <a:solidFill>
                  <a:srgbClr val="0093B0">
                    <a:lumMod val="50000"/>
                  </a:srgbClr>
                </a:solidFill>
                <a:latin typeface="Times New Roman" pitchFamily="18" charset="0"/>
                <a:ea typeface="微软雅黑"/>
                <a:cs typeface="Times New Roman" pitchFamily="18" charset="0"/>
              </a:rPr>
              <a:t>将</a:t>
            </a:r>
            <a:r>
              <a:rPr lang="en-US" altLang="zh-CN" sz="2000" i="1" kern="0" dirty="0">
                <a:solidFill>
                  <a:srgbClr val="0093B0">
                    <a:lumMod val="50000"/>
                  </a:srgbClr>
                </a:solidFill>
                <a:latin typeface="Times New Roman" pitchFamily="18" charset="0"/>
                <a:ea typeface="微软雅黑"/>
                <a:cs typeface="Times New Roman" pitchFamily="18" charset="0"/>
              </a:rPr>
              <a:t>X</a:t>
            </a:r>
            <a:r>
              <a:rPr lang="en-US" altLang="zh-CN" sz="2000" kern="0" dirty="0">
                <a:solidFill>
                  <a:srgbClr val="0093B0">
                    <a:lumMod val="50000"/>
                  </a:srgbClr>
                </a:solidFill>
                <a:latin typeface="Times New Roman" pitchFamily="18" charset="0"/>
                <a:ea typeface="微软雅黑"/>
                <a:cs typeface="Times New Roman" pitchFamily="18" charset="0"/>
              </a:rPr>
              <a:t>(</a:t>
            </a:r>
            <a:r>
              <a:rPr lang="en-US" altLang="zh-CN" sz="2000" i="1" kern="0" dirty="0">
                <a:solidFill>
                  <a:srgbClr val="0093B0">
                    <a:lumMod val="50000"/>
                  </a:srgbClr>
                </a:solidFill>
                <a:latin typeface="Times New Roman" pitchFamily="18" charset="0"/>
                <a:ea typeface="微软雅黑"/>
                <a:cs typeface="Times New Roman" pitchFamily="18" charset="0"/>
              </a:rPr>
              <a:t>n</a:t>
            </a:r>
            <a:r>
              <a:rPr lang="en-US" altLang="zh-CN"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rgbClr val="0093B0">
                    <a:lumMod val="50000"/>
                  </a:srgbClr>
                </a:solidFill>
                <a:latin typeface="Times New Roman" pitchFamily="18" charset="0"/>
                <a:ea typeface="微软雅黑"/>
                <a:cs typeface="Times New Roman" pitchFamily="18" charset="0"/>
              </a:rPr>
              <a:t>进行长度约束处理，也就是加窗处理。</a:t>
            </a: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常用的窗函数有两种类型</a:t>
            </a:r>
          </a:p>
          <a:p>
            <a:pPr>
              <a:lnSpc>
                <a:spcPct val="150000"/>
              </a:lnSpc>
            </a:pPr>
            <a:r>
              <a:rPr lang="zh-CN" altLang="en-US" sz="2000" kern="0" dirty="0">
                <a:solidFill>
                  <a:srgbClr val="0093B0">
                    <a:lumMod val="50000"/>
                  </a:srgbClr>
                </a:solidFill>
                <a:latin typeface="微软雅黑"/>
                <a:ea typeface="微软雅黑"/>
              </a:rPr>
              <a:t>      </a:t>
            </a:r>
            <a:r>
              <a:rPr lang="en-US" altLang="zh-CN" sz="2000" kern="0" dirty="0">
                <a:solidFill>
                  <a:srgbClr val="0093B0">
                    <a:lumMod val="50000"/>
                  </a:srgbClr>
                </a:solidFill>
                <a:latin typeface="Times New Roman" pitchFamily="18" charset="0"/>
                <a:ea typeface="微软雅黑"/>
                <a:cs typeface="Times New Roman" pitchFamily="18" charset="0"/>
              </a:rPr>
              <a:t>1.</a:t>
            </a:r>
            <a:r>
              <a:rPr lang="zh-CN" altLang="en-US" sz="2000" kern="0" dirty="0">
                <a:solidFill>
                  <a:srgbClr val="0093B0">
                    <a:lumMod val="50000"/>
                  </a:srgbClr>
                </a:solidFill>
                <a:latin typeface="Times New Roman" pitchFamily="18" charset="0"/>
                <a:ea typeface="微软雅黑"/>
                <a:cs typeface="Times New Roman" pitchFamily="18" charset="0"/>
              </a:rPr>
              <a:t>数据窗</a:t>
            </a:r>
            <a:r>
              <a:rPr lang="en-US" altLang="zh-CN" sz="2000" i="1" kern="0" dirty="0">
                <a:solidFill>
                  <a:srgbClr val="0093B0">
                    <a:lumMod val="50000"/>
                  </a:srgbClr>
                </a:solidFill>
                <a:latin typeface="Times New Roman" pitchFamily="18" charset="0"/>
                <a:ea typeface="微软雅黑"/>
                <a:cs typeface="Times New Roman" pitchFamily="18" charset="0"/>
              </a:rPr>
              <a:t>d</a:t>
            </a:r>
            <a:r>
              <a:rPr lang="en-US" altLang="zh-CN" sz="2000" kern="0" dirty="0">
                <a:solidFill>
                  <a:srgbClr val="0093B0">
                    <a:lumMod val="50000"/>
                  </a:srgbClr>
                </a:solidFill>
                <a:latin typeface="Times New Roman" pitchFamily="18" charset="0"/>
                <a:ea typeface="微软雅黑"/>
                <a:cs typeface="Times New Roman" pitchFamily="18" charset="0"/>
              </a:rPr>
              <a:t>(</a:t>
            </a:r>
            <a:r>
              <a:rPr lang="en-US" altLang="zh-CN" sz="2000" i="1" kern="0" dirty="0">
                <a:solidFill>
                  <a:srgbClr val="0093B0">
                    <a:lumMod val="50000"/>
                  </a:srgbClr>
                </a:solidFill>
                <a:latin typeface="Times New Roman" pitchFamily="18" charset="0"/>
                <a:ea typeface="微软雅黑"/>
                <a:cs typeface="Times New Roman" pitchFamily="18" charset="0"/>
              </a:rPr>
              <a:t>n</a:t>
            </a:r>
            <a:r>
              <a:rPr lang="en-US" altLang="zh-CN"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rgbClr val="0093B0">
                    <a:lumMod val="50000"/>
                  </a:srgbClr>
                </a:solidFill>
                <a:latin typeface="Times New Roman" pitchFamily="18" charset="0"/>
                <a:ea typeface="微软雅黑"/>
                <a:cs typeface="Times New Roman" pitchFamily="18" charset="0"/>
              </a:rPr>
              <a:t>，对应频域表达式为</a:t>
            </a:r>
            <a:r>
              <a:rPr lang="en-US" altLang="zh-CN" sz="2000" i="1" kern="0" dirty="0">
                <a:solidFill>
                  <a:srgbClr val="0093B0">
                    <a:lumMod val="50000"/>
                  </a:srgbClr>
                </a:solidFill>
                <a:latin typeface="Times New Roman" pitchFamily="18" charset="0"/>
                <a:ea typeface="微软雅黑"/>
                <a:cs typeface="Times New Roman" pitchFamily="18" charset="0"/>
              </a:rPr>
              <a:t>W</a:t>
            </a:r>
            <a:r>
              <a:rPr lang="en-US" altLang="zh-CN" sz="2000" kern="0" dirty="0">
                <a:solidFill>
                  <a:srgbClr val="0093B0">
                    <a:lumMod val="50000"/>
                  </a:srgbClr>
                </a:solidFill>
                <a:latin typeface="Times New Roman" pitchFamily="18" charset="0"/>
                <a:ea typeface="微软雅黑"/>
                <a:cs typeface="Times New Roman" pitchFamily="18" charset="0"/>
              </a:rPr>
              <a:t>(</a:t>
            </a:r>
            <a:r>
              <a:rPr lang="en-US" altLang="zh-CN" sz="2000" i="1" kern="0" dirty="0">
                <a:solidFill>
                  <a:srgbClr val="0093B0">
                    <a:lumMod val="50000"/>
                  </a:srgbClr>
                </a:solidFill>
                <a:latin typeface="Times New Roman" pitchFamily="18" charset="0"/>
                <a:ea typeface="微软雅黑"/>
                <a:cs typeface="Times New Roman" pitchFamily="18" charset="0"/>
              </a:rPr>
              <a:t>f</a:t>
            </a:r>
            <a:r>
              <a:rPr lang="en-US" altLang="zh-CN"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rgbClr val="0093B0">
                    <a:lumMod val="50000"/>
                  </a:srgbClr>
                </a:solidFill>
                <a:latin typeface="Times New Roman" pitchFamily="18" charset="0"/>
                <a:ea typeface="微软雅黑"/>
                <a:cs typeface="Times New Roman" pitchFamily="18" charset="0"/>
              </a:rPr>
              <a:t>，用于直接修正观测序列</a:t>
            </a:r>
            <a:r>
              <a:rPr lang="en-US" altLang="zh-CN" sz="2000" i="1" kern="0" dirty="0">
                <a:solidFill>
                  <a:srgbClr val="0093B0">
                    <a:lumMod val="50000"/>
                  </a:srgbClr>
                </a:solidFill>
                <a:latin typeface="Times New Roman" pitchFamily="18" charset="0"/>
                <a:ea typeface="微软雅黑"/>
                <a:cs typeface="Times New Roman" pitchFamily="18" charset="0"/>
              </a:rPr>
              <a:t>X</a:t>
            </a:r>
            <a:r>
              <a:rPr lang="en-US" altLang="zh-CN" sz="2000" kern="0" dirty="0">
                <a:solidFill>
                  <a:srgbClr val="0093B0">
                    <a:lumMod val="50000"/>
                  </a:srgbClr>
                </a:solidFill>
                <a:latin typeface="Times New Roman" pitchFamily="18" charset="0"/>
                <a:ea typeface="微软雅黑"/>
                <a:cs typeface="Times New Roman" pitchFamily="18" charset="0"/>
              </a:rPr>
              <a:t>(</a:t>
            </a:r>
            <a:r>
              <a:rPr lang="en-US" altLang="zh-CN" sz="2000" i="1" kern="0" dirty="0">
                <a:solidFill>
                  <a:srgbClr val="0093B0">
                    <a:lumMod val="50000"/>
                  </a:srgbClr>
                </a:solidFill>
                <a:latin typeface="Times New Roman" pitchFamily="18" charset="0"/>
                <a:ea typeface="微软雅黑"/>
                <a:cs typeface="Times New Roman" pitchFamily="18" charset="0"/>
              </a:rPr>
              <a:t>n</a:t>
            </a:r>
            <a:r>
              <a:rPr lang="en-US" altLang="zh-CN"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rgbClr val="0093B0">
                    <a:lumMod val="50000"/>
                  </a:srgbClr>
                </a:solidFill>
                <a:latin typeface="Times New Roman" pitchFamily="18" charset="0"/>
                <a:ea typeface="微软雅黑"/>
                <a:cs typeface="Times New Roman" pitchFamily="18" charset="0"/>
              </a:rPr>
              <a:t>； </a:t>
            </a:r>
          </a:p>
          <a:p>
            <a:pPr>
              <a:lnSpc>
                <a:spcPct val="150000"/>
              </a:lnSpc>
            </a:pPr>
            <a:r>
              <a:rPr lang="zh-CN" altLang="en-US" sz="2000" kern="0" dirty="0">
                <a:solidFill>
                  <a:srgbClr val="0093B0">
                    <a:lumMod val="50000"/>
                  </a:srgbClr>
                </a:solidFill>
                <a:latin typeface="Times New Roman" pitchFamily="18" charset="0"/>
                <a:ea typeface="微软雅黑"/>
                <a:cs typeface="Times New Roman" pitchFamily="18" charset="0"/>
              </a:rPr>
              <a:t>       </a:t>
            </a:r>
            <a:r>
              <a:rPr lang="en-US" altLang="zh-CN" sz="2000" kern="0" dirty="0">
                <a:solidFill>
                  <a:srgbClr val="0093B0">
                    <a:lumMod val="50000"/>
                  </a:srgbClr>
                </a:solidFill>
                <a:latin typeface="Times New Roman" pitchFamily="18" charset="0"/>
                <a:ea typeface="微软雅黑"/>
                <a:cs typeface="Times New Roman" pitchFamily="18" charset="0"/>
              </a:rPr>
              <a:t>2.</a:t>
            </a:r>
            <a:r>
              <a:rPr lang="zh-CN" altLang="en-US" sz="2000" kern="0" dirty="0">
                <a:solidFill>
                  <a:srgbClr val="0093B0">
                    <a:lumMod val="50000"/>
                  </a:srgbClr>
                </a:solidFill>
                <a:latin typeface="Times New Roman" pitchFamily="18" charset="0"/>
                <a:ea typeface="微软雅黑"/>
                <a:cs typeface="Times New Roman" pitchFamily="18" charset="0"/>
              </a:rPr>
              <a:t>延迟窗</a:t>
            </a:r>
            <a:r>
              <a:rPr lang="en-US" altLang="zh-CN" sz="2000" i="1" kern="0" dirty="0">
                <a:solidFill>
                  <a:srgbClr val="0093B0">
                    <a:lumMod val="50000"/>
                  </a:srgbClr>
                </a:solidFill>
                <a:latin typeface="Times New Roman" pitchFamily="18" charset="0"/>
                <a:ea typeface="微软雅黑"/>
                <a:cs typeface="Times New Roman" pitchFamily="18" charset="0"/>
              </a:rPr>
              <a:t>λ</a:t>
            </a:r>
            <a:r>
              <a:rPr lang="en-US" altLang="zh-CN" sz="2000" kern="0" dirty="0">
                <a:solidFill>
                  <a:srgbClr val="0093B0">
                    <a:lumMod val="50000"/>
                  </a:srgbClr>
                </a:solidFill>
                <a:latin typeface="Times New Roman" pitchFamily="18" charset="0"/>
                <a:ea typeface="微软雅黑"/>
                <a:cs typeface="Times New Roman" pitchFamily="18" charset="0"/>
              </a:rPr>
              <a:t>(</a:t>
            </a:r>
            <a:r>
              <a:rPr lang="en-US" altLang="zh-CN" sz="2000" i="1" kern="0" dirty="0">
                <a:solidFill>
                  <a:srgbClr val="0093B0">
                    <a:lumMod val="50000"/>
                  </a:srgbClr>
                </a:solidFill>
                <a:latin typeface="Times New Roman" pitchFamily="18" charset="0"/>
                <a:ea typeface="微软雅黑"/>
                <a:cs typeface="Times New Roman" pitchFamily="18" charset="0"/>
              </a:rPr>
              <a:t>k</a:t>
            </a:r>
            <a:r>
              <a:rPr lang="en-US" altLang="zh-CN"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rgbClr val="0093B0">
                    <a:lumMod val="50000"/>
                  </a:srgbClr>
                </a:solidFill>
                <a:latin typeface="Times New Roman" pitchFamily="18" charset="0"/>
                <a:ea typeface="微软雅黑"/>
                <a:cs typeface="Times New Roman" pitchFamily="18" charset="0"/>
              </a:rPr>
              <a:t>，对应频域表达式为</a:t>
            </a:r>
            <a:r>
              <a:rPr lang="en-US" altLang="zh-CN" sz="2000" i="1" kern="0" dirty="0">
                <a:solidFill>
                  <a:srgbClr val="0093B0">
                    <a:lumMod val="50000"/>
                  </a:srgbClr>
                </a:solidFill>
                <a:latin typeface="Times New Roman" pitchFamily="18" charset="0"/>
                <a:ea typeface="微软雅黑"/>
                <a:cs typeface="Times New Roman" pitchFamily="18" charset="0"/>
              </a:rPr>
              <a:t>Ω</a:t>
            </a:r>
            <a:r>
              <a:rPr lang="en-US" altLang="zh-CN" sz="2000" kern="0" dirty="0">
                <a:solidFill>
                  <a:srgbClr val="0093B0">
                    <a:lumMod val="50000"/>
                  </a:srgbClr>
                </a:solidFill>
                <a:latin typeface="Times New Roman" pitchFamily="18" charset="0"/>
                <a:ea typeface="微软雅黑"/>
                <a:cs typeface="Times New Roman" pitchFamily="18" charset="0"/>
              </a:rPr>
              <a:t>(</a:t>
            </a:r>
            <a:r>
              <a:rPr lang="en-US" altLang="zh-CN" sz="2000" i="1" kern="0" dirty="0">
                <a:solidFill>
                  <a:srgbClr val="0093B0">
                    <a:lumMod val="50000"/>
                  </a:srgbClr>
                </a:solidFill>
                <a:latin typeface="Times New Roman" pitchFamily="18" charset="0"/>
                <a:ea typeface="微软雅黑"/>
                <a:cs typeface="Times New Roman" pitchFamily="18" charset="0"/>
              </a:rPr>
              <a:t>f</a:t>
            </a:r>
            <a:r>
              <a:rPr lang="en-US" altLang="zh-CN"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rgbClr val="0093B0">
                    <a:lumMod val="50000"/>
                  </a:srgbClr>
                </a:solidFill>
                <a:latin typeface="Times New Roman" pitchFamily="18" charset="0"/>
                <a:ea typeface="微软雅黑"/>
                <a:cs typeface="Times New Roman" pitchFamily="18" charset="0"/>
              </a:rPr>
              <a:t>，延迟窗用于修正自相关序列。</a:t>
            </a: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r>
              <a:rPr lang="zh-CN" altLang="en-US" sz="2000" kern="0" dirty="0">
                <a:solidFill>
                  <a:srgbClr val="0093B0">
                    <a:lumMod val="50000"/>
                  </a:srgbClr>
                </a:solidFill>
                <a:latin typeface="Times New Roman" pitchFamily="18" charset="0"/>
                <a:ea typeface="微软雅黑"/>
                <a:cs typeface="Times New Roman" pitchFamily="18" charset="0"/>
              </a:rPr>
              <a:t>       </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功率谱密度的估计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修正形式</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Tree>
    <p:extLst>
      <p:ext uri="{BB962C8B-B14F-4D97-AF65-F5344CB8AC3E}">
        <p14:creationId xmlns:p14="http://schemas.microsoft.com/office/powerpoint/2010/main" val="85703744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2" y="2702097"/>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4" y="2758156"/>
            <a:ext cx="406094" cy="461665"/>
            <a:chOff x="5667375" y="791155"/>
            <a:chExt cx="594674"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3" cy="676049"/>
            </a:xfrm>
            <a:prstGeom prst="rect">
              <a:avLst/>
            </a:prstGeom>
            <a:noFill/>
          </p:spPr>
          <p:txBody>
            <a:bodyPr wrap="none" rtlCol="0">
              <a:spAutoFit/>
            </a:bodyPr>
            <a:lstStyle/>
            <a:p>
              <a:r>
                <a:rPr lang="en-US" altLang="zh-CN" sz="2400" b="1" dirty="0">
                  <a:solidFill>
                    <a:srgbClr val="205867"/>
                  </a:solidFill>
                  <a:latin typeface="微软雅黑"/>
                  <a:ea typeface="微软雅黑"/>
                </a:rPr>
                <a:t>8</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3" y="3278161"/>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4" y="3334221"/>
            <a:ext cx="406094" cy="461665"/>
            <a:chOff x="5667375" y="791156"/>
            <a:chExt cx="594674"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9</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3854225"/>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53915" y="3929329"/>
            <a:ext cx="502061" cy="410680"/>
            <a:chOff x="5622876" y="819046"/>
            <a:chExt cx="735206" cy="60139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622876" y="834527"/>
              <a:ext cx="735206" cy="585909"/>
            </a:xfrm>
            <a:prstGeom prst="rect">
              <a:avLst/>
            </a:prstGeom>
            <a:noFill/>
          </p:spPr>
          <p:txBody>
            <a:bodyPr wrap="none" rtlCol="0">
              <a:spAutoFit/>
            </a:bodyPr>
            <a:lstStyle/>
            <a:p>
              <a:r>
                <a:rPr lang="en-US" altLang="zh-CN" sz="2000" b="1" dirty="0">
                  <a:solidFill>
                    <a:srgbClr val="205867"/>
                  </a:solidFill>
                  <a:latin typeface="微软雅黑"/>
                  <a:ea typeface="微软雅黑"/>
                </a:rPr>
                <a:t>10</a:t>
              </a:r>
              <a:endParaRPr lang="zh-CN" altLang="en-US" sz="2000" b="1" dirty="0">
                <a:solidFill>
                  <a:srgbClr val="205867"/>
                </a:solidFill>
                <a:latin typeface="微软雅黑"/>
                <a:ea typeface="微软雅黑"/>
              </a:endParaRPr>
            </a:p>
          </p:txBody>
        </p:sp>
      </p:grpSp>
      <p:sp>
        <p:nvSpPr>
          <p:cNvPr id="54" name="Freeform 10"/>
          <p:cNvSpPr>
            <a:spLocks noChangeAspect="1"/>
          </p:cNvSpPr>
          <p:nvPr/>
        </p:nvSpPr>
        <p:spPr bwMode="auto">
          <a:xfrm>
            <a:off x="3779912" y="2126038"/>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4" y="2182098"/>
            <a:ext cx="406094" cy="461665"/>
            <a:chOff x="5667375" y="791156"/>
            <a:chExt cx="594674"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7</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572000" y="2744483"/>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尾部外推法</a:t>
            </a:r>
          </a:p>
        </p:txBody>
      </p:sp>
      <p:sp>
        <p:nvSpPr>
          <p:cNvPr id="59" name="TextBox 58"/>
          <p:cNvSpPr txBox="1">
            <a:spLocks noChangeAspect="1"/>
          </p:cNvSpPr>
          <p:nvPr/>
        </p:nvSpPr>
        <p:spPr>
          <a:xfrm>
            <a:off x="4587179" y="3320547"/>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重要事件采样法</a:t>
            </a:r>
          </a:p>
        </p:txBody>
      </p:sp>
      <p:sp>
        <p:nvSpPr>
          <p:cNvPr id="60" name="TextBox 59"/>
          <p:cNvSpPr txBox="1">
            <a:spLocks noChangeAspect="1"/>
          </p:cNvSpPr>
          <p:nvPr/>
        </p:nvSpPr>
        <p:spPr>
          <a:xfrm>
            <a:off x="4587179" y="3896611"/>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性能的目测工具</a:t>
            </a:r>
          </a:p>
        </p:txBody>
      </p:sp>
      <p:sp>
        <p:nvSpPr>
          <p:cNvPr id="61" name="TextBox 60"/>
          <p:cNvSpPr txBox="1">
            <a:spLocks noChangeAspect="1"/>
          </p:cNvSpPr>
          <p:nvPr/>
        </p:nvSpPr>
        <p:spPr>
          <a:xfrm>
            <a:off x="4587180" y="2126033"/>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数字通信系统性能估计</a:t>
            </a:r>
          </a:p>
        </p:txBody>
      </p:sp>
      <p:sp>
        <p:nvSpPr>
          <p:cNvPr id="4" name="矩形 3"/>
          <p:cNvSpPr/>
          <p:nvPr/>
        </p:nvSpPr>
        <p:spPr>
          <a:xfrm>
            <a:off x="683569" y="627534"/>
            <a:ext cx="7488830" cy="523220"/>
          </a:xfrm>
          <a:prstGeom prst="rect">
            <a:avLst/>
          </a:prstGeom>
        </p:spPr>
        <p:txBody>
          <a:bodyPr wrap="square">
            <a:spAutoFit/>
          </a:bodyPr>
          <a:lstStyle/>
          <a:p>
            <a:pPr algn="ctr"/>
            <a:r>
              <a:rPr lang="zh-CN" altLang="en-US" sz="2800" dirty="0">
                <a:solidFill>
                  <a:srgbClr val="C00000"/>
                </a:solidFill>
                <a:latin typeface="微软雅黑"/>
                <a:ea typeface="微软雅黑"/>
              </a:rPr>
              <a:t>第三专题（</a:t>
            </a:r>
            <a:r>
              <a:rPr lang="en-US" altLang="zh-CN" sz="2800" dirty="0">
                <a:solidFill>
                  <a:srgbClr val="C00000"/>
                </a:solidFill>
                <a:latin typeface="微软雅黑"/>
                <a:ea typeface="微软雅黑"/>
              </a:rPr>
              <a:t>2</a:t>
            </a:r>
            <a:r>
              <a:rPr lang="zh-CN" altLang="en-US" sz="2800" dirty="0">
                <a:solidFill>
                  <a:srgbClr val="C00000"/>
                </a:solidFill>
                <a:latin typeface="微软雅黑"/>
                <a:ea typeface="微软雅黑"/>
              </a:rPr>
              <a:t>）通信仿真中的参数与性能估计</a:t>
            </a: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568" y="1347974"/>
            <a:ext cx="2276527" cy="3240000"/>
          </a:xfrm>
          <a:prstGeom prst="rect">
            <a:avLst/>
          </a:prstGeom>
        </p:spPr>
      </p:pic>
      <p:sp>
        <p:nvSpPr>
          <p:cNvPr id="29" name="Freeform 10"/>
          <p:cNvSpPr>
            <a:spLocks noChangeAspect="1"/>
          </p:cNvSpPr>
          <p:nvPr/>
        </p:nvSpPr>
        <p:spPr bwMode="auto">
          <a:xfrm>
            <a:off x="3779912" y="1549974"/>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30" name="组合 29"/>
          <p:cNvGrpSpPr>
            <a:grpSpLocks noChangeAspect="1"/>
          </p:cNvGrpSpPr>
          <p:nvPr/>
        </p:nvGrpSpPr>
        <p:grpSpPr>
          <a:xfrm>
            <a:off x="3884304" y="1606034"/>
            <a:ext cx="406094" cy="461665"/>
            <a:chOff x="5667375" y="791156"/>
            <a:chExt cx="594674" cy="676050"/>
          </a:xfrm>
        </p:grpSpPr>
        <p:sp>
          <p:nvSpPr>
            <p:cNvPr id="31"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33" name="TextBox 32"/>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6</a:t>
              </a:r>
              <a:endParaRPr lang="zh-CN" altLang="en-US" sz="2400" b="1" dirty="0">
                <a:solidFill>
                  <a:srgbClr val="205867"/>
                </a:solidFill>
                <a:latin typeface="微软雅黑"/>
                <a:ea typeface="微软雅黑"/>
              </a:endParaRPr>
            </a:p>
          </p:txBody>
        </p:sp>
      </p:grpSp>
      <p:sp>
        <p:nvSpPr>
          <p:cNvPr id="34" name="TextBox 33"/>
          <p:cNvSpPr txBox="1">
            <a:spLocks noChangeAspect="1"/>
          </p:cNvSpPr>
          <p:nvPr/>
        </p:nvSpPr>
        <p:spPr>
          <a:xfrm>
            <a:off x="4587180" y="1549969"/>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模拟通信系统性能估计</a:t>
            </a:r>
          </a:p>
        </p:txBody>
      </p:sp>
    </p:spTree>
    <p:extLst>
      <p:ext uri="{BB962C8B-B14F-4D97-AF65-F5344CB8AC3E}">
        <p14:creationId xmlns:p14="http://schemas.microsoft.com/office/powerpoint/2010/main" val="3636610509"/>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144297" cy="4093428"/>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数据窗</a:t>
            </a:r>
            <a:r>
              <a:rPr lang="en-US" altLang="zh-CN" sz="2000" i="1" kern="0" dirty="0">
                <a:solidFill>
                  <a:srgbClr val="C00000"/>
                </a:solidFill>
                <a:latin typeface="Times New Roman" pitchFamily="18" charset="0"/>
                <a:ea typeface="微软雅黑"/>
                <a:cs typeface="Times New Roman" pitchFamily="18" charset="0"/>
              </a:rPr>
              <a:t>d</a:t>
            </a:r>
            <a:r>
              <a:rPr lang="en-US" altLang="zh-CN" sz="2000" kern="0" dirty="0">
                <a:solidFill>
                  <a:srgbClr val="C00000"/>
                </a:solidFill>
                <a:latin typeface="Times New Roman" pitchFamily="18" charset="0"/>
                <a:ea typeface="微软雅黑"/>
                <a:cs typeface="Times New Roman" pitchFamily="18" charset="0"/>
              </a:rPr>
              <a:t>(</a:t>
            </a:r>
            <a:r>
              <a:rPr lang="en-US" altLang="zh-CN" sz="2000" i="1" kern="0" dirty="0">
                <a:solidFill>
                  <a:srgbClr val="C00000"/>
                </a:solidFill>
                <a:latin typeface="Times New Roman" pitchFamily="18" charset="0"/>
                <a:ea typeface="微软雅黑"/>
                <a:cs typeface="Times New Roman" pitchFamily="18" charset="0"/>
              </a:rPr>
              <a:t>n</a:t>
            </a:r>
            <a:r>
              <a:rPr lang="en-US" altLang="zh-CN" sz="2000" kern="0" dirty="0">
                <a:solidFill>
                  <a:srgbClr val="C00000"/>
                </a:solidFill>
                <a:latin typeface="Times New Roman" pitchFamily="18" charset="0"/>
                <a:ea typeface="微软雅黑"/>
                <a:cs typeface="Times New Roman" pitchFamily="18" charset="0"/>
              </a:rPr>
              <a:t>)</a:t>
            </a:r>
            <a:r>
              <a:rPr lang="zh-CN" altLang="en-US" sz="2000" kern="0" dirty="0">
                <a:solidFill>
                  <a:srgbClr val="C00000"/>
                </a:solidFill>
                <a:latin typeface="微软雅黑"/>
                <a:ea typeface="微软雅黑"/>
              </a:rPr>
              <a:t>应用：</a:t>
            </a:r>
            <a:endParaRPr lang="en-US" altLang="zh-CN" sz="2000" kern="0" dirty="0">
              <a:solidFill>
                <a:srgbClr val="C00000"/>
              </a:solidFill>
              <a:latin typeface="微软雅黑"/>
              <a:ea typeface="微软雅黑"/>
            </a:endParaRPr>
          </a:p>
          <a:p>
            <a:pPr>
              <a:lnSpc>
                <a:spcPct val="150000"/>
              </a:lnSpc>
            </a:pPr>
            <a:r>
              <a:rPr lang="zh-CN" altLang="en-US" sz="2000" kern="0" dirty="0">
                <a:solidFill>
                  <a:srgbClr val="C00000"/>
                </a:solidFill>
                <a:latin typeface="微软雅黑"/>
                <a:ea typeface="微软雅黑"/>
              </a:rPr>
              <a:t>      </a:t>
            </a:r>
            <a:r>
              <a:rPr lang="zh-CN" altLang="en-US" sz="2000" kern="0" dirty="0">
                <a:solidFill>
                  <a:schemeClr val="bg1">
                    <a:lumMod val="50000"/>
                  </a:schemeClr>
                </a:solidFill>
                <a:latin typeface="微软雅黑"/>
                <a:ea typeface="微软雅黑"/>
              </a:rPr>
              <a:t>虑到数据窗的影响，可以证明</a:t>
            </a:r>
            <a:r>
              <a:rPr lang="en-US" altLang="zh-CN" sz="2000" kern="0" dirty="0">
                <a:solidFill>
                  <a:schemeClr val="bg1">
                    <a:lumMod val="50000"/>
                  </a:schemeClr>
                </a:solidFill>
                <a:latin typeface="微软雅黑"/>
                <a:ea typeface="微软雅黑"/>
              </a:rPr>
              <a:t>PSD</a:t>
            </a:r>
            <a:r>
              <a:rPr lang="zh-CN" altLang="en-US" sz="2000" kern="0" dirty="0">
                <a:solidFill>
                  <a:schemeClr val="bg1">
                    <a:lumMod val="50000"/>
                  </a:schemeClr>
                </a:solidFill>
                <a:latin typeface="微软雅黑"/>
                <a:ea typeface="微软雅黑"/>
              </a:rPr>
              <a:t>的估值能够写成</a:t>
            </a:r>
            <a:endParaRPr lang="en-US" altLang="zh-CN" sz="2000" kern="0" dirty="0">
              <a:solidFill>
                <a:schemeClr val="bg1">
                  <a:lumMod val="50000"/>
                </a:schemeClr>
              </a:solidFill>
              <a:latin typeface="微软雅黑"/>
              <a:ea typeface="微软雅黑"/>
            </a:endParaRPr>
          </a:p>
          <a:p>
            <a:pPr>
              <a:lnSpc>
                <a:spcPct val="200000"/>
              </a:lnSpc>
            </a:pP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延迟窗</a:t>
            </a:r>
            <a:r>
              <a:rPr lang="en-US" altLang="zh-CN" sz="2000" i="1" kern="0" dirty="0">
                <a:solidFill>
                  <a:srgbClr val="C00000"/>
                </a:solidFill>
                <a:latin typeface="Times New Roman" pitchFamily="18" charset="0"/>
                <a:ea typeface="微软雅黑"/>
                <a:cs typeface="Times New Roman" pitchFamily="18" charset="0"/>
              </a:rPr>
              <a:t>λ</a:t>
            </a:r>
            <a:r>
              <a:rPr lang="en-US" altLang="zh-CN" sz="2000" kern="0" dirty="0">
                <a:solidFill>
                  <a:srgbClr val="C00000"/>
                </a:solidFill>
                <a:latin typeface="Times New Roman" pitchFamily="18" charset="0"/>
                <a:ea typeface="微软雅黑"/>
                <a:cs typeface="Times New Roman" pitchFamily="18" charset="0"/>
              </a:rPr>
              <a:t>(</a:t>
            </a:r>
            <a:r>
              <a:rPr lang="en-US" altLang="zh-CN" sz="2000" i="1" kern="0" dirty="0">
                <a:solidFill>
                  <a:srgbClr val="C00000"/>
                </a:solidFill>
                <a:latin typeface="Times New Roman" pitchFamily="18" charset="0"/>
                <a:ea typeface="微软雅黑"/>
                <a:cs typeface="Times New Roman" pitchFamily="18" charset="0"/>
              </a:rPr>
              <a:t>k</a:t>
            </a:r>
            <a:r>
              <a:rPr lang="en-US" altLang="zh-CN" sz="2000" kern="0" dirty="0">
                <a:solidFill>
                  <a:srgbClr val="C00000"/>
                </a:solidFill>
                <a:latin typeface="Times New Roman" pitchFamily="18" charset="0"/>
                <a:ea typeface="微软雅黑"/>
                <a:cs typeface="Times New Roman" pitchFamily="18" charset="0"/>
              </a:rPr>
              <a:t>)</a:t>
            </a:r>
            <a:r>
              <a:rPr lang="zh-CN" altLang="en-US" sz="2000" kern="0" dirty="0">
                <a:solidFill>
                  <a:srgbClr val="C00000"/>
                </a:solidFill>
                <a:latin typeface="微软雅黑"/>
                <a:ea typeface="微软雅黑"/>
              </a:rPr>
              <a:t>应用：</a:t>
            </a: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endParaRPr lang="en-US" altLang="zh-CN" sz="2000" kern="0" dirty="0">
              <a:solidFill>
                <a:srgbClr val="C00000"/>
              </a:solidFill>
              <a:latin typeface="微软雅黑"/>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数据窗</a:t>
            </a:r>
            <a:r>
              <a:rPr lang="en-US" altLang="zh-CN" sz="2000" i="1" kern="0" dirty="0">
                <a:solidFill>
                  <a:srgbClr val="C00000"/>
                </a:solidFill>
                <a:latin typeface="Times New Roman" pitchFamily="18" charset="0"/>
                <a:ea typeface="微软雅黑"/>
                <a:cs typeface="Times New Roman" pitchFamily="18" charset="0"/>
              </a:rPr>
              <a:t>d</a:t>
            </a:r>
            <a:r>
              <a:rPr lang="en-US" altLang="zh-CN" sz="2000" kern="0" dirty="0">
                <a:solidFill>
                  <a:srgbClr val="C00000"/>
                </a:solidFill>
                <a:latin typeface="Times New Roman" pitchFamily="18" charset="0"/>
                <a:ea typeface="微软雅黑"/>
                <a:cs typeface="Times New Roman" pitchFamily="18" charset="0"/>
              </a:rPr>
              <a:t>(</a:t>
            </a:r>
            <a:r>
              <a:rPr lang="en-US" altLang="zh-CN" sz="2000" i="1" kern="0" dirty="0">
                <a:solidFill>
                  <a:srgbClr val="C00000"/>
                </a:solidFill>
                <a:latin typeface="Times New Roman" pitchFamily="18" charset="0"/>
                <a:ea typeface="微软雅黑"/>
                <a:cs typeface="Times New Roman" pitchFamily="18" charset="0"/>
              </a:rPr>
              <a:t>n</a:t>
            </a:r>
            <a:r>
              <a:rPr lang="en-US" altLang="zh-CN" sz="2000" kern="0" dirty="0">
                <a:solidFill>
                  <a:srgbClr val="C00000"/>
                </a:solidFill>
                <a:latin typeface="Times New Roman" pitchFamily="18" charset="0"/>
                <a:ea typeface="微软雅黑"/>
                <a:cs typeface="Times New Roman" pitchFamily="18" charset="0"/>
              </a:rPr>
              <a:t>)</a:t>
            </a:r>
            <a:r>
              <a:rPr lang="zh-CN" altLang="en-US" sz="2000" kern="0" dirty="0">
                <a:solidFill>
                  <a:srgbClr val="C00000"/>
                </a:solidFill>
                <a:latin typeface="Times New Roman" pitchFamily="18" charset="0"/>
                <a:ea typeface="微软雅黑"/>
                <a:cs typeface="Times New Roman" pitchFamily="18" charset="0"/>
              </a:rPr>
              <a:t>和延迟窗</a:t>
            </a:r>
            <a:r>
              <a:rPr lang="en-US" altLang="zh-CN" sz="2000" i="1" kern="0" dirty="0">
                <a:solidFill>
                  <a:srgbClr val="C00000"/>
                </a:solidFill>
                <a:latin typeface="Times New Roman" pitchFamily="18" charset="0"/>
                <a:ea typeface="微软雅黑"/>
                <a:cs typeface="Times New Roman" pitchFamily="18" charset="0"/>
              </a:rPr>
              <a:t>λ</a:t>
            </a:r>
            <a:r>
              <a:rPr lang="en-US" altLang="zh-CN" sz="2000" kern="0" dirty="0">
                <a:solidFill>
                  <a:srgbClr val="C00000"/>
                </a:solidFill>
                <a:latin typeface="Times New Roman" pitchFamily="18" charset="0"/>
                <a:ea typeface="微软雅黑"/>
                <a:cs typeface="Times New Roman" pitchFamily="18" charset="0"/>
              </a:rPr>
              <a:t>(</a:t>
            </a:r>
            <a:r>
              <a:rPr lang="en-US" altLang="zh-CN" sz="2000" i="1" kern="0" dirty="0">
                <a:solidFill>
                  <a:srgbClr val="C00000"/>
                </a:solidFill>
                <a:latin typeface="Times New Roman" pitchFamily="18" charset="0"/>
                <a:ea typeface="微软雅黑"/>
                <a:cs typeface="Times New Roman" pitchFamily="18" charset="0"/>
              </a:rPr>
              <a:t>k</a:t>
            </a:r>
            <a:r>
              <a:rPr lang="en-US" altLang="zh-CN" sz="2000" kern="0" dirty="0">
                <a:solidFill>
                  <a:srgbClr val="C00000"/>
                </a:solidFill>
                <a:latin typeface="Times New Roman" pitchFamily="18" charset="0"/>
                <a:ea typeface="微软雅黑"/>
                <a:cs typeface="Times New Roman" pitchFamily="18" charset="0"/>
              </a:rPr>
              <a:t>)</a:t>
            </a:r>
            <a:r>
              <a:rPr lang="zh-CN" altLang="en-US" sz="2000" kern="0" dirty="0">
                <a:solidFill>
                  <a:srgbClr val="C00000"/>
                </a:solidFill>
                <a:latin typeface="Times New Roman" pitchFamily="18" charset="0"/>
                <a:ea typeface="微软雅黑"/>
                <a:cs typeface="Times New Roman" pitchFamily="18" charset="0"/>
              </a:rPr>
              <a:t>的数学关系（见表</a:t>
            </a:r>
            <a:r>
              <a:rPr lang="en-US" altLang="zh-CN" sz="2000" kern="0" dirty="0">
                <a:solidFill>
                  <a:srgbClr val="C00000"/>
                </a:solidFill>
                <a:latin typeface="Times New Roman" pitchFamily="18" charset="0"/>
                <a:ea typeface="微软雅黑"/>
                <a:cs typeface="Times New Roman" pitchFamily="18" charset="0"/>
              </a:rPr>
              <a:t>7-1</a:t>
            </a:r>
            <a:r>
              <a:rPr lang="zh-CN" altLang="en-US" sz="2000" kern="0" dirty="0">
                <a:solidFill>
                  <a:srgbClr val="C00000"/>
                </a:solidFill>
                <a:latin typeface="Times New Roman" pitchFamily="18" charset="0"/>
                <a:ea typeface="微软雅黑"/>
                <a:cs typeface="Times New Roman" pitchFamily="18" charset="0"/>
              </a:rPr>
              <a:t>）</a:t>
            </a:r>
            <a:endParaRPr lang="en-US" altLang="zh-CN" sz="2000" kern="0" dirty="0">
              <a:solidFill>
                <a:srgbClr val="C00000"/>
              </a:solidFill>
              <a:latin typeface="微软雅黑"/>
              <a:ea typeface="微软雅黑"/>
              <a:cs typeface="Times New Roman" pitchFamily="18" charset="0"/>
            </a:endParaRPr>
          </a:p>
          <a:p>
            <a:pPr marL="450850" indent="-450850">
              <a:lnSpc>
                <a:spcPct val="200000"/>
              </a:lnSpc>
              <a:buFont typeface="Wingdings" pitchFamily="2" charset="2"/>
              <a:buChar char="p"/>
            </a:pPr>
            <a:endParaRPr lang="en-US" altLang="zh-CN" sz="2000" kern="0" dirty="0">
              <a:solidFill>
                <a:srgbClr val="0093B0">
                  <a:lumMod val="50000"/>
                </a:srgbClr>
              </a:solidFill>
              <a:latin typeface="微软雅黑"/>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cs typeface="Times New Roman" pitchFamily="18" charset="0"/>
              </a:rPr>
              <a:t>注意：</a:t>
            </a:r>
            <a:r>
              <a:rPr lang="zh-CN" altLang="en-US" sz="2000" kern="0" dirty="0">
                <a:solidFill>
                  <a:srgbClr val="0093B0">
                    <a:lumMod val="50000"/>
                  </a:srgbClr>
                </a:solidFill>
                <a:latin typeface="微软雅黑"/>
                <a:ea typeface="微软雅黑"/>
                <a:cs typeface="Times New Roman" pitchFamily="18" charset="0"/>
              </a:rPr>
              <a:t>窗函数对频谱有损伤，选择取决于估计器的相关参数要求。</a:t>
            </a:r>
            <a:endParaRPr lang="zh-CN" altLang="en-US"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功率谱密度的估计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修正形式</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4177528719"/>
              </p:ext>
            </p:extLst>
          </p:nvPr>
        </p:nvGraphicFramePr>
        <p:xfrm>
          <a:off x="5890342" y="761497"/>
          <a:ext cx="2651203" cy="648072"/>
        </p:xfrm>
        <a:graphic>
          <a:graphicData uri="http://schemas.openxmlformats.org/presentationml/2006/ole">
            <mc:AlternateContent xmlns:mc="http://schemas.openxmlformats.org/markup-compatibility/2006">
              <mc:Choice xmlns:v="urn:schemas-microsoft-com:vml" Requires="v">
                <p:oleObj name="公式" r:id="rId3" imgW="1714500" imgH="419100" progId="Equation.3">
                  <p:embed/>
                </p:oleObj>
              </mc:Choice>
              <mc:Fallback>
                <p:oleObj name="公式" r:id="rId3" imgW="1714500" imgH="4191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0342" y="761497"/>
                        <a:ext cx="2651203" cy="648072"/>
                      </a:xfrm>
                      <a:prstGeom prst="rect">
                        <a:avLst/>
                      </a:prstGeom>
                      <a:noFill/>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2142621338"/>
              </p:ext>
            </p:extLst>
          </p:nvPr>
        </p:nvGraphicFramePr>
        <p:xfrm>
          <a:off x="3059832" y="771550"/>
          <a:ext cx="2120900" cy="649288"/>
        </p:xfrm>
        <a:graphic>
          <a:graphicData uri="http://schemas.openxmlformats.org/presentationml/2006/ole">
            <mc:AlternateContent xmlns:mc="http://schemas.openxmlformats.org/markup-compatibility/2006">
              <mc:Choice xmlns:v="urn:schemas-microsoft-com:vml" Requires="v">
                <p:oleObj name="公式" r:id="rId5" imgW="1371600" imgH="419100" progId="Equation.3">
                  <p:embed/>
                </p:oleObj>
              </mc:Choice>
              <mc:Fallback>
                <p:oleObj name="公式" r:id="rId5" imgW="1371600" imgH="419100" progId="Equation.3">
                  <p:embed/>
                  <p:pic>
                    <p:nvPicPr>
                      <p:cNvPr id="0" name="对象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9832" y="771550"/>
                        <a:ext cx="21209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右箭头 19"/>
          <p:cNvSpPr/>
          <p:nvPr/>
        </p:nvSpPr>
        <p:spPr bwMode="auto">
          <a:xfrm>
            <a:off x="5220072" y="987574"/>
            <a:ext cx="670270" cy="216024"/>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aphicFrame>
        <p:nvGraphicFramePr>
          <p:cNvPr id="23" name="对象 22"/>
          <p:cNvGraphicFramePr>
            <a:graphicFrameLocks noChangeAspect="1"/>
          </p:cNvGraphicFramePr>
          <p:nvPr>
            <p:extLst>
              <p:ext uri="{D42A27DB-BD31-4B8C-83A1-F6EECF244321}">
                <p14:modId xmlns:p14="http://schemas.microsoft.com/office/powerpoint/2010/main" val="1878981999"/>
              </p:ext>
            </p:extLst>
          </p:nvPr>
        </p:nvGraphicFramePr>
        <p:xfrm>
          <a:off x="4460291" y="1707654"/>
          <a:ext cx="2160240" cy="603824"/>
        </p:xfrm>
        <a:graphic>
          <a:graphicData uri="http://schemas.openxmlformats.org/presentationml/2006/ole">
            <mc:AlternateContent xmlns:mc="http://schemas.openxmlformats.org/markup-compatibility/2006">
              <mc:Choice xmlns:v="urn:schemas-microsoft-com:vml" Requires="v">
                <p:oleObj r:id="rId7" imgW="1358310" imgH="380835" progId="Equation.3">
                  <p:embed/>
                </p:oleObj>
              </mc:Choice>
              <mc:Fallback>
                <p:oleObj r:id="rId7" imgW="1358310" imgH="380835"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60291" y="1707654"/>
                        <a:ext cx="2160240" cy="603824"/>
                      </a:xfrm>
                      <a:prstGeom prst="rect">
                        <a:avLst/>
                      </a:prstGeom>
                      <a:noFill/>
                      <a:ln>
                        <a:noFill/>
                      </a:ln>
                    </p:spPr>
                  </p:pic>
                </p:oleObj>
              </mc:Fallback>
            </mc:AlternateContent>
          </a:graphicData>
        </a:graphic>
      </p:graphicFrame>
      <p:graphicFrame>
        <p:nvGraphicFramePr>
          <p:cNvPr id="26" name="对象 25"/>
          <p:cNvGraphicFramePr>
            <a:graphicFrameLocks noChangeAspect="1"/>
          </p:cNvGraphicFramePr>
          <p:nvPr>
            <p:extLst>
              <p:ext uri="{D42A27DB-BD31-4B8C-83A1-F6EECF244321}">
                <p14:modId xmlns:p14="http://schemas.microsoft.com/office/powerpoint/2010/main" val="2222655094"/>
              </p:ext>
            </p:extLst>
          </p:nvPr>
        </p:nvGraphicFramePr>
        <p:xfrm>
          <a:off x="7092280" y="1700576"/>
          <a:ext cx="1165893" cy="604068"/>
        </p:xfrm>
        <a:graphic>
          <a:graphicData uri="http://schemas.openxmlformats.org/presentationml/2006/ole">
            <mc:AlternateContent xmlns:mc="http://schemas.openxmlformats.org/markup-compatibility/2006">
              <mc:Choice xmlns:v="urn:schemas-microsoft-com:vml" Requires="v">
                <p:oleObj r:id="rId9" imgW="812447" imgH="418918" progId="Equation.3">
                  <p:embed/>
                </p:oleObj>
              </mc:Choice>
              <mc:Fallback>
                <p:oleObj r:id="rId9" imgW="812447" imgH="418918" progId="Equation.3">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92280" y="1700576"/>
                        <a:ext cx="1165893" cy="604068"/>
                      </a:xfrm>
                      <a:prstGeom prst="rect">
                        <a:avLst/>
                      </a:prstGeom>
                      <a:noFill/>
                      <a:ln>
                        <a:noFill/>
                      </a:ln>
                    </p:spPr>
                  </p:pic>
                </p:oleObj>
              </mc:Fallback>
            </mc:AlternateContent>
          </a:graphicData>
        </a:graphic>
      </p:graphicFrame>
      <p:graphicFrame>
        <p:nvGraphicFramePr>
          <p:cNvPr id="28" name="对象 27"/>
          <p:cNvGraphicFramePr>
            <a:graphicFrameLocks noChangeAspect="1"/>
          </p:cNvGraphicFramePr>
          <p:nvPr>
            <p:extLst>
              <p:ext uri="{D42A27DB-BD31-4B8C-83A1-F6EECF244321}">
                <p14:modId xmlns:p14="http://schemas.microsoft.com/office/powerpoint/2010/main" val="4243454235"/>
              </p:ext>
            </p:extLst>
          </p:nvPr>
        </p:nvGraphicFramePr>
        <p:xfrm>
          <a:off x="1331641" y="1707654"/>
          <a:ext cx="1944216" cy="607381"/>
        </p:xfrm>
        <a:graphic>
          <a:graphicData uri="http://schemas.openxmlformats.org/presentationml/2006/ole">
            <mc:AlternateContent xmlns:mc="http://schemas.openxmlformats.org/markup-compatibility/2006">
              <mc:Choice xmlns:v="urn:schemas-microsoft-com:vml" Requires="v">
                <p:oleObj r:id="rId11" imgW="1218671" imgH="380835" progId="Equation.3">
                  <p:embed/>
                </p:oleObj>
              </mc:Choice>
              <mc:Fallback>
                <p:oleObj r:id="rId11" imgW="1218671" imgH="380835" progId="Equation.3">
                  <p:embed/>
                  <p:pic>
                    <p:nvPicPr>
                      <p:cNvPr id="0" name="对象 3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31641" y="1707654"/>
                        <a:ext cx="1944216" cy="607381"/>
                      </a:xfrm>
                      <a:prstGeom prst="rect">
                        <a:avLst/>
                      </a:prstGeom>
                      <a:noFill/>
                      <a:ln>
                        <a:noFill/>
                      </a:ln>
                    </p:spPr>
                  </p:pic>
                </p:oleObj>
              </mc:Fallback>
            </mc:AlternateContent>
          </a:graphicData>
        </a:graphic>
      </p:graphicFrame>
      <p:sp>
        <p:nvSpPr>
          <p:cNvPr id="33" name="右箭头 32"/>
          <p:cNvSpPr/>
          <p:nvPr/>
        </p:nvSpPr>
        <p:spPr bwMode="auto">
          <a:xfrm>
            <a:off x="3419872" y="1923678"/>
            <a:ext cx="670270" cy="216024"/>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0" name="矩形 29"/>
          <p:cNvSpPr/>
          <p:nvPr/>
        </p:nvSpPr>
        <p:spPr bwMode="auto">
          <a:xfrm>
            <a:off x="4355976" y="1700576"/>
            <a:ext cx="4176464" cy="655150"/>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6"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7" name="对象 36"/>
          <p:cNvGraphicFramePr>
            <a:graphicFrameLocks noChangeAspect="1"/>
          </p:cNvGraphicFramePr>
          <p:nvPr>
            <p:extLst>
              <p:ext uri="{D42A27DB-BD31-4B8C-83A1-F6EECF244321}">
                <p14:modId xmlns:p14="http://schemas.microsoft.com/office/powerpoint/2010/main" val="2317804198"/>
              </p:ext>
            </p:extLst>
          </p:nvPr>
        </p:nvGraphicFramePr>
        <p:xfrm>
          <a:off x="5724128" y="2715766"/>
          <a:ext cx="3057169" cy="668123"/>
        </p:xfrm>
        <a:graphic>
          <a:graphicData uri="http://schemas.openxmlformats.org/presentationml/2006/ole">
            <mc:AlternateContent xmlns:mc="http://schemas.openxmlformats.org/markup-compatibility/2006">
              <mc:Choice xmlns:v="urn:schemas-microsoft-com:vml" Requires="v">
                <p:oleObj name="公式" r:id="rId13" imgW="1917700" imgH="419100" progId="Equation.3">
                  <p:embed/>
                </p:oleObj>
              </mc:Choice>
              <mc:Fallback>
                <p:oleObj name="公式" r:id="rId13" imgW="1917700" imgH="419100" progId="Equation.3">
                  <p:embed/>
                  <p:pic>
                    <p:nvPicPr>
                      <p:cNvPr id="0" name="Object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724128" y="2715766"/>
                        <a:ext cx="3057169" cy="668123"/>
                      </a:xfrm>
                      <a:prstGeom prst="rect">
                        <a:avLst/>
                      </a:prstGeom>
                      <a:noFill/>
                    </p:spPr>
                  </p:pic>
                </p:oleObj>
              </mc:Fallback>
            </mc:AlternateContent>
          </a:graphicData>
        </a:graphic>
      </p:graphicFrame>
      <p:sp>
        <p:nvSpPr>
          <p:cNvPr id="38"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9" name="对象 38"/>
          <p:cNvGraphicFramePr>
            <a:graphicFrameLocks noChangeAspect="1"/>
          </p:cNvGraphicFramePr>
          <p:nvPr>
            <p:extLst>
              <p:ext uri="{D42A27DB-BD31-4B8C-83A1-F6EECF244321}">
                <p14:modId xmlns:p14="http://schemas.microsoft.com/office/powerpoint/2010/main" val="629127489"/>
              </p:ext>
            </p:extLst>
          </p:nvPr>
        </p:nvGraphicFramePr>
        <p:xfrm>
          <a:off x="1691679" y="2715766"/>
          <a:ext cx="3061267" cy="604921"/>
        </p:xfrm>
        <a:graphic>
          <a:graphicData uri="http://schemas.openxmlformats.org/presentationml/2006/ole">
            <mc:AlternateContent xmlns:mc="http://schemas.openxmlformats.org/markup-compatibility/2006">
              <mc:Choice xmlns:v="urn:schemas-microsoft-com:vml" Requires="v">
                <p:oleObj name="公式" r:id="rId15" imgW="2120900" imgH="419100" progId="Equation.3">
                  <p:embed/>
                </p:oleObj>
              </mc:Choice>
              <mc:Fallback>
                <p:oleObj name="公式" r:id="rId15" imgW="2120900" imgH="419100" progId="Equation.3">
                  <p:embed/>
                  <p:pic>
                    <p:nvPicPr>
                      <p:cNvPr id="0" name="Object 1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91679" y="2715766"/>
                        <a:ext cx="3061267" cy="604921"/>
                      </a:xfrm>
                      <a:prstGeom prst="rect">
                        <a:avLst/>
                      </a:prstGeom>
                      <a:noFill/>
                    </p:spPr>
                  </p:pic>
                </p:oleObj>
              </mc:Fallback>
            </mc:AlternateContent>
          </a:graphicData>
        </a:graphic>
      </p:graphicFrame>
      <p:sp>
        <p:nvSpPr>
          <p:cNvPr id="40" name="右箭头 39"/>
          <p:cNvSpPr/>
          <p:nvPr/>
        </p:nvSpPr>
        <p:spPr bwMode="auto">
          <a:xfrm>
            <a:off x="4894341" y="2931790"/>
            <a:ext cx="670270" cy="216024"/>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aphicFrame>
        <p:nvGraphicFramePr>
          <p:cNvPr id="41" name="对象 40"/>
          <p:cNvGraphicFramePr>
            <a:graphicFrameLocks noChangeAspect="1"/>
          </p:cNvGraphicFramePr>
          <p:nvPr>
            <p:extLst>
              <p:ext uri="{D42A27DB-BD31-4B8C-83A1-F6EECF244321}">
                <p14:modId xmlns:p14="http://schemas.microsoft.com/office/powerpoint/2010/main" val="1663524469"/>
              </p:ext>
            </p:extLst>
          </p:nvPr>
        </p:nvGraphicFramePr>
        <p:xfrm>
          <a:off x="2271783" y="3710112"/>
          <a:ext cx="2121024" cy="661838"/>
        </p:xfrm>
        <a:graphic>
          <a:graphicData uri="http://schemas.openxmlformats.org/presentationml/2006/ole">
            <mc:AlternateContent xmlns:mc="http://schemas.openxmlformats.org/markup-compatibility/2006">
              <mc:Choice xmlns:v="urn:schemas-microsoft-com:vml" Requires="v">
                <p:oleObj r:id="rId17" imgW="1346200" imgH="419100" progId="Equation.3">
                  <p:embed/>
                </p:oleObj>
              </mc:Choice>
              <mc:Fallback>
                <p:oleObj r:id="rId17" imgW="1346200" imgH="419100" progId="Equation.3">
                  <p:embed/>
                  <p:pic>
                    <p:nvPicPr>
                      <p:cNvPr id="0" name="Object 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271783" y="3710112"/>
                        <a:ext cx="2121024" cy="661838"/>
                      </a:xfrm>
                      <a:prstGeom prst="rect">
                        <a:avLst/>
                      </a:prstGeom>
                      <a:noFill/>
                      <a:ln>
                        <a:noFill/>
                      </a:ln>
                    </p:spPr>
                  </p:pic>
                </p:oleObj>
              </mc:Fallback>
            </mc:AlternateContent>
          </a:graphicData>
        </a:graphic>
      </p:graphicFrame>
      <p:sp>
        <p:nvSpPr>
          <p:cNvPr id="42"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3" name="对象 42"/>
          <p:cNvGraphicFramePr>
            <a:graphicFrameLocks noChangeAspect="1"/>
          </p:cNvGraphicFramePr>
          <p:nvPr>
            <p:extLst>
              <p:ext uri="{D42A27DB-BD31-4B8C-83A1-F6EECF244321}">
                <p14:modId xmlns:p14="http://schemas.microsoft.com/office/powerpoint/2010/main" val="2986799651"/>
              </p:ext>
            </p:extLst>
          </p:nvPr>
        </p:nvGraphicFramePr>
        <p:xfrm>
          <a:off x="4597495" y="3757718"/>
          <a:ext cx="1630689" cy="582389"/>
        </p:xfrm>
        <a:graphic>
          <a:graphicData uri="http://schemas.openxmlformats.org/presentationml/2006/ole">
            <mc:AlternateContent xmlns:mc="http://schemas.openxmlformats.org/markup-compatibility/2006">
              <mc:Choice xmlns:v="urn:schemas-microsoft-com:vml" Requires="v">
                <p:oleObj name="公式" r:id="rId19" imgW="1066800" imgH="381000" progId="Equation.3">
                  <p:embed/>
                </p:oleObj>
              </mc:Choice>
              <mc:Fallback>
                <p:oleObj name="公式" r:id="rId19" imgW="1066800" imgH="381000" progId="Equation.3">
                  <p:embed/>
                  <p:pic>
                    <p:nvPicPr>
                      <p:cNvPr id="0" name="Object 1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597495" y="3757718"/>
                        <a:ext cx="1630689" cy="582389"/>
                      </a:xfrm>
                      <a:prstGeom prst="rect">
                        <a:avLst/>
                      </a:prstGeom>
                      <a:noFill/>
                    </p:spPr>
                  </p:pic>
                </p:oleObj>
              </mc:Fallback>
            </mc:AlternateContent>
          </a:graphicData>
        </a:graphic>
      </p:graphicFrame>
      <p:sp>
        <p:nvSpPr>
          <p:cNvPr id="44" name="矩形 43"/>
          <p:cNvSpPr/>
          <p:nvPr/>
        </p:nvSpPr>
        <p:spPr bwMode="auto">
          <a:xfrm>
            <a:off x="2271782" y="3773314"/>
            <a:ext cx="3956401" cy="566793"/>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07756242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144297" cy="4093428"/>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估计器的期望值 ：</a:t>
            </a:r>
            <a:r>
              <a:rPr lang="zh-CN" altLang="en-US" sz="2000" kern="0" dirty="0">
                <a:solidFill>
                  <a:srgbClr val="0093B0">
                    <a:lumMod val="50000"/>
                  </a:srgbClr>
                </a:solidFill>
                <a:latin typeface="微软雅黑"/>
                <a:ea typeface="微软雅黑"/>
              </a:rPr>
              <a:t>周期图是一种有偏估计，然而只是一种渐进的有偏估计，与窗的选择有关，当</a:t>
            </a:r>
            <a:r>
              <a:rPr lang="en-US" altLang="zh-CN" sz="2000" i="1" kern="0" dirty="0">
                <a:solidFill>
                  <a:srgbClr val="0093B0">
                    <a:lumMod val="50000"/>
                  </a:srgbClr>
                </a:solidFill>
                <a:latin typeface="Times New Roman" pitchFamily="18" charset="0"/>
                <a:ea typeface="微软雅黑"/>
                <a:cs typeface="Times New Roman" pitchFamily="18" charset="0"/>
              </a:rPr>
              <a:t>N</a:t>
            </a:r>
            <a:r>
              <a:rPr lang="zh-CN" altLang="en-US" sz="2000" kern="0" dirty="0">
                <a:solidFill>
                  <a:srgbClr val="0093B0">
                    <a:lumMod val="50000"/>
                  </a:srgbClr>
                </a:solidFill>
                <a:latin typeface="微软雅黑"/>
                <a:ea typeface="微软雅黑"/>
              </a:rPr>
              <a:t>取无穷大时相等（无偏）。</a:t>
            </a:r>
            <a:endParaRPr lang="en-US" altLang="zh-CN" sz="2000" kern="0" dirty="0">
              <a:solidFill>
                <a:srgbClr val="0093B0">
                  <a:lumMod val="50000"/>
                </a:srgbClr>
              </a:solidFill>
              <a:latin typeface="微软雅黑"/>
              <a:ea typeface="微软雅黑"/>
            </a:endParaRPr>
          </a:p>
          <a:p>
            <a:pPr marL="450850" indent="-450850">
              <a:lnSpc>
                <a:spcPct val="20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估计器的方差 ：</a:t>
            </a:r>
            <a:r>
              <a:rPr lang="zh-CN" altLang="en-US" sz="2000" kern="0" dirty="0">
                <a:solidFill>
                  <a:schemeClr val="bg1">
                    <a:lumMod val="50000"/>
                  </a:schemeClr>
                </a:solidFill>
                <a:latin typeface="微软雅黑"/>
                <a:ea typeface="微软雅黑"/>
              </a:rPr>
              <a:t>仅对于高斯随机过程，可以计算其方差</a:t>
            </a:r>
            <a:endParaRPr lang="en-US" altLang="zh-CN" sz="2000" kern="0" dirty="0">
              <a:solidFill>
                <a:schemeClr val="bg1">
                  <a:lumMod val="50000"/>
                </a:schemeClr>
              </a:solidFill>
              <a:latin typeface="微软雅黑"/>
              <a:ea typeface="微软雅黑"/>
            </a:endParaRPr>
          </a:p>
          <a:p>
            <a:pPr marL="450850" indent="-450850">
              <a:lnSpc>
                <a:spcPct val="200000"/>
              </a:lnSpc>
              <a:buFont typeface="Wingdings" pitchFamily="2" charset="2"/>
              <a:buChar char="p"/>
            </a:pPr>
            <a:endParaRPr lang="en-US" altLang="zh-CN" sz="2000" kern="0" dirty="0">
              <a:solidFill>
                <a:schemeClr val="bg1">
                  <a:lumMod val="50000"/>
                </a:schemeClr>
              </a:solidFill>
              <a:latin typeface="微软雅黑"/>
              <a:ea typeface="微软雅黑"/>
            </a:endParaRPr>
          </a:p>
          <a:p>
            <a:pPr>
              <a:lnSpc>
                <a:spcPct val="150000"/>
              </a:lnSpc>
            </a:pPr>
            <a:r>
              <a:rPr lang="zh-CN" altLang="en-US" sz="2000" kern="0" dirty="0">
                <a:solidFill>
                  <a:schemeClr val="bg1">
                    <a:lumMod val="50000"/>
                  </a:schemeClr>
                </a:solidFill>
                <a:latin typeface="微软雅黑"/>
                <a:ea typeface="微软雅黑"/>
              </a:rPr>
              <a:t>      上式说明，标准方差至少和所估计频谱的均值一样大，因此，没有修正的周期图估值方法性能较差。</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r>
              <a:rPr lang="zh-CN" altLang="en-US" sz="2000" kern="0" dirty="0">
                <a:solidFill>
                  <a:schemeClr val="bg1">
                    <a:lumMod val="50000"/>
                  </a:schemeClr>
                </a:solidFill>
                <a:latin typeface="微软雅黑"/>
                <a:ea typeface="微软雅黑"/>
              </a:rPr>
              <a:t>零均值高斯白噪声的周期图的方差</a:t>
            </a:r>
            <a:endParaRPr lang="zh-CN" altLang="en-US" sz="2000" kern="0" dirty="0">
              <a:solidFill>
                <a:schemeClr val="bg1">
                  <a:lumMod val="50000"/>
                </a:schemeClr>
              </a:solidFill>
              <a:latin typeface="微软雅黑"/>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功率谱密度的估计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期望与方差</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507621220"/>
              </p:ext>
            </p:extLst>
          </p:nvPr>
        </p:nvGraphicFramePr>
        <p:xfrm>
          <a:off x="1331640" y="1768274"/>
          <a:ext cx="2692451" cy="653881"/>
        </p:xfrm>
        <a:graphic>
          <a:graphicData uri="http://schemas.openxmlformats.org/presentationml/2006/ole">
            <mc:AlternateContent xmlns:mc="http://schemas.openxmlformats.org/markup-compatibility/2006">
              <mc:Choice xmlns:v="urn:schemas-microsoft-com:vml" Requires="v">
                <p:oleObj name="公式" r:id="rId3" imgW="1777229" imgH="431613" progId="Equation.3">
                  <p:embed/>
                </p:oleObj>
              </mc:Choice>
              <mc:Fallback>
                <p:oleObj name="公式" r:id="rId3" imgW="1777229" imgH="431613"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1768274"/>
                        <a:ext cx="2692451" cy="653881"/>
                      </a:xfrm>
                      <a:prstGeom prst="rect">
                        <a:avLst/>
                      </a:prstGeom>
                      <a:noFill/>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798043261"/>
              </p:ext>
            </p:extLst>
          </p:nvPr>
        </p:nvGraphicFramePr>
        <p:xfrm>
          <a:off x="5292080" y="1851671"/>
          <a:ext cx="2404120" cy="470318"/>
        </p:xfrm>
        <a:graphic>
          <a:graphicData uri="http://schemas.openxmlformats.org/presentationml/2006/ole">
            <mc:AlternateContent xmlns:mc="http://schemas.openxmlformats.org/markup-compatibility/2006">
              <mc:Choice xmlns:v="urn:schemas-microsoft-com:vml" Requires="v">
                <p:oleObj r:id="rId5" imgW="1358310" imgH="266584" progId="Equation.3">
                  <p:embed/>
                </p:oleObj>
              </mc:Choice>
              <mc:Fallback>
                <p:oleObj r:id="rId5" imgW="1358310" imgH="266584"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2080" y="1851671"/>
                        <a:ext cx="2404120" cy="470318"/>
                      </a:xfrm>
                      <a:prstGeom prst="rect">
                        <a:avLst/>
                      </a:prstGeom>
                      <a:noFill/>
                      <a:ln>
                        <a:noFill/>
                      </a:ln>
                    </p:spPr>
                  </p:pic>
                </p:oleObj>
              </mc:Fallback>
            </mc:AlternateContent>
          </a:graphicData>
        </a:graphic>
      </p:graphicFrame>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802538952"/>
              </p:ext>
            </p:extLst>
          </p:nvPr>
        </p:nvGraphicFramePr>
        <p:xfrm>
          <a:off x="1296279" y="2931790"/>
          <a:ext cx="2808312" cy="375916"/>
        </p:xfrm>
        <a:graphic>
          <a:graphicData uri="http://schemas.openxmlformats.org/presentationml/2006/ole">
            <mc:AlternateContent xmlns:mc="http://schemas.openxmlformats.org/markup-compatibility/2006">
              <mc:Choice xmlns:v="urn:schemas-microsoft-com:vml" Requires="v">
                <p:oleObj name="公式" r:id="rId7" imgW="1612900" imgH="215900" progId="Equation.3">
                  <p:embed/>
                </p:oleObj>
              </mc:Choice>
              <mc:Fallback>
                <p:oleObj name="公式" r:id="rId7" imgW="1612900" imgH="215900"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96279" y="2931790"/>
                        <a:ext cx="2808312" cy="375916"/>
                      </a:xfrm>
                      <a:prstGeom prst="rect">
                        <a:avLst/>
                      </a:prstGeom>
                      <a:noFill/>
                    </p:spPr>
                  </p:pic>
                </p:oleObj>
              </mc:Fallback>
            </mc:AlternateContent>
          </a:graphicData>
        </a:graphic>
      </p:graphicFrame>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 name="对象 27"/>
          <p:cNvGraphicFramePr>
            <a:graphicFrameLocks noChangeAspect="1"/>
          </p:cNvGraphicFramePr>
          <p:nvPr>
            <p:extLst>
              <p:ext uri="{D42A27DB-BD31-4B8C-83A1-F6EECF244321}">
                <p14:modId xmlns:p14="http://schemas.microsoft.com/office/powerpoint/2010/main" val="1916453542"/>
              </p:ext>
            </p:extLst>
          </p:nvPr>
        </p:nvGraphicFramePr>
        <p:xfrm>
          <a:off x="4596772" y="2884374"/>
          <a:ext cx="2855548" cy="427208"/>
        </p:xfrm>
        <a:graphic>
          <a:graphicData uri="http://schemas.openxmlformats.org/presentationml/2006/ole">
            <mc:AlternateContent xmlns:mc="http://schemas.openxmlformats.org/markup-compatibility/2006">
              <mc:Choice xmlns:v="urn:schemas-microsoft-com:vml" Requires="v">
                <p:oleObj name="公式" r:id="rId9" imgW="1612900" imgH="241300" progId="Equation.3">
                  <p:embed/>
                </p:oleObj>
              </mc:Choice>
              <mc:Fallback>
                <p:oleObj name="公式" r:id="rId9" imgW="1612900" imgH="241300" progId="Equation.3">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96772" y="2884374"/>
                        <a:ext cx="2855548" cy="427208"/>
                      </a:xfrm>
                      <a:prstGeom prst="rect">
                        <a:avLst/>
                      </a:prstGeom>
                      <a:noFill/>
                    </p:spPr>
                  </p:pic>
                </p:oleObj>
              </mc:Fallback>
            </mc:AlternateContent>
          </a:graphicData>
        </a:graphic>
      </p:graphicFrame>
      <p:graphicFrame>
        <p:nvGraphicFramePr>
          <p:cNvPr id="30" name="对象 29"/>
          <p:cNvGraphicFramePr>
            <a:graphicFrameLocks noChangeAspect="1"/>
          </p:cNvGraphicFramePr>
          <p:nvPr>
            <p:extLst>
              <p:ext uri="{D42A27DB-BD31-4B8C-83A1-F6EECF244321}">
                <p14:modId xmlns:p14="http://schemas.microsoft.com/office/powerpoint/2010/main" val="3576315025"/>
              </p:ext>
            </p:extLst>
          </p:nvPr>
        </p:nvGraphicFramePr>
        <p:xfrm>
          <a:off x="4866447" y="4189833"/>
          <a:ext cx="4094002" cy="709052"/>
        </p:xfrm>
        <a:graphic>
          <a:graphicData uri="http://schemas.openxmlformats.org/presentationml/2006/ole">
            <mc:AlternateContent xmlns:mc="http://schemas.openxmlformats.org/markup-compatibility/2006">
              <mc:Choice xmlns:v="urn:schemas-microsoft-com:vml" Requires="v">
                <p:oleObj r:id="rId11" imgW="2692400" imgH="469900" progId="Equation.3">
                  <p:embed/>
                </p:oleObj>
              </mc:Choice>
              <mc:Fallback>
                <p:oleObj r:id="rId11" imgW="2692400" imgH="469900" progId="Equation.3">
                  <p:embed/>
                  <p:pic>
                    <p:nvPicPr>
                      <p:cNvPr id="0" name="Object 1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66447" y="4189833"/>
                        <a:ext cx="4094002" cy="70905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07756242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144297" cy="2554545"/>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周期图处理：</a:t>
            </a:r>
            <a:r>
              <a:rPr lang="zh-CN" altLang="en-US" sz="2000" kern="0" dirty="0">
                <a:solidFill>
                  <a:schemeClr val="bg1">
                    <a:lumMod val="50000"/>
                  </a:schemeClr>
                </a:solidFill>
                <a:latin typeface="微软雅黑"/>
                <a:ea typeface="微软雅黑"/>
              </a:rPr>
              <a:t>有两种加窗方法，其中，将不加窗并且无重叠数据段平均所得的周期图称为</a:t>
            </a:r>
            <a:r>
              <a:rPr lang="en-US" altLang="zh-CN" sz="2000" kern="0" dirty="0">
                <a:solidFill>
                  <a:schemeClr val="bg1">
                    <a:lumMod val="50000"/>
                  </a:schemeClr>
                </a:solidFill>
                <a:latin typeface="微软雅黑"/>
                <a:ea typeface="微软雅黑"/>
              </a:rPr>
              <a:t>Bartlett</a:t>
            </a:r>
            <a:r>
              <a:rPr lang="zh-CN" altLang="en-US" sz="2000" kern="0" dirty="0">
                <a:solidFill>
                  <a:schemeClr val="bg1">
                    <a:lumMod val="50000"/>
                  </a:schemeClr>
                </a:solidFill>
                <a:latin typeface="微软雅黑"/>
                <a:ea typeface="微软雅黑"/>
              </a:rPr>
              <a:t>周期图 </a:t>
            </a:r>
            <a:r>
              <a:rPr lang="zh-CN" altLang="en-US" sz="2000" kern="0" dirty="0">
                <a:solidFill>
                  <a:srgbClr val="0093B0">
                    <a:lumMod val="50000"/>
                  </a:srgbClr>
                </a:solidFill>
                <a:latin typeface="微软雅黑"/>
                <a:ea typeface="微软雅黑"/>
              </a:rPr>
              <a:t>。将加窗并且有重叠数据段平均所得的周期图称为</a:t>
            </a:r>
            <a:r>
              <a:rPr lang="en-US" altLang="zh-CN" sz="2000" kern="0" dirty="0">
                <a:solidFill>
                  <a:srgbClr val="0093B0">
                    <a:lumMod val="50000"/>
                  </a:srgbClr>
                </a:solidFill>
                <a:latin typeface="微软雅黑"/>
                <a:ea typeface="微软雅黑"/>
              </a:rPr>
              <a:t>Welch</a:t>
            </a:r>
            <a:r>
              <a:rPr lang="zh-CN" altLang="en-US" sz="2000" kern="0" dirty="0">
                <a:solidFill>
                  <a:srgbClr val="0093B0">
                    <a:lumMod val="50000"/>
                  </a:srgbClr>
                </a:solidFill>
                <a:latin typeface="微软雅黑"/>
                <a:ea typeface="微软雅黑"/>
              </a:rPr>
              <a:t>周期图。无论哪种方法分段越多越好。</a:t>
            </a:r>
            <a:endParaRPr lang="en-US" altLang="zh-CN" sz="2000" kern="0" dirty="0">
              <a:solidFill>
                <a:srgbClr val="0093B0">
                  <a:lumMod val="50000"/>
                </a:srgbClr>
              </a:solidFill>
              <a:latin typeface="微软雅黑"/>
              <a:ea typeface="微软雅黑"/>
            </a:endParaRPr>
          </a:p>
          <a:p>
            <a:pPr marL="450850" indent="-450850">
              <a:lnSpc>
                <a:spcPct val="200000"/>
              </a:lnSpc>
              <a:buFont typeface="Wingdings" pitchFamily="2" charset="2"/>
              <a:buChar char="p"/>
            </a:pPr>
            <a:r>
              <a:rPr lang="zh-CN" altLang="en-US" sz="2000" kern="0" dirty="0">
                <a:solidFill>
                  <a:srgbClr val="C00000"/>
                </a:solidFill>
                <a:latin typeface="微软雅黑"/>
                <a:ea typeface="微软雅黑"/>
              </a:rPr>
              <a:t>建议：</a:t>
            </a:r>
            <a:r>
              <a:rPr lang="en-US" altLang="zh-CN" sz="2000" i="1" kern="0" dirty="0">
                <a:solidFill>
                  <a:schemeClr val="bg1">
                    <a:lumMod val="50000"/>
                  </a:schemeClr>
                </a:solidFill>
                <a:latin typeface="Times New Roman" pitchFamily="18" charset="0"/>
                <a:ea typeface="微软雅黑"/>
                <a:cs typeface="Times New Roman" pitchFamily="18" charset="0"/>
              </a:rPr>
              <a:t>N</a:t>
            </a:r>
            <a:r>
              <a:rPr lang="zh-CN" altLang="en-US" sz="2000" kern="0" dirty="0">
                <a:solidFill>
                  <a:schemeClr val="bg1">
                    <a:lumMod val="50000"/>
                  </a:schemeClr>
                </a:solidFill>
                <a:latin typeface="Times New Roman" pitchFamily="18" charset="0"/>
                <a:ea typeface="微软雅黑"/>
                <a:cs typeface="Times New Roman" pitchFamily="18" charset="0"/>
              </a:rPr>
              <a:t>和</a:t>
            </a:r>
            <a:r>
              <a:rPr lang="en-US" altLang="zh-CN" sz="2000" i="1" kern="0" dirty="0">
                <a:solidFill>
                  <a:schemeClr val="bg1">
                    <a:lumMod val="50000"/>
                  </a:schemeClr>
                </a:solidFill>
                <a:latin typeface="Times New Roman" pitchFamily="18" charset="0"/>
                <a:ea typeface="微软雅黑"/>
                <a:cs typeface="Times New Roman" pitchFamily="18" charset="0"/>
              </a:rPr>
              <a:t>M</a:t>
            </a:r>
            <a:r>
              <a:rPr lang="zh-CN" altLang="en-US" sz="2000" kern="0" dirty="0">
                <a:solidFill>
                  <a:schemeClr val="bg1">
                    <a:lumMod val="50000"/>
                  </a:schemeClr>
                </a:solidFill>
                <a:latin typeface="Times New Roman" pitchFamily="18" charset="0"/>
                <a:ea typeface="微软雅黑"/>
                <a:cs typeface="Times New Roman" pitchFamily="18" charset="0"/>
              </a:rPr>
              <a:t>间的关系最好选择满足</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相关图处理：</a:t>
            </a:r>
            <a:r>
              <a:rPr lang="zh-CN" altLang="en-US" sz="2000" kern="0" dirty="0">
                <a:solidFill>
                  <a:srgbClr val="0093B0">
                    <a:lumMod val="50000"/>
                  </a:srgbClr>
                </a:solidFill>
                <a:latin typeface="微软雅黑"/>
                <a:ea typeface="微软雅黑"/>
              </a:rPr>
              <a:t>最大延迟</a:t>
            </a:r>
            <a:r>
              <a:rPr lang="en-US" altLang="zh-CN" sz="2000" i="1" kern="0" dirty="0">
                <a:solidFill>
                  <a:srgbClr val="0093B0">
                    <a:lumMod val="50000"/>
                  </a:srgbClr>
                </a:solidFill>
                <a:latin typeface="Times New Roman" pitchFamily="18" charset="0"/>
                <a:ea typeface="微软雅黑"/>
                <a:cs typeface="Times New Roman" pitchFamily="18" charset="0"/>
              </a:rPr>
              <a:t>L</a:t>
            </a:r>
            <a:r>
              <a:rPr lang="zh-CN" altLang="en-US" sz="2000" kern="0" dirty="0">
                <a:solidFill>
                  <a:srgbClr val="0093B0">
                    <a:lumMod val="50000"/>
                  </a:srgbClr>
                </a:solidFill>
                <a:latin typeface="微软雅黑"/>
                <a:ea typeface="微软雅黑"/>
              </a:rPr>
              <a:t>尽可能大</a:t>
            </a:r>
            <a:r>
              <a:rPr lang="zh-CN" altLang="en-US" sz="2000" kern="0" dirty="0">
                <a:solidFill>
                  <a:srgbClr val="0093B0">
                    <a:lumMod val="50000"/>
                  </a:srgbClr>
                </a:solidFill>
                <a:latin typeface="Times New Roman" pitchFamily="18" charset="0"/>
                <a:ea typeface="微软雅黑"/>
                <a:cs typeface="Times New Roman" pitchFamily="18" charset="0"/>
              </a:rPr>
              <a:t>，最大延迟选择应满足 </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功率谱密度的估计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期望与方差</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3" name="对象 32"/>
          <p:cNvGraphicFramePr>
            <a:graphicFrameLocks noChangeAspect="1"/>
          </p:cNvGraphicFramePr>
          <p:nvPr>
            <p:extLst>
              <p:ext uri="{D42A27DB-BD31-4B8C-83A1-F6EECF244321}">
                <p14:modId xmlns:p14="http://schemas.microsoft.com/office/powerpoint/2010/main" val="1947215210"/>
              </p:ext>
            </p:extLst>
          </p:nvPr>
        </p:nvGraphicFramePr>
        <p:xfrm>
          <a:off x="5087322" y="2355726"/>
          <a:ext cx="868332" cy="360040"/>
        </p:xfrm>
        <a:graphic>
          <a:graphicData uri="http://schemas.openxmlformats.org/presentationml/2006/ole">
            <mc:AlternateContent xmlns:mc="http://schemas.openxmlformats.org/markup-compatibility/2006">
              <mc:Choice xmlns:v="urn:schemas-microsoft-com:vml" Requires="v">
                <p:oleObj name="公式" r:id="rId3" imgW="520474" imgH="215806" progId="Equation.3">
                  <p:embed/>
                </p:oleObj>
              </mc:Choice>
              <mc:Fallback>
                <p:oleObj name="公式" r:id="rId3" imgW="520474" imgH="215806"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7322" y="2355726"/>
                        <a:ext cx="868332" cy="360040"/>
                      </a:xfrm>
                      <a:prstGeom prst="rect">
                        <a:avLst/>
                      </a:prstGeom>
                      <a:noFill/>
                    </p:spPr>
                  </p:pic>
                </p:oleObj>
              </mc:Fallback>
            </mc:AlternateContent>
          </a:graphicData>
        </a:graphic>
      </p:graphicFrame>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6" name="对象 35"/>
          <p:cNvGraphicFramePr>
            <a:graphicFrameLocks noChangeAspect="1"/>
          </p:cNvGraphicFramePr>
          <p:nvPr>
            <p:extLst>
              <p:ext uri="{D42A27DB-BD31-4B8C-83A1-F6EECF244321}">
                <p14:modId xmlns:p14="http://schemas.microsoft.com/office/powerpoint/2010/main" val="3818210134"/>
              </p:ext>
            </p:extLst>
          </p:nvPr>
        </p:nvGraphicFramePr>
        <p:xfrm>
          <a:off x="7236296" y="2898350"/>
          <a:ext cx="914344" cy="334516"/>
        </p:xfrm>
        <a:graphic>
          <a:graphicData uri="http://schemas.openxmlformats.org/presentationml/2006/ole">
            <mc:AlternateContent xmlns:mc="http://schemas.openxmlformats.org/markup-compatibility/2006">
              <mc:Choice xmlns:v="urn:schemas-microsoft-com:vml" Requires="v">
                <p:oleObj name="公式" r:id="rId5" imgW="520474" imgH="190417" progId="Equation.3">
                  <p:embed/>
                </p:oleObj>
              </mc:Choice>
              <mc:Fallback>
                <p:oleObj name="公式" r:id="rId5" imgW="520474" imgH="190417"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6296" y="2898350"/>
                        <a:ext cx="914344" cy="334516"/>
                      </a:xfrm>
                      <a:prstGeom prst="rect">
                        <a:avLst/>
                      </a:prstGeom>
                      <a:noFill/>
                    </p:spPr>
                  </p:pic>
                </p:oleObj>
              </mc:Fallback>
            </mc:AlternateContent>
          </a:graphicData>
        </a:graphic>
      </p:graphicFrame>
    </p:spTree>
    <p:extLst>
      <p:ext uri="{BB962C8B-B14F-4D97-AF65-F5344CB8AC3E}">
        <p14:creationId xmlns:p14="http://schemas.microsoft.com/office/powerpoint/2010/main" val="357371292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144297" cy="2400657"/>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思路：</a:t>
            </a:r>
            <a:r>
              <a:rPr lang="zh-CN" altLang="en-US" sz="2000" kern="0" dirty="0">
                <a:solidFill>
                  <a:srgbClr val="0093B0">
                    <a:lumMod val="50000"/>
                  </a:srgbClr>
                </a:solidFill>
                <a:latin typeface="微软雅黑"/>
                <a:ea typeface="微软雅黑"/>
              </a:rPr>
              <a:t>为了提高处理速度，功率谱密度估计时大量使用</a:t>
            </a:r>
            <a:r>
              <a:rPr lang="en-US" altLang="zh-CN" sz="2000" kern="0" dirty="0">
                <a:solidFill>
                  <a:srgbClr val="0093B0">
                    <a:lumMod val="50000"/>
                  </a:srgbClr>
                </a:solidFill>
                <a:latin typeface="微软雅黑"/>
                <a:ea typeface="微软雅黑"/>
              </a:rPr>
              <a:t>FFT</a:t>
            </a:r>
            <a:r>
              <a:rPr lang="zh-CN" altLang="en-US" sz="2000" kern="0" dirty="0">
                <a:solidFill>
                  <a:srgbClr val="0093B0">
                    <a:lumMod val="50000"/>
                  </a:srgbClr>
                </a:solidFill>
                <a:latin typeface="微软雅黑"/>
                <a:ea typeface="微软雅黑"/>
              </a:rPr>
              <a:t>运算来实现</a:t>
            </a:r>
            <a:r>
              <a:rPr lang="en-US" altLang="zh-CN" sz="2000" kern="0" dirty="0">
                <a:solidFill>
                  <a:srgbClr val="0093B0">
                    <a:lumMod val="50000"/>
                  </a:srgbClr>
                </a:solidFill>
                <a:latin typeface="微软雅黑"/>
                <a:ea typeface="微软雅黑"/>
              </a:rPr>
              <a:t>DFT</a:t>
            </a:r>
            <a:r>
              <a:rPr lang="zh-CN" altLang="en-US" sz="2000" kern="0" dirty="0">
                <a:solidFill>
                  <a:srgbClr val="0093B0">
                    <a:lumMod val="50000"/>
                  </a:srgbClr>
                </a:solidFill>
                <a:latin typeface="微软雅黑"/>
                <a:ea typeface="微软雅黑"/>
              </a:rPr>
              <a:t>。 同时为了保证离散观测量能够不失真地反映连续随机过程的基本特征，需要合理调整采样周期和</a:t>
            </a:r>
            <a:r>
              <a:rPr lang="en-US" altLang="zh-CN" sz="2000" kern="0" dirty="0">
                <a:solidFill>
                  <a:srgbClr val="0093B0">
                    <a:lumMod val="50000"/>
                  </a:srgbClr>
                </a:solidFill>
                <a:latin typeface="微软雅黑"/>
                <a:ea typeface="微软雅黑"/>
              </a:rPr>
              <a:t>FFT</a:t>
            </a:r>
            <a:r>
              <a:rPr lang="zh-CN" altLang="en-US" sz="2000" kern="0" dirty="0">
                <a:solidFill>
                  <a:srgbClr val="0093B0">
                    <a:lumMod val="50000"/>
                  </a:srgbClr>
                </a:solidFill>
                <a:latin typeface="微软雅黑"/>
                <a:ea typeface="微软雅黑"/>
              </a:rPr>
              <a:t>变换的采样</a:t>
            </a:r>
            <a:r>
              <a:rPr lang="zh-CN" altLang="en-US" sz="2000" kern="0" dirty="0">
                <a:solidFill>
                  <a:srgbClr val="0093B0">
                    <a:lumMod val="50000"/>
                  </a:srgbClr>
                </a:solidFill>
                <a:latin typeface="Times New Roman" pitchFamily="18" charset="0"/>
                <a:ea typeface="微软雅黑"/>
                <a:cs typeface="Times New Roman" pitchFamily="18" charset="0"/>
              </a:rPr>
              <a:t>点数</a:t>
            </a:r>
            <a:r>
              <a:rPr lang="en-US" altLang="zh-CN" sz="2000" i="1" kern="0" dirty="0" err="1">
                <a:solidFill>
                  <a:srgbClr val="0093B0">
                    <a:lumMod val="50000"/>
                  </a:srgbClr>
                </a:solidFill>
                <a:latin typeface="Times New Roman" pitchFamily="18" charset="0"/>
                <a:ea typeface="微软雅黑"/>
                <a:cs typeface="Times New Roman" pitchFamily="18" charset="0"/>
              </a:rPr>
              <a:t>N</a:t>
            </a:r>
            <a:r>
              <a:rPr lang="en-US" altLang="zh-CN" sz="2000" kern="0" baseline="-25000" dirty="0" err="1">
                <a:solidFill>
                  <a:srgbClr val="0093B0">
                    <a:lumMod val="50000"/>
                  </a:srgbClr>
                </a:solidFill>
                <a:latin typeface="Times New Roman" pitchFamily="18" charset="0"/>
                <a:ea typeface="微软雅黑"/>
                <a:cs typeface="Times New Roman" pitchFamily="18" charset="0"/>
              </a:rPr>
              <a:t>p</a:t>
            </a:r>
            <a:r>
              <a:rPr lang="zh-CN" altLang="en-US" sz="2000" kern="0" dirty="0">
                <a:solidFill>
                  <a:srgbClr val="0093B0">
                    <a:lumMod val="50000"/>
                  </a:srgbClr>
                </a:solidFill>
                <a:latin typeface="Times New Roman" pitchFamily="18" charset="0"/>
                <a:ea typeface="微软雅黑"/>
                <a:cs typeface="Times New Roman" pitchFamily="18" charset="0"/>
              </a:rPr>
              <a:t>。</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基本参数</a:t>
            </a:r>
            <a:r>
              <a:rPr lang="zh-CN" altLang="en-US" sz="2000" kern="0" dirty="0">
                <a:solidFill>
                  <a:srgbClr val="0093B0">
                    <a:lumMod val="50000"/>
                  </a:srgbClr>
                </a:solidFill>
                <a:latin typeface="Times New Roman" pitchFamily="18" charset="0"/>
                <a:ea typeface="微软雅黑"/>
                <a:cs typeface="Times New Roman" pitchFamily="18" charset="0"/>
              </a:rPr>
              <a:t>：如果每段或每个观测区间 能够观测</a:t>
            </a:r>
            <a:r>
              <a:rPr lang="en-US" altLang="zh-CN" sz="2000" i="1" kern="0" dirty="0">
                <a:solidFill>
                  <a:srgbClr val="0093B0">
                    <a:lumMod val="50000"/>
                  </a:srgbClr>
                </a:solidFill>
                <a:latin typeface="Times New Roman" pitchFamily="18" charset="0"/>
                <a:ea typeface="微软雅黑"/>
                <a:cs typeface="Times New Roman" pitchFamily="18" charset="0"/>
              </a:rPr>
              <a:t>N</a:t>
            </a:r>
            <a:r>
              <a:rPr lang="zh-CN" altLang="en-US" sz="2000" kern="0" dirty="0">
                <a:solidFill>
                  <a:srgbClr val="0093B0">
                    <a:lumMod val="50000"/>
                  </a:srgbClr>
                </a:solidFill>
                <a:latin typeface="Times New Roman" pitchFamily="18" charset="0"/>
                <a:ea typeface="微软雅黑"/>
                <a:cs typeface="Times New Roman" pitchFamily="18" charset="0"/>
              </a:rPr>
              <a:t>个采样点，利用</a:t>
            </a:r>
            <a:r>
              <a:rPr lang="en-US" altLang="zh-CN" sz="2000" i="1" kern="0" dirty="0" err="1">
                <a:solidFill>
                  <a:srgbClr val="0093B0">
                    <a:lumMod val="50000"/>
                  </a:srgbClr>
                </a:solidFill>
                <a:latin typeface="Times New Roman" pitchFamily="18" charset="0"/>
                <a:ea typeface="微软雅黑"/>
                <a:cs typeface="Times New Roman" pitchFamily="18" charset="0"/>
              </a:rPr>
              <a:t>N</a:t>
            </a:r>
            <a:r>
              <a:rPr lang="en-US" altLang="zh-CN" sz="2000" i="1" kern="0" baseline="-25000" dirty="0" err="1">
                <a:solidFill>
                  <a:srgbClr val="0093B0">
                    <a:lumMod val="50000"/>
                  </a:srgbClr>
                </a:solidFill>
                <a:latin typeface="Times New Roman" pitchFamily="18" charset="0"/>
                <a:ea typeface="微软雅黑"/>
                <a:cs typeface="Times New Roman" pitchFamily="18" charset="0"/>
              </a:rPr>
              <a:t>p</a:t>
            </a:r>
            <a:r>
              <a:rPr lang="zh-CN" altLang="en-US" sz="2000" kern="0" dirty="0">
                <a:solidFill>
                  <a:srgbClr val="0093B0">
                    <a:lumMod val="50000"/>
                  </a:srgbClr>
                </a:solidFill>
                <a:latin typeface="Times New Roman" pitchFamily="18" charset="0"/>
                <a:ea typeface="微软雅黑"/>
                <a:cs typeface="Times New Roman" pitchFamily="18" charset="0"/>
              </a:rPr>
              <a:t>点</a:t>
            </a:r>
            <a:r>
              <a:rPr lang="en-US" altLang="zh-CN" sz="2000" kern="0" dirty="0">
                <a:solidFill>
                  <a:srgbClr val="0093B0">
                    <a:lumMod val="50000"/>
                  </a:srgbClr>
                </a:solidFill>
                <a:latin typeface="Times New Roman" pitchFamily="18" charset="0"/>
                <a:ea typeface="微软雅黑"/>
                <a:cs typeface="Times New Roman" pitchFamily="18" charset="0"/>
              </a:rPr>
              <a:t>FFT</a:t>
            </a:r>
            <a:r>
              <a:rPr lang="zh-CN" altLang="en-US" sz="2000" kern="0" dirty="0">
                <a:solidFill>
                  <a:srgbClr val="0093B0">
                    <a:lumMod val="50000"/>
                  </a:srgbClr>
                </a:solidFill>
                <a:latin typeface="Times New Roman" pitchFamily="18" charset="0"/>
                <a:ea typeface="微软雅黑"/>
                <a:cs typeface="Times New Roman" pitchFamily="18" charset="0"/>
              </a:rPr>
              <a:t>处理，能够产生</a:t>
            </a:r>
            <a:r>
              <a:rPr lang="en-US" altLang="zh-CN" sz="2000" i="1" kern="0" dirty="0" err="1">
                <a:solidFill>
                  <a:srgbClr val="0093B0">
                    <a:lumMod val="50000"/>
                  </a:srgbClr>
                </a:solidFill>
                <a:latin typeface="Times New Roman" pitchFamily="18" charset="0"/>
                <a:ea typeface="微软雅黑"/>
                <a:cs typeface="Times New Roman" pitchFamily="18" charset="0"/>
              </a:rPr>
              <a:t>N</a:t>
            </a:r>
            <a:r>
              <a:rPr lang="en-US" altLang="zh-CN" sz="2000" i="1" kern="0" baseline="-25000" dirty="0" err="1">
                <a:solidFill>
                  <a:srgbClr val="0093B0">
                    <a:lumMod val="50000"/>
                  </a:srgbClr>
                </a:solidFill>
                <a:latin typeface="Times New Roman" pitchFamily="18" charset="0"/>
                <a:ea typeface="微软雅黑"/>
                <a:cs typeface="Times New Roman" pitchFamily="18" charset="0"/>
              </a:rPr>
              <a:t>p</a:t>
            </a:r>
            <a:r>
              <a:rPr lang="zh-CN" altLang="en-US" sz="2000" kern="0" dirty="0">
                <a:solidFill>
                  <a:srgbClr val="0093B0">
                    <a:lumMod val="50000"/>
                  </a:srgbClr>
                </a:solidFill>
                <a:latin typeface="Times New Roman" pitchFamily="18" charset="0"/>
                <a:ea typeface="微软雅黑"/>
                <a:cs typeface="Times New Roman" pitchFamily="18" charset="0"/>
              </a:rPr>
              <a:t>个频率采样值：</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功率谱密度的估计</a:t>
            </a:r>
            <a:r>
              <a:rPr lang="en-US" altLang="zh-CN" sz="2000" b="1" dirty="0">
                <a:solidFill>
                  <a:srgbClr val="C00000"/>
                </a:solidFill>
                <a:latin typeface="微软雅黑"/>
                <a:ea typeface="微软雅黑"/>
              </a:rPr>
              <a:t>—— PSD</a:t>
            </a:r>
            <a:r>
              <a:rPr lang="zh-CN" altLang="en-US" sz="2000" b="1" dirty="0">
                <a:solidFill>
                  <a:srgbClr val="C00000"/>
                </a:solidFill>
                <a:latin typeface="微软雅黑"/>
                <a:ea typeface="微软雅黑"/>
              </a:rPr>
              <a:t>的实现</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61509321"/>
              </p:ext>
            </p:extLst>
          </p:nvPr>
        </p:nvGraphicFramePr>
        <p:xfrm>
          <a:off x="5508104" y="2633688"/>
          <a:ext cx="1550419" cy="586134"/>
        </p:xfrm>
        <a:graphic>
          <a:graphicData uri="http://schemas.openxmlformats.org/presentationml/2006/ole">
            <mc:AlternateContent xmlns:mc="http://schemas.openxmlformats.org/markup-compatibility/2006">
              <mc:Choice xmlns:v="urn:schemas-microsoft-com:vml" Requires="v">
                <p:oleObj name="公式" r:id="rId3" imgW="1040948" imgH="393529" progId="Equation.3">
                  <p:embed/>
                </p:oleObj>
              </mc:Choice>
              <mc:Fallback>
                <p:oleObj name="公式" r:id="rId3" imgW="1040948" imgH="393529"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4" y="2633688"/>
                        <a:ext cx="1550419" cy="586134"/>
                      </a:xfrm>
                      <a:prstGeom prst="rect">
                        <a:avLst/>
                      </a:prstGeom>
                      <a:noFill/>
                    </p:spPr>
                  </p:pic>
                </p:oleObj>
              </mc:Fallback>
            </mc:AlternateContent>
          </a:graphicData>
        </a:graphic>
      </p:graphicFrame>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 name="对象 27"/>
          <p:cNvGraphicFramePr>
            <a:graphicFrameLocks noChangeAspect="1"/>
          </p:cNvGraphicFramePr>
          <p:nvPr>
            <p:extLst>
              <p:ext uri="{D42A27DB-BD31-4B8C-83A1-F6EECF244321}">
                <p14:modId xmlns:p14="http://schemas.microsoft.com/office/powerpoint/2010/main" val="3540318106"/>
              </p:ext>
            </p:extLst>
          </p:nvPr>
        </p:nvGraphicFramePr>
        <p:xfrm>
          <a:off x="877336" y="3135276"/>
          <a:ext cx="4414744" cy="1740730"/>
        </p:xfrm>
        <a:graphic>
          <a:graphicData uri="http://schemas.openxmlformats.org/presentationml/2006/ole">
            <mc:AlternateContent xmlns:mc="http://schemas.openxmlformats.org/markup-compatibility/2006">
              <mc:Choice xmlns:v="urn:schemas-microsoft-com:vml" Requires="v">
                <p:oleObj name="Visio" r:id="rId5" imgW="2673096" imgH="1088136" progId="Visio.Drawing.11">
                  <p:embed/>
                </p:oleObj>
              </mc:Choice>
              <mc:Fallback>
                <p:oleObj name="Visio" r:id="rId5" imgW="2673096" imgH="1088136" progId="Visio.Drawing.11">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b="3313"/>
                      <a:stretch>
                        <a:fillRect/>
                      </a:stretch>
                    </p:blipFill>
                    <p:spPr bwMode="auto">
                      <a:xfrm>
                        <a:off x="877336" y="3135276"/>
                        <a:ext cx="4414744" cy="1740730"/>
                      </a:xfrm>
                      <a:prstGeom prst="rect">
                        <a:avLst/>
                      </a:prstGeom>
                      <a:noFill/>
                    </p:spPr>
                  </p:pic>
                </p:oleObj>
              </mc:Fallback>
            </mc:AlternateContent>
          </a:graphicData>
        </a:graphic>
      </p:graphicFrame>
      <p:sp>
        <p:nvSpPr>
          <p:cNvPr id="30" name="矩形 29"/>
          <p:cNvSpPr/>
          <p:nvPr/>
        </p:nvSpPr>
        <p:spPr>
          <a:xfrm>
            <a:off x="5364088" y="3212271"/>
            <a:ext cx="3024336" cy="1477328"/>
          </a:xfrm>
          <a:prstGeom prst="rect">
            <a:avLst/>
          </a:prstGeom>
        </p:spPr>
        <p:txBody>
          <a:bodyPr wrap="square">
            <a:spAutoFit/>
          </a:bodyPr>
          <a:lstStyle/>
          <a:p>
            <a:pPr marL="450850" lvl="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参数调整</a:t>
            </a:r>
            <a:r>
              <a:rPr lang="zh-CN" altLang="en-US" sz="2000" kern="0" dirty="0">
                <a:solidFill>
                  <a:srgbClr val="0093B0">
                    <a:lumMod val="50000"/>
                  </a:srgbClr>
                </a:solidFill>
                <a:latin typeface="Times New Roman" pitchFamily="18" charset="0"/>
                <a:ea typeface="微软雅黑"/>
                <a:cs typeface="Times New Roman" pitchFamily="18" charset="0"/>
              </a:rPr>
              <a:t>：根据时频域采样定理调整参数，避免时频域混叠。</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342322794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144297" cy="4247317"/>
          </a:xfrm>
          <a:prstGeom prst="rect">
            <a:avLst/>
          </a:prstGeom>
          <a:ln>
            <a:noFill/>
          </a:ln>
        </p:spPr>
        <p:txBody>
          <a:bodyPr wrap="square">
            <a:spAutoFit/>
          </a:bodyPr>
          <a:lstStyle/>
          <a:p>
            <a:pPr marL="450850" indent="-450850">
              <a:lnSpc>
                <a:spcPct val="150000"/>
              </a:lnSpc>
              <a:buFont typeface="Wingdings" pitchFamily="2" charset="2"/>
              <a:buChar char="p"/>
            </a:pPr>
            <a:r>
              <a:rPr lang="en-US" altLang="zh-CN" sz="2000" kern="0" dirty="0">
                <a:solidFill>
                  <a:srgbClr val="C00000"/>
                </a:solidFill>
                <a:latin typeface="微软雅黑"/>
                <a:ea typeface="微软雅黑"/>
              </a:rPr>
              <a:t>Welch</a:t>
            </a:r>
            <a:r>
              <a:rPr lang="zh-CN" altLang="en-US" sz="2000" kern="0" dirty="0">
                <a:solidFill>
                  <a:srgbClr val="C00000"/>
                </a:solidFill>
                <a:latin typeface="微软雅黑"/>
                <a:ea typeface="微软雅黑"/>
              </a:rPr>
              <a:t>周期图方法（直接法） </a:t>
            </a:r>
            <a:endParaRPr lang="en-US" altLang="zh-CN" sz="2000" kern="0" dirty="0">
              <a:solidFill>
                <a:srgbClr val="C00000"/>
              </a:solidFill>
              <a:latin typeface="微软雅黑"/>
              <a:ea typeface="微软雅黑"/>
            </a:endParaRPr>
          </a:p>
          <a:p>
            <a:pPr>
              <a:lnSpc>
                <a:spcPct val="150000"/>
              </a:lnSpc>
            </a:pPr>
            <a:r>
              <a:rPr lang="zh-CN" altLang="en-US" sz="2000" kern="0" dirty="0">
                <a:latin typeface="微软雅黑"/>
                <a:ea typeface="微软雅黑"/>
              </a:rPr>
              <a:t>     </a:t>
            </a:r>
            <a:r>
              <a:rPr lang="en-US" altLang="zh-CN" sz="2000" kern="0" dirty="0">
                <a:latin typeface="微软雅黑"/>
                <a:ea typeface="微软雅黑"/>
              </a:rPr>
              <a:t>1.</a:t>
            </a:r>
            <a:r>
              <a:rPr lang="zh-CN" altLang="en-US" sz="2000" kern="0" dirty="0">
                <a:latin typeface="微软雅黑"/>
                <a:ea typeface="微软雅黑"/>
              </a:rPr>
              <a:t>采集</a:t>
            </a:r>
            <a:r>
              <a:rPr lang="en-US" altLang="zh-CN" sz="2000" kern="0" dirty="0">
                <a:latin typeface="微软雅黑"/>
                <a:ea typeface="微软雅黑"/>
              </a:rPr>
              <a:t>N</a:t>
            </a:r>
            <a:r>
              <a:rPr lang="zh-CN" altLang="en-US" sz="2000" kern="0" dirty="0">
                <a:latin typeface="微软雅黑"/>
                <a:ea typeface="微软雅黑"/>
              </a:rPr>
              <a:t>个</a:t>
            </a:r>
            <a:r>
              <a:rPr lang="en-US" altLang="zh-CN" sz="2000" kern="0" dirty="0">
                <a:latin typeface="微软雅黑"/>
                <a:ea typeface="微软雅黑"/>
              </a:rPr>
              <a:t>X(n) </a:t>
            </a:r>
            <a:r>
              <a:rPr lang="zh-CN" altLang="en-US" sz="2000" kern="0" dirty="0">
                <a:latin typeface="微软雅黑"/>
                <a:ea typeface="微软雅黑"/>
              </a:rPr>
              <a:t>样本；</a:t>
            </a:r>
          </a:p>
          <a:p>
            <a:pPr>
              <a:lnSpc>
                <a:spcPct val="150000"/>
              </a:lnSpc>
            </a:pPr>
            <a:r>
              <a:rPr lang="zh-CN" altLang="en-US" sz="2000" kern="0" dirty="0">
                <a:latin typeface="微软雅黑"/>
                <a:ea typeface="微软雅黑"/>
              </a:rPr>
              <a:t>     </a:t>
            </a:r>
            <a:r>
              <a:rPr lang="en-US" altLang="zh-CN" sz="2000" kern="0" dirty="0">
                <a:latin typeface="微软雅黑"/>
                <a:ea typeface="微软雅黑"/>
              </a:rPr>
              <a:t>2.</a:t>
            </a:r>
            <a:r>
              <a:rPr lang="zh-CN" altLang="en-US" sz="2000" kern="0" dirty="0">
                <a:latin typeface="微软雅黑"/>
                <a:ea typeface="微软雅黑"/>
              </a:rPr>
              <a:t>选择分段和重叠方案（建议</a:t>
            </a:r>
            <a:r>
              <a:rPr lang="en-US" altLang="zh-CN" sz="2000" kern="0" dirty="0">
                <a:latin typeface="微软雅黑"/>
                <a:ea typeface="微软雅黑"/>
              </a:rPr>
              <a:t>50%</a:t>
            </a:r>
            <a:r>
              <a:rPr lang="zh-CN" altLang="en-US" sz="2000" kern="0" dirty="0">
                <a:latin typeface="微软雅黑"/>
                <a:ea typeface="微软雅黑"/>
              </a:rPr>
              <a:t>重叠） ；</a:t>
            </a:r>
          </a:p>
          <a:p>
            <a:pPr>
              <a:lnSpc>
                <a:spcPct val="150000"/>
              </a:lnSpc>
            </a:pPr>
            <a:r>
              <a:rPr lang="zh-CN" altLang="en-US" sz="2000" kern="0" dirty="0">
                <a:latin typeface="微软雅黑"/>
                <a:ea typeface="微软雅黑"/>
              </a:rPr>
              <a:t>     </a:t>
            </a:r>
            <a:r>
              <a:rPr lang="en-US" altLang="zh-CN" sz="2000" kern="0" dirty="0">
                <a:latin typeface="微软雅黑"/>
                <a:ea typeface="微软雅黑"/>
              </a:rPr>
              <a:t>3.</a:t>
            </a:r>
            <a:r>
              <a:rPr lang="zh-CN" altLang="en-US" sz="2000" kern="0" dirty="0">
                <a:latin typeface="微软雅黑"/>
                <a:ea typeface="微软雅黑"/>
              </a:rPr>
              <a:t>选择并应用一个窗函数（建议使用汉宁窗）； </a:t>
            </a:r>
          </a:p>
          <a:p>
            <a:pPr>
              <a:lnSpc>
                <a:spcPct val="150000"/>
              </a:lnSpc>
            </a:pPr>
            <a:r>
              <a:rPr lang="zh-CN" altLang="en-US" sz="2000" kern="0" dirty="0">
                <a:latin typeface="微软雅黑"/>
                <a:ea typeface="微软雅黑"/>
              </a:rPr>
              <a:t>     </a:t>
            </a:r>
            <a:r>
              <a:rPr lang="en-US" altLang="zh-CN" sz="2000" kern="0" dirty="0">
                <a:latin typeface="微软雅黑"/>
                <a:ea typeface="微软雅黑"/>
              </a:rPr>
              <a:t>4.</a:t>
            </a:r>
            <a:r>
              <a:rPr lang="zh-CN" altLang="en-US" sz="2000" kern="0" dirty="0">
                <a:latin typeface="微软雅黑"/>
                <a:ea typeface="微软雅黑"/>
              </a:rPr>
              <a:t>计算</a:t>
            </a:r>
            <a:r>
              <a:rPr lang="en-US" altLang="zh-CN" sz="2000" kern="0" dirty="0">
                <a:latin typeface="微软雅黑"/>
                <a:ea typeface="微软雅黑"/>
              </a:rPr>
              <a:t>M</a:t>
            </a:r>
            <a:r>
              <a:rPr lang="zh-CN" altLang="en-US" sz="2000" kern="0" dirty="0">
                <a:latin typeface="微软雅黑"/>
                <a:ea typeface="微软雅黑"/>
              </a:rPr>
              <a:t>个离散谱的平均值。</a:t>
            </a: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加窗相关图方法（间接法）</a:t>
            </a:r>
          </a:p>
          <a:p>
            <a:pPr>
              <a:lnSpc>
                <a:spcPct val="150000"/>
              </a:lnSpc>
            </a:pPr>
            <a:r>
              <a:rPr lang="zh-CN" altLang="en-US" sz="2000" kern="0" dirty="0">
                <a:latin typeface="微软雅黑"/>
                <a:ea typeface="微软雅黑"/>
              </a:rPr>
              <a:t>     </a:t>
            </a:r>
            <a:r>
              <a:rPr lang="en-US" altLang="zh-CN" sz="2000" kern="0" dirty="0">
                <a:latin typeface="微软雅黑"/>
                <a:ea typeface="微软雅黑"/>
              </a:rPr>
              <a:t>1.</a:t>
            </a:r>
            <a:r>
              <a:rPr lang="zh-CN" altLang="en-US" sz="2000" kern="0" dirty="0">
                <a:latin typeface="微软雅黑"/>
                <a:ea typeface="微软雅黑"/>
              </a:rPr>
              <a:t>采集合适的方法计算             ；</a:t>
            </a:r>
          </a:p>
          <a:p>
            <a:pPr>
              <a:lnSpc>
                <a:spcPct val="150000"/>
              </a:lnSpc>
            </a:pPr>
            <a:r>
              <a:rPr lang="en-US" altLang="zh-CN" sz="2000" kern="0" dirty="0">
                <a:latin typeface="微软雅黑"/>
                <a:ea typeface="微软雅黑"/>
              </a:rPr>
              <a:t>     2.</a:t>
            </a:r>
            <a:r>
              <a:rPr lang="zh-CN" altLang="en-US" sz="2000" kern="0" dirty="0">
                <a:latin typeface="微软雅黑"/>
                <a:ea typeface="微软雅黑"/>
              </a:rPr>
              <a:t>构件一个</a:t>
            </a:r>
            <a:r>
              <a:rPr lang="en-US" altLang="zh-CN" sz="2000" kern="0" dirty="0">
                <a:latin typeface="Times New Roman" pitchFamily="18" charset="0"/>
                <a:ea typeface="微软雅黑"/>
                <a:cs typeface="Times New Roman" pitchFamily="18" charset="0"/>
              </a:rPr>
              <a:t>2</a:t>
            </a:r>
            <a:r>
              <a:rPr lang="en-US" altLang="zh-CN" sz="2000" i="1" kern="0" dirty="0">
                <a:latin typeface="Times New Roman" pitchFamily="18" charset="0"/>
                <a:ea typeface="微软雅黑"/>
                <a:cs typeface="Times New Roman" pitchFamily="18" charset="0"/>
              </a:rPr>
              <a:t>L</a:t>
            </a:r>
            <a:r>
              <a:rPr lang="en-US" altLang="zh-CN" sz="2000" kern="0" dirty="0">
                <a:latin typeface="Times New Roman" pitchFamily="18" charset="0"/>
                <a:ea typeface="微软雅黑"/>
                <a:cs typeface="Times New Roman" pitchFamily="18" charset="0"/>
              </a:rPr>
              <a:t>+1</a:t>
            </a:r>
            <a:r>
              <a:rPr lang="zh-CN" altLang="en-US" sz="2000" kern="0" dirty="0">
                <a:latin typeface="微软雅黑"/>
                <a:ea typeface="微软雅黑"/>
              </a:rPr>
              <a:t>长的窗；</a:t>
            </a:r>
          </a:p>
          <a:p>
            <a:pPr>
              <a:lnSpc>
                <a:spcPct val="150000"/>
              </a:lnSpc>
            </a:pPr>
            <a:r>
              <a:rPr lang="en-US" altLang="zh-CN" sz="2000" kern="0" dirty="0">
                <a:latin typeface="微软雅黑"/>
                <a:ea typeface="微软雅黑"/>
              </a:rPr>
              <a:t>     3.</a:t>
            </a:r>
            <a:r>
              <a:rPr lang="zh-CN" altLang="en-US" sz="2000" kern="0" dirty="0">
                <a:latin typeface="微软雅黑"/>
                <a:ea typeface="微软雅黑"/>
              </a:rPr>
              <a:t>利用</a:t>
            </a:r>
            <a:r>
              <a:rPr lang="en-US" altLang="zh-CN" sz="2000" kern="0" dirty="0">
                <a:latin typeface="微软雅黑"/>
                <a:ea typeface="微软雅黑"/>
              </a:rPr>
              <a:t>FFT</a:t>
            </a:r>
            <a:r>
              <a:rPr lang="zh-CN" altLang="en-US" sz="2000" kern="0" dirty="0">
                <a:latin typeface="微软雅黑"/>
                <a:ea typeface="微软雅黑"/>
              </a:rPr>
              <a:t>计算。</a:t>
            </a:r>
            <a:endParaRPr lang="zh-CN" altLang="en-US" sz="2000" kern="0" dirty="0">
              <a:solidFill>
                <a:srgbClr val="C00000"/>
              </a:solidFill>
              <a:latin typeface="微软雅黑"/>
              <a:ea typeface="微软雅黑"/>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功率谱密度的估计</a:t>
            </a:r>
            <a:r>
              <a:rPr lang="en-US" altLang="zh-CN" sz="2000" b="1" dirty="0">
                <a:solidFill>
                  <a:srgbClr val="C00000"/>
                </a:solidFill>
                <a:latin typeface="微软雅黑"/>
                <a:ea typeface="微软雅黑"/>
              </a:rPr>
              <a:t>—— PSD</a:t>
            </a:r>
            <a:r>
              <a:rPr lang="zh-CN" altLang="en-US" sz="2000" b="1" dirty="0">
                <a:solidFill>
                  <a:srgbClr val="C00000"/>
                </a:solidFill>
                <a:latin typeface="微软雅黑"/>
                <a:ea typeface="微软雅黑"/>
              </a:rPr>
              <a:t>的实现</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1352968834"/>
              </p:ext>
            </p:extLst>
          </p:nvPr>
        </p:nvGraphicFramePr>
        <p:xfrm>
          <a:off x="3403377" y="3579862"/>
          <a:ext cx="818469" cy="459171"/>
        </p:xfrm>
        <a:graphic>
          <a:graphicData uri="http://schemas.openxmlformats.org/presentationml/2006/ole">
            <mc:AlternateContent xmlns:mc="http://schemas.openxmlformats.org/markup-compatibility/2006">
              <mc:Choice xmlns:v="urn:schemas-microsoft-com:vml" Requires="v">
                <p:oleObj r:id="rId3" imgW="393359" imgH="215713" progId="Equation.3">
                  <p:embed/>
                </p:oleObj>
              </mc:Choice>
              <mc:Fallback>
                <p:oleObj r:id="rId3" imgW="393359" imgH="215713"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3377" y="3579862"/>
                        <a:ext cx="818469" cy="459171"/>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50957274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2" y="2702097"/>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8" y="2758156"/>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1" cy="676049"/>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3" y="3278161"/>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8" y="3334221"/>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3854225"/>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84308" y="3910285"/>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5</a:t>
              </a:r>
              <a:endParaRPr lang="zh-CN" altLang="en-US" sz="2400" b="1" dirty="0">
                <a:solidFill>
                  <a:srgbClr val="205867"/>
                </a:solidFill>
                <a:latin typeface="微软雅黑"/>
                <a:ea typeface="微软雅黑"/>
              </a:endParaRPr>
            </a:p>
          </p:txBody>
        </p:sp>
      </p:grpSp>
      <p:sp>
        <p:nvSpPr>
          <p:cNvPr id="54" name="Freeform 10"/>
          <p:cNvSpPr>
            <a:spLocks noChangeAspect="1"/>
          </p:cNvSpPr>
          <p:nvPr/>
        </p:nvSpPr>
        <p:spPr bwMode="auto">
          <a:xfrm>
            <a:off x="3779912" y="2126038"/>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8" y="2182098"/>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2</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572000" y="2744483"/>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概率密度和分布函数估计</a:t>
            </a:r>
          </a:p>
        </p:txBody>
      </p:sp>
      <p:sp>
        <p:nvSpPr>
          <p:cNvPr id="59" name="TextBox 58"/>
          <p:cNvSpPr txBox="1">
            <a:spLocks noChangeAspect="1"/>
          </p:cNvSpPr>
          <p:nvPr/>
        </p:nvSpPr>
        <p:spPr>
          <a:xfrm>
            <a:off x="4587179" y="3320547"/>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功率谱密度的估计</a:t>
            </a:r>
          </a:p>
        </p:txBody>
      </p:sp>
      <p:sp>
        <p:nvSpPr>
          <p:cNvPr id="60" name="TextBox 59"/>
          <p:cNvSpPr txBox="1">
            <a:spLocks noChangeAspect="1"/>
          </p:cNvSpPr>
          <p:nvPr/>
        </p:nvSpPr>
        <p:spPr>
          <a:xfrm>
            <a:off x="4587179" y="3896611"/>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时延和相位估计</a:t>
            </a:r>
          </a:p>
        </p:txBody>
      </p:sp>
      <p:sp>
        <p:nvSpPr>
          <p:cNvPr id="61" name="TextBox 60"/>
          <p:cNvSpPr txBox="1">
            <a:spLocks noChangeAspect="1"/>
          </p:cNvSpPr>
          <p:nvPr/>
        </p:nvSpPr>
        <p:spPr>
          <a:xfrm>
            <a:off x="4587180" y="2126033"/>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平均电平和功率估计</a:t>
            </a:r>
          </a:p>
        </p:txBody>
      </p:sp>
      <p:sp>
        <p:nvSpPr>
          <p:cNvPr id="4" name="矩形 3"/>
          <p:cNvSpPr/>
          <p:nvPr/>
        </p:nvSpPr>
        <p:spPr>
          <a:xfrm>
            <a:off x="683569" y="627534"/>
            <a:ext cx="7488830" cy="523220"/>
          </a:xfrm>
          <a:prstGeom prst="rect">
            <a:avLst/>
          </a:prstGeom>
        </p:spPr>
        <p:txBody>
          <a:bodyPr wrap="square">
            <a:spAutoFit/>
          </a:bodyPr>
          <a:lstStyle/>
          <a:p>
            <a:pPr algn="ctr"/>
            <a:r>
              <a:rPr lang="zh-CN" altLang="en-US" sz="2800" dirty="0">
                <a:solidFill>
                  <a:srgbClr val="C00000"/>
                </a:solidFill>
                <a:latin typeface="微软雅黑"/>
                <a:ea typeface="微软雅黑"/>
              </a:rPr>
              <a:t>第三专题（</a:t>
            </a:r>
            <a:r>
              <a:rPr lang="en-US" altLang="zh-CN" sz="2800" dirty="0">
                <a:solidFill>
                  <a:srgbClr val="C00000"/>
                </a:solidFill>
                <a:latin typeface="微软雅黑"/>
                <a:ea typeface="微软雅黑"/>
              </a:rPr>
              <a:t>2</a:t>
            </a:r>
            <a:r>
              <a:rPr lang="zh-CN" altLang="en-US" sz="2800" dirty="0">
                <a:solidFill>
                  <a:srgbClr val="C00000"/>
                </a:solidFill>
                <a:latin typeface="微软雅黑"/>
                <a:ea typeface="微软雅黑"/>
              </a:rPr>
              <a:t>）通信仿真中的参数与性能估计</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34895" y="3486373"/>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568" y="1347974"/>
            <a:ext cx="2276527" cy="3240000"/>
          </a:xfrm>
          <a:prstGeom prst="rect">
            <a:avLst/>
          </a:prstGeom>
        </p:spPr>
      </p:pic>
      <p:sp>
        <p:nvSpPr>
          <p:cNvPr id="29" name="Freeform 10"/>
          <p:cNvSpPr>
            <a:spLocks noChangeAspect="1"/>
          </p:cNvSpPr>
          <p:nvPr/>
        </p:nvSpPr>
        <p:spPr bwMode="auto">
          <a:xfrm>
            <a:off x="3779912" y="1549974"/>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30" name="组合 29"/>
          <p:cNvGrpSpPr>
            <a:grpSpLocks noChangeAspect="1"/>
          </p:cNvGrpSpPr>
          <p:nvPr/>
        </p:nvGrpSpPr>
        <p:grpSpPr>
          <a:xfrm>
            <a:off x="3884308" y="1606034"/>
            <a:ext cx="406093" cy="461665"/>
            <a:chOff x="5667375" y="791156"/>
            <a:chExt cx="594672" cy="676050"/>
          </a:xfrm>
        </p:grpSpPr>
        <p:sp>
          <p:nvSpPr>
            <p:cNvPr id="31"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33" name="TextBox 3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1</a:t>
              </a:r>
              <a:endParaRPr lang="zh-CN" altLang="en-US" sz="2400" b="1" dirty="0">
                <a:solidFill>
                  <a:srgbClr val="205867"/>
                </a:solidFill>
                <a:latin typeface="微软雅黑"/>
                <a:ea typeface="微软雅黑"/>
              </a:endParaRPr>
            </a:p>
          </p:txBody>
        </p:sp>
      </p:grpSp>
      <p:sp>
        <p:nvSpPr>
          <p:cNvPr id="34" name="TextBox 33"/>
          <p:cNvSpPr txBox="1">
            <a:spLocks noChangeAspect="1"/>
          </p:cNvSpPr>
          <p:nvPr/>
        </p:nvSpPr>
        <p:spPr>
          <a:xfrm>
            <a:off x="4587180" y="1549969"/>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仿真估计的基本概念</a:t>
            </a:r>
          </a:p>
        </p:txBody>
      </p:sp>
    </p:spTree>
    <p:extLst>
      <p:ext uri="{BB962C8B-B14F-4D97-AF65-F5344CB8AC3E}">
        <p14:creationId xmlns:p14="http://schemas.microsoft.com/office/powerpoint/2010/main" val="15815936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144297" cy="3785652"/>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研究对象：</a:t>
            </a:r>
            <a:r>
              <a:rPr lang="zh-CN" altLang="en-US" sz="2000" kern="0" dirty="0">
                <a:solidFill>
                  <a:srgbClr val="0093B0">
                    <a:lumMod val="50000"/>
                  </a:srgbClr>
                </a:solidFill>
                <a:latin typeface="Times New Roman" pitchFamily="18" charset="0"/>
                <a:ea typeface="微软雅黑"/>
                <a:cs typeface="Times New Roman" pitchFamily="18" charset="0"/>
              </a:rPr>
              <a:t>载波相位</a:t>
            </a:r>
            <a:r>
              <a:rPr lang="en-US" altLang="zh-CN" sz="2000" i="1" kern="0" dirty="0">
                <a:solidFill>
                  <a:srgbClr val="0093B0">
                    <a:lumMod val="50000"/>
                  </a:srgbClr>
                </a:solidFill>
                <a:latin typeface="Times New Roman" pitchFamily="18" charset="0"/>
                <a:ea typeface="微软雅黑"/>
                <a:cs typeface="Times New Roman" pitchFamily="18" charset="0"/>
              </a:rPr>
              <a:t>θ</a:t>
            </a:r>
            <a:r>
              <a:rPr lang="zh-CN" altLang="en-US" sz="2000" kern="0" dirty="0">
                <a:solidFill>
                  <a:srgbClr val="0093B0">
                    <a:lumMod val="50000"/>
                  </a:srgbClr>
                </a:solidFill>
                <a:latin typeface="Times New Roman" pitchFamily="18" charset="0"/>
                <a:ea typeface="微软雅黑"/>
                <a:cs typeface="Times New Roman" pitchFamily="18" charset="0"/>
              </a:rPr>
              <a:t>和波形延时</a:t>
            </a:r>
            <a:r>
              <a:rPr lang="en-US" altLang="zh-CN" sz="2000" i="1" kern="0" dirty="0">
                <a:solidFill>
                  <a:srgbClr val="0093B0">
                    <a:lumMod val="50000"/>
                  </a:srgbClr>
                </a:solidFill>
                <a:latin typeface="Times New Roman" pitchFamily="18" charset="0"/>
                <a:ea typeface="微软雅黑"/>
                <a:cs typeface="Times New Roman" pitchFamily="18" charset="0"/>
              </a:rPr>
              <a:t>τ</a:t>
            </a:r>
            <a:r>
              <a:rPr lang="zh-CN" altLang="en-US" sz="2000" kern="0" dirty="0">
                <a:solidFill>
                  <a:srgbClr val="0093B0">
                    <a:lumMod val="50000"/>
                  </a:srgbClr>
                </a:solidFill>
                <a:latin typeface="Times New Roman" pitchFamily="18" charset="0"/>
                <a:ea typeface="微软雅黑"/>
                <a:cs typeface="Times New Roman" pitchFamily="18" charset="0"/>
              </a:rPr>
              <a:t>。</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表示</a:t>
            </a:r>
            <a:r>
              <a:rPr lang="zh-CN" altLang="en-US"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chemeClr val="bg1">
                    <a:lumMod val="50000"/>
                  </a:schemeClr>
                </a:solidFill>
                <a:latin typeface="微软雅黑"/>
                <a:ea typeface="微软雅黑"/>
              </a:rPr>
              <a:t>系统输入和输出的复包络关系为：</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目的</a:t>
            </a:r>
            <a:r>
              <a:rPr lang="zh-CN" altLang="en-US" sz="2000" kern="0" dirty="0">
                <a:solidFill>
                  <a:srgbClr val="0093B0">
                    <a:lumMod val="50000"/>
                  </a:srgbClr>
                </a:solidFill>
                <a:latin typeface="Times New Roman" pitchFamily="18" charset="0"/>
                <a:ea typeface="微软雅黑"/>
                <a:cs typeface="Times New Roman" pitchFamily="18" charset="0"/>
              </a:rPr>
              <a:t>：不是为了获得 “真值”，而是 “最佳”。</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最佳：</a:t>
            </a:r>
            <a:r>
              <a:rPr lang="zh-CN" altLang="en-US" sz="2000" kern="0" dirty="0">
                <a:solidFill>
                  <a:srgbClr val="0093B0">
                    <a:lumMod val="50000"/>
                  </a:srgbClr>
                </a:solidFill>
                <a:latin typeface="Times New Roman" pitchFamily="18" charset="0"/>
                <a:ea typeface="微软雅黑"/>
                <a:cs typeface="Times New Roman" pitchFamily="18" charset="0"/>
              </a:rPr>
              <a:t>是针对某种条件或者特定标准而言，例如“最小错误概率”“最小均方误差”等。</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估计方法：</a:t>
            </a:r>
            <a:endParaRPr lang="en-US" altLang="zh-CN" sz="2000" kern="0" dirty="0">
              <a:solidFill>
                <a:srgbClr val="C00000"/>
              </a:solidFill>
              <a:latin typeface="微软雅黑"/>
              <a:ea typeface="微软雅黑"/>
            </a:endParaRPr>
          </a:p>
          <a:p>
            <a:pPr>
              <a:lnSpc>
                <a:spcPct val="150000"/>
              </a:lnSpc>
            </a:pPr>
            <a:r>
              <a:rPr lang="zh-CN" altLang="en-US" sz="2000" kern="0" dirty="0">
                <a:solidFill>
                  <a:srgbClr val="0093B0">
                    <a:lumMod val="50000"/>
                  </a:srgbClr>
                </a:solidFill>
                <a:latin typeface="微软雅黑"/>
                <a:ea typeface="微软雅黑"/>
              </a:rPr>
              <a:t>      </a:t>
            </a:r>
            <a:r>
              <a:rPr lang="en-US" altLang="zh-CN" sz="2000" kern="0" dirty="0">
                <a:solidFill>
                  <a:srgbClr val="0093B0">
                    <a:lumMod val="50000"/>
                  </a:srgbClr>
                </a:solidFill>
                <a:latin typeface="微软雅黑"/>
                <a:ea typeface="微软雅黑"/>
              </a:rPr>
              <a:t>1.</a:t>
            </a:r>
            <a:r>
              <a:rPr lang="zh-CN" altLang="en-US" sz="2000" kern="0" dirty="0">
                <a:solidFill>
                  <a:srgbClr val="0093B0">
                    <a:lumMod val="50000"/>
                  </a:srgbClr>
                </a:solidFill>
                <a:latin typeface="微软雅黑"/>
                <a:ea typeface="微软雅黑"/>
              </a:rPr>
              <a:t>无噪声情况下，采用互相关法可以精确的提取出正确的</a:t>
            </a:r>
            <a:r>
              <a:rPr lang="en-US" altLang="zh-CN" sz="2000" i="1" kern="0" dirty="0">
                <a:solidFill>
                  <a:srgbClr val="0093B0">
                    <a:lumMod val="50000"/>
                  </a:srgbClr>
                </a:solidFill>
                <a:latin typeface="Times New Roman" pitchFamily="18" charset="0"/>
                <a:ea typeface="微软雅黑"/>
                <a:cs typeface="Times New Roman" pitchFamily="18" charset="0"/>
              </a:rPr>
              <a:t>τ</a:t>
            </a:r>
            <a:r>
              <a:rPr lang="zh-CN" altLang="en-US" sz="2000" kern="0" dirty="0">
                <a:solidFill>
                  <a:srgbClr val="0093B0">
                    <a:lumMod val="50000"/>
                  </a:srgbClr>
                </a:solidFill>
                <a:latin typeface="Times New Roman" pitchFamily="18" charset="0"/>
                <a:ea typeface="微软雅黑"/>
                <a:cs typeface="Times New Roman" pitchFamily="18" charset="0"/>
              </a:rPr>
              <a:t>和</a:t>
            </a:r>
            <a:r>
              <a:rPr lang="en-US" altLang="zh-CN" sz="2000" i="1" kern="0" dirty="0">
                <a:solidFill>
                  <a:srgbClr val="0093B0">
                    <a:lumMod val="50000"/>
                  </a:srgbClr>
                </a:solidFill>
                <a:latin typeface="Times New Roman" pitchFamily="18" charset="0"/>
                <a:ea typeface="微软雅黑"/>
                <a:cs typeface="Times New Roman" pitchFamily="18" charset="0"/>
              </a:rPr>
              <a:t>θ</a:t>
            </a:r>
            <a:r>
              <a:rPr lang="zh-CN" altLang="en-US" sz="2000" kern="0" dirty="0">
                <a:solidFill>
                  <a:srgbClr val="0093B0">
                    <a:lumMod val="50000"/>
                  </a:srgbClr>
                </a:solidFill>
                <a:latin typeface="Times New Roman" pitchFamily="18" charset="0"/>
                <a:ea typeface="微软雅黑"/>
                <a:cs typeface="Times New Roman" pitchFamily="18" charset="0"/>
              </a:rPr>
              <a:t>。</a:t>
            </a:r>
          </a:p>
          <a:p>
            <a:pPr>
              <a:lnSpc>
                <a:spcPct val="150000"/>
              </a:lnSpc>
            </a:pPr>
            <a:r>
              <a:rPr lang="zh-CN" altLang="en-US" sz="2000" kern="0" dirty="0">
                <a:solidFill>
                  <a:srgbClr val="0093B0">
                    <a:lumMod val="50000"/>
                  </a:srgbClr>
                </a:solidFill>
                <a:latin typeface="微软雅黑"/>
                <a:ea typeface="微软雅黑"/>
              </a:rPr>
              <a:t>      </a:t>
            </a:r>
            <a:r>
              <a:rPr lang="en-US" altLang="zh-CN" sz="2000" kern="0" dirty="0">
                <a:solidFill>
                  <a:srgbClr val="0093B0">
                    <a:lumMod val="50000"/>
                  </a:srgbClr>
                </a:solidFill>
                <a:latin typeface="微软雅黑"/>
                <a:ea typeface="微软雅黑"/>
              </a:rPr>
              <a:t>2.</a:t>
            </a:r>
            <a:r>
              <a:rPr lang="zh-CN" altLang="en-US" sz="2000" kern="0" dirty="0">
                <a:solidFill>
                  <a:srgbClr val="0093B0">
                    <a:lumMod val="50000"/>
                  </a:srgbClr>
                </a:solidFill>
                <a:latin typeface="微软雅黑"/>
                <a:ea typeface="微软雅黑"/>
              </a:rPr>
              <a:t>当噪声存在时，只能进行估计，如基于最大似然准则的估计等。</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时延和相位估计</a:t>
            </a:r>
            <a:endParaRPr lang="zh-CN" altLang="en-US" sz="2000" b="1" dirty="0">
              <a:solidFill>
                <a:srgbClr val="C00000"/>
              </a:solidFill>
              <a:latin typeface="微软雅黑"/>
              <a:ea typeface="微软雅黑"/>
            </a:endParaRP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3161790560"/>
              </p:ext>
            </p:extLst>
          </p:nvPr>
        </p:nvGraphicFramePr>
        <p:xfrm>
          <a:off x="5501713" y="1347614"/>
          <a:ext cx="1847332" cy="408155"/>
        </p:xfrm>
        <a:graphic>
          <a:graphicData uri="http://schemas.openxmlformats.org/presentationml/2006/ole">
            <mc:AlternateContent xmlns:mc="http://schemas.openxmlformats.org/markup-compatibility/2006">
              <mc:Choice xmlns:v="urn:schemas-microsoft-com:vml" Requires="v">
                <p:oleObj r:id="rId3" imgW="990170" imgH="215806" progId="Equation.3">
                  <p:embed/>
                </p:oleObj>
              </mc:Choice>
              <mc:Fallback>
                <p:oleObj r:id="rId3" imgW="990170" imgH="215806"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1713" y="1347614"/>
                        <a:ext cx="1847332" cy="40815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50957274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144297" cy="4247317"/>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互相关处理方案</a:t>
            </a: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数学描述</a:t>
            </a:r>
            <a:r>
              <a:rPr lang="zh-CN" altLang="en-US" sz="2000" kern="0" dirty="0">
                <a:solidFill>
                  <a:schemeClr val="bg1">
                    <a:lumMod val="50000"/>
                  </a:schemeClr>
                </a:solidFill>
                <a:latin typeface="微软雅黑"/>
                <a:ea typeface="微软雅黑"/>
              </a:rPr>
              <a:t>：互相关函数计算</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结论</a:t>
            </a:r>
            <a:r>
              <a:rPr lang="zh-CN" altLang="en-US" sz="2000" kern="0" dirty="0">
                <a:solidFill>
                  <a:schemeClr val="bg1">
                    <a:lumMod val="50000"/>
                  </a:schemeClr>
                </a:solidFill>
                <a:latin typeface="微软雅黑"/>
                <a:ea typeface="微软雅黑"/>
              </a:rPr>
              <a:t>：当得到</a:t>
            </a:r>
            <a:r>
              <a:rPr lang="en-US" altLang="zh-CN" sz="2000" kern="0" dirty="0">
                <a:solidFill>
                  <a:schemeClr val="bg1">
                    <a:lumMod val="50000"/>
                  </a:schemeClr>
                </a:solidFill>
                <a:latin typeface="微软雅黑"/>
                <a:ea typeface="微软雅黑"/>
              </a:rPr>
              <a:t>τ</a:t>
            </a:r>
            <a:r>
              <a:rPr lang="zh-CN" altLang="en-US" sz="2000" kern="0" dirty="0">
                <a:solidFill>
                  <a:schemeClr val="bg1">
                    <a:lumMod val="50000"/>
                  </a:schemeClr>
                </a:solidFill>
                <a:latin typeface="微软雅黑"/>
                <a:ea typeface="微软雅黑"/>
              </a:rPr>
              <a:t>和</a:t>
            </a:r>
            <a:r>
              <a:rPr lang="en-US" altLang="zh-CN" sz="2000" kern="0" dirty="0">
                <a:solidFill>
                  <a:schemeClr val="bg1">
                    <a:lumMod val="50000"/>
                  </a:schemeClr>
                </a:solidFill>
                <a:latin typeface="微软雅黑"/>
                <a:ea typeface="微软雅黑"/>
              </a:rPr>
              <a:t>θ</a:t>
            </a:r>
            <a:r>
              <a:rPr lang="zh-CN" altLang="en-US" sz="2000" kern="0" dirty="0">
                <a:solidFill>
                  <a:schemeClr val="bg1">
                    <a:lumMod val="50000"/>
                  </a:schemeClr>
                </a:solidFill>
                <a:latin typeface="微软雅黑"/>
                <a:ea typeface="微软雅黑"/>
              </a:rPr>
              <a:t>的估计值后，就得到码元同步和载波同步，大信噪比情况下可用。</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时延和相位估计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无噪声环境下估计</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415400427"/>
              </p:ext>
            </p:extLst>
          </p:nvPr>
        </p:nvGraphicFramePr>
        <p:xfrm>
          <a:off x="971600" y="843558"/>
          <a:ext cx="7626503" cy="1945630"/>
        </p:xfrm>
        <a:graphic>
          <a:graphicData uri="http://schemas.openxmlformats.org/presentationml/2006/ole">
            <mc:AlternateContent xmlns:mc="http://schemas.openxmlformats.org/markup-compatibility/2006">
              <mc:Choice xmlns:v="urn:schemas-microsoft-com:vml" Requires="v">
                <p:oleObj name="Visio" r:id="rId3" imgW="5623808" imgH="1434960" progId="Visio.Drawing.11">
                  <p:embed/>
                </p:oleObj>
              </mc:Choice>
              <mc:Fallback>
                <p:oleObj name="Visio" r:id="rId3" imgW="5623808" imgH="143496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843558"/>
                        <a:ext cx="7626503" cy="1945630"/>
                      </a:xfrm>
                      <a:prstGeom prst="rect">
                        <a:avLst/>
                      </a:prstGeom>
                      <a:noFill/>
                    </p:spPr>
                  </p:pic>
                </p:oleObj>
              </mc:Fallback>
            </mc:AlternateContent>
          </a:graphicData>
        </a:graphic>
      </p:graphicFrame>
      <p:sp>
        <p:nvSpPr>
          <p:cNvPr id="2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 name="对象 29"/>
          <p:cNvGraphicFramePr>
            <a:graphicFrameLocks noChangeAspect="1"/>
          </p:cNvGraphicFramePr>
          <p:nvPr>
            <p:extLst>
              <p:ext uri="{D42A27DB-BD31-4B8C-83A1-F6EECF244321}">
                <p14:modId xmlns:p14="http://schemas.microsoft.com/office/powerpoint/2010/main" val="1323994019"/>
              </p:ext>
            </p:extLst>
          </p:nvPr>
        </p:nvGraphicFramePr>
        <p:xfrm>
          <a:off x="2195736" y="3099368"/>
          <a:ext cx="3450417" cy="414050"/>
        </p:xfrm>
        <a:graphic>
          <a:graphicData uri="http://schemas.openxmlformats.org/presentationml/2006/ole">
            <mc:AlternateContent xmlns:mc="http://schemas.openxmlformats.org/markup-compatibility/2006">
              <mc:Choice xmlns:v="urn:schemas-microsoft-com:vml" Requires="v">
                <p:oleObj name="公式" r:id="rId5" imgW="2222500" imgH="266700" progId="Equation.3">
                  <p:embed/>
                </p:oleObj>
              </mc:Choice>
              <mc:Fallback>
                <p:oleObj name="公式" r:id="rId5" imgW="2222500" imgH="26670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5736" y="3099368"/>
                        <a:ext cx="3450417" cy="414050"/>
                      </a:xfrm>
                      <a:prstGeom prst="rect">
                        <a:avLst/>
                      </a:prstGeom>
                      <a:noFill/>
                    </p:spPr>
                  </p:pic>
                </p:oleObj>
              </mc:Fallback>
            </mc:AlternateContent>
          </a:graphicData>
        </a:graphic>
      </p:graphicFrame>
      <p:sp>
        <p:nvSpPr>
          <p:cNvPr id="3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6" name="对象 35"/>
          <p:cNvGraphicFramePr>
            <a:graphicFrameLocks noChangeAspect="1"/>
          </p:cNvGraphicFramePr>
          <p:nvPr>
            <p:extLst>
              <p:ext uri="{D42A27DB-BD31-4B8C-83A1-F6EECF244321}">
                <p14:modId xmlns:p14="http://schemas.microsoft.com/office/powerpoint/2010/main" val="2277429754"/>
              </p:ext>
            </p:extLst>
          </p:nvPr>
        </p:nvGraphicFramePr>
        <p:xfrm>
          <a:off x="6300192" y="3075806"/>
          <a:ext cx="2523733" cy="414050"/>
        </p:xfrm>
        <a:graphic>
          <a:graphicData uri="http://schemas.openxmlformats.org/presentationml/2006/ole">
            <mc:AlternateContent xmlns:mc="http://schemas.openxmlformats.org/markup-compatibility/2006">
              <mc:Choice xmlns:v="urn:schemas-microsoft-com:vml" Requires="v">
                <p:oleObj name="公式" r:id="rId7" imgW="1624895" imgH="266584" progId="Equation.3">
                  <p:embed/>
                </p:oleObj>
              </mc:Choice>
              <mc:Fallback>
                <p:oleObj name="公式" r:id="rId7" imgW="1624895" imgH="266584"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00192" y="3075806"/>
                        <a:ext cx="2523733" cy="414050"/>
                      </a:xfrm>
                      <a:prstGeom prst="rect">
                        <a:avLst/>
                      </a:prstGeom>
                      <a:noFill/>
                    </p:spPr>
                  </p:pic>
                </p:oleObj>
              </mc:Fallback>
            </mc:AlternateContent>
          </a:graphicData>
        </a:graphic>
      </p:graphicFrame>
      <p:sp>
        <p:nvSpPr>
          <p:cNvPr id="37" name="左箭头 36"/>
          <p:cNvSpPr/>
          <p:nvPr/>
        </p:nvSpPr>
        <p:spPr bwMode="auto">
          <a:xfrm>
            <a:off x="5724128" y="3203295"/>
            <a:ext cx="576064" cy="216024"/>
          </a:xfrm>
          <a:prstGeom prst="lef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8"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9" name="对象 38"/>
          <p:cNvGraphicFramePr>
            <a:graphicFrameLocks noChangeAspect="1"/>
          </p:cNvGraphicFramePr>
          <p:nvPr>
            <p:extLst>
              <p:ext uri="{D42A27DB-BD31-4B8C-83A1-F6EECF244321}">
                <p14:modId xmlns:p14="http://schemas.microsoft.com/office/powerpoint/2010/main" val="3181824850"/>
              </p:ext>
            </p:extLst>
          </p:nvPr>
        </p:nvGraphicFramePr>
        <p:xfrm>
          <a:off x="1082885" y="3603424"/>
          <a:ext cx="2670842" cy="432048"/>
        </p:xfrm>
        <a:graphic>
          <a:graphicData uri="http://schemas.openxmlformats.org/presentationml/2006/ole">
            <mc:AlternateContent xmlns:mc="http://schemas.openxmlformats.org/markup-compatibility/2006">
              <mc:Choice xmlns:v="urn:schemas-microsoft-com:vml" Requires="v">
                <p:oleObj name="公式" r:id="rId9" imgW="1727200" imgH="279400" progId="Equation.3">
                  <p:embed/>
                </p:oleObj>
              </mc:Choice>
              <mc:Fallback>
                <p:oleObj name="公式" r:id="rId9" imgW="1727200" imgH="279400" progId="Equation.3">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2885" y="3603424"/>
                        <a:ext cx="2670842" cy="432048"/>
                      </a:xfrm>
                      <a:prstGeom prst="rect">
                        <a:avLst/>
                      </a:prstGeom>
                      <a:noFill/>
                    </p:spPr>
                  </p:pic>
                </p:oleObj>
              </mc:Fallback>
            </mc:AlternateContent>
          </a:graphicData>
        </a:graphic>
      </p:graphicFrame>
      <p:sp>
        <p:nvSpPr>
          <p:cNvPr id="40" name="直角上箭头 39"/>
          <p:cNvSpPr/>
          <p:nvPr/>
        </p:nvSpPr>
        <p:spPr bwMode="auto">
          <a:xfrm flipH="1" flipV="1">
            <a:off x="1475656" y="3273260"/>
            <a:ext cx="648072" cy="292117"/>
          </a:xfrm>
          <a:prstGeom prst="bentUp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1"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2" name="对象 41"/>
          <p:cNvGraphicFramePr>
            <a:graphicFrameLocks noChangeAspect="1"/>
          </p:cNvGraphicFramePr>
          <p:nvPr>
            <p:extLst>
              <p:ext uri="{D42A27DB-BD31-4B8C-83A1-F6EECF244321}">
                <p14:modId xmlns:p14="http://schemas.microsoft.com/office/powerpoint/2010/main" val="1763716876"/>
              </p:ext>
            </p:extLst>
          </p:nvPr>
        </p:nvGraphicFramePr>
        <p:xfrm>
          <a:off x="4716016" y="3603424"/>
          <a:ext cx="1749794" cy="432048"/>
        </p:xfrm>
        <a:graphic>
          <a:graphicData uri="http://schemas.openxmlformats.org/presentationml/2006/ole">
            <mc:AlternateContent xmlns:mc="http://schemas.openxmlformats.org/markup-compatibility/2006">
              <mc:Choice xmlns:v="urn:schemas-microsoft-com:vml" Requires="v">
                <p:oleObj name="公式" r:id="rId11" imgW="1028254" imgH="253890" progId="Equation.3">
                  <p:embed/>
                </p:oleObj>
              </mc:Choice>
              <mc:Fallback>
                <p:oleObj name="公式" r:id="rId11" imgW="1028254" imgH="253890" progId="Equation.3">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16016" y="3603424"/>
                        <a:ext cx="1749794" cy="432048"/>
                      </a:xfrm>
                      <a:prstGeom prst="rect">
                        <a:avLst/>
                      </a:prstGeom>
                      <a:noFill/>
                    </p:spPr>
                  </p:pic>
                </p:oleObj>
              </mc:Fallback>
            </mc:AlternateContent>
          </a:graphicData>
        </a:graphic>
      </p:graphicFrame>
      <p:sp>
        <p:nvSpPr>
          <p:cNvPr id="43" name="右箭头 42"/>
          <p:cNvSpPr/>
          <p:nvPr/>
        </p:nvSpPr>
        <p:spPr bwMode="auto">
          <a:xfrm>
            <a:off x="3986933" y="3705982"/>
            <a:ext cx="504056" cy="216024"/>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55282824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144297" cy="4247317"/>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定义：</a:t>
            </a:r>
            <a:r>
              <a:rPr lang="zh-CN" altLang="en-US" sz="2000" kern="0" dirty="0">
                <a:solidFill>
                  <a:srgbClr val="0093B0">
                    <a:lumMod val="50000"/>
                  </a:srgbClr>
                </a:solidFill>
                <a:latin typeface="Times New Roman" pitchFamily="18" charset="0"/>
                <a:ea typeface="微软雅黑"/>
                <a:cs typeface="Times New Roman" pitchFamily="18" charset="0"/>
              </a:rPr>
              <a:t>分组估计器是一种处理预定长度分段信号的方法，原则上可以对波形和波形采样数据进行分组。例如</a:t>
            </a:r>
            <a:r>
              <a:rPr lang="en-US" altLang="zh-CN" sz="2000" kern="0" dirty="0">
                <a:solidFill>
                  <a:srgbClr val="0093B0">
                    <a:lumMod val="50000"/>
                  </a:srgbClr>
                </a:solidFill>
                <a:latin typeface="Times New Roman" pitchFamily="18" charset="0"/>
                <a:ea typeface="微软雅黑"/>
                <a:cs typeface="Times New Roman" pitchFamily="18" charset="0"/>
              </a:rPr>
              <a:t>TDMA</a:t>
            </a:r>
            <a:r>
              <a:rPr lang="zh-CN" altLang="en-US" sz="2000" kern="0" dirty="0">
                <a:solidFill>
                  <a:srgbClr val="0093B0">
                    <a:lumMod val="50000"/>
                  </a:srgbClr>
                </a:solidFill>
                <a:latin typeface="Times New Roman" pitchFamily="18" charset="0"/>
                <a:ea typeface="微软雅黑"/>
                <a:cs typeface="Times New Roman" pitchFamily="18" charset="0"/>
              </a:rPr>
              <a:t>通信系统、</a:t>
            </a:r>
            <a:r>
              <a:rPr lang="en-US" altLang="zh-CN" sz="2000" kern="0" dirty="0">
                <a:solidFill>
                  <a:srgbClr val="0093B0">
                    <a:lumMod val="50000"/>
                  </a:srgbClr>
                </a:solidFill>
                <a:latin typeface="Times New Roman" pitchFamily="18" charset="0"/>
                <a:ea typeface="微软雅黑"/>
                <a:cs typeface="Times New Roman" pitchFamily="18" charset="0"/>
              </a:rPr>
              <a:t>FFT</a:t>
            </a:r>
            <a:r>
              <a:rPr lang="zh-CN" altLang="en-US" sz="2000" kern="0" dirty="0">
                <a:solidFill>
                  <a:srgbClr val="0093B0">
                    <a:lumMod val="50000"/>
                  </a:srgbClr>
                </a:solidFill>
                <a:latin typeface="Times New Roman" pitchFamily="18" charset="0"/>
                <a:ea typeface="微软雅黑"/>
                <a:cs typeface="Times New Roman" pitchFamily="18" charset="0"/>
              </a:rPr>
              <a:t>等。</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分组时延估计器</a:t>
            </a:r>
            <a:r>
              <a:rPr lang="zh-CN" altLang="en-US"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rgbClr val="0093B0">
                    <a:lumMod val="50000"/>
                  </a:srgbClr>
                </a:solidFill>
                <a:latin typeface="微软雅黑"/>
                <a:ea typeface="微软雅黑"/>
              </a:rPr>
              <a:t>假设在高斯噪声，无失真情况下进行同步估计，具体接收到的信号是</a:t>
            </a: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endParaRPr lang="en-US" altLang="zh-CN" sz="2000" kern="0" dirty="0">
              <a:solidFill>
                <a:srgbClr val="0093B0">
                  <a:lumMod val="50000"/>
                </a:srgbClr>
              </a:solidFill>
              <a:latin typeface="微软雅黑"/>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chemeClr val="bg1">
                    <a:lumMod val="50000"/>
                  </a:schemeClr>
                </a:solidFill>
                <a:latin typeface="Times New Roman" pitchFamily="18" charset="0"/>
                <a:ea typeface="微软雅黑"/>
                <a:cs typeface="Times New Roman" pitchFamily="18" charset="0"/>
              </a:rPr>
              <a:t>可以证明</a:t>
            </a:r>
            <a:r>
              <a:rPr lang="el-GR" altLang="zh-CN" sz="2000" kern="0" dirty="0">
                <a:solidFill>
                  <a:schemeClr val="bg1">
                    <a:lumMod val="50000"/>
                  </a:schemeClr>
                </a:solidFill>
                <a:latin typeface="Times New Roman" pitchFamily="18" charset="0"/>
                <a:ea typeface="微软雅黑"/>
                <a:cs typeface="Times New Roman" pitchFamily="18" charset="0"/>
              </a:rPr>
              <a:t>τ</a:t>
            </a:r>
            <a:r>
              <a:rPr lang="zh-CN" altLang="en-US" sz="2000" kern="0" dirty="0">
                <a:solidFill>
                  <a:schemeClr val="bg1">
                    <a:lumMod val="50000"/>
                  </a:schemeClr>
                </a:solidFill>
                <a:latin typeface="Times New Roman" pitchFamily="18" charset="0"/>
                <a:ea typeface="微软雅黑"/>
                <a:cs typeface="Times New Roman" pitchFamily="18" charset="0"/>
              </a:rPr>
              <a:t>的估计值，能够使下面的表达式取最大值</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C00000"/>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C00000"/>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C00000"/>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时延和相位估计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分组估计器 </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1409400242"/>
              </p:ext>
            </p:extLst>
          </p:nvPr>
        </p:nvGraphicFramePr>
        <p:xfrm>
          <a:off x="2339752" y="2571750"/>
          <a:ext cx="2788673" cy="648072"/>
        </p:xfrm>
        <a:graphic>
          <a:graphicData uri="http://schemas.openxmlformats.org/presentationml/2006/ole">
            <mc:AlternateContent xmlns:mc="http://schemas.openxmlformats.org/markup-compatibility/2006">
              <mc:Choice xmlns:v="urn:schemas-microsoft-com:vml" Requires="v">
                <p:oleObj name="公式" r:id="rId3" imgW="1803400" imgH="419100" progId="Equation.3">
                  <p:embed/>
                </p:oleObj>
              </mc:Choice>
              <mc:Fallback>
                <p:oleObj name="公式" r:id="rId3" imgW="1803400" imgH="4191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752" y="2571750"/>
                        <a:ext cx="2788673" cy="648072"/>
                      </a:xfrm>
                      <a:prstGeom prst="rect">
                        <a:avLst/>
                      </a:prstGeom>
                      <a:noFill/>
                    </p:spPr>
                  </p:pic>
                </p:oleObj>
              </mc:Fallback>
            </mc:AlternateContent>
          </a:graphicData>
        </a:graphic>
      </p:graphicFrame>
      <p:sp>
        <p:nvSpPr>
          <p:cNvPr id="28" name="矩形标注 27"/>
          <p:cNvSpPr/>
          <p:nvPr/>
        </p:nvSpPr>
        <p:spPr bwMode="auto">
          <a:xfrm>
            <a:off x="3563888" y="2175706"/>
            <a:ext cx="648072" cy="360040"/>
          </a:xfrm>
          <a:prstGeom prst="wedgeRectCallout">
            <a:avLst>
              <a:gd name="adj1" fmla="val -100633"/>
              <a:gd name="adj2" fmla="val 121135"/>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800" b="0" i="0" u="none" strike="noStrike" cap="none" normalizeH="0" baseline="0" dirty="0">
                <a:ln>
                  <a:noFill/>
                </a:ln>
                <a:solidFill>
                  <a:schemeClr val="tx1"/>
                </a:solidFill>
                <a:effectLst/>
                <a:latin typeface="Arial" pitchFamily="34" charset="0"/>
                <a:ea typeface="宋体" pitchFamily="2" charset="-122"/>
              </a:rPr>
              <a:t>±1</a:t>
            </a: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
        <p:nvSpPr>
          <p:cNvPr id="36" name="矩形标注 35"/>
          <p:cNvSpPr/>
          <p:nvPr/>
        </p:nvSpPr>
        <p:spPr bwMode="auto">
          <a:xfrm>
            <a:off x="4570305" y="2165346"/>
            <a:ext cx="648072" cy="360040"/>
          </a:xfrm>
          <a:prstGeom prst="wedgeRectCallout">
            <a:avLst>
              <a:gd name="adj1" fmla="val -100633"/>
              <a:gd name="adj2" fmla="val 121135"/>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1800" b="0" i="0" u="none" strike="noStrike" cap="none" normalizeH="0" baseline="0" dirty="0">
                <a:ln>
                  <a:noFill/>
                </a:ln>
                <a:solidFill>
                  <a:schemeClr val="tx1"/>
                </a:solidFill>
                <a:effectLst/>
                <a:latin typeface="+mn-ea"/>
                <a:ea typeface="+mn-ea"/>
              </a:rPr>
              <a:t>波形</a:t>
            </a:r>
          </a:p>
        </p:txBody>
      </p:sp>
      <p:graphicFrame>
        <p:nvGraphicFramePr>
          <p:cNvPr id="30" name="对象 29"/>
          <p:cNvGraphicFramePr>
            <a:graphicFrameLocks noChangeAspect="1"/>
          </p:cNvGraphicFramePr>
          <p:nvPr>
            <p:extLst>
              <p:ext uri="{D42A27DB-BD31-4B8C-83A1-F6EECF244321}">
                <p14:modId xmlns:p14="http://schemas.microsoft.com/office/powerpoint/2010/main" val="2766395445"/>
              </p:ext>
            </p:extLst>
          </p:nvPr>
        </p:nvGraphicFramePr>
        <p:xfrm>
          <a:off x="2310553" y="3723878"/>
          <a:ext cx="4253979" cy="686092"/>
        </p:xfrm>
        <a:graphic>
          <a:graphicData uri="http://schemas.openxmlformats.org/presentationml/2006/ole">
            <mc:AlternateContent xmlns:mc="http://schemas.openxmlformats.org/markup-compatibility/2006">
              <mc:Choice xmlns:v="urn:schemas-microsoft-com:vml" Requires="v">
                <p:oleObj r:id="rId5" imgW="2603500" imgH="419100" progId="Equation.3">
                  <p:embed/>
                </p:oleObj>
              </mc:Choice>
              <mc:Fallback>
                <p:oleObj r:id="rId5" imgW="2603500" imgH="4191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10553" y="3723878"/>
                        <a:ext cx="4253979" cy="68609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55282824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2527673" cy="3477875"/>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说明：</a:t>
            </a:r>
            <a:r>
              <a:rPr lang="zh-CN" altLang="en-US" sz="2000" kern="0" dirty="0">
                <a:solidFill>
                  <a:srgbClr val="0093B0">
                    <a:lumMod val="50000"/>
                  </a:srgbClr>
                </a:solidFill>
                <a:latin typeface="Times New Roman" pitchFamily="18" charset="0"/>
                <a:ea typeface="微软雅黑"/>
                <a:cs typeface="Times New Roman" pitchFamily="18" charset="0"/>
              </a:rPr>
              <a:t>这是一个具有</a:t>
            </a:r>
            <a:r>
              <a:rPr lang="en-US" altLang="zh-CN" sz="2000" kern="0" dirty="0">
                <a:solidFill>
                  <a:srgbClr val="0093B0">
                    <a:lumMod val="50000"/>
                  </a:srgbClr>
                </a:solidFill>
                <a:latin typeface="Times New Roman" pitchFamily="18" charset="0"/>
                <a:ea typeface="微软雅黑"/>
                <a:cs typeface="Times New Roman" pitchFamily="18" charset="0"/>
              </a:rPr>
              <a:t>K</a:t>
            </a:r>
            <a:r>
              <a:rPr lang="zh-CN" altLang="en-US" sz="2000" kern="0" dirty="0">
                <a:solidFill>
                  <a:srgbClr val="0093B0">
                    <a:lumMod val="50000"/>
                  </a:srgbClr>
                </a:solidFill>
                <a:latin typeface="Times New Roman" pitchFamily="18" charset="0"/>
                <a:ea typeface="微软雅黑"/>
                <a:cs typeface="Times New Roman" pitchFamily="18" charset="0"/>
              </a:rPr>
              <a:t>个码元记忆的分组估计器</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定时误差为</a:t>
            </a:r>
            <a:endParaRPr lang="en-US" altLang="zh-CN" sz="2000" kern="0" dirty="0">
              <a:solidFill>
                <a:srgbClr val="C00000"/>
              </a:solidFill>
              <a:latin typeface="Times New Roman" pitchFamily="18" charset="0"/>
              <a:ea typeface="微软雅黑"/>
              <a:cs typeface="Times New Roman" pitchFamily="18" charset="0"/>
            </a:endParaRPr>
          </a:p>
          <a:p>
            <a:pPr marL="450850" indent="-450850">
              <a:lnSpc>
                <a:spcPct val="200000"/>
              </a:lnSpc>
              <a:buFont typeface="Wingdings" pitchFamily="2" charset="2"/>
              <a:buChar char="p"/>
            </a:pPr>
            <a:endParaRPr lang="en-US" altLang="zh-CN" sz="2000" kern="0" dirty="0">
              <a:solidFill>
                <a:srgbClr val="C00000"/>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均方根差</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时延和相位估计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分组估计器 </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3" name="对象 32"/>
          <p:cNvGraphicFramePr>
            <a:graphicFrameLocks noChangeAspect="1"/>
          </p:cNvGraphicFramePr>
          <p:nvPr>
            <p:extLst>
              <p:ext uri="{D42A27DB-BD31-4B8C-83A1-F6EECF244321}">
                <p14:modId xmlns:p14="http://schemas.microsoft.com/office/powerpoint/2010/main" val="3171217697"/>
              </p:ext>
            </p:extLst>
          </p:nvPr>
        </p:nvGraphicFramePr>
        <p:xfrm>
          <a:off x="2915816" y="483518"/>
          <a:ext cx="5976234" cy="4392488"/>
        </p:xfrm>
        <a:graphic>
          <a:graphicData uri="http://schemas.openxmlformats.org/presentationml/2006/ole">
            <mc:AlternateContent xmlns:mc="http://schemas.openxmlformats.org/markup-compatibility/2006">
              <mc:Choice xmlns:v="urn:schemas-microsoft-com:vml" Requires="v">
                <p:oleObj name="Visio" r:id="rId3" imgW="4331609" imgH="3187468" progId="Visio.Drawing.11">
                  <p:embed/>
                </p:oleObj>
              </mc:Choice>
              <mc:Fallback>
                <p:oleObj name="Visio" r:id="rId3" imgW="4331609" imgH="3187468"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5816" y="483518"/>
                        <a:ext cx="5976234" cy="4392488"/>
                      </a:xfrm>
                      <a:prstGeom prst="rect">
                        <a:avLst/>
                      </a:prstGeom>
                      <a:noFill/>
                    </p:spPr>
                  </p:pic>
                </p:oleObj>
              </mc:Fallback>
            </mc:AlternateContent>
          </a:graphicData>
        </a:graphic>
      </p:graphicFrame>
      <p:sp>
        <p:nvSpPr>
          <p:cNvPr id="3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8" name="对象 37"/>
          <p:cNvGraphicFramePr>
            <a:graphicFrameLocks noChangeAspect="1"/>
          </p:cNvGraphicFramePr>
          <p:nvPr>
            <p:extLst>
              <p:ext uri="{D42A27DB-BD31-4B8C-83A1-F6EECF244321}">
                <p14:modId xmlns:p14="http://schemas.microsoft.com/office/powerpoint/2010/main" val="2161768285"/>
              </p:ext>
            </p:extLst>
          </p:nvPr>
        </p:nvGraphicFramePr>
        <p:xfrm>
          <a:off x="971599" y="2715766"/>
          <a:ext cx="960107" cy="576064"/>
        </p:xfrm>
        <a:graphic>
          <a:graphicData uri="http://schemas.openxmlformats.org/presentationml/2006/ole">
            <mc:AlternateContent xmlns:mc="http://schemas.openxmlformats.org/markup-compatibility/2006">
              <mc:Choice xmlns:v="urn:schemas-microsoft-com:vml" Requires="v">
                <p:oleObj name="公式" r:id="rId5" imgW="571252" imgH="342751" progId="Equation.3">
                  <p:embed/>
                </p:oleObj>
              </mc:Choice>
              <mc:Fallback>
                <p:oleObj name="公式" r:id="rId5" imgW="571252" imgH="342751"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599" y="2715766"/>
                        <a:ext cx="960107" cy="576064"/>
                      </a:xfrm>
                      <a:prstGeom prst="rect">
                        <a:avLst/>
                      </a:prstGeom>
                      <a:noFill/>
                    </p:spPr>
                  </p:pic>
                </p:oleObj>
              </mc:Fallback>
            </mc:AlternateContent>
          </a:graphicData>
        </a:graphic>
      </p:graphicFrame>
      <p:sp>
        <p:nvSpPr>
          <p:cNvPr id="3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 name="对象 39"/>
          <p:cNvGraphicFramePr>
            <a:graphicFrameLocks noChangeAspect="1"/>
          </p:cNvGraphicFramePr>
          <p:nvPr>
            <p:extLst>
              <p:ext uri="{D42A27DB-BD31-4B8C-83A1-F6EECF244321}">
                <p14:modId xmlns:p14="http://schemas.microsoft.com/office/powerpoint/2010/main" val="654905692"/>
              </p:ext>
            </p:extLst>
          </p:nvPr>
        </p:nvGraphicFramePr>
        <p:xfrm>
          <a:off x="971599" y="3795886"/>
          <a:ext cx="1368153" cy="589066"/>
        </p:xfrm>
        <a:graphic>
          <a:graphicData uri="http://schemas.openxmlformats.org/presentationml/2006/ole">
            <mc:AlternateContent xmlns:mc="http://schemas.openxmlformats.org/markup-compatibility/2006">
              <mc:Choice xmlns:v="urn:schemas-microsoft-com:vml" Requires="v">
                <p:oleObj name="公式" r:id="rId7" imgW="914400" imgH="393700" progId="Equation.3">
                  <p:embed/>
                </p:oleObj>
              </mc:Choice>
              <mc:Fallback>
                <p:oleObj name="公式" r:id="rId7" imgW="914400" imgH="393700"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599" y="3795886"/>
                        <a:ext cx="1368153" cy="589066"/>
                      </a:xfrm>
                      <a:prstGeom prst="rect">
                        <a:avLst/>
                      </a:prstGeom>
                      <a:noFill/>
                    </p:spPr>
                  </p:pic>
                </p:oleObj>
              </mc:Fallback>
            </mc:AlternateContent>
          </a:graphicData>
        </a:graphic>
      </p:graphicFrame>
    </p:spTree>
    <p:extLst>
      <p:ext uri="{BB962C8B-B14F-4D97-AF65-F5344CB8AC3E}">
        <p14:creationId xmlns:p14="http://schemas.microsoft.com/office/powerpoint/2010/main" val="414114360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769453"/>
            <a:ext cx="8064898" cy="2862322"/>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仿真实验目的：</a:t>
            </a:r>
            <a:r>
              <a:rPr lang="zh-CN" altLang="en-US" sz="2000" kern="0" dirty="0">
                <a:solidFill>
                  <a:schemeClr val="bg1">
                    <a:lumMod val="50000"/>
                  </a:schemeClr>
                </a:solidFill>
                <a:latin typeface="微软雅黑"/>
                <a:ea typeface="微软雅黑"/>
              </a:rPr>
              <a:t>推测出在某种特定环境下系统的输出信号，以及信号和系统的某些特性。</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特性可以划分为两类：</a:t>
            </a:r>
            <a:r>
              <a:rPr lang="zh-CN" altLang="en-US" sz="2000" kern="0" dirty="0">
                <a:solidFill>
                  <a:schemeClr val="bg1">
                    <a:lumMod val="50000"/>
                  </a:schemeClr>
                </a:solidFill>
                <a:latin typeface="微软雅黑"/>
                <a:ea typeface="微软雅黑"/>
              </a:rPr>
              <a:t>系统或信号的参数以及它们的性能指标。</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通信系统仿真关注对象</a:t>
            </a:r>
            <a:r>
              <a:rPr lang="zh-CN" altLang="en-US" sz="2000" kern="0" dirty="0">
                <a:solidFill>
                  <a:schemeClr val="bg1">
                    <a:lumMod val="50000"/>
                  </a:schemeClr>
                </a:solidFill>
                <a:latin typeface="微软雅黑"/>
                <a:ea typeface="微软雅黑"/>
              </a:rPr>
              <a:t>：样本的统计特性或者数字特征，它们能够反映平均电平、平均功率、概率分布（密度）函数、功率谱密度、时延和相移等信号参数，以及信噪比和误码率等系统的性能指标。</a:t>
            </a:r>
            <a:endParaRPr lang="zh-CN" altLang="en-US" sz="2000" kern="0" dirty="0">
              <a:solidFill>
                <a:srgbClr val="C00000"/>
              </a:solidFill>
              <a:latin typeface="微软雅黑"/>
              <a:ea typeface="微软雅黑"/>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通信仿真中的参数与性能估计</a:t>
            </a:r>
            <a:endParaRPr lang="zh-CN" altLang="en-US" sz="2000" b="1" dirty="0">
              <a:solidFill>
                <a:srgbClr val="C00000"/>
              </a:solidFill>
              <a:latin typeface="微软雅黑"/>
              <a:ea typeface="微软雅黑"/>
            </a:endParaRP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295037319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432329" cy="4093428"/>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分组相位估计器</a:t>
            </a:r>
            <a:r>
              <a:rPr lang="zh-CN" altLang="en-US"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rgbClr val="0093B0">
                    <a:lumMod val="50000"/>
                  </a:srgbClr>
                </a:solidFill>
                <a:latin typeface="微软雅黑"/>
                <a:ea typeface="微软雅黑"/>
              </a:rPr>
              <a:t>假设输入的信号是正交调制信号，其形式如下</a:t>
            </a:r>
            <a:endParaRPr lang="en-US" altLang="zh-CN" sz="2000" kern="0" dirty="0">
              <a:solidFill>
                <a:srgbClr val="0093B0">
                  <a:lumMod val="50000"/>
                </a:srgbClr>
              </a:solidFill>
              <a:latin typeface="微软雅黑"/>
              <a:ea typeface="微软雅黑"/>
            </a:endParaRPr>
          </a:p>
          <a:p>
            <a:pPr marL="450850" indent="-450850">
              <a:lnSpc>
                <a:spcPct val="200000"/>
              </a:lnSpc>
              <a:buFont typeface="Wingdings" pitchFamily="2" charset="2"/>
              <a:buChar char="p"/>
            </a:pPr>
            <a:endParaRPr lang="en-US" altLang="zh-CN" sz="2000" kern="0" dirty="0">
              <a:solidFill>
                <a:srgbClr val="0093B0">
                  <a:lumMod val="50000"/>
                </a:srgbClr>
              </a:solidFill>
              <a:latin typeface="微软雅黑"/>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0093B0">
                    <a:lumMod val="50000"/>
                  </a:srgbClr>
                </a:solidFill>
                <a:latin typeface="Times New Roman" pitchFamily="18" charset="0"/>
                <a:ea typeface="微软雅黑"/>
                <a:cs typeface="Times New Roman" pitchFamily="18" charset="0"/>
              </a:rPr>
              <a:t>假设在接收端，匹配滤波器输入的是复包络，可以证明，在最大似然准则条件下，下式取最大</a:t>
            </a:r>
            <a:endParaRPr lang="en-US" altLang="zh-CN" sz="2000" kern="0" dirty="0">
              <a:solidFill>
                <a:srgbClr val="C00000"/>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C00000"/>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chemeClr val="bg1">
                    <a:lumMod val="50000"/>
                  </a:schemeClr>
                </a:solidFill>
                <a:latin typeface="Times New Roman" pitchFamily="18" charset="0"/>
                <a:ea typeface="微软雅黑"/>
                <a:cs typeface="Times New Roman" pitchFamily="18" charset="0"/>
              </a:rPr>
              <a:t>估计器是与码元同步相关的估计值，在信噪比较低的情况下，估计器式为</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200000"/>
              </a:lnSpc>
              <a:buFont typeface="Wingdings" pitchFamily="2" charset="2"/>
              <a:buChar char="p"/>
            </a:pPr>
            <a:r>
              <a:rPr lang="zh-CN" altLang="en-US" sz="2000" kern="0" dirty="0">
                <a:solidFill>
                  <a:schemeClr val="bg1">
                    <a:lumMod val="50000"/>
                  </a:schemeClr>
                </a:solidFill>
                <a:latin typeface="Times New Roman" pitchFamily="18" charset="0"/>
                <a:ea typeface="微软雅黑"/>
                <a:cs typeface="Times New Roman" pitchFamily="18" charset="0"/>
              </a:rPr>
              <a:t>计器是一个开环结构，计算量相对较大，易于实现，结构与前面类似</a:t>
            </a:r>
            <a:endParaRPr lang="en-US" altLang="zh-CN" sz="2000" kern="0" dirty="0">
              <a:solidFill>
                <a:schemeClr val="bg1">
                  <a:lumMod val="50000"/>
                </a:scheme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时延和相位估计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分组估计器 </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3" name="对象 32"/>
          <p:cNvGraphicFramePr>
            <a:graphicFrameLocks noChangeAspect="1"/>
          </p:cNvGraphicFramePr>
          <p:nvPr>
            <p:extLst>
              <p:ext uri="{D42A27DB-BD31-4B8C-83A1-F6EECF244321}">
                <p14:modId xmlns:p14="http://schemas.microsoft.com/office/powerpoint/2010/main" val="3713185808"/>
              </p:ext>
            </p:extLst>
          </p:nvPr>
        </p:nvGraphicFramePr>
        <p:xfrm>
          <a:off x="828234" y="1347614"/>
          <a:ext cx="7276598" cy="432048"/>
        </p:xfrm>
        <a:graphic>
          <a:graphicData uri="http://schemas.openxmlformats.org/presentationml/2006/ole">
            <mc:AlternateContent xmlns:mc="http://schemas.openxmlformats.org/markup-compatibility/2006">
              <mc:Choice xmlns:v="urn:schemas-microsoft-com:vml" Requires="v">
                <p:oleObj name="公式" r:id="rId3" imgW="4064000" imgH="241300" progId="Equation.3">
                  <p:embed/>
                </p:oleObj>
              </mc:Choice>
              <mc:Fallback>
                <p:oleObj name="公式" r:id="rId3" imgW="4064000" imgH="2413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234" y="1347614"/>
                        <a:ext cx="7276598" cy="432048"/>
                      </a:xfrm>
                      <a:prstGeom prst="rect">
                        <a:avLst/>
                      </a:prstGeom>
                      <a:noFill/>
                    </p:spPr>
                  </p:pic>
                </p:oleObj>
              </mc:Fallback>
            </mc:AlternateContent>
          </a:graphicData>
        </a:graphic>
      </p:graphicFrame>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8" name="对象 37"/>
          <p:cNvGraphicFramePr>
            <a:graphicFrameLocks noChangeAspect="1"/>
          </p:cNvGraphicFramePr>
          <p:nvPr>
            <p:extLst>
              <p:ext uri="{D42A27DB-BD31-4B8C-83A1-F6EECF244321}">
                <p14:modId xmlns:p14="http://schemas.microsoft.com/office/powerpoint/2010/main" val="702525675"/>
              </p:ext>
            </p:extLst>
          </p:nvPr>
        </p:nvGraphicFramePr>
        <p:xfrm>
          <a:off x="899591" y="2787774"/>
          <a:ext cx="5976665" cy="587705"/>
        </p:xfrm>
        <a:graphic>
          <a:graphicData uri="http://schemas.openxmlformats.org/presentationml/2006/ole">
            <mc:AlternateContent xmlns:mc="http://schemas.openxmlformats.org/markup-compatibility/2006">
              <mc:Choice xmlns:v="urn:schemas-microsoft-com:vml" Requires="v">
                <p:oleObj name="公式" r:id="rId5" imgW="4356100" imgH="431800" progId="Equation.3">
                  <p:embed/>
                </p:oleObj>
              </mc:Choice>
              <mc:Fallback>
                <p:oleObj name="公式" r:id="rId5" imgW="4356100" imgH="43180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591" y="2787774"/>
                        <a:ext cx="5976665" cy="587705"/>
                      </a:xfrm>
                      <a:prstGeom prst="rect">
                        <a:avLst/>
                      </a:prstGeom>
                      <a:noFill/>
                    </p:spPr>
                  </p:pic>
                </p:oleObj>
              </mc:Fallback>
            </mc:AlternateContent>
          </a:graphicData>
        </a:graphic>
      </p:graphicFrame>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 name="对象 39"/>
          <p:cNvGraphicFramePr>
            <a:graphicFrameLocks noChangeAspect="1"/>
          </p:cNvGraphicFramePr>
          <p:nvPr>
            <p:extLst>
              <p:ext uri="{D42A27DB-BD31-4B8C-83A1-F6EECF244321}">
                <p14:modId xmlns:p14="http://schemas.microsoft.com/office/powerpoint/2010/main" val="3652263517"/>
              </p:ext>
            </p:extLst>
          </p:nvPr>
        </p:nvGraphicFramePr>
        <p:xfrm>
          <a:off x="1907704" y="3651870"/>
          <a:ext cx="1474837" cy="653409"/>
        </p:xfrm>
        <a:graphic>
          <a:graphicData uri="http://schemas.openxmlformats.org/presentationml/2006/ole">
            <mc:AlternateContent xmlns:mc="http://schemas.openxmlformats.org/markup-compatibility/2006">
              <mc:Choice xmlns:v="urn:schemas-microsoft-com:vml" Requires="v">
                <p:oleObj name="公式" r:id="rId7" imgW="1002865" imgH="444307" progId="Equation.3">
                  <p:embed/>
                </p:oleObj>
              </mc:Choice>
              <mc:Fallback>
                <p:oleObj name="公式" r:id="rId7" imgW="1002865" imgH="444307"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7704" y="3651870"/>
                        <a:ext cx="1474837" cy="653409"/>
                      </a:xfrm>
                      <a:prstGeom prst="rect">
                        <a:avLst/>
                      </a:prstGeom>
                      <a:noFill/>
                    </p:spPr>
                  </p:pic>
                </p:oleObj>
              </mc:Fallback>
            </mc:AlternateContent>
          </a:graphicData>
        </a:graphic>
      </p:graphicFrame>
    </p:spTree>
    <p:extLst>
      <p:ext uri="{BB962C8B-B14F-4D97-AF65-F5344CB8AC3E}">
        <p14:creationId xmlns:p14="http://schemas.microsoft.com/office/powerpoint/2010/main" val="360262588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2" y="2702097"/>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4" y="2758156"/>
            <a:ext cx="406094" cy="461665"/>
            <a:chOff x="5667375" y="791155"/>
            <a:chExt cx="594674"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3" cy="676049"/>
            </a:xfrm>
            <a:prstGeom prst="rect">
              <a:avLst/>
            </a:prstGeom>
            <a:noFill/>
          </p:spPr>
          <p:txBody>
            <a:bodyPr wrap="none" rtlCol="0">
              <a:spAutoFit/>
            </a:bodyPr>
            <a:lstStyle/>
            <a:p>
              <a:r>
                <a:rPr lang="en-US" altLang="zh-CN" sz="2400" b="1" dirty="0">
                  <a:solidFill>
                    <a:srgbClr val="205867"/>
                  </a:solidFill>
                  <a:latin typeface="微软雅黑"/>
                  <a:ea typeface="微软雅黑"/>
                </a:rPr>
                <a:t>8</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3" y="3278161"/>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4" y="3334221"/>
            <a:ext cx="406094" cy="461665"/>
            <a:chOff x="5667375" y="791156"/>
            <a:chExt cx="594674"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9</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3854225"/>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53915" y="3929329"/>
            <a:ext cx="502061" cy="410680"/>
            <a:chOff x="5622876" y="819046"/>
            <a:chExt cx="735206" cy="60139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622876" y="834527"/>
              <a:ext cx="735206" cy="585909"/>
            </a:xfrm>
            <a:prstGeom prst="rect">
              <a:avLst/>
            </a:prstGeom>
            <a:noFill/>
          </p:spPr>
          <p:txBody>
            <a:bodyPr wrap="none" rtlCol="0">
              <a:spAutoFit/>
            </a:bodyPr>
            <a:lstStyle/>
            <a:p>
              <a:r>
                <a:rPr lang="en-US" altLang="zh-CN" sz="2000" b="1" dirty="0">
                  <a:solidFill>
                    <a:srgbClr val="205867"/>
                  </a:solidFill>
                  <a:latin typeface="微软雅黑"/>
                  <a:ea typeface="微软雅黑"/>
                </a:rPr>
                <a:t>10</a:t>
              </a:r>
              <a:endParaRPr lang="zh-CN" altLang="en-US" sz="2000" b="1" dirty="0">
                <a:solidFill>
                  <a:srgbClr val="205867"/>
                </a:solidFill>
                <a:latin typeface="微软雅黑"/>
                <a:ea typeface="微软雅黑"/>
              </a:endParaRPr>
            </a:p>
          </p:txBody>
        </p:sp>
      </p:grpSp>
      <p:sp>
        <p:nvSpPr>
          <p:cNvPr id="54" name="Freeform 10"/>
          <p:cNvSpPr>
            <a:spLocks noChangeAspect="1"/>
          </p:cNvSpPr>
          <p:nvPr/>
        </p:nvSpPr>
        <p:spPr bwMode="auto">
          <a:xfrm>
            <a:off x="3779912" y="2126038"/>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4" y="2182098"/>
            <a:ext cx="406094" cy="461665"/>
            <a:chOff x="5667375" y="791156"/>
            <a:chExt cx="594674"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7</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572000" y="2744483"/>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尾部外推法</a:t>
            </a:r>
          </a:p>
        </p:txBody>
      </p:sp>
      <p:sp>
        <p:nvSpPr>
          <p:cNvPr id="59" name="TextBox 58"/>
          <p:cNvSpPr txBox="1">
            <a:spLocks noChangeAspect="1"/>
          </p:cNvSpPr>
          <p:nvPr/>
        </p:nvSpPr>
        <p:spPr>
          <a:xfrm>
            <a:off x="4587179" y="3320547"/>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重要事件采样法</a:t>
            </a:r>
          </a:p>
        </p:txBody>
      </p:sp>
      <p:sp>
        <p:nvSpPr>
          <p:cNvPr id="60" name="TextBox 59"/>
          <p:cNvSpPr txBox="1">
            <a:spLocks noChangeAspect="1"/>
          </p:cNvSpPr>
          <p:nvPr/>
        </p:nvSpPr>
        <p:spPr>
          <a:xfrm>
            <a:off x="4587179" y="3896611"/>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性能的目测工具</a:t>
            </a:r>
          </a:p>
        </p:txBody>
      </p:sp>
      <p:sp>
        <p:nvSpPr>
          <p:cNvPr id="61" name="TextBox 60"/>
          <p:cNvSpPr txBox="1">
            <a:spLocks noChangeAspect="1"/>
          </p:cNvSpPr>
          <p:nvPr/>
        </p:nvSpPr>
        <p:spPr>
          <a:xfrm>
            <a:off x="4587180" y="2126033"/>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数字通信系统性能估计</a:t>
            </a:r>
          </a:p>
        </p:txBody>
      </p:sp>
      <p:sp>
        <p:nvSpPr>
          <p:cNvPr id="4" name="矩形 3"/>
          <p:cNvSpPr/>
          <p:nvPr/>
        </p:nvSpPr>
        <p:spPr>
          <a:xfrm>
            <a:off x="683569" y="627534"/>
            <a:ext cx="7488830" cy="523220"/>
          </a:xfrm>
          <a:prstGeom prst="rect">
            <a:avLst/>
          </a:prstGeom>
        </p:spPr>
        <p:txBody>
          <a:bodyPr wrap="square">
            <a:spAutoFit/>
          </a:bodyPr>
          <a:lstStyle/>
          <a:p>
            <a:pPr algn="ctr"/>
            <a:r>
              <a:rPr lang="zh-CN" altLang="en-US" sz="2800" dirty="0">
                <a:solidFill>
                  <a:srgbClr val="C00000"/>
                </a:solidFill>
                <a:latin typeface="微软雅黑"/>
                <a:ea typeface="微软雅黑"/>
              </a:rPr>
              <a:t>第三专题（</a:t>
            </a:r>
            <a:r>
              <a:rPr lang="en-US" altLang="zh-CN" sz="2800" dirty="0">
                <a:solidFill>
                  <a:srgbClr val="C00000"/>
                </a:solidFill>
                <a:latin typeface="微软雅黑"/>
                <a:ea typeface="微软雅黑"/>
              </a:rPr>
              <a:t>2</a:t>
            </a:r>
            <a:r>
              <a:rPr lang="zh-CN" altLang="en-US" sz="2800" dirty="0">
                <a:solidFill>
                  <a:srgbClr val="C00000"/>
                </a:solidFill>
                <a:latin typeface="微软雅黑"/>
                <a:ea typeface="微软雅黑"/>
              </a:rPr>
              <a:t>）通信仿真中的参数与性能估计</a:t>
            </a: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568" y="1347974"/>
            <a:ext cx="2276527" cy="3240000"/>
          </a:xfrm>
          <a:prstGeom prst="rect">
            <a:avLst/>
          </a:prstGeom>
        </p:spPr>
      </p:pic>
      <p:sp>
        <p:nvSpPr>
          <p:cNvPr id="29" name="Freeform 10"/>
          <p:cNvSpPr>
            <a:spLocks noChangeAspect="1"/>
          </p:cNvSpPr>
          <p:nvPr/>
        </p:nvSpPr>
        <p:spPr bwMode="auto">
          <a:xfrm>
            <a:off x="3779912" y="1549974"/>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30" name="组合 29"/>
          <p:cNvGrpSpPr>
            <a:grpSpLocks noChangeAspect="1"/>
          </p:cNvGrpSpPr>
          <p:nvPr/>
        </p:nvGrpSpPr>
        <p:grpSpPr>
          <a:xfrm>
            <a:off x="3884304" y="1606034"/>
            <a:ext cx="406094" cy="461665"/>
            <a:chOff x="5667375" y="791156"/>
            <a:chExt cx="594674" cy="676050"/>
          </a:xfrm>
        </p:grpSpPr>
        <p:sp>
          <p:nvSpPr>
            <p:cNvPr id="31"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33" name="TextBox 32"/>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6</a:t>
              </a:r>
              <a:endParaRPr lang="zh-CN" altLang="en-US" sz="2400" b="1" dirty="0">
                <a:solidFill>
                  <a:srgbClr val="205867"/>
                </a:solidFill>
                <a:latin typeface="微软雅黑"/>
                <a:ea typeface="微软雅黑"/>
              </a:endParaRPr>
            </a:p>
          </p:txBody>
        </p:sp>
      </p:grpSp>
      <p:sp>
        <p:nvSpPr>
          <p:cNvPr id="34" name="TextBox 33"/>
          <p:cNvSpPr txBox="1">
            <a:spLocks noChangeAspect="1"/>
          </p:cNvSpPr>
          <p:nvPr/>
        </p:nvSpPr>
        <p:spPr>
          <a:xfrm>
            <a:off x="4587180" y="1549969"/>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模拟通信系统性能估计</a:t>
            </a:r>
          </a:p>
        </p:txBody>
      </p:sp>
      <p:pic>
        <p:nvPicPr>
          <p:cNvPr id="32" name="Picture 24" descr="06_icon_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800000">
            <a:off x="7934895" y="1182955"/>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79103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432329" cy="4093428"/>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模拟通信目的</a:t>
            </a:r>
            <a:r>
              <a:rPr lang="zh-CN" altLang="en-US"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rgbClr val="0093B0">
                    <a:lumMod val="50000"/>
                  </a:srgbClr>
                </a:solidFill>
                <a:latin typeface="微软雅黑"/>
                <a:ea typeface="微软雅黑"/>
              </a:rPr>
              <a:t>在输出端尽可能相似地重现通信系统输入的模拟信号。</a:t>
            </a:r>
            <a:endParaRPr lang="en-US" altLang="zh-CN" sz="2000" kern="0" dirty="0">
              <a:solidFill>
                <a:srgbClr val="0093B0">
                  <a:lumMod val="50000"/>
                </a:srgbClr>
              </a:solidFill>
              <a:latin typeface="微软雅黑"/>
              <a:ea typeface="微软雅黑"/>
              <a:cs typeface="Times New Roman" pitchFamily="18" charset="0"/>
            </a:endParaRPr>
          </a:p>
          <a:p>
            <a:pPr>
              <a:lnSpc>
                <a:spcPct val="150000"/>
              </a:lnSpc>
            </a:pPr>
            <a:r>
              <a:rPr lang="zh-CN" altLang="en-US" sz="2000" kern="0" dirty="0">
                <a:solidFill>
                  <a:srgbClr val="0093B0">
                    <a:lumMod val="50000"/>
                  </a:srgbClr>
                </a:solidFill>
                <a:latin typeface="Times New Roman" pitchFamily="18" charset="0"/>
                <a:ea typeface="微软雅黑"/>
                <a:cs typeface="Times New Roman" pitchFamily="18" charset="0"/>
              </a:rPr>
              <a:t>       假设</a:t>
            </a:r>
            <a:r>
              <a:rPr lang="en-US" altLang="zh-CN" sz="2000" i="1" kern="0" dirty="0">
                <a:solidFill>
                  <a:srgbClr val="0093B0">
                    <a:lumMod val="50000"/>
                  </a:srgbClr>
                </a:solidFill>
                <a:latin typeface="Times New Roman" pitchFamily="18" charset="0"/>
                <a:ea typeface="微软雅黑"/>
                <a:cs typeface="Times New Roman" pitchFamily="18" charset="0"/>
              </a:rPr>
              <a:t>X</a:t>
            </a:r>
            <a:r>
              <a:rPr lang="en-US" altLang="zh-CN" sz="2000" kern="0" dirty="0">
                <a:solidFill>
                  <a:srgbClr val="0093B0">
                    <a:lumMod val="50000"/>
                  </a:srgbClr>
                </a:solidFill>
                <a:latin typeface="Times New Roman" pitchFamily="18" charset="0"/>
                <a:ea typeface="微软雅黑"/>
                <a:cs typeface="Times New Roman" pitchFamily="18" charset="0"/>
              </a:rPr>
              <a:t>(t)</a:t>
            </a:r>
            <a:r>
              <a:rPr lang="zh-CN" altLang="en-US" sz="2000" kern="0" dirty="0">
                <a:solidFill>
                  <a:srgbClr val="0093B0">
                    <a:lumMod val="50000"/>
                  </a:srgbClr>
                </a:solidFill>
                <a:latin typeface="Times New Roman" pitchFamily="18" charset="0"/>
                <a:ea typeface="微软雅黑"/>
                <a:cs typeface="Times New Roman" pitchFamily="18" charset="0"/>
              </a:rPr>
              <a:t>是系统输出，它是输入信号</a:t>
            </a:r>
            <a:r>
              <a:rPr lang="en-US" altLang="zh-CN" sz="2000" i="1" kern="0" dirty="0">
                <a:solidFill>
                  <a:srgbClr val="0093B0">
                    <a:lumMod val="50000"/>
                  </a:srgbClr>
                </a:solidFill>
                <a:latin typeface="Times New Roman" pitchFamily="18" charset="0"/>
                <a:ea typeface="微软雅黑"/>
                <a:cs typeface="Times New Roman" pitchFamily="18" charset="0"/>
              </a:rPr>
              <a:t>S</a:t>
            </a:r>
            <a:r>
              <a:rPr lang="en-US" altLang="zh-CN" sz="2000" kern="0" dirty="0">
                <a:solidFill>
                  <a:srgbClr val="0093B0">
                    <a:lumMod val="50000"/>
                  </a:srgbClr>
                </a:solidFill>
                <a:latin typeface="Times New Roman" pitchFamily="18" charset="0"/>
                <a:ea typeface="微软雅黑"/>
                <a:cs typeface="Times New Roman" pitchFamily="18" charset="0"/>
              </a:rPr>
              <a:t>(t)</a:t>
            </a:r>
            <a:r>
              <a:rPr lang="zh-CN" altLang="en-US" sz="2000" kern="0" dirty="0">
                <a:solidFill>
                  <a:srgbClr val="0093B0">
                    <a:lumMod val="50000"/>
                  </a:srgbClr>
                </a:solidFill>
                <a:latin typeface="Times New Roman" pitchFamily="18" charset="0"/>
                <a:ea typeface="微软雅黑"/>
                <a:cs typeface="Times New Roman" pitchFamily="18" charset="0"/>
              </a:rPr>
              <a:t>和噪声</a:t>
            </a:r>
            <a:r>
              <a:rPr lang="en-US" altLang="zh-CN" sz="2000" i="1" kern="0" dirty="0">
                <a:solidFill>
                  <a:srgbClr val="0093B0">
                    <a:lumMod val="50000"/>
                  </a:srgbClr>
                </a:solidFill>
                <a:latin typeface="Times New Roman" pitchFamily="18" charset="0"/>
                <a:ea typeface="微软雅黑"/>
                <a:cs typeface="Times New Roman" pitchFamily="18" charset="0"/>
              </a:rPr>
              <a:t>N</a:t>
            </a:r>
            <a:r>
              <a:rPr lang="en-US" altLang="zh-CN" sz="2000" kern="0" dirty="0">
                <a:solidFill>
                  <a:srgbClr val="0093B0">
                    <a:lumMod val="50000"/>
                  </a:srgbClr>
                </a:solidFill>
                <a:latin typeface="Times New Roman" pitchFamily="18" charset="0"/>
                <a:ea typeface="微软雅黑"/>
                <a:cs typeface="Times New Roman" pitchFamily="18" charset="0"/>
              </a:rPr>
              <a:t>(t)</a:t>
            </a:r>
            <a:r>
              <a:rPr lang="zh-CN" altLang="en-US" sz="2000" kern="0" dirty="0">
                <a:solidFill>
                  <a:srgbClr val="0093B0">
                    <a:lumMod val="50000"/>
                  </a:srgbClr>
                </a:solidFill>
                <a:latin typeface="Times New Roman" pitchFamily="18" charset="0"/>
                <a:ea typeface="微软雅黑"/>
                <a:cs typeface="Times New Roman" pitchFamily="18" charset="0"/>
              </a:rPr>
              <a:t>的某种变换，则有</a:t>
            </a: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200000"/>
              </a:lnSpc>
            </a:pPr>
            <a:r>
              <a:rPr lang="en-US" altLang="zh-CN" sz="2000" kern="0" dirty="0">
                <a:solidFill>
                  <a:srgbClr val="C00000"/>
                </a:solidFill>
                <a:latin typeface="Times New Roman" pitchFamily="18" charset="0"/>
                <a:ea typeface="微软雅黑"/>
                <a:cs typeface="Times New Roman" pitchFamily="18" charset="0"/>
              </a:rPr>
              <a:t>                                                 </a:t>
            </a: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信噪比定义</a:t>
            </a:r>
            <a:r>
              <a:rPr lang="zh-CN" altLang="en-US" sz="2000" kern="0" dirty="0">
                <a:solidFill>
                  <a:srgbClr val="0093B0">
                    <a:lumMod val="50000"/>
                  </a:srgbClr>
                </a:solidFill>
                <a:latin typeface="Times New Roman" pitchFamily="18" charset="0"/>
                <a:ea typeface="微软雅黑"/>
                <a:cs typeface="Times New Roman" pitchFamily="18" charset="0"/>
              </a:rPr>
              <a:t>：输出信噪比就是输出信号功率与输出噪声功率之比。</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样本函数描述</a:t>
            </a:r>
            <a:r>
              <a:rPr lang="zh-CN" altLang="en-US" sz="2000" kern="0" dirty="0">
                <a:solidFill>
                  <a:srgbClr val="0093B0">
                    <a:lumMod val="50000"/>
                  </a:srgbClr>
                </a:solidFill>
                <a:latin typeface="Times New Roman" pitchFamily="18" charset="0"/>
                <a:ea typeface="微软雅黑"/>
                <a:cs typeface="Times New Roman" pitchFamily="18" charset="0"/>
              </a:rPr>
              <a:t>：</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均方误差计算：</a:t>
            </a:r>
            <a:r>
              <a:rPr lang="zh-CN" altLang="en-US" sz="2000" kern="0" dirty="0">
                <a:solidFill>
                  <a:schemeClr val="bg1">
                    <a:lumMod val="50000"/>
                  </a:schemeClr>
                </a:solidFill>
                <a:latin typeface="Times New Roman" pitchFamily="18" charset="0"/>
                <a:ea typeface="微软雅黑"/>
                <a:cs typeface="Times New Roman" pitchFamily="18" charset="0"/>
              </a:rPr>
              <a:t>它是</a:t>
            </a:r>
            <a:r>
              <a:rPr lang="en-US" altLang="zh-CN" sz="2000" i="1" kern="0" dirty="0">
                <a:solidFill>
                  <a:schemeClr val="bg1">
                    <a:lumMod val="50000"/>
                  </a:schemeClr>
                </a:solidFill>
                <a:latin typeface="Times New Roman" pitchFamily="18" charset="0"/>
                <a:ea typeface="微软雅黑"/>
                <a:cs typeface="Times New Roman" pitchFamily="18" charset="0"/>
              </a:rPr>
              <a:t>A</a:t>
            </a:r>
            <a:r>
              <a:rPr lang="zh-CN" altLang="en-US" sz="2000" kern="0" dirty="0">
                <a:solidFill>
                  <a:schemeClr val="bg1">
                    <a:lumMod val="50000"/>
                  </a:schemeClr>
                </a:solidFill>
                <a:latin typeface="Times New Roman" pitchFamily="18" charset="0"/>
                <a:ea typeface="微软雅黑"/>
                <a:cs typeface="Times New Roman" pitchFamily="18" charset="0"/>
              </a:rPr>
              <a:t>和</a:t>
            </a:r>
            <a:r>
              <a:rPr lang="el-GR" altLang="zh-CN" sz="2000" i="1" kern="0" dirty="0">
                <a:solidFill>
                  <a:schemeClr val="bg1">
                    <a:lumMod val="50000"/>
                  </a:schemeClr>
                </a:solidFill>
                <a:latin typeface="Times New Roman" pitchFamily="18" charset="0"/>
                <a:ea typeface="微软雅黑"/>
                <a:cs typeface="Times New Roman" pitchFamily="18" charset="0"/>
              </a:rPr>
              <a:t>τ</a:t>
            </a:r>
            <a:r>
              <a:rPr lang="zh-CN" altLang="en-US" sz="2000" kern="0" dirty="0">
                <a:solidFill>
                  <a:schemeClr val="bg1">
                    <a:lumMod val="50000"/>
                  </a:schemeClr>
                </a:solidFill>
                <a:latin typeface="Times New Roman" pitchFamily="18" charset="0"/>
                <a:ea typeface="微软雅黑"/>
                <a:cs typeface="Times New Roman" pitchFamily="18" charset="0"/>
              </a:rPr>
              <a:t>的函数</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200000"/>
              </a:lnSpc>
              <a:buFont typeface="Wingdings" pitchFamily="2" charset="2"/>
              <a:buChar char="p"/>
            </a:pP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chemeClr val="bg1">
                    <a:lumMod val="50000"/>
                  </a:schemeClr>
                </a:solidFill>
                <a:latin typeface="Times New Roman" pitchFamily="18" charset="0"/>
                <a:ea typeface="微软雅黑"/>
                <a:cs typeface="Times New Roman" pitchFamily="18" charset="0"/>
              </a:rPr>
              <a:t>仅考虑与</a:t>
            </a:r>
            <a:r>
              <a:rPr lang="en-US" altLang="zh-CN" sz="2000" i="1" kern="0" dirty="0">
                <a:solidFill>
                  <a:schemeClr val="bg1">
                    <a:lumMod val="50000"/>
                  </a:schemeClr>
                </a:solidFill>
                <a:latin typeface="Times New Roman" pitchFamily="18" charset="0"/>
                <a:ea typeface="微软雅黑"/>
                <a:cs typeface="Times New Roman" pitchFamily="18" charset="0"/>
              </a:rPr>
              <a:t>A</a:t>
            </a:r>
            <a:r>
              <a:rPr lang="zh-CN" altLang="en-US" sz="2000" kern="0" dirty="0">
                <a:solidFill>
                  <a:schemeClr val="bg1">
                    <a:lumMod val="50000"/>
                  </a:schemeClr>
                </a:solidFill>
                <a:latin typeface="Times New Roman" pitchFamily="18" charset="0"/>
                <a:ea typeface="微软雅黑"/>
                <a:cs typeface="Times New Roman" pitchFamily="18" charset="0"/>
              </a:rPr>
              <a:t>和</a:t>
            </a:r>
            <a:r>
              <a:rPr lang="el-GR" altLang="zh-CN" sz="2000" i="1" kern="0" dirty="0">
                <a:solidFill>
                  <a:schemeClr val="bg1">
                    <a:lumMod val="50000"/>
                  </a:schemeClr>
                </a:solidFill>
                <a:latin typeface="Times New Roman" pitchFamily="18" charset="0"/>
                <a:ea typeface="微软雅黑"/>
                <a:cs typeface="Times New Roman" pitchFamily="18" charset="0"/>
              </a:rPr>
              <a:t>τ</a:t>
            </a:r>
            <a:r>
              <a:rPr lang="zh-CN" altLang="en-US" sz="2000" kern="0" dirty="0">
                <a:solidFill>
                  <a:schemeClr val="bg1">
                    <a:lumMod val="50000"/>
                  </a:schemeClr>
                </a:solidFill>
                <a:latin typeface="Times New Roman" pitchFamily="18" charset="0"/>
                <a:ea typeface="微软雅黑"/>
                <a:cs typeface="Times New Roman" pitchFamily="18" charset="0"/>
              </a:rPr>
              <a:t>有关的部分：</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模拟通信系统性能估计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信噪比估计器 </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23" name="对象 22"/>
          <p:cNvGraphicFramePr>
            <a:graphicFrameLocks noChangeAspect="1"/>
          </p:cNvGraphicFramePr>
          <p:nvPr>
            <p:extLst>
              <p:ext uri="{D42A27DB-BD31-4B8C-83A1-F6EECF244321}">
                <p14:modId xmlns:p14="http://schemas.microsoft.com/office/powerpoint/2010/main" val="1748287986"/>
              </p:ext>
            </p:extLst>
          </p:nvPr>
        </p:nvGraphicFramePr>
        <p:xfrm>
          <a:off x="1187624" y="1851670"/>
          <a:ext cx="1800225" cy="342900"/>
        </p:xfrm>
        <a:graphic>
          <a:graphicData uri="http://schemas.openxmlformats.org/presentationml/2006/ole">
            <mc:AlternateContent xmlns:mc="http://schemas.openxmlformats.org/markup-compatibility/2006">
              <mc:Choice xmlns:v="urn:schemas-microsoft-com:vml" Requires="v">
                <p:oleObj r:id="rId3" imgW="1002865" imgH="190417" progId="Equation.3">
                  <p:embed/>
                </p:oleObj>
              </mc:Choice>
              <mc:Fallback>
                <p:oleObj r:id="rId3" imgW="1002865" imgH="190417" progId="Equation.3">
                  <p:embed/>
                  <p:pic>
                    <p:nvPicPr>
                      <p:cNvPr id="0" name="对象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1851670"/>
                        <a:ext cx="1800225" cy="342900"/>
                      </a:xfrm>
                      <a:prstGeom prst="rect">
                        <a:avLst/>
                      </a:prstGeom>
                      <a:noFill/>
                      <a:ln>
                        <a:noFill/>
                      </a:ln>
                    </p:spPr>
                  </p:pic>
                </p:oleObj>
              </mc:Fallback>
            </mc:AlternateContent>
          </a:graphicData>
        </a:graphic>
      </p:graphicFrame>
      <p:graphicFrame>
        <p:nvGraphicFramePr>
          <p:cNvPr id="28" name="对象 27"/>
          <p:cNvGraphicFramePr>
            <a:graphicFrameLocks noChangeAspect="1"/>
          </p:cNvGraphicFramePr>
          <p:nvPr>
            <p:extLst>
              <p:ext uri="{D42A27DB-BD31-4B8C-83A1-F6EECF244321}">
                <p14:modId xmlns:p14="http://schemas.microsoft.com/office/powerpoint/2010/main" val="1036527975"/>
              </p:ext>
            </p:extLst>
          </p:nvPr>
        </p:nvGraphicFramePr>
        <p:xfrm>
          <a:off x="3923928" y="1862090"/>
          <a:ext cx="1872208" cy="349925"/>
        </p:xfrm>
        <a:graphic>
          <a:graphicData uri="http://schemas.openxmlformats.org/presentationml/2006/ole">
            <mc:AlternateContent xmlns:mc="http://schemas.openxmlformats.org/markup-compatibility/2006">
              <mc:Choice xmlns:v="urn:schemas-microsoft-com:vml" Requires="v">
                <p:oleObj r:id="rId5" imgW="1016000" imgH="190500" progId="Equation.3">
                  <p:embed/>
                </p:oleObj>
              </mc:Choice>
              <mc:Fallback>
                <p:oleObj r:id="rId5" imgW="1016000" imgH="190500" progId="Equation.3">
                  <p:embed/>
                  <p:pic>
                    <p:nvPicPr>
                      <p:cNvPr id="0" name="对象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3928" y="1862090"/>
                        <a:ext cx="1872208" cy="349925"/>
                      </a:xfrm>
                      <a:prstGeom prst="rect">
                        <a:avLst/>
                      </a:prstGeom>
                      <a:noFill/>
                      <a:ln>
                        <a:noFill/>
                      </a:ln>
                    </p:spPr>
                  </p:pic>
                </p:oleObj>
              </mc:Fallback>
            </mc:AlternateContent>
          </a:graphicData>
        </a:graphic>
      </p:graphicFrame>
      <p:sp>
        <p:nvSpPr>
          <p:cNvPr id="30" name="右箭头 29"/>
          <p:cNvSpPr/>
          <p:nvPr/>
        </p:nvSpPr>
        <p:spPr bwMode="auto">
          <a:xfrm>
            <a:off x="3203848" y="1906538"/>
            <a:ext cx="576064" cy="216024"/>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1" name="对象 40"/>
          <p:cNvGraphicFramePr>
            <a:graphicFrameLocks noChangeAspect="1"/>
          </p:cNvGraphicFramePr>
          <p:nvPr>
            <p:extLst>
              <p:ext uri="{D42A27DB-BD31-4B8C-83A1-F6EECF244321}">
                <p14:modId xmlns:p14="http://schemas.microsoft.com/office/powerpoint/2010/main" val="980215636"/>
              </p:ext>
            </p:extLst>
          </p:nvPr>
        </p:nvGraphicFramePr>
        <p:xfrm>
          <a:off x="6660232" y="1862090"/>
          <a:ext cx="1558500" cy="332480"/>
        </p:xfrm>
        <a:graphic>
          <a:graphicData uri="http://schemas.openxmlformats.org/presentationml/2006/ole">
            <mc:AlternateContent xmlns:mc="http://schemas.openxmlformats.org/markup-compatibility/2006">
              <mc:Choice xmlns:v="urn:schemas-microsoft-com:vml" Requires="v">
                <p:oleObj name="公式" r:id="rId7" imgW="952087" imgH="203112" progId="Equation.3">
                  <p:embed/>
                </p:oleObj>
              </mc:Choice>
              <mc:Fallback>
                <p:oleObj name="公式" r:id="rId7" imgW="952087" imgH="203112"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60232" y="1862090"/>
                        <a:ext cx="1558500" cy="332480"/>
                      </a:xfrm>
                      <a:prstGeom prst="rect">
                        <a:avLst/>
                      </a:prstGeom>
                      <a:noFill/>
                    </p:spPr>
                  </p:pic>
                </p:oleObj>
              </mc:Fallback>
            </mc:AlternateContent>
          </a:graphicData>
        </a:graphic>
      </p:graphicFrame>
      <p:sp>
        <p:nvSpPr>
          <p:cNvPr id="42" name="右箭头 41"/>
          <p:cNvSpPr/>
          <p:nvPr/>
        </p:nvSpPr>
        <p:spPr bwMode="auto">
          <a:xfrm rot="10800000">
            <a:off x="5940152" y="1906538"/>
            <a:ext cx="576064" cy="216024"/>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4" name="对象 43"/>
          <p:cNvGraphicFramePr>
            <a:graphicFrameLocks noChangeAspect="1"/>
          </p:cNvGraphicFramePr>
          <p:nvPr>
            <p:extLst>
              <p:ext uri="{D42A27DB-BD31-4B8C-83A1-F6EECF244321}">
                <p14:modId xmlns:p14="http://schemas.microsoft.com/office/powerpoint/2010/main" val="1074742480"/>
              </p:ext>
            </p:extLst>
          </p:nvPr>
        </p:nvGraphicFramePr>
        <p:xfrm>
          <a:off x="2805504" y="2859782"/>
          <a:ext cx="1080120" cy="360040"/>
        </p:xfrm>
        <a:graphic>
          <a:graphicData uri="http://schemas.openxmlformats.org/presentationml/2006/ole">
            <mc:AlternateContent xmlns:mc="http://schemas.openxmlformats.org/markup-compatibility/2006">
              <mc:Choice xmlns:v="urn:schemas-microsoft-com:vml" Requires="v">
                <p:oleObj name="公式" r:id="rId9" imgW="609336" imgH="203112" progId="Equation.3">
                  <p:embed/>
                </p:oleObj>
              </mc:Choice>
              <mc:Fallback>
                <p:oleObj name="公式" r:id="rId9" imgW="609336" imgH="203112" progId="Equation.3">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05504" y="2859782"/>
                        <a:ext cx="1080120" cy="360040"/>
                      </a:xfrm>
                      <a:prstGeom prst="rect">
                        <a:avLst/>
                      </a:prstGeom>
                      <a:noFill/>
                    </p:spPr>
                  </p:pic>
                </p:oleObj>
              </mc:Fallback>
            </mc:AlternateContent>
          </a:graphicData>
        </a:graphic>
      </p:graphicFrame>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6" name="对象 45"/>
          <p:cNvGraphicFramePr>
            <a:graphicFrameLocks noChangeAspect="1"/>
          </p:cNvGraphicFramePr>
          <p:nvPr>
            <p:extLst>
              <p:ext uri="{D42A27DB-BD31-4B8C-83A1-F6EECF244321}">
                <p14:modId xmlns:p14="http://schemas.microsoft.com/office/powerpoint/2010/main" val="2837601023"/>
              </p:ext>
            </p:extLst>
          </p:nvPr>
        </p:nvGraphicFramePr>
        <p:xfrm>
          <a:off x="4604307" y="2899404"/>
          <a:ext cx="781019" cy="320418"/>
        </p:xfrm>
        <a:graphic>
          <a:graphicData uri="http://schemas.openxmlformats.org/presentationml/2006/ole">
            <mc:AlternateContent xmlns:mc="http://schemas.openxmlformats.org/markup-compatibility/2006">
              <mc:Choice xmlns:v="urn:schemas-microsoft-com:vml" Requires="v">
                <p:oleObj name="公式" r:id="rId11" imgW="494870" imgH="203024" progId="Equation.3">
                  <p:embed/>
                </p:oleObj>
              </mc:Choice>
              <mc:Fallback>
                <p:oleObj name="公式" r:id="rId11" imgW="494870" imgH="203024" progId="Equation.3">
                  <p:embed/>
                  <p:pic>
                    <p:nvPicPr>
                      <p:cNvPr id="0"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04307" y="2899404"/>
                        <a:ext cx="781019" cy="320418"/>
                      </a:xfrm>
                      <a:prstGeom prst="rect">
                        <a:avLst/>
                      </a:prstGeom>
                      <a:noFill/>
                    </p:spPr>
                  </p:pic>
                </p:oleObj>
              </mc:Fallback>
            </mc:AlternateContent>
          </a:graphicData>
        </a:graphic>
      </p:graphicFrame>
      <p:sp>
        <p:nvSpPr>
          <p:cNvPr id="47" name="右箭头 46"/>
          <p:cNvSpPr/>
          <p:nvPr/>
        </p:nvSpPr>
        <p:spPr bwMode="auto">
          <a:xfrm rot="10800000">
            <a:off x="3923928" y="2964176"/>
            <a:ext cx="576064" cy="216024"/>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8" name="右箭头 47"/>
          <p:cNvSpPr/>
          <p:nvPr/>
        </p:nvSpPr>
        <p:spPr bwMode="auto">
          <a:xfrm rot="10800000">
            <a:off x="5508104" y="2965296"/>
            <a:ext cx="576064" cy="216024"/>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aphicFrame>
        <p:nvGraphicFramePr>
          <p:cNvPr id="49" name="对象 48"/>
          <p:cNvGraphicFramePr>
            <a:graphicFrameLocks noChangeAspect="1"/>
          </p:cNvGraphicFramePr>
          <p:nvPr>
            <p:extLst>
              <p:ext uri="{D42A27DB-BD31-4B8C-83A1-F6EECF244321}">
                <p14:modId xmlns:p14="http://schemas.microsoft.com/office/powerpoint/2010/main" val="2221614499"/>
              </p:ext>
            </p:extLst>
          </p:nvPr>
        </p:nvGraphicFramePr>
        <p:xfrm>
          <a:off x="6156176" y="2739955"/>
          <a:ext cx="2162944" cy="666703"/>
        </p:xfrm>
        <a:graphic>
          <a:graphicData uri="http://schemas.openxmlformats.org/presentationml/2006/ole">
            <mc:AlternateContent xmlns:mc="http://schemas.openxmlformats.org/markup-compatibility/2006">
              <mc:Choice xmlns:v="urn:schemas-microsoft-com:vml" Requires="v">
                <p:oleObj r:id="rId13" imgW="1269449" imgH="393529" progId="Equation.3">
                  <p:embed/>
                </p:oleObj>
              </mc:Choice>
              <mc:Fallback>
                <p:oleObj r:id="rId13" imgW="1269449" imgH="393529" progId="Equation.3">
                  <p:embed/>
                  <p:pic>
                    <p:nvPicPr>
                      <p:cNvPr id="0" name="Object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156176" y="2739955"/>
                        <a:ext cx="2162944" cy="666703"/>
                      </a:xfrm>
                      <a:prstGeom prst="rect">
                        <a:avLst/>
                      </a:prstGeom>
                      <a:noFill/>
                      <a:ln>
                        <a:noFill/>
                      </a:ln>
                    </p:spPr>
                  </p:pic>
                </p:oleObj>
              </mc:Fallback>
            </mc:AlternateContent>
          </a:graphicData>
        </a:graphic>
      </p:graphicFrame>
      <p:graphicFrame>
        <p:nvGraphicFramePr>
          <p:cNvPr id="50" name="对象 49"/>
          <p:cNvGraphicFramePr>
            <a:graphicFrameLocks noChangeAspect="1"/>
          </p:cNvGraphicFramePr>
          <p:nvPr>
            <p:extLst>
              <p:ext uri="{D42A27DB-BD31-4B8C-83A1-F6EECF244321}">
                <p14:modId xmlns:p14="http://schemas.microsoft.com/office/powerpoint/2010/main" val="1430439919"/>
              </p:ext>
            </p:extLst>
          </p:nvPr>
        </p:nvGraphicFramePr>
        <p:xfrm>
          <a:off x="1435955" y="3795886"/>
          <a:ext cx="6336704" cy="461461"/>
        </p:xfrm>
        <a:graphic>
          <a:graphicData uri="http://schemas.openxmlformats.org/presentationml/2006/ole">
            <mc:AlternateContent xmlns:mc="http://schemas.openxmlformats.org/markup-compatibility/2006">
              <mc:Choice xmlns:v="urn:schemas-microsoft-com:vml" Requires="v">
                <p:oleObj name="Equation" r:id="rId15" imgW="3670300" imgH="266700" progId="Equation.3">
                  <p:embed/>
                </p:oleObj>
              </mc:Choice>
              <mc:Fallback>
                <p:oleObj name="Equation" r:id="rId15" imgW="3670300" imgH="266700" progId="Equation.3">
                  <p:embed/>
                  <p:pic>
                    <p:nvPicPr>
                      <p:cNvPr id="0" name="Object 1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435955" y="3795886"/>
                        <a:ext cx="6336704" cy="461461"/>
                      </a:xfrm>
                      <a:prstGeom prst="rect">
                        <a:avLst/>
                      </a:prstGeom>
                      <a:noFill/>
                      <a:ln>
                        <a:noFill/>
                      </a:ln>
                    </p:spPr>
                  </p:pic>
                </p:oleObj>
              </mc:Fallback>
            </mc:AlternateContent>
          </a:graphicData>
        </a:graphic>
      </p:graphicFrame>
      <p:graphicFrame>
        <p:nvGraphicFramePr>
          <p:cNvPr id="51" name="对象 50"/>
          <p:cNvGraphicFramePr>
            <a:graphicFrameLocks noChangeAspect="1"/>
          </p:cNvGraphicFramePr>
          <p:nvPr>
            <p:extLst>
              <p:ext uri="{D42A27DB-BD31-4B8C-83A1-F6EECF244321}">
                <p14:modId xmlns:p14="http://schemas.microsoft.com/office/powerpoint/2010/main" val="213707602"/>
              </p:ext>
            </p:extLst>
          </p:nvPr>
        </p:nvGraphicFramePr>
        <p:xfrm>
          <a:off x="3939470" y="4329898"/>
          <a:ext cx="2471050" cy="464777"/>
        </p:xfrm>
        <a:graphic>
          <a:graphicData uri="http://schemas.openxmlformats.org/presentationml/2006/ole">
            <mc:AlternateContent xmlns:mc="http://schemas.openxmlformats.org/markup-compatibility/2006">
              <mc:Choice xmlns:v="urn:schemas-microsoft-com:vml" Requires="v">
                <p:oleObj r:id="rId17" imgW="1422400" imgH="266700" progId="Equation.3">
                  <p:embed/>
                </p:oleObj>
              </mc:Choice>
              <mc:Fallback>
                <p:oleObj r:id="rId17" imgW="1422400" imgH="266700" progId="Equation.3">
                  <p:embed/>
                  <p:pic>
                    <p:nvPicPr>
                      <p:cNvPr id="0" name="Object 1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939470" y="4329898"/>
                        <a:ext cx="2471050" cy="46477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35850768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432329" cy="4016484"/>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0093B0">
                    <a:lumMod val="50000"/>
                  </a:srgbClr>
                </a:solidFill>
                <a:latin typeface="Times New Roman" pitchFamily="18" charset="0"/>
                <a:ea typeface="微软雅黑"/>
                <a:cs typeface="Times New Roman" pitchFamily="18" charset="0"/>
              </a:rPr>
              <a:t>假设存在唯一的</a:t>
            </a:r>
            <a:r>
              <a:rPr lang="en-US" altLang="zh-CN" sz="2000" kern="0" dirty="0">
                <a:solidFill>
                  <a:srgbClr val="0093B0">
                    <a:lumMod val="50000"/>
                  </a:srgbClr>
                </a:solidFill>
                <a:latin typeface="Times New Roman" pitchFamily="18" charset="0"/>
                <a:ea typeface="微软雅黑"/>
                <a:cs typeface="Times New Roman" pitchFamily="18" charset="0"/>
              </a:rPr>
              <a:t>A*</a:t>
            </a:r>
            <a:r>
              <a:rPr lang="zh-CN" altLang="en-US" sz="2000" kern="0" dirty="0">
                <a:solidFill>
                  <a:srgbClr val="0093B0">
                    <a:lumMod val="50000"/>
                  </a:srgbClr>
                </a:solidFill>
                <a:latin typeface="Times New Roman" pitchFamily="18" charset="0"/>
                <a:ea typeface="微软雅黑"/>
                <a:cs typeface="Times New Roman" pitchFamily="18" charset="0"/>
              </a:rPr>
              <a:t>和</a:t>
            </a:r>
            <a:r>
              <a:rPr lang="en-US" altLang="zh-CN" sz="2000" kern="0" dirty="0">
                <a:solidFill>
                  <a:srgbClr val="0093B0">
                    <a:lumMod val="50000"/>
                  </a:srgbClr>
                </a:solidFill>
                <a:latin typeface="Times New Roman" pitchFamily="18" charset="0"/>
                <a:ea typeface="微软雅黑"/>
                <a:cs typeface="Times New Roman" pitchFamily="18" charset="0"/>
              </a:rPr>
              <a:t>τ*</a:t>
            </a:r>
            <a:r>
              <a:rPr lang="zh-CN" altLang="en-US" sz="2000" kern="0" dirty="0">
                <a:solidFill>
                  <a:srgbClr val="0093B0">
                    <a:lumMod val="50000"/>
                  </a:srgbClr>
                </a:solidFill>
                <a:latin typeface="Times New Roman" pitchFamily="18" charset="0"/>
                <a:ea typeface="微软雅黑"/>
                <a:cs typeface="Times New Roman" pitchFamily="18" charset="0"/>
              </a:rPr>
              <a:t>，取最小值：</a:t>
            </a: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200000"/>
              </a:lnSpc>
              <a:spcAft>
                <a:spcPts val="600"/>
              </a:spcAft>
            </a:pPr>
            <a:r>
              <a:rPr lang="zh-CN" altLang="en-US" sz="2000" kern="0" dirty="0">
                <a:solidFill>
                  <a:srgbClr val="0093B0">
                    <a:lumMod val="50000"/>
                  </a:srgbClr>
                </a:solidFill>
                <a:latin typeface="Times New Roman" pitchFamily="18" charset="0"/>
                <a:ea typeface="微软雅黑"/>
                <a:cs typeface="Times New Roman" pitchFamily="18" charset="0"/>
              </a:rPr>
              <a:t>       则有</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结论：</a:t>
            </a:r>
            <a:r>
              <a:rPr lang="en-US" altLang="zh-CN" sz="2000" kern="0" dirty="0">
                <a:solidFill>
                  <a:srgbClr val="0093B0">
                    <a:lumMod val="50000"/>
                  </a:srgbClr>
                </a:solidFill>
                <a:latin typeface="Times New Roman" pitchFamily="18" charset="0"/>
                <a:ea typeface="微软雅黑"/>
                <a:cs typeface="Times New Roman" pitchFamily="18" charset="0"/>
              </a:rPr>
              <a:t>A*</a:t>
            </a:r>
            <a:r>
              <a:rPr lang="zh-CN" altLang="en-US" sz="2000" kern="0" dirty="0">
                <a:solidFill>
                  <a:srgbClr val="0093B0">
                    <a:lumMod val="50000"/>
                  </a:srgbClr>
                </a:solidFill>
                <a:latin typeface="Times New Roman" pitchFamily="18" charset="0"/>
                <a:ea typeface="微软雅黑"/>
                <a:cs typeface="Times New Roman" pitchFamily="18" charset="0"/>
              </a:rPr>
              <a:t>表示在</a:t>
            </a:r>
            <a:r>
              <a:rPr lang="el-GR" altLang="zh-CN" sz="2000" kern="0" dirty="0">
                <a:solidFill>
                  <a:srgbClr val="0093B0">
                    <a:lumMod val="50000"/>
                  </a:srgbClr>
                </a:solidFill>
                <a:latin typeface="Times New Roman" pitchFamily="18" charset="0"/>
                <a:ea typeface="微软雅黑"/>
                <a:cs typeface="Times New Roman" pitchFamily="18" charset="0"/>
              </a:rPr>
              <a:t>τ</a:t>
            </a:r>
            <a:r>
              <a:rPr lang="zh-CN" altLang="en-US" sz="2000" kern="0" dirty="0">
                <a:solidFill>
                  <a:srgbClr val="0093B0">
                    <a:lumMod val="50000"/>
                  </a:srgbClr>
                </a:solidFill>
                <a:latin typeface="Times New Roman" pitchFamily="18" charset="0"/>
                <a:ea typeface="微软雅黑"/>
                <a:cs typeface="Times New Roman" pitchFamily="18" charset="0"/>
              </a:rPr>
              <a:t>确定以后，使得 取最小值的</a:t>
            </a:r>
            <a:r>
              <a:rPr lang="en-US" altLang="zh-CN" sz="2000" kern="0" dirty="0">
                <a:solidFill>
                  <a:srgbClr val="0093B0">
                    <a:lumMod val="50000"/>
                  </a:srgbClr>
                </a:solidFill>
                <a:latin typeface="Times New Roman" pitchFamily="18" charset="0"/>
                <a:ea typeface="微软雅黑"/>
                <a:cs typeface="Times New Roman" pitchFamily="18" charset="0"/>
              </a:rPr>
              <a:t>A</a:t>
            </a:r>
            <a:r>
              <a:rPr lang="zh-CN" altLang="en-US" sz="2000" kern="0" dirty="0">
                <a:solidFill>
                  <a:srgbClr val="0093B0">
                    <a:lumMod val="50000"/>
                  </a:srgbClr>
                </a:solidFill>
                <a:latin typeface="Times New Roman" pitchFamily="18" charset="0"/>
                <a:ea typeface="微软雅黑"/>
                <a:cs typeface="Times New Roman" pitchFamily="18" charset="0"/>
              </a:rPr>
              <a:t>；同理在</a:t>
            </a:r>
            <a:r>
              <a:rPr lang="en-US" altLang="zh-CN" sz="2000" kern="0" dirty="0">
                <a:solidFill>
                  <a:srgbClr val="0093B0">
                    <a:lumMod val="50000"/>
                  </a:srgbClr>
                </a:solidFill>
                <a:latin typeface="Times New Roman" pitchFamily="18" charset="0"/>
                <a:ea typeface="微软雅黑"/>
                <a:cs typeface="Times New Roman" pitchFamily="18" charset="0"/>
              </a:rPr>
              <a:t>A</a:t>
            </a:r>
            <a:r>
              <a:rPr lang="zh-CN" altLang="en-US" sz="2000" kern="0" dirty="0">
                <a:solidFill>
                  <a:srgbClr val="0093B0">
                    <a:lumMod val="50000"/>
                  </a:srgbClr>
                </a:solidFill>
                <a:latin typeface="Times New Roman" pitchFamily="18" charset="0"/>
                <a:ea typeface="微软雅黑"/>
                <a:cs typeface="Times New Roman" pitchFamily="18" charset="0"/>
              </a:rPr>
              <a:t>确定以后，可以得到使得 取最小值的</a:t>
            </a:r>
            <a:r>
              <a:rPr lang="el-GR" altLang="zh-CN" sz="2000" kern="0" dirty="0">
                <a:solidFill>
                  <a:srgbClr val="0093B0">
                    <a:lumMod val="50000"/>
                  </a:srgbClr>
                </a:solidFill>
                <a:latin typeface="Times New Roman" pitchFamily="18" charset="0"/>
                <a:ea typeface="微软雅黑"/>
                <a:cs typeface="Times New Roman" pitchFamily="18" charset="0"/>
              </a:rPr>
              <a:t>τ</a:t>
            </a:r>
            <a:r>
              <a:rPr lang="zh-CN" altLang="el-GR" sz="2000" kern="0" dirty="0">
                <a:solidFill>
                  <a:srgbClr val="0093B0">
                    <a:lumMod val="50000"/>
                  </a:srgbClr>
                </a:solidFill>
                <a:latin typeface="Times New Roman" pitchFamily="18" charset="0"/>
                <a:ea typeface="微软雅黑"/>
                <a:cs typeface="Times New Roman" pitchFamily="18" charset="0"/>
              </a:rPr>
              <a:t>，</a:t>
            </a:r>
            <a:r>
              <a:rPr lang="zh-CN" altLang="en-US" sz="2000" kern="0" dirty="0">
                <a:solidFill>
                  <a:srgbClr val="0093B0">
                    <a:lumMod val="50000"/>
                  </a:srgbClr>
                </a:solidFill>
                <a:latin typeface="Times New Roman" pitchFamily="18" charset="0"/>
                <a:ea typeface="微软雅黑"/>
                <a:cs typeface="Times New Roman" pitchFamily="18" charset="0"/>
              </a:rPr>
              <a:t>使得</a:t>
            </a:r>
            <a:r>
              <a:rPr lang="el-GR" altLang="zh-CN" sz="2000" kern="0" dirty="0">
                <a:solidFill>
                  <a:srgbClr val="0093B0">
                    <a:lumMod val="50000"/>
                  </a:srgbClr>
                </a:solidFill>
                <a:latin typeface="Times New Roman" pitchFamily="18" charset="0"/>
                <a:ea typeface="微软雅黑"/>
                <a:cs typeface="Times New Roman" pitchFamily="18" charset="0"/>
              </a:rPr>
              <a:t>τ = τ*</a:t>
            </a:r>
            <a:r>
              <a:rPr lang="zh-CN" altLang="el-GR" sz="2000" kern="0" dirty="0">
                <a:solidFill>
                  <a:srgbClr val="0093B0">
                    <a:lumMod val="50000"/>
                  </a:srgbClr>
                </a:solidFill>
                <a:latin typeface="Times New Roman" pitchFamily="18" charset="0"/>
                <a:ea typeface="微软雅黑"/>
                <a:cs typeface="Times New Roman" pitchFamily="18" charset="0"/>
              </a:rPr>
              <a:t>。</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信噪比的估计就能表示成为：</a:t>
            </a:r>
            <a:endParaRPr lang="en-US" altLang="zh-CN" sz="2000" kern="0" dirty="0">
              <a:solidFill>
                <a:srgbClr val="C00000"/>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0093B0">
                    <a:lumMod val="50000"/>
                  </a:srgbClr>
                </a:solidFill>
                <a:latin typeface="Times New Roman" pitchFamily="18" charset="0"/>
                <a:ea typeface="微软雅黑"/>
                <a:cs typeface="Times New Roman" pitchFamily="18" charset="0"/>
              </a:rPr>
              <a:t>在实际应用当中，发送的信号通常为确知信号</a:t>
            </a:r>
            <a:r>
              <a:rPr lang="en-US" altLang="zh-CN" sz="2000" i="1" kern="0" dirty="0">
                <a:solidFill>
                  <a:srgbClr val="0093B0">
                    <a:lumMod val="50000"/>
                  </a:srgbClr>
                </a:solidFill>
                <a:latin typeface="Times New Roman" pitchFamily="18" charset="0"/>
                <a:ea typeface="微软雅黑"/>
                <a:cs typeface="Times New Roman" pitchFamily="18" charset="0"/>
              </a:rPr>
              <a:t>s</a:t>
            </a:r>
            <a:r>
              <a:rPr lang="zh-CN" altLang="en-US" sz="2000" kern="0" dirty="0">
                <a:solidFill>
                  <a:srgbClr val="0093B0">
                    <a:lumMod val="50000"/>
                  </a:srgbClr>
                </a:solidFill>
                <a:latin typeface="Times New Roman" pitchFamily="18" charset="0"/>
                <a:ea typeface="微软雅黑"/>
                <a:cs typeface="Times New Roman" pitchFamily="18" charset="0"/>
              </a:rPr>
              <a:t>，则</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结论</a:t>
            </a:r>
            <a:r>
              <a:rPr lang="zh-CN" altLang="en-US" sz="2000" kern="0" dirty="0">
                <a:solidFill>
                  <a:srgbClr val="0093B0">
                    <a:lumMod val="50000"/>
                  </a:srgbClr>
                </a:solidFill>
                <a:latin typeface="Times New Roman" pitchFamily="18" charset="0"/>
                <a:ea typeface="微软雅黑"/>
                <a:cs typeface="Times New Roman" pitchFamily="18" charset="0"/>
              </a:rPr>
              <a:t>：以信号为条件仿真实验，要得到真</a:t>
            </a:r>
            <a:r>
              <a:rPr lang="en-US" altLang="zh-CN" sz="2000" kern="0" dirty="0">
                <a:solidFill>
                  <a:srgbClr val="0093B0">
                    <a:lumMod val="50000"/>
                  </a:srgbClr>
                </a:solidFill>
                <a:latin typeface="Times New Roman" pitchFamily="18" charset="0"/>
                <a:ea typeface="微软雅黑"/>
                <a:cs typeface="Times New Roman" pitchFamily="18" charset="0"/>
              </a:rPr>
              <a:t>SNR</a:t>
            </a:r>
            <a:r>
              <a:rPr lang="zh-CN" altLang="en-US" sz="2000" kern="0" dirty="0">
                <a:solidFill>
                  <a:srgbClr val="0093B0">
                    <a:lumMod val="50000"/>
                  </a:srgbClr>
                </a:solidFill>
                <a:latin typeface="Times New Roman" pitchFamily="18" charset="0"/>
                <a:ea typeface="微软雅黑"/>
                <a:cs typeface="Times New Roman" pitchFamily="18" charset="0"/>
              </a:rPr>
              <a:t>，需要                。</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模拟通信系统性能估计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信噪比估计器 </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51" name="对象 50"/>
          <p:cNvGraphicFramePr>
            <a:graphicFrameLocks noChangeAspect="1"/>
          </p:cNvGraphicFramePr>
          <p:nvPr>
            <p:extLst>
              <p:ext uri="{D42A27DB-BD31-4B8C-83A1-F6EECF244321}">
                <p14:modId xmlns:p14="http://schemas.microsoft.com/office/powerpoint/2010/main" val="2869118855"/>
              </p:ext>
            </p:extLst>
          </p:nvPr>
        </p:nvGraphicFramePr>
        <p:xfrm>
          <a:off x="5043216" y="824875"/>
          <a:ext cx="2471050" cy="464777"/>
        </p:xfrm>
        <a:graphic>
          <a:graphicData uri="http://schemas.openxmlformats.org/presentationml/2006/ole">
            <mc:AlternateContent xmlns:mc="http://schemas.openxmlformats.org/markup-compatibility/2006">
              <mc:Choice xmlns:v="urn:schemas-microsoft-com:vml" Requires="v">
                <p:oleObj r:id="rId3" imgW="1422400" imgH="266700" progId="Equation.3">
                  <p:embed/>
                </p:oleObj>
              </mc:Choice>
              <mc:Fallback>
                <p:oleObj r:id="rId3" imgW="1422400" imgH="266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3216" y="824875"/>
                        <a:ext cx="2471050" cy="464777"/>
                      </a:xfrm>
                      <a:prstGeom prst="rect">
                        <a:avLst/>
                      </a:prstGeom>
                      <a:noFill/>
                      <a:ln>
                        <a:noFill/>
                      </a:ln>
                    </p:spPr>
                  </p:pic>
                </p:oleObj>
              </mc:Fallback>
            </mc:AlternateContent>
          </a:graphicData>
        </a:graphic>
      </p:graphicFrame>
      <p:graphicFrame>
        <p:nvGraphicFramePr>
          <p:cNvPr id="33" name="对象 32"/>
          <p:cNvGraphicFramePr>
            <a:graphicFrameLocks noChangeAspect="1"/>
          </p:cNvGraphicFramePr>
          <p:nvPr>
            <p:extLst>
              <p:ext uri="{D42A27DB-BD31-4B8C-83A1-F6EECF244321}">
                <p14:modId xmlns:p14="http://schemas.microsoft.com/office/powerpoint/2010/main" val="3135107847"/>
              </p:ext>
            </p:extLst>
          </p:nvPr>
        </p:nvGraphicFramePr>
        <p:xfrm>
          <a:off x="1941914" y="1356590"/>
          <a:ext cx="2952427" cy="639096"/>
        </p:xfrm>
        <a:graphic>
          <a:graphicData uri="http://schemas.openxmlformats.org/presentationml/2006/ole">
            <mc:AlternateContent xmlns:mc="http://schemas.openxmlformats.org/markup-compatibility/2006">
              <mc:Choice xmlns:v="urn:schemas-microsoft-com:vml" Requires="v">
                <p:oleObj r:id="rId5" imgW="1624895" imgH="355446" progId="Equation.3">
                  <p:embed/>
                </p:oleObj>
              </mc:Choice>
              <mc:Fallback>
                <p:oleObj r:id="rId5" imgW="1624895" imgH="355446"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41914" y="1356590"/>
                        <a:ext cx="2952427" cy="639096"/>
                      </a:xfrm>
                      <a:prstGeom prst="rect">
                        <a:avLst/>
                      </a:prstGeom>
                      <a:noFill/>
                      <a:ln>
                        <a:noFill/>
                      </a:ln>
                    </p:spPr>
                  </p:pic>
                </p:oleObj>
              </mc:Fallback>
            </mc:AlternateContent>
          </a:graphicData>
        </a:graphic>
      </p:graphicFrame>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 name="对象 39"/>
          <p:cNvGraphicFramePr>
            <a:graphicFrameLocks noChangeAspect="1"/>
          </p:cNvGraphicFramePr>
          <p:nvPr>
            <p:extLst>
              <p:ext uri="{D42A27DB-BD31-4B8C-83A1-F6EECF244321}">
                <p14:modId xmlns:p14="http://schemas.microsoft.com/office/powerpoint/2010/main" val="4283983142"/>
              </p:ext>
            </p:extLst>
          </p:nvPr>
        </p:nvGraphicFramePr>
        <p:xfrm>
          <a:off x="5652119" y="1419622"/>
          <a:ext cx="1675261" cy="475412"/>
        </p:xfrm>
        <a:graphic>
          <a:graphicData uri="http://schemas.openxmlformats.org/presentationml/2006/ole">
            <mc:AlternateContent xmlns:mc="http://schemas.openxmlformats.org/markup-compatibility/2006">
              <mc:Choice xmlns:v="urn:schemas-microsoft-com:vml" Requires="v">
                <p:oleObj name="公式" r:id="rId7" imgW="939392" imgH="266584" progId="Equation.3">
                  <p:embed/>
                </p:oleObj>
              </mc:Choice>
              <mc:Fallback>
                <p:oleObj name="公式" r:id="rId7" imgW="939392" imgH="266584"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52119" y="1419622"/>
                        <a:ext cx="1675261" cy="475412"/>
                      </a:xfrm>
                      <a:prstGeom prst="rect">
                        <a:avLst/>
                      </a:prstGeom>
                      <a:noFill/>
                    </p:spPr>
                  </p:pic>
                </p:oleObj>
              </mc:Fallback>
            </mc:AlternateContent>
          </a:graphicData>
        </a:graphic>
      </p:graphicFrame>
      <p:sp>
        <p:nvSpPr>
          <p:cNvPr id="52" name="右箭头 51"/>
          <p:cNvSpPr/>
          <p:nvPr/>
        </p:nvSpPr>
        <p:spPr bwMode="auto">
          <a:xfrm>
            <a:off x="5004048" y="1545047"/>
            <a:ext cx="504056" cy="216024"/>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aphicFrame>
        <p:nvGraphicFramePr>
          <p:cNvPr id="53" name="对象 52"/>
          <p:cNvGraphicFramePr>
            <a:graphicFrameLocks noChangeAspect="1"/>
          </p:cNvGraphicFramePr>
          <p:nvPr>
            <p:extLst>
              <p:ext uri="{D42A27DB-BD31-4B8C-83A1-F6EECF244321}">
                <p14:modId xmlns:p14="http://schemas.microsoft.com/office/powerpoint/2010/main" val="3152668391"/>
              </p:ext>
            </p:extLst>
          </p:nvPr>
        </p:nvGraphicFramePr>
        <p:xfrm>
          <a:off x="4249070" y="2855150"/>
          <a:ext cx="1290541" cy="508688"/>
        </p:xfrm>
        <a:graphic>
          <a:graphicData uri="http://schemas.openxmlformats.org/presentationml/2006/ole">
            <mc:AlternateContent xmlns:mc="http://schemas.openxmlformats.org/markup-compatibility/2006">
              <mc:Choice xmlns:v="urn:schemas-microsoft-com:vml" Requires="v">
                <p:oleObj r:id="rId9" imgW="672808" imgH="266584" progId="Equation.3">
                  <p:embed/>
                </p:oleObj>
              </mc:Choice>
              <mc:Fallback>
                <p:oleObj r:id="rId9" imgW="672808" imgH="266584" progId="Equation.3">
                  <p:embed/>
                  <p:pic>
                    <p:nvPicPr>
                      <p:cNvPr id="0" name="对象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49070" y="2855150"/>
                        <a:ext cx="1290541" cy="508688"/>
                      </a:xfrm>
                      <a:prstGeom prst="rect">
                        <a:avLst/>
                      </a:prstGeom>
                      <a:noFill/>
                      <a:ln>
                        <a:noFill/>
                      </a:ln>
                    </p:spPr>
                  </p:pic>
                </p:oleObj>
              </mc:Fallback>
            </mc:AlternateContent>
          </a:graphicData>
        </a:graphic>
      </p:graphicFrame>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9" name="组合 58"/>
          <p:cNvGrpSpPr/>
          <p:nvPr/>
        </p:nvGrpSpPr>
        <p:grpSpPr>
          <a:xfrm>
            <a:off x="1907704" y="3760309"/>
            <a:ext cx="4968552" cy="467625"/>
            <a:chOff x="1907704" y="3808929"/>
            <a:chExt cx="4968552" cy="467625"/>
          </a:xfrm>
        </p:grpSpPr>
        <p:graphicFrame>
          <p:nvGraphicFramePr>
            <p:cNvPr id="55" name="对象 54"/>
            <p:cNvGraphicFramePr>
              <a:graphicFrameLocks noChangeAspect="1"/>
            </p:cNvGraphicFramePr>
            <p:nvPr>
              <p:extLst>
                <p:ext uri="{D42A27DB-BD31-4B8C-83A1-F6EECF244321}">
                  <p14:modId xmlns:p14="http://schemas.microsoft.com/office/powerpoint/2010/main" val="1282595131"/>
                </p:ext>
              </p:extLst>
            </p:nvPr>
          </p:nvGraphicFramePr>
          <p:xfrm>
            <a:off x="2051720" y="3883492"/>
            <a:ext cx="1656184" cy="318497"/>
          </p:xfrm>
          <a:graphic>
            <a:graphicData uri="http://schemas.openxmlformats.org/presentationml/2006/ole">
              <mc:AlternateContent xmlns:mc="http://schemas.openxmlformats.org/markup-compatibility/2006">
                <mc:Choice xmlns:v="urn:schemas-microsoft-com:vml" Requires="v">
                  <p:oleObj name="公式" r:id="rId11" imgW="990170" imgH="190417" progId="Equation.3">
                    <p:embed/>
                  </p:oleObj>
                </mc:Choice>
                <mc:Fallback>
                  <p:oleObj name="公式" r:id="rId11" imgW="990170" imgH="190417" progId="Equation.3">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51720" y="3883492"/>
                          <a:ext cx="1656184" cy="318497"/>
                        </a:xfrm>
                        <a:prstGeom prst="rect">
                          <a:avLst/>
                        </a:prstGeom>
                        <a:noFill/>
                      </p:spPr>
                    </p:pic>
                  </p:oleObj>
                </mc:Fallback>
              </mc:AlternateContent>
            </a:graphicData>
          </a:graphic>
        </p:graphicFrame>
        <p:graphicFrame>
          <p:nvGraphicFramePr>
            <p:cNvPr id="57" name="对象 56"/>
            <p:cNvGraphicFramePr>
              <a:graphicFrameLocks noChangeAspect="1"/>
            </p:cNvGraphicFramePr>
            <p:nvPr>
              <p:extLst>
                <p:ext uri="{D42A27DB-BD31-4B8C-83A1-F6EECF244321}">
                  <p14:modId xmlns:p14="http://schemas.microsoft.com/office/powerpoint/2010/main" val="2755566384"/>
                </p:ext>
              </p:extLst>
            </p:nvPr>
          </p:nvGraphicFramePr>
          <p:xfrm>
            <a:off x="4216568" y="3808929"/>
            <a:ext cx="2583071" cy="467625"/>
          </p:xfrm>
          <a:graphic>
            <a:graphicData uri="http://schemas.openxmlformats.org/presentationml/2006/ole">
              <mc:AlternateContent xmlns:mc="http://schemas.openxmlformats.org/markup-compatibility/2006">
                <mc:Choice xmlns:v="urn:schemas-microsoft-com:vml" Requires="v">
                  <p:oleObj name="公式" r:id="rId13" imgW="1472561" imgH="266584" progId="Equation.3">
                    <p:embed/>
                  </p:oleObj>
                </mc:Choice>
                <mc:Fallback>
                  <p:oleObj name="公式" r:id="rId13" imgW="1472561" imgH="266584" progId="Equation.3">
                    <p:embed/>
                    <p:pic>
                      <p:nvPicPr>
                        <p:cNvPr id="0" name="Object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216568" y="3808929"/>
                          <a:ext cx="2583071" cy="467625"/>
                        </a:xfrm>
                        <a:prstGeom prst="rect">
                          <a:avLst/>
                        </a:prstGeom>
                        <a:noFill/>
                      </p:spPr>
                    </p:pic>
                  </p:oleObj>
                </mc:Fallback>
              </mc:AlternateContent>
            </a:graphicData>
          </a:graphic>
        </p:graphicFrame>
        <p:sp>
          <p:nvSpPr>
            <p:cNvPr id="58" name="矩形 57"/>
            <p:cNvSpPr/>
            <p:nvPr/>
          </p:nvSpPr>
          <p:spPr bwMode="auto">
            <a:xfrm>
              <a:off x="1907704" y="3808929"/>
              <a:ext cx="4968552" cy="467625"/>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graphicFrame>
        <p:nvGraphicFramePr>
          <p:cNvPr id="60" name="对象 59"/>
          <p:cNvGraphicFramePr>
            <a:graphicFrameLocks noChangeAspect="1"/>
          </p:cNvGraphicFramePr>
          <p:nvPr>
            <p:extLst>
              <p:ext uri="{D42A27DB-BD31-4B8C-83A1-F6EECF244321}">
                <p14:modId xmlns:p14="http://schemas.microsoft.com/office/powerpoint/2010/main" val="4160804438"/>
              </p:ext>
            </p:extLst>
          </p:nvPr>
        </p:nvGraphicFramePr>
        <p:xfrm>
          <a:off x="6876256" y="4328872"/>
          <a:ext cx="851520" cy="332625"/>
        </p:xfrm>
        <a:graphic>
          <a:graphicData uri="http://schemas.openxmlformats.org/presentationml/2006/ole">
            <mc:AlternateContent xmlns:mc="http://schemas.openxmlformats.org/markup-compatibility/2006">
              <mc:Choice xmlns:v="urn:schemas-microsoft-com:vml" Requires="v">
                <p:oleObj r:id="rId15" imgW="393529" imgH="152334" progId="Equation.3">
                  <p:embed/>
                </p:oleObj>
              </mc:Choice>
              <mc:Fallback>
                <p:oleObj r:id="rId15" imgW="393529" imgH="152334" progId="Equation.3">
                  <p:embed/>
                  <p:pic>
                    <p:nvPicPr>
                      <p:cNvPr id="0" name="对象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876256" y="4328872"/>
                        <a:ext cx="851520" cy="33262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80868005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432329" cy="2400657"/>
          </a:xfrm>
          <a:prstGeom prst="rect">
            <a:avLst/>
          </a:prstGeom>
          <a:ln>
            <a:noFill/>
          </a:ln>
        </p:spPr>
        <p:txBody>
          <a:bodyPr wrap="square">
            <a:spAutoFit/>
          </a:bodyPr>
          <a:lstStyle/>
          <a:p>
            <a:pPr marL="450850" indent="-450850">
              <a:lnSpc>
                <a:spcPct val="150000"/>
              </a:lnSpc>
              <a:buFont typeface="Wingdings" pitchFamily="2" charset="2"/>
              <a:buChar char="p"/>
            </a:pPr>
            <a:r>
              <a:rPr lang="en-US" altLang="zh-CN" sz="2000" kern="0" dirty="0">
                <a:solidFill>
                  <a:srgbClr val="C00000"/>
                </a:solidFill>
                <a:latin typeface="Times New Roman" pitchFamily="18" charset="0"/>
                <a:ea typeface="微软雅黑"/>
                <a:cs typeface="Times New Roman" pitchFamily="18" charset="0"/>
              </a:rPr>
              <a:t>SNR</a:t>
            </a:r>
            <a:r>
              <a:rPr lang="zh-CN" altLang="en-US" sz="2000" kern="0" dirty="0">
                <a:solidFill>
                  <a:srgbClr val="C00000"/>
                </a:solidFill>
                <a:latin typeface="Times New Roman" pitchFamily="18" charset="0"/>
                <a:ea typeface="微软雅黑"/>
                <a:cs typeface="Times New Roman" pitchFamily="18" charset="0"/>
              </a:rPr>
              <a:t>估计器</a:t>
            </a:r>
            <a:endParaRPr lang="en-US" altLang="zh-CN" sz="2000" kern="0" dirty="0">
              <a:solidFill>
                <a:srgbClr val="C00000"/>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C00000"/>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注意：</a:t>
            </a:r>
            <a:r>
              <a:rPr lang="zh-CN" altLang="en-US" sz="2000" kern="0" dirty="0">
                <a:solidFill>
                  <a:schemeClr val="bg1">
                    <a:lumMod val="50000"/>
                  </a:schemeClr>
                </a:solidFill>
                <a:latin typeface="Times New Roman" pitchFamily="18" charset="0"/>
                <a:ea typeface="微软雅黑"/>
                <a:cs typeface="Times New Roman" pitchFamily="18" charset="0"/>
              </a:rPr>
              <a:t>由于信噪比通常很大，估计过程存在数值计算困难问题，因此，在进行性能估算时需要选择适当的计算方法，以及良好的测量手段，可以保障估计误差达到最小。</a:t>
            </a:r>
            <a:endParaRPr lang="en-US" altLang="zh-CN" sz="2000" kern="0" dirty="0">
              <a:solidFill>
                <a:schemeClr val="bg1">
                  <a:lumMod val="50000"/>
                </a:scheme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模拟通信系统性能估计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信噪比估计器 </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23" name="对象 22"/>
          <p:cNvGraphicFramePr>
            <a:graphicFrameLocks noChangeAspect="1"/>
          </p:cNvGraphicFramePr>
          <p:nvPr>
            <p:extLst>
              <p:ext uri="{D42A27DB-BD31-4B8C-83A1-F6EECF244321}">
                <p14:modId xmlns:p14="http://schemas.microsoft.com/office/powerpoint/2010/main" val="2734390619"/>
              </p:ext>
            </p:extLst>
          </p:nvPr>
        </p:nvGraphicFramePr>
        <p:xfrm>
          <a:off x="2519082" y="859922"/>
          <a:ext cx="1944216" cy="822119"/>
        </p:xfrm>
        <a:graphic>
          <a:graphicData uri="http://schemas.openxmlformats.org/presentationml/2006/ole">
            <mc:AlternateContent xmlns:mc="http://schemas.openxmlformats.org/markup-compatibility/2006">
              <mc:Choice xmlns:v="urn:schemas-microsoft-com:vml" Requires="v">
                <p:oleObj r:id="rId3" imgW="1054100" imgH="444500" progId="Equation.3">
                  <p:embed/>
                </p:oleObj>
              </mc:Choice>
              <mc:Fallback>
                <p:oleObj r:id="rId3" imgW="1054100" imgH="444500" progId="Equation.3">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9082" y="859922"/>
                        <a:ext cx="1944216" cy="822119"/>
                      </a:xfrm>
                      <a:prstGeom prst="rect">
                        <a:avLst/>
                      </a:prstGeom>
                      <a:noFill/>
                      <a:ln>
                        <a:noFill/>
                      </a:ln>
                    </p:spPr>
                  </p:pic>
                </p:oleObj>
              </mc:Fallback>
            </mc:AlternateContent>
          </a:graphicData>
        </a:graphic>
      </p:graphicFrame>
      <p:sp>
        <p:nvSpPr>
          <p:cNvPr id="28" name="右箭头 27"/>
          <p:cNvSpPr/>
          <p:nvPr/>
        </p:nvSpPr>
        <p:spPr bwMode="auto">
          <a:xfrm>
            <a:off x="4606309" y="1203598"/>
            <a:ext cx="469747" cy="211400"/>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1" name="对象 40"/>
          <p:cNvGraphicFramePr>
            <a:graphicFrameLocks noChangeAspect="1"/>
          </p:cNvGraphicFramePr>
          <p:nvPr>
            <p:extLst>
              <p:ext uri="{D42A27DB-BD31-4B8C-83A1-F6EECF244321}">
                <p14:modId xmlns:p14="http://schemas.microsoft.com/office/powerpoint/2010/main" val="2406702940"/>
              </p:ext>
            </p:extLst>
          </p:nvPr>
        </p:nvGraphicFramePr>
        <p:xfrm>
          <a:off x="5148064" y="956267"/>
          <a:ext cx="1014177" cy="683467"/>
        </p:xfrm>
        <a:graphic>
          <a:graphicData uri="http://schemas.openxmlformats.org/presentationml/2006/ole">
            <mc:AlternateContent xmlns:mc="http://schemas.openxmlformats.org/markup-compatibility/2006">
              <mc:Choice xmlns:v="urn:schemas-microsoft-com:vml" Requires="v">
                <p:oleObj name="公式" r:id="rId5" imgW="583947" imgH="393529" progId="Equation.3">
                  <p:embed/>
                </p:oleObj>
              </mc:Choice>
              <mc:Fallback>
                <p:oleObj name="公式" r:id="rId5" imgW="583947" imgH="393529"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48064" y="956267"/>
                        <a:ext cx="1014177" cy="683467"/>
                      </a:xfrm>
                      <a:prstGeom prst="rect">
                        <a:avLst/>
                      </a:prstGeom>
                      <a:noFill/>
                    </p:spPr>
                  </p:pic>
                </p:oleObj>
              </mc:Fallback>
            </mc:AlternateContent>
          </a:graphicData>
        </a:graphic>
      </p:graphicFrame>
      <p:graphicFrame>
        <p:nvGraphicFramePr>
          <p:cNvPr id="42" name="对象 41"/>
          <p:cNvGraphicFramePr>
            <a:graphicFrameLocks noChangeAspect="1"/>
          </p:cNvGraphicFramePr>
          <p:nvPr>
            <p:extLst>
              <p:ext uri="{D42A27DB-BD31-4B8C-83A1-F6EECF244321}">
                <p14:modId xmlns:p14="http://schemas.microsoft.com/office/powerpoint/2010/main" val="1823852421"/>
              </p:ext>
            </p:extLst>
          </p:nvPr>
        </p:nvGraphicFramePr>
        <p:xfrm>
          <a:off x="6876256" y="1021266"/>
          <a:ext cx="1431857" cy="722664"/>
        </p:xfrm>
        <a:graphic>
          <a:graphicData uri="http://schemas.openxmlformats.org/presentationml/2006/ole">
            <mc:AlternateContent xmlns:mc="http://schemas.openxmlformats.org/markup-compatibility/2006">
              <mc:Choice xmlns:v="urn:schemas-microsoft-com:vml" Requires="v">
                <p:oleObj r:id="rId7" imgW="965200" imgH="482600" progId="Equation.3">
                  <p:embed/>
                </p:oleObj>
              </mc:Choice>
              <mc:Fallback>
                <p:oleObj r:id="rId7" imgW="965200" imgH="482600" progId="Equation.3">
                  <p:embed/>
                  <p:pic>
                    <p:nvPicPr>
                      <p:cNvPr id="0" name="对象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6256" y="1021266"/>
                        <a:ext cx="1431857" cy="722664"/>
                      </a:xfrm>
                      <a:prstGeom prst="rect">
                        <a:avLst/>
                      </a:prstGeom>
                      <a:noFill/>
                      <a:ln>
                        <a:noFill/>
                      </a:ln>
                    </p:spPr>
                  </p:pic>
                </p:oleObj>
              </mc:Fallback>
            </mc:AlternateContent>
          </a:graphicData>
        </a:graphic>
      </p:graphicFrame>
      <p:sp>
        <p:nvSpPr>
          <p:cNvPr id="60" name="右箭头 59"/>
          <p:cNvSpPr/>
          <p:nvPr/>
        </p:nvSpPr>
        <p:spPr bwMode="auto">
          <a:xfrm rot="10800000">
            <a:off x="6300192" y="1203754"/>
            <a:ext cx="469747" cy="211400"/>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90287169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432329" cy="3785652"/>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假设：</a:t>
            </a:r>
            <a:r>
              <a:rPr lang="en-US" altLang="zh-CN" sz="2000" i="1" kern="0" dirty="0">
                <a:solidFill>
                  <a:schemeClr val="bg1">
                    <a:lumMod val="50000"/>
                  </a:schemeClr>
                </a:solidFill>
                <a:latin typeface="Times New Roman" pitchFamily="18" charset="0"/>
                <a:ea typeface="微软雅黑"/>
                <a:cs typeface="Times New Roman" pitchFamily="18" charset="0"/>
              </a:rPr>
              <a:t>G</a:t>
            </a:r>
            <a:r>
              <a:rPr lang="zh-CN" altLang="en-US" sz="2000" kern="0" dirty="0">
                <a:solidFill>
                  <a:schemeClr val="bg1">
                    <a:lumMod val="50000"/>
                  </a:schemeClr>
                </a:solidFill>
                <a:latin typeface="Times New Roman" pitchFamily="18" charset="0"/>
                <a:ea typeface="微软雅黑"/>
                <a:cs typeface="Times New Roman" pitchFamily="18" charset="0"/>
              </a:rPr>
              <a:t>是线性算子，同时输出噪声样本是统计独立的。在这种情况下，可以证明信噪比是两个独立的非中心 分布随机变量之比，即</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分布：</a:t>
            </a:r>
            <a:r>
              <a:rPr lang="zh-CN" altLang="en-US" sz="2000" kern="0" dirty="0">
                <a:solidFill>
                  <a:srgbClr val="0093B0">
                    <a:lumMod val="50000"/>
                  </a:srgbClr>
                </a:solidFill>
                <a:latin typeface="Times New Roman" pitchFamily="18" charset="0"/>
                <a:ea typeface="微软雅黑"/>
                <a:cs typeface="Times New Roman" pitchFamily="18" charset="0"/>
              </a:rPr>
              <a:t>从双非中心</a:t>
            </a:r>
            <a:r>
              <a:rPr lang="en-US" altLang="zh-CN" sz="2000" i="1" kern="0" dirty="0">
                <a:solidFill>
                  <a:srgbClr val="0093B0">
                    <a:lumMod val="50000"/>
                  </a:srgbClr>
                </a:solidFill>
                <a:latin typeface="Times New Roman" pitchFamily="18" charset="0"/>
                <a:ea typeface="微软雅黑"/>
                <a:cs typeface="Times New Roman" pitchFamily="18" charset="0"/>
              </a:rPr>
              <a:t>F</a:t>
            </a:r>
            <a:r>
              <a:rPr lang="zh-CN" altLang="en-US" sz="2000" kern="0" dirty="0">
                <a:solidFill>
                  <a:srgbClr val="0093B0">
                    <a:lumMod val="50000"/>
                  </a:srgbClr>
                </a:solidFill>
                <a:latin typeface="Times New Roman" pitchFamily="18" charset="0"/>
                <a:ea typeface="微软雅黑"/>
                <a:cs typeface="Times New Roman" pitchFamily="18" charset="0"/>
              </a:rPr>
              <a:t>分布，该分布相当复杂。</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数字特征近似为</a:t>
            </a:r>
            <a:r>
              <a:rPr lang="zh-CN" altLang="en-US" sz="2000" kern="0" dirty="0">
                <a:solidFill>
                  <a:srgbClr val="0093B0">
                    <a:lumMod val="50000"/>
                  </a:srgbClr>
                </a:solidFill>
                <a:latin typeface="Times New Roman" pitchFamily="18" charset="0"/>
                <a:ea typeface="微软雅黑"/>
                <a:cs typeface="Times New Roman" pitchFamily="18" charset="0"/>
              </a:rPr>
              <a:t>：</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对于系统无失真</a:t>
            </a:r>
            <a:r>
              <a:rPr lang="zh-CN" altLang="en-US" sz="2000" kern="0" dirty="0">
                <a:solidFill>
                  <a:srgbClr val="0093B0">
                    <a:lumMod val="50000"/>
                  </a:srgbClr>
                </a:solidFill>
                <a:latin typeface="Times New Roman" pitchFamily="18" charset="0"/>
                <a:ea typeface="微软雅黑"/>
                <a:cs typeface="Times New Roman" pitchFamily="18" charset="0"/>
              </a:rPr>
              <a:t>：</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模拟通信系统性能估计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估计器的统计特性 </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 name="对象 39"/>
          <p:cNvGraphicFramePr>
            <a:graphicFrameLocks noChangeAspect="1"/>
          </p:cNvGraphicFramePr>
          <p:nvPr>
            <p:extLst>
              <p:ext uri="{D42A27DB-BD31-4B8C-83A1-F6EECF244321}">
                <p14:modId xmlns:p14="http://schemas.microsoft.com/office/powerpoint/2010/main" val="2846160216"/>
              </p:ext>
            </p:extLst>
          </p:nvPr>
        </p:nvGraphicFramePr>
        <p:xfrm>
          <a:off x="1547663" y="1851670"/>
          <a:ext cx="1170711" cy="648072"/>
        </p:xfrm>
        <a:graphic>
          <a:graphicData uri="http://schemas.openxmlformats.org/presentationml/2006/ole">
            <mc:AlternateContent xmlns:mc="http://schemas.openxmlformats.org/markup-compatibility/2006">
              <mc:Choice xmlns:v="urn:schemas-microsoft-com:vml" Requires="v">
                <p:oleObj name="公式" r:id="rId3" imgW="710891" imgH="393529" progId="Equation.3">
                  <p:embed/>
                </p:oleObj>
              </mc:Choice>
              <mc:Fallback>
                <p:oleObj name="公式" r:id="rId3" imgW="710891" imgH="393529"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3" y="1851670"/>
                        <a:ext cx="1170711" cy="648072"/>
                      </a:xfrm>
                      <a:prstGeom prst="rect">
                        <a:avLst/>
                      </a:prstGeom>
                      <a:noFill/>
                    </p:spPr>
                  </p:pic>
                </p:oleObj>
              </mc:Fallback>
            </mc:AlternateContent>
          </a:graphicData>
        </a:graphic>
      </p:graphicFrame>
      <p:sp>
        <p:nvSpPr>
          <p:cNvPr id="4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6" name="对象 45"/>
          <p:cNvGraphicFramePr>
            <a:graphicFrameLocks noChangeAspect="1"/>
          </p:cNvGraphicFramePr>
          <p:nvPr>
            <p:extLst>
              <p:ext uri="{D42A27DB-BD31-4B8C-83A1-F6EECF244321}">
                <p14:modId xmlns:p14="http://schemas.microsoft.com/office/powerpoint/2010/main" val="2109714512"/>
              </p:ext>
            </p:extLst>
          </p:nvPr>
        </p:nvGraphicFramePr>
        <p:xfrm>
          <a:off x="3296964" y="1995686"/>
          <a:ext cx="1250665" cy="360040"/>
        </p:xfrm>
        <a:graphic>
          <a:graphicData uri="http://schemas.openxmlformats.org/presentationml/2006/ole">
            <mc:AlternateContent xmlns:mc="http://schemas.openxmlformats.org/markup-compatibility/2006">
              <mc:Choice xmlns:v="urn:schemas-microsoft-com:vml" Requires="v">
                <p:oleObj name="公式" r:id="rId5" imgW="838200" imgH="241300" progId="Equation.3">
                  <p:embed/>
                </p:oleObj>
              </mc:Choice>
              <mc:Fallback>
                <p:oleObj name="公式" r:id="rId5" imgW="838200" imgH="2413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96964" y="1995686"/>
                        <a:ext cx="1250665" cy="360040"/>
                      </a:xfrm>
                      <a:prstGeom prst="rect">
                        <a:avLst/>
                      </a:prstGeom>
                      <a:noFill/>
                    </p:spPr>
                  </p:pic>
                </p:oleObj>
              </mc:Fallback>
            </mc:AlternateContent>
          </a:graphicData>
        </a:graphic>
      </p:graphicFrame>
      <p:sp>
        <p:nvSpPr>
          <p:cNvPr id="4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8" name="对象 47"/>
          <p:cNvGraphicFramePr>
            <a:graphicFrameLocks noChangeAspect="1"/>
          </p:cNvGraphicFramePr>
          <p:nvPr>
            <p:extLst>
              <p:ext uri="{D42A27DB-BD31-4B8C-83A1-F6EECF244321}">
                <p14:modId xmlns:p14="http://schemas.microsoft.com/office/powerpoint/2010/main" val="384221026"/>
              </p:ext>
            </p:extLst>
          </p:nvPr>
        </p:nvGraphicFramePr>
        <p:xfrm>
          <a:off x="5004048" y="1993556"/>
          <a:ext cx="1925214" cy="362169"/>
        </p:xfrm>
        <a:graphic>
          <a:graphicData uri="http://schemas.openxmlformats.org/presentationml/2006/ole">
            <mc:AlternateContent xmlns:mc="http://schemas.openxmlformats.org/markup-compatibility/2006">
              <mc:Choice xmlns:v="urn:schemas-microsoft-com:vml" Requires="v">
                <p:oleObj name="公式" r:id="rId7" imgW="1282700" imgH="241300" progId="Equation.3">
                  <p:embed/>
                </p:oleObj>
              </mc:Choice>
              <mc:Fallback>
                <p:oleObj name="公式" r:id="rId7" imgW="1282700" imgH="241300"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04048" y="1993556"/>
                        <a:ext cx="1925214" cy="362169"/>
                      </a:xfrm>
                      <a:prstGeom prst="rect">
                        <a:avLst/>
                      </a:prstGeom>
                      <a:noFill/>
                    </p:spPr>
                  </p:pic>
                </p:oleObj>
              </mc:Fallback>
            </mc:AlternateContent>
          </a:graphicData>
        </a:graphic>
      </p:graphicFrame>
      <p:sp>
        <p:nvSpPr>
          <p:cNvPr id="49" name="矩形 48"/>
          <p:cNvSpPr/>
          <p:nvPr/>
        </p:nvSpPr>
        <p:spPr bwMode="auto">
          <a:xfrm>
            <a:off x="1187624" y="1779662"/>
            <a:ext cx="6048672" cy="792088"/>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1" name="对象 50"/>
          <p:cNvGraphicFramePr>
            <a:graphicFrameLocks noChangeAspect="1"/>
          </p:cNvGraphicFramePr>
          <p:nvPr>
            <p:extLst>
              <p:ext uri="{D42A27DB-BD31-4B8C-83A1-F6EECF244321}">
                <p14:modId xmlns:p14="http://schemas.microsoft.com/office/powerpoint/2010/main" val="506464537"/>
              </p:ext>
            </p:extLst>
          </p:nvPr>
        </p:nvGraphicFramePr>
        <p:xfrm>
          <a:off x="3123017" y="3320011"/>
          <a:ext cx="3017115" cy="627722"/>
        </p:xfrm>
        <a:graphic>
          <a:graphicData uri="http://schemas.openxmlformats.org/presentationml/2006/ole">
            <mc:AlternateContent xmlns:mc="http://schemas.openxmlformats.org/markup-compatibility/2006">
              <mc:Choice xmlns:v="urn:schemas-microsoft-com:vml" Requires="v">
                <p:oleObj name="公式" r:id="rId9" imgW="1892300" imgH="393700" progId="Equation.3">
                  <p:embed/>
                </p:oleObj>
              </mc:Choice>
              <mc:Fallback>
                <p:oleObj name="公式" r:id="rId9" imgW="1892300" imgH="393700" progId="Equation.3">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23017" y="3320011"/>
                        <a:ext cx="3017115" cy="627722"/>
                      </a:xfrm>
                      <a:prstGeom prst="rect">
                        <a:avLst/>
                      </a:prstGeom>
                      <a:noFill/>
                    </p:spPr>
                  </p:pic>
                </p:oleObj>
              </mc:Fallback>
            </mc:AlternateContent>
          </a:graphicData>
        </a:graphic>
      </p:graphicFrame>
      <p:graphicFrame>
        <p:nvGraphicFramePr>
          <p:cNvPr id="52" name="对象 51"/>
          <p:cNvGraphicFramePr>
            <a:graphicFrameLocks noChangeAspect="1"/>
          </p:cNvGraphicFramePr>
          <p:nvPr>
            <p:extLst>
              <p:ext uri="{D42A27DB-BD31-4B8C-83A1-F6EECF244321}">
                <p14:modId xmlns:p14="http://schemas.microsoft.com/office/powerpoint/2010/main" val="367464638"/>
              </p:ext>
            </p:extLst>
          </p:nvPr>
        </p:nvGraphicFramePr>
        <p:xfrm>
          <a:off x="6515482" y="3371848"/>
          <a:ext cx="1440160" cy="559717"/>
        </p:xfrm>
        <a:graphic>
          <a:graphicData uri="http://schemas.openxmlformats.org/presentationml/2006/ole">
            <mc:AlternateContent xmlns:mc="http://schemas.openxmlformats.org/markup-compatibility/2006">
              <mc:Choice xmlns:v="urn:schemas-microsoft-com:vml" Requires="v">
                <p:oleObj r:id="rId11" imgW="977900" imgH="381000" progId="Equation.3">
                  <p:embed/>
                </p:oleObj>
              </mc:Choice>
              <mc:Fallback>
                <p:oleObj r:id="rId11" imgW="977900" imgH="381000" progId="Equation.3">
                  <p:embed/>
                  <p:pic>
                    <p:nvPicPr>
                      <p:cNvPr id="0" name="Object 2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15482" y="3371848"/>
                        <a:ext cx="1440160" cy="559717"/>
                      </a:xfrm>
                      <a:prstGeom prst="rect">
                        <a:avLst/>
                      </a:prstGeom>
                      <a:noFill/>
                      <a:ln>
                        <a:noFill/>
                      </a:ln>
                    </p:spPr>
                  </p:pic>
                </p:oleObj>
              </mc:Fallback>
            </mc:AlternateContent>
          </a:graphicData>
        </a:graphic>
      </p:graphicFrame>
      <p:sp>
        <p:nvSpPr>
          <p:cNvPr id="57" name="矩形 56"/>
          <p:cNvSpPr/>
          <p:nvPr/>
        </p:nvSpPr>
        <p:spPr bwMode="auto">
          <a:xfrm>
            <a:off x="2987824" y="3237828"/>
            <a:ext cx="5040560" cy="792088"/>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3"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5" name="对象 54"/>
          <p:cNvGraphicFramePr>
            <a:graphicFrameLocks noChangeAspect="1"/>
          </p:cNvGraphicFramePr>
          <p:nvPr>
            <p:extLst>
              <p:ext uri="{D42A27DB-BD31-4B8C-83A1-F6EECF244321}">
                <p14:modId xmlns:p14="http://schemas.microsoft.com/office/powerpoint/2010/main" val="3610936140"/>
              </p:ext>
            </p:extLst>
          </p:nvPr>
        </p:nvGraphicFramePr>
        <p:xfrm>
          <a:off x="3059831" y="4193176"/>
          <a:ext cx="2108321" cy="610822"/>
        </p:xfrm>
        <a:graphic>
          <a:graphicData uri="http://schemas.openxmlformats.org/presentationml/2006/ole">
            <mc:AlternateContent xmlns:mc="http://schemas.openxmlformats.org/markup-compatibility/2006">
              <mc:Choice xmlns:v="urn:schemas-microsoft-com:vml" Requires="v">
                <p:oleObj name="公式" r:id="rId13" imgW="1358310" imgH="393529" progId="Equation.3">
                  <p:embed/>
                </p:oleObj>
              </mc:Choice>
              <mc:Fallback>
                <p:oleObj name="公式" r:id="rId13" imgW="1358310" imgH="393529" progId="Equation.3">
                  <p:embed/>
                  <p:pic>
                    <p:nvPicPr>
                      <p:cNvPr id="0" name="Object 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059831" y="4193176"/>
                        <a:ext cx="2108321" cy="610822"/>
                      </a:xfrm>
                      <a:prstGeom prst="rect">
                        <a:avLst/>
                      </a:prstGeom>
                      <a:noFill/>
                    </p:spPr>
                  </p:pic>
                </p:oleObj>
              </mc:Fallback>
            </mc:AlternateContent>
          </a:graphicData>
        </a:graphic>
      </p:graphicFrame>
      <p:sp>
        <p:nvSpPr>
          <p:cNvPr id="58"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9" name="对象 58"/>
          <p:cNvGraphicFramePr>
            <a:graphicFrameLocks noChangeAspect="1"/>
          </p:cNvGraphicFramePr>
          <p:nvPr>
            <p:extLst>
              <p:ext uri="{D42A27DB-BD31-4B8C-83A1-F6EECF244321}">
                <p14:modId xmlns:p14="http://schemas.microsoft.com/office/powerpoint/2010/main" val="194649760"/>
              </p:ext>
            </p:extLst>
          </p:nvPr>
        </p:nvGraphicFramePr>
        <p:xfrm>
          <a:off x="5793424" y="4214686"/>
          <a:ext cx="1938662" cy="528726"/>
        </p:xfrm>
        <a:graphic>
          <a:graphicData uri="http://schemas.openxmlformats.org/presentationml/2006/ole">
            <mc:AlternateContent xmlns:mc="http://schemas.openxmlformats.org/markup-compatibility/2006">
              <mc:Choice xmlns:v="urn:schemas-microsoft-com:vml" Requires="v">
                <p:oleObj name="公式" r:id="rId15" imgW="1256755" imgH="342751" progId="Equation.3">
                  <p:embed/>
                </p:oleObj>
              </mc:Choice>
              <mc:Fallback>
                <p:oleObj name="公式" r:id="rId15" imgW="1256755" imgH="342751" progId="Equation.3">
                  <p:embed/>
                  <p:pic>
                    <p:nvPicPr>
                      <p:cNvPr id="0" name="Object 1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793424" y="4214686"/>
                        <a:ext cx="1938662" cy="528726"/>
                      </a:xfrm>
                      <a:prstGeom prst="rect">
                        <a:avLst/>
                      </a:prstGeom>
                      <a:noFill/>
                    </p:spPr>
                  </p:pic>
                </p:oleObj>
              </mc:Fallback>
            </mc:AlternateContent>
          </a:graphicData>
        </a:graphic>
      </p:graphicFrame>
      <p:sp>
        <p:nvSpPr>
          <p:cNvPr id="61"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2" name="对象 61"/>
          <p:cNvGraphicFramePr>
            <a:graphicFrameLocks noChangeAspect="1"/>
          </p:cNvGraphicFramePr>
          <p:nvPr>
            <p:extLst>
              <p:ext uri="{D42A27DB-BD31-4B8C-83A1-F6EECF244321}">
                <p14:modId xmlns:p14="http://schemas.microsoft.com/office/powerpoint/2010/main" val="1501238303"/>
              </p:ext>
            </p:extLst>
          </p:nvPr>
        </p:nvGraphicFramePr>
        <p:xfrm>
          <a:off x="1331640" y="4484955"/>
          <a:ext cx="771021" cy="319043"/>
        </p:xfrm>
        <a:graphic>
          <a:graphicData uri="http://schemas.openxmlformats.org/presentationml/2006/ole">
            <mc:AlternateContent xmlns:mc="http://schemas.openxmlformats.org/markup-compatibility/2006">
              <mc:Choice xmlns:v="urn:schemas-microsoft-com:vml" Requires="v">
                <p:oleObj name="公式" r:id="rId17" imgW="368140" imgH="152334" progId="Equation.3">
                  <p:embed/>
                </p:oleObj>
              </mc:Choice>
              <mc:Fallback>
                <p:oleObj name="公式" r:id="rId17" imgW="368140" imgH="152334" progId="Equation.3">
                  <p:embed/>
                  <p:pic>
                    <p:nvPicPr>
                      <p:cNvPr id="0" name="Object 1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331640" y="4484955"/>
                        <a:ext cx="771021" cy="319043"/>
                      </a:xfrm>
                      <a:prstGeom prst="rect">
                        <a:avLst/>
                      </a:prstGeom>
                      <a:noFill/>
                    </p:spPr>
                  </p:pic>
                </p:oleObj>
              </mc:Fallback>
            </mc:AlternateContent>
          </a:graphicData>
        </a:graphic>
      </p:graphicFrame>
      <p:sp>
        <p:nvSpPr>
          <p:cNvPr id="63" name="矩形 62"/>
          <p:cNvSpPr/>
          <p:nvPr/>
        </p:nvSpPr>
        <p:spPr bwMode="auto">
          <a:xfrm>
            <a:off x="2987824" y="4083918"/>
            <a:ext cx="5040560" cy="792088"/>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15254345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432329" cy="3323987"/>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chemeClr val="bg1">
                    <a:lumMod val="50000"/>
                  </a:schemeClr>
                </a:solidFill>
                <a:latin typeface="Times New Roman" pitchFamily="18" charset="0"/>
                <a:ea typeface="微软雅黑"/>
                <a:cs typeface="Times New Roman" pitchFamily="18" charset="0"/>
              </a:rPr>
              <a:t>估计器均值的误差范围如下形式</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结论：</a:t>
            </a:r>
            <a:r>
              <a:rPr lang="zh-CN" altLang="en-US" sz="2000" kern="0" dirty="0">
                <a:solidFill>
                  <a:srgbClr val="0093B0">
                    <a:lumMod val="50000"/>
                  </a:srgbClr>
                </a:solidFill>
                <a:latin typeface="Times New Roman" pitchFamily="18" charset="0"/>
                <a:ea typeface="微软雅黑"/>
                <a:cs typeface="Times New Roman" pitchFamily="18" charset="0"/>
              </a:rPr>
              <a:t>可以证明，当</a:t>
            </a:r>
            <a:r>
              <a:rPr lang="en-US" altLang="zh-CN" sz="2000" kern="0" dirty="0">
                <a:solidFill>
                  <a:srgbClr val="0093B0">
                    <a:lumMod val="50000"/>
                  </a:srgbClr>
                </a:solidFill>
                <a:latin typeface="Times New Roman" pitchFamily="18" charset="0"/>
                <a:ea typeface="微软雅黑"/>
                <a:cs typeface="Times New Roman" pitchFamily="18" charset="0"/>
              </a:rPr>
              <a:t>N</a:t>
            </a:r>
            <a:r>
              <a:rPr lang="zh-CN" altLang="en-US" sz="2000" kern="0" dirty="0">
                <a:solidFill>
                  <a:srgbClr val="0093B0">
                    <a:lumMod val="50000"/>
                  </a:srgbClr>
                </a:solidFill>
                <a:latin typeface="Times New Roman" pitchFamily="18" charset="0"/>
                <a:ea typeface="微软雅黑"/>
                <a:cs typeface="Times New Roman" pitchFamily="18" charset="0"/>
              </a:rPr>
              <a:t>足够大时，对于高保真系统任意一个</a:t>
            </a:r>
            <a:r>
              <a:rPr lang="en-US" altLang="zh-CN" sz="2000" i="1" kern="0" dirty="0">
                <a:solidFill>
                  <a:srgbClr val="0093B0">
                    <a:lumMod val="50000"/>
                  </a:srgbClr>
                </a:solidFill>
                <a:latin typeface="Times New Roman" pitchFamily="18" charset="0"/>
                <a:ea typeface="微软雅黑"/>
                <a:cs typeface="Times New Roman" pitchFamily="18" charset="0"/>
              </a:rPr>
              <a:t>ρ</a:t>
            </a:r>
            <a:r>
              <a:rPr lang="zh-CN" altLang="en-US" sz="2000" kern="0" dirty="0">
                <a:solidFill>
                  <a:srgbClr val="0093B0">
                    <a:lumMod val="50000"/>
                  </a:srgbClr>
                </a:solidFill>
                <a:latin typeface="Times New Roman" pitchFamily="18" charset="0"/>
                <a:ea typeface="微软雅黑"/>
                <a:cs typeface="Times New Roman" pitchFamily="18" charset="0"/>
              </a:rPr>
              <a:t>值，都能保证精确的估计结果，例如对于信号被噪声淹没的检测问题，可以选择尽可能大的</a:t>
            </a:r>
            <a:r>
              <a:rPr lang="en-US" altLang="zh-CN" sz="2000" i="1" kern="0" dirty="0">
                <a:solidFill>
                  <a:srgbClr val="0093B0">
                    <a:lumMod val="50000"/>
                  </a:srgbClr>
                </a:solidFill>
                <a:latin typeface="Times New Roman" pitchFamily="18" charset="0"/>
                <a:ea typeface="微软雅黑"/>
                <a:cs typeface="Times New Roman" pitchFamily="18" charset="0"/>
              </a:rPr>
              <a:t>N</a:t>
            </a:r>
            <a:r>
              <a:rPr lang="zh-CN" altLang="en-US" sz="2000" kern="0" dirty="0">
                <a:solidFill>
                  <a:srgbClr val="0093B0">
                    <a:lumMod val="50000"/>
                  </a:srgbClr>
                </a:solidFill>
                <a:latin typeface="Times New Roman" pitchFamily="18" charset="0"/>
                <a:ea typeface="微软雅黑"/>
                <a:cs typeface="Times New Roman" pitchFamily="18" charset="0"/>
              </a:rPr>
              <a:t>，来保证</a:t>
            </a:r>
            <a:r>
              <a:rPr lang="en-US" altLang="zh-CN" sz="2000" kern="0" dirty="0">
                <a:solidFill>
                  <a:srgbClr val="0093B0">
                    <a:lumMod val="50000"/>
                  </a:srgbClr>
                </a:solidFill>
                <a:latin typeface="Times New Roman" pitchFamily="18" charset="0"/>
                <a:ea typeface="微软雅黑"/>
                <a:cs typeface="Times New Roman" pitchFamily="18" charset="0"/>
              </a:rPr>
              <a:t>SNR</a:t>
            </a:r>
            <a:r>
              <a:rPr lang="zh-CN" altLang="en-US" sz="2000" kern="0" dirty="0">
                <a:solidFill>
                  <a:srgbClr val="0093B0">
                    <a:lumMod val="50000"/>
                  </a:srgbClr>
                </a:solidFill>
                <a:latin typeface="Times New Roman" pitchFamily="18" charset="0"/>
                <a:ea typeface="微软雅黑"/>
                <a:cs typeface="Times New Roman" pitchFamily="18" charset="0"/>
              </a:rPr>
              <a:t>的估计值逼近 ，但是太大的</a:t>
            </a:r>
            <a:r>
              <a:rPr lang="en-US" altLang="zh-CN" sz="2000" kern="0" dirty="0">
                <a:solidFill>
                  <a:srgbClr val="0093B0">
                    <a:lumMod val="50000"/>
                  </a:srgbClr>
                </a:solidFill>
                <a:latin typeface="Times New Roman" pitchFamily="18" charset="0"/>
                <a:ea typeface="微软雅黑"/>
                <a:cs typeface="Times New Roman" pitchFamily="18" charset="0"/>
              </a:rPr>
              <a:t>N</a:t>
            </a:r>
            <a:r>
              <a:rPr lang="zh-CN" altLang="en-US" sz="2000" kern="0" dirty="0">
                <a:solidFill>
                  <a:srgbClr val="0093B0">
                    <a:lumMod val="50000"/>
                  </a:srgbClr>
                </a:solidFill>
                <a:latin typeface="Times New Roman" pitchFamily="18" charset="0"/>
                <a:ea typeface="微软雅黑"/>
                <a:cs typeface="Times New Roman" pitchFamily="18" charset="0"/>
              </a:rPr>
              <a:t>将耗去更多的计算时间。</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模拟通信系统性能估计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估计器的统计特性 </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3"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8"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1"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 name="对象 27"/>
          <p:cNvGraphicFramePr>
            <a:graphicFrameLocks noChangeAspect="1"/>
          </p:cNvGraphicFramePr>
          <p:nvPr>
            <p:extLst>
              <p:ext uri="{D42A27DB-BD31-4B8C-83A1-F6EECF244321}">
                <p14:modId xmlns:p14="http://schemas.microsoft.com/office/powerpoint/2010/main" val="508560685"/>
              </p:ext>
            </p:extLst>
          </p:nvPr>
        </p:nvGraphicFramePr>
        <p:xfrm>
          <a:off x="2826939" y="1347614"/>
          <a:ext cx="3554736" cy="792088"/>
        </p:xfrm>
        <a:graphic>
          <a:graphicData uri="http://schemas.openxmlformats.org/presentationml/2006/ole">
            <mc:AlternateContent xmlns:mc="http://schemas.openxmlformats.org/markup-compatibility/2006">
              <mc:Choice xmlns:v="urn:schemas-microsoft-com:vml" Requires="v">
                <p:oleObj name="公式" r:id="rId3" imgW="2336800" imgH="520700" progId="Equation.3">
                  <p:embed/>
                </p:oleObj>
              </mc:Choice>
              <mc:Fallback>
                <p:oleObj name="公式" r:id="rId3" imgW="2336800" imgH="5207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6939" y="1347614"/>
                        <a:ext cx="3554736" cy="792088"/>
                      </a:xfrm>
                      <a:prstGeom prst="rect">
                        <a:avLst/>
                      </a:prstGeom>
                      <a:noFill/>
                    </p:spPr>
                  </p:pic>
                </p:oleObj>
              </mc:Fallback>
            </mc:AlternateContent>
          </a:graphicData>
        </a:graphic>
      </p:graphicFrame>
    </p:spTree>
    <p:extLst>
      <p:ext uri="{BB962C8B-B14F-4D97-AF65-F5344CB8AC3E}">
        <p14:creationId xmlns:p14="http://schemas.microsoft.com/office/powerpoint/2010/main" val="280308953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4" y="771550"/>
            <a:ext cx="2167632" cy="3785652"/>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时域方法：</a:t>
            </a:r>
            <a:r>
              <a:rPr lang="zh-CN" altLang="en-US" sz="2000" kern="0" dirty="0">
                <a:solidFill>
                  <a:srgbClr val="0093B0">
                    <a:lumMod val="50000"/>
                  </a:srgbClr>
                </a:solidFill>
                <a:latin typeface="Times New Roman" pitchFamily="18" charset="0"/>
                <a:ea typeface="微软雅黑"/>
                <a:cs typeface="Times New Roman" pitchFamily="18" charset="0"/>
              </a:rPr>
              <a:t>指定特定信号和特定噪声根据（</a:t>
            </a:r>
            <a:r>
              <a:rPr lang="en-US" altLang="zh-CN" sz="2000" kern="0" dirty="0">
                <a:solidFill>
                  <a:srgbClr val="0093B0">
                    <a:lumMod val="50000"/>
                  </a:srgbClr>
                </a:solidFill>
                <a:latin typeface="Times New Roman" pitchFamily="18" charset="0"/>
                <a:ea typeface="微软雅黑"/>
                <a:cs typeface="Times New Roman" pitchFamily="18" charset="0"/>
              </a:rPr>
              <a:t>7-114</a:t>
            </a:r>
            <a:r>
              <a:rPr lang="zh-CN" altLang="en-US" sz="2000" kern="0" dirty="0">
                <a:solidFill>
                  <a:srgbClr val="0093B0">
                    <a:lumMod val="50000"/>
                  </a:srgbClr>
                </a:solidFill>
                <a:latin typeface="Times New Roman" pitchFamily="18" charset="0"/>
                <a:ea typeface="微软雅黑"/>
                <a:cs typeface="Times New Roman" pitchFamily="18" charset="0"/>
              </a:rPr>
              <a:t>）计算最小化，先确定最佳时延</a:t>
            </a:r>
            <a:r>
              <a:rPr lang="en-US" altLang="zh-CN" sz="2000" kern="0" dirty="0">
                <a:solidFill>
                  <a:srgbClr val="0093B0">
                    <a:lumMod val="50000"/>
                  </a:srgbClr>
                </a:solidFill>
                <a:latin typeface="Times New Roman" pitchFamily="18" charset="0"/>
                <a:ea typeface="微软雅黑"/>
                <a:cs typeface="Times New Roman" pitchFamily="18" charset="0"/>
              </a:rPr>
              <a:t>τ*</a:t>
            </a:r>
            <a:r>
              <a:rPr lang="zh-CN" altLang="en-US" sz="2000" kern="0" dirty="0">
                <a:solidFill>
                  <a:srgbClr val="0093B0">
                    <a:lumMod val="50000"/>
                  </a:srgbClr>
                </a:solidFill>
                <a:latin typeface="Times New Roman" pitchFamily="18" charset="0"/>
                <a:ea typeface="微软雅黑"/>
                <a:cs typeface="Times New Roman" pitchFamily="18" charset="0"/>
              </a:rPr>
              <a:t>，再计算</a:t>
            </a:r>
            <a:r>
              <a:rPr lang="en-US" altLang="zh-CN" sz="2000" kern="0" dirty="0">
                <a:solidFill>
                  <a:srgbClr val="0093B0">
                    <a:lumMod val="50000"/>
                  </a:srgbClr>
                </a:solidFill>
                <a:latin typeface="Times New Roman" pitchFamily="18" charset="0"/>
                <a:ea typeface="微软雅黑"/>
                <a:cs typeface="Times New Roman" pitchFamily="18" charset="0"/>
              </a:rPr>
              <a:t>SNR</a:t>
            </a:r>
            <a:r>
              <a:rPr lang="zh-CN" altLang="en-US" sz="2000" kern="0" dirty="0">
                <a:solidFill>
                  <a:srgbClr val="0093B0">
                    <a:lumMod val="50000"/>
                  </a:srgbClr>
                </a:solidFill>
                <a:latin typeface="Times New Roman" pitchFamily="18" charset="0"/>
                <a:ea typeface="微软雅黑"/>
                <a:cs typeface="Times New Roman" pitchFamily="18" charset="0"/>
              </a:rPr>
              <a:t>的估计。</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模拟通信系统性能估计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估计器的实现方法 </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3"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8"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1"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86016" name="对象 86015"/>
          <p:cNvGraphicFramePr>
            <a:graphicFrameLocks noChangeAspect="1"/>
          </p:cNvGraphicFramePr>
          <p:nvPr>
            <p:extLst>
              <p:ext uri="{D42A27DB-BD31-4B8C-83A1-F6EECF244321}">
                <p14:modId xmlns:p14="http://schemas.microsoft.com/office/powerpoint/2010/main" val="237767438"/>
              </p:ext>
            </p:extLst>
          </p:nvPr>
        </p:nvGraphicFramePr>
        <p:xfrm>
          <a:off x="2411760" y="586134"/>
          <a:ext cx="6643012" cy="4261447"/>
        </p:xfrm>
        <a:graphic>
          <a:graphicData uri="http://schemas.openxmlformats.org/presentationml/2006/ole">
            <mc:AlternateContent xmlns:mc="http://schemas.openxmlformats.org/markup-compatibility/2006">
              <mc:Choice xmlns:v="urn:schemas-microsoft-com:vml" Requires="v">
                <p:oleObj r:id="rId3" imgW="5334000" imgH="3432048" progId="Visio.Drawing.11">
                  <p:embed/>
                </p:oleObj>
              </mc:Choice>
              <mc:Fallback>
                <p:oleObj r:id="rId3" imgW="5334000" imgH="3432048" progId="Visio.Drawing.11">
                  <p:embed/>
                  <p:pic>
                    <p:nvPicPr>
                      <p:cNvPr id="0" name="对象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760" y="586134"/>
                        <a:ext cx="6643012" cy="426144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48218168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4" y="771550"/>
            <a:ext cx="4144156" cy="3785652"/>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注意</a:t>
            </a:r>
            <a:r>
              <a:rPr lang="zh-CN" altLang="en-US" sz="2000" kern="0" dirty="0">
                <a:solidFill>
                  <a:srgbClr val="0093B0">
                    <a:lumMod val="50000"/>
                  </a:srgbClr>
                </a:solidFill>
                <a:latin typeface="Times New Roman" pitchFamily="18" charset="0"/>
                <a:ea typeface="微软雅黑"/>
                <a:cs typeface="Times New Roman" pitchFamily="18" charset="0"/>
              </a:rPr>
              <a:t>：当信号平均功率与时延相互独立，估计过程将极大简化。出现这种现象的条件是：</a:t>
            </a: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1.</a:t>
            </a:r>
            <a:r>
              <a:rPr lang="zh-CN" altLang="en-US" sz="2000" kern="0" dirty="0">
                <a:solidFill>
                  <a:srgbClr val="0093B0">
                    <a:lumMod val="50000"/>
                  </a:srgbClr>
                </a:solidFill>
                <a:latin typeface="Times New Roman" pitchFamily="18" charset="0"/>
                <a:ea typeface="微软雅黑"/>
                <a:cs typeface="Times New Roman" pitchFamily="18" charset="0"/>
              </a:rPr>
              <a:t>当观测时间</a:t>
            </a:r>
            <a:r>
              <a:rPr lang="en-US" altLang="zh-CN" sz="2000" kern="0" dirty="0">
                <a:solidFill>
                  <a:srgbClr val="0093B0">
                    <a:lumMod val="50000"/>
                  </a:srgbClr>
                </a:solidFill>
                <a:latin typeface="Times New Roman" pitchFamily="18" charset="0"/>
                <a:ea typeface="微软雅黑"/>
                <a:cs typeface="Times New Roman" pitchFamily="18" charset="0"/>
              </a:rPr>
              <a:t>T</a:t>
            </a:r>
            <a:r>
              <a:rPr lang="zh-CN" altLang="en-US" sz="2000" kern="0" dirty="0">
                <a:solidFill>
                  <a:srgbClr val="0093B0">
                    <a:lumMod val="50000"/>
                  </a:srgbClr>
                </a:solidFill>
                <a:latin typeface="Times New Roman" pitchFamily="18" charset="0"/>
                <a:ea typeface="微软雅黑"/>
                <a:cs typeface="Times New Roman" pitchFamily="18" charset="0"/>
              </a:rPr>
              <a:t>足够长时；</a:t>
            </a:r>
          </a:p>
          <a:p>
            <a:pPr>
              <a:lnSpc>
                <a:spcPct val="150000"/>
              </a:lnSpc>
            </a:pPr>
            <a:r>
              <a:rPr lang="zh-CN" altLang="en-US" sz="2000" kern="0" dirty="0">
                <a:solidFill>
                  <a:srgbClr val="0093B0">
                    <a:lumMod val="50000"/>
                  </a:srgbClr>
                </a:solidFill>
                <a:latin typeface="Times New Roman" pitchFamily="18" charset="0"/>
                <a:ea typeface="微软雅黑"/>
                <a:cs typeface="Times New Roman" pitchFamily="18" charset="0"/>
              </a:rPr>
              <a:t>       </a:t>
            </a:r>
            <a:r>
              <a:rPr lang="en-US" altLang="zh-CN" sz="2000" kern="0" dirty="0">
                <a:solidFill>
                  <a:srgbClr val="0093B0">
                    <a:lumMod val="50000"/>
                  </a:srgbClr>
                </a:solidFill>
                <a:latin typeface="Times New Roman" pitchFamily="18" charset="0"/>
                <a:ea typeface="微软雅黑"/>
                <a:cs typeface="Times New Roman" pitchFamily="18" charset="0"/>
              </a:rPr>
              <a:t>2.</a:t>
            </a:r>
            <a:r>
              <a:rPr lang="zh-CN" altLang="en-US" sz="2000" kern="0" dirty="0">
                <a:solidFill>
                  <a:srgbClr val="0093B0">
                    <a:lumMod val="50000"/>
                  </a:srgbClr>
                </a:solidFill>
                <a:latin typeface="Times New Roman" pitchFamily="18" charset="0"/>
                <a:ea typeface="微软雅黑"/>
                <a:cs typeface="Times New Roman" pitchFamily="18" charset="0"/>
              </a:rPr>
              <a:t>当</a:t>
            </a:r>
            <a:r>
              <a:rPr lang="en-US" altLang="zh-CN" sz="2000" kern="0" dirty="0">
                <a:solidFill>
                  <a:srgbClr val="0093B0">
                    <a:lumMod val="50000"/>
                  </a:srgbClr>
                </a:solidFill>
                <a:latin typeface="Times New Roman" pitchFamily="18" charset="0"/>
                <a:ea typeface="微软雅黑"/>
                <a:cs typeface="Times New Roman" pitchFamily="18" charset="0"/>
              </a:rPr>
              <a:t>s(t)</a:t>
            </a:r>
            <a:r>
              <a:rPr lang="zh-CN" altLang="en-US" sz="2000" kern="0" dirty="0">
                <a:solidFill>
                  <a:srgbClr val="0093B0">
                    <a:lumMod val="50000"/>
                  </a:srgbClr>
                </a:solidFill>
                <a:latin typeface="Times New Roman" pitchFamily="18" charset="0"/>
                <a:ea typeface="微软雅黑"/>
                <a:cs typeface="Times New Roman" pitchFamily="18" charset="0"/>
              </a:rPr>
              <a:t>是周期，且</a:t>
            </a:r>
            <a:r>
              <a:rPr lang="en-US" altLang="zh-CN" sz="2000" kern="0" dirty="0">
                <a:solidFill>
                  <a:srgbClr val="0093B0">
                    <a:lumMod val="50000"/>
                  </a:srgbClr>
                </a:solidFill>
                <a:latin typeface="Times New Roman" pitchFamily="18" charset="0"/>
                <a:ea typeface="微软雅黑"/>
                <a:cs typeface="Times New Roman" pitchFamily="18" charset="0"/>
              </a:rPr>
              <a:t>T</a:t>
            </a:r>
            <a:r>
              <a:rPr lang="zh-CN" altLang="en-US" sz="2000" kern="0" dirty="0">
                <a:solidFill>
                  <a:srgbClr val="0093B0">
                    <a:lumMod val="50000"/>
                  </a:srgbClr>
                </a:solidFill>
                <a:latin typeface="Times New Roman" pitchFamily="18" charset="0"/>
                <a:ea typeface="微软雅黑"/>
                <a:cs typeface="Times New Roman" pitchFamily="18" charset="0"/>
              </a:rPr>
              <a:t>是周期倍数。</a:t>
            </a: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具体时域估计的过程如下</a:t>
            </a:r>
            <a:endParaRPr lang="en-US" altLang="zh-CN" sz="2000" kern="0" dirty="0">
              <a:solidFill>
                <a:srgbClr val="C00000"/>
              </a:solidFill>
              <a:latin typeface="Times New Roman" pitchFamily="18" charset="0"/>
              <a:ea typeface="微软雅黑"/>
              <a:cs typeface="Times New Roman" pitchFamily="18" charset="0"/>
            </a:endParaRP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1.</a:t>
            </a:r>
            <a:r>
              <a:rPr lang="zh-CN" altLang="en-US" sz="2000" kern="0" dirty="0">
                <a:solidFill>
                  <a:srgbClr val="0093B0">
                    <a:lumMod val="50000"/>
                  </a:srgbClr>
                </a:solidFill>
                <a:latin typeface="Times New Roman" pitchFamily="18" charset="0"/>
                <a:ea typeface="微软雅黑"/>
                <a:cs typeface="Times New Roman" pitchFamily="18" charset="0"/>
              </a:rPr>
              <a:t>分别对输入         和输出         进行采样；</a:t>
            </a:r>
            <a:r>
              <a:rPr lang="en-US" altLang="zh-CN" sz="2000" kern="0" dirty="0">
                <a:solidFill>
                  <a:srgbClr val="0093B0">
                    <a:lumMod val="50000"/>
                  </a:srgbClr>
                </a:solidFill>
                <a:latin typeface="Times New Roman" pitchFamily="18" charset="0"/>
                <a:ea typeface="微软雅黑"/>
                <a:cs typeface="Times New Roman" pitchFamily="18" charset="0"/>
              </a:rPr>
              <a:t>       </a:t>
            </a: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模拟通信系统性能估计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估计器的实现方法 </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3"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8"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1"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86017" name="对象 86016"/>
          <p:cNvGraphicFramePr>
            <a:graphicFrameLocks noChangeAspect="1"/>
          </p:cNvGraphicFramePr>
          <p:nvPr>
            <p:extLst>
              <p:ext uri="{D42A27DB-BD31-4B8C-83A1-F6EECF244321}">
                <p14:modId xmlns:p14="http://schemas.microsoft.com/office/powerpoint/2010/main" val="4121453810"/>
              </p:ext>
            </p:extLst>
          </p:nvPr>
        </p:nvGraphicFramePr>
        <p:xfrm>
          <a:off x="3779912" y="3671118"/>
          <a:ext cx="504056" cy="290802"/>
        </p:xfrm>
        <a:graphic>
          <a:graphicData uri="http://schemas.openxmlformats.org/presentationml/2006/ole">
            <mc:AlternateContent xmlns:mc="http://schemas.openxmlformats.org/markup-compatibility/2006">
              <mc:Choice xmlns:v="urn:schemas-microsoft-com:vml" Requires="v">
                <p:oleObj name="公式" r:id="rId3" imgW="330057" imgH="190417" progId="Equation.3">
                  <p:embed/>
                </p:oleObj>
              </mc:Choice>
              <mc:Fallback>
                <p:oleObj name="公式" r:id="rId3" imgW="330057" imgH="19041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912" y="3671118"/>
                        <a:ext cx="504056" cy="290802"/>
                      </a:xfrm>
                      <a:prstGeom prst="rect">
                        <a:avLst/>
                      </a:prstGeom>
                      <a:noFill/>
                    </p:spPr>
                  </p:pic>
                </p:oleObj>
              </mc:Fallback>
            </mc:AlternateContent>
          </a:graphicData>
        </a:graphic>
      </p:graphicFrame>
      <p:sp>
        <p:nvSpPr>
          <p:cNvPr id="860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86019" name="对象 86018"/>
          <p:cNvGraphicFramePr>
            <a:graphicFrameLocks noChangeAspect="1"/>
          </p:cNvGraphicFramePr>
          <p:nvPr>
            <p:extLst>
              <p:ext uri="{D42A27DB-BD31-4B8C-83A1-F6EECF244321}">
                <p14:modId xmlns:p14="http://schemas.microsoft.com/office/powerpoint/2010/main" val="1095044487"/>
              </p:ext>
            </p:extLst>
          </p:nvPr>
        </p:nvGraphicFramePr>
        <p:xfrm>
          <a:off x="2381962" y="3661494"/>
          <a:ext cx="500710" cy="300426"/>
        </p:xfrm>
        <a:graphic>
          <a:graphicData uri="http://schemas.openxmlformats.org/presentationml/2006/ole">
            <mc:AlternateContent xmlns:mc="http://schemas.openxmlformats.org/markup-compatibility/2006">
              <mc:Choice xmlns:v="urn:schemas-microsoft-com:vml" Requires="v">
                <p:oleObj name="公式" r:id="rId5" imgW="317225" imgH="190335" progId="Equation.3">
                  <p:embed/>
                </p:oleObj>
              </mc:Choice>
              <mc:Fallback>
                <p:oleObj name="公式" r:id="rId5" imgW="317225" imgH="190335"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81962" y="3661494"/>
                        <a:ext cx="500710" cy="300426"/>
                      </a:xfrm>
                      <a:prstGeom prst="rect">
                        <a:avLst/>
                      </a:prstGeom>
                      <a:noFill/>
                    </p:spPr>
                  </p:pic>
                </p:oleObj>
              </mc:Fallback>
            </mc:AlternateContent>
          </a:graphicData>
        </a:graphic>
      </p:graphicFrame>
      <p:graphicFrame>
        <p:nvGraphicFramePr>
          <p:cNvPr id="86020" name="对象 86019"/>
          <p:cNvGraphicFramePr>
            <a:graphicFrameLocks noChangeAspect="1"/>
          </p:cNvGraphicFramePr>
          <p:nvPr>
            <p:extLst>
              <p:ext uri="{D42A27DB-BD31-4B8C-83A1-F6EECF244321}">
                <p14:modId xmlns:p14="http://schemas.microsoft.com/office/powerpoint/2010/main" val="713613231"/>
              </p:ext>
            </p:extLst>
          </p:nvPr>
        </p:nvGraphicFramePr>
        <p:xfrm>
          <a:off x="5006486" y="1183560"/>
          <a:ext cx="3797776" cy="653308"/>
        </p:xfrm>
        <a:graphic>
          <a:graphicData uri="http://schemas.openxmlformats.org/presentationml/2006/ole">
            <mc:AlternateContent xmlns:mc="http://schemas.openxmlformats.org/markup-compatibility/2006">
              <mc:Choice xmlns:v="urn:schemas-microsoft-com:vml" Requires="v">
                <p:oleObj r:id="rId7" imgW="2438400" imgH="419100" progId="Equation.3">
                  <p:embed/>
                </p:oleObj>
              </mc:Choice>
              <mc:Fallback>
                <p:oleObj r:id="rId7" imgW="24384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06486" y="1183560"/>
                        <a:ext cx="3797776" cy="653308"/>
                      </a:xfrm>
                      <a:prstGeom prst="rect">
                        <a:avLst/>
                      </a:prstGeom>
                      <a:noFill/>
                      <a:ln>
                        <a:noFill/>
                      </a:ln>
                    </p:spPr>
                  </p:pic>
                </p:oleObj>
              </mc:Fallback>
            </mc:AlternateContent>
          </a:graphicData>
        </a:graphic>
      </p:graphicFrame>
      <p:sp>
        <p:nvSpPr>
          <p:cNvPr id="55" name="矩形 54"/>
          <p:cNvSpPr/>
          <p:nvPr/>
        </p:nvSpPr>
        <p:spPr>
          <a:xfrm>
            <a:off x="4748324" y="771550"/>
            <a:ext cx="4144156" cy="3785652"/>
          </a:xfrm>
          <a:prstGeom prst="rect">
            <a:avLst/>
          </a:prstGeom>
          <a:ln>
            <a:noFill/>
          </a:ln>
        </p:spPr>
        <p:txBody>
          <a:bodyPr wrap="square">
            <a:spAutoFit/>
          </a:bodyPr>
          <a:lstStyle/>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2.</a:t>
            </a:r>
            <a:r>
              <a:rPr lang="zh-CN" altLang="en-US" sz="2000" kern="0" dirty="0">
                <a:solidFill>
                  <a:srgbClr val="0093B0">
                    <a:lumMod val="50000"/>
                  </a:srgbClr>
                </a:solidFill>
                <a:latin typeface="Times New Roman" pitchFamily="18" charset="0"/>
                <a:ea typeface="微软雅黑"/>
                <a:cs typeface="Times New Roman" pitchFamily="18" charset="0"/>
              </a:rPr>
              <a:t>计算经验互相关，其中</a:t>
            </a: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a:t>
            </a: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3.</a:t>
            </a:r>
            <a:r>
              <a:rPr lang="zh-CN" altLang="en-US" sz="2000" kern="0" dirty="0">
                <a:solidFill>
                  <a:srgbClr val="0093B0">
                    <a:lumMod val="50000"/>
                  </a:srgbClr>
                </a:solidFill>
                <a:latin typeface="Times New Roman" pitchFamily="18" charset="0"/>
                <a:ea typeface="微软雅黑"/>
                <a:cs typeface="Times New Roman" pitchFamily="18" charset="0"/>
              </a:rPr>
              <a:t>计算输入和输出功率</a:t>
            </a: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r>
              <a:rPr lang="zh-CN" altLang="en-US" sz="2000" kern="0" dirty="0">
                <a:solidFill>
                  <a:srgbClr val="0093B0">
                    <a:lumMod val="50000"/>
                  </a:srgbClr>
                </a:solidFill>
                <a:latin typeface="Times New Roman" pitchFamily="18" charset="0"/>
                <a:ea typeface="微软雅黑"/>
                <a:cs typeface="Times New Roman" pitchFamily="18" charset="0"/>
              </a:rPr>
              <a:t>       </a:t>
            </a:r>
            <a:r>
              <a:rPr lang="en-US" altLang="zh-CN" sz="2000" kern="0" dirty="0">
                <a:solidFill>
                  <a:srgbClr val="0093B0">
                    <a:lumMod val="50000"/>
                  </a:srgbClr>
                </a:solidFill>
                <a:latin typeface="Times New Roman" pitchFamily="18" charset="0"/>
                <a:ea typeface="微软雅黑"/>
                <a:cs typeface="Times New Roman" pitchFamily="18" charset="0"/>
              </a:rPr>
              <a:t>4.</a:t>
            </a:r>
            <a:r>
              <a:rPr lang="zh-CN" altLang="en-US" sz="2000" kern="0" dirty="0">
                <a:solidFill>
                  <a:srgbClr val="0093B0">
                    <a:lumMod val="50000"/>
                  </a:srgbClr>
                </a:solidFill>
                <a:latin typeface="Times New Roman" pitchFamily="18" charset="0"/>
                <a:ea typeface="微软雅黑"/>
                <a:cs typeface="Times New Roman" pitchFamily="18" charset="0"/>
              </a:rPr>
              <a:t>计算</a:t>
            </a:r>
            <a:r>
              <a:rPr lang="en-US" altLang="zh-CN" sz="2000" kern="0" dirty="0">
                <a:solidFill>
                  <a:srgbClr val="0093B0">
                    <a:lumMod val="50000"/>
                  </a:srgbClr>
                </a:solidFill>
                <a:latin typeface="Times New Roman" pitchFamily="18" charset="0"/>
                <a:ea typeface="微软雅黑"/>
                <a:cs typeface="Times New Roman" pitchFamily="18" charset="0"/>
              </a:rPr>
              <a:t>SNR</a:t>
            </a:r>
            <a:r>
              <a:rPr lang="zh-CN" altLang="en-US" sz="2000" kern="0" dirty="0">
                <a:solidFill>
                  <a:srgbClr val="0093B0">
                    <a:lumMod val="50000"/>
                  </a:srgbClr>
                </a:solidFill>
                <a:latin typeface="Times New Roman" pitchFamily="18" charset="0"/>
                <a:ea typeface="微软雅黑"/>
                <a:cs typeface="Times New Roman" pitchFamily="18" charset="0"/>
              </a:rPr>
              <a:t>的估计</a:t>
            </a: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思考</a:t>
            </a:r>
            <a:r>
              <a:rPr lang="zh-CN" altLang="en-US" sz="2000" kern="0" dirty="0">
                <a:solidFill>
                  <a:schemeClr val="bg1">
                    <a:lumMod val="50000"/>
                  </a:schemeClr>
                </a:solidFill>
                <a:latin typeface="Times New Roman" pitchFamily="18" charset="0"/>
                <a:ea typeface="微软雅黑"/>
                <a:cs typeface="Times New Roman" pitchFamily="18" charset="0"/>
              </a:rPr>
              <a:t>：互相关是否有好的算法？</a:t>
            </a:r>
            <a:endParaRPr lang="en-US" altLang="zh-CN" sz="2000" kern="0" dirty="0">
              <a:solidFill>
                <a:schemeClr val="bg1">
                  <a:lumMod val="50000"/>
                </a:schemeClr>
              </a:solidFill>
              <a:latin typeface="Times New Roman" pitchFamily="18" charset="0"/>
              <a:ea typeface="微软雅黑"/>
              <a:cs typeface="Times New Roman" pitchFamily="18" charset="0"/>
            </a:endParaRPr>
          </a:p>
        </p:txBody>
      </p:sp>
      <p:graphicFrame>
        <p:nvGraphicFramePr>
          <p:cNvPr id="86016" name="对象 86015"/>
          <p:cNvGraphicFramePr>
            <a:graphicFrameLocks noChangeAspect="1"/>
          </p:cNvGraphicFramePr>
          <p:nvPr>
            <p:extLst>
              <p:ext uri="{D42A27DB-BD31-4B8C-83A1-F6EECF244321}">
                <p14:modId xmlns:p14="http://schemas.microsoft.com/office/powerpoint/2010/main" val="3336771738"/>
              </p:ext>
            </p:extLst>
          </p:nvPr>
        </p:nvGraphicFramePr>
        <p:xfrm>
          <a:off x="4904487" y="2139702"/>
          <a:ext cx="1707538" cy="576064"/>
        </p:xfrm>
        <a:graphic>
          <a:graphicData uri="http://schemas.openxmlformats.org/presentationml/2006/ole">
            <mc:AlternateContent xmlns:mc="http://schemas.openxmlformats.org/markup-compatibility/2006">
              <mc:Choice xmlns:v="urn:schemas-microsoft-com:vml" Requires="v">
                <p:oleObj name="Equation" r:id="rId9" imgW="1003274" imgH="317520" progId="Equation.3">
                  <p:embed/>
                </p:oleObj>
              </mc:Choice>
              <mc:Fallback>
                <p:oleObj name="Equation" r:id="rId9" imgW="1003274" imgH="317520" progId="Equation.3">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04487" y="2139702"/>
                        <a:ext cx="1707538" cy="576064"/>
                      </a:xfrm>
                      <a:prstGeom prst="rect">
                        <a:avLst/>
                      </a:prstGeom>
                      <a:noFill/>
                      <a:ln>
                        <a:noFill/>
                      </a:ln>
                    </p:spPr>
                  </p:pic>
                </p:oleObj>
              </mc:Fallback>
            </mc:AlternateContent>
          </a:graphicData>
        </a:graphic>
      </p:graphicFrame>
      <p:graphicFrame>
        <p:nvGraphicFramePr>
          <p:cNvPr id="86021" name="对象 86020"/>
          <p:cNvGraphicFramePr>
            <a:graphicFrameLocks noChangeAspect="1"/>
          </p:cNvGraphicFramePr>
          <p:nvPr>
            <p:extLst>
              <p:ext uri="{D42A27DB-BD31-4B8C-83A1-F6EECF244321}">
                <p14:modId xmlns:p14="http://schemas.microsoft.com/office/powerpoint/2010/main" val="2145123024"/>
              </p:ext>
            </p:extLst>
          </p:nvPr>
        </p:nvGraphicFramePr>
        <p:xfrm>
          <a:off x="6898806" y="2139702"/>
          <a:ext cx="1905456" cy="543488"/>
        </p:xfrm>
        <a:graphic>
          <a:graphicData uri="http://schemas.openxmlformats.org/presentationml/2006/ole">
            <mc:AlternateContent xmlns:mc="http://schemas.openxmlformats.org/markup-compatibility/2006">
              <mc:Choice xmlns:v="urn:schemas-microsoft-com:vml" Requires="v">
                <p:oleObj name="Equation" r:id="rId11" imgW="1193808" imgH="317520" progId="Equation.3">
                  <p:embed/>
                </p:oleObj>
              </mc:Choice>
              <mc:Fallback>
                <p:oleObj name="Equation" r:id="rId11" imgW="1193808" imgH="317520" progId="Equation.3">
                  <p:embed/>
                  <p:pic>
                    <p:nvPicPr>
                      <p:cNvPr id="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98806" y="2139702"/>
                        <a:ext cx="1905456" cy="543488"/>
                      </a:xfrm>
                      <a:prstGeom prst="rect">
                        <a:avLst/>
                      </a:prstGeom>
                      <a:noFill/>
                      <a:ln>
                        <a:noFill/>
                      </a:ln>
                    </p:spPr>
                  </p:pic>
                </p:oleObj>
              </mc:Fallback>
            </mc:AlternateContent>
          </a:graphicData>
        </a:graphic>
      </p:graphicFrame>
      <p:sp>
        <p:nvSpPr>
          <p:cNvPr id="86022" name="矩形 86021"/>
          <p:cNvSpPr/>
          <p:nvPr/>
        </p:nvSpPr>
        <p:spPr bwMode="auto">
          <a:xfrm>
            <a:off x="4748324" y="2139702"/>
            <a:ext cx="4212125" cy="576064"/>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6023"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6024" name="对象 86023"/>
          <p:cNvGraphicFramePr>
            <a:graphicFrameLocks noChangeAspect="1"/>
          </p:cNvGraphicFramePr>
          <p:nvPr>
            <p:extLst>
              <p:ext uri="{D42A27DB-BD31-4B8C-83A1-F6EECF244321}">
                <p14:modId xmlns:p14="http://schemas.microsoft.com/office/powerpoint/2010/main" val="3630314435"/>
              </p:ext>
            </p:extLst>
          </p:nvPr>
        </p:nvGraphicFramePr>
        <p:xfrm>
          <a:off x="5832996" y="3132592"/>
          <a:ext cx="1974811" cy="735302"/>
        </p:xfrm>
        <a:graphic>
          <a:graphicData uri="http://schemas.openxmlformats.org/presentationml/2006/ole">
            <mc:AlternateContent xmlns:mc="http://schemas.openxmlformats.org/markup-compatibility/2006">
              <mc:Choice xmlns:v="urn:schemas-microsoft-com:vml" Requires="v">
                <p:oleObj name="公式" r:id="rId13" imgW="1193800" imgH="444500" progId="Equation.3">
                  <p:embed/>
                </p:oleObj>
              </mc:Choice>
              <mc:Fallback>
                <p:oleObj name="公式" r:id="rId13" imgW="1193800" imgH="444500" progId="Equation.3">
                  <p:embed/>
                  <p:pic>
                    <p:nvPicPr>
                      <p:cNvPr id="0" name="Object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32996" y="3132592"/>
                        <a:ext cx="1974811" cy="735302"/>
                      </a:xfrm>
                      <a:prstGeom prst="rect">
                        <a:avLst/>
                      </a:prstGeom>
                      <a:noFill/>
                    </p:spPr>
                  </p:pic>
                </p:oleObj>
              </mc:Fallback>
            </mc:AlternateContent>
          </a:graphicData>
        </a:graphic>
      </p:graphicFrame>
    </p:spTree>
    <p:extLst>
      <p:ext uri="{BB962C8B-B14F-4D97-AF65-F5344CB8AC3E}">
        <p14:creationId xmlns:p14="http://schemas.microsoft.com/office/powerpoint/2010/main" val="415421363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3895825" cy="3785652"/>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估计</a:t>
            </a:r>
            <a:r>
              <a:rPr lang="en-US" altLang="zh-CN" sz="2000" kern="0" dirty="0">
                <a:solidFill>
                  <a:srgbClr val="C00000"/>
                </a:solidFill>
                <a:latin typeface="Times New Roman" pitchFamily="18" charset="0"/>
                <a:ea typeface="微软雅黑"/>
                <a:cs typeface="Times New Roman" pitchFamily="18" charset="0"/>
              </a:rPr>
              <a:t>SNR</a:t>
            </a:r>
            <a:r>
              <a:rPr lang="zh-CN" altLang="en-US" sz="2000" kern="0" dirty="0">
                <a:solidFill>
                  <a:srgbClr val="C00000"/>
                </a:solidFill>
                <a:latin typeface="Times New Roman" pitchFamily="18" charset="0"/>
                <a:ea typeface="微软雅黑"/>
                <a:cs typeface="Times New Roman" pitchFamily="18" charset="0"/>
              </a:rPr>
              <a:t>频域仿真过程</a:t>
            </a:r>
            <a:endParaRPr lang="en-US" altLang="zh-CN" sz="2000" kern="0" dirty="0">
              <a:solidFill>
                <a:srgbClr val="C00000"/>
              </a:solidFill>
              <a:latin typeface="Times New Roman" pitchFamily="18" charset="0"/>
              <a:ea typeface="微软雅黑"/>
              <a:cs typeface="Times New Roman" pitchFamily="18" charset="0"/>
            </a:endParaRPr>
          </a:p>
          <a:p>
            <a:pPr>
              <a:lnSpc>
                <a:spcPct val="150000"/>
              </a:lnSpc>
            </a:pPr>
            <a:r>
              <a:rPr lang="en-US" altLang="zh-CN" sz="2000" kern="0" dirty="0">
                <a:solidFill>
                  <a:srgbClr val="C00000"/>
                </a:solidFill>
                <a:latin typeface="Times New Roman" pitchFamily="18" charset="0"/>
                <a:ea typeface="微软雅黑"/>
                <a:cs typeface="Times New Roman" pitchFamily="18" charset="0"/>
              </a:rPr>
              <a:t>       </a:t>
            </a:r>
            <a:r>
              <a:rPr lang="en-US" altLang="zh-CN" sz="2000" kern="0" dirty="0">
                <a:solidFill>
                  <a:schemeClr val="bg1">
                    <a:lumMod val="50000"/>
                  </a:schemeClr>
                </a:solidFill>
                <a:latin typeface="Times New Roman" pitchFamily="18" charset="0"/>
                <a:ea typeface="微软雅黑"/>
                <a:cs typeface="Times New Roman" pitchFamily="18" charset="0"/>
              </a:rPr>
              <a:t>1.</a:t>
            </a:r>
            <a:r>
              <a:rPr lang="zh-CN" altLang="en-US" sz="2000" kern="0" dirty="0">
                <a:solidFill>
                  <a:schemeClr val="bg1">
                    <a:lumMod val="50000"/>
                  </a:schemeClr>
                </a:solidFill>
                <a:latin typeface="Times New Roman" pitchFamily="18" charset="0"/>
                <a:ea typeface="微软雅黑"/>
                <a:cs typeface="Times New Roman" pitchFamily="18" charset="0"/>
              </a:rPr>
              <a:t>分别对输入和输出进行采样；</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a:lnSpc>
                <a:spcPct val="150000"/>
              </a:lnSpc>
            </a:pPr>
            <a:r>
              <a:rPr lang="en-US" altLang="zh-CN" sz="2000" kern="0" dirty="0">
                <a:solidFill>
                  <a:schemeClr val="bg1">
                    <a:lumMod val="50000"/>
                  </a:schemeClr>
                </a:solidFill>
                <a:latin typeface="Times New Roman" pitchFamily="18" charset="0"/>
                <a:ea typeface="微软雅黑"/>
                <a:cs typeface="Times New Roman" pitchFamily="18" charset="0"/>
              </a:rPr>
              <a:t>       2.</a:t>
            </a:r>
            <a:r>
              <a:rPr lang="zh-CN" altLang="en-US" sz="2000" kern="0" dirty="0">
                <a:solidFill>
                  <a:schemeClr val="bg1">
                    <a:lumMod val="50000"/>
                  </a:schemeClr>
                </a:solidFill>
                <a:latin typeface="Times New Roman" pitchFamily="18" charset="0"/>
                <a:ea typeface="微软雅黑"/>
                <a:cs typeface="Times New Roman" pitchFamily="18" charset="0"/>
              </a:rPr>
              <a:t>利用</a:t>
            </a:r>
            <a:r>
              <a:rPr lang="en-US" altLang="zh-CN" sz="2000" kern="0" dirty="0">
                <a:solidFill>
                  <a:schemeClr val="bg1">
                    <a:lumMod val="50000"/>
                  </a:schemeClr>
                </a:solidFill>
                <a:latin typeface="Times New Roman" pitchFamily="18" charset="0"/>
                <a:ea typeface="微软雅黑"/>
                <a:cs typeface="Times New Roman" pitchFamily="18" charset="0"/>
              </a:rPr>
              <a:t>FFT</a:t>
            </a:r>
            <a:r>
              <a:rPr lang="zh-CN" altLang="en-US" sz="2000" kern="0" dirty="0">
                <a:solidFill>
                  <a:schemeClr val="bg1">
                    <a:lumMod val="50000"/>
                  </a:schemeClr>
                </a:solidFill>
                <a:latin typeface="Times New Roman" pitchFamily="18" charset="0"/>
                <a:ea typeface="微软雅黑"/>
                <a:cs typeface="Times New Roman" pitchFamily="18" charset="0"/>
              </a:rPr>
              <a:t>算法执行</a:t>
            </a:r>
            <a:r>
              <a:rPr lang="en-US" altLang="zh-CN" sz="2000" kern="0" dirty="0">
                <a:solidFill>
                  <a:schemeClr val="bg1">
                    <a:lumMod val="50000"/>
                  </a:schemeClr>
                </a:solidFill>
                <a:latin typeface="Times New Roman" pitchFamily="18" charset="0"/>
                <a:ea typeface="微软雅黑"/>
                <a:cs typeface="Times New Roman" pitchFamily="18" charset="0"/>
              </a:rPr>
              <a:t>IDFT</a:t>
            </a:r>
            <a:r>
              <a:rPr lang="zh-CN" altLang="en-US" sz="2000" kern="0" dirty="0">
                <a:solidFill>
                  <a:schemeClr val="bg1">
                    <a:lumMod val="50000"/>
                  </a:schemeClr>
                </a:solidFill>
                <a:latin typeface="Times New Roman" pitchFamily="18" charset="0"/>
                <a:ea typeface="微软雅黑"/>
                <a:cs typeface="Times New Roman" pitchFamily="18" charset="0"/>
              </a:rPr>
              <a:t>，得到经验互相关序列，确定时延；</a:t>
            </a:r>
          </a:p>
          <a:p>
            <a:pPr>
              <a:lnSpc>
                <a:spcPct val="150000"/>
              </a:lnSpc>
            </a:pPr>
            <a:r>
              <a:rPr lang="en-US" altLang="zh-CN" sz="2000" kern="0" dirty="0">
                <a:solidFill>
                  <a:schemeClr val="bg1">
                    <a:lumMod val="50000"/>
                  </a:schemeClr>
                </a:solidFill>
                <a:latin typeface="Times New Roman" pitchFamily="18" charset="0"/>
                <a:ea typeface="微软雅黑"/>
                <a:cs typeface="Times New Roman" pitchFamily="18" charset="0"/>
              </a:rPr>
              <a:t>       3.</a:t>
            </a:r>
            <a:r>
              <a:rPr lang="zh-CN" altLang="en-US" sz="2000" kern="0" dirty="0">
                <a:solidFill>
                  <a:schemeClr val="bg1">
                    <a:lumMod val="50000"/>
                  </a:schemeClr>
                </a:solidFill>
                <a:latin typeface="Times New Roman" pitchFamily="18" charset="0"/>
                <a:ea typeface="微软雅黑"/>
                <a:cs typeface="Times New Roman" pitchFamily="18" charset="0"/>
              </a:rPr>
              <a:t>计算</a:t>
            </a:r>
            <a:r>
              <a:rPr lang="en-US" altLang="zh-CN" sz="2000" kern="0" dirty="0">
                <a:solidFill>
                  <a:schemeClr val="bg1">
                    <a:lumMod val="50000"/>
                  </a:schemeClr>
                </a:solidFill>
                <a:latin typeface="Times New Roman" pitchFamily="18" charset="0"/>
                <a:ea typeface="微软雅黑"/>
                <a:cs typeface="Times New Roman" pitchFamily="18" charset="0"/>
              </a:rPr>
              <a:t>SNR</a:t>
            </a:r>
            <a:r>
              <a:rPr lang="zh-CN" altLang="en-US" sz="2000" kern="0" dirty="0">
                <a:solidFill>
                  <a:schemeClr val="bg1">
                    <a:lumMod val="50000"/>
                  </a:schemeClr>
                </a:solidFill>
                <a:latin typeface="Times New Roman" pitchFamily="18" charset="0"/>
                <a:ea typeface="微软雅黑"/>
                <a:cs typeface="Times New Roman" pitchFamily="18" charset="0"/>
              </a:rPr>
              <a:t>的估计。</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a:lnSpc>
                <a:spcPct val="150000"/>
              </a:lnSpc>
            </a:pPr>
            <a:endParaRPr lang="en-US" altLang="zh-CN" sz="2000" kern="0" dirty="0">
              <a:solidFill>
                <a:schemeClr val="bg1">
                  <a:lumMod val="50000"/>
                </a:schemeClr>
              </a:solidFill>
              <a:latin typeface="Times New Roman" pitchFamily="18" charset="0"/>
              <a:ea typeface="微软雅黑"/>
              <a:cs typeface="Times New Roman" pitchFamily="18" charset="0"/>
            </a:endParaRPr>
          </a:p>
          <a:p>
            <a:pPr>
              <a:lnSpc>
                <a:spcPct val="150000"/>
              </a:lnSpc>
            </a:pPr>
            <a:endParaRPr lang="en-US" altLang="zh-CN" sz="2000" kern="0" dirty="0">
              <a:solidFill>
                <a:schemeClr val="bg1">
                  <a:lumMod val="50000"/>
                </a:schemeClr>
              </a:solidFill>
              <a:latin typeface="Times New Roman" pitchFamily="18" charset="0"/>
              <a:ea typeface="微软雅黑"/>
              <a:cs typeface="Times New Roman" pitchFamily="18" charset="0"/>
            </a:endParaRPr>
          </a:p>
          <a:p>
            <a:pPr>
              <a:lnSpc>
                <a:spcPct val="150000"/>
              </a:lnSpc>
            </a:pPr>
            <a:r>
              <a:rPr lang="en-US" altLang="zh-CN" sz="2000" kern="0" dirty="0">
                <a:solidFill>
                  <a:schemeClr val="bg1">
                    <a:lumMod val="50000"/>
                  </a:schemeClr>
                </a:solidFill>
                <a:latin typeface="Times New Roman" pitchFamily="18" charset="0"/>
                <a:ea typeface="微软雅黑"/>
                <a:cs typeface="Times New Roman" pitchFamily="18" charset="0"/>
              </a:rPr>
              <a:t>       </a:t>
            </a:r>
            <a:r>
              <a:rPr lang="en-US" altLang="zh-CN" sz="2000" kern="0" dirty="0" err="1">
                <a:solidFill>
                  <a:schemeClr val="bg1">
                    <a:lumMod val="50000"/>
                  </a:schemeClr>
                </a:solidFill>
                <a:latin typeface="Times New Roman" pitchFamily="18" charset="0"/>
                <a:ea typeface="微软雅黑"/>
                <a:cs typeface="Times New Roman" pitchFamily="18" charset="0"/>
              </a:rPr>
              <a:t>Parseval</a:t>
            </a:r>
            <a:r>
              <a:rPr lang="zh-CN" altLang="en-US" sz="2000" kern="0" dirty="0">
                <a:solidFill>
                  <a:schemeClr val="bg1">
                    <a:lumMod val="50000"/>
                  </a:schemeClr>
                </a:solidFill>
                <a:latin typeface="Times New Roman" pitchFamily="18" charset="0"/>
                <a:ea typeface="微软雅黑"/>
                <a:cs typeface="Times New Roman" pitchFamily="18" charset="0"/>
              </a:rPr>
              <a:t>定理</a:t>
            </a:r>
            <a:endParaRPr lang="en-US" altLang="zh-CN" sz="2000" kern="0" dirty="0">
              <a:solidFill>
                <a:schemeClr val="bg1">
                  <a:lumMod val="50000"/>
                </a:scheme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模拟通信系统性能估计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估计器的实现方法 </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3"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8"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1"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60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6021" name="对象 86020"/>
          <p:cNvGraphicFramePr>
            <a:graphicFrameLocks noChangeAspect="1"/>
          </p:cNvGraphicFramePr>
          <p:nvPr>
            <p:extLst>
              <p:ext uri="{D42A27DB-BD31-4B8C-83A1-F6EECF244321}">
                <p14:modId xmlns:p14="http://schemas.microsoft.com/office/powerpoint/2010/main" val="4020490005"/>
              </p:ext>
            </p:extLst>
          </p:nvPr>
        </p:nvGraphicFramePr>
        <p:xfrm>
          <a:off x="4283968" y="699542"/>
          <a:ext cx="4803152" cy="3246056"/>
        </p:xfrm>
        <a:graphic>
          <a:graphicData uri="http://schemas.openxmlformats.org/presentationml/2006/ole">
            <mc:AlternateContent xmlns:mc="http://schemas.openxmlformats.org/markup-compatibility/2006">
              <mc:Choice xmlns:v="urn:schemas-microsoft-com:vml" Requires="v">
                <p:oleObj r:id="rId3" imgW="3109873" imgH="2104185" progId="Visio.Drawing.11">
                  <p:embed/>
                </p:oleObj>
              </mc:Choice>
              <mc:Fallback>
                <p:oleObj r:id="rId3" imgW="3109873" imgH="2104185" progId="Visio.Drawing.11">
                  <p:embed/>
                  <p:pic>
                    <p:nvPicPr>
                      <p:cNvPr id="0" name="对象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3968" y="699542"/>
                        <a:ext cx="4803152" cy="3246056"/>
                      </a:xfrm>
                      <a:prstGeom prst="rect">
                        <a:avLst/>
                      </a:prstGeom>
                      <a:noFill/>
                      <a:ln>
                        <a:noFill/>
                      </a:ln>
                    </p:spPr>
                  </p:pic>
                </p:oleObj>
              </mc:Fallback>
            </mc:AlternateContent>
          </a:graphicData>
        </a:graphic>
      </p:graphicFrame>
      <p:sp>
        <p:nvSpPr>
          <p:cNvPr id="86022"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6023" name="对象 86022"/>
          <p:cNvGraphicFramePr>
            <a:graphicFrameLocks noChangeAspect="1"/>
          </p:cNvGraphicFramePr>
          <p:nvPr>
            <p:extLst>
              <p:ext uri="{D42A27DB-BD31-4B8C-83A1-F6EECF244321}">
                <p14:modId xmlns:p14="http://schemas.microsoft.com/office/powerpoint/2010/main" val="4105397993"/>
              </p:ext>
            </p:extLst>
          </p:nvPr>
        </p:nvGraphicFramePr>
        <p:xfrm>
          <a:off x="1043608" y="3309696"/>
          <a:ext cx="2755575" cy="635902"/>
        </p:xfrm>
        <a:graphic>
          <a:graphicData uri="http://schemas.openxmlformats.org/presentationml/2006/ole">
            <mc:AlternateContent xmlns:mc="http://schemas.openxmlformats.org/markup-compatibility/2006">
              <mc:Choice xmlns:v="urn:schemas-microsoft-com:vml" Requires="v">
                <p:oleObj name="公式" r:id="rId5" imgW="1816100" imgH="419100" progId="Equation.3">
                  <p:embed/>
                </p:oleObj>
              </mc:Choice>
              <mc:Fallback>
                <p:oleObj name="公式" r:id="rId5" imgW="1816100" imgH="419100" progId="Equation.3">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608" y="3309696"/>
                        <a:ext cx="2755575" cy="635902"/>
                      </a:xfrm>
                      <a:prstGeom prst="rect">
                        <a:avLst/>
                      </a:prstGeom>
                      <a:noFill/>
                    </p:spPr>
                  </p:pic>
                </p:oleObj>
              </mc:Fallback>
            </mc:AlternateContent>
          </a:graphicData>
        </a:graphic>
      </p:graphicFrame>
      <p:sp>
        <p:nvSpPr>
          <p:cNvPr id="86024"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6025" name="对象 86024"/>
          <p:cNvGraphicFramePr>
            <a:graphicFrameLocks noChangeAspect="1"/>
          </p:cNvGraphicFramePr>
          <p:nvPr>
            <p:extLst>
              <p:ext uri="{D42A27DB-BD31-4B8C-83A1-F6EECF244321}">
                <p14:modId xmlns:p14="http://schemas.microsoft.com/office/powerpoint/2010/main" val="4190467116"/>
              </p:ext>
            </p:extLst>
          </p:nvPr>
        </p:nvGraphicFramePr>
        <p:xfrm>
          <a:off x="2843807" y="4138102"/>
          <a:ext cx="1691681" cy="593888"/>
        </p:xfrm>
        <a:graphic>
          <a:graphicData uri="http://schemas.openxmlformats.org/presentationml/2006/ole">
            <mc:AlternateContent xmlns:mc="http://schemas.openxmlformats.org/markup-compatibility/2006">
              <mc:Choice xmlns:v="urn:schemas-microsoft-com:vml" Requires="v">
                <p:oleObj name="公式" r:id="rId7" imgW="1193800" imgH="419100" progId="Equation.3">
                  <p:embed/>
                </p:oleObj>
              </mc:Choice>
              <mc:Fallback>
                <p:oleObj name="公式" r:id="rId7" imgW="1193800" imgH="419100" progId="Equation.3">
                  <p:embed/>
                  <p:pic>
                    <p:nvPicPr>
                      <p:cNvPr id="0"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43807" y="4138102"/>
                        <a:ext cx="1691681" cy="593888"/>
                      </a:xfrm>
                      <a:prstGeom prst="rect">
                        <a:avLst/>
                      </a:prstGeom>
                      <a:noFill/>
                    </p:spPr>
                  </p:pic>
                </p:oleObj>
              </mc:Fallback>
            </mc:AlternateContent>
          </a:graphicData>
        </a:graphic>
      </p:graphicFrame>
      <p:sp>
        <p:nvSpPr>
          <p:cNvPr id="86026"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6027" name="对象 86026"/>
          <p:cNvGraphicFramePr>
            <a:graphicFrameLocks noChangeAspect="1"/>
          </p:cNvGraphicFramePr>
          <p:nvPr>
            <p:extLst>
              <p:ext uri="{D42A27DB-BD31-4B8C-83A1-F6EECF244321}">
                <p14:modId xmlns:p14="http://schemas.microsoft.com/office/powerpoint/2010/main" val="166097000"/>
              </p:ext>
            </p:extLst>
          </p:nvPr>
        </p:nvGraphicFramePr>
        <p:xfrm>
          <a:off x="5004048" y="4189994"/>
          <a:ext cx="1656184" cy="498636"/>
        </p:xfrm>
        <a:graphic>
          <a:graphicData uri="http://schemas.openxmlformats.org/presentationml/2006/ole">
            <mc:AlternateContent xmlns:mc="http://schemas.openxmlformats.org/markup-compatibility/2006">
              <mc:Choice xmlns:v="urn:schemas-microsoft-com:vml" Requires="v">
                <p:oleObj name="公式" r:id="rId9" imgW="1180588" imgH="355446" progId="Equation.3">
                  <p:embed/>
                </p:oleObj>
              </mc:Choice>
              <mc:Fallback>
                <p:oleObj name="公式" r:id="rId9" imgW="1180588" imgH="355446" progId="Equation.3">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04048" y="4189994"/>
                        <a:ext cx="1656184" cy="498636"/>
                      </a:xfrm>
                      <a:prstGeom prst="rect">
                        <a:avLst/>
                      </a:prstGeom>
                      <a:noFill/>
                    </p:spPr>
                  </p:pic>
                </p:oleObj>
              </mc:Fallback>
            </mc:AlternateContent>
          </a:graphicData>
        </a:graphic>
      </p:graphicFrame>
      <p:sp>
        <p:nvSpPr>
          <p:cNvPr id="86028" name="矩形 86027"/>
          <p:cNvSpPr/>
          <p:nvPr/>
        </p:nvSpPr>
        <p:spPr bwMode="auto">
          <a:xfrm>
            <a:off x="2699792" y="4083918"/>
            <a:ext cx="4104456" cy="720080"/>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71823339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1221596"/>
            <a:ext cx="8064898" cy="3785652"/>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问题的提出</a:t>
            </a:r>
            <a:r>
              <a:rPr lang="zh-CN" altLang="en-US" sz="2000" kern="0" dirty="0">
                <a:solidFill>
                  <a:schemeClr val="bg1">
                    <a:lumMod val="50000"/>
                  </a:schemeClr>
                </a:solidFill>
                <a:latin typeface="微软雅黑"/>
                <a:ea typeface="微软雅黑"/>
              </a:rPr>
              <a:t>：用来模拟信号、噪声和干扰的仿真模型的输入，单次的仿真结果是否有实际意义，或者有意义的条件是什么。</a:t>
            </a: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各态历经性：</a:t>
            </a:r>
            <a:r>
              <a:rPr lang="zh-CN" altLang="en-US" sz="2000" kern="0" dirty="0">
                <a:solidFill>
                  <a:schemeClr val="bg1">
                    <a:lumMod val="50000"/>
                  </a:schemeClr>
                </a:solidFill>
                <a:latin typeface="微软雅黑"/>
                <a:ea typeface="微软雅黑"/>
              </a:rPr>
              <a:t>有了</a:t>
            </a:r>
            <a:r>
              <a:rPr lang="zh-CN" altLang="en-US" sz="2000" kern="0" dirty="0">
                <a:solidFill>
                  <a:srgbClr val="0093B0">
                    <a:lumMod val="50000"/>
                  </a:srgbClr>
                </a:solidFill>
                <a:latin typeface="微软雅黑"/>
                <a:ea typeface="微软雅黑"/>
              </a:rPr>
              <a:t>平稳性和各态历经性的假设，就可认为单次的仿真结果是有实际意义的。</a:t>
            </a: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循环平稳过程和循环各态历经性</a:t>
            </a:r>
            <a:r>
              <a:rPr lang="zh-CN" altLang="en-US" sz="2000" kern="0" dirty="0">
                <a:solidFill>
                  <a:srgbClr val="0093B0">
                    <a:lumMod val="50000"/>
                  </a:srgbClr>
                </a:solidFill>
                <a:latin typeface="微软雅黑"/>
                <a:ea typeface="微软雅黑"/>
              </a:rPr>
              <a:t>：它们是对实际随机过程的平稳性和各态历经性的近似。</a:t>
            </a: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结论：</a:t>
            </a:r>
            <a:r>
              <a:rPr lang="zh-CN" altLang="en-US" sz="2000" kern="0" dirty="0">
                <a:solidFill>
                  <a:schemeClr val="bg1">
                    <a:lumMod val="50000"/>
                  </a:schemeClr>
                </a:solidFill>
                <a:latin typeface="微软雅黑"/>
                <a:ea typeface="微软雅黑"/>
              </a:rPr>
              <a:t>满足上述特性</a:t>
            </a:r>
            <a:r>
              <a:rPr lang="zh-CN" altLang="en-US" sz="2000" kern="0" dirty="0">
                <a:solidFill>
                  <a:srgbClr val="0093B0">
                    <a:lumMod val="50000"/>
                  </a:srgbClr>
                </a:solidFill>
                <a:latin typeface="微软雅黑"/>
                <a:ea typeface="微软雅黑"/>
              </a:rPr>
              <a:t>，就有理由认为一次仿真试验的评估结果，在一定意义上反映了一般性结果，是有意义的。</a:t>
            </a:r>
            <a:endParaRPr lang="en-US" altLang="zh-CN" sz="2000" kern="0" dirty="0">
              <a:solidFill>
                <a:srgbClr val="0093B0">
                  <a:lumMod val="50000"/>
                </a:srgbClr>
              </a:solidFill>
              <a:latin typeface="微软雅黑"/>
              <a:ea typeface="微软雅黑"/>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通信仿真中的参数与性能估计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仿真估计的基本概念</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5" name="Rectangle 6"/>
          <p:cNvSpPr>
            <a:spLocks noChangeArrowheads="1"/>
          </p:cNvSpPr>
          <p:nvPr/>
        </p:nvSpPr>
        <p:spPr bwMode="auto">
          <a:xfrm>
            <a:off x="611561" y="765480"/>
            <a:ext cx="1512168" cy="48253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wrap="square" lIns="81628" tIns="40814" rIns="81628" bIns="40814">
            <a:spAutoFit/>
          </a:bodyPr>
          <a:lstStyle/>
          <a:p>
            <a:pPr algn="ctr" fontAlgn="auto">
              <a:lnSpc>
                <a:spcPct val="130000"/>
              </a:lnSpc>
              <a:spcBef>
                <a:spcPts val="0"/>
              </a:spcBef>
              <a:spcAft>
                <a:spcPts val="0"/>
              </a:spcAft>
              <a:defRPr/>
            </a:pPr>
            <a:r>
              <a:rPr lang="zh-CN" altLang="en-US" sz="2000" kern="0" dirty="0">
                <a:solidFill>
                  <a:srgbClr val="FFFFFF"/>
                </a:solidFill>
                <a:latin typeface="黑体" panose="02010600030101010101" pitchFamily="2" charset="-122"/>
              </a:rPr>
              <a:t>理论背景</a:t>
            </a:r>
          </a:p>
        </p:txBody>
      </p:sp>
    </p:spTree>
    <p:extLst>
      <p:ext uri="{BB962C8B-B14F-4D97-AF65-F5344CB8AC3E}">
        <p14:creationId xmlns:p14="http://schemas.microsoft.com/office/powerpoint/2010/main" val="25363454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2" y="2702097"/>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4" y="2758156"/>
            <a:ext cx="406094" cy="461665"/>
            <a:chOff x="5667375" y="791155"/>
            <a:chExt cx="594674"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3" cy="676049"/>
            </a:xfrm>
            <a:prstGeom prst="rect">
              <a:avLst/>
            </a:prstGeom>
            <a:noFill/>
          </p:spPr>
          <p:txBody>
            <a:bodyPr wrap="none" rtlCol="0">
              <a:spAutoFit/>
            </a:bodyPr>
            <a:lstStyle/>
            <a:p>
              <a:r>
                <a:rPr lang="en-US" altLang="zh-CN" sz="2400" b="1" dirty="0">
                  <a:solidFill>
                    <a:srgbClr val="205867"/>
                  </a:solidFill>
                  <a:latin typeface="微软雅黑"/>
                  <a:ea typeface="微软雅黑"/>
                </a:rPr>
                <a:t>8</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3" y="3278161"/>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4" y="3334221"/>
            <a:ext cx="406094" cy="461665"/>
            <a:chOff x="5667375" y="791156"/>
            <a:chExt cx="594674"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9</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3854225"/>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53915" y="3929329"/>
            <a:ext cx="502061" cy="410680"/>
            <a:chOff x="5622876" y="819046"/>
            <a:chExt cx="735206" cy="60139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622876" y="834527"/>
              <a:ext cx="735206" cy="585909"/>
            </a:xfrm>
            <a:prstGeom prst="rect">
              <a:avLst/>
            </a:prstGeom>
            <a:noFill/>
          </p:spPr>
          <p:txBody>
            <a:bodyPr wrap="none" rtlCol="0">
              <a:spAutoFit/>
            </a:bodyPr>
            <a:lstStyle/>
            <a:p>
              <a:r>
                <a:rPr lang="en-US" altLang="zh-CN" sz="2000" b="1" dirty="0">
                  <a:solidFill>
                    <a:srgbClr val="205867"/>
                  </a:solidFill>
                  <a:latin typeface="微软雅黑"/>
                  <a:ea typeface="微软雅黑"/>
                </a:rPr>
                <a:t>10</a:t>
              </a:r>
              <a:endParaRPr lang="zh-CN" altLang="en-US" sz="2000" b="1" dirty="0">
                <a:solidFill>
                  <a:srgbClr val="205867"/>
                </a:solidFill>
                <a:latin typeface="微软雅黑"/>
                <a:ea typeface="微软雅黑"/>
              </a:endParaRPr>
            </a:p>
          </p:txBody>
        </p:sp>
      </p:grpSp>
      <p:sp>
        <p:nvSpPr>
          <p:cNvPr id="54" name="Freeform 10"/>
          <p:cNvSpPr>
            <a:spLocks noChangeAspect="1"/>
          </p:cNvSpPr>
          <p:nvPr/>
        </p:nvSpPr>
        <p:spPr bwMode="auto">
          <a:xfrm>
            <a:off x="3779912" y="2126038"/>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4" y="2182098"/>
            <a:ext cx="406094" cy="461665"/>
            <a:chOff x="5667375" y="791156"/>
            <a:chExt cx="594674"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7</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572000" y="2744483"/>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尾部外推法</a:t>
            </a:r>
          </a:p>
        </p:txBody>
      </p:sp>
      <p:sp>
        <p:nvSpPr>
          <p:cNvPr id="59" name="TextBox 58"/>
          <p:cNvSpPr txBox="1">
            <a:spLocks noChangeAspect="1"/>
          </p:cNvSpPr>
          <p:nvPr/>
        </p:nvSpPr>
        <p:spPr>
          <a:xfrm>
            <a:off x="4587179" y="3320547"/>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重要事件采样法</a:t>
            </a:r>
          </a:p>
        </p:txBody>
      </p:sp>
      <p:sp>
        <p:nvSpPr>
          <p:cNvPr id="60" name="TextBox 59"/>
          <p:cNvSpPr txBox="1">
            <a:spLocks noChangeAspect="1"/>
          </p:cNvSpPr>
          <p:nvPr/>
        </p:nvSpPr>
        <p:spPr>
          <a:xfrm>
            <a:off x="4587179" y="3896611"/>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性能的目测工具</a:t>
            </a:r>
          </a:p>
        </p:txBody>
      </p:sp>
      <p:sp>
        <p:nvSpPr>
          <p:cNvPr id="61" name="TextBox 60"/>
          <p:cNvSpPr txBox="1">
            <a:spLocks noChangeAspect="1"/>
          </p:cNvSpPr>
          <p:nvPr/>
        </p:nvSpPr>
        <p:spPr>
          <a:xfrm>
            <a:off x="4587180" y="2126033"/>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数字通信系统性能估计</a:t>
            </a:r>
          </a:p>
        </p:txBody>
      </p:sp>
      <p:sp>
        <p:nvSpPr>
          <p:cNvPr id="4" name="矩形 3"/>
          <p:cNvSpPr/>
          <p:nvPr/>
        </p:nvSpPr>
        <p:spPr>
          <a:xfrm>
            <a:off x="683569" y="627534"/>
            <a:ext cx="7488830" cy="523220"/>
          </a:xfrm>
          <a:prstGeom prst="rect">
            <a:avLst/>
          </a:prstGeom>
        </p:spPr>
        <p:txBody>
          <a:bodyPr wrap="square">
            <a:spAutoFit/>
          </a:bodyPr>
          <a:lstStyle/>
          <a:p>
            <a:pPr algn="ctr"/>
            <a:r>
              <a:rPr lang="zh-CN" altLang="en-US" sz="2800" dirty="0">
                <a:solidFill>
                  <a:srgbClr val="C00000"/>
                </a:solidFill>
                <a:latin typeface="微软雅黑"/>
                <a:ea typeface="微软雅黑"/>
              </a:rPr>
              <a:t>第三专题（</a:t>
            </a:r>
            <a:r>
              <a:rPr lang="en-US" altLang="zh-CN" sz="2800" dirty="0">
                <a:solidFill>
                  <a:srgbClr val="C00000"/>
                </a:solidFill>
                <a:latin typeface="微软雅黑"/>
                <a:ea typeface="微软雅黑"/>
              </a:rPr>
              <a:t>2</a:t>
            </a:r>
            <a:r>
              <a:rPr lang="zh-CN" altLang="en-US" sz="2800" dirty="0">
                <a:solidFill>
                  <a:srgbClr val="C00000"/>
                </a:solidFill>
                <a:latin typeface="微软雅黑"/>
                <a:ea typeface="微软雅黑"/>
              </a:rPr>
              <a:t>）通信仿真中的参数与性能估计</a:t>
            </a: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568" y="1347974"/>
            <a:ext cx="2276527" cy="3240000"/>
          </a:xfrm>
          <a:prstGeom prst="rect">
            <a:avLst/>
          </a:prstGeom>
        </p:spPr>
      </p:pic>
      <p:sp>
        <p:nvSpPr>
          <p:cNvPr id="29" name="Freeform 10"/>
          <p:cNvSpPr>
            <a:spLocks noChangeAspect="1"/>
          </p:cNvSpPr>
          <p:nvPr/>
        </p:nvSpPr>
        <p:spPr bwMode="auto">
          <a:xfrm>
            <a:off x="3779912" y="1549974"/>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30" name="组合 29"/>
          <p:cNvGrpSpPr>
            <a:grpSpLocks noChangeAspect="1"/>
          </p:cNvGrpSpPr>
          <p:nvPr/>
        </p:nvGrpSpPr>
        <p:grpSpPr>
          <a:xfrm>
            <a:off x="3884304" y="1606034"/>
            <a:ext cx="406094" cy="461665"/>
            <a:chOff x="5667375" y="791156"/>
            <a:chExt cx="594674" cy="676050"/>
          </a:xfrm>
        </p:grpSpPr>
        <p:sp>
          <p:nvSpPr>
            <p:cNvPr id="31"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33" name="TextBox 32"/>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6</a:t>
              </a:r>
              <a:endParaRPr lang="zh-CN" altLang="en-US" sz="2400" b="1" dirty="0">
                <a:solidFill>
                  <a:srgbClr val="205867"/>
                </a:solidFill>
                <a:latin typeface="微软雅黑"/>
                <a:ea typeface="微软雅黑"/>
              </a:endParaRPr>
            </a:p>
          </p:txBody>
        </p:sp>
      </p:grpSp>
      <p:sp>
        <p:nvSpPr>
          <p:cNvPr id="34" name="TextBox 33"/>
          <p:cNvSpPr txBox="1">
            <a:spLocks noChangeAspect="1"/>
          </p:cNvSpPr>
          <p:nvPr/>
        </p:nvSpPr>
        <p:spPr>
          <a:xfrm>
            <a:off x="4587180" y="1549969"/>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模拟通信系统性能估计</a:t>
            </a:r>
          </a:p>
        </p:txBody>
      </p:sp>
      <p:pic>
        <p:nvPicPr>
          <p:cNvPr id="32" name="Picture 24" descr="06_icon_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800000">
            <a:off x="7934895" y="1758181"/>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32519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432329" cy="4247317"/>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研究对象</a:t>
            </a:r>
            <a:r>
              <a:rPr lang="zh-CN" altLang="en-US" sz="2000" kern="0" dirty="0">
                <a:solidFill>
                  <a:srgbClr val="0093B0">
                    <a:lumMod val="50000"/>
                  </a:srgbClr>
                </a:solidFill>
                <a:latin typeface="Times New Roman" pitchFamily="18" charset="0"/>
                <a:ea typeface="微软雅黑"/>
                <a:cs typeface="Times New Roman" pitchFamily="18" charset="0"/>
              </a:rPr>
              <a:t>：数字通信系统有效性和可靠性分别与传输速率和传输出错概率相对应，当系统和环境确定好以后，有效性可靠性存在内在的联系，为此，数字通信系统将重点将针对传输出错概率等性能进行估计。</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传输出错概率</a:t>
            </a:r>
            <a:r>
              <a:rPr lang="zh-CN" altLang="en-US" sz="2000" kern="0" dirty="0">
                <a:solidFill>
                  <a:srgbClr val="0093B0">
                    <a:lumMod val="50000"/>
                  </a:srgbClr>
                </a:solidFill>
                <a:latin typeface="Times New Roman" pitchFamily="18" charset="0"/>
                <a:ea typeface="微软雅黑"/>
                <a:cs typeface="Times New Roman" pitchFamily="18" charset="0"/>
              </a:rPr>
              <a:t>：比特误码率（</a:t>
            </a:r>
            <a:r>
              <a:rPr lang="en-US" altLang="zh-CN" sz="2000" kern="0" dirty="0">
                <a:solidFill>
                  <a:srgbClr val="0093B0">
                    <a:lumMod val="50000"/>
                  </a:srgbClr>
                </a:solidFill>
                <a:latin typeface="Times New Roman" pitchFamily="18" charset="0"/>
                <a:ea typeface="微软雅黑"/>
                <a:cs typeface="Times New Roman" pitchFamily="18" charset="0"/>
              </a:rPr>
              <a:t>BER</a:t>
            </a:r>
            <a:r>
              <a:rPr lang="zh-CN" altLang="en-US" sz="2000" kern="0" dirty="0">
                <a:solidFill>
                  <a:srgbClr val="0093B0">
                    <a:lumMod val="50000"/>
                  </a:srgbClr>
                </a:solidFill>
                <a:latin typeface="Times New Roman" pitchFamily="18" charset="0"/>
                <a:ea typeface="微软雅黑"/>
                <a:cs typeface="Times New Roman" pitchFamily="18" charset="0"/>
              </a:rPr>
              <a:t>）、符号误码率（</a:t>
            </a:r>
            <a:r>
              <a:rPr lang="en-US" altLang="zh-CN" sz="2000" kern="0" dirty="0">
                <a:solidFill>
                  <a:srgbClr val="0093B0">
                    <a:lumMod val="50000"/>
                  </a:srgbClr>
                </a:solidFill>
                <a:latin typeface="Times New Roman" pitchFamily="18" charset="0"/>
                <a:ea typeface="微软雅黑"/>
                <a:cs typeface="Times New Roman" pitchFamily="18" charset="0"/>
              </a:rPr>
              <a:t>SER</a:t>
            </a:r>
            <a:r>
              <a:rPr lang="zh-CN" altLang="en-US" sz="2000" kern="0" dirty="0">
                <a:solidFill>
                  <a:srgbClr val="0093B0">
                    <a:lumMod val="50000"/>
                  </a:srgbClr>
                </a:solidFill>
                <a:latin typeface="Times New Roman" pitchFamily="18" charset="0"/>
                <a:ea typeface="微软雅黑"/>
                <a:cs typeface="Times New Roman" pitchFamily="18" charset="0"/>
              </a:rPr>
              <a:t>）、误字率、二次出错概率（</a:t>
            </a:r>
            <a:r>
              <a:rPr lang="en-US" altLang="zh-CN" sz="2000" kern="0" dirty="0">
                <a:solidFill>
                  <a:srgbClr val="0093B0">
                    <a:lumMod val="50000"/>
                  </a:srgbClr>
                </a:solidFill>
                <a:latin typeface="Times New Roman" pitchFamily="18" charset="0"/>
                <a:ea typeface="微软雅黑"/>
                <a:cs typeface="Times New Roman" pitchFamily="18" charset="0"/>
              </a:rPr>
              <a:t>ES</a:t>
            </a:r>
            <a:r>
              <a:rPr lang="zh-CN" altLang="en-US" sz="2000" kern="0" dirty="0">
                <a:solidFill>
                  <a:srgbClr val="0093B0">
                    <a:lumMod val="50000"/>
                  </a:srgbClr>
                </a:solidFill>
                <a:latin typeface="Times New Roman" pitchFamily="18" charset="0"/>
                <a:ea typeface="微软雅黑"/>
                <a:cs typeface="Times New Roman" pitchFamily="18" charset="0"/>
              </a:rPr>
              <a:t>）、严重二次出错概率（</a:t>
            </a:r>
            <a:r>
              <a:rPr lang="en-US" altLang="zh-CN" sz="2000" kern="0" dirty="0">
                <a:solidFill>
                  <a:srgbClr val="0093B0">
                    <a:lumMod val="50000"/>
                  </a:srgbClr>
                </a:solidFill>
                <a:latin typeface="Times New Roman" pitchFamily="18" charset="0"/>
                <a:ea typeface="微软雅黑"/>
                <a:cs typeface="Times New Roman" pitchFamily="18" charset="0"/>
              </a:rPr>
              <a:t>SES</a:t>
            </a:r>
            <a:r>
              <a:rPr lang="zh-CN" altLang="en-US" sz="2000" kern="0" dirty="0">
                <a:solidFill>
                  <a:srgbClr val="0093B0">
                    <a:lumMod val="50000"/>
                  </a:srgbClr>
                </a:solidFill>
                <a:latin typeface="Times New Roman" pitchFamily="18" charset="0"/>
                <a:ea typeface="微软雅黑"/>
                <a:cs typeface="Times New Roman" pitchFamily="18" charset="0"/>
              </a:rPr>
              <a:t>）、误帧率和掉线概。</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200000"/>
              </a:lnSpc>
              <a:buFont typeface="Wingdings" pitchFamily="2" charset="2"/>
              <a:buChar char="p"/>
            </a:pPr>
            <a:r>
              <a:rPr lang="zh-CN" altLang="en-US" sz="2000" kern="0" dirty="0">
                <a:solidFill>
                  <a:srgbClr val="0093B0">
                    <a:lumMod val="50000"/>
                  </a:srgbClr>
                </a:solidFill>
                <a:latin typeface="Times New Roman" pitchFamily="18" charset="0"/>
                <a:ea typeface="微软雅黑"/>
                <a:cs typeface="Times New Roman" pitchFamily="18" charset="0"/>
              </a:rPr>
              <a:t>第</a:t>
            </a:r>
            <a:r>
              <a:rPr lang="en-US" altLang="zh-CN" sz="2000" i="1" kern="0" dirty="0">
                <a:solidFill>
                  <a:srgbClr val="0093B0">
                    <a:lumMod val="50000"/>
                  </a:srgbClr>
                </a:solidFill>
                <a:latin typeface="Times New Roman" pitchFamily="18" charset="0"/>
                <a:ea typeface="微软雅黑"/>
                <a:cs typeface="Times New Roman" pitchFamily="18" charset="0"/>
              </a:rPr>
              <a:t>k</a:t>
            </a:r>
            <a:r>
              <a:rPr lang="zh-CN" altLang="en-US" sz="2000" kern="0" dirty="0">
                <a:solidFill>
                  <a:srgbClr val="0093B0">
                    <a:lumMod val="50000"/>
                  </a:srgbClr>
                </a:solidFill>
                <a:latin typeface="Times New Roman" pitchFamily="18" charset="0"/>
                <a:ea typeface="微软雅黑"/>
                <a:cs typeface="Times New Roman" pitchFamily="18" charset="0"/>
              </a:rPr>
              <a:t>个码元出现的错误概率：</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200000"/>
              </a:lnSpc>
              <a:buFont typeface="Wingdings" pitchFamily="2" charset="2"/>
              <a:buChar char="p"/>
            </a:pPr>
            <a:r>
              <a:rPr lang="zh-CN" altLang="en-US" sz="2000" kern="0" dirty="0">
                <a:solidFill>
                  <a:srgbClr val="0093B0">
                    <a:lumMod val="50000"/>
                  </a:srgbClr>
                </a:solidFill>
                <a:latin typeface="Times New Roman" pitchFamily="18" charset="0"/>
                <a:ea typeface="微软雅黑"/>
                <a:cs typeface="Times New Roman" pitchFamily="18" charset="0"/>
              </a:rPr>
              <a:t>示错指示：</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200000"/>
              </a:lnSpc>
              <a:buFont typeface="Wingdings" pitchFamily="2" charset="2"/>
              <a:buChar char="p"/>
            </a:pPr>
            <a:r>
              <a:rPr lang="zh-CN" altLang="en-US" sz="2000" kern="0" dirty="0">
                <a:solidFill>
                  <a:srgbClr val="0093B0">
                    <a:lumMod val="50000"/>
                  </a:srgbClr>
                </a:solidFill>
                <a:latin typeface="Times New Roman" pitchFamily="18" charset="0"/>
                <a:ea typeface="微软雅黑"/>
                <a:cs typeface="Times New Roman" pitchFamily="18" charset="0"/>
              </a:rPr>
              <a:t>集合误码率：</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数字通信系统性能估计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理论框架</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 name="对象 27"/>
          <p:cNvGraphicFramePr>
            <a:graphicFrameLocks noChangeAspect="1"/>
          </p:cNvGraphicFramePr>
          <p:nvPr>
            <p:extLst>
              <p:ext uri="{D42A27DB-BD31-4B8C-83A1-F6EECF244321}">
                <p14:modId xmlns:p14="http://schemas.microsoft.com/office/powerpoint/2010/main" val="439796890"/>
              </p:ext>
            </p:extLst>
          </p:nvPr>
        </p:nvGraphicFramePr>
        <p:xfrm>
          <a:off x="4067944" y="3219822"/>
          <a:ext cx="1368152" cy="547261"/>
        </p:xfrm>
        <a:graphic>
          <a:graphicData uri="http://schemas.openxmlformats.org/presentationml/2006/ole">
            <mc:AlternateContent xmlns:mc="http://schemas.openxmlformats.org/markup-compatibility/2006">
              <mc:Choice xmlns:v="urn:schemas-microsoft-com:vml" Requires="v">
                <p:oleObj name="公式" r:id="rId3" imgW="888614" imgH="355446" progId="Equation.3">
                  <p:embed/>
                </p:oleObj>
              </mc:Choice>
              <mc:Fallback>
                <p:oleObj name="公式" r:id="rId3" imgW="888614" imgH="355446"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3219822"/>
                        <a:ext cx="1368152" cy="547261"/>
                      </a:xfrm>
                      <a:prstGeom prst="rect">
                        <a:avLst/>
                      </a:prstGeom>
                      <a:noFill/>
                    </p:spPr>
                  </p:pic>
                </p:oleObj>
              </mc:Fallback>
            </mc:AlternateContent>
          </a:graphicData>
        </a:graphic>
      </p:graphicFrame>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1" name="对象 40"/>
          <p:cNvGraphicFramePr>
            <a:graphicFrameLocks noChangeAspect="1"/>
          </p:cNvGraphicFramePr>
          <p:nvPr>
            <p:extLst>
              <p:ext uri="{D42A27DB-BD31-4B8C-83A1-F6EECF244321}">
                <p14:modId xmlns:p14="http://schemas.microsoft.com/office/powerpoint/2010/main" val="1356918157"/>
              </p:ext>
            </p:extLst>
          </p:nvPr>
        </p:nvGraphicFramePr>
        <p:xfrm>
          <a:off x="2267744" y="3792421"/>
          <a:ext cx="1580061" cy="576064"/>
        </p:xfrm>
        <a:graphic>
          <a:graphicData uri="http://schemas.openxmlformats.org/presentationml/2006/ole">
            <mc:AlternateContent xmlns:mc="http://schemas.openxmlformats.org/markup-compatibility/2006">
              <mc:Choice xmlns:v="urn:schemas-microsoft-com:vml" Requires="v">
                <p:oleObj name="公式" r:id="rId5" imgW="1218671" imgH="444307" progId="Equation.3">
                  <p:embed/>
                </p:oleObj>
              </mc:Choice>
              <mc:Fallback>
                <p:oleObj name="公式" r:id="rId5" imgW="1218671" imgH="444307"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7744" y="3792421"/>
                        <a:ext cx="1580061" cy="576064"/>
                      </a:xfrm>
                      <a:prstGeom prst="rect">
                        <a:avLst/>
                      </a:prstGeom>
                      <a:noFill/>
                    </p:spPr>
                  </p:pic>
                </p:oleObj>
              </mc:Fallback>
            </mc:AlternateContent>
          </a:graphicData>
        </a:graphic>
      </p:graphicFrame>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4" name="对象 43"/>
          <p:cNvGraphicFramePr>
            <a:graphicFrameLocks noChangeAspect="1"/>
          </p:cNvGraphicFramePr>
          <p:nvPr>
            <p:extLst>
              <p:ext uri="{D42A27DB-BD31-4B8C-83A1-F6EECF244321}">
                <p14:modId xmlns:p14="http://schemas.microsoft.com/office/powerpoint/2010/main" val="296874998"/>
              </p:ext>
            </p:extLst>
          </p:nvPr>
        </p:nvGraphicFramePr>
        <p:xfrm>
          <a:off x="2483768" y="4515966"/>
          <a:ext cx="1226559" cy="334516"/>
        </p:xfrm>
        <a:graphic>
          <a:graphicData uri="http://schemas.openxmlformats.org/presentationml/2006/ole">
            <mc:AlternateContent xmlns:mc="http://schemas.openxmlformats.org/markup-compatibility/2006">
              <mc:Choice xmlns:v="urn:schemas-microsoft-com:vml" Requires="v">
                <p:oleObj name="公式" r:id="rId7" imgW="698500" imgH="190500" progId="Equation.3">
                  <p:embed/>
                </p:oleObj>
              </mc:Choice>
              <mc:Fallback>
                <p:oleObj name="公式" r:id="rId7" imgW="698500" imgH="190500"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83768" y="4515966"/>
                        <a:ext cx="1226559" cy="334516"/>
                      </a:xfrm>
                      <a:prstGeom prst="rect">
                        <a:avLst/>
                      </a:prstGeom>
                      <a:noFill/>
                    </p:spPr>
                  </p:pic>
                </p:oleObj>
              </mc:Fallback>
            </mc:AlternateContent>
          </a:graphicData>
        </a:graphic>
      </p:graphicFrame>
      <p:graphicFrame>
        <p:nvGraphicFramePr>
          <p:cNvPr id="46" name="对象 45"/>
          <p:cNvGraphicFramePr>
            <a:graphicFrameLocks noChangeAspect="1"/>
          </p:cNvGraphicFramePr>
          <p:nvPr>
            <p:extLst>
              <p:ext uri="{D42A27DB-BD31-4B8C-83A1-F6EECF244321}">
                <p14:modId xmlns:p14="http://schemas.microsoft.com/office/powerpoint/2010/main" val="791071862"/>
              </p:ext>
            </p:extLst>
          </p:nvPr>
        </p:nvGraphicFramePr>
        <p:xfrm>
          <a:off x="4427984" y="3579862"/>
          <a:ext cx="4588367" cy="1281813"/>
        </p:xfrm>
        <a:graphic>
          <a:graphicData uri="http://schemas.openxmlformats.org/presentationml/2006/ole">
            <mc:AlternateContent xmlns:mc="http://schemas.openxmlformats.org/markup-compatibility/2006">
              <mc:Choice xmlns:v="urn:schemas-microsoft-com:vml" Requires="v">
                <p:oleObj r:id="rId9" imgW="2997285" imgH="835284" progId="Visio.Drawing.11">
                  <p:embed/>
                </p:oleObj>
              </mc:Choice>
              <mc:Fallback>
                <p:oleObj r:id="rId9" imgW="2997285" imgH="835284" progId="Visio.Drawing.11">
                  <p:embed/>
                  <p:pic>
                    <p:nvPicPr>
                      <p:cNvPr id="0" name="对象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27984" y="3579862"/>
                        <a:ext cx="4588367" cy="1281813"/>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73152043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2" y="771550"/>
            <a:ext cx="4759921" cy="3247043"/>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二进制基带通信系统</a:t>
            </a:r>
            <a:r>
              <a:rPr lang="zh-CN" altLang="en-US" sz="2000" kern="0" dirty="0">
                <a:solidFill>
                  <a:srgbClr val="0093B0">
                    <a:lumMod val="50000"/>
                  </a:srgbClr>
                </a:solidFill>
                <a:latin typeface="Times New Roman" pitchFamily="18" charset="0"/>
                <a:ea typeface="微软雅黑"/>
                <a:cs typeface="Times New Roman" pitchFamily="18" charset="0"/>
              </a:rPr>
              <a:t>：</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spcBef>
                <a:spcPts val="600"/>
              </a:spcBef>
              <a:buFont typeface="Wingdings" pitchFamily="2" charset="2"/>
              <a:buChar char="p"/>
            </a:pPr>
            <a:r>
              <a:rPr lang="zh-CN" altLang="en-US" sz="2000" kern="0" dirty="0">
                <a:solidFill>
                  <a:srgbClr val="0093B0">
                    <a:lumMod val="50000"/>
                  </a:srgbClr>
                </a:solidFill>
                <a:latin typeface="Times New Roman" pitchFamily="18" charset="0"/>
                <a:ea typeface="微软雅黑"/>
                <a:cs typeface="Times New Roman" pitchFamily="18" charset="0"/>
              </a:rPr>
              <a:t>如果将发生错误判决的概率写出来，可以得到</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zh-CN" altLang="en-US"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2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平均错误概率就为</a:t>
            </a:r>
            <a:r>
              <a:rPr lang="zh-CN" altLang="en-US" sz="2000" kern="0" dirty="0">
                <a:solidFill>
                  <a:srgbClr val="0093B0">
                    <a:lumMod val="50000"/>
                  </a:srgbClr>
                </a:solidFill>
                <a:latin typeface="Times New Roman" pitchFamily="18" charset="0"/>
                <a:ea typeface="微软雅黑"/>
                <a:cs typeface="Times New Roman" pitchFamily="18" charset="0"/>
              </a:rPr>
              <a:t>：</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数字通信系统性能估计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理论框架</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 name="对象 39"/>
          <p:cNvGraphicFramePr>
            <a:graphicFrameLocks noChangeAspect="1"/>
          </p:cNvGraphicFramePr>
          <p:nvPr>
            <p:extLst>
              <p:ext uri="{D42A27DB-BD31-4B8C-83A1-F6EECF244321}">
                <p14:modId xmlns:p14="http://schemas.microsoft.com/office/powerpoint/2010/main" val="3259986826"/>
              </p:ext>
            </p:extLst>
          </p:nvPr>
        </p:nvGraphicFramePr>
        <p:xfrm>
          <a:off x="3563888" y="753231"/>
          <a:ext cx="2589405" cy="666391"/>
        </p:xfrm>
        <a:graphic>
          <a:graphicData uri="http://schemas.openxmlformats.org/presentationml/2006/ole">
            <mc:AlternateContent xmlns:mc="http://schemas.openxmlformats.org/markup-compatibility/2006">
              <mc:Choice xmlns:v="urn:schemas-microsoft-com:vml" Requires="v">
                <p:oleObj name="公式" r:id="rId3" imgW="1726451" imgH="444307" progId="Equation.3">
                  <p:embed/>
                </p:oleObj>
              </mc:Choice>
              <mc:Fallback>
                <p:oleObj name="公式" r:id="rId3" imgW="1726451" imgH="444307"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888" y="753231"/>
                        <a:ext cx="2589405" cy="666391"/>
                      </a:xfrm>
                      <a:prstGeom prst="rect">
                        <a:avLst/>
                      </a:prstGeom>
                      <a:noFill/>
                    </p:spPr>
                  </p:pic>
                </p:oleObj>
              </mc:Fallback>
            </mc:AlternateContent>
          </a:graphicData>
        </a:graphic>
      </p:graphicFrame>
      <p:sp>
        <p:nvSpPr>
          <p:cNvPr id="4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8" name="对象 47"/>
          <p:cNvGraphicFramePr>
            <a:graphicFrameLocks noChangeAspect="1"/>
          </p:cNvGraphicFramePr>
          <p:nvPr>
            <p:extLst>
              <p:ext uri="{D42A27DB-BD31-4B8C-83A1-F6EECF244321}">
                <p14:modId xmlns:p14="http://schemas.microsoft.com/office/powerpoint/2010/main" val="299298878"/>
              </p:ext>
            </p:extLst>
          </p:nvPr>
        </p:nvGraphicFramePr>
        <p:xfrm>
          <a:off x="5287626" y="1563638"/>
          <a:ext cx="3892886" cy="1656184"/>
        </p:xfrm>
        <a:graphic>
          <a:graphicData uri="http://schemas.openxmlformats.org/presentationml/2006/ole">
            <mc:AlternateContent xmlns:mc="http://schemas.openxmlformats.org/markup-compatibility/2006">
              <mc:Choice xmlns:v="urn:schemas-microsoft-com:vml" Requires="v">
                <p:oleObj name="Visio" r:id="rId5" imgW="2900680" imgH="1231900" progId="Visio.Drawing.11">
                  <p:embed/>
                </p:oleObj>
              </mc:Choice>
              <mc:Fallback>
                <p:oleObj name="Visio" r:id="rId5" imgW="2900680" imgH="1231900" progId="Visio.Drawing.11">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7626" y="1563638"/>
                        <a:ext cx="3892886" cy="1656184"/>
                      </a:xfrm>
                      <a:prstGeom prst="rect">
                        <a:avLst/>
                      </a:prstGeom>
                      <a:noFill/>
                    </p:spPr>
                  </p:pic>
                </p:oleObj>
              </mc:Fallback>
            </mc:AlternateContent>
          </a:graphicData>
        </a:graphic>
      </p:graphicFrame>
      <p:graphicFrame>
        <p:nvGraphicFramePr>
          <p:cNvPr id="49" name="对象 48"/>
          <p:cNvGraphicFramePr>
            <a:graphicFrameLocks noChangeAspect="1"/>
          </p:cNvGraphicFramePr>
          <p:nvPr>
            <p:extLst>
              <p:ext uri="{D42A27DB-BD31-4B8C-83A1-F6EECF244321}">
                <p14:modId xmlns:p14="http://schemas.microsoft.com/office/powerpoint/2010/main" val="2447747186"/>
              </p:ext>
            </p:extLst>
          </p:nvPr>
        </p:nvGraphicFramePr>
        <p:xfrm>
          <a:off x="620052" y="2732453"/>
          <a:ext cx="4600019" cy="532531"/>
        </p:xfrm>
        <a:graphic>
          <a:graphicData uri="http://schemas.openxmlformats.org/presentationml/2006/ole">
            <mc:AlternateContent xmlns:mc="http://schemas.openxmlformats.org/markup-compatibility/2006">
              <mc:Choice xmlns:v="urn:schemas-microsoft-com:vml" Requires="v">
                <p:oleObj r:id="rId7" imgW="2717800" imgH="317500" progId="Equation.3">
                  <p:embed/>
                </p:oleObj>
              </mc:Choice>
              <mc:Fallback>
                <p:oleObj r:id="rId7" imgW="2717800" imgH="31750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0052" y="2732453"/>
                        <a:ext cx="4600019" cy="532531"/>
                      </a:xfrm>
                      <a:prstGeom prst="rect">
                        <a:avLst/>
                      </a:prstGeom>
                      <a:noFill/>
                      <a:ln>
                        <a:noFill/>
                      </a:ln>
                    </p:spPr>
                  </p:pic>
                </p:oleObj>
              </mc:Fallback>
            </mc:AlternateContent>
          </a:graphicData>
        </a:graphic>
      </p:graphicFrame>
      <p:graphicFrame>
        <p:nvGraphicFramePr>
          <p:cNvPr id="50" name="对象 49"/>
          <p:cNvGraphicFramePr>
            <a:graphicFrameLocks noChangeAspect="1"/>
          </p:cNvGraphicFramePr>
          <p:nvPr>
            <p:extLst>
              <p:ext uri="{D42A27DB-BD31-4B8C-83A1-F6EECF244321}">
                <p14:modId xmlns:p14="http://schemas.microsoft.com/office/powerpoint/2010/main" val="3578246113"/>
              </p:ext>
            </p:extLst>
          </p:nvPr>
        </p:nvGraphicFramePr>
        <p:xfrm>
          <a:off x="612658" y="2283718"/>
          <a:ext cx="4607414" cy="567201"/>
        </p:xfrm>
        <a:graphic>
          <a:graphicData uri="http://schemas.openxmlformats.org/presentationml/2006/ole">
            <mc:AlternateContent xmlns:mc="http://schemas.openxmlformats.org/markup-compatibility/2006">
              <mc:Choice xmlns:v="urn:schemas-microsoft-com:vml" Requires="v">
                <p:oleObj r:id="rId9" imgW="2781300" imgH="342900" progId="Equation.3">
                  <p:embed/>
                </p:oleObj>
              </mc:Choice>
              <mc:Fallback>
                <p:oleObj r:id="rId9" imgW="2781300" imgH="3429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2658" y="2283718"/>
                        <a:ext cx="4607414" cy="567201"/>
                      </a:xfrm>
                      <a:prstGeom prst="rect">
                        <a:avLst/>
                      </a:prstGeom>
                      <a:noFill/>
                      <a:ln>
                        <a:noFill/>
                      </a:ln>
                    </p:spPr>
                  </p:pic>
                </p:oleObj>
              </mc:Fallback>
            </mc:AlternateContent>
          </a:graphicData>
        </a:graphic>
      </p:graphicFrame>
      <p:sp>
        <p:nvSpPr>
          <p:cNvPr id="52" name="矩形 51"/>
          <p:cNvSpPr/>
          <p:nvPr/>
        </p:nvSpPr>
        <p:spPr bwMode="auto">
          <a:xfrm>
            <a:off x="539552" y="2283719"/>
            <a:ext cx="4748074" cy="1053274"/>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3"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5" name="对象 54"/>
          <p:cNvGraphicFramePr>
            <a:graphicFrameLocks noChangeAspect="1"/>
          </p:cNvGraphicFramePr>
          <p:nvPr>
            <p:extLst>
              <p:ext uri="{D42A27DB-BD31-4B8C-83A1-F6EECF244321}">
                <p14:modId xmlns:p14="http://schemas.microsoft.com/office/powerpoint/2010/main" val="3715221260"/>
              </p:ext>
            </p:extLst>
          </p:nvPr>
        </p:nvGraphicFramePr>
        <p:xfrm>
          <a:off x="3334167" y="3507854"/>
          <a:ext cx="3120347" cy="360040"/>
        </p:xfrm>
        <a:graphic>
          <a:graphicData uri="http://schemas.openxmlformats.org/presentationml/2006/ole">
            <mc:AlternateContent xmlns:mc="http://schemas.openxmlformats.org/markup-compatibility/2006">
              <mc:Choice xmlns:v="urn:schemas-microsoft-com:vml" Requires="v">
                <p:oleObj name="公式" r:id="rId11" imgW="1651000" imgH="190500" progId="Equation.3">
                  <p:embed/>
                </p:oleObj>
              </mc:Choice>
              <mc:Fallback>
                <p:oleObj name="公式" r:id="rId11" imgW="1651000" imgH="190500" progId="Equation.3">
                  <p:embed/>
                  <p:pic>
                    <p:nvPicPr>
                      <p:cNvPr id="0"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34167" y="3507854"/>
                        <a:ext cx="3120347" cy="360040"/>
                      </a:xfrm>
                      <a:prstGeom prst="rect">
                        <a:avLst/>
                      </a:prstGeom>
                      <a:noFill/>
                    </p:spPr>
                  </p:pic>
                </p:oleObj>
              </mc:Fallback>
            </mc:AlternateContent>
          </a:graphicData>
        </a:graphic>
      </p:graphicFrame>
      <p:sp>
        <p:nvSpPr>
          <p:cNvPr id="57" name="矩形 56"/>
          <p:cNvSpPr/>
          <p:nvPr/>
        </p:nvSpPr>
        <p:spPr>
          <a:xfrm>
            <a:off x="388143" y="3867894"/>
            <a:ext cx="8572306" cy="1015663"/>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注意</a:t>
            </a:r>
            <a:r>
              <a:rPr lang="zh-CN" altLang="en-US" sz="2000" kern="0" dirty="0">
                <a:solidFill>
                  <a:srgbClr val="0093B0">
                    <a:lumMod val="50000"/>
                  </a:srgbClr>
                </a:solidFill>
                <a:latin typeface="Times New Roman" pitchFamily="18" charset="0"/>
                <a:ea typeface="微软雅黑"/>
                <a:cs typeface="Times New Roman" pitchFamily="18" charset="0"/>
              </a:rPr>
              <a:t>：误码率估计所关心的只是</a:t>
            </a:r>
            <a:r>
              <a:rPr lang="en-US" altLang="zh-CN" sz="2000" kern="0" dirty="0">
                <a:solidFill>
                  <a:srgbClr val="0093B0">
                    <a:lumMod val="50000"/>
                  </a:srgbClr>
                </a:solidFill>
                <a:latin typeface="Times New Roman" pitchFamily="18" charset="0"/>
                <a:ea typeface="微软雅黑"/>
                <a:cs typeface="Times New Roman" pitchFamily="18" charset="0"/>
              </a:rPr>
              <a:t>CDF</a:t>
            </a:r>
            <a:r>
              <a:rPr lang="zh-CN" altLang="en-US" sz="2000" kern="0" dirty="0">
                <a:solidFill>
                  <a:srgbClr val="0093B0">
                    <a:lumMod val="50000"/>
                  </a:srgbClr>
                </a:solidFill>
                <a:latin typeface="Times New Roman" pitchFamily="18" charset="0"/>
                <a:ea typeface="微软雅黑"/>
                <a:cs typeface="Times New Roman" pitchFamily="18" charset="0"/>
              </a:rPr>
              <a:t>和</a:t>
            </a:r>
            <a:r>
              <a:rPr lang="en-US" altLang="zh-CN" sz="2000" kern="0" dirty="0" err="1">
                <a:solidFill>
                  <a:srgbClr val="0093B0">
                    <a:lumMod val="50000"/>
                  </a:srgbClr>
                </a:solidFill>
                <a:latin typeface="Times New Roman" pitchFamily="18" charset="0"/>
                <a:ea typeface="微软雅黑"/>
                <a:cs typeface="Times New Roman" pitchFamily="18" charset="0"/>
              </a:rPr>
              <a:t>pdf</a:t>
            </a:r>
            <a:r>
              <a:rPr lang="zh-CN" altLang="en-US" sz="2000" kern="0" dirty="0">
                <a:solidFill>
                  <a:srgbClr val="0093B0">
                    <a:lumMod val="50000"/>
                  </a:srgbClr>
                </a:solidFill>
                <a:latin typeface="Times New Roman" pitchFamily="18" charset="0"/>
                <a:ea typeface="微软雅黑"/>
                <a:cs typeface="Times New Roman" pitchFamily="18" charset="0"/>
              </a:rPr>
              <a:t>这些函数“截尾” ，在一些特定的情况下，为了简化计算，可以仅给出截尾部分的表达式即可。</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107326713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2" y="771550"/>
            <a:ext cx="4327874" cy="1422762"/>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原理</a:t>
            </a:r>
            <a:r>
              <a:rPr lang="zh-CN" altLang="en-US" sz="2000" kern="0" dirty="0">
                <a:solidFill>
                  <a:srgbClr val="0093B0">
                    <a:lumMod val="50000"/>
                  </a:srgbClr>
                </a:solidFill>
                <a:latin typeface="Times New Roman" pitchFamily="18" charset="0"/>
                <a:ea typeface="微软雅黑"/>
                <a:cs typeface="Times New Roman" pitchFamily="18" charset="0"/>
              </a:rPr>
              <a:t>：作为贝努利实验的实现，</a:t>
            </a:r>
            <a:r>
              <a:rPr lang="en-US" altLang="zh-CN" sz="2000" kern="0" dirty="0">
                <a:solidFill>
                  <a:srgbClr val="0093B0">
                    <a:lumMod val="50000"/>
                  </a:srgbClr>
                </a:solidFill>
                <a:latin typeface="Times New Roman" pitchFamily="18" charset="0"/>
                <a:ea typeface="微软雅黑"/>
                <a:cs typeface="Times New Roman" pitchFamily="18" charset="0"/>
              </a:rPr>
              <a:t>MC</a:t>
            </a:r>
            <a:r>
              <a:rPr lang="zh-CN" altLang="en-US" sz="2000" kern="0" dirty="0">
                <a:solidFill>
                  <a:srgbClr val="0093B0">
                    <a:lumMod val="50000"/>
                  </a:srgbClr>
                </a:solidFill>
                <a:latin typeface="Times New Roman" pitchFamily="18" charset="0"/>
                <a:ea typeface="微软雅黑"/>
                <a:cs typeface="Times New Roman" pitchFamily="18" charset="0"/>
              </a:rPr>
              <a:t>法不需要有关系统和输入过程的任何假设条件。</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数字通信系统性能估计</a:t>
            </a:r>
            <a:r>
              <a:rPr lang="en-US" altLang="zh-CN" sz="2000" b="1" dirty="0">
                <a:solidFill>
                  <a:srgbClr val="C00000"/>
                </a:solidFill>
                <a:latin typeface="微软雅黑"/>
                <a:ea typeface="微软雅黑"/>
              </a:rPr>
              <a:t>——MC</a:t>
            </a:r>
            <a:r>
              <a:rPr lang="zh-CN" altLang="en-US" sz="2000" b="1" dirty="0">
                <a:solidFill>
                  <a:srgbClr val="C00000"/>
                </a:solidFill>
                <a:latin typeface="微软雅黑"/>
                <a:ea typeface="微软雅黑"/>
              </a:rPr>
              <a:t>估计器的形式</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3"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1" name="对象 40"/>
          <p:cNvGraphicFramePr>
            <a:graphicFrameLocks noChangeAspect="1"/>
          </p:cNvGraphicFramePr>
          <p:nvPr>
            <p:extLst>
              <p:ext uri="{D42A27DB-BD31-4B8C-83A1-F6EECF244321}">
                <p14:modId xmlns:p14="http://schemas.microsoft.com/office/powerpoint/2010/main" val="3603691991"/>
              </p:ext>
            </p:extLst>
          </p:nvPr>
        </p:nvGraphicFramePr>
        <p:xfrm>
          <a:off x="4605555" y="555526"/>
          <a:ext cx="3926885" cy="1728192"/>
        </p:xfrm>
        <a:graphic>
          <a:graphicData uri="http://schemas.openxmlformats.org/presentationml/2006/ole">
            <mc:AlternateContent xmlns:mc="http://schemas.openxmlformats.org/markup-compatibility/2006">
              <mc:Choice xmlns:v="urn:schemas-microsoft-com:vml" Requires="v">
                <p:oleObj name="Visio" r:id="rId3" imgW="2755372" imgH="1214128" progId="Visio.Drawing.11">
                  <p:embed/>
                </p:oleObj>
              </mc:Choice>
              <mc:Fallback>
                <p:oleObj name="Visio" r:id="rId3" imgW="2755372" imgH="1214128"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5555" y="555526"/>
                        <a:ext cx="3926885" cy="1728192"/>
                      </a:xfrm>
                      <a:prstGeom prst="rect">
                        <a:avLst/>
                      </a:prstGeom>
                      <a:noFill/>
                    </p:spPr>
                  </p:pic>
                </p:oleObj>
              </mc:Fallback>
            </mc:AlternateContent>
          </a:graphicData>
        </a:graphic>
      </p:graphicFrame>
      <p:sp>
        <p:nvSpPr>
          <p:cNvPr id="44" name="矩形 43"/>
          <p:cNvSpPr/>
          <p:nvPr/>
        </p:nvSpPr>
        <p:spPr>
          <a:xfrm>
            <a:off x="388142" y="2211710"/>
            <a:ext cx="8432330" cy="2092881"/>
          </a:xfrm>
          <a:prstGeom prst="rect">
            <a:avLst/>
          </a:prstGeom>
        </p:spPr>
        <p:txBody>
          <a:bodyPr wrap="square">
            <a:spAutoFit/>
          </a:bodyPr>
          <a:lstStyle/>
          <a:p>
            <a:pPr marL="450850" lvl="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条件：</a:t>
            </a:r>
            <a:r>
              <a:rPr lang="en-US" altLang="zh-CN" sz="2000" kern="0" dirty="0">
                <a:solidFill>
                  <a:srgbClr val="0093B0">
                    <a:lumMod val="50000"/>
                  </a:srgbClr>
                </a:solidFill>
                <a:latin typeface="Times New Roman" pitchFamily="18" charset="0"/>
                <a:ea typeface="微软雅黑"/>
                <a:cs typeface="Times New Roman" pitchFamily="18" charset="0"/>
              </a:rPr>
              <a:t>1.</a:t>
            </a:r>
            <a:r>
              <a:rPr lang="zh-CN" altLang="en-US" sz="2000" kern="0" dirty="0">
                <a:solidFill>
                  <a:srgbClr val="0093B0">
                    <a:lumMod val="50000"/>
                  </a:srgbClr>
                </a:solidFill>
                <a:latin typeface="Times New Roman" pitchFamily="18" charset="0"/>
                <a:ea typeface="微软雅黑"/>
                <a:cs typeface="Times New Roman" pitchFamily="18" charset="0"/>
              </a:rPr>
              <a:t> 判决是依据码元条件进行；</a:t>
            </a:r>
            <a:r>
              <a:rPr lang="en-US" altLang="zh-CN" sz="2000" kern="0" dirty="0">
                <a:solidFill>
                  <a:srgbClr val="0093B0">
                    <a:lumMod val="50000"/>
                  </a:srgbClr>
                </a:solidFill>
                <a:latin typeface="Times New Roman" pitchFamily="18" charset="0"/>
                <a:ea typeface="微软雅黑"/>
                <a:cs typeface="Times New Roman" pitchFamily="18" charset="0"/>
              </a:rPr>
              <a:t> 2.</a:t>
            </a:r>
            <a:r>
              <a:rPr lang="zh-CN" altLang="en-US" sz="2000" kern="0" dirty="0">
                <a:solidFill>
                  <a:srgbClr val="0093B0">
                    <a:lumMod val="50000"/>
                  </a:srgbClr>
                </a:solidFill>
                <a:latin typeface="Times New Roman" pitchFamily="18" charset="0"/>
                <a:ea typeface="微软雅黑"/>
                <a:cs typeface="Times New Roman" pitchFamily="18" charset="0"/>
              </a:rPr>
              <a:t>码元之间不存在相互影响。</a:t>
            </a:r>
            <a:endParaRPr lang="en-US" altLang="zh-CN" sz="2000" kern="0" dirty="0">
              <a:solidFill>
                <a:srgbClr val="C00000"/>
              </a:solidFill>
              <a:latin typeface="Times New Roman" pitchFamily="18" charset="0"/>
              <a:ea typeface="微软雅黑"/>
              <a:cs typeface="Times New Roman" pitchFamily="18" charset="0"/>
            </a:endParaRPr>
          </a:p>
          <a:p>
            <a:pPr marL="450850" lvl="0" indent="-450850">
              <a:lnSpc>
                <a:spcPct val="20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结论：</a:t>
            </a:r>
            <a:r>
              <a:rPr lang="zh-CN" altLang="en-US" sz="2000" kern="0" dirty="0">
                <a:solidFill>
                  <a:srgbClr val="0093B0">
                    <a:lumMod val="50000"/>
                  </a:srgbClr>
                </a:solidFill>
                <a:latin typeface="Times New Roman" pitchFamily="18" charset="0"/>
                <a:ea typeface="微软雅黑"/>
                <a:cs typeface="Times New Roman" pitchFamily="18" charset="0"/>
              </a:rPr>
              <a:t>实际估计器是观测样本值的平均</a:t>
            </a:r>
            <a:endParaRPr lang="en-US" altLang="zh-CN" sz="2000" kern="0" dirty="0">
              <a:solidFill>
                <a:srgbClr val="0093B0">
                  <a:lumMod val="50000"/>
                </a:srgbClr>
              </a:solidFill>
              <a:latin typeface="Times New Roman" pitchFamily="18" charset="0"/>
              <a:ea typeface="微软雅黑"/>
              <a:cs typeface="Times New Roman" pitchFamily="18" charset="0"/>
            </a:endParaRPr>
          </a:p>
          <a:p>
            <a:pPr lvl="0">
              <a:lnSpc>
                <a:spcPct val="150000"/>
              </a:lnSpc>
            </a:pPr>
            <a:r>
              <a:rPr lang="zh-CN" altLang="en-US" sz="2000" kern="0" dirty="0">
                <a:solidFill>
                  <a:srgbClr val="0093B0">
                    <a:lumMod val="50000"/>
                  </a:srgbClr>
                </a:solidFill>
                <a:latin typeface="Times New Roman" pitchFamily="18" charset="0"/>
                <a:ea typeface="微软雅黑"/>
                <a:cs typeface="Times New Roman" pitchFamily="18" charset="0"/>
              </a:rPr>
              <a:t>       如果对于所有的符号，计算其平均</a:t>
            </a:r>
            <a:r>
              <a:rPr lang="en-US" altLang="zh-CN" sz="2000" kern="0" dirty="0">
                <a:solidFill>
                  <a:srgbClr val="0093B0">
                    <a:lumMod val="50000"/>
                  </a:srgbClr>
                </a:solidFill>
                <a:latin typeface="Times New Roman" pitchFamily="18" charset="0"/>
                <a:ea typeface="微软雅黑"/>
                <a:cs typeface="Times New Roman" pitchFamily="18" charset="0"/>
              </a:rPr>
              <a:t>BER</a:t>
            </a:r>
            <a:r>
              <a:rPr lang="zh-CN" altLang="en-US" sz="2000" kern="0" dirty="0">
                <a:solidFill>
                  <a:srgbClr val="0093B0">
                    <a:lumMod val="50000"/>
                  </a:srgbClr>
                </a:solidFill>
                <a:latin typeface="Times New Roman" pitchFamily="18" charset="0"/>
                <a:ea typeface="微软雅黑"/>
                <a:cs typeface="Times New Roman" pitchFamily="18" charset="0"/>
              </a:rPr>
              <a:t>为</a:t>
            </a:r>
          </a:p>
          <a:p>
            <a:pPr lvl="0">
              <a:lnSpc>
                <a:spcPct val="150000"/>
              </a:lnSpc>
            </a:pP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4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1" name="对象 50"/>
          <p:cNvGraphicFramePr>
            <a:graphicFrameLocks noChangeAspect="1"/>
          </p:cNvGraphicFramePr>
          <p:nvPr>
            <p:extLst>
              <p:ext uri="{D42A27DB-BD31-4B8C-83A1-F6EECF244321}">
                <p14:modId xmlns:p14="http://schemas.microsoft.com/office/powerpoint/2010/main" val="2730781249"/>
              </p:ext>
            </p:extLst>
          </p:nvPr>
        </p:nvGraphicFramePr>
        <p:xfrm>
          <a:off x="5416540" y="2715766"/>
          <a:ext cx="1624466" cy="690398"/>
        </p:xfrm>
        <a:graphic>
          <a:graphicData uri="http://schemas.openxmlformats.org/presentationml/2006/ole">
            <mc:AlternateContent xmlns:mc="http://schemas.openxmlformats.org/markup-compatibility/2006">
              <mc:Choice xmlns:v="urn:schemas-microsoft-com:vml" Requires="v">
                <p:oleObj name="公式" r:id="rId5" imgW="1016000" imgH="431800" progId="Equation.3">
                  <p:embed/>
                </p:oleObj>
              </mc:Choice>
              <mc:Fallback>
                <p:oleObj name="公式" r:id="rId5" imgW="1016000" imgH="4318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16540" y="2715766"/>
                        <a:ext cx="1624466" cy="690398"/>
                      </a:xfrm>
                      <a:prstGeom prst="rect">
                        <a:avLst/>
                      </a:prstGeom>
                      <a:noFill/>
                    </p:spPr>
                  </p:pic>
                </p:oleObj>
              </mc:Fallback>
            </mc:AlternateContent>
          </a:graphicData>
        </a:graphic>
      </p:graphicFrame>
      <p:sp>
        <p:nvSpPr>
          <p:cNvPr id="5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9" name="对象 58"/>
          <p:cNvGraphicFramePr>
            <a:graphicFrameLocks noChangeAspect="1"/>
          </p:cNvGraphicFramePr>
          <p:nvPr>
            <p:extLst>
              <p:ext uri="{D42A27DB-BD31-4B8C-83A1-F6EECF244321}">
                <p14:modId xmlns:p14="http://schemas.microsoft.com/office/powerpoint/2010/main" val="1698825339"/>
              </p:ext>
            </p:extLst>
          </p:nvPr>
        </p:nvGraphicFramePr>
        <p:xfrm>
          <a:off x="825473" y="3867894"/>
          <a:ext cx="3030690" cy="648072"/>
        </p:xfrm>
        <a:graphic>
          <a:graphicData uri="http://schemas.openxmlformats.org/presentationml/2006/ole">
            <mc:AlternateContent xmlns:mc="http://schemas.openxmlformats.org/markup-compatibility/2006">
              <mc:Choice xmlns:v="urn:schemas-microsoft-com:vml" Requires="v">
                <p:oleObj name="公式" r:id="rId7" imgW="2019300" imgH="431800" progId="Equation.3">
                  <p:embed/>
                </p:oleObj>
              </mc:Choice>
              <mc:Fallback>
                <p:oleObj name="公式" r:id="rId7" imgW="2019300" imgH="43180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5473" y="3867894"/>
                        <a:ext cx="3030690" cy="648072"/>
                      </a:xfrm>
                      <a:prstGeom prst="rect">
                        <a:avLst/>
                      </a:prstGeom>
                      <a:noFill/>
                    </p:spPr>
                  </p:pic>
                </p:oleObj>
              </mc:Fallback>
            </mc:AlternateContent>
          </a:graphicData>
        </a:graphic>
      </p:graphicFrame>
      <p:sp>
        <p:nvSpPr>
          <p:cNvPr id="6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1" name="对象 60"/>
          <p:cNvGraphicFramePr>
            <a:graphicFrameLocks noChangeAspect="1"/>
          </p:cNvGraphicFramePr>
          <p:nvPr>
            <p:extLst>
              <p:ext uri="{D42A27DB-BD31-4B8C-83A1-F6EECF244321}">
                <p14:modId xmlns:p14="http://schemas.microsoft.com/office/powerpoint/2010/main" val="3629967489"/>
              </p:ext>
            </p:extLst>
          </p:nvPr>
        </p:nvGraphicFramePr>
        <p:xfrm>
          <a:off x="4519113" y="3814527"/>
          <a:ext cx="1794853" cy="709593"/>
        </p:xfrm>
        <a:graphic>
          <a:graphicData uri="http://schemas.openxmlformats.org/presentationml/2006/ole">
            <mc:AlternateContent xmlns:mc="http://schemas.openxmlformats.org/markup-compatibility/2006">
              <mc:Choice xmlns:v="urn:schemas-microsoft-com:vml" Requires="v">
                <p:oleObj name="公式" r:id="rId9" imgW="1091726" imgH="431613" progId="Equation.3">
                  <p:embed/>
                </p:oleObj>
              </mc:Choice>
              <mc:Fallback>
                <p:oleObj name="公式" r:id="rId9" imgW="1091726" imgH="431613"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19113" y="3814527"/>
                        <a:ext cx="1794853" cy="709593"/>
                      </a:xfrm>
                      <a:prstGeom prst="rect">
                        <a:avLst/>
                      </a:prstGeom>
                      <a:noFill/>
                      <a:ln>
                        <a:solidFill>
                          <a:srgbClr val="C00000"/>
                        </a:solidFill>
                      </a:ln>
                    </p:spPr>
                  </p:pic>
                </p:oleObj>
              </mc:Fallback>
            </mc:AlternateContent>
          </a:graphicData>
        </a:graphic>
      </p:graphicFrame>
      <p:sp>
        <p:nvSpPr>
          <p:cNvPr id="62" name="右箭头 61"/>
          <p:cNvSpPr/>
          <p:nvPr/>
        </p:nvSpPr>
        <p:spPr bwMode="auto">
          <a:xfrm>
            <a:off x="3923928" y="4083918"/>
            <a:ext cx="531632" cy="220673"/>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3"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4" name="对象 63"/>
          <p:cNvGraphicFramePr>
            <a:graphicFrameLocks noChangeAspect="1"/>
          </p:cNvGraphicFramePr>
          <p:nvPr>
            <p:extLst>
              <p:ext uri="{D42A27DB-BD31-4B8C-83A1-F6EECF244321}">
                <p14:modId xmlns:p14="http://schemas.microsoft.com/office/powerpoint/2010/main" val="3362764632"/>
              </p:ext>
            </p:extLst>
          </p:nvPr>
        </p:nvGraphicFramePr>
        <p:xfrm>
          <a:off x="7014568" y="3831438"/>
          <a:ext cx="792088" cy="604488"/>
        </p:xfrm>
        <a:graphic>
          <a:graphicData uri="http://schemas.openxmlformats.org/presentationml/2006/ole">
            <mc:AlternateContent xmlns:mc="http://schemas.openxmlformats.org/markup-compatibility/2006">
              <mc:Choice xmlns:v="urn:schemas-microsoft-com:vml" Requires="v">
                <p:oleObj name="公式" r:id="rId11" imgW="482391" imgH="368140" progId="Equation.3">
                  <p:embed/>
                </p:oleObj>
              </mc:Choice>
              <mc:Fallback>
                <p:oleObj name="公式" r:id="rId11" imgW="482391" imgH="368140" progId="Equation.3">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14568" y="3831438"/>
                        <a:ext cx="792088" cy="604488"/>
                      </a:xfrm>
                      <a:prstGeom prst="rect">
                        <a:avLst/>
                      </a:prstGeom>
                      <a:noFill/>
                    </p:spPr>
                  </p:pic>
                </p:oleObj>
              </mc:Fallback>
            </mc:AlternateContent>
          </a:graphicData>
        </a:graphic>
      </p:graphicFrame>
      <p:sp>
        <p:nvSpPr>
          <p:cNvPr id="65" name="右箭头 64"/>
          <p:cNvSpPr/>
          <p:nvPr/>
        </p:nvSpPr>
        <p:spPr bwMode="auto">
          <a:xfrm rot="10800000">
            <a:off x="6416632" y="4060940"/>
            <a:ext cx="531632" cy="220673"/>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46582776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432329" cy="3939540"/>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定义：</a:t>
            </a:r>
            <a:r>
              <a:rPr lang="zh-CN" altLang="en-US" sz="2000" kern="0" dirty="0">
                <a:solidFill>
                  <a:srgbClr val="0093B0">
                    <a:lumMod val="50000"/>
                  </a:srgbClr>
                </a:solidFill>
                <a:latin typeface="Times New Roman" pitchFamily="18" charset="0"/>
                <a:ea typeface="微软雅黑"/>
                <a:cs typeface="Times New Roman" pitchFamily="18" charset="0"/>
              </a:rPr>
              <a:t>给出了在某种概率条件下估计器的扩散程度。</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二项式分布近似法</a:t>
            </a:r>
            <a:endParaRPr lang="en-US" altLang="zh-CN" sz="2000" kern="0" dirty="0">
              <a:solidFill>
                <a:srgbClr val="C00000"/>
              </a:solidFill>
              <a:latin typeface="Times New Roman" pitchFamily="18" charset="0"/>
              <a:ea typeface="微软雅黑"/>
              <a:cs typeface="Times New Roman" pitchFamily="18" charset="0"/>
            </a:endParaRPr>
          </a:p>
          <a:p>
            <a:pPr>
              <a:lnSpc>
                <a:spcPct val="150000"/>
              </a:lnSpc>
            </a:pPr>
            <a:r>
              <a:rPr lang="zh-CN" altLang="en-US" sz="2000" kern="0" dirty="0">
                <a:solidFill>
                  <a:srgbClr val="0093B0">
                    <a:lumMod val="50000"/>
                  </a:srgbClr>
                </a:solidFill>
                <a:latin typeface="Times New Roman" pitchFamily="18" charset="0"/>
                <a:ea typeface="微软雅黑"/>
                <a:cs typeface="Times New Roman" pitchFamily="18" charset="0"/>
              </a:rPr>
              <a:t>       可以证明，对于</a:t>
            </a:r>
            <a:r>
              <a:rPr lang="en-US" altLang="zh-CN" sz="2000" kern="0" dirty="0">
                <a:solidFill>
                  <a:srgbClr val="0093B0">
                    <a:lumMod val="50000"/>
                  </a:srgbClr>
                </a:solidFill>
                <a:latin typeface="Times New Roman" pitchFamily="18" charset="0"/>
                <a:ea typeface="微软雅黑"/>
                <a:cs typeface="Times New Roman" pitchFamily="18" charset="0"/>
              </a:rPr>
              <a:t>1-</a:t>
            </a:r>
            <a:r>
              <a:rPr lang="el-GR" altLang="zh-CN" sz="2000" i="1" kern="0" dirty="0">
                <a:solidFill>
                  <a:srgbClr val="0093B0">
                    <a:lumMod val="50000"/>
                  </a:srgbClr>
                </a:solidFill>
                <a:latin typeface="Times New Roman" pitchFamily="18" charset="0"/>
                <a:ea typeface="微软雅黑"/>
                <a:cs typeface="Times New Roman" pitchFamily="18" charset="0"/>
              </a:rPr>
              <a:t>α</a:t>
            </a:r>
            <a:r>
              <a:rPr lang="zh-CN" altLang="en-US" sz="2000" kern="0" dirty="0">
                <a:solidFill>
                  <a:srgbClr val="0093B0">
                    <a:lumMod val="50000"/>
                  </a:srgbClr>
                </a:solidFill>
                <a:latin typeface="Times New Roman" pitchFamily="18" charset="0"/>
                <a:ea typeface="微软雅黑"/>
                <a:cs typeface="Times New Roman" pitchFamily="18" charset="0"/>
              </a:rPr>
              <a:t>的置信度，对称的双边间隔分别大于</a:t>
            </a:r>
            <a:r>
              <a:rPr lang="en-US" altLang="zh-CN" sz="2000" i="1" kern="0" dirty="0">
                <a:solidFill>
                  <a:srgbClr val="0093B0">
                    <a:lumMod val="50000"/>
                  </a:srgbClr>
                </a:solidFill>
                <a:latin typeface="Times New Roman" pitchFamily="18" charset="0"/>
                <a:ea typeface="微软雅黑"/>
                <a:cs typeface="Times New Roman" pitchFamily="18" charset="0"/>
              </a:rPr>
              <a:t>h</a:t>
            </a:r>
            <a:r>
              <a:rPr lang="en-US" altLang="zh-CN" sz="2000" kern="0" baseline="-25000" dirty="0">
                <a:solidFill>
                  <a:srgbClr val="0093B0">
                    <a:lumMod val="50000"/>
                  </a:srgbClr>
                </a:solidFill>
                <a:latin typeface="Times New Roman" pitchFamily="18" charset="0"/>
                <a:ea typeface="微软雅黑"/>
                <a:cs typeface="Times New Roman" pitchFamily="18" charset="0"/>
              </a:rPr>
              <a:t>1</a:t>
            </a:r>
            <a:r>
              <a:rPr lang="zh-CN" altLang="en-US" sz="2000" kern="0" dirty="0">
                <a:solidFill>
                  <a:srgbClr val="0093B0">
                    <a:lumMod val="50000"/>
                  </a:srgbClr>
                </a:solidFill>
                <a:latin typeface="Times New Roman" pitchFamily="18" charset="0"/>
                <a:ea typeface="微软雅黑"/>
                <a:cs typeface="Times New Roman" pitchFamily="18" charset="0"/>
              </a:rPr>
              <a:t>和小于</a:t>
            </a:r>
            <a:r>
              <a:rPr lang="en-US" altLang="zh-CN" sz="2000" i="1" kern="0" dirty="0">
                <a:solidFill>
                  <a:srgbClr val="0093B0">
                    <a:lumMod val="50000"/>
                  </a:srgbClr>
                </a:solidFill>
                <a:latin typeface="Times New Roman" pitchFamily="18" charset="0"/>
                <a:ea typeface="微软雅黑"/>
                <a:cs typeface="Times New Roman" pitchFamily="18" charset="0"/>
              </a:rPr>
              <a:t>h</a:t>
            </a:r>
            <a:r>
              <a:rPr lang="en-US" altLang="zh-CN" sz="2000" kern="0" baseline="-25000" dirty="0">
                <a:solidFill>
                  <a:srgbClr val="0093B0">
                    <a:lumMod val="50000"/>
                  </a:srgbClr>
                </a:solidFill>
                <a:latin typeface="Times New Roman" pitchFamily="18" charset="0"/>
                <a:ea typeface="微软雅黑"/>
                <a:cs typeface="Times New Roman" pitchFamily="18" charset="0"/>
              </a:rPr>
              <a:t>2</a:t>
            </a:r>
            <a:r>
              <a:rPr lang="zh-CN" altLang="en-US" sz="2000" kern="0" dirty="0">
                <a:solidFill>
                  <a:srgbClr val="0093B0">
                    <a:lumMod val="50000"/>
                  </a:srgbClr>
                </a:solidFill>
                <a:latin typeface="Times New Roman" pitchFamily="18" charset="0"/>
                <a:ea typeface="微软雅黑"/>
                <a:cs typeface="Times New Roman" pitchFamily="18" charset="0"/>
              </a:rPr>
              <a:t>的概率可以分别表示为</a:t>
            </a: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200000"/>
              </a:lnSpc>
            </a:pP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r>
              <a:rPr lang="zh-CN" altLang="en-US" sz="2000" kern="0" dirty="0">
                <a:solidFill>
                  <a:srgbClr val="C00000"/>
                </a:solidFill>
                <a:latin typeface="Times New Roman" pitchFamily="18" charset="0"/>
                <a:ea typeface="微软雅黑"/>
                <a:cs typeface="Times New Roman" pitchFamily="18" charset="0"/>
              </a:rPr>
              <a:t>       注意：</a:t>
            </a:r>
            <a:r>
              <a:rPr lang="zh-CN" altLang="en-US" sz="2000" kern="0" dirty="0">
                <a:solidFill>
                  <a:srgbClr val="0093B0">
                    <a:lumMod val="50000"/>
                  </a:srgbClr>
                </a:solidFill>
                <a:latin typeface="Times New Roman" pitchFamily="18" charset="0"/>
                <a:ea typeface="微软雅黑"/>
                <a:cs typeface="Times New Roman" pitchFamily="18" charset="0"/>
              </a:rPr>
              <a:t>在实际应用当中通常取双边置信区间是对称的情况。</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数字通信系统性能估计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估计器的置信区间</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33" name="对象 32"/>
          <p:cNvGraphicFramePr>
            <a:graphicFrameLocks noChangeAspect="1"/>
          </p:cNvGraphicFramePr>
          <p:nvPr>
            <p:extLst>
              <p:ext uri="{D42A27DB-BD31-4B8C-83A1-F6EECF244321}">
                <p14:modId xmlns:p14="http://schemas.microsoft.com/office/powerpoint/2010/main" val="347200748"/>
              </p:ext>
            </p:extLst>
          </p:nvPr>
        </p:nvGraphicFramePr>
        <p:xfrm>
          <a:off x="773832" y="2680441"/>
          <a:ext cx="3798168" cy="662969"/>
        </p:xfrm>
        <a:graphic>
          <a:graphicData uri="http://schemas.openxmlformats.org/presentationml/2006/ole">
            <mc:AlternateContent xmlns:mc="http://schemas.openxmlformats.org/markup-compatibility/2006">
              <mc:Choice xmlns:v="urn:schemas-microsoft-com:vml" Requires="v">
                <p:oleObj r:id="rId3" imgW="2400300" imgH="419100" progId="Equation.3">
                  <p:embed/>
                </p:oleObj>
              </mc:Choice>
              <mc:Fallback>
                <p:oleObj r:id="rId3" imgW="24003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832" y="2680441"/>
                        <a:ext cx="3798168" cy="662969"/>
                      </a:xfrm>
                      <a:prstGeom prst="rect">
                        <a:avLst/>
                      </a:prstGeom>
                      <a:noFill/>
                      <a:ln>
                        <a:noFill/>
                      </a:ln>
                    </p:spPr>
                  </p:pic>
                </p:oleObj>
              </mc:Fallback>
            </mc:AlternateContent>
          </a:graphicData>
        </a:graphic>
      </p:graphicFrame>
      <p:graphicFrame>
        <p:nvGraphicFramePr>
          <p:cNvPr id="40" name="对象 39"/>
          <p:cNvGraphicFramePr>
            <a:graphicFrameLocks noChangeAspect="1"/>
          </p:cNvGraphicFramePr>
          <p:nvPr>
            <p:extLst>
              <p:ext uri="{D42A27DB-BD31-4B8C-83A1-F6EECF244321}">
                <p14:modId xmlns:p14="http://schemas.microsoft.com/office/powerpoint/2010/main" val="1597820250"/>
              </p:ext>
            </p:extLst>
          </p:nvPr>
        </p:nvGraphicFramePr>
        <p:xfrm>
          <a:off x="783796" y="3435846"/>
          <a:ext cx="3644188" cy="634097"/>
        </p:xfrm>
        <a:graphic>
          <a:graphicData uri="http://schemas.openxmlformats.org/presentationml/2006/ole">
            <mc:AlternateContent xmlns:mc="http://schemas.openxmlformats.org/markup-compatibility/2006">
              <mc:Choice xmlns:v="urn:schemas-microsoft-com:vml" Requires="v">
                <p:oleObj r:id="rId5" imgW="2413000" imgH="419100" progId="Equation.3">
                  <p:embed/>
                </p:oleObj>
              </mc:Choice>
              <mc:Fallback>
                <p:oleObj r:id="rId5" imgW="24130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3796" y="3435846"/>
                        <a:ext cx="3644188" cy="634097"/>
                      </a:xfrm>
                      <a:prstGeom prst="rect">
                        <a:avLst/>
                      </a:prstGeom>
                      <a:noFill/>
                      <a:ln>
                        <a:noFill/>
                      </a:ln>
                    </p:spPr>
                  </p:pic>
                </p:oleObj>
              </mc:Fallback>
            </mc:AlternateContent>
          </a:graphicData>
        </a:graphic>
      </p:graphicFrame>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48" name="对象 47"/>
          <p:cNvGraphicFramePr>
            <a:graphicFrameLocks noChangeAspect="1"/>
          </p:cNvGraphicFramePr>
          <p:nvPr>
            <p:extLst>
              <p:ext uri="{D42A27DB-BD31-4B8C-83A1-F6EECF244321}">
                <p14:modId xmlns:p14="http://schemas.microsoft.com/office/powerpoint/2010/main" val="3590131462"/>
              </p:ext>
            </p:extLst>
          </p:nvPr>
        </p:nvGraphicFramePr>
        <p:xfrm>
          <a:off x="5426876" y="3044762"/>
          <a:ext cx="3364767" cy="597296"/>
        </p:xfrm>
        <a:graphic>
          <a:graphicData uri="http://schemas.openxmlformats.org/presentationml/2006/ole">
            <mc:AlternateContent xmlns:mc="http://schemas.openxmlformats.org/markup-compatibility/2006">
              <mc:Choice xmlns:v="urn:schemas-microsoft-com:vml" Requires="v">
                <p:oleObj name="公式" r:id="rId7" imgW="2146300" imgH="381000" progId="Equation.3">
                  <p:embed/>
                </p:oleObj>
              </mc:Choice>
              <mc:Fallback>
                <p:oleObj name="公式" r:id="rId7" imgW="21463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26876" y="3044762"/>
                        <a:ext cx="3364767" cy="597296"/>
                      </a:xfrm>
                      <a:prstGeom prst="rect">
                        <a:avLst/>
                      </a:prstGeom>
                      <a:noFill/>
                    </p:spPr>
                  </p:pic>
                </p:oleObj>
              </mc:Fallback>
            </mc:AlternateContent>
          </a:graphicData>
        </a:graphic>
      </p:graphicFrame>
      <p:sp>
        <p:nvSpPr>
          <p:cNvPr id="49" name="矩形 48"/>
          <p:cNvSpPr/>
          <p:nvPr/>
        </p:nvSpPr>
        <p:spPr bwMode="auto">
          <a:xfrm>
            <a:off x="611559" y="2680441"/>
            <a:ext cx="3992747" cy="1475485"/>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
        <p:nvSpPr>
          <p:cNvPr id="50" name="右箭头 49"/>
          <p:cNvSpPr/>
          <p:nvPr/>
        </p:nvSpPr>
        <p:spPr bwMode="auto">
          <a:xfrm rot="10800000">
            <a:off x="4716016" y="3219822"/>
            <a:ext cx="648072" cy="288032"/>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Tree>
    <p:extLst>
      <p:ext uri="{BB962C8B-B14F-4D97-AF65-F5344CB8AC3E}">
        <p14:creationId xmlns:p14="http://schemas.microsoft.com/office/powerpoint/2010/main" val="311677571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288313" cy="3477875"/>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泊松分布近似法：</a:t>
            </a:r>
            <a:r>
              <a:rPr lang="zh-CN" altLang="en-US" sz="2000" kern="0" dirty="0">
                <a:solidFill>
                  <a:schemeClr val="bg1">
                    <a:lumMod val="50000"/>
                  </a:schemeClr>
                </a:solidFill>
                <a:latin typeface="Times New Roman" pitchFamily="18" charset="0"/>
                <a:ea typeface="微软雅黑"/>
                <a:cs typeface="Times New Roman" pitchFamily="18" charset="0"/>
              </a:rPr>
              <a:t> 在有些情况下，泊松分布与二项式分布近似，并有如下关系</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a:lnSpc>
                <a:spcPct val="150000"/>
              </a:lnSpc>
            </a:pPr>
            <a:r>
              <a:rPr lang="zh-CN" altLang="en-US" sz="2000" kern="0" dirty="0">
                <a:solidFill>
                  <a:schemeClr val="bg1">
                    <a:lumMod val="50000"/>
                  </a:schemeClr>
                </a:solidFill>
                <a:latin typeface="Times New Roman" pitchFamily="18" charset="0"/>
                <a:ea typeface="微软雅黑"/>
                <a:cs typeface="Times New Roman" pitchFamily="18" charset="0"/>
              </a:rPr>
              <a:t>       累积二项式分布可以用累积泊松分布来代替，使得</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a:lnSpc>
                <a:spcPct val="200000"/>
              </a:lnSpc>
            </a:pPr>
            <a:r>
              <a:rPr lang="zh-CN" altLang="en-US" sz="2000" kern="0" dirty="0">
                <a:solidFill>
                  <a:srgbClr val="C00000"/>
                </a:solidFill>
                <a:latin typeface="Times New Roman" pitchFamily="18" charset="0"/>
                <a:ea typeface="微软雅黑"/>
                <a:cs typeface="Times New Roman" pitchFamily="18" charset="0"/>
              </a:rPr>
              <a:t>       </a:t>
            </a:r>
            <a:endParaRPr lang="en-US" altLang="zh-CN" sz="2000" kern="0" dirty="0">
              <a:solidFill>
                <a:srgbClr val="C00000"/>
              </a:solidFill>
              <a:latin typeface="Times New Roman" pitchFamily="18" charset="0"/>
              <a:ea typeface="微软雅黑"/>
              <a:cs typeface="Times New Roman" pitchFamily="18" charset="0"/>
            </a:endParaRPr>
          </a:p>
          <a:p>
            <a:pPr>
              <a:lnSpc>
                <a:spcPct val="150000"/>
              </a:lnSpc>
            </a:pPr>
            <a:r>
              <a:rPr lang="zh-CN" altLang="en-US" sz="2000" kern="0" dirty="0">
                <a:solidFill>
                  <a:schemeClr val="bg1">
                    <a:lumMod val="50000"/>
                  </a:schemeClr>
                </a:solidFill>
                <a:latin typeface="Times New Roman" pitchFamily="18" charset="0"/>
                <a:ea typeface="微软雅黑"/>
                <a:cs typeface="Times New Roman" pitchFamily="18" charset="0"/>
              </a:rPr>
              <a:t>       求解出相应的</a:t>
            </a:r>
            <a:r>
              <a:rPr lang="en-US" altLang="zh-CN" sz="2000" kern="0" dirty="0">
                <a:solidFill>
                  <a:schemeClr val="bg1">
                    <a:lumMod val="50000"/>
                  </a:schemeClr>
                </a:solidFill>
                <a:latin typeface="Times New Roman" pitchFamily="18" charset="0"/>
                <a:ea typeface="微软雅黑"/>
                <a:cs typeface="Times New Roman" pitchFamily="18" charset="0"/>
              </a:rPr>
              <a:t>λ1</a:t>
            </a:r>
            <a:r>
              <a:rPr lang="zh-CN" altLang="en-US" sz="2000" kern="0" dirty="0">
                <a:solidFill>
                  <a:schemeClr val="bg1">
                    <a:lumMod val="50000"/>
                  </a:schemeClr>
                </a:solidFill>
                <a:latin typeface="Times New Roman" pitchFamily="18" charset="0"/>
                <a:ea typeface="微软雅黑"/>
                <a:cs typeface="Times New Roman" pitchFamily="18" charset="0"/>
              </a:rPr>
              <a:t>和</a:t>
            </a:r>
            <a:r>
              <a:rPr lang="en-US" altLang="zh-CN" sz="2000" kern="0" dirty="0">
                <a:solidFill>
                  <a:schemeClr val="bg1">
                    <a:lumMod val="50000"/>
                  </a:schemeClr>
                </a:solidFill>
                <a:latin typeface="Times New Roman" pitchFamily="18" charset="0"/>
                <a:ea typeface="微软雅黑"/>
                <a:cs typeface="Times New Roman" pitchFamily="18" charset="0"/>
              </a:rPr>
              <a:t>λ2</a:t>
            </a:r>
            <a:r>
              <a:rPr lang="zh-CN" altLang="en-US" sz="2000" kern="0" dirty="0">
                <a:solidFill>
                  <a:schemeClr val="bg1">
                    <a:lumMod val="50000"/>
                  </a:schemeClr>
                </a:solidFill>
                <a:latin typeface="Times New Roman" pitchFamily="18" charset="0"/>
                <a:ea typeface="微软雅黑"/>
                <a:cs typeface="Times New Roman" pitchFamily="18" charset="0"/>
              </a:rPr>
              <a:t>，然后利用</a:t>
            </a:r>
            <a:r>
              <a:rPr lang="en-US" altLang="zh-CN" sz="2000" kern="0" dirty="0">
                <a:solidFill>
                  <a:schemeClr val="bg1">
                    <a:lumMod val="50000"/>
                  </a:schemeClr>
                </a:solidFill>
                <a:latin typeface="Times New Roman" pitchFamily="18" charset="0"/>
                <a:ea typeface="微软雅黑"/>
                <a:cs typeface="Times New Roman" pitchFamily="18" charset="0"/>
              </a:rPr>
              <a:t>λ1</a:t>
            </a:r>
            <a:r>
              <a:rPr lang="zh-CN" altLang="en-US" sz="2000" kern="0" dirty="0">
                <a:solidFill>
                  <a:schemeClr val="bg1">
                    <a:lumMod val="50000"/>
                  </a:schemeClr>
                </a:solidFill>
                <a:latin typeface="Times New Roman" pitchFamily="18" charset="0"/>
                <a:ea typeface="微软雅黑"/>
                <a:cs typeface="Times New Roman" pitchFamily="18" charset="0"/>
              </a:rPr>
              <a:t>和</a:t>
            </a:r>
            <a:r>
              <a:rPr lang="en-US" altLang="zh-CN" sz="2000" kern="0" dirty="0">
                <a:solidFill>
                  <a:schemeClr val="bg1">
                    <a:lumMod val="50000"/>
                  </a:schemeClr>
                </a:solidFill>
                <a:latin typeface="Times New Roman" pitchFamily="18" charset="0"/>
                <a:ea typeface="微软雅黑"/>
                <a:cs typeface="Times New Roman" pitchFamily="18" charset="0"/>
              </a:rPr>
              <a:t>λ2</a:t>
            </a:r>
            <a:r>
              <a:rPr lang="zh-CN" altLang="en-US" sz="2000" kern="0" dirty="0">
                <a:solidFill>
                  <a:schemeClr val="bg1">
                    <a:lumMod val="50000"/>
                  </a:schemeClr>
                </a:solidFill>
                <a:latin typeface="Times New Roman" pitchFamily="18" charset="0"/>
                <a:ea typeface="微软雅黑"/>
                <a:cs typeface="Times New Roman" pitchFamily="18" charset="0"/>
              </a:rPr>
              <a:t>构成的置信区间。</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正态分布近似法：</a:t>
            </a:r>
            <a:r>
              <a:rPr lang="zh-CN" altLang="en-US" sz="2000" kern="0" dirty="0">
                <a:solidFill>
                  <a:schemeClr val="bg1">
                    <a:lumMod val="50000"/>
                  </a:schemeClr>
                </a:solidFill>
                <a:latin typeface="Times New Roman" pitchFamily="18" charset="0"/>
                <a:ea typeface="微软雅黑"/>
                <a:cs typeface="Times New Roman" pitchFamily="18" charset="0"/>
              </a:rPr>
              <a:t>估计器 的分布趋于正态分布，已知分布的均值为</a:t>
            </a:r>
            <a:r>
              <a:rPr lang="en-US" altLang="zh-CN" sz="2000" i="1" kern="0" dirty="0">
                <a:solidFill>
                  <a:schemeClr val="bg1">
                    <a:lumMod val="50000"/>
                  </a:schemeClr>
                </a:solidFill>
                <a:latin typeface="Times New Roman" pitchFamily="18" charset="0"/>
                <a:ea typeface="微软雅黑"/>
                <a:cs typeface="Times New Roman" pitchFamily="18" charset="0"/>
              </a:rPr>
              <a:t>p</a:t>
            </a:r>
            <a:r>
              <a:rPr lang="zh-CN" altLang="en-US" sz="2000" kern="0" dirty="0">
                <a:solidFill>
                  <a:schemeClr val="bg1">
                    <a:lumMod val="50000"/>
                  </a:schemeClr>
                </a:solidFill>
                <a:latin typeface="Times New Roman" pitchFamily="18" charset="0"/>
                <a:ea typeface="微软雅黑"/>
                <a:cs typeface="Times New Roman" pitchFamily="18" charset="0"/>
              </a:rPr>
              <a:t>，方差为                ，于是可构成如下的置信区间形式</a:t>
            </a:r>
            <a:r>
              <a:rPr lang="zh-CN" altLang="en-US" sz="2000" kern="0" dirty="0">
                <a:solidFill>
                  <a:srgbClr val="C00000"/>
                </a:solidFill>
                <a:latin typeface="Times New Roman" pitchFamily="18" charset="0"/>
                <a:ea typeface="微软雅黑"/>
                <a:cs typeface="Times New Roman" pitchFamily="18" charset="0"/>
              </a:rPr>
              <a:t>（相关参数见教材）</a:t>
            </a:r>
            <a:endParaRPr lang="en-US" altLang="zh-CN" sz="2000" kern="0" dirty="0">
              <a:solidFill>
                <a:srgbClr val="C00000"/>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数字通信系统性能估计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估计器的置信区间</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1" name="对象 50"/>
          <p:cNvGraphicFramePr>
            <a:graphicFrameLocks noChangeAspect="1"/>
          </p:cNvGraphicFramePr>
          <p:nvPr>
            <p:extLst>
              <p:ext uri="{D42A27DB-BD31-4B8C-83A1-F6EECF244321}">
                <p14:modId xmlns:p14="http://schemas.microsoft.com/office/powerpoint/2010/main" val="335826426"/>
              </p:ext>
            </p:extLst>
          </p:nvPr>
        </p:nvGraphicFramePr>
        <p:xfrm>
          <a:off x="2564256" y="1275606"/>
          <a:ext cx="1224136" cy="471248"/>
        </p:xfrm>
        <a:graphic>
          <a:graphicData uri="http://schemas.openxmlformats.org/presentationml/2006/ole">
            <mc:AlternateContent xmlns:mc="http://schemas.openxmlformats.org/markup-compatibility/2006">
              <mc:Choice xmlns:v="urn:schemas-microsoft-com:vml" Requires="v">
                <p:oleObj r:id="rId3" imgW="622030" imgH="241195" progId="Equation.3">
                  <p:embed/>
                </p:oleObj>
              </mc:Choice>
              <mc:Fallback>
                <p:oleObj r:id="rId3" imgW="622030" imgH="241195"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4256" y="1275606"/>
                        <a:ext cx="1224136" cy="471248"/>
                      </a:xfrm>
                      <a:prstGeom prst="rect">
                        <a:avLst/>
                      </a:prstGeom>
                      <a:noFill/>
                      <a:ln>
                        <a:noFill/>
                      </a:ln>
                    </p:spPr>
                  </p:pic>
                </p:oleObj>
              </mc:Fallback>
            </mc:AlternateContent>
          </a:graphicData>
        </a:graphic>
      </p:graphicFrame>
      <p:graphicFrame>
        <p:nvGraphicFramePr>
          <p:cNvPr id="52" name="对象 51"/>
          <p:cNvGraphicFramePr>
            <a:graphicFrameLocks noChangeAspect="1"/>
          </p:cNvGraphicFramePr>
          <p:nvPr>
            <p:extLst>
              <p:ext uri="{D42A27DB-BD31-4B8C-83A1-F6EECF244321}">
                <p14:modId xmlns:p14="http://schemas.microsoft.com/office/powerpoint/2010/main" val="463659283"/>
              </p:ext>
            </p:extLst>
          </p:nvPr>
        </p:nvGraphicFramePr>
        <p:xfrm>
          <a:off x="2564256" y="2186654"/>
          <a:ext cx="1301080" cy="673128"/>
        </p:xfrm>
        <a:graphic>
          <a:graphicData uri="http://schemas.openxmlformats.org/presentationml/2006/ole">
            <mc:AlternateContent xmlns:mc="http://schemas.openxmlformats.org/markup-compatibility/2006">
              <mc:Choice xmlns:v="urn:schemas-microsoft-com:vml" Requires="v">
                <p:oleObj r:id="rId5" imgW="812447" imgH="418918" progId="Equation.3">
                  <p:embed/>
                </p:oleObj>
              </mc:Choice>
              <mc:Fallback>
                <p:oleObj r:id="rId5" imgW="812447" imgH="418918" progId="Equation.3">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64256" y="2186654"/>
                        <a:ext cx="1301080" cy="673128"/>
                      </a:xfrm>
                      <a:prstGeom prst="rect">
                        <a:avLst/>
                      </a:prstGeom>
                      <a:noFill/>
                      <a:ln>
                        <a:noFill/>
                      </a:ln>
                    </p:spPr>
                  </p:pic>
                </p:oleObj>
              </mc:Fallback>
            </mc:AlternateContent>
          </a:graphicData>
        </a:graphic>
      </p:graphicFrame>
      <p:graphicFrame>
        <p:nvGraphicFramePr>
          <p:cNvPr id="53" name="对象 52"/>
          <p:cNvGraphicFramePr>
            <a:graphicFrameLocks noChangeAspect="1"/>
          </p:cNvGraphicFramePr>
          <p:nvPr>
            <p:extLst>
              <p:ext uri="{D42A27DB-BD31-4B8C-83A1-F6EECF244321}">
                <p14:modId xmlns:p14="http://schemas.microsoft.com/office/powerpoint/2010/main" val="294083003"/>
              </p:ext>
            </p:extLst>
          </p:nvPr>
        </p:nvGraphicFramePr>
        <p:xfrm>
          <a:off x="4572000" y="2157564"/>
          <a:ext cx="1246868" cy="630210"/>
        </p:xfrm>
        <a:graphic>
          <a:graphicData uri="http://schemas.openxmlformats.org/presentationml/2006/ole">
            <mc:AlternateContent xmlns:mc="http://schemas.openxmlformats.org/markup-compatibility/2006">
              <mc:Choice xmlns:v="urn:schemas-microsoft-com:vml" Requires="v">
                <p:oleObj r:id="rId7" imgW="825500" imgH="419100" progId="Equation.3">
                  <p:embed/>
                </p:oleObj>
              </mc:Choice>
              <mc:Fallback>
                <p:oleObj r:id="rId7" imgW="825500" imgH="419100" progId="Equation.3">
                  <p:embed/>
                  <p:pic>
                    <p:nvPicPr>
                      <p:cNvPr id="0"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2157564"/>
                        <a:ext cx="1246868" cy="630210"/>
                      </a:xfrm>
                      <a:prstGeom prst="rect">
                        <a:avLst/>
                      </a:prstGeom>
                      <a:noFill/>
                      <a:ln>
                        <a:noFill/>
                      </a:ln>
                    </p:spPr>
                  </p:pic>
                </p:oleObj>
              </mc:Fallback>
            </mc:AlternateContent>
          </a:graphicData>
        </a:graphic>
      </p:graphicFrame>
      <p:graphicFrame>
        <p:nvGraphicFramePr>
          <p:cNvPr id="55" name="对象 54"/>
          <p:cNvGraphicFramePr>
            <a:graphicFrameLocks noChangeAspect="1"/>
          </p:cNvGraphicFramePr>
          <p:nvPr>
            <p:extLst>
              <p:ext uri="{D42A27DB-BD31-4B8C-83A1-F6EECF244321}">
                <p14:modId xmlns:p14="http://schemas.microsoft.com/office/powerpoint/2010/main" val="3140110045"/>
              </p:ext>
            </p:extLst>
          </p:nvPr>
        </p:nvGraphicFramePr>
        <p:xfrm>
          <a:off x="2012486" y="4155926"/>
          <a:ext cx="5655858" cy="730548"/>
        </p:xfrm>
        <a:graphic>
          <a:graphicData uri="http://schemas.openxmlformats.org/presentationml/2006/ole">
            <mc:AlternateContent xmlns:mc="http://schemas.openxmlformats.org/markup-compatibility/2006">
              <mc:Choice xmlns:v="urn:schemas-microsoft-com:vml" Requires="v">
                <p:oleObj r:id="rId9" imgW="3467100" imgH="444500" progId="Equation.3">
                  <p:embed/>
                </p:oleObj>
              </mc:Choice>
              <mc:Fallback>
                <p:oleObj r:id="rId9" imgW="3467100" imgH="444500" progId="Equation.3">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12486" y="4155926"/>
                        <a:ext cx="5655858" cy="730548"/>
                      </a:xfrm>
                      <a:prstGeom prst="rect">
                        <a:avLst/>
                      </a:prstGeom>
                      <a:noFill/>
                      <a:ln>
                        <a:noFill/>
                      </a:ln>
                    </p:spPr>
                  </p:pic>
                </p:oleObj>
              </mc:Fallback>
            </mc:AlternateContent>
          </a:graphicData>
        </a:graphic>
      </p:graphicFrame>
      <p:sp>
        <p:nvSpPr>
          <p:cNvPr id="58"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9" name="对象 58"/>
          <p:cNvGraphicFramePr>
            <a:graphicFrameLocks noChangeAspect="1"/>
          </p:cNvGraphicFramePr>
          <p:nvPr>
            <p:extLst>
              <p:ext uri="{D42A27DB-BD31-4B8C-83A1-F6EECF244321}">
                <p14:modId xmlns:p14="http://schemas.microsoft.com/office/powerpoint/2010/main" val="1434662475"/>
              </p:ext>
            </p:extLst>
          </p:nvPr>
        </p:nvGraphicFramePr>
        <p:xfrm>
          <a:off x="1691679" y="3829852"/>
          <a:ext cx="1152129" cy="326074"/>
        </p:xfrm>
        <a:graphic>
          <a:graphicData uri="http://schemas.openxmlformats.org/presentationml/2006/ole">
            <mc:AlternateContent xmlns:mc="http://schemas.openxmlformats.org/markup-compatibility/2006">
              <mc:Choice xmlns:v="urn:schemas-microsoft-com:vml" Requires="v">
                <p:oleObj name="公式" r:id="rId11" imgW="672808" imgH="190417" progId="Equation.3">
                  <p:embed/>
                </p:oleObj>
              </mc:Choice>
              <mc:Fallback>
                <p:oleObj name="公式" r:id="rId11" imgW="672808" imgH="190417" progId="Equation.3">
                  <p:embed/>
                  <p:pic>
                    <p:nvPicPr>
                      <p:cNvPr id="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91679" y="3829852"/>
                        <a:ext cx="1152129" cy="326074"/>
                      </a:xfrm>
                      <a:prstGeom prst="rect">
                        <a:avLst/>
                      </a:prstGeom>
                      <a:noFill/>
                    </p:spPr>
                  </p:pic>
                </p:oleObj>
              </mc:Fallback>
            </mc:AlternateContent>
          </a:graphicData>
        </a:graphic>
      </p:graphicFrame>
    </p:spTree>
    <p:extLst>
      <p:ext uri="{BB962C8B-B14F-4D97-AF65-F5344CB8AC3E}">
        <p14:creationId xmlns:p14="http://schemas.microsoft.com/office/powerpoint/2010/main" val="125562530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3031729" cy="1477328"/>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设：        </a:t>
            </a:r>
            <a:r>
              <a:rPr lang="zh-CN" altLang="en-US" sz="2000" kern="0" dirty="0">
                <a:solidFill>
                  <a:schemeClr val="bg1">
                    <a:lumMod val="50000"/>
                  </a:schemeClr>
                </a:solidFill>
                <a:latin typeface="Times New Roman" pitchFamily="18" charset="0"/>
                <a:ea typeface="微软雅黑"/>
                <a:cs typeface="Times New Roman" pitchFamily="18" charset="0"/>
              </a:rPr>
              <a:t>                  当估计器偏差较小，误码率较低时，有</a:t>
            </a:r>
            <a:endParaRPr lang="en-US" altLang="zh-CN" sz="2000" kern="0" dirty="0">
              <a:solidFill>
                <a:schemeClr val="bg1">
                  <a:lumMod val="50000"/>
                </a:scheme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数字通信系统性能估计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估计器的置信区间</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8"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3" name="对象 32"/>
          <p:cNvGraphicFramePr>
            <a:graphicFrameLocks noChangeAspect="1"/>
          </p:cNvGraphicFramePr>
          <p:nvPr>
            <p:extLst>
              <p:ext uri="{D42A27DB-BD31-4B8C-83A1-F6EECF244321}">
                <p14:modId xmlns:p14="http://schemas.microsoft.com/office/powerpoint/2010/main" val="345065290"/>
              </p:ext>
            </p:extLst>
          </p:nvPr>
        </p:nvGraphicFramePr>
        <p:xfrm>
          <a:off x="1403648" y="843558"/>
          <a:ext cx="895639" cy="411510"/>
        </p:xfrm>
        <a:graphic>
          <a:graphicData uri="http://schemas.openxmlformats.org/presentationml/2006/ole">
            <mc:AlternateContent xmlns:mc="http://schemas.openxmlformats.org/markup-compatibility/2006">
              <mc:Choice xmlns:v="urn:schemas-microsoft-com:vml" Requires="v">
                <p:oleObj name="公式" r:id="rId3" imgW="469696" imgH="215806" progId="Equation.3">
                  <p:embed/>
                </p:oleObj>
              </mc:Choice>
              <mc:Fallback>
                <p:oleObj name="公式" r:id="rId3" imgW="469696" imgH="215806"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648" y="843558"/>
                        <a:ext cx="895639" cy="411510"/>
                      </a:xfrm>
                      <a:prstGeom prst="rect">
                        <a:avLst/>
                      </a:prstGeom>
                      <a:noFill/>
                    </p:spPr>
                  </p:pic>
                </p:oleObj>
              </mc:Fallback>
            </mc:AlternateContent>
          </a:graphicData>
        </a:graphic>
      </p:graphicFrame>
      <p:sp>
        <p:nvSpPr>
          <p:cNvPr id="4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1" name="对象 40"/>
          <p:cNvGraphicFramePr>
            <a:graphicFrameLocks noChangeAspect="1"/>
          </p:cNvGraphicFramePr>
          <p:nvPr>
            <p:extLst>
              <p:ext uri="{D42A27DB-BD31-4B8C-83A1-F6EECF244321}">
                <p14:modId xmlns:p14="http://schemas.microsoft.com/office/powerpoint/2010/main" val="3992768237"/>
              </p:ext>
            </p:extLst>
          </p:nvPr>
        </p:nvGraphicFramePr>
        <p:xfrm>
          <a:off x="2366961" y="850886"/>
          <a:ext cx="1058447" cy="339502"/>
        </p:xfrm>
        <a:graphic>
          <a:graphicData uri="http://schemas.openxmlformats.org/presentationml/2006/ole">
            <mc:AlternateContent xmlns:mc="http://schemas.openxmlformats.org/markup-compatibility/2006">
              <mc:Choice xmlns:v="urn:schemas-microsoft-com:vml" Requires="v">
                <p:oleObj name="公式" r:id="rId5" imgW="672808" imgH="215806" progId="Equation.3">
                  <p:embed/>
                </p:oleObj>
              </mc:Choice>
              <mc:Fallback>
                <p:oleObj name="公式" r:id="rId5" imgW="672808" imgH="215806"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6961" y="850886"/>
                        <a:ext cx="1058447" cy="339502"/>
                      </a:xfrm>
                      <a:prstGeom prst="rect">
                        <a:avLst/>
                      </a:prstGeom>
                      <a:noFill/>
                    </p:spPr>
                  </p:pic>
                </p:oleObj>
              </mc:Fallback>
            </mc:AlternateContent>
          </a:graphicData>
        </a:graphic>
      </p:graphicFrame>
      <p:sp>
        <p:nvSpPr>
          <p:cNvPr id="4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6" name="对象 45"/>
          <p:cNvGraphicFramePr>
            <a:graphicFrameLocks noChangeAspect="1"/>
          </p:cNvGraphicFramePr>
          <p:nvPr>
            <p:extLst>
              <p:ext uri="{D42A27DB-BD31-4B8C-83A1-F6EECF244321}">
                <p14:modId xmlns:p14="http://schemas.microsoft.com/office/powerpoint/2010/main" val="3706721837"/>
              </p:ext>
            </p:extLst>
          </p:nvPr>
        </p:nvGraphicFramePr>
        <p:xfrm>
          <a:off x="1026067" y="2202022"/>
          <a:ext cx="1269926" cy="342679"/>
        </p:xfrm>
        <a:graphic>
          <a:graphicData uri="http://schemas.openxmlformats.org/presentationml/2006/ole">
            <mc:AlternateContent xmlns:mc="http://schemas.openxmlformats.org/markup-compatibility/2006">
              <mc:Choice xmlns:v="urn:schemas-microsoft-com:vml" Requires="v">
                <p:oleObj name="公式" r:id="rId7" imgW="799753" imgH="215806" progId="Equation.3">
                  <p:embed/>
                </p:oleObj>
              </mc:Choice>
              <mc:Fallback>
                <p:oleObj name="公式" r:id="rId7" imgW="799753" imgH="215806"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26067" y="2202022"/>
                        <a:ext cx="1269926" cy="342679"/>
                      </a:xfrm>
                      <a:prstGeom prst="rect">
                        <a:avLst/>
                      </a:prstGeom>
                      <a:noFill/>
                    </p:spPr>
                  </p:pic>
                </p:oleObj>
              </mc:Fallback>
            </mc:AlternateContent>
          </a:graphicData>
        </a:graphic>
      </p:graphicFrame>
      <p:sp>
        <p:nvSpPr>
          <p:cNvPr id="4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9" name="对象 48"/>
          <p:cNvGraphicFramePr>
            <a:graphicFrameLocks noChangeAspect="1"/>
          </p:cNvGraphicFramePr>
          <p:nvPr>
            <p:extLst>
              <p:ext uri="{D42A27DB-BD31-4B8C-83A1-F6EECF244321}">
                <p14:modId xmlns:p14="http://schemas.microsoft.com/office/powerpoint/2010/main" val="2311658271"/>
              </p:ext>
            </p:extLst>
          </p:nvPr>
        </p:nvGraphicFramePr>
        <p:xfrm>
          <a:off x="1026067" y="2787774"/>
          <a:ext cx="1169669" cy="334191"/>
        </p:xfrm>
        <a:graphic>
          <a:graphicData uri="http://schemas.openxmlformats.org/presentationml/2006/ole">
            <mc:AlternateContent xmlns:mc="http://schemas.openxmlformats.org/markup-compatibility/2006">
              <mc:Choice xmlns:v="urn:schemas-microsoft-com:vml" Requires="v">
                <p:oleObj name="公式" r:id="rId9" imgW="710891" imgH="203112" progId="Equation.3">
                  <p:embed/>
                </p:oleObj>
              </mc:Choice>
              <mc:Fallback>
                <p:oleObj name="公式" r:id="rId9" imgW="710891" imgH="203112" progId="Equation.3">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26067" y="2787774"/>
                        <a:ext cx="1169669" cy="334191"/>
                      </a:xfrm>
                      <a:prstGeom prst="rect">
                        <a:avLst/>
                      </a:prstGeom>
                      <a:noFill/>
                    </p:spPr>
                  </p:pic>
                </p:oleObj>
              </mc:Fallback>
            </mc:AlternateContent>
          </a:graphicData>
        </a:graphic>
      </p:graphicFrame>
      <p:sp>
        <p:nvSpPr>
          <p:cNvPr id="5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7" name="对象 56"/>
          <p:cNvGraphicFramePr>
            <a:graphicFrameLocks noChangeAspect="1"/>
          </p:cNvGraphicFramePr>
          <p:nvPr>
            <p:extLst>
              <p:ext uri="{D42A27DB-BD31-4B8C-83A1-F6EECF244321}">
                <p14:modId xmlns:p14="http://schemas.microsoft.com/office/powerpoint/2010/main" val="313461658"/>
              </p:ext>
            </p:extLst>
          </p:nvPr>
        </p:nvGraphicFramePr>
        <p:xfrm>
          <a:off x="973341" y="3363838"/>
          <a:ext cx="2073999" cy="334516"/>
        </p:xfrm>
        <a:graphic>
          <a:graphicData uri="http://schemas.openxmlformats.org/presentationml/2006/ole">
            <mc:AlternateContent xmlns:mc="http://schemas.openxmlformats.org/markup-compatibility/2006">
              <mc:Choice xmlns:v="urn:schemas-microsoft-com:vml" Requires="v">
                <p:oleObj name="公式" r:id="rId11" imgW="1180588" imgH="190417" progId="Equation.3">
                  <p:embed/>
                </p:oleObj>
              </mc:Choice>
              <mc:Fallback>
                <p:oleObj name="公式" r:id="rId11" imgW="1180588" imgH="190417" progId="Equation.3">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73341" y="3363838"/>
                        <a:ext cx="2073999" cy="334516"/>
                      </a:xfrm>
                      <a:prstGeom prst="rect">
                        <a:avLst/>
                      </a:prstGeom>
                      <a:noFill/>
                    </p:spPr>
                  </p:pic>
                </p:oleObj>
              </mc:Fallback>
            </mc:AlternateContent>
          </a:graphicData>
        </a:graphic>
      </p:graphicFrame>
      <p:sp>
        <p:nvSpPr>
          <p:cNvPr id="60"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1" name="对象 60"/>
          <p:cNvGraphicFramePr>
            <a:graphicFrameLocks noChangeAspect="1"/>
          </p:cNvGraphicFramePr>
          <p:nvPr>
            <p:extLst>
              <p:ext uri="{D42A27DB-BD31-4B8C-83A1-F6EECF244321}">
                <p14:modId xmlns:p14="http://schemas.microsoft.com/office/powerpoint/2010/main" val="928542939"/>
              </p:ext>
            </p:extLst>
          </p:nvPr>
        </p:nvGraphicFramePr>
        <p:xfrm>
          <a:off x="522683" y="3867894"/>
          <a:ext cx="3264948" cy="936104"/>
        </p:xfrm>
        <a:graphic>
          <a:graphicData uri="http://schemas.openxmlformats.org/presentationml/2006/ole">
            <mc:AlternateContent xmlns:mc="http://schemas.openxmlformats.org/markup-compatibility/2006">
              <mc:Choice xmlns:v="urn:schemas-microsoft-com:vml" Requires="v">
                <p:oleObj name="公式" r:id="rId13" imgW="1816100" imgH="520700" progId="Equation.3">
                  <p:embed/>
                </p:oleObj>
              </mc:Choice>
              <mc:Fallback>
                <p:oleObj name="公式" r:id="rId13" imgW="1816100" imgH="520700" progId="Equation.3">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2683" y="3867894"/>
                        <a:ext cx="3264948" cy="936104"/>
                      </a:xfrm>
                      <a:prstGeom prst="rect">
                        <a:avLst/>
                      </a:prstGeom>
                      <a:noFill/>
                    </p:spPr>
                  </p:pic>
                </p:oleObj>
              </mc:Fallback>
            </mc:AlternateContent>
          </a:graphicData>
        </a:graphic>
      </p:graphicFrame>
      <p:sp>
        <p:nvSpPr>
          <p:cNvPr id="62"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3" name="对象 62"/>
          <p:cNvGraphicFramePr>
            <a:graphicFrameLocks noChangeAspect="1"/>
          </p:cNvGraphicFramePr>
          <p:nvPr>
            <p:extLst>
              <p:ext uri="{D42A27DB-BD31-4B8C-83A1-F6EECF244321}">
                <p14:modId xmlns:p14="http://schemas.microsoft.com/office/powerpoint/2010/main" val="2812616878"/>
              </p:ext>
            </p:extLst>
          </p:nvPr>
        </p:nvGraphicFramePr>
        <p:xfrm>
          <a:off x="3923928" y="929654"/>
          <a:ext cx="5135427" cy="3946352"/>
        </p:xfrm>
        <a:graphic>
          <a:graphicData uri="http://schemas.openxmlformats.org/presentationml/2006/ole">
            <mc:AlternateContent xmlns:mc="http://schemas.openxmlformats.org/markup-compatibility/2006">
              <mc:Choice xmlns:v="urn:schemas-microsoft-com:vml" Requires="v">
                <p:oleObj name="Visio" r:id="rId15" imgW="3783882" imgH="2907518" progId="Visio.Drawing.11">
                  <p:embed/>
                </p:oleObj>
              </mc:Choice>
              <mc:Fallback>
                <p:oleObj name="Visio" r:id="rId15" imgW="3783882" imgH="2907518" progId="Visio.Drawing.11">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23928" y="929654"/>
                        <a:ext cx="5135427" cy="3946352"/>
                      </a:xfrm>
                      <a:prstGeom prst="rect">
                        <a:avLst/>
                      </a:prstGeom>
                      <a:noFill/>
                    </p:spPr>
                  </p:pic>
                </p:oleObj>
              </mc:Fallback>
            </mc:AlternateContent>
          </a:graphicData>
        </a:graphic>
      </p:graphicFrame>
      <p:sp>
        <p:nvSpPr>
          <p:cNvPr id="51" name="矩形 50"/>
          <p:cNvSpPr/>
          <p:nvPr/>
        </p:nvSpPr>
        <p:spPr>
          <a:xfrm>
            <a:off x="6804248" y="555526"/>
            <a:ext cx="2232248" cy="2169825"/>
          </a:xfrm>
          <a:prstGeom prst="rect">
            <a:avLst/>
          </a:prstGeom>
        </p:spPr>
        <p:txBody>
          <a:bodyPr wrap="square">
            <a:spAutoFit/>
          </a:bodyPr>
          <a:lstStyle/>
          <a:p>
            <a:pPr>
              <a:lnSpc>
                <a:spcPct val="150000"/>
              </a:lnSpc>
            </a:pPr>
            <a:r>
              <a:rPr lang="zh-CN" altLang="en-US" kern="0" dirty="0">
                <a:solidFill>
                  <a:srgbClr val="C00000"/>
                </a:solidFill>
                <a:latin typeface="Times New Roman" pitchFamily="18" charset="0"/>
                <a:ea typeface="微软雅黑"/>
                <a:cs typeface="Times New Roman" pitchFamily="18" charset="0"/>
              </a:rPr>
              <a:t>置信区间下降趋势说明，仿真时需要在运行时间和统计稳定性之间做出折衷选择。</a:t>
            </a:r>
          </a:p>
        </p:txBody>
      </p:sp>
    </p:spTree>
    <p:extLst>
      <p:ext uri="{BB962C8B-B14F-4D97-AF65-F5344CB8AC3E}">
        <p14:creationId xmlns:p14="http://schemas.microsoft.com/office/powerpoint/2010/main" val="17742243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288313" cy="3323987"/>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均值（无偏估计）：</a:t>
            </a:r>
            <a:r>
              <a:rPr lang="zh-CN" altLang="en-US" sz="2000" kern="0" dirty="0">
                <a:solidFill>
                  <a:srgbClr val="0093B0">
                    <a:lumMod val="50000"/>
                  </a:srgbClr>
                </a:solidFill>
                <a:latin typeface="Times New Roman" pitchFamily="18" charset="0"/>
                <a:ea typeface="微软雅黑"/>
                <a:cs typeface="Times New Roman" pitchFamily="18" charset="0"/>
              </a:rPr>
              <a:t>误码概率的</a:t>
            </a:r>
            <a:r>
              <a:rPr lang="en-US" altLang="zh-CN" sz="2000" kern="0" dirty="0">
                <a:solidFill>
                  <a:srgbClr val="0093B0">
                    <a:lumMod val="50000"/>
                  </a:srgbClr>
                </a:solidFill>
                <a:latin typeface="Times New Roman" pitchFamily="18" charset="0"/>
                <a:ea typeface="微软雅黑"/>
                <a:cs typeface="Times New Roman" pitchFamily="18" charset="0"/>
              </a:rPr>
              <a:t>MC</a:t>
            </a:r>
            <a:r>
              <a:rPr lang="zh-CN" altLang="en-US" sz="2000" kern="0" dirty="0">
                <a:solidFill>
                  <a:srgbClr val="0093B0">
                    <a:lumMod val="50000"/>
                  </a:srgbClr>
                </a:solidFill>
                <a:latin typeface="Times New Roman" pitchFamily="18" charset="0"/>
                <a:ea typeface="微软雅黑"/>
                <a:cs typeface="Times New Roman" pitchFamily="18" charset="0"/>
              </a:rPr>
              <a:t>估计器为</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20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方差：</a:t>
            </a:r>
          </a:p>
          <a:p>
            <a:pPr>
              <a:lnSpc>
                <a:spcPct val="250000"/>
              </a:lnSpc>
            </a:pPr>
            <a:r>
              <a:rPr lang="zh-CN" altLang="en-US" sz="2000" kern="0" dirty="0">
                <a:solidFill>
                  <a:srgbClr val="C00000"/>
                </a:solidFill>
                <a:latin typeface="Times New Roman" pitchFamily="18" charset="0"/>
                <a:ea typeface="微软雅黑"/>
                <a:cs typeface="Times New Roman" pitchFamily="18" charset="0"/>
              </a:rPr>
              <a:t>       </a:t>
            </a:r>
            <a:r>
              <a:rPr lang="en-US" altLang="zh-CN" sz="2000" kern="0" dirty="0">
                <a:solidFill>
                  <a:schemeClr val="bg1">
                    <a:lumMod val="50000"/>
                  </a:schemeClr>
                </a:solidFill>
                <a:latin typeface="Times New Roman" pitchFamily="18" charset="0"/>
                <a:ea typeface="微软雅黑"/>
                <a:cs typeface="Times New Roman" pitchFamily="18" charset="0"/>
              </a:rPr>
              <a:t>1.</a:t>
            </a:r>
            <a:r>
              <a:rPr lang="zh-CN" altLang="en-US" sz="2000" kern="0" dirty="0">
                <a:solidFill>
                  <a:schemeClr val="bg1">
                    <a:lumMod val="50000"/>
                  </a:schemeClr>
                </a:solidFill>
                <a:latin typeface="Times New Roman" pitchFamily="18" charset="0"/>
                <a:ea typeface="微软雅黑"/>
                <a:cs typeface="Times New Roman" pitchFamily="18" charset="0"/>
              </a:rPr>
              <a:t> 误码之间彼此独立情况</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a:lnSpc>
                <a:spcPct val="150000"/>
              </a:lnSpc>
            </a:pPr>
            <a:r>
              <a:rPr lang="zh-CN" altLang="en-US" sz="2000" kern="0" dirty="0">
                <a:solidFill>
                  <a:srgbClr val="0093B0">
                    <a:lumMod val="50000"/>
                  </a:srgbClr>
                </a:solidFill>
                <a:latin typeface="Times New Roman" pitchFamily="18" charset="0"/>
                <a:ea typeface="微软雅黑"/>
                <a:cs typeface="Times New Roman" pitchFamily="18" charset="0"/>
              </a:rPr>
              <a:t>       </a:t>
            </a: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r>
              <a:rPr lang="zh-CN" altLang="en-US" sz="2000" kern="0" dirty="0">
                <a:solidFill>
                  <a:srgbClr val="0093B0">
                    <a:lumMod val="50000"/>
                  </a:srgbClr>
                </a:solidFill>
                <a:latin typeface="Times New Roman" pitchFamily="18" charset="0"/>
                <a:ea typeface="微软雅黑"/>
                <a:cs typeface="Times New Roman" pitchFamily="18" charset="0"/>
              </a:rPr>
              <a:t>       </a:t>
            </a:r>
            <a:r>
              <a:rPr lang="en-US" altLang="zh-CN" sz="2000" kern="0" dirty="0">
                <a:solidFill>
                  <a:srgbClr val="0093B0">
                    <a:lumMod val="50000"/>
                  </a:srgbClr>
                </a:solidFill>
                <a:latin typeface="Times New Roman" pitchFamily="18" charset="0"/>
                <a:ea typeface="微软雅黑"/>
                <a:cs typeface="Times New Roman" pitchFamily="18" charset="0"/>
              </a:rPr>
              <a:t>2.</a:t>
            </a:r>
            <a:r>
              <a:rPr lang="zh-CN" altLang="en-US" sz="2000" kern="0" dirty="0">
                <a:solidFill>
                  <a:srgbClr val="0093B0">
                    <a:lumMod val="50000"/>
                  </a:srgbClr>
                </a:solidFill>
                <a:latin typeface="Times New Roman" pitchFamily="18" charset="0"/>
                <a:ea typeface="微软雅黑"/>
                <a:cs typeface="Times New Roman" pitchFamily="18" charset="0"/>
              </a:rPr>
              <a:t>误码之间非独立情况：误码率估计器通常是有偏的，并且估计器的分布与误码之间的相关性有关，则近似为</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数字通信系统性能估计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估计器的均值和方差</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8"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28" name="对象 27"/>
          <p:cNvGraphicFramePr>
            <a:graphicFrameLocks noChangeAspect="1"/>
          </p:cNvGraphicFramePr>
          <p:nvPr>
            <p:extLst>
              <p:ext uri="{D42A27DB-BD31-4B8C-83A1-F6EECF244321}">
                <p14:modId xmlns:p14="http://schemas.microsoft.com/office/powerpoint/2010/main" val="3821435683"/>
              </p:ext>
            </p:extLst>
          </p:nvPr>
        </p:nvGraphicFramePr>
        <p:xfrm>
          <a:off x="6008216" y="768716"/>
          <a:ext cx="1117543" cy="692644"/>
        </p:xfrm>
        <a:graphic>
          <a:graphicData uri="http://schemas.openxmlformats.org/presentationml/2006/ole">
            <mc:AlternateContent xmlns:mc="http://schemas.openxmlformats.org/markup-compatibility/2006">
              <mc:Choice xmlns:v="urn:schemas-microsoft-com:vml" Requires="v">
                <p:oleObj r:id="rId3" imgW="672808" imgH="418918" progId="Equation.3">
                  <p:embed/>
                </p:oleObj>
              </mc:Choice>
              <mc:Fallback>
                <p:oleObj r:id="rId3" imgW="672808" imgH="418918"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8216" y="768716"/>
                        <a:ext cx="1117543" cy="692644"/>
                      </a:xfrm>
                      <a:prstGeom prst="rect">
                        <a:avLst/>
                      </a:prstGeom>
                      <a:noFill/>
                      <a:ln>
                        <a:noFill/>
                      </a:ln>
                    </p:spPr>
                  </p:pic>
                </p:oleObj>
              </mc:Fallback>
            </mc:AlternateContent>
          </a:graphicData>
        </a:graphic>
      </p:graphicFrame>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 name="对象 39"/>
          <p:cNvGraphicFramePr>
            <a:graphicFrameLocks noChangeAspect="1"/>
          </p:cNvGraphicFramePr>
          <p:nvPr>
            <p:extLst>
              <p:ext uri="{D42A27DB-BD31-4B8C-83A1-F6EECF244321}">
                <p14:modId xmlns:p14="http://schemas.microsoft.com/office/powerpoint/2010/main" val="277058572"/>
              </p:ext>
            </p:extLst>
          </p:nvPr>
        </p:nvGraphicFramePr>
        <p:xfrm>
          <a:off x="7880424" y="942499"/>
          <a:ext cx="796032" cy="298512"/>
        </p:xfrm>
        <a:graphic>
          <a:graphicData uri="http://schemas.openxmlformats.org/presentationml/2006/ole">
            <mc:AlternateContent xmlns:mc="http://schemas.openxmlformats.org/markup-compatibility/2006">
              <mc:Choice xmlns:v="urn:schemas-microsoft-com:vml" Requires="v">
                <p:oleObj name="公式" r:id="rId5" imgW="508000" imgH="190500" progId="Equation.3">
                  <p:embed/>
                </p:oleObj>
              </mc:Choice>
              <mc:Fallback>
                <p:oleObj name="公式" r:id="rId5" imgW="508000" imgH="19050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80424" y="942499"/>
                        <a:ext cx="796032" cy="298512"/>
                      </a:xfrm>
                      <a:prstGeom prst="rect">
                        <a:avLst/>
                      </a:prstGeom>
                      <a:noFill/>
                    </p:spPr>
                  </p:pic>
                </p:oleObj>
              </mc:Fallback>
            </mc:AlternateContent>
          </a:graphicData>
        </a:graphic>
      </p:graphicFrame>
      <p:sp>
        <p:nvSpPr>
          <p:cNvPr id="41" name="右箭头 40"/>
          <p:cNvSpPr/>
          <p:nvPr/>
        </p:nvSpPr>
        <p:spPr bwMode="auto">
          <a:xfrm>
            <a:off x="7232352" y="979912"/>
            <a:ext cx="538641" cy="223686"/>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4"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6" name="对象 45"/>
          <p:cNvGraphicFramePr>
            <a:graphicFrameLocks noChangeAspect="1"/>
          </p:cNvGraphicFramePr>
          <p:nvPr>
            <p:extLst>
              <p:ext uri="{D42A27DB-BD31-4B8C-83A1-F6EECF244321}">
                <p14:modId xmlns:p14="http://schemas.microsoft.com/office/powerpoint/2010/main" val="2833894674"/>
              </p:ext>
            </p:extLst>
          </p:nvPr>
        </p:nvGraphicFramePr>
        <p:xfrm>
          <a:off x="1763688" y="1416150"/>
          <a:ext cx="1948161" cy="413984"/>
        </p:xfrm>
        <a:graphic>
          <a:graphicData uri="http://schemas.openxmlformats.org/presentationml/2006/ole">
            <mc:AlternateContent xmlns:mc="http://schemas.openxmlformats.org/markup-compatibility/2006">
              <mc:Choice xmlns:v="urn:schemas-microsoft-com:vml" Requires="v">
                <p:oleObj name="公式" r:id="rId7" imgW="1015559" imgH="215806" progId="Equation.3">
                  <p:embed/>
                </p:oleObj>
              </mc:Choice>
              <mc:Fallback>
                <p:oleObj name="公式" r:id="rId7" imgW="1015559" imgH="215806"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3688" y="1416150"/>
                        <a:ext cx="1948161" cy="413984"/>
                      </a:xfrm>
                      <a:prstGeom prst="rect">
                        <a:avLst/>
                      </a:prstGeom>
                      <a:noFill/>
                    </p:spPr>
                  </p:pic>
                </p:oleObj>
              </mc:Fallback>
            </mc:AlternateContent>
          </a:graphicData>
        </a:graphic>
      </p:graphicFrame>
      <p:sp>
        <p:nvSpPr>
          <p:cNvPr id="48"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9" name="对象 48"/>
          <p:cNvGraphicFramePr>
            <a:graphicFrameLocks noChangeAspect="1"/>
          </p:cNvGraphicFramePr>
          <p:nvPr>
            <p:extLst>
              <p:ext uri="{D42A27DB-BD31-4B8C-83A1-F6EECF244321}">
                <p14:modId xmlns:p14="http://schemas.microsoft.com/office/powerpoint/2010/main" val="1741684115"/>
              </p:ext>
            </p:extLst>
          </p:nvPr>
        </p:nvGraphicFramePr>
        <p:xfrm>
          <a:off x="3818030" y="1419621"/>
          <a:ext cx="2626178" cy="720081"/>
        </p:xfrm>
        <a:graphic>
          <a:graphicData uri="http://schemas.openxmlformats.org/presentationml/2006/ole">
            <mc:AlternateContent xmlns:mc="http://schemas.openxmlformats.org/markup-compatibility/2006">
              <mc:Choice xmlns:v="urn:schemas-microsoft-com:vml" Requires="v">
                <p:oleObj name="公式" r:id="rId9" imgW="1574800" imgH="431800" progId="Equation.3">
                  <p:embed/>
                </p:oleObj>
              </mc:Choice>
              <mc:Fallback>
                <p:oleObj name="公式" r:id="rId9" imgW="1574800" imgH="431800" progId="Equation.3">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18030" y="1419621"/>
                        <a:ext cx="2626178" cy="720081"/>
                      </a:xfrm>
                      <a:prstGeom prst="rect">
                        <a:avLst/>
                      </a:prstGeom>
                      <a:noFill/>
                      <a:ln>
                        <a:solidFill>
                          <a:srgbClr val="C00000"/>
                        </a:solidFill>
                      </a:ln>
                    </p:spPr>
                  </p:pic>
                </p:oleObj>
              </mc:Fallback>
            </mc:AlternateContent>
          </a:graphicData>
        </a:graphic>
      </p:graphicFrame>
      <p:sp>
        <p:nvSpPr>
          <p:cNvPr id="57"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0" name="对象 59"/>
          <p:cNvGraphicFramePr>
            <a:graphicFrameLocks noChangeAspect="1"/>
          </p:cNvGraphicFramePr>
          <p:nvPr>
            <p:extLst>
              <p:ext uri="{D42A27DB-BD31-4B8C-83A1-F6EECF244321}">
                <p14:modId xmlns:p14="http://schemas.microsoft.com/office/powerpoint/2010/main" val="484583832"/>
              </p:ext>
            </p:extLst>
          </p:nvPr>
        </p:nvGraphicFramePr>
        <p:xfrm>
          <a:off x="6986594" y="1533904"/>
          <a:ext cx="1979734" cy="368774"/>
        </p:xfrm>
        <a:graphic>
          <a:graphicData uri="http://schemas.openxmlformats.org/presentationml/2006/ole">
            <mc:AlternateContent xmlns:mc="http://schemas.openxmlformats.org/markup-compatibility/2006">
              <mc:Choice xmlns:v="urn:schemas-microsoft-com:vml" Requires="v">
                <p:oleObj name="公式" r:id="rId11" imgW="1295400" imgH="241300" progId="Equation.3">
                  <p:embed/>
                </p:oleObj>
              </mc:Choice>
              <mc:Fallback>
                <p:oleObj name="公式" r:id="rId11" imgW="1295400" imgH="241300" progId="Equation.3">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86594" y="1533904"/>
                        <a:ext cx="1979734" cy="368774"/>
                      </a:xfrm>
                      <a:prstGeom prst="rect">
                        <a:avLst/>
                      </a:prstGeom>
                      <a:noFill/>
                    </p:spPr>
                  </p:pic>
                </p:oleObj>
              </mc:Fallback>
            </mc:AlternateContent>
          </a:graphicData>
        </a:graphic>
      </p:graphicFrame>
      <p:sp>
        <p:nvSpPr>
          <p:cNvPr id="63" name="右箭头 62"/>
          <p:cNvSpPr/>
          <p:nvPr/>
        </p:nvSpPr>
        <p:spPr bwMode="auto">
          <a:xfrm flipH="1">
            <a:off x="6444208" y="1606448"/>
            <a:ext cx="542386" cy="223686"/>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2" name="右弧形箭头 61"/>
          <p:cNvSpPr/>
          <p:nvPr/>
        </p:nvSpPr>
        <p:spPr bwMode="auto">
          <a:xfrm rot="5400000">
            <a:off x="3265087" y="1336847"/>
            <a:ext cx="237561" cy="1224137"/>
          </a:xfrm>
          <a:prstGeom prst="curvedLef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6256"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6257" name="对象 96256"/>
          <p:cNvGraphicFramePr>
            <a:graphicFrameLocks noChangeAspect="1"/>
          </p:cNvGraphicFramePr>
          <p:nvPr>
            <p:extLst>
              <p:ext uri="{D42A27DB-BD31-4B8C-83A1-F6EECF244321}">
                <p14:modId xmlns:p14="http://schemas.microsoft.com/office/powerpoint/2010/main" val="1732825652"/>
              </p:ext>
            </p:extLst>
          </p:nvPr>
        </p:nvGraphicFramePr>
        <p:xfrm>
          <a:off x="5918100" y="2636462"/>
          <a:ext cx="797301" cy="411510"/>
        </p:xfrm>
        <a:graphic>
          <a:graphicData uri="http://schemas.openxmlformats.org/presentationml/2006/ole">
            <mc:AlternateContent xmlns:mc="http://schemas.openxmlformats.org/markup-compatibility/2006">
              <mc:Choice xmlns:v="urn:schemas-microsoft-com:vml" Requires="v">
                <p:oleObj name="公式" r:id="rId13" imgW="393529" imgH="203112" progId="Equation.3">
                  <p:embed/>
                </p:oleObj>
              </mc:Choice>
              <mc:Fallback>
                <p:oleObj name="公式" r:id="rId13" imgW="393529" imgH="203112" progId="Equation.3">
                  <p:embed/>
                  <p:pic>
                    <p:nvPicPr>
                      <p:cNvPr id="0" name="Object 1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918100" y="2636462"/>
                        <a:ext cx="797301" cy="411510"/>
                      </a:xfrm>
                      <a:prstGeom prst="rect">
                        <a:avLst/>
                      </a:prstGeom>
                      <a:noFill/>
                    </p:spPr>
                  </p:pic>
                </p:oleObj>
              </mc:Fallback>
            </mc:AlternateContent>
          </a:graphicData>
        </a:graphic>
      </p:graphicFrame>
      <p:graphicFrame>
        <p:nvGraphicFramePr>
          <p:cNvPr id="96259" name="对象 96258"/>
          <p:cNvGraphicFramePr>
            <a:graphicFrameLocks noChangeAspect="1"/>
          </p:cNvGraphicFramePr>
          <p:nvPr>
            <p:extLst>
              <p:ext uri="{D42A27DB-BD31-4B8C-83A1-F6EECF244321}">
                <p14:modId xmlns:p14="http://schemas.microsoft.com/office/powerpoint/2010/main" val="2620266448"/>
              </p:ext>
            </p:extLst>
          </p:nvPr>
        </p:nvGraphicFramePr>
        <p:xfrm>
          <a:off x="1979712" y="2522539"/>
          <a:ext cx="3143622" cy="625275"/>
        </p:xfrm>
        <a:graphic>
          <a:graphicData uri="http://schemas.openxmlformats.org/presentationml/2006/ole">
            <mc:AlternateContent xmlns:mc="http://schemas.openxmlformats.org/markup-compatibility/2006">
              <mc:Choice xmlns:v="urn:schemas-microsoft-com:vml" Requires="v">
                <p:oleObj r:id="rId15" imgW="1866900" imgH="368300" progId="Equation.3">
                  <p:embed/>
                </p:oleObj>
              </mc:Choice>
              <mc:Fallback>
                <p:oleObj r:id="rId15" imgW="1866900" imgH="368300" progId="Equation.3">
                  <p:embed/>
                  <p:pic>
                    <p:nvPicPr>
                      <p:cNvPr id="0"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79712" y="2522539"/>
                        <a:ext cx="3143622" cy="625275"/>
                      </a:xfrm>
                      <a:prstGeom prst="rect">
                        <a:avLst/>
                      </a:prstGeom>
                      <a:noFill/>
                      <a:ln>
                        <a:noFill/>
                      </a:ln>
                    </p:spPr>
                  </p:pic>
                </p:oleObj>
              </mc:Fallback>
            </mc:AlternateContent>
          </a:graphicData>
        </a:graphic>
      </p:graphicFrame>
      <p:sp>
        <p:nvSpPr>
          <p:cNvPr id="68" name="右箭头 67"/>
          <p:cNvSpPr/>
          <p:nvPr/>
        </p:nvSpPr>
        <p:spPr bwMode="auto">
          <a:xfrm flipH="1">
            <a:off x="5220072" y="2730374"/>
            <a:ext cx="542386" cy="223686"/>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6260" name="上箭头 96259"/>
          <p:cNvSpPr/>
          <p:nvPr/>
        </p:nvSpPr>
        <p:spPr bwMode="auto">
          <a:xfrm>
            <a:off x="6156176" y="2139702"/>
            <a:ext cx="216024" cy="590672"/>
          </a:xfrm>
          <a:prstGeom prst="up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6261" name="Rectangle 2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6262" name="对象 96261"/>
          <p:cNvGraphicFramePr>
            <a:graphicFrameLocks noChangeAspect="1"/>
          </p:cNvGraphicFramePr>
          <p:nvPr>
            <p:extLst>
              <p:ext uri="{D42A27DB-BD31-4B8C-83A1-F6EECF244321}">
                <p14:modId xmlns:p14="http://schemas.microsoft.com/office/powerpoint/2010/main" val="2965364640"/>
              </p:ext>
            </p:extLst>
          </p:nvPr>
        </p:nvGraphicFramePr>
        <p:xfrm>
          <a:off x="3149056" y="4086344"/>
          <a:ext cx="1720914" cy="573638"/>
        </p:xfrm>
        <a:graphic>
          <a:graphicData uri="http://schemas.openxmlformats.org/presentationml/2006/ole">
            <mc:AlternateContent xmlns:mc="http://schemas.openxmlformats.org/markup-compatibility/2006">
              <mc:Choice xmlns:v="urn:schemas-microsoft-com:vml" Requires="v">
                <p:oleObj name="公式" r:id="rId17" imgW="1066337" imgH="355446" progId="Equation.3">
                  <p:embed/>
                </p:oleObj>
              </mc:Choice>
              <mc:Fallback>
                <p:oleObj name="公式" r:id="rId17" imgW="1066337" imgH="355446" progId="Equation.3">
                  <p:embed/>
                  <p:pic>
                    <p:nvPicPr>
                      <p:cNvPr id="0" name="Object 2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149056" y="4086344"/>
                        <a:ext cx="1720914" cy="573638"/>
                      </a:xfrm>
                      <a:prstGeom prst="rect">
                        <a:avLst/>
                      </a:prstGeom>
                      <a:noFill/>
                    </p:spPr>
                  </p:pic>
                </p:oleObj>
              </mc:Fallback>
            </mc:AlternateContent>
          </a:graphicData>
        </a:graphic>
      </p:graphicFrame>
    </p:spTree>
    <p:extLst>
      <p:ext uri="{BB962C8B-B14F-4D97-AF65-F5344CB8AC3E}">
        <p14:creationId xmlns:p14="http://schemas.microsoft.com/office/powerpoint/2010/main" val="337626161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288313" cy="2554545"/>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均值（无偏估计）：</a:t>
            </a:r>
            <a:r>
              <a:rPr lang="zh-CN" altLang="en-US" sz="2000" kern="0" dirty="0">
                <a:solidFill>
                  <a:srgbClr val="0093B0">
                    <a:lumMod val="50000"/>
                  </a:srgbClr>
                </a:solidFill>
                <a:latin typeface="Times New Roman" pitchFamily="18" charset="0"/>
                <a:ea typeface="微软雅黑"/>
                <a:cs typeface="Times New Roman" pitchFamily="18" charset="0"/>
              </a:rPr>
              <a:t>误码概率的</a:t>
            </a:r>
            <a:r>
              <a:rPr lang="en-US" altLang="zh-CN" sz="2000" kern="0" dirty="0">
                <a:solidFill>
                  <a:srgbClr val="0093B0">
                    <a:lumMod val="50000"/>
                  </a:srgbClr>
                </a:solidFill>
                <a:latin typeface="Times New Roman" pitchFamily="18" charset="0"/>
                <a:ea typeface="微软雅黑"/>
                <a:cs typeface="Times New Roman" pitchFamily="18" charset="0"/>
              </a:rPr>
              <a:t>MC</a:t>
            </a:r>
            <a:r>
              <a:rPr lang="zh-CN" altLang="en-US" sz="2000" kern="0" dirty="0">
                <a:solidFill>
                  <a:srgbClr val="0093B0">
                    <a:lumMod val="50000"/>
                  </a:srgbClr>
                </a:solidFill>
                <a:latin typeface="Times New Roman" pitchFamily="18" charset="0"/>
                <a:ea typeface="微软雅黑"/>
                <a:cs typeface="Times New Roman" pitchFamily="18" charset="0"/>
              </a:rPr>
              <a:t>估计器为</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20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方差：</a:t>
            </a:r>
          </a:p>
          <a:p>
            <a:pPr>
              <a:lnSpc>
                <a:spcPct val="150000"/>
              </a:lnSpc>
            </a:pPr>
            <a:r>
              <a:rPr lang="zh-CN" altLang="en-US" sz="2000" kern="0" dirty="0">
                <a:solidFill>
                  <a:schemeClr val="bg1">
                    <a:lumMod val="50000"/>
                  </a:schemeClr>
                </a:solidFill>
                <a:latin typeface="Times New Roman" pitchFamily="18" charset="0"/>
                <a:ea typeface="微软雅黑"/>
                <a:cs typeface="Times New Roman" pitchFamily="18" charset="0"/>
              </a:rPr>
              <a:t>       </a:t>
            </a:r>
            <a:r>
              <a:rPr lang="en-US" altLang="zh-CN" sz="2000" kern="0" dirty="0">
                <a:solidFill>
                  <a:schemeClr val="bg1">
                    <a:lumMod val="50000"/>
                  </a:schemeClr>
                </a:solidFill>
                <a:latin typeface="Times New Roman" pitchFamily="18" charset="0"/>
                <a:ea typeface="微软雅黑"/>
                <a:cs typeface="Times New Roman" pitchFamily="18" charset="0"/>
              </a:rPr>
              <a:t>3.</a:t>
            </a:r>
            <a:r>
              <a:rPr lang="zh-CN" altLang="en-US" sz="2000" kern="0" dirty="0">
                <a:solidFill>
                  <a:schemeClr val="bg1">
                    <a:lumMod val="50000"/>
                  </a:schemeClr>
                </a:solidFill>
                <a:latin typeface="Times New Roman" pitchFamily="18" charset="0"/>
                <a:ea typeface="微软雅黑"/>
                <a:cs typeface="Times New Roman" pitchFamily="18" charset="0"/>
              </a:rPr>
              <a:t>序贯估计情况</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a:lnSpc>
                <a:spcPct val="150000"/>
              </a:lnSpc>
            </a:pPr>
            <a:r>
              <a:rPr lang="zh-CN" altLang="en-US" sz="2000" kern="0" dirty="0">
                <a:solidFill>
                  <a:srgbClr val="0093B0">
                    <a:lumMod val="50000"/>
                  </a:srgbClr>
                </a:solidFill>
                <a:latin typeface="Times New Roman" pitchFamily="18" charset="0"/>
                <a:ea typeface="微软雅黑"/>
                <a:cs typeface="Times New Roman" pitchFamily="18" charset="0"/>
              </a:rPr>
              <a:t>       可以证明，对于序贯估计过程，其误码率估计器可以表示为</a:t>
            </a: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r>
              <a:rPr lang="zh-CN" altLang="en-US" sz="2000" kern="0" dirty="0">
                <a:solidFill>
                  <a:srgbClr val="0093B0">
                    <a:lumMod val="50000"/>
                  </a:srgbClr>
                </a:solidFill>
                <a:latin typeface="Times New Roman" pitchFamily="18" charset="0"/>
                <a:ea typeface="微软雅黑"/>
                <a:cs typeface="Times New Roman" pitchFamily="18" charset="0"/>
              </a:rPr>
              <a:t>       </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数字通信系统性能估计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估计器的均值和方差</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8"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28" name="对象 27"/>
          <p:cNvGraphicFramePr>
            <a:graphicFrameLocks noChangeAspect="1"/>
          </p:cNvGraphicFramePr>
          <p:nvPr>
            <p:extLst>
              <p:ext uri="{D42A27DB-BD31-4B8C-83A1-F6EECF244321}">
                <p14:modId xmlns:p14="http://schemas.microsoft.com/office/powerpoint/2010/main" val="908606658"/>
              </p:ext>
            </p:extLst>
          </p:nvPr>
        </p:nvGraphicFramePr>
        <p:xfrm>
          <a:off x="6008216" y="768716"/>
          <a:ext cx="1117543" cy="692644"/>
        </p:xfrm>
        <a:graphic>
          <a:graphicData uri="http://schemas.openxmlformats.org/presentationml/2006/ole">
            <mc:AlternateContent xmlns:mc="http://schemas.openxmlformats.org/markup-compatibility/2006">
              <mc:Choice xmlns:v="urn:schemas-microsoft-com:vml" Requires="v">
                <p:oleObj r:id="rId3" imgW="672808" imgH="418918" progId="Equation.3">
                  <p:embed/>
                </p:oleObj>
              </mc:Choice>
              <mc:Fallback>
                <p:oleObj r:id="rId3" imgW="672808" imgH="418918"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8216" y="768716"/>
                        <a:ext cx="1117543" cy="692644"/>
                      </a:xfrm>
                      <a:prstGeom prst="rect">
                        <a:avLst/>
                      </a:prstGeom>
                      <a:noFill/>
                      <a:ln>
                        <a:noFill/>
                      </a:ln>
                    </p:spPr>
                  </p:pic>
                </p:oleObj>
              </mc:Fallback>
            </mc:AlternateContent>
          </a:graphicData>
        </a:graphic>
      </p:graphicFrame>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40" name="对象 39"/>
          <p:cNvGraphicFramePr>
            <a:graphicFrameLocks noChangeAspect="1"/>
          </p:cNvGraphicFramePr>
          <p:nvPr>
            <p:extLst>
              <p:ext uri="{D42A27DB-BD31-4B8C-83A1-F6EECF244321}">
                <p14:modId xmlns:p14="http://schemas.microsoft.com/office/powerpoint/2010/main" val="3807389312"/>
              </p:ext>
            </p:extLst>
          </p:nvPr>
        </p:nvGraphicFramePr>
        <p:xfrm>
          <a:off x="7880424" y="942499"/>
          <a:ext cx="796032" cy="298512"/>
        </p:xfrm>
        <a:graphic>
          <a:graphicData uri="http://schemas.openxmlformats.org/presentationml/2006/ole">
            <mc:AlternateContent xmlns:mc="http://schemas.openxmlformats.org/markup-compatibility/2006">
              <mc:Choice xmlns:v="urn:schemas-microsoft-com:vml" Requires="v">
                <p:oleObj name="公式" r:id="rId5" imgW="508000" imgH="190500" progId="Equation.3">
                  <p:embed/>
                </p:oleObj>
              </mc:Choice>
              <mc:Fallback>
                <p:oleObj name="公式" r:id="rId5" imgW="508000" imgH="190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80424" y="942499"/>
                        <a:ext cx="796032" cy="298512"/>
                      </a:xfrm>
                      <a:prstGeom prst="rect">
                        <a:avLst/>
                      </a:prstGeom>
                      <a:noFill/>
                    </p:spPr>
                  </p:pic>
                </p:oleObj>
              </mc:Fallback>
            </mc:AlternateContent>
          </a:graphicData>
        </a:graphic>
      </p:graphicFrame>
      <p:sp>
        <p:nvSpPr>
          <p:cNvPr id="41" name="右箭头 40"/>
          <p:cNvSpPr/>
          <p:nvPr/>
        </p:nvSpPr>
        <p:spPr bwMode="auto">
          <a:xfrm>
            <a:off x="7232352" y="979912"/>
            <a:ext cx="538641" cy="223686"/>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
        <p:nvSpPr>
          <p:cNvPr id="44"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46" name="对象 45"/>
          <p:cNvGraphicFramePr>
            <a:graphicFrameLocks noChangeAspect="1"/>
          </p:cNvGraphicFramePr>
          <p:nvPr>
            <p:extLst>
              <p:ext uri="{D42A27DB-BD31-4B8C-83A1-F6EECF244321}">
                <p14:modId xmlns:p14="http://schemas.microsoft.com/office/powerpoint/2010/main" val="551751055"/>
              </p:ext>
            </p:extLst>
          </p:nvPr>
        </p:nvGraphicFramePr>
        <p:xfrm>
          <a:off x="1763688" y="1416150"/>
          <a:ext cx="1948161" cy="413984"/>
        </p:xfrm>
        <a:graphic>
          <a:graphicData uri="http://schemas.openxmlformats.org/presentationml/2006/ole">
            <mc:AlternateContent xmlns:mc="http://schemas.openxmlformats.org/markup-compatibility/2006">
              <mc:Choice xmlns:v="urn:schemas-microsoft-com:vml" Requires="v">
                <p:oleObj name="公式" r:id="rId7" imgW="1015559" imgH="215806" progId="Equation.3">
                  <p:embed/>
                </p:oleObj>
              </mc:Choice>
              <mc:Fallback>
                <p:oleObj name="公式" r:id="rId7" imgW="1015559" imgH="215806"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3688" y="1416150"/>
                        <a:ext cx="1948161" cy="413984"/>
                      </a:xfrm>
                      <a:prstGeom prst="rect">
                        <a:avLst/>
                      </a:prstGeom>
                      <a:noFill/>
                    </p:spPr>
                  </p:pic>
                </p:oleObj>
              </mc:Fallback>
            </mc:AlternateContent>
          </a:graphicData>
        </a:graphic>
      </p:graphicFrame>
      <p:sp>
        <p:nvSpPr>
          <p:cNvPr id="48"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49" name="对象 48"/>
          <p:cNvGraphicFramePr>
            <a:graphicFrameLocks noChangeAspect="1"/>
          </p:cNvGraphicFramePr>
          <p:nvPr>
            <p:extLst>
              <p:ext uri="{D42A27DB-BD31-4B8C-83A1-F6EECF244321}">
                <p14:modId xmlns:p14="http://schemas.microsoft.com/office/powerpoint/2010/main" val="1007861763"/>
              </p:ext>
            </p:extLst>
          </p:nvPr>
        </p:nvGraphicFramePr>
        <p:xfrm>
          <a:off x="3818030" y="1419621"/>
          <a:ext cx="2626178" cy="720081"/>
        </p:xfrm>
        <a:graphic>
          <a:graphicData uri="http://schemas.openxmlformats.org/presentationml/2006/ole">
            <mc:AlternateContent xmlns:mc="http://schemas.openxmlformats.org/markup-compatibility/2006">
              <mc:Choice xmlns:v="urn:schemas-microsoft-com:vml" Requires="v">
                <p:oleObj name="公式" r:id="rId9" imgW="1574800" imgH="431800" progId="Equation.3">
                  <p:embed/>
                </p:oleObj>
              </mc:Choice>
              <mc:Fallback>
                <p:oleObj name="公式" r:id="rId9" imgW="1574800" imgH="4318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18030" y="1419621"/>
                        <a:ext cx="2626178" cy="720081"/>
                      </a:xfrm>
                      <a:prstGeom prst="rect">
                        <a:avLst/>
                      </a:prstGeom>
                      <a:noFill/>
                      <a:ln>
                        <a:solidFill>
                          <a:srgbClr val="C00000"/>
                        </a:solidFill>
                      </a:ln>
                    </p:spPr>
                  </p:pic>
                </p:oleObj>
              </mc:Fallback>
            </mc:AlternateContent>
          </a:graphicData>
        </a:graphic>
      </p:graphicFrame>
      <p:sp>
        <p:nvSpPr>
          <p:cNvPr id="57"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60" name="对象 59"/>
          <p:cNvGraphicFramePr>
            <a:graphicFrameLocks noChangeAspect="1"/>
          </p:cNvGraphicFramePr>
          <p:nvPr>
            <p:extLst>
              <p:ext uri="{D42A27DB-BD31-4B8C-83A1-F6EECF244321}">
                <p14:modId xmlns:p14="http://schemas.microsoft.com/office/powerpoint/2010/main" val="561079537"/>
              </p:ext>
            </p:extLst>
          </p:nvPr>
        </p:nvGraphicFramePr>
        <p:xfrm>
          <a:off x="6986594" y="1533904"/>
          <a:ext cx="1979734" cy="368774"/>
        </p:xfrm>
        <a:graphic>
          <a:graphicData uri="http://schemas.openxmlformats.org/presentationml/2006/ole">
            <mc:AlternateContent xmlns:mc="http://schemas.openxmlformats.org/markup-compatibility/2006">
              <mc:Choice xmlns:v="urn:schemas-microsoft-com:vml" Requires="v">
                <p:oleObj name="公式" r:id="rId11" imgW="1295400" imgH="241300" progId="Equation.3">
                  <p:embed/>
                </p:oleObj>
              </mc:Choice>
              <mc:Fallback>
                <p:oleObj name="公式" r:id="rId11" imgW="1295400" imgH="241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86594" y="1533904"/>
                        <a:ext cx="1979734" cy="368774"/>
                      </a:xfrm>
                      <a:prstGeom prst="rect">
                        <a:avLst/>
                      </a:prstGeom>
                      <a:noFill/>
                    </p:spPr>
                  </p:pic>
                </p:oleObj>
              </mc:Fallback>
            </mc:AlternateContent>
          </a:graphicData>
        </a:graphic>
      </p:graphicFrame>
      <p:sp>
        <p:nvSpPr>
          <p:cNvPr id="63" name="右箭头 62"/>
          <p:cNvSpPr/>
          <p:nvPr/>
        </p:nvSpPr>
        <p:spPr bwMode="auto">
          <a:xfrm flipH="1">
            <a:off x="6444208" y="1606448"/>
            <a:ext cx="542386" cy="223686"/>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
        <p:nvSpPr>
          <p:cNvPr id="62" name="右弧形箭头 61"/>
          <p:cNvSpPr/>
          <p:nvPr/>
        </p:nvSpPr>
        <p:spPr bwMode="auto">
          <a:xfrm rot="5400000">
            <a:off x="3265087" y="1336847"/>
            <a:ext cx="237561" cy="1224137"/>
          </a:xfrm>
          <a:prstGeom prst="curvedLef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
        <p:nvSpPr>
          <p:cNvPr id="96256"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6261" name="Rectangle 2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1" name="对象 50"/>
          <p:cNvGraphicFramePr>
            <a:graphicFrameLocks noChangeAspect="1"/>
          </p:cNvGraphicFramePr>
          <p:nvPr>
            <p:extLst>
              <p:ext uri="{D42A27DB-BD31-4B8C-83A1-F6EECF244321}">
                <p14:modId xmlns:p14="http://schemas.microsoft.com/office/powerpoint/2010/main" val="2563085767"/>
              </p:ext>
            </p:extLst>
          </p:nvPr>
        </p:nvGraphicFramePr>
        <p:xfrm>
          <a:off x="7596336" y="2283718"/>
          <a:ext cx="900134" cy="586134"/>
        </p:xfrm>
        <a:graphic>
          <a:graphicData uri="http://schemas.openxmlformats.org/presentationml/2006/ole">
            <mc:AlternateContent xmlns:mc="http://schemas.openxmlformats.org/markup-compatibility/2006">
              <mc:Choice xmlns:v="urn:schemas-microsoft-com:vml" Requires="v">
                <p:oleObj name="公式" r:id="rId13" imgW="545626" imgH="355292" progId="Equation.3">
                  <p:embed/>
                </p:oleObj>
              </mc:Choice>
              <mc:Fallback>
                <p:oleObj name="公式" r:id="rId13" imgW="545626" imgH="355292" progId="Equation.3">
                  <p:embed/>
                  <p:pic>
                    <p:nvPicPr>
                      <p:cNvPr id="0" name="Object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596336" y="2283718"/>
                        <a:ext cx="900134" cy="586134"/>
                      </a:xfrm>
                      <a:prstGeom prst="rect">
                        <a:avLst/>
                      </a:prstGeom>
                      <a:noFill/>
                    </p:spPr>
                  </p:pic>
                </p:oleObj>
              </mc:Fallback>
            </mc:AlternateContent>
          </a:graphicData>
        </a:graphic>
      </p:graphicFrame>
      <p:sp>
        <p:nvSpPr>
          <p:cNvPr id="52"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3" name="对象 52"/>
          <p:cNvGraphicFramePr>
            <a:graphicFrameLocks noChangeAspect="1"/>
          </p:cNvGraphicFramePr>
          <p:nvPr>
            <p:extLst>
              <p:ext uri="{D42A27DB-BD31-4B8C-83A1-F6EECF244321}">
                <p14:modId xmlns:p14="http://schemas.microsoft.com/office/powerpoint/2010/main" val="3647254542"/>
              </p:ext>
            </p:extLst>
          </p:nvPr>
        </p:nvGraphicFramePr>
        <p:xfrm>
          <a:off x="1259632" y="2830655"/>
          <a:ext cx="2380938" cy="627534"/>
        </p:xfrm>
        <a:graphic>
          <a:graphicData uri="http://schemas.openxmlformats.org/presentationml/2006/ole">
            <mc:AlternateContent xmlns:mc="http://schemas.openxmlformats.org/markup-compatibility/2006">
              <mc:Choice xmlns:v="urn:schemas-microsoft-com:vml" Requires="v">
                <p:oleObj name="公式" r:id="rId15" imgW="1637589" imgH="431613" progId="Equation.3">
                  <p:embed/>
                </p:oleObj>
              </mc:Choice>
              <mc:Fallback>
                <p:oleObj name="公式" r:id="rId15" imgW="1637589" imgH="431613" progId="Equation.3">
                  <p:embed/>
                  <p:pic>
                    <p:nvPicPr>
                      <p:cNvPr id="0" name="Object 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59632" y="2830655"/>
                        <a:ext cx="2380938" cy="627534"/>
                      </a:xfrm>
                      <a:prstGeom prst="rect">
                        <a:avLst/>
                      </a:prstGeom>
                      <a:noFill/>
                    </p:spPr>
                  </p:pic>
                </p:oleObj>
              </mc:Fallback>
            </mc:AlternateContent>
          </a:graphicData>
        </a:graphic>
      </p:graphicFrame>
      <p:pic>
        <p:nvPicPr>
          <p:cNvPr id="97285" name="Picture 5"/>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524898" y="2797611"/>
            <a:ext cx="2600861" cy="627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右箭头 68"/>
          <p:cNvSpPr/>
          <p:nvPr/>
        </p:nvSpPr>
        <p:spPr bwMode="auto">
          <a:xfrm>
            <a:off x="3821848" y="2999535"/>
            <a:ext cx="538641" cy="223686"/>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
        <p:nvSpPr>
          <p:cNvPr id="55"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9" name="对象 58"/>
          <p:cNvGraphicFramePr>
            <a:graphicFrameLocks noChangeAspect="1"/>
          </p:cNvGraphicFramePr>
          <p:nvPr>
            <p:extLst>
              <p:ext uri="{D42A27DB-BD31-4B8C-83A1-F6EECF244321}">
                <p14:modId xmlns:p14="http://schemas.microsoft.com/office/powerpoint/2010/main" val="797362481"/>
              </p:ext>
            </p:extLst>
          </p:nvPr>
        </p:nvGraphicFramePr>
        <p:xfrm>
          <a:off x="5311659" y="3651870"/>
          <a:ext cx="3184811" cy="648072"/>
        </p:xfrm>
        <a:graphic>
          <a:graphicData uri="http://schemas.openxmlformats.org/presentationml/2006/ole">
            <mc:AlternateContent xmlns:mc="http://schemas.openxmlformats.org/markup-compatibility/2006">
              <mc:Choice xmlns:v="urn:schemas-microsoft-com:vml" Requires="v">
                <p:oleObj name="公式" r:id="rId18" imgW="2184400" imgH="444500" progId="Equation.3">
                  <p:embed/>
                </p:oleObj>
              </mc:Choice>
              <mc:Fallback>
                <p:oleObj name="公式" r:id="rId18" imgW="2184400" imgH="444500" progId="Equation.3">
                  <p:embed/>
                  <p:pic>
                    <p:nvPicPr>
                      <p:cNvPr id="0" name="Object 6"/>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311659" y="3651870"/>
                        <a:ext cx="3184811" cy="648072"/>
                      </a:xfrm>
                      <a:prstGeom prst="rect">
                        <a:avLst/>
                      </a:prstGeom>
                      <a:noFill/>
                    </p:spPr>
                  </p:pic>
                </p:oleObj>
              </mc:Fallback>
            </mc:AlternateContent>
          </a:graphicData>
        </a:graphic>
      </p:graphicFrame>
      <p:sp>
        <p:nvSpPr>
          <p:cNvPr id="61" name="下箭头 60"/>
          <p:cNvSpPr/>
          <p:nvPr/>
        </p:nvSpPr>
        <p:spPr bwMode="auto">
          <a:xfrm>
            <a:off x="7232352" y="3137695"/>
            <a:ext cx="216024" cy="640987"/>
          </a:xfrm>
          <a:prstGeom prst="down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4" name="矩形 63"/>
          <p:cNvSpPr/>
          <p:nvPr/>
        </p:nvSpPr>
        <p:spPr>
          <a:xfrm>
            <a:off x="395536" y="3363838"/>
            <a:ext cx="4572000" cy="1477328"/>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结论：</a:t>
            </a:r>
            <a:r>
              <a:rPr lang="zh-CN" altLang="en-US" sz="2000" kern="0" dirty="0">
                <a:solidFill>
                  <a:schemeClr val="bg1">
                    <a:lumMod val="50000"/>
                  </a:schemeClr>
                </a:solidFill>
                <a:latin typeface="Times New Roman" pitchFamily="18" charset="0"/>
                <a:ea typeface="微软雅黑"/>
                <a:cs typeface="Times New Roman" pitchFamily="18" charset="0"/>
              </a:rPr>
              <a:t>当仿真序列长度很长时，误码数量</a:t>
            </a:r>
            <a:r>
              <a:rPr lang="en-US" altLang="zh-CN" sz="2000" kern="0" dirty="0">
                <a:solidFill>
                  <a:schemeClr val="bg1">
                    <a:lumMod val="50000"/>
                  </a:schemeClr>
                </a:solidFill>
                <a:latin typeface="Times New Roman" pitchFamily="18" charset="0"/>
                <a:ea typeface="微软雅黑"/>
                <a:cs typeface="Times New Roman" pitchFamily="18" charset="0"/>
              </a:rPr>
              <a:t>n</a:t>
            </a:r>
            <a:r>
              <a:rPr lang="zh-CN" altLang="en-US" sz="2000" kern="0" dirty="0">
                <a:solidFill>
                  <a:schemeClr val="bg1">
                    <a:lumMod val="50000"/>
                  </a:schemeClr>
                </a:solidFill>
                <a:latin typeface="Times New Roman" pitchFamily="18" charset="0"/>
                <a:ea typeface="微软雅黑"/>
                <a:cs typeface="Times New Roman" pitchFamily="18" charset="0"/>
              </a:rPr>
              <a:t>也相应的增大，在这种情况下序贯估计和</a:t>
            </a:r>
            <a:r>
              <a:rPr lang="en-US" altLang="zh-CN" sz="2000" kern="0" dirty="0">
                <a:solidFill>
                  <a:schemeClr val="bg1">
                    <a:lumMod val="50000"/>
                  </a:schemeClr>
                </a:solidFill>
                <a:latin typeface="Times New Roman" pitchFamily="18" charset="0"/>
                <a:ea typeface="微软雅黑"/>
                <a:cs typeface="Times New Roman" pitchFamily="18" charset="0"/>
              </a:rPr>
              <a:t>MC</a:t>
            </a:r>
            <a:r>
              <a:rPr lang="zh-CN" altLang="en-US" sz="2000" kern="0" dirty="0">
                <a:solidFill>
                  <a:schemeClr val="bg1">
                    <a:lumMod val="50000"/>
                  </a:schemeClr>
                </a:solidFill>
                <a:latin typeface="Times New Roman" pitchFamily="18" charset="0"/>
                <a:ea typeface="微软雅黑"/>
                <a:cs typeface="Times New Roman" pitchFamily="18" charset="0"/>
              </a:rPr>
              <a:t>估计是等价。</a:t>
            </a:r>
          </a:p>
        </p:txBody>
      </p:sp>
    </p:spTree>
    <p:extLst>
      <p:ext uri="{BB962C8B-B14F-4D97-AF65-F5344CB8AC3E}">
        <p14:creationId xmlns:p14="http://schemas.microsoft.com/office/powerpoint/2010/main" val="47499413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2" y="2702097"/>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4" y="2758156"/>
            <a:ext cx="406094" cy="461665"/>
            <a:chOff x="5667375" y="791155"/>
            <a:chExt cx="594674"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3" cy="676049"/>
            </a:xfrm>
            <a:prstGeom prst="rect">
              <a:avLst/>
            </a:prstGeom>
            <a:noFill/>
          </p:spPr>
          <p:txBody>
            <a:bodyPr wrap="none" rtlCol="0">
              <a:spAutoFit/>
            </a:bodyPr>
            <a:lstStyle/>
            <a:p>
              <a:r>
                <a:rPr lang="en-US" altLang="zh-CN" sz="2400" b="1" dirty="0">
                  <a:solidFill>
                    <a:srgbClr val="205867"/>
                  </a:solidFill>
                  <a:latin typeface="微软雅黑"/>
                  <a:ea typeface="微软雅黑"/>
                </a:rPr>
                <a:t>8</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3" y="3278161"/>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4" y="3334221"/>
            <a:ext cx="406094" cy="461665"/>
            <a:chOff x="5667375" y="791156"/>
            <a:chExt cx="594674"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9</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3854225"/>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53915" y="3929329"/>
            <a:ext cx="502061" cy="410680"/>
            <a:chOff x="5622876" y="819046"/>
            <a:chExt cx="735206" cy="60139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622876" y="834527"/>
              <a:ext cx="735206" cy="585909"/>
            </a:xfrm>
            <a:prstGeom prst="rect">
              <a:avLst/>
            </a:prstGeom>
            <a:noFill/>
          </p:spPr>
          <p:txBody>
            <a:bodyPr wrap="none" rtlCol="0">
              <a:spAutoFit/>
            </a:bodyPr>
            <a:lstStyle/>
            <a:p>
              <a:r>
                <a:rPr lang="en-US" altLang="zh-CN" sz="2000" b="1" dirty="0">
                  <a:solidFill>
                    <a:srgbClr val="205867"/>
                  </a:solidFill>
                  <a:latin typeface="微软雅黑"/>
                  <a:ea typeface="微软雅黑"/>
                </a:rPr>
                <a:t>10</a:t>
              </a:r>
              <a:endParaRPr lang="zh-CN" altLang="en-US" sz="2000" b="1" dirty="0">
                <a:solidFill>
                  <a:srgbClr val="205867"/>
                </a:solidFill>
                <a:latin typeface="微软雅黑"/>
                <a:ea typeface="微软雅黑"/>
              </a:endParaRPr>
            </a:p>
          </p:txBody>
        </p:sp>
      </p:grpSp>
      <p:sp>
        <p:nvSpPr>
          <p:cNvPr id="54" name="Freeform 10"/>
          <p:cNvSpPr>
            <a:spLocks noChangeAspect="1"/>
          </p:cNvSpPr>
          <p:nvPr/>
        </p:nvSpPr>
        <p:spPr bwMode="auto">
          <a:xfrm>
            <a:off x="3779912" y="2126038"/>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4" y="2182098"/>
            <a:ext cx="406094" cy="461665"/>
            <a:chOff x="5667375" y="791156"/>
            <a:chExt cx="594674"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7</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572000" y="2744483"/>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尾部外推法</a:t>
            </a:r>
          </a:p>
        </p:txBody>
      </p:sp>
      <p:sp>
        <p:nvSpPr>
          <p:cNvPr id="59" name="TextBox 58"/>
          <p:cNvSpPr txBox="1">
            <a:spLocks noChangeAspect="1"/>
          </p:cNvSpPr>
          <p:nvPr/>
        </p:nvSpPr>
        <p:spPr>
          <a:xfrm>
            <a:off x="4587179" y="3320547"/>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重要事件采样法</a:t>
            </a:r>
          </a:p>
        </p:txBody>
      </p:sp>
      <p:sp>
        <p:nvSpPr>
          <p:cNvPr id="60" name="TextBox 59"/>
          <p:cNvSpPr txBox="1">
            <a:spLocks noChangeAspect="1"/>
          </p:cNvSpPr>
          <p:nvPr/>
        </p:nvSpPr>
        <p:spPr>
          <a:xfrm>
            <a:off x="4587179" y="3896611"/>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性能的目测工具</a:t>
            </a:r>
          </a:p>
        </p:txBody>
      </p:sp>
      <p:sp>
        <p:nvSpPr>
          <p:cNvPr id="61" name="TextBox 60"/>
          <p:cNvSpPr txBox="1">
            <a:spLocks noChangeAspect="1"/>
          </p:cNvSpPr>
          <p:nvPr/>
        </p:nvSpPr>
        <p:spPr>
          <a:xfrm>
            <a:off x="4587180" y="2126033"/>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数字通信系统性能估计</a:t>
            </a:r>
          </a:p>
        </p:txBody>
      </p:sp>
      <p:sp>
        <p:nvSpPr>
          <p:cNvPr id="4" name="矩形 3"/>
          <p:cNvSpPr/>
          <p:nvPr/>
        </p:nvSpPr>
        <p:spPr>
          <a:xfrm>
            <a:off x="683569" y="627534"/>
            <a:ext cx="7488830" cy="523220"/>
          </a:xfrm>
          <a:prstGeom prst="rect">
            <a:avLst/>
          </a:prstGeom>
        </p:spPr>
        <p:txBody>
          <a:bodyPr wrap="square">
            <a:spAutoFit/>
          </a:bodyPr>
          <a:lstStyle/>
          <a:p>
            <a:pPr algn="ctr"/>
            <a:r>
              <a:rPr lang="zh-CN" altLang="en-US" sz="2800" dirty="0">
                <a:solidFill>
                  <a:srgbClr val="C00000"/>
                </a:solidFill>
                <a:latin typeface="微软雅黑"/>
                <a:ea typeface="微软雅黑"/>
              </a:rPr>
              <a:t>第三专题（</a:t>
            </a:r>
            <a:r>
              <a:rPr lang="en-US" altLang="zh-CN" sz="2800" dirty="0">
                <a:solidFill>
                  <a:srgbClr val="C00000"/>
                </a:solidFill>
                <a:latin typeface="微软雅黑"/>
                <a:ea typeface="微软雅黑"/>
              </a:rPr>
              <a:t>2</a:t>
            </a:r>
            <a:r>
              <a:rPr lang="zh-CN" altLang="en-US" sz="2800" dirty="0">
                <a:solidFill>
                  <a:srgbClr val="C00000"/>
                </a:solidFill>
                <a:latin typeface="微软雅黑"/>
                <a:ea typeface="微软雅黑"/>
              </a:rPr>
              <a:t>）通信仿真中的参数与性能估计</a:t>
            </a: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568" y="1347974"/>
            <a:ext cx="2276527" cy="3240000"/>
          </a:xfrm>
          <a:prstGeom prst="rect">
            <a:avLst/>
          </a:prstGeom>
        </p:spPr>
      </p:pic>
      <p:sp>
        <p:nvSpPr>
          <p:cNvPr id="29" name="Freeform 10"/>
          <p:cNvSpPr>
            <a:spLocks noChangeAspect="1"/>
          </p:cNvSpPr>
          <p:nvPr/>
        </p:nvSpPr>
        <p:spPr bwMode="auto">
          <a:xfrm>
            <a:off x="3779912" y="1549974"/>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30" name="组合 29"/>
          <p:cNvGrpSpPr>
            <a:grpSpLocks noChangeAspect="1"/>
          </p:cNvGrpSpPr>
          <p:nvPr/>
        </p:nvGrpSpPr>
        <p:grpSpPr>
          <a:xfrm>
            <a:off x="3884304" y="1606034"/>
            <a:ext cx="406094" cy="461665"/>
            <a:chOff x="5667375" y="791156"/>
            <a:chExt cx="594674" cy="676050"/>
          </a:xfrm>
        </p:grpSpPr>
        <p:sp>
          <p:nvSpPr>
            <p:cNvPr id="31"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33" name="TextBox 32"/>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6</a:t>
              </a:r>
              <a:endParaRPr lang="zh-CN" altLang="en-US" sz="2400" b="1" dirty="0">
                <a:solidFill>
                  <a:srgbClr val="205867"/>
                </a:solidFill>
                <a:latin typeface="微软雅黑"/>
                <a:ea typeface="微软雅黑"/>
              </a:endParaRPr>
            </a:p>
          </p:txBody>
        </p:sp>
      </p:grpSp>
      <p:sp>
        <p:nvSpPr>
          <p:cNvPr id="34" name="TextBox 33"/>
          <p:cNvSpPr txBox="1">
            <a:spLocks noChangeAspect="1"/>
          </p:cNvSpPr>
          <p:nvPr/>
        </p:nvSpPr>
        <p:spPr>
          <a:xfrm>
            <a:off x="4587180" y="1549969"/>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模拟通信系统性能估计</a:t>
            </a:r>
          </a:p>
        </p:txBody>
      </p:sp>
      <p:pic>
        <p:nvPicPr>
          <p:cNvPr id="32" name="Picture 24" descr="06_icon_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800000">
            <a:off x="7934895" y="2334245"/>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13352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771550"/>
            <a:ext cx="4032449" cy="2862322"/>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仿真原理</a:t>
            </a:r>
            <a:r>
              <a:rPr lang="zh-CN" altLang="en-US" sz="2000" kern="0" dirty="0">
                <a:solidFill>
                  <a:srgbClr val="0093B0">
                    <a:lumMod val="50000"/>
                  </a:srgbClr>
                </a:solidFill>
                <a:latin typeface="微软雅黑"/>
                <a:ea typeface="微软雅黑"/>
              </a:rPr>
              <a:t>：</a:t>
            </a:r>
            <a:r>
              <a:rPr lang="en-US" altLang="zh-CN" sz="2000" kern="0" dirty="0">
                <a:solidFill>
                  <a:srgbClr val="0093B0">
                    <a:lumMod val="50000"/>
                  </a:srgbClr>
                </a:solidFill>
                <a:latin typeface="微软雅黑"/>
                <a:ea typeface="微软雅黑"/>
              </a:rPr>
              <a:t>MC</a:t>
            </a:r>
            <a:r>
              <a:rPr lang="zh-CN" altLang="en-US" sz="2000" kern="0" dirty="0">
                <a:solidFill>
                  <a:srgbClr val="0093B0">
                    <a:lumMod val="50000"/>
                  </a:srgbClr>
                </a:solidFill>
                <a:latin typeface="微软雅黑"/>
                <a:ea typeface="微软雅黑"/>
              </a:rPr>
              <a:t>仿真实验实际上是随机信号参数和系统性能估计过程，目的就是采用适当方法，对性能和参数进行估计。</a:t>
            </a: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问题</a:t>
            </a:r>
            <a:r>
              <a:rPr lang="zh-CN" altLang="en-US" sz="2000" kern="0" dirty="0">
                <a:solidFill>
                  <a:srgbClr val="0093B0">
                    <a:lumMod val="50000"/>
                  </a:srgbClr>
                </a:solidFill>
                <a:latin typeface="微软雅黑"/>
                <a:ea typeface="微软雅黑"/>
              </a:rPr>
              <a:t>：在一个有限时间段内观测</a:t>
            </a:r>
            <a:r>
              <a:rPr lang="en-US" altLang="zh-CN" sz="2000" kern="0" dirty="0">
                <a:solidFill>
                  <a:srgbClr val="0093B0">
                    <a:lumMod val="50000"/>
                  </a:srgbClr>
                </a:solidFill>
                <a:latin typeface="微软雅黑"/>
                <a:ea typeface="微软雅黑"/>
              </a:rPr>
              <a:t>Y(t)</a:t>
            </a:r>
            <a:r>
              <a:rPr lang="zh-CN" altLang="en-US" sz="2000" kern="0" dirty="0">
                <a:solidFill>
                  <a:srgbClr val="0093B0">
                    <a:lumMod val="50000"/>
                  </a:srgbClr>
                </a:solidFill>
                <a:latin typeface="微软雅黑"/>
                <a:ea typeface="微软雅黑"/>
              </a:rPr>
              <a:t>可以得到</a:t>
            </a: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仿真估计的基本概念</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理论背景</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2932626148"/>
              </p:ext>
            </p:extLst>
          </p:nvPr>
        </p:nvGraphicFramePr>
        <p:xfrm>
          <a:off x="1475655" y="3633872"/>
          <a:ext cx="2105641" cy="666070"/>
        </p:xfrm>
        <a:graphic>
          <a:graphicData uri="http://schemas.openxmlformats.org/presentationml/2006/ole">
            <mc:AlternateContent xmlns:mc="http://schemas.openxmlformats.org/markup-compatibility/2006">
              <mc:Choice xmlns:v="urn:schemas-microsoft-com:vml" Requires="v">
                <p:oleObj name="公式" r:id="rId3" imgW="1244600" imgH="393700" progId="Equation.3">
                  <p:embed/>
                </p:oleObj>
              </mc:Choice>
              <mc:Fallback>
                <p:oleObj name="公式" r:id="rId3" imgW="1244600" imgH="3937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5" y="3633872"/>
                        <a:ext cx="2105641" cy="666070"/>
                      </a:xfrm>
                      <a:prstGeom prst="rect">
                        <a:avLst/>
                      </a:prstGeom>
                      <a:noFill/>
                    </p:spPr>
                  </p:pic>
                </p:oleObj>
              </mc:Fallback>
            </mc:AlternateContent>
          </a:graphicData>
        </a:graphic>
      </p:graphicFrame>
      <p:sp>
        <p:nvSpPr>
          <p:cNvPr id="9" name="矩形 8"/>
          <p:cNvSpPr/>
          <p:nvPr/>
        </p:nvSpPr>
        <p:spPr>
          <a:xfrm>
            <a:off x="4860031" y="771550"/>
            <a:ext cx="4032449" cy="3785652"/>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处理</a:t>
            </a:r>
            <a:r>
              <a:rPr lang="zh-CN" altLang="en-US" sz="2000" kern="0" dirty="0">
                <a:solidFill>
                  <a:srgbClr val="0093B0">
                    <a:lumMod val="50000"/>
                  </a:srgbClr>
                </a:solidFill>
                <a:latin typeface="微软雅黑"/>
                <a:ea typeface="微软雅黑"/>
              </a:rPr>
              <a:t>：仿真处理的多为离散时间的采样值。</a:t>
            </a: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endParaRPr lang="en-US" altLang="zh-CN" sz="2000" kern="0" dirty="0">
              <a:solidFill>
                <a:srgbClr val="0093B0">
                  <a:lumMod val="50000"/>
                </a:srgbClr>
              </a:solidFill>
              <a:latin typeface="微软雅黑"/>
              <a:ea typeface="微软雅黑"/>
            </a:endParaRPr>
          </a:p>
          <a:p>
            <a:pPr>
              <a:lnSpc>
                <a:spcPct val="150000"/>
              </a:lnSpc>
            </a:pPr>
            <a:r>
              <a:rPr lang="zh-CN" altLang="en-US" sz="2000" kern="0" dirty="0">
                <a:solidFill>
                  <a:srgbClr val="0093B0">
                    <a:lumMod val="50000"/>
                  </a:srgbClr>
                </a:solidFill>
                <a:latin typeface="微软雅黑"/>
                <a:ea typeface="微软雅黑"/>
              </a:rPr>
              <a:t>      假设估计参数或性能指标，可以表示成为</a:t>
            </a:r>
            <a:endParaRPr lang="en-US" altLang="zh-CN" sz="2000" kern="0" dirty="0">
              <a:solidFill>
                <a:srgbClr val="0093B0">
                  <a:lumMod val="50000"/>
                </a:srgbClr>
              </a:solidFill>
              <a:latin typeface="微软雅黑"/>
              <a:ea typeface="微软雅黑"/>
            </a:endParaRPr>
          </a:p>
          <a:p>
            <a:pPr>
              <a:lnSpc>
                <a:spcPct val="150000"/>
              </a:lnSpc>
            </a:pPr>
            <a:r>
              <a:rPr lang="zh-CN" altLang="en-US" sz="2000" kern="0" dirty="0">
                <a:solidFill>
                  <a:srgbClr val="0093B0">
                    <a:lumMod val="50000"/>
                  </a:srgbClr>
                </a:solidFill>
                <a:latin typeface="微软雅黑"/>
                <a:ea typeface="微软雅黑"/>
              </a:rPr>
              <a:t>      上式就被称为关于</a:t>
            </a:r>
            <a:r>
              <a:rPr lang="en-US" altLang="zh-CN" sz="2000" i="1" kern="0" dirty="0">
                <a:solidFill>
                  <a:srgbClr val="0093B0">
                    <a:lumMod val="50000"/>
                  </a:srgbClr>
                </a:solidFill>
                <a:latin typeface="Times New Roman" pitchFamily="18" charset="0"/>
                <a:ea typeface="微软雅黑"/>
                <a:cs typeface="Times New Roman" pitchFamily="18" charset="0"/>
              </a:rPr>
              <a:t>Q</a:t>
            </a:r>
            <a:r>
              <a:rPr lang="zh-CN" altLang="en-US" sz="2000" kern="0" dirty="0">
                <a:solidFill>
                  <a:srgbClr val="0093B0">
                    <a:lumMod val="50000"/>
                  </a:srgbClr>
                </a:solidFill>
                <a:latin typeface="微软雅黑"/>
                <a:ea typeface="微软雅黑"/>
              </a:rPr>
              <a:t>的估计器，关键是需要获得一个好的估计器。</a:t>
            </a:r>
            <a:endParaRPr lang="en-US" altLang="zh-CN" sz="2000" kern="0" dirty="0">
              <a:solidFill>
                <a:srgbClr val="0093B0">
                  <a:lumMod val="50000"/>
                </a:srgbClr>
              </a:solidFill>
              <a:latin typeface="微软雅黑"/>
              <a:ea typeface="微软雅黑"/>
            </a:endParaRPr>
          </a:p>
          <a:p>
            <a:pPr>
              <a:lnSpc>
                <a:spcPct val="150000"/>
              </a:lnSpc>
            </a:pPr>
            <a:r>
              <a:rPr lang="en-US" altLang="zh-CN" sz="2000" kern="0" dirty="0">
                <a:solidFill>
                  <a:srgbClr val="0093B0">
                    <a:lumMod val="50000"/>
                  </a:srgbClr>
                </a:solidFill>
                <a:latin typeface="微软雅黑"/>
                <a:ea typeface="微软雅黑"/>
              </a:rPr>
              <a:t>       </a:t>
            </a:r>
            <a:r>
              <a:rPr lang="zh-CN" altLang="en-US" sz="2000" kern="0" dirty="0">
                <a:solidFill>
                  <a:srgbClr val="0093B0">
                    <a:lumMod val="50000"/>
                  </a:srgbClr>
                </a:solidFill>
                <a:latin typeface="微软雅黑"/>
                <a:ea typeface="微软雅黑"/>
              </a:rPr>
              <a:t>具体分析见例题</a:t>
            </a:r>
            <a:r>
              <a:rPr lang="en-US" altLang="zh-CN" sz="2000" kern="0" dirty="0">
                <a:solidFill>
                  <a:srgbClr val="0093B0">
                    <a:lumMod val="50000"/>
                  </a:srgbClr>
                </a:solidFill>
                <a:latin typeface="微软雅黑"/>
                <a:ea typeface="微软雅黑"/>
              </a:rPr>
              <a:t>7-1</a:t>
            </a:r>
          </a:p>
        </p:txBody>
      </p:sp>
      <p:graphicFrame>
        <p:nvGraphicFramePr>
          <p:cNvPr id="4" name="对象 3"/>
          <p:cNvGraphicFramePr>
            <a:graphicFrameLocks noChangeAspect="1"/>
          </p:cNvGraphicFramePr>
          <p:nvPr>
            <p:extLst>
              <p:ext uri="{D42A27DB-BD31-4B8C-83A1-F6EECF244321}">
                <p14:modId xmlns:p14="http://schemas.microsoft.com/office/powerpoint/2010/main" val="98869518"/>
              </p:ext>
            </p:extLst>
          </p:nvPr>
        </p:nvGraphicFramePr>
        <p:xfrm>
          <a:off x="5760131" y="1779663"/>
          <a:ext cx="2232248" cy="335454"/>
        </p:xfrm>
        <a:graphic>
          <a:graphicData uri="http://schemas.openxmlformats.org/presentationml/2006/ole">
            <mc:AlternateContent xmlns:mc="http://schemas.openxmlformats.org/markup-compatibility/2006">
              <mc:Choice xmlns:v="urn:schemas-microsoft-com:vml" Requires="v">
                <p:oleObj name="公式" r:id="rId5" imgW="1269449" imgH="190417" progId="Equation.3">
                  <p:embed/>
                </p:oleObj>
              </mc:Choice>
              <mc:Fallback>
                <p:oleObj name="公式" r:id="rId5" imgW="1269449" imgH="190417" progId="Equation.3">
                  <p:embed/>
                  <p:pic>
                    <p:nvPicPr>
                      <p:cNvPr id="0" name="对象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60131" y="1779663"/>
                        <a:ext cx="2232248" cy="335454"/>
                      </a:xfrm>
                      <a:prstGeom prst="rect">
                        <a:avLst/>
                      </a:prstGeom>
                      <a:noFill/>
                      <a:ln>
                        <a:noFill/>
                      </a:ln>
                    </p:spPr>
                  </p:pic>
                </p:oleObj>
              </mc:Fallback>
            </mc:AlternateContent>
          </a:graphicData>
        </a:graphic>
      </p:graphicFrame>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874404491"/>
              </p:ext>
            </p:extLst>
          </p:nvPr>
        </p:nvGraphicFramePr>
        <p:xfrm>
          <a:off x="6516216" y="2681301"/>
          <a:ext cx="936104" cy="410972"/>
        </p:xfrm>
        <a:graphic>
          <a:graphicData uri="http://schemas.openxmlformats.org/presentationml/2006/ole">
            <mc:AlternateContent xmlns:mc="http://schemas.openxmlformats.org/markup-compatibility/2006">
              <mc:Choice xmlns:v="urn:schemas-microsoft-com:vml" Requires="v">
                <p:oleObj name="公式" r:id="rId7" imgW="520700" imgH="228600" progId="Equation.3">
                  <p:embed/>
                </p:oleObj>
              </mc:Choice>
              <mc:Fallback>
                <p:oleObj name="公式" r:id="rId7" imgW="520700" imgH="228600"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16216" y="2681301"/>
                        <a:ext cx="936104" cy="410972"/>
                      </a:xfrm>
                      <a:prstGeom prst="rect">
                        <a:avLst/>
                      </a:prstGeom>
                      <a:noFill/>
                    </p:spPr>
                  </p:pic>
                </p:oleObj>
              </mc:Fallback>
            </mc:AlternateContent>
          </a:graphicData>
        </a:graphic>
      </p:graphicFrame>
    </p:spTree>
    <p:extLst>
      <p:ext uri="{BB962C8B-B14F-4D97-AF65-F5344CB8AC3E}">
        <p14:creationId xmlns:p14="http://schemas.microsoft.com/office/powerpoint/2010/main" val="157239024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432329" cy="3477875"/>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定义：</a:t>
            </a:r>
            <a:r>
              <a:rPr lang="zh-CN" altLang="en-US" sz="2000" kern="0" dirty="0">
                <a:solidFill>
                  <a:srgbClr val="0093B0">
                    <a:lumMod val="50000"/>
                  </a:srgbClr>
                </a:solidFill>
                <a:latin typeface="Times New Roman" pitchFamily="18" charset="0"/>
                <a:ea typeface="微软雅黑"/>
                <a:cs typeface="Times New Roman" pitchFamily="18" charset="0"/>
              </a:rPr>
              <a:t>利用现有的观测或计算数据，合理地推断区间之外的情况。对于误码率估计来讲，就是指在高误码率条件下采集数据，进而以较小的运算量得到低误码率情况下的误码率估计值。</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假设：</a:t>
            </a:r>
            <a:r>
              <a:rPr lang="zh-CN" altLang="en-US" sz="2000" kern="0" dirty="0">
                <a:solidFill>
                  <a:schemeClr val="bg1">
                    <a:lumMod val="50000"/>
                  </a:schemeClr>
                </a:solidFill>
                <a:latin typeface="Times New Roman" pitchFamily="18" charset="0"/>
                <a:ea typeface="微软雅黑"/>
                <a:cs typeface="Times New Roman" pitchFamily="18" charset="0"/>
              </a:rPr>
              <a:t>判决器输入波形概率密度函数的尾部区域服从广义指数分布</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200000"/>
              </a:lnSpc>
              <a:buFont typeface="Wingdings" pitchFamily="2" charset="2"/>
              <a:buChar char="p"/>
            </a:pPr>
            <a:endParaRPr lang="en-US" altLang="zh-CN" sz="2000" kern="0" dirty="0">
              <a:solidFill>
                <a:schemeClr val="bg1">
                  <a:lumMod val="50000"/>
                </a:schemeClr>
              </a:solidFill>
              <a:latin typeface="Times New Roman" pitchFamily="18" charset="0"/>
              <a:ea typeface="微软雅黑"/>
              <a:cs typeface="Times New Roman" pitchFamily="18" charset="0"/>
            </a:endParaRPr>
          </a:p>
          <a:p>
            <a:pPr>
              <a:lnSpc>
                <a:spcPct val="150000"/>
              </a:lnSpc>
            </a:pPr>
            <a:r>
              <a:rPr lang="zh-CN" altLang="en-US" sz="2000" kern="0" dirty="0">
                <a:solidFill>
                  <a:schemeClr val="bg1">
                    <a:lumMod val="50000"/>
                  </a:schemeClr>
                </a:solidFill>
                <a:latin typeface="Times New Roman" pitchFamily="18" charset="0"/>
                <a:ea typeface="微软雅黑"/>
                <a:cs typeface="Times New Roman" pitchFamily="18" charset="0"/>
              </a:rPr>
              <a:t>       对于</a:t>
            </a:r>
            <a:r>
              <a:rPr lang="zh-CN" altLang="en-US" sz="2000" kern="0" dirty="0">
                <a:solidFill>
                  <a:srgbClr val="0093B0">
                    <a:lumMod val="50000"/>
                  </a:srgbClr>
                </a:solidFill>
                <a:latin typeface="Times New Roman" pitchFamily="18" charset="0"/>
                <a:ea typeface="微软雅黑"/>
                <a:cs typeface="Times New Roman" pitchFamily="18" charset="0"/>
              </a:rPr>
              <a:t>传输的码元是“</a:t>
            </a:r>
            <a:r>
              <a:rPr lang="en-US" altLang="zh-CN" sz="2000" kern="0" dirty="0">
                <a:solidFill>
                  <a:srgbClr val="0093B0">
                    <a:lumMod val="50000"/>
                  </a:srgbClr>
                </a:solidFill>
                <a:latin typeface="Times New Roman" pitchFamily="18" charset="0"/>
                <a:ea typeface="微软雅黑"/>
                <a:cs typeface="Times New Roman" pitchFamily="18" charset="0"/>
              </a:rPr>
              <a:t>0</a:t>
            </a:r>
            <a:r>
              <a:rPr lang="zh-CN" altLang="en-US" sz="2000" kern="0" dirty="0">
                <a:solidFill>
                  <a:srgbClr val="0093B0">
                    <a:lumMod val="50000"/>
                  </a:srgbClr>
                </a:solidFill>
                <a:latin typeface="Times New Roman" pitchFamily="18" charset="0"/>
                <a:ea typeface="微软雅黑"/>
                <a:cs typeface="Times New Roman" pitchFamily="18" charset="0"/>
              </a:rPr>
              <a:t>”的情况，误码率为</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chemeClr val="bg1">
                  <a:lumMod val="50000"/>
                </a:scheme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尾部外推法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估计器形式</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28" name="对象 27"/>
          <p:cNvGraphicFramePr>
            <a:graphicFrameLocks noChangeAspect="1"/>
          </p:cNvGraphicFramePr>
          <p:nvPr>
            <p:extLst>
              <p:ext uri="{D42A27DB-BD31-4B8C-83A1-F6EECF244321}">
                <p14:modId xmlns:p14="http://schemas.microsoft.com/office/powerpoint/2010/main" val="2872552441"/>
              </p:ext>
            </p:extLst>
          </p:nvPr>
        </p:nvGraphicFramePr>
        <p:xfrm>
          <a:off x="2267744" y="2571750"/>
          <a:ext cx="4032448" cy="749364"/>
        </p:xfrm>
        <a:graphic>
          <a:graphicData uri="http://schemas.openxmlformats.org/presentationml/2006/ole">
            <mc:AlternateContent xmlns:mc="http://schemas.openxmlformats.org/markup-compatibility/2006">
              <mc:Choice xmlns:v="urn:schemas-microsoft-com:vml" Requires="v">
                <p:oleObj r:id="rId3" imgW="2667000" imgH="495300" progId="Equation.3">
                  <p:embed/>
                </p:oleObj>
              </mc:Choice>
              <mc:Fallback>
                <p:oleObj r:id="rId3" imgW="2667000" imgH="4953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7744" y="2571750"/>
                        <a:ext cx="4032448" cy="749364"/>
                      </a:xfrm>
                      <a:prstGeom prst="rect">
                        <a:avLst/>
                      </a:prstGeom>
                      <a:noFill/>
                      <a:ln>
                        <a:noFill/>
                      </a:ln>
                    </p:spPr>
                  </p:pic>
                </p:oleObj>
              </mc:Fallback>
            </mc:AlternateContent>
          </a:graphicData>
        </a:graphic>
      </p:graphicFrame>
      <p:sp>
        <p:nvSpPr>
          <p:cNvPr id="4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4" name="对象 43"/>
          <p:cNvGraphicFramePr>
            <a:graphicFrameLocks noChangeAspect="1"/>
          </p:cNvGraphicFramePr>
          <p:nvPr>
            <p:extLst>
              <p:ext uri="{D42A27DB-BD31-4B8C-83A1-F6EECF244321}">
                <p14:modId xmlns:p14="http://schemas.microsoft.com/office/powerpoint/2010/main" val="2241660681"/>
              </p:ext>
            </p:extLst>
          </p:nvPr>
        </p:nvGraphicFramePr>
        <p:xfrm>
          <a:off x="5652120" y="3268401"/>
          <a:ext cx="1582455" cy="527485"/>
        </p:xfrm>
        <a:graphic>
          <a:graphicData uri="http://schemas.openxmlformats.org/presentationml/2006/ole">
            <mc:AlternateContent xmlns:mc="http://schemas.openxmlformats.org/markup-compatibility/2006">
              <mc:Choice xmlns:v="urn:schemas-microsoft-com:vml" Requires="v">
                <p:oleObj name="公式" r:id="rId5" imgW="1028254" imgH="342751" progId="Equation.3">
                  <p:embed/>
                </p:oleObj>
              </mc:Choice>
              <mc:Fallback>
                <p:oleObj name="公式" r:id="rId5" imgW="1028254" imgH="342751"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52120" y="3268401"/>
                        <a:ext cx="1582455" cy="527485"/>
                      </a:xfrm>
                      <a:prstGeom prst="rect">
                        <a:avLst/>
                      </a:prstGeom>
                      <a:noFill/>
                    </p:spPr>
                  </p:pic>
                </p:oleObj>
              </mc:Fallback>
            </mc:AlternateContent>
          </a:graphicData>
        </a:graphic>
      </p:graphicFrame>
      <p:sp>
        <p:nvSpPr>
          <p:cNvPr id="4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1" name="对象 50"/>
          <p:cNvGraphicFramePr>
            <a:graphicFrameLocks noChangeAspect="1"/>
          </p:cNvGraphicFramePr>
          <p:nvPr>
            <p:extLst>
              <p:ext uri="{D42A27DB-BD31-4B8C-83A1-F6EECF244321}">
                <p14:modId xmlns:p14="http://schemas.microsoft.com/office/powerpoint/2010/main" val="2706581827"/>
              </p:ext>
            </p:extLst>
          </p:nvPr>
        </p:nvGraphicFramePr>
        <p:xfrm>
          <a:off x="2843808" y="3867894"/>
          <a:ext cx="4320480" cy="597301"/>
        </p:xfrm>
        <a:graphic>
          <a:graphicData uri="http://schemas.openxmlformats.org/presentationml/2006/ole">
            <mc:AlternateContent xmlns:mc="http://schemas.openxmlformats.org/markup-compatibility/2006">
              <mc:Choice xmlns:v="urn:schemas-microsoft-com:vml" Requires="v">
                <p:oleObj name="公式" r:id="rId7" imgW="2755900" imgH="381000" progId="Equation.3">
                  <p:embed/>
                </p:oleObj>
              </mc:Choice>
              <mc:Fallback>
                <p:oleObj name="公式" r:id="rId7" imgW="2755900" imgH="381000"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43808" y="3867894"/>
                        <a:ext cx="4320480" cy="597301"/>
                      </a:xfrm>
                      <a:prstGeom prst="rect">
                        <a:avLst/>
                      </a:prstGeom>
                      <a:noFill/>
                    </p:spPr>
                  </p:pic>
                </p:oleObj>
              </mc:Fallback>
            </mc:AlternateContent>
          </a:graphicData>
        </a:graphic>
      </p:graphicFrame>
      <p:sp>
        <p:nvSpPr>
          <p:cNvPr id="52" name="右弧形箭头 51"/>
          <p:cNvSpPr/>
          <p:nvPr/>
        </p:nvSpPr>
        <p:spPr bwMode="auto">
          <a:xfrm>
            <a:off x="7234575" y="3450488"/>
            <a:ext cx="360040" cy="834812"/>
          </a:xfrm>
          <a:prstGeom prst="curvedLef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3" name="矩形 52"/>
          <p:cNvSpPr/>
          <p:nvPr/>
        </p:nvSpPr>
        <p:spPr>
          <a:xfrm>
            <a:off x="7743975" y="3667839"/>
            <a:ext cx="1107996" cy="369332"/>
          </a:xfrm>
          <a:prstGeom prst="rect">
            <a:avLst/>
          </a:prstGeom>
        </p:spPr>
        <p:txBody>
          <a:bodyPr wrap="none">
            <a:spAutoFit/>
          </a:bodyPr>
          <a:lstStyle/>
          <a:p>
            <a:r>
              <a:rPr lang="zh-CN" altLang="en-US" dirty="0">
                <a:latin typeface="+mn-ea"/>
                <a:ea typeface="+mn-ea"/>
              </a:rPr>
              <a:t>变量代换</a:t>
            </a:r>
          </a:p>
        </p:txBody>
      </p:sp>
    </p:spTree>
    <p:extLst>
      <p:ext uri="{BB962C8B-B14F-4D97-AF65-F5344CB8AC3E}">
        <p14:creationId xmlns:p14="http://schemas.microsoft.com/office/powerpoint/2010/main" val="109329410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432329" cy="3939540"/>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函数处理：</a:t>
            </a:r>
            <a:r>
              <a:rPr lang="en-US" altLang="zh-CN" sz="2000" kern="0" dirty="0">
                <a:solidFill>
                  <a:schemeClr val="bg1">
                    <a:lumMod val="50000"/>
                  </a:schemeClr>
                </a:solidFill>
                <a:latin typeface="Times New Roman" pitchFamily="18" charset="0"/>
                <a:ea typeface="微软雅黑"/>
                <a:cs typeface="Times New Roman" pitchFamily="18" charset="0"/>
              </a:rPr>
              <a:t>1.</a:t>
            </a:r>
            <a:r>
              <a:rPr lang="zh-CN" altLang="en-US" sz="2000" kern="0" dirty="0">
                <a:solidFill>
                  <a:schemeClr val="bg1">
                    <a:lumMod val="50000"/>
                  </a:schemeClr>
                </a:solidFill>
                <a:latin typeface="Times New Roman" pitchFamily="18" charset="0"/>
                <a:ea typeface="微软雅黑"/>
                <a:cs typeface="Times New Roman" pitchFamily="18" charset="0"/>
              </a:rPr>
              <a:t>概率密度函数</a:t>
            </a:r>
            <a:r>
              <a:rPr lang="zh-CN" altLang="en-US" sz="2000" kern="0" dirty="0">
                <a:solidFill>
                  <a:srgbClr val="0093B0">
                    <a:lumMod val="50000"/>
                  </a:srgbClr>
                </a:solidFill>
                <a:latin typeface="Times New Roman" pitchFamily="18" charset="0"/>
                <a:ea typeface="微软雅黑"/>
                <a:cs typeface="Times New Roman" pitchFamily="18" charset="0"/>
              </a:rPr>
              <a:t>右移</a:t>
            </a:r>
            <a:r>
              <a:rPr lang="en-US" altLang="zh-CN" sz="2000" i="1" kern="0" dirty="0">
                <a:solidFill>
                  <a:srgbClr val="0093B0">
                    <a:lumMod val="50000"/>
                  </a:srgbClr>
                </a:solidFill>
                <a:latin typeface="Times New Roman" pitchFamily="18" charset="0"/>
                <a:ea typeface="微软雅黑"/>
                <a:cs typeface="Times New Roman" pitchFamily="18" charset="0"/>
              </a:rPr>
              <a:t>μ</a:t>
            </a:r>
            <a:r>
              <a:rPr lang="zh-CN" altLang="en-US" sz="2000" kern="0" dirty="0">
                <a:solidFill>
                  <a:srgbClr val="0093B0">
                    <a:lumMod val="50000"/>
                  </a:srgbClr>
                </a:solidFill>
                <a:latin typeface="Times New Roman" pitchFamily="18" charset="0"/>
                <a:ea typeface="微软雅黑"/>
                <a:cs typeface="Times New Roman" pitchFamily="18" charset="0"/>
              </a:rPr>
              <a:t>个单位，阴影面积不变。</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buFont typeface="Wingdings" pitchFamily="2" charset="2"/>
              <a:buChar char="p"/>
            </a:pP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r>
              <a:rPr lang="en-US" altLang="zh-CN" sz="2000" kern="0" dirty="0">
                <a:solidFill>
                  <a:schemeClr val="bg1">
                    <a:lumMod val="50000"/>
                  </a:schemeClr>
                </a:solidFill>
                <a:latin typeface="Times New Roman" pitchFamily="18" charset="0"/>
                <a:ea typeface="微软雅黑"/>
                <a:cs typeface="Times New Roman" pitchFamily="18" charset="0"/>
              </a:rPr>
              <a:t>       2.</a:t>
            </a:r>
            <a:r>
              <a:rPr lang="zh-CN" altLang="en-US" sz="2000" kern="0" dirty="0">
                <a:solidFill>
                  <a:schemeClr val="bg1">
                    <a:lumMod val="50000"/>
                  </a:schemeClr>
                </a:solidFill>
                <a:latin typeface="Times New Roman" pitchFamily="18" charset="0"/>
                <a:ea typeface="微软雅黑"/>
                <a:cs typeface="Times New Roman" pitchFamily="18" charset="0"/>
              </a:rPr>
              <a:t> </a:t>
            </a:r>
            <a:r>
              <a:rPr lang="en-US" altLang="zh-CN" sz="2000" kern="0" dirty="0">
                <a:solidFill>
                  <a:schemeClr val="bg1">
                    <a:lumMod val="50000"/>
                  </a:schemeClr>
                </a:solidFill>
                <a:latin typeface="Times New Roman" pitchFamily="18" charset="0"/>
                <a:ea typeface="微软雅黑"/>
                <a:cs typeface="Times New Roman" pitchFamily="18" charset="0"/>
              </a:rPr>
              <a:t>V</a:t>
            </a:r>
            <a:r>
              <a:rPr lang="zh-CN" altLang="en-US" sz="2000" kern="0" dirty="0">
                <a:solidFill>
                  <a:schemeClr val="bg1">
                    <a:lumMod val="50000"/>
                  </a:schemeClr>
                </a:solidFill>
                <a:latin typeface="Times New Roman" pitchFamily="18" charset="0"/>
                <a:ea typeface="微软雅黑"/>
                <a:cs typeface="Times New Roman" pitchFamily="18" charset="0"/>
              </a:rPr>
              <a:t>取值应当是足够大的，这时式（</a:t>
            </a:r>
            <a:r>
              <a:rPr lang="en-US" altLang="zh-CN" sz="2000" kern="0" dirty="0">
                <a:solidFill>
                  <a:schemeClr val="bg1">
                    <a:lumMod val="50000"/>
                  </a:schemeClr>
                </a:solidFill>
                <a:latin typeface="Times New Roman" pitchFamily="18" charset="0"/>
                <a:ea typeface="微软雅黑"/>
                <a:cs typeface="Times New Roman" pitchFamily="18" charset="0"/>
              </a:rPr>
              <a:t>7-174</a:t>
            </a:r>
            <a:r>
              <a:rPr lang="zh-CN" altLang="en-US" sz="2000" kern="0" dirty="0">
                <a:solidFill>
                  <a:schemeClr val="bg1">
                    <a:lumMod val="50000"/>
                  </a:schemeClr>
                </a:solidFill>
                <a:latin typeface="Times New Roman" pitchFamily="18" charset="0"/>
                <a:ea typeface="微软雅黑"/>
                <a:cs typeface="Times New Roman" pitchFamily="18" charset="0"/>
              </a:rPr>
              <a:t>）可简化为</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250000"/>
              </a:lnSpc>
              <a:buFont typeface="Wingdings" pitchFamily="2" charset="2"/>
              <a:buChar char="p"/>
            </a:pP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结论</a:t>
            </a:r>
            <a:r>
              <a:rPr lang="zh-CN" altLang="en-US" sz="2000" kern="0" dirty="0">
                <a:solidFill>
                  <a:schemeClr val="bg1">
                    <a:lumMod val="50000"/>
                  </a:schemeClr>
                </a:solidFill>
                <a:latin typeface="Times New Roman" pitchFamily="18" charset="0"/>
                <a:ea typeface="微软雅黑"/>
                <a:cs typeface="Times New Roman" pitchFamily="18" charset="0"/>
              </a:rPr>
              <a:t>：误码率的双对数函数与                  近似成线性关系。</a:t>
            </a:r>
            <a:endParaRPr lang="en-US" altLang="zh-CN" sz="2000" kern="0" dirty="0">
              <a:solidFill>
                <a:srgbClr val="C00000"/>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尾部外推法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估计器形式</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 name="对象 39"/>
          <p:cNvGraphicFramePr>
            <a:graphicFrameLocks noChangeAspect="1"/>
          </p:cNvGraphicFramePr>
          <p:nvPr>
            <p:extLst>
              <p:ext uri="{D42A27DB-BD31-4B8C-83A1-F6EECF244321}">
                <p14:modId xmlns:p14="http://schemas.microsoft.com/office/powerpoint/2010/main" val="2667966602"/>
              </p:ext>
            </p:extLst>
          </p:nvPr>
        </p:nvGraphicFramePr>
        <p:xfrm>
          <a:off x="814227" y="1131590"/>
          <a:ext cx="7580159" cy="1872208"/>
        </p:xfrm>
        <a:graphic>
          <a:graphicData uri="http://schemas.openxmlformats.org/presentationml/2006/ole">
            <mc:AlternateContent xmlns:mc="http://schemas.openxmlformats.org/markup-compatibility/2006">
              <mc:Choice xmlns:v="urn:schemas-microsoft-com:vml" Requires="v">
                <p:oleObj name="Visio" r:id="rId3" imgW="5470372" imgH="1349280" progId="Visio.Drawing.11">
                  <p:embed/>
                </p:oleObj>
              </mc:Choice>
              <mc:Fallback>
                <p:oleObj name="Visio" r:id="rId3" imgW="5470372" imgH="134928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4227" y="1131590"/>
                        <a:ext cx="7580159" cy="1872208"/>
                      </a:xfrm>
                      <a:prstGeom prst="rect">
                        <a:avLst/>
                      </a:prstGeom>
                      <a:noFill/>
                    </p:spPr>
                  </p:pic>
                </p:oleObj>
              </mc:Fallback>
            </mc:AlternateContent>
          </a:graphicData>
        </a:graphic>
      </p:graphicFrame>
      <p:sp>
        <p:nvSpPr>
          <p:cNvPr id="4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9" name="对象 48"/>
          <p:cNvGraphicFramePr>
            <a:graphicFrameLocks noChangeAspect="1"/>
          </p:cNvGraphicFramePr>
          <p:nvPr>
            <p:extLst>
              <p:ext uri="{D42A27DB-BD31-4B8C-83A1-F6EECF244321}">
                <p14:modId xmlns:p14="http://schemas.microsoft.com/office/powerpoint/2010/main" val="2106416579"/>
              </p:ext>
            </p:extLst>
          </p:nvPr>
        </p:nvGraphicFramePr>
        <p:xfrm>
          <a:off x="1054215" y="3461788"/>
          <a:ext cx="3563473" cy="720080"/>
        </p:xfrm>
        <a:graphic>
          <a:graphicData uri="http://schemas.openxmlformats.org/presentationml/2006/ole">
            <mc:AlternateContent xmlns:mc="http://schemas.openxmlformats.org/markup-compatibility/2006">
              <mc:Choice xmlns:v="urn:schemas-microsoft-com:vml" Requires="v">
                <p:oleObj name="公式" r:id="rId5" imgW="2451100" imgH="495300" progId="Equation.3">
                  <p:embed/>
                </p:oleObj>
              </mc:Choice>
              <mc:Fallback>
                <p:oleObj name="公式" r:id="rId5" imgW="2451100" imgH="4953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4215" y="3461788"/>
                        <a:ext cx="3563473" cy="720080"/>
                      </a:xfrm>
                      <a:prstGeom prst="rect">
                        <a:avLst/>
                      </a:prstGeom>
                      <a:noFill/>
                    </p:spPr>
                  </p:pic>
                </p:oleObj>
              </mc:Fallback>
            </mc:AlternateContent>
          </a:graphicData>
        </a:graphic>
      </p:graphicFrame>
      <p:sp>
        <p:nvSpPr>
          <p:cNvPr id="5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5" name="对象 54"/>
          <p:cNvGraphicFramePr>
            <a:graphicFrameLocks noChangeAspect="1"/>
          </p:cNvGraphicFramePr>
          <p:nvPr>
            <p:extLst>
              <p:ext uri="{D42A27DB-BD31-4B8C-83A1-F6EECF244321}">
                <p14:modId xmlns:p14="http://schemas.microsoft.com/office/powerpoint/2010/main" val="1598679775"/>
              </p:ext>
            </p:extLst>
          </p:nvPr>
        </p:nvGraphicFramePr>
        <p:xfrm>
          <a:off x="5508104" y="3653795"/>
          <a:ext cx="2240249" cy="360040"/>
        </p:xfrm>
        <a:graphic>
          <a:graphicData uri="http://schemas.openxmlformats.org/presentationml/2006/ole">
            <mc:AlternateContent xmlns:mc="http://schemas.openxmlformats.org/markup-compatibility/2006">
              <mc:Choice xmlns:v="urn:schemas-microsoft-com:vml" Requires="v">
                <p:oleObj name="公式" r:id="rId7" imgW="1422400" imgH="228600" progId="Equation.3">
                  <p:embed/>
                </p:oleObj>
              </mc:Choice>
              <mc:Fallback>
                <p:oleObj name="公式" r:id="rId7" imgW="1422400" imgH="228600"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08104" y="3653795"/>
                        <a:ext cx="2240249" cy="360040"/>
                      </a:xfrm>
                      <a:prstGeom prst="rect">
                        <a:avLst/>
                      </a:prstGeom>
                      <a:noFill/>
                    </p:spPr>
                  </p:pic>
                </p:oleObj>
              </mc:Fallback>
            </mc:AlternateContent>
          </a:graphicData>
        </a:graphic>
      </p:graphicFrame>
      <p:sp>
        <p:nvSpPr>
          <p:cNvPr id="57" name="右箭头 56"/>
          <p:cNvSpPr/>
          <p:nvPr/>
        </p:nvSpPr>
        <p:spPr bwMode="auto">
          <a:xfrm>
            <a:off x="4716016" y="3727313"/>
            <a:ext cx="685771" cy="242316"/>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8"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9" name="对象 58"/>
          <p:cNvGraphicFramePr>
            <a:graphicFrameLocks noChangeAspect="1"/>
          </p:cNvGraphicFramePr>
          <p:nvPr>
            <p:extLst>
              <p:ext uri="{D42A27DB-BD31-4B8C-83A1-F6EECF244321}">
                <p14:modId xmlns:p14="http://schemas.microsoft.com/office/powerpoint/2010/main" val="584118460"/>
              </p:ext>
            </p:extLst>
          </p:nvPr>
        </p:nvGraphicFramePr>
        <p:xfrm>
          <a:off x="4333949" y="4245293"/>
          <a:ext cx="940104" cy="360040"/>
        </p:xfrm>
        <a:graphic>
          <a:graphicData uri="http://schemas.openxmlformats.org/presentationml/2006/ole">
            <mc:AlternateContent xmlns:mc="http://schemas.openxmlformats.org/markup-compatibility/2006">
              <mc:Choice xmlns:v="urn:schemas-microsoft-com:vml" Requires="v">
                <p:oleObj name="公式" r:id="rId9" imgW="596900" imgH="228600" progId="Equation.3">
                  <p:embed/>
                </p:oleObj>
              </mc:Choice>
              <mc:Fallback>
                <p:oleObj name="公式" r:id="rId9" imgW="596900" imgH="228600" progId="Equation.3">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33949" y="4245293"/>
                        <a:ext cx="940104" cy="360040"/>
                      </a:xfrm>
                      <a:prstGeom prst="rect">
                        <a:avLst/>
                      </a:prstGeom>
                      <a:noFill/>
                    </p:spPr>
                  </p:pic>
                </p:oleObj>
              </mc:Fallback>
            </mc:AlternateContent>
          </a:graphicData>
        </a:graphic>
      </p:graphicFrame>
    </p:spTree>
    <p:extLst>
      <p:ext uri="{BB962C8B-B14F-4D97-AF65-F5344CB8AC3E}">
        <p14:creationId xmlns:p14="http://schemas.microsoft.com/office/powerpoint/2010/main" val="244879116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432329" cy="3785652"/>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处理方案</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buFont typeface="Wingdings" pitchFamily="2" charset="2"/>
              <a:buChar char="p"/>
            </a:pP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a:t>
            </a:r>
            <a:r>
              <a:rPr lang="zh-CN" altLang="en-US" sz="2000" kern="0" dirty="0">
                <a:solidFill>
                  <a:srgbClr val="0093B0">
                    <a:lumMod val="50000"/>
                  </a:srgbClr>
                </a:solidFill>
                <a:latin typeface="Times New Roman" pitchFamily="18" charset="0"/>
                <a:ea typeface="微软雅黑"/>
                <a:cs typeface="Times New Roman" pitchFamily="18" charset="0"/>
              </a:rPr>
              <a:t> 这时给出了三个伪门限</a:t>
            </a:r>
            <a:r>
              <a:rPr lang="en-US" altLang="zh-CN" sz="2000" kern="0" dirty="0">
                <a:solidFill>
                  <a:srgbClr val="0093B0">
                    <a:lumMod val="50000"/>
                  </a:srgbClr>
                </a:solidFill>
                <a:latin typeface="Times New Roman" pitchFamily="18" charset="0"/>
                <a:ea typeface="微软雅黑"/>
                <a:cs typeface="Times New Roman" pitchFamily="18" charset="0"/>
              </a:rPr>
              <a:t>V</a:t>
            </a:r>
            <a:r>
              <a:rPr lang="en-US" altLang="zh-CN" sz="2000" kern="0" baseline="-25000" dirty="0">
                <a:solidFill>
                  <a:srgbClr val="0093B0">
                    <a:lumMod val="50000"/>
                  </a:srgbClr>
                </a:solidFill>
                <a:latin typeface="Times New Roman" pitchFamily="18" charset="0"/>
                <a:ea typeface="微软雅黑"/>
                <a:cs typeface="Times New Roman" pitchFamily="18" charset="0"/>
              </a:rPr>
              <a:t>1</a:t>
            </a:r>
            <a:r>
              <a:rPr lang="zh-CN" altLang="en-US" sz="2000" kern="0" dirty="0">
                <a:solidFill>
                  <a:srgbClr val="0093B0">
                    <a:lumMod val="50000"/>
                  </a:srgbClr>
                </a:solidFill>
                <a:latin typeface="Times New Roman" pitchFamily="18" charset="0"/>
                <a:ea typeface="微软雅黑"/>
                <a:cs typeface="Times New Roman" pitchFamily="18" charset="0"/>
              </a:rPr>
              <a:t>、</a:t>
            </a:r>
            <a:r>
              <a:rPr lang="en-US" altLang="zh-CN" sz="2000" kern="0" dirty="0">
                <a:solidFill>
                  <a:srgbClr val="0093B0">
                    <a:lumMod val="50000"/>
                  </a:srgbClr>
                </a:solidFill>
                <a:latin typeface="Times New Roman" pitchFamily="18" charset="0"/>
                <a:ea typeface="微软雅黑"/>
                <a:cs typeface="Times New Roman" pitchFamily="18" charset="0"/>
              </a:rPr>
              <a:t>V</a:t>
            </a:r>
            <a:r>
              <a:rPr lang="en-US" altLang="zh-CN" sz="2000" kern="0" baseline="-25000" dirty="0">
                <a:solidFill>
                  <a:srgbClr val="0093B0">
                    <a:lumMod val="50000"/>
                  </a:srgbClr>
                </a:solidFill>
                <a:latin typeface="Times New Roman" pitchFamily="18" charset="0"/>
                <a:ea typeface="微软雅黑"/>
                <a:cs typeface="Times New Roman" pitchFamily="18" charset="0"/>
              </a:rPr>
              <a:t>2</a:t>
            </a:r>
            <a:r>
              <a:rPr lang="zh-CN" altLang="en-US" sz="2000" kern="0" dirty="0">
                <a:solidFill>
                  <a:srgbClr val="0093B0">
                    <a:lumMod val="50000"/>
                  </a:srgbClr>
                </a:solidFill>
                <a:latin typeface="Times New Roman" pitchFamily="18" charset="0"/>
                <a:ea typeface="微软雅黑"/>
                <a:cs typeface="Times New Roman" pitchFamily="18" charset="0"/>
              </a:rPr>
              <a:t>和</a:t>
            </a:r>
            <a:r>
              <a:rPr lang="en-US" altLang="zh-CN" sz="2000" kern="0" dirty="0">
                <a:solidFill>
                  <a:srgbClr val="0093B0">
                    <a:lumMod val="50000"/>
                  </a:srgbClr>
                </a:solidFill>
                <a:latin typeface="Times New Roman" pitchFamily="18" charset="0"/>
                <a:ea typeface="微软雅黑"/>
                <a:cs typeface="Times New Roman" pitchFamily="18" charset="0"/>
              </a:rPr>
              <a:t>V</a:t>
            </a:r>
            <a:r>
              <a:rPr lang="en-US" altLang="zh-CN" sz="2000" kern="0" baseline="-25000" dirty="0">
                <a:solidFill>
                  <a:srgbClr val="0093B0">
                    <a:lumMod val="50000"/>
                  </a:srgbClr>
                </a:solidFill>
                <a:latin typeface="Times New Roman" pitchFamily="18" charset="0"/>
                <a:ea typeface="微软雅黑"/>
                <a:cs typeface="Times New Roman" pitchFamily="18" charset="0"/>
              </a:rPr>
              <a:t>3</a:t>
            </a:r>
            <a:r>
              <a:rPr lang="zh-CN" altLang="en-US" sz="2000" kern="0" dirty="0">
                <a:solidFill>
                  <a:srgbClr val="0093B0">
                    <a:lumMod val="50000"/>
                  </a:srgbClr>
                </a:solidFill>
                <a:latin typeface="Times New Roman" pitchFamily="18" charset="0"/>
                <a:ea typeface="微软雅黑"/>
                <a:cs typeface="Times New Roman" pitchFamily="18" charset="0"/>
              </a:rPr>
              <a:t>的情况，利用</a:t>
            </a: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r>
              <a:rPr lang="zh-CN" altLang="en-US" sz="2000" kern="0" dirty="0">
                <a:solidFill>
                  <a:srgbClr val="0093B0">
                    <a:lumMod val="50000"/>
                  </a:srgbClr>
                </a:solidFill>
                <a:latin typeface="Times New Roman" pitchFamily="18" charset="0"/>
                <a:ea typeface="微软雅黑"/>
                <a:cs typeface="Times New Roman" pitchFamily="18" charset="0"/>
              </a:rPr>
              <a:t>就可以计算出</a:t>
            </a:r>
            <a:r>
              <a:rPr lang="en-US" altLang="zh-CN" sz="2000" kern="0" dirty="0">
                <a:solidFill>
                  <a:srgbClr val="0093B0">
                    <a:lumMod val="50000"/>
                  </a:srgbClr>
                </a:solidFill>
                <a:latin typeface="Times New Roman" pitchFamily="18" charset="0"/>
                <a:ea typeface="微软雅黑"/>
                <a:cs typeface="Times New Roman" pitchFamily="18" charset="0"/>
              </a:rPr>
              <a:t>v</a:t>
            </a:r>
            <a:r>
              <a:rPr lang="zh-CN" altLang="en-US" sz="2000" kern="0" dirty="0">
                <a:solidFill>
                  <a:srgbClr val="0093B0">
                    <a:lumMod val="50000"/>
                  </a:srgbClr>
                </a:solidFill>
                <a:latin typeface="Times New Roman" pitchFamily="18" charset="0"/>
                <a:ea typeface="微软雅黑"/>
                <a:cs typeface="Times New Roman" pitchFamily="18" charset="0"/>
              </a:rPr>
              <a:t>对应的误码率。</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0093B0">
                    <a:lumMod val="50000"/>
                  </a:srgbClr>
                </a:solidFill>
                <a:latin typeface="Times New Roman" pitchFamily="18" charset="0"/>
                <a:ea typeface="微软雅黑"/>
                <a:cs typeface="Times New Roman" pitchFamily="18" charset="0"/>
              </a:rPr>
              <a:t>具体计算方法：设                                                        建立</a:t>
            </a: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200000"/>
              </a:lnSpc>
            </a:pPr>
            <a:r>
              <a:rPr lang="zh-CN" altLang="en-US" sz="2000" kern="0" dirty="0">
                <a:solidFill>
                  <a:srgbClr val="0093B0">
                    <a:lumMod val="50000"/>
                  </a:srgbClr>
                </a:solidFill>
                <a:latin typeface="Times New Roman" pitchFamily="18" charset="0"/>
                <a:ea typeface="微软雅黑"/>
                <a:cs typeface="Times New Roman" pitchFamily="18" charset="0"/>
              </a:rPr>
              <a:t>       经化简可得</a:t>
            </a:r>
            <a:endParaRPr lang="en-US" altLang="zh-CN" sz="2000" kern="0" dirty="0">
              <a:solidFill>
                <a:srgbClr val="C00000"/>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尾部外推法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估计器形式</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40" name="对象 39"/>
          <p:cNvGraphicFramePr>
            <a:graphicFrameLocks noChangeAspect="1"/>
          </p:cNvGraphicFramePr>
          <p:nvPr>
            <p:extLst>
              <p:ext uri="{D42A27DB-BD31-4B8C-83A1-F6EECF244321}">
                <p14:modId xmlns:p14="http://schemas.microsoft.com/office/powerpoint/2010/main" val="1413913522"/>
              </p:ext>
            </p:extLst>
          </p:nvPr>
        </p:nvGraphicFramePr>
        <p:xfrm>
          <a:off x="1718024" y="627534"/>
          <a:ext cx="7580159" cy="1872208"/>
        </p:xfrm>
        <a:graphic>
          <a:graphicData uri="http://schemas.openxmlformats.org/presentationml/2006/ole">
            <mc:AlternateContent xmlns:mc="http://schemas.openxmlformats.org/markup-compatibility/2006">
              <mc:Choice xmlns:v="urn:schemas-microsoft-com:vml" Requires="v">
                <p:oleObj name="Visio" r:id="rId3" imgW="5470372" imgH="1349280" progId="Visio.Drawing.11">
                  <p:embed/>
                </p:oleObj>
              </mc:Choice>
              <mc:Fallback>
                <p:oleObj name="Visio" r:id="rId3" imgW="5470372" imgH="134928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8024" y="627534"/>
                        <a:ext cx="7580159" cy="1872208"/>
                      </a:xfrm>
                      <a:prstGeom prst="rect">
                        <a:avLst/>
                      </a:prstGeom>
                      <a:noFill/>
                    </p:spPr>
                  </p:pic>
                </p:oleObj>
              </mc:Fallback>
            </mc:AlternateContent>
          </a:graphicData>
        </a:graphic>
      </p:graphicFrame>
      <p:sp>
        <p:nvSpPr>
          <p:cNvPr id="4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8"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28" name="对象 27"/>
          <p:cNvGraphicFramePr>
            <a:graphicFrameLocks noChangeAspect="1"/>
          </p:cNvGraphicFramePr>
          <p:nvPr>
            <p:extLst>
              <p:ext uri="{D42A27DB-BD31-4B8C-83A1-F6EECF244321}">
                <p14:modId xmlns:p14="http://schemas.microsoft.com/office/powerpoint/2010/main" val="4059609725"/>
              </p:ext>
            </p:extLst>
          </p:nvPr>
        </p:nvGraphicFramePr>
        <p:xfrm>
          <a:off x="6444208" y="2571750"/>
          <a:ext cx="2239963" cy="358775"/>
        </p:xfrm>
        <a:graphic>
          <a:graphicData uri="http://schemas.openxmlformats.org/presentationml/2006/ole">
            <mc:AlternateContent xmlns:mc="http://schemas.openxmlformats.org/markup-compatibility/2006">
              <mc:Choice xmlns:v="urn:schemas-microsoft-com:vml" Requires="v">
                <p:oleObj name="公式" r:id="rId5" imgW="1422400" imgH="228600" progId="Equation.3">
                  <p:embed/>
                </p:oleObj>
              </mc:Choice>
              <mc:Fallback>
                <p:oleObj name="公式" r:id="rId5" imgW="1422400" imgH="228600" progId="Equation.3">
                  <p:embed/>
                  <p:pic>
                    <p:nvPicPr>
                      <p:cNvPr id="0" name="对象 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4208" y="2571750"/>
                        <a:ext cx="2239963"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4" name="对象 43"/>
          <p:cNvGraphicFramePr>
            <a:graphicFrameLocks noChangeAspect="1"/>
          </p:cNvGraphicFramePr>
          <p:nvPr>
            <p:extLst>
              <p:ext uri="{D42A27DB-BD31-4B8C-83A1-F6EECF244321}">
                <p14:modId xmlns:p14="http://schemas.microsoft.com/office/powerpoint/2010/main" val="1342498396"/>
              </p:ext>
            </p:extLst>
          </p:nvPr>
        </p:nvGraphicFramePr>
        <p:xfrm>
          <a:off x="3047285" y="3472997"/>
          <a:ext cx="1668731" cy="347652"/>
        </p:xfrm>
        <a:graphic>
          <a:graphicData uri="http://schemas.openxmlformats.org/presentationml/2006/ole">
            <mc:AlternateContent xmlns:mc="http://schemas.openxmlformats.org/markup-compatibility/2006">
              <mc:Choice xmlns:v="urn:schemas-microsoft-com:vml" Requires="v">
                <p:oleObj r:id="rId7" imgW="914400" imgH="190500" progId="Equation.3">
                  <p:embed/>
                </p:oleObj>
              </mc:Choice>
              <mc:Fallback>
                <p:oleObj r:id="rId7" imgW="914400" imgH="190500"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47285" y="3472997"/>
                        <a:ext cx="1668731" cy="347652"/>
                      </a:xfrm>
                      <a:prstGeom prst="rect">
                        <a:avLst/>
                      </a:prstGeom>
                      <a:noFill/>
                      <a:ln>
                        <a:noFill/>
                      </a:ln>
                    </p:spPr>
                  </p:pic>
                </p:oleObj>
              </mc:Fallback>
            </mc:AlternateContent>
          </a:graphicData>
        </a:graphic>
      </p:graphicFrame>
      <p:sp>
        <p:nvSpPr>
          <p:cNvPr id="5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2" name="对象 51"/>
          <p:cNvGraphicFramePr>
            <a:graphicFrameLocks noChangeAspect="1"/>
          </p:cNvGraphicFramePr>
          <p:nvPr>
            <p:extLst>
              <p:ext uri="{D42A27DB-BD31-4B8C-83A1-F6EECF244321}">
                <p14:modId xmlns:p14="http://schemas.microsoft.com/office/powerpoint/2010/main" val="2271842091"/>
              </p:ext>
            </p:extLst>
          </p:nvPr>
        </p:nvGraphicFramePr>
        <p:xfrm>
          <a:off x="5004048" y="3430953"/>
          <a:ext cx="1440160" cy="386909"/>
        </p:xfrm>
        <a:graphic>
          <a:graphicData uri="http://schemas.openxmlformats.org/presentationml/2006/ole">
            <mc:AlternateContent xmlns:mc="http://schemas.openxmlformats.org/markup-compatibility/2006">
              <mc:Choice xmlns:v="urn:schemas-microsoft-com:vml" Requires="v">
                <p:oleObj name="公式" r:id="rId9" imgW="850900" imgH="228600" progId="Equation.3">
                  <p:embed/>
                </p:oleObj>
              </mc:Choice>
              <mc:Fallback>
                <p:oleObj name="公式" r:id="rId9" imgW="850900" imgH="228600" progId="Equation.3">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04048" y="3430953"/>
                        <a:ext cx="1440160" cy="386909"/>
                      </a:xfrm>
                      <a:prstGeom prst="rect">
                        <a:avLst/>
                      </a:prstGeom>
                      <a:noFill/>
                    </p:spPr>
                  </p:pic>
                </p:oleObj>
              </mc:Fallback>
            </mc:AlternateContent>
          </a:graphicData>
        </a:graphic>
      </p:graphicFrame>
      <p:sp>
        <p:nvSpPr>
          <p:cNvPr id="53"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0" name="对象 59"/>
          <p:cNvGraphicFramePr>
            <a:graphicFrameLocks noChangeAspect="1"/>
          </p:cNvGraphicFramePr>
          <p:nvPr>
            <p:extLst>
              <p:ext uri="{D42A27DB-BD31-4B8C-83A1-F6EECF244321}">
                <p14:modId xmlns:p14="http://schemas.microsoft.com/office/powerpoint/2010/main" val="1560429218"/>
              </p:ext>
            </p:extLst>
          </p:nvPr>
        </p:nvGraphicFramePr>
        <p:xfrm>
          <a:off x="7236296" y="3485858"/>
          <a:ext cx="1304301" cy="332004"/>
        </p:xfrm>
        <a:graphic>
          <a:graphicData uri="http://schemas.openxmlformats.org/presentationml/2006/ole">
            <mc:AlternateContent xmlns:mc="http://schemas.openxmlformats.org/markup-compatibility/2006">
              <mc:Choice xmlns:v="urn:schemas-microsoft-com:vml" Requires="v">
                <p:oleObj name="公式" r:id="rId11" imgW="583693" imgH="177646" progId="Equation.3">
                  <p:embed/>
                </p:oleObj>
              </mc:Choice>
              <mc:Fallback>
                <p:oleObj name="公式" r:id="rId11" imgW="583693" imgH="177646" progId="Equation.3">
                  <p:embed/>
                  <p:pic>
                    <p:nvPicPr>
                      <p:cNvPr id="0"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36296" y="3485858"/>
                        <a:ext cx="1304301" cy="332004"/>
                      </a:xfrm>
                      <a:prstGeom prst="rect">
                        <a:avLst/>
                      </a:prstGeom>
                      <a:noFill/>
                    </p:spPr>
                  </p:pic>
                </p:oleObj>
              </mc:Fallback>
            </mc:AlternateContent>
          </a:graphicData>
        </a:graphic>
      </p:graphicFrame>
      <p:sp>
        <p:nvSpPr>
          <p:cNvPr id="61"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2" name="对象 61"/>
          <p:cNvGraphicFramePr>
            <a:graphicFrameLocks noChangeAspect="1"/>
          </p:cNvGraphicFramePr>
          <p:nvPr>
            <p:extLst>
              <p:ext uri="{D42A27DB-BD31-4B8C-83A1-F6EECF244321}">
                <p14:modId xmlns:p14="http://schemas.microsoft.com/office/powerpoint/2010/main" val="1647613867"/>
              </p:ext>
            </p:extLst>
          </p:nvPr>
        </p:nvGraphicFramePr>
        <p:xfrm>
          <a:off x="2278683" y="3966141"/>
          <a:ext cx="4192839" cy="591061"/>
        </p:xfrm>
        <a:graphic>
          <a:graphicData uri="http://schemas.openxmlformats.org/presentationml/2006/ole">
            <mc:AlternateContent xmlns:mc="http://schemas.openxmlformats.org/markup-compatibility/2006">
              <mc:Choice xmlns:v="urn:schemas-microsoft-com:vml" Requires="v">
                <p:oleObj name="公式" r:id="rId13" imgW="2882900" imgH="406400" progId="Equation.3">
                  <p:embed/>
                </p:oleObj>
              </mc:Choice>
              <mc:Fallback>
                <p:oleObj name="公式" r:id="rId13" imgW="2882900" imgH="406400" progId="Equation.3">
                  <p:embed/>
                  <p:pic>
                    <p:nvPicPr>
                      <p:cNvPr id="0" name="Object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78683" y="3966141"/>
                        <a:ext cx="4192839" cy="591061"/>
                      </a:xfrm>
                      <a:prstGeom prst="rect">
                        <a:avLst/>
                      </a:prstGeom>
                      <a:noFill/>
                    </p:spPr>
                  </p:pic>
                </p:oleObj>
              </mc:Fallback>
            </mc:AlternateContent>
          </a:graphicData>
        </a:graphic>
      </p:graphicFrame>
    </p:spTree>
    <p:extLst>
      <p:ext uri="{BB962C8B-B14F-4D97-AF65-F5344CB8AC3E}">
        <p14:creationId xmlns:p14="http://schemas.microsoft.com/office/powerpoint/2010/main" val="366445718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432329" cy="861774"/>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0093B0">
                    <a:lumMod val="50000"/>
                  </a:srgbClr>
                </a:solidFill>
                <a:latin typeface="Times New Roman" pitchFamily="18" charset="0"/>
                <a:ea typeface="微软雅黑"/>
                <a:cs typeface="Times New Roman" pitchFamily="18" charset="0"/>
              </a:rPr>
              <a:t>图形解释</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buFont typeface="Wingdings" pitchFamily="2" charset="2"/>
              <a:buChar char="p"/>
            </a:pP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尾部外推法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估计器形式</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8"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3"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1"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5" name="对象 54"/>
          <p:cNvGraphicFramePr>
            <a:graphicFrameLocks noChangeAspect="1"/>
          </p:cNvGraphicFramePr>
          <p:nvPr>
            <p:extLst>
              <p:ext uri="{D42A27DB-BD31-4B8C-83A1-F6EECF244321}">
                <p14:modId xmlns:p14="http://schemas.microsoft.com/office/powerpoint/2010/main" val="3581759354"/>
              </p:ext>
            </p:extLst>
          </p:nvPr>
        </p:nvGraphicFramePr>
        <p:xfrm>
          <a:off x="843224" y="1571675"/>
          <a:ext cx="5174644" cy="2880320"/>
        </p:xfrm>
        <a:graphic>
          <a:graphicData uri="http://schemas.openxmlformats.org/presentationml/2006/ole">
            <mc:AlternateContent xmlns:mc="http://schemas.openxmlformats.org/markup-compatibility/2006">
              <mc:Choice xmlns:v="urn:schemas-microsoft-com:vml" Requires="v">
                <p:oleObj name="Visio" r:id="rId3" imgW="3306142" imgH="1837929" progId="Visio.Drawing.11">
                  <p:embed/>
                </p:oleObj>
              </mc:Choice>
              <mc:Fallback>
                <p:oleObj name="Visio" r:id="rId3" imgW="3306142" imgH="1837929"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3224" y="1571675"/>
                        <a:ext cx="5174644" cy="2880320"/>
                      </a:xfrm>
                      <a:prstGeom prst="rect">
                        <a:avLst/>
                      </a:prstGeom>
                      <a:noFill/>
                    </p:spPr>
                  </p:pic>
                </p:oleObj>
              </mc:Fallback>
            </mc:AlternateContent>
          </a:graphicData>
        </a:graphic>
      </p:graphicFrame>
      <p:graphicFrame>
        <p:nvGraphicFramePr>
          <p:cNvPr id="57" name="对象 56"/>
          <p:cNvGraphicFramePr>
            <a:graphicFrameLocks noChangeAspect="1"/>
          </p:cNvGraphicFramePr>
          <p:nvPr>
            <p:extLst>
              <p:ext uri="{D42A27DB-BD31-4B8C-83A1-F6EECF244321}">
                <p14:modId xmlns:p14="http://schemas.microsoft.com/office/powerpoint/2010/main" val="2824182709"/>
              </p:ext>
            </p:extLst>
          </p:nvPr>
        </p:nvGraphicFramePr>
        <p:xfrm>
          <a:off x="6516216" y="2204991"/>
          <a:ext cx="2239962" cy="358775"/>
        </p:xfrm>
        <a:graphic>
          <a:graphicData uri="http://schemas.openxmlformats.org/presentationml/2006/ole">
            <mc:AlternateContent xmlns:mc="http://schemas.openxmlformats.org/markup-compatibility/2006">
              <mc:Choice xmlns:v="urn:schemas-microsoft-com:vml" Requires="v">
                <p:oleObj name="公式" r:id="rId5" imgW="1422400" imgH="228600" progId="Equation.3">
                  <p:embed/>
                </p:oleObj>
              </mc:Choice>
              <mc:Fallback>
                <p:oleObj name="公式" r:id="rId5" imgW="1422400" imgH="228600" progId="Equation.3">
                  <p:embed/>
                  <p:pic>
                    <p:nvPicPr>
                      <p:cNvPr id="0" name="对象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16216" y="2204991"/>
                        <a:ext cx="2239962"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9" name="对象 58"/>
          <p:cNvGraphicFramePr>
            <a:graphicFrameLocks noChangeAspect="1"/>
          </p:cNvGraphicFramePr>
          <p:nvPr>
            <p:extLst>
              <p:ext uri="{D42A27DB-BD31-4B8C-83A1-F6EECF244321}">
                <p14:modId xmlns:p14="http://schemas.microsoft.com/office/powerpoint/2010/main" val="1412168806"/>
              </p:ext>
            </p:extLst>
          </p:nvPr>
        </p:nvGraphicFramePr>
        <p:xfrm>
          <a:off x="4626297" y="1275606"/>
          <a:ext cx="4194175" cy="592138"/>
        </p:xfrm>
        <a:graphic>
          <a:graphicData uri="http://schemas.openxmlformats.org/presentationml/2006/ole">
            <mc:AlternateContent xmlns:mc="http://schemas.openxmlformats.org/markup-compatibility/2006">
              <mc:Choice xmlns:v="urn:schemas-microsoft-com:vml" Requires="v">
                <p:oleObj name="公式" r:id="rId7" imgW="2882900" imgH="406400" progId="Equation.3">
                  <p:embed/>
                </p:oleObj>
              </mc:Choice>
              <mc:Fallback>
                <p:oleObj name="公式" r:id="rId7" imgW="2882900" imgH="406400" progId="Equation.3">
                  <p:embed/>
                  <p:pic>
                    <p:nvPicPr>
                      <p:cNvPr id="0" name="对象 6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26297" y="1275606"/>
                        <a:ext cx="4194175"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3" name="对象 62"/>
          <p:cNvGraphicFramePr>
            <a:graphicFrameLocks noChangeAspect="1"/>
          </p:cNvGraphicFramePr>
          <p:nvPr>
            <p:extLst>
              <p:ext uri="{D42A27DB-BD31-4B8C-83A1-F6EECF244321}">
                <p14:modId xmlns:p14="http://schemas.microsoft.com/office/powerpoint/2010/main" val="246943894"/>
              </p:ext>
            </p:extLst>
          </p:nvPr>
        </p:nvGraphicFramePr>
        <p:xfrm>
          <a:off x="6948264" y="2961605"/>
          <a:ext cx="1668463" cy="347663"/>
        </p:xfrm>
        <a:graphic>
          <a:graphicData uri="http://schemas.openxmlformats.org/presentationml/2006/ole">
            <mc:AlternateContent xmlns:mc="http://schemas.openxmlformats.org/markup-compatibility/2006">
              <mc:Choice xmlns:v="urn:schemas-microsoft-com:vml" Requires="v">
                <p:oleObj r:id="rId9" imgW="914400" imgH="190500" progId="Equation.3">
                  <p:embed/>
                </p:oleObj>
              </mc:Choice>
              <mc:Fallback>
                <p:oleObj r:id="rId9" imgW="914400" imgH="190500" progId="Equation.3">
                  <p:embed/>
                  <p:pic>
                    <p:nvPicPr>
                      <p:cNvPr id="0" name="对象 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48264" y="2961605"/>
                        <a:ext cx="1668463"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4" name="对象 63"/>
          <p:cNvGraphicFramePr>
            <a:graphicFrameLocks noChangeAspect="1"/>
          </p:cNvGraphicFramePr>
          <p:nvPr>
            <p:extLst>
              <p:ext uri="{D42A27DB-BD31-4B8C-83A1-F6EECF244321}">
                <p14:modId xmlns:p14="http://schemas.microsoft.com/office/powerpoint/2010/main" val="3948764577"/>
              </p:ext>
            </p:extLst>
          </p:nvPr>
        </p:nvGraphicFramePr>
        <p:xfrm>
          <a:off x="7305419" y="3612371"/>
          <a:ext cx="1439863" cy="387350"/>
        </p:xfrm>
        <a:graphic>
          <a:graphicData uri="http://schemas.openxmlformats.org/presentationml/2006/ole">
            <mc:AlternateContent xmlns:mc="http://schemas.openxmlformats.org/markup-compatibility/2006">
              <mc:Choice xmlns:v="urn:schemas-microsoft-com:vml" Requires="v">
                <p:oleObj name="公式" r:id="rId11" imgW="850900" imgH="228600" progId="Equation.3">
                  <p:embed/>
                </p:oleObj>
              </mc:Choice>
              <mc:Fallback>
                <p:oleObj name="公式" r:id="rId11" imgW="850900" imgH="228600" progId="Equation.3">
                  <p:embed/>
                  <p:pic>
                    <p:nvPicPr>
                      <p:cNvPr id="0" name="对象 5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05419" y="3612371"/>
                        <a:ext cx="1439863"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85073844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432329" cy="4555093"/>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估计器的偏差：                     </a:t>
            </a:r>
            <a:r>
              <a:rPr lang="zh-CN" altLang="en-US" sz="2000" kern="0" dirty="0">
                <a:solidFill>
                  <a:schemeClr val="bg1">
                    <a:lumMod val="50000"/>
                  </a:schemeClr>
                </a:solidFill>
                <a:latin typeface="Times New Roman" pitchFamily="18" charset="0"/>
                <a:ea typeface="微软雅黑"/>
                <a:cs typeface="Times New Roman" pitchFamily="18" charset="0"/>
              </a:rPr>
              <a:t>等于</a:t>
            </a:r>
            <a:r>
              <a:rPr lang="en-US" altLang="zh-CN" sz="2000" kern="0" dirty="0">
                <a:solidFill>
                  <a:schemeClr val="bg1">
                    <a:lumMod val="50000"/>
                  </a:schemeClr>
                </a:solidFill>
                <a:latin typeface="Times New Roman" pitchFamily="18" charset="0"/>
                <a:ea typeface="微软雅黑"/>
                <a:cs typeface="Times New Roman" pitchFamily="18" charset="0"/>
              </a:rPr>
              <a:t>1</a:t>
            </a:r>
            <a:r>
              <a:rPr lang="zh-CN" altLang="en-US" sz="2000" kern="0" dirty="0">
                <a:solidFill>
                  <a:schemeClr val="bg1">
                    <a:lumMod val="50000"/>
                  </a:schemeClr>
                </a:solidFill>
                <a:latin typeface="Times New Roman" pitchFamily="18" charset="0"/>
                <a:ea typeface="微软雅黑"/>
                <a:cs typeface="Times New Roman" pitchFamily="18" charset="0"/>
              </a:rPr>
              <a:t>表示无偏差，显然不可能，因为，</a:t>
            </a: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1.</a:t>
            </a:r>
            <a:r>
              <a:rPr lang="zh-CN" altLang="en-US" sz="2000" kern="0" dirty="0">
                <a:solidFill>
                  <a:srgbClr val="0093B0">
                    <a:lumMod val="50000"/>
                  </a:srgbClr>
                </a:solidFill>
                <a:latin typeface="Times New Roman" pitchFamily="18" charset="0"/>
                <a:ea typeface="微软雅黑"/>
                <a:cs typeface="Times New Roman" pitchFamily="18" charset="0"/>
              </a:rPr>
              <a:t>线性关系是近似的；</a:t>
            </a: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2.</a:t>
            </a:r>
            <a:r>
              <a:rPr lang="zh-CN" altLang="en-US" sz="2000" kern="0" dirty="0">
                <a:solidFill>
                  <a:srgbClr val="0093B0">
                    <a:lumMod val="50000"/>
                  </a:srgbClr>
                </a:solidFill>
                <a:latin typeface="Times New Roman" pitchFamily="18" charset="0"/>
                <a:ea typeface="微软雅黑"/>
                <a:cs typeface="Times New Roman" pitchFamily="18" charset="0"/>
              </a:rPr>
              <a:t>利用三个伪门限和伪</a:t>
            </a:r>
            <a:r>
              <a:rPr lang="en-US" altLang="zh-CN" sz="2000" kern="0" dirty="0">
                <a:solidFill>
                  <a:srgbClr val="0093B0">
                    <a:lumMod val="50000"/>
                  </a:srgbClr>
                </a:solidFill>
                <a:latin typeface="Times New Roman" pitchFamily="18" charset="0"/>
                <a:ea typeface="微软雅黑"/>
                <a:cs typeface="Times New Roman" pitchFamily="18" charset="0"/>
              </a:rPr>
              <a:t>BER</a:t>
            </a:r>
            <a:r>
              <a:rPr lang="zh-CN" altLang="en-US" sz="2000" kern="0" dirty="0">
                <a:solidFill>
                  <a:srgbClr val="0093B0">
                    <a:lumMod val="50000"/>
                  </a:srgbClr>
                </a:solidFill>
                <a:latin typeface="Times New Roman" pitchFamily="18" charset="0"/>
                <a:ea typeface="微软雅黑"/>
                <a:cs typeface="Times New Roman" pitchFamily="18" charset="0"/>
              </a:rPr>
              <a:t>得到的是最佳拟合直线，与真值必定存在一定的误差。</a:t>
            </a: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3.</a:t>
            </a:r>
            <a:r>
              <a:rPr lang="zh-CN" altLang="en-US" sz="2000" kern="0" dirty="0">
                <a:solidFill>
                  <a:srgbClr val="0093B0">
                    <a:lumMod val="50000"/>
                  </a:srgbClr>
                </a:solidFill>
                <a:latin typeface="Times New Roman" pitchFamily="18" charset="0"/>
                <a:ea typeface="微软雅黑"/>
                <a:cs typeface="Times New Roman" pitchFamily="18" charset="0"/>
              </a:rPr>
              <a:t>三个点的位置选择对直线构建也有影响。</a:t>
            </a:r>
          </a:p>
          <a:p>
            <a:pPr marL="450850" indent="-450850">
              <a:lnSpc>
                <a:spcPct val="200000"/>
              </a:lnSpc>
              <a:spcAft>
                <a:spcPts val="600"/>
              </a:spcAft>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估计器的方差：</a:t>
            </a:r>
            <a:endParaRPr lang="en-US" altLang="zh-CN" sz="2000" kern="0" dirty="0">
              <a:solidFill>
                <a:srgbClr val="C00000"/>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结论：</a:t>
            </a:r>
            <a:r>
              <a:rPr lang="zh-CN" altLang="en-US" sz="2000" kern="0" dirty="0">
                <a:solidFill>
                  <a:schemeClr val="bg1">
                    <a:lumMod val="50000"/>
                  </a:schemeClr>
                </a:solidFill>
                <a:latin typeface="Times New Roman" pitchFamily="18" charset="0"/>
                <a:ea typeface="微软雅黑"/>
                <a:cs typeface="Times New Roman" pitchFamily="18" charset="0"/>
              </a:rPr>
              <a:t>无论是估计器的偏差还是方差，它们均与伪门限选择有关，因此，应当精心选择伪门限，使得对伪门限位置的依赖性尽量的减小。</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尾部外推法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估计器的性能分析与实现</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 name="对象 39"/>
          <p:cNvGraphicFramePr>
            <a:graphicFrameLocks noChangeAspect="1"/>
          </p:cNvGraphicFramePr>
          <p:nvPr>
            <p:extLst>
              <p:ext uri="{D42A27DB-BD31-4B8C-83A1-F6EECF244321}">
                <p14:modId xmlns:p14="http://schemas.microsoft.com/office/powerpoint/2010/main" val="1346488472"/>
              </p:ext>
            </p:extLst>
          </p:nvPr>
        </p:nvGraphicFramePr>
        <p:xfrm>
          <a:off x="2915816" y="771550"/>
          <a:ext cx="960106" cy="720080"/>
        </p:xfrm>
        <a:graphic>
          <a:graphicData uri="http://schemas.openxmlformats.org/presentationml/2006/ole">
            <mc:AlternateContent xmlns:mc="http://schemas.openxmlformats.org/markup-compatibility/2006">
              <mc:Choice xmlns:v="urn:schemas-microsoft-com:vml" Requires="v">
                <p:oleObj name="公式" r:id="rId3" imgW="508000" imgH="381000" progId="Equation.3">
                  <p:embed/>
                </p:oleObj>
              </mc:Choice>
              <mc:Fallback>
                <p:oleObj name="公式" r:id="rId3" imgW="508000" imgH="3810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5816" y="771550"/>
                        <a:ext cx="960106" cy="720080"/>
                      </a:xfrm>
                      <a:prstGeom prst="rect">
                        <a:avLst/>
                      </a:prstGeom>
                      <a:noFill/>
                    </p:spPr>
                  </p:pic>
                </p:oleObj>
              </mc:Fallback>
            </mc:AlternateContent>
          </a:graphicData>
        </a:graphic>
      </p:graphicFrame>
      <p:graphicFrame>
        <p:nvGraphicFramePr>
          <p:cNvPr id="48" name="对象 47"/>
          <p:cNvGraphicFramePr>
            <a:graphicFrameLocks noChangeAspect="1"/>
          </p:cNvGraphicFramePr>
          <p:nvPr>
            <p:extLst>
              <p:ext uri="{D42A27DB-BD31-4B8C-83A1-F6EECF244321}">
                <p14:modId xmlns:p14="http://schemas.microsoft.com/office/powerpoint/2010/main" val="4198107258"/>
              </p:ext>
            </p:extLst>
          </p:nvPr>
        </p:nvGraphicFramePr>
        <p:xfrm>
          <a:off x="2656111" y="3147814"/>
          <a:ext cx="5588297" cy="720080"/>
        </p:xfrm>
        <a:graphic>
          <a:graphicData uri="http://schemas.openxmlformats.org/presentationml/2006/ole">
            <mc:AlternateContent xmlns:mc="http://schemas.openxmlformats.org/markup-compatibility/2006">
              <mc:Choice xmlns:v="urn:schemas-microsoft-com:vml" Requires="v">
                <p:oleObj r:id="rId5" imgW="3327400" imgH="431800" progId="Equation.3">
                  <p:embed/>
                </p:oleObj>
              </mc:Choice>
              <mc:Fallback>
                <p:oleObj r:id="rId5" imgW="3327400" imgH="4318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6111" y="3147814"/>
                        <a:ext cx="5588297" cy="72008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7325803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4183857" cy="4324261"/>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实现需要注意</a:t>
            </a: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1.</a:t>
            </a:r>
            <a:r>
              <a:rPr lang="zh-CN" altLang="en-US" sz="2000" kern="0" dirty="0">
                <a:solidFill>
                  <a:srgbClr val="0093B0">
                    <a:lumMod val="50000"/>
                  </a:srgbClr>
                </a:solidFill>
                <a:latin typeface="Times New Roman" pitchFamily="18" charset="0"/>
                <a:ea typeface="微软雅黑"/>
                <a:cs typeface="Times New Roman" pitchFamily="18" charset="0"/>
              </a:rPr>
              <a:t>需要对“</a:t>
            </a:r>
            <a:r>
              <a:rPr lang="en-US" altLang="zh-CN" sz="2000" kern="0" dirty="0">
                <a:solidFill>
                  <a:srgbClr val="0093B0">
                    <a:lumMod val="50000"/>
                  </a:srgbClr>
                </a:solidFill>
                <a:latin typeface="Times New Roman" pitchFamily="18" charset="0"/>
                <a:ea typeface="微软雅黑"/>
                <a:cs typeface="Times New Roman" pitchFamily="18" charset="0"/>
              </a:rPr>
              <a:t>0”</a:t>
            </a:r>
            <a:r>
              <a:rPr lang="zh-CN" altLang="en-US" sz="2000" kern="0" dirty="0">
                <a:solidFill>
                  <a:srgbClr val="0093B0">
                    <a:lumMod val="50000"/>
                  </a:srgbClr>
                </a:solidFill>
                <a:latin typeface="Times New Roman" pitchFamily="18" charset="0"/>
                <a:ea typeface="微软雅黑"/>
                <a:cs typeface="Times New Roman" pitchFamily="18" charset="0"/>
              </a:rPr>
              <a:t>和“</a:t>
            </a:r>
            <a:r>
              <a:rPr lang="en-US" altLang="zh-CN" sz="2000" kern="0" dirty="0">
                <a:solidFill>
                  <a:srgbClr val="0093B0">
                    <a:lumMod val="50000"/>
                  </a:srgbClr>
                </a:solidFill>
                <a:latin typeface="Times New Roman" pitchFamily="18" charset="0"/>
                <a:ea typeface="微软雅黑"/>
                <a:cs typeface="Times New Roman" pitchFamily="18" charset="0"/>
              </a:rPr>
              <a:t>1”</a:t>
            </a:r>
            <a:r>
              <a:rPr lang="zh-CN" altLang="en-US" sz="2000" kern="0" dirty="0">
                <a:solidFill>
                  <a:srgbClr val="0093B0">
                    <a:lumMod val="50000"/>
                  </a:srgbClr>
                </a:solidFill>
                <a:latin typeface="Times New Roman" pitchFamily="18" charset="0"/>
                <a:ea typeface="微软雅黑"/>
                <a:cs typeface="Times New Roman" pitchFamily="18" charset="0"/>
              </a:rPr>
              <a:t>分别建立</a:t>
            </a:r>
            <a:r>
              <a:rPr lang="en-US" altLang="zh-CN" sz="2000" kern="0" dirty="0">
                <a:solidFill>
                  <a:srgbClr val="0093B0">
                    <a:lumMod val="50000"/>
                  </a:srgbClr>
                </a:solidFill>
                <a:latin typeface="Times New Roman" pitchFamily="18" charset="0"/>
                <a:ea typeface="微软雅黑"/>
                <a:cs typeface="Times New Roman" pitchFamily="18" charset="0"/>
              </a:rPr>
              <a:t>BER</a:t>
            </a:r>
            <a:r>
              <a:rPr lang="zh-CN" altLang="en-US" sz="2000" kern="0" dirty="0">
                <a:solidFill>
                  <a:srgbClr val="0093B0">
                    <a:lumMod val="50000"/>
                  </a:srgbClr>
                </a:solidFill>
                <a:latin typeface="Times New Roman" pitchFamily="18" charset="0"/>
                <a:ea typeface="微软雅黑"/>
                <a:cs typeface="Times New Roman" pitchFamily="18" charset="0"/>
              </a:rPr>
              <a:t>估计器；</a:t>
            </a: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2.</a:t>
            </a:r>
            <a:r>
              <a:rPr lang="zh-CN" altLang="en-US" sz="2000" kern="0" dirty="0">
                <a:solidFill>
                  <a:srgbClr val="0093B0">
                    <a:lumMod val="50000"/>
                  </a:srgbClr>
                </a:solidFill>
                <a:latin typeface="Times New Roman" pitchFamily="18" charset="0"/>
                <a:ea typeface="微软雅黑"/>
                <a:cs typeface="Times New Roman" pitchFamily="18" charset="0"/>
              </a:rPr>
              <a:t>需要合理选择伪门限。</a:t>
            </a:r>
          </a:p>
          <a:p>
            <a:pPr marL="450850" indent="-450850">
              <a:lnSpc>
                <a:spcPct val="150000"/>
              </a:lnSpc>
              <a:spcAft>
                <a:spcPts val="600"/>
              </a:spcAft>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具体实现步骤</a:t>
            </a:r>
            <a:endParaRPr lang="en-US" altLang="zh-CN" sz="2000" kern="0" dirty="0">
              <a:solidFill>
                <a:srgbClr val="C00000"/>
              </a:solidFill>
              <a:latin typeface="Times New Roman" pitchFamily="18" charset="0"/>
              <a:ea typeface="微软雅黑"/>
              <a:cs typeface="Times New Roman" pitchFamily="18" charset="0"/>
            </a:endParaRP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1.</a:t>
            </a:r>
            <a:r>
              <a:rPr lang="zh-CN" altLang="en-US" sz="2000" kern="0" dirty="0">
                <a:solidFill>
                  <a:srgbClr val="0093B0">
                    <a:lumMod val="50000"/>
                  </a:srgbClr>
                </a:solidFill>
                <a:latin typeface="Times New Roman" pitchFamily="18" charset="0"/>
                <a:ea typeface="微软雅黑"/>
                <a:cs typeface="Times New Roman" pitchFamily="18" charset="0"/>
              </a:rPr>
              <a:t>利用系统处理</a:t>
            </a:r>
            <a:r>
              <a:rPr lang="en-US" altLang="zh-CN" sz="2000" kern="0" dirty="0">
                <a:solidFill>
                  <a:srgbClr val="0093B0">
                    <a:lumMod val="50000"/>
                  </a:srgbClr>
                </a:solidFill>
                <a:latin typeface="Times New Roman" pitchFamily="18" charset="0"/>
                <a:ea typeface="微软雅黑"/>
                <a:cs typeface="Times New Roman" pitchFamily="18" charset="0"/>
              </a:rPr>
              <a:t>N</a:t>
            </a:r>
            <a:r>
              <a:rPr lang="zh-CN" altLang="en-US" sz="2000" kern="0" dirty="0">
                <a:solidFill>
                  <a:srgbClr val="0093B0">
                    <a:lumMod val="50000"/>
                  </a:srgbClr>
                </a:solidFill>
                <a:latin typeface="Times New Roman" pitchFamily="18" charset="0"/>
                <a:ea typeface="微软雅黑"/>
                <a:cs typeface="Times New Roman" pitchFamily="18" charset="0"/>
              </a:rPr>
              <a:t>个码元；</a:t>
            </a: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2.</a:t>
            </a:r>
            <a:r>
              <a:rPr lang="zh-CN" altLang="en-US" sz="2000" kern="0" dirty="0">
                <a:solidFill>
                  <a:srgbClr val="0093B0">
                    <a:lumMod val="50000"/>
                  </a:srgbClr>
                </a:solidFill>
                <a:latin typeface="Times New Roman" pitchFamily="18" charset="0"/>
                <a:ea typeface="微软雅黑"/>
                <a:cs typeface="Times New Roman" pitchFamily="18" charset="0"/>
              </a:rPr>
              <a:t>在判决器输入端整理接收到的波形；</a:t>
            </a:r>
          </a:p>
          <a:p>
            <a:pPr>
              <a:lnSpc>
                <a:spcPct val="150000"/>
              </a:lnSpc>
            </a:pP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尾部外推法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估计器的性能分析与实现</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9" name="矩形 48"/>
          <p:cNvSpPr/>
          <p:nvPr/>
        </p:nvSpPr>
        <p:spPr>
          <a:xfrm>
            <a:off x="4788024" y="771550"/>
            <a:ext cx="4183857" cy="3862596"/>
          </a:xfrm>
          <a:prstGeom prst="rect">
            <a:avLst/>
          </a:prstGeom>
          <a:ln>
            <a:noFill/>
          </a:ln>
        </p:spPr>
        <p:txBody>
          <a:bodyPr wrap="square">
            <a:spAutoFit/>
          </a:bodyPr>
          <a:lstStyle/>
          <a:p>
            <a:pPr marL="450850" indent="-450850">
              <a:lnSpc>
                <a:spcPct val="150000"/>
              </a:lnSpc>
              <a:spcAft>
                <a:spcPts val="600"/>
              </a:spcAft>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具体实现步骤</a:t>
            </a:r>
            <a:endParaRPr lang="en-US" altLang="zh-CN" sz="2000" kern="0" dirty="0">
              <a:solidFill>
                <a:srgbClr val="C00000"/>
              </a:solidFill>
              <a:latin typeface="Times New Roman" pitchFamily="18" charset="0"/>
              <a:ea typeface="微软雅黑"/>
              <a:cs typeface="Times New Roman" pitchFamily="18" charset="0"/>
            </a:endParaRP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3.</a:t>
            </a:r>
            <a:r>
              <a:rPr lang="zh-CN" altLang="en-US" sz="2000" kern="0" dirty="0">
                <a:solidFill>
                  <a:srgbClr val="0093B0">
                    <a:lumMod val="50000"/>
                  </a:srgbClr>
                </a:solidFill>
                <a:latin typeface="Times New Roman" pitchFamily="18" charset="0"/>
                <a:ea typeface="微软雅黑"/>
                <a:cs typeface="Times New Roman" pitchFamily="18" charset="0"/>
              </a:rPr>
              <a:t>根据前面所讲的原则，选择三个伪门限；</a:t>
            </a:r>
          </a:p>
          <a:p>
            <a:pPr>
              <a:lnSpc>
                <a:spcPct val="150000"/>
              </a:lnSpc>
            </a:pPr>
            <a:r>
              <a:rPr lang="zh-CN" altLang="en-US" sz="2000" kern="0" dirty="0">
                <a:solidFill>
                  <a:srgbClr val="0093B0">
                    <a:lumMod val="50000"/>
                  </a:srgbClr>
                </a:solidFill>
                <a:latin typeface="Times New Roman" pitchFamily="18" charset="0"/>
                <a:ea typeface="微软雅黑"/>
                <a:cs typeface="Times New Roman" pitchFamily="18" charset="0"/>
              </a:rPr>
              <a:t>        </a:t>
            </a:r>
            <a:r>
              <a:rPr lang="en-US" altLang="zh-CN" sz="2000" kern="0" dirty="0">
                <a:solidFill>
                  <a:srgbClr val="0093B0">
                    <a:lumMod val="50000"/>
                  </a:srgbClr>
                </a:solidFill>
                <a:latin typeface="Times New Roman" pitchFamily="18" charset="0"/>
                <a:ea typeface="微软雅黑"/>
                <a:cs typeface="Times New Roman" pitchFamily="18" charset="0"/>
              </a:rPr>
              <a:t>4.</a:t>
            </a:r>
            <a:r>
              <a:rPr lang="zh-CN" altLang="en-US" sz="2000" kern="0" dirty="0">
                <a:solidFill>
                  <a:srgbClr val="0093B0">
                    <a:lumMod val="50000"/>
                  </a:srgbClr>
                </a:solidFill>
                <a:latin typeface="Times New Roman" pitchFamily="18" charset="0"/>
                <a:ea typeface="微软雅黑"/>
                <a:cs typeface="Times New Roman" pitchFamily="18" charset="0"/>
              </a:rPr>
              <a:t>通过实验（即从仿真中）得到相应的伪</a:t>
            </a:r>
            <a:r>
              <a:rPr lang="en-US" altLang="zh-CN" sz="2000" kern="0" dirty="0">
                <a:solidFill>
                  <a:srgbClr val="0093B0">
                    <a:lumMod val="50000"/>
                  </a:srgbClr>
                </a:solidFill>
                <a:latin typeface="Times New Roman" pitchFamily="18" charset="0"/>
                <a:ea typeface="微软雅黑"/>
                <a:cs typeface="Times New Roman" pitchFamily="18" charset="0"/>
              </a:rPr>
              <a:t>BER</a:t>
            </a:r>
            <a:r>
              <a:rPr lang="zh-CN" altLang="en-US" sz="2000" kern="0" dirty="0">
                <a:solidFill>
                  <a:srgbClr val="0093B0">
                    <a:lumMod val="50000"/>
                  </a:srgbClr>
                </a:solidFill>
                <a:latin typeface="Times New Roman" pitchFamily="18" charset="0"/>
                <a:ea typeface="微软雅黑"/>
                <a:cs typeface="Times New Roman" pitchFamily="18" charset="0"/>
              </a:rPr>
              <a:t>； </a:t>
            </a:r>
          </a:p>
          <a:p>
            <a:pPr>
              <a:lnSpc>
                <a:spcPct val="150000"/>
              </a:lnSpc>
            </a:pPr>
            <a:r>
              <a:rPr lang="zh-CN" altLang="en-US" sz="2000" kern="0" dirty="0">
                <a:solidFill>
                  <a:srgbClr val="0093B0">
                    <a:lumMod val="50000"/>
                  </a:srgbClr>
                </a:solidFill>
                <a:latin typeface="Times New Roman" pitchFamily="18" charset="0"/>
                <a:ea typeface="微软雅黑"/>
                <a:cs typeface="Times New Roman" pitchFamily="18" charset="0"/>
              </a:rPr>
              <a:t>        </a:t>
            </a:r>
            <a:r>
              <a:rPr lang="en-US" altLang="zh-CN" sz="2000" kern="0" dirty="0">
                <a:solidFill>
                  <a:srgbClr val="0093B0">
                    <a:lumMod val="50000"/>
                  </a:srgbClr>
                </a:solidFill>
                <a:latin typeface="Times New Roman" pitchFamily="18" charset="0"/>
                <a:ea typeface="微软雅黑"/>
                <a:cs typeface="Times New Roman" pitchFamily="18" charset="0"/>
              </a:rPr>
              <a:t>5.</a:t>
            </a:r>
            <a:r>
              <a:rPr lang="zh-CN" altLang="en-US" sz="2000" kern="0" dirty="0">
                <a:solidFill>
                  <a:srgbClr val="0093B0">
                    <a:lumMod val="50000"/>
                  </a:srgbClr>
                </a:solidFill>
                <a:latin typeface="Times New Roman" pitchFamily="18" charset="0"/>
                <a:ea typeface="微软雅黑"/>
                <a:cs typeface="Times New Roman" pitchFamily="18" charset="0"/>
              </a:rPr>
              <a:t>画出伪</a:t>
            </a:r>
            <a:r>
              <a:rPr lang="en-US" altLang="zh-CN" sz="2000" kern="0" dirty="0">
                <a:solidFill>
                  <a:srgbClr val="0093B0">
                    <a:lumMod val="50000"/>
                  </a:srgbClr>
                </a:solidFill>
                <a:latin typeface="Times New Roman" pitchFamily="18" charset="0"/>
                <a:ea typeface="微软雅黑"/>
                <a:cs typeface="Times New Roman" pitchFamily="18" charset="0"/>
              </a:rPr>
              <a:t>BER</a:t>
            </a:r>
            <a:r>
              <a:rPr lang="zh-CN" altLang="en-US" sz="2000" kern="0" dirty="0">
                <a:solidFill>
                  <a:srgbClr val="0093B0">
                    <a:lumMod val="50000"/>
                  </a:srgbClr>
                </a:solidFill>
                <a:latin typeface="Times New Roman" pitchFamily="18" charset="0"/>
                <a:ea typeface="微软雅黑"/>
                <a:cs typeface="Times New Roman" pitchFamily="18" charset="0"/>
              </a:rPr>
              <a:t>与伪门限的关系曲线，并把最佳拟合直线延伸到真实门限的位置。进而得到</a:t>
            </a:r>
            <a:r>
              <a:rPr lang="en-US" altLang="zh-CN" sz="2000" kern="0" dirty="0">
                <a:solidFill>
                  <a:srgbClr val="0093B0">
                    <a:lumMod val="50000"/>
                  </a:srgbClr>
                </a:solidFill>
                <a:latin typeface="Times New Roman" pitchFamily="18" charset="0"/>
                <a:ea typeface="微软雅黑"/>
                <a:cs typeface="Times New Roman" pitchFamily="18" charset="0"/>
              </a:rPr>
              <a:t>BER</a:t>
            </a:r>
            <a:r>
              <a:rPr lang="zh-CN" altLang="en-US" sz="2000" kern="0" dirty="0">
                <a:solidFill>
                  <a:srgbClr val="0093B0">
                    <a:lumMod val="50000"/>
                  </a:srgbClr>
                </a:solidFill>
                <a:latin typeface="Times New Roman" pitchFamily="18" charset="0"/>
                <a:ea typeface="微软雅黑"/>
                <a:cs typeface="Times New Roman" pitchFamily="18" charset="0"/>
              </a:rPr>
              <a:t>估计值。 </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49884994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2" y="2702097"/>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4" y="2758156"/>
            <a:ext cx="406094" cy="461665"/>
            <a:chOff x="5667375" y="791155"/>
            <a:chExt cx="594674"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3" cy="676049"/>
            </a:xfrm>
            <a:prstGeom prst="rect">
              <a:avLst/>
            </a:prstGeom>
            <a:noFill/>
          </p:spPr>
          <p:txBody>
            <a:bodyPr wrap="none" rtlCol="0">
              <a:spAutoFit/>
            </a:bodyPr>
            <a:lstStyle/>
            <a:p>
              <a:r>
                <a:rPr lang="en-US" altLang="zh-CN" sz="2400" b="1" dirty="0">
                  <a:solidFill>
                    <a:srgbClr val="205867"/>
                  </a:solidFill>
                  <a:latin typeface="微软雅黑"/>
                  <a:ea typeface="微软雅黑"/>
                </a:rPr>
                <a:t>8</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3" y="3278161"/>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4" y="3334221"/>
            <a:ext cx="406094" cy="461665"/>
            <a:chOff x="5667375" y="791156"/>
            <a:chExt cx="594674"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9</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3854225"/>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53915" y="3929329"/>
            <a:ext cx="502061" cy="410680"/>
            <a:chOff x="5622876" y="819046"/>
            <a:chExt cx="735206" cy="60139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622876" y="834527"/>
              <a:ext cx="735206" cy="585909"/>
            </a:xfrm>
            <a:prstGeom prst="rect">
              <a:avLst/>
            </a:prstGeom>
            <a:noFill/>
          </p:spPr>
          <p:txBody>
            <a:bodyPr wrap="none" rtlCol="0">
              <a:spAutoFit/>
            </a:bodyPr>
            <a:lstStyle/>
            <a:p>
              <a:r>
                <a:rPr lang="en-US" altLang="zh-CN" sz="2000" b="1" dirty="0">
                  <a:solidFill>
                    <a:srgbClr val="205867"/>
                  </a:solidFill>
                  <a:latin typeface="微软雅黑"/>
                  <a:ea typeface="微软雅黑"/>
                </a:rPr>
                <a:t>10</a:t>
              </a:r>
              <a:endParaRPr lang="zh-CN" altLang="en-US" sz="2000" b="1" dirty="0">
                <a:solidFill>
                  <a:srgbClr val="205867"/>
                </a:solidFill>
                <a:latin typeface="微软雅黑"/>
                <a:ea typeface="微软雅黑"/>
              </a:endParaRPr>
            </a:p>
          </p:txBody>
        </p:sp>
      </p:grpSp>
      <p:sp>
        <p:nvSpPr>
          <p:cNvPr id="54" name="Freeform 10"/>
          <p:cNvSpPr>
            <a:spLocks noChangeAspect="1"/>
          </p:cNvSpPr>
          <p:nvPr/>
        </p:nvSpPr>
        <p:spPr bwMode="auto">
          <a:xfrm>
            <a:off x="3779912" y="2126038"/>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4" y="2182098"/>
            <a:ext cx="406094" cy="461665"/>
            <a:chOff x="5667375" y="791156"/>
            <a:chExt cx="594674"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7</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572000" y="2744483"/>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尾部外推法</a:t>
            </a:r>
          </a:p>
        </p:txBody>
      </p:sp>
      <p:sp>
        <p:nvSpPr>
          <p:cNvPr id="59" name="TextBox 58"/>
          <p:cNvSpPr txBox="1">
            <a:spLocks noChangeAspect="1"/>
          </p:cNvSpPr>
          <p:nvPr/>
        </p:nvSpPr>
        <p:spPr>
          <a:xfrm>
            <a:off x="4587179" y="3320547"/>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重要事件采样法</a:t>
            </a:r>
          </a:p>
        </p:txBody>
      </p:sp>
      <p:sp>
        <p:nvSpPr>
          <p:cNvPr id="60" name="TextBox 59"/>
          <p:cNvSpPr txBox="1">
            <a:spLocks noChangeAspect="1"/>
          </p:cNvSpPr>
          <p:nvPr/>
        </p:nvSpPr>
        <p:spPr>
          <a:xfrm>
            <a:off x="4587179" y="3896611"/>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性能的目测工具</a:t>
            </a:r>
          </a:p>
        </p:txBody>
      </p:sp>
      <p:sp>
        <p:nvSpPr>
          <p:cNvPr id="61" name="TextBox 60"/>
          <p:cNvSpPr txBox="1">
            <a:spLocks noChangeAspect="1"/>
          </p:cNvSpPr>
          <p:nvPr/>
        </p:nvSpPr>
        <p:spPr>
          <a:xfrm>
            <a:off x="4587180" y="2126033"/>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数字通信系统性能估计</a:t>
            </a:r>
          </a:p>
        </p:txBody>
      </p:sp>
      <p:sp>
        <p:nvSpPr>
          <p:cNvPr id="4" name="矩形 3"/>
          <p:cNvSpPr/>
          <p:nvPr/>
        </p:nvSpPr>
        <p:spPr>
          <a:xfrm>
            <a:off x="683569" y="627534"/>
            <a:ext cx="7488830" cy="523220"/>
          </a:xfrm>
          <a:prstGeom prst="rect">
            <a:avLst/>
          </a:prstGeom>
        </p:spPr>
        <p:txBody>
          <a:bodyPr wrap="square">
            <a:spAutoFit/>
          </a:bodyPr>
          <a:lstStyle/>
          <a:p>
            <a:pPr algn="ctr"/>
            <a:r>
              <a:rPr lang="zh-CN" altLang="en-US" sz="2800" dirty="0">
                <a:solidFill>
                  <a:srgbClr val="C00000"/>
                </a:solidFill>
                <a:latin typeface="微软雅黑"/>
                <a:ea typeface="微软雅黑"/>
              </a:rPr>
              <a:t>第三专题（</a:t>
            </a:r>
            <a:r>
              <a:rPr lang="en-US" altLang="zh-CN" sz="2800" dirty="0">
                <a:solidFill>
                  <a:srgbClr val="C00000"/>
                </a:solidFill>
                <a:latin typeface="微软雅黑"/>
                <a:ea typeface="微软雅黑"/>
              </a:rPr>
              <a:t>2</a:t>
            </a:r>
            <a:r>
              <a:rPr lang="zh-CN" altLang="en-US" sz="2800" dirty="0">
                <a:solidFill>
                  <a:srgbClr val="C00000"/>
                </a:solidFill>
                <a:latin typeface="微软雅黑"/>
                <a:ea typeface="微软雅黑"/>
              </a:rPr>
              <a:t>）通信仿真中的参数与性能估计</a:t>
            </a: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568" y="1347974"/>
            <a:ext cx="2276527" cy="3240000"/>
          </a:xfrm>
          <a:prstGeom prst="rect">
            <a:avLst/>
          </a:prstGeom>
        </p:spPr>
      </p:pic>
      <p:sp>
        <p:nvSpPr>
          <p:cNvPr id="29" name="Freeform 10"/>
          <p:cNvSpPr>
            <a:spLocks noChangeAspect="1"/>
          </p:cNvSpPr>
          <p:nvPr/>
        </p:nvSpPr>
        <p:spPr bwMode="auto">
          <a:xfrm>
            <a:off x="3779912" y="1549974"/>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30" name="组合 29"/>
          <p:cNvGrpSpPr>
            <a:grpSpLocks noChangeAspect="1"/>
          </p:cNvGrpSpPr>
          <p:nvPr/>
        </p:nvGrpSpPr>
        <p:grpSpPr>
          <a:xfrm>
            <a:off x="3884304" y="1606034"/>
            <a:ext cx="406094" cy="461665"/>
            <a:chOff x="5667375" y="791156"/>
            <a:chExt cx="594674" cy="676050"/>
          </a:xfrm>
        </p:grpSpPr>
        <p:sp>
          <p:nvSpPr>
            <p:cNvPr id="31"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33" name="TextBox 32"/>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6</a:t>
              </a:r>
              <a:endParaRPr lang="zh-CN" altLang="en-US" sz="2400" b="1" dirty="0">
                <a:solidFill>
                  <a:srgbClr val="205867"/>
                </a:solidFill>
                <a:latin typeface="微软雅黑"/>
                <a:ea typeface="微软雅黑"/>
              </a:endParaRPr>
            </a:p>
          </p:txBody>
        </p:sp>
      </p:grpSp>
      <p:sp>
        <p:nvSpPr>
          <p:cNvPr id="34" name="TextBox 33"/>
          <p:cNvSpPr txBox="1">
            <a:spLocks noChangeAspect="1"/>
          </p:cNvSpPr>
          <p:nvPr/>
        </p:nvSpPr>
        <p:spPr>
          <a:xfrm>
            <a:off x="4587180" y="1549969"/>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模拟通信系统性能估计</a:t>
            </a:r>
          </a:p>
        </p:txBody>
      </p:sp>
      <p:pic>
        <p:nvPicPr>
          <p:cNvPr id="32" name="Picture 24" descr="06_icon_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800000">
            <a:off x="7934895" y="2910309"/>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38270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4111849" cy="2862322"/>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定义：</a:t>
            </a:r>
            <a:r>
              <a:rPr lang="zh-CN" altLang="en-US" sz="2000" kern="0" dirty="0">
                <a:solidFill>
                  <a:srgbClr val="0093B0">
                    <a:lumMod val="50000"/>
                  </a:srgbClr>
                </a:solidFill>
                <a:latin typeface="Times New Roman" pitchFamily="18" charset="0"/>
                <a:ea typeface="微软雅黑"/>
                <a:cs typeface="Times New Roman" pitchFamily="18" charset="0"/>
              </a:rPr>
              <a:t>在不改变仿真器件模型的前提下，改变输入到系统中随机过程的统计特性，以观测到更多的</a:t>
            </a:r>
            <a:r>
              <a:rPr lang="zh-CN" altLang="en-US" sz="2000" kern="0" dirty="0">
                <a:solidFill>
                  <a:srgbClr val="C00000"/>
                </a:solidFill>
                <a:latin typeface="Times New Roman" pitchFamily="18" charset="0"/>
                <a:ea typeface="微软雅黑"/>
                <a:cs typeface="Times New Roman" pitchFamily="18" charset="0"/>
              </a:rPr>
              <a:t>重要事件</a:t>
            </a:r>
            <a:r>
              <a:rPr lang="zh-CN" altLang="en-US" sz="2000" kern="0" dirty="0">
                <a:solidFill>
                  <a:srgbClr val="0093B0">
                    <a:lumMod val="50000"/>
                  </a:srgbClr>
                </a:solidFill>
                <a:latin typeface="Times New Roman" pitchFamily="18" charset="0"/>
                <a:ea typeface="微软雅黑"/>
                <a:cs typeface="Times New Roman" pitchFamily="18" charset="0"/>
              </a:rPr>
              <a:t>，这就是</a:t>
            </a:r>
            <a:r>
              <a:rPr lang="en-US" altLang="zh-CN" sz="2000" kern="0" dirty="0">
                <a:solidFill>
                  <a:srgbClr val="0093B0">
                    <a:lumMod val="50000"/>
                  </a:srgbClr>
                </a:solidFill>
                <a:latin typeface="Times New Roman" pitchFamily="18" charset="0"/>
                <a:ea typeface="微软雅黑"/>
                <a:cs typeface="Times New Roman" pitchFamily="18" charset="0"/>
              </a:rPr>
              <a:t>IS</a:t>
            </a:r>
            <a:r>
              <a:rPr lang="zh-CN" altLang="en-US" sz="2000" kern="0" dirty="0">
                <a:solidFill>
                  <a:srgbClr val="0093B0">
                    <a:lumMod val="50000"/>
                  </a:srgbClr>
                </a:solidFill>
                <a:latin typeface="Times New Roman" pitchFamily="18" charset="0"/>
                <a:ea typeface="微软雅黑"/>
                <a:cs typeface="Times New Roman" pitchFamily="18" charset="0"/>
              </a:rPr>
              <a:t>法的核心。以二进制序列为例，其误码指示函数可以表示为</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重要事件采样法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工作原理</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33" name="对象 32"/>
          <p:cNvGraphicFramePr>
            <a:graphicFrameLocks noChangeAspect="1"/>
          </p:cNvGraphicFramePr>
          <p:nvPr>
            <p:extLst>
              <p:ext uri="{D42A27DB-BD31-4B8C-83A1-F6EECF244321}">
                <p14:modId xmlns:p14="http://schemas.microsoft.com/office/powerpoint/2010/main" val="3419199116"/>
              </p:ext>
            </p:extLst>
          </p:nvPr>
        </p:nvGraphicFramePr>
        <p:xfrm>
          <a:off x="1115616" y="3680318"/>
          <a:ext cx="2502024" cy="1018043"/>
        </p:xfrm>
        <a:graphic>
          <a:graphicData uri="http://schemas.openxmlformats.org/presentationml/2006/ole">
            <mc:AlternateContent xmlns:mc="http://schemas.openxmlformats.org/markup-compatibility/2006">
              <mc:Choice xmlns:v="urn:schemas-microsoft-com:vml" Requires="v">
                <p:oleObj r:id="rId3" imgW="1473200" imgH="596900" progId="Equation.3">
                  <p:embed/>
                </p:oleObj>
              </mc:Choice>
              <mc:Fallback>
                <p:oleObj r:id="rId3" imgW="1473200" imgH="5969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3680318"/>
                        <a:ext cx="2502024" cy="1018043"/>
                      </a:xfrm>
                      <a:prstGeom prst="rect">
                        <a:avLst/>
                      </a:prstGeom>
                      <a:noFill/>
                      <a:ln>
                        <a:noFill/>
                      </a:ln>
                    </p:spPr>
                  </p:pic>
                </p:oleObj>
              </mc:Fallback>
            </mc:AlternateContent>
          </a:graphicData>
        </a:graphic>
      </p:graphicFrame>
      <p:sp>
        <p:nvSpPr>
          <p:cNvPr id="55" name="矩形 54"/>
          <p:cNvSpPr/>
          <p:nvPr/>
        </p:nvSpPr>
        <p:spPr>
          <a:xfrm>
            <a:off x="4636615" y="771550"/>
            <a:ext cx="4111849" cy="3477875"/>
          </a:xfrm>
          <a:prstGeom prst="rect">
            <a:avLst/>
          </a:prstGeom>
          <a:ln>
            <a:noFill/>
          </a:ln>
        </p:spPr>
        <p:txBody>
          <a:bodyPr wrap="square">
            <a:spAutoFit/>
          </a:bodyPr>
          <a:lstStyle/>
          <a:p>
            <a:pPr>
              <a:lnSpc>
                <a:spcPct val="150000"/>
              </a:lnSpc>
            </a:pPr>
            <a:r>
              <a:rPr lang="zh-CN" altLang="en-US" sz="2000" kern="0" dirty="0">
                <a:solidFill>
                  <a:schemeClr val="bg1">
                    <a:lumMod val="50000"/>
                  </a:schemeClr>
                </a:solidFill>
                <a:latin typeface="Times New Roman" pitchFamily="18" charset="0"/>
                <a:ea typeface="微软雅黑"/>
                <a:cs typeface="Times New Roman" pitchFamily="18" charset="0"/>
              </a:rPr>
              <a:t>       传输“</a:t>
            </a:r>
            <a:r>
              <a:rPr lang="en-US" altLang="zh-CN" sz="2000" kern="0" dirty="0">
                <a:solidFill>
                  <a:schemeClr val="bg1">
                    <a:lumMod val="50000"/>
                  </a:schemeClr>
                </a:solidFill>
                <a:latin typeface="Times New Roman" pitchFamily="18" charset="0"/>
                <a:ea typeface="微软雅黑"/>
                <a:cs typeface="Times New Roman" pitchFamily="18" charset="0"/>
              </a:rPr>
              <a:t>0</a:t>
            </a:r>
            <a:r>
              <a:rPr lang="zh-CN" altLang="en-US" sz="2000" kern="0" dirty="0">
                <a:solidFill>
                  <a:schemeClr val="bg1">
                    <a:lumMod val="50000"/>
                  </a:schemeClr>
                </a:solidFill>
                <a:latin typeface="Times New Roman" pitchFamily="18" charset="0"/>
                <a:ea typeface="微软雅黑"/>
                <a:cs typeface="Times New Roman" pitchFamily="18" charset="0"/>
              </a:rPr>
              <a:t>”码元情况下的</a:t>
            </a:r>
            <a:r>
              <a:rPr lang="en-US" altLang="zh-CN" sz="2000" kern="0" dirty="0">
                <a:solidFill>
                  <a:schemeClr val="bg1">
                    <a:lumMod val="50000"/>
                  </a:schemeClr>
                </a:solidFill>
                <a:latin typeface="Times New Roman" pitchFamily="18" charset="0"/>
                <a:ea typeface="微软雅黑"/>
                <a:cs typeface="Times New Roman" pitchFamily="18" charset="0"/>
              </a:rPr>
              <a:t>BER</a:t>
            </a:r>
          </a:p>
          <a:p>
            <a:pPr>
              <a:lnSpc>
                <a:spcPct val="150000"/>
              </a:lnSpc>
            </a:pPr>
            <a:endParaRPr lang="en-US" altLang="zh-CN" sz="2000" kern="0" dirty="0">
              <a:solidFill>
                <a:schemeClr val="bg1">
                  <a:lumMod val="50000"/>
                </a:schemeClr>
              </a:solidFill>
              <a:latin typeface="Times New Roman" pitchFamily="18" charset="0"/>
              <a:ea typeface="微软雅黑"/>
              <a:cs typeface="Times New Roman" pitchFamily="18" charset="0"/>
            </a:endParaRPr>
          </a:p>
          <a:p>
            <a:pPr>
              <a:lnSpc>
                <a:spcPct val="150000"/>
              </a:lnSpc>
            </a:pPr>
            <a:r>
              <a:rPr lang="en-US" altLang="zh-CN" sz="2000" kern="0" dirty="0">
                <a:solidFill>
                  <a:schemeClr val="bg1">
                    <a:lumMod val="50000"/>
                  </a:schemeClr>
                </a:solidFill>
                <a:latin typeface="Times New Roman" pitchFamily="18" charset="0"/>
                <a:ea typeface="微软雅黑"/>
                <a:cs typeface="Times New Roman" pitchFamily="18" charset="0"/>
              </a:rPr>
              <a:t>       </a:t>
            </a:r>
            <a:r>
              <a:rPr lang="zh-CN" altLang="en-US" sz="2000" kern="0" dirty="0">
                <a:solidFill>
                  <a:schemeClr val="bg1">
                    <a:lumMod val="50000"/>
                  </a:schemeClr>
                </a:solidFill>
                <a:latin typeface="Times New Roman" pitchFamily="18" charset="0"/>
                <a:ea typeface="微软雅黑"/>
                <a:cs typeface="Times New Roman" pitchFamily="18" charset="0"/>
              </a:rPr>
              <a:t>定义，另一个概率密度函数</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a:lnSpc>
                <a:spcPct val="150000"/>
              </a:lnSpc>
            </a:pPr>
            <a:endParaRPr lang="en-US" altLang="zh-CN" sz="2000" kern="0" dirty="0">
              <a:solidFill>
                <a:schemeClr val="bg1">
                  <a:lumMod val="50000"/>
                </a:schemeClr>
              </a:solidFill>
              <a:latin typeface="Times New Roman" pitchFamily="18" charset="0"/>
              <a:ea typeface="微软雅黑"/>
              <a:cs typeface="Times New Roman" pitchFamily="18" charset="0"/>
            </a:endParaRPr>
          </a:p>
          <a:p>
            <a:pPr>
              <a:lnSpc>
                <a:spcPct val="200000"/>
              </a:lnSpc>
            </a:pP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权值：</a:t>
            </a:r>
            <a:endParaRPr lang="en-US" altLang="zh-CN" sz="2000" kern="0" dirty="0">
              <a:solidFill>
                <a:srgbClr val="C00000"/>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en-US" altLang="zh-CN" sz="2000" kern="0" dirty="0">
                <a:solidFill>
                  <a:srgbClr val="C00000"/>
                </a:solidFill>
                <a:latin typeface="Times New Roman" pitchFamily="18" charset="0"/>
                <a:ea typeface="微软雅黑"/>
                <a:cs typeface="Times New Roman" pitchFamily="18" charset="0"/>
              </a:rPr>
              <a:t>MC</a:t>
            </a:r>
            <a:r>
              <a:rPr lang="zh-CN" altLang="en-US" sz="2000" kern="0" dirty="0">
                <a:solidFill>
                  <a:srgbClr val="C00000"/>
                </a:solidFill>
                <a:latin typeface="Times New Roman" pitchFamily="18" charset="0"/>
                <a:ea typeface="微软雅黑"/>
                <a:cs typeface="Times New Roman" pitchFamily="18" charset="0"/>
              </a:rPr>
              <a:t>估计</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graphicFrame>
        <p:nvGraphicFramePr>
          <p:cNvPr id="40" name="对象 39"/>
          <p:cNvGraphicFramePr>
            <a:graphicFrameLocks noChangeAspect="1"/>
          </p:cNvGraphicFramePr>
          <p:nvPr>
            <p:extLst>
              <p:ext uri="{D42A27DB-BD31-4B8C-83A1-F6EECF244321}">
                <p14:modId xmlns:p14="http://schemas.microsoft.com/office/powerpoint/2010/main" val="3694368821"/>
              </p:ext>
            </p:extLst>
          </p:nvPr>
        </p:nvGraphicFramePr>
        <p:xfrm>
          <a:off x="5695875" y="1203598"/>
          <a:ext cx="1993328" cy="576064"/>
        </p:xfrm>
        <a:graphic>
          <a:graphicData uri="http://schemas.openxmlformats.org/presentationml/2006/ole">
            <mc:AlternateContent xmlns:mc="http://schemas.openxmlformats.org/markup-compatibility/2006">
              <mc:Choice xmlns:v="urn:schemas-microsoft-com:vml" Requires="v">
                <p:oleObj r:id="rId5" imgW="1155700" imgH="330200" progId="Equation.3">
                  <p:embed/>
                </p:oleObj>
              </mc:Choice>
              <mc:Fallback>
                <p:oleObj r:id="rId5" imgW="1155700" imgH="3302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95875" y="1203598"/>
                        <a:ext cx="1993328" cy="576064"/>
                      </a:xfrm>
                      <a:prstGeom prst="rect">
                        <a:avLst/>
                      </a:prstGeom>
                      <a:noFill/>
                      <a:ln>
                        <a:noFill/>
                      </a:ln>
                    </p:spPr>
                  </p:pic>
                </p:oleObj>
              </mc:Fallback>
            </mc:AlternateContent>
          </a:graphicData>
        </a:graphic>
      </p:graphicFrame>
      <p:sp>
        <p:nvSpPr>
          <p:cNvPr id="4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9" name="对象 48"/>
          <p:cNvGraphicFramePr>
            <a:graphicFrameLocks noChangeAspect="1"/>
          </p:cNvGraphicFramePr>
          <p:nvPr>
            <p:extLst>
              <p:ext uri="{D42A27DB-BD31-4B8C-83A1-F6EECF244321}">
                <p14:modId xmlns:p14="http://schemas.microsoft.com/office/powerpoint/2010/main" val="3252190158"/>
              </p:ext>
            </p:extLst>
          </p:nvPr>
        </p:nvGraphicFramePr>
        <p:xfrm>
          <a:off x="4953259" y="2209240"/>
          <a:ext cx="3723197" cy="1010582"/>
        </p:xfrm>
        <a:graphic>
          <a:graphicData uri="http://schemas.openxmlformats.org/presentationml/2006/ole">
            <mc:AlternateContent xmlns:mc="http://schemas.openxmlformats.org/markup-compatibility/2006">
              <mc:Choice xmlns:v="urn:schemas-microsoft-com:vml" Requires="v">
                <p:oleObj name="公式" r:id="rId7" imgW="2844800" imgH="774700" progId="Equation.3">
                  <p:embed/>
                </p:oleObj>
              </mc:Choice>
              <mc:Fallback>
                <p:oleObj name="公式" r:id="rId7" imgW="2844800" imgH="774700"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53259" y="2209240"/>
                        <a:ext cx="3723197" cy="1010582"/>
                      </a:xfrm>
                      <a:prstGeom prst="rect">
                        <a:avLst/>
                      </a:prstGeom>
                      <a:noFill/>
                    </p:spPr>
                  </p:pic>
                </p:oleObj>
              </mc:Fallback>
            </mc:AlternateContent>
          </a:graphicData>
        </a:graphic>
      </p:graphicFrame>
      <p:sp>
        <p:nvSpPr>
          <p:cNvPr id="5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7" name="对象 56"/>
          <p:cNvGraphicFramePr>
            <a:graphicFrameLocks noChangeAspect="1"/>
          </p:cNvGraphicFramePr>
          <p:nvPr>
            <p:extLst>
              <p:ext uri="{D42A27DB-BD31-4B8C-83A1-F6EECF244321}">
                <p14:modId xmlns:p14="http://schemas.microsoft.com/office/powerpoint/2010/main" val="4046583888"/>
              </p:ext>
            </p:extLst>
          </p:nvPr>
        </p:nvGraphicFramePr>
        <p:xfrm>
          <a:off x="5940151" y="3312075"/>
          <a:ext cx="1800201" cy="387385"/>
        </p:xfrm>
        <a:graphic>
          <a:graphicData uri="http://schemas.openxmlformats.org/presentationml/2006/ole">
            <mc:AlternateContent xmlns:mc="http://schemas.openxmlformats.org/markup-compatibility/2006">
              <mc:Choice xmlns:v="urn:schemas-microsoft-com:vml" Requires="v">
                <p:oleObj name="公式" r:id="rId9" imgW="1002865" imgH="215806" progId="Equation.3">
                  <p:embed/>
                </p:oleObj>
              </mc:Choice>
              <mc:Fallback>
                <p:oleObj name="公式" r:id="rId9" imgW="1002865" imgH="215806"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40151" y="3312075"/>
                        <a:ext cx="1800201" cy="387385"/>
                      </a:xfrm>
                      <a:prstGeom prst="rect">
                        <a:avLst/>
                      </a:prstGeom>
                      <a:noFill/>
                    </p:spPr>
                  </p:pic>
                </p:oleObj>
              </mc:Fallback>
            </mc:AlternateContent>
          </a:graphicData>
        </a:graphic>
      </p:graphicFrame>
      <p:graphicFrame>
        <p:nvGraphicFramePr>
          <p:cNvPr id="58" name="对象 57"/>
          <p:cNvGraphicFramePr>
            <a:graphicFrameLocks noChangeAspect="1"/>
          </p:cNvGraphicFramePr>
          <p:nvPr>
            <p:extLst>
              <p:ext uri="{D42A27DB-BD31-4B8C-83A1-F6EECF244321}">
                <p14:modId xmlns:p14="http://schemas.microsoft.com/office/powerpoint/2010/main" val="2411214275"/>
              </p:ext>
            </p:extLst>
          </p:nvPr>
        </p:nvGraphicFramePr>
        <p:xfrm>
          <a:off x="5727788" y="4159853"/>
          <a:ext cx="2239888" cy="633311"/>
        </p:xfrm>
        <a:graphic>
          <a:graphicData uri="http://schemas.openxmlformats.org/presentationml/2006/ole">
            <mc:AlternateContent xmlns:mc="http://schemas.openxmlformats.org/markup-compatibility/2006">
              <mc:Choice xmlns:v="urn:schemas-microsoft-com:vml" Requires="v">
                <p:oleObj r:id="rId11" imgW="1384300" imgH="393700" progId="Equation.3">
                  <p:embed/>
                </p:oleObj>
              </mc:Choice>
              <mc:Fallback>
                <p:oleObj r:id="rId11" imgW="1384300" imgH="393700" progId="Equation.3">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727788" y="4159853"/>
                        <a:ext cx="2239888" cy="633311"/>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91324370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4111849" cy="2862322"/>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差异</a:t>
            </a:r>
            <a:endParaRPr lang="en-US" altLang="zh-CN" sz="2000" kern="0" dirty="0">
              <a:solidFill>
                <a:srgbClr val="C00000"/>
              </a:solidFill>
              <a:latin typeface="Times New Roman" pitchFamily="18" charset="0"/>
              <a:ea typeface="微软雅黑"/>
              <a:cs typeface="Times New Roman" pitchFamily="18" charset="0"/>
            </a:endParaRP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IS</a:t>
            </a:r>
            <a:r>
              <a:rPr lang="zh-CN" altLang="en-US" sz="2000" kern="0" dirty="0">
                <a:solidFill>
                  <a:srgbClr val="0093B0">
                    <a:lumMod val="50000"/>
                  </a:srgbClr>
                </a:solidFill>
                <a:latin typeface="Times New Roman" pitchFamily="18" charset="0"/>
                <a:ea typeface="微软雅黑"/>
                <a:cs typeface="Times New Roman" pitchFamily="18" charset="0"/>
              </a:rPr>
              <a:t>估计得到的是实数</a:t>
            </a: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MC</a:t>
            </a:r>
            <a:r>
              <a:rPr lang="zh-CN" altLang="en-US" sz="2000" kern="0" dirty="0">
                <a:solidFill>
                  <a:srgbClr val="0093B0">
                    <a:lumMod val="50000"/>
                  </a:srgbClr>
                </a:solidFill>
                <a:latin typeface="Times New Roman" pitchFamily="18" charset="0"/>
                <a:ea typeface="微软雅黑"/>
                <a:cs typeface="Times New Roman" pitchFamily="18" charset="0"/>
              </a:rPr>
              <a:t>估计是整数</a:t>
            </a:r>
            <a:endParaRPr lang="en-US" altLang="zh-CN" sz="2000" kern="0" dirty="0">
              <a:solidFill>
                <a:srgbClr val="C00000"/>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en-US" altLang="zh-CN" sz="2000" kern="0" dirty="0">
                <a:solidFill>
                  <a:srgbClr val="C00000"/>
                </a:solidFill>
                <a:latin typeface="Times New Roman" pitchFamily="18" charset="0"/>
                <a:ea typeface="微软雅黑"/>
                <a:cs typeface="Times New Roman" pitchFamily="18" charset="0"/>
              </a:rPr>
              <a:t>IS</a:t>
            </a:r>
            <a:r>
              <a:rPr lang="zh-CN" altLang="en-US" sz="2000" kern="0" dirty="0">
                <a:solidFill>
                  <a:srgbClr val="C00000"/>
                </a:solidFill>
                <a:latin typeface="Times New Roman" pitchFamily="18" charset="0"/>
                <a:ea typeface="微软雅黑"/>
                <a:cs typeface="Times New Roman" pitchFamily="18" charset="0"/>
              </a:rPr>
              <a:t>估计性能分析</a:t>
            </a:r>
            <a:endParaRPr lang="en-US" altLang="zh-CN" sz="2000" kern="0" dirty="0">
              <a:solidFill>
                <a:srgbClr val="C00000"/>
              </a:solidFill>
              <a:latin typeface="Times New Roman" pitchFamily="18" charset="0"/>
              <a:ea typeface="微软雅黑"/>
              <a:cs typeface="Times New Roman" pitchFamily="18" charset="0"/>
            </a:endParaRP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a:t>
            </a:r>
            <a:r>
              <a:rPr lang="zh-CN" altLang="en-US" sz="2000" kern="0" dirty="0">
                <a:solidFill>
                  <a:srgbClr val="0093B0">
                    <a:lumMod val="50000"/>
                  </a:srgbClr>
                </a:solidFill>
                <a:latin typeface="Times New Roman" pitchFamily="18" charset="0"/>
                <a:ea typeface="微软雅黑"/>
                <a:cs typeface="Times New Roman" pitchFamily="18" charset="0"/>
              </a:rPr>
              <a:t>属于无偏估计；</a:t>
            </a:r>
            <a:endParaRPr lang="en-US" altLang="zh-CN" sz="2000" kern="0" dirty="0">
              <a:solidFill>
                <a:srgbClr val="0093B0">
                  <a:lumMod val="50000"/>
                </a:srgbClr>
              </a:solidFill>
              <a:latin typeface="Times New Roman" pitchFamily="18" charset="0"/>
              <a:ea typeface="微软雅黑"/>
              <a:cs typeface="Times New Roman" pitchFamily="18" charset="0"/>
            </a:endParaRPr>
          </a:p>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       IS</a:t>
            </a:r>
            <a:r>
              <a:rPr lang="zh-CN" altLang="en-US" sz="2000" kern="0" dirty="0">
                <a:solidFill>
                  <a:srgbClr val="0093B0">
                    <a:lumMod val="50000"/>
                  </a:srgbClr>
                </a:solidFill>
                <a:latin typeface="Times New Roman" pitchFamily="18" charset="0"/>
                <a:ea typeface="微软雅黑"/>
                <a:cs typeface="Times New Roman" pitchFamily="18" charset="0"/>
              </a:rPr>
              <a:t>估计器的方差为：</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重要事件采样法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工作原理</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5" name="矩形 54"/>
          <p:cNvSpPr/>
          <p:nvPr/>
        </p:nvSpPr>
        <p:spPr>
          <a:xfrm>
            <a:off x="4636615" y="771550"/>
            <a:ext cx="4111849" cy="3016210"/>
          </a:xfrm>
          <a:prstGeom prst="rect">
            <a:avLst/>
          </a:prstGeom>
          <a:ln>
            <a:noFill/>
          </a:ln>
        </p:spPr>
        <p:txBody>
          <a:bodyPr wrap="square">
            <a:spAutoFit/>
          </a:bodyPr>
          <a:lstStyle/>
          <a:p>
            <a:pPr>
              <a:lnSpc>
                <a:spcPct val="150000"/>
              </a:lnSpc>
            </a:pPr>
            <a:r>
              <a:rPr lang="zh-CN" altLang="en-US" sz="2000" kern="0" dirty="0">
                <a:solidFill>
                  <a:srgbClr val="C00000"/>
                </a:solidFill>
                <a:latin typeface="Times New Roman" pitchFamily="18" charset="0"/>
                <a:ea typeface="微软雅黑"/>
                <a:cs typeface="Times New Roman" pitchFamily="18" charset="0"/>
              </a:rPr>
              <a:t>      </a:t>
            </a:r>
            <a:r>
              <a:rPr lang="en-US" altLang="zh-CN" sz="2000" kern="0" dirty="0">
                <a:solidFill>
                  <a:schemeClr val="bg1">
                    <a:lumMod val="50000"/>
                  </a:schemeClr>
                </a:solidFill>
                <a:latin typeface="Times New Roman" pitchFamily="18" charset="0"/>
                <a:ea typeface="微软雅黑"/>
                <a:cs typeface="Times New Roman" pitchFamily="18" charset="0"/>
              </a:rPr>
              <a:t>MC</a:t>
            </a:r>
            <a:r>
              <a:rPr lang="zh-CN" altLang="en-US" sz="2000" kern="0" dirty="0">
                <a:solidFill>
                  <a:schemeClr val="bg1">
                    <a:lumMod val="50000"/>
                  </a:schemeClr>
                </a:solidFill>
                <a:latin typeface="Times New Roman" pitchFamily="18" charset="0"/>
                <a:ea typeface="微软雅黑"/>
                <a:cs typeface="Times New Roman" pitchFamily="18" charset="0"/>
              </a:rPr>
              <a:t>估计器的方差为</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200000"/>
              </a:lnSpc>
              <a:buFont typeface="Wingdings" pitchFamily="2" charset="2"/>
              <a:buChar char="p"/>
            </a:pPr>
            <a:endParaRPr lang="en-US" altLang="zh-CN" sz="2000" kern="0" dirty="0">
              <a:solidFill>
                <a:srgbClr val="C00000"/>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结论：</a:t>
            </a:r>
            <a:r>
              <a:rPr lang="zh-CN" altLang="en-US" sz="2000" kern="0" dirty="0">
                <a:solidFill>
                  <a:schemeClr val="bg1">
                    <a:lumMod val="50000"/>
                  </a:schemeClr>
                </a:solidFill>
                <a:latin typeface="Times New Roman" pitchFamily="18" charset="0"/>
                <a:ea typeface="微软雅黑"/>
                <a:cs typeface="Times New Roman" pitchFamily="18" charset="0"/>
              </a:rPr>
              <a:t>方差的降低，使得在较少的仿真次数情况下，能够统计出足够数量的伪误码，进而提升了仿真效率。</a:t>
            </a:r>
            <a:endParaRPr lang="en-US" altLang="zh-CN" sz="2000" kern="0" dirty="0">
              <a:solidFill>
                <a:schemeClr val="bg1">
                  <a:lumMod val="50000"/>
                </a:schemeClr>
              </a:solidFill>
              <a:latin typeface="Times New Roman" pitchFamily="18" charset="0"/>
              <a:ea typeface="微软雅黑"/>
              <a:cs typeface="Times New Roman" pitchFamily="18" charset="0"/>
            </a:endParaRPr>
          </a:p>
        </p:txBody>
      </p:sp>
      <p:sp>
        <p:nvSpPr>
          <p:cNvPr id="4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58" name="对象 57"/>
          <p:cNvGraphicFramePr>
            <a:graphicFrameLocks noChangeAspect="1"/>
          </p:cNvGraphicFramePr>
          <p:nvPr>
            <p:extLst>
              <p:ext uri="{D42A27DB-BD31-4B8C-83A1-F6EECF244321}">
                <p14:modId xmlns:p14="http://schemas.microsoft.com/office/powerpoint/2010/main" val="2881417404"/>
              </p:ext>
            </p:extLst>
          </p:nvPr>
        </p:nvGraphicFramePr>
        <p:xfrm>
          <a:off x="1835696" y="699542"/>
          <a:ext cx="2239888" cy="633311"/>
        </p:xfrm>
        <a:graphic>
          <a:graphicData uri="http://schemas.openxmlformats.org/presentationml/2006/ole">
            <mc:AlternateContent xmlns:mc="http://schemas.openxmlformats.org/markup-compatibility/2006">
              <mc:Choice xmlns:v="urn:schemas-microsoft-com:vml" Requires="v">
                <p:oleObj r:id="rId3" imgW="1384300" imgH="393700" progId="Equation.3">
                  <p:embed/>
                </p:oleObj>
              </mc:Choice>
              <mc:Fallback>
                <p:oleObj r:id="rId3" imgW="1384300" imgH="393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699542"/>
                        <a:ext cx="2239888" cy="633311"/>
                      </a:xfrm>
                      <a:prstGeom prst="rect">
                        <a:avLst/>
                      </a:prstGeom>
                      <a:noFill/>
                      <a:ln>
                        <a:noFill/>
                      </a:ln>
                    </p:spPr>
                  </p:pic>
                </p:oleObj>
              </mc:Fallback>
            </mc:AlternateContent>
          </a:graphicData>
        </a:graphic>
      </p:graphicFrame>
      <p:sp>
        <p:nvSpPr>
          <p:cNvPr id="28" name="右大括号 27"/>
          <p:cNvSpPr/>
          <p:nvPr/>
        </p:nvSpPr>
        <p:spPr bwMode="auto">
          <a:xfrm>
            <a:off x="3275856" y="1510214"/>
            <a:ext cx="288032" cy="557480"/>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1" name="对象 50"/>
          <p:cNvGraphicFramePr>
            <a:graphicFrameLocks noChangeAspect="1"/>
          </p:cNvGraphicFramePr>
          <p:nvPr>
            <p:extLst>
              <p:ext uri="{D42A27DB-BD31-4B8C-83A1-F6EECF244321}">
                <p14:modId xmlns:p14="http://schemas.microsoft.com/office/powerpoint/2010/main" val="1217072119"/>
              </p:ext>
            </p:extLst>
          </p:nvPr>
        </p:nvGraphicFramePr>
        <p:xfrm>
          <a:off x="828234" y="3646626"/>
          <a:ext cx="3225322" cy="581308"/>
        </p:xfrm>
        <a:graphic>
          <a:graphicData uri="http://schemas.openxmlformats.org/presentationml/2006/ole">
            <mc:AlternateContent xmlns:mc="http://schemas.openxmlformats.org/markup-compatibility/2006">
              <mc:Choice xmlns:v="urn:schemas-microsoft-com:vml" Requires="v">
                <p:oleObj name="公式" r:id="rId5" imgW="2184400" imgH="393700" progId="Equation.3">
                  <p:embed/>
                </p:oleObj>
              </mc:Choice>
              <mc:Fallback>
                <p:oleObj name="公式" r:id="rId5" imgW="2184400" imgH="393700" progId="Equation.3">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8234" y="3646626"/>
                        <a:ext cx="3225322" cy="581308"/>
                      </a:xfrm>
                      <a:prstGeom prst="rect">
                        <a:avLst/>
                      </a:prstGeom>
                      <a:noFill/>
                    </p:spPr>
                  </p:pic>
                </p:oleObj>
              </mc:Fallback>
            </mc:AlternateContent>
          </a:graphicData>
        </a:graphic>
      </p:graphicFrame>
      <p:sp>
        <p:nvSpPr>
          <p:cNvPr id="52" name="矩形标注 51"/>
          <p:cNvSpPr/>
          <p:nvPr/>
        </p:nvSpPr>
        <p:spPr bwMode="auto">
          <a:xfrm>
            <a:off x="539552" y="4389257"/>
            <a:ext cx="3514004" cy="432048"/>
          </a:xfrm>
          <a:prstGeom prst="wedgeRectCallout">
            <a:avLst>
              <a:gd name="adj1" fmla="val 28153"/>
              <a:gd name="adj2" fmla="val -130061"/>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zh-CN" sz="2000" kern="0" dirty="0">
                <a:solidFill>
                  <a:srgbClr val="0093B0">
                    <a:lumMod val="50000"/>
                  </a:srgbClr>
                </a:solidFill>
                <a:latin typeface="Times New Roman" pitchFamily="18" charset="0"/>
                <a:ea typeface="微软雅黑"/>
                <a:cs typeface="Times New Roman" pitchFamily="18" charset="0"/>
              </a:rPr>
              <a:t>提供了降低估计方差的可能性</a:t>
            </a:r>
            <a:endParaRPr lang="zh-CN" altLang="en-US" sz="2000" kern="0" dirty="0">
              <a:solidFill>
                <a:srgbClr val="0093B0">
                  <a:lumMod val="50000"/>
                </a:srgbClr>
              </a:solidFill>
              <a:latin typeface="Times New Roman" pitchFamily="18" charset="0"/>
              <a:ea typeface="微软雅黑"/>
              <a:cs typeface="Times New Roman" pitchFamily="18" charset="0"/>
            </a:endParaRPr>
          </a:p>
        </p:txBody>
      </p:sp>
      <p:sp>
        <p:nvSpPr>
          <p:cNvPr id="60"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1" name="对象 60"/>
          <p:cNvGraphicFramePr>
            <a:graphicFrameLocks noChangeAspect="1"/>
          </p:cNvGraphicFramePr>
          <p:nvPr>
            <p:extLst>
              <p:ext uri="{D42A27DB-BD31-4B8C-83A1-F6EECF244321}">
                <p14:modId xmlns:p14="http://schemas.microsoft.com/office/powerpoint/2010/main" val="629311953"/>
              </p:ext>
            </p:extLst>
          </p:nvPr>
        </p:nvGraphicFramePr>
        <p:xfrm>
          <a:off x="5173778" y="1320197"/>
          <a:ext cx="3037522" cy="603481"/>
        </p:xfrm>
        <a:graphic>
          <a:graphicData uri="http://schemas.openxmlformats.org/presentationml/2006/ole">
            <mc:AlternateContent xmlns:mc="http://schemas.openxmlformats.org/markup-compatibility/2006">
              <mc:Choice xmlns:v="urn:schemas-microsoft-com:vml" Requires="v">
                <p:oleObj name="公式" r:id="rId7" imgW="1917700" imgH="381000" progId="Equation.3">
                  <p:embed/>
                </p:oleObj>
              </mc:Choice>
              <mc:Fallback>
                <p:oleObj name="公式" r:id="rId7" imgW="1917700" imgH="3810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73778" y="1320197"/>
                        <a:ext cx="3037522" cy="603481"/>
                      </a:xfrm>
                      <a:prstGeom prst="rect">
                        <a:avLst/>
                      </a:prstGeom>
                      <a:noFill/>
                    </p:spPr>
                  </p:pic>
                </p:oleObj>
              </mc:Fallback>
            </mc:AlternateContent>
          </a:graphicData>
        </a:graphic>
      </p:graphicFrame>
    </p:spTree>
    <p:extLst>
      <p:ext uri="{BB962C8B-B14F-4D97-AF65-F5344CB8AC3E}">
        <p14:creationId xmlns:p14="http://schemas.microsoft.com/office/powerpoint/2010/main" val="424649166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216305" cy="2400657"/>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思路：</a:t>
            </a:r>
            <a:r>
              <a:rPr lang="zh-CN" altLang="en-US" sz="2000" kern="0" dirty="0">
                <a:solidFill>
                  <a:srgbClr val="0093B0">
                    <a:lumMod val="50000"/>
                  </a:srgbClr>
                </a:solidFill>
                <a:latin typeface="Times New Roman" pitchFamily="18" charset="0"/>
                <a:ea typeface="微软雅黑"/>
                <a:cs typeface="Times New Roman" pitchFamily="18" charset="0"/>
              </a:rPr>
              <a:t>在</a:t>
            </a:r>
            <a:r>
              <a:rPr lang="en-US" altLang="zh-CN" sz="2000" kern="0" dirty="0">
                <a:solidFill>
                  <a:srgbClr val="0093B0">
                    <a:lumMod val="50000"/>
                  </a:srgbClr>
                </a:solidFill>
                <a:latin typeface="Times New Roman" pitchFamily="18" charset="0"/>
                <a:ea typeface="微软雅黑"/>
                <a:cs typeface="Times New Roman" pitchFamily="18" charset="0"/>
              </a:rPr>
              <a:t>IS</a:t>
            </a:r>
            <a:r>
              <a:rPr lang="zh-CN" altLang="en-US" sz="2000" kern="0" dirty="0">
                <a:solidFill>
                  <a:srgbClr val="0093B0">
                    <a:lumMod val="50000"/>
                  </a:srgbClr>
                </a:solidFill>
                <a:latin typeface="Times New Roman" pitchFamily="18" charset="0"/>
                <a:ea typeface="微软雅黑"/>
                <a:cs typeface="Times New Roman" pitchFamily="18" charset="0"/>
              </a:rPr>
              <a:t>法仿真中，选择偏差概率密度函数的直接目的，就是尽可能地提高错误发生的概率，以减少仿真运行的时间。因此，对于信号和噪声的混合波形，只要修改输入噪声序列统计特性即可。</a:t>
            </a:r>
            <a:endParaRPr lang="en-US" altLang="zh-CN" sz="2000" kern="0" dirty="0">
              <a:solidFill>
                <a:srgbClr val="0093B0">
                  <a:lumMod val="50000"/>
                </a:srgb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高斯随机过程</a:t>
            </a:r>
            <a:r>
              <a:rPr lang="zh-CN" altLang="en-US" sz="2000" kern="0" dirty="0">
                <a:solidFill>
                  <a:srgbClr val="0093B0">
                    <a:lumMod val="50000"/>
                  </a:srgbClr>
                </a:solidFill>
                <a:latin typeface="Times New Roman" pitchFamily="18" charset="0"/>
                <a:ea typeface="微软雅黑"/>
                <a:cs typeface="Times New Roman" pitchFamily="18" charset="0"/>
              </a:rPr>
              <a:t>：在无线通信系统当中，噪声一般被认为是高斯随机过程，因此只要改变均值或者方差即可。</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重要事件采样法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偏差概率密度函数的选择</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28" name="对象 27"/>
          <p:cNvGraphicFramePr>
            <a:graphicFrameLocks noChangeAspect="1"/>
          </p:cNvGraphicFramePr>
          <p:nvPr>
            <p:extLst>
              <p:ext uri="{D42A27DB-BD31-4B8C-83A1-F6EECF244321}">
                <p14:modId xmlns:p14="http://schemas.microsoft.com/office/powerpoint/2010/main" val="3836586725"/>
              </p:ext>
            </p:extLst>
          </p:nvPr>
        </p:nvGraphicFramePr>
        <p:xfrm>
          <a:off x="2123728" y="3077493"/>
          <a:ext cx="4507017" cy="1870521"/>
        </p:xfrm>
        <a:graphic>
          <a:graphicData uri="http://schemas.openxmlformats.org/presentationml/2006/ole">
            <mc:AlternateContent xmlns:mc="http://schemas.openxmlformats.org/markup-compatibility/2006">
              <mc:Choice xmlns:v="urn:schemas-microsoft-com:vml" Requires="v">
                <p:oleObj r:id="rId3" imgW="2802537" imgH="1162399" progId="Visio.Drawing.11">
                  <p:embed/>
                </p:oleObj>
              </mc:Choice>
              <mc:Fallback>
                <p:oleObj r:id="rId3" imgW="2802537" imgH="1162399" progId="Visio.Drawing.11">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3077493"/>
                        <a:ext cx="4507017" cy="1870521"/>
                      </a:xfrm>
                      <a:prstGeom prst="rect">
                        <a:avLst/>
                      </a:prstGeom>
                      <a:noFill/>
                      <a:ln>
                        <a:noFill/>
                      </a:ln>
                    </p:spPr>
                  </p:pic>
                </p:oleObj>
              </mc:Fallback>
            </mc:AlternateContent>
          </a:graphicData>
        </a:graphic>
      </p:graphicFrame>
      <p:sp>
        <p:nvSpPr>
          <p:cNvPr id="51" name="矩形标注 50"/>
          <p:cNvSpPr/>
          <p:nvPr/>
        </p:nvSpPr>
        <p:spPr bwMode="auto">
          <a:xfrm>
            <a:off x="539552" y="3363838"/>
            <a:ext cx="1584176" cy="1386785"/>
          </a:xfrm>
          <a:prstGeom prst="wedgeRectCallout">
            <a:avLst>
              <a:gd name="adj1" fmla="val 64376"/>
              <a:gd name="adj2" fmla="val -51146"/>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CIS</a:t>
            </a:r>
            <a:r>
              <a:rPr lang="zh-CN" altLang="en-US" sz="2000" kern="0" dirty="0">
                <a:solidFill>
                  <a:srgbClr val="0093B0">
                    <a:lumMod val="50000"/>
                  </a:srgbClr>
                </a:solidFill>
                <a:latin typeface="Times New Roman" pitchFamily="18" charset="0"/>
                <a:ea typeface="微软雅黑"/>
                <a:cs typeface="Times New Roman" pitchFamily="18" charset="0"/>
              </a:rPr>
              <a:t>仿真的中心问题就是</a:t>
            </a:r>
          </a:p>
        </p:txBody>
      </p:sp>
      <p:graphicFrame>
        <p:nvGraphicFramePr>
          <p:cNvPr id="53" name="对象 52"/>
          <p:cNvGraphicFramePr>
            <a:graphicFrameLocks noChangeAspect="1"/>
          </p:cNvGraphicFramePr>
          <p:nvPr>
            <p:extLst>
              <p:ext uri="{D42A27DB-BD31-4B8C-83A1-F6EECF244321}">
                <p14:modId xmlns:p14="http://schemas.microsoft.com/office/powerpoint/2010/main" val="825643291"/>
              </p:ext>
            </p:extLst>
          </p:nvPr>
        </p:nvGraphicFramePr>
        <p:xfrm>
          <a:off x="971600" y="4347557"/>
          <a:ext cx="1108720" cy="403066"/>
        </p:xfrm>
        <a:graphic>
          <a:graphicData uri="http://schemas.openxmlformats.org/presentationml/2006/ole">
            <mc:AlternateContent xmlns:mc="http://schemas.openxmlformats.org/markup-compatibility/2006">
              <mc:Choice xmlns:v="urn:schemas-microsoft-com:vml" Requires="v">
                <p:oleObj r:id="rId5" imgW="520474" imgH="190417" progId="Equation.3">
                  <p:embed/>
                </p:oleObj>
              </mc:Choice>
              <mc:Fallback>
                <p:oleObj r:id="rId5" imgW="520474" imgH="190417"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600" y="4347557"/>
                        <a:ext cx="1108720" cy="403066"/>
                      </a:xfrm>
                      <a:prstGeom prst="rect">
                        <a:avLst/>
                      </a:prstGeom>
                      <a:noFill/>
                      <a:ln>
                        <a:noFill/>
                      </a:ln>
                    </p:spPr>
                  </p:pic>
                </p:oleObj>
              </mc:Fallback>
            </mc:AlternateContent>
          </a:graphicData>
        </a:graphic>
      </p:graphicFrame>
      <p:sp>
        <p:nvSpPr>
          <p:cNvPr id="59" name="矩形标注 58"/>
          <p:cNvSpPr/>
          <p:nvPr/>
        </p:nvSpPr>
        <p:spPr bwMode="auto">
          <a:xfrm>
            <a:off x="7049013" y="3363838"/>
            <a:ext cx="1584176" cy="1386785"/>
          </a:xfrm>
          <a:prstGeom prst="wedgeRectCallout">
            <a:avLst>
              <a:gd name="adj1" fmla="val -85131"/>
              <a:gd name="adj2" fmla="val -44660"/>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en-US" altLang="zh-CN" sz="2000" kern="0" dirty="0">
                <a:solidFill>
                  <a:srgbClr val="0093B0">
                    <a:lumMod val="50000"/>
                  </a:srgbClr>
                </a:solidFill>
                <a:latin typeface="Times New Roman" pitchFamily="18" charset="0"/>
                <a:ea typeface="微软雅黑"/>
                <a:cs typeface="Times New Roman" pitchFamily="18" charset="0"/>
              </a:rPr>
              <a:t>IIS</a:t>
            </a:r>
            <a:r>
              <a:rPr lang="zh-CN" altLang="en-US" sz="2000" kern="0" dirty="0">
                <a:solidFill>
                  <a:srgbClr val="0093B0">
                    <a:lumMod val="50000"/>
                  </a:srgbClr>
                </a:solidFill>
                <a:latin typeface="Times New Roman" pitchFamily="18" charset="0"/>
                <a:ea typeface="微软雅黑"/>
                <a:cs typeface="Times New Roman" pitchFamily="18" charset="0"/>
              </a:rPr>
              <a:t>仿真的中心问题就是改变均值。</a:t>
            </a:r>
          </a:p>
        </p:txBody>
      </p:sp>
    </p:spTree>
    <p:extLst>
      <p:ext uri="{BB962C8B-B14F-4D97-AF65-F5344CB8AC3E}">
        <p14:creationId xmlns:p14="http://schemas.microsoft.com/office/powerpoint/2010/main" val="368017487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771550"/>
            <a:ext cx="7992890" cy="3939540"/>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估计器性能：</a:t>
            </a:r>
            <a:r>
              <a:rPr lang="zh-CN" altLang="en-US" sz="2000" kern="0" dirty="0">
                <a:solidFill>
                  <a:srgbClr val="0093B0">
                    <a:lumMod val="50000"/>
                  </a:srgbClr>
                </a:solidFill>
                <a:latin typeface="微软雅黑"/>
                <a:ea typeface="微软雅黑"/>
              </a:rPr>
              <a:t>可以通过估计值接近真值的程度来判断，其中偏差、方差和置信区间是三个重要的指标。除此之外，还可以用时间置信积综合考虑的参量。</a:t>
            </a:r>
            <a:endParaRPr lang="en-US" altLang="zh-CN" sz="2000" kern="0" dirty="0">
              <a:solidFill>
                <a:srgbClr val="0093B0">
                  <a:lumMod val="50000"/>
                </a:srgb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估计器的偏差</a:t>
            </a:r>
            <a:endParaRPr lang="en-US" altLang="zh-CN" sz="2000" kern="0" dirty="0">
              <a:solidFill>
                <a:srgbClr val="C00000"/>
              </a:solidFill>
              <a:latin typeface="微软雅黑"/>
              <a:ea typeface="微软雅黑"/>
            </a:endParaRPr>
          </a:p>
          <a:p>
            <a:pPr>
              <a:lnSpc>
                <a:spcPct val="150000"/>
              </a:lnSpc>
            </a:pPr>
            <a:r>
              <a:rPr lang="zh-CN" altLang="en-US" sz="2000" kern="0" dirty="0">
                <a:solidFill>
                  <a:schemeClr val="bg1">
                    <a:lumMod val="50000"/>
                  </a:schemeClr>
                </a:solidFill>
                <a:latin typeface="微软雅黑"/>
                <a:ea typeface="微软雅黑"/>
              </a:rPr>
              <a:t>     估计器的估计值的数学期望能够表示为</a:t>
            </a:r>
            <a:endParaRPr lang="en-US" altLang="zh-CN" sz="2000" kern="0" dirty="0">
              <a:solidFill>
                <a:schemeClr val="bg1">
                  <a:lumMod val="50000"/>
                </a:schemeClr>
              </a:solidFill>
              <a:latin typeface="微软雅黑"/>
              <a:ea typeface="微软雅黑"/>
            </a:endParaRPr>
          </a:p>
          <a:p>
            <a:pPr marL="450850" indent="-450850">
              <a:lnSpc>
                <a:spcPct val="200000"/>
              </a:lnSpc>
              <a:buFont typeface="Wingdings" pitchFamily="2" charset="2"/>
              <a:buChar char="p"/>
            </a:pPr>
            <a:endParaRPr lang="en-US" altLang="zh-CN" sz="2000" kern="0" dirty="0">
              <a:solidFill>
                <a:srgbClr val="C00000"/>
              </a:solidFill>
              <a:latin typeface="微软雅黑"/>
              <a:ea typeface="微软雅黑"/>
            </a:endParaRPr>
          </a:p>
          <a:p>
            <a:pPr>
              <a:lnSpc>
                <a:spcPct val="150000"/>
              </a:lnSpc>
            </a:pPr>
            <a:r>
              <a:rPr lang="zh-CN" altLang="en-US" sz="2000" kern="0" dirty="0">
                <a:solidFill>
                  <a:schemeClr val="bg1">
                    <a:lumMod val="50000"/>
                  </a:schemeClr>
                </a:solidFill>
                <a:latin typeface="微软雅黑"/>
                <a:ea typeface="微软雅黑"/>
              </a:rPr>
              <a:t>     无偏估计：                       有偏估计： </a:t>
            </a:r>
          </a:p>
          <a:p>
            <a:pPr>
              <a:lnSpc>
                <a:spcPct val="150000"/>
              </a:lnSpc>
            </a:pPr>
            <a:r>
              <a:rPr lang="zh-CN" altLang="en-US" sz="2000" kern="0" dirty="0">
                <a:solidFill>
                  <a:schemeClr val="bg1">
                    <a:lumMod val="50000"/>
                  </a:schemeClr>
                </a:solidFill>
                <a:latin typeface="微软雅黑"/>
                <a:ea typeface="微软雅黑"/>
              </a:rPr>
              <a:t>     对于误码率估计器来说，无偏性是一个非常重要的性质。</a:t>
            </a: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仿真估计的基本概念</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性能描述</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50576776"/>
              </p:ext>
            </p:extLst>
          </p:nvPr>
        </p:nvGraphicFramePr>
        <p:xfrm>
          <a:off x="1859847" y="3120686"/>
          <a:ext cx="5160425" cy="531184"/>
        </p:xfrm>
        <a:graphic>
          <a:graphicData uri="http://schemas.openxmlformats.org/presentationml/2006/ole">
            <mc:AlternateContent xmlns:mc="http://schemas.openxmlformats.org/markup-compatibility/2006">
              <mc:Choice xmlns:v="urn:schemas-microsoft-com:vml" Requires="v">
                <p:oleObj name="Equation" r:id="rId3" imgW="3098800" imgH="317500" progId="Equation.3">
                  <p:embed/>
                </p:oleObj>
              </mc:Choice>
              <mc:Fallback>
                <p:oleObj name="Equation" r:id="rId3" imgW="3098800" imgH="317500" progId="Equation.3">
                  <p:embed/>
                  <p:pic>
                    <p:nvPicPr>
                      <p:cNvPr id="0" name="对象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9847" y="3120686"/>
                        <a:ext cx="5160425" cy="531184"/>
                      </a:xfrm>
                      <a:prstGeom prst="rect">
                        <a:avLst/>
                      </a:prstGeom>
                      <a:noFill/>
                      <a:ln>
                        <a:noFill/>
                      </a:ln>
                    </p:spPr>
                  </p:pic>
                </p:oleObj>
              </mc:Fallback>
            </mc:AlternateContent>
          </a:graphicData>
        </a:graphic>
      </p:graphicFrame>
      <p:graphicFrame>
        <p:nvGraphicFramePr>
          <p:cNvPr id="11" name="对象 2"/>
          <p:cNvGraphicFramePr>
            <a:graphicFrameLocks noChangeAspect="1"/>
          </p:cNvGraphicFramePr>
          <p:nvPr>
            <p:extLst>
              <p:ext uri="{D42A27DB-BD31-4B8C-83A1-F6EECF244321}">
                <p14:modId xmlns:p14="http://schemas.microsoft.com/office/powerpoint/2010/main" val="850699032"/>
              </p:ext>
            </p:extLst>
          </p:nvPr>
        </p:nvGraphicFramePr>
        <p:xfrm>
          <a:off x="2339752" y="3764383"/>
          <a:ext cx="864096" cy="391543"/>
        </p:xfrm>
        <a:graphic>
          <a:graphicData uri="http://schemas.openxmlformats.org/presentationml/2006/ole">
            <mc:AlternateContent xmlns:mc="http://schemas.openxmlformats.org/markup-compatibility/2006">
              <mc:Choice xmlns:v="urn:schemas-microsoft-com:vml" Requires="v">
                <p:oleObj r:id="rId5" imgW="508000" imgH="228600" progId="Equation.3">
                  <p:embed/>
                </p:oleObj>
              </mc:Choice>
              <mc:Fallback>
                <p:oleObj r:id="rId5" imgW="508000" imgH="228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39752" y="3764383"/>
                        <a:ext cx="864096" cy="391543"/>
                      </a:xfrm>
                      <a:prstGeom prst="rect">
                        <a:avLst/>
                      </a:prstGeom>
                      <a:noFill/>
                      <a:ln>
                        <a:noFill/>
                      </a:ln>
                    </p:spPr>
                  </p:pic>
                </p:oleObj>
              </mc:Fallback>
            </mc:AlternateContent>
          </a:graphicData>
        </a:graphic>
      </p:graphicFrame>
      <p:graphicFrame>
        <p:nvGraphicFramePr>
          <p:cNvPr id="12" name="对象 5"/>
          <p:cNvGraphicFramePr>
            <a:graphicFrameLocks noChangeAspect="1"/>
          </p:cNvGraphicFramePr>
          <p:nvPr>
            <p:extLst>
              <p:ext uri="{D42A27DB-BD31-4B8C-83A1-F6EECF244321}">
                <p14:modId xmlns:p14="http://schemas.microsoft.com/office/powerpoint/2010/main" val="2784314063"/>
              </p:ext>
            </p:extLst>
          </p:nvPr>
        </p:nvGraphicFramePr>
        <p:xfrm>
          <a:off x="5292080" y="3766855"/>
          <a:ext cx="856669" cy="389071"/>
        </p:xfrm>
        <a:graphic>
          <a:graphicData uri="http://schemas.openxmlformats.org/presentationml/2006/ole">
            <mc:AlternateContent xmlns:mc="http://schemas.openxmlformats.org/markup-compatibility/2006">
              <mc:Choice xmlns:v="urn:schemas-microsoft-com:vml" Requires="v">
                <p:oleObj r:id="rId7" imgW="508000" imgH="228600" progId="Equation.3">
                  <p:embed/>
                </p:oleObj>
              </mc:Choice>
              <mc:Fallback>
                <p:oleObj r:id="rId7" imgW="508000" imgH="228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92080" y="3766855"/>
                        <a:ext cx="856669" cy="389071"/>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57825525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216305" cy="3785652"/>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关于</a:t>
            </a:r>
            <a:r>
              <a:rPr lang="en-US" altLang="zh-CN" sz="2000" kern="0" dirty="0">
                <a:solidFill>
                  <a:srgbClr val="C00000"/>
                </a:solidFill>
                <a:latin typeface="Times New Roman" pitchFamily="18" charset="0"/>
                <a:ea typeface="微软雅黑"/>
                <a:cs typeface="Times New Roman" pitchFamily="18" charset="0"/>
              </a:rPr>
              <a:t>IS</a:t>
            </a:r>
            <a:r>
              <a:rPr lang="zh-CN" altLang="en-US" sz="2000" kern="0" dirty="0">
                <a:solidFill>
                  <a:srgbClr val="C00000"/>
                </a:solidFill>
                <a:latin typeface="Times New Roman" pitchFamily="18" charset="0"/>
                <a:ea typeface="微软雅黑"/>
                <a:cs typeface="Times New Roman" pitchFamily="18" charset="0"/>
              </a:rPr>
              <a:t>的实现需考虑以下几点问题</a:t>
            </a:r>
            <a:endParaRPr lang="en-US" altLang="zh-CN" sz="2000" kern="0" dirty="0">
              <a:solidFill>
                <a:srgbClr val="C00000"/>
              </a:solidFill>
              <a:latin typeface="Times New Roman" pitchFamily="18" charset="0"/>
              <a:ea typeface="微软雅黑"/>
              <a:cs typeface="Times New Roman" pitchFamily="18" charset="0"/>
            </a:endParaRPr>
          </a:p>
          <a:p>
            <a:pPr>
              <a:lnSpc>
                <a:spcPct val="150000"/>
              </a:lnSpc>
            </a:pPr>
            <a:r>
              <a:rPr lang="en-US" altLang="zh-CN" sz="2000" kern="0" dirty="0">
                <a:solidFill>
                  <a:schemeClr val="bg1">
                    <a:lumMod val="50000"/>
                  </a:schemeClr>
                </a:solidFill>
                <a:latin typeface="Times New Roman" pitchFamily="18" charset="0"/>
                <a:ea typeface="微软雅黑"/>
                <a:cs typeface="Times New Roman" pitchFamily="18" charset="0"/>
              </a:rPr>
              <a:t>       1.</a:t>
            </a:r>
            <a:r>
              <a:rPr lang="zh-CN" altLang="en-US" sz="2000" kern="0" dirty="0">
                <a:solidFill>
                  <a:schemeClr val="bg1">
                    <a:lumMod val="50000"/>
                  </a:schemeClr>
                </a:solidFill>
                <a:latin typeface="Times New Roman" pitchFamily="18" charset="0"/>
                <a:ea typeface="微软雅黑"/>
                <a:cs typeface="Times New Roman" pitchFamily="18" charset="0"/>
              </a:rPr>
              <a:t>方法的确定：</a:t>
            </a:r>
            <a:r>
              <a:rPr lang="en-US" altLang="zh-CN" sz="2000" kern="0" dirty="0">
                <a:solidFill>
                  <a:schemeClr val="bg1">
                    <a:lumMod val="50000"/>
                  </a:schemeClr>
                </a:solidFill>
                <a:latin typeface="Times New Roman" pitchFamily="18" charset="0"/>
                <a:ea typeface="微软雅黑"/>
                <a:cs typeface="Times New Roman" pitchFamily="18" charset="0"/>
              </a:rPr>
              <a:t>CIS</a:t>
            </a:r>
            <a:r>
              <a:rPr lang="zh-CN" altLang="en-US" sz="2000" kern="0" dirty="0">
                <a:solidFill>
                  <a:schemeClr val="bg1">
                    <a:lumMod val="50000"/>
                  </a:schemeClr>
                </a:solidFill>
                <a:latin typeface="Times New Roman" pitchFamily="18" charset="0"/>
                <a:ea typeface="微软雅黑"/>
                <a:cs typeface="Times New Roman" pitchFamily="18" charset="0"/>
              </a:rPr>
              <a:t>、</a:t>
            </a:r>
            <a:r>
              <a:rPr lang="en-US" altLang="zh-CN" sz="2000" kern="0" dirty="0">
                <a:solidFill>
                  <a:schemeClr val="bg1">
                    <a:lumMod val="50000"/>
                  </a:schemeClr>
                </a:solidFill>
                <a:latin typeface="Times New Roman" pitchFamily="18" charset="0"/>
                <a:ea typeface="微软雅黑"/>
                <a:cs typeface="Times New Roman" pitchFamily="18" charset="0"/>
              </a:rPr>
              <a:t>IIS</a:t>
            </a:r>
            <a:r>
              <a:rPr lang="zh-CN" altLang="en-US" sz="2000" kern="0" dirty="0">
                <a:solidFill>
                  <a:schemeClr val="bg1">
                    <a:lumMod val="50000"/>
                  </a:schemeClr>
                </a:solidFill>
                <a:latin typeface="Times New Roman" pitchFamily="18" charset="0"/>
                <a:ea typeface="微软雅黑"/>
                <a:cs typeface="Times New Roman" pitchFamily="18" charset="0"/>
              </a:rPr>
              <a:t>或其它</a:t>
            </a:r>
            <a:r>
              <a:rPr lang="en-US" altLang="zh-CN" sz="2000" kern="0" dirty="0">
                <a:solidFill>
                  <a:schemeClr val="bg1">
                    <a:lumMod val="50000"/>
                  </a:schemeClr>
                </a:solidFill>
                <a:latin typeface="Times New Roman" pitchFamily="18" charset="0"/>
                <a:ea typeface="微软雅黑"/>
                <a:cs typeface="Times New Roman" pitchFamily="18" charset="0"/>
              </a:rPr>
              <a:t>IS</a:t>
            </a:r>
            <a:r>
              <a:rPr lang="zh-CN" altLang="en-US" sz="2000" kern="0" dirty="0">
                <a:solidFill>
                  <a:schemeClr val="bg1">
                    <a:lumMod val="50000"/>
                  </a:schemeClr>
                </a:solidFill>
                <a:latin typeface="Times New Roman" pitchFamily="18" charset="0"/>
                <a:ea typeface="微软雅黑"/>
                <a:cs typeface="Times New Roman" pitchFamily="18" charset="0"/>
              </a:rPr>
              <a:t>形式。</a:t>
            </a:r>
          </a:p>
          <a:p>
            <a:pPr>
              <a:lnSpc>
                <a:spcPct val="150000"/>
              </a:lnSpc>
            </a:pPr>
            <a:r>
              <a:rPr lang="zh-CN" altLang="en-US" sz="2000" kern="0" dirty="0">
                <a:solidFill>
                  <a:schemeClr val="bg1">
                    <a:lumMod val="50000"/>
                  </a:schemeClr>
                </a:solidFill>
                <a:latin typeface="Times New Roman" pitchFamily="18" charset="0"/>
                <a:ea typeface="微软雅黑"/>
                <a:cs typeface="Times New Roman" pitchFamily="18" charset="0"/>
              </a:rPr>
              <a:t>       </a:t>
            </a:r>
            <a:r>
              <a:rPr lang="en-US" altLang="zh-CN" sz="2000" kern="0" dirty="0">
                <a:solidFill>
                  <a:schemeClr val="bg1">
                    <a:lumMod val="50000"/>
                  </a:schemeClr>
                </a:solidFill>
                <a:latin typeface="Times New Roman" pitchFamily="18" charset="0"/>
                <a:ea typeface="微软雅黑"/>
                <a:cs typeface="Times New Roman" pitchFamily="18" charset="0"/>
              </a:rPr>
              <a:t>2.</a:t>
            </a:r>
            <a:r>
              <a:rPr lang="zh-CN" altLang="en-US" sz="2000" kern="0" dirty="0">
                <a:solidFill>
                  <a:schemeClr val="bg1">
                    <a:lumMod val="50000"/>
                  </a:schemeClr>
                </a:solidFill>
                <a:latin typeface="Times New Roman" pitchFamily="18" charset="0"/>
                <a:ea typeface="微软雅黑"/>
                <a:cs typeface="Times New Roman" pitchFamily="18" charset="0"/>
              </a:rPr>
              <a:t>方法选择的原则：由</a:t>
            </a:r>
            <a:r>
              <a:rPr lang="en-US" altLang="zh-CN" sz="2000" kern="0" dirty="0">
                <a:solidFill>
                  <a:schemeClr val="bg1">
                    <a:lumMod val="50000"/>
                  </a:schemeClr>
                </a:solidFill>
                <a:latin typeface="Times New Roman" pitchFamily="18" charset="0"/>
                <a:ea typeface="微软雅黑"/>
                <a:cs typeface="Times New Roman" pitchFamily="18" charset="0"/>
              </a:rPr>
              <a:t>MC</a:t>
            </a:r>
            <a:r>
              <a:rPr lang="zh-CN" altLang="en-US" sz="2000" kern="0" dirty="0">
                <a:solidFill>
                  <a:schemeClr val="bg1">
                    <a:lumMod val="50000"/>
                  </a:schemeClr>
                </a:solidFill>
                <a:latin typeface="Times New Roman" pitchFamily="18" charset="0"/>
                <a:ea typeface="微软雅黑"/>
                <a:cs typeface="Times New Roman" pitchFamily="18" charset="0"/>
              </a:rPr>
              <a:t>的运行时间和</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a:lnSpc>
                <a:spcPct val="150000"/>
              </a:lnSpc>
            </a:pPr>
            <a:r>
              <a:rPr lang="zh-CN" altLang="en-US" sz="2000" kern="0" dirty="0">
                <a:solidFill>
                  <a:schemeClr val="bg1">
                    <a:lumMod val="50000"/>
                  </a:schemeClr>
                </a:solidFill>
                <a:latin typeface="Times New Roman" pitchFamily="18" charset="0"/>
                <a:ea typeface="微软雅黑"/>
                <a:cs typeface="Times New Roman" pitchFamily="18" charset="0"/>
              </a:rPr>
              <a:t>目标</a:t>
            </a:r>
            <a:r>
              <a:rPr lang="en-US" altLang="zh-CN" sz="2000" kern="0" dirty="0">
                <a:solidFill>
                  <a:schemeClr val="bg1">
                    <a:lumMod val="50000"/>
                  </a:schemeClr>
                </a:solidFill>
                <a:latin typeface="Times New Roman" pitchFamily="18" charset="0"/>
                <a:ea typeface="微软雅黑"/>
                <a:cs typeface="Times New Roman" pitchFamily="18" charset="0"/>
              </a:rPr>
              <a:t>BER</a:t>
            </a:r>
            <a:r>
              <a:rPr lang="zh-CN" altLang="en-US" sz="2000" kern="0" dirty="0">
                <a:solidFill>
                  <a:schemeClr val="bg1">
                    <a:lumMod val="50000"/>
                  </a:schemeClr>
                </a:solidFill>
                <a:latin typeface="Times New Roman" pitchFamily="18" charset="0"/>
                <a:ea typeface="微软雅黑"/>
                <a:cs typeface="Times New Roman" pitchFamily="18" charset="0"/>
              </a:rPr>
              <a:t>来决定。</a:t>
            </a:r>
          </a:p>
          <a:p>
            <a:pPr>
              <a:lnSpc>
                <a:spcPct val="150000"/>
              </a:lnSpc>
            </a:pPr>
            <a:r>
              <a:rPr lang="en-US" altLang="zh-CN" sz="2000" kern="0" dirty="0">
                <a:solidFill>
                  <a:schemeClr val="bg1">
                    <a:lumMod val="50000"/>
                  </a:schemeClr>
                </a:solidFill>
                <a:latin typeface="Times New Roman" pitchFamily="18" charset="0"/>
                <a:ea typeface="微软雅黑"/>
                <a:cs typeface="Times New Roman" pitchFamily="18" charset="0"/>
              </a:rPr>
              <a:t>       3.</a:t>
            </a:r>
            <a:r>
              <a:rPr lang="zh-CN" altLang="en-US" sz="2000" kern="0" dirty="0">
                <a:solidFill>
                  <a:schemeClr val="bg1">
                    <a:lumMod val="50000"/>
                  </a:schemeClr>
                </a:solidFill>
                <a:latin typeface="Times New Roman" pitchFamily="18" charset="0"/>
                <a:ea typeface="微软雅黑"/>
                <a:cs typeface="Times New Roman" pitchFamily="18" charset="0"/>
              </a:rPr>
              <a:t>估计采样次数</a:t>
            </a:r>
            <a:r>
              <a:rPr lang="en-US" altLang="zh-CN" sz="2000" kern="0" dirty="0">
                <a:solidFill>
                  <a:schemeClr val="bg1">
                    <a:lumMod val="50000"/>
                  </a:schemeClr>
                </a:solidFill>
                <a:latin typeface="Times New Roman" pitchFamily="18" charset="0"/>
                <a:ea typeface="微软雅黑"/>
                <a:cs typeface="Times New Roman" pitchFamily="18" charset="0"/>
              </a:rPr>
              <a:t>M</a:t>
            </a:r>
            <a:r>
              <a:rPr lang="zh-CN" altLang="en-US" sz="2000" kern="0" dirty="0">
                <a:solidFill>
                  <a:schemeClr val="bg1">
                    <a:lumMod val="50000"/>
                  </a:schemeClr>
                </a:solidFill>
                <a:latin typeface="Times New Roman" pitchFamily="18" charset="0"/>
                <a:ea typeface="微软雅黑"/>
                <a:cs typeface="Times New Roman" pitchFamily="18" charset="0"/>
              </a:rPr>
              <a:t>和系统识别：对</a:t>
            </a:r>
            <a:r>
              <a:rPr lang="en-US" altLang="zh-CN" sz="2000" kern="0" dirty="0">
                <a:solidFill>
                  <a:schemeClr val="bg1">
                    <a:lumMod val="50000"/>
                  </a:schemeClr>
                </a:solidFill>
                <a:latin typeface="Times New Roman" pitchFamily="18" charset="0"/>
                <a:ea typeface="微软雅黑"/>
                <a:cs typeface="Times New Roman" pitchFamily="18" charset="0"/>
              </a:rPr>
              <a:t>IIS</a:t>
            </a:r>
            <a:r>
              <a:rPr lang="zh-CN" altLang="en-US" sz="2000" kern="0" dirty="0">
                <a:solidFill>
                  <a:schemeClr val="bg1">
                    <a:lumMod val="50000"/>
                  </a:schemeClr>
                </a:solidFill>
                <a:latin typeface="Times New Roman" pitchFamily="18" charset="0"/>
                <a:ea typeface="微软雅黑"/>
                <a:cs typeface="Times New Roman" pitchFamily="18" charset="0"/>
              </a:rPr>
              <a:t>而言需要估计冲激响应</a:t>
            </a:r>
            <a:r>
              <a:rPr lang="en-US" altLang="zh-CN" sz="2000" i="1" kern="0" dirty="0">
                <a:solidFill>
                  <a:schemeClr val="bg1">
                    <a:lumMod val="50000"/>
                  </a:schemeClr>
                </a:solidFill>
                <a:latin typeface="Times New Roman" pitchFamily="18" charset="0"/>
                <a:ea typeface="微软雅黑"/>
                <a:cs typeface="Times New Roman" pitchFamily="18" charset="0"/>
              </a:rPr>
              <a:t>h</a:t>
            </a:r>
            <a:r>
              <a:rPr lang="zh-CN" altLang="en-US" sz="2000" kern="0" dirty="0">
                <a:solidFill>
                  <a:schemeClr val="bg1">
                    <a:lumMod val="50000"/>
                  </a:schemeClr>
                </a:solidFill>
                <a:latin typeface="Times New Roman" pitchFamily="18" charset="0"/>
                <a:ea typeface="微软雅黑"/>
                <a:cs typeface="Times New Roman" pitchFamily="18" charset="0"/>
              </a:rPr>
              <a:t>，这当然包含了记忆信息，因此，利用某一过程来估计</a:t>
            </a:r>
            <a:r>
              <a:rPr lang="en-US" altLang="zh-CN" sz="2000" i="1" kern="0" dirty="0">
                <a:solidFill>
                  <a:schemeClr val="bg1">
                    <a:lumMod val="50000"/>
                  </a:schemeClr>
                </a:solidFill>
                <a:latin typeface="Times New Roman" pitchFamily="18" charset="0"/>
                <a:ea typeface="微软雅黑"/>
                <a:cs typeface="Times New Roman" pitchFamily="18" charset="0"/>
              </a:rPr>
              <a:t>M</a:t>
            </a:r>
            <a:r>
              <a:rPr lang="zh-CN" altLang="en-US" sz="2000" kern="0" dirty="0">
                <a:solidFill>
                  <a:schemeClr val="bg1">
                    <a:lumMod val="50000"/>
                  </a:schemeClr>
                </a:solidFill>
                <a:latin typeface="Times New Roman" pitchFamily="18" charset="0"/>
                <a:ea typeface="微软雅黑"/>
                <a:cs typeface="Times New Roman" pitchFamily="18" charset="0"/>
              </a:rPr>
              <a:t>和</a:t>
            </a:r>
            <a:r>
              <a:rPr lang="en-US" altLang="zh-CN" sz="2000" i="1" kern="0" dirty="0">
                <a:solidFill>
                  <a:schemeClr val="bg1">
                    <a:lumMod val="50000"/>
                  </a:schemeClr>
                </a:solidFill>
                <a:latin typeface="Times New Roman" pitchFamily="18" charset="0"/>
                <a:ea typeface="微软雅黑"/>
                <a:cs typeface="Times New Roman" pitchFamily="18" charset="0"/>
              </a:rPr>
              <a:t>h</a:t>
            </a:r>
            <a:r>
              <a:rPr lang="zh-CN" altLang="en-US" sz="2000" kern="0" dirty="0">
                <a:solidFill>
                  <a:schemeClr val="bg1">
                    <a:lumMod val="50000"/>
                  </a:schemeClr>
                </a:solidFill>
                <a:latin typeface="Times New Roman" pitchFamily="18" charset="0"/>
                <a:ea typeface="微软雅黑"/>
                <a:cs typeface="Times New Roman" pitchFamily="18" charset="0"/>
              </a:rPr>
              <a:t>。</a:t>
            </a:r>
          </a:p>
          <a:p>
            <a:pPr>
              <a:lnSpc>
                <a:spcPct val="150000"/>
              </a:lnSpc>
            </a:pPr>
            <a:r>
              <a:rPr lang="zh-CN" altLang="en-US" sz="2000" kern="0" dirty="0">
                <a:solidFill>
                  <a:schemeClr val="bg1">
                    <a:lumMod val="50000"/>
                  </a:schemeClr>
                </a:solidFill>
                <a:latin typeface="Times New Roman" pitchFamily="18" charset="0"/>
                <a:ea typeface="微软雅黑"/>
                <a:cs typeface="Times New Roman" pitchFamily="18" charset="0"/>
              </a:rPr>
              <a:t>       </a:t>
            </a:r>
            <a:r>
              <a:rPr lang="en-US" altLang="zh-CN" sz="2000" kern="0" dirty="0">
                <a:solidFill>
                  <a:schemeClr val="bg1">
                    <a:lumMod val="50000"/>
                  </a:schemeClr>
                </a:solidFill>
                <a:latin typeface="Times New Roman" pitchFamily="18" charset="0"/>
                <a:ea typeface="微软雅黑"/>
                <a:cs typeface="Times New Roman" pitchFamily="18" charset="0"/>
              </a:rPr>
              <a:t>4.</a:t>
            </a:r>
            <a:r>
              <a:rPr lang="zh-CN" altLang="en-US" sz="2000" kern="0" dirty="0">
                <a:solidFill>
                  <a:schemeClr val="bg1">
                    <a:lumMod val="50000"/>
                  </a:schemeClr>
                </a:solidFill>
                <a:latin typeface="Times New Roman" pitchFamily="18" charset="0"/>
                <a:ea typeface="微软雅黑"/>
                <a:cs typeface="Times New Roman" pitchFamily="18" charset="0"/>
              </a:rPr>
              <a:t>设计</a:t>
            </a:r>
            <a:r>
              <a:rPr lang="en-US" altLang="zh-CN" sz="2000" kern="0" dirty="0">
                <a:solidFill>
                  <a:schemeClr val="bg1">
                    <a:lumMod val="50000"/>
                  </a:schemeClr>
                </a:solidFill>
                <a:latin typeface="Times New Roman" pitchFamily="18" charset="0"/>
                <a:ea typeface="微软雅黑"/>
                <a:cs typeface="Times New Roman" pitchFamily="18" charset="0"/>
              </a:rPr>
              <a:t>IS</a:t>
            </a:r>
            <a:r>
              <a:rPr lang="zh-CN" altLang="en-US" sz="2000" kern="0" dirty="0">
                <a:solidFill>
                  <a:schemeClr val="bg1">
                    <a:lumMod val="50000"/>
                  </a:schemeClr>
                </a:solidFill>
                <a:latin typeface="Times New Roman" pitchFamily="18" charset="0"/>
                <a:ea typeface="微软雅黑"/>
                <a:cs typeface="Times New Roman" pitchFamily="18" charset="0"/>
              </a:rPr>
              <a:t>实验：通过“设计”</a:t>
            </a:r>
            <a:r>
              <a:rPr lang="en-US" altLang="zh-CN" sz="2000" kern="0" dirty="0">
                <a:solidFill>
                  <a:schemeClr val="bg1">
                    <a:lumMod val="50000"/>
                  </a:schemeClr>
                </a:solidFill>
                <a:latin typeface="Times New Roman" pitchFamily="18" charset="0"/>
                <a:ea typeface="微软雅黑"/>
                <a:cs typeface="Times New Roman" pitchFamily="18" charset="0"/>
              </a:rPr>
              <a:t>IS</a:t>
            </a:r>
            <a:r>
              <a:rPr lang="zh-CN" altLang="en-US" sz="2000" kern="0" dirty="0">
                <a:solidFill>
                  <a:schemeClr val="bg1">
                    <a:lumMod val="50000"/>
                  </a:schemeClr>
                </a:solidFill>
                <a:latin typeface="Times New Roman" pitchFamily="18" charset="0"/>
                <a:ea typeface="微软雅黑"/>
                <a:cs typeface="Times New Roman" pitchFamily="18" charset="0"/>
              </a:rPr>
              <a:t>实验，选择偏差的参数并估计相应的改善程度，进而估算要仿真某一</a:t>
            </a:r>
            <a:r>
              <a:rPr lang="en-US" altLang="zh-CN" sz="2000" kern="0" dirty="0">
                <a:solidFill>
                  <a:schemeClr val="bg1">
                    <a:lumMod val="50000"/>
                  </a:schemeClr>
                </a:solidFill>
                <a:latin typeface="Times New Roman" pitchFamily="18" charset="0"/>
                <a:ea typeface="微软雅黑"/>
                <a:cs typeface="Times New Roman" pitchFamily="18" charset="0"/>
              </a:rPr>
              <a:t>BER</a:t>
            </a:r>
            <a:r>
              <a:rPr lang="zh-CN" altLang="en-US" sz="2000" kern="0" dirty="0">
                <a:solidFill>
                  <a:schemeClr val="bg1">
                    <a:lumMod val="50000"/>
                  </a:schemeClr>
                </a:solidFill>
                <a:latin typeface="Times New Roman" pitchFamily="18" charset="0"/>
                <a:ea typeface="微软雅黑"/>
                <a:cs typeface="Times New Roman" pitchFamily="18" charset="0"/>
              </a:rPr>
              <a:t>所需的运行时间。</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重要事件采样法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偏差概率密度函数的选择</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28" name="对象 27"/>
          <p:cNvGraphicFramePr>
            <a:graphicFrameLocks noChangeAspect="1"/>
          </p:cNvGraphicFramePr>
          <p:nvPr>
            <p:extLst>
              <p:ext uri="{D42A27DB-BD31-4B8C-83A1-F6EECF244321}">
                <p14:modId xmlns:p14="http://schemas.microsoft.com/office/powerpoint/2010/main" val="2654256920"/>
              </p:ext>
            </p:extLst>
          </p:nvPr>
        </p:nvGraphicFramePr>
        <p:xfrm>
          <a:off x="5195163" y="1049511"/>
          <a:ext cx="3841333" cy="1594247"/>
        </p:xfrm>
        <a:graphic>
          <a:graphicData uri="http://schemas.openxmlformats.org/presentationml/2006/ole">
            <mc:AlternateContent xmlns:mc="http://schemas.openxmlformats.org/markup-compatibility/2006">
              <mc:Choice xmlns:v="urn:schemas-microsoft-com:vml" Requires="v">
                <p:oleObj r:id="rId3" imgW="2802537" imgH="1162399" progId="Visio.Drawing.11">
                  <p:embed/>
                </p:oleObj>
              </mc:Choice>
              <mc:Fallback>
                <p:oleObj r:id="rId3" imgW="2802537" imgH="1162399"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5163" y="1049511"/>
                        <a:ext cx="3841333" cy="159424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84613067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2" y="2702097"/>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4" y="2758156"/>
            <a:ext cx="406094" cy="461665"/>
            <a:chOff x="5667375" y="791155"/>
            <a:chExt cx="594674"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3" cy="676049"/>
            </a:xfrm>
            <a:prstGeom prst="rect">
              <a:avLst/>
            </a:prstGeom>
            <a:noFill/>
          </p:spPr>
          <p:txBody>
            <a:bodyPr wrap="none" rtlCol="0">
              <a:spAutoFit/>
            </a:bodyPr>
            <a:lstStyle/>
            <a:p>
              <a:r>
                <a:rPr lang="en-US" altLang="zh-CN" sz="2400" b="1" dirty="0">
                  <a:solidFill>
                    <a:srgbClr val="205867"/>
                  </a:solidFill>
                  <a:latin typeface="微软雅黑"/>
                  <a:ea typeface="微软雅黑"/>
                </a:rPr>
                <a:t>8</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3" y="3278161"/>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4" y="3334221"/>
            <a:ext cx="406094" cy="461665"/>
            <a:chOff x="5667375" y="791156"/>
            <a:chExt cx="594674"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9</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3854225"/>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53915" y="3929329"/>
            <a:ext cx="502061" cy="410680"/>
            <a:chOff x="5622876" y="819046"/>
            <a:chExt cx="735206" cy="60139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622876" y="834527"/>
              <a:ext cx="735206" cy="585909"/>
            </a:xfrm>
            <a:prstGeom prst="rect">
              <a:avLst/>
            </a:prstGeom>
            <a:noFill/>
          </p:spPr>
          <p:txBody>
            <a:bodyPr wrap="none" rtlCol="0">
              <a:spAutoFit/>
            </a:bodyPr>
            <a:lstStyle/>
            <a:p>
              <a:r>
                <a:rPr lang="en-US" altLang="zh-CN" sz="2000" b="1" dirty="0">
                  <a:solidFill>
                    <a:srgbClr val="205867"/>
                  </a:solidFill>
                  <a:latin typeface="微软雅黑"/>
                  <a:ea typeface="微软雅黑"/>
                </a:rPr>
                <a:t>10</a:t>
              </a:r>
              <a:endParaRPr lang="zh-CN" altLang="en-US" sz="2000" b="1" dirty="0">
                <a:solidFill>
                  <a:srgbClr val="205867"/>
                </a:solidFill>
                <a:latin typeface="微软雅黑"/>
                <a:ea typeface="微软雅黑"/>
              </a:endParaRPr>
            </a:p>
          </p:txBody>
        </p:sp>
      </p:grpSp>
      <p:sp>
        <p:nvSpPr>
          <p:cNvPr id="54" name="Freeform 10"/>
          <p:cNvSpPr>
            <a:spLocks noChangeAspect="1"/>
          </p:cNvSpPr>
          <p:nvPr/>
        </p:nvSpPr>
        <p:spPr bwMode="auto">
          <a:xfrm>
            <a:off x="3779912" y="2126038"/>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4" y="2182098"/>
            <a:ext cx="406094" cy="461665"/>
            <a:chOff x="5667375" y="791156"/>
            <a:chExt cx="594674"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7</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572000" y="2744483"/>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尾部外推法</a:t>
            </a:r>
          </a:p>
        </p:txBody>
      </p:sp>
      <p:sp>
        <p:nvSpPr>
          <p:cNvPr id="59" name="TextBox 58"/>
          <p:cNvSpPr txBox="1">
            <a:spLocks noChangeAspect="1"/>
          </p:cNvSpPr>
          <p:nvPr/>
        </p:nvSpPr>
        <p:spPr>
          <a:xfrm>
            <a:off x="4587179" y="3320547"/>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重要事件采样法</a:t>
            </a:r>
          </a:p>
        </p:txBody>
      </p:sp>
      <p:sp>
        <p:nvSpPr>
          <p:cNvPr id="60" name="TextBox 59"/>
          <p:cNvSpPr txBox="1">
            <a:spLocks noChangeAspect="1"/>
          </p:cNvSpPr>
          <p:nvPr/>
        </p:nvSpPr>
        <p:spPr>
          <a:xfrm>
            <a:off x="4587179" y="3896611"/>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性能的目测工具</a:t>
            </a:r>
          </a:p>
        </p:txBody>
      </p:sp>
      <p:sp>
        <p:nvSpPr>
          <p:cNvPr id="61" name="TextBox 60"/>
          <p:cNvSpPr txBox="1">
            <a:spLocks noChangeAspect="1"/>
          </p:cNvSpPr>
          <p:nvPr/>
        </p:nvSpPr>
        <p:spPr>
          <a:xfrm>
            <a:off x="4587180" y="2126033"/>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数字通信系统性能估计</a:t>
            </a:r>
          </a:p>
        </p:txBody>
      </p:sp>
      <p:sp>
        <p:nvSpPr>
          <p:cNvPr id="4" name="矩形 3"/>
          <p:cNvSpPr/>
          <p:nvPr/>
        </p:nvSpPr>
        <p:spPr>
          <a:xfrm>
            <a:off x="683569" y="627534"/>
            <a:ext cx="7488830" cy="523220"/>
          </a:xfrm>
          <a:prstGeom prst="rect">
            <a:avLst/>
          </a:prstGeom>
        </p:spPr>
        <p:txBody>
          <a:bodyPr wrap="square">
            <a:spAutoFit/>
          </a:bodyPr>
          <a:lstStyle/>
          <a:p>
            <a:pPr algn="ctr"/>
            <a:r>
              <a:rPr lang="zh-CN" altLang="en-US" sz="2800" dirty="0">
                <a:solidFill>
                  <a:srgbClr val="C00000"/>
                </a:solidFill>
                <a:latin typeface="微软雅黑"/>
                <a:ea typeface="微软雅黑"/>
              </a:rPr>
              <a:t>第三专题（</a:t>
            </a:r>
            <a:r>
              <a:rPr lang="en-US" altLang="zh-CN" sz="2800" dirty="0">
                <a:solidFill>
                  <a:srgbClr val="C00000"/>
                </a:solidFill>
                <a:latin typeface="微软雅黑"/>
                <a:ea typeface="微软雅黑"/>
              </a:rPr>
              <a:t>2</a:t>
            </a:r>
            <a:r>
              <a:rPr lang="zh-CN" altLang="en-US" sz="2800" dirty="0">
                <a:solidFill>
                  <a:srgbClr val="C00000"/>
                </a:solidFill>
                <a:latin typeface="微软雅黑"/>
                <a:ea typeface="微软雅黑"/>
              </a:rPr>
              <a:t>）通信仿真中的参数与性能估计</a:t>
            </a: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568" y="1347974"/>
            <a:ext cx="2276527" cy="3240000"/>
          </a:xfrm>
          <a:prstGeom prst="rect">
            <a:avLst/>
          </a:prstGeom>
        </p:spPr>
      </p:pic>
      <p:sp>
        <p:nvSpPr>
          <p:cNvPr id="29" name="Freeform 10"/>
          <p:cNvSpPr>
            <a:spLocks noChangeAspect="1"/>
          </p:cNvSpPr>
          <p:nvPr/>
        </p:nvSpPr>
        <p:spPr bwMode="auto">
          <a:xfrm>
            <a:off x="3779912" y="1549974"/>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30" name="组合 29"/>
          <p:cNvGrpSpPr>
            <a:grpSpLocks noChangeAspect="1"/>
          </p:cNvGrpSpPr>
          <p:nvPr/>
        </p:nvGrpSpPr>
        <p:grpSpPr>
          <a:xfrm>
            <a:off x="3884304" y="1606034"/>
            <a:ext cx="406094" cy="461665"/>
            <a:chOff x="5667375" y="791156"/>
            <a:chExt cx="594674" cy="676050"/>
          </a:xfrm>
        </p:grpSpPr>
        <p:sp>
          <p:nvSpPr>
            <p:cNvPr id="31"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33" name="TextBox 32"/>
            <p:cNvSpPr txBox="1"/>
            <p:nvPr/>
          </p:nvSpPr>
          <p:spPr>
            <a:xfrm>
              <a:off x="5714636" y="791156"/>
              <a:ext cx="547413" cy="676050"/>
            </a:xfrm>
            <a:prstGeom prst="rect">
              <a:avLst/>
            </a:prstGeom>
            <a:noFill/>
          </p:spPr>
          <p:txBody>
            <a:bodyPr wrap="none" rtlCol="0">
              <a:spAutoFit/>
            </a:bodyPr>
            <a:lstStyle/>
            <a:p>
              <a:r>
                <a:rPr lang="en-US" altLang="zh-CN" sz="2400" b="1" dirty="0">
                  <a:solidFill>
                    <a:srgbClr val="205867"/>
                  </a:solidFill>
                  <a:latin typeface="微软雅黑"/>
                  <a:ea typeface="微软雅黑"/>
                </a:rPr>
                <a:t>6</a:t>
              </a:r>
              <a:endParaRPr lang="zh-CN" altLang="en-US" sz="2400" b="1" dirty="0">
                <a:solidFill>
                  <a:srgbClr val="205867"/>
                </a:solidFill>
                <a:latin typeface="微软雅黑"/>
                <a:ea typeface="微软雅黑"/>
              </a:endParaRPr>
            </a:p>
          </p:txBody>
        </p:sp>
      </p:grpSp>
      <p:sp>
        <p:nvSpPr>
          <p:cNvPr id="34" name="TextBox 33"/>
          <p:cNvSpPr txBox="1">
            <a:spLocks noChangeAspect="1"/>
          </p:cNvSpPr>
          <p:nvPr/>
        </p:nvSpPr>
        <p:spPr>
          <a:xfrm>
            <a:off x="4587180" y="1549969"/>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模拟通信系统性能估计</a:t>
            </a:r>
          </a:p>
        </p:txBody>
      </p:sp>
      <p:pic>
        <p:nvPicPr>
          <p:cNvPr id="32" name="Picture 24" descr="06_icon_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800000">
            <a:off x="7934895" y="3486373"/>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39592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8216305" cy="1938992"/>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数字通信系统的定性分析工具：</a:t>
            </a:r>
            <a:r>
              <a:rPr lang="zh-CN" altLang="en-US" sz="2000" kern="0" dirty="0">
                <a:solidFill>
                  <a:schemeClr val="bg1">
                    <a:lumMod val="50000"/>
                  </a:schemeClr>
                </a:solidFill>
                <a:latin typeface="Times New Roman" pitchFamily="18" charset="0"/>
                <a:ea typeface="微软雅黑"/>
                <a:cs typeface="Times New Roman" pitchFamily="18" charset="0"/>
              </a:rPr>
              <a:t>眼图和散布图</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眼图：</a:t>
            </a:r>
            <a:r>
              <a:rPr lang="zh-CN" altLang="en-US" sz="2000" kern="0" dirty="0">
                <a:solidFill>
                  <a:schemeClr val="bg1">
                    <a:lumMod val="50000"/>
                  </a:schemeClr>
                </a:solidFill>
                <a:latin typeface="Times New Roman" pitchFamily="18" charset="0"/>
                <a:ea typeface="微软雅黑"/>
                <a:cs typeface="Times New Roman" pitchFamily="18" charset="0"/>
              </a:rPr>
              <a:t>眼图是指利用实验的方法估计和改善（通过调整）传输系统性能时在示波器上观察到的一种图形。</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a:lnSpc>
                <a:spcPct val="150000"/>
              </a:lnSpc>
            </a:pPr>
            <a:r>
              <a:rPr lang="en-US" altLang="zh-CN" sz="2000" kern="0" dirty="0">
                <a:solidFill>
                  <a:schemeClr val="bg1">
                    <a:lumMod val="50000"/>
                  </a:schemeClr>
                </a:solidFill>
                <a:latin typeface="Times New Roman" pitchFamily="18" charset="0"/>
                <a:ea typeface="微软雅黑"/>
                <a:cs typeface="Times New Roman" pitchFamily="18" charset="0"/>
              </a:rPr>
              <a:t>       </a:t>
            </a:r>
            <a:r>
              <a:rPr lang="zh-CN" altLang="en-US" sz="2000" kern="0" dirty="0">
                <a:solidFill>
                  <a:srgbClr val="C00000"/>
                </a:solidFill>
                <a:latin typeface="Times New Roman" pitchFamily="18" charset="0"/>
                <a:ea typeface="微软雅黑"/>
                <a:cs typeface="Times New Roman" pitchFamily="18" charset="0"/>
              </a:rPr>
              <a:t>原理：</a:t>
            </a:r>
            <a:r>
              <a:rPr lang="zh-CN" altLang="en-US" sz="2000" kern="0" dirty="0">
                <a:solidFill>
                  <a:schemeClr val="bg1">
                    <a:lumMod val="50000"/>
                  </a:schemeClr>
                </a:solidFill>
                <a:latin typeface="Times New Roman" pitchFamily="18" charset="0"/>
                <a:ea typeface="微软雅黑"/>
                <a:cs typeface="Times New Roman" pitchFamily="18" charset="0"/>
              </a:rPr>
              <a:t>示波器跨接在接抽样判决器的输入端。</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重要事件采样法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性能的目测工具</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49" name="对象 48"/>
          <p:cNvGraphicFramePr>
            <a:graphicFrameLocks noChangeAspect="1"/>
          </p:cNvGraphicFramePr>
          <p:nvPr>
            <p:extLst>
              <p:ext uri="{D42A27DB-BD31-4B8C-83A1-F6EECF244321}">
                <p14:modId xmlns:p14="http://schemas.microsoft.com/office/powerpoint/2010/main" val="2943087092"/>
              </p:ext>
            </p:extLst>
          </p:nvPr>
        </p:nvGraphicFramePr>
        <p:xfrm>
          <a:off x="1036214" y="2864763"/>
          <a:ext cx="6920162" cy="1341172"/>
        </p:xfrm>
        <a:graphic>
          <a:graphicData uri="http://schemas.openxmlformats.org/presentationml/2006/ole">
            <mc:AlternateContent xmlns:mc="http://schemas.openxmlformats.org/markup-compatibility/2006">
              <mc:Choice xmlns:v="urn:schemas-microsoft-com:vml" Requires="v">
                <p:oleObj name="Visio" r:id="rId3" imgW="2854478" imgH="550047" progId="Visio.Drawing.11">
                  <p:embed/>
                </p:oleObj>
              </mc:Choice>
              <mc:Fallback>
                <p:oleObj name="Visio" r:id="rId3" imgW="2854478" imgH="550047"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6214" y="2864763"/>
                        <a:ext cx="6920162" cy="1341172"/>
                      </a:xfrm>
                      <a:prstGeom prst="rect">
                        <a:avLst/>
                      </a:prstGeom>
                      <a:noFill/>
                      <a:ln>
                        <a:noFill/>
                      </a:ln>
                    </p:spPr>
                  </p:pic>
                </p:oleObj>
              </mc:Fallback>
            </mc:AlternateContent>
          </a:graphicData>
        </a:graphic>
      </p:graphicFrame>
      <p:graphicFrame>
        <p:nvGraphicFramePr>
          <p:cNvPr id="51" name="对象 50"/>
          <p:cNvGraphicFramePr>
            <a:graphicFrameLocks noChangeAspect="1"/>
          </p:cNvGraphicFramePr>
          <p:nvPr>
            <p:extLst>
              <p:ext uri="{D42A27DB-BD31-4B8C-83A1-F6EECF244321}">
                <p14:modId xmlns:p14="http://schemas.microsoft.com/office/powerpoint/2010/main" val="280041705"/>
              </p:ext>
            </p:extLst>
          </p:nvPr>
        </p:nvGraphicFramePr>
        <p:xfrm>
          <a:off x="5240313" y="2991697"/>
          <a:ext cx="904190" cy="943371"/>
        </p:xfrm>
        <a:graphic>
          <a:graphicData uri="http://schemas.openxmlformats.org/presentationml/2006/ole">
            <mc:AlternateContent xmlns:mc="http://schemas.openxmlformats.org/markup-compatibility/2006">
              <mc:Choice xmlns:v="urn:schemas-microsoft-com:vml" Requires="v">
                <p:oleObj name="Visio" r:id="rId5" imgW="653153" imgH="689880" progId="Visio.Drawing.11">
                  <p:embed/>
                </p:oleObj>
              </mc:Choice>
              <mc:Fallback>
                <p:oleObj name="Visio" r:id="rId5" imgW="653153" imgH="689880"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0313" y="2991697"/>
                        <a:ext cx="904190" cy="943371"/>
                      </a:xfrm>
                      <a:prstGeom prst="rect">
                        <a:avLst/>
                      </a:prstGeom>
                      <a:noFill/>
                      <a:ln>
                        <a:noFill/>
                      </a:ln>
                    </p:spPr>
                  </p:pic>
                </p:oleObj>
              </mc:Fallback>
            </mc:AlternateContent>
          </a:graphicData>
        </a:graphic>
      </p:graphicFrame>
      <p:pic>
        <p:nvPicPr>
          <p:cNvPr id="52" name="图片 51">
            <a:extLst>
              <a:ext uri="{FF2B5EF4-FFF2-40B4-BE49-F238E27FC236}">
                <a16:creationId xmlns:a16="http://schemas.microsoft.com/office/drawing/2014/main" id="{5B8F8958-6966-4550-AC63-2CDB3238EF9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44568" y="3935068"/>
            <a:ext cx="864096" cy="847420"/>
          </a:xfrm>
          <a:prstGeom prst="rect">
            <a:avLst/>
          </a:prstGeom>
          <a:ln>
            <a:noFill/>
          </a:ln>
          <a:effectLst>
            <a:softEdge rad="38100"/>
          </a:effectLst>
        </p:spPr>
      </p:pic>
      <p:pic>
        <p:nvPicPr>
          <p:cNvPr id="53" name="图片 5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66707" y="3912300"/>
            <a:ext cx="1341091" cy="919257"/>
          </a:xfrm>
          <a:prstGeom prst="rect">
            <a:avLst/>
          </a:prstGeom>
        </p:spPr>
      </p:pic>
      <p:pic>
        <p:nvPicPr>
          <p:cNvPr id="55" name="图片 54">
            <a:extLst>
              <a:ext uri="{FF2B5EF4-FFF2-40B4-BE49-F238E27FC236}">
                <a16:creationId xmlns:a16="http://schemas.microsoft.com/office/drawing/2014/main" id="{CF9EE484-A9FA-7D1D-ACC2-C0AD9B3B28F5}"/>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4725"/>
          <a:stretch/>
        </p:blipFill>
        <p:spPr>
          <a:xfrm>
            <a:off x="1543967" y="4073845"/>
            <a:ext cx="1311962" cy="596166"/>
          </a:xfrm>
          <a:prstGeom prst="rect">
            <a:avLst/>
          </a:prstGeom>
        </p:spPr>
      </p:pic>
      <p:sp>
        <p:nvSpPr>
          <p:cNvPr id="57" name="右箭头 56"/>
          <p:cNvSpPr/>
          <p:nvPr/>
        </p:nvSpPr>
        <p:spPr bwMode="auto">
          <a:xfrm>
            <a:off x="3488183" y="4205935"/>
            <a:ext cx="1008112" cy="331986"/>
          </a:xfrm>
          <a:prstGeom prst="rightArrow">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3" name="圆角矩形 32"/>
          <p:cNvSpPr/>
          <p:nvPr/>
        </p:nvSpPr>
        <p:spPr bwMode="auto">
          <a:xfrm>
            <a:off x="899592" y="2989967"/>
            <a:ext cx="720080" cy="360040"/>
          </a:xfrm>
          <a:prstGeom prst="round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1800" b="0" i="0" u="none" strike="noStrike" cap="none" normalizeH="0" baseline="0" dirty="0">
                <a:ln>
                  <a:noFill/>
                </a:ln>
                <a:solidFill>
                  <a:schemeClr val="bg1">
                    <a:lumMod val="50000"/>
                  </a:schemeClr>
                </a:solidFill>
                <a:effectLst/>
                <a:latin typeface="+mn-ea"/>
                <a:ea typeface="+mn-ea"/>
              </a:rPr>
              <a:t>信源</a:t>
            </a:r>
          </a:p>
        </p:txBody>
      </p:sp>
      <p:sp>
        <p:nvSpPr>
          <p:cNvPr id="58" name="圆角矩形 57"/>
          <p:cNvSpPr/>
          <p:nvPr/>
        </p:nvSpPr>
        <p:spPr bwMode="auto">
          <a:xfrm>
            <a:off x="7448624" y="2956780"/>
            <a:ext cx="720080" cy="360040"/>
          </a:xfrm>
          <a:prstGeom prst="round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zh-CN" altLang="en-US" dirty="0">
                <a:solidFill>
                  <a:schemeClr val="bg1">
                    <a:lumMod val="50000"/>
                  </a:schemeClr>
                </a:solidFill>
                <a:latin typeface="+mn-ea"/>
                <a:ea typeface="+mn-ea"/>
              </a:rPr>
              <a:t>信宿</a:t>
            </a:r>
            <a:endParaRPr kumimoji="0" lang="zh-CN" altLang="en-US" sz="1800" b="0" i="0" u="none" strike="noStrike" cap="none" normalizeH="0" baseline="0" dirty="0">
              <a:ln>
                <a:noFill/>
              </a:ln>
              <a:solidFill>
                <a:schemeClr val="bg1">
                  <a:lumMod val="50000"/>
                </a:schemeClr>
              </a:solidFill>
              <a:effectLst/>
              <a:latin typeface="+mn-ea"/>
              <a:ea typeface="+mn-ea"/>
            </a:endParaRPr>
          </a:p>
        </p:txBody>
      </p:sp>
    </p:spTree>
    <p:extLst>
      <p:ext uri="{BB962C8B-B14F-4D97-AF65-F5344CB8AC3E}">
        <p14:creationId xmlns:p14="http://schemas.microsoft.com/office/powerpoint/2010/main" val="109426870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up)">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up)">
                                      <p:cBhvr>
                                        <p:cTn id="1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重要事件采样法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性能的目测工具</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9" name="矩形 58"/>
          <p:cNvSpPr/>
          <p:nvPr/>
        </p:nvSpPr>
        <p:spPr>
          <a:xfrm>
            <a:off x="611560" y="802322"/>
            <a:ext cx="4032448" cy="3754874"/>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眼图的模型</a:t>
            </a:r>
            <a:endParaRPr lang="en-US" altLang="zh-CN" sz="2000" kern="0" dirty="0">
              <a:solidFill>
                <a:srgbClr val="C00000"/>
              </a:solidFill>
              <a:latin typeface="微软雅黑"/>
              <a:ea typeface="微软雅黑"/>
            </a:endParaRPr>
          </a:p>
          <a:p>
            <a:pPr>
              <a:lnSpc>
                <a:spcPct val="130000"/>
              </a:lnSpc>
            </a:pPr>
            <a:r>
              <a:rPr lang="en-US" altLang="zh-CN" sz="2000" kern="0" dirty="0">
                <a:solidFill>
                  <a:srgbClr val="205867"/>
                </a:solidFill>
                <a:latin typeface="Times New Roman" panose="02020603050405020304" pitchFamily="18" charset="0"/>
                <a:ea typeface="微软雅黑"/>
                <a:cs typeface="Times New Roman" panose="02020603050405020304" pitchFamily="18" charset="0"/>
              </a:rPr>
              <a:t>       1.</a:t>
            </a:r>
            <a:r>
              <a:rPr lang="zh-CN" altLang="en-US" sz="2000" kern="0" dirty="0">
                <a:solidFill>
                  <a:srgbClr val="205867"/>
                </a:solidFill>
                <a:latin typeface="Times New Roman" panose="02020603050405020304" pitchFamily="18" charset="0"/>
                <a:ea typeface="微软雅黑"/>
                <a:cs typeface="Times New Roman" panose="02020603050405020304" pitchFamily="18" charset="0"/>
              </a:rPr>
              <a:t>最佳抽样时刻在“眼睛”张最大的时刻；</a:t>
            </a:r>
          </a:p>
          <a:p>
            <a:pPr>
              <a:lnSpc>
                <a:spcPct val="130000"/>
              </a:lnSpc>
            </a:pPr>
            <a:r>
              <a:rPr lang="zh-CN" altLang="en-US" sz="2000" kern="0" dirty="0">
                <a:solidFill>
                  <a:srgbClr val="205867"/>
                </a:solidFill>
                <a:latin typeface="Times New Roman" panose="02020603050405020304" pitchFamily="18" charset="0"/>
                <a:ea typeface="微软雅黑"/>
                <a:cs typeface="Times New Roman" panose="02020603050405020304" pitchFamily="18" charset="0"/>
              </a:rPr>
              <a:t>       </a:t>
            </a:r>
            <a:r>
              <a:rPr lang="en-US" altLang="zh-CN" sz="2000" kern="0" dirty="0">
                <a:solidFill>
                  <a:srgbClr val="205867"/>
                </a:solidFill>
                <a:latin typeface="Times New Roman" panose="02020603050405020304" pitchFamily="18" charset="0"/>
                <a:ea typeface="微软雅黑"/>
                <a:cs typeface="Times New Roman" panose="02020603050405020304" pitchFamily="18" charset="0"/>
              </a:rPr>
              <a:t>2.</a:t>
            </a:r>
            <a:r>
              <a:rPr lang="zh-CN" altLang="en-US" sz="2000" kern="0" dirty="0">
                <a:solidFill>
                  <a:srgbClr val="205867"/>
                </a:solidFill>
                <a:latin typeface="Times New Roman" panose="02020603050405020304" pitchFamily="18" charset="0"/>
                <a:ea typeface="微软雅黑"/>
                <a:cs typeface="Times New Roman" panose="02020603050405020304" pitchFamily="18" charset="0"/>
              </a:rPr>
              <a:t>在抽样时刻上，眼图上下两分支阴影区的垂直高度，表示最大信号畸变；</a:t>
            </a:r>
          </a:p>
          <a:p>
            <a:pPr>
              <a:lnSpc>
                <a:spcPct val="130000"/>
              </a:lnSpc>
            </a:pPr>
            <a:r>
              <a:rPr lang="zh-CN" altLang="en-US" sz="2000" kern="0" dirty="0">
                <a:solidFill>
                  <a:srgbClr val="205867"/>
                </a:solidFill>
                <a:latin typeface="Times New Roman" panose="02020603050405020304" pitchFamily="18" charset="0"/>
                <a:ea typeface="微软雅黑"/>
                <a:cs typeface="Times New Roman" panose="02020603050405020304" pitchFamily="18" charset="0"/>
              </a:rPr>
              <a:t>       </a:t>
            </a:r>
            <a:r>
              <a:rPr lang="en-US" altLang="zh-CN" sz="2000" kern="0" dirty="0">
                <a:solidFill>
                  <a:srgbClr val="205867"/>
                </a:solidFill>
                <a:latin typeface="Times New Roman" panose="02020603050405020304" pitchFamily="18" charset="0"/>
                <a:ea typeface="微软雅黑"/>
                <a:cs typeface="Times New Roman" panose="02020603050405020304" pitchFamily="18" charset="0"/>
              </a:rPr>
              <a:t>3.</a:t>
            </a:r>
            <a:r>
              <a:rPr lang="zh-CN" altLang="en-US" sz="2000" kern="0" dirty="0">
                <a:solidFill>
                  <a:srgbClr val="205867"/>
                </a:solidFill>
                <a:latin typeface="Times New Roman" panose="02020603050405020304" pitchFamily="18" charset="0"/>
                <a:ea typeface="微软雅黑"/>
                <a:cs typeface="Times New Roman" panose="02020603050405020304" pitchFamily="18" charset="0"/>
              </a:rPr>
              <a:t>眼图中横轴位置应对应判决门限电平；</a:t>
            </a:r>
            <a:endParaRPr lang="en-US" altLang="zh-CN" sz="2000" kern="0" dirty="0">
              <a:solidFill>
                <a:srgbClr val="205867"/>
              </a:solidFill>
              <a:latin typeface="Times New Roman" panose="02020603050405020304" pitchFamily="18" charset="0"/>
              <a:ea typeface="微软雅黑"/>
              <a:cs typeface="Times New Roman" panose="02020603050405020304" pitchFamily="18" charset="0"/>
            </a:endParaRPr>
          </a:p>
          <a:p>
            <a:pPr>
              <a:lnSpc>
                <a:spcPct val="130000"/>
              </a:lnSpc>
            </a:pPr>
            <a:r>
              <a:rPr lang="en-US" altLang="zh-CN" sz="2000" kern="0" dirty="0">
                <a:solidFill>
                  <a:srgbClr val="205867"/>
                </a:solidFill>
                <a:latin typeface="Times New Roman" panose="02020603050405020304" pitchFamily="18" charset="0"/>
                <a:ea typeface="微软雅黑"/>
                <a:cs typeface="Times New Roman" panose="02020603050405020304" pitchFamily="18" charset="0"/>
              </a:rPr>
              <a:t>      4.</a:t>
            </a:r>
            <a:r>
              <a:rPr lang="zh-CN" altLang="en-US" sz="2000" kern="0" dirty="0">
                <a:solidFill>
                  <a:srgbClr val="205867"/>
                </a:solidFill>
                <a:latin typeface="Times New Roman" panose="02020603050405020304" pitchFamily="18" charset="0"/>
                <a:ea typeface="微软雅黑"/>
                <a:cs typeface="Times New Roman" panose="02020603050405020304" pitchFamily="18" charset="0"/>
              </a:rPr>
              <a:t>各相应电平的噪声容限；</a:t>
            </a:r>
          </a:p>
        </p:txBody>
      </p:sp>
      <p:graphicFrame>
        <p:nvGraphicFramePr>
          <p:cNvPr id="60" name="对象 59"/>
          <p:cNvGraphicFramePr>
            <a:graphicFrameLocks noChangeAspect="1"/>
          </p:cNvGraphicFramePr>
          <p:nvPr>
            <p:extLst>
              <p:ext uri="{D42A27DB-BD31-4B8C-83A1-F6EECF244321}">
                <p14:modId xmlns:p14="http://schemas.microsoft.com/office/powerpoint/2010/main" val="3406424065"/>
              </p:ext>
            </p:extLst>
          </p:nvPr>
        </p:nvGraphicFramePr>
        <p:xfrm>
          <a:off x="4725148" y="699542"/>
          <a:ext cx="4311348" cy="2448272"/>
        </p:xfrm>
        <a:graphic>
          <a:graphicData uri="http://schemas.openxmlformats.org/presentationml/2006/ole">
            <mc:AlternateContent xmlns:mc="http://schemas.openxmlformats.org/markup-compatibility/2006">
              <mc:Choice xmlns:v="urn:schemas-microsoft-com:vml" Requires="v">
                <p:oleObj name="Visio" r:id="rId3" imgW="3436429" imgH="1955102" progId="Visio.Drawing.11">
                  <p:embed/>
                </p:oleObj>
              </mc:Choice>
              <mc:Fallback>
                <p:oleObj name="Visio" r:id="rId3" imgW="3436429" imgH="1955102"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5148" y="699542"/>
                        <a:ext cx="4311348" cy="2448272"/>
                      </a:xfrm>
                      <a:prstGeom prst="rect">
                        <a:avLst/>
                      </a:prstGeom>
                      <a:noFill/>
                    </p:spPr>
                  </p:pic>
                </p:oleObj>
              </mc:Fallback>
            </mc:AlternateContent>
          </a:graphicData>
        </a:graphic>
      </p:graphicFrame>
      <p:sp>
        <p:nvSpPr>
          <p:cNvPr id="61" name="矩形 60"/>
          <p:cNvSpPr/>
          <p:nvPr/>
        </p:nvSpPr>
        <p:spPr>
          <a:xfrm>
            <a:off x="4740421" y="3255243"/>
            <a:ext cx="4008043" cy="1692771"/>
          </a:xfrm>
          <a:prstGeom prst="rect">
            <a:avLst/>
          </a:prstGeom>
        </p:spPr>
        <p:txBody>
          <a:bodyPr wrap="square">
            <a:spAutoFit/>
          </a:bodyPr>
          <a:lstStyle/>
          <a:p>
            <a:pPr lvl="0">
              <a:lnSpc>
                <a:spcPct val="130000"/>
              </a:lnSpc>
            </a:pPr>
            <a:r>
              <a:rPr lang="en-US" altLang="zh-CN" sz="2000" kern="0" dirty="0">
                <a:solidFill>
                  <a:srgbClr val="205867"/>
                </a:solidFill>
                <a:latin typeface="Times New Roman" panose="02020603050405020304" pitchFamily="18" charset="0"/>
                <a:ea typeface="微软雅黑"/>
                <a:cs typeface="Times New Roman" panose="02020603050405020304" pitchFamily="18" charset="0"/>
              </a:rPr>
              <a:t>5.</a:t>
            </a:r>
            <a:r>
              <a:rPr lang="zh-CN" altLang="en-US" sz="2000" kern="0" dirty="0">
                <a:solidFill>
                  <a:srgbClr val="205867"/>
                </a:solidFill>
                <a:latin typeface="Times New Roman" panose="02020603050405020304" pitchFamily="18" charset="0"/>
                <a:ea typeface="微软雅黑"/>
                <a:cs typeface="Times New Roman" panose="02020603050405020304" pitchFamily="18" charset="0"/>
              </a:rPr>
              <a:t>倾斜分支与横轴相交的区域的大小，表示零点位置的变动范围；</a:t>
            </a:r>
          </a:p>
          <a:p>
            <a:pPr lvl="0">
              <a:lnSpc>
                <a:spcPct val="130000"/>
              </a:lnSpc>
            </a:pPr>
            <a:r>
              <a:rPr lang="en-US" altLang="zh-CN" sz="2000" kern="0" dirty="0">
                <a:solidFill>
                  <a:srgbClr val="205867"/>
                </a:solidFill>
                <a:latin typeface="Times New Roman" panose="02020603050405020304" pitchFamily="18" charset="0"/>
                <a:ea typeface="微软雅黑"/>
                <a:cs typeface="Times New Roman" panose="02020603050405020304" pitchFamily="18" charset="0"/>
              </a:rPr>
              <a:t>6.</a:t>
            </a:r>
            <a:r>
              <a:rPr lang="zh-CN" altLang="en-US" sz="2000" kern="0" dirty="0">
                <a:solidFill>
                  <a:srgbClr val="205867"/>
                </a:solidFill>
                <a:latin typeface="Times New Roman" panose="02020603050405020304" pitchFamily="18" charset="0"/>
                <a:ea typeface="微软雅黑"/>
                <a:cs typeface="Times New Roman" panose="02020603050405020304" pitchFamily="18" charset="0"/>
              </a:rPr>
              <a:t>眼图斜边的斜率决定定时误差的灵敏度。</a:t>
            </a:r>
          </a:p>
        </p:txBody>
      </p:sp>
    </p:spTree>
    <p:extLst>
      <p:ext uri="{BB962C8B-B14F-4D97-AF65-F5344CB8AC3E}">
        <p14:creationId xmlns:p14="http://schemas.microsoft.com/office/powerpoint/2010/main" val="124069289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重要事件采样法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性能的目测工具</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9" name="矩形 58"/>
          <p:cNvSpPr/>
          <p:nvPr/>
        </p:nvSpPr>
        <p:spPr>
          <a:xfrm>
            <a:off x="611560" y="802322"/>
            <a:ext cx="7848872" cy="499432"/>
          </a:xfrm>
          <a:prstGeom prst="rect">
            <a:avLst/>
          </a:prstGeom>
        </p:spPr>
        <p:txBody>
          <a:bodyPr wrap="square">
            <a:spAutoFit/>
          </a:bodyPr>
          <a:lstStyle/>
          <a:p>
            <a:pPr marL="450850" indent="-450850">
              <a:lnSpc>
                <a:spcPct val="150000"/>
              </a:lnSpc>
              <a:buFont typeface="Wingdings" pitchFamily="2" charset="2"/>
              <a:buChar char="p"/>
            </a:pPr>
            <a:r>
              <a:rPr lang="en-US" altLang="zh-CN" sz="2000" kern="0" dirty="0">
                <a:solidFill>
                  <a:srgbClr val="C00000"/>
                </a:solidFill>
                <a:latin typeface="微软雅黑"/>
                <a:ea typeface="微软雅黑"/>
              </a:rPr>
              <a:t>Simulink</a:t>
            </a:r>
            <a:r>
              <a:rPr lang="zh-CN" altLang="en-US" sz="2000" kern="0" dirty="0">
                <a:solidFill>
                  <a:srgbClr val="C00000"/>
                </a:solidFill>
                <a:latin typeface="微软雅黑"/>
                <a:ea typeface="微软雅黑"/>
              </a:rPr>
              <a:t>中提供了</a:t>
            </a:r>
            <a:r>
              <a:rPr lang="en-US" altLang="zh-CN" sz="2000" kern="0" dirty="0">
                <a:solidFill>
                  <a:srgbClr val="C00000"/>
                </a:solidFill>
                <a:latin typeface="微软雅黑"/>
                <a:ea typeface="微软雅黑"/>
              </a:rPr>
              <a:t>Discrete-Time Eye Diagram Scope</a:t>
            </a:r>
            <a:r>
              <a:rPr lang="zh-CN" altLang="en-US" sz="2000" kern="0" dirty="0">
                <a:solidFill>
                  <a:srgbClr val="C00000"/>
                </a:solidFill>
                <a:latin typeface="微软雅黑"/>
                <a:ea typeface="微软雅黑"/>
              </a:rPr>
              <a:t>模块</a:t>
            </a:r>
            <a:endParaRPr lang="zh-CN" altLang="en-US" sz="2000" kern="0" dirty="0">
              <a:solidFill>
                <a:srgbClr val="205867"/>
              </a:solidFill>
              <a:latin typeface="Times New Roman" panose="02020603050405020304" pitchFamily="18" charset="0"/>
              <a:ea typeface="微软雅黑"/>
              <a:cs typeface="Times New Roman" panose="02020603050405020304" pitchFamily="18" charset="0"/>
            </a:endParaRPr>
          </a:p>
        </p:txBody>
      </p:sp>
      <p:pic>
        <p:nvPicPr>
          <p:cNvPr id="1095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0928" y="2283718"/>
            <a:ext cx="1113978"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39783" y="1419622"/>
            <a:ext cx="3336473"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868749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8143" y="771550"/>
            <a:ext cx="5211450" cy="4247317"/>
          </a:xfrm>
          <a:prstGeom prst="rect">
            <a:avLst/>
          </a:prstGeom>
          <a:ln>
            <a:noFill/>
          </a:ln>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Times New Roman" pitchFamily="18" charset="0"/>
                <a:ea typeface="微软雅黑"/>
                <a:cs typeface="Times New Roman" pitchFamily="18" charset="0"/>
              </a:rPr>
              <a:t>散布图：</a:t>
            </a:r>
            <a:r>
              <a:rPr lang="zh-CN" altLang="en-US" sz="2000" kern="0" dirty="0">
                <a:solidFill>
                  <a:schemeClr val="bg1">
                    <a:lumMod val="50000"/>
                  </a:schemeClr>
                </a:solidFill>
                <a:latin typeface="Times New Roman" pitchFamily="18" charset="0"/>
                <a:ea typeface="微软雅黑"/>
                <a:cs typeface="Times New Roman" pitchFamily="18" charset="0"/>
              </a:rPr>
              <a:t>和眼图类似，散布图通常是通过在无噪声系统中发送最大长度的随机序列来获得。当系统使得传输的信号出现失真时，信号空间中的信号星座图将会出现扭曲现象。由于散布图表现的是在采样周期上波形所有可能的取值，所以可以看到散布图实际上是眼图的一个垂直切片。</a:t>
            </a:r>
            <a:endParaRPr lang="en-US" altLang="zh-CN" sz="2000" kern="0" dirty="0">
              <a:solidFill>
                <a:schemeClr val="bg1">
                  <a:lumMod val="50000"/>
                </a:schemeClr>
              </a:solidFill>
              <a:latin typeface="Times New Roman" pitchFamily="18" charset="0"/>
              <a:ea typeface="微软雅黑"/>
              <a:cs typeface="Times New Roman" pitchFamily="18" charset="0"/>
            </a:endParaRPr>
          </a:p>
          <a:p>
            <a:pPr marL="450850" indent="-450850">
              <a:lnSpc>
                <a:spcPct val="150000"/>
              </a:lnSpc>
              <a:buFont typeface="Wingdings" pitchFamily="2" charset="2"/>
              <a:buChar char="p"/>
            </a:pPr>
            <a:r>
              <a:rPr lang="en-US" altLang="zh-CN" sz="2000" kern="0" dirty="0">
                <a:solidFill>
                  <a:srgbClr val="C00000"/>
                </a:solidFill>
                <a:latin typeface="Times New Roman" pitchFamily="18" charset="0"/>
                <a:ea typeface="微软雅黑"/>
                <a:cs typeface="Times New Roman" pitchFamily="18" charset="0"/>
              </a:rPr>
              <a:t>Simulink</a:t>
            </a:r>
            <a:r>
              <a:rPr lang="zh-CN" altLang="en-US" sz="2000" kern="0" dirty="0">
                <a:solidFill>
                  <a:srgbClr val="C00000"/>
                </a:solidFill>
                <a:latin typeface="Times New Roman" pitchFamily="18" charset="0"/>
                <a:ea typeface="微软雅黑"/>
                <a:cs typeface="Times New Roman" pitchFamily="18" charset="0"/>
              </a:rPr>
              <a:t>中提供了</a:t>
            </a:r>
            <a:r>
              <a:rPr lang="en-US" altLang="zh-CN" sz="2000" kern="0" dirty="0">
                <a:solidFill>
                  <a:srgbClr val="C00000"/>
                </a:solidFill>
                <a:latin typeface="Times New Roman" pitchFamily="18" charset="0"/>
                <a:ea typeface="微软雅黑"/>
                <a:cs typeface="Times New Roman" pitchFamily="18" charset="0"/>
              </a:rPr>
              <a:t>Discrete-Time Scatter Plot Scope</a:t>
            </a:r>
            <a:r>
              <a:rPr lang="zh-CN" altLang="en-US" sz="2000" kern="0" dirty="0">
                <a:solidFill>
                  <a:srgbClr val="C00000"/>
                </a:solidFill>
                <a:latin typeface="Times New Roman" pitchFamily="18" charset="0"/>
                <a:ea typeface="微软雅黑"/>
                <a:cs typeface="Times New Roman" pitchFamily="18" charset="0"/>
              </a:rPr>
              <a:t>模块</a:t>
            </a:r>
            <a:endParaRPr lang="en-US" altLang="zh-CN" sz="2000" kern="0" dirty="0">
              <a:solidFill>
                <a:srgbClr val="C00000"/>
              </a:solidFill>
              <a:latin typeface="Times New Roman" pitchFamily="18" charset="0"/>
              <a:ea typeface="微软雅黑"/>
              <a:cs typeface="Times New Roman" pitchFamily="18" charset="0"/>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重要事件采样法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性能的目测工具</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6"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8"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pic>
        <p:nvPicPr>
          <p:cNvPr id="1105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4768" y="72822"/>
            <a:ext cx="1008112" cy="125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128" y="1419622"/>
            <a:ext cx="3220879" cy="3483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182034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1000" b="-1000"/>
          </a:stretch>
        </a:blipFill>
        <a:effectLst/>
      </p:bgPr>
    </p:bg>
    <p:spTree>
      <p:nvGrpSpPr>
        <p:cNvPr id="1" name=""/>
        <p:cNvGrpSpPr/>
        <p:nvPr/>
      </p:nvGrpSpPr>
      <p:grpSpPr>
        <a:xfrm>
          <a:off x="0" y="0"/>
          <a:ext cx="0" cy="0"/>
          <a:chOff x="0" y="0"/>
          <a:chExt cx="0" cy="0"/>
        </a:xfrm>
      </p:grpSpPr>
      <p:sp>
        <p:nvSpPr>
          <p:cNvPr id="7" name="Freeform 5"/>
          <p:cNvSpPr>
            <a:spLocks/>
          </p:cNvSpPr>
          <p:nvPr/>
        </p:nvSpPr>
        <p:spPr bwMode="auto">
          <a:xfrm>
            <a:off x="0" y="-812626"/>
            <a:ext cx="9142412" cy="2808470"/>
          </a:xfrm>
          <a:custGeom>
            <a:avLst/>
            <a:gdLst>
              <a:gd name="T0" fmla="*/ 16000 w 16000"/>
              <a:gd name="T1" fmla="*/ 4551 h 6546"/>
              <a:gd name="T2" fmla="*/ 8927 w 16000"/>
              <a:gd name="T3" fmla="*/ 6413 h 6546"/>
              <a:gd name="T4" fmla="*/ 7073 w 16000"/>
              <a:gd name="T5" fmla="*/ 6413 h 6546"/>
              <a:gd name="T6" fmla="*/ 0 w 16000"/>
              <a:gd name="T7" fmla="*/ 4551 h 6546"/>
              <a:gd name="T8" fmla="*/ 0 w 16000"/>
              <a:gd name="T9" fmla="*/ 0 h 6546"/>
              <a:gd name="T10" fmla="*/ 16000 w 16000"/>
              <a:gd name="T11" fmla="*/ 0 h 6546"/>
              <a:gd name="T12" fmla="*/ 16000 w 16000"/>
              <a:gd name="T13" fmla="*/ 4551 h 6546"/>
            </a:gdLst>
            <a:ahLst/>
            <a:cxnLst>
              <a:cxn ang="0">
                <a:pos x="T0" y="T1"/>
              </a:cxn>
              <a:cxn ang="0">
                <a:pos x="T2" y="T3"/>
              </a:cxn>
              <a:cxn ang="0">
                <a:pos x="T4" y="T5"/>
              </a:cxn>
              <a:cxn ang="0">
                <a:pos x="T6" y="T7"/>
              </a:cxn>
              <a:cxn ang="0">
                <a:pos x="T8" y="T9"/>
              </a:cxn>
              <a:cxn ang="0">
                <a:pos x="T10" y="T11"/>
              </a:cxn>
              <a:cxn ang="0">
                <a:pos x="T12" y="T13"/>
              </a:cxn>
            </a:cxnLst>
            <a:rect l="0" t="0" r="r" b="b"/>
            <a:pathLst>
              <a:path w="16000" h="6546">
                <a:moveTo>
                  <a:pt x="16000" y="4551"/>
                </a:moveTo>
                <a:lnTo>
                  <a:pt x="8927" y="6413"/>
                </a:lnTo>
                <a:cubicBezTo>
                  <a:pt x="8419" y="6546"/>
                  <a:pt x="7583" y="6540"/>
                  <a:pt x="7073" y="6413"/>
                </a:cubicBezTo>
                <a:lnTo>
                  <a:pt x="0" y="4551"/>
                </a:lnTo>
                <a:lnTo>
                  <a:pt x="0" y="0"/>
                </a:lnTo>
                <a:lnTo>
                  <a:pt x="16000" y="0"/>
                </a:lnTo>
                <a:lnTo>
                  <a:pt x="16000" y="4551"/>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0" name="Freeform 6"/>
          <p:cNvSpPr>
            <a:spLocks/>
          </p:cNvSpPr>
          <p:nvPr/>
        </p:nvSpPr>
        <p:spPr bwMode="auto">
          <a:xfrm>
            <a:off x="0" y="4506890"/>
            <a:ext cx="9142412" cy="638397"/>
          </a:xfrm>
          <a:custGeom>
            <a:avLst/>
            <a:gdLst>
              <a:gd name="T0" fmla="*/ 16000 w 16000"/>
              <a:gd name="T1" fmla="*/ 1182 h 1489"/>
              <a:gd name="T2" fmla="*/ 8927 w 16000"/>
              <a:gd name="T3" fmla="*/ 79 h 1489"/>
              <a:gd name="T4" fmla="*/ 7073 w 16000"/>
              <a:gd name="T5" fmla="*/ 79 h 1489"/>
              <a:gd name="T6" fmla="*/ 0 w 16000"/>
              <a:gd name="T7" fmla="*/ 1182 h 1489"/>
              <a:gd name="T8" fmla="*/ 0 w 16000"/>
              <a:gd name="T9" fmla="*/ 1489 h 1489"/>
              <a:gd name="T10" fmla="*/ 16000 w 16000"/>
              <a:gd name="T11" fmla="*/ 1489 h 1489"/>
              <a:gd name="T12" fmla="*/ 16000 w 16000"/>
              <a:gd name="T13" fmla="*/ 1182 h 1489"/>
            </a:gdLst>
            <a:ahLst/>
            <a:cxnLst>
              <a:cxn ang="0">
                <a:pos x="T0" y="T1"/>
              </a:cxn>
              <a:cxn ang="0">
                <a:pos x="T2" y="T3"/>
              </a:cxn>
              <a:cxn ang="0">
                <a:pos x="T4" y="T5"/>
              </a:cxn>
              <a:cxn ang="0">
                <a:pos x="T6" y="T7"/>
              </a:cxn>
              <a:cxn ang="0">
                <a:pos x="T8" y="T9"/>
              </a:cxn>
              <a:cxn ang="0">
                <a:pos x="T10" y="T11"/>
              </a:cxn>
              <a:cxn ang="0">
                <a:pos x="T12" y="T13"/>
              </a:cxn>
            </a:cxnLst>
            <a:rect l="0" t="0" r="r" b="b"/>
            <a:pathLst>
              <a:path w="16000" h="1489">
                <a:moveTo>
                  <a:pt x="16000" y="1182"/>
                </a:moveTo>
                <a:lnTo>
                  <a:pt x="8927" y="79"/>
                </a:lnTo>
                <a:cubicBezTo>
                  <a:pt x="8417" y="0"/>
                  <a:pt x="7583" y="0"/>
                  <a:pt x="7073" y="79"/>
                </a:cubicBezTo>
                <a:lnTo>
                  <a:pt x="0" y="1182"/>
                </a:lnTo>
                <a:lnTo>
                  <a:pt x="0" y="1489"/>
                </a:lnTo>
                <a:lnTo>
                  <a:pt x="16000" y="1489"/>
                </a:lnTo>
                <a:lnTo>
                  <a:pt x="16000" y="1182"/>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1" name="Freeform 7"/>
          <p:cNvSpPr>
            <a:spLocks/>
          </p:cNvSpPr>
          <p:nvPr/>
        </p:nvSpPr>
        <p:spPr bwMode="auto">
          <a:xfrm>
            <a:off x="0" y="-812626"/>
            <a:ext cx="9142412" cy="2737007"/>
          </a:xfrm>
          <a:custGeom>
            <a:avLst/>
            <a:gdLst>
              <a:gd name="T0" fmla="*/ 16000 w 16000"/>
              <a:gd name="T1" fmla="*/ 4535 h 6379"/>
              <a:gd name="T2" fmla="*/ 8927 w 16000"/>
              <a:gd name="T3" fmla="*/ 6255 h 6379"/>
              <a:gd name="T4" fmla="*/ 7073 w 16000"/>
              <a:gd name="T5" fmla="*/ 6255 h 6379"/>
              <a:gd name="T6" fmla="*/ 0 w 16000"/>
              <a:gd name="T7" fmla="*/ 4535 h 6379"/>
              <a:gd name="T8" fmla="*/ 0 w 16000"/>
              <a:gd name="T9" fmla="*/ 0 h 6379"/>
              <a:gd name="T10" fmla="*/ 16000 w 16000"/>
              <a:gd name="T11" fmla="*/ 0 h 6379"/>
              <a:gd name="T12" fmla="*/ 16000 w 16000"/>
              <a:gd name="T13" fmla="*/ 4535 h 6379"/>
            </a:gdLst>
            <a:ahLst/>
            <a:cxnLst>
              <a:cxn ang="0">
                <a:pos x="T0" y="T1"/>
              </a:cxn>
              <a:cxn ang="0">
                <a:pos x="T2" y="T3"/>
              </a:cxn>
              <a:cxn ang="0">
                <a:pos x="T4" y="T5"/>
              </a:cxn>
              <a:cxn ang="0">
                <a:pos x="T6" y="T7"/>
              </a:cxn>
              <a:cxn ang="0">
                <a:pos x="T8" y="T9"/>
              </a:cxn>
              <a:cxn ang="0">
                <a:pos x="T10" y="T11"/>
              </a:cxn>
              <a:cxn ang="0">
                <a:pos x="T12" y="T13"/>
              </a:cxn>
            </a:cxnLst>
            <a:rect l="0" t="0" r="r" b="b"/>
            <a:pathLst>
              <a:path w="16000" h="6379">
                <a:moveTo>
                  <a:pt x="16000" y="4535"/>
                </a:moveTo>
                <a:lnTo>
                  <a:pt x="8927" y="6255"/>
                </a:lnTo>
                <a:cubicBezTo>
                  <a:pt x="8417" y="6379"/>
                  <a:pt x="7583" y="6379"/>
                  <a:pt x="7073" y="6255"/>
                </a:cubicBezTo>
                <a:lnTo>
                  <a:pt x="0" y="4535"/>
                </a:lnTo>
                <a:lnTo>
                  <a:pt x="0" y="0"/>
                </a:lnTo>
                <a:lnTo>
                  <a:pt x="16000" y="0"/>
                </a:lnTo>
                <a:lnTo>
                  <a:pt x="16000" y="4535"/>
                </a:lnTo>
                <a:close/>
              </a:path>
            </a:pathLst>
          </a:custGeom>
          <a:blipFill>
            <a:blip r:embed="rId4"/>
            <a:stretch>
              <a:fillRect/>
            </a:stretch>
          </a:blipFill>
          <a:ln>
            <a:noFill/>
          </a:ln>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2" name="Freeform 8"/>
          <p:cNvSpPr>
            <a:spLocks/>
          </p:cNvSpPr>
          <p:nvPr/>
        </p:nvSpPr>
        <p:spPr bwMode="auto">
          <a:xfrm>
            <a:off x="0" y="4575971"/>
            <a:ext cx="9142412" cy="569317"/>
          </a:xfrm>
          <a:custGeom>
            <a:avLst/>
            <a:gdLst>
              <a:gd name="T0" fmla="*/ 16000 w 16000"/>
              <a:gd name="T1" fmla="*/ 1053 h 1327"/>
              <a:gd name="T2" fmla="*/ 8927 w 16000"/>
              <a:gd name="T3" fmla="*/ 71 h 1327"/>
              <a:gd name="T4" fmla="*/ 7073 w 16000"/>
              <a:gd name="T5" fmla="*/ 71 h 1327"/>
              <a:gd name="T6" fmla="*/ 0 w 16000"/>
              <a:gd name="T7" fmla="*/ 1053 h 1327"/>
              <a:gd name="T8" fmla="*/ 0 w 16000"/>
              <a:gd name="T9" fmla="*/ 1327 h 1327"/>
              <a:gd name="T10" fmla="*/ 16000 w 16000"/>
              <a:gd name="T11" fmla="*/ 1327 h 1327"/>
              <a:gd name="T12" fmla="*/ 16000 w 16000"/>
              <a:gd name="T13" fmla="*/ 1053 h 1327"/>
            </a:gdLst>
            <a:ahLst/>
            <a:cxnLst>
              <a:cxn ang="0">
                <a:pos x="T0" y="T1"/>
              </a:cxn>
              <a:cxn ang="0">
                <a:pos x="T2" y="T3"/>
              </a:cxn>
              <a:cxn ang="0">
                <a:pos x="T4" y="T5"/>
              </a:cxn>
              <a:cxn ang="0">
                <a:pos x="T6" y="T7"/>
              </a:cxn>
              <a:cxn ang="0">
                <a:pos x="T8" y="T9"/>
              </a:cxn>
              <a:cxn ang="0">
                <a:pos x="T10" y="T11"/>
              </a:cxn>
              <a:cxn ang="0">
                <a:pos x="T12" y="T13"/>
              </a:cxn>
            </a:cxnLst>
            <a:rect l="0" t="0" r="r" b="b"/>
            <a:pathLst>
              <a:path w="16000" h="1327">
                <a:moveTo>
                  <a:pt x="16000" y="1053"/>
                </a:moveTo>
                <a:lnTo>
                  <a:pt x="8927" y="71"/>
                </a:lnTo>
                <a:cubicBezTo>
                  <a:pt x="8417" y="0"/>
                  <a:pt x="7583" y="0"/>
                  <a:pt x="7073" y="71"/>
                </a:cubicBezTo>
                <a:lnTo>
                  <a:pt x="0" y="1053"/>
                </a:lnTo>
                <a:lnTo>
                  <a:pt x="0" y="1327"/>
                </a:lnTo>
                <a:lnTo>
                  <a:pt x="16000" y="1327"/>
                </a:lnTo>
                <a:lnTo>
                  <a:pt x="16000" y="1053"/>
                </a:lnTo>
                <a:close/>
              </a:path>
            </a:pathLst>
          </a:custGeom>
          <a:solidFill>
            <a:srgbClr val="2B55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9" name="Rectangle 3"/>
          <p:cNvSpPr txBox="1">
            <a:spLocks noChangeArrowheads="1"/>
          </p:cNvSpPr>
          <p:nvPr/>
        </p:nvSpPr>
        <p:spPr bwMode="auto">
          <a:xfrm>
            <a:off x="1116216" y="2387726"/>
            <a:ext cx="6911568" cy="616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5400" b="1" dirty="0">
                <a:solidFill>
                  <a:srgbClr val="205867"/>
                </a:solidFill>
                <a:latin typeface="微软雅黑"/>
              </a:rPr>
              <a:t>授课完毕</a:t>
            </a:r>
            <a:endParaRPr lang="zh-CN" altLang="zh-CN" sz="5400" b="1" dirty="0">
              <a:solidFill>
                <a:srgbClr val="205867"/>
              </a:solidFill>
              <a:latin typeface="微软雅黑"/>
            </a:endParaRPr>
          </a:p>
        </p:txBody>
      </p:sp>
      <p:sp>
        <p:nvSpPr>
          <p:cNvPr id="23" name="TextBox 22"/>
          <p:cNvSpPr txBox="1"/>
          <p:nvPr/>
        </p:nvSpPr>
        <p:spPr>
          <a:xfrm>
            <a:off x="2739433" y="3570025"/>
            <a:ext cx="1784296" cy="297869"/>
          </a:xfrm>
          <a:prstGeom prst="rect">
            <a:avLst/>
          </a:prstGeom>
          <a:solidFill>
            <a:schemeClr val="tx1"/>
          </a:solidFill>
        </p:spPr>
        <p:txBody>
          <a:bodyPr wrap="square" lIns="81628" tIns="40814" rIns="81628" bIns="40814" rtlCol="0">
            <a:spAutoFit/>
          </a:bodyPr>
          <a:lstStyle/>
          <a:p>
            <a:pPr algn="r"/>
            <a:r>
              <a:rPr lang="zh-CN" altLang="en-US" sz="1400" dirty="0">
                <a:solidFill>
                  <a:srgbClr val="FFFFFF"/>
                </a:solidFill>
                <a:latin typeface="微软雅黑"/>
                <a:ea typeface="微软雅黑"/>
              </a:rPr>
              <a:t>讲课人：陈树新</a:t>
            </a:r>
          </a:p>
        </p:txBody>
      </p:sp>
      <p:sp>
        <p:nvSpPr>
          <p:cNvPr id="24" name="TextBox 23"/>
          <p:cNvSpPr txBox="1"/>
          <p:nvPr/>
        </p:nvSpPr>
        <p:spPr>
          <a:xfrm>
            <a:off x="4643996" y="3570025"/>
            <a:ext cx="1623217" cy="297869"/>
          </a:xfrm>
          <a:prstGeom prst="rect">
            <a:avLst/>
          </a:prstGeom>
          <a:solidFill>
            <a:schemeClr val="bg1"/>
          </a:solidFill>
        </p:spPr>
        <p:txBody>
          <a:bodyPr wrap="square" lIns="81628" tIns="40814" rIns="81628" bIns="40814" rtlCol="0">
            <a:spAutoFit/>
          </a:bodyPr>
          <a:lstStyle/>
          <a:p>
            <a:fld id="{A3B563A6-8A43-4ECA-8B9F-92008F1AF522}" type="datetime5">
              <a:rPr lang="zh-CN" altLang="en-US" sz="1400">
                <a:solidFill>
                  <a:srgbClr val="FFFFFF"/>
                </a:solidFill>
                <a:latin typeface="微软雅黑"/>
                <a:ea typeface="微软雅黑"/>
              </a:rPr>
              <a:pPr/>
              <a:t>2024/2/21</a:t>
            </a:fld>
            <a:endParaRPr lang="zh-CN" altLang="en-US" sz="1400" dirty="0">
              <a:solidFill>
                <a:srgbClr val="FFFFFF"/>
              </a:solidFill>
              <a:latin typeface="微软雅黑"/>
              <a:ea typeface="微软雅黑"/>
            </a:endParaRPr>
          </a:p>
        </p:txBody>
      </p:sp>
    </p:spTree>
    <p:extLst>
      <p:ext uri="{BB962C8B-B14F-4D97-AF65-F5344CB8AC3E}">
        <p14:creationId xmlns:p14="http://schemas.microsoft.com/office/powerpoint/2010/main" val="1641802521"/>
      </p:ext>
    </p:extLst>
  </p:cSld>
  <p:clrMapOvr>
    <a:masterClrMapping/>
  </p:clrMapOvr>
  <mc:AlternateContent xmlns:mc="http://schemas.openxmlformats.org/markup-compatibility/2006" xmlns:p14="http://schemas.microsoft.com/office/powerpoint/2010/main">
    <mc:Choice Requires="p14">
      <p:transition spd="slow" p14:dur="1600" advTm="6184">
        <p:blinds dir="vert"/>
      </p:transition>
    </mc:Choice>
    <mc:Fallback xmlns="">
      <p:transition spd="slow" advTm="618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E180D4A7-C9FB-4DFB-919C-405C955672EB}">
      <p14:showEvtLst xmlns:p14="http://schemas.microsoft.com/office/powerpoint/2010/main">
        <p14:playEvt time="0" objId="2"/>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771550"/>
            <a:ext cx="7992890" cy="4708981"/>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估计器的方差：</a:t>
            </a:r>
            <a:r>
              <a:rPr lang="zh-CN" altLang="en-US" sz="2000" kern="0" dirty="0">
                <a:solidFill>
                  <a:schemeClr val="bg1">
                    <a:lumMod val="50000"/>
                  </a:schemeClr>
                </a:solidFill>
                <a:latin typeface="微软雅黑"/>
                <a:ea typeface="微软雅黑"/>
              </a:rPr>
              <a:t>估计器的方差是用来衡量估计值与所估计参数真值的偏差程度，可以表示为</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endParaRPr lang="en-US" altLang="zh-CN" sz="2000" kern="0" dirty="0">
              <a:solidFill>
                <a:schemeClr val="bg1">
                  <a:lumMod val="50000"/>
                </a:schemeClr>
              </a:solidFill>
              <a:latin typeface="微软雅黑"/>
              <a:ea typeface="微软雅黑"/>
            </a:endParaRPr>
          </a:p>
          <a:p>
            <a:pPr>
              <a:lnSpc>
                <a:spcPct val="150000"/>
              </a:lnSpc>
            </a:pPr>
            <a:r>
              <a:rPr lang="zh-CN" altLang="en-US" sz="2000" kern="0" dirty="0">
                <a:solidFill>
                  <a:schemeClr val="bg1">
                    <a:lumMod val="50000"/>
                  </a:schemeClr>
                </a:solidFill>
                <a:latin typeface="微软雅黑"/>
                <a:ea typeface="微软雅黑"/>
              </a:rPr>
              <a:t>      对于给定的</a:t>
            </a:r>
            <a:r>
              <a:rPr lang="en-US" altLang="zh-CN" sz="2000" i="1" kern="0" dirty="0">
                <a:solidFill>
                  <a:schemeClr val="bg1">
                    <a:lumMod val="50000"/>
                  </a:schemeClr>
                </a:solidFill>
                <a:latin typeface="Times New Roman" pitchFamily="18" charset="0"/>
                <a:ea typeface="微软雅黑"/>
                <a:cs typeface="Times New Roman" pitchFamily="18" charset="0"/>
              </a:rPr>
              <a:t>N</a:t>
            </a:r>
            <a:r>
              <a:rPr lang="zh-CN" altLang="en-US" sz="2000" kern="0" dirty="0">
                <a:solidFill>
                  <a:schemeClr val="bg1">
                    <a:lumMod val="50000"/>
                  </a:schemeClr>
                </a:solidFill>
                <a:latin typeface="微软雅黑"/>
                <a:ea typeface="微软雅黑"/>
              </a:rPr>
              <a:t>值，估计值的方差越小，估计器性能就越好。理论上讲，只有当</a:t>
            </a:r>
            <a:r>
              <a:rPr lang="en-US" altLang="zh-CN" sz="2000" i="1" kern="0" dirty="0">
                <a:solidFill>
                  <a:schemeClr val="bg1">
                    <a:lumMod val="50000"/>
                  </a:schemeClr>
                </a:solidFill>
                <a:latin typeface="Times New Roman" pitchFamily="18" charset="0"/>
                <a:ea typeface="微软雅黑"/>
                <a:cs typeface="Times New Roman" pitchFamily="18" charset="0"/>
              </a:rPr>
              <a:t>N→∞</a:t>
            </a:r>
            <a:r>
              <a:rPr lang="zh-CN" altLang="en-US" sz="2000" kern="0" dirty="0">
                <a:solidFill>
                  <a:schemeClr val="bg1">
                    <a:lumMod val="50000"/>
                  </a:schemeClr>
                </a:solidFill>
                <a:latin typeface="微软雅黑"/>
                <a:ea typeface="微软雅黑"/>
              </a:rPr>
              <a:t>时，才有可能 </a:t>
            </a:r>
            <a:r>
              <a:rPr lang="en-US" altLang="zh-CN" sz="2000" kern="0" dirty="0">
                <a:solidFill>
                  <a:schemeClr val="bg1">
                    <a:lumMod val="50000"/>
                  </a:schemeClr>
                </a:solidFill>
                <a:latin typeface="微软雅黑"/>
                <a:ea typeface="微软雅黑"/>
              </a:rPr>
              <a:t>         </a:t>
            </a:r>
            <a:r>
              <a:rPr lang="zh-CN" altLang="en-US" sz="2000" kern="0" dirty="0">
                <a:solidFill>
                  <a:schemeClr val="bg1">
                    <a:lumMod val="50000"/>
                  </a:schemeClr>
                </a:solidFill>
                <a:latin typeface="微软雅黑"/>
                <a:ea typeface="微软雅黑"/>
              </a:rPr>
              <a:t>    ，因此，估计器的方差与采样点数大小</a:t>
            </a:r>
            <a:r>
              <a:rPr lang="en-US" altLang="zh-CN" sz="2000" kern="0" dirty="0">
                <a:solidFill>
                  <a:schemeClr val="bg1">
                    <a:lumMod val="50000"/>
                  </a:schemeClr>
                </a:solidFill>
                <a:latin typeface="微软雅黑"/>
                <a:ea typeface="微软雅黑"/>
              </a:rPr>
              <a:t>N</a:t>
            </a:r>
            <a:r>
              <a:rPr lang="zh-CN" altLang="en-US" sz="2000" kern="0" dirty="0">
                <a:solidFill>
                  <a:schemeClr val="bg1">
                    <a:lumMod val="50000"/>
                  </a:schemeClr>
                </a:solidFill>
                <a:latin typeface="微软雅黑"/>
                <a:ea typeface="微软雅黑"/>
              </a:rPr>
              <a:t>之间的矛盾，此时需要进行折衷处理。</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置信区间：</a:t>
            </a:r>
            <a:r>
              <a:rPr lang="zh-CN" altLang="en-US" sz="2000" kern="0" dirty="0">
                <a:solidFill>
                  <a:schemeClr val="bg1">
                    <a:lumMod val="50000"/>
                  </a:schemeClr>
                </a:solidFill>
                <a:latin typeface="微软雅黑"/>
                <a:ea typeface="微软雅黑"/>
              </a:rPr>
              <a:t>给出在某种概率条件下估计器的扩散程度，其定义为</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endParaRPr lang="en-US" altLang="zh-CN" sz="2000" kern="0" dirty="0">
              <a:solidFill>
                <a:schemeClr val="bg1">
                  <a:lumMod val="50000"/>
                </a:schemeClr>
              </a:solidFill>
              <a:latin typeface="微软雅黑"/>
              <a:ea typeface="微软雅黑"/>
            </a:endParaRPr>
          </a:p>
          <a:p>
            <a:pPr>
              <a:lnSpc>
                <a:spcPct val="150000"/>
              </a:lnSpc>
            </a:pPr>
            <a:r>
              <a:rPr lang="en-US" altLang="zh-CN" sz="2000" kern="0" dirty="0">
                <a:solidFill>
                  <a:schemeClr val="bg1">
                    <a:lumMod val="50000"/>
                  </a:schemeClr>
                </a:solidFill>
                <a:latin typeface="微软雅黑"/>
                <a:ea typeface="微软雅黑"/>
              </a:rPr>
              <a:t>      </a:t>
            </a:r>
            <a:r>
              <a:rPr lang="en-US" altLang="zh-CN" sz="2000" kern="0" dirty="0">
                <a:solidFill>
                  <a:schemeClr val="bg1">
                    <a:lumMod val="50000"/>
                  </a:schemeClr>
                </a:solidFill>
                <a:latin typeface="Times New Roman" pitchFamily="18" charset="0"/>
                <a:ea typeface="微软雅黑"/>
                <a:cs typeface="Times New Roman" pitchFamily="18" charset="0"/>
              </a:rPr>
              <a:t>α</a:t>
            </a:r>
            <a:r>
              <a:rPr lang="zh-CN" altLang="en-US" sz="2000" kern="0" dirty="0">
                <a:solidFill>
                  <a:schemeClr val="bg1">
                    <a:lumMod val="50000"/>
                  </a:schemeClr>
                </a:solidFill>
                <a:latin typeface="Times New Roman" pitchFamily="18" charset="0"/>
                <a:ea typeface="微软雅黑"/>
                <a:cs typeface="Times New Roman" pitchFamily="18" charset="0"/>
              </a:rPr>
              <a:t>的典型值为</a:t>
            </a:r>
            <a:r>
              <a:rPr lang="en-US" altLang="zh-CN" sz="2000" kern="0" dirty="0">
                <a:solidFill>
                  <a:schemeClr val="bg1">
                    <a:lumMod val="50000"/>
                  </a:schemeClr>
                </a:solidFill>
                <a:latin typeface="Times New Roman" pitchFamily="18" charset="0"/>
                <a:ea typeface="微软雅黑"/>
                <a:cs typeface="Times New Roman" pitchFamily="18" charset="0"/>
              </a:rPr>
              <a:t>0.05~0.01</a:t>
            </a:r>
            <a:r>
              <a:rPr lang="zh-CN" altLang="en-US" sz="2000" kern="0" dirty="0">
                <a:solidFill>
                  <a:schemeClr val="bg1">
                    <a:lumMod val="50000"/>
                  </a:schemeClr>
                </a:solidFill>
                <a:latin typeface="Times New Roman" pitchFamily="18" charset="0"/>
                <a:ea typeface="微软雅黑"/>
                <a:cs typeface="Times New Roman" pitchFamily="18" charset="0"/>
              </a:rPr>
              <a:t>，分别对应着置信度</a:t>
            </a:r>
            <a:r>
              <a:rPr lang="en-US" altLang="zh-CN" sz="2000" kern="0" dirty="0">
                <a:solidFill>
                  <a:schemeClr val="bg1">
                    <a:lumMod val="50000"/>
                  </a:schemeClr>
                </a:solidFill>
                <a:latin typeface="Times New Roman" pitchFamily="18" charset="0"/>
                <a:ea typeface="微软雅黑"/>
                <a:cs typeface="Times New Roman" pitchFamily="18" charset="0"/>
              </a:rPr>
              <a:t>95%~99%</a:t>
            </a:r>
            <a:r>
              <a:rPr lang="zh-CN" altLang="en-US" sz="2000" kern="0" dirty="0">
                <a:solidFill>
                  <a:schemeClr val="bg1">
                    <a:lumMod val="50000"/>
                  </a:schemeClr>
                </a:solidFill>
                <a:latin typeface="Times New Roman" pitchFamily="18" charset="0"/>
                <a:ea typeface="微软雅黑"/>
                <a:cs typeface="Times New Roman" pitchFamily="18" charset="0"/>
              </a:rPr>
              <a:t>。</a:t>
            </a:r>
          </a:p>
          <a:p>
            <a:pPr marL="450850" indent="-450850">
              <a:lnSpc>
                <a:spcPct val="150000"/>
              </a:lnSpc>
              <a:buFont typeface="Wingdings" pitchFamily="2" charset="2"/>
              <a:buChar char="p"/>
            </a:pPr>
            <a:endParaRPr lang="en-US" altLang="zh-CN" sz="2000" kern="0" dirty="0">
              <a:solidFill>
                <a:srgbClr val="C00000"/>
              </a:solidFill>
              <a:latin typeface="微软雅黑"/>
              <a:ea typeface="微软雅黑"/>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仿真估计的基本概念</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性能描述</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466528921"/>
              </p:ext>
            </p:extLst>
          </p:nvPr>
        </p:nvGraphicFramePr>
        <p:xfrm>
          <a:off x="1691680" y="1732839"/>
          <a:ext cx="4269427" cy="510697"/>
        </p:xfrm>
        <a:graphic>
          <a:graphicData uri="http://schemas.openxmlformats.org/presentationml/2006/ole">
            <mc:AlternateContent xmlns:mc="http://schemas.openxmlformats.org/markup-compatibility/2006">
              <mc:Choice xmlns:v="urn:schemas-microsoft-com:vml" Requires="v">
                <p:oleObj name="公式" r:id="rId3" imgW="2654300" imgH="317500" progId="Equation.3">
                  <p:embed/>
                </p:oleObj>
              </mc:Choice>
              <mc:Fallback>
                <p:oleObj name="公式" r:id="rId3" imgW="2654300" imgH="3175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1680" y="1732839"/>
                        <a:ext cx="4269427" cy="510697"/>
                      </a:xfrm>
                      <a:prstGeom prst="rect">
                        <a:avLst/>
                      </a:prstGeom>
                      <a:noFill/>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417662147"/>
              </p:ext>
            </p:extLst>
          </p:nvPr>
        </p:nvGraphicFramePr>
        <p:xfrm>
          <a:off x="4139953" y="2643758"/>
          <a:ext cx="1014644" cy="398737"/>
        </p:xfrm>
        <a:graphic>
          <a:graphicData uri="http://schemas.openxmlformats.org/presentationml/2006/ole">
            <mc:AlternateContent xmlns:mc="http://schemas.openxmlformats.org/markup-compatibility/2006">
              <mc:Choice xmlns:v="urn:schemas-microsoft-com:vml" Requires="v">
                <p:oleObj r:id="rId5" imgW="583947" imgH="228501" progId="Equation.3">
                  <p:embed/>
                </p:oleObj>
              </mc:Choice>
              <mc:Fallback>
                <p:oleObj r:id="rId5" imgW="583947" imgH="228501" progId="Equation.3">
                  <p:embed/>
                  <p:pic>
                    <p:nvPicPr>
                      <p:cNvPr id="0" name="Object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39953" y="2643758"/>
                        <a:ext cx="1014644" cy="398737"/>
                      </a:xfrm>
                      <a:prstGeom prst="rect">
                        <a:avLst/>
                      </a:prstGeom>
                      <a:noFill/>
                      <a:ln>
                        <a:noFill/>
                      </a:ln>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703002258"/>
              </p:ext>
            </p:extLst>
          </p:nvPr>
        </p:nvGraphicFramePr>
        <p:xfrm>
          <a:off x="2843808" y="4083919"/>
          <a:ext cx="2412267" cy="394120"/>
        </p:xfrm>
        <a:graphic>
          <a:graphicData uri="http://schemas.openxmlformats.org/presentationml/2006/ole">
            <mc:AlternateContent xmlns:mc="http://schemas.openxmlformats.org/markup-compatibility/2006">
              <mc:Choice xmlns:v="urn:schemas-microsoft-com:vml" Requires="v">
                <p:oleObj r:id="rId7" imgW="1397000" imgH="228600" progId="Equation.3">
                  <p:embed/>
                </p:oleObj>
              </mc:Choice>
              <mc:Fallback>
                <p:oleObj r:id="rId7" imgW="1397000" imgH="22860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43808" y="4083919"/>
                        <a:ext cx="2412267" cy="39412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7878575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771550"/>
            <a:ext cx="4536506" cy="4093428"/>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置信区间：</a:t>
            </a:r>
            <a:endParaRPr lang="en-US" altLang="zh-CN" sz="2000" kern="0" dirty="0">
              <a:solidFill>
                <a:srgbClr val="C00000"/>
              </a:solidFill>
              <a:latin typeface="微软雅黑"/>
              <a:ea typeface="微软雅黑"/>
            </a:endParaRPr>
          </a:p>
          <a:p>
            <a:pPr>
              <a:lnSpc>
                <a:spcPct val="150000"/>
              </a:lnSpc>
            </a:pPr>
            <a:r>
              <a:rPr lang="zh-CN" altLang="en-US" sz="2000" kern="0" dirty="0">
                <a:solidFill>
                  <a:schemeClr val="bg1">
                    <a:lumMod val="50000"/>
                  </a:schemeClr>
                </a:solidFill>
                <a:latin typeface="微软雅黑"/>
                <a:ea typeface="微软雅黑"/>
              </a:rPr>
              <a:t>      设估计值的概率密度函数仅有单峰值，且峰值出现在</a:t>
            </a:r>
            <a:r>
              <a:rPr lang="en-US" altLang="zh-CN" sz="2000" kern="0" dirty="0">
                <a:solidFill>
                  <a:schemeClr val="bg1">
                    <a:lumMod val="50000"/>
                  </a:schemeClr>
                </a:solidFill>
                <a:latin typeface="微软雅黑"/>
                <a:ea typeface="微软雅黑"/>
              </a:rPr>
              <a:t>Q</a:t>
            </a:r>
            <a:r>
              <a:rPr lang="zh-CN" altLang="en-US" sz="2000" kern="0" dirty="0">
                <a:solidFill>
                  <a:schemeClr val="bg1">
                    <a:lumMod val="50000"/>
                  </a:schemeClr>
                </a:solidFill>
                <a:latin typeface="微软雅黑"/>
                <a:ea typeface="微软雅黑"/>
              </a:rPr>
              <a:t>点或附近，则</a:t>
            </a:r>
            <a:endParaRPr lang="en-US" altLang="zh-CN" sz="2000" kern="0" dirty="0">
              <a:solidFill>
                <a:schemeClr val="bg1">
                  <a:lumMod val="50000"/>
                </a:schemeClr>
              </a:solidFill>
              <a:latin typeface="微软雅黑"/>
              <a:ea typeface="微软雅黑"/>
            </a:endParaRPr>
          </a:p>
          <a:p>
            <a:pPr>
              <a:lnSpc>
                <a:spcPct val="150000"/>
              </a:lnSpc>
            </a:pPr>
            <a:endParaRPr lang="en-US" altLang="zh-CN" sz="2000" kern="0" dirty="0">
              <a:solidFill>
                <a:schemeClr val="bg1">
                  <a:lumMod val="50000"/>
                </a:schemeClr>
              </a:solidFill>
              <a:latin typeface="微软雅黑"/>
              <a:ea typeface="微软雅黑"/>
            </a:endParaRPr>
          </a:p>
          <a:p>
            <a:pPr>
              <a:lnSpc>
                <a:spcPct val="150000"/>
              </a:lnSpc>
            </a:pPr>
            <a:r>
              <a:rPr lang="zh-CN" altLang="en-US" sz="2000" kern="0" dirty="0">
                <a:solidFill>
                  <a:schemeClr val="bg1">
                    <a:lumMod val="50000"/>
                  </a:schemeClr>
                </a:solidFill>
                <a:latin typeface="微软雅黑"/>
                <a:ea typeface="微软雅黑"/>
              </a:rPr>
              <a:t>      如果概率密度函数是对称的，则在取</a:t>
            </a:r>
            <a:r>
              <a:rPr lang="en-US" altLang="zh-CN" sz="2000" i="1" kern="0" dirty="0">
                <a:solidFill>
                  <a:schemeClr val="bg1">
                    <a:lumMod val="50000"/>
                  </a:schemeClr>
                </a:solidFill>
                <a:latin typeface="Times New Roman" pitchFamily="18" charset="0"/>
                <a:ea typeface="微软雅黑"/>
                <a:cs typeface="Times New Roman" pitchFamily="18" charset="0"/>
              </a:rPr>
              <a:t>d</a:t>
            </a:r>
            <a:r>
              <a:rPr lang="en-US" altLang="zh-CN" sz="2000" kern="0" baseline="-25000" dirty="0">
                <a:solidFill>
                  <a:schemeClr val="bg1">
                    <a:lumMod val="50000"/>
                  </a:schemeClr>
                </a:solidFill>
                <a:latin typeface="Times New Roman" pitchFamily="18" charset="0"/>
                <a:ea typeface="微软雅黑"/>
                <a:cs typeface="Times New Roman" pitchFamily="18" charset="0"/>
              </a:rPr>
              <a:t>1</a:t>
            </a:r>
            <a:r>
              <a:rPr lang="zh-CN" altLang="en-US" sz="2000" kern="0" dirty="0">
                <a:solidFill>
                  <a:schemeClr val="bg1">
                    <a:lumMod val="50000"/>
                  </a:schemeClr>
                </a:solidFill>
                <a:latin typeface="Times New Roman" pitchFamily="18" charset="0"/>
                <a:ea typeface="微软雅黑"/>
                <a:cs typeface="Times New Roman" pitchFamily="18" charset="0"/>
              </a:rPr>
              <a:t>＝</a:t>
            </a:r>
            <a:r>
              <a:rPr lang="en-US" altLang="zh-CN" sz="2000" i="1" kern="0" dirty="0">
                <a:solidFill>
                  <a:schemeClr val="bg1">
                    <a:lumMod val="50000"/>
                  </a:schemeClr>
                </a:solidFill>
                <a:latin typeface="Times New Roman" pitchFamily="18" charset="0"/>
                <a:ea typeface="微软雅黑"/>
                <a:cs typeface="Times New Roman" pitchFamily="18" charset="0"/>
              </a:rPr>
              <a:t>d</a:t>
            </a:r>
            <a:r>
              <a:rPr lang="en-US" altLang="zh-CN" sz="2000" kern="0" baseline="-25000" dirty="0">
                <a:solidFill>
                  <a:schemeClr val="bg1">
                    <a:lumMod val="50000"/>
                  </a:schemeClr>
                </a:solidFill>
                <a:latin typeface="Times New Roman" pitchFamily="18" charset="0"/>
                <a:ea typeface="微软雅黑"/>
                <a:cs typeface="Times New Roman" pitchFamily="18" charset="0"/>
              </a:rPr>
              <a:t>2</a:t>
            </a:r>
            <a:r>
              <a:rPr lang="zh-CN" altLang="en-US" sz="2000" kern="0" dirty="0">
                <a:solidFill>
                  <a:schemeClr val="bg1">
                    <a:lumMod val="50000"/>
                  </a:schemeClr>
                </a:solidFill>
                <a:latin typeface="微软雅黑"/>
                <a:ea typeface="微软雅黑"/>
              </a:rPr>
              <a:t>时，置信区间长度最小。</a:t>
            </a:r>
            <a:endParaRPr lang="en-US" altLang="zh-CN" sz="2000" kern="0" dirty="0">
              <a:solidFill>
                <a:schemeClr val="bg1">
                  <a:lumMod val="50000"/>
                </a:schemeClr>
              </a:solidFill>
              <a:latin typeface="微软雅黑"/>
              <a:ea typeface="微软雅黑"/>
            </a:endParaRPr>
          </a:p>
          <a:p>
            <a:pPr>
              <a:lnSpc>
                <a:spcPct val="200000"/>
              </a:lnSpc>
            </a:pPr>
            <a:r>
              <a:rPr lang="en-US" altLang="zh-CN" sz="2000" kern="0" dirty="0">
                <a:solidFill>
                  <a:schemeClr val="bg1">
                    <a:lumMod val="50000"/>
                  </a:schemeClr>
                </a:solidFill>
                <a:latin typeface="微软雅黑"/>
                <a:ea typeface="微软雅黑"/>
              </a:rPr>
              <a:t>      </a:t>
            </a:r>
            <a:r>
              <a:rPr lang="zh-CN" altLang="en-US" sz="2000" kern="0" dirty="0">
                <a:solidFill>
                  <a:schemeClr val="bg1">
                    <a:lumMod val="50000"/>
                  </a:schemeClr>
                </a:solidFill>
                <a:latin typeface="微软雅黑"/>
                <a:ea typeface="微软雅黑"/>
              </a:rPr>
              <a:t>均值计算</a:t>
            </a:r>
            <a:endParaRPr lang="en-US" altLang="zh-CN" sz="2000" kern="0" dirty="0">
              <a:solidFill>
                <a:schemeClr val="bg1">
                  <a:lumMod val="50000"/>
                </a:schemeClr>
              </a:solidFill>
              <a:latin typeface="微软雅黑"/>
              <a:ea typeface="微软雅黑"/>
            </a:endParaRPr>
          </a:p>
          <a:p>
            <a:pPr>
              <a:lnSpc>
                <a:spcPct val="200000"/>
              </a:lnSpc>
            </a:pPr>
            <a:r>
              <a:rPr lang="en-US" altLang="zh-CN" sz="2000" kern="0" dirty="0">
                <a:solidFill>
                  <a:schemeClr val="bg1">
                    <a:lumMod val="50000"/>
                  </a:schemeClr>
                </a:solidFill>
                <a:latin typeface="微软雅黑"/>
                <a:ea typeface="微软雅黑"/>
              </a:rPr>
              <a:t>      </a:t>
            </a:r>
            <a:r>
              <a:rPr lang="zh-CN" altLang="en-US" sz="2000" kern="0" dirty="0">
                <a:solidFill>
                  <a:schemeClr val="bg1">
                    <a:lumMod val="50000"/>
                  </a:schemeClr>
                </a:solidFill>
                <a:latin typeface="微软雅黑"/>
                <a:ea typeface="微软雅黑"/>
              </a:rPr>
              <a:t>方差计算</a:t>
            </a:r>
            <a:endParaRPr lang="en-US" altLang="zh-CN" sz="2000" kern="0" dirty="0">
              <a:solidFill>
                <a:schemeClr val="bg1">
                  <a:lumMod val="50000"/>
                </a:schemeClr>
              </a:solidFill>
              <a:latin typeface="微软雅黑"/>
              <a:ea typeface="微软雅黑"/>
            </a:endParaRP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仿真估计的基本概念</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性能描述</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3888501729"/>
              </p:ext>
            </p:extLst>
          </p:nvPr>
        </p:nvGraphicFramePr>
        <p:xfrm>
          <a:off x="2482074" y="864381"/>
          <a:ext cx="2412267" cy="394120"/>
        </p:xfrm>
        <a:graphic>
          <a:graphicData uri="http://schemas.openxmlformats.org/presentationml/2006/ole">
            <mc:AlternateContent xmlns:mc="http://schemas.openxmlformats.org/markup-compatibility/2006">
              <mc:Choice xmlns:v="urn:schemas-microsoft-com:vml" Requires="v">
                <p:oleObj r:id="rId3" imgW="1397000" imgH="228600" progId="Equation.3">
                  <p:embed/>
                </p:oleObj>
              </mc:Choice>
              <mc:Fallback>
                <p:oleObj r:id="rId3" imgW="1397000" imgH="228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2074" y="864381"/>
                        <a:ext cx="2412267" cy="394120"/>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2370437428"/>
              </p:ext>
            </p:extLst>
          </p:nvPr>
        </p:nvGraphicFramePr>
        <p:xfrm>
          <a:off x="5010234" y="411510"/>
          <a:ext cx="4068936" cy="1967471"/>
        </p:xfrm>
        <a:graphic>
          <a:graphicData uri="http://schemas.openxmlformats.org/presentationml/2006/ole">
            <mc:AlternateContent xmlns:mc="http://schemas.openxmlformats.org/markup-compatibility/2006">
              <mc:Choice xmlns:v="urn:schemas-microsoft-com:vml" Requires="v">
                <p:oleObj r:id="rId5" imgW="3188208" imgH="1542288" progId="Visio.Drawing.11">
                  <p:embed/>
                </p:oleObj>
              </mc:Choice>
              <mc:Fallback>
                <p:oleObj r:id="rId5" imgW="3188208" imgH="1542288" progId="Visio.Drawing.11">
                  <p:embed/>
                  <p:pic>
                    <p:nvPicPr>
                      <p:cNvPr id="0" name="对象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0234" y="411510"/>
                        <a:ext cx="4068936" cy="1967471"/>
                      </a:xfrm>
                      <a:prstGeom prst="rect">
                        <a:avLst/>
                      </a:prstGeom>
                      <a:noFill/>
                      <a:ln>
                        <a:noFill/>
                      </a:ln>
                    </p:spPr>
                  </p:pic>
                </p:oleObj>
              </mc:Fallback>
            </mc:AlternateContent>
          </a:graphicData>
        </a:graphic>
      </p:graphicFrame>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194089492"/>
              </p:ext>
            </p:extLst>
          </p:nvPr>
        </p:nvGraphicFramePr>
        <p:xfrm>
          <a:off x="1187624" y="2248878"/>
          <a:ext cx="3203122" cy="467122"/>
        </p:xfrm>
        <a:graphic>
          <a:graphicData uri="http://schemas.openxmlformats.org/presentationml/2006/ole">
            <mc:AlternateContent xmlns:mc="http://schemas.openxmlformats.org/markup-compatibility/2006">
              <mc:Choice xmlns:v="urn:schemas-microsoft-com:vml" Requires="v">
                <p:oleObj name="公式" r:id="rId7" imgW="1828800" imgH="266700" progId="Equation.3">
                  <p:embed/>
                </p:oleObj>
              </mc:Choice>
              <mc:Fallback>
                <p:oleObj name="公式" r:id="rId7" imgW="1828800" imgH="266700"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624" y="2248878"/>
                        <a:ext cx="3203122" cy="467122"/>
                      </a:xfrm>
                      <a:prstGeom prst="rect">
                        <a:avLst/>
                      </a:prstGeom>
                      <a:noFill/>
                    </p:spPr>
                  </p:pic>
                </p:oleObj>
              </mc:Fallback>
            </mc:AlternateContent>
          </a:graphicData>
        </a:graphic>
      </p:graphicFrame>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826633596"/>
              </p:ext>
            </p:extLst>
          </p:nvPr>
        </p:nvGraphicFramePr>
        <p:xfrm>
          <a:off x="2338904" y="3651870"/>
          <a:ext cx="1081814" cy="626314"/>
        </p:xfrm>
        <a:graphic>
          <a:graphicData uri="http://schemas.openxmlformats.org/presentationml/2006/ole">
            <mc:AlternateContent xmlns:mc="http://schemas.openxmlformats.org/markup-compatibility/2006">
              <mc:Choice xmlns:v="urn:schemas-microsoft-com:vml" Requires="v">
                <p:oleObj name="公式" r:id="rId9" imgW="723586" imgH="418918" progId="Equation.3">
                  <p:embed/>
                </p:oleObj>
              </mc:Choice>
              <mc:Fallback>
                <p:oleObj name="公式" r:id="rId9" imgW="723586" imgH="418918" progId="Equation.3">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38904" y="3651870"/>
                        <a:ext cx="1081814" cy="626314"/>
                      </a:xfrm>
                      <a:prstGeom prst="rect">
                        <a:avLst/>
                      </a:prstGeom>
                      <a:noFill/>
                    </p:spPr>
                  </p:pic>
                </p:oleObj>
              </mc:Fallback>
            </mc:AlternateContent>
          </a:graphicData>
        </a:graphic>
      </p:graphicFrame>
      <p:sp>
        <p:nvSpPr>
          <p:cNvPr id="1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1369243055"/>
              </p:ext>
            </p:extLst>
          </p:nvPr>
        </p:nvGraphicFramePr>
        <p:xfrm>
          <a:off x="2332150" y="4299942"/>
          <a:ext cx="1121716" cy="436223"/>
        </p:xfrm>
        <a:graphic>
          <a:graphicData uri="http://schemas.openxmlformats.org/presentationml/2006/ole">
            <mc:AlternateContent xmlns:mc="http://schemas.openxmlformats.org/markup-compatibility/2006">
              <mc:Choice xmlns:v="urn:schemas-microsoft-com:vml" Requires="v">
                <p:oleObj name="公式" r:id="rId11" imgW="685502" imgH="266584" progId="Equation.3">
                  <p:embed/>
                </p:oleObj>
              </mc:Choice>
              <mc:Fallback>
                <p:oleObj name="公式" r:id="rId11" imgW="685502" imgH="266584" progId="Equation.3">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32150" y="4299942"/>
                        <a:ext cx="1121716" cy="436223"/>
                      </a:xfrm>
                      <a:prstGeom prst="rect">
                        <a:avLst/>
                      </a:prstGeom>
                      <a:noFill/>
                    </p:spPr>
                  </p:pic>
                </p:oleObj>
              </mc:Fallback>
            </mc:AlternateContent>
          </a:graphicData>
        </a:graphic>
      </p:graphicFrame>
      <p:sp>
        <p:nvSpPr>
          <p:cNvPr id="18" name="矩形 17"/>
          <p:cNvSpPr/>
          <p:nvPr/>
        </p:nvSpPr>
        <p:spPr>
          <a:xfrm>
            <a:off x="5154250" y="2606590"/>
            <a:ext cx="3738230" cy="2400657"/>
          </a:xfrm>
          <a:prstGeom prst="rect">
            <a:avLst/>
          </a:prstGeom>
        </p:spPr>
        <p:txBody>
          <a:bodyPr wrap="square">
            <a:spAutoFit/>
          </a:bodyPr>
          <a:lstStyle/>
          <a:p>
            <a:pPr marL="450850" indent="-450850">
              <a:lnSpc>
                <a:spcPct val="150000"/>
              </a:lnSpc>
              <a:buFont typeface="Wingdings" pitchFamily="2" charset="2"/>
              <a:buChar char="p"/>
            </a:pPr>
            <a:r>
              <a:rPr lang="en-US" altLang="zh-CN" sz="2000" kern="0" dirty="0">
                <a:solidFill>
                  <a:srgbClr val="C00000"/>
                </a:solidFill>
                <a:latin typeface="微软雅黑"/>
                <a:ea typeface="微软雅黑"/>
              </a:rPr>
              <a:t>σ</a:t>
            </a:r>
            <a:r>
              <a:rPr lang="zh-CN" altLang="en-US" sz="2000" kern="0" dirty="0">
                <a:solidFill>
                  <a:srgbClr val="C00000"/>
                </a:solidFill>
                <a:latin typeface="微软雅黑"/>
                <a:ea typeface="微软雅黑"/>
              </a:rPr>
              <a:t>未知：</a:t>
            </a:r>
            <a:r>
              <a:rPr lang="zh-CN" altLang="zh-CN" sz="2000" kern="0" dirty="0">
                <a:solidFill>
                  <a:schemeClr val="bg1">
                    <a:lumMod val="50000"/>
                  </a:schemeClr>
                </a:solidFill>
                <a:latin typeface="微软雅黑"/>
                <a:ea typeface="微软雅黑"/>
              </a:rPr>
              <a:t>无法构造置信区间。</a:t>
            </a:r>
            <a:r>
              <a:rPr lang="zh-CN" altLang="en-US" sz="2000" kern="0" dirty="0">
                <a:solidFill>
                  <a:schemeClr val="bg1">
                    <a:lumMod val="50000"/>
                  </a:schemeClr>
                </a:solidFill>
                <a:latin typeface="微软雅黑"/>
                <a:ea typeface="微软雅黑"/>
              </a:rPr>
              <a:t>可</a:t>
            </a:r>
            <a:r>
              <a:rPr lang="zh-CN" altLang="zh-CN" sz="2000" kern="0" dirty="0">
                <a:solidFill>
                  <a:schemeClr val="bg1">
                    <a:lumMod val="50000"/>
                  </a:schemeClr>
                </a:solidFill>
                <a:latin typeface="微软雅黑"/>
                <a:ea typeface="微软雅黑"/>
              </a:rPr>
              <a:t>利用</a:t>
            </a:r>
            <a:r>
              <a:rPr lang="en-US" altLang="zh-CN" sz="2000" i="1" kern="0" dirty="0">
                <a:solidFill>
                  <a:schemeClr val="bg1">
                    <a:lumMod val="50000"/>
                  </a:schemeClr>
                </a:solidFill>
                <a:latin typeface="Times New Roman" pitchFamily="18" charset="0"/>
                <a:ea typeface="微软雅黑"/>
                <a:cs typeface="Times New Roman" pitchFamily="18" charset="0"/>
              </a:rPr>
              <a:t>t</a:t>
            </a:r>
            <a:r>
              <a:rPr lang="zh-CN" altLang="zh-CN" sz="2000" kern="0" dirty="0">
                <a:solidFill>
                  <a:schemeClr val="bg1">
                    <a:lumMod val="50000"/>
                  </a:schemeClr>
                </a:solidFill>
                <a:latin typeface="微软雅黑"/>
                <a:ea typeface="微软雅黑"/>
              </a:rPr>
              <a:t>分布来求置信区间。</a:t>
            </a:r>
            <a:endParaRPr lang="en-US" altLang="zh-CN" sz="2000" kern="0" dirty="0">
              <a:solidFill>
                <a:schemeClr val="bg1">
                  <a:lumMod val="50000"/>
                </a:schemeClr>
              </a:solidFill>
              <a:latin typeface="微软雅黑"/>
              <a:ea typeface="微软雅黑"/>
            </a:endParaRPr>
          </a:p>
          <a:p>
            <a:pPr>
              <a:lnSpc>
                <a:spcPct val="150000"/>
              </a:lnSpc>
            </a:pPr>
            <a:r>
              <a:rPr lang="zh-CN" altLang="en-US" sz="2000" kern="0" dirty="0">
                <a:solidFill>
                  <a:schemeClr val="bg1">
                    <a:lumMod val="50000"/>
                  </a:schemeClr>
                </a:solidFill>
                <a:latin typeface="微软雅黑"/>
                <a:ea typeface="微软雅黑"/>
              </a:rPr>
              <a:t>      但是，</a:t>
            </a:r>
            <a:r>
              <a:rPr lang="zh-CN" altLang="en-US" sz="2000" kern="0" dirty="0">
                <a:solidFill>
                  <a:schemeClr val="bg1">
                    <a:lumMod val="50000"/>
                  </a:schemeClr>
                </a:solidFill>
                <a:latin typeface="Times New Roman" pitchFamily="18" charset="0"/>
                <a:ea typeface="微软雅黑"/>
                <a:cs typeface="Times New Roman" pitchFamily="18" charset="0"/>
              </a:rPr>
              <a:t>当</a:t>
            </a:r>
            <a:r>
              <a:rPr lang="en-US" altLang="zh-CN" sz="2000" i="1" kern="0" dirty="0">
                <a:solidFill>
                  <a:schemeClr val="bg1">
                    <a:lumMod val="50000"/>
                  </a:schemeClr>
                </a:solidFill>
                <a:latin typeface="Times New Roman" pitchFamily="18" charset="0"/>
                <a:ea typeface="微软雅黑"/>
                <a:cs typeface="Times New Roman" pitchFamily="18" charset="0"/>
              </a:rPr>
              <a:t>N</a:t>
            </a:r>
            <a:r>
              <a:rPr lang="zh-CN" altLang="en-US" sz="2000" kern="0" dirty="0">
                <a:solidFill>
                  <a:schemeClr val="bg1">
                    <a:lumMod val="50000"/>
                  </a:schemeClr>
                </a:solidFill>
                <a:latin typeface="Times New Roman" pitchFamily="18" charset="0"/>
                <a:ea typeface="微软雅黑"/>
                <a:cs typeface="Times New Roman" pitchFamily="18" charset="0"/>
              </a:rPr>
              <a:t>＞</a:t>
            </a:r>
            <a:r>
              <a:rPr lang="en-US" altLang="zh-CN" sz="2000" kern="0" dirty="0">
                <a:solidFill>
                  <a:schemeClr val="bg1">
                    <a:lumMod val="50000"/>
                  </a:schemeClr>
                </a:solidFill>
                <a:latin typeface="Times New Roman" pitchFamily="18" charset="0"/>
                <a:ea typeface="微软雅黑"/>
                <a:cs typeface="Times New Roman" pitchFamily="18" charset="0"/>
              </a:rPr>
              <a:t>30</a:t>
            </a:r>
            <a:r>
              <a:rPr lang="zh-CN" altLang="en-US" sz="2000" kern="0" dirty="0">
                <a:solidFill>
                  <a:schemeClr val="bg1">
                    <a:lumMod val="50000"/>
                  </a:schemeClr>
                </a:solidFill>
                <a:latin typeface="Times New Roman" pitchFamily="18" charset="0"/>
                <a:ea typeface="微软雅黑"/>
                <a:cs typeface="Times New Roman" pitchFamily="18" charset="0"/>
              </a:rPr>
              <a:t>时，</a:t>
            </a:r>
            <a:r>
              <a:rPr lang="en-US" altLang="zh-CN" sz="2000" i="1" kern="0" dirty="0">
                <a:solidFill>
                  <a:schemeClr val="bg1">
                    <a:lumMod val="50000"/>
                  </a:schemeClr>
                </a:solidFill>
                <a:latin typeface="Times New Roman" pitchFamily="18" charset="0"/>
                <a:ea typeface="微软雅黑"/>
                <a:cs typeface="Times New Roman" pitchFamily="18" charset="0"/>
              </a:rPr>
              <a:t>t</a:t>
            </a:r>
            <a:r>
              <a:rPr lang="zh-CN" altLang="en-US" sz="2000" kern="0" dirty="0">
                <a:solidFill>
                  <a:schemeClr val="bg1">
                    <a:lumMod val="50000"/>
                  </a:schemeClr>
                </a:solidFill>
                <a:latin typeface="Times New Roman" pitchFamily="18" charset="0"/>
                <a:ea typeface="微软雅黑"/>
                <a:cs typeface="Times New Roman" pitchFamily="18" charset="0"/>
              </a:rPr>
              <a:t>分布将很快蜕化成</a:t>
            </a:r>
            <a:r>
              <a:rPr lang="en-US" altLang="zh-CN" sz="2000" i="1" kern="0" dirty="0">
                <a:solidFill>
                  <a:schemeClr val="bg1">
                    <a:lumMod val="50000"/>
                  </a:schemeClr>
                </a:solidFill>
                <a:latin typeface="Times New Roman" pitchFamily="18" charset="0"/>
                <a:ea typeface="微软雅黑"/>
                <a:cs typeface="Times New Roman" pitchFamily="18" charset="0"/>
              </a:rPr>
              <a:t>N</a:t>
            </a:r>
            <a:r>
              <a:rPr lang="en-US" altLang="zh-CN" sz="2000" kern="0" dirty="0">
                <a:solidFill>
                  <a:schemeClr val="bg1">
                    <a:lumMod val="50000"/>
                  </a:schemeClr>
                </a:solidFill>
                <a:latin typeface="Times New Roman" pitchFamily="18" charset="0"/>
                <a:ea typeface="微软雅黑"/>
                <a:cs typeface="Times New Roman" pitchFamily="18" charset="0"/>
              </a:rPr>
              <a:t>(0</a:t>
            </a:r>
            <a:r>
              <a:rPr lang="zh-CN" altLang="en-US" sz="2000" kern="0" dirty="0">
                <a:solidFill>
                  <a:schemeClr val="bg1">
                    <a:lumMod val="50000"/>
                  </a:schemeClr>
                </a:solidFill>
                <a:latin typeface="Times New Roman" pitchFamily="18" charset="0"/>
                <a:ea typeface="微软雅黑"/>
                <a:cs typeface="Times New Roman" pitchFamily="18" charset="0"/>
              </a:rPr>
              <a:t>，</a:t>
            </a:r>
            <a:r>
              <a:rPr lang="en-US" altLang="zh-CN" sz="2000" kern="0" dirty="0">
                <a:solidFill>
                  <a:schemeClr val="bg1">
                    <a:lumMod val="50000"/>
                  </a:schemeClr>
                </a:solidFill>
                <a:latin typeface="Times New Roman" pitchFamily="18" charset="0"/>
                <a:ea typeface="微软雅黑"/>
                <a:cs typeface="Times New Roman" pitchFamily="18" charset="0"/>
              </a:rPr>
              <a:t>1)</a:t>
            </a:r>
            <a:r>
              <a:rPr lang="zh-CN" altLang="en-US" sz="2000" kern="0" dirty="0">
                <a:solidFill>
                  <a:schemeClr val="bg1">
                    <a:lumMod val="50000"/>
                  </a:schemeClr>
                </a:solidFill>
                <a:latin typeface="Times New Roman" pitchFamily="18" charset="0"/>
                <a:ea typeface="微软雅黑"/>
                <a:cs typeface="Times New Roman" pitchFamily="18" charset="0"/>
              </a:rPr>
              <a:t>正态分布，所以在仿真时，多数正态分布。</a:t>
            </a:r>
          </a:p>
        </p:txBody>
      </p:sp>
    </p:spTree>
    <p:extLst>
      <p:ext uri="{BB962C8B-B14F-4D97-AF65-F5344CB8AC3E}">
        <p14:creationId xmlns:p14="http://schemas.microsoft.com/office/powerpoint/2010/main" val="352459775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theme/theme1.xml><?xml version="1.0" encoding="utf-8"?>
<a:theme xmlns:a="http://schemas.openxmlformats.org/drawingml/2006/main" name="14_默认设计模板">
  <a:themeElements>
    <a:clrScheme name="12345">
      <a:dk1>
        <a:srgbClr val="205867"/>
      </a:dk1>
      <a:lt1>
        <a:srgbClr val="0093B0"/>
      </a:lt1>
      <a:dk2>
        <a:srgbClr val="F6A514"/>
      </a:dk2>
      <a:lt2>
        <a:srgbClr val="F3F3F3"/>
      </a:lt2>
      <a:accent1>
        <a:srgbClr val="4E4B49"/>
      </a:accent1>
      <a:accent2>
        <a:srgbClr val="FFFFFF"/>
      </a:accent2>
      <a:accent3>
        <a:srgbClr val="205867"/>
      </a:accent3>
      <a:accent4>
        <a:srgbClr val="0093B0"/>
      </a:accent4>
      <a:accent5>
        <a:srgbClr val="F6A514"/>
      </a:accent5>
      <a:accent6>
        <a:srgbClr val="4E4B49"/>
      </a:accent6>
      <a:hlink>
        <a:srgbClr val="F3F3F3"/>
      </a:hlink>
      <a:folHlink>
        <a:srgbClr val="59595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00000"/>
        </a:solidFill>
        <a:ln w="9525" cap="flat" cmpd="sng" algn="ctr">
          <a:solidFill>
            <a:srgbClr val="C00000"/>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21073</TotalTime>
  <Pages>0</Pages>
  <Words>5533</Words>
  <Characters>0</Characters>
  <Application>Microsoft Office PowerPoint</Application>
  <DocSecurity>0</DocSecurity>
  <PresentationFormat>全屏显示(16:9)</PresentationFormat>
  <Lines>0</Lines>
  <Paragraphs>623</Paragraphs>
  <Slides>76</Slides>
  <Notes>65</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5</vt:i4>
      </vt:variant>
      <vt:variant>
        <vt:lpstr>幻灯片标题</vt:lpstr>
      </vt:variant>
      <vt:variant>
        <vt:i4>76</vt:i4>
      </vt:variant>
    </vt:vector>
  </HeadingPairs>
  <TitlesOfParts>
    <vt:vector size="88" baseType="lpstr">
      <vt:lpstr>黑体</vt:lpstr>
      <vt:lpstr>Calibri</vt:lpstr>
      <vt:lpstr>微软雅黑</vt:lpstr>
      <vt:lpstr>Arial</vt:lpstr>
      <vt:lpstr>Wingdings</vt:lpstr>
      <vt:lpstr>Times New Roman</vt:lpstr>
      <vt:lpstr>14_默认设计模板</vt:lpstr>
      <vt:lpstr>Visio</vt:lpstr>
      <vt:lpstr>公式</vt:lpstr>
      <vt:lpstr>Equation</vt:lpstr>
      <vt:lpstr>Microsoft 公式 3.0</vt:lpstr>
      <vt:lpstr>Microsoft Office Visio 绘图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chen shuxin</cp:lastModifiedBy>
  <cp:revision>1863</cp:revision>
  <dcterms:created xsi:type="dcterms:W3CDTF">2013-01-25T01:44:32Z</dcterms:created>
  <dcterms:modified xsi:type="dcterms:W3CDTF">2024-02-21T08:11:52Z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