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53" r:id="rId1"/>
  </p:sldMasterIdLst>
  <p:notesMasterIdLst>
    <p:notesMasterId r:id="rId57"/>
  </p:notesMasterIdLst>
  <p:handoutMasterIdLst>
    <p:handoutMasterId r:id="rId58"/>
  </p:handoutMasterIdLst>
  <p:sldIdLst>
    <p:sldId id="578" r:id="rId2"/>
    <p:sldId id="968" r:id="rId3"/>
    <p:sldId id="1047" r:id="rId4"/>
    <p:sldId id="1055" r:id="rId5"/>
    <p:sldId id="1054" r:id="rId6"/>
    <p:sldId id="1098" r:id="rId7"/>
    <p:sldId id="1053" r:id="rId8"/>
    <p:sldId id="1058" r:id="rId9"/>
    <p:sldId id="1106" r:id="rId10"/>
    <p:sldId id="1059" r:id="rId11"/>
    <p:sldId id="1060" r:id="rId12"/>
    <p:sldId id="1057" r:id="rId13"/>
    <p:sldId id="1061" r:id="rId14"/>
    <p:sldId id="1099" r:id="rId15"/>
    <p:sldId id="1062" r:id="rId16"/>
    <p:sldId id="1063" r:id="rId17"/>
    <p:sldId id="1064" r:id="rId18"/>
    <p:sldId id="1065" r:id="rId19"/>
    <p:sldId id="1067" r:id="rId20"/>
    <p:sldId id="1100" r:id="rId21"/>
    <p:sldId id="1068" r:id="rId22"/>
    <p:sldId id="1107" r:id="rId23"/>
    <p:sldId id="1101" r:id="rId24"/>
    <p:sldId id="1069" r:id="rId25"/>
    <p:sldId id="1070" r:id="rId26"/>
    <p:sldId id="1071" r:id="rId27"/>
    <p:sldId id="1102" r:id="rId28"/>
    <p:sldId id="1073" r:id="rId29"/>
    <p:sldId id="1103" r:id="rId30"/>
    <p:sldId id="1074" r:id="rId31"/>
    <p:sldId id="1075" r:id="rId32"/>
    <p:sldId id="1076" r:id="rId33"/>
    <p:sldId id="1077" r:id="rId34"/>
    <p:sldId id="1108" r:id="rId35"/>
    <p:sldId id="1078" r:id="rId36"/>
    <p:sldId id="1066" r:id="rId37"/>
    <p:sldId id="1079" r:id="rId38"/>
    <p:sldId id="1104" r:id="rId39"/>
    <p:sldId id="1080" r:id="rId40"/>
    <p:sldId id="1081" r:id="rId41"/>
    <p:sldId id="1082" r:id="rId42"/>
    <p:sldId id="1105" r:id="rId43"/>
    <p:sldId id="1084" r:id="rId44"/>
    <p:sldId id="1085" r:id="rId45"/>
    <p:sldId id="1086" r:id="rId46"/>
    <p:sldId id="1109" r:id="rId47"/>
    <p:sldId id="1087" r:id="rId48"/>
    <p:sldId id="1088" r:id="rId49"/>
    <p:sldId id="1089" r:id="rId50"/>
    <p:sldId id="1090" r:id="rId51"/>
    <p:sldId id="1091" r:id="rId52"/>
    <p:sldId id="1092" r:id="rId53"/>
    <p:sldId id="1093" r:id="rId54"/>
    <p:sldId id="1094" r:id="rId55"/>
    <p:sldId id="1051" r:id="rId56"/>
  </p:sldIdLst>
  <p:sldSz cx="9144000" cy="5143500" type="screen16x9"/>
  <p:notesSz cx="6858000" cy="9144000"/>
  <p:embeddedFontLst>
    <p:embeddedFont>
      <p:font typeface="微软雅黑" panose="020B0503020204020204" pitchFamily="34" charset="-122"/>
      <p:regular r:id="rId59"/>
      <p:bold r:id="rId60"/>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08142"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816285"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22442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63257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040712" algn="l" defTabSz="816285" rtl="0" eaLnBrk="1" latinLnBrk="0" hangingPunct="1">
      <a:defRPr kern="1200">
        <a:solidFill>
          <a:schemeClr val="tx1"/>
        </a:solidFill>
        <a:latin typeface="Arial" pitchFamily="34" charset="0"/>
        <a:ea typeface="宋体" pitchFamily="2" charset="-122"/>
        <a:cs typeface="+mn-cs"/>
      </a:defRPr>
    </a:lvl6pPr>
    <a:lvl7pPr marL="2448855" algn="l" defTabSz="816285" rtl="0" eaLnBrk="1" latinLnBrk="0" hangingPunct="1">
      <a:defRPr kern="1200">
        <a:solidFill>
          <a:schemeClr val="tx1"/>
        </a:solidFill>
        <a:latin typeface="Arial" pitchFamily="34" charset="0"/>
        <a:ea typeface="宋体" pitchFamily="2" charset="-122"/>
        <a:cs typeface="+mn-cs"/>
      </a:defRPr>
    </a:lvl7pPr>
    <a:lvl8pPr marL="2856997" algn="l" defTabSz="816285" rtl="0" eaLnBrk="1" latinLnBrk="0" hangingPunct="1">
      <a:defRPr kern="1200">
        <a:solidFill>
          <a:schemeClr val="tx1"/>
        </a:solidFill>
        <a:latin typeface="Arial" pitchFamily="34" charset="0"/>
        <a:ea typeface="宋体" pitchFamily="2" charset="-122"/>
        <a:cs typeface="+mn-cs"/>
      </a:defRPr>
    </a:lvl8pPr>
    <a:lvl9pPr marL="3265140" algn="l" defTabSz="816285"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2880">
          <p15:clr>
            <a:srgbClr val="A4A3A4"/>
          </p15:clr>
        </p15:guide>
        <p15:guide id="3" orient="horz" pos="16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404"/>
    <a:srgbClr val="781E19"/>
    <a:srgbClr val="FFFFFF"/>
    <a:srgbClr val="C2590A"/>
    <a:srgbClr val="996600"/>
    <a:srgbClr val="FF9966"/>
    <a:srgbClr val="FF6600"/>
    <a:srgbClr val="F8F8F8"/>
    <a:srgbClr val="1C89B0"/>
    <a:srgbClr val="4E4B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50" autoAdjust="0"/>
    <p:restoredTop sz="91514" autoAdjust="0"/>
  </p:normalViewPr>
  <p:slideViewPr>
    <p:cSldViewPr snapToObjects="1">
      <p:cViewPr varScale="1">
        <p:scale>
          <a:sx n="88" d="100"/>
          <a:sy n="88" d="100"/>
        </p:scale>
        <p:origin x="656" y="68"/>
      </p:cViewPr>
      <p:guideLst>
        <p:guide orient="horz" pos="2142"/>
        <p:guide pos="2880"/>
        <p:guide orient="horz" pos="160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2612"/>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2024/2/21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2024/2/21</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1pPr>
    <a:lvl2pPr marL="408142"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2pPr>
    <a:lvl3pPr marL="816285"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3pPr>
    <a:lvl4pPr marL="1224427"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4pPr>
    <a:lvl5pPr marL="1632570"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5pPr>
    <a:lvl6pPr marL="2040712" algn="l" defTabSz="816285" rtl="0" eaLnBrk="1" latinLnBrk="0" hangingPunct="1">
      <a:defRPr sz="1100" kern="1200">
        <a:solidFill>
          <a:schemeClr val="tx1"/>
        </a:solidFill>
        <a:latin typeface="+mn-lt"/>
        <a:ea typeface="+mn-ea"/>
        <a:cs typeface="+mn-cs"/>
      </a:defRPr>
    </a:lvl6pPr>
    <a:lvl7pPr marL="2448855" algn="l" defTabSz="816285" rtl="0" eaLnBrk="1" latinLnBrk="0" hangingPunct="1">
      <a:defRPr sz="1100" kern="1200">
        <a:solidFill>
          <a:schemeClr val="tx1"/>
        </a:solidFill>
        <a:latin typeface="+mn-lt"/>
        <a:ea typeface="+mn-ea"/>
        <a:cs typeface="+mn-cs"/>
      </a:defRPr>
    </a:lvl7pPr>
    <a:lvl8pPr marL="2856997" algn="l" defTabSz="816285" rtl="0" eaLnBrk="1" latinLnBrk="0" hangingPunct="1">
      <a:defRPr sz="1100" kern="1200">
        <a:solidFill>
          <a:schemeClr val="tx1"/>
        </a:solidFill>
        <a:latin typeface="+mn-lt"/>
        <a:ea typeface="+mn-ea"/>
        <a:cs typeface="+mn-cs"/>
      </a:defRPr>
    </a:lvl8pPr>
    <a:lvl9pPr marL="3265140" algn="l" defTabSz="81628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6"/>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6"/>
                </a:solidFill>
              </a:defRPr>
            </a:lvl1pPr>
            <a:lvl2pPr>
              <a:defRPr>
                <a:solidFill>
                  <a:schemeClr val="accent6"/>
                </a:solidFill>
              </a:defRPr>
            </a:lvl2pPr>
            <a:lvl3pPr>
              <a:defRPr>
                <a:solidFill>
                  <a:schemeClr val="accent6"/>
                </a:solidFill>
              </a:defRPr>
            </a:lvl3pPr>
            <a:lvl4pPr>
              <a:defRPr>
                <a:solidFill>
                  <a:schemeClr val="accent6"/>
                </a:solidFill>
              </a:defRPr>
            </a:lvl4pPr>
            <a:lvl5pPr>
              <a:defRPr>
                <a:solidFill>
                  <a:schemeClr val="accent6"/>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ChangeArrowheads="1"/>
          </p:cNvSpPr>
          <p:nvPr userDrawn="1"/>
        </p:nvSpPr>
        <p:spPr bwMode="auto">
          <a:xfrm>
            <a:off x="0" y="4900612"/>
            <a:ext cx="9142412" cy="242888"/>
          </a:xfrm>
          <a:prstGeom prst="rect">
            <a:avLst/>
          </a:prstGeom>
          <a:solidFill>
            <a:schemeClr val="tx1"/>
          </a:solidFill>
          <a:ln>
            <a:noFill/>
          </a:ln>
        </p:spPr>
        <p:txBody>
          <a:bodyPr vert="horz" wrap="square" lIns="81628" tIns="40814" rIns="81628" bIns="40814" numCol="1" anchor="t" anchorCtr="0" compatLnSpc="1">
            <a:prstTxWarp prst="textNoShape">
              <a:avLst/>
            </a:prstTxWarp>
          </a:bodyPr>
          <a:lstStyle/>
          <a:p>
            <a:endParaRPr lang="zh-CN" altLang="en-US" dirty="0">
              <a:solidFill>
                <a:srgbClr val="205867"/>
              </a:solidFill>
            </a:endParaRPr>
          </a:p>
        </p:txBody>
      </p:sp>
      <p:sp>
        <p:nvSpPr>
          <p:cNvPr id="4" name="TextBox 3"/>
          <p:cNvSpPr txBox="1"/>
          <p:nvPr userDrawn="1"/>
        </p:nvSpPr>
        <p:spPr>
          <a:xfrm>
            <a:off x="8441612" y="4920352"/>
            <a:ext cx="543159" cy="236313"/>
          </a:xfrm>
          <a:prstGeom prst="rect">
            <a:avLst/>
          </a:prstGeom>
          <a:noFill/>
        </p:spPr>
        <p:txBody>
          <a:bodyPr wrap="none" lIns="81628" tIns="40814" rIns="81628" bIns="40814" rtlCol="0">
            <a:spAutoFit/>
          </a:bodyPr>
          <a:lstStyle/>
          <a:p>
            <a:pPr algn="ctr"/>
            <a:r>
              <a:rPr lang="en-US" altLang="zh-CN" sz="1000" dirty="0">
                <a:solidFill>
                  <a:srgbClr val="FFFFFF"/>
                </a:solidFill>
                <a:latin typeface="微软雅黑"/>
                <a:ea typeface="微软雅黑"/>
              </a:rPr>
              <a:t>54-</a:t>
            </a:r>
            <a:fld id="{3C3E758C-B9DA-4696-9B9F-3B46BA93991C}" type="slidenum">
              <a:rPr lang="zh-CN" altLang="en-US" sz="1000" smtClean="0">
                <a:solidFill>
                  <a:srgbClr val="FFFFFF"/>
                </a:solidFill>
                <a:latin typeface="微软雅黑"/>
                <a:ea typeface="微软雅黑"/>
              </a:rPr>
              <a:pPr algn="ctr"/>
              <a:t>‹#›</a:t>
            </a:fld>
            <a:endParaRPr lang="zh-CN" altLang="en-US" sz="1000" dirty="0">
              <a:solidFill>
                <a:srgbClr val="FFFFFF"/>
              </a:solidFill>
              <a:latin typeface="微软雅黑"/>
              <a:ea typeface="微软雅黑"/>
            </a:endParaRPr>
          </a:p>
        </p:txBody>
      </p:sp>
      <p:cxnSp>
        <p:nvCxnSpPr>
          <p:cNvPr id="12" name="直接连接符 11"/>
          <p:cNvCxnSpPr/>
          <p:nvPr userDrawn="1"/>
        </p:nvCxnSpPr>
        <p:spPr bwMode="auto">
          <a:xfrm>
            <a:off x="8330621" y="4934192"/>
            <a:ext cx="0" cy="162018"/>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userDrawn="1"/>
        </p:nvSpPr>
        <p:spPr>
          <a:xfrm>
            <a:off x="8676456" y="-40827"/>
            <a:ext cx="496671" cy="236313"/>
          </a:xfrm>
          <a:prstGeom prst="rect">
            <a:avLst/>
          </a:prstGeom>
          <a:noFill/>
        </p:spPr>
        <p:txBody>
          <a:bodyPr wrap="none" lIns="81628" tIns="40814" rIns="81628" bIns="40814" rtlCol="0">
            <a:spAutoFit/>
          </a:bodyPr>
          <a:lstStyle/>
          <a:p>
            <a:pPr algn="ctr"/>
            <a:fld id="{AE6E428C-DA89-41D9-BF2C-4A7AA690938B}" type="datetime10">
              <a:rPr lang="en-US" altLang="zh-CN" sz="1000" smtClean="0">
                <a:solidFill>
                  <a:srgbClr val="FFFFFF"/>
                </a:solidFill>
                <a:latin typeface="微软雅黑"/>
                <a:ea typeface="微软雅黑"/>
              </a:rPr>
              <a:t>16:13</a:t>
            </a:fld>
            <a:endParaRPr lang="zh-CN" altLang="en-US" sz="1000" dirty="0">
              <a:solidFill>
                <a:srgbClr val="FFFFFF"/>
              </a:solidFill>
              <a:latin typeface="微软雅黑"/>
              <a:ea typeface="微软雅黑"/>
            </a:endParaRPr>
          </a:p>
        </p:txBody>
      </p:sp>
      <p:sp>
        <p:nvSpPr>
          <p:cNvPr id="8" name="Rectangle 4"/>
          <p:cNvSpPr txBox="1">
            <a:spLocks noChangeArrowheads="1"/>
          </p:cNvSpPr>
          <p:nvPr userDrawn="1"/>
        </p:nvSpPr>
        <p:spPr bwMode="auto">
          <a:xfrm>
            <a:off x="3276397" y="4900612"/>
            <a:ext cx="2589617" cy="249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200" b="0" dirty="0">
                <a:solidFill>
                  <a:schemeClr val="bg2"/>
                </a:solidFill>
              </a:rPr>
              <a:t>建模仿真技术</a:t>
            </a:r>
          </a:p>
        </p:txBody>
      </p:sp>
      <p:sp>
        <p:nvSpPr>
          <p:cNvPr id="9" name="Rectangle 4"/>
          <p:cNvSpPr txBox="1">
            <a:spLocks noChangeArrowheads="1"/>
          </p:cNvSpPr>
          <p:nvPr userDrawn="1"/>
        </p:nvSpPr>
        <p:spPr bwMode="auto">
          <a:xfrm>
            <a:off x="1" y="4890600"/>
            <a:ext cx="971599" cy="249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fld id="{F7C8A7E3-58FD-4CCB-A779-182CE90D9466}" type="datetime1">
              <a:rPr lang="zh-CN" altLang="en-US" sz="1000" b="0" smtClean="0">
                <a:solidFill>
                  <a:schemeClr val="bg2"/>
                </a:solidFill>
                <a:latin typeface="+mn-ea"/>
                <a:ea typeface="+mn-ea"/>
              </a:rPr>
              <a:t>2024/2/21</a:t>
            </a:fld>
            <a:endParaRPr lang="zh-CN" altLang="en-US" sz="1000" b="0" dirty="0">
              <a:solidFill>
                <a:schemeClr val="bg2"/>
              </a:solidFill>
              <a:latin typeface="+mn-ea"/>
              <a:ea typeface="+mn-ea"/>
            </a:endParaRPr>
          </a:p>
        </p:txBody>
      </p:sp>
    </p:spTree>
    <p:extLst>
      <p:ext uri="{BB962C8B-B14F-4D97-AF65-F5344CB8AC3E}">
        <p14:creationId xmlns:p14="http://schemas.microsoft.com/office/powerpoint/2010/main" val="4072305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102" y="442913"/>
            <a:ext cx="788179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631102" y="1200151"/>
            <a:ext cx="7881797" cy="320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4105723237"/>
      </p:ext>
    </p:extLst>
  </p:cSld>
  <p:clrMap bg1="lt1" tx1="dk1" bg2="lt2" tx2="dk2" accent1="accent1" accent2="accent2" accent3="accent3" accent4="accent4" accent5="accent5" accent6="accent6" hlink="hlink" folHlink="folHlink"/>
  <p:sldLayoutIdLst>
    <p:sldLayoutId id="2147483855" r:id="rId1"/>
    <p:sldLayoutId id="2147483866" r:id="rId2"/>
  </p:sldLayoutIdLst>
  <p:hf sldNum="0" hdr="0" ftr="0"/>
  <p:txStyles>
    <p:titleStyle>
      <a:lvl1pPr algn="l" rtl="0" fontAlgn="base">
        <a:spcBef>
          <a:spcPct val="0"/>
        </a:spcBef>
        <a:spcAft>
          <a:spcPct val="0"/>
        </a:spcAft>
        <a:defRPr sz="2100">
          <a:solidFill>
            <a:schemeClr val="bg1"/>
          </a:solidFill>
          <a:latin typeface="+mj-lt"/>
          <a:ea typeface="+mj-ea"/>
          <a:cs typeface="+mj-cs"/>
        </a:defRPr>
      </a:lvl1pPr>
      <a:lvl2pPr algn="l" rtl="0" fontAlgn="base">
        <a:spcBef>
          <a:spcPct val="0"/>
        </a:spcBef>
        <a:spcAft>
          <a:spcPct val="0"/>
        </a:spcAft>
        <a:defRPr sz="2100">
          <a:solidFill>
            <a:schemeClr val="tx2"/>
          </a:solidFill>
          <a:latin typeface="Arial" pitchFamily="34" charset="0"/>
          <a:ea typeface="微软雅黑" pitchFamily="34" charset="-122"/>
        </a:defRPr>
      </a:lvl2pPr>
      <a:lvl3pPr algn="l" rtl="0" fontAlgn="base">
        <a:spcBef>
          <a:spcPct val="0"/>
        </a:spcBef>
        <a:spcAft>
          <a:spcPct val="0"/>
        </a:spcAft>
        <a:defRPr sz="2100">
          <a:solidFill>
            <a:schemeClr val="tx2"/>
          </a:solidFill>
          <a:latin typeface="Arial" pitchFamily="34" charset="0"/>
          <a:ea typeface="微软雅黑" pitchFamily="34" charset="-122"/>
        </a:defRPr>
      </a:lvl3pPr>
      <a:lvl4pPr algn="l" rtl="0" fontAlgn="base">
        <a:spcBef>
          <a:spcPct val="0"/>
        </a:spcBef>
        <a:spcAft>
          <a:spcPct val="0"/>
        </a:spcAft>
        <a:defRPr sz="2100">
          <a:solidFill>
            <a:schemeClr val="tx2"/>
          </a:solidFill>
          <a:latin typeface="Arial" pitchFamily="34" charset="0"/>
          <a:ea typeface="微软雅黑" pitchFamily="34" charset="-122"/>
        </a:defRPr>
      </a:lvl4pPr>
      <a:lvl5pPr algn="l" rtl="0" fontAlgn="base">
        <a:spcBef>
          <a:spcPct val="0"/>
        </a:spcBef>
        <a:spcAft>
          <a:spcPct val="0"/>
        </a:spcAft>
        <a:defRPr sz="2100">
          <a:solidFill>
            <a:schemeClr val="tx2"/>
          </a:solidFill>
          <a:latin typeface="Arial" pitchFamily="34" charset="0"/>
          <a:ea typeface="微软雅黑" pitchFamily="34" charset="-122"/>
        </a:defRPr>
      </a:lvl5pPr>
      <a:lvl6pPr marL="408142" algn="l" rtl="0" fontAlgn="base">
        <a:spcBef>
          <a:spcPct val="0"/>
        </a:spcBef>
        <a:spcAft>
          <a:spcPct val="0"/>
        </a:spcAft>
        <a:defRPr sz="2100">
          <a:solidFill>
            <a:schemeClr val="tx2"/>
          </a:solidFill>
          <a:latin typeface="Arial" pitchFamily="34" charset="0"/>
          <a:ea typeface="微软雅黑" pitchFamily="34" charset="-122"/>
        </a:defRPr>
      </a:lvl6pPr>
      <a:lvl7pPr marL="816285" algn="l" rtl="0" fontAlgn="base">
        <a:spcBef>
          <a:spcPct val="0"/>
        </a:spcBef>
        <a:spcAft>
          <a:spcPct val="0"/>
        </a:spcAft>
        <a:defRPr sz="2100">
          <a:solidFill>
            <a:schemeClr val="tx2"/>
          </a:solidFill>
          <a:latin typeface="Arial" pitchFamily="34" charset="0"/>
          <a:ea typeface="微软雅黑" pitchFamily="34" charset="-122"/>
        </a:defRPr>
      </a:lvl7pPr>
      <a:lvl8pPr marL="1224427" algn="l" rtl="0" fontAlgn="base">
        <a:spcBef>
          <a:spcPct val="0"/>
        </a:spcBef>
        <a:spcAft>
          <a:spcPct val="0"/>
        </a:spcAft>
        <a:defRPr sz="2100">
          <a:solidFill>
            <a:schemeClr val="tx2"/>
          </a:solidFill>
          <a:latin typeface="Arial" pitchFamily="34" charset="0"/>
          <a:ea typeface="微软雅黑" pitchFamily="34" charset="-122"/>
        </a:defRPr>
      </a:lvl8pPr>
      <a:lvl9pPr marL="1632570" algn="l" rtl="0" fontAlgn="base">
        <a:spcBef>
          <a:spcPct val="0"/>
        </a:spcBef>
        <a:spcAft>
          <a:spcPct val="0"/>
        </a:spcAft>
        <a:defRPr sz="2100">
          <a:solidFill>
            <a:schemeClr val="tx2"/>
          </a:solidFill>
          <a:latin typeface="Arial" pitchFamily="34" charset="0"/>
          <a:ea typeface="微软雅黑" pitchFamily="34" charset="-122"/>
        </a:defRPr>
      </a:lvl9pPr>
    </p:titleStyle>
    <p:body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tx1"/>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tx1"/>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tx1"/>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p:bodyStyle>
    <p:otherStyle>
      <a:defPPr>
        <a:defRPr lang="zh-CN"/>
      </a:defPPr>
      <a:lvl1pPr marL="0" algn="l" defTabSz="816285" rtl="0" eaLnBrk="1" latinLnBrk="0" hangingPunct="1">
        <a:defRPr sz="1600" kern="1200">
          <a:solidFill>
            <a:schemeClr val="tx1"/>
          </a:solidFill>
          <a:latin typeface="+mn-lt"/>
          <a:ea typeface="+mn-ea"/>
          <a:cs typeface="+mn-cs"/>
        </a:defRPr>
      </a:lvl1pPr>
      <a:lvl2pPr marL="408142" algn="l" defTabSz="816285" rtl="0" eaLnBrk="1" latinLnBrk="0" hangingPunct="1">
        <a:defRPr sz="1600" kern="1200">
          <a:solidFill>
            <a:schemeClr val="tx1"/>
          </a:solidFill>
          <a:latin typeface="+mn-lt"/>
          <a:ea typeface="+mn-ea"/>
          <a:cs typeface="+mn-cs"/>
        </a:defRPr>
      </a:lvl2pPr>
      <a:lvl3pPr marL="816285" algn="l" defTabSz="816285" rtl="0" eaLnBrk="1" latinLnBrk="0" hangingPunct="1">
        <a:defRPr sz="1600" kern="1200">
          <a:solidFill>
            <a:schemeClr val="tx1"/>
          </a:solidFill>
          <a:latin typeface="+mn-lt"/>
          <a:ea typeface="+mn-ea"/>
          <a:cs typeface="+mn-cs"/>
        </a:defRPr>
      </a:lvl3pPr>
      <a:lvl4pPr marL="1224427" algn="l" defTabSz="816285" rtl="0" eaLnBrk="1" latinLnBrk="0" hangingPunct="1">
        <a:defRPr sz="1600" kern="1200">
          <a:solidFill>
            <a:schemeClr val="tx1"/>
          </a:solidFill>
          <a:latin typeface="+mn-lt"/>
          <a:ea typeface="+mn-ea"/>
          <a:cs typeface="+mn-cs"/>
        </a:defRPr>
      </a:lvl4pPr>
      <a:lvl5pPr marL="1632570" algn="l" defTabSz="816285" rtl="0" eaLnBrk="1" latinLnBrk="0" hangingPunct="1">
        <a:defRPr sz="1600" kern="1200">
          <a:solidFill>
            <a:schemeClr val="tx1"/>
          </a:solidFill>
          <a:latin typeface="+mn-lt"/>
          <a:ea typeface="+mn-ea"/>
          <a:cs typeface="+mn-cs"/>
        </a:defRPr>
      </a:lvl5pPr>
      <a:lvl6pPr marL="2040712" algn="l" defTabSz="816285" rtl="0" eaLnBrk="1" latinLnBrk="0" hangingPunct="1">
        <a:defRPr sz="1600" kern="1200">
          <a:solidFill>
            <a:schemeClr val="tx1"/>
          </a:solidFill>
          <a:latin typeface="+mn-lt"/>
          <a:ea typeface="+mn-ea"/>
          <a:cs typeface="+mn-cs"/>
        </a:defRPr>
      </a:lvl6pPr>
      <a:lvl7pPr marL="2448855" algn="l" defTabSz="816285" rtl="0" eaLnBrk="1" latinLnBrk="0" hangingPunct="1">
        <a:defRPr sz="1600" kern="1200">
          <a:solidFill>
            <a:schemeClr val="tx1"/>
          </a:solidFill>
          <a:latin typeface="+mn-lt"/>
          <a:ea typeface="+mn-ea"/>
          <a:cs typeface="+mn-cs"/>
        </a:defRPr>
      </a:lvl7pPr>
      <a:lvl8pPr marL="2856997" algn="l" defTabSz="816285" rtl="0" eaLnBrk="1" latinLnBrk="0" hangingPunct="1">
        <a:defRPr sz="1600" kern="1200">
          <a:solidFill>
            <a:schemeClr val="tx1"/>
          </a:solidFill>
          <a:latin typeface="+mn-lt"/>
          <a:ea typeface="+mn-ea"/>
          <a:cs typeface="+mn-cs"/>
        </a:defRPr>
      </a:lvl8pPr>
      <a:lvl9pPr marL="3265140" algn="l" defTabSz="81628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1.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3.emf"/><Relationship Id="rId5" Type="http://schemas.openxmlformats.org/officeDocument/2006/relationships/oleObject" Target="../embeddings/oleObject22.bin"/><Relationship Id="rId4" Type="http://schemas.openxmlformats.org/officeDocument/2006/relationships/image" Target="../media/image22.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2.wmf"/><Relationship Id="rId5" Type="http://schemas.openxmlformats.org/officeDocument/2006/relationships/oleObject" Target="../embeddings/oleObject25.bin"/><Relationship Id="rId4" Type="http://schemas.openxmlformats.org/officeDocument/2006/relationships/image" Target="../media/image23.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4.wmf"/></Relationships>
</file>

<file path=ppt/slides/_rels/slide14.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5.wmf"/><Relationship Id="rId5" Type="http://schemas.openxmlformats.org/officeDocument/2006/relationships/oleObject" Target="../embeddings/oleObject28.bin"/><Relationship Id="rId10" Type="http://schemas.openxmlformats.org/officeDocument/2006/relationships/image" Target="../media/image27.wmf"/><Relationship Id="rId4" Type="http://schemas.openxmlformats.org/officeDocument/2006/relationships/image" Target="../media/image24.wmf"/><Relationship Id="rId9" Type="http://schemas.openxmlformats.org/officeDocument/2006/relationships/oleObject" Target="../embeddings/oleObject30.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8.wmf"/></Relationships>
</file>

<file path=ppt/slides/_rels/slide16.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0.wmf"/><Relationship Id="rId5" Type="http://schemas.openxmlformats.org/officeDocument/2006/relationships/oleObject" Target="../embeddings/oleObject33.bin"/><Relationship Id="rId4" Type="http://schemas.openxmlformats.org/officeDocument/2006/relationships/image" Target="../media/image29.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3.wmf"/><Relationship Id="rId5" Type="http://schemas.openxmlformats.org/officeDocument/2006/relationships/oleObject" Target="../embeddings/oleObject36.bin"/><Relationship Id="rId4" Type="http://schemas.openxmlformats.org/officeDocument/2006/relationships/image" Target="../media/image32.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4.wmf"/></Relationships>
</file>

<file path=ppt/slides/_rels/slide19.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6.wmf"/><Relationship Id="rId5" Type="http://schemas.openxmlformats.org/officeDocument/2006/relationships/oleObject" Target="../embeddings/oleObject39.bin"/><Relationship Id="rId10" Type="http://schemas.openxmlformats.org/officeDocument/2006/relationships/image" Target="../media/image38.wmf"/><Relationship Id="rId4" Type="http://schemas.openxmlformats.org/officeDocument/2006/relationships/image" Target="../media/image35.wmf"/><Relationship Id="rId9" Type="http://schemas.openxmlformats.org/officeDocument/2006/relationships/oleObject" Target="../embeddings/oleObject41.bin"/></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oleObject" Target="../embeddings/oleObject42.bin"/><Relationship Id="rId7" Type="http://schemas.openxmlformats.org/officeDocument/2006/relationships/oleObject" Target="../embeddings/oleObject44.bin"/><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0.wmf"/><Relationship Id="rId5" Type="http://schemas.openxmlformats.org/officeDocument/2006/relationships/oleObject" Target="../embeddings/oleObject43.bin"/><Relationship Id="rId4" Type="http://schemas.openxmlformats.org/officeDocument/2006/relationships/image" Target="../media/image39.wmf"/></Relationships>
</file>

<file path=ppt/slides/_rels/slide21.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3.wmf"/><Relationship Id="rId5" Type="http://schemas.openxmlformats.org/officeDocument/2006/relationships/oleObject" Target="../embeddings/oleObject46.bin"/><Relationship Id="rId4" Type="http://schemas.openxmlformats.org/officeDocument/2006/relationships/image" Target="../media/image42.wmf"/></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48.bin"/><Relationship Id="rId7" Type="http://schemas.openxmlformats.org/officeDocument/2006/relationships/oleObject" Target="../embeddings/oleObject50.bin"/><Relationship Id="rId12" Type="http://schemas.openxmlformats.org/officeDocument/2006/relationships/image" Target="../media/image49.emf"/><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6.wmf"/><Relationship Id="rId11" Type="http://schemas.openxmlformats.org/officeDocument/2006/relationships/oleObject" Target="../embeddings/oleObject52.bin"/><Relationship Id="rId5" Type="http://schemas.openxmlformats.org/officeDocument/2006/relationships/oleObject" Target="../embeddings/oleObject49.bin"/><Relationship Id="rId10" Type="http://schemas.openxmlformats.org/officeDocument/2006/relationships/image" Target="../media/image48.wmf"/><Relationship Id="rId4" Type="http://schemas.openxmlformats.org/officeDocument/2006/relationships/image" Target="../media/image45.wmf"/><Relationship Id="rId9" Type="http://schemas.openxmlformats.org/officeDocument/2006/relationships/oleObject" Target="../embeddings/oleObject51.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56.bin"/><Relationship Id="rId3" Type="http://schemas.openxmlformats.org/officeDocument/2006/relationships/oleObject" Target="../embeddings/oleObject53.bin"/><Relationship Id="rId7" Type="http://schemas.openxmlformats.org/officeDocument/2006/relationships/image" Target="../media/image51.wm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oleObject" Target="../embeddings/oleObject55.bin"/><Relationship Id="rId5" Type="http://schemas.openxmlformats.org/officeDocument/2006/relationships/oleObject" Target="../embeddings/oleObject54.bin"/><Relationship Id="rId4" Type="http://schemas.openxmlformats.org/officeDocument/2006/relationships/image" Target="../media/image50.wmf"/><Relationship Id="rId9" Type="http://schemas.openxmlformats.org/officeDocument/2006/relationships/image" Target="../media/image49.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3.wmf"/><Relationship Id="rId5" Type="http://schemas.openxmlformats.org/officeDocument/2006/relationships/oleObject" Target="../embeddings/oleObject58.bin"/><Relationship Id="rId4" Type="http://schemas.openxmlformats.org/officeDocument/2006/relationships/image" Target="../media/image52.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3.wmf"/></Relationships>
</file>

<file path=ppt/slides/_rels/slide27.x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oleObject" Target="../embeddings/oleObject60.bin"/><Relationship Id="rId7" Type="http://schemas.openxmlformats.org/officeDocument/2006/relationships/oleObject" Target="../embeddings/oleObject62.bin"/><Relationship Id="rId12" Type="http://schemas.openxmlformats.org/officeDocument/2006/relationships/image" Target="../media/image58.wmf"/><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5.wmf"/><Relationship Id="rId11" Type="http://schemas.openxmlformats.org/officeDocument/2006/relationships/oleObject" Target="../embeddings/oleObject64.bin"/><Relationship Id="rId5" Type="http://schemas.openxmlformats.org/officeDocument/2006/relationships/oleObject" Target="../embeddings/oleObject61.bin"/><Relationship Id="rId10" Type="http://schemas.openxmlformats.org/officeDocument/2006/relationships/image" Target="../media/image57.wmf"/><Relationship Id="rId4" Type="http://schemas.openxmlformats.org/officeDocument/2006/relationships/image" Target="../media/image54.wmf"/><Relationship Id="rId9" Type="http://schemas.openxmlformats.org/officeDocument/2006/relationships/oleObject" Target="../embeddings/oleObject63.bin"/></Relationships>
</file>

<file path=ppt/slides/_rels/slide28.xml.rels><?xml version="1.0" encoding="UTF-8" standalone="yes"?>
<Relationships xmlns="http://schemas.openxmlformats.org/package/2006/relationships"><Relationship Id="rId8" Type="http://schemas.openxmlformats.org/officeDocument/2006/relationships/image" Target="../media/image62.JPG"/><Relationship Id="rId3" Type="http://schemas.openxmlformats.org/officeDocument/2006/relationships/oleObject" Target="../embeddings/oleObject65.bin"/><Relationship Id="rId7" Type="http://schemas.openxmlformats.org/officeDocument/2006/relationships/image" Target="../media/image61.wmf"/><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oleObject" Target="../embeddings/oleObject66.bin"/><Relationship Id="rId5" Type="http://schemas.openxmlformats.org/officeDocument/2006/relationships/image" Target="../media/image60.wmf"/><Relationship Id="rId4" Type="http://schemas.openxmlformats.org/officeDocument/2006/relationships/image" Target="../media/image59.wmf"/></Relationships>
</file>

<file path=ppt/slides/_rels/slide2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oleObject" Target="../embeddings/oleObject67.bin"/><Relationship Id="rId7" Type="http://schemas.openxmlformats.org/officeDocument/2006/relationships/image" Target="../media/image61.wmf"/><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oleObject" Target="../embeddings/oleObject68.bin"/><Relationship Id="rId5" Type="http://schemas.openxmlformats.org/officeDocument/2006/relationships/image" Target="../media/image60.wmf"/><Relationship Id="rId4" Type="http://schemas.openxmlformats.org/officeDocument/2006/relationships/image" Target="../media/image59.wmf"/><Relationship Id="rId9" Type="http://schemas.openxmlformats.org/officeDocument/2006/relationships/image" Target="../media/image62.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oleObject" Target="../embeddings/oleObject69.bin"/><Relationship Id="rId7" Type="http://schemas.openxmlformats.org/officeDocument/2006/relationships/oleObject" Target="../embeddings/oleObject71.bin"/><Relationship Id="rId12" Type="http://schemas.openxmlformats.org/officeDocument/2006/relationships/image" Target="../media/image53.wmf"/><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65.wmf"/><Relationship Id="rId11" Type="http://schemas.openxmlformats.org/officeDocument/2006/relationships/oleObject" Target="../embeddings/oleObject73.bin"/><Relationship Id="rId5" Type="http://schemas.openxmlformats.org/officeDocument/2006/relationships/oleObject" Target="../embeddings/oleObject70.bin"/><Relationship Id="rId10" Type="http://schemas.openxmlformats.org/officeDocument/2006/relationships/image" Target="../media/image67.wmf"/><Relationship Id="rId4" Type="http://schemas.openxmlformats.org/officeDocument/2006/relationships/image" Target="../media/image64.wmf"/><Relationship Id="rId9" Type="http://schemas.openxmlformats.org/officeDocument/2006/relationships/oleObject" Target="../embeddings/oleObject72.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76.bin"/><Relationship Id="rId3" Type="http://schemas.openxmlformats.org/officeDocument/2006/relationships/oleObject" Target="../embeddings/oleObject74.bin"/><Relationship Id="rId7" Type="http://schemas.openxmlformats.org/officeDocument/2006/relationships/image" Target="../media/image70.wmf"/><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oleObject" Target="../embeddings/oleObject75.bin"/><Relationship Id="rId11" Type="http://schemas.openxmlformats.org/officeDocument/2006/relationships/image" Target="../media/image73.wmf"/><Relationship Id="rId5" Type="http://schemas.openxmlformats.org/officeDocument/2006/relationships/image" Target="../media/image69.wmf"/><Relationship Id="rId10" Type="http://schemas.openxmlformats.org/officeDocument/2006/relationships/image" Target="../media/image72.wmf"/><Relationship Id="rId4" Type="http://schemas.openxmlformats.org/officeDocument/2006/relationships/image" Target="../media/image68.wmf"/><Relationship Id="rId9" Type="http://schemas.openxmlformats.org/officeDocument/2006/relationships/image" Target="../media/image71.w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58.wmf"/><Relationship Id="rId3" Type="http://schemas.openxmlformats.org/officeDocument/2006/relationships/oleObject" Target="../embeddings/oleObject77.bin"/><Relationship Id="rId7" Type="http://schemas.openxmlformats.org/officeDocument/2006/relationships/oleObject" Target="../embeddings/oleObject79.bin"/><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57.wmf"/><Relationship Id="rId5" Type="http://schemas.openxmlformats.org/officeDocument/2006/relationships/oleObject" Target="../embeddings/oleObject78.bin"/><Relationship Id="rId4" Type="http://schemas.openxmlformats.org/officeDocument/2006/relationships/image" Target="../media/image74.wmf"/></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75.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76.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78.emf"/><Relationship Id="rId5" Type="http://schemas.openxmlformats.org/officeDocument/2006/relationships/oleObject" Target="../embeddings/oleObject83.bin"/><Relationship Id="rId4" Type="http://schemas.openxmlformats.org/officeDocument/2006/relationships/image" Target="../media/image77.wmf"/></Relationships>
</file>

<file path=ppt/slides/_rels/slide38.xml.rels><?xml version="1.0" encoding="UTF-8" standalone="yes"?>
<Relationships xmlns="http://schemas.openxmlformats.org/package/2006/relationships"><Relationship Id="rId8" Type="http://schemas.openxmlformats.org/officeDocument/2006/relationships/image" Target="../media/image78.emf"/><Relationship Id="rId3" Type="http://schemas.openxmlformats.org/officeDocument/2006/relationships/oleObject" Target="../embeddings/oleObject84.bin"/><Relationship Id="rId7" Type="http://schemas.openxmlformats.org/officeDocument/2006/relationships/oleObject" Target="../embeddings/oleObject86.bin"/><Relationship Id="rId12" Type="http://schemas.openxmlformats.org/officeDocument/2006/relationships/image" Target="../media/image81.wmf"/><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79.wmf"/><Relationship Id="rId11" Type="http://schemas.openxmlformats.org/officeDocument/2006/relationships/oleObject" Target="../embeddings/oleObject88.bin"/><Relationship Id="rId5" Type="http://schemas.openxmlformats.org/officeDocument/2006/relationships/oleObject" Target="../embeddings/oleObject85.bin"/><Relationship Id="rId10" Type="http://schemas.openxmlformats.org/officeDocument/2006/relationships/image" Target="../media/image80.wmf"/><Relationship Id="rId4" Type="http://schemas.openxmlformats.org/officeDocument/2006/relationships/image" Target="../media/image77.wmf"/><Relationship Id="rId9" Type="http://schemas.openxmlformats.org/officeDocument/2006/relationships/oleObject" Target="../embeddings/oleObject87.bin"/></Relationships>
</file>

<file path=ppt/slides/_rels/slide39.xml.rels><?xml version="1.0" encoding="UTF-8" standalone="yes"?>
<Relationships xmlns="http://schemas.openxmlformats.org/package/2006/relationships"><Relationship Id="rId8" Type="http://schemas.openxmlformats.org/officeDocument/2006/relationships/image" Target="../media/image84.wmf"/><Relationship Id="rId3" Type="http://schemas.openxmlformats.org/officeDocument/2006/relationships/oleObject" Target="../embeddings/oleObject89.bin"/><Relationship Id="rId7" Type="http://schemas.openxmlformats.org/officeDocument/2006/relationships/oleObject" Target="../embeddings/oleObject91.bin"/><Relationship Id="rId12" Type="http://schemas.openxmlformats.org/officeDocument/2006/relationships/image" Target="../media/image77.wmf"/><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83.wmf"/><Relationship Id="rId11" Type="http://schemas.openxmlformats.org/officeDocument/2006/relationships/oleObject" Target="../embeddings/oleObject93.bin"/><Relationship Id="rId5" Type="http://schemas.openxmlformats.org/officeDocument/2006/relationships/oleObject" Target="../embeddings/oleObject90.bin"/><Relationship Id="rId10" Type="http://schemas.openxmlformats.org/officeDocument/2006/relationships/image" Target="../media/image85.wmf"/><Relationship Id="rId4" Type="http://schemas.openxmlformats.org/officeDocument/2006/relationships/image" Target="../media/image82.wmf"/><Relationship Id="rId9" Type="http://schemas.openxmlformats.org/officeDocument/2006/relationships/oleObject" Target="../embeddings/oleObject92.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85.wmf"/><Relationship Id="rId3" Type="http://schemas.openxmlformats.org/officeDocument/2006/relationships/oleObject" Target="../embeddings/oleObject94.bin"/><Relationship Id="rId7" Type="http://schemas.openxmlformats.org/officeDocument/2006/relationships/oleObject" Target="../embeddings/oleObject96.bin"/><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82.wmf"/><Relationship Id="rId5" Type="http://schemas.openxmlformats.org/officeDocument/2006/relationships/oleObject" Target="../embeddings/oleObject95.bin"/><Relationship Id="rId4" Type="http://schemas.openxmlformats.org/officeDocument/2006/relationships/image" Target="../media/image79.wmf"/></Relationships>
</file>

<file path=ppt/slides/_rels/slide41.x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oleObject" Target="../embeddings/oleObject97.bin"/><Relationship Id="rId7" Type="http://schemas.openxmlformats.org/officeDocument/2006/relationships/oleObject" Target="../embeddings/oleObject99.bin"/><Relationship Id="rId12" Type="http://schemas.openxmlformats.org/officeDocument/2006/relationships/image" Target="../media/image90.emf"/><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87.wmf"/><Relationship Id="rId11" Type="http://schemas.openxmlformats.org/officeDocument/2006/relationships/oleObject" Target="../embeddings/oleObject101.bin"/><Relationship Id="rId5" Type="http://schemas.openxmlformats.org/officeDocument/2006/relationships/oleObject" Target="../embeddings/oleObject98.bin"/><Relationship Id="rId10" Type="http://schemas.openxmlformats.org/officeDocument/2006/relationships/image" Target="../media/image89.wmf"/><Relationship Id="rId4" Type="http://schemas.openxmlformats.org/officeDocument/2006/relationships/image" Target="../media/image86.wmf"/><Relationship Id="rId9" Type="http://schemas.openxmlformats.org/officeDocument/2006/relationships/oleObject" Target="../embeddings/oleObject100.bin"/></Relationships>
</file>

<file path=ppt/slides/_rels/slide42.xml.rels><?xml version="1.0" encoding="UTF-8" standalone="yes"?>
<Relationships xmlns="http://schemas.openxmlformats.org/package/2006/relationships"><Relationship Id="rId8" Type="http://schemas.openxmlformats.org/officeDocument/2006/relationships/image" Target="../media/image91.wmf"/><Relationship Id="rId3" Type="http://schemas.openxmlformats.org/officeDocument/2006/relationships/oleObject" Target="../embeddings/oleObject102.bin"/><Relationship Id="rId7" Type="http://schemas.openxmlformats.org/officeDocument/2006/relationships/oleObject" Target="../embeddings/oleObject104.bin"/><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75.wmf"/><Relationship Id="rId5" Type="http://schemas.openxmlformats.org/officeDocument/2006/relationships/oleObject" Target="../embeddings/oleObject103.bin"/><Relationship Id="rId10" Type="http://schemas.openxmlformats.org/officeDocument/2006/relationships/image" Target="../media/image92.wmf"/><Relationship Id="rId4" Type="http://schemas.openxmlformats.org/officeDocument/2006/relationships/image" Target="../media/image89.wmf"/><Relationship Id="rId9" Type="http://schemas.openxmlformats.org/officeDocument/2006/relationships/oleObject" Target="../embeddings/oleObject105.bin"/></Relationships>
</file>

<file path=ppt/slides/_rels/slide43.xml.rels><?xml version="1.0" encoding="UTF-8" standalone="yes"?>
<Relationships xmlns="http://schemas.openxmlformats.org/package/2006/relationships"><Relationship Id="rId8" Type="http://schemas.openxmlformats.org/officeDocument/2006/relationships/image" Target="../media/image95.wmf"/><Relationship Id="rId13" Type="http://schemas.openxmlformats.org/officeDocument/2006/relationships/oleObject" Target="../embeddings/oleObject111.bin"/><Relationship Id="rId3" Type="http://schemas.openxmlformats.org/officeDocument/2006/relationships/oleObject" Target="../embeddings/oleObject106.bin"/><Relationship Id="rId7" Type="http://schemas.openxmlformats.org/officeDocument/2006/relationships/oleObject" Target="../embeddings/oleObject108.bin"/><Relationship Id="rId12" Type="http://schemas.openxmlformats.org/officeDocument/2006/relationships/image" Target="../media/image97.wmf"/><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94.wmf"/><Relationship Id="rId11" Type="http://schemas.openxmlformats.org/officeDocument/2006/relationships/oleObject" Target="../embeddings/oleObject110.bin"/><Relationship Id="rId5" Type="http://schemas.openxmlformats.org/officeDocument/2006/relationships/oleObject" Target="../embeddings/oleObject107.bin"/><Relationship Id="rId10" Type="http://schemas.openxmlformats.org/officeDocument/2006/relationships/image" Target="../media/image96.wmf"/><Relationship Id="rId4" Type="http://schemas.openxmlformats.org/officeDocument/2006/relationships/image" Target="../media/image93.wmf"/><Relationship Id="rId9" Type="http://schemas.openxmlformats.org/officeDocument/2006/relationships/oleObject" Target="../embeddings/oleObject109.bin"/><Relationship Id="rId14" Type="http://schemas.openxmlformats.org/officeDocument/2006/relationships/image" Target="../media/image98.wmf"/></Relationships>
</file>

<file path=ppt/slides/_rels/slide44.xml.rels><?xml version="1.0" encoding="UTF-8" standalone="yes"?>
<Relationships xmlns="http://schemas.openxmlformats.org/package/2006/relationships"><Relationship Id="rId8" Type="http://schemas.openxmlformats.org/officeDocument/2006/relationships/image" Target="../media/image99.wmf"/><Relationship Id="rId13" Type="http://schemas.openxmlformats.org/officeDocument/2006/relationships/oleObject" Target="../embeddings/oleObject117.bin"/><Relationship Id="rId3" Type="http://schemas.openxmlformats.org/officeDocument/2006/relationships/oleObject" Target="../embeddings/oleObject112.bin"/><Relationship Id="rId7" Type="http://schemas.openxmlformats.org/officeDocument/2006/relationships/oleObject" Target="../embeddings/oleObject114.bin"/><Relationship Id="rId12" Type="http://schemas.openxmlformats.org/officeDocument/2006/relationships/image" Target="../media/image101.wmf"/><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98.wmf"/><Relationship Id="rId11" Type="http://schemas.openxmlformats.org/officeDocument/2006/relationships/oleObject" Target="../embeddings/oleObject116.bin"/><Relationship Id="rId5" Type="http://schemas.openxmlformats.org/officeDocument/2006/relationships/oleObject" Target="../embeddings/oleObject113.bin"/><Relationship Id="rId10" Type="http://schemas.openxmlformats.org/officeDocument/2006/relationships/image" Target="../media/image100.wmf"/><Relationship Id="rId4" Type="http://schemas.openxmlformats.org/officeDocument/2006/relationships/image" Target="../media/image97.wmf"/><Relationship Id="rId9" Type="http://schemas.openxmlformats.org/officeDocument/2006/relationships/oleObject" Target="../embeddings/oleObject115.bin"/><Relationship Id="rId14" Type="http://schemas.openxmlformats.org/officeDocument/2006/relationships/image" Target="../media/image102.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18.bin"/><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103.wmf"/></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8" Type="http://schemas.openxmlformats.org/officeDocument/2006/relationships/image" Target="../media/image106.wmf"/><Relationship Id="rId3" Type="http://schemas.openxmlformats.org/officeDocument/2006/relationships/oleObject" Target="../embeddings/oleObject119.bin"/><Relationship Id="rId7" Type="http://schemas.openxmlformats.org/officeDocument/2006/relationships/oleObject" Target="../embeddings/oleObject121.bin"/><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105.wmf"/><Relationship Id="rId5" Type="http://schemas.openxmlformats.org/officeDocument/2006/relationships/oleObject" Target="../embeddings/oleObject120.bin"/><Relationship Id="rId4" Type="http://schemas.openxmlformats.org/officeDocument/2006/relationships/image" Target="../media/image104.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50.xml.rels><?xml version="1.0" encoding="UTF-8" standalone="yes"?>
<Relationships xmlns="http://schemas.openxmlformats.org/package/2006/relationships"><Relationship Id="rId8" Type="http://schemas.openxmlformats.org/officeDocument/2006/relationships/image" Target="../media/image109.wmf"/><Relationship Id="rId3" Type="http://schemas.openxmlformats.org/officeDocument/2006/relationships/oleObject" Target="../embeddings/oleObject122.bin"/><Relationship Id="rId7" Type="http://schemas.openxmlformats.org/officeDocument/2006/relationships/oleObject" Target="../embeddings/oleObject124.bin"/><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108.wmf"/><Relationship Id="rId5" Type="http://schemas.openxmlformats.org/officeDocument/2006/relationships/oleObject" Target="../embeddings/oleObject123.bin"/><Relationship Id="rId4" Type="http://schemas.openxmlformats.org/officeDocument/2006/relationships/image" Target="../media/image107.w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25.bin"/><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111.wmf"/><Relationship Id="rId5" Type="http://schemas.openxmlformats.org/officeDocument/2006/relationships/oleObject" Target="../embeddings/oleObject126.bin"/><Relationship Id="rId4" Type="http://schemas.openxmlformats.org/officeDocument/2006/relationships/image" Target="../media/image110.wmf"/></Relationships>
</file>

<file path=ppt/slides/_rels/slide52.xml.rels><?xml version="1.0" encoding="UTF-8" standalone="yes"?>
<Relationships xmlns="http://schemas.openxmlformats.org/package/2006/relationships"><Relationship Id="rId8" Type="http://schemas.openxmlformats.org/officeDocument/2006/relationships/image" Target="../media/image114.wmf"/><Relationship Id="rId3" Type="http://schemas.openxmlformats.org/officeDocument/2006/relationships/oleObject" Target="../embeddings/oleObject127.bin"/><Relationship Id="rId7" Type="http://schemas.openxmlformats.org/officeDocument/2006/relationships/oleObject" Target="../embeddings/oleObject129.bin"/><Relationship Id="rId12" Type="http://schemas.openxmlformats.org/officeDocument/2006/relationships/image" Target="../media/image116.wmf"/><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113.wmf"/><Relationship Id="rId11" Type="http://schemas.openxmlformats.org/officeDocument/2006/relationships/oleObject" Target="../embeddings/oleObject131.bin"/><Relationship Id="rId5" Type="http://schemas.openxmlformats.org/officeDocument/2006/relationships/oleObject" Target="../embeddings/oleObject128.bin"/><Relationship Id="rId10" Type="http://schemas.openxmlformats.org/officeDocument/2006/relationships/image" Target="../media/image115.wmf"/><Relationship Id="rId4" Type="http://schemas.openxmlformats.org/officeDocument/2006/relationships/image" Target="../media/image112.wmf"/><Relationship Id="rId9" Type="http://schemas.openxmlformats.org/officeDocument/2006/relationships/oleObject" Target="../embeddings/oleObject130.bin"/></Relationships>
</file>

<file path=ppt/slides/_rels/slide53.xml.rels><?xml version="1.0" encoding="UTF-8" standalone="yes"?>
<Relationships xmlns="http://schemas.openxmlformats.org/package/2006/relationships"><Relationship Id="rId8" Type="http://schemas.openxmlformats.org/officeDocument/2006/relationships/image" Target="../media/image115.wmf"/><Relationship Id="rId3" Type="http://schemas.openxmlformats.org/officeDocument/2006/relationships/oleObject" Target="../embeddings/oleObject132.bin"/><Relationship Id="rId7" Type="http://schemas.openxmlformats.org/officeDocument/2006/relationships/oleObject" Target="../embeddings/oleObject134.bin"/><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117.wmf"/><Relationship Id="rId5" Type="http://schemas.openxmlformats.org/officeDocument/2006/relationships/oleObject" Target="../embeddings/oleObject133.bin"/><Relationship Id="rId4" Type="http://schemas.openxmlformats.org/officeDocument/2006/relationships/image" Target="../media/image116.wmf"/></Relationships>
</file>

<file path=ppt/slides/_rels/slide54.xml.rels><?xml version="1.0" encoding="UTF-8" standalone="yes"?>
<Relationships xmlns="http://schemas.openxmlformats.org/package/2006/relationships"><Relationship Id="rId8" Type="http://schemas.openxmlformats.org/officeDocument/2006/relationships/image" Target="../media/image120.wmf"/><Relationship Id="rId3" Type="http://schemas.openxmlformats.org/officeDocument/2006/relationships/oleObject" Target="../embeddings/oleObject135.bin"/><Relationship Id="rId7" Type="http://schemas.openxmlformats.org/officeDocument/2006/relationships/oleObject" Target="../embeddings/oleObject137.bin"/><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119.wmf"/><Relationship Id="rId5" Type="http://schemas.openxmlformats.org/officeDocument/2006/relationships/oleObject" Target="../embeddings/oleObject136.bin"/><Relationship Id="rId4" Type="http://schemas.openxmlformats.org/officeDocument/2006/relationships/image" Target="../media/image118.wmf"/></Relationships>
</file>

<file path=ppt/slides/_rels/slide5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wmf"/><Relationship Id="rId5" Type="http://schemas.openxmlformats.org/officeDocument/2006/relationships/oleObject" Target="../embeddings/oleObject4.bin"/><Relationship Id="rId4" Type="http://schemas.openxmlformats.org/officeDocument/2006/relationships/image" Target="../media/image8.wmf"/></Relationships>
</file>

<file path=ppt/slides/_rels/slide7.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wmf"/><Relationship Id="rId5" Type="http://schemas.openxmlformats.org/officeDocument/2006/relationships/oleObject" Target="../embeddings/oleObject7.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9.bin"/></Relationships>
</file>

<file path=ppt/slides/_rels/slide8.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13.wm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wmf"/><Relationship Id="rId11" Type="http://schemas.openxmlformats.org/officeDocument/2006/relationships/oleObject" Target="../embeddings/oleObject14.bin"/><Relationship Id="rId5" Type="http://schemas.openxmlformats.org/officeDocument/2006/relationships/oleObject" Target="../embeddings/oleObject11.bin"/><Relationship Id="rId10" Type="http://schemas.openxmlformats.org/officeDocument/2006/relationships/image" Target="../media/image12.wmf"/><Relationship Id="rId4" Type="http://schemas.openxmlformats.org/officeDocument/2006/relationships/image" Target="../media/image14.wmf"/><Relationship Id="rId9" Type="http://schemas.openxmlformats.org/officeDocument/2006/relationships/oleObject" Target="../embeddings/oleObject13.bin"/></Relationships>
</file>

<file path=ppt/slides/_rels/slide9.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20.wm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19.wmf"/><Relationship Id="rId4" Type="http://schemas.openxmlformats.org/officeDocument/2006/relationships/image" Target="../media/image16.wmf"/><Relationship Id="rId9" Type="http://schemas.openxmlformats.org/officeDocument/2006/relationships/oleObject" Target="../embeddings/oleObject18.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792088"/>
            <a:ext cx="9142412" cy="293179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0" name="Freeform 6"/>
          <p:cNvSpPr>
            <a:spLocks/>
          </p:cNvSpPr>
          <p:nvPr/>
        </p:nvSpPr>
        <p:spPr bwMode="auto">
          <a:xfrm>
            <a:off x="0" y="4659982"/>
            <a:ext cx="9142412" cy="485305"/>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1" name="Freeform 7"/>
          <p:cNvSpPr>
            <a:spLocks/>
          </p:cNvSpPr>
          <p:nvPr/>
        </p:nvSpPr>
        <p:spPr bwMode="auto">
          <a:xfrm>
            <a:off x="0" y="-792000"/>
            <a:ext cx="9142412" cy="2880000"/>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rcRect/>
            <a:stretch>
              <a:fillRect t="-720" b="720"/>
            </a:stretch>
          </a:blipFill>
          <a:ln>
            <a:noFill/>
          </a:ln>
        </p:spPr>
        <p:txBody>
          <a:bodyPr vert="horz" wrap="square" lIns="81628" tIns="40814" rIns="81628" bIns="40814" numCol="1" anchor="t" anchorCtr="0" compatLnSpc="1">
            <a:prstTxWarp prst="textNoShape">
              <a:avLst/>
            </a:prstTxWarp>
          </a:bodyPr>
          <a:lstStyle/>
          <a:p>
            <a:endParaRPr lang="zh-CN" altLang="en-US"/>
          </a:p>
        </p:txBody>
      </p:sp>
      <p:sp>
        <p:nvSpPr>
          <p:cNvPr id="12" name="Freeform 8"/>
          <p:cNvSpPr>
            <a:spLocks/>
          </p:cNvSpPr>
          <p:nvPr/>
        </p:nvSpPr>
        <p:spPr bwMode="auto">
          <a:xfrm>
            <a:off x="0" y="4760916"/>
            <a:ext cx="9142412" cy="384372"/>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9" name="Rectangle 3"/>
          <p:cNvSpPr txBox="1">
            <a:spLocks noChangeArrowheads="1"/>
          </p:cNvSpPr>
          <p:nvPr/>
        </p:nvSpPr>
        <p:spPr bwMode="auto">
          <a:xfrm>
            <a:off x="324266" y="2427734"/>
            <a:ext cx="8423473"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b="1">
                <a:solidFill>
                  <a:schemeClr val="accent1"/>
                </a:solidFill>
                <a:latin typeface="+mj-ea"/>
              </a:rPr>
              <a:t>通信系统建模仿真</a:t>
            </a:r>
            <a:endParaRPr lang="en-US" altLang="zh-CN" sz="3600" b="1" dirty="0">
              <a:solidFill>
                <a:schemeClr val="accent1"/>
              </a:solidFill>
              <a:latin typeface="+mj-ea"/>
            </a:endParaRPr>
          </a:p>
          <a:p>
            <a:pPr algn="ctr">
              <a:lnSpc>
                <a:spcPct val="150000"/>
              </a:lnSpc>
            </a:pPr>
            <a:r>
              <a:rPr lang="zh-CN" altLang="en-US" sz="2000" b="1" dirty="0">
                <a:solidFill>
                  <a:srgbClr val="C00000"/>
                </a:solidFill>
                <a:latin typeface="+mj-ea"/>
              </a:rPr>
              <a:t>第二专题（</a:t>
            </a:r>
            <a:r>
              <a:rPr lang="en-US" altLang="zh-CN" sz="2000" b="1" dirty="0">
                <a:solidFill>
                  <a:srgbClr val="C00000"/>
                </a:solidFill>
                <a:latin typeface="+mj-ea"/>
              </a:rPr>
              <a:t>1</a:t>
            </a:r>
            <a:r>
              <a:rPr lang="zh-CN" altLang="en-US" sz="2000" b="1" dirty="0">
                <a:solidFill>
                  <a:srgbClr val="C00000"/>
                </a:solidFill>
                <a:latin typeface="+mj-ea"/>
              </a:rPr>
              <a:t>）建模仿真技术（随机变量的产生）</a:t>
            </a:r>
            <a:endParaRPr lang="zh-CN" altLang="zh-CN" sz="2000" b="1" dirty="0">
              <a:solidFill>
                <a:srgbClr val="C00000"/>
              </a:solidFill>
              <a:latin typeface="+mj-ea"/>
            </a:endParaRPr>
          </a:p>
        </p:txBody>
      </p:sp>
      <p:sp>
        <p:nvSpPr>
          <p:cNvPr id="23" name="TextBox 22"/>
          <p:cNvSpPr txBox="1"/>
          <p:nvPr/>
        </p:nvSpPr>
        <p:spPr>
          <a:xfrm>
            <a:off x="3620285" y="3655873"/>
            <a:ext cx="1800212" cy="297869"/>
          </a:xfrm>
          <a:prstGeom prst="rect">
            <a:avLst/>
          </a:prstGeom>
          <a:solidFill>
            <a:schemeClr val="tx1"/>
          </a:solidFill>
        </p:spPr>
        <p:txBody>
          <a:bodyPr wrap="square" lIns="81628" tIns="40814" rIns="81628" bIns="40814" rtlCol="0">
            <a:spAutoFit/>
          </a:bodyPr>
          <a:lstStyle/>
          <a:p>
            <a:pPr algn="ctr"/>
            <a:r>
              <a:rPr lang="zh-CN" altLang="en-US" sz="1400" dirty="0">
                <a:solidFill>
                  <a:schemeClr val="accent2"/>
                </a:solidFill>
                <a:latin typeface="+mj-ea"/>
                <a:ea typeface="+mj-ea"/>
              </a:rPr>
              <a:t>陈树新     教授</a:t>
            </a:r>
          </a:p>
        </p:txBody>
      </p:sp>
    </p:spTree>
    <p:extLst>
      <p:ext uri="{BB962C8B-B14F-4D97-AF65-F5344CB8AC3E}">
        <p14:creationId xmlns:p14="http://schemas.microsoft.com/office/powerpoint/2010/main" val="2227657781"/>
      </p:ext>
    </p:extLst>
  </p:cSld>
  <p:clrMapOvr>
    <a:masterClrMapping/>
  </p:clrMapOvr>
  <mc:AlternateContent xmlns:mc="http://schemas.openxmlformats.org/markup-compatibility/2006" xmlns:p14="http://schemas.microsoft.com/office/powerpoint/2010/main">
    <mc:Choice Requires="p14">
      <p:transition p14:dur="0" advTm="6184"/>
    </mc:Choice>
    <mc:Fallback xmlns="">
      <p:transition advTm="6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9" grpId="0"/>
      <p:bldP spid="23" grpId="0" animBg="1"/>
    </p:bldLst>
  </p:timing>
  <p:extLst>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208914" cy="1908215"/>
          </a:xfrm>
          <a:prstGeom prst="rect">
            <a:avLst/>
          </a:prstGeom>
        </p:spPr>
        <p:txBody>
          <a:bodyPr wrap="square">
            <a:spAutoFit/>
          </a:bodyPr>
          <a:lstStyle/>
          <a:p>
            <a:pPr marL="450850" indent="-450850">
              <a:lnSpc>
                <a:spcPct val="150000"/>
              </a:lnSpc>
              <a:buFont typeface="Wingdings" pitchFamily="2" charset="2"/>
              <a:buChar char="p"/>
            </a:pPr>
            <a:r>
              <a:rPr lang="en-US" altLang="zh-CN" sz="2000" kern="0" dirty="0" err="1">
                <a:solidFill>
                  <a:srgbClr val="C00000"/>
                </a:solidFill>
                <a:latin typeface="微软雅黑"/>
                <a:ea typeface="微软雅黑"/>
              </a:rPr>
              <a:t>Marsaglia-Zaman</a:t>
            </a:r>
            <a:r>
              <a:rPr lang="zh-CN" altLang="en-US" sz="2000" kern="0" dirty="0">
                <a:solidFill>
                  <a:srgbClr val="C00000"/>
                </a:solidFill>
                <a:latin typeface="微软雅黑"/>
                <a:ea typeface="微软雅黑"/>
              </a:rPr>
              <a:t>算法</a:t>
            </a:r>
          </a:p>
          <a:p>
            <a:pPr>
              <a:lnSpc>
                <a:spcPct val="150000"/>
              </a:lnSpc>
            </a:pPr>
            <a:r>
              <a:rPr lang="zh-CN" altLang="en-US" sz="2000" kern="0" dirty="0">
                <a:solidFill>
                  <a:srgbClr val="C00000"/>
                </a:solidFill>
                <a:latin typeface="微软雅黑"/>
                <a:ea typeface="微软雅黑"/>
              </a:rPr>
              <a:t>      </a:t>
            </a:r>
            <a:r>
              <a:rPr lang="zh-CN" altLang="en-US" sz="2000" kern="0" dirty="0">
                <a:solidFill>
                  <a:schemeClr val="bg1">
                    <a:lumMod val="50000"/>
                  </a:schemeClr>
                </a:solidFill>
                <a:latin typeface="微软雅黑"/>
                <a:ea typeface="微软雅黑"/>
              </a:rPr>
              <a:t>为了得到在</a:t>
            </a:r>
            <a:r>
              <a:rPr lang="en-US" altLang="zh-CN" sz="2000" kern="0" dirty="0">
                <a:solidFill>
                  <a:schemeClr val="bg1">
                    <a:lumMod val="50000"/>
                  </a:schemeClr>
                </a:solidFill>
                <a:latin typeface="微软雅黑"/>
                <a:ea typeface="微软雅黑"/>
              </a:rPr>
              <a:t>[0</a:t>
            </a:r>
            <a:r>
              <a:rPr lang="zh-CN" altLang="en-US" sz="2000" kern="0" dirty="0">
                <a:solidFill>
                  <a:schemeClr val="bg1">
                    <a:lumMod val="50000"/>
                  </a:schemeClr>
                </a:solidFill>
                <a:latin typeface="微软雅黑"/>
                <a:ea typeface="微软雅黑"/>
              </a:rPr>
              <a:t>，</a:t>
            </a:r>
            <a:r>
              <a:rPr lang="en-US" altLang="zh-CN" sz="2000" kern="0" dirty="0">
                <a:solidFill>
                  <a:schemeClr val="bg1">
                    <a:lumMod val="50000"/>
                  </a:schemeClr>
                </a:solidFill>
                <a:latin typeface="微软雅黑"/>
                <a:ea typeface="微软雅黑"/>
              </a:rPr>
              <a:t>1]</a:t>
            </a:r>
            <a:r>
              <a:rPr lang="zh-CN" altLang="en-US" sz="2000" kern="0" dirty="0">
                <a:solidFill>
                  <a:schemeClr val="bg1">
                    <a:lumMod val="50000"/>
                  </a:schemeClr>
                </a:solidFill>
                <a:latin typeface="微软雅黑"/>
                <a:ea typeface="微软雅黑"/>
              </a:rPr>
              <a:t>区间内均匀分布的随机数序列，需要将</a:t>
            </a:r>
            <a:r>
              <a:rPr lang="en-US" altLang="zh-CN" sz="2000" kern="0" dirty="0">
                <a:solidFill>
                  <a:schemeClr val="bg1">
                    <a:lumMod val="50000"/>
                  </a:schemeClr>
                </a:solidFill>
                <a:latin typeface="微软雅黑"/>
                <a:ea typeface="微软雅黑"/>
              </a:rPr>
              <a:t>X(k)</a:t>
            </a:r>
            <a:r>
              <a:rPr lang="zh-CN" altLang="en-US" sz="2000" kern="0" dirty="0">
                <a:solidFill>
                  <a:schemeClr val="bg1">
                    <a:lumMod val="50000"/>
                  </a:schemeClr>
                </a:solidFill>
                <a:latin typeface="微软雅黑"/>
                <a:ea typeface="微软雅黑"/>
              </a:rPr>
              <a:t>换成</a:t>
            </a:r>
            <a:r>
              <a:rPr lang="en-US" altLang="zh-CN" sz="2000" kern="0" dirty="0">
                <a:solidFill>
                  <a:schemeClr val="bg1">
                    <a:lumMod val="50000"/>
                  </a:schemeClr>
                </a:solidFill>
                <a:latin typeface="微软雅黑"/>
                <a:ea typeface="微软雅黑"/>
              </a:rPr>
              <a:t>U(k)</a:t>
            </a:r>
            <a:r>
              <a:rPr lang="zh-CN" altLang="en-US" sz="2000" kern="0" dirty="0">
                <a:solidFill>
                  <a:schemeClr val="bg1">
                    <a:lumMod val="50000"/>
                  </a:schemeClr>
                </a:solidFill>
                <a:latin typeface="微软雅黑"/>
                <a:ea typeface="微软雅黑"/>
              </a:rPr>
              <a:t>，即 </a:t>
            </a:r>
          </a:p>
          <a:p>
            <a:pPr>
              <a:lnSpc>
                <a:spcPct val="140000"/>
              </a:lnSpc>
            </a:pPr>
            <a:endParaRPr lang="zh-CN" altLang="en-US" sz="2000" kern="0" dirty="0">
              <a:solidFill>
                <a:srgbClr val="205867"/>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均匀分布随机数的产生</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915802094"/>
              </p:ext>
            </p:extLst>
          </p:nvPr>
        </p:nvGraphicFramePr>
        <p:xfrm>
          <a:off x="3131840" y="1851670"/>
          <a:ext cx="1919141" cy="684019"/>
        </p:xfrm>
        <a:graphic>
          <a:graphicData uri="http://schemas.openxmlformats.org/presentationml/2006/ole">
            <mc:AlternateContent xmlns:mc="http://schemas.openxmlformats.org/markup-compatibility/2006">
              <mc:Choice xmlns:v="urn:schemas-microsoft-com:vml" Requires="v">
                <p:oleObj r:id="rId3" imgW="1091726" imgH="393529" progId="Equation.3">
                  <p:embed/>
                </p:oleObj>
              </mc:Choice>
              <mc:Fallback>
                <p:oleObj r:id="rId3" imgW="1091726" imgH="39352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1851670"/>
                        <a:ext cx="1919141" cy="68401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73703861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4282783" cy="3970318"/>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基本要求：</a:t>
            </a:r>
            <a:r>
              <a:rPr lang="zh-CN" altLang="en-US" sz="2000" kern="0" dirty="0">
                <a:latin typeface="微软雅黑"/>
                <a:ea typeface="微软雅黑"/>
              </a:rPr>
              <a:t>准确性和快速性</a:t>
            </a:r>
            <a:endParaRPr lang="en-US" altLang="zh-CN" sz="2000" kern="0" dirty="0">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解析变换法 </a:t>
            </a:r>
          </a:p>
          <a:p>
            <a:pPr>
              <a:lnSpc>
                <a:spcPct val="140000"/>
              </a:lnSpc>
            </a:pPr>
            <a:r>
              <a:rPr lang="zh-CN" altLang="en-US" sz="2000" kern="0" dirty="0">
                <a:solidFill>
                  <a:srgbClr val="205867"/>
                </a:solidFill>
                <a:latin typeface="微软雅黑"/>
                <a:ea typeface="微软雅黑"/>
              </a:rPr>
              <a:t>      理论依据：以概率积分变换定理为基础，通过对均匀分布随机变量</a:t>
            </a:r>
            <a:r>
              <a:rPr lang="en-US" altLang="zh-CN" sz="2000" kern="0" dirty="0">
                <a:solidFill>
                  <a:srgbClr val="205867"/>
                </a:solidFill>
                <a:latin typeface="微软雅黑"/>
                <a:ea typeface="微软雅黑"/>
              </a:rPr>
              <a:t>U</a:t>
            </a:r>
            <a:r>
              <a:rPr lang="zh-CN" altLang="en-US" sz="2000" kern="0" dirty="0">
                <a:solidFill>
                  <a:srgbClr val="205867"/>
                </a:solidFill>
                <a:latin typeface="微软雅黑"/>
                <a:ea typeface="微软雅黑"/>
              </a:rPr>
              <a:t>的变换，可以得到具有任意概率密度函数的的随机变量</a:t>
            </a:r>
            <a:r>
              <a:rPr lang="en-US" altLang="zh-CN" sz="2000" kern="0" dirty="0">
                <a:solidFill>
                  <a:srgbClr val="205867"/>
                </a:solidFill>
                <a:latin typeface="微软雅黑"/>
                <a:ea typeface="微软雅黑"/>
              </a:rPr>
              <a:t>Z</a:t>
            </a:r>
            <a:r>
              <a:rPr lang="zh-CN" altLang="en-US" sz="2000" kern="0" dirty="0">
                <a:solidFill>
                  <a:srgbClr val="205867"/>
                </a:solidFill>
                <a:latin typeface="微软雅黑"/>
                <a:ea typeface="微软雅黑"/>
              </a:rPr>
              <a:t>。</a:t>
            </a:r>
          </a:p>
          <a:p>
            <a:pPr>
              <a:lnSpc>
                <a:spcPct val="140000"/>
              </a:lnSpc>
            </a:pPr>
            <a:r>
              <a:rPr lang="zh-CN" altLang="en-US" sz="2000" kern="0" dirty="0">
                <a:solidFill>
                  <a:srgbClr val="205867"/>
                </a:solidFill>
                <a:latin typeface="微软雅黑"/>
                <a:ea typeface="微软雅黑"/>
              </a:rPr>
              <a:t>      设需要产生的随机变量</a:t>
            </a:r>
            <a:r>
              <a:rPr lang="en-US" altLang="zh-CN" sz="2000" kern="0" dirty="0">
                <a:solidFill>
                  <a:srgbClr val="205867"/>
                </a:solidFill>
                <a:latin typeface="微软雅黑"/>
                <a:ea typeface="微软雅黑"/>
              </a:rPr>
              <a:t>Z</a:t>
            </a:r>
            <a:r>
              <a:rPr lang="zh-CN" altLang="en-US" sz="2000" kern="0" dirty="0">
                <a:solidFill>
                  <a:srgbClr val="205867"/>
                </a:solidFill>
                <a:latin typeface="微软雅黑"/>
                <a:ea typeface="微软雅黑"/>
              </a:rPr>
              <a:t>的分布函数为</a:t>
            </a:r>
            <a:r>
              <a:rPr lang="en-US" altLang="zh-CN" sz="2000" kern="0" dirty="0">
                <a:solidFill>
                  <a:srgbClr val="205867"/>
                </a:solidFill>
                <a:latin typeface="微软雅黑"/>
                <a:ea typeface="微软雅黑"/>
              </a:rPr>
              <a:t>F(Z)</a:t>
            </a:r>
            <a:r>
              <a:rPr lang="zh-CN" altLang="en-US" sz="2000" kern="0" dirty="0">
                <a:solidFill>
                  <a:srgbClr val="205867"/>
                </a:solidFill>
                <a:latin typeface="微软雅黑"/>
                <a:ea typeface="微软雅黑"/>
              </a:rPr>
              <a:t>，则</a:t>
            </a:r>
            <a:endParaRPr lang="en-US" altLang="zh-CN" sz="2000" kern="0" dirty="0">
              <a:solidFill>
                <a:srgbClr val="205867"/>
              </a:solidFill>
              <a:latin typeface="微软雅黑"/>
              <a:ea typeface="微软雅黑"/>
            </a:endParaRPr>
          </a:p>
          <a:p>
            <a:pPr>
              <a:lnSpc>
                <a:spcPct val="140000"/>
              </a:lnSpc>
            </a:pPr>
            <a:r>
              <a:rPr lang="zh-CN" altLang="en-US" sz="2000" kern="0" dirty="0">
                <a:solidFill>
                  <a:srgbClr val="205867"/>
                </a:solidFill>
                <a:latin typeface="微软雅黑"/>
                <a:ea typeface="微软雅黑"/>
              </a:rPr>
              <a:t>其中，</a:t>
            </a:r>
            <a:r>
              <a:rPr lang="en-US" altLang="zh-CN" sz="2000" kern="0" dirty="0">
                <a:solidFill>
                  <a:srgbClr val="205867"/>
                </a:solidFill>
                <a:latin typeface="微软雅黑"/>
                <a:ea typeface="微软雅黑"/>
              </a:rPr>
              <a:t>U</a:t>
            </a:r>
            <a:r>
              <a:rPr lang="zh-CN" altLang="en-US" sz="2000" kern="0" dirty="0">
                <a:solidFill>
                  <a:srgbClr val="205867"/>
                </a:solidFill>
                <a:latin typeface="微软雅黑"/>
                <a:ea typeface="微软雅黑"/>
              </a:rPr>
              <a:t>为均匀分布的独立随机变量。</a:t>
            </a: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任意概率密度函数生成随机数的方法</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16795602"/>
              </p:ext>
            </p:extLst>
          </p:nvPr>
        </p:nvGraphicFramePr>
        <p:xfrm>
          <a:off x="2627784" y="3799422"/>
          <a:ext cx="1225476" cy="424926"/>
        </p:xfrm>
        <a:graphic>
          <a:graphicData uri="http://schemas.openxmlformats.org/presentationml/2006/ole">
            <mc:AlternateContent xmlns:mc="http://schemas.openxmlformats.org/markup-compatibility/2006">
              <mc:Choice xmlns:v="urn:schemas-microsoft-com:vml" Requires="v">
                <p:oleObj r:id="rId3" imgW="622030" imgH="215806" progId="Equation.3">
                  <p:embed/>
                </p:oleObj>
              </mc:Choice>
              <mc:Fallback>
                <p:oleObj r:id="rId3" imgW="622030" imgH="21580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2627784" y="3799422"/>
                        <a:ext cx="1225476" cy="424926"/>
                      </a:xfrm>
                      <a:prstGeom prst="rect">
                        <a:avLst/>
                      </a:prstGeom>
                      <a:noFill/>
                      <a:ln>
                        <a:noFill/>
                      </a:ln>
                      <a:effec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09860460"/>
              </p:ext>
            </p:extLst>
          </p:nvPr>
        </p:nvGraphicFramePr>
        <p:xfrm>
          <a:off x="5220072" y="1043613"/>
          <a:ext cx="3312368" cy="2131247"/>
        </p:xfrm>
        <a:graphic>
          <a:graphicData uri="http://schemas.openxmlformats.org/presentationml/2006/ole">
            <mc:AlternateContent xmlns:mc="http://schemas.openxmlformats.org/markup-compatibility/2006">
              <mc:Choice xmlns:v="urn:schemas-microsoft-com:vml" Requires="v">
                <p:oleObj name="Visio" r:id="rId5" imgW="2062115" imgH="1320879" progId="Visio.Drawing.11">
                  <p:embed/>
                </p:oleObj>
              </mc:Choice>
              <mc:Fallback>
                <p:oleObj name="Visio" r:id="rId5" imgW="2062115" imgH="1320879"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1043613"/>
                        <a:ext cx="3312368" cy="2131247"/>
                      </a:xfrm>
                      <a:prstGeom prst="rect">
                        <a:avLst/>
                      </a:prstGeom>
                      <a:noFill/>
                      <a:ln>
                        <a:noFill/>
                      </a:ln>
                    </p:spPr>
                  </p:pic>
                </p:oleObj>
              </mc:Fallback>
            </mc:AlternateContent>
          </a:graphicData>
        </a:graphic>
      </p:graphicFrame>
      <p:sp>
        <p:nvSpPr>
          <p:cNvPr id="7" name="Rectangle 3"/>
          <p:cNvSpPr>
            <a:spLocks noChangeArrowheads="1"/>
          </p:cNvSpPr>
          <p:nvPr/>
        </p:nvSpPr>
        <p:spPr bwMode="auto">
          <a:xfrm>
            <a:off x="5004048" y="771550"/>
            <a:ext cx="2268538"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0850" indent="-450850" eaLnBrk="1" hangingPunct="1">
              <a:lnSpc>
                <a:spcPct val="130000"/>
              </a:lnSpc>
              <a:buFont typeface="Wingdings" pitchFamily="2" charset="2"/>
              <a:buChar char="p"/>
            </a:pPr>
            <a:r>
              <a:rPr lang="zh-CN" altLang="en-US" sz="2000" kern="0" dirty="0">
                <a:solidFill>
                  <a:srgbClr val="C00000"/>
                </a:solidFill>
                <a:latin typeface="微软雅黑"/>
                <a:ea typeface="微软雅黑"/>
              </a:rPr>
              <a:t>几何解释</a:t>
            </a:r>
          </a:p>
        </p:txBody>
      </p:sp>
      <p:sp>
        <p:nvSpPr>
          <p:cNvPr id="8" name="矩形 7"/>
          <p:cNvSpPr/>
          <p:nvPr/>
        </p:nvSpPr>
        <p:spPr>
          <a:xfrm>
            <a:off x="5076056" y="2931790"/>
            <a:ext cx="3923928" cy="1692771"/>
          </a:xfrm>
          <a:prstGeom prst="rect">
            <a:avLst/>
          </a:prstGeom>
        </p:spPr>
        <p:txBody>
          <a:bodyPr wrap="square">
            <a:spAutoFit/>
          </a:bodyPr>
          <a:lstStyle/>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实现步骤</a:t>
            </a:r>
          </a:p>
          <a:p>
            <a:pPr>
              <a:lnSpc>
                <a:spcPct val="130000"/>
              </a:lnSpc>
            </a:pPr>
            <a:r>
              <a:rPr lang="zh-CN" altLang="en-US" sz="2000" kern="0" dirty="0">
                <a:solidFill>
                  <a:srgbClr val="205867"/>
                </a:solidFill>
                <a:latin typeface="微软雅黑"/>
                <a:ea typeface="微软雅黑"/>
              </a:rPr>
              <a:t>      产生在 </a:t>
            </a:r>
            <a:r>
              <a:rPr lang="en-US" altLang="zh-CN" sz="2000" kern="0" dirty="0">
                <a:solidFill>
                  <a:srgbClr val="205867"/>
                </a:solidFill>
                <a:latin typeface="微软雅黑"/>
                <a:ea typeface="微软雅黑"/>
              </a:rPr>
              <a:t>[0</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上均匀分布的独立随机变量</a:t>
            </a:r>
            <a:r>
              <a:rPr lang="en-US" altLang="zh-CN" sz="2000" kern="0" dirty="0">
                <a:solidFill>
                  <a:srgbClr val="205867"/>
                </a:solidFill>
                <a:latin typeface="微软雅黑"/>
                <a:ea typeface="微软雅黑"/>
              </a:rPr>
              <a:t>U</a:t>
            </a:r>
            <a:r>
              <a:rPr lang="zh-CN" altLang="en-US" sz="2000" kern="0" dirty="0">
                <a:solidFill>
                  <a:srgbClr val="205867"/>
                </a:solidFill>
                <a:latin typeface="微软雅黑"/>
                <a:ea typeface="微软雅黑"/>
              </a:rPr>
              <a:t>；根据</a:t>
            </a:r>
            <a:r>
              <a:rPr lang="en-US" altLang="zh-CN" sz="2000" kern="0" dirty="0">
                <a:solidFill>
                  <a:srgbClr val="205867"/>
                </a:solidFill>
                <a:latin typeface="微软雅黑"/>
                <a:ea typeface="微软雅黑"/>
              </a:rPr>
              <a:t>Z</a:t>
            </a:r>
            <a:r>
              <a:rPr lang="zh-CN" altLang="en-US" sz="2000" kern="0" dirty="0">
                <a:solidFill>
                  <a:srgbClr val="205867"/>
                </a:solidFill>
                <a:latin typeface="微软雅黑"/>
                <a:ea typeface="微软雅黑"/>
              </a:rPr>
              <a:t>的分布函数</a:t>
            </a:r>
            <a:r>
              <a:rPr lang="en-US" altLang="zh-CN" sz="2000" kern="0" dirty="0">
                <a:solidFill>
                  <a:srgbClr val="205867"/>
                </a:solidFill>
                <a:latin typeface="微软雅黑"/>
                <a:ea typeface="微软雅黑"/>
              </a:rPr>
              <a:t>F(Z)</a:t>
            </a:r>
            <a:r>
              <a:rPr lang="zh-CN" altLang="en-US" sz="2000" kern="0" dirty="0">
                <a:solidFill>
                  <a:srgbClr val="205867"/>
                </a:solidFill>
                <a:latin typeface="微软雅黑"/>
                <a:ea typeface="微软雅黑"/>
              </a:rPr>
              <a:t>，输出</a:t>
            </a:r>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3909668302"/>
              </p:ext>
            </p:extLst>
          </p:nvPr>
        </p:nvGraphicFramePr>
        <p:xfrm>
          <a:off x="6730826" y="4155926"/>
          <a:ext cx="1225550" cy="425450"/>
        </p:xfrm>
        <a:graphic>
          <a:graphicData uri="http://schemas.openxmlformats.org/presentationml/2006/ole">
            <mc:AlternateContent xmlns:mc="http://schemas.openxmlformats.org/markup-compatibility/2006">
              <mc:Choice xmlns:v="urn:schemas-microsoft-com:vml" Requires="v">
                <p:oleObj r:id="rId7" imgW="622030" imgH="215806" progId="Equation.3">
                  <p:embed/>
                </p:oleObj>
              </mc:Choice>
              <mc:Fallback>
                <p:oleObj r:id="rId7" imgW="622030" imgH="21580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6730826" y="4155926"/>
                        <a:ext cx="12255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1050121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0" y="760512"/>
            <a:ext cx="4282783" cy="3539430"/>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仿真练习</a:t>
            </a: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解析变换法 </a:t>
            </a:r>
          </a:p>
          <a:p>
            <a:pPr>
              <a:lnSpc>
                <a:spcPct val="140000"/>
              </a:lnSpc>
            </a:pPr>
            <a:r>
              <a:rPr lang="zh-CN" altLang="en-US" sz="2000" kern="0" dirty="0">
                <a:solidFill>
                  <a:srgbClr val="205867"/>
                </a:solidFill>
                <a:latin typeface="微软雅黑"/>
                <a:ea typeface="微软雅黑"/>
              </a:rPr>
              <a:t>      实例</a:t>
            </a:r>
            <a:r>
              <a:rPr lang="en-US" altLang="zh-CN" sz="2000" kern="0" dirty="0">
                <a:solidFill>
                  <a:srgbClr val="205867"/>
                </a:solidFill>
                <a:latin typeface="微软雅黑"/>
                <a:ea typeface="微软雅黑"/>
              </a:rPr>
              <a:t>3-2</a:t>
            </a:r>
            <a:r>
              <a:rPr lang="zh-CN" altLang="en-US" sz="2000" kern="0" dirty="0">
                <a:solidFill>
                  <a:srgbClr val="205867"/>
                </a:solidFill>
                <a:latin typeface="微软雅黑"/>
                <a:ea typeface="微软雅黑"/>
              </a:rPr>
              <a:t>、产生指数型分布随机变量的算法； </a:t>
            </a:r>
          </a:p>
          <a:p>
            <a:pPr>
              <a:lnSpc>
                <a:spcPct val="140000"/>
              </a:lnSpc>
            </a:pPr>
            <a:r>
              <a:rPr lang="zh-CN" altLang="en-US" sz="2000" kern="0" dirty="0">
                <a:solidFill>
                  <a:srgbClr val="205867"/>
                </a:solidFill>
                <a:latin typeface="微软雅黑"/>
                <a:ea typeface="微软雅黑"/>
              </a:rPr>
              <a:t>      实例</a:t>
            </a:r>
            <a:r>
              <a:rPr lang="en-US" altLang="zh-CN" sz="2000" kern="0" dirty="0">
                <a:solidFill>
                  <a:srgbClr val="205867"/>
                </a:solidFill>
                <a:latin typeface="微软雅黑"/>
                <a:ea typeface="微软雅黑"/>
              </a:rPr>
              <a:t>3-3</a:t>
            </a:r>
            <a:r>
              <a:rPr lang="zh-CN" altLang="en-US" sz="2000" kern="0" dirty="0">
                <a:solidFill>
                  <a:srgbClr val="205867"/>
                </a:solidFill>
                <a:latin typeface="微软雅黑"/>
                <a:ea typeface="微软雅黑"/>
              </a:rPr>
              <a:t>、产生几何型分布随机变量的算法；</a:t>
            </a:r>
          </a:p>
          <a:p>
            <a:pPr>
              <a:lnSpc>
                <a:spcPct val="140000"/>
              </a:lnSpc>
            </a:pPr>
            <a:r>
              <a:rPr lang="zh-CN" altLang="en-US" sz="2000" kern="0" dirty="0">
                <a:solidFill>
                  <a:srgbClr val="205867"/>
                </a:solidFill>
                <a:latin typeface="微软雅黑"/>
                <a:ea typeface="微软雅黑"/>
              </a:rPr>
              <a:t>      产生伽马型分布随机变量的算法；</a:t>
            </a:r>
          </a:p>
          <a:p>
            <a:pPr>
              <a:lnSpc>
                <a:spcPct val="140000"/>
              </a:lnSpc>
            </a:pPr>
            <a:r>
              <a:rPr lang="zh-CN" altLang="en-US" sz="2000" kern="0" dirty="0">
                <a:solidFill>
                  <a:srgbClr val="205867"/>
                </a:solidFill>
                <a:latin typeface="微软雅黑"/>
                <a:ea typeface="微软雅黑"/>
              </a:rPr>
              <a:t>      产生泊松型分布随机变量的算法。</a:t>
            </a: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任意概率密度函数生成随机数的方法</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345811802"/>
              </p:ext>
            </p:extLst>
          </p:nvPr>
        </p:nvGraphicFramePr>
        <p:xfrm>
          <a:off x="827584" y="1043613"/>
          <a:ext cx="3312368" cy="2131247"/>
        </p:xfrm>
        <a:graphic>
          <a:graphicData uri="http://schemas.openxmlformats.org/presentationml/2006/ole">
            <mc:AlternateContent xmlns:mc="http://schemas.openxmlformats.org/markup-compatibility/2006">
              <mc:Choice xmlns:v="urn:schemas-microsoft-com:vml" Requires="v">
                <p:oleObj name="Visio" r:id="rId3" imgW="2062115" imgH="1320879" progId="Visio.Drawing.11">
                  <p:embed/>
                </p:oleObj>
              </mc:Choice>
              <mc:Fallback>
                <p:oleObj name="Visio" r:id="rId3" imgW="2062115" imgH="132087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1043613"/>
                        <a:ext cx="3312368" cy="2131247"/>
                      </a:xfrm>
                      <a:prstGeom prst="rect">
                        <a:avLst/>
                      </a:prstGeom>
                      <a:noFill/>
                      <a:ln>
                        <a:noFill/>
                      </a:ln>
                    </p:spPr>
                  </p:pic>
                </p:oleObj>
              </mc:Fallback>
            </mc:AlternateContent>
          </a:graphicData>
        </a:graphic>
      </p:graphicFrame>
      <p:sp>
        <p:nvSpPr>
          <p:cNvPr id="6" name="Rectangle 3"/>
          <p:cNvSpPr>
            <a:spLocks noChangeArrowheads="1"/>
          </p:cNvSpPr>
          <p:nvPr/>
        </p:nvSpPr>
        <p:spPr bwMode="auto">
          <a:xfrm>
            <a:off x="611560" y="771550"/>
            <a:ext cx="2268538"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几何解释</a:t>
            </a:r>
          </a:p>
        </p:txBody>
      </p:sp>
      <p:sp>
        <p:nvSpPr>
          <p:cNvPr id="7" name="矩形 6"/>
          <p:cNvSpPr/>
          <p:nvPr/>
        </p:nvSpPr>
        <p:spPr>
          <a:xfrm>
            <a:off x="683568" y="2931790"/>
            <a:ext cx="3923928" cy="1692771"/>
          </a:xfrm>
          <a:prstGeom prst="rect">
            <a:avLst/>
          </a:prstGeom>
        </p:spPr>
        <p:txBody>
          <a:bodyPr wrap="square">
            <a:spAutoFit/>
          </a:bodyPr>
          <a:lstStyle/>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实现步骤</a:t>
            </a:r>
          </a:p>
          <a:p>
            <a:pPr>
              <a:lnSpc>
                <a:spcPct val="130000"/>
              </a:lnSpc>
            </a:pPr>
            <a:r>
              <a:rPr lang="zh-CN" altLang="en-US" sz="2000" kern="0" dirty="0">
                <a:solidFill>
                  <a:srgbClr val="205867"/>
                </a:solidFill>
                <a:latin typeface="微软雅黑"/>
                <a:ea typeface="微软雅黑"/>
              </a:rPr>
              <a:t>      产生在 </a:t>
            </a:r>
            <a:r>
              <a:rPr lang="en-US" altLang="zh-CN" sz="2000" kern="0" dirty="0">
                <a:solidFill>
                  <a:srgbClr val="205867"/>
                </a:solidFill>
                <a:latin typeface="微软雅黑"/>
                <a:ea typeface="微软雅黑"/>
              </a:rPr>
              <a:t>[0</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上均匀分布的独立随机变量</a:t>
            </a:r>
            <a:r>
              <a:rPr lang="en-US" altLang="zh-CN" sz="2000" kern="0" dirty="0">
                <a:solidFill>
                  <a:srgbClr val="205867"/>
                </a:solidFill>
                <a:latin typeface="微软雅黑"/>
                <a:ea typeface="微软雅黑"/>
              </a:rPr>
              <a:t>U</a:t>
            </a:r>
            <a:r>
              <a:rPr lang="zh-CN" altLang="en-US" sz="2000" kern="0" dirty="0">
                <a:solidFill>
                  <a:srgbClr val="205867"/>
                </a:solidFill>
                <a:latin typeface="微软雅黑"/>
                <a:ea typeface="微软雅黑"/>
              </a:rPr>
              <a:t>；根据</a:t>
            </a:r>
            <a:r>
              <a:rPr lang="en-US" altLang="zh-CN" sz="2000" kern="0" dirty="0">
                <a:solidFill>
                  <a:srgbClr val="205867"/>
                </a:solidFill>
                <a:latin typeface="微软雅黑"/>
                <a:ea typeface="微软雅黑"/>
              </a:rPr>
              <a:t>Z</a:t>
            </a:r>
            <a:r>
              <a:rPr lang="zh-CN" altLang="en-US" sz="2000" kern="0" dirty="0">
                <a:solidFill>
                  <a:srgbClr val="205867"/>
                </a:solidFill>
                <a:latin typeface="微软雅黑"/>
                <a:ea typeface="微软雅黑"/>
              </a:rPr>
              <a:t>的分布函数</a:t>
            </a:r>
            <a:r>
              <a:rPr lang="en-US" altLang="zh-CN" sz="2000" kern="0" dirty="0">
                <a:solidFill>
                  <a:srgbClr val="205867"/>
                </a:solidFill>
                <a:latin typeface="微软雅黑"/>
                <a:ea typeface="微软雅黑"/>
              </a:rPr>
              <a:t>F(Z)</a:t>
            </a:r>
            <a:r>
              <a:rPr lang="zh-CN" altLang="en-US" sz="2000" kern="0" dirty="0">
                <a:solidFill>
                  <a:srgbClr val="205867"/>
                </a:solidFill>
                <a:latin typeface="微软雅黑"/>
                <a:ea typeface="微软雅黑"/>
              </a:rPr>
              <a:t>，输出</a:t>
            </a:r>
            <a:endParaRPr lang="zh-CN" altLang="en-US" dirty="0">
              <a:solidFill>
                <a:srgbClr val="205867"/>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207652912"/>
              </p:ext>
            </p:extLst>
          </p:nvPr>
        </p:nvGraphicFramePr>
        <p:xfrm>
          <a:off x="2338338" y="4155926"/>
          <a:ext cx="1225550" cy="425450"/>
        </p:xfrm>
        <a:graphic>
          <a:graphicData uri="http://schemas.openxmlformats.org/presentationml/2006/ole">
            <mc:AlternateContent xmlns:mc="http://schemas.openxmlformats.org/markup-compatibility/2006">
              <mc:Choice xmlns:v="urn:schemas-microsoft-com:vml" Requires="v">
                <p:oleObj r:id="rId5" imgW="622030" imgH="215806" progId="Equation.3">
                  <p:embed/>
                </p:oleObj>
              </mc:Choice>
              <mc:Fallback>
                <p:oleObj r:id="rId5" imgW="622030" imgH="21580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2338338" y="4155926"/>
                        <a:ext cx="12255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3258500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4752530" cy="3785652"/>
          </a:xfrm>
          <a:prstGeom prst="rect">
            <a:avLst/>
          </a:prstGeom>
        </p:spPr>
        <p:txBody>
          <a:bodyPr wrap="square">
            <a:spAutoFit/>
          </a:bodyPr>
          <a:lstStyle/>
          <a:p>
            <a:pPr indent="-450850">
              <a:lnSpc>
                <a:spcPct val="150000"/>
              </a:lnSpc>
              <a:buFont typeface="Wingdings" pitchFamily="2" charset="2"/>
              <a:buChar char="p"/>
            </a:pPr>
            <a:r>
              <a:rPr lang="zh-CN" altLang="en-US" sz="2000" kern="0" dirty="0">
                <a:solidFill>
                  <a:srgbClr val="C00000"/>
                </a:solidFill>
                <a:latin typeface="微软雅黑"/>
                <a:ea typeface="微软雅黑"/>
              </a:rPr>
              <a:t>经验变换方法</a:t>
            </a:r>
          </a:p>
          <a:p>
            <a:pPr>
              <a:lnSpc>
                <a:spcPct val="150000"/>
              </a:lnSpc>
            </a:pPr>
            <a:r>
              <a:rPr lang="zh-CN" altLang="en-US" sz="2000" kern="0" dirty="0">
                <a:solidFill>
                  <a:srgbClr val="205867"/>
                </a:solidFill>
                <a:latin typeface="微软雅黑"/>
                <a:ea typeface="微软雅黑"/>
              </a:rPr>
              <a:t>      当反变换不能采用具体的解析表达式进行表示时，则可以利用经验搜索算法来实现变换方法。</a:t>
            </a:r>
          </a:p>
          <a:p>
            <a:pPr>
              <a:lnSpc>
                <a:spcPct val="150000"/>
              </a:lnSpc>
            </a:pPr>
            <a:r>
              <a:rPr lang="zh-CN" altLang="en-US" sz="2000" kern="0" dirty="0">
                <a:solidFill>
                  <a:srgbClr val="205867"/>
                </a:solidFill>
                <a:latin typeface="微软雅黑"/>
                <a:ea typeface="微软雅黑"/>
              </a:rPr>
              <a:t>      </a:t>
            </a:r>
            <a:r>
              <a:rPr lang="zh-CN" altLang="en-US" sz="2000" kern="0" dirty="0">
                <a:solidFill>
                  <a:srgbClr val="C00000"/>
                </a:solidFill>
                <a:latin typeface="微软雅黑"/>
                <a:ea typeface="微软雅黑"/>
              </a:rPr>
              <a:t>预处理：</a:t>
            </a:r>
            <a:r>
              <a:rPr lang="zh-CN" altLang="en-US" sz="2000" kern="0" dirty="0">
                <a:solidFill>
                  <a:srgbClr val="205867"/>
                </a:solidFill>
                <a:latin typeface="微软雅黑"/>
                <a:ea typeface="微软雅黑"/>
              </a:rPr>
              <a:t>如果</a:t>
            </a:r>
            <a:r>
              <a:rPr lang="en-US" altLang="zh-CN" sz="2000" kern="0" dirty="0">
                <a:solidFill>
                  <a:srgbClr val="205867"/>
                </a:solidFill>
                <a:latin typeface="微软雅黑"/>
                <a:ea typeface="微软雅黑"/>
              </a:rPr>
              <a:t>Z</a:t>
            </a:r>
            <a:r>
              <a:rPr lang="zh-CN" altLang="en-US" sz="2000" kern="0" dirty="0">
                <a:solidFill>
                  <a:srgbClr val="205867"/>
                </a:solidFill>
                <a:latin typeface="微软雅黑"/>
                <a:ea typeface="微软雅黑"/>
              </a:rPr>
              <a:t>是一连续的随机变量，首先将其分布函数进行量化处理，也就是将</a:t>
            </a:r>
            <a:r>
              <a:rPr lang="en-US" altLang="zh-CN" sz="2000" kern="0" dirty="0">
                <a:solidFill>
                  <a:srgbClr val="205867"/>
                </a:solidFill>
                <a:latin typeface="微软雅黑"/>
                <a:ea typeface="微软雅黑"/>
              </a:rPr>
              <a:t>Z</a:t>
            </a:r>
            <a:r>
              <a:rPr lang="zh-CN" altLang="en-US" sz="2000" kern="0" dirty="0">
                <a:solidFill>
                  <a:srgbClr val="205867"/>
                </a:solidFill>
                <a:latin typeface="微软雅黑"/>
                <a:ea typeface="微软雅黑"/>
              </a:rPr>
              <a:t>的取值范围</a:t>
            </a:r>
            <a:r>
              <a:rPr lang="zh-CN" altLang="en-US" sz="2000" kern="0" dirty="0">
                <a:solidFill>
                  <a:srgbClr val="C00000"/>
                </a:solidFill>
                <a:latin typeface="微软雅黑"/>
                <a:ea typeface="微软雅黑"/>
              </a:rPr>
              <a:t>均匀的划分为</a:t>
            </a:r>
            <a:r>
              <a:rPr lang="en-US" altLang="zh-CN" sz="2000" kern="0" dirty="0">
                <a:solidFill>
                  <a:srgbClr val="C00000"/>
                </a:solidFill>
                <a:latin typeface="微软雅黑"/>
                <a:ea typeface="微软雅黑"/>
              </a:rPr>
              <a:t>N</a:t>
            </a:r>
            <a:r>
              <a:rPr lang="zh-CN" altLang="en-US" sz="2000" kern="0" dirty="0">
                <a:solidFill>
                  <a:srgbClr val="C00000"/>
                </a:solidFill>
                <a:latin typeface="微软雅黑"/>
                <a:ea typeface="微软雅黑"/>
              </a:rPr>
              <a:t>份</a:t>
            </a:r>
            <a:r>
              <a:rPr lang="zh-CN" altLang="en-US" sz="2000" kern="0" dirty="0">
                <a:solidFill>
                  <a:srgbClr val="205867"/>
                </a:solidFill>
                <a:latin typeface="微软雅黑"/>
                <a:ea typeface="微软雅黑"/>
              </a:rPr>
              <a:t>，如图所示。</a:t>
            </a:r>
            <a:endParaRPr lang="en-US" altLang="zh-CN" sz="2000" kern="0" dirty="0">
              <a:solidFill>
                <a:srgbClr val="205867"/>
              </a:solidFill>
              <a:latin typeface="微软雅黑"/>
              <a:ea typeface="微软雅黑"/>
            </a:endParaRPr>
          </a:p>
        </p:txBody>
      </p:sp>
      <p:sp>
        <p:nvSpPr>
          <p:cNvPr id="3" name="TextBox 2"/>
          <p:cNvSpPr txBox="1"/>
          <p:nvPr/>
        </p:nvSpPr>
        <p:spPr>
          <a:xfrm>
            <a:off x="828234" y="72822"/>
            <a:ext cx="8132215" cy="821089"/>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任意概率密度函数生成随机数的方法</a:t>
            </a:r>
          </a:p>
          <a:p>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12250792"/>
              </p:ext>
            </p:extLst>
          </p:nvPr>
        </p:nvGraphicFramePr>
        <p:xfrm>
          <a:off x="5652120" y="1419622"/>
          <a:ext cx="3096344" cy="1778549"/>
        </p:xfrm>
        <a:graphic>
          <a:graphicData uri="http://schemas.openxmlformats.org/presentationml/2006/ole">
            <mc:AlternateContent xmlns:mc="http://schemas.openxmlformats.org/markup-compatibility/2006">
              <mc:Choice xmlns:v="urn:schemas-microsoft-com:vml" Requires="v">
                <p:oleObj r:id="rId3" imgW="2486073" imgH="1433219" progId="Visio.Drawing.11">
                  <p:embed/>
                </p:oleObj>
              </mc:Choice>
              <mc:Fallback>
                <p:oleObj r:id="rId3" imgW="2486073" imgH="143321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1419622"/>
                        <a:ext cx="3096344" cy="1778549"/>
                      </a:xfrm>
                      <a:prstGeom prst="rect">
                        <a:avLst/>
                      </a:prstGeom>
                      <a:noFill/>
                      <a:ln>
                        <a:noFill/>
                      </a:ln>
                    </p:spPr>
                  </p:pic>
                </p:oleObj>
              </mc:Fallback>
            </mc:AlternateContent>
          </a:graphicData>
        </a:graphic>
      </p:graphicFrame>
      <p:sp>
        <p:nvSpPr>
          <p:cNvPr id="6" name="Rectangle 6"/>
          <p:cNvSpPr>
            <a:spLocks noChangeArrowheads="1"/>
          </p:cNvSpPr>
          <p:nvPr/>
        </p:nvSpPr>
        <p:spPr bwMode="auto">
          <a:xfrm>
            <a:off x="6516216" y="3651870"/>
            <a:ext cx="13681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fontAlgn="b" hangingPunct="1"/>
            <a:r>
              <a:rPr lang="zh-CN" altLang="en-US" sz="2000" kern="0" dirty="0">
                <a:solidFill>
                  <a:srgbClr val="C00000"/>
                </a:solidFill>
                <a:latin typeface="微软雅黑"/>
                <a:ea typeface="微软雅黑"/>
              </a:rPr>
              <a:t>几何解释</a:t>
            </a:r>
          </a:p>
        </p:txBody>
      </p:sp>
    </p:spTree>
    <p:extLst>
      <p:ext uri="{BB962C8B-B14F-4D97-AF65-F5344CB8AC3E}">
        <p14:creationId xmlns:p14="http://schemas.microsoft.com/office/powerpoint/2010/main" val="192764313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7920882" cy="3323987"/>
          </a:xfrm>
          <a:prstGeom prst="rect">
            <a:avLst/>
          </a:prstGeom>
        </p:spPr>
        <p:txBody>
          <a:bodyPr wrap="square">
            <a:spAutoFit/>
          </a:bodyPr>
          <a:lstStyle/>
          <a:p>
            <a:pPr indent="-450850">
              <a:lnSpc>
                <a:spcPct val="150000"/>
              </a:lnSpc>
              <a:buFont typeface="Wingdings" pitchFamily="2" charset="2"/>
              <a:buChar char="p"/>
            </a:pPr>
            <a:r>
              <a:rPr lang="zh-CN" altLang="en-US" sz="2000" kern="0" dirty="0">
                <a:solidFill>
                  <a:srgbClr val="C00000"/>
                </a:solidFill>
                <a:latin typeface="微软雅黑"/>
                <a:ea typeface="微软雅黑"/>
              </a:rPr>
              <a:t>实现步骤</a:t>
            </a:r>
          </a:p>
          <a:p>
            <a:pPr>
              <a:lnSpc>
                <a:spcPct val="150000"/>
              </a:lnSpc>
            </a:pPr>
            <a:r>
              <a:rPr lang="zh-CN" altLang="en-US" sz="2000" kern="0" dirty="0">
                <a:solidFill>
                  <a:srgbClr val="205867"/>
                </a:solidFill>
                <a:latin typeface="微软雅黑"/>
                <a:ea typeface="微软雅黑"/>
              </a:rPr>
              <a:t>      ①产生在 </a:t>
            </a:r>
            <a:r>
              <a:rPr lang="en-US" altLang="zh-CN" sz="2000" kern="0" dirty="0">
                <a:solidFill>
                  <a:srgbClr val="205867"/>
                </a:solidFill>
                <a:latin typeface="微软雅黑"/>
                <a:ea typeface="微软雅黑"/>
              </a:rPr>
              <a:t>[0</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上均匀分布的独立随机变量</a:t>
            </a:r>
            <a:r>
              <a:rPr lang="en-US" altLang="zh-CN" sz="2000" kern="0" dirty="0">
                <a:solidFill>
                  <a:srgbClr val="205867"/>
                </a:solidFill>
                <a:latin typeface="微软雅黑"/>
                <a:ea typeface="微软雅黑"/>
              </a:rPr>
              <a:t>U</a:t>
            </a:r>
            <a:r>
              <a:rPr lang="zh-CN" altLang="en-US" sz="2000" kern="0" dirty="0">
                <a:solidFill>
                  <a:srgbClr val="205867"/>
                </a:solidFill>
                <a:latin typeface="微软雅黑"/>
                <a:ea typeface="微软雅黑"/>
              </a:rPr>
              <a:t>；</a:t>
            </a: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205867"/>
                </a:solidFill>
                <a:latin typeface="微软雅黑"/>
                <a:ea typeface="微软雅黑"/>
              </a:rPr>
              <a:t>      ②令                                               ；</a:t>
            </a:r>
          </a:p>
          <a:p>
            <a:pPr lvl="0">
              <a:lnSpc>
                <a:spcPct val="150000"/>
              </a:lnSpc>
              <a:spcBef>
                <a:spcPts val="0"/>
              </a:spcBef>
            </a:pPr>
            <a:r>
              <a:rPr lang="zh-CN" altLang="en-US" sz="2000" kern="0" dirty="0">
                <a:solidFill>
                  <a:srgbClr val="205867"/>
                </a:solidFill>
                <a:latin typeface="微软雅黑"/>
                <a:ea typeface="微软雅黑"/>
              </a:rPr>
              <a:t>      ③找到满足下式最小的</a:t>
            </a:r>
            <a:r>
              <a:rPr lang="en-US" altLang="zh-CN" sz="2000" i="1" kern="0" dirty="0">
                <a:solidFill>
                  <a:srgbClr val="205867"/>
                </a:solidFill>
                <a:latin typeface="Times New Roman" pitchFamily="18" charset="0"/>
                <a:ea typeface="微软雅黑"/>
                <a:cs typeface="Times New Roman" pitchFamily="18" charset="0"/>
              </a:rPr>
              <a:t>i</a:t>
            </a:r>
            <a:r>
              <a:rPr lang="zh-CN" altLang="en-US" sz="2000" kern="0" dirty="0">
                <a:solidFill>
                  <a:srgbClr val="205867"/>
                </a:solidFill>
                <a:latin typeface="微软雅黑"/>
                <a:ea typeface="微软雅黑"/>
              </a:rPr>
              <a:t>值</a:t>
            </a:r>
            <a:r>
              <a:rPr kumimoji="1" lang="en-US" altLang="zh-CN" sz="2000" b="1" i="1" dirty="0">
                <a:solidFill>
                  <a:srgbClr val="205867"/>
                </a:solidFill>
                <a:latin typeface="Times New Roman" pitchFamily="18" charset="0"/>
              </a:rPr>
              <a:t>F</a:t>
            </a:r>
            <a:r>
              <a:rPr kumimoji="1" lang="en-US" altLang="zh-CN" sz="2000" b="1" baseline="-30000" dirty="0">
                <a:solidFill>
                  <a:srgbClr val="205867"/>
                </a:solidFill>
                <a:latin typeface="Times New Roman" pitchFamily="18" charset="0"/>
              </a:rPr>
              <a:t>i-1 </a:t>
            </a:r>
            <a:r>
              <a:rPr kumimoji="1" lang="en-US" altLang="zh-CN" sz="2000" b="1" dirty="0">
                <a:solidFill>
                  <a:srgbClr val="205867"/>
                </a:solidFill>
                <a:latin typeface="Times New Roman" pitchFamily="18" charset="0"/>
              </a:rPr>
              <a:t>&lt; </a:t>
            </a:r>
            <a:r>
              <a:rPr kumimoji="1" lang="en-US" altLang="zh-CN" sz="2000" b="1" i="1" dirty="0" err="1">
                <a:solidFill>
                  <a:srgbClr val="205867"/>
                </a:solidFill>
                <a:latin typeface="Times New Roman" pitchFamily="18" charset="0"/>
              </a:rPr>
              <a:t>U</a:t>
            </a:r>
            <a:r>
              <a:rPr kumimoji="1" lang="en-US" altLang="zh-CN" sz="2000" b="1" dirty="0" err="1">
                <a:solidFill>
                  <a:srgbClr val="205867"/>
                </a:solidFill>
                <a:latin typeface="宋体" pitchFamily="2" charset="-122"/>
              </a:rPr>
              <a:t>≤</a:t>
            </a:r>
            <a:r>
              <a:rPr kumimoji="1" lang="en-US" altLang="zh-CN" sz="2000" b="1" i="1" dirty="0" err="1">
                <a:solidFill>
                  <a:srgbClr val="205867"/>
                </a:solidFill>
                <a:latin typeface="Times New Roman" pitchFamily="18" charset="0"/>
              </a:rPr>
              <a:t>F</a:t>
            </a:r>
            <a:r>
              <a:rPr kumimoji="1" lang="en-US" altLang="zh-CN" sz="2000" b="1" baseline="-30000" dirty="0" err="1">
                <a:solidFill>
                  <a:srgbClr val="205867"/>
                </a:solidFill>
                <a:latin typeface="Times New Roman" pitchFamily="18" charset="0"/>
              </a:rPr>
              <a:t>i</a:t>
            </a:r>
            <a:r>
              <a:rPr kumimoji="1" lang="en-US" altLang="zh-CN" sz="2000" b="1" dirty="0">
                <a:solidFill>
                  <a:srgbClr val="205867"/>
                </a:solidFill>
                <a:latin typeface="Times New Roman" pitchFamily="18" charset="0"/>
              </a:rPr>
              <a:t> </a:t>
            </a:r>
          </a:p>
          <a:p>
            <a:pPr>
              <a:lnSpc>
                <a:spcPct val="150000"/>
              </a:lnSpc>
            </a:pPr>
            <a:r>
              <a:rPr lang="en-US" altLang="zh-CN" sz="2000" kern="0" dirty="0">
                <a:solidFill>
                  <a:srgbClr val="205867"/>
                </a:solidFill>
                <a:latin typeface="微软雅黑"/>
                <a:ea typeface="微软雅黑"/>
              </a:rPr>
              <a:t>      ④</a:t>
            </a:r>
            <a:r>
              <a:rPr lang="zh-CN" altLang="en-US" sz="2000" kern="0" dirty="0">
                <a:solidFill>
                  <a:srgbClr val="205867"/>
                </a:solidFill>
                <a:latin typeface="微软雅黑"/>
                <a:ea typeface="微软雅黑"/>
              </a:rPr>
              <a:t>输出                             ，返回到第①步。（为了获得区间            内的插值。</a:t>
            </a:r>
            <a:r>
              <a:rPr lang="zh-CN" altLang="en-US" sz="2000" kern="0" dirty="0">
                <a:solidFill>
                  <a:srgbClr val="C00000"/>
                </a:solidFill>
                <a:latin typeface="微软雅黑"/>
                <a:ea typeface="微软雅黑"/>
              </a:rPr>
              <a:t>）（仿真作业，验证）</a:t>
            </a:r>
          </a:p>
          <a:p>
            <a:pPr>
              <a:lnSpc>
                <a:spcPct val="150000"/>
              </a:lnSpc>
            </a:pPr>
            <a:endParaRPr lang="zh-CN" altLang="en-US" sz="2000" kern="0" dirty="0">
              <a:solidFill>
                <a:srgbClr val="C00000"/>
              </a:solidFill>
              <a:latin typeface="微软雅黑"/>
              <a:ea typeface="微软雅黑"/>
            </a:endParaRPr>
          </a:p>
        </p:txBody>
      </p:sp>
      <p:sp>
        <p:nvSpPr>
          <p:cNvPr id="3" name="TextBox 2"/>
          <p:cNvSpPr txBox="1"/>
          <p:nvPr/>
        </p:nvSpPr>
        <p:spPr>
          <a:xfrm>
            <a:off x="828234" y="72822"/>
            <a:ext cx="8132215" cy="821089"/>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任意概率密度函数生成随机数的方法</a:t>
            </a:r>
          </a:p>
          <a:p>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232824726"/>
              </p:ext>
            </p:extLst>
          </p:nvPr>
        </p:nvGraphicFramePr>
        <p:xfrm>
          <a:off x="4788024" y="3204165"/>
          <a:ext cx="3096344" cy="1778549"/>
        </p:xfrm>
        <a:graphic>
          <a:graphicData uri="http://schemas.openxmlformats.org/presentationml/2006/ole">
            <mc:AlternateContent xmlns:mc="http://schemas.openxmlformats.org/markup-compatibility/2006">
              <mc:Choice xmlns:v="urn:schemas-microsoft-com:vml" Requires="v">
                <p:oleObj r:id="rId3" imgW="2486073" imgH="1433219" progId="Visio.Drawing.11">
                  <p:embed/>
                </p:oleObj>
              </mc:Choice>
              <mc:Fallback>
                <p:oleObj r:id="rId3" imgW="2486073" imgH="1433219"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3204165"/>
                        <a:ext cx="3096344" cy="1778549"/>
                      </a:xfrm>
                      <a:prstGeom prst="rect">
                        <a:avLst/>
                      </a:prstGeom>
                      <a:noFill/>
                      <a:ln>
                        <a:noFill/>
                      </a:ln>
                    </p:spPr>
                  </p:pic>
                </p:oleObj>
              </mc:Fallback>
            </mc:AlternateContent>
          </a:graphicData>
        </a:graphic>
      </p:graphicFrame>
      <p:sp>
        <p:nvSpPr>
          <p:cNvPr id="6" name="Rectangle 6"/>
          <p:cNvSpPr>
            <a:spLocks noChangeArrowheads="1"/>
          </p:cNvSpPr>
          <p:nvPr/>
        </p:nvSpPr>
        <p:spPr bwMode="auto">
          <a:xfrm>
            <a:off x="2123728" y="4011910"/>
            <a:ext cx="13681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
            <a:r>
              <a:rPr lang="zh-CN" altLang="en-US" sz="2000" kern="0" dirty="0">
                <a:solidFill>
                  <a:srgbClr val="C00000"/>
                </a:solidFill>
                <a:latin typeface="微软雅黑"/>
                <a:ea typeface="微软雅黑"/>
              </a:rPr>
              <a:t>几何解释</a:t>
            </a:r>
          </a:p>
        </p:txBody>
      </p:sp>
      <p:graphicFrame>
        <p:nvGraphicFramePr>
          <p:cNvPr id="8" name="对象 7"/>
          <p:cNvGraphicFramePr>
            <a:graphicFrameLocks noChangeAspect="1"/>
          </p:cNvGraphicFramePr>
          <p:nvPr>
            <p:extLst>
              <p:ext uri="{D42A27DB-BD31-4B8C-83A1-F6EECF244321}">
                <p14:modId xmlns:p14="http://schemas.microsoft.com/office/powerpoint/2010/main" val="1797995737"/>
              </p:ext>
            </p:extLst>
          </p:nvPr>
        </p:nvGraphicFramePr>
        <p:xfrm>
          <a:off x="1763688" y="1635646"/>
          <a:ext cx="3456914" cy="723792"/>
        </p:xfrm>
        <a:graphic>
          <a:graphicData uri="http://schemas.openxmlformats.org/presentationml/2006/ole">
            <mc:AlternateContent xmlns:mc="http://schemas.openxmlformats.org/markup-compatibility/2006">
              <mc:Choice xmlns:v="urn:schemas-microsoft-com:vml" Requires="v">
                <p:oleObj r:id="rId5" imgW="2044700" imgH="431800" progId="Equation.3">
                  <p:embed/>
                </p:oleObj>
              </mc:Choice>
              <mc:Fallback>
                <p:oleObj r:id="rId5" imgW="2044700" imgH="4318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688" y="1635646"/>
                        <a:ext cx="3456914" cy="723792"/>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919756298"/>
              </p:ext>
            </p:extLst>
          </p:nvPr>
        </p:nvGraphicFramePr>
        <p:xfrm>
          <a:off x="2051720" y="2753072"/>
          <a:ext cx="2063013" cy="324966"/>
        </p:xfrm>
        <a:graphic>
          <a:graphicData uri="http://schemas.openxmlformats.org/presentationml/2006/ole">
            <mc:AlternateContent xmlns:mc="http://schemas.openxmlformats.org/markup-compatibility/2006">
              <mc:Choice xmlns:v="urn:schemas-microsoft-com:vml" Requires="v">
                <p:oleObj r:id="rId7" imgW="1206500" imgH="190500" progId="Equation.3">
                  <p:embed/>
                </p:oleObj>
              </mc:Choice>
              <mc:Fallback>
                <p:oleObj r:id="rId7" imgW="1206500" imgH="190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1720" y="2753072"/>
                        <a:ext cx="2063013" cy="324966"/>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877720300"/>
              </p:ext>
            </p:extLst>
          </p:nvPr>
        </p:nvGraphicFramePr>
        <p:xfrm>
          <a:off x="7884368" y="2715766"/>
          <a:ext cx="978768" cy="332082"/>
        </p:xfrm>
        <a:graphic>
          <a:graphicData uri="http://schemas.openxmlformats.org/presentationml/2006/ole">
            <mc:AlternateContent xmlns:mc="http://schemas.openxmlformats.org/markup-compatibility/2006">
              <mc:Choice xmlns:v="urn:schemas-microsoft-com:vml" Requires="v">
                <p:oleObj r:id="rId9" imgW="558800" imgH="190500" progId="Equation.3">
                  <p:embed/>
                </p:oleObj>
              </mc:Choice>
              <mc:Fallback>
                <p:oleObj r:id="rId9" imgW="558800" imgH="1905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84368" y="2715766"/>
                        <a:ext cx="978768" cy="33208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78361987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208914" cy="4247317"/>
          </a:xfrm>
          <a:prstGeom prst="rect">
            <a:avLst/>
          </a:prstGeom>
        </p:spPr>
        <p:txBody>
          <a:bodyPr wrap="square">
            <a:spAutoFit/>
          </a:bodyPr>
          <a:lstStyle/>
          <a:p>
            <a:pPr indent="-450850">
              <a:lnSpc>
                <a:spcPct val="150000"/>
              </a:lnSpc>
              <a:buFont typeface="Wingdings" pitchFamily="2" charset="2"/>
              <a:buChar char="p"/>
            </a:pPr>
            <a:r>
              <a:rPr lang="zh-CN" altLang="en-US" sz="2000" kern="0" dirty="0">
                <a:solidFill>
                  <a:srgbClr val="C00000"/>
                </a:solidFill>
                <a:latin typeface="微软雅黑"/>
                <a:ea typeface="微软雅黑"/>
              </a:rPr>
              <a:t>离散随机变量的变换法</a:t>
            </a:r>
            <a:endParaRPr lang="en-US" altLang="zh-CN" sz="2000" kern="0" dirty="0">
              <a:solidFill>
                <a:srgbClr val="C00000"/>
              </a:solidFill>
              <a:latin typeface="微软雅黑"/>
              <a:ea typeface="微软雅黑"/>
            </a:endParaRPr>
          </a:p>
          <a:p>
            <a:pPr>
              <a:lnSpc>
                <a:spcPct val="150000"/>
              </a:lnSpc>
            </a:pPr>
            <a:r>
              <a:rPr lang="zh-CN" altLang="en-US" sz="2000" kern="0" dirty="0">
                <a:solidFill>
                  <a:srgbClr val="205867"/>
                </a:solidFill>
                <a:latin typeface="微软雅黑"/>
                <a:ea typeface="微软雅黑"/>
              </a:rPr>
              <a:t>      设离散随机变量</a:t>
            </a:r>
            <a:r>
              <a:rPr lang="en-US" altLang="zh-CN" sz="2000" kern="0" dirty="0">
                <a:solidFill>
                  <a:srgbClr val="205867"/>
                </a:solidFill>
                <a:latin typeface="微软雅黑"/>
                <a:ea typeface="微软雅黑"/>
              </a:rPr>
              <a:t>Z</a:t>
            </a:r>
            <a:r>
              <a:rPr lang="zh-CN" altLang="en-US" sz="2000" kern="0" dirty="0">
                <a:solidFill>
                  <a:srgbClr val="205867"/>
                </a:solidFill>
                <a:latin typeface="微软雅黑"/>
                <a:ea typeface="微软雅黑"/>
              </a:rPr>
              <a:t>分别以</a:t>
            </a:r>
            <a:r>
              <a:rPr lang="en-US" altLang="zh-CN" sz="2000" kern="0" dirty="0">
                <a:solidFill>
                  <a:srgbClr val="205867"/>
                </a:solidFill>
                <a:latin typeface="微软雅黑"/>
                <a:ea typeface="微软雅黑"/>
              </a:rPr>
              <a:t>p(z</a:t>
            </a:r>
            <a:r>
              <a:rPr lang="en-US" altLang="zh-CN" sz="2000" kern="0" baseline="-25000" dirty="0">
                <a:solidFill>
                  <a:srgbClr val="205867"/>
                </a:solidFill>
                <a:latin typeface="微软雅黑"/>
                <a:ea typeface="微软雅黑"/>
              </a:rPr>
              <a:t>1</a:t>
            </a:r>
            <a:r>
              <a:rPr lang="en-US" altLang="zh-CN" sz="2000" kern="0" dirty="0">
                <a:solidFill>
                  <a:srgbClr val="205867"/>
                </a:solidFill>
                <a:latin typeface="微软雅黑"/>
                <a:ea typeface="微软雅黑"/>
              </a:rPr>
              <a:t>)</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p(z</a:t>
            </a:r>
            <a:r>
              <a:rPr lang="en-US" altLang="zh-CN" sz="2000" kern="0" baseline="-25000" dirty="0">
                <a:solidFill>
                  <a:srgbClr val="205867"/>
                </a:solidFill>
                <a:latin typeface="微软雅黑"/>
                <a:ea typeface="微软雅黑"/>
              </a:rPr>
              <a:t>2</a:t>
            </a:r>
            <a:r>
              <a:rPr lang="en-US" altLang="zh-CN" sz="2000" kern="0" dirty="0">
                <a:solidFill>
                  <a:srgbClr val="205867"/>
                </a:solidFill>
                <a:latin typeface="微软雅黑"/>
                <a:ea typeface="微软雅黑"/>
              </a:rPr>
              <a:t>)</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p(</a:t>
            </a:r>
            <a:r>
              <a:rPr lang="en-US" altLang="zh-CN" sz="2000" kern="0" dirty="0" err="1">
                <a:solidFill>
                  <a:srgbClr val="205867"/>
                </a:solidFill>
                <a:latin typeface="微软雅黑"/>
                <a:ea typeface="微软雅黑"/>
              </a:rPr>
              <a:t>z</a:t>
            </a:r>
            <a:r>
              <a:rPr lang="en-US" altLang="zh-CN" sz="2000" kern="0" baseline="-25000" dirty="0" err="1">
                <a:solidFill>
                  <a:srgbClr val="205867"/>
                </a:solidFill>
                <a:latin typeface="微软雅黑"/>
                <a:ea typeface="微软雅黑"/>
              </a:rPr>
              <a:t>N</a:t>
            </a:r>
            <a:r>
              <a:rPr lang="en-US" altLang="zh-CN" sz="2000" kern="0" dirty="0">
                <a:solidFill>
                  <a:srgbClr val="205867"/>
                </a:solidFill>
                <a:latin typeface="微软雅黑"/>
                <a:ea typeface="微软雅黑"/>
              </a:rPr>
              <a:t>)</a:t>
            </a:r>
            <a:r>
              <a:rPr lang="zh-CN" altLang="en-US" sz="2000" kern="0" dirty="0">
                <a:solidFill>
                  <a:srgbClr val="205867"/>
                </a:solidFill>
                <a:latin typeface="微软雅黑"/>
                <a:ea typeface="微软雅黑"/>
              </a:rPr>
              <a:t>概率取值</a:t>
            </a:r>
            <a:r>
              <a:rPr lang="en-US" altLang="zh-CN" sz="2000" kern="0" dirty="0">
                <a:solidFill>
                  <a:srgbClr val="205867"/>
                </a:solidFill>
                <a:latin typeface="微软雅黑"/>
                <a:ea typeface="微软雅黑"/>
              </a:rPr>
              <a:t>z</a:t>
            </a:r>
            <a:r>
              <a:rPr lang="en-US" altLang="zh-CN" sz="2000" kern="0" baseline="-25000" dirty="0">
                <a:solidFill>
                  <a:srgbClr val="205867"/>
                </a:solidFill>
                <a:latin typeface="微软雅黑"/>
                <a:ea typeface="微软雅黑"/>
              </a:rPr>
              <a:t>1</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z</a:t>
            </a:r>
            <a:r>
              <a:rPr lang="en-US" altLang="zh-CN" sz="2000" kern="0" baseline="-25000" dirty="0">
                <a:solidFill>
                  <a:srgbClr val="205867"/>
                </a:solidFill>
                <a:latin typeface="微软雅黑"/>
                <a:ea typeface="微软雅黑"/>
              </a:rPr>
              <a:t>2</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a:t>
            </a:r>
            <a:r>
              <a:rPr lang="zh-CN" altLang="en-US" sz="2000" kern="0" dirty="0">
                <a:solidFill>
                  <a:srgbClr val="205867"/>
                </a:solidFill>
                <a:latin typeface="微软雅黑"/>
                <a:ea typeface="微软雅黑"/>
              </a:rPr>
              <a:t>、</a:t>
            </a:r>
            <a:r>
              <a:rPr lang="en-US" altLang="zh-CN" sz="2000" kern="0" dirty="0" err="1">
                <a:solidFill>
                  <a:srgbClr val="205867"/>
                </a:solidFill>
                <a:latin typeface="微软雅黑"/>
                <a:ea typeface="微软雅黑"/>
              </a:rPr>
              <a:t>z</a:t>
            </a:r>
            <a:r>
              <a:rPr lang="en-US" altLang="zh-CN" sz="2000" kern="0" baseline="-25000" dirty="0" err="1">
                <a:solidFill>
                  <a:srgbClr val="205867"/>
                </a:solidFill>
                <a:latin typeface="微软雅黑"/>
                <a:ea typeface="微软雅黑"/>
              </a:rPr>
              <a:t>N</a:t>
            </a:r>
            <a:r>
              <a:rPr lang="zh-CN" altLang="en-US" sz="2000" kern="0" dirty="0">
                <a:solidFill>
                  <a:srgbClr val="205867"/>
                </a:solidFill>
                <a:latin typeface="微软雅黑"/>
                <a:ea typeface="微软雅黑"/>
              </a:rPr>
              <a:t>，其中</a:t>
            </a:r>
            <a:r>
              <a:rPr lang="en-US" altLang="zh-CN" sz="2000" kern="0" dirty="0">
                <a:solidFill>
                  <a:srgbClr val="205867"/>
                </a:solidFill>
                <a:latin typeface="微软雅黑"/>
                <a:ea typeface="微软雅黑"/>
              </a:rPr>
              <a:t>0</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p(</a:t>
            </a:r>
            <a:r>
              <a:rPr lang="en-US" altLang="zh-CN" sz="2000" kern="0" dirty="0" err="1">
                <a:solidFill>
                  <a:srgbClr val="205867"/>
                </a:solidFill>
                <a:latin typeface="微软雅黑"/>
                <a:ea typeface="微软雅黑"/>
              </a:rPr>
              <a:t>z</a:t>
            </a:r>
            <a:r>
              <a:rPr lang="en-US" altLang="zh-CN" sz="2000" kern="0" baseline="-25000" dirty="0" err="1">
                <a:solidFill>
                  <a:srgbClr val="205867"/>
                </a:solidFill>
                <a:latin typeface="微软雅黑"/>
                <a:ea typeface="微软雅黑"/>
              </a:rPr>
              <a:t>i</a:t>
            </a:r>
            <a:r>
              <a:rPr lang="en-US" altLang="zh-CN" sz="2000" kern="0" dirty="0">
                <a:solidFill>
                  <a:srgbClr val="205867"/>
                </a:solidFill>
                <a:latin typeface="微软雅黑"/>
                <a:ea typeface="微软雅黑"/>
              </a:rPr>
              <a:t>)</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，其分布函数如图所示 。</a:t>
            </a:r>
          </a:p>
          <a:p>
            <a:pPr indent="-450850">
              <a:lnSpc>
                <a:spcPct val="150000"/>
              </a:lnSpc>
              <a:buFont typeface="Wingdings" pitchFamily="2" charset="2"/>
              <a:buChar char="p"/>
            </a:pPr>
            <a:r>
              <a:rPr lang="zh-CN" altLang="en-US" sz="2000" kern="0" dirty="0">
                <a:solidFill>
                  <a:srgbClr val="C00000"/>
                </a:solidFill>
                <a:latin typeface="微软雅黑"/>
                <a:ea typeface="微软雅黑"/>
              </a:rPr>
              <a:t>有限型离散随机变量</a:t>
            </a:r>
            <a:r>
              <a:rPr lang="en-US" altLang="zh-CN" sz="2000" kern="0" dirty="0">
                <a:solidFill>
                  <a:srgbClr val="C00000"/>
                </a:solidFill>
                <a:latin typeface="微软雅黑"/>
                <a:ea typeface="微软雅黑"/>
              </a:rPr>
              <a:t>Z</a:t>
            </a:r>
            <a:r>
              <a:rPr lang="zh-CN" altLang="en-US" sz="2000" kern="0" dirty="0">
                <a:solidFill>
                  <a:srgbClr val="C00000"/>
                </a:solidFill>
                <a:latin typeface="微软雅黑"/>
                <a:ea typeface="微软雅黑"/>
              </a:rPr>
              <a:t>的产生算法</a:t>
            </a:r>
          </a:p>
          <a:p>
            <a:pPr>
              <a:lnSpc>
                <a:spcPct val="150000"/>
              </a:lnSpc>
            </a:pPr>
            <a:r>
              <a:rPr lang="zh-CN" altLang="en-US" sz="2000" kern="0" dirty="0">
                <a:solidFill>
                  <a:srgbClr val="C00000"/>
                </a:solidFill>
                <a:latin typeface="微软雅黑"/>
                <a:ea typeface="微软雅黑"/>
              </a:rPr>
              <a:t>      </a:t>
            </a:r>
            <a:r>
              <a:rPr lang="zh-CN" altLang="en-US" sz="2000" kern="0" dirty="0">
                <a:latin typeface="微软雅黑"/>
                <a:ea typeface="微软雅黑"/>
              </a:rPr>
              <a:t>①设定</a:t>
            </a:r>
            <a:r>
              <a:rPr lang="en-US" altLang="zh-CN" sz="2000" kern="0" dirty="0">
                <a:latin typeface="微软雅黑"/>
                <a:ea typeface="微软雅黑"/>
              </a:rPr>
              <a:t>k=1</a:t>
            </a:r>
            <a:r>
              <a:rPr lang="zh-CN" altLang="en-US" sz="2000" kern="0" dirty="0">
                <a:latin typeface="微软雅黑"/>
                <a:ea typeface="微软雅黑"/>
              </a:rPr>
              <a:t>； ②产生在 </a:t>
            </a:r>
            <a:r>
              <a:rPr lang="en-US" altLang="zh-CN" sz="2000" kern="0" dirty="0">
                <a:latin typeface="微软雅黑"/>
                <a:ea typeface="微软雅黑"/>
              </a:rPr>
              <a:t>[0</a:t>
            </a:r>
            <a:r>
              <a:rPr lang="zh-CN" altLang="en-US" sz="2000" kern="0" dirty="0">
                <a:latin typeface="微软雅黑"/>
                <a:ea typeface="微软雅黑"/>
              </a:rPr>
              <a:t>，</a:t>
            </a:r>
            <a:r>
              <a:rPr lang="en-US" altLang="zh-CN" sz="2000" kern="0" dirty="0">
                <a:latin typeface="微软雅黑"/>
                <a:ea typeface="微软雅黑"/>
              </a:rPr>
              <a:t>1]</a:t>
            </a:r>
            <a:r>
              <a:rPr lang="zh-CN" altLang="en-US" sz="2000" kern="0" dirty="0">
                <a:latin typeface="微软雅黑"/>
                <a:ea typeface="微软雅黑"/>
              </a:rPr>
              <a:t>上均匀分</a:t>
            </a:r>
            <a:endParaRPr lang="en-US" altLang="zh-CN" sz="2000" kern="0" dirty="0">
              <a:latin typeface="微软雅黑"/>
              <a:ea typeface="微软雅黑"/>
            </a:endParaRPr>
          </a:p>
          <a:p>
            <a:pPr>
              <a:lnSpc>
                <a:spcPct val="150000"/>
              </a:lnSpc>
            </a:pPr>
            <a:r>
              <a:rPr lang="zh-CN" altLang="en-US" sz="2000" kern="0" dirty="0">
                <a:latin typeface="微软雅黑"/>
                <a:ea typeface="微软雅黑"/>
              </a:rPr>
              <a:t>布的独立随机变量</a:t>
            </a:r>
            <a:r>
              <a:rPr lang="en-US" altLang="zh-CN" sz="2000" kern="0" dirty="0">
                <a:latin typeface="微软雅黑"/>
                <a:ea typeface="微软雅黑"/>
              </a:rPr>
              <a:t>U</a:t>
            </a:r>
            <a:r>
              <a:rPr lang="zh-CN" altLang="en-US" sz="2000" kern="0" dirty="0">
                <a:latin typeface="微软雅黑"/>
                <a:ea typeface="微软雅黑"/>
              </a:rPr>
              <a:t>；</a:t>
            </a:r>
          </a:p>
          <a:p>
            <a:pPr>
              <a:lnSpc>
                <a:spcPct val="150000"/>
              </a:lnSpc>
            </a:pPr>
            <a:r>
              <a:rPr lang="zh-CN" altLang="en-US" sz="2000" kern="0" dirty="0">
                <a:solidFill>
                  <a:srgbClr val="205867"/>
                </a:solidFill>
                <a:latin typeface="微软雅黑"/>
                <a:ea typeface="微软雅黑"/>
              </a:rPr>
              <a:t>      ③</a:t>
            </a:r>
            <a:r>
              <a:rPr lang="en-US" altLang="zh-CN" sz="2000" kern="0" dirty="0" err="1">
                <a:solidFill>
                  <a:srgbClr val="205867"/>
                </a:solidFill>
                <a:latin typeface="微软雅黑"/>
                <a:ea typeface="微软雅黑"/>
              </a:rPr>
              <a:t>U≤F</a:t>
            </a:r>
            <a:r>
              <a:rPr lang="en-US" altLang="zh-CN" sz="2000" kern="0" baseline="-25000" dirty="0" err="1">
                <a:solidFill>
                  <a:srgbClr val="205867"/>
                </a:solidFill>
                <a:latin typeface="微软雅黑"/>
                <a:ea typeface="微软雅黑"/>
              </a:rPr>
              <a:t>k</a:t>
            </a:r>
            <a:r>
              <a:rPr lang="zh-CN" altLang="en-US" sz="2000" kern="0" dirty="0">
                <a:solidFill>
                  <a:srgbClr val="205867"/>
                </a:solidFill>
                <a:latin typeface="微软雅黑"/>
                <a:ea typeface="微软雅黑"/>
              </a:rPr>
              <a:t>，输出</a:t>
            </a:r>
            <a:r>
              <a:rPr lang="en-US" altLang="zh-CN" sz="2000" kern="0" dirty="0">
                <a:solidFill>
                  <a:srgbClr val="205867"/>
                </a:solidFill>
                <a:latin typeface="微软雅黑"/>
                <a:ea typeface="微软雅黑"/>
              </a:rPr>
              <a:t>Z=</a:t>
            </a:r>
            <a:r>
              <a:rPr lang="en-US" altLang="zh-CN" sz="2000" kern="0" dirty="0" err="1">
                <a:solidFill>
                  <a:srgbClr val="205867"/>
                </a:solidFill>
                <a:latin typeface="微软雅黑"/>
                <a:ea typeface="微软雅黑"/>
              </a:rPr>
              <a:t>z</a:t>
            </a:r>
            <a:r>
              <a:rPr lang="en-US" altLang="zh-CN" sz="2000" kern="0" baseline="-25000" dirty="0" err="1">
                <a:solidFill>
                  <a:srgbClr val="205867"/>
                </a:solidFill>
                <a:latin typeface="微软雅黑"/>
                <a:ea typeface="微软雅黑"/>
              </a:rPr>
              <a:t>k</a:t>
            </a:r>
            <a:r>
              <a:rPr lang="zh-CN" altLang="en-US" sz="2000" kern="0" dirty="0">
                <a:solidFill>
                  <a:srgbClr val="205867"/>
                </a:solidFill>
                <a:latin typeface="微软雅黑"/>
                <a:ea typeface="微软雅黑"/>
              </a:rPr>
              <a:t>，并返回</a:t>
            </a:r>
            <a:r>
              <a:rPr lang="en-US" altLang="zh-CN" sz="2000" kern="0" dirty="0">
                <a:solidFill>
                  <a:srgbClr val="205867"/>
                </a:solidFill>
                <a:latin typeface="微软雅黑"/>
                <a:ea typeface="微软雅黑"/>
              </a:rPr>
              <a:t>①</a:t>
            </a:r>
            <a:r>
              <a:rPr lang="zh-CN" altLang="en-US" sz="2000" kern="0" dirty="0">
                <a:solidFill>
                  <a:srgbClr val="205867"/>
                </a:solidFill>
                <a:latin typeface="微软雅黑"/>
                <a:ea typeface="微软雅黑"/>
              </a:rPr>
              <a:t>，否则； </a:t>
            </a:r>
          </a:p>
          <a:p>
            <a:pPr>
              <a:lnSpc>
                <a:spcPct val="150000"/>
              </a:lnSpc>
            </a:pPr>
            <a:r>
              <a:rPr lang="zh-CN" altLang="en-US" sz="2000" kern="0" dirty="0">
                <a:solidFill>
                  <a:srgbClr val="205867"/>
                </a:solidFill>
                <a:latin typeface="微软雅黑"/>
                <a:ea typeface="微软雅黑"/>
              </a:rPr>
              <a:t>      ④令</a:t>
            </a:r>
            <a:r>
              <a:rPr lang="en-US" altLang="zh-CN" sz="2000" kern="0" dirty="0">
                <a:solidFill>
                  <a:srgbClr val="205867"/>
                </a:solidFill>
                <a:latin typeface="微软雅黑"/>
                <a:ea typeface="微软雅黑"/>
              </a:rPr>
              <a:t>k=k+1</a:t>
            </a:r>
            <a:r>
              <a:rPr lang="zh-CN" altLang="en-US" sz="2000" kern="0" dirty="0">
                <a:solidFill>
                  <a:srgbClr val="205867"/>
                </a:solidFill>
                <a:latin typeface="微软雅黑"/>
                <a:ea typeface="微软雅黑"/>
              </a:rPr>
              <a:t>，返回到</a:t>
            </a:r>
            <a:r>
              <a:rPr lang="en-US" altLang="zh-CN" sz="2000" kern="0" dirty="0">
                <a:solidFill>
                  <a:srgbClr val="205867"/>
                </a:solidFill>
                <a:latin typeface="微软雅黑"/>
                <a:ea typeface="微软雅黑"/>
              </a:rPr>
              <a:t>③</a:t>
            </a:r>
            <a:r>
              <a:rPr lang="zh-CN" altLang="en-US" sz="2000" kern="0" dirty="0">
                <a:solidFill>
                  <a:srgbClr val="205867"/>
                </a:solidFill>
                <a:latin typeface="微软雅黑"/>
                <a:ea typeface="微软雅黑"/>
              </a:rPr>
              <a:t>。</a:t>
            </a:r>
          </a:p>
          <a:p>
            <a:pPr>
              <a:lnSpc>
                <a:spcPct val="150000"/>
              </a:lnSpc>
            </a:pPr>
            <a:r>
              <a:rPr lang="zh-CN" altLang="en-US" sz="2000" kern="0" dirty="0">
                <a:solidFill>
                  <a:srgbClr val="C00000"/>
                </a:solidFill>
                <a:latin typeface="微软雅黑"/>
                <a:ea typeface="微软雅黑"/>
              </a:rPr>
              <a:t>说明：</a:t>
            </a:r>
            <a:r>
              <a:rPr lang="zh-CN" altLang="en-US" sz="2000" kern="0" dirty="0">
                <a:solidFill>
                  <a:srgbClr val="205867"/>
                </a:solidFill>
                <a:latin typeface="微软雅黑"/>
                <a:ea typeface="微软雅黑"/>
              </a:rPr>
              <a:t>在算法中</a:t>
            </a:r>
            <a:r>
              <a:rPr lang="en-US" altLang="zh-CN" sz="2000" kern="0" dirty="0">
                <a:solidFill>
                  <a:srgbClr val="205867"/>
                </a:solidFill>
                <a:latin typeface="微软雅黑"/>
                <a:ea typeface="微软雅黑"/>
              </a:rPr>
              <a:t>p(</a:t>
            </a:r>
            <a:r>
              <a:rPr lang="en-US" altLang="zh-CN" sz="2000" kern="0" dirty="0" err="1">
                <a:solidFill>
                  <a:srgbClr val="205867"/>
                </a:solidFill>
                <a:latin typeface="微软雅黑"/>
                <a:ea typeface="微软雅黑"/>
              </a:rPr>
              <a:t>z</a:t>
            </a:r>
            <a:r>
              <a:rPr lang="en-US" altLang="zh-CN" sz="2000" kern="0" baseline="-25000" dirty="0" err="1">
                <a:solidFill>
                  <a:srgbClr val="205867"/>
                </a:solidFill>
                <a:latin typeface="微软雅黑"/>
                <a:ea typeface="微软雅黑"/>
              </a:rPr>
              <a:t>i</a:t>
            </a:r>
            <a:r>
              <a:rPr lang="en-US" altLang="zh-CN" sz="2000" kern="0" dirty="0">
                <a:solidFill>
                  <a:srgbClr val="205867"/>
                </a:solidFill>
                <a:latin typeface="微软雅黑"/>
                <a:ea typeface="微软雅黑"/>
              </a:rPr>
              <a:t>)</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F(</a:t>
            </a:r>
            <a:r>
              <a:rPr lang="en-US" altLang="zh-CN" sz="2000" kern="0" dirty="0" err="1">
                <a:solidFill>
                  <a:srgbClr val="205867"/>
                </a:solidFill>
                <a:latin typeface="微软雅黑"/>
                <a:ea typeface="微软雅黑"/>
              </a:rPr>
              <a:t>z</a:t>
            </a:r>
            <a:r>
              <a:rPr lang="en-US" altLang="zh-CN" sz="2000" kern="0" baseline="-25000" dirty="0" err="1">
                <a:solidFill>
                  <a:srgbClr val="205867"/>
                </a:solidFill>
                <a:latin typeface="微软雅黑"/>
                <a:ea typeface="微软雅黑"/>
              </a:rPr>
              <a:t>i</a:t>
            </a:r>
            <a:r>
              <a:rPr lang="en-US" altLang="zh-CN" sz="2000" kern="0" dirty="0">
                <a:solidFill>
                  <a:srgbClr val="205867"/>
                </a:solidFill>
                <a:latin typeface="微软雅黑"/>
                <a:ea typeface="微软雅黑"/>
              </a:rPr>
              <a:t>)</a:t>
            </a:r>
            <a:r>
              <a:rPr lang="zh-CN" altLang="en-US" sz="2000" kern="0" dirty="0">
                <a:solidFill>
                  <a:srgbClr val="205867"/>
                </a:solidFill>
                <a:latin typeface="微软雅黑"/>
                <a:ea typeface="微软雅黑"/>
              </a:rPr>
              <a:t>都是预先计算出来的，并且存放在一个表中。  </a:t>
            </a:r>
          </a:p>
        </p:txBody>
      </p:sp>
      <p:sp>
        <p:nvSpPr>
          <p:cNvPr id="3" name="TextBox 2"/>
          <p:cNvSpPr txBox="1"/>
          <p:nvPr/>
        </p:nvSpPr>
        <p:spPr>
          <a:xfrm>
            <a:off x="828234" y="72822"/>
            <a:ext cx="8132215" cy="821089"/>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任意概率密度函数生成随机数的方法</a:t>
            </a:r>
          </a:p>
          <a:p>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681967890"/>
              </p:ext>
            </p:extLst>
          </p:nvPr>
        </p:nvGraphicFramePr>
        <p:xfrm>
          <a:off x="5630429" y="2355726"/>
          <a:ext cx="3513571" cy="1800200"/>
        </p:xfrm>
        <a:graphic>
          <a:graphicData uri="http://schemas.openxmlformats.org/presentationml/2006/ole">
            <mc:AlternateContent xmlns:mc="http://schemas.openxmlformats.org/markup-compatibility/2006">
              <mc:Choice xmlns:v="urn:schemas-microsoft-com:vml" Requires="v">
                <p:oleObj r:id="rId3" imgW="3102266" imgH="1592973" progId="Visio.Drawing.11">
                  <p:embed/>
                </p:oleObj>
              </mc:Choice>
              <mc:Fallback>
                <p:oleObj r:id="rId3" imgW="3102266" imgH="159297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0429" y="2355726"/>
                        <a:ext cx="3513571" cy="18002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83509962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208914" cy="3293209"/>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无限型离散随机变量</a:t>
            </a:r>
            <a:r>
              <a:rPr lang="en-US" altLang="zh-CN" sz="2000" kern="0" dirty="0">
                <a:solidFill>
                  <a:srgbClr val="C00000"/>
                </a:solidFill>
                <a:latin typeface="微软雅黑"/>
                <a:ea typeface="微软雅黑"/>
              </a:rPr>
              <a:t>Z</a:t>
            </a:r>
            <a:r>
              <a:rPr lang="zh-CN" altLang="en-US" sz="2000" kern="0" dirty="0">
                <a:solidFill>
                  <a:srgbClr val="C00000"/>
                </a:solidFill>
                <a:latin typeface="微软雅黑"/>
                <a:ea typeface="微软雅黑"/>
              </a:rPr>
              <a:t>的产生算法</a:t>
            </a:r>
          </a:p>
          <a:p>
            <a:pPr>
              <a:lnSpc>
                <a:spcPct val="140000"/>
              </a:lnSpc>
            </a:pPr>
            <a:r>
              <a:rPr lang="zh-CN" altLang="en-US" sz="2000" kern="0" dirty="0">
                <a:latin typeface="微软雅黑"/>
                <a:ea typeface="微软雅黑"/>
              </a:rPr>
              <a:t>      ①设定</a:t>
            </a:r>
            <a:r>
              <a:rPr lang="en-US" altLang="zh-CN" sz="2000" kern="0" dirty="0">
                <a:latin typeface="微软雅黑"/>
                <a:ea typeface="微软雅黑"/>
              </a:rPr>
              <a:t>k=1</a:t>
            </a:r>
            <a:r>
              <a:rPr lang="zh-CN" altLang="en-US" sz="2000" kern="0" dirty="0">
                <a:latin typeface="微软雅黑"/>
                <a:ea typeface="微软雅黑"/>
              </a:rPr>
              <a:t>， </a:t>
            </a:r>
            <a:r>
              <a:rPr lang="en-US" altLang="zh-CN" sz="2000" kern="0" dirty="0">
                <a:latin typeface="微软雅黑"/>
                <a:ea typeface="微软雅黑"/>
              </a:rPr>
              <a:t>C=p</a:t>
            </a:r>
            <a:r>
              <a:rPr lang="en-US" altLang="zh-CN" sz="2000" kern="0" baseline="-25000" dirty="0">
                <a:latin typeface="微软雅黑"/>
                <a:ea typeface="微软雅黑"/>
              </a:rPr>
              <a:t>1</a:t>
            </a:r>
            <a:r>
              <a:rPr lang="zh-CN" altLang="en-US" sz="2000" kern="0" dirty="0">
                <a:latin typeface="微软雅黑"/>
                <a:ea typeface="微软雅黑"/>
              </a:rPr>
              <a:t>，</a:t>
            </a:r>
            <a:r>
              <a:rPr lang="en-US" altLang="zh-CN" sz="2000" kern="0" dirty="0">
                <a:latin typeface="微软雅黑"/>
                <a:ea typeface="微软雅黑"/>
              </a:rPr>
              <a:t>B=C </a:t>
            </a:r>
            <a:r>
              <a:rPr lang="zh-CN" altLang="en-US" sz="2000" kern="0" dirty="0">
                <a:latin typeface="微软雅黑"/>
                <a:ea typeface="微软雅黑"/>
              </a:rPr>
              <a:t>； </a:t>
            </a:r>
          </a:p>
          <a:p>
            <a:pPr>
              <a:lnSpc>
                <a:spcPct val="140000"/>
              </a:lnSpc>
            </a:pPr>
            <a:r>
              <a:rPr lang="zh-CN" altLang="en-US" sz="2000" kern="0" dirty="0">
                <a:latin typeface="微软雅黑"/>
                <a:ea typeface="微软雅黑"/>
              </a:rPr>
              <a:t>      ②产生在 </a:t>
            </a:r>
            <a:r>
              <a:rPr lang="en-US" altLang="zh-CN" sz="2000" kern="0" dirty="0">
                <a:latin typeface="微软雅黑"/>
                <a:ea typeface="微软雅黑"/>
              </a:rPr>
              <a:t>[0</a:t>
            </a:r>
            <a:r>
              <a:rPr lang="zh-CN" altLang="en-US" sz="2000" kern="0" dirty="0">
                <a:latin typeface="微软雅黑"/>
                <a:ea typeface="微软雅黑"/>
              </a:rPr>
              <a:t>，</a:t>
            </a:r>
            <a:r>
              <a:rPr lang="en-US" altLang="zh-CN" sz="2000" kern="0" dirty="0">
                <a:latin typeface="微软雅黑"/>
                <a:ea typeface="微软雅黑"/>
              </a:rPr>
              <a:t>1]</a:t>
            </a:r>
            <a:r>
              <a:rPr lang="zh-CN" altLang="en-US" sz="2000" kern="0" dirty="0">
                <a:latin typeface="微软雅黑"/>
                <a:ea typeface="微软雅黑"/>
              </a:rPr>
              <a:t>上均匀分布的独立随机变量</a:t>
            </a:r>
            <a:r>
              <a:rPr lang="en-US" altLang="zh-CN" sz="2000" kern="0" dirty="0">
                <a:latin typeface="微软雅黑"/>
                <a:ea typeface="微软雅黑"/>
              </a:rPr>
              <a:t>U</a:t>
            </a:r>
            <a:r>
              <a:rPr lang="zh-CN" altLang="en-US" sz="2000" kern="0" dirty="0">
                <a:latin typeface="微软雅黑"/>
                <a:ea typeface="微软雅黑"/>
              </a:rPr>
              <a:t>；</a:t>
            </a:r>
          </a:p>
          <a:p>
            <a:pPr>
              <a:lnSpc>
                <a:spcPct val="140000"/>
              </a:lnSpc>
            </a:pPr>
            <a:r>
              <a:rPr lang="zh-CN" altLang="en-US" sz="2000" kern="0" dirty="0">
                <a:latin typeface="微软雅黑"/>
                <a:ea typeface="微软雅黑"/>
              </a:rPr>
              <a:t>      ③如果</a:t>
            </a:r>
            <a:r>
              <a:rPr lang="en-US" altLang="zh-CN" sz="2000" kern="0" dirty="0">
                <a:latin typeface="微软雅黑"/>
                <a:ea typeface="微软雅黑"/>
              </a:rPr>
              <a:t>U≤B(</a:t>
            </a:r>
            <a:r>
              <a:rPr lang="zh-CN" altLang="en-US" sz="2000" kern="0" dirty="0">
                <a:latin typeface="微软雅黑"/>
                <a:ea typeface="微软雅黑"/>
              </a:rPr>
              <a:t>即</a:t>
            </a:r>
            <a:r>
              <a:rPr lang="en-US" altLang="zh-CN" sz="2000" kern="0" dirty="0" err="1">
                <a:latin typeface="微软雅黑"/>
                <a:ea typeface="微软雅黑"/>
              </a:rPr>
              <a:t>U≤F</a:t>
            </a:r>
            <a:r>
              <a:rPr lang="en-US" altLang="zh-CN" sz="2000" kern="0" baseline="-25000" dirty="0" err="1">
                <a:latin typeface="微软雅黑"/>
                <a:ea typeface="微软雅黑"/>
              </a:rPr>
              <a:t>k</a:t>
            </a:r>
            <a:r>
              <a:rPr lang="en-US" altLang="zh-CN" sz="2000" kern="0" dirty="0">
                <a:latin typeface="微软雅黑"/>
                <a:ea typeface="微软雅黑"/>
              </a:rPr>
              <a:t>)</a:t>
            </a:r>
            <a:r>
              <a:rPr lang="zh-CN" altLang="en-US" sz="2000" kern="0" dirty="0">
                <a:latin typeface="微软雅黑"/>
                <a:ea typeface="微软雅黑"/>
              </a:rPr>
              <a:t>，输出</a:t>
            </a:r>
            <a:r>
              <a:rPr lang="en-US" altLang="zh-CN" sz="2000" kern="0" dirty="0">
                <a:latin typeface="微软雅黑"/>
                <a:ea typeface="微软雅黑"/>
              </a:rPr>
              <a:t>Z=</a:t>
            </a:r>
            <a:r>
              <a:rPr lang="en-US" altLang="zh-CN" sz="2000" kern="0" dirty="0" err="1">
                <a:latin typeface="微软雅黑"/>
                <a:ea typeface="微软雅黑"/>
              </a:rPr>
              <a:t>z</a:t>
            </a:r>
            <a:r>
              <a:rPr lang="en-US" altLang="zh-CN" sz="2000" kern="0" baseline="-25000" dirty="0" err="1">
                <a:latin typeface="微软雅黑"/>
                <a:ea typeface="微软雅黑"/>
              </a:rPr>
              <a:t>k</a:t>
            </a:r>
            <a:r>
              <a:rPr lang="zh-CN" altLang="en-US" sz="2000" kern="0" dirty="0">
                <a:latin typeface="微软雅黑"/>
                <a:ea typeface="微软雅黑"/>
              </a:rPr>
              <a:t>，并返回</a:t>
            </a:r>
            <a:r>
              <a:rPr lang="en-US" altLang="zh-CN" sz="2000" kern="0" dirty="0">
                <a:latin typeface="微软雅黑"/>
                <a:ea typeface="微软雅黑"/>
              </a:rPr>
              <a:t>①</a:t>
            </a:r>
            <a:r>
              <a:rPr lang="zh-CN" altLang="en-US" sz="2000" kern="0" dirty="0">
                <a:latin typeface="微软雅黑"/>
                <a:ea typeface="微软雅黑"/>
              </a:rPr>
              <a:t>，否则；</a:t>
            </a:r>
          </a:p>
          <a:p>
            <a:pPr>
              <a:lnSpc>
                <a:spcPct val="140000"/>
              </a:lnSpc>
            </a:pPr>
            <a:r>
              <a:rPr lang="zh-CN" altLang="en-US" sz="2000" kern="0" dirty="0">
                <a:latin typeface="微软雅黑"/>
                <a:ea typeface="微软雅黑"/>
              </a:rPr>
              <a:t>      ④令</a:t>
            </a:r>
            <a:r>
              <a:rPr lang="en-US" altLang="zh-CN" sz="2000" kern="0" dirty="0">
                <a:latin typeface="微软雅黑"/>
                <a:ea typeface="微软雅黑"/>
              </a:rPr>
              <a:t>k=k+1</a:t>
            </a:r>
            <a:r>
              <a:rPr lang="zh-CN" altLang="en-US" sz="2000" kern="0" dirty="0">
                <a:latin typeface="微软雅黑"/>
                <a:ea typeface="微软雅黑"/>
              </a:rPr>
              <a:t>；</a:t>
            </a:r>
          </a:p>
          <a:p>
            <a:pPr>
              <a:lnSpc>
                <a:spcPct val="140000"/>
              </a:lnSpc>
            </a:pPr>
            <a:r>
              <a:rPr lang="zh-CN" altLang="en-US" sz="2000" kern="0" dirty="0">
                <a:latin typeface="微软雅黑"/>
                <a:ea typeface="微软雅黑"/>
              </a:rPr>
              <a:t>      ⑤令             ，               其中              ，返回到</a:t>
            </a:r>
            <a:r>
              <a:rPr lang="en-US" altLang="zh-CN" sz="2000" kern="0" dirty="0">
                <a:latin typeface="微软雅黑"/>
                <a:ea typeface="微软雅黑"/>
              </a:rPr>
              <a:t>③</a:t>
            </a:r>
            <a:r>
              <a:rPr lang="zh-CN" altLang="en-US" sz="2000" kern="0" dirty="0">
                <a:latin typeface="微软雅黑"/>
                <a:ea typeface="微软雅黑"/>
              </a:rPr>
              <a:t>。</a:t>
            </a:r>
            <a:endParaRPr lang="en-US" altLang="zh-CN" sz="2000" kern="0" dirty="0">
              <a:latin typeface="微软雅黑"/>
              <a:ea typeface="微软雅黑"/>
            </a:endParaRPr>
          </a:p>
          <a:p>
            <a:pPr>
              <a:lnSpc>
                <a:spcPct val="200000"/>
              </a:lnSpc>
            </a:pPr>
            <a:r>
              <a:rPr lang="zh-CN" altLang="en-US" sz="2000" kern="0" dirty="0">
                <a:solidFill>
                  <a:srgbClr val="C00000"/>
                </a:solidFill>
                <a:latin typeface="微软雅黑"/>
                <a:ea typeface="微软雅黑"/>
              </a:rPr>
              <a:t>说明：</a:t>
            </a:r>
            <a:r>
              <a:rPr lang="zh-CN" altLang="en-US" sz="2000" kern="0" dirty="0">
                <a:latin typeface="微软雅黑"/>
                <a:ea typeface="微软雅黑"/>
              </a:rPr>
              <a:t>在算法中</a:t>
            </a:r>
            <a:r>
              <a:rPr lang="en-US" altLang="zh-CN" sz="2000" kern="0" dirty="0">
                <a:latin typeface="微软雅黑"/>
                <a:ea typeface="微软雅黑"/>
              </a:rPr>
              <a:t>p(</a:t>
            </a:r>
            <a:r>
              <a:rPr lang="en-US" altLang="zh-CN" sz="2000" kern="0" dirty="0" err="1">
                <a:latin typeface="微软雅黑"/>
                <a:ea typeface="微软雅黑"/>
              </a:rPr>
              <a:t>z</a:t>
            </a:r>
            <a:r>
              <a:rPr lang="en-US" altLang="zh-CN" sz="2000" kern="0" baseline="-25000" dirty="0" err="1">
                <a:latin typeface="微软雅黑"/>
                <a:ea typeface="微软雅黑"/>
              </a:rPr>
              <a:t>i</a:t>
            </a:r>
            <a:r>
              <a:rPr lang="en-US" altLang="zh-CN" sz="2000" kern="0" dirty="0">
                <a:latin typeface="微软雅黑"/>
                <a:ea typeface="微软雅黑"/>
              </a:rPr>
              <a:t>)</a:t>
            </a:r>
            <a:r>
              <a:rPr lang="zh-CN" altLang="en-US" sz="2000" kern="0" dirty="0">
                <a:latin typeface="微软雅黑"/>
                <a:ea typeface="微软雅黑"/>
              </a:rPr>
              <a:t>和</a:t>
            </a:r>
            <a:r>
              <a:rPr lang="en-US" altLang="zh-CN" sz="2000" kern="0" dirty="0">
                <a:latin typeface="微软雅黑"/>
                <a:ea typeface="微软雅黑"/>
              </a:rPr>
              <a:t>F(</a:t>
            </a:r>
            <a:r>
              <a:rPr lang="en-US" altLang="zh-CN" sz="2000" kern="0" dirty="0" err="1">
                <a:latin typeface="微软雅黑"/>
                <a:ea typeface="微软雅黑"/>
              </a:rPr>
              <a:t>z</a:t>
            </a:r>
            <a:r>
              <a:rPr lang="en-US" altLang="zh-CN" sz="2000" kern="0" baseline="-25000" dirty="0" err="1">
                <a:latin typeface="微软雅黑"/>
                <a:ea typeface="微软雅黑"/>
              </a:rPr>
              <a:t>i</a:t>
            </a:r>
            <a:r>
              <a:rPr lang="en-US" altLang="zh-CN" sz="2000" kern="0" dirty="0">
                <a:latin typeface="微软雅黑"/>
                <a:ea typeface="微软雅黑"/>
              </a:rPr>
              <a:t>)</a:t>
            </a:r>
            <a:r>
              <a:rPr lang="zh-CN" altLang="en-US" sz="2000" kern="0" dirty="0">
                <a:latin typeface="微软雅黑"/>
                <a:ea typeface="微软雅黑"/>
              </a:rPr>
              <a:t>都是预先计算出来的，并且存放在一个表中。 </a:t>
            </a:r>
            <a:endParaRPr lang="en-US" altLang="zh-CN" sz="2000" kern="0" dirty="0">
              <a:latin typeface="微软雅黑"/>
              <a:ea typeface="微软雅黑"/>
            </a:endParaRPr>
          </a:p>
        </p:txBody>
      </p:sp>
      <p:sp>
        <p:nvSpPr>
          <p:cNvPr id="3" name="TextBox 2"/>
          <p:cNvSpPr txBox="1"/>
          <p:nvPr/>
        </p:nvSpPr>
        <p:spPr>
          <a:xfrm>
            <a:off x="828234" y="72822"/>
            <a:ext cx="8132215" cy="821089"/>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任意概率密度函数生成随机数的方法</a:t>
            </a:r>
          </a:p>
          <a:p>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938395946"/>
              </p:ext>
            </p:extLst>
          </p:nvPr>
        </p:nvGraphicFramePr>
        <p:xfrm>
          <a:off x="1619672" y="3038450"/>
          <a:ext cx="1080120" cy="379167"/>
        </p:xfrm>
        <a:graphic>
          <a:graphicData uri="http://schemas.openxmlformats.org/presentationml/2006/ole">
            <mc:AlternateContent xmlns:mc="http://schemas.openxmlformats.org/markup-compatibility/2006">
              <mc:Choice xmlns:v="urn:schemas-microsoft-com:vml" Requires="v">
                <p:oleObj r:id="rId3" imgW="545863" imgH="190417" progId="Equation.3">
                  <p:embed/>
                </p:oleObj>
              </mc:Choice>
              <mc:Fallback>
                <p:oleObj r:id="rId3" imgW="545863"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3038450"/>
                        <a:ext cx="1080120" cy="379167"/>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085818141"/>
              </p:ext>
            </p:extLst>
          </p:nvPr>
        </p:nvGraphicFramePr>
        <p:xfrm>
          <a:off x="4557648" y="2859782"/>
          <a:ext cx="1026114" cy="641321"/>
        </p:xfrm>
        <a:graphic>
          <a:graphicData uri="http://schemas.openxmlformats.org/presentationml/2006/ole">
            <mc:AlternateContent xmlns:mc="http://schemas.openxmlformats.org/markup-compatibility/2006">
              <mc:Choice xmlns:v="urn:schemas-microsoft-com:vml" Requires="v">
                <p:oleObj r:id="rId5" imgW="609336" imgH="380835" progId="Equation.3">
                  <p:embed/>
                </p:oleObj>
              </mc:Choice>
              <mc:Fallback>
                <p:oleObj r:id="rId5" imgW="609336" imgH="380835"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7648" y="2859782"/>
                        <a:ext cx="1026114" cy="641321"/>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677401302"/>
              </p:ext>
            </p:extLst>
          </p:nvPr>
        </p:nvGraphicFramePr>
        <p:xfrm>
          <a:off x="2771800" y="3056961"/>
          <a:ext cx="1152128" cy="323675"/>
        </p:xfrm>
        <a:graphic>
          <a:graphicData uri="http://schemas.openxmlformats.org/presentationml/2006/ole">
            <mc:AlternateContent xmlns:mc="http://schemas.openxmlformats.org/markup-compatibility/2006">
              <mc:Choice xmlns:v="urn:schemas-microsoft-com:vml" Requires="v">
                <p:oleObj r:id="rId7" imgW="545626" imgH="152268" progId="Equation.3">
                  <p:embed/>
                </p:oleObj>
              </mc:Choice>
              <mc:Fallback>
                <p:oleObj r:id="rId7" imgW="545626" imgH="152268"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1800" y="3056961"/>
                        <a:ext cx="1152128" cy="32367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97810347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208914" cy="3785652"/>
          </a:xfrm>
          <a:prstGeom prst="rect">
            <a:avLst/>
          </a:prstGeom>
        </p:spPr>
        <p:txBody>
          <a:bodyPr wrap="square">
            <a:spAutoFit/>
          </a:bodyPr>
          <a:lstStyle/>
          <a:p>
            <a:pPr indent="-450850">
              <a:lnSpc>
                <a:spcPct val="150000"/>
              </a:lnSpc>
              <a:buFont typeface="Wingdings" pitchFamily="2" charset="2"/>
              <a:buChar char="p"/>
            </a:pPr>
            <a:r>
              <a:rPr lang="zh-CN" altLang="en-US" sz="2000" kern="0" dirty="0">
                <a:solidFill>
                  <a:srgbClr val="C00000"/>
                </a:solidFill>
                <a:latin typeface="微软雅黑"/>
                <a:ea typeface="微软雅黑"/>
              </a:rPr>
              <a:t>舍选法</a:t>
            </a:r>
          </a:p>
          <a:p>
            <a:pPr>
              <a:lnSpc>
                <a:spcPct val="150000"/>
              </a:lnSpc>
            </a:pPr>
            <a:r>
              <a:rPr lang="zh-CN" altLang="en-US" sz="2000" kern="0" dirty="0">
                <a:solidFill>
                  <a:srgbClr val="205867"/>
                </a:solidFill>
                <a:latin typeface="微软雅黑"/>
                <a:ea typeface="微软雅黑"/>
              </a:rPr>
              <a:t>      当随机变量的分布函数不存在封闭形式时，反变换法难于使用，因此，出现了舍选法。</a:t>
            </a:r>
          </a:p>
          <a:p>
            <a:pPr indent="-450850">
              <a:lnSpc>
                <a:spcPct val="150000"/>
              </a:lnSpc>
              <a:buFont typeface="Wingdings" pitchFamily="2" charset="2"/>
              <a:buChar char="p"/>
            </a:pPr>
            <a:r>
              <a:rPr lang="zh-CN" altLang="en-US" sz="2000" kern="0" dirty="0">
                <a:solidFill>
                  <a:srgbClr val="C00000"/>
                </a:solidFill>
                <a:latin typeface="微软雅黑"/>
                <a:ea typeface="微软雅黑"/>
              </a:rPr>
              <a:t>实现步骤</a:t>
            </a:r>
          </a:p>
          <a:p>
            <a:pPr>
              <a:lnSpc>
                <a:spcPct val="150000"/>
              </a:lnSpc>
            </a:pPr>
            <a:r>
              <a:rPr lang="zh-CN" altLang="en-US" sz="2000" kern="0" dirty="0">
                <a:solidFill>
                  <a:srgbClr val="205867"/>
                </a:solidFill>
                <a:latin typeface="微软雅黑"/>
                <a:ea typeface="微软雅黑"/>
              </a:rPr>
              <a:t>    ①确定</a:t>
            </a:r>
            <a:r>
              <a:rPr lang="en-US" altLang="zh-CN" sz="2000" kern="0" dirty="0">
                <a:solidFill>
                  <a:srgbClr val="205867"/>
                </a:solidFill>
                <a:latin typeface="微软雅黑"/>
                <a:ea typeface="微软雅黑"/>
              </a:rPr>
              <a:t>f(X)</a:t>
            </a:r>
            <a:r>
              <a:rPr lang="zh-CN" altLang="en-US" sz="2000" kern="0" dirty="0">
                <a:solidFill>
                  <a:srgbClr val="205867"/>
                </a:solidFill>
                <a:latin typeface="微软雅黑"/>
                <a:ea typeface="微软雅黑"/>
              </a:rPr>
              <a:t>的最大值为</a:t>
            </a:r>
            <a:r>
              <a:rPr lang="en-US" altLang="zh-CN" sz="2000" kern="0" dirty="0">
                <a:solidFill>
                  <a:srgbClr val="205867"/>
                </a:solidFill>
                <a:latin typeface="微软雅黑"/>
                <a:ea typeface="微软雅黑"/>
              </a:rPr>
              <a:t>C</a:t>
            </a:r>
            <a:r>
              <a:rPr lang="zh-CN" altLang="en-US" sz="2000" kern="0" dirty="0">
                <a:solidFill>
                  <a:srgbClr val="205867"/>
                </a:solidFill>
                <a:latin typeface="微软雅黑"/>
                <a:ea typeface="微软雅黑"/>
              </a:rPr>
              <a:t>；</a:t>
            </a:r>
            <a:endParaRPr lang="en-US" altLang="zh-CN" sz="2000" kern="0" dirty="0">
              <a:solidFill>
                <a:srgbClr val="205867"/>
              </a:solidFill>
              <a:latin typeface="微软雅黑"/>
              <a:ea typeface="微软雅黑"/>
            </a:endParaRPr>
          </a:p>
          <a:p>
            <a:pPr>
              <a:lnSpc>
                <a:spcPct val="150000"/>
              </a:lnSpc>
            </a:pPr>
            <a:r>
              <a:rPr lang="en-US" altLang="zh-CN" sz="2000" kern="0" dirty="0">
                <a:solidFill>
                  <a:srgbClr val="205867"/>
                </a:solidFill>
                <a:latin typeface="微软雅黑"/>
                <a:ea typeface="微软雅黑"/>
              </a:rPr>
              <a:t>   </a:t>
            </a:r>
            <a:r>
              <a:rPr lang="zh-CN" altLang="en-US" sz="2000" kern="0" dirty="0">
                <a:solidFill>
                  <a:srgbClr val="205867"/>
                </a:solidFill>
                <a:latin typeface="微软雅黑"/>
                <a:ea typeface="微软雅黑"/>
              </a:rPr>
              <a:t> ②产生在</a:t>
            </a:r>
            <a:r>
              <a:rPr lang="en-US" altLang="zh-CN" sz="2000" kern="0" dirty="0">
                <a:solidFill>
                  <a:srgbClr val="205867"/>
                </a:solidFill>
                <a:latin typeface="微软雅黑"/>
                <a:ea typeface="微软雅黑"/>
              </a:rPr>
              <a:t>[0</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上产生均匀分布的独立</a:t>
            </a: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205867"/>
                </a:solidFill>
                <a:latin typeface="微软雅黑"/>
                <a:ea typeface="微软雅黑"/>
              </a:rPr>
              <a:t>随机变量</a:t>
            </a:r>
            <a:r>
              <a:rPr lang="en-US" altLang="zh-CN" sz="2000" kern="0" dirty="0">
                <a:solidFill>
                  <a:srgbClr val="205867"/>
                </a:solidFill>
                <a:latin typeface="微软雅黑"/>
                <a:ea typeface="微软雅黑"/>
              </a:rPr>
              <a:t>U</a:t>
            </a:r>
            <a:r>
              <a:rPr lang="en-US" altLang="zh-CN" sz="2000" kern="0" baseline="-25000" dirty="0">
                <a:solidFill>
                  <a:srgbClr val="205867"/>
                </a:solidFill>
                <a:latin typeface="微软雅黑"/>
                <a:ea typeface="微软雅黑"/>
              </a:rPr>
              <a:t>1</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U</a:t>
            </a:r>
            <a:r>
              <a:rPr lang="en-US" altLang="zh-CN" sz="2000" kern="0" baseline="-25000" dirty="0">
                <a:solidFill>
                  <a:srgbClr val="205867"/>
                </a:solidFill>
                <a:latin typeface="微软雅黑"/>
                <a:ea typeface="微软雅黑"/>
              </a:rPr>
              <a:t>2</a:t>
            </a:r>
            <a:r>
              <a:rPr lang="zh-CN" altLang="en-US" sz="2000" kern="0" dirty="0">
                <a:solidFill>
                  <a:srgbClr val="205867"/>
                </a:solidFill>
                <a:latin typeface="微软雅黑"/>
                <a:ea typeface="微软雅黑"/>
              </a:rPr>
              <a:t>； ③令</a:t>
            </a:r>
            <a:r>
              <a:rPr lang="en-US" altLang="zh-CN" sz="2000" kern="0" dirty="0">
                <a:solidFill>
                  <a:srgbClr val="205867"/>
                </a:solidFill>
                <a:latin typeface="微软雅黑"/>
                <a:ea typeface="微软雅黑"/>
              </a:rPr>
              <a:t>V</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CU</a:t>
            </a:r>
            <a:r>
              <a:rPr lang="en-US" altLang="zh-CN" sz="2000" kern="0" baseline="-25000" dirty="0">
                <a:solidFill>
                  <a:srgbClr val="205867"/>
                </a:solidFill>
                <a:latin typeface="微软雅黑"/>
                <a:ea typeface="微软雅黑"/>
              </a:rPr>
              <a:t>1</a:t>
            </a:r>
            <a:r>
              <a:rPr lang="zh-CN" altLang="en-US" sz="2000" kern="0" dirty="0">
                <a:solidFill>
                  <a:srgbClr val="205867"/>
                </a:solidFill>
                <a:latin typeface="微软雅黑"/>
                <a:ea typeface="微软雅黑"/>
              </a:rPr>
              <a:t>；</a:t>
            </a:r>
          </a:p>
          <a:p>
            <a:pPr>
              <a:lnSpc>
                <a:spcPct val="150000"/>
              </a:lnSpc>
            </a:pPr>
            <a:r>
              <a:rPr lang="zh-CN" altLang="en-US" sz="2000" kern="0" dirty="0">
                <a:solidFill>
                  <a:srgbClr val="205867"/>
                </a:solidFill>
                <a:latin typeface="微软雅黑"/>
                <a:ea typeface="微软雅黑"/>
              </a:rPr>
              <a:t>    ④如果               ，则输出</a:t>
            </a:r>
            <a:r>
              <a:rPr lang="en-US" altLang="zh-CN" sz="2000" kern="0" dirty="0">
                <a:solidFill>
                  <a:srgbClr val="205867"/>
                </a:solidFill>
                <a:latin typeface="微软雅黑"/>
                <a:ea typeface="微软雅黑"/>
              </a:rPr>
              <a:t>X</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U</a:t>
            </a:r>
            <a:r>
              <a:rPr lang="en-US" altLang="zh-CN" sz="2000" kern="0" baseline="-25000" dirty="0">
                <a:solidFill>
                  <a:srgbClr val="205867"/>
                </a:solidFill>
                <a:latin typeface="微软雅黑"/>
                <a:ea typeface="微软雅黑"/>
              </a:rPr>
              <a:t>2</a:t>
            </a:r>
            <a:r>
              <a:rPr lang="zh-CN" altLang="en-US" sz="2000" kern="0" dirty="0">
                <a:solidFill>
                  <a:srgbClr val="205867"/>
                </a:solidFill>
                <a:latin typeface="微软雅黑"/>
                <a:ea typeface="微软雅黑"/>
              </a:rPr>
              <a:t>，否则，拒收</a:t>
            </a:r>
            <a:r>
              <a:rPr lang="en-US" altLang="zh-CN" sz="2000" kern="0" dirty="0">
                <a:solidFill>
                  <a:srgbClr val="205867"/>
                </a:solidFill>
                <a:latin typeface="微软雅黑"/>
                <a:ea typeface="微软雅黑"/>
              </a:rPr>
              <a:t>U</a:t>
            </a:r>
            <a:r>
              <a:rPr lang="en-US" altLang="zh-CN" sz="2000" kern="0" baseline="-25000" dirty="0">
                <a:solidFill>
                  <a:srgbClr val="205867"/>
                </a:solidFill>
                <a:latin typeface="微软雅黑"/>
                <a:ea typeface="微软雅黑"/>
              </a:rPr>
              <a:t>2</a:t>
            </a:r>
            <a:r>
              <a:rPr lang="zh-CN" altLang="en-US" sz="2000" kern="0" dirty="0">
                <a:solidFill>
                  <a:srgbClr val="205867"/>
                </a:solidFill>
                <a:latin typeface="微软雅黑"/>
                <a:ea typeface="微软雅黑"/>
              </a:rPr>
              <a:t>返回</a:t>
            </a:r>
            <a:r>
              <a:rPr lang="en-US" altLang="zh-CN" sz="2000" kern="0" dirty="0">
                <a:solidFill>
                  <a:srgbClr val="205867"/>
                </a:solidFill>
                <a:latin typeface="微软雅黑"/>
                <a:ea typeface="微软雅黑"/>
              </a:rPr>
              <a:t>②</a:t>
            </a:r>
            <a:r>
              <a:rPr lang="zh-CN" altLang="en-US" sz="2000" kern="0" dirty="0">
                <a:solidFill>
                  <a:srgbClr val="205867"/>
                </a:solidFill>
                <a:latin typeface="微软雅黑"/>
                <a:ea typeface="微软雅黑"/>
              </a:rPr>
              <a:t>。 </a:t>
            </a:r>
          </a:p>
        </p:txBody>
      </p:sp>
      <p:sp>
        <p:nvSpPr>
          <p:cNvPr id="3" name="TextBox 2"/>
          <p:cNvSpPr txBox="1"/>
          <p:nvPr/>
        </p:nvSpPr>
        <p:spPr>
          <a:xfrm>
            <a:off x="828234" y="72822"/>
            <a:ext cx="8132215" cy="821089"/>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任意概率密度函数生成随机数的方法</a:t>
            </a:r>
          </a:p>
          <a:p>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525972669"/>
              </p:ext>
            </p:extLst>
          </p:nvPr>
        </p:nvGraphicFramePr>
        <p:xfrm>
          <a:off x="5544058" y="1844750"/>
          <a:ext cx="3276414" cy="2167160"/>
        </p:xfrm>
        <a:graphic>
          <a:graphicData uri="http://schemas.openxmlformats.org/presentationml/2006/ole">
            <mc:AlternateContent xmlns:mc="http://schemas.openxmlformats.org/markup-compatibility/2006">
              <mc:Choice xmlns:v="urn:schemas-microsoft-com:vml" Requires="v">
                <p:oleObj r:id="rId3" imgW="2476944" imgH="1634053" progId="Visio.Drawing.11">
                  <p:embed/>
                </p:oleObj>
              </mc:Choice>
              <mc:Fallback>
                <p:oleObj r:id="rId3" imgW="2476944" imgH="163405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4058" y="1844750"/>
                        <a:ext cx="3276414" cy="2167160"/>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099535001"/>
              </p:ext>
            </p:extLst>
          </p:nvPr>
        </p:nvGraphicFramePr>
        <p:xfrm>
          <a:off x="1739546" y="4155926"/>
          <a:ext cx="1244451" cy="340574"/>
        </p:xfrm>
        <a:graphic>
          <a:graphicData uri="http://schemas.openxmlformats.org/presentationml/2006/ole">
            <mc:AlternateContent xmlns:mc="http://schemas.openxmlformats.org/markup-compatibility/2006">
              <mc:Choice xmlns:v="urn:schemas-microsoft-com:vml" Requires="v">
                <p:oleObj r:id="rId5" imgW="698500" imgH="190500" progId="Equation.3">
                  <p:embed/>
                </p:oleObj>
              </mc:Choice>
              <mc:Fallback>
                <p:oleObj r:id="rId5" imgW="698500" imgH="190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9546" y="4155926"/>
                        <a:ext cx="1244451" cy="34057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4072893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208914" cy="3477875"/>
          </a:xfrm>
          <a:prstGeom prst="rect">
            <a:avLst/>
          </a:prstGeom>
        </p:spPr>
        <p:txBody>
          <a:bodyPr wrap="square">
            <a:spAutoFit/>
          </a:bodyPr>
          <a:lstStyle/>
          <a:p>
            <a:pPr indent="-450850">
              <a:lnSpc>
                <a:spcPct val="150000"/>
              </a:lnSpc>
              <a:buFont typeface="Wingdings" pitchFamily="2" charset="2"/>
              <a:buChar char="p"/>
            </a:pPr>
            <a:r>
              <a:rPr lang="en-US" altLang="zh-CN" sz="2000" kern="0" dirty="0">
                <a:solidFill>
                  <a:srgbClr val="C00000"/>
                </a:solidFill>
                <a:latin typeface="微软雅黑"/>
                <a:ea typeface="微软雅黑"/>
              </a:rPr>
              <a:t>12</a:t>
            </a:r>
            <a:r>
              <a:rPr lang="zh-CN" altLang="en-US" sz="2000" kern="0" dirty="0">
                <a:solidFill>
                  <a:srgbClr val="C00000"/>
                </a:solidFill>
                <a:latin typeface="微软雅黑"/>
                <a:ea typeface="微软雅黑"/>
              </a:rPr>
              <a:t>求和方法 </a:t>
            </a:r>
          </a:p>
          <a:p>
            <a:pPr>
              <a:lnSpc>
                <a:spcPct val="150000"/>
              </a:lnSpc>
            </a:pPr>
            <a:r>
              <a:rPr lang="zh-CN" altLang="en-US" sz="2000" kern="0" dirty="0">
                <a:latin typeface="微软雅黑"/>
                <a:ea typeface="微软雅黑"/>
              </a:rPr>
              <a:t>      理论依据：利用中心极限定理，可以构建出生成公式 。</a:t>
            </a:r>
          </a:p>
          <a:p>
            <a:pPr>
              <a:lnSpc>
                <a:spcPct val="200000"/>
              </a:lnSpc>
            </a:pPr>
            <a:endParaRPr lang="zh-CN" altLang="en-US" sz="2000" kern="0" dirty="0">
              <a:latin typeface="微软雅黑"/>
              <a:ea typeface="微软雅黑"/>
            </a:endParaRPr>
          </a:p>
          <a:p>
            <a:pPr>
              <a:lnSpc>
                <a:spcPct val="150000"/>
              </a:lnSpc>
            </a:pPr>
            <a:r>
              <a:rPr lang="zh-CN" altLang="en-US" sz="2000" kern="0" dirty="0">
                <a:latin typeface="微软雅黑"/>
                <a:ea typeface="微软雅黑"/>
              </a:rPr>
              <a:t>      说明：</a:t>
            </a:r>
            <a:r>
              <a:rPr lang="en-US" altLang="zh-CN" sz="2000" kern="0" dirty="0">
                <a:latin typeface="微软雅黑"/>
                <a:ea typeface="微软雅黑"/>
              </a:rPr>
              <a:t>U(k)</a:t>
            </a:r>
            <a:r>
              <a:rPr lang="zh-CN" altLang="en-US" sz="2000" kern="0" dirty="0">
                <a:latin typeface="微软雅黑"/>
                <a:ea typeface="微软雅黑"/>
              </a:rPr>
              <a:t>在</a:t>
            </a:r>
            <a:r>
              <a:rPr lang="en-US" altLang="zh-CN" sz="2000" kern="0" dirty="0">
                <a:latin typeface="微软雅黑"/>
                <a:ea typeface="微软雅黑"/>
              </a:rPr>
              <a:t>[1,0]</a:t>
            </a:r>
            <a:r>
              <a:rPr lang="zh-CN" altLang="en-US" sz="2000" kern="0" dirty="0">
                <a:latin typeface="微软雅黑"/>
                <a:ea typeface="微软雅黑"/>
              </a:rPr>
              <a:t>内均匀分布同时相互独立的随机变量，其均值为</a:t>
            </a:r>
            <a:r>
              <a:rPr lang="en-US" altLang="zh-CN" sz="2000" kern="0" dirty="0">
                <a:latin typeface="微软雅黑"/>
                <a:ea typeface="微软雅黑"/>
              </a:rPr>
              <a:t>0.5</a:t>
            </a:r>
            <a:r>
              <a:rPr lang="zh-CN" altLang="en-US" sz="2000" kern="0" dirty="0">
                <a:latin typeface="微软雅黑"/>
                <a:ea typeface="微软雅黑"/>
              </a:rPr>
              <a:t>，方差为</a:t>
            </a:r>
            <a:r>
              <a:rPr lang="en-US" altLang="zh-CN" sz="2000" kern="0" dirty="0">
                <a:latin typeface="微软雅黑"/>
                <a:ea typeface="微软雅黑"/>
              </a:rPr>
              <a:t>1/12</a:t>
            </a:r>
            <a:r>
              <a:rPr lang="zh-CN" altLang="en-US" sz="2000" kern="0" dirty="0">
                <a:latin typeface="微软雅黑"/>
                <a:ea typeface="微软雅黑"/>
              </a:rPr>
              <a:t>。</a:t>
            </a:r>
          </a:p>
          <a:p>
            <a:pPr>
              <a:lnSpc>
                <a:spcPct val="150000"/>
              </a:lnSpc>
            </a:pPr>
            <a:r>
              <a:rPr lang="zh-CN" altLang="en-US" sz="2000" kern="0" dirty="0">
                <a:latin typeface="微软雅黑"/>
                <a:ea typeface="微软雅黑"/>
              </a:rPr>
              <a:t>      取数值</a:t>
            </a:r>
            <a:r>
              <a:rPr lang="en-US" altLang="zh-CN" sz="2000" kern="0" dirty="0">
                <a:latin typeface="微软雅黑"/>
                <a:ea typeface="微软雅黑"/>
              </a:rPr>
              <a:t>12</a:t>
            </a:r>
            <a:r>
              <a:rPr lang="zh-CN" altLang="en-US" sz="2000" kern="0" dirty="0">
                <a:latin typeface="微软雅黑"/>
                <a:ea typeface="微软雅黑"/>
              </a:rPr>
              <a:t>是传统参数，它反映了产生速度与“准确性”之间的折衷。     </a:t>
            </a:r>
            <a:endParaRPr lang="en-US" altLang="zh-CN" sz="2000" kern="0" dirty="0">
              <a:latin typeface="微软雅黑"/>
              <a:ea typeface="微软雅黑"/>
            </a:endParaRPr>
          </a:p>
          <a:p>
            <a:pPr>
              <a:lnSpc>
                <a:spcPct val="150000"/>
              </a:lnSpc>
            </a:pPr>
            <a:r>
              <a:rPr lang="en-US" altLang="zh-CN" sz="2000" kern="0" dirty="0">
                <a:solidFill>
                  <a:srgbClr val="C00000"/>
                </a:solidFill>
                <a:latin typeface="微软雅黑"/>
                <a:ea typeface="微软雅黑"/>
              </a:rPr>
              <a:t>     </a:t>
            </a:r>
            <a:r>
              <a:rPr lang="zh-CN" altLang="en-US" sz="2000" kern="0" dirty="0">
                <a:solidFill>
                  <a:srgbClr val="C00000"/>
                </a:solidFill>
                <a:latin typeface="微软雅黑"/>
                <a:ea typeface="微软雅黑"/>
              </a:rPr>
              <a:t>（作业：理论分析仿真证明其正确性，为何选择</a:t>
            </a:r>
            <a:r>
              <a:rPr lang="en-US" altLang="zh-CN" sz="2000" kern="0" dirty="0">
                <a:solidFill>
                  <a:srgbClr val="C00000"/>
                </a:solidFill>
                <a:latin typeface="微软雅黑"/>
                <a:ea typeface="微软雅黑"/>
              </a:rPr>
              <a:t>12</a:t>
            </a:r>
            <a:r>
              <a:rPr lang="zh-CN" altLang="en-US" sz="2000" kern="0" dirty="0">
                <a:solidFill>
                  <a:srgbClr val="C00000"/>
                </a:solidFill>
                <a:latin typeface="微软雅黑"/>
                <a:ea typeface="微软雅黑"/>
              </a:rPr>
              <a:t>）</a:t>
            </a:r>
          </a:p>
        </p:txBody>
      </p:sp>
      <p:sp>
        <p:nvSpPr>
          <p:cNvPr id="3" name="TextBox 2"/>
          <p:cNvSpPr txBox="1"/>
          <p:nvPr/>
        </p:nvSpPr>
        <p:spPr>
          <a:xfrm>
            <a:off x="828234" y="72822"/>
            <a:ext cx="8132215" cy="821089"/>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高斯随机变量的产生方法</a:t>
            </a:r>
          </a:p>
          <a:p>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124054391"/>
              </p:ext>
            </p:extLst>
          </p:nvPr>
        </p:nvGraphicFramePr>
        <p:xfrm>
          <a:off x="1669896" y="1707654"/>
          <a:ext cx="4267944" cy="709015"/>
        </p:xfrm>
        <a:graphic>
          <a:graphicData uri="http://schemas.openxmlformats.org/presentationml/2006/ole">
            <mc:AlternateContent xmlns:mc="http://schemas.openxmlformats.org/markup-compatibility/2006">
              <mc:Choice xmlns:v="urn:schemas-microsoft-com:vml" Requires="v">
                <p:oleObj r:id="rId3" imgW="2527300" imgH="419100" progId="Equation.3">
                  <p:embed/>
                </p:oleObj>
              </mc:Choice>
              <mc:Fallback>
                <p:oleObj r:id="rId3" imgW="25273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9896" y="1707654"/>
                        <a:ext cx="4267944" cy="70901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5655694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7" y="769453"/>
            <a:ext cx="8348891" cy="3323987"/>
          </a:xfrm>
          <a:prstGeom prst="rect">
            <a:avLst/>
          </a:prstGeom>
        </p:spPr>
        <p:txBody>
          <a:bodyPr wrap="square">
            <a:spAutoFit/>
          </a:bodyPr>
          <a:lstStyle/>
          <a:p>
            <a:pPr indent="-450850">
              <a:lnSpc>
                <a:spcPct val="150000"/>
              </a:lnSpc>
              <a:buFont typeface="Wingdings" pitchFamily="2" charset="2"/>
              <a:buChar char="p"/>
            </a:pPr>
            <a:r>
              <a:rPr lang="en-US" altLang="zh-CN" sz="2000" kern="0" dirty="0">
                <a:solidFill>
                  <a:srgbClr val="C00000"/>
                </a:solidFill>
                <a:latin typeface="微软雅黑"/>
                <a:ea typeface="微软雅黑"/>
              </a:rPr>
              <a:t>Box-Muller</a:t>
            </a:r>
            <a:r>
              <a:rPr lang="zh-CN" altLang="en-US" sz="2000" kern="0" dirty="0">
                <a:solidFill>
                  <a:srgbClr val="C00000"/>
                </a:solidFill>
                <a:latin typeface="微软雅黑"/>
                <a:ea typeface="微软雅黑"/>
              </a:rPr>
              <a:t>算法</a:t>
            </a:r>
          </a:p>
          <a:p>
            <a:pPr>
              <a:lnSpc>
                <a:spcPct val="150000"/>
              </a:lnSpc>
            </a:pPr>
            <a:r>
              <a:rPr lang="zh-CN" altLang="en-US" sz="2000" kern="0" dirty="0">
                <a:solidFill>
                  <a:srgbClr val="205867"/>
                </a:solidFill>
                <a:latin typeface="微软雅黑"/>
                <a:ea typeface="微软雅黑"/>
              </a:rPr>
              <a:t>      正态分布随机变量的分布函数没有直接的封闭形式，但若将其转换到极坐标系后，则可以得到其封闭形式，这时就可以可采用反变换法产生正态分布随机变量。  </a:t>
            </a:r>
          </a:p>
          <a:p>
            <a:pPr>
              <a:lnSpc>
                <a:spcPct val="150000"/>
              </a:lnSpc>
            </a:pPr>
            <a:r>
              <a:rPr lang="zh-CN" altLang="en-US" sz="2000" kern="0" dirty="0">
                <a:solidFill>
                  <a:srgbClr val="205867"/>
                </a:solidFill>
                <a:latin typeface="微软雅黑"/>
                <a:ea typeface="微软雅黑"/>
              </a:rPr>
              <a:t>     设</a:t>
            </a:r>
            <a:r>
              <a:rPr lang="en-US" altLang="zh-CN" sz="2000" kern="0" dirty="0">
                <a:solidFill>
                  <a:srgbClr val="205867"/>
                </a:solidFill>
                <a:latin typeface="微软雅黑"/>
                <a:ea typeface="微软雅黑"/>
              </a:rPr>
              <a:t>X</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Y</a:t>
            </a:r>
            <a:r>
              <a:rPr lang="zh-CN" altLang="en-US" sz="2000" kern="0" dirty="0">
                <a:solidFill>
                  <a:srgbClr val="205867"/>
                </a:solidFill>
                <a:latin typeface="微软雅黑"/>
                <a:ea typeface="微软雅黑"/>
              </a:rPr>
              <a:t>是两个相互独立的</a:t>
            </a:r>
            <a:r>
              <a:rPr lang="en-US" altLang="zh-CN" sz="2000" kern="0" dirty="0">
                <a:solidFill>
                  <a:srgbClr val="205867"/>
                </a:solidFill>
                <a:latin typeface="微软雅黑"/>
                <a:ea typeface="微软雅黑"/>
              </a:rPr>
              <a:t>N(0</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随机变量，将其转换成极坐标形式 ：</a:t>
            </a:r>
            <a:endParaRPr lang="en-US" altLang="zh-CN" sz="2000" kern="0" dirty="0">
              <a:solidFill>
                <a:srgbClr val="205867"/>
              </a:solidFill>
              <a:latin typeface="微软雅黑"/>
              <a:ea typeface="微软雅黑"/>
            </a:endParaRPr>
          </a:p>
          <a:p>
            <a:pPr>
              <a:lnSpc>
                <a:spcPct val="150000"/>
              </a:lnSpc>
            </a:pPr>
            <a:endParaRPr lang="en-US" altLang="zh-CN" sz="2000" kern="0" dirty="0">
              <a:solidFill>
                <a:srgbClr val="205867"/>
              </a:solidFill>
              <a:latin typeface="微软雅黑"/>
              <a:ea typeface="微软雅黑"/>
            </a:endParaRPr>
          </a:p>
          <a:p>
            <a:pPr>
              <a:lnSpc>
                <a:spcPct val="150000"/>
              </a:lnSpc>
            </a:pPr>
            <a:endParaRPr lang="en-US" altLang="zh-CN" sz="2000" kern="0" dirty="0">
              <a:solidFill>
                <a:srgbClr val="205867"/>
              </a:solidFill>
              <a:latin typeface="微软雅黑"/>
              <a:ea typeface="微软雅黑"/>
            </a:endParaRPr>
          </a:p>
        </p:txBody>
      </p:sp>
      <p:sp>
        <p:nvSpPr>
          <p:cNvPr id="3" name="TextBox 2"/>
          <p:cNvSpPr txBox="1"/>
          <p:nvPr/>
        </p:nvSpPr>
        <p:spPr>
          <a:xfrm>
            <a:off x="828234" y="72822"/>
            <a:ext cx="8132215" cy="821089"/>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高斯随机变量的产生方法</a:t>
            </a:r>
          </a:p>
          <a:p>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148253486"/>
              </p:ext>
            </p:extLst>
          </p:nvPr>
        </p:nvGraphicFramePr>
        <p:xfrm>
          <a:off x="2915816" y="4089150"/>
          <a:ext cx="1439961" cy="642840"/>
        </p:xfrm>
        <a:graphic>
          <a:graphicData uri="http://schemas.openxmlformats.org/presentationml/2006/ole">
            <mc:AlternateContent xmlns:mc="http://schemas.openxmlformats.org/markup-compatibility/2006">
              <mc:Choice xmlns:v="urn:schemas-microsoft-com:vml" Requires="v">
                <p:oleObj r:id="rId3" imgW="875920" imgH="393529" progId="Equation.3">
                  <p:embed/>
                </p:oleObj>
              </mc:Choice>
              <mc:Fallback>
                <p:oleObj r:id="rId3" imgW="875920" imgH="39352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4089150"/>
                        <a:ext cx="1439961" cy="642840"/>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700481765"/>
              </p:ext>
            </p:extLst>
          </p:nvPr>
        </p:nvGraphicFramePr>
        <p:xfrm>
          <a:off x="1979712" y="3197415"/>
          <a:ext cx="2575272" cy="670479"/>
        </p:xfrm>
        <a:graphic>
          <a:graphicData uri="http://schemas.openxmlformats.org/presentationml/2006/ole">
            <mc:AlternateContent xmlns:mc="http://schemas.openxmlformats.org/markup-compatibility/2006">
              <mc:Choice xmlns:v="urn:schemas-microsoft-com:vml" Requires="v">
                <p:oleObj name="公式" r:id="rId5" imgW="1612900" imgH="419100" progId="Equation.3">
                  <p:embed/>
                </p:oleObj>
              </mc:Choice>
              <mc:Fallback>
                <p:oleObj name="公式" r:id="rId5" imgW="16129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712" y="3197415"/>
                        <a:ext cx="2575272" cy="670479"/>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709984566"/>
              </p:ext>
            </p:extLst>
          </p:nvPr>
        </p:nvGraphicFramePr>
        <p:xfrm>
          <a:off x="5140504" y="3376470"/>
          <a:ext cx="1815679" cy="347408"/>
        </p:xfrm>
        <a:graphic>
          <a:graphicData uri="http://schemas.openxmlformats.org/presentationml/2006/ole">
            <mc:AlternateContent xmlns:mc="http://schemas.openxmlformats.org/markup-compatibility/2006">
              <mc:Choice xmlns:v="urn:schemas-microsoft-com:vml" Requires="v">
                <p:oleObj r:id="rId7" imgW="1143000" imgH="215900" progId="Equation.3">
                  <p:embed/>
                </p:oleObj>
              </mc:Choice>
              <mc:Fallback>
                <p:oleObj r:id="rId7" imgW="1143000" imgH="2159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0504" y="3376470"/>
                        <a:ext cx="1815679" cy="347408"/>
                      </a:xfrm>
                      <a:prstGeom prst="rect">
                        <a:avLst/>
                      </a:prstGeom>
                      <a:noFill/>
                      <a:ln>
                        <a:noFill/>
                      </a:ln>
                    </p:spPr>
                  </p:pic>
                </p:oleObj>
              </mc:Fallback>
            </mc:AlternateContent>
          </a:graphicData>
        </a:graphic>
      </p:graphicFrame>
      <p:sp>
        <p:nvSpPr>
          <p:cNvPr id="10" name="Rectangle 8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866697214"/>
              </p:ext>
            </p:extLst>
          </p:nvPr>
        </p:nvGraphicFramePr>
        <p:xfrm>
          <a:off x="5133520" y="3840780"/>
          <a:ext cx="2887735" cy="1035226"/>
        </p:xfrm>
        <a:graphic>
          <a:graphicData uri="http://schemas.openxmlformats.org/presentationml/2006/ole">
            <mc:AlternateContent xmlns:mc="http://schemas.openxmlformats.org/markup-compatibility/2006">
              <mc:Choice xmlns:v="urn:schemas-microsoft-com:vml" Requires="v">
                <p:oleObj name="Equation" r:id="rId9" imgW="2019300" imgH="723900" progId="Equation.DSMT4">
                  <p:embed/>
                </p:oleObj>
              </mc:Choice>
              <mc:Fallback>
                <p:oleObj name="Equation" r:id="rId9" imgW="2019300" imgH="723900" progId="Equation.DSMT4">
                  <p:embed/>
                  <p:pic>
                    <p:nvPicPr>
                      <p:cNvPr id="0" name="Object 8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33520" y="3840780"/>
                        <a:ext cx="2887735" cy="1035226"/>
                      </a:xfrm>
                      <a:prstGeom prst="rect">
                        <a:avLst/>
                      </a:prstGeom>
                      <a:noFill/>
                    </p:spPr>
                  </p:pic>
                </p:oleObj>
              </mc:Fallback>
            </mc:AlternateContent>
          </a:graphicData>
        </a:graphic>
      </p:graphicFrame>
    </p:spTree>
    <p:extLst>
      <p:ext uri="{BB962C8B-B14F-4D97-AF65-F5344CB8AC3E}">
        <p14:creationId xmlns:p14="http://schemas.microsoft.com/office/powerpoint/2010/main" val="184676324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2758156"/>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3334221"/>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910285"/>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2182098"/>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独立随机序列的产生 </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相关随机序列的产生 </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随机数产生器的测试 </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随机数产生 </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mn-ea"/>
                <a:ea typeface="+mn-ea"/>
              </a:rPr>
              <a:t>第二专题（</a:t>
            </a:r>
            <a:r>
              <a:rPr lang="en-US" altLang="zh-CN" sz="3200" dirty="0">
                <a:solidFill>
                  <a:srgbClr val="C00000"/>
                </a:solidFill>
                <a:latin typeface="+mn-ea"/>
                <a:ea typeface="+mn-ea"/>
              </a:rPr>
              <a:t>1</a:t>
            </a:r>
            <a:r>
              <a:rPr lang="zh-CN" altLang="en-US" sz="3200" dirty="0">
                <a:solidFill>
                  <a:srgbClr val="C00000"/>
                </a:solidFill>
                <a:latin typeface="+mn-ea"/>
                <a:ea typeface="+mn-ea"/>
              </a:rPr>
              <a:t>）随机变量的产生</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1203598"/>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8" y="1606034"/>
            <a:ext cx="406093" cy="461665"/>
            <a:chOff x="5667375" y="791156"/>
            <a:chExt cx="594672"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要求与特点</a:t>
            </a:r>
          </a:p>
        </p:txBody>
      </p:sp>
    </p:spTree>
    <p:extLst>
      <p:ext uri="{BB962C8B-B14F-4D97-AF65-F5344CB8AC3E}">
        <p14:creationId xmlns:p14="http://schemas.microsoft.com/office/powerpoint/2010/main" val="4117789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7" y="769453"/>
            <a:ext cx="8348891" cy="2246769"/>
          </a:xfrm>
          <a:prstGeom prst="rect">
            <a:avLst/>
          </a:prstGeom>
        </p:spPr>
        <p:txBody>
          <a:bodyPr wrap="square">
            <a:spAutoFit/>
          </a:bodyPr>
          <a:lstStyle/>
          <a:p>
            <a:pPr indent="-450850">
              <a:lnSpc>
                <a:spcPct val="150000"/>
              </a:lnSpc>
              <a:buFont typeface="Wingdings" pitchFamily="2" charset="2"/>
              <a:buChar char="p"/>
            </a:pPr>
            <a:r>
              <a:rPr lang="en-US" altLang="zh-CN" sz="2000" kern="0" dirty="0">
                <a:solidFill>
                  <a:srgbClr val="C00000"/>
                </a:solidFill>
                <a:latin typeface="微软雅黑"/>
                <a:ea typeface="微软雅黑"/>
              </a:rPr>
              <a:t>Box-Muller</a:t>
            </a:r>
            <a:r>
              <a:rPr lang="zh-CN" altLang="en-US" sz="2000" kern="0" dirty="0">
                <a:solidFill>
                  <a:srgbClr val="C00000"/>
                </a:solidFill>
                <a:latin typeface="微软雅黑"/>
                <a:ea typeface="微软雅黑"/>
              </a:rPr>
              <a:t>算法</a:t>
            </a:r>
          </a:p>
          <a:p>
            <a:pPr>
              <a:lnSpc>
                <a:spcPct val="150000"/>
              </a:lnSpc>
            </a:pPr>
            <a:r>
              <a:rPr lang="zh-CN" altLang="en-US" sz="2000" kern="0" dirty="0">
                <a:solidFill>
                  <a:srgbClr val="205867"/>
                </a:solidFill>
                <a:latin typeface="微软雅黑"/>
                <a:ea typeface="微软雅黑"/>
              </a:rPr>
              <a:t>      可以证明</a:t>
            </a:r>
            <a:r>
              <a:rPr lang="en-US" altLang="zh-CN" sz="2000" kern="0" dirty="0">
                <a:solidFill>
                  <a:srgbClr val="205867"/>
                </a:solidFill>
                <a:latin typeface="微软雅黑"/>
                <a:ea typeface="微软雅黑"/>
              </a:rPr>
              <a:t>ρ</a:t>
            </a:r>
            <a:r>
              <a:rPr lang="zh-CN" altLang="en-US" sz="2000" kern="0" dirty="0">
                <a:solidFill>
                  <a:srgbClr val="205867"/>
                </a:solidFill>
                <a:latin typeface="微软雅黑"/>
                <a:ea typeface="微软雅黑"/>
              </a:rPr>
              <a:t>服从瑞利分布 </a:t>
            </a:r>
          </a:p>
          <a:p>
            <a:pPr>
              <a:lnSpc>
                <a:spcPct val="250000"/>
              </a:lnSpc>
            </a:pPr>
            <a:r>
              <a:rPr lang="zh-CN" altLang="en-US" sz="2000" kern="0" dirty="0">
                <a:solidFill>
                  <a:srgbClr val="205867"/>
                </a:solidFill>
                <a:latin typeface="微软雅黑"/>
                <a:ea typeface="微软雅黑"/>
              </a:rPr>
              <a:t>      相位服从均匀分布 </a:t>
            </a: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205867"/>
                </a:solidFill>
                <a:latin typeface="微软雅黑"/>
                <a:ea typeface="微软雅黑"/>
              </a:rPr>
              <a:t>      它们相互统计独立，相应的分布函数分别为</a:t>
            </a:r>
          </a:p>
        </p:txBody>
      </p:sp>
      <p:sp>
        <p:nvSpPr>
          <p:cNvPr id="3" name="TextBox 2"/>
          <p:cNvSpPr txBox="1"/>
          <p:nvPr/>
        </p:nvSpPr>
        <p:spPr>
          <a:xfrm>
            <a:off x="828234" y="72822"/>
            <a:ext cx="8132215" cy="821089"/>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高斯随机变量的产生方法</a:t>
            </a:r>
          </a:p>
          <a:p>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134236660"/>
              </p:ext>
            </p:extLst>
          </p:nvPr>
        </p:nvGraphicFramePr>
        <p:xfrm>
          <a:off x="4139952" y="1173537"/>
          <a:ext cx="4752528" cy="669159"/>
        </p:xfrm>
        <a:graphic>
          <a:graphicData uri="http://schemas.openxmlformats.org/presentationml/2006/ole">
            <mc:AlternateContent xmlns:mc="http://schemas.openxmlformats.org/markup-compatibility/2006">
              <mc:Choice xmlns:v="urn:schemas-microsoft-com:vml" Requires="v">
                <p:oleObj r:id="rId3" imgW="2984500" imgH="419100" progId="Equation.3">
                  <p:embed/>
                </p:oleObj>
              </mc:Choice>
              <mc:Fallback>
                <p:oleObj r:id="rId3" imgW="29845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1173537"/>
                        <a:ext cx="4752528" cy="669159"/>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712186694"/>
              </p:ext>
            </p:extLst>
          </p:nvPr>
        </p:nvGraphicFramePr>
        <p:xfrm>
          <a:off x="4139952" y="1908539"/>
          <a:ext cx="3817169" cy="604012"/>
        </p:xfrm>
        <a:graphic>
          <a:graphicData uri="http://schemas.openxmlformats.org/presentationml/2006/ole">
            <mc:AlternateContent xmlns:mc="http://schemas.openxmlformats.org/markup-compatibility/2006">
              <mc:Choice xmlns:v="urn:schemas-microsoft-com:vml" Requires="v">
                <p:oleObj name="公式" r:id="rId5" imgW="2730500" imgH="431800" progId="Equation.3">
                  <p:embed/>
                </p:oleObj>
              </mc:Choice>
              <mc:Fallback>
                <p:oleObj name="公式" r:id="rId5" imgW="2730500" imgH="4318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9952" y="1908539"/>
                        <a:ext cx="3817169" cy="604012"/>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937272762"/>
              </p:ext>
            </p:extLst>
          </p:nvPr>
        </p:nvGraphicFramePr>
        <p:xfrm>
          <a:off x="2303214" y="3091724"/>
          <a:ext cx="3673475" cy="1158875"/>
        </p:xfrm>
        <a:graphic>
          <a:graphicData uri="http://schemas.openxmlformats.org/presentationml/2006/ole">
            <mc:AlternateContent xmlns:mc="http://schemas.openxmlformats.org/markup-compatibility/2006">
              <mc:Choice xmlns:v="urn:schemas-microsoft-com:vml" Requires="v">
                <p:oleObj name="公式" r:id="rId7" imgW="2489200" imgH="787400" progId="Equation.3">
                  <p:embed/>
                </p:oleObj>
              </mc:Choice>
              <mc:Fallback>
                <p:oleObj name="公式" r:id="rId7" imgW="2489200" imgH="787400" progId="Equation.3">
                  <p:embed/>
                  <p:pic>
                    <p:nvPicPr>
                      <p:cNvPr id="0" name="对象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03214" y="3091724"/>
                        <a:ext cx="367347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8818980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7" y="769453"/>
            <a:ext cx="4176467" cy="4247317"/>
          </a:xfrm>
          <a:prstGeom prst="rect">
            <a:avLst/>
          </a:prstGeom>
        </p:spPr>
        <p:txBody>
          <a:bodyPr wrap="square">
            <a:spAutoFit/>
          </a:bodyPr>
          <a:lstStyle/>
          <a:p>
            <a:pPr indent="-450850">
              <a:lnSpc>
                <a:spcPct val="150000"/>
              </a:lnSpc>
              <a:buFont typeface="Wingdings" pitchFamily="2" charset="2"/>
              <a:buChar char="p"/>
            </a:pPr>
            <a:r>
              <a:rPr lang="en-US" altLang="zh-CN" sz="2000" kern="0" dirty="0">
                <a:solidFill>
                  <a:srgbClr val="C00000"/>
                </a:solidFill>
                <a:latin typeface="微软雅黑"/>
                <a:ea typeface="微软雅黑"/>
              </a:rPr>
              <a:t>Box-Muller</a:t>
            </a:r>
            <a:r>
              <a:rPr lang="zh-CN" altLang="en-US" sz="2000" kern="0" dirty="0">
                <a:solidFill>
                  <a:srgbClr val="C00000"/>
                </a:solidFill>
                <a:latin typeface="微软雅黑"/>
                <a:ea typeface="微软雅黑"/>
              </a:rPr>
              <a:t>算法</a:t>
            </a:r>
          </a:p>
          <a:p>
            <a:pPr>
              <a:lnSpc>
                <a:spcPct val="150000"/>
              </a:lnSpc>
            </a:pPr>
            <a:r>
              <a:rPr lang="zh-CN" altLang="en-US" sz="2000" kern="0" dirty="0">
                <a:solidFill>
                  <a:srgbClr val="205867"/>
                </a:solidFill>
                <a:latin typeface="微软雅黑"/>
                <a:ea typeface="微软雅黑"/>
              </a:rPr>
              <a:t>      因而可采用反变换法，独立地产生两个区间</a:t>
            </a:r>
            <a:r>
              <a:rPr lang="en-US" altLang="zh-CN" sz="2000" kern="0" dirty="0">
                <a:solidFill>
                  <a:srgbClr val="205867"/>
                </a:solidFill>
                <a:latin typeface="微软雅黑"/>
                <a:ea typeface="微软雅黑"/>
              </a:rPr>
              <a:t>[0</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上均匀分布的随机变量</a:t>
            </a:r>
            <a:r>
              <a:rPr lang="en-US" altLang="zh-CN" sz="2000" kern="0" dirty="0">
                <a:solidFill>
                  <a:srgbClr val="205867"/>
                </a:solidFill>
                <a:latin typeface="微软雅黑"/>
                <a:ea typeface="微软雅黑"/>
              </a:rPr>
              <a:t>U</a:t>
            </a:r>
            <a:r>
              <a:rPr lang="en-US" altLang="zh-CN" sz="2000" kern="0" baseline="-25000" dirty="0">
                <a:solidFill>
                  <a:srgbClr val="205867"/>
                </a:solidFill>
                <a:latin typeface="微软雅黑"/>
                <a:ea typeface="微软雅黑"/>
              </a:rPr>
              <a:t>1</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U</a:t>
            </a:r>
            <a:r>
              <a:rPr lang="en-US" altLang="zh-CN" sz="2000" kern="0" baseline="-25000" dirty="0">
                <a:solidFill>
                  <a:srgbClr val="205867"/>
                </a:solidFill>
                <a:latin typeface="微软雅黑"/>
                <a:ea typeface="微软雅黑"/>
              </a:rPr>
              <a:t>2</a:t>
            </a:r>
            <a:r>
              <a:rPr lang="zh-CN" altLang="en-US" sz="2000" kern="0" dirty="0">
                <a:solidFill>
                  <a:srgbClr val="205867"/>
                </a:solidFill>
                <a:latin typeface="微软雅黑"/>
                <a:ea typeface="微软雅黑"/>
              </a:rPr>
              <a:t>，分别对及进行反变换，可得 </a:t>
            </a:r>
            <a:endParaRPr lang="en-US" altLang="zh-CN" sz="2000" kern="0" dirty="0">
              <a:solidFill>
                <a:srgbClr val="205867"/>
              </a:solidFill>
              <a:latin typeface="微软雅黑"/>
              <a:ea typeface="微软雅黑"/>
            </a:endParaRPr>
          </a:p>
          <a:p>
            <a:pPr>
              <a:lnSpc>
                <a:spcPct val="150000"/>
              </a:lnSpc>
            </a:pPr>
            <a:endParaRPr lang="en-US" altLang="zh-CN" sz="2000" kern="0" dirty="0">
              <a:solidFill>
                <a:srgbClr val="205867"/>
              </a:solidFill>
              <a:latin typeface="微软雅黑"/>
              <a:ea typeface="微软雅黑"/>
            </a:endParaRPr>
          </a:p>
          <a:p>
            <a:pPr>
              <a:lnSpc>
                <a:spcPct val="150000"/>
              </a:lnSpc>
            </a:pP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205867"/>
                </a:solidFill>
                <a:latin typeface="微软雅黑"/>
                <a:ea typeface="微软雅黑"/>
              </a:rPr>
              <a:t>     </a:t>
            </a:r>
          </a:p>
          <a:p>
            <a:pPr>
              <a:lnSpc>
                <a:spcPct val="150000"/>
              </a:lnSpc>
            </a:pPr>
            <a:endParaRPr lang="zh-CN" altLang="en-US" sz="2000" kern="0" dirty="0">
              <a:solidFill>
                <a:srgbClr val="205867"/>
              </a:solidFill>
              <a:latin typeface="微软雅黑"/>
              <a:ea typeface="微软雅黑"/>
            </a:endParaRPr>
          </a:p>
        </p:txBody>
      </p:sp>
      <p:sp>
        <p:nvSpPr>
          <p:cNvPr id="3" name="TextBox 2"/>
          <p:cNvSpPr txBox="1"/>
          <p:nvPr/>
        </p:nvSpPr>
        <p:spPr>
          <a:xfrm>
            <a:off x="828234" y="72822"/>
            <a:ext cx="8132215" cy="821089"/>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高斯随机变量的产生方法</a:t>
            </a:r>
          </a:p>
          <a:p>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884015693"/>
              </p:ext>
            </p:extLst>
          </p:nvPr>
        </p:nvGraphicFramePr>
        <p:xfrm>
          <a:off x="828234" y="3242746"/>
          <a:ext cx="1588056" cy="893614"/>
        </p:xfrm>
        <a:graphic>
          <a:graphicData uri="http://schemas.openxmlformats.org/presentationml/2006/ole">
            <mc:AlternateContent xmlns:mc="http://schemas.openxmlformats.org/markup-compatibility/2006">
              <mc:Choice xmlns:v="urn:schemas-microsoft-com:vml" Requires="v">
                <p:oleObj r:id="rId3" imgW="1066800" imgH="596900" progId="Equation.3">
                  <p:embed/>
                </p:oleObj>
              </mc:Choice>
              <mc:Fallback>
                <p:oleObj r:id="rId3" imgW="1066800" imgH="596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234" y="3242746"/>
                        <a:ext cx="1588056" cy="893614"/>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735913893"/>
              </p:ext>
            </p:extLst>
          </p:nvPr>
        </p:nvGraphicFramePr>
        <p:xfrm>
          <a:off x="2843808" y="3242746"/>
          <a:ext cx="1303676" cy="902135"/>
        </p:xfrm>
        <a:graphic>
          <a:graphicData uri="http://schemas.openxmlformats.org/presentationml/2006/ole">
            <mc:AlternateContent xmlns:mc="http://schemas.openxmlformats.org/markup-compatibility/2006">
              <mc:Choice xmlns:v="urn:schemas-microsoft-com:vml" Requires="v">
                <p:oleObj r:id="rId5" imgW="863225" imgH="596641" progId="Equation.3">
                  <p:embed/>
                </p:oleObj>
              </mc:Choice>
              <mc:Fallback>
                <p:oleObj r:id="rId5" imgW="863225" imgH="596641"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808" y="3242746"/>
                        <a:ext cx="1303676" cy="902135"/>
                      </a:xfrm>
                      <a:prstGeom prst="rect">
                        <a:avLst/>
                      </a:prstGeom>
                      <a:noFill/>
                      <a:ln>
                        <a:noFill/>
                      </a:ln>
                    </p:spPr>
                  </p:pic>
                </p:oleObj>
              </mc:Fallback>
            </mc:AlternateContent>
          </a:graphicData>
        </a:graphic>
      </p:graphicFrame>
      <p:sp>
        <p:nvSpPr>
          <p:cNvPr id="8" name="矩形 7"/>
          <p:cNvSpPr/>
          <p:nvPr/>
        </p:nvSpPr>
        <p:spPr>
          <a:xfrm>
            <a:off x="5292078" y="1203598"/>
            <a:ext cx="3600401" cy="3323987"/>
          </a:xfrm>
          <a:prstGeom prst="rect">
            <a:avLst/>
          </a:prstGeom>
        </p:spPr>
        <p:txBody>
          <a:bodyPr wrap="square">
            <a:spAutoFit/>
          </a:bodyPr>
          <a:lstStyle/>
          <a:p>
            <a:pPr>
              <a:lnSpc>
                <a:spcPct val="150000"/>
              </a:lnSpc>
            </a:pPr>
            <a:r>
              <a:rPr lang="zh-CN" altLang="en-US" sz="2000" kern="0" dirty="0">
                <a:solidFill>
                  <a:srgbClr val="205867"/>
                </a:solidFill>
                <a:latin typeface="微软雅黑"/>
                <a:ea typeface="微软雅黑"/>
              </a:rPr>
              <a:t>根据</a:t>
            </a:r>
            <a:r>
              <a:rPr lang="en-US" altLang="zh-CN" sz="2000" kern="0" dirty="0">
                <a:solidFill>
                  <a:srgbClr val="205867"/>
                </a:solidFill>
                <a:latin typeface="微软雅黑"/>
                <a:ea typeface="微软雅黑"/>
              </a:rPr>
              <a:t>X</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Y</a:t>
            </a:r>
            <a:r>
              <a:rPr lang="zh-CN" altLang="en-US" sz="2000" kern="0" dirty="0">
                <a:solidFill>
                  <a:srgbClr val="205867"/>
                </a:solidFill>
                <a:latin typeface="微软雅黑"/>
                <a:ea typeface="微软雅黑"/>
              </a:rPr>
              <a:t>与它们之间的变换关系，可得</a:t>
            </a:r>
          </a:p>
          <a:p>
            <a:pPr>
              <a:lnSpc>
                <a:spcPct val="150000"/>
              </a:lnSpc>
            </a:pPr>
            <a:endParaRPr lang="en-US" altLang="zh-CN" sz="2000" kern="0" dirty="0">
              <a:solidFill>
                <a:srgbClr val="205867"/>
              </a:solidFill>
              <a:latin typeface="微软雅黑"/>
              <a:ea typeface="微软雅黑"/>
            </a:endParaRPr>
          </a:p>
          <a:p>
            <a:pPr>
              <a:lnSpc>
                <a:spcPct val="150000"/>
              </a:lnSpc>
            </a:pPr>
            <a:endParaRPr lang="zh-CN" altLang="en-US" sz="2000" kern="0" dirty="0">
              <a:solidFill>
                <a:srgbClr val="205867"/>
              </a:solidFill>
              <a:latin typeface="微软雅黑"/>
              <a:ea typeface="微软雅黑"/>
            </a:endParaRPr>
          </a:p>
          <a:p>
            <a:pPr>
              <a:lnSpc>
                <a:spcPct val="150000"/>
              </a:lnSpc>
            </a:pPr>
            <a:r>
              <a:rPr lang="zh-CN" altLang="en-US" sz="2000" kern="0" dirty="0">
                <a:solidFill>
                  <a:srgbClr val="C00000"/>
                </a:solidFill>
                <a:latin typeface="微软雅黑"/>
                <a:ea typeface="微软雅黑"/>
              </a:rPr>
              <a:t>需要注意：</a:t>
            </a:r>
            <a:r>
              <a:rPr lang="en-US" altLang="zh-CN" sz="2000" kern="0" dirty="0">
                <a:solidFill>
                  <a:srgbClr val="205867"/>
                </a:solidFill>
                <a:latin typeface="微软雅黑"/>
                <a:ea typeface="微软雅黑"/>
              </a:rPr>
              <a:t>X</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Y</a:t>
            </a:r>
            <a:r>
              <a:rPr lang="zh-CN" altLang="en-US" sz="2000" kern="0" dirty="0">
                <a:solidFill>
                  <a:srgbClr val="205867"/>
                </a:solidFill>
                <a:latin typeface="微软雅黑"/>
                <a:ea typeface="微软雅黑"/>
              </a:rPr>
              <a:t>是相互独立的高斯随机过程。</a:t>
            </a: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C00000"/>
                </a:solidFill>
                <a:latin typeface="微软雅黑"/>
                <a:ea typeface="微软雅黑"/>
              </a:rPr>
              <a:t>（仿真作业：</a:t>
            </a:r>
            <a:r>
              <a:rPr lang="en-US" altLang="zh-CN" sz="2000" kern="0" dirty="0">
                <a:solidFill>
                  <a:srgbClr val="C00000"/>
                </a:solidFill>
                <a:latin typeface="微软雅黑"/>
                <a:ea typeface="微软雅黑"/>
              </a:rPr>
              <a:t>3-8</a:t>
            </a:r>
            <a:r>
              <a:rPr lang="zh-CN" altLang="en-US" sz="2000" kern="0" dirty="0">
                <a:solidFill>
                  <a:srgbClr val="C00000"/>
                </a:solidFill>
                <a:latin typeface="微软雅黑"/>
                <a:ea typeface="微软雅黑"/>
              </a:rPr>
              <a:t>）</a:t>
            </a:r>
            <a:endParaRPr lang="zh-CN" altLang="en-US" sz="2000" kern="0" dirty="0">
              <a:solidFill>
                <a:srgbClr val="205867"/>
              </a:solidFill>
              <a:latin typeface="微软雅黑"/>
              <a:ea typeface="微软雅黑"/>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380318693"/>
              </p:ext>
            </p:extLst>
          </p:nvPr>
        </p:nvGraphicFramePr>
        <p:xfrm>
          <a:off x="5796134" y="2143991"/>
          <a:ext cx="2592288" cy="935758"/>
        </p:xfrm>
        <a:graphic>
          <a:graphicData uri="http://schemas.openxmlformats.org/presentationml/2006/ole">
            <mc:AlternateContent xmlns:mc="http://schemas.openxmlformats.org/markup-compatibility/2006">
              <mc:Choice xmlns:v="urn:schemas-microsoft-com:vml" Requires="v">
                <p:oleObj r:id="rId7" imgW="1714500" imgH="622300" progId="Equation.3">
                  <p:embed/>
                </p:oleObj>
              </mc:Choice>
              <mc:Fallback>
                <p:oleObj r:id="rId7" imgW="1714500" imgH="622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6134" y="2143991"/>
                        <a:ext cx="2592288" cy="93575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44244731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2758156"/>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3334221"/>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910285"/>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2182098"/>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独立随机序列的产生 </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相关随机序列的产生 </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随机数产生器的测试 </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随机数产生 </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）随机变量的产生</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2334245"/>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8" y="1606034"/>
            <a:ext cx="406093" cy="461665"/>
            <a:chOff x="5667375" y="791156"/>
            <a:chExt cx="594672"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要求与特点</a:t>
            </a:r>
          </a:p>
        </p:txBody>
      </p:sp>
    </p:spTree>
    <p:extLst>
      <p:ext uri="{BB962C8B-B14F-4D97-AF65-F5344CB8AC3E}">
        <p14:creationId xmlns:p14="http://schemas.microsoft.com/office/powerpoint/2010/main" val="11910371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7" y="769453"/>
            <a:ext cx="8136907" cy="2154436"/>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solidFill>
                  <a:srgbClr val="205867"/>
                </a:solidFill>
                <a:latin typeface="微软雅黑"/>
                <a:ea typeface="微软雅黑"/>
              </a:rPr>
              <a:t>理想白噪声的功率谱密度和相关函数为： </a:t>
            </a:r>
            <a:endParaRPr lang="en-US" altLang="zh-CN" sz="2000" kern="0" dirty="0">
              <a:solidFill>
                <a:srgbClr val="205867"/>
              </a:solidFill>
              <a:latin typeface="微软雅黑"/>
              <a:ea typeface="微软雅黑"/>
            </a:endParaRPr>
          </a:p>
          <a:p>
            <a:pPr>
              <a:lnSpc>
                <a:spcPct val="250000"/>
              </a:lnSpc>
            </a:pPr>
            <a:endParaRPr lang="en-US" altLang="zh-CN" sz="2000" kern="0" dirty="0">
              <a:solidFill>
                <a:srgbClr val="205867"/>
              </a:solidFill>
              <a:latin typeface="微软雅黑"/>
              <a:ea typeface="微软雅黑"/>
            </a:endParaRPr>
          </a:p>
          <a:p>
            <a:pPr>
              <a:lnSpc>
                <a:spcPct val="140000"/>
              </a:lnSpc>
            </a:pPr>
            <a:r>
              <a:rPr lang="zh-CN" altLang="en-US" sz="2000" kern="0" dirty="0">
                <a:solidFill>
                  <a:srgbClr val="205867"/>
                </a:solidFill>
                <a:latin typeface="微软雅黑"/>
                <a:ea typeface="微软雅黑"/>
              </a:rPr>
              <a:t>    仿真时采用的是带宽有限的高斯白噪声，其功率谱密度和相关函数为</a:t>
            </a:r>
            <a:endParaRPr lang="en-US" altLang="zh-CN" sz="2000" kern="0" dirty="0">
              <a:solidFill>
                <a:srgbClr val="205867"/>
              </a:solidFill>
              <a:latin typeface="微软雅黑"/>
              <a:ea typeface="微软雅黑"/>
            </a:endParaRPr>
          </a:p>
          <a:p>
            <a:pPr>
              <a:lnSpc>
                <a:spcPct val="140000"/>
              </a:lnSpc>
            </a:pPr>
            <a:endParaRPr lang="en-US" altLang="zh-CN" sz="2000" kern="0" dirty="0">
              <a:solidFill>
                <a:srgbClr val="205867"/>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随机变量的产生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独立随机序列的产生</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126282378"/>
              </p:ext>
            </p:extLst>
          </p:nvPr>
        </p:nvGraphicFramePr>
        <p:xfrm>
          <a:off x="1907704" y="1393998"/>
          <a:ext cx="2279104" cy="529680"/>
        </p:xfrm>
        <a:graphic>
          <a:graphicData uri="http://schemas.openxmlformats.org/presentationml/2006/ole">
            <mc:AlternateContent xmlns:mc="http://schemas.openxmlformats.org/markup-compatibility/2006">
              <mc:Choice xmlns:v="urn:schemas-microsoft-com:vml" Requires="v">
                <p:oleObj r:id="rId3" imgW="1473200" imgH="342900" progId="Equation.3">
                  <p:embed/>
                </p:oleObj>
              </mc:Choice>
              <mc:Fallback>
                <p:oleObj r:id="rId3" imgW="1473200" imgH="342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1393998"/>
                        <a:ext cx="2279104" cy="529680"/>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664635537"/>
              </p:ext>
            </p:extLst>
          </p:nvPr>
        </p:nvGraphicFramePr>
        <p:xfrm>
          <a:off x="4882443" y="1385386"/>
          <a:ext cx="2674640" cy="538292"/>
        </p:xfrm>
        <a:graphic>
          <a:graphicData uri="http://schemas.openxmlformats.org/presentationml/2006/ole">
            <mc:AlternateContent xmlns:mc="http://schemas.openxmlformats.org/markup-compatibility/2006">
              <mc:Choice xmlns:v="urn:schemas-microsoft-com:vml" Requires="v">
                <p:oleObj r:id="rId5" imgW="1752600" imgH="355600" progId="Equation.3">
                  <p:embed/>
                </p:oleObj>
              </mc:Choice>
              <mc:Fallback>
                <p:oleObj r:id="rId5" imgW="1752600" imgH="355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82443" y="1385386"/>
                        <a:ext cx="2674640" cy="538292"/>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983075228"/>
              </p:ext>
            </p:extLst>
          </p:nvPr>
        </p:nvGraphicFramePr>
        <p:xfrm>
          <a:off x="1837928" y="2593691"/>
          <a:ext cx="2348880" cy="698139"/>
        </p:xfrm>
        <a:graphic>
          <a:graphicData uri="http://schemas.openxmlformats.org/presentationml/2006/ole">
            <mc:AlternateContent xmlns:mc="http://schemas.openxmlformats.org/markup-compatibility/2006">
              <mc:Choice xmlns:v="urn:schemas-microsoft-com:vml" Requires="v">
                <p:oleObj r:id="rId7" imgW="1409700" imgH="419100" progId="Equation.3">
                  <p:embed/>
                </p:oleObj>
              </mc:Choice>
              <mc:Fallback>
                <p:oleObj r:id="rId7" imgW="14097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7928" y="2593691"/>
                        <a:ext cx="2348880" cy="698139"/>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286998985"/>
              </p:ext>
            </p:extLst>
          </p:nvPr>
        </p:nvGraphicFramePr>
        <p:xfrm>
          <a:off x="4744267" y="2571750"/>
          <a:ext cx="3525838" cy="619125"/>
        </p:xfrm>
        <a:graphic>
          <a:graphicData uri="http://schemas.openxmlformats.org/presentationml/2006/ole">
            <mc:AlternateContent xmlns:mc="http://schemas.openxmlformats.org/markup-compatibility/2006">
              <mc:Choice xmlns:v="urn:schemas-microsoft-com:vml" Requires="v">
                <p:oleObj name="公式" r:id="rId9" imgW="2082600" imgH="368280" progId="Equation.3">
                  <p:embed/>
                </p:oleObj>
              </mc:Choice>
              <mc:Fallback>
                <p:oleObj name="公式" r:id="rId9" imgW="2082600" imgH="368280" progId="Equation.3">
                  <p:embed/>
                  <p:pic>
                    <p:nvPicPr>
                      <p:cNvPr id="0" name=""/>
                      <p:cNvPicPr>
                        <a:picLocks noChangeAspect="1" noChangeArrowheads="1"/>
                      </p:cNvPicPr>
                      <p:nvPr/>
                    </p:nvPicPr>
                    <p:blipFill>
                      <a:blip r:embed="rId10"/>
                      <a:srcRect/>
                      <a:stretch>
                        <a:fillRect/>
                      </a:stretch>
                    </p:blipFill>
                    <p:spPr bwMode="auto">
                      <a:xfrm>
                        <a:off x="4744267" y="2571750"/>
                        <a:ext cx="3525838" cy="619125"/>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44387833"/>
              </p:ext>
            </p:extLst>
          </p:nvPr>
        </p:nvGraphicFramePr>
        <p:xfrm>
          <a:off x="2411760" y="3363838"/>
          <a:ext cx="4198937" cy="1392238"/>
        </p:xfrm>
        <a:graphic>
          <a:graphicData uri="http://schemas.openxmlformats.org/presentationml/2006/ole">
            <mc:AlternateContent xmlns:mc="http://schemas.openxmlformats.org/markup-compatibility/2006">
              <mc:Choice xmlns:v="urn:schemas-microsoft-com:vml" Requires="v">
                <p:oleObj name="Visio" r:id="rId11" imgW="3189542" imgH="1058990" progId="Visio.Drawing.11">
                  <p:embed/>
                </p:oleObj>
              </mc:Choice>
              <mc:Fallback>
                <p:oleObj name="Visio" r:id="rId11" imgW="3189542" imgH="1058990"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1760" y="3363838"/>
                        <a:ext cx="4198937" cy="139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7974084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7" y="769453"/>
            <a:ext cx="8136907" cy="240065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分析：</a:t>
            </a:r>
            <a:r>
              <a:rPr lang="zh-CN" altLang="en-US" sz="2000" kern="0" dirty="0">
                <a:latin typeface="微软雅黑"/>
                <a:ea typeface="微软雅黑"/>
              </a:rPr>
              <a:t>在            相关函数出现零点，也就是说</a:t>
            </a:r>
            <a:r>
              <a:rPr lang="zh-CN" altLang="en-US" sz="2000" kern="0" dirty="0">
                <a:solidFill>
                  <a:srgbClr val="205867"/>
                </a:solidFill>
                <a:latin typeface="微软雅黑"/>
                <a:ea typeface="微软雅黑"/>
              </a:rPr>
              <a:t>不相关。</a:t>
            </a: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思路：</a:t>
            </a:r>
            <a:r>
              <a:rPr lang="zh-CN" altLang="en-US" sz="2000" kern="0" dirty="0">
                <a:latin typeface="微软雅黑"/>
                <a:ea typeface="微软雅黑"/>
              </a:rPr>
              <a:t>白噪声↔带限白噪声↔不相关点             ↔  对高斯噪声采样 </a:t>
            </a:r>
            <a:endParaRPr lang="en-US" altLang="zh-CN" sz="2000" kern="0" dirty="0">
              <a:latin typeface="微软雅黑"/>
              <a:ea typeface="微软雅黑"/>
            </a:endParaRPr>
          </a:p>
          <a:p>
            <a:pPr>
              <a:lnSpc>
                <a:spcPct val="150000"/>
              </a:lnSpc>
            </a:pPr>
            <a:r>
              <a:rPr lang="zh-CN" altLang="en-US" sz="2000" kern="0" dirty="0">
                <a:latin typeface="微软雅黑"/>
                <a:ea typeface="微软雅黑"/>
              </a:rPr>
              <a:t>↔ 利用独立高斯噪声仿真。</a:t>
            </a:r>
            <a:endParaRPr lang="en-US" altLang="zh-CN" sz="2000" kern="0" dirty="0">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对应序列的方差</a:t>
            </a: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zh-CN" altLang="en-US" sz="2000" kern="0" dirty="0">
              <a:solidFill>
                <a:srgbClr val="C00000"/>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高斯白噪声序列</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429303090"/>
              </p:ext>
            </p:extLst>
          </p:nvPr>
        </p:nvGraphicFramePr>
        <p:xfrm>
          <a:off x="2239663" y="915566"/>
          <a:ext cx="821903" cy="400957"/>
        </p:xfrm>
        <a:graphic>
          <a:graphicData uri="http://schemas.openxmlformats.org/presentationml/2006/ole">
            <mc:AlternateContent xmlns:mc="http://schemas.openxmlformats.org/markup-compatibility/2006">
              <mc:Choice xmlns:v="urn:schemas-microsoft-com:vml" Requires="v">
                <p:oleObj r:id="rId3" imgW="393529" imgH="190417" progId="Equation.3">
                  <p:embed/>
                </p:oleObj>
              </mc:Choice>
              <mc:Fallback>
                <p:oleObj r:id="rId3" imgW="393529"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9663" y="915566"/>
                        <a:ext cx="821903" cy="400957"/>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71254214"/>
              </p:ext>
            </p:extLst>
          </p:nvPr>
        </p:nvGraphicFramePr>
        <p:xfrm>
          <a:off x="5508104" y="1347614"/>
          <a:ext cx="801588" cy="391046"/>
        </p:xfrm>
        <a:graphic>
          <a:graphicData uri="http://schemas.openxmlformats.org/presentationml/2006/ole">
            <mc:AlternateContent xmlns:mc="http://schemas.openxmlformats.org/markup-compatibility/2006">
              <mc:Choice xmlns:v="urn:schemas-microsoft-com:vml" Requires="v">
                <p:oleObj r:id="rId5" imgW="393529" imgH="190417" progId="Equation.3">
                  <p:embed/>
                </p:oleObj>
              </mc:Choice>
              <mc:Fallback>
                <p:oleObj r:id="rId5" imgW="393529"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1347614"/>
                        <a:ext cx="801588" cy="391046"/>
                      </a:xfrm>
                      <a:prstGeom prst="rect">
                        <a:avLst/>
                      </a:prstGeom>
                      <a:noFill/>
                      <a:ln>
                        <a:noFill/>
                      </a:ln>
                    </p:spPr>
                  </p:pic>
                </p:oleObj>
              </mc:Fallback>
            </mc:AlternateContent>
          </a:graphicData>
        </a:graphic>
      </p:graphicFrame>
      <p:sp>
        <p:nvSpPr>
          <p:cNvPr id="12" name="Rectangle 14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4005706723"/>
              </p:ext>
            </p:extLst>
          </p:nvPr>
        </p:nvGraphicFramePr>
        <p:xfrm>
          <a:off x="3275856" y="2139702"/>
          <a:ext cx="1053842" cy="608636"/>
        </p:xfrm>
        <a:graphic>
          <a:graphicData uri="http://schemas.openxmlformats.org/presentationml/2006/ole">
            <mc:AlternateContent xmlns:mc="http://schemas.openxmlformats.org/markup-compatibility/2006">
              <mc:Choice xmlns:v="urn:schemas-microsoft-com:vml" Requires="v">
                <p:oleObj name="Equation" r:id="rId6" imgW="596900" imgH="342900" progId="Equation.DSMT4">
                  <p:embed/>
                </p:oleObj>
              </mc:Choice>
              <mc:Fallback>
                <p:oleObj name="Equation" r:id="rId6" imgW="596900" imgH="342900" progId="Equation.DSMT4">
                  <p:embed/>
                  <p:pic>
                    <p:nvPicPr>
                      <p:cNvPr id="0" name="Object 1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5856" y="2139702"/>
                        <a:ext cx="1053842" cy="608636"/>
                      </a:xfrm>
                      <a:prstGeom prst="rect">
                        <a:avLst/>
                      </a:prstGeom>
                      <a:noFill/>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87879479"/>
              </p:ext>
            </p:extLst>
          </p:nvPr>
        </p:nvGraphicFramePr>
        <p:xfrm>
          <a:off x="2404317" y="3003798"/>
          <a:ext cx="4198937" cy="1392237"/>
        </p:xfrm>
        <a:graphic>
          <a:graphicData uri="http://schemas.openxmlformats.org/presentationml/2006/ole">
            <mc:AlternateContent xmlns:mc="http://schemas.openxmlformats.org/markup-compatibility/2006">
              <mc:Choice xmlns:v="urn:schemas-microsoft-com:vml" Requires="v">
                <p:oleObj name="Visio" r:id="rId8" imgW="3189542" imgH="1058990" progId="Visio.Drawing.11">
                  <p:embed/>
                </p:oleObj>
              </mc:Choice>
              <mc:Fallback>
                <p:oleObj name="Visio" r:id="rId8" imgW="3189542" imgH="1058990" progId="Visio.Drawing.11">
                  <p:embed/>
                  <p:pic>
                    <p:nvPicPr>
                      <p:cNvPr id="0" name="对象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04317" y="3003798"/>
                        <a:ext cx="4198937"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8470078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3960442" cy="3939540"/>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基本序列描述</a:t>
            </a:r>
            <a:endParaRPr lang="en-US" altLang="zh-CN" sz="2000" kern="0" dirty="0">
              <a:solidFill>
                <a:srgbClr val="C00000"/>
              </a:solidFill>
              <a:latin typeface="微软雅黑"/>
              <a:ea typeface="微软雅黑"/>
            </a:endParaRPr>
          </a:p>
          <a:p>
            <a:pPr>
              <a:lnSpc>
                <a:spcPct val="150000"/>
              </a:lnSpc>
            </a:pP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二元随机序列                         </a:t>
            </a:r>
            <a:endParaRPr lang="en-US" altLang="zh-CN" sz="2000" kern="0" dirty="0">
              <a:solidFill>
                <a:srgbClr val="205867"/>
              </a:solidFill>
              <a:latin typeface="微软雅黑"/>
              <a:ea typeface="微软雅黑"/>
            </a:endParaRPr>
          </a:p>
          <a:p>
            <a:pPr>
              <a:lnSpc>
                <a:spcPct val="200000"/>
              </a:lnSpc>
            </a:pPr>
            <a:r>
              <a:rPr lang="en-US" altLang="zh-CN" sz="2000" kern="0" dirty="0">
                <a:solidFill>
                  <a:srgbClr val="205867"/>
                </a:solidFill>
                <a:latin typeface="微软雅黑"/>
                <a:ea typeface="微软雅黑"/>
              </a:rPr>
              <a:t>      </a:t>
            </a:r>
          </a:p>
          <a:p>
            <a:pPr>
              <a:lnSpc>
                <a:spcPct val="150000"/>
              </a:lnSpc>
            </a:pPr>
            <a:r>
              <a:rPr lang="en-US" altLang="zh-CN" sz="2000" kern="0" dirty="0">
                <a:solidFill>
                  <a:srgbClr val="205867"/>
                </a:solidFill>
                <a:latin typeface="微软雅黑"/>
                <a:ea typeface="微软雅黑"/>
              </a:rPr>
              <a:t>      </a:t>
            </a:r>
            <a:r>
              <a:rPr lang="zh-CN" altLang="en-US" sz="2000" kern="0" dirty="0">
                <a:solidFill>
                  <a:srgbClr val="205867"/>
                </a:solidFill>
                <a:latin typeface="微软雅黑"/>
                <a:ea typeface="微软雅黑"/>
              </a:rPr>
              <a:t>随机变量</a:t>
            </a:r>
            <a:r>
              <a:rPr lang="en-US" altLang="zh-CN" sz="2000" kern="0" dirty="0">
                <a:solidFill>
                  <a:srgbClr val="205867"/>
                </a:solidFill>
                <a:latin typeface="微软雅黑"/>
                <a:ea typeface="微软雅黑"/>
              </a:rPr>
              <a:t>U(k)</a:t>
            </a:r>
            <a:r>
              <a:rPr lang="zh-CN" altLang="en-US" sz="2000" kern="0" dirty="0">
                <a:solidFill>
                  <a:srgbClr val="205867"/>
                </a:solidFill>
                <a:latin typeface="微软雅黑"/>
                <a:ea typeface="微软雅黑"/>
              </a:rPr>
              <a:t>在</a:t>
            </a:r>
            <a:r>
              <a:rPr lang="en-US" altLang="zh-CN" sz="2000" kern="0" dirty="0">
                <a:solidFill>
                  <a:srgbClr val="205867"/>
                </a:solidFill>
                <a:latin typeface="微软雅黑"/>
                <a:ea typeface="微软雅黑"/>
              </a:rPr>
              <a:t>[0</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区间内均匀分布。 </a:t>
            </a:r>
          </a:p>
          <a:p>
            <a:pPr>
              <a:lnSpc>
                <a:spcPct val="150000"/>
              </a:lnSpc>
            </a:pP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2.</a:t>
            </a:r>
            <a:r>
              <a:rPr lang="zh-CN" altLang="en-US" sz="2000" kern="0" dirty="0">
                <a:solidFill>
                  <a:srgbClr val="205867"/>
                </a:solidFill>
                <a:latin typeface="微软雅黑"/>
                <a:ea typeface="微软雅黑"/>
              </a:rPr>
              <a:t>确定序列</a:t>
            </a:r>
          </a:p>
          <a:p>
            <a:pPr>
              <a:lnSpc>
                <a:spcPct val="150000"/>
              </a:lnSpc>
            </a:pPr>
            <a:r>
              <a:rPr lang="zh-CN" altLang="en-US" sz="2000" kern="0" dirty="0">
                <a:solidFill>
                  <a:srgbClr val="205867"/>
                </a:solidFill>
                <a:latin typeface="微软雅黑"/>
                <a:ea typeface="微软雅黑"/>
              </a:rPr>
              <a:t>      </a:t>
            </a:r>
            <a:r>
              <a:rPr lang="en-US" altLang="zh-CN" sz="2000" kern="0" dirty="0">
                <a:solidFill>
                  <a:srgbClr val="C00000"/>
                </a:solidFill>
                <a:latin typeface="微软雅黑"/>
                <a:ea typeface="微软雅黑"/>
              </a:rPr>
              <a:t>3.</a:t>
            </a:r>
            <a:r>
              <a:rPr lang="zh-CN" altLang="en-US" sz="2000" kern="0" dirty="0">
                <a:solidFill>
                  <a:srgbClr val="C00000"/>
                </a:solidFill>
                <a:latin typeface="微软雅黑"/>
                <a:ea typeface="微软雅黑"/>
              </a:rPr>
              <a:t>伪随机序列，伪噪声</a:t>
            </a:r>
            <a:r>
              <a:rPr lang="en-US" altLang="zh-CN" sz="2000" kern="0" dirty="0">
                <a:solidFill>
                  <a:srgbClr val="C00000"/>
                </a:solidFill>
                <a:latin typeface="微软雅黑"/>
                <a:ea typeface="微软雅黑"/>
              </a:rPr>
              <a:t>(PN)</a:t>
            </a:r>
            <a:r>
              <a:rPr lang="zh-CN" altLang="en-US" sz="2000" kern="0" dirty="0">
                <a:solidFill>
                  <a:srgbClr val="C00000"/>
                </a:solidFill>
                <a:latin typeface="微软雅黑"/>
                <a:ea typeface="微软雅黑"/>
              </a:rPr>
              <a:t>码。</a:t>
            </a:r>
            <a:r>
              <a:rPr lang="en-US" altLang="zh-CN" sz="2000" kern="0" dirty="0">
                <a:solidFill>
                  <a:srgbClr val="C00000"/>
                </a:solidFill>
                <a:latin typeface="微软雅黑"/>
                <a:ea typeface="微软雅黑"/>
              </a:rPr>
              <a:t>(</a:t>
            </a:r>
            <a:r>
              <a:rPr lang="zh-CN" altLang="en-US" sz="2000" kern="0" dirty="0">
                <a:solidFill>
                  <a:srgbClr val="C00000"/>
                </a:solidFill>
                <a:latin typeface="微软雅黑"/>
                <a:ea typeface="微软雅黑"/>
              </a:rPr>
              <a:t>序列的可控性</a:t>
            </a:r>
            <a:r>
              <a:rPr lang="en-US" altLang="zh-CN" sz="2000" kern="0" dirty="0">
                <a:solidFill>
                  <a:srgbClr val="C00000"/>
                </a:solidFill>
                <a:latin typeface="微软雅黑"/>
                <a:ea typeface="微软雅黑"/>
              </a:rPr>
              <a:t>)</a:t>
            </a: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二进制伪随机序列 </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426510120"/>
              </p:ext>
            </p:extLst>
          </p:nvPr>
        </p:nvGraphicFramePr>
        <p:xfrm>
          <a:off x="1475656" y="1707654"/>
          <a:ext cx="2020288" cy="720080"/>
        </p:xfrm>
        <a:graphic>
          <a:graphicData uri="http://schemas.openxmlformats.org/presentationml/2006/ole">
            <mc:AlternateContent xmlns:mc="http://schemas.openxmlformats.org/markup-compatibility/2006">
              <mc:Choice xmlns:v="urn:schemas-microsoft-com:vml" Requires="v">
                <p:oleObj r:id="rId3" imgW="1091726" imgH="393529" progId="Equation.3">
                  <p:embed/>
                </p:oleObj>
              </mc:Choice>
              <mc:Fallback>
                <p:oleObj r:id="rId3" imgW="1091726" imgH="39352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1707654"/>
                        <a:ext cx="2020288" cy="720080"/>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330190647"/>
              </p:ext>
            </p:extLst>
          </p:nvPr>
        </p:nvGraphicFramePr>
        <p:xfrm>
          <a:off x="4894341" y="2907649"/>
          <a:ext cx="3975720" cy="929877"/>
        </p:xfrm>
        <a:graphic>
          <a:graphicData uri="http://schemas.openxmlformats.org/presentationml/2006/ole">
            <mc:AlternateContent xmlns:mc="http://schemas.openxmlformats.org/markup-compatibility/2006">
              <mc:Choice xmlns:v="urn:schemas-microsoft-com:vml" Requires="v">
                <p:oleObj r:id="rId5" imgW="2518023" imgH="587285" progId="Visio.Drawing.11">
                  <p:embed/>
                </p:oleObj>
              </mc:Choice>
              <mc:Fallback>
                <p:oleObj r:id="rId5" imgW="2518023" imgH="587285"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4341" y="2907649"/>
                        <a:ext cx="3975720" cy="929877"/>
                      </a:xfrm>
                      <a:prstGeom prst="rect">
                        <a:avLst/>
                      </a:prstGeom>
                      <a:noFill/>
                      <a:ln>
                        <a:noFill/>
                      </a:ln>
                    </p:spPr>
                  </p:pic>
                </p:oleObj>
              </mc:Fallback>
            </mc:AlternateContent>
          </a:graphicData>
        </a:graphic>
      </p:graphicFrame>
      <p:sp>
        <p:nvSpPr>
          <p:cNvPr id="7" name="矩形 6"/>
          <p:cNvSpPr/>
          <p:nvPr/>
        </p:nvSpPr>
        <p:spPr>
          <a:xfrm>
            <a:off x="4716016" y="787801"/>
            <a:ext cx="4282784" cy="2800767"/>
          </a:xfrm>
          <a:prstGeom prst="rect">
            <a:avLst/>
          </a:prstGeom>
        </p:spPr>
        <p:txBody>
          <a:bodyPr wrap="square">
            <a:spAutoFit/>
          </a:bodyPr>
          <a:lstStyle/>
          <a:p>
            <a:pPr marL="450850" indent="-450850">
              <a:lnSpc>
                <a:spcPct val="150000"/>
              </a:lnSpc>
              <a:buFont typeface="Wingdings" pitchFamily="2" charset="2"/>
              <a:buChar char="p"/>
            </a:pPr>
            <a:r>
              <a:rPr lang="en-US" altLang="zh-CN" sz="2000" kern="0" dirty="0">
                <a:solidFill>
                  <a:srgbClr val="C00000"/>
                </a:solidFill>
                <a:latin typeface="微软雅黑"/>
                <a:ea typeface="微软雅黑"/>
              </a:rPr>
              <a:t>m</a:t>
            </a:r>
            <a:r>
              <a:rPr lang="zh-CN" altLang="en-US" sz="2000" kern="0" dirty="0">
                <a:solidFill>
                  <a:srgbClr val="C00000"/>
                </a:solidFill>
                <a:latin typeface="微软雅黑"/>
                <a:ea typeface="微软雅黑"/>
              </a:rPr>
              <a:t>序列的产生 （注意研究思路）</a:t>
            </a:r>
            <a:r>
              <a:rPr lang="zh-CN" altLang="en-US" sz="2000" kern="0" dirty="0">
                <a:latin typeface="微软雅黑"/>
                <a:ea typeface="微软雅黑"/>
              </a:rPr>
              <a:t>需求分析：用简单的办法实现</a:t>
            </a:r>
          </a:p>
          <a:p>
            <a:pPr>
              <a:lnSpc>
                <a:spcPct val="150000"/>
              </a:lnSpc>
            </a:pPr>
            <a:r>
              <a:rPr lang="zh-CN" altLang="en-US" sz="2000" kern="0" dirty="0">
                <a:latin typeface="微软雅黑"/>
                <a:ea typeface="微软雅黑"/>
              </a:rPr>
              <a:t>      定义：由带线性反馈的移位寄存器产生的周期最长的一种序列。</a:t>
            </a:r>
          </a:p>
          <a:p>
            <a:pPr>
              <a:lnSpc>
                <a:spcPct val="140000"/>
              </a:lnSpc>
            </a:pPr>
            <a:endParaRPr lang="en-US" altLang="zh-CN" sz="2000" kern="0" dirty="0">
              <a:latin typeface="微软雅黑"/>
              <a:ea typeface="微软雅黑"/>
            </a:endParaRPr>
          </a:p>
          <a:p>
            <a:pPr>
              <a:lnSpc>
                <a:spcPct val="140000"/>
              </a:lnSpc>
            </a:pPr>
            <a:r>
              <a:rPr lang="en-US" altLang="zh-CN" sz="2000" kern="0" dirty="0">
                <a:latin typeface="微软雅黑"/>
                <a:ea typeface="微软雅黑"/>
              </a:rPr>
              <a:t> </a:t>
            </a:r>
          </a:p>
        </p:txBody>
      </p:sp>
    </p:spTree>
    <p:extLst>
      <p:ext uri="{BB962C8B-B14F-4D97-AF65-F5344CB8AC3E}">
        <p14:creationId xmlns:p14="http://schemas.microsoft.com/office/powerpoint/2010/main" val="196307734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二进制伪随机序列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60" y="771550"/>
            <a:ext cx="8136904" cy="1815882"/>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工作原理：</a:t>
            </a:r>
            <a:r>
              <a:rPr lang="zh-CN" altLang="en-US" sz="2000" kern="100" dirty="0">
                <a:latin typeface="Times New Roman" panose="02020603050405020304" pitchFamily="18" charset="0"/>
                <a:ea typeface="微软雅黑"/>
                <a:cs typeface="Times New Roman" panose="02020603050405020304" pitchFamily="18" charset="0"/>
              </a:rPr>
              <a:t>在</a:t>
            </a:r>
            <a:r>
              <a:rPr lang="zh-CN" altLang="zh-CN" sz="2000" kern="100" dirty="0">
                <a:latin typeface="+mn-ea"/>
                <a:ea typeface="+mn-ea"/>
                <a:cs typeface="Times New Roman"/>
              </a:rPr>
              <a:t>初始状态为</a:t>
            </a:r>
            <a:r>
              <a:rPr lang="zh-CN" altLang="en-US" sz="2000" kern="100" dirty="0">
                <a:latin typeface="+mn-ea"/>
                <a:ea typeface="+mn-ea"/>
                <a:cs typeface="Times New Roman"/>
              </a:rPr>
              <a:t>非</a:t>
            </a:r>
            <a:r>
              <a:rPr lang="zh-CN" altLang="zh-CN" sz="2000" kern="100" dirty="0">
                <a:latin typeface="+mn-ea"/>
                <a:ea typeface="+mn-ea"/>
                <a:cs typeface="Times New Roman"/>
              </a:rPr>
              <a:t>全“</a:t>
            </a:r>
            <a:r>
              <a:rPr lang="en-US" altLang="zh-CN" sz="2000" kern="100" dirty="0">
                <a:latin typeface="+mn-ea"/>
                <a:ea typeface="+mn-ea"/>
              </a:rPr>
              <a:t>0</a:t>
            </a:r>
            <a:r>
              <a:rPr lang="zh-CN" altLang="zh-CN" sz="2000" kern="100" dirty="0">
                <a:latin typeface="+mn-ea"/>
                <a:ea typeface="+mn-ea"/>
                <a:cs typeface="Times New Roman"/>
              </a:rPr>
              <a:t>”</a:t>
            </a:r>
            <a:r>
              <a:rPr lang="zh-CN" altLang="en-US" sz="2000" kern="100" dirty="0">
                <a:latin typeface="+mn-ea"/>
                <a:ea typeface="+mn-ea"/>
                <a:cs typeface="Times New Roman"/>
              </a:rPr>
              <a:t>的情况，以</a:t>
            </a:r>
            <a:r>
              <a:rPr lang="en-US" altLang="zh-CN" sz="2000" kern="100" dirty="0">
                <a:latin typeface="+mn-ea"/>
                <a:ea typeface="+mn-ea"/>
                <a:cs typeface="Times New Roman"/>
              </a:rPr>
              <a:t>4</a:t>
            </a:r>
            <a:r>
              <a:rPr lang="zh-CN" altLang="en-US" sz="2000" kern="100" dirty="0">
                <a:latin typeface="+mn-ea"/>
                <a:ea typeface="+mn-ea"/>
                <a:cs typeface="Times New Roman"/>
              </a:rPr>
              <a:t>级反馈移位寄存器进行描述。</a:t>
            </a:r>
            <a:endParaRPr lang="en-US" altLang="zh-CN" sz="2000" kern="100" dirty="0">
              <a:latin typeface="+mn-ea"/>
              <a:ea typeface="+mn-ea"/>
              <a:cs typeface="Times New Roman"/>
            </a:endParaRPr>
          </a:p>
          <a:p>
            <a:pPr marL="450850" indent="-450850">
              <a:lnSpc>
                <a:spcPct val="140000"/>
              </a:lnSpc>
              <a:buFont typeface="Wingdings" pitchFamily="2" charset="2"/>
              <a:buChar char="p"/>
            </a:pPr>
            <a:endParaRPr lang="en-US" altLang="zh-CN" sz="2000" kern="100" dirty="0">
              <a:solidFill>
                <a:srgbClr val="C00000"/>
              </a:solidFill>
              <a:latin typeface="+mn-ea"/>
              <a:ea typeface="+mn-ea"/>
              <a:cs typeface="Times New Roman"/>
            </a:endParaRPr>
          </a:p>
          <a:p>
            <a:pPr marL="450850" indent="-450850">
              <a:lnSpc>
                <a:spcPct val="140000"/>
              </a:lnSpc>
              <a:buFont typeface="Wingdings" pitchFamily="2" charset="2"/>
              <a:buChar char="p"/>
            </a:pPr>
            <a:endParaRPr lang="en-US" altLang="zh-CN" sz="2000" kern="100" dirty="0">
              <a:solidFill>
                <a:srgbClr val="C00000"/>
              </a:solidFill>
              <a:latin typeface="+mn-ea"/>
              <a:ea typeface="+mn-ea"/>
              <a:cs typeface="Times New Roman"/>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436300232"/>
              </p:ext>
            </p:extLst>
          </p:nvPr>
        </p:nvGraphicFramePr>
        <p:xfrm>
          <a:off x="2296658" y="1779662"/>
          <a:ext cx="4615943" cy="1080120"/>
        </p:xfrm>
        <a:graphic>
          <a:graphicData uri="http://schemas.openxmlformats.org/presentationml/2006/ole">
            <mc:AlternateContent xmlns:mc="http://schemas.openxmlformats.org/markup-compatibility/2006">
              <mc:Choice xmlns:v="urn:schemas-microsoft-com:vml" Requires="v">
                <p:oleObj r:id="rId3" imgW="2518023" imgH="587285" progId="Visio.Drawing.11">
                  <p:embed/>
                </p:oleObj>
              </mc:Choice>
              <mc:Fallback>
                <p:oleObj r:id="rId3" imgW="2518023" imgH="587285"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6658" y="1779662"/>
                        <a:ext cx="4615943" cy="1080120"/>
                      </a:xfrm>
                      <a:prstGeom prst="rect">
                        <a:avLst/>
                      </a:prstGeom>
                      <a:noFill/>
                      <a:ln>
                        <a:noFill/>
                      </a:ln>
                    </p:spPr>
                  </p:pic>
                </p:oleObj>
              </mc:Fallback>
            </mc:AlternateContent>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358675851"/>
              </p:ext>
            </p:extLst>
          </p:nvPr>
        </p:nvGraphicFramePr>
        <p:xfrm>
          <a:off x="1259632" y="3219822"/>
          <a:ext cx="6336713" cy="1224135"/>
        </p:xfrm>
        <a:graphic>
          <a:graphicData uri="http://schemas.openxmlformats.org/drawingml/2006/table">
            <a:tbl>
              <a:tblPr/>
              <a:tblGrid>
                <a:gridCol w="618390">
                  <a:extLst>
                    <a:ext uri="{9D8B030D-6E8A-4147-A177-3AD203B41FA5}">
                      <a16:colId xmlns:a16="http://schemas.microsoft.com/office/drawing/2014/main" val="20000"/>
                    </a:ext>
                  </a:extLst>
                </a:gridCol>
                <a:gridCol w="341262">
                  <a:extLst>
                    <a:ext uri="{9D8B030D-6E8A-4147-A177-3AD203B41FA5}">
                      <a16:colId xmlns:a16="http://schemas.microsoft.com/office/drawing/2014/main" val="20001"/>
                    </a:ext>
                  </a:extLst>
                </a:gridCol>
                <a:gridCol w="340471">
                  <a:extLst>
                    <a:ext uri="{9D8B030D-6E8A-4147-A177-3AD203B41FA5}">
                      <a16:colId xmlns:a16="http://schemas.microsoft.com/office/drawing/2014/main" val="20002"/>
                    </a:ext>
                  </a:extLst>
                </a:gridCol>
                <a:gridCol w="341262">
                  <a:extLst>
                    <a:ext uri="{9D8B030D-6E8A-4147-A177-3AD203B41FA5}">
                      <a16:colId xmlns:a16="http://schemas.microsoft.com/office/drawing/2014/main" val="20003"/>
                    </a:ext>
                  </a:extLst>
                </a:gridCol>
                <a:gridCol w="340471">
                  <a:extLst>
                    <a:ext uri="{9D8B030D-6E8A-4147-A177-3AD203B41FA5}">
                      <a16:colId xmlns:a16="http://schemas.microsoft.com/office/drawing/2014/main" val="20004"/>
                    </a:ext>
                  </a:extLst>
                </a:gridCol>
                <a:gridCol w="341262">
                  <a:extLst>
                    <a:ext uri="{9D8B030D-6E8A-4147-A177-3AD203B41FA5}">
                      <a16:colId xmlns:a16="http://schemas.microsoft.com/office/drawing/2014/main" val="20005"/>
                    </a:ext>
                  </a:extLst>
                </a:gridCol>
                <a:gridCol w="340471">
                  <a:extLst>
                    <a:ext uri="{9D8B030D-6E8A-4147-A177-3AD203B41FA5}">
                      <a16:colId xmlns:a16="http://schemas.microsoft.com/office/drawing/2014/main" val="20006"/>
                    </a:ext>
                  </a:extLst>
                </a:gridCol>
                <a:gridCol w="341262">
                  <a:extLst>
                    <a:ext uri="{9D8B030D-6E8A-4147-A177-3AD203B41FA5}">
                      <a16:colId xmlns:a16="http://schemas.microsoft.com/office/drawing/2014/main" val="20007"/>
                    </a:ext>
                  </a:extLst>
                </a:gridCol>
                <a:gridCol w="340471">
                  <a:extLst>
                    <a:ext uri="{9D8B030D-6E8A-4147-A177-3AD203B41FA5}">
                      <a16:colId xmlns:a16="http://schemas.microsoft.com/office/drawing/2014/main" val="20008"/>
                    </a:ext>
                  </a:extLst>
                </a:gridCol>
                <a:gridCol w="341262">
                  <a:extLst>
                    <a:ext uri="{9D8B030D-6E8A-4147-A177-3AD203B41FA5}">
                      <a16:colId xmlns:a16="http://schemas.microsoft.com/office/drawing/2014/main" val="20009"/>
                    </a:ext>
                  </a:extLst>
                </a:gridCol>
                <a:gridCol w="340471">
                  <a:extLst>
                    <a:ext uri="{9D8B030D-6E8A-4147-A177-3AD203B41FA5}">
                      <a16:colId xmlns:a16="http://schemas.microsoft.com/office/drawing/2014/main" val="20010"/>
                    </a:ext>
                  </a:extLst>
                </a:gridCol>
                <a:gridCol w="341262">
                  <a:extLst>
                    <a:ext uri="{9D8B030D-6E8A-4147-A177-3AD203B41FA5}">
                      <a16:colId xmlns:a16="http://schemas.microsoft.com/office/drawing/2014/main" val="20011"/>
                    </a:ext>
                  </a:extLst>
                </a:gridCol>
                <a:gridCol w="340471">
                  <a:extLst>
                    <a:ext uri="{9D8B030D-6E8A-4147-A177-3AD203B41FA5}">
                      <a16:colId xmlns:a16="http://schemas.microsoft.com/office/drawing/2014/main" val="20012"/>
                    </a:ext>
                  </a:extLst>
                </a:gridCol>
                <a:gridCol w="341262">
                  <a:extLst>
                    <a:ext uri="{9D8B030D-6E8A-4147-A177-3AD203B41FA5}">
                      <a16:colId xmlns:a16="http://schemas.microsoft.com/office/drawing/2014/main" val="20013"/>
                    </a:ext>
                  </a:extLst>
                </a:gridCol>
                <a:gridCol w="340471">
                  <a:extLst>
                    <a:ext uri="{9D8B030D-6E8A-4147-A177-3AD203B41FA5}">
                      <a16:colId xmlns:a16="http://schemas.microsoft.com/office/drawing/2014/main" val="20014"/>
                    </a:ext>
                  </a:extLst>
                </a:gridCol>
                <a:gridCol w="341262">
                  <a:extLst>
                    <a:ext uri="{9D8B030D-6E8A-4147-A177-3AD203B41FA5}">
                      <a16:colId xmlns:a16="http://schemas.microsoft.com/office/drawing/2014/main" val="20015"/>
                    </a:ext>
                  </a:extLst>
                </a:gridCol>
                <a:gridCol w="340471">
                  <a:extLst>
                    <a:ext uri="{9D8B030D-6E8A-4147-A177-3AD203B41FA5}">
                      <a16:colId xmlns:a16="http://schemas.microsoft.com/office/drawing/2014/main" val="20016"/>
                    </a:ext>
                  </a:extLst>
                </a:gridCol>
                <a:gridCol w="264459">
                  <a:extLst>
                    <a:ext uri="{9D8B030D-6E8A-4147-A177-3AD203B41FA5}">
                      <a16:colId xmlns:a16="http://schemas.microsoft.com/office/drawing/2014/main" val="20017"/>
                    </a:ext>
                  </a:extLst>
                </a:gridCol>
              </a:tblGrid>
              <a:tr h="244827">
                <a:tc>
                  <a:txBody>
                    <a:bodyPr/>
                    <a:lstStyle/>
                    <a:p>
                      <a:pPr algn="ctr">
                        <a:spcBef>
                          <a:spcPts val="30"/>
                        </a:spcBef>
                        <a:spcAft>
                          <a:spcPts val="30"/>
                        </a:spcAft>
                      </a:pPr>
                      <a:r>
                        <a:rPr lang="zh-CN" sz="1600" b="1" kern="100" dirty="0">
                          <a:effectLst/>
                          <a:latin typeface="Times New Roman"/>
                          <a:ea typeface="宋体"/>
                        </a:rPr>
                        <a:t>序号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2</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3</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4</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5</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6</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7</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8</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9</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12</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13</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14</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15</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16</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a:effectLst/>
                          <a:latin typeface="Times New Roman"/>
                          <a:ea typeface="宋体"/>
                        </a:rPr>
                        <a:t>…</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4827">
                <a:tc>
                  <a:txBody>
                    <a:bodyPr/>
                    <a:lstStyle/>
                    <a:p>
                      <a:pPr algn="ctr">
                        <a:spcBef>
                          <a:spcPts val="30"/>
                        </a:spcBef>
                        <a:spcAft>
                          <a:spcPts val="30"/>
                        </a:spcAft>
                      </a:pPr>
                      <a:r>
                        <a:rPr lang="en-US" sz="1600" b="1" i="1" kern="100" dirty="0">
                          <a:effectLst/>
                          <a:latin typeface="Times New Roman"/>
                          <a:ea typeface="宋体"/>
                        </a:rPr>
                        <a:t>a</a:t>
                      </a:r>
                      <a:r>
                        <a:rPr lang="en-US" sz="1600" b="1" kern="100" baseline="-25000" dirty="0">
                          <a:effectLst/>
                          <a:latin typeface="Times New Roman"/>
                          <a:ea typeface="宋体"/>
                        </a:rPr>
                        <a:t>3</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a:effectLst/>
                          <a:latin typeface="Times New Roman"/>
                          <a:ea typeface="宋体"/>
                        </a:rPr>
                        <a:t>…</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4827">
                <a:tc>
                  <a:txBody>
                    <a:bodyPr/>
                    <a:lstStyle/>
                    <a:p>
                      <a:pPr algn="ctr">
                        <a:spcBef>
                          <a:spcPts val="30"/>
                        </a:spcBef>
                        <a:spcAft>
                          <a:spcPts val="30"/>
                        </a:spcAft>
                      </a:pPr>
                      <a:r>
                        <a:rPr lang="en-US" sz="1600" b="1" i="1" kern="100">
                          <a:effectLst/>
                          <a:latin typeface="Times New Roman"/>
                          <a:ea typeface="宋体"/>
                        </a:rPr>
                        <a:t>a</a:t>
                      </a:r>
                      <a:r>
                        <a:rPr lang="en-US" sz="1600" b="1" kern="100" baseline="-25000">
                          <a:effectLst/>
                          <a:latin typeface="Times New Roman"/>
                          <a:ea typeface="宋体"/>
                        </a:rPr>
                        <a:t>2</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a:effectLst/>
                          <a:latin typeface="Times New Roman"/>
                          <a:ea typeface="宋体"/>
                        </a:rPr>
                        <a:t>…</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44827">
                <a:tc>
                  <a:txBody>
                    <a:bodyPr/>
                    <a:lstStyle/>
                    <a:p>
                      <a:pPr algn="ctr">
                        <a:spcBef>
                          <a:spcPts val="30"/>
                        </a:spcBef>
                        <a:spcAft>
                          <a:spcPts val="30"/>
                        </a:spcAft>
                      </a:pPr>
                      <a:r>
                        <a:rPr lang="en-US" sz="1600" b="1" i="1" kern="100">
                          <a:effectLst/>
                          <a:latin typeface="Times New Roman"/>
                          <a:ea typeface="宋体"/>
                        </a:rPr>
                        <a:t>a</a:t>
                      </a:r>
                      <a:r>
                        <a:rPr lang="en-US" sz="1600" b="1" kern="100" baseline="-250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a:effectLst/>
                          <a:latin typeface="Times New Roman"/>
                          <a:ea typeface="宋体"/>
                        </a:rPr>
                        <a:t>…</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44827">
                <a:tc>
                  <a:txBody>
                    <a:bodyPr/>
                    <a:lstStyle/>
                    <a:p>
                      <a:pPr algn="ctr">
                        <a:spcBef>
                          <a:spcPts val="30"/>
                        </a:spcBef>
                        <a:spcAft>
                          <a:spcPts val="30"/>
                        </a:spcAft>
                      </a:pPr>
                      <a:r>
                        <a:rPr lang="en-US" sz="1600" b="1" i="1" kern="100">
                          <a:effectLst/>
                          <a:latin typeface="Times New Roman"/>
                          <a:ea typeface="宋体"/>
                        </a:rPr>
                        <a:t>a</a:t>
                      </a:r>
                      <a:r>
                        <a:rPr lang="en-US" sz="1600" b="1" kern="100" baseline="-250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dirty="0">
                          <a:effectLst/>
                          <a:latin typeface="Times New Roman"/>
                          <a:ea typeface="宋体"/>
                        </a:rPr>
                        <a:t>…</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0831527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二进制伪随机序列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60" y="771550"/>
            <a:ext cx="8136904"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物理描述</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marL="450850" indent="-450850">
              <a:lnSpc>
                <a:spcPct val="200000"/>
              </a:lnSpc>
              <a:buFont typeface="Wingdings" pitchFamily="2" charset="2"/>
              <a:buChar char="p"/>
            </a:pP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数学抽象：</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一个</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n</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级反馈移位寄存器可能产生的最长周期等于</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(2</a:t>
            </a:r>
            <a:r>
              <a:rPr lang="en-US" altLang="zh-CN" sz="2000" kern="100" baseline="30000" dirty="0">
                <a:solidFill>
                  <a:srgbClr val="205867"/>
                </a:solidFill>
                <a:latin typeface="Times New Roman" panose="02020603050405020304" pitchFamily="18" charset="0"/>
                <a:ea typeface="微软雅黑"/>
                <a:cs typeface="Times New Roman" panose="02020603050405020304" pitchFamily="18" charset="0"/>
              </a:rPr>
              <a:t>n-1</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。反馈电路如何连接才能使移位寄存器产生的序列最长。</a:t>
            </a: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递推方程：</a:t>
            </a:r>
          </a:p>
          <a:p>
            <a:pPr>
              <a:lnSpc>
                <a:spcPct val="18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特征方程：</a:t>
            </a:r>
          </a:p>
          <a:p>
            <a:pPr>
              <a:lnSpc>
                <a:spcPct val="18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输出情况：</a:t>
            </a:r>
          </a:p>
          <a:p>
            <a:pPr>
              <a:lnSpc>
                <a:spcPct val="18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特征方程的逆：</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704022789"/>
              </p:ext>
            </p:extLst>
          </p:nvPr>
        </p:nvGraphicFramePr>
        <p:xfrm>
          <a:off x="2462449" y="699542"/>
          <a:ext cx="4068359" cy="1098755"/>
        </p:xfrm>
        <a:graphic>
          <a:graphicData uri="http://schemas.openxmlformats.org/presentationml/2006/ole">
            <mc:AlternateContent xmlns:mc="http://schemas.openxmlformats.org/markup-compatibility/2006">
              <mc:Choice xmlns:v="urn:schemas-microsoft-com:vml" Requires="v">
                <p:oleObj r:id="rId3" imgW="3464052" imgH="934212" progId="Visio.Drawing.11">
                  <p:embed/>
                </p:oleObj>
              </mc:Choice>
              <mc:Fallback>
                <p:oleObj r:id="rId3" imgW="3464052" imgH="934212"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2449" y="699542"/>
                        <a:ext cx="4068359" cy="1098755"/>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126508095"/>
              </p:ext>
            </p:extLst>
          </p:nvPr>
        </p:nvGraphicFramePr>
        <p:xfrm>
          <a:off x="2462449" y="3271700"/>
          <a:ext cx="3816424" cy="645261"/>
        </p:xfrm>
        <a:graphic>
          <a:graphicData uri="http://schemas.openxmlformats.org/presentationml/2006/ole">
            <mc:AlternateContent xmlns:mc="http://schemas.openxmlformats.org/markup-compatibility/2006">
              <mc:Choice xmlns:v="urn:schemas-microsoft-com:vml" Requires="v">
                <p:oleObj name="公式" r:id="rId5" imgW="2552700" imgH="431800" progId="Equation.3">
                  <p:embed/>
                </p:oleObj>
              </mc:Choice>
              <mc:Fallback>
                <p:oleObj name="公式" r:id="rId5" imgW="2552700" imgH="4318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62449" y="3271700"/>
                        <a:ext cx="3816424" cy="645261"/>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38908294"/>
              </p:ext>
            </p:extLst>
          </p:nvPr>
        </p:nvGraphicFramePr>
        <p:xfrm>
          <a:off x="2483768" y="3808215"/>
          <a:ext cx="3230088" cy="707751"/>
        </p:xfrm>
        <a:graphic>
          <a:graphicData uri="http://schemas.openxmlformats.org/presentationml/2006/ole">
            <mc:AlternateContent xmlns:mc="http://schemas.openxmlformats.org/markup-compatibility/2006">
              <mc:Choice xmlns:v="urn:schemas-microsoft-com:vml" Requires="v">
                <p:oleObj name="公式" r:id="rId7" imgW="1917700" imgH="419100" progId="Equation.3">
                  <p:embed/>
                </p:oleObj>
              </mc:Choice>
              <mc:Fallback>
                <p:oleObj name="公式" r:id="rId7" imgW="19177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3768" y="3808215"/>
                        <a:ext cx="3230088" cy="707751"/>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237552165"/>
              </p:ext>
            </p:extLst>
          </p:nvPr>
        </p:nvGraphicFramePr>
        <p:xfrm>
          <a:off x="2915816" y="4443958"/>
          <a:ext cx="3816424" cy="397544"/>
        </p:xfrm>
        <a:graphic>
          <a:graphicData uri="http://schemas.openxmlformats.org/presentationml/2006/ole">
            <mc:AlternateContent xmlns:mc="http://schemas.openxmlformats.org/markup-compatibility/2006">
              <mc:Choice xmlns:v="urn:schemas-microsoft-com:vml" Requires="v">
                <p:oleObj r:id="rId9" imgW="2108200" imgH="215900" progId="Equation.3">
                  <p:embed/>
                </p:oleObj>
              </mc:Choice>
              <mc:Fallback>
                <p:oleObj r:id="rId9" imgW="2108200" imgH="215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15816" y="4443958"/>
                        <a:ext cx="3816424" cy="397544"/>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316956389"/>
              </p:ext>
            </p:extLst>
          </p:nvPr>
        </p:nvGraphicFramePr>
        <p:xfrm>
          <a:off x="2627784" y="2715766"/>
          <a:ext cx="1294052" cy="710580"/>
        </p:xfrm>
        <a:graphic>
          <a:graphicData uri="http://schemas.openxmlformats.org/presentationml/2006/ole">
            <mc:AlternateContent xmlns:mc="http://schemas.openxmlformats.org/markup-compatibility/2006">
              <mc:Choice xmlns:v="urn:schemas-microsoft-com:vml" Requires="v">
                <p:oleObj r:id="rId11" imgW="761669" imgH="418918" progId="Equation.3">
                  <p:embed/>
                </p:oleObj>
              </mc:Choice>
              <mc:Fallback>
                <p:oleObj r:id="rId11" imgW="761669" imgH="418918"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27784" y="2715766"/>
                        <a:ext cx="1294052" cy="71058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14055614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arn(inVertical)">
                                      <p:cBhvr>
                                        <p:cTn id="7" dur="500"/>
                                        <p:tgtEl>
                                          <p:spTgt spid="4">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barn(inVertical)">
                                      <p:cBhvr>
                                        <p:cTn id="10" dur="500"/>
                                        <p:tgtEl>
                                          <p:spTgt spid="4">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barn(inVertical)">
                                      <p:cBhvr>
                                        <p:cTn id="13" dur="500"/>
                                        <p:tgtEl>
                                          <p:spTgt spid="4">
                                            <p:txEl>
                                              <p:pRg st="4" end="4"/>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4">
                                            <p:txEl>
                                              <p:pRg st="5" end="5"/>
                                            </p:txEl>
                                          </p:spTgt>
                                        </p:tgtEl>
                                        <p:attrNameLst>
                                          <p:attrName>style.visibility</p:attrName>
                                        </p:attrNameLst>
                                      </p:cBhvr>
                                      <p:to>
                                        <p:strVal val="visible"/>
                                      </p:to>
                                    </p:set>
                                    <p:animEffect transition="in" filter="barn(inVertical)">
                                      <p:cBhvr>
                                        <p:cTn id="16" dur="500"/>
                                        <p:tgtEl>
                                          <p:spTgt spid="4">
                                            <p:txEl>
                                              <p:pRg st="5" end="5"/>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Effect transition="in" filter="barn(inVertical)">
                                      <p:cBhvr>
                                        <p:cTn id="19" dur="500"/>
                                        <p:tgtEl>
                                          <p:spTgt spid="4">
                                            <p:txEl>
                                              <p:pRg st="6" end="6"/>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par>
                                <p:cTn id="26" presetID="16" presetClass="entr" presetSubtype="21"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par>
                                <p:cTn id="29" presetID="16" presetClass="entr" presetSubtype="21"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二进制伪随机序列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60" y="758190"/>
            <a:ext cx="7920880" cy="3108543"/>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本原多项式</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产生这个最大周期（</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p</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=2</a:t>
            </a:r>
            <a:r>
              <a:rPr lang="en-US" altLang="zh-CN" sz="2000" kern="100" baseline="30000" dirty="0">
                <a:solidFill>
                  <a:srgbClr val="205867"/>
                </a:solidFill>
                <a:latin typeface="Times New Roman" panose="02020603050405020304" pitchFamily="18" charset="0"/>
                <a:ea typeface="微软雅黑"/>
                <a:cs typeface="Times New Roman" panose="02020603050405020304" pitchFamily="18" charset="0"/>
              </a:rPr>
              <a:t>n-1</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）序列的充要条件，就是线性反馈移位寄存器的特征多项式</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f</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为本原多项式。 </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       1</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f</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为既约的多项式，即不能分解因子的多项式；</a:t>
            </a: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2</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f</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能够被</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i="1" kern="100" baseline="30000" dirty="0">
                <a:solidFill>
                  <a:srgbClr val="205867"/>
                </a:solidFill>
                <a:latin typeface="Times New Roman" panose="02020603050405020304" pitchFamily="18" charset="0"/>
                <a:ea typeface="微软雅黑"/>
                <a:cs typeface="Times New Roman" panose="02020603050405020304" pitchFamily="18" charset="0"/>
              </a:rPr>
              <a:t>p</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+1)</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整除，其中</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p</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=2</a:t>
            </a:r>
            <a:r>
              <a:rPr lang="en-US" altLang="zh-CN" sz="2000" kern="100" baseline="30000" dirty="0">
                <a:solidFill>
                  <a:srgbClr val="205867"/>
                </a:solidFill>
                <a:latin typeface="Times New Roman" panose="02020603050405020304" pitchFamily="18" charset="0"/>
                <a:ea typeface="微软雅黑"/>
                <a:cs typeface="Times New Roman" panose="02020603050405020304" pitchFamily="18" charset="0"/>
              </a:rPr>
              <a:t>n-1</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a:t>
            </a:r>
          </a:p>
          <a:p>
            <a:pPr>
              <a:lnSpc>
                <a:spcPct val="140000"/>
              </a:lnSpc>
            </a:pP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       3</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、但不能被</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i="1" kern="100" baseline="30000" dirty="0">
                <a:solidFill>
                  <a:srgbClr val="205867"/>
                </a:solidFill>
                <a:latin typeface="Times New Roman" panose="02020603050405020304" pitchFamily="18" charset="0"/>
                <a:ea typeface="微软雅黑"/>
                <a:cs typeface="Times New Roman" panose="02020603050405020304" pitchFamily="18" charset="0"/>
              </a:rPr>
              <a:t>q</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+1)</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整除，其中</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p</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&gt;</a:t>
            </a:r>
            <a:r>
              <a:rPr lang="en-US" altLang="zh-CN" sz="2000" i="1" kern="100" dirty="0">
                <a:solidFill>
                  <a:srgbClr val="205867"/>
                </a:solidFill>
                <a:latin typeface="Times New Roman" panose="02020603050405020304" pitchFamily="18" charset="0"/>
                <a:ea typeface="微软雅黑"/>
                <a:cs typeface="Times New Roman" panose="02020603050405020304" pitchFamily="18" charset="0"/>
              </a:rPr>
              <a:t>q</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要求用一个</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4</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级反馈移位寄存器产生</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m</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序列，试求其特征多项式。</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563761341"/>
              </p:ext>
            </p:extLst>
          </p:nvPr>
        </p:nvGraphicFramePr>
        <p:xfrm>
          <a:off x="1259632" y="3795886"/>
          <a:ext cx="5779216" cy="361201"/>
        </p:xfrm>
        <a:graphic>
          <a:graphicData uri="http://schemas.openxmlformats.org/presentationml/2006/ole">
            <mc:AlternateContent xmlns:mc="http://schemas.openxmlformats.org/markup-compatibility/2006">
              <mc:Choice xmlns:v="urn:schemas-microsoft-com:vml" Requires="v">
                <p:oleObj name="公式" r:id="rId3" imgW="3505200" imgH="215900" progId="Equation.3">
                  <p:embed/>
                </p:oleObj>
              </mc:Choice>
              <mc:Fallback>
                <p:oleObj name="公式" r:id="rId3" imgW="3505200" imgH="215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3795886"/>
                        <a:ext cx="5779216" cy="361201"/>
                      </a:xfrm>
                      <a:prstGeom prst="rect">
                        <a:avLst/>
                      </a:prstGeom>
                      <a:noFill/>
                    </p:spPr>
                  </p:pic>
                </p:oleObj>
              </mc:Fallback>
            </mc:AlternateContent>
          </a:graphicData>
        </a:graphic>
      </p:graphicFrame>
      <p:pic>
        <p:nvPicPr>
          <p:cNvPr id="7"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95253" y="4348757"/>
            <a:ext cx="1439912" cy="3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对象 7"/>
          <p:cNvGraphicFramePr>
            <a:graphicFrameLocks noChangeAspect="1"/>
          </p:cNvGraphicFramePr>
          <p:nvPr>
            <p:extLst>
              <p:ext uri="{D42A27DB-BD31-4B8C-83A1-F6EECF244321}">
                <p14:modId xmlns:p14="http://schemas.microsoft.com/office/powerpoint/2010/main" val="4290957562"/>
              </p:ext>
            </p:extLst>
          </p:nvPr>
        </p:nvGraphicFramePr>
        <p:xfrm>
          <a:off x="3059832" y="4376226"/>
          <a:ext cx="1436982" cy="310334"/>
        </p:xfrm>
        <a:graphic>
          <a:graphicData uri="http://schemas.openxmlformats.org/presentationml/2006/ole">
            <mc:AlternateContent xmlns:mc="http://schemas.openxmlformats.org/markup-compatibility/2006">
              <mc:Choice xmlns:v="urn:schemas-microsoft-com:vml" Requires="v">
                <p:oleObj name="公式" r:id="rId6" imgW="1002960" imgH="215640" progId="Equation.3">
                  <p:embed/>
                </p:oleObj>
              </mc:Choice>
              <mc:Fallback>
                <p:oleObj name="公式" r:id="rId6" imgW="1002960" imgH="215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59832" y="4376226"/>
                        <a:ext cx="1436982" cy="310334"/>
                      </a:xfrm>
                      <a:prstGeom prst="rect">
                        <a:avLst/>
                      </a:prstGeom>
                      <a:noFill/>
                      <a:ln>
                        <a:noFill/>
                      </a:ln>
                    </p:spPr>
                  </p:pic>
                </p:oleObj>
              </mc:Fallback>
            </mc:AlternateContent>
          </a:graphicData>
        </a:graphic>
      </p:graphicFrame>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20072" y="4160687"/>
            <a:ext cx="2311650" cy="741411"/>
          </a:xfrm>
          <a:prstGeom prst="rect">
            <a:avLst/>
          </a:prstGeom>
        </p:spPr>
      </p:pic>
    </p:spTree>
    <p:extLst>
      <p:ext uri="{BB962C8B-B14F-4D97-AF65-F5344CB8AC3E}">
        <p14:creationId xmlns:p14="http://schemas.microsoft.com/office/powerpoint/2010/main" val="205668617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二进制伪随机序列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60" y="758190"/>
            <a:ext cx="7920880" cy="476349"/>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要求用一个</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4</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级反馈移位寄存器产生</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m</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序列，试求其特征多项式。</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256133619"/>
              </p:ext>
            </p:extLst>
          </p:nvPr>
        </p:nvGraphicFramePr>
        <p:xfrm>
          <a:off x="1309717" y="1347614"/>
          <a:ext cx="5779216" cy="361201"/>
        </p:xfrm>
        <a:graphic>
          <a:graphicData uri="http://schemas.openxmlformats.org/presentationml/2006/ole">
            <mc:AlternateContent xmlns:mc="http://schemas.openxmlformats.org/markup-compatibility/2006">
              <mc:Choice xmlns:v="urn:schemas-microsoft-com:vml" Requires="v">
                <p:oleObj name="公式" r:id="rId3" imgW="3505200" imgH="215900" progId="Equation.3">
                  <p:embed/>
                </p:oleObj>
              </mc:Choice>
              <mc:Fallback>
                <p:oleObj name="公式" r:id="rId3" imgW="3505200" imgH="215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9717" y="1347614"/>
                        <a:ext cx="5779216" cy="361201"/>
                      </a:xfrm>
                      <a:prstGeom prst="rect">
                        <a:avLst/>
                      </a:prstGeom>
                      <a:noFill/>
                    </p:spPr>
                  </p:pic>
                </p:oleObj>
              </mc:Fallback>
            </mc:AlternateContent>
          </a:graphicData>
        </a:graphic>
      </p:graphicFrame>
      <p:pic>
        <p:nvPicPr>
          <p:cNvPr id="7"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8285" y="1838045"/>
            <a:ext cx="1439912" cy="36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对象 7"/>
          <p:cNvGraphicFramePr>
            <a:graphicFrameLocks noChangeAspect="1"/>
          </p:cNvGraphicFramePr>
          <p:nvPr>
            <p:extLst>
              <p:ext uri="{D42A27DB-BD31-4B8C-83A1-F6EECF244321}">
                <p14:modId xmlns:p14="http://schemas.microsoft.com/office/powerpoint/2010/main" val="3222986951"/>
              </p:ext>
            </p:extLst>
          </p:nvPr>
        </p:nvGraphicFramePr>
        <p:xfrm>
          <a:off x="3275856" y="1865514"/>
          <a:ext cx="1436982" cy="310334"/>
        </p:xfrm>
        <a:graphic>
          <a:graphicData uri="http://schemas.openxmlformats.org/presentationml/2006/ole">
            <mc:AlternateContent xmlns:mc="http://schemas.openxmlformats.org/markup-compatibility/2006">
              <mc:Choice xmlns:v="urn:schemas-microsoft-com:vml" Requires="v">
                <p:oleObj name="公式" r:id="rId6" imgW="1002960" imgH="215640" progId="Equation.3">
                  <p:embed/>
                </p:oleObj>
              </mc:Choice>
              <mc:Fallback>
                <p:oleObj name="公式" r:id="rId6" imgW="1002960" imgH="215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5856" y="1865514"/>
                        <a:ext cx="1436982" cy="310334"/>
                      </a:xfrm>
                      <a:prstGeom prst="rect">
                        <a:avLst/>
                      </a:prstGeom>
                      <a:noFill/>
                      <a:ln>
                        <a:noFill/>
                      </a:ln>
                    </p:spPr>
                  </p:pic>
                </p:oleObj>
              </mc:Fallback>
            </mc:AlternateContent>
          </a:graphicData>
        </a:graphic>
      </p:graphicFrame>
      <p:pic>
        <p:nvPicPr>
          <p:cNvPr id="44058" name="Picture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03648" y="2236786"/>
            <a:ext cx="6225990" cy="2639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08104" y="1812380"/>
            <a:ext cx="2311650" cy="741411"/>
          </a:xfrm>
          <a:prstGeom prst="rect">
            <a:avLst/>
          </a:prstGeom>
        </p:spPr>
      </p:pic>
    </p:spTree>
    <p:extLst>
      <p:ext uri="{BB962C8B-B14F-4D97-AF65-F5344CB8AC3E}">
        <p14:creationId xmlns:p14="http://schemas.microsoft.com/office/powerpoint/2010/main" val="311377390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58" y="769453"/>
            <a:ext cx="8064898" cy="378565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要求</a:t>
            </a:r>
          </a:p>
          <a:p>
            <a:pPr>
              <a:lnSpc>
                <a:spcPct val="150000"/>
              </a:lnSpc>
            </a:pPr>
            <a:r>
              <a:rPr lang="zh-CN" altLang="en-US" sz="2000" kern="0" dirty="0">
                <a:latin typeface="微软雅黑"/>
                <a:ea typeface="微软雅黑"/>
              </a:rPr>
              <a:t>      </a:t>
            </a:r>
            <a:r>
              <a:rPr lang="zh-CN" altLang="en-US" sz="2000" kern="0" dirty="0">
                <a:solidFill>
                  <a:srgbClr val="C00000"/>
                </a:solidFill>
                <a:latin typeface="微软雅黑"/>
                <a:ea typeface="微软雅黑"/>
              </a:rPr>
              <a:t>系统要求角度：</a:t>
            </a:r>
            <a:r>
              <a:rPr lang="zh-CN" altLang="en-US" sz="2000" kern="0" dirty="0">
                <a:latin typeface="微软雅黑"/>
                <a:ea typeface="微软雅黑"/>
              </a:rPr>
              <a:t>在仿真过程中，需要重复地处理大量的随机因素，以便获得该次仿真运行的实际参数。</a:t>
            </a:r>
          </a:p>
          <a:p>
            <a:pPr>
              <a:lnSpc>
                <a:spcPct val="150000"/>
              </a:lnSpc>
            </a:pPr>
            <a:r>
              <a:rPr lang="zh-CN" altLang="en-US" sz="2000" kern="0" dirty="0">
                <a:latin typeface="微软雅黑"/>
                <a:ea typeface="微软雅黑"/>
              </a:rPr>
              <a:t>      </a:t>
            </a:r>
            <a:r>
              <a:rPr lang="zh-CN" altLang="en-US" sz="2000" kern="0" dirty="0">
                <a:solidFill>
                  <a:srgbClr val="C00000"/>
                </a:solidFill>
                <a:latin typeface="微软雅黑"/>
                <a:ea typeface="微软雅黑"/>
              </a:rPr>
              <a:t>过程驱动角度：</a:t>
            </a:r>
            <a:r>
              <a:rPr lang="zh-CN" altLang="en-US" sz="2000" kern="0" dirty="0">
                <a:latin typeface="微软雅黑"/>
                <a:ea typeface="微软雅黑"/>
              </a:rPr>
              <a:t>在仿真过程中，需要在仿真系统中自动生成随机变量序列，用来模拟调度随机事件的发生、运行和终止，或者用来模拟仿真系统中具有随机性特征的数值。</a:t>
            </a:r>
          </a:p>
          <a:p>
            <a:pPr>
              <a:lnSpc>
                <a:spcPct val="150000"/>
              </a:lnSpc>
            </a:pPr>
            <a:r>
              <a:rPr lang="zh-CN" altLang="en-US" sz="2000" kern="0" dirty="0">
                <a:latin typeface="微软雅黑"/>
                <a:ea typeface="微软雅黑"/>
              </a:rPr>
              <a:t>     </a:t>
            </a:r>
            <a:r>
              <a:rPr lang="zh-CN" altLang="en-US" sz="2000" kern="0" dirty="0">
                <a:solidFill>
                  <a:srgbClr val="C00000"/>
                </a:solidFill>
                <a:latin typeface="微软雅黑"/>
                <a:ea typeface="微软雅黑"/>
              </a:rPr>
              <a:t>仿真中采用的随机数不是在概率论意义下真正的随机数，而只能称为伪随机数。</a:t>
            </a:r>
          </a:p>
        </p:txBody>
      </p:sp>
      <p:sp>
        <p:nvSpPr>
          <p:cNvPr id="7" name="TextBox 6"/>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随机变量的产生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要求与特点</a:t>
            </a:r>
          </a:p>
        </p:txBody>
      </p:sp>
      <p:sp>
        <p:nvSpPr>
          <p:cNvPr id="8"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29503731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二进制伪随机序列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60" y="771550"/>
            <a:ext cx="7920880" cy="2800767"/>
          </a:xfrm>
          <a:prstGeom prst="rect">
            <a:avLst/>
          </a:prstGeom>
        </p:spPr>
        <p:txBody>
          <a:bodyPr wrap="square">
            <a:spAutoFit/>
          </a:bodyPr>
          <a:lstStyle/>
          <a:p>
            <a:pPr marL="450850" indent="-450850">
              <a:lnSpc>
                <a:spcPct val="150000"/>
              </a:lnSpc>
              <a:buFont typeface="Wingdings" pitchFamily="2" charset="2"/>
              <a:buChar char="p"/>
            </a:pP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m</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序列的性质</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均衡特性：“</a:t>
            </a:r>
            <a:r>
              <a:rPr lang="en-US" altLang="zh-CN" sz="2000" kern="100" dirty="0">
                <a:latin typeface="Times New Roman" panose="02020603050405020304" pitchFamily="18" charset="0"/>
                <a:ea typeface="微软雅黑"/>
                <a:cs typeface="Times New Roman" panose="02020603050405020304" pitchFamily="18" charset="0"/>
              </a:rPr>
              <a:t>1</a:t>
            </a:r>
            <a:r>
              <a:rPr lang="zh-CN" altLang="en-US" sz="2000" kern="100" dirty="0">
                <a:latin typeface="Times New Roman" panose="02020603050405020304" pitchFamily="18" charset="0"/>
                <a:ea typeface="微软雅黑"/>
                <a:cs typeface="Times New Roman" panose="02020603050405020304" pitchFamily="18" charset="0"/>
              </a:rPr>
              <a:t>”和“</a:t>
            </a:r>
            <a:r>
              <a:rPr lang="en-US" altLang="zh-CN" sz="2000" kern="100" dirty="0">
                <a:latin typeface="Times New Roman" panose="02020603050405020304" pitchFamily="18" charset="0"/>
                <a:ea typeface="微软雅黑"/>
                <a:cs typeface="Times New Roman" panose="02020603050405020304" pitchFamily="18" charset="0"/>
              </a:rPr>
              <a:t>0</a:t>
            </a:r>
            <a:r>
              <a:rPr lang="zh-CN" altLang="en-US" sz="2000" kern="100" dirty="0">
                <a:latin typeface="Times New Roman" panose="02020603050405020304" pitchFamily="18" charset="0"/>
                <a:ea typeface="微软雅黑"/>
                <a:cs typeface="Times New Roman" panose="02020603050405020304" pitchFamily="18" charset="0"/>
              </a:rPr>
              <a:t>”的数目基本相等；</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游程分布：长度为</a:t>
            </a:r>
            <a:r>
              <a:rPr lang="en-US" altLang="zh-CN" sz="2000" i="1" kern="100" dirty="0">
                <a:latin typeface="Times New Roman" panose="02020603050405020304" pitchFamily="18" charset="0"/>
                <a:ea typeface="微软雅黑"/>
                <a:cs typeface="Times New Roman" panose="02020603050405020304" pitchFamily="18" charset="0"/>
              </a:rPr>
              <a:t>k</a:t>
            </a:r>
            <a:r>
              <a:rPr lang="zh-CN" altLang="en-US" sz="2000" kern="100" dirty="0">
                <a:latin typeface="Times New Roman" panose="02020603050405020304" pitchFamily="18" charset="0"/>
                <a:ea typeface="微软雅黑"/>
                <a:cs typeface="Times New Roman" panose="02020603050405020304" pitchFamily="18" charset="0"/>
              </a:rPr>
              <a:t>的游程占游程总数的</a:t>
            </a:r>
            <a:r>
              <a:rPr lang="en-US" altLang="zh-CN" sz="2000" kern="100" dirty="0">
                <a:latin typeface="Times New Roman" panose="02020603050405020304" pitchFamily="18" charset="0"/>
                <a:ea typeface="微软雅黑"/>
                <a:cs typeface="Times New Roman" panose="02020603050405020304" pitchFamily="18" charset="0"/>
              </a:rPr>
              <a:t>2</a:t>
            </a:r>
            <a:r>
              <a:rPr lang="en-US" altLang="zh-CN" sz="2000" kern="100" baseline="30000" dirty="0">
                <a:latin typeface="Times New Roman" panose="02020603050405020304" pitchFamily="18" charset="0"/>
                <a:ea typeface="微软雅黑"/>
                <a:cs typeface="Times New Roman" panose="02020603050405020304" pitchFamily="18" charset="0"/>
              </a:rPr>
              <a:t>-k</a:t>
            </a:r>
            <a:r>
              <a:rPr lang="zh-CN" altLang="en-US" sz="2000" kern="100" dirty="0">
                <a:latin typeface="Times New Roman" panose="02020603050405020304" pitchFamily="18" charset="0"/>
                <a:ea typeface="微软雅黑"/>
                <a:cs typeface="Times New Roman" panose="02020603050405020304" pitchFamily="18" charset="0"/>
              </a:rPr>
              <a:t>；  </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移位相加特性</a:t>
            </a:r>
            <a:endParaRPr lang="en-US" altLang="zh-CN" sz="2000" kern="100" dirty="0">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400526065"/>
              </p:ext>
            </p:extLst>
          </p:nvPr>
        </p:nvGraphicFramePr>
        <p:xfrm>
          <a:off x="2915816" y="2355078"/>
          <a:ext cx="1511796" cy="360688"/>
        </p:xfrm>
        <a:graphic>
          <a:graphicData uri="http://schemas.openxmlformats.org/presentationml/2006/ole">
            <mc:AlternateContent xmlns:mc="http://schemas.openxmlformats.org/markup-compatibility/2006">
              <mc:Choice xmlns:v="urn:schemas-microsoft-com:vml" Requires="v">
                <p:oleObj name="公式" r:id="rId3" imgW="837836" imgH="203112" progId="Equation.3">
                  <p:embed/>
                </p:oleObj>
              </mc:Choice>
              <mc:Fallback>
                <p:oleObj name="公式" r:id="rId3" imgW="837836" imgH="203112"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2355078"/>
                        <a:ext cx="1511796" cy="360688"/>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461410376"/>
              </p:ext>
            </p:extLst>
          </p:nvPr>
        </p:nvGraphicFramePr>
        <p:xfrm>
          <a:off x="4716016" y="2355726"/>
          <a:ext cx="2405029" cy="367951"/>
        </p:xfrm>
        <a:graphic>
          <a:graphicData uri="http://schemas.openxmlformats.org/presentationml/2006/ole">
            <mc:AlternateContent xmlns:mc="http://schemas.openxmlformats.org/markup-compatibility/2006">
              <mc:Choice xmlns:v="urn:schemas-microsoft-com:vml" Requires="v">
                <p:oleObj name="公式" r:id="rId5" imgW="1307532" imgH="203112" progId="Equation.3">
                  <p:embed/>
                </p:oleObj>
              </mc:Choice>
              <mc:Fallback>
                <p:oleObj name="公式" r:id="rId5" imgW="1307532" imgH="203112"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6016" y="2355726"/>
                        <a:ext cx="2405029" cy="367951"/>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320586874"/>
              </p:ext>
            </p:extLst>
          </p:nvPr>
        </p:nvGraphicFramePr>
        <p:xfrm>
          <a:off x="4740577" y="2680373"/>
          <a:ext cx="2316814" cy="343575"/>
        </p:xfrm>
        <a:graphic>
          <a:graphicData uri="http://schemas.openxmlformats.org/presentationml/2006/ole">
            <mc:AlternateContent xmlns:mc="http://schemas.openxmlformats.org/markup-compatibility/2006">
              <mc:Choice xmlns:v="urn:schemas-microsoft-com:vml" Requires="v">
                <p:oleObj name="公式" r:id="rId7" imgW="1282700" imgH="190500" progId="Equation.3">
                  <p:embed/>
                </p:oleObj>
              </mc:Choice>
              <mc:Fallback>
                <p:oleObj name="公式" r:id="rId7" imgW="1282700" imgH="190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0577" y="2680373"/>
                        <a:ext cx="2316814" cy="343575"/>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551203306"/>
              </p:ext>
            </p:extLst>
          </p:nvPr>
        </p:nvGraphicFramePr>
        <p:xfrm>
          <a:off x="4738046" y="3014459"/>
          <a:ext cx="2326099" cy="349379"/>
        </p:xfrm>
        <a:graphic>
          <a:graphicData uri="http://schemas.openxmlformats.org/presentationml/2006/ole">
            <mc:AlternateContent xmlns:mc="http://schemas.openxmlformats.org/markup-compatibility/2006">
              <mc:Choice xmlns:v="urn:schemas-microsoft-com:vml" Requires="v">
                <p:oleObj name="公式" r:id="rId9" imgW="1269449" imgH="190417" progId="Equation.3">
                  <p:embed/>
                </p:oleObj>
              </mc:Choice>
              <mc:Fallback>
                <p:oleObj name="公式" r:id="rId9" imgW="1269449" imgH="190417"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38046" y="3014459"/>
                        <a:ext cx="2326099" cy="349379"/>
                      </a:xfrm>
                      <a:prstGeom prst="rect">
                        <a:avLst/>
                      </a:prstGeom>
                      <a:noFill/>
                      <a:ln>
                        <a:noFill/>
                      </a:ln>
                    </p:spPr>
                  </p:pic>
                </p:oleObj>
              </mc:Fallback>
            </mc:AlternateContent>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3061378678"/>
              </p:ext>
            </p:extLst>
          </p:nvPr>
        </p:nvGraphicFramePr>
        <p:xfrm>
          <a:off x="1187624" y="3435847"/>
          <a:ext cx="6336713" cy="1224135"/>
        </p:xfrm>
        <a:graphic>
          <a:graphicData uri="http://schemas.openxmlformats.org/drawingml/2006/table">
            <a:tbl>
              <a:tblPr/>
              <a:tblGrid>
                <a:gridCol w="618390">
                  <a:extLst>
                    <a:ext uri="{9D8B030D-6E8A-4147-A177-3AD203B41FA5}">
                      <a16:colId xmlns:a16="http://schemas.microsoft.com/office/drawing/2014/main" val="20000"/>
                    </a:ext>
                  </a:extLst>
                </a:gridCol>
                <a:gridCol w="341262">
                  <a:extLst>
                    <a:ext uri="{9D8B030D-6E8A-4147-A177-3AD203B41FA5}">
                      <a16:colId xmlns:a16="http://schemas.microsoft.com/office/drawing/2014/main" val="20001"/>
                    </a:ext>
                  </a:extLst>
                </a:gridCol>
                <a:gridCol w="340471">
                  <a:extLst>
                    <a:ext uri="{9D8B030D-6E8A-4147-A177-3AD203B41FA5}">
                      <a16:colId xmlns:a16="http://schemas.microsoft.com/office/drawing/2014/main" val="20002"/>
                    </a:ext>
                  </a:extLst>
                </a:gridCol>
                <a:gridCol w="341262">
                  <a:extLst>
                    <a:ext uri="{9D8B030D-6E8A-4147-A177-3AD203B41FA5}">
                      <a16:colId xmlns:a16="http://schemas.microsoft.com/office/drawing/2014/main" val="20003"/>
                    </a:ext>
                  </a:extLst>
                </a:gridCol>
                <a:gridCol w="340471">
                  <a:extLst>
                    <a:ext uri="{9D8B030D-6E8A-4147-A177-3AD203B41FA5}">
                      <a16:colId xmlns:a16="http://schemas.microsoft.com/office/drawing/2014/main" val="20004"/>
                    </a:ext>
                  </a:extLst>
                </a:gridCol>
                <a:gridCol w="341262">
                  <a:extLst>
                    <a:ext uri="{9D8B030D-6E8A-4147-A177-3AD203B41FA5}">
                      <a16:colId xmlns:a16="http://schemas.microsoft.com/office/drawing/2014/main" val="20005"/>
                    </a:ext>
                  </a:extLst>
                </a:gridCol>
                <a:gridCol w="340471">
                  <a:extLst>
                    <a:ext uri="{9D8B030D-6E8A-4147-A177-3AD203B41FA5}">
                      <a16:colId xmlns:a16="http://schemas.microsoft.com/office/drawing/2014/main" val="20006"/>
                    </a:ext>
                  </a:extLst>
                </a:gridCol>
                <a:gridCol w="341262">
                  <a:extLst>
                    <a:ext uri="{9D8B030D-6E8A-4147-A177-3AD203B41FA5}">
                      <a16:colId xmlns:a16="http://schemas.microsoft.com/office/drawing/2014/main" val="20007"/>
                    </a:ext>
                  </a:extLst>
                </a:gridCol>
                <a:gridCol w="340471">
                  <a:extLst>
                    <a:ext uri="{9D8B030D-6E8A-4147-A177-3AD203B41FA5}">
                      <a16:colId xmlns:a16="http://schemas.microsoft.com/office/drawing/2014/main" val="20008"/>
                    </a:ext>
                  </a:extLst>
                </a:gridCol>
                <a:gridCol w="341262">
                  <a:extLst>
                    <a:ext uri="{9D8B030D-6E8A-4147-A177-3AD203B41FA5}">
                      <a16:colId xmlns:a16="http://schemas.microsoft.com/office/drawing/2014/main" val="20009"/>
                    </a:ext>
                  </a:extLst>
                </a:gridCol>
                <a:gridCol w="340471">
                  <a:extLst>
                    <a:ext uri="{9D8B030D-6E8A-4147-A177-3AD203B41FA5}">
                      <a16:colId xmlns:a16="http://schemas.microsoft.com/office/drawing/2014/main" val="20010"/>
                    </a:ext>
                  </a:extLst>
                </a:gridCol>
                <a:gridCol w="341262">
                  <a:extLst>
                    <a:ext uri="{9D8B030D-6E8A-4147-A177-3AD203B41FA5}">
                      <a16:colId xmlns:a16="http://schemas.microsoft.com/office/drawing/2014/main" val="20011"/>
                    </a:ext>
                  </a:extLst>
                </a:gridCol>
                <a:gridCol w="340471">
                  <a:extLst>
                    <a:ext uri="{9D8B030D-6E8A-4147-A177-3AD203B41FA5}">
                      <a16:colId xmlns:a16="http://schemas.microsoft.com/office/drawing/2014/main" val="20012"/>
                    </a:ext>
                  </a:extLst>
                </a:gridCol>
                <a:gridCol w="341262">
                  <a:extLst>
                    <a:ext uri="{9D8B030D-6E8A-4147-A177-3AD203B41FA5}">
                      <a16:colId xmlns:a16="http://schemas.microsoft.com/office/drawing/2014/main" val="20013"/>
                    </a:ext>
                  </a:extLst>
                </a:gridCol>
                <a:gridCol w="340471">
                  <a:extLst>
                    <a:ext uri="{9D8B030D-6E8A-4147-A177-3AD203B41FA5}">
                      <a16:colId xmlns:a16="http://schemas.microsoft.com/office/drawing/2014/main" val="20014"/>
                    </a:ext>
                  </a:extLst>
                </a:gridCol>
                <a:gridCol w="341262">
                  <a:extLst>
                    <a:ext uri="{9D8B030D-6E8A-4147-A177-3AD203B41FA5}">
                      <a16:colId xmlns:a16="http://schemas.microsoft.com/office/drawing/2014/main" val="20015"/>
                    </a:ext>
                  </a:extLst>
                </a:gridCol>
                <a:gridCol w="340471">
                  <a:extLst>
                    <a:ext uri="{9D8B030D-6E8A-4147-A177-3AD203B41FA5}">
                      <a16:colId xmlns:a16="http://schemas.microsoft.com/office/drawing/2014/main" val="20016"/>
                    </a:ext>
                  </a:extLst>
                </a:gridCol>
                <a:gridCol w="264459">
                  <a:extLst>
                    <a:ext uri="{9D8B030D-6E8A-4147-A177-3AD203B41FA5}">
                      <a16:colId xmlns:a16="http://schemas.microsoft.com/office/drawing/2014/main" val="20017"/>
                    </a:ext>
                  </a:extLst>
                </a:gridCol>
              </a:tblGrid>
              <a:tr h="244827">
                <a:tc>
                  <a:txBody>
                    <a:bodyPr/>
                    <a:lstStyle/>
                    <a:p>
                      <a:pPr algn="ctr">
                        <a:spcBef>
                          <a:spcPts val="30"/>
                        </a:spcBef>
                        <a:spcAft>
                          <a:spcPts val="30"/>
                        </a:spcAft>
                      </a:pPr>
                      <a:r>
                        <a:rPr lang="zh-CN" sz="1600" b="1" kern="100" dirty="0">
                          <a:effectLst/>
                          <a:latin typeface="Times New Roman"/>
                          <a:ea typeface="宋体"/>
                        </a:rPr>
                        <a:t>序号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2</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3</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4</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5</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6</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7</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8</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9</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12</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13</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14</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15</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16</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a:effectLst/>
                          <a:latin typeface="Times New Roman"/>
                          <a:ea typeface="宋体"/>
                        </a:rPr>
                        <a:t>…</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4827">
                <a:tc>
                  <a:txBody>
                    <a:bodyPr/>
                    <a:lstStyle/>
                    <a:p>
                      <a:pPr algn="ctr">
                        <a:spcBef>
                          <a:spcPts val="30"/>
                        </a:spcBef>
                        <a:spcAft>
                          <a:spcPts val="30"/>
                        </a:spcAft>
                      </a:pPr>
                      <a:r>
                        <a:rPr lang="en-US" sz="1600" b="1" i="1" kern="100" dirty="0">
                          <a:effectLst/>
                          <a:latin typeface="Times New Roman"/>
                          <a:ea typeface="宋体"/>
                        </a:rPr>
                        <a:t>a</a:t>
                      </a:r>
                      <a:r>
                        <a:rPr lang="en-US" sz="1600" b="1" kern="100" baseline="-25000" dirty="0">
                          <a:effectLst/>
                          <a:latin typeface="Times New Roman"/>
                          <a:ea typeface="宋体"/>
                        </a:rPr>
                        <a:t>3</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a:effectLst/>
                          <a:latin typeface="Times New Roman"/>
                          <a:ea typeface="宋体"/>
                        </a:rPr>
                        <a:t>…</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4827">
                <a:tc>
                  <a:txBody>
                    <a:bodyPr/>
                    <a:lstStyle/>
                    <a:p>
                      <a:pPr algn="ctr">
                        <a:spcBef>
                          <a:spcPts val="30"/>
                        </a:spcBef>
                        <a:spcAft>
                          <a:spcPts val="30"/>
                        </a:spcAft>
                      </a:pPr>
                      <a:r>
                        <a:rPr lang="en-US" sz="1600" b="1" i="1" kern="100">
                          <a:effectLst/>
                          <a:latin typeface="Times New Roman"/>
                          <a:ea typeface="宋体"/>
                        </a:rPr>
                        <a:t>a</a:t>
                      </a:r>
                      <a:r>
                        <a:rPr lang="en-US" sz="1600" b="1" kern="100" baseline="-25000">
                          <a:effectLst/>
                          <a:latin typeface="Times New Roman"/>
                          <a:ea typeface="宋体"/>
                        </a:rPr>
                        <a:t>2</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a:effectLst/>
                          <a:latin typeface="Times New Roman"/>
                          <a:ea typeface="宋体"/>
                        </a:rPr>
                        <a:t>…</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44827">
                <a:tc>
                  <a:txBody>
                    <a:bodyPr/>
                    <a:lstStyle/>
                    <a:p>
                      <a:pPr algn="ctr">
                        <a:spcBef>
                          <a:spcPts val="30"/>
                        </a:spcBef>
                        <a:spcAft>
                          <a:spcPts val="30"/>
                        </a:spcAft>
                      </a:pPr>
                      <a:r>
                        <a:rPr lang="en-US" sz="1600" b="1" i="1" kern="100" dirty="0">
                          <a:effectLst/>
                          <a:latin typeface="Times New Roman"/>
                          <a:ea typeface="宋体"/>
                        </a:rPr>
                        <a:t>a</a:t>
                      </a:r>
                      <a:r>
                        <a:rPr lang="en-US" sz="1600" b="1" kern="100" baseline="-250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a:effectLst/>
                          <a:latin typeface="Times New Roman"/>
                          <a:ea typeface="宋体"/>
                        </a:rPr>
                        <a:t>…</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44827">
                <a:tc>
                  <a:txBody>
                    <a:bodyPr/>
                    <a:lstStyle/>
                    <a:p>
                      <a:pPr algn="ctr">
                        <a:spcBef>
                          <a:spcPts val="30"/>
                        </a:spcBef>
                        <a:spcAft>
                          <a:spcPts val="30"/>
                        </a:spcAft>
                      </a:pPr>
                      <a:r>
                        <a:rPr lang="en-US" sz="1600" b="1" i="1" kern="100">
                          <a:effectLst/>
                          <a:latin typeface="Times New Roman"/>
                          <a:ea typeface="宋体"/>
                        </a:rPr>
                        <a:t>a</a:t>
                      </a:r>
                      <a:r>
                        <a:rPr lang="en-US" sz="1600" b="1" kern="100" baseline="-250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1</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a:effectLst/>
                          <a:latin typeface="Times New Roman"/>
                          <a:ea typeface="宋体"/>
                        </a:rPr>
                        <a:t>0</a:t>
                      </a:r>
                      <a:endParaRPr lang="zh-CN" sz="1600" b="1"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1</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spcAft>
                          <a:spcPts val="30"/>
                        </a:spcAft>
                      </a:pPr>
                      <a:r>
                        <a:rPr lang="en-US" sz="1600" b="1" kern="100" dirty="0">
                          <a:effectLst/>
                          <a:latin typeface="Times New Roman"/>
                          <a:ea typeface="宋体"/>
                        </a:rPr>
                        <a:t>0</a:t>
                      </a:r>
                      <a:endParaRPr lang="zh-CN" sz="1600" b="1"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spcBef>
                          <a:spcPts val="30"/>
                        </a:spcBef>
                        <a:spcAft>
                          <a:spcPts val="30"/>
                        </a:spcAft>
                      </a:pPr>
                      <a:r>
                        <a:rPr lang="en-US" sz="1600" kern="100" dirty="0">
                          <a:effectLst/>
                          <a:latin typeface="Times New Roman"/>
                          <a:ea typeface="宋体"/>
                        </a:rPr>
                        <a:t>…</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221552055"/>
              </p:ext>
            </p:extLst>
          </p:nvPr>
        </p:nvGraphicFramePr>
        <p:xfrm>
          <a:off x="5972835" y="987574"/>
          <a:ext cx="3089275" cy="722313"/>
        </p:xfrm>
        <a:graphic>
          <a:graphicData uri="http://schemas.openxmlformats.org/presentationml/2006/ole">
            <mc:AlternateContent xmlns:mc="http://schemas.openxmlformats.org/markup-compatibility/2006">
              <mc:Choice xmlns:v="urn:schemas-microsoft-com:vml" Requires="v">
                <p:oleObj r:id="rId11" imgW="2518023" imgH="587285" progId="Visio.Drawing.11">
                  <p:embed/>
                </p:oleObj>
              </mc:Choice>
              <mc:Fallback>
                <p:oleObj r:id="rId11" imgW="2518023" imgH="587285"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72835" y="987574"/>
                        <a:ext cx="308927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7267925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二进制伪随机序列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60" y="905688"/>
            <a:ext cx="8136904" cy="3970318"/>
          </a:xfrm>
          <a:prstGeom prst="rect">
            <a:avLst/>
          </a:prstGeom>
        </p:spPr>
        <p:txBody>
          <a:bodyPr wrap="square">
            <a:spAutoFit/>
          </a:bodyPr>
          <a:lstStyle/>
          <a:p>
            <a:pPr marL="450850" indent="-450850">
              <a:lnSpc>
                <a:spcPct val="140000"/>
              </a:lnSpc>
              <a:buFont typeface="Wingdings" pitchFamily="2" charset="2"/>
              <a:buChar char="p"/>
            </a:pP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m</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序列的性质</a:t>
            </a: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自相关函数</a:t>
            </a:r>
          </a:p>
          <a:p>
            <a:pPr>
              <a:lnSpc>
                <a:spcPct val="140000"/>
              </a:lnSpc>
            </a:pP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功率谱密度</a:t>
            </a:r>
          </a:p>
          <a:p>
            <a:pPr marL="450850" indent="-450850">
              <a:lnSpc>
                <a:spcPct val="140000"/>
              </a:lnSpc>
              <a:buFont typeface="Wingdings" pitchFamily="2" charset="2"/>
              <a:buChar char="p"/>
            </a:pP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40000"/>
              </a:lnSpc>
            </a:pPr>
            <a:r>
              <a:rPr lang="en-US" altLang="zh-CN" sz="2000" kern="100" dirty="0">
                <a:latin typeface="Times New Roman" panose="02020603050405020304" pitchFamily="18" charset="0"/>
                <a:ea typeface="微软雅黑"/>
                <a:cs typeface="Times New Roman" panose="02020603050405020304" pitchFamily="18" charset="0"/>
              </a:rPr>
              <a:t>      m</a:t>
            </a:r>
            <a:r>
              <a:rPr lang="zh-CN" altLang="en-US" sz="2000" kern="100" dirty="0">
                <a:latin typeface="Times New Roman" panose="02020603050405020304" pitchFamily="18" charset="0"/>
                <a:ea typeface="微软雅黑"/>
                <a:cs typeface="Times New Roman" panose="02020603050405020304" pitchFamily="18" charset="0"/>
              </a:rPr>
              <a:t>序列具有</a:t>
            </a:r>
            <a:r>
              <a:rPr lang="en-US" altLang="zh-CN" sz="2000" kern="100" dirty="0">
                <a:latin typeface="Times New Roman" panose="02020603050405020304" pitchFamily="18" charset="0"/>
                <a:ea typeface="微软雅黑"/>
                <a:cs typeface="Times New Roman" panose="02020603050405020304" pitchFamily="18" charset="0"/>
              </a:rPr>
              <a:t>n</a:t>
            </a:r>
            <a:r>
              <a:rPr lang="zh-CN" altLang="en-US" sz="2000" kern="100" dirty="0">
                <a:latin typeface="Times New Roman" panose="02020603050405020304" pitchFamily="18" charset="0"/>
                <a:ea typeface="微软雅黑"/>
                <a:cs typeface="Times New Roman" panose="02020603050405020304" pitchFamily="18" charset="0"/>
              </a:rPr>
              <a:t>比特所有可能的组合</a:t>
            </a:r>
          </a:p>
          <a:p>
            <a:pPr>
              <a:lnSpc>
                <a:spcPct val="140000"/>
              </a:lnSpc>
            </a:pPr>
            <a:r>
              <a:rPr lang="zh-CN" altLang="en-US" sz="2000" kern="100" dirty="0">
                <a:latin typeface="Times New Roman" panose="02020603050405020304" pitchFamily="18" charset="0"/>
                <a:ea typeface="微软雅黑"/>
                <a:cs typeface="Times New Roman" panose="02020603050405020304" pitchFamily="18" charset="0"/>
              </a:rPr>
              <a:t>     为了仿真数字通信系统中滤波器引入的码间串扰（</a:t>
            </a:r>
            <a:r>
              <a:rPr lang="en-US" altLang="zh-CN" sz="2000" kern="100" dirty="0">
                <a:latin typeface="Times New Roman" panose="02020603050405020304" pitchFamily="18" charset="0"/>
                <a:ea typeface="微软雅黑"/>
                <a:cs typeface="Times New Roman" panose="02020603050405020304" pitchFamily="18" charset="0"/>
              </a:rPr>
              <a:t>ISI</a:t>
            </a:r>
            <a:r>
              <a:rPr lang="zh-CN" altLang="en-US" sz="2000" kern="100" dirty="0">
                <a:latin typeface="Times New Roman" panose="02020603050405020304" pitchFamily="18" charset="0"/>
                <a:ea typeface="微软雅黑"/>
                <a:cs typeface="Times New Roman" panose="02020603050405020304" pitchFamily="18" charset="0"/>
              </a:rPr>
              <a:t>），</a:t>
            </a:r>
            <a:r>
              <a:rPr lang="en-US" altLang="zh-CN" sz="2000" kern="100" dirty="0">
                <a:latin typeface="Times New Roman" panose="02020603050405020304" pitchFamily="18" charset="0"/>
                <a:ea typeface="微软雅黑"/>
                <a:cs typeface="Times New Roman" panose="02020603050405020304" pitchFamily="18" charset="0"/>
              </a:rPr>
              <a:t>m</a:t>
            </a:r>
            <a:r>
              <a:rPr lang="zh-CN" altLang="en-US" sz="2000" kern="100" dirty="0">
                <a:latin typeface="Times New Roman" panose="02020603050405020304" pitchFamily="18" charset="0"/>
                <a:ea typeface="微软雅黑"/>
                <a:cs typeface="Times New Roman" panose="02020603050405020304" pitchFamily="18" charset="0"/>
              </a:rPr>
              <a:t>序列的这条性质特别有用。</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799836437"/>
              </p:ext>
            </p:extLst>
          </p:nvPr>
        </p:nvGraphicFramePr>
        <p:xfrm>
          <a:off x="3556867" y="1077438"/>
          <a:ext cx="5358925" cy="1350296"/>
        </p:xfrm>
        <a:graphic>
          <a:graphicData uri="http://schemas.openxmlformats.org/presentationml/2006/ole">
            <mc:AlternateContent xmlns:mc="http://schemas.openxmlformats.org/markup-compatibility/2006">
              <mc:Choice xmlns:v="urn:schemas-microsoft-com:vml" Requires="v">
                <p:oleObj name="Visio" r:id="rId3" imgW="4792612" imgH="1214128" progId="Visio.Drawing.11">
                  <p:embed/>
                </p:oleObj>
              </mc:Choice>
              <mc:Fallback>
                <p:oleObj name="Visio" r:id="rId3" imgW="4792612" imgH="121412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6867" y="1077438"/>
                        <a:ext cx="5358925" cy="1350296"/>
                      </a:xfrm>
                      <a:prstGeom prst="rect">
                        <a:avLst/>
                      </a:prstGeom>
                      <a:noFill/>
                      <a:ln>
                        <a:noFill/>
                      </a:ln>
                    </p:spPr>
                  </p:pic>
                </p:oleObj>
              </mc:Fallback>
            </mc:AlternateContent>
          </a:graphicData>
        </a:graphic>
      </p:graphicFrame>
      <p:pic>
        <p:nvPicPr>
          <p:cNvPr id="7" name="Picture 27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1668" y="2501334"/>
            <a:ext cx="3436756" cy="1389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对象 7"/>
          <p:cNvGraphicFramePr>
            <a:graphicFrameLocks noChangeAspect="1"/>
          </p:cNvGraphicFramePr>
          <p:nvPr>
            <p:extLst>
              <p:ext uri="{D42A27DB-BD31-4B8C-83A1-F6EECF244321}">
                <p14:modId xmlns:p14="http://schemas.microsoft.com/office/powerpoint/2010/main" val="1778612701"/>
              </p:ext>
            </p:extLst>
          </p:nvPr>
        </p:nvGraphicFramePr>
        <p:xfrm>
          <a:off x="1080666" y="1918717"/>
          <a:ext cx="1835150" cy="581025"/>
        </p:xfrm>
        <a:graphic>
          <a:graphicData uri="http://schemas.openxmlformats.org/presentationml/2006/ole">
            <mc:AlternateContent xmlns:mc="http://schemas.openxmlformats.org/markup-compatibility/2006">
              <mc:Choice xmlns:v="urn:schemas-microsoft-com:vml" Requires="v">
                <p:oleObj name="公式" r:id="rId6" imgW="1282680" imgH="406080" progId="Equation.3">
                  <p:embed/>
                </p:oleObj>
              </mc:Choice>
              <mc:Fallback>
                <p:oleObj name="公式" r:id="rId6" imgW="1282680" imgH="406080" progId="Equation.3">
                  <p:embed/>
                  <p:pic>
                    <p:nvPicPr>
                      <p:cNvPr id="0" name=""/>
                      <p:cNvPicPr>
                        <a:picLocks noChangeAspect="1" noChangeArrowheads="1"/>
                      </p:cNvPicPr>
                      <p:nvPr/>
                    </p:nvPicPr>
                    <p:blipFill>
                      <a:blip r:embed="rId7"/>
                      <a:srcRect/>
                      <a:stretch>
                        <a:fillRect/>
                      </a:stretch>
                    </p:blipFill>
                    <p:spPr bwMode="auto">
                      <a:xfrm>
                        <a:off x="1080666" y="1918717"/>
                        <a:ext cx="1835150" cy="581025"/>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186374586"/>
              </p:ext>
            </p:extLst>
          </p:nvPr>
        </p:nvGraphicFramePr>
        <p:xfrm>
          <a:off x="3503691" y="1030135"/>
          <a:ext cx="927100" cy="217488"/>
        </p:xfrm>
        <a:graphic>
          <a:graphicData uri="http://schemas.openxmlformats.org/presentationml/2006/ole">
            <mc:AlternateContent xmlns:mc="http://schemas.openxmlformats.org/markup-compatibility/2006">
              <mc:Choice xmlns:v="urn:schemas-microsoft-com:vml" Requires="v">
                <p:oleObj name="公式" r:id="rId8" imgW="647640" imgH="152280" progId="Equation.3">
                  <p:embed/>
                </p:oleObj>
              </mc:Choice>
              <mc:Fallback>
                <p:oleObj name="公式" r:id="rId8" imgW="647640" imgH="152280" progId="Equation.3">
                  <p:embed/>
                  <p:pic>
                    <p:nvPicPr>
                      <p:cNvPr id="0" name=""/>
                      <p:cNvPicPr>
                        <a:picLocks noChangeAspect="1" noChangeArrowheads="1"/>
                      </p:cNvPicPr>
                      <p:nvPr/>
                    </p:nvPicPr>
                    <p:blipFill>
                      <a:blip r:embed="rId9"/>
                      <a:srcRect/>
                      <a:stretch>
                        <a:fillRect/>
                      </a:stretch>
                    </p:blipFill>
                    <p:spPr bwMode="auto">
                      <a:xfrm>
                        <a:off x="3503691" y="1030135"/>
                        <a:ext cx="92710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4648119" y="915566"/>
            <a:ext cx="492443" cy="461665"/>
          </a:xfrm>
          <a:prstGeom prst="rect">
            <a:avLst/>
          </a:prstGeom>
        </p:spPr>
        <p:txBody>
          <a:bodyPr wrap="none">
            <a:spAutoFit/>
          </a:bodyPr>
          <a:lstStyle/>
          <a:p>
            <a:r>
              <a:rPr lang="zh-CN" altLang="en-US" sz="2400" dirty="0">
                <a:latin typeface="+mn-ea"/>
                <a:ea typeface="+mn-ea"/>
              </a:rPr>
              <a:t>？</a:t>
            </a:r>
          </a:p>
        </p:txBody>
      </p:sp>
      <p:pic>
        <p:nvPicPr>
          <p:cNvPr id="11" name="Picture 27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71800" y="2787774"/>
            <a:ext cx="664715" cy="25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7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797890" y="2749266"/>
            <a:ext cx="667265" cy="476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5972905" y="599828"/>
            <a:ext cx="2775559" cy="646331"/>
          </a:xfrm>
          <a:prstGeom prst="rect">
            <a:avLst/>
          </a:prstGeom>
        </p:spPr>
        <p:txBody>
          <a:bodyPr wrap="square">
            <a:spAutoFit/>
          </a:bodyPr>
          <a:lstStyle/>
          <a:p>
            <a:pPr algn="ctr"/>
            <a:r>
              <a:rPr lang="zh-CN" altLang="en-US" kern="100" dirty="0">
                <a:solidFill>
                  <a:srgbClr val="205867"/>
                </a:solidFill>
                <a:latin typeface="Times New Roman" panose="02020603050405020304" pitchFamily="18" charset="0"/>
                <a:ea typeface="微软雅黑"/>
                <a:cs typeface="Times New Roman" panose="02020603050405020304" pitchFamily="18" charset="0"/>
              </a:rPr>
              <a:t>自相关函数与功率谱密度构成傅里叶变换对</a:t>
            </a:r>
            <a:endParaRPr lang="zh-CN" altLang="en-US" dirty="0"/>
          </a:p>
        </p:txBody>
      </p:sp>
    </p:spTree>
    <p:extLst>
      <p:ext uri="{BB962C8B-B14F-4D97-AF65-F5344CB8AC3E}">
        <p14:creationId xmlns:p14="http://schemas.microsoft.com/office/powerpoint/2010/main" val="61663099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二进制伪随机序列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60" y="905688"/>
            <a:ext cx="7920880" cy="3785652"/>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伪噪声特性（仿真作业：</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3-12</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a:t>
            </a: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r>
              <a:rPr lang="en-US" altLang="zh-CN" sz="2000" kern="100" dirty="0">
                <a:latin typeface="Times New Roman" panose="02020603050405020304" pitchFamily="18" charset="0"/>
                <a:ea typeface="微软雅黑"/>
                <a:cs typeface="Times New Roman" panose="02020603050405020304" pitchFamily="18" charset="0"/>
              </a:rPr>
              <a:t>       </a:t>
            </a:r>
            <a:r>
              <a:rPr lang="zh-CN" altLang="en-US" sz="2000" kern="100" dirty="0">
                <a:latin typeface="Times New Roman" panose="02020603050405020304" pitchFamily="18" charset="0"/>
                <a:ea typeface="微软雅黑"/>
                <a:cs typeface="Times New Roman" panose="02020603050405020304" pitchFamily="18" charset="0"/>
              </a:rPr>
              <a:t>序列中“</a:t>
            </a:r>
            <a:r>
              <a:rPr lang="en-US" altLang="zh-CN" sz="2000" kern="100" dirty="0">
                <a:latin typeface="Times New Roman" panose="02020603050405020304" pitchFamily="18" charset="0"/>
                <a:ea typeface="微软雅黑"/>
                <a:cs typeface="Times New Roman" panose="02020603050405020304" pitchFamily="18" charset="0"/>
              </a:rPr>
              <a:t>+</a:t>
            </a:r>
            <a:r>
              <a:rPr lang="zh-CN" altLang="en-US" sz="2000" kern="100" dirty="0">
                <a:latin typeface="Times New Roman" panose="02020603050405020304" pitchFamily="18" charset="0"/>
                <a:ea typeface="微软雅黑"/>
                <a:cs typeface="Times New Roman" panose="02020603050405020304" pitchFamily="18" charset="0"/>
              </a:rPr>
              <a:t>”和“</a:t>
            </a:r>
            <a:r>
              <a:rPr lang="en-US" altLang="zh-CN" sz="2000" kern="100" dirty="0">
                <a:latin typeface="Times New Roman" panose="02020603050405020304" pitchFamily="18" charset="0"/>
                <a:ea typeface="微软雅黑"/>
                <a:cs typeface="Times New Roman" panose="02020603050405020304" pitchFamily="18" charset="0"/>
              </a:rPr>
              <a:t>-</a:t>
            </a:r>
            <a:r>
              <a:rPr lang="zh-CN" altLang="en-US" sz="2000" kern="100" dirty="0">
                <a:latin typeface="Times New Roman" panose="02020603050405020304" pitchFamily="18" charset="0"/>
                <a:ea typeface="微软雅黑"/>
                <a:cs typeface="Times New Roman" panose="02020603050405020304" pitchFamily="18" charset="0"/>
              </a:rPr>
              <a:t>”的出现概率相等；</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序列中长度为</a:t>
            </a:r>
            <a:r>
              <a:rPr lang="en-US" altLang="zh-CN" sz="2000" kern="100" dirty="0">
                <a:latin typeface="Times New Roman" panose="02020603050405020304" pitchFamily="18" charset="0"/>
                <a:ea typeface="微软雅黑"/>
                <a:cs typeface="Times New Roman" panose="02020603050405020304" pitchFamily="18" charset="0"/>
              </a:rPr>
              <a:t>1</a:t>
            </a:r>
            <a:r>
              <a:rPr lang="zh-CN" altLang="en-US" sz="2000" kern="100" dirty="0">
                <a:latin typeface="Times New Roman" panose="02020603050405020304" pitchFamily="18" charset="0"/>
                <a:ea typeface="微软雅黑"/>
                <a:cs typeface="Times New Roman" panose="02020603050405020304" pitchFamily="18" charset="0"/>
              </a:rPr>
              <a:t>的游程约占</a:t>
            </a:r>
            <a:r>
              <a:rPr lang="en-US" altLang="zh-CN" sz="2000" kern="100" dirty="0">
                <a:latin typeface="Times New Roman" panose="02020603050405020304" pitchFamily="18" charset="0"/>
                <a:ea typeface="微软雅黑"/>
                <a:cs typeface="Times New Roman" panose="02020603050405020304" pitchFamily="18" charset="0"/>
              </a:rPr>
              <a:t>1/2</a:t>
            </a:r>
            <a:r>
              <a:rPr lang="zh-CN" altLang="en-US" sz="2000" kern="100" dirty="0">
                <a:latin typeface="Times New Roman" panose="02020603050405020304" pitchFamily="18" charset="0"/>
                <a:ea typeface="微软雅黑"/>
                <a:cs typeface="Times New Roman" panose="02020603050405020304" pitchFamily="18" charset="0"/>
              </a:rPr>
              <a:t>；长度为</a:t>
            </a:r>
            <a:r>
              <a:rPr lang="en-US" altLang="zh-CN" sz="2000" kern="100" dirty="0">
                <a:latin typeface="Times New Roman" panose="02020603050405020304" pitchFamily="18" charset="0"/>
                <a:ea typeface="微软雅黑"/>
                <a:cs typeface="Times New Roman" panose="02020603050405020304" pitchFamily="18" charset="0"/>
              </a:rPr>
              <a:t>2</a:t>
            </a:r>
            <a:r>
              <a:rPr lang="zh-CN" altLang="en-US" sz="2000" kern="100" dirty="0">
                <a:latin typeface="Times New Roman" panose="02020603050405020304" pitchFamily="18" charset="0"/>
                <a:ea typeface="微软雅黑"/>
                <a:cs typeface="Times New Roman" panose="02020603050405020304" pitchFamily="18" charset="0"/>
              </a:rPr>
              <a:t>的游程约占</a:t>
            </a:r>
            <a:r>
              <a:rPr lang="en-US" altLang="zh-CN" sz="2000" kern="100" dirty="0">
                <a:latin typeface="Times New Roman" panose="02020603050405020304" pitchFamily="18" charset="0"/>
                <a:ea typeface="微软雅黑"/>
                <a:cs typeface="Times New Roman" panose="02020603050405020304" pitchFamily="18" charset="0"/>
              </a:rPr>
              <a:t>1/4</a:t>
            </a:r>
            <a:r>
              <a:rPr lang="zh-CN" altLang="en-US" sz="2000" kern="100" dirty="0">
                <a:latin typeface="Times New Roman" panose="02020603050405020304" pitchFamily="18" charset="0"/>
                <a:ea typeface="微软雅黑"/>
                <a:cs typeface="Times New Roman" panose="02020603050405020304" pitchFamily="18" charset="0"/>
              </a:rPr>
              <a:t>；长度为</a:t>
            </a:r>
            <a:r>
              <a:rPr lang="en-US" altLang="zh-CN" sz="2000" kern="100" dirty="0">
                <a:latin typeface="Times New Roman" panose="02020603050405020304" pitchFamily="18" charset="0"/>
                <a:ea typeface="微软雅黑"/>
                <a:cs typeface="Times New Roman" panose="02020603050405020304" pitchFamily="18" charset="0"/>
              </a:rPr>
              <a:t>3</a:t>
            </a:r>
            <a:r>
              <a:rPr lang="zh-CN" altLang="en-US" sz="2000" kern="100" dirty="0">
                <a:latin typeface="Times New Roman" panose="02020603050405020304" pitchFamily="18" charset="0"/>
                <a:ea typeface="微软雅黑"/>
                <a:cs typeface="Times New Roman" panose="02020603050405020304" pitchFamily="18" charset="0"/>
              </a:rPr>
              <a:t>的占</a:t>
            </a:r>
            <a:r>
              <a:rPr lang="en-US" altLang="zh-CN" sz="2000" kern="100" dirty="0">
                <a:latin typeface="Times New Roman" panose="02020603050405020304" pitchFamily="18" charset="0"/>
                <a:ea typeface="微软雅黑"/>
                <a:cs typeface="Times New Roman" panose="02020603050405020304" pitchFamily="18" charset="0"/>
              </a:rPr>
              <a:t>1/8</a:t>
            </a:r>
            <a:r>
              <a:rPr lang="zh-CN" altLang="en-US" sz="2000" kern="100" dirty="0">
                <a:latin typeface="Times New Roman" panose="02020603050405020304" pitchFamily="18" charset="0"/>
                <a:ea typeface="微软雅黑"/>
                <a:cs typeface="Times New Roman" panose="02020603050405020304" pitchFamily="18" charset="0"/>
              </a:rPr>
              <a:t>；依此规律向后递推。长度为</a:t>
            </a:r>
            <a:r>
              <a:rPr lang="en-US" altLang="zh-CN" sz="2000" i="1" kern="100" dirty="0">
                <a:latin typeface="Times New Roman" panose="02020603050405020304" pitchFamily="18" charset="0"/>
                <a:ea typeface="微软雅黑"/>
                <a:cs typeface="Times New Roman" panose="02020603050405020304" pitchFamily="18" charset="0"/>
              </a:rPr>
              <a:t>k</a:t>
            </a:r>
            <a:r>
              <a:rPr lang="zh-CN" altLang="en-US" sz="2000" kern="100" dirty="0">
                <a:latin typeface="Times New Roman" panose="02020603050405020304" pitchFamily="18" charset="0"/>
                <a:ea typeface="微软雅黑"/>
                <a:cs typeface="Times New Roman" panose="02020603050405020304" pitchFamily="18" charset="0"/>
              </a:rPr>
              <a:t>的游程数目占游程总数的</a:t>
            </a:r>
            <a:r>
              <a:rPr lang="en-US" altLang="zh-CN" sz="2000" kern="100" dirty="0">
                <a:latin typeface="Times New Roman" panose="02020603050405020304" pitchFamily="18" charset="0"/>
                <a:ea typeface="微软雅黑"/>
                <a:cs typeface="Times New Roman" panose="02020603050405020304" pitchFamily="18" charset="0"/>
              </a:rPr>
              <a:t>2</a:t>
            </a:r>
            <a:r>
              <a:rPr lang="en-US" altLang="zh-CN" sz="2000" kern="100" baseline="30000" dirty="0">
                <a:latin typeface="Times New Roman" panose="02020603050405020304" pitchFamily="18" charset="0"/>
                <a:ea typeface="微软雅黑"/>
                <a:cs typeface="Times New Roman" panose="02020603050405020304" pitchFamily="18" charset="0"/>
              </a:rPr>
              <a:t>-k</a:t>
            </a:r>
            <a:r>
              <a:rPr lang="zh-CN" altLang="en-US" sz="2000" kern="100" dirty="0">
                <a:latin typeface="Times New Roman" panose="02020603050405020304" pitchFamily="18" charset="0"/>
                <a:ea typeface="微软雅黑"/>
                <a:cs typeface="Times New Roman" panose="02020603050405020304" pitchFamily="18" charset="0"/>
              </a:rPr>
              <a:t>，而且在长度为</a:t>
            </a:r>
            <a:r>
              <a:rPr lang="en-US" altLang="zh-CN" sz="2000" i="1" kern="100" dirty="0">
                <a:latin typeface="Times New Roman" panose="02020603050405020304" pitchFamily="18" charset="0"/>
                <a:ea typeface="微软雅黑"/>
                <a:cs typeface="Times New Roman" panose="02020603050405020304" pitchFamily="18" charset="0"/>
              </a:rPr>
              <a:t>k</a:t>
            </a:r>
            <a:r>
              <a:rPr lang="zh-CN" altLang="en-US" sz="2000" kern="100" dirty="0">
                <a:latin typeface="Times New Roman" panose="02020603050405020304" pitchFamily="18" charset="0"/>
                <a:ea typeface="微软雅黑"/>
                <a:cs typeface="Times New Roman" panose="02020603050405020304" pitchFamily="18" charset="0"/>
              </a:rPr>
              <a:t>的游程中，连“</a:t>
            </a:r>
            <a:r>
              <a:rPr lang="en-US" altLang="zh-CN" sz="2000" kern="100" dirty="0">
                <a:latin typeface="Times New Roman" panose="02020603050405020304" pitchFamily="18" charset="0"/>
                <a:ea typeface="微软雅黑"/>
                <a:cs typeface="Times New Roman" panose="02020603050405020304" pitchFamily="18" charset="0"/>
              </a:rPr>
              <a:t>1</a:t>
            </a:r>
            <a:r>
              <a:rPr lang="zh-CN" altLang="en-US" sz="2000" kern="100" dirty="0">
                <a:latin typeface="Times New Roman" panose="02020603050405020304" pitchFamily="18" charset="0"/>
                <a:ea typeface="微软雅黑"/>
                <a:cs typeface="Times New Roman" panose="02020603050405020304" pitchFamily="18" charset="0"/>
              </a:rPr>
              <a:t>”的游程和连“</a:t>
            </a:r>
            <a:r>
              <a:rPr lang="en-US" altLang="zh-CN" sz="2000" kern="100" dirty="0">
                <a:latin typeface="Times New Roman" panose="02020603050405020304" pitchFamily="18" charset="0"/>
                <a:ea typeface="微软雅黑"/>
                <a:cs typeface="Times New Roman" panose="02020603050405020304" pitchFamily="18" charset="0"/>
              </a:rPr>
              <a:t>0</a:t>
            </a:r>
            <a:r>
              <a:rPr lang="zh-CN" altLang="en-US" sz="2000" kern="100" dirty="0">
                <a:latin typeface="Times New Roman" panose="02020603050405020304" pitchFamily="18" charset="0"/>
                <a:ea typeface="微软雅黑"/>
                <a:cs typeface="Times New Roman" panose="02020603050405020304" pitchFamily="18" charset="0"/>
              </a:rPr>
              <a:t>”的游程各占一半；</a:t>
            </a:r>
            <a:endParaRPr lang="en-US" altLang="zh-CN" sz="2000" kern="100" dirty="0">
              <a:latin typeface="Times New Roman" panose="02020603050405020304" pitchFamily="18" charset="0"/>
              <a:ea typeface="微软雅黑"/>
              <a:cs typeface="Times New Roman" panose="02020603050405020304" pitchFamily="18" charset="0"/>
            </a:endParaRPr>
          </a:p>
          <a:p>
            <a:pPr>
              <a:lnSpc>
                <a:spcPct val="150000"/>
              </a:lnSpc>
            </a:pPr>
            <a:r>
              <a:rPr lang="en-US" altLang="zh-CN" sz="2000" kern="100" dirty="0">
                <a:latin typeface="Times New Roman" panose="02020603050405020304" pitchFamily="18" charset="0"/>
                <a:ea typeface="微软雅黑"/>
                <a:cs typeface="Times New Roman" panose="02020603050405020304" pitchFamily="18" charset="0"/>
              </a:rPr>
              <a:t>       </a:t>
            </a:r>
            <a:r>
              <a:rPr lang="zh-CN" altLang="en-US" sz="2000" kern="100" dirty="0">
                <a:latin typeface="Times New Roman" panose="02020603050405020304" pitchFamily="18" charset="0"/>
                <a:ea typeface="微软雅黑"/>
                <a:cs typeface="Times New Roman" panose="02020603050405020304" pitchFamily="18" charset="0"/>
              </a:rPr>
              <a:t>由于白噪声的功率谱密度为常数，功率谱密度的逆傅里叶变换，即自相关函数为冲激函数</a:t>
            </a:r>
            <a:r>
              <a:rPr lang="en-US" altLang="zh-CN" sz="2000" i="1" kern="100" dirty="0">
                <a:latin typeface="Times New Roman" panose="02020603050405020304" pitchFamily="18" charset="0"/>
                <a:ea typeface="微软雅黑"/>
                <a:cs typeface="Times New Roman" panose="02020603050405020304" pitchFamily="18" charset="0"/>
              </a:rPr>
              <a:t>δ</a:t>
            </a:r>
            <a:r>
              <a:rPr lang="en-US" altLang="zh-CN" sz="2000" kern="100" dirty="0">
                <a:latin typeface="Times New Roman" panose="02020603050405020304" pitchFamily="18" charset="0"/>
                <a:ea typeface="微软雅黑"/>
                <a:cs typeface="Times New Roman" panose="02020603050405020304" pitchFamily="18" charset="0"/>
              </a:rPr>
              <a:t>(</a:t>
            </a:r>
            <a:r>
              <a:rPr lang="en-US" altLang="zh-CN" sz="2000" i="1" kern="100" dirty="0">
                <a:latin typeface="Times New Roman" panose="02020603050405020304" pitchFamily="18" charset="0"/>
                <a:ea typeface="微软雅黑"/>
                <a:cs typeface="Times New Roman" panose="02020603050405020304" pitchFamily="18" charset="0"/>
              </a:rPr>
              <a:t>τ</a:t>
            </a:r>
            <a:r>
              <a:rPr lang="en-US" altLang="zh-CN" sz="2000" kern="100" dirty="0">
                <a:latin typeface="Times New Roman" panose="02020603050405020304" pitchFamily="18" charset="0"/>
                <a:ea typeface="微软雅黑"/>
                <a:cs typeface="Times New Roman" panose="02020603050405020304" pitchFamily="18" charset="0"/>
              </a:rPr>
              <a:t>)</a:t>
            </a:r>
            <a:r>
              <a:rPr lang="zh-CN" altLang="en-US" sz="2000" kern="100" dirty="0">
                <a:latin typeface="Times New Roman" panose="02020603050405020304" pitchFamily="18" charset="0"/>
                <a:ea typeface="微软雅黑"/>
                <a:cs typeface="Times New Roman" panose="02020603050405020304" pitchFamily="18" charset="0"/>
              </a:rPr>
              <a:t>。</a:t>
            </a:r>
            <a:endParaRPr lang="en-US" altLang="zh-CN" sz="2000" kern="100" dirty="0">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      需要注意：具有上述性质的序列不仅只有</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m</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序列一种。</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p:txBody>
      </p:sp>
    </p:spTree>
    <p:extLst>
      <p:ext uri="{BB962C8B-B14F-4D97-AF65-F5344CB8AC3E}">
        <p14:creationId xmlns:p14="http://schemas.microsoft.com/office/powerpoint/2010/main" val="337885090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独立随机序列的产生</a:t>
            </a:r>
            <a:r>
              <a:rPr lang="en-US" altLang="zh-CN" sz="2000" b="1" dirty="0">
                <a:solidFill>
                  <a:srgbClr val="C00000"/>
                </a:solidFill>
                <a:latin typeface="微软雅黑"/>
                <a:ea typeface="微软雅黑"/>
              </a:rPr>
              <a:t>——M</a:t>
            </a:r>
            <a:r>
              <a:rPr lang="zh-CN" altLang="en-US" sz="2000" b="1" dirty="0">
                <a:solidFill>
                  <a:srgbClr val="C00000"/>
                </a:solidFill>
                <a:latin typeface="微软雅黑"/>
                <a:ea typeface="微软雅黑"/>
              </a:rPr>
              <a:t>进制伪随机序列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60" y="905688"/>
            <a:ext cx="7920880" cy="3970318"/>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应用：</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如果要仿真</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MASK</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MFSK</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MPSK</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以及</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QAM</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等系统，就需要利用</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M</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进制</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PN</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序列。 </a:t>
            </a: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M</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进制反馈移位寄存器的特征多项式为 </a:t>
            </a:r>
          </a:p>
          <a:p>
            <a:pPr>
              <a:lnSpc>
                <a:spcPct val="140000"/>
              </a:lnSpc>
            </a:pP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逆多项式为 </a:t>
            </a: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系数</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ci</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可在共有</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q</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个元素的有限区域内取值（</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q</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进制），这个有限域定义为</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GF(q)</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以</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GF(q)</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域上的本原多项式构建的</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M</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进制反馈移位寄存器，能够产生一个最大长度为的</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q</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进制序列。其递推描述关系式为</a:t>
            </a:r>
          </a:p>
        </p:txBody>
      </p:sp>
      <p:graphicFrame>
        <p:nvGraphicFramePr>
          <p:cNvPr id="6" name="对象 5"/>
          <p:cNvGraphicFramePr>
            <a:graphicFrameLocks noChangeAspect="1"/>
          </p:cNvGraphicFramePr>
          <p:nvPr>
            <p:extLst>
              <p:ext uri="{D42A27DB-BD31-4B8C-83A1-F6EECF244321}">
                <p14:modId xmlns:p14="http://schemas.microsoft.com/office/powerpoint/2010/main" val="2305717783"/>
              </p:ext>
            </p:extLst>
          </p:nvPr>
        </p:nvGraphicFramePr>
        <p:xfrm>
          <a:off x="2411760" y="2067694"/>
          <a:ext cx="3744416" cy="719080"/>
        </p:xfrm>
        <a:graphic>
          <a:graphicData uri="http://schemas.openxmlformats.org/presentationml/2006/ole">
            <mc:AlternateContent xmlns:mc="http://schemas.openxmlformats.org/markup-compatibility/2006">
              <mc:Choice xmlns:v="urn:schemas-microsoft-com:vml" Requires="v">
                <p:oleObj r:id="rId3" imgW="2184400" imgH="419100" progId="Equation.3">
                  <p:embed/>
                </p:oleObj>
              </mc:Choice>
              <mc:Fallback>
                <p:oleObj r:id="rId3" imgW="2184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2067694"/>
                        <a:ext cx="3744416" cy="719080"/>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571435283"/>
              </p:ext>
            </p:extLst>
          </p:nvPr>
        </p:nvGraphicFramePr>
        <p:xfrm>
          <a:off x="2411760" y="2675404"/>
          <a:ext cx="3703276" cy="385758"/>
        </p:xfrm>
        <a:graphic>
          <a:graphicData uri="http://schemas.openxmlformats.org/presentationml/2006/ole">
            <mc:AlternateContent xmlns:mc="http://schemas.openxmlformats.org/markup-compatibility/2006">
              <mc:Choice xmlns:v="urn:schemas-microsoft-com:vml" Requires="v">
                <p:oleObj r:id="rId5" imgW="2108200" imgH="215900" progId="Equation.3">
                  <p:embed/>
                </p:oleObj>
              </mc:Choice>
              <mc:Fallback>
                <p:oleObj r:id="rId5" imgW="2108200" imgH="2159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760" y="2675404"/>
                        <a:ext cx="3703276" cy="385758"/>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585001921"/>
              </p:ext>
            </p:extLst>
          </p:nvPr>
        </p:nvGraphicFramePr>
        <p:xfrm>
          <a:off x="6732240" y="4227934"/>
          <a:ext cx="1253480" cy="688761"/>
        </p:xfrm>
        <a:graphic>
          <a:graphicData uri="http://schemas.openxmlformats.org/presentationml/2006/ole">
            <mc:AlternateContent xmlns:mc="http://schemas.openxmlformats.org/markup-compatibility/2006">
              <mc:Choice xmlns:v="urn:schemas-microsoft-com:vml" Requires="v">
                <p:oleObj r:id="rId7" imgW="761669" imgH="418918" progId="Equation.3">
                  <p:embed/>
                </p:oleObj>
              </mc:Choice>
              <mc:Fallback>
                <p:oleObj r:id="rId7" imgW="761669" imgH="418918"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2240" y="4227934"/>
                        <a:ext cx="1253480" cy="68876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3521372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2758156"/>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3334221"/>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910285"/>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2182098"/>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独立随机序列的产生 </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相关随机序列的产生 </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随机数产生器的测试 </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随机数产生 </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）随机变量的产生</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2910309"/>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8" y="1606034"/>
            <a:ext cx="406093" cy="461665"/>
            <a:chOff x="5667375" y="791156"/>
            <a:chExt cx="594672"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要求与特点</a:t>
            </a:r>
          </a:p>
        </p:txBody>
      </p:sp>
    </p:spTree>
    <p:extLst>
      <p:ext uri="{BB962C8B-B14F-4D97-AF65-F5344CB8AC3E}">
        <p14:creationId xmlns:p14="http://schemas.microsoft.com/office/powerpoint/2010/main" val="9692321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随机变量的产生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相关随机序列的产生</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60" y="699542"/>
            <a:ext cx="7920880"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背景：</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在许多应用中，经常需要产生具有某种特定自相关函数，或者产生具有某种特定功率谱密度形式的输出序列。</a:t>
            </a: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例如，当需要仿真随机时变的移动通信信道，其功率谱密度函数</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       </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当然还可以利用相关函数形式来表示相关序列。</a:t>
            </a: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相关的多种维度</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除了单一采样值相关性研制外，在许多情况下，仿真过程不得不讨论</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多个随机过程的采样值之间的相关性</a:t>
            </a:r>
            <a:r>
              <a:rPr lang="zh-CN" altLang="en-US" sz="2000" kern="100" dirty="0">
                <a:latin typeface="Times New Roman" panose="02020603050405020304" pitchFamily="18" charset="0"/>
                <a:ea typeface="微软雅黑"/>
                <a:cs typeface="Times New Roman" panose="02020603050405020304" pitchFamily="18" charset="0"/>
              </a:rPr>
              <a:t>，即相关的矢量形式。</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例如，多经效应的仿真。</a:t>
            </a:r>
          </a:p>
        </p:txBody>
      </p:sp>
      <p:graphicFrame>
        <p:nvGraphicFramePr>
          <p:cNvPr id="6" name="对象 5"/>
          <p:cNvGraphicFramePr>
            <a:graphicFrameLocks noChangeAspect="1"/>
          </p:cNvGraphicFramePr>
          <p:nvPr>
            <p:extLst>
              <p:ext uri="{D42A27DB-BD31-4B8C-83A1-F6EECF244321}">
                <p14:modId xmlns:p14="http://schemas.microsoft.com/office/powerpoint/2010/main" val="2160951710"/>
              </p:ext>
            </p:extLst>
          </p:nvPr>
        </p:nvGraphicFramePr>
        <p:xfrm>
          <a:off x="2987824" y="1995686"/>
          <a:ext cx="2851423" cy="710339"/>
        </p:xfrm>
        <a:graphic>
          <a:graphicData uri="http://schemas.openxmlformats.org/presentationml/2006/ole">
            <mc:AlternateContent xmlns:mc="http://schemas.openxmlformats.org/markup-compatibility/2006">
              <mc:Choice xmlns:v="urn:schemas-microsoft-com:vml" Requires="v">
                <p:oleObj r:id="rId3" imgW="1612900" imgH="406400" progId="Equation.3">
                  <p:embed/>
                </p:oleObj>
              </mc:Choice>
              <mc:Fallback>
                <p:oleObj r:id="rId3" imgW="1612900" imgH="406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1995686"/>
                        <a:ext cx="2851423" cy="71033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7209358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endParaRPr lang="zh-CN" altLang="en-US" sz="2000" b="1" dirty="0">
              <a:solidFill>
                <a:srgbClr val="C00000"/>
              </a:solidFill>
              <a:latin typeface="微软雅黑"/>
              <a:ea typeface="微软雅黑"/>
            </a:endParaRP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60" y="905688"/>
            <a:ext cx="3888432" cy="3785652"/>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矢量随机过程的相关性主要反映在两方面</a:t>
            </a: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时间轴上的相关特性</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，这种相关特性是瞬时的，并引出了功率谱密度这个概念；</a:t>
            </a: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各个元素间的相关性，它代表了不同方向上的相关，通常出现较多的是空间维上的相关等。</a:t>
            </a:r>
          </a:p>
        </p:txBody>
      </p:sp>
      <p:graphicFrame>
        <p:nvGraphicFramePr>
          <p:cNvPr id="6" name="对象 5"/>
          <p:cNvGraphicFramePr>
            <a:graphicFrameLocks noChangeAspect="1"/>
          </p:cNvGraphicFramePr>
          <p:nvPr>
            <p:extLst>
              <p:ext uri="{D42A27DB-BD31-4B8C-83A1-F6EECF244321}">
                <p14:modId xmlns:p14="http://schemas.microsoft.com/office/powerpoint/2010/main" val="1574963550"/>
              </p:ext>
            </p:extLst>
          </p:nvPr>
        </p:nvGraphicFramePr>
        <p:xfrm>
          <a:off x="4499992" y="1059582"/>
          <a:ext cx="4396586" cy="3324076"/>
        </p:xfrm>
        <a:graphic>
          <a:graphicData uri="http://schemas.openxmlformats.org/presentationml/2006/ole">
            <mc:AlternateContent xmlns:mc="http://schemas.openxmlformats.org/markup-compatibility/2006">
              <mc:Choice xmlns:v="urn:schemas-microsoft-com:vml" Requires="v">
                <p:oleObj r:id="rId3" imgW="2883175" imgH="2181780" progId="Visio.Drawing.11">
                  <p:embed/>
                </p:oleObj>
              </mc:Choice>
              <mc:Fallback>
                <p:oleObj r:id="rId3" imgW="2883175" imgH="218178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1059582"/>
                        <a:ext cx="4396586" cy="332407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04009079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相关高斯标量序列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60" y="843558"/>
            <a:ext cx="8208912" cy="3785652"/>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实现方法：</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不相关的高斯序列经过适当的处理，就可以变成具有相关特性的高斯序列。 </a:t>
            </a: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①时域法：经过线性变换，基于相关函数；</a:t>
            </a: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②频域法：经过滤波器，基于功率谱密度。</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时域法：</a:t>
            </a:r>
            <a:r>
              <a:rPr lang="zh-CN" altLang="en-US" sz="2000" kern="100" dirty="0">
                <a:latin typeface="Times New Roman" panose="02020603050405020304" pitchFamily="18" charset="0"/>
                <a:ea typeface="微软雅黑"/>
                <a:cs typeface="Times New Roman" panose="02020603050405020304" pitchFamily="18" charset="0"/>
              </a:rPr>
              <a:t>时域法通常采用</a:t>
            </a:r>
            <a:r>
              <a:rPr lang="en-US" altLang="zh-CN" sz="2000" kern="100" dirty="0">
                <a:latin typeface="Times New Roman" panose="02020603050405020304" pitchFamily="18" charset="0"/>
                <a:ea typeface="微软雅黑"/>
                <a:cs typeface="Times New Roman" panose="02020603050405020304" pitchFamily="18" charset="0"/>
              </a:rPr>
              <a:t>ARMA</a:t>
            </a:r>
            <a:r>
              <a:rPr lang="zh-CN" altLang="en-US" sz="2000" kern="100" dirty="0">
                <a:latin typeface="Times New Roman" panose="02020603050405020304" pitchFamily="18" charset="0"/>
                <a:ea typeface="微软雅黑"/>
                <a:cs typeface="Times New Roman" panose="02020603050405020304" pitchFamily="18" charset="0"/>
              </a:rPr>
              <a:t>过程，构建离散的时间模型。问题是确定矢量</a:t>
            </a:r>
            <a:r>
              <a:rPr lang="en-US" altLang="zh-CN" sz="2000" i="1" kern="100" dirty="0">
                <a:latin typeface="Times New Roman" panose="02020603050405020304" pitchFamily="18" charset="0"/>
                <a:ea typeface="微软雅黑"/>
                <a:cs typeface="Times New Roman" panose="02020603050405020304" pitchFamily="18" charset="0"/>
              </a:rPr>
              <a:t>a</a:t>
            </a:r>
            <a:r>
              <a:rPr lang="zh-CN" altLang="en-US" sz="2000" kern="100" dirty="0">
                <a:latin typeface="Times New Roman" panose="02020603050405020304" pitchFamily="18" charset="0"/>
                <a:ea typeface="微软雅黑"/>
                <a:cs typeface="Times New Roman" panose="02020603050405020304" pitchFamily="18" charset="0"/>
              </a:rPr>
              <a:t>和</a:t>
            </a:r>
            <a:r>
              <a:rPr lang="en-US" altLang="zh-CN" sz="2000" i="1" kern="100" dirty="0">
                <a:latin typeface="Times New Roman" panose="02020603050405020304" pitchFamily="18" charset="0"/>
                <a:ea typeface="微软雅黑"/>
                <a:cs typeface="Times New Roman" panose="02020603050405020304" pitchFamily="18" charset="0"/>
              </a:rPr>
              <a:t>b</a:t>
            </a:r>
            <a:r>
              <a:rPr lang="en-US" altLang="zh-CN" sz="2000" kern="100" dirty="0">
                <a:latin typeface="Times New Roman" panose="02020603050405020304" pitchFamily="18" charset="0"/>
                <a:ea typeface="微软雅黑"/>
                <a:cs typeface="Times New Roman" panose="02020603050405020304" pitchFamily="18" charset="0"/>
              </a:rPr>
              <a:t> </a:t>
            </a:r>
            <a:r>
              <a:rPr lang="zh-CN" altLang="en-US" sz="2000" kern="100" dirty="0">
                <a:latin typeface="Times New Roman" panose="02020603050405020304" pitchFamily="18" charset="0"/>
                <a:ea typeface="微软雅黑"/>
                <a:cs typeface="Times New Roman" panose="02020603050405020304" pitchFamily="18" charset="0"/>
              </a:rPr>
              <a:t>。</a:t>
            </a:r>
          </a:p>
          <a:p>
            <a:pPr marL="450850" indent="-450850">
              <a:lnSpc>
                <a:spcPct val="150000"/>
              </a:lnSpc>
              <a:buFont typeface="Wingdings" pitchFamily="2" charset="2"/>
              <a:buChar char="p"/>
            </a:pP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a:t>
            </a:r>
            <a:endParaRPr lang="zh-CN" altLang="en-US" sz="2000" kern="100" dirty="0">
              <a:solidFill>
                <a:srgbClr val="C00000"/>
              </a:solidFill>
              <a:latin typeface="Times New Roman" panose="02020603050405020304" pitchFamily="18" charset="0"/>
              <a:ea typeface="微软雅黑"/>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604394893"/>
              </p:ext>
            </p:extLst>
          </p:nvPr>
        </p:nvGraphicFramePr>
        <p:xfrm>
          <a:off x="1835696" y="3723878"/>
          <a:ext cx="2971850" cy="881163"/>
        </p:xfrm>
        <a:graphic>
          <a:graphicData uri="http://schemas.openxmlformats.org/presentationml/2006/ole">
            <mc:AlternateContent xmlns:mc="http://schemas.openxmlformats.org/markup-compatibility/2006">
              <mc:Choice xmlns:v="urn:schemas-microsoft-com:vml" Requires="v">
                <p:oleObj r:id="rId3" imgW="1892300" imgH="558800" progId="Equation.3">
                  <p:embed/>
                </p:oleObj>
              </mc:Choice>
              <mc:Fallback>
                <p:oleObj r:id="rId3" imgW="1892300" imgH="558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3723878"/>
                        <a:ext cx="2971850" cy="881163"/>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56798707"/>
              </p:ext>
            </p:extLst>
          </p:nvPr>
        </p:nvGraphicFramePr>
        <p:xfrm>
          <a:off x="5508104" y="3858064"/>
          <a:ext cx="1940177" cy="512543"/>
        </p:xfrm>
        <a:graphic>
          <a:graphicData uri="http://schemas.openxmlformats.org/presentationml/2006/ole">
            <mc:AlternateContent xmlns:mc="http://schemas.openxmlformats.org/markup-compatibility/2006">
              <mc:Choice xmlns:v="urn:schemas-microsoft-com:vml" Requires="v">
                <p:oleObj name="Visio" r:id="rId5" imgW="1442009" imgH="380695" progId="Visio.Drawing.11">
                  <p:embed/>
                </p:oleObj>
              </mc:Choice>
              <mc:Fallback>
                <p:oleObj name="Visio" r:id="rId5" imgW="1442009" imgH="380695"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104" y="3858064"/>
                        <a:ext cx="1940177" cy="512543"/>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04461743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相关高斯标量序列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60" y="905688"/>
            <a:ext cx="8208912" cy="3108543"/>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时域法</a:t>
            </a: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设</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X(n)</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为输入模型的不相关高斯序列，通常假设其均值为零，方差为       ；</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Y(n)</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为希望产生的相关高斯序列。</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marL="450850" lvl="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处理过程：</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Z</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变换处理后得到</a:t>
            </a:r>
          </a:p>
          <a:p>
            <a:pPr>
              <a:lnSpc>
                <a:spcPct val="140000"/>
              </a:lnSpc>
            </a:pPr>
            <a:endParaRPr lang="zh-CN" altLang="en-US" sz="2000" kern="100" dirty="0">
              <a:solidFill>
                <a:srgbClr val="C00000"/>
              </a:solidFill>
              <a:latin typeface="Times New Roman" panose="02020603050405020304" pitchFamily="18" charset="0"/>
              <a:ea typeface="微软雅黑"/>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379487824"/>
              </p:ext>
            </p:extLst>
          </p:nvPr>
        </p:nvGraphicFramePr>
        <p:xfrm>
          <a:off x="1758558" y="2194643"/>
          <a:ext cx="2971850" cy="881163"/>
        </p:xfrm>
        <a:graphic>
          <a:graphicData uri="http://schemas.openxmlformats.org/presentationml/2006/ole">
            <mc:AlternateContent xmlns:mc="http://schemas.openxmlformats.org/markup-compatibility/2006">
              <mc:Choice xmlns:v="urn:schemas-microsoft-com:vml" Requires="v">
                <p:oleObj r:id="rId3" imgW="1892300" imgH="558800" progId="Equation.3">
                  <p:embed/>
                </p:oleObj>
              </mc:Choice>
              <mc:Fallback>
                <p:oleObj r:id="rId3" imgW="1892300" imgH="558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8558" y="2194643"/>
                        <a:ext cx="2971850" cy="881163"/>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539157227"/>
              </p:ext>
            </p:extLst>
          </p:nvPr>
        </p:nvGraphicFramePr>
        <p:xfrm>
          <a:off x="1033998" y="1779662"/>
          <a:ext cx="386103" cy="422155"/>
        </p:xfrm>
        <a:graphic>
          <a:graphicData uri="http://schemas.openxmlformats.org/presentationml/2006/ole">
            <mc:AlternateContent xmlns:mc="http://schemas.openxmlformats.org/markup-compatibility/2006">
              <mc:Choice xmlns:v="urn:schemas-microsoft-com:vml" Requires="v">
                <p:oleObj r:id="rId5" imgW="203024" imgH="215713" progId="Equation.3">
                  <p:embed/>
                </p:oleObj>
              </mc:Choice>
              <mc:Fallback>
                <p:oleObj r:id="rId5" imgW="203024" imgH="215713"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3998" y="1779662"/>
                        <a:ext cx="386103" cy="422155"/>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858412919"/>
              </p:ext>
            </p:extLst>
          </p:nvPr>
        </p:nvGraphicFramePr>
        <p:xfrm>
          <a:off x="5148064" y="2347239"/>
          <a:ext cx="1940177" cy="512543"/>
        </p:xfrm>
        <a:graphic>
          <a:graphicData uri="http://schemas.openxmlformats.org/presentationml/2006/ole">
            <mc:AlternateContent xmlns:mc="http://schemas.openxmlformats.org/markup-compatibility/2006">
              <mc:Choice xmlns:v="urn:schemas-microsoft-com:vml" Requires="v">
                <p:oleObj name="Visio" r:id="rId7" imgW="1442009" imgH="380695" progId="Visio.Drawing.11">
                  <p:embed/>
                </p:oleObj>
              </mc:Choice>
              <mc:Fallback>
                <p:oleObj name="Visio" r:id="rId7" imgW="1442009" imgH="380695"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64" y="2347239"/>
                        <a:ext cx="1940177" cy="512543"/>
                      </a:xfrm>
                      <a:prstGeom prst="rect">
                        <a:avLst/>
                      </a:prstGeom>
                      <a:noFill/>
                      <a:ln>
                        <a:noFill/>
                      </a:ln>
                      <a:effec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233398733"/>
              </p:ext>
            </p:extLst>
          </p:nvPr>
        </p:nvGraphicFramePr>
        <p:xfrm>
          <a:off x="1648304" y="3579862"/>
          <a:ext cx="2400300" cy="1150938"/>
        </p:xfrm>
        <a:graphic>
          <a:graphicData uri="http://schemas.openxmlformats.org/presentationml/2006/ole">
            <mc:AlternateContent xmlns:mc="http://schemas.openxmlformats.org/markup-compatibility/2006">
              <mc:Choice xmlns:v="urn:schemas-microsoft-com:vml" Requires="v">
                <p:oleObj r:id="rId9" imgW="1409088" imgH="672808" progId="Equation.3">
                  <p:embed/>
                </p:oleObj>
              </mc:Choice>
              <mc:Fallback>
                <p:oleObj r:id="rId9" imgW="1409088" imgH="672808" progId="Equation.3">
                  <p:embed/>
                  <p:pic>
                    <p:nvPicPr>
                      <p:cNvPr id="0" name="对象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48304" y="3579862"/>
                        <a:ext cx="2400300"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612718351"/>
              </p:ext>
            </p:extLst>
          </p:nvPr>
        </p:nvGraphicFramePr>
        <p:xfrm>
          <a:off x="4894341" y="3795886"/>
          <a:ext cx="2879725" cy="700088"/>
        </p:xfrm>
        <a:graphic>
          <a:graphicData uri="http://schemas.openxmlformats.org/presentationml/2006/ole">
            <mc:AlternateContent xmlns:mc="http://schemas.openxmlformats.org/markup-compatibility/2006">
              <mc:Choice xmlns:v="urn:schemas-microsoft-com:vml" Requires="v">
                <p:oleObj r:id="rId11" imgW="1765300" imgH="431800" progId="Equation.3">
                  <p:embed/>
                </p:oleObj>
              </mc:Choice>
              <mc:Fallback>
                <p:oleObj r:id="rId11" imgW="1765300" imgH="431800" progId="Equation.3">
                  <p:embed/>
                  <p:pic>
                    <p:nvPicPr>
                      <p:cNvPr id="0" name="对象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94341" y="3795886"/>
                        <a:ext cx="2879725"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9377307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相关高斯标量序列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60" y="771550"/>
            <a:ext cx="8208912" cy="3477875"/>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如何计算确定矢量</a:t>
            </a:r>
            <a:r>
              <a:rPr lang="en-US" altLang="zh-CN" sz="2000" i="1" kern="100" dirty="0">
                <a:solidFill>
                  <a:srgbClr val="C00000"/>
                </a:solidFill>
                <a:latin typeface="Times New Roman" panose="02020603050405020304" pitchFamily="18" charset="0"/>
                <a:ea typeface="微软雅黑"/>
                <a:cs typeface="Times New Roman" panose="02020603050405020304" pitchFamily="18" charset="0"/>
              </a:rPr>
              <a:t>a</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和</a:t>
            </a:r>
            <a:r>
              <a:rPr lang="en-US" altLang="zh-CN" sz="2000" i="1" kern="100" dirty="0">
                <a:solidFill>
                  <a:srgbClr val="C00000"/>
                </a:solidFill>
                <a:latin typeface="Times New Roman" panose="02020603050405020304" pitchFamily="18" charset="0"/>
                <a:ea typeface="微软雅黑"/>
                <a:cs typeface="Times New Roman" panose="02020603050405020304" pitchFamily="18" charset="0"/>
              </a:rPr>
              <a:t>b</a:t>
            </a: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200000"/>
              </a:lnSpc>
            </a:pPr>
            <a:r>
              <a:rPr lang="en-US" altLang="zh-CN" sz="2000" kern="100" dirty="0">
                <a:latin typeface="Times New Roman" panose="02020603050405020304" pitchFamily="18" charset="0"/>
                <a:ea typeface="微软雅黑"/>
                <a:cs typeface="Times New Roman" panose="02020603050405020304" pitchFamily="18" charset="0"/>
              </a:rPr>
              <a:t>       ARMA(N</a:t>
            </a:r>
            <a:r>
              <a:rPr lang="zh-CN" altLang="en-US" sz="2000" kern="100" dirty="0">
                <a:latin typeface="Times New Roman" panose="02020603050405020304" pitchFamily="18" charset="0"/>
                <a:ea typeface="微软雅黑"/>
                <a:cs typeface="Times New Roman" panose="02020603050405020304" pitchFamily="18" charset="0"/>
              </a:rPr>
              <a:t>，</a:t>
            </a:r>
            <a:r>
              <a:rPr lang="en-US" altLang="zh-CN" sz="2000" kern="100" dirty="0">
                <a:latin typeface="Times New Roman" panose="02020603050405020304" pitchFamily="18" charset="0"/>
                <a:ea typeface="微软雅黑"/>
                <a:cs typeface="Times New Roman" panose="02020603050405020304" pitchFamily="18" charset="0"/>
              </a:rPr>
              <a:t>M)</a:t>
            </a:r>
            <a:r>
              <a:rPr lang="zh-CN" altLang="en-US" sz="2000" kern="100" dirty="0">
                <a:latin typeface="Times New Roman" panose="02020603050405020304" pitchFamily="18" charset="0"/>
                <a:ea typeface="微软雅黑"/>
                <a:cs typeface="Times New Roman" panose="02020603050405020304" pitchFamily="18" charset="0"/>
              </a:rPr>
              <a:t>模型处理复杂</a:t>
            </a:r>
            <a:endParaRPr lang="en-US" altLang="zh-CN" sz="2000" kern="100" dirty="0">
              <a:latin typeface="Times New Roman" panose="02020603050405020304" pitchFamily="18" charset="0"/>
              <a:ea typeface="微软雅黑"/>
              <a:cs typeface="Times New Roman" panose="02020603050405020304" pitchFamily="18" charset="0"/>
            </a:endParaRPr>
          </a:p>
          <a:p>
            <a:pPr>
              <a:lnSpc>
                <a:spcPct val="250000"/>
              </a:lnSpc>
            </a:pPr>
            <a:r>
              <a:rPr lang="zh-CN" altLang="en-US" sz="2000" kern="100" dirty="0">
                <a:latin typeface="Times New Roman" panose="02020603050405020304" pitchFamily="18" charset="0"/>
                <a:ea typeface="微软雅黑"/>
                <a:cs typeface="Times New Roman" panose="02020603050405020304" pitchFamily="18" charset="0"/>
              </a:rPr>
              <a:t>       退化成为</a:t>
            </a:r>
            <a:r>
              <a:rPr lang="en-US" altLang="zh-CN" sz="2000" kern="100" dirty="0">
                <a:latin typeface="Times New Roman" panose="02020603050405020304" pitchFamily="18" charset="0"/>
                <a:ea typeface="微软雅黑"/>
                <a:cs typeface="Times New Roman" panose="02020603050405020304" pitchFamily="18" charset="0"/>
              </a:rPr>
              <a:t>AR(N)</a:t>
            </a:r>
            <a:r>
              <a:rPr lang="zh-CN" altLang="en-US" sz="2000" kern="100" dirty="0">
                <a:latin typeface="Times New Roman" panose="02020603050405020304" pitchFamily="18" charset="0"/>
                <a:ea typeface="微软雅黑"/>
                <a:cs typeface="Times New Roman" panose="02020603050405020304" pitchFamily="18" charset="0"/>
              </a:rPr>
              <a:t>模型，可以表示为</a:t>
            </a:r>
            <a:endParaRPr lang="en-US" altLang="zh-CN" sz="2000" kern="100" dirty="0">
              <a:latin typeface="Times New Roman" panose="02020603050405020304" pitchFamily="18" charset="0"/>
              <a:ea typeface="微软雅黑"/>
              <a:cs typeface="Times New Roman" panose="02020603050405020304" pitchFamily="18" charset="0"/>
            </a:endParaRPr>
          </a:p>
          <a:p>
            <a:pPr>
              <a:lnSpc>
                <a:spcPct val="200000"/>
              </a:lnSpc>
            </a:pPr>
            <a:r>
              <a:rPr lang="zh-CN" altLang="en-US" sz="2000" kern="100" dirty="0">
                <a:latin typeface="Times New Roman" panose="02020603050405020304" pitchFamily="18" charset="0"/>
                <a:ea typeface="微软雅黑"/>
                <a:cs typeface="Times New Roman" panose="02020603050405020304" pitchFamily="18" charset="0"/>
              </a:rPr>
              <a:t>       计算上式的自相关函数： </a:t>
            </a:r>
          </a:p>
          <a:p>
            <a:pPr marL="450850" indent="-450850">
              <a:lnSpc>
                <a:spcPct val="150000"/>
              </a:lnSpc>
              <a:buFont typeface="Wingdings" pitchFamily="2" charset="2"/>
              <a:buChar char="p"/>
            </a:pP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a:t>
            </a:r>
            <a:endParaRPr lang="zh-CN" altLang="en-US" sz="2000" kern="100" dirty="0">
              <a:solidFill>
                <a:srgbClr val="C00000"/>
              </a:solidFill>
              <a:latin typeface="Times New Roman" panose="02020603050405020304" pitchFamily="18" charset="0"/>
              <a:ea typeface="微软雅黑"/>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682232939"/>
              </p:ext>
            </p:extLst>
          </p:nvPr>
        </p:nvGraphicFramePr>
        <p:xfrm>
          <a:off x="4894341" y="2124777"/>
          <a:ext cx="2520281" cy="617531"/>
        </p:xfrm>
        <a:graphic>
          <a:graphicData uri="http://schemas.openxmlformats.org/presentationml/2006/ole">
            <mc:AlternateContent xmlns:mc="http://schemas.openxmlformats.org/markup-compatibility/2006">
              <mc:Choice xmlns:v="urn:schemas-microsoft-com:vml" Requires="v">
                <p:oleObj r:id="rId3" imgW="1396394" imgH="342751" progId="Equation.3">
                  <p:embed/>
                </p:oleObj>
              </mc:Choice>
              <mc:Fallback>
                <p:oleObj r:id="rId3" imgW="1396394" imgH="342751"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4341" y="2124777"/>
                        <a:ext cx="2520281" cy="617531"/>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558312119"/>
              </p:ext>
            </p:extLst>
          </p:nvPr>
        </p:nvGraphicFramePr>
        <p:xfrm>
          <a:off x="3923928" y="2691035"/>
          <a:ext cx="2326478" cy="673217"/>
        </p:xfrm>
        <a:graphic>
          <a:graphicData uri="http://schemas.openxmlformats.org/presentationml/2006/ole">
            <mc:AlternateContent xmlns:mc="http://schemas.openxmlformats.org/markup-compatibility/2006">
              <mc:Choice xmlns:v="urn:schemas-microsoft-com:vml" Requires="v">
                <p:oleObj r:id="rId5" imgW="1447800" imgH="419100" progId="Equation.3">
                  <p:embed/>
                </p:oleObj>
              </mc:Choice>
              <mc:Fallback>
                <p:oleObj r:id="rId5" imgW="14478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3928" y="2691035"/>
                        <a:ext cx="2326478" cy="673217"/>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548012850"/>
              </p:ext>
            </p:extLst>
          </p:nvPr>
        </p:nvGraphicFramePr>
        <p:xfrm>
          <a:off x="6389691" y="2691035"/>
          <a:ext cx="2727463" cy="621944"/>
        </p:xfrm>
        <a:graphic>
          <a:graphicData uri="http://schemas.openxmlformats.org/presentationml/2006/ole">
            <mc:AlternateContent xmlns:mc="http://schemas.openxmlformats.org/markup-compatibility/2006">
              <mc:Choice xmlns:v="urn:schemas-microsoft-com:vml" Requires="v">
                <p:oleObj r:id="rId7" imgW="1841500" imgH="419100" progId="Equation.3">
                  <p:embed/>
                </p:oleObj>
              </mc:Choice>
              <mc:Fallback>
                <p:oleObj r:id="rId7" imgW="18415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89691" y="2691035"/>
                        <a:ext cx="2727463" cy="621944"/>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490305159"/>
              </p:ext>
            </p:extLst>
          </p:nvPr>
        </p:nvGraphicFramePr>
        <p:xfrm>
          <a:off x="2365194" y="3365677"/>
          <a:ext cx="4890878" cy="1426589"/>
        </p:xfrm>
        <a:graphic>
          <a:graphicData uri="http://schemas.openxmlformats.org/presentationml/2006/ole">
            <mc:AlternateContent xmlns:mc="http://schemas.openxmlformats.org/markup-compatibility/2006">
              <mc:Choice xmlns:v="urn:schemas-microsoft-com:vml" Requires="v">
                <p:oleObj r:id="rId9" imgW="3429000" imgH="1003300" progId="Equation.3">
                  <p:embed/>
                </p:oleObj>
              </mc:Choice>
              <mc:Fallback>
                <p:oleObj r:id="rId9" imgW="3429000" imgH="1003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65194" y="3365677"/>
                        <a:ext cx="4890878" cy="1426589"/>
                      </a:xfrm>
                      <a:prstGeom prst="rect">
                        <a:avLst/>
                      </a:prstGeom>
                      <a:noFill/>
                      <a:ln>
                        <a:noFill/>
                      </a:ln>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511578760"/>
              </p:ext>
            </p:extLst>
          </p:nvPr>
        </p:nvGraphicFramePr>
        <p:xfrm>
          <a:off x="4355976" y="1275606"/>
          <a:ext cx="2971800" cy="882650"/>
        </p:xfrm>
        <a:graphic>
          <a:graphicData uri="http://schemas.openxmlformats.org/presentationml/2006/ole">
            <mc:AlternateContent xmlns:mc="http://schemas.openxmlformats.org/markup-compatibility/2006">
              <mc:Choice xmlns:v="urn:schemas-microsoft-com:vml" Requires="v">
                <p:oleObj r:id="rId11" imgW="1892300" imgH="558800" progId="Equation.3">
                  <p:embed/>
                </p:oleObj>
              </mc:Choice>
              <mc:Fallback>
                <p:oleObj r:id="rId11" imgW="1892300" imgH="558800" progId="Equation.3">
                  <p:embed/>
                  <p:pic>
                    <p:nvPicPr>
                      <p:cNvPr id="0" name="对象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55976" y="1275606"/>
                        <a:ext cx="2971800"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4684207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064898"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随机性（</a:t>
            </a:r>
            <a:r>
              <a:rPr lang="en-US" altLang="zh-CN" sz="2000" kern="0" dirty="0">
                <a:solidFill>
                  <a:srgbClr val="C00000"/>
                </a:solidFill>
                <a:latin typeface="微软雅黑"/>
                <a:ea typeface="微软雅黑"/>
              </a:rPr>
              <a:t>Randomness</a:t>
            </a:r>
            <a:r>
              <a:rPr lang="zh-CN" altLang="en-US" sz="2000" kern="0" dirty="0">
                <a:solidFill>
                  <a:srgbClr val="C00000"/>
                </a:solidFill>
                <a:latin typeface="微软雅黑"/>
                <a:ea typeface="微软雅黑"/>
              </a:rPr>
              <a:t>）：</a:t>
            </a:r>
            <a:r>
              <a:rPr lang="zh-CN" altLang="en-US" sz="2000" kern="0" dirty="0">
                <a:latin typeface="微软雅黑"/>
                <a:ea typeface="微软雅黑"/>
              </a:rPr>
              <a:t>应当具有独立性、均匀性，并且具有与真实随机数相同的数字特征，如期望、方差等。</a:t>
            </a: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长周期（</a:t>
            </a:r>
            <a:r>
              <a:rPr lang="en-US" altLang="zh-CN" sz="2000" kern="0" dirty="0">
                <a:solidFill>
                  <a:srgbClr val="C00000"/>
                </a:solidFill>
                <a:latin typeface="微软雅黑"/>
                <a:ea typeface="微软雅黑"/>
              </a:rPr>
              <a:t>Large period</a:t>
            </a:r>
            <a:r>
              <a:rPr lang="zh-CN" altLang="en-US" sz="2000" kern="0" dirty="0">
                <a:solidFill>
                  <a:srgbClr val="C00000"/>
                </a:solidFill>
                <a:latin typeface="微软雅黑"/>
                <a:ea typeface="微软雅黑"/>
              </a:rPr>
              <a:t>）：</a:t>
            </a:r>
            <a:r>
              <a:rPr lang="zh-CN" altLang="en-US" sz="2000" kern="0" dirty="0">
                <a:latin typeface="微软雅黑"/>
                <a:ea typeface="微软雅黑"/>
              </a:rPr>
              <a:t>仿真运行期间尽量不出现重复的现象。</a:t>
            </a: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可再现性（</a:t>
            </a:r>
            <a:r>
              <a:rPr lang="en-US" altLang="zh-CN" sz="2000" kern="0" dirty="0">
                <a:solidFill>
                  <a:srgbClr val="C00000"/>
                </a:solidFill>
                <a:latin typeface="微软雅黑"/>
                <a:ea typeface="微软雅黑"/>
              </a:rPr>
              <a:t>Reproducibility</a:t>
            </a:r>
            <a:r>
              <a:rPr lang="zh-CN" altLang="en-US" sz="2000" kern="0" dirty="0">
                <a:solidFill>
                  <a:srgbClr val="C00000"/>
                </a:solidFill>
                <a:latin typeface="微软雅黑"/>
                <a:ea typeface="微软雅黑"/>
              </a:rPr>
              <a:t>）</a:t>
            </a:r>
            <a:endParaRPr lang="en-US" altLang="zh-CN" sz="2000" kern="0" dirty="0">
              <a:solidFill>
                <a:srgbClr val="C00000"/>
              </a:solidFill>
              <a:latin typeface="微软雅黑"/>
              <a:ea typeface="微软雅黑"/>
            </a:endParaRPr>
          </a:p>
          <a:p>
            <a:pPr>
              <a:lnSpc>
                <a:spcPct val="150000"/>
              </a:lnSpc>
            </a:pPr>
            <a:r>
              <a:rPr lang="en-US" altLang="zh-CN" sz="2000" kern="0" dirty="0">
                <a:solidFill>
                  <a:srgbClr val="C00000"/>
                </a:solidFill>
                <a:latin typeface="微软雅黑"/>
                <a:ea typeface="微软雅黑"/>
              </a:rPr>
              <a:t>      </a:t>
            </a:r>
            <a:r>
              <a:rPr lang="zh-CN" altLang="en-US" sz="2000" kern="0" dirty="0">
                <a:latin typeface="微软雅黑"/>
                <a:ea typeface="微软雅黑"/>
              </a:rPr>
              <a:t>根据分析人员的需要，既要能再次生成同样的随机序列，又要能生成不同以往的随机序列。</a:t>
            </a:r>
            <a:endParaRPr lang="en-US" altLang="zh-CN" sz="2000" kern="0" dirty="0">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计算效率要高（</a:t>
            </a:r>
            <a:r>
              <a:rPr lang="en-US" altLang="zh-CN" sz="2000" kern="0" dirty="0">
                <a:solidFill>
                  <a:srgbClr val="C00000"/>
                </a:solidFill>
                <a:latin typeface="微软雅黑"/>
                <a:ea typeface="微软雅黑"/>
              </a:rPr>
              <a:t>Computational efficiency</a:t>
            </a:r>
            <a:r>
              <a:rPr lang="zh-CN" altLang="en-US" sz="2000" kern="0" dirty="0">
                <a:solidFill>
                  <a:srgbClr val="C00000"/>
                </a:solidFill>
                <a:latin typeface="微软雅黑"/>
                <a:ea typeface="微软雅黑"/>
              </a:rPr>
              <a:t>）</a:t>
            </a:r>
          </a:p>
          <a:p>
            <a:pPr>
              <a:lnSpc>
                <a:spcPct val="150000"/>
              </a:lnSpc>
            </a:pPr>
            <a:r>
              <a:rPr lang="zh-CN" altLang="en-US" sz="2000" kern="0" dirty="0">
                <a:latin typeface="微软雅黑"/>
                <a:ea typeface="微软雅黑"/>
              </a:rPr>
              <a:t>      由于有时仿真系统在短时间内需要大量的随机数，所以随机数发生器要求生成每个随机数所花费时间尽量少。</a:t>
            </a: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随机变量的产生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随机数发生器应具备的特点</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Tree>
    <p:extLst>
      <p:ext uri="{BB962C8B-B14F-4D97-AF65-F5344CB8AC3E}">
        <p14:creationId xmlns:p14="http://schemas.microsoft.com/office/powerpoint/2010/main" val="219821678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相关高斯标量序列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699542"/>
            <a:ext cx="8348889" cy="2862322"/>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计算步骤</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a:t>
            </a:r>
            <a:r>
              <a:rPr lang="en-US" altLang="zh-CN" sz="2000" kern="100" dirty="0">
                <a:latin typeface="Times New Roman" panose="02020603050405020304" pitchFamily="18" charset="0"/>
                <a:ea typeface="微软雅黑"/>
                <a:cs typeface="Times New Roman" panose="02020603050405020304" pitchFamily="18" charset="0"/>
              </a:rPr>
              <a:t>1.</a:t>
            </a:r>
            <a:r>
              <a:rPr lang="zh-CN" altLang="en-US" sz="2000" kern="100" dirty="0">
                <a:latin typeface="Times New Roman" panose="02020603050405020304" pitchFamily="18" charset="0"/>
                <a:ea typeface="微软雅黑"/>
                <a:cs typeface="Times New Roman" panose="02020603050405020304" pitchFamily="18" charset="0"/>
              </a:rPr>
              <a:t>已知</a:t>
            </a:r>
            <a:r>
              <a:rPr lang="en-US" altLang="zh-CN" sz="2000" kern="100" dirty="0">
                <a:latin typeface="Times New Roman" panose="02020603050405020304" pitchFamily="18" charset="0"/>
                <a:ea typeface="微软雅黑"/>
                <a:cs typeface="Times New Roman" panose="02020603050405020304" pitchFamily="18" charset="0"/>
              </a:rPr>
              <a:t>Y(n)</a:t>
            </a:r>
            <a:r>
              <a:rPr lang="zh-CN" altLang="en-US" sz="2000" kern="100" dirty="0">
                <a:latin typeface="Times New Roman" panose="02020603050405020304" pitchFamily="18" charset="0"/>
                <a:ea typeface="微软雅黑"/>
                <a:cs typeface="Times New Roman" panose="02020603050405020304" pitchFamily="18" charset="0"/>
              </a:rPr>
              <a:t>的自相关函数和         ；</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a:t>
            </a:r>
            <a:r>
              <a:rPr lang="en-US" altLang="zh-CN" sz="2000" kern="100" dirty="0">
                <a:latin typeface="Times New Roman" panose="02020603050405020304" pitchFamily="18" charset="0"/>
                <a:ea typeface="微软雅黑"/>
                <a:cs typeface="Times New Roman" panose="02020603050405020304" pitchFamily="18" charset="0"/>
              </a:rPr>
              <a:t>2.</a:t>
            </a:r>
            <a:r>
              <a:rPr lang="zh-CN" altLang="en-US" sz="2000" kern="100" dirty="0">
                <a:latin typeface="Times New Roman" panose="02020603050405020304" pitchFamily="18" charset="0"/>
                <a:ea typeface="微软雅黑"/>
                <a:cs typeface="Times New Roman" panose="02020603050405020304" pitchFamily="18" charset="0"/>
              </a:rPr>
              <a:t>利用上述矩阵求出</a:t>
            </a:r>
            <a:r>
              <a:rPr lang="en-US" altLang="zh-CN" sz="2000" i="1" kern="100" dirty="0" err="1">
                <a:latin typeface="Times New Roman" panose="02020603050405020304" pitchFamily="18" charset="0"/>
                <a:ea typeface="微软雅黑"/>
                <a:cs typeface="Times New Roman" panose="02020603050405020304" pitchFamily="18" charset="0"/>
              </a:rPr>
              <a:t>a</a:t>
            </a:r>
            <a:r>
              <a:rPr lang="en-US" altLang="zh-CN" sz="2000" kern="100" baseline="-25000" dirty="0" err="1">
                <a:latin typeface="Times New Roman" panose="02020603050405020304" pitchFamily="18" charset="0"/>
                <a:ea typeface="微软雅黑"/>
                <a:cs typeface="Times New Roman" panose="02020603050405020304" pitchFamily="18" charset="0"/>
              </a:rPr>
              <a:t>k</a:t>
            </a:r>
            <a:r>
              <a:rPr lang="en-US" altLang="zh-CN" sz="2000" kern="100" dirty="0">
                <a:latin typeface="Times New Roman" panose="02020603050405020304" pitchFamily="18" charset="0"/>
                <a:ea typeface="微软雅黑"/>
                <a:cs typeface="Times New Roman" panose="02020603050405020304" pitchFamily="18" charset="0"/>
              </a:rPr>
              <a:t> </a:t>
            </a:r>
            <a:r>
              <a:rPr lang="zh-CN" altLang="en-US" sz="2000" kern="100" dirty="0">
                <a:latin typeface="Times New Roman" panose="02020603050405020304" pitchFamily="18" charset="0"/>
                <a:ea typeface="微软雅黑"/>
                <a:cs typeface="Times New Roman" panose="02020603050405020304" pitchFamily="18" charset="0"/>
              </a:rPr>
              <a:t>；</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a:t>
            </a:r>
            <a:r>
              <a:rPr lang="en-US" altLang="zh-CN" sz="2000" kern="100" dirty="0">
                <a:latin typeface="Times New Roman" panose="02020603050405020304" pitchFamily="18" charset="0"/>
                <a:ea typeface="微软雅黑"/>
                <a:cs typeface="Times New Roman" panose="02020603050405020304" pitchFamily="18" charset="0"/>
              </a:rPr>
              <a:t>3.</a:t>
            </a:r>
            <a:r>
              <a:rPr lang="zh-CN" altLang="en-US" sz="2000" kern="100" dirty="0">
                <a:latin typeface="Times New Roman" panose="02020603050405020304" pitchFamily="18" charset="0"/>
                <a:ea typeface="微软雅黑"/>
                <a:cs typeface="Times New Roman" panose="02020603050405020304" pitchFamily="18" charset="0"/>
              </a:rPr>
              <a:t>将高斯序列</a:t>
            </a:r>
            <a:r>
              <a:rPr lang="en-US" altLang="zh-CN" sz="2000" kern="100" dirty="0">
                <a:latin typeface="Times New Roman" panose="02020603050405020304" pitchFamily="18" charset="0"/>
                <a:ea typeface="微软雅黑"/>
                <a:cs typeface="Times New Roman" panose="02020603050405020304" pitchFamily="18" charset="0"/>
              </a:rPr>
              <a:t>X(n)</a:t>
            </a:r>
            <a:r>
              <a:rPr lang="zh-CN" altLang="en-US" sz="2000" kern="100" dirty="0">
                <a:latin typeface="Times New Roman" panose="02020603050405020304" pitchFamily="18" charset="0"/>
                <a:ea typeface="微软雅黑"/>
                <a:cs typeface="Times New Roman" panose="02020603050405020304" pitchFamily="18" charset="0"/>
              </a:rPr>
              <a:t>转换成</a:t>
            </a:r>
            <a:r>
              <a:rPr lang="en-US" altLang="zh-CN" sz="2000" kern="100" dirty="0">
                <a:latin typeface="Times New Roman" panose="02020603050405020304" pitchFamily="18" charset="0"/>
                <a:ea typeface="微软雅黑"/>
                <a:cs typeface="Times New Roman" panose="02020603050405020304" pitchFamily="18" charset="0"/>
              </a:rPr>
              <a:t>Y(n)</a:t>
            </a:r>
            <a:r>
              <a:rPr lang="zh-CN" altLang="en-US" sz="2000" kern="100" dirty="0">
                <a:latin typeface="Times New Roman" panose="02020603050405020304" pitchFamily="18" charset="0"/>
                <a:ea typeface="微软雅黑"/>
                <a:cs typeface="Times New Roman" panose="02020603050405020304" pitchFamily="18" charset="0"/>
              </a:rPr>
              <a:t>序列： </a:t>
            </a: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仿真作业：</a:t>
            </a:r>
            <a:r>
              <a:rPr lang="zh-CN" altLang="en-US" sz="2000" kern="100" dirty="0">
                <a:latin typeface="Times New Roman" panose="02020603050405020304" pitchFamily="18" charset="0"/>
                <a:ea typeface="微软雅黑"/>
                <a:cs typeface="Times New Roman" panose="02020603050405020304" pitchFamily="18" charset="0"/>
              </a:rPr>
              <a:t>设计一个门形相关函数利用时域法进行产生，并进行验证</a:t>
            </a:r>
            <a:endParaRPr lang="en-US" altLang="zh-CN" sz="2000" kern="100" dirty="0">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a:t>
            </a:r>
            <a:endParaRPr lang="zh-CN" altLang="en-US" sz="2000" kern="100" dirty="0">
              <a:solidFill>
                <a:srgbClr val="C00000"/>
              </a:solidFill>
              <a:latin typeface="Times New Roman" panose="02020603050405020304" pitchFamily="18" charset="0"/>
              <a:ea typeface="微软雅黑"/>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578012140"/>
              </p:ext>
            </p:extLst>
          </p:nvPr>
        </p:nvGraphicFramePr>
        <p:xfrm>
          <a:off x="4198899" y="1203598"/>
          <a:ext cx="400003" cy="437579"/>
        </p:xfrm>
        <a:graphic>
          <a:graphicData uri="http://schemas.openxmlformats.org/presentationml/2006/ole">
            <mc:AlternateContent xmlns:mc="http://schemas.openxmlformats.org/markup-compatibility/2006">
              <mc:Choice xmlns:v="urn:schemas-microsoft-com:vml" Requires="v">
                <p:oleObj r:id="rId3" imgW="203024" imgH="215713" progId="Equation.3">
                  <p:embed/>
                </p:oleObj>
              </mc:Choice>
              <mc:Fallback>
                <p:oleObj r:id="rId3" imgW="203024" imgH="215713"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8899" y="1203598"/>
                        <a:ext cx="400003" cy="437579"/>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837075190"/>
              </p:ext>
            </p:extLst>
          </p:nvPr>
        </p:nvGraphicFramePr>
        <p:xfrm>
          <a:off x="5148064" y="2110437"/>
          <a:ext cx="2448272" cy="599887"/>
        </p:xfrm>
        <a:graphic>
          <a:graphicData uri="http://schemas.openxmlformats.org/presentationml/2006/ole">
            <mc:AlternateContent xmlns:mc="http://schemas.openxmlformats.org/markup-compatibility/2006">
              <mc:Choice xmlns:v="urn:schemas-microsoft-com:vml" Requires="v">
                <p:oleObj r:id="rId5" imgW="1396394" imgH="342751" progId="Equation.3">
                  <p:embed/>
                </p:oleObj>
              </mc:Choice>
              <mc:Fallback>
                <p:oleObj r:id="rId5" imgW="1396394" imgH="342751"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8064" y="2110437"/>
                        <a:ext cx="2448272" cy="599887"/>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952764761"/>
              </p:ext>
            </p:extLst>
          </p:nvPr>
        </p:nvGraphicFramePr>
        <p:xfrm>
          <a:off x="1980794" y="3219822"/>
          <a:ext cx="5182411" cy="1512168"/>
        </p:xfrm>
        <a:graphic>
          <a:graphicData uri="http://schemas.openxmlformats.org/presentationml/2006/ole">
            <mc:AlternateContent xmlns:mc="http://schemas.openxmlformats.org/markup-compatibility/2006">
              <mc:Choice xmlns:v="urn:schemas-microsoft-com:vml" Requires="v">
                <p:oleObj r:id="rId7" imgW="3429000" imgH="1003300" progId="Equation.3">
                  <p:embed/>
                </p:oleObj>
              </mc:Choice>
              <mc:Fallback>
                <p:oleObj r:id="rId7" imgW="3429000" imgH="1003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0794" y="3219822"/>
                        <a:ext cx="5182411" cy="151216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1972901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相关高斯标量序列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699542"/>
            <a:ext cx="8136905"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频域法：</a:t>
            </a:r>
            <a:r>
              <a:rPr lang="zh-CN" altLang="en-US" sz="2000" kern="100" dirty="0">
                <a:latin typeface="Times New Roman" panose="02020603050405020304" pitchFamily="18" charset="0"/>
                <a:ea typeface="微软雅黑"/>
                <a:cs typeface="Times New Roman" panose="02020603050405020304" pitchFamily="18" charset="0"/>
              </a:rPr>
              <a:t>如果已知输出序列</a:t>
            </a:r>
            <a:r>
              <a:rPr lang="en-US" altLang="zh-CN" sz="2000" i="1" kern="100" dirty="0">
                <a:latin typeface="Times New Roman" panose="02020603050405020304" pitchFamily="18" charset="0"/>
                <a:ea typeface="微软雅黑"/>
                <a:cs typeface="Times New Roman" panose="02020603050405020304" pitchFamily="18" charset="0"/>
              </a:rPr>
              <a:t>Y</a:t>
            </a:r>
            <a:r>
              <a:rPr lang="en-US" altLang="zh-CN" sz="2000" kern="100" dirty="0">
                <a:latin typeface="Times New Roman" panose="02020603050405020304" pitchFamily="18" charset="0"/>
                <a:ea typeface="微软雅黑"/>
                <a:cs typeface="Times New Roman" panose="02020603050405020304" pitchFamily="18" charset="0"/>
              </a:rPr>
              <a:t>(</a:t>
            </a:r>
            <a:r>
              <a:rPr lang="en-US" altLang="zh-CN" sz="2000" i="1" kern="100" dirty="0">
                <a:latin typeface="Times New Roman" panose="02020603050405020304" pitchFamily="18" charset="0"/>
                <a:ea typeface="微软雅黑"/>
                <a:cs typeface="Times New Roman" panose="02020603050405020304" pitchFamily="18" charset="0"/>
              </a:rPr>
              <a:t>n</a:t>
            </a:r>
            <a:r>
              <a:rPr lang="en-US" altLang="zh-CN" sz="2000" kern="100" dirty="0">
                <a:latin typeface="Times New Roman" panose="02020603050405020304" pitchFamily="18" charset="0"/>
                <a:ea typeface="微软雅黑"/>
                <a:cs typeface="Times New Roman" panose="02020603050405020304" pitchFamily="18" charset="0"/>
              </a:rPr>
              <a:t>)</a:t>
            </a:r>
            <a:r>
              <a:rPr lang="zh-CN" altLang="en-US" sz="2000" kern="100" dirty="0">
                <a:latin typeface="Times New Roman" panose="02020603050405020304" pitchFamily="18" charset="0"/>
                <a:ea typeface="微软雅黑"/>
                <a:cs typeface="Times New Roman" panose="02020603050405020304" pitchFamily="18" charset="0"/>
              </a:rPr>
              <a:t>的功率谱密度，就可以设计一个频域滤波器，把不相关的高斯序列</a:t>
            </a:r>
            <a:r>
              <a:rPr lang="en-US" altLang="zh-CN" sz="2000" i="1" kern="100" dirty="0">
                <a:latin typeface="Times New Roman" panose="02020603050405020304" pitchFamily="18" charset="0"/>
                <a:ea typeface="微软雅黑"/>
                <a:cs typeface="Times New Roman" panose="02020603050405020304" pitchFamily="18" charset="0"/>
              </a:rPr>
              <a:t>X</a:t>
            </a:r>
            <a:r>
              <a:rPr lang="en-US" altLang="zh-CN" sz="2000" kern="100" dirty="0">
                <a:latin typeface="Times New Roman" panose="02020603050405020304" pitchFamily="18" charset="0"/>
                <a:ea typeface="微软雅黑"/>
                <a:cs typeface="Times New Roman" panose="02020603050405020304" pitchFamily="18" charset="0"/>
              </a:rPr>
              <a:t>(</a:t>
            </a:r>
            <a:r>
              <a:rPr lang="en-US" altLang="zh-CN" sz="2000" i="1" kern="100" dirty="0">
                <a:latin typeface="Times New Roman" panose="02020603050405020304" pitchFamily="18" charset="0"/>
                <a:ea typeface="微软雅黑"/>
                <a:cs typeface="Times New Roman" panose="02020603050405020304" pitchFamily="18" charset="0"/>
              </a:rPr>
              <a:t>n</a:t>
            </a:r>
            <a:r>
              <a:rPr lang="en-US" altLang="zh-CN" sz="2000" kern="100" dirty="0">
                <a:latin typeface="Times New Roman" panose="02020603050405020304" pitchFamily="18" charset="0"/>
                <a:ea typeface="微软雅黑"/>
                <a:cs typeface="Times New Roman" panose="02020603050405020304" pitchFamily="18" charset="0"/>
              </a:rPr>
              <a:t>)</a:t>
            </a:r>
            <a:r>
              <a:rPr lang="zh-CN" altLang="en-US" sz="2000" kern="100" dirty="0">
                <a:latin typeface="Times New Roman" panose="02020603050405020304" pitchFamily="18" charset="0"/>
                <a:ea typeface="微软雅黑"/>
                <a:cs typeface="Times New Roman" panose="02020603050405020304" pitchFamily="18" charset="0"/>
              </a:rPr>
              <a:t>变成相关的序列</a:t>
            </a:r>
            <a:r>
              <a:rPr lang="en-US" altLang="zh-CN" sz="2000" i="1" kern="100" dirty="0">
                <a:latin typeface="Times New Roman" panose="02020603050405020304" pitchFamily="18" charset="0"/>
                <a:ea typeface="微软雅黑"/>
                <a:cs typeface="Times New Roman" panose="02020603050405020304" pitchFamily="18" charset="0"/>
              </a:rPr>
              <a:t>Y</a:t>
            </a:r>
            <a:r>
              <a:rPr lang="en-US" altLang="zh-CN" sz="2000" kern="100" dirty="0">
                <a:latin typeface="Times New Roman" panose="02020603050405020304" pitchFamily="18" charset="0"/>
                <a:ea typeface="微软雅黑"/>
                <a:cs typeface="Times New Roman" panose="02020603050405020304" pitchFamily="18" charset="0"/>
              </a:rPr>
              <a:t>(</a:t>
            </a:r>
            <a:r>
              <a:rPr lang="en-US" altLang="zh-CN" sz="2000" i="1" kern="100" dirty="0">
                <a:latin typeface="Times New Roman" panose="02020603050405020304" pitchFamily="18" charset="0"/>
                <a:ea typeface="微软雅黑"/>
                <a:cs typeface="Times New Roman" panose="02020603050405020304" pitchFamily="18" charset="0"/>
              </a:rPr>
              <a:t>n</a:t>
            </a:r>
            <a:r>
              <a:rPr lang="en-US" altLang="zh-CN" sz="2000" kern="100" dirty="0">
                <a:latin typeface="Times New Roman" panose="02020603050405020304" pitchFamily="18" charset="0"/>
                <a:ea typeface="微软雅黑"/>
                <a:cs typeface="Times New Roman" panose="02020603050405020304" pitchFamily="18" charset="0"/>
              </a:rPr>
              <a:t>)</a:t>
            </a:r>
            <a:r>
              <a:rPr lang="zh-CN" altLang="en-US" sz="2000" kern="100" dirty="0">
                <a:latin typeface="Times New Roman" panose="02020603050405020304" pitchFamily="18" charset="0"/>
                <a:ea typeface="微软雅黑"/>
                <a:cs typeface="Times New Roman" panose="02020603050405020304" pitchFamily="18" charset="0"/>
              </a:rPr>
              <a:t>，这种方法通常被称为滤波法。</a:t>
            </a:r>
            <a:endParaRPr lang="en-US" altLang="zh-CN" sz="2000" kern="100" dirty="0">
              <a:latin typeface="Times New Roman" panose="02020603050405020304" pitchFamily="18" charset="0"/>
              <a:ea typeface="微软雅黑"/>
              <a:cs typeface="Times New Roman" panose="02020603050405020304" pitchFamily="18" charset="0"/>
            </a:endParaRP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实现方法</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设待求信号功率谱密度为</a:t>
            </a:r>
            <a:endParaRPr lang="en-US" altLang="zh-CN" sz="2000" kern="100" dirty="0">
              <a:latin typeface="Times New Roman" panose="02020603050405020304" pitchFamily="18" charset="0"/>
              <a:ea typeface="微软雅黑"/>
              <a:cs typeface="Times New Roman" panose="02020603050405020304" pitchFamily="18" charset="0"/>
            </a:endParaRPr>
          </a:p>
          <a:p>
            <a:pPr>
              <a:lnSpc>
                <a:spcPct val="200000"/>
              </a:lnSpc>
            </a:pPr>
            <a:r>
              <a:rPr lang="en-US" altLang="zh-CN" sz="2000" kern="100" dirty="0">
                <a:latin typeface="Times New Roman" panose="02020603050405020304" pitchFamily="18" charset="0"/>
                <a:ea typeface="微软雅黑"/>
                <a:cs typeface="Times New Roman" panose="02020603050405020304" pitchFamily="18" charset="0"/>
              </a:rPr>
              <a:t>       </a:t>
            </a:r>
            <a:r>
              <a:rPr lang="zh-CN" altLang="en-US" sz="2000" kern="100" dirty="0">
                <a:latin typeface="Times New Roman" panose="02020603050405020304" pitchFamily="18" charset="0"/>
                <a:ea typeface="微软雅黑"/>
                <a:cs typeface="Times New Roman" panose="02020603050405020304" pitchFamily="18" charset="0"/>
              </a:rPr>
              <a:t>如果</a:t>
            </a:r>
            <a:endParaRPr lang="en-US" altLang="zh-CN" sz="2000" kern="100" dirty="0">
              <a:latin typeface="Times New Roman" panose="02020603050405020304" pitchFamily="18" charset="0"/>
              <a:ea typeface="微软雅黑"/>
              <a:cs typeface="Times New Roman" panose="02020603050405020304" pitchFamily="18" charset="0"/>
            </a:endParaRPr>
          </a:p>
          <a:p>
            <a:pPr>
              <a:lnSpc>
                <a:spcPct val="200000"/>
              </a:lnSpc>
            </a:pPr>
            <a:r>
              <a:rPr lang="zh-CN" altLang="en-US" sz="2000" kern="100" dirty="0">
                <a:latin typeface="Times New Roman" panose="02020603050405020304" pitchFamily="18" charset="0"/>
                <a:ea typeface="微软雅黑"/>
                <a:cs typeface="Times New Roman" panose="02020603050405020304" pitchFamily="18" charset="0"/>
              </a:rPr>
              <a:t>       则</a:t>
            </a:r>
            <a:endParaRPr lang="en-US" altLang="zh-CN" sz="2000" kern="100" dirty="0">
              <a:latin typeface="Times New Roman" panose="02020603050405020304" pitchFamily="18" charset="0"/>
              <a:ea typeface="微软雅黑"/>
              <a:cs typeface="Times New Roman" panose="02020603050405020304" pitchFamily="18" charset="0"/>
            </a:endParaRPr>
          </a:p>
          <a:p>
            <a:pPr>
              <a:lnSpc>
                <a:spcPct val="200000"/>
              </a:lnSpc>
            </a:pPr>
            <a:r>
              <a:rPr lang="zh-CN" altLang="en-US" sz="2000" kern="100" dirty="0">
                <a:latin typeface="Times New Roman" panose="02020603050405020304" pitchFamily="18" charset="0"/>
                <a:ea typeface="微软雅黑"/>
                <a:cs typeface="Times New Roman" panose="02020603050405020304" pitchFamily="18" charset="0"/>
              </a:rPr>
              <a:t>       此时，问题就变成选择</a:t>
            </a:r>
            <a:r>
              <a:rPr lang="en-US" altLang="zh-CN" sz="2000" i="1" kern="100" dirty="0">
                <a:latin typeface="Times New Roman" panose="02020603050405020304" pitchFamily="18" charset="0"/>
                <a:ea typeface="微软雅黑"/>
                <a:cs typeface="Times New Roman" panose="02020603050405020304" pitchFamily="18" charset="0"/>
              </a:rPr>
              <a:t>H</a:t>
            </a:r>
            <a:r>
              <a:rPr lang="en-US" altLang="zh-CN" sz="2000" kern="100" dirty="0">
                <a:latin typeface="Times New Roman" panose="02020603050405020304" pitchFamily="18" charset="0"/>
                <a:ea typeface="微软雅黑"/>
                <a:cs typeface="Times New Roman" panose="02020603050405020304" pitchFamily="18" charset="0"/>
              </a:rPr>
              <a:t>(</a:t>
            </a:r>
            <a:r>
              <a:rPr lang="en-US" altLang="zh-CN" sz="2000" i="1" kern="100" dirty="0">
                <a:latin typeface="Times New Roman" panose="02020603050405020304" pitchFamily="18" charset="0"/>
                <a:ea typeface="微软雅黑"/>
                <a:cs typeface="Times New Roman" panose="02020603050405020304" pitchFamily="18" charset="0"/>
              </a:rPr>
              <a:t>s</a:t>
            </a:r>
            <a:r>
              <a:rPr lang="en-US" altLang="zh-CN" sz="2000" kern="100" dirty="0">
                <a:latin typeface="Times New Roman" panose="02020603050405020304" pitchFamily="18" charset="0"/>
                <a:ea typeface="微软雅黑"/>
                <a:cs typeface="Times New Roman" panose="02020603050405020304" pitchFamily="18" charset="0"/>
              </a:rPr>
              <a:t>)</a:t>
            </a:r>
            <a:r>
              <a:rPr lang="zh-CN" altLang="en-US" sz="2000" kern="100" dirty="0">
                <a:latin typeface="Times New Roman" panose="02020603050405020304" pitchFamily="18" charset="0"/>
                <a:ea typeface="微软雅黑"/>
                <a:cs typeface="Times New Roman" panose="02020603050405020304" pitchFamily="18" charset="0"/>
              </a:rPr>
              <a:t>，也就是滤波器设计了。</a:t>
            </a:r>
          </a:p>
        </p:txBody>
      </p:sp>
      <p:graphicFrame>
        <p:nvGraphicFramePr>
          <p:cNvPr id="6" name="对象 5"/>
          <p:cNvGraphicFramePr>
            <a:graphicFrameLocks noChangeAspect="1"/>
          </p:cNvGraphicFramePr>
          <p:nvPr>
            <p:extLst>
              <p:ext uri="{D42A27DB-BD31-4B8C-83A1-F6EECF244321}">
                <p14:modId xmlns:p14="http://schemas.microsoft.com/office/powerpoint/2010/main" val="1682660488"/>
              </p:ext>
            </p:extLst>
          </p:nvPr>
        </p:nvGraphicFramePr>
        <p:xfrm>
          <a:off x="4067944" y="2662467"/>
          <a:ext cx="676179" cy="367580"/>
        </p:xfrm>
        <a:graphic>
          <a:graphicData uri="http://schemas.openxmlformats.org/presentationml/2006/ole">
            <mc:AlternateContent xmlns:mc="http://schemas.openxmlformats.org/markup-compatibility/2006">
              <mc:Choice xmlns:v="urn:schemas-microsoft-com:vml" Requires="v">
                <p:oleObj name="公式" r:id="rId3" imgW="368140" imgH="203112" progId="Equation.3">
                  <p:embed/>
                </p:oleObj>
              </mc:Choice>
              <mc:Fallback>
                <p:oleObj name="公式" r:id="rId3" imgW="368140" imgH="203112"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2662467"/>
                        <a:ext cx="676179" cy="367580"/>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794987465"/>
              </p:ext>
            </p:extLst>
          </p:nvPr>
        </p:nvGraphicFramePr>
        <p:xfrm>
          <a:off x="1850043" y="3795886"/>
          <a:ext cx="2721957" cy="414994"/>
        </p:xfrm>
        <a:graphic>
          <a:graphicData uri="http://schemas.openxmlformats.org/presentationml/2006/ole">
            <mc:AlternateContent xmlns:mc="http://schemas.openxmlformats.org/markup-compatibility/2006">
              <mc:Choice xmlns:v="urn:schemas-microsoft-com:vml" Requires="v">
                <p:oleObj r:id="rId5" imgW="1562100" imgH="241300" progId="Equation.3">
                  <p:embed/>
                </p:oleObj>
              </mc:Choice>
              <mc:Fallback>
                <p:oleObj r:id="rId5" imgW="1562100" imgH="241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0043" y="3795886"/>
                        <a:ext cx="2721957" cy="414994"/>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600667817"/>
              </p:ext>
            </p:extLst>
          </p:nvPr>
        </p:nvGraphicFramePr>
        <p:xfrm>
          <a:off x="1907704" y="3225665"/>
          <a:ext cx="1129745" cy="354197"/>
        </p:xfrm>
        <a:graphic>
          <a:graphicData uri="http://schemas.openxmlformats.org/presentationml/2006/ole">
            <mc:AlternateContent xmlns:mc="http://schemas.openxmlformats.org/markup-compatibility/2006">
              <mc:Choice xmlns:v="urn:schemas-microsoft-com:vml" Requires="v">
                <p:oleObj name="公式" r:id="rId7" imgW="698197" imgH="215806" progId="Equation.3">
                  <p:embed/>
                </p:oleObj>
              </mc:Choice>
              <mc:Fallback>
                <p:oleObj name="公式" r:id="rId7" imgW="698197" imgH="21580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7704" y="3225665"/>
                        <a:ext cx="1129745" cy="354197"/>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570850669"/>
              </p:ext>
            </p:extLst>
          </p:nvPr>
        </p:nvGraphicFramePr>
        <p:xfrm>
          <a:off x="3666164" y="3168258"/>
          <a:ext cx="2027694" cy="411604"/>
        </p:xfrm>
        <a:graphic>
          <a:graphicData uri="http://schemas.openxmlformats.org/presentationml/2006/ole">
            <mc:AlternateContent xmlns:mc="http://schemas.openxmlformats.org/markup-compatibility/2006">
              <mc:Choice xmlns:v="urn:schemas-microsoft-com:vml" Requires="v">
                <p:oleObj r:id="rId9" imgW="1168400" imgH="241300" progId="Equation.3">
                  <p:embed/>
                </p:oleObj>
              </mc:Choice>
              <mc:Fallback>
                <p:oleObj r:id="rId9" imgW="1168400" imgH="241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6164" y="3168258"/>
                        <a:ext cx="2027694" cy="411604"/>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821562118"/>
              </p:ext>
            </p:extLst>
          </p:nvPr>
        </p:nvGraphicFramePr>
        <p:xfrm>
          <a:off x="6228184" y="2291389"/>
          <a:ext cx="2479675" cy="1952625"/>
        </p:xfrm>
        <a:graphic>
          <a:graphicData uri="http://schemas.openxmlformats.org/presentationml/2006/ole">
            <mc:AlternateContent xmlns:mc="http://schemas.openxmlformats.org/markup-compatibility/2006">
              <mc:Choice xmlns:v="urn:schemas-microsoft-com:vml" Requires="v">
                <p:oleObj name="Visio" r:id="rId11" imgW="1828800" imgH="1553261" progId="Visio.Drawing.11">
                  <p:embed/>
                </p:oleObj>
              </mc:Choice>
              <mc:Fallback>
                <p:oleObj name="Visio" r:id="rId11" imgW="1828800" imgH="1553261" progId="Visio.Drawing.11">
                  <p:embed/>
                  <p:pic>
                    <p:nvPicPr>
                      <p:cNvPr id="0" name="对象 9"/>
                      <p:cNvPicPr>
                        <a:picLocks noChangeAspect="1" noChangeArrowheads="1"/>
                      </p:cNvPicPr>
                      <p:nvPr/>
                    </p:nvPicPr>
                    <p:blipFill>
                      <a:blip r:embed="rId12">
                        <a:extLst>
                          <a:ext uri="{28A0092B-C50C-407E-A947-70E740481C1C}">
                            <a14:useLocalDpi xmlns:a14="http://schemas.microsoft.com/office/drawing/2010/main" val="0"/>
                          </a:ext>
                        </a:extLst>
                      </a:blip>
                      <a:srcRect t="4601" b="4601"/>
                      <a:stretch>
                        <a:fillRect/>
                      </a:stretch>
                    </p:blipFill>
                    <p:spPr bwMode="auto">
                      <a:xfrm>
                        <a:off x="6228184" y="2291389"/>
                        <a:ext cx="2479675"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9031632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5" end="5"/>
                                            </p:txEl>
                                          </p:spTgt>
                                        </p:tgtEl>
                                        <p:attrNameLst>
                                          <p:attrName>style.visibility</p:attrName>
                                        </p:attrNameLst>
                                      </p:cBhvr>
                                      <p:to>
                                        <p:strVal val="visible"/>
                                      </p:to>
                                    </p:set>
                                    <p:animEffect transition="in" filter="barn(inVertical)">
                                      <p:cBhvr>
                                        <p:cTn id="10"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相关高斯标量序列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771550"/>
            <a:ext cx="8136905" cy="3785652"/>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为了保证该滤波器因果并且稳定，则</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H(s)</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的所有极点都应当位于以虚轴为中心的</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s</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左半平面。</a:t>
            </a: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得到了滤波器传输函数，用</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IIR</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或</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FIR</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设计实现。</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实施步骤：参考例题</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3-5</a:t>
            </a:r>
          </a:p>
          <a:p>
            <a:pPr marL="450850" indent="-450850">
              <a:lnSpc>
                <a:spcPct val="150000"/>
              </a:lnSpc>
              <a:buFont typeface="Wingdings" pitchFamily="2" charset="2"/>
              <a:buChar char="p"/>
            </a:pP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在许多情况下，输出谱密度可以凭借经验形式给出，在这时可以采用下面方法进行计算：</a:t>
            </a:r>
          </a:p>
          <a:p>
            <a:pPr>
              <a:lnSpc>
                <a:spcPct val="150000"/>
              </a:lnSpc>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       </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1.</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凭经验，对谱密度函数进行因式分解；</a:t>
            </a:r>
          </a:p>
          <a:p>
            <a:pPr>
              <a:lnSpc>
                <a:spcPct val="150000"/>
              </a:lnSpc>
            </a:pP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       2.</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利用滤波器进行确定。</a:t>
            </a:r>
          </a:p>
        </p:txBody>
      </p:sp>
      <p:graphicFrame>
        <p:nvGraphicFramePr>
          <p:cNvPr id="9" name="对象 8"/>
          <p:cNvGraphicFramePr>
            <a:graphicFrameLocks noChangeAspect="1"/>
          </p:cNvGraphicFramePr>
          <p:nvPr>
            <p:extLst>
              <p:ext uri="{D42A27DB-BD31-4B8C-83A1-F6EECF244321}">
                <p14:modId xmlns:p14="http://schemas.microsoft.com/office/powerpoint/2010/main" val="3445269837"/>
              </p:ext>
            </p:extLst>
          </p:nvPr>
        </p:nvGraphicFramePr>
        <p:xfrm>
          <a:off x="6444208" y="1817056"/>
          <a:ext cx="2027694" cy="411604"/>
        </p:xfrm>
        <a:graphic>
          <a:graphicData uri="http://schemas.openxmlformats.org/presentationml/2006/ole">
            <mc:AlternateContent xmlns:mc="http://schemas.openxmlformats.org/markup-compatibility/2006">
              <mc:Choice xmlns:v="urn:schemas-microsoft-com:vml" Requires="v">
                <p:oleObj r:id="rId3" imgW="1168400" imgH="241300" progId="Equation.3">
                  <p:embed/>
                </p:oleObj>
              </mc:Choice>
              <mc:Fallback>
                <p:oleObj r:id="rId3" imgW="1168400" imgH="241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1817056"/>
                        <a:ext cx="2027694" cy="411604"/>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662357093"/>
              </p:ext>
            </p:extLst>
          </p:nvPr>
        </p:nvGraphicFramePr>
        <p:xfrm>
          <a:off x="6012160" y="3075806"/>
          <a:ext cx="2598738" cy="647700"/>
        </p:xfrm>
        <a:graphic>
          <a:graphicData uri="http://schemas.openxmlformats.org/presentationml/2006/ole">
            <mc:AlternateContent xmlns:mc="http://schemas.openxmlformats.org/markup-compatibility/2006">
              <mc:Choice xmlns:v="urn:schemas-microsoft-com:vml" Requires="v">
                <p:oleObj r:id="rId5" imgW="1612900" imgH="406400" progId="Equation.3">
                  <p:embed/>
                </p:oleObj>
              </mc:Choice>
              <mc:Fallback>
                <p:oleObj r:id="rId5" imgW="1612900" imgH="406400" progId="Equation.3">
                  <p:embed/>
                  <p:pic>
                    <p:nvPicPr>
                      <p:cNvPr id="0" name="对象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160" y="3075806"/>
                        <a:ext cx="2598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988005179"/>
              </p:ext>
            </p:extLst>
          </p:nvPr>
        </p:nvGraphicFramePr>
        <p:xfrm>
          <a:off x="6019816" y="3723878"/>
          <a:ext cx="2203450" cy="406400"/>
        </p:xfrm>
        <a:graphic>
          <a:graphicData uri="http://schemas.openxmlformats.org/presentationml/2006/ole">
            <mc:AlternateContent xmlns:mc="http://schemas.openxmlformats.org/markup-compatibility/2006">
              <mc:Choice xmlns:v="urn:schemas-microsoft-com:vml" Requires="v">
                <p:oleObj name="公式" r:id="rId7" imgW="1498600" imgH="279400" progId="Equation.3">
                  <p:embed/>
                </p:oleObj>
              </mc:Choice>
              <mc:Fallback>
                <p:oleObj name="公式" r:id="rId7" imgW="1498600" imgH="279400" progId="Equation.3">
                  <p:embed/>
                  <p:pic>
                    <p:nvPicPr>
                      <p:cNvPr id="0" name="对象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9816" y="3723878"/>
                        <a:ext cx="220345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467760269"/>
              </p:ext>
            </p:extLst>
          </p:nvPr>
        </p:nvGraphicFramePr>
        <p:xfrm>
          <a:off x="6019816" y="4299942"/>
          <a:ext cx="2505075" cy="636587"/>
        </p:xfrm>
        <a:graphic>
          <a:graphicData uri="http://schemas.openxmlformats.org/presentationml/2006/ole">
            <mc:AlternateContent xmlns:mc="http://schemas.openxmlformats.org/markup-compatibility/2006">
              <mc:Choice xmlns:v="urn:schemas-microsoft-com:vml" Requires="v">
                <p:oleObj name="公式" r:id="rId9" imgW="1651000" imgH="419100" progId="Equation.3">
                  <p:embed/>
                </p:oleObj>
              </mc:Choice>
              <mc:Fallback>
                <p:oleObj name="公式" r:id="rId9" imgW="1651000" imgH="419100" progId="Equation.3">
                  <p:embed/>
                  <p:pic>
                    <p:nvPicPr>
                      <p:cNvPr id="0" name="对象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9816" y="4299942"/>
                        <a:ext cx="2505075"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1715649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相关高斯矢量序列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700697"/>
            <a:ext cx="8064897"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定义：</a:t>
            </a:r>
            <a:r>
              <a:rPr lang="en-US" altLang="zh-CN" sz="2000" i="1" kern="100" dirty="0">
                <a:latin typeface="Times New Roman" panose="02020603050405020304" pitchFamily="18" charset="0"/>
                <a:ea typeface="微软雅黑"/>
                <a:cs typeface="Times New Roman" panose="02020603050405020304" pitchFamily="18" charset="0"/>
              </a:rPr>
              <a:t>l</a:t>
            </a:r>
            <a:r>
              <a:rPr lang="zh-CN" altLang="en-US" sz="2000" kern="100" dirty="0">
                <a:latin typeface="Times New Roman" panose="02020603050405020304" pitchFamily="18" charset="0"/>
                <a:ea typeface="微软雅黑"/>
                <a:cs typeface="Times New Roman" panose="02020603050405020304" pitchFamily="18" charset="0"/>
              </a:rPr>
              <a:t>个标量高斯随机过程的采样值就可以认为是矢量随机过程</a:t>
            </a:r>
            <a:r>
              <a:rPr lang="en-US" altLang="zh-CN" sz="2000" kern="100" dirty="0">
                <a:latin typeface="Times New Roman" panose="02020603050405020304" pitchFamily="18" charset="0"/>
                <a:ea typeface="微软雅黑"/>
                <a:cs typeface="Times New Roman" panose="02020603050405020304" pitchFamily="18" charset="0"/>
              </a:rPr>
              <a:t>Y(k)</a:t>
            </a:r>
            <a:r>
              <a:rPr lang="zh-CN" altLang="en-US" sz="2000" kern="100" dirty="0">
                <a:latin typeface="Times New Roman" panose="02020603050405020304" pitchFamily="18" charset="0"/>
                <a:ea typeface="微软雅黑"/>
                <a:cs typeface="Times New Roman" panose="02020603050405020304" pitchFamily="18" charset="0"/>
              </a:rPr>
              <a:t>的元素，即 </a:t>
            </a:r>
          </a:p>
          <a:p>
            <a:pPr marL="450850" indent="-450850">
              <a:lnSpc>
                <a:spcPct val="150000"/>
              </a:lnSpc>
              <a:buFont typeface="Wingdings" pitchFamily="2" charset="2"/>
              <a:buChar char="p"/>
            </a:pP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假设模型中空间相关性和时间相关性是相互独立的。</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给定的一个随机矢量</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和矢量</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Y </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的协方差矩阵分别为</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相应的线性变换为：                  协方差也可以表示为：</a:t>
            </a: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936954378"/>
              </p:ext>
            </p:extLst>
          </p:nvPr>
        </p:nvGraphicFramePr>
        <p:xfrm>
          <a:off x="3059832" y="1275606"/>
          <a:ext cx="2879973" cy="359997"/>
        </p:xfrm>
        <a:graphic>
          <a:graphicData uri="http://schemas.openxmlformats.org/presentationml/2006/ole">
            <mc:AlternateContent xmlns:mc="http://schemas.openxmlformats.org/markup-compatibility/2006">
              <mc:Choice xmlns:v="urn:schemas-microsoft-com:vml" Requires="v">
                <p:oleObj name="Equation" r:id="rId3" imgW="1726451" imgH="215806" progId="Equation.3">
                  <p:embed/>
                </p:oleObj>
              </mc:Choice>
              <mc:Fallback>
                <p:oleObj name="Equation" r:id="rId3" imgW="1726451" imgH="21580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1275606"/>
                        <a:ext cx="2879973" cy="359997"/>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666045609"/>
              </p:ext>
            </p:extLst>
          </p:nvPr>
        </p:nvGraphicFramePr>
        <p:xfrm>
          <a:off x="3052490" y="1801361"/>
          <a:ext cx="3463726" cy="410349"/>
        </p:xfrm>
        <a:graphic>
          <a:graphicData uri="http://schemas.openxmlformats.org/presentationml/2006/ole">
            <mc:AlternateContent xmlns:mc="http://schemas.openxmlformats.org/markup-compatibility/2006">
              <mc:Choice xmlns:v="urn:schemas-microsoft-com:vml" Requires="v">
                <p:oleObj r:id="rId5" imgW="1930400" imgH="228600" progId="Equation.3">
                  <p:embed/>
                </p:oleObj>
              </mc:Choice>
              <mc:Fallback>
                <p:oleObj r:id="rId5" imgW="193040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490" y="1801361"/>
                        <a:ext cx="3463726" cy="410349"/>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577013728"/>
              </p:ext>
            </p:extLst>
          </p:nvPr>
        </p:nvGraphicFramePr>
        <p:xfrm>
          <a:off x="1835696" y="3079028"/>
          <a:ext cx="2232248" cy="1376957"/>
        </p:xfrm>
        <a:graphic>
          <a:graphicData uri="http://schemas.openxmlformats.org/presentationml/2006/ole">
            <mc:AlternateContent xmlns:mc="http://schemas.openxmlformats.org/markup-compatibility/2006">
              <mc:Choice xmlns:v="urn:schemas-microsoft-com:vml" Requires="v">
                <p:oleObj r:id="rId7" imgW="1587500" imgH="977900" progId="Equation.3">
                  <p:embed/>
                </p:oleObj>
              </mc:Choice>
              <mc:Fallback>
                <p:oleObj r:id="rId7" imgW="1587500" imgH="9779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5696" y="3079028"/>
                        <a:ext cx="2232248" cy="1376957"/>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58700438"/>
              </p:ext>
            </p:extLst>
          </p:nvPr>
        </p:nvGraphicFramePr>
        <p:xfrm>
          <a:off x="4644007" y="3152457"/>
          <a:ext cx="2135194" cy="1204079"/>
        </p:xfrm>
        <a:graphic>
          <a:graphicData uri="http://schemas.openxmlformats.org/presentationml/2006/ole">
            <mc:AlternateContent xmlns:mc="http://schemas.openxmlformats.org/markup-compatibility/2006">
              <mc:Choice xmlns:v="urn:schemas-microsoft-com:vml" Requires="v">
                <p:oleObj r:id="rId9" imgW="1422400" imgH="800100" progId="Equation.3">
                  <p:embed/>
                </p:oleObj>
              </mc:Choice>
              <mc:Fallback>
                <p:oleObj r:id="rId9" imgW="1422400" imgH="8001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4007" y="3152457"/>
                        <a:ext cx="2135194" cy="1204079"/>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4291421760"/>
              </p:ext>
            </p:extLst>
          </p:nvPr>
        </p:nvGraphicFramePr>
        <p:xfrm>
          <a:off x="3419872" y="4533968"/>
          <a:ext cx="864096" cy="270030"/>
        </p:xfrm>
        <a:graphic>
          <a:graphicData uri="http://schemas.openxmlformats.org/presentationml/2006/ole">
            <mc:AlternateContent xmlns:mc="http://schemas.openxmlformats.org/markup-compatibility/2006">
              <mc:Choice xmlns:v="urn:schemas-microsoft-com:vml" Requires="v">
                <p:oleObj r:id="rId11" imgW="457200" imgH="139700" progId="Equation.3">
                  <p:embed/>
                </p:oleObj>
              </mc:Choice>
              <mc:Fallback>
                <p:oleObj r:id="rId11" imgW="457200" imgH="1397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19872" y="4533968"/>
                        <a:ext cx="864096" cy="270030"/>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85316161"/>
              </p:ext>
            </p:extLst>
          </p:nvPr>
        </p:nvGraphicFramePr>
        <p:xfrm>
          <a:off x="7020272" y="4496788"/>
          <a:ext cx="1928428" cy="379218"/>
        </p:xfrm>
        <a:graphic>
          <a:graphicData uri="http://schemas.openxmlformats.org/presentationml/2006/ole">
            <mc:AlternateContent xmlns:mc="http://schemas.openxmlformats.org/markup-compatibility/2006">
              <mc:Choice xmlns:v="urn:schemas-microsoft-com:vml" Requires="v">
                <p:oleObj r:id="rId13" imgW="1117115" imgH="215806" progId="Equation.3">
                  <p:embed/>
                </p:oleObj>
              </mc:Choice>
              <mc:Fallback>
                <p:oleObj r:id="rId13" imgW="1117115" imgH="215806"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20272" y="4496788"/>
                        <a:ext cx="1928428" cy="37921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1424654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相关高斯矢量序列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905688"/>
            <a:ext cx="8064897" cy="3539430"/>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相应的线性变换为：                  协方差也可以表示为：</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其中</a:t>
            </a:r>
          </a:p>
          <a:p>
            <a:pPr>
              <a:lnSpc>
                <a:spcPct val="140000"/>
              </a:lnSpc>
            </a:pP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利用        中元素可以计算出</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中元素，其关系式为 </a:t>
            </a:r>
          </a:p>
          <a:p>
            <a:pPr marL="450850" indent="-450850">
              <a:lnSpc>
                <a:spcPct val="140000"/>
              </a:lnSpc>
              <a:buFont typeface="Wingdings" pitchFamily="2" charset="2"/>
              <a:buChar char="p"/>
            </a:pP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endParaRPr lang="zh-CN" altLang="en-US" sz="2000" kern="100" dirty="0">
              <a:solidFill>
                <a:srgbClr val="205867"/>
              </a:solidFill>
              <a:latin typeface="Times New Roman" panose="02020603050405020304" pitchFamily="18" charset="0"/>
              <a:ea typeface="微软雅黑"/>
              <a:cs typeface="Times New Roman" panose="02020603050405020304" pitchFamily="18" charset="0"/>
            </a:endParaRP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721458328"/>
              </p:ext>
            </p:extLst>
          </p:nvPr>
        </p:nvGraphicFramePr>
        <p:xfrm>
          <a:off x="3419872" y="1104455"/>
          <a:ext cx="864096" cy="270030"/>
        </p:xfrm>
        <a:graphic>
          <a:graphicData uri="http://schemas.openxmlformats.org/presentationml/2006/ole">
            <mc:AlternateContent xmlns:mc="http://schemas.openxmlformats.org/markup-compatibility/2006">
              <mc:Choice xmlns:v="urn:schemas-microsoft-com:vml" Requires="v">
                <p:oleObj r:id="rId3" imgW="457200" imgH="139700" progId="Equation.3">
                  <p:embed/>
                </p:oleObj>
              </mc:Choice>
              <mc:Fallback>
                <p:oleObj r:id="rId3" imgW="457200" imgH="139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1104455"/>
                        <a:ext cx="864096" cy="270030"/>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740929736"/>
              </p:ext>
            </p:extLst>
          </p:nvPr>
        </p:nvGraphicFramePr>
        <p:xfrm>
          <a:off x="7092280" y="1002819"/>
          <a:ext cx="1928428" cy="379218"/>
        </p:xfrm>
        <a:graphic>
          <a:graphicData uri="http://schemas.openxmlformats.org/presentationml/2006/ole">
            <mc:AlternateContent xmlns:mc="http://schemas.openxmlformats.org/markup-compatibility/2006">
              <mc:Choice xmlns:v="urn:schemas-microsoft-com:vml" Requires="v">
                <p:oleObj r:id="rId5" imgW="1117115" imgH="215806" progId="Equation.3">
                  <p:embed/>
                </p:oleObj>
              </mc:Choice>
              <mc:Fallback>
                <p:oleObj r:id="rId5" imgW="1117115" imgH="21580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2280" y="1002819"/>
                        <a:ext cx="1928428" cy="379218"/>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54987174"/>
              </p:ext>
            </p:extLst>
          </p:nvPr>
        </p:nvGraphicFramePr>
        <p:xfrm>
          <a:off x="1738161" y="1481893"/>
          <a:ext cx="1857678" cy="1173212"/>
        </p:xfrm>
        <a:graphic>
          <a:graphicData uri="http://schemas.openxmlformats.org/presentationml/2006/ole">
            <mc:AlternateContent xmlns:mc="http://schemas.openxmlformats.org/markup-compatibility/2006">
              <mc:Choice xmlns:v="urn:schemas-microsoft-com:vml" Requires="v">
                <p:oleObj r:id="rId7" imgW="1269449" imgH="799753" progId="Equation.3">
                  <p:embed/>
                </p:oleObj>
              </mc:Choice>
              <mc:Fallback>
                <p:oleObj r:id="rId7" imgW="1269449" imgH="799753"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8161" y="1481893"/>
                        <a:ext cx="1857678" cy="1173212"/>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843709449"/>
              </p:ext>
            </p:extLst>
          </p:nvPr>
        </p:nvGraphicFramePr>
        <p:xfrm>
          <a:off x="1691680" y="2701649"/>
          <a:ext cx="437710" cy="416867"/>
        </p:xfrm>
        <a:graphic>
          <a:graphicData uri="http://schemas.openxmlformats.org/presentationml/2006/ole">
            <mc:AlternateContent xmlns:mc="http://schemas.openxmlformats.org/markup-compatibility/2006">
              <mc:Choice xmlns:v="urn:schemas-microsoft-com:vml" Requires="v">
                <p:oleObj r:id="rId9" imgW="203112" imgH="190417" progId="Equation.3">
                  <p:embed/>
                </p:oleObj>
              </mc:Choice>
              <mc:Fallback>
                <p:oleObj r:id="rId9" imgW="203112" imgH="190417"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91680" y="2701649"/>
                        <a:ext cx="437710" cy="416867"/>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978698989"/>
              </p:ext>
            </p:extLst>
          </p:nvPr>
        </p:nvGraphicFramePr>
        <p:xfrm>
          <a:off x="1058462" y="3435846"/>
          <a:ext cx="3600301" cy="868439"/>
        </p:xfrm>
        <a:graphic>
          <a:graphicData uri="http://schemas.openxmlformats.org/presentationml/2006/ole">
            <mc:AlternateContent xmlns:mc="http://schemas.openxmlformats.org/markup-compatibility/2006">
              <mc:Choice xmlns:v="urn:schemas-microsoft-com:vml" Requires="v">
                <p:oleObj r:id="rId11" imgW="2095500" imgH="508000" progId="Equation.3">
                  <p:embed/>
                </p:oleObj>
              </mc:Choice>
              <mc:Fallback>
                <p:oleObj r:id="rId11" imgW="2095500" imgH="508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58462" y="3435846"/>
                        <a:ext cx="3600301" cy="868439"/>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396464980"/>
              </p:ext>
            </p:extLst>
          </p:nvPr>
        </p:nvGraphicFramePr>
        <p:xfrm>
          <a:off x="5020326" y="3046898"/>
          <a:ext cx="3656130" cy="1167430"/>
        </p:xfrm>
        <a:graphic>
          <a:graphicData uri="http://schemas.openxmlformats.org/presentationml/2006/ole">
            <mc:AlternateContent xmlns:mc="http://schemas.openxmlformats.org/markup-compatibility/2006">
              <mc:Choice xmlns:v="urn:schemas-microsoft-com:vml" Requires="v">
                <p:oleObj r:id="rId13" imgW="2235200" imgH="711200" progId="Equation.3">
                  <p:embed/>
                </p:oleObj>
              </mc:Choice>
              <mc:Fallback>
                <p:oleObj r:id="rId13" imgW="2235200" imgH="7112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20326" y="3046898"/>
                        <a:ext cx="3656130" cy="116743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37439756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相关随机序列的产生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相关非高斯序列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905688"/>
            <a:ext cx="8064897" cy="2862322"/>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描述：</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产生一个具有任意概率函数和自相关函数的随机序列，比产生一个相关的高斯序列要困难的多。</a:t>
            </a: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原因</a:t>
            </a:r>
          </a:p>
          <a:p>
            <a:pPr>
              <a:lnSpc>
                <a:spcPct val="150000"/>
              </a:lnSpc>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       </a:t>
            </a:r>
            <a:r>
              <a:rPr lang="zh-CN" altLang="en-US" sz="2000" kern="100" dirty="0">
                <a:latin typeface="Times New Roman" panose="02020603050405020304" pitchFamily="18" charset="0"/>
                <a:ea typeface="微软雅黑"/>
                <a:cs typeface="Times New Roman" panose="02020603050405020304" pitchFamily="18" charset="0"/>
              </a:rPr>
              <a:t>只要变换是线性的，高斯序列经过系统后的输出仍然是高斯分布。</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但非高斯序列不能保证。</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相关函数一变，概率密度也变。</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解决办法引入无记忆非线性变换。</a:t>
            </a: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213049995"/>
              </p:ext>
            </p:extLst>
          </p:nvPr>
        </p:nvGraphicFramePr>
        <p:xfrm>
          <a:off x="711537" y="3814378"/>
          <a:ext cx="7964919" cy="629580"/>
        </p:xfrm>
        <a:graphic>
          <a:graphicData uri="http://schemas.openxmlformats.org/presentationml/2006/ole">
            <mc:AlternateContent xmlns:mc="http://schemas.openxmlformats.org/markup-compatibility/2006">
              <mc:Choice xmlns:v="urn:schemas-microsoft-com:vml" Requires="v">
                <p:oleObj name="Visio" r:id="rId3" imgW="5233837" imgH="412317" progId="Visio.Drawing.11">
                  <p:embed/>
                </p:oleObj>
              </mc:Choice>
              <mc:Fallback>
                <p:oleObj name="Visio" r:id="rId3" imgW="5233837" imgH="412317"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37" y="3814378"/>
                        <a:ext cx="7964919" cy="629580"/>
                      </a:xfrm>
                      <a:prstGeom prst="rect">
                        <a:avLst/>
                      </a:prstGeom>
                      <a:noFill/>
                    </p:spPr>
                  </p:pic>
                </p:oleObj>
              </mc:Fallback>
            </mc:AlternateContent>
          </a:graphicData>
        </a:graphic>
      </p:graphicFrame>
    </p:spTree>
    <p:extLst>
      <p:ext uri="{BB962C8B-B14F-4D97-AF65-F5344CB8AC3E}">
        <p14:creationId xmlns:p14="http://schemas.microsoft.com/office/powerpoint/2010/main" val="248052134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2702097"/>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2758156"/>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3278161"/>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3334221"/>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3854225"/>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910285"/>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5</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2126038"/>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2182098"/>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2744483"/>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独立随机序列的产生 </a:t>
            </a:r>
          </a:p>
        </p:txBody>
      </p:sp>
      <p:sp>
        <p:nvSpPr>
          <p:cNvPr id="59" name="TextBox 58"/>
          <p:cNvSpPr txBox="1">
            <a:spLocks noChangeAspect="1"/>
          </p:cNvSpPr>
          <p:nvPr/>
        </p:nvSpPr>
        <p:spPr>
          <a:xfrm>
            <a:off x="4587179" y="3320547"/>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相关随机序列的产生 </a:t>
            </a:r>
          </a:p>
        </p:txBody>
      </p:sp>
      <p:sp>
        <p:nvSpPr>
          <p:cNvPr id="60" name="TextBox 59"/>
          <p:cNvSpPr txBox="1">
            <a:spLocks noChangeAspect="1"/>
          </p:cNvSpPr>
          <p:nvPr/>
        </p:nvSpPr>
        <p:spPr>
          <a:xfrm>
            <a:off x="4587179" y="3896611"/>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随机数产生器的测试 </a:t>
            </a:r>
          </a:p>
        </p:txBody>
      </p:sp>
      <p:sp>
        <p:nvSpPr>
          <p:cNvPr id="61" name="TextBox 60"/>
          <p:cNvSpPr txBox="1">
            <a:spLocks noChangeAspect="1"/>
          </p:cNvSpPr>
          <p:nvPr/>
        </p:nvSpPr>
        <p:spPr>
          <a:xfrm>
            <a:off x="4587180" y="2126033"/>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随机数产生 </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微软雅黑"/>
                <a:ea typeface="微软雅黑"/>
              </a:rPr>
              <a:t>第二专题（</a:t>
            </a:r>
            <a:r>
              <a:rPr lang="en-US" altLang="zh-CN" sz="3200" dirty="0">
                <a:solidFill>
                  <a:srgbClr val="C00000"/>
                </a:solidFill>
                <a:latin typeface="微软雅黑"/>
                <a:ea typeface="微软雅黑"/>
              </a:rPr>
              <a:t>1</a:t>
            </a:r>
            <a:r>
              <a:rPr lang="zh-CN" altLang="en-US" sz="3200" dirty="0">
                <a:solidFill>
                  <a:srgbClr val="C00000"/>
                </a:solidFill>
                <a:latin typeface="微软雅黑"/>
                <a:ea typeface="微软雅黑"/>
              </a:rPr>
              <a:t>）随机变量的产生</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2334245"/>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568" y="1347974"/>
            <a:ext cx="2276527" cy="3240000"/>
          </a:xfrm>
          <a:prstGeom prst="rect">
            <a:avLst/>
          </a:prstGeom>
        </p:spPr>
      </p:pic>
      <p:sp>
        <p:nvSpPr>
          <p:cNvPr id="29" name="Freeform 10"/>
          <p:cNvSpPr>
            <a:spLocks noChangeAspect="1"/>
          </p:cNvSpPr>
          <p:nvPr/>
        </p:nvSpPr>
        <p:spPr bwMode="auto">
          <a:xfrm>
            <a:off x="3779912" y="1549974"/>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30" name="组合 29"/>
          <p:cNvGrpSpPr>
            <a:grpSpLocks noChangeAspect="1"/>
          </p:cNvGrpSpPr>
          <p:nvPr/>
        </p:nvGrpSpPr>
        <p:grpSpPr>
          <a:xfrm>
            <a:off x="3884308" y="1606034"/>
            <a:ext cx="406093" cy="461665"/>
            <a:chOff x="5667375" y="791156"/>
            <a:chExt cx="594672" cy="676050"/>
          </a:xfrm>
        </p:grpSpPr>
        <p:sp>
          <p:nvSpPr>
            <p:cNvPr id="31"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33" name="TextBox 3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34" name="TextBox 33"/>
          <p:cNvSpPr txBox="1">
            <a:spLocks noChangeAspect="1"/>
          </p:cNvSpPr>
          <p:nvPr/>
        </p:nvSpPr>
        <p:spPr>
          <a:xfrm>
            <a:off x="4587180" y="1549969"/>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要求与特点</a:t>
            </a:r>
          </a:p>
        </p:txBody>
      </p:sp>
    </p:spTree>
    <p:extLst>
      <p:ext uri="{BB962C8B-B14F-4D97-AF65-F5344CB8AC3E}">
        <p14:creationId xmlns:p14="http://schemas.microsoft.com/office/powerpoint/2010/main" val="6618694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随机变量的产生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随机数产生器的测试</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905688"/>
            <a:ext cx="8064897" cy="3323987"/>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测试需求</a:t>
            </a:r>
            <a:r>
              <a:rPr lang="zh-CN" altLang="en-US" sz="2000" kern="100" dirty="0">
                <a:latin typeface="Times New Roman" panose="02020603050405020304" pitchFamily="18" charset="0"/>
                <a:ea typeface="微软雅黑"/>
                <a:cs typeface="Times New Roman" panose="02020603050405020304" pitchFamily="18" charset="0"/>
              </a:rPr>
              <a:t>：</a:t>
            </a:r>
            <a:r>
              <a:rPr lang="en-US" altLang="zh-CN" sz="2000" kern="100" dirty="0">
                <a:latin typeface="Times New Roman" panose="02020603050405020304" pitchFamily="18" charset="0"/>
                <a:ea typeface="微软雅黑"/>
                <a:cs typeface="Times New Roman" panose="02020603050405020304" pitchFamily="18" charset="0"/>
              </a:rPr>
              <a:t>MC</a:t>
            </a:r>
            <a:r>
              <a:rPr lang="zh-CN" altLang="en-US" sz="2000" kern="100" dirty="0">
                <a:latin typeface="Times New Roman" panose="02020603050405020304" pitchFamily="18" charset="0"/>
                <a:ea typeface="微软雅黑"/>
                <a:cs typeface="Times New Roman" panose="02020603050405020304" pitchFamily="18" charset="0"/>
              </a:rPr>
              <a:t>方法进行通信仿真时，需要用尽可能长的随机序列驱动仿真模型。</a:t>
            </a: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测试对象</a:t>
            </a:r>
            <a:r>
              <a:rPr lang="zh-CN" altLang="en-US" sz="2000" kern="100" dirty="0">
                <a:latin typeface="Times New Roman" panose="02020603050405020304" pitchFamily="18" charset="0"/>
                <a:ea typeface="微软雅黑"/>
                <a:cs typeface="Times New Roman" panose="02020603050405020304" pitchFamily="18" charset="0"/>
              </a:rPr>
              <a:t>：仅对均匀分布和高斯分布的随机数产生器进行检测，因为，其它分布特性的随机数产生器均是由这两种产生器</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变换得来</a:t>
            </a:r>
            <a:r>
              <a:rPr lang="zh-CN" altLang="en-US" sz="2000" kern="100" dirty="0">
                <a:latin typeface="Times New Roman" panose="02020603050405020304" pitchFamily="18" charset="0"/>
                <a:ea typeface="微软雅黑"/>
                <a:cs typeface="Times New Roman" panose="02020603050405020304" pitchFamily="18" charset="0"/>
              </a:rPr>
              <a:t>。</a:t>
            </a: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测试方法</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a:t>
            </a:r>
            <a:r>
              <a:rPr lang="en-US" altLang="zh-CN" sz="2000" kern="100" dirty="0">
                <a:latin typeface="Times New Roman" panose="02020603050405020304" pitchFamily="18" charset="0"/>
                <a:ea typeface="微软雅黑"/>
                <a:cs typeface="Times New Roman" panose="02020603050405020304" pitchFamily="18" charset="0"/>
              </a:rPr>
              <a:t>1.</a:t>
            </a:r>
            <a:r>
              <a:rPr lang="zh-CN" altLang="en-US" sz="2000" kern="100" dirty="0">
                <a:latin typeface="Times New Roman" panose="02020603050405020304" pitchFamily="18" charset="0"/>
                <a:ea typeface="微软雅黑"/>
                <a:cs typeface="Times New Roman" panose="02020603050405020304" pitchFamily="18" charset="0"/>
              </a:rPr>
              <a:t>测试时间特性：主要是平稳性和独立性；</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a:t>
            </a:r>
            <a:r>
              <a:rPr lang="en-US" altLang="zh-CN" sz="2000" kern="100" dirty="0">
                <a:latin typeface="Times New Roman" panose="02020603050405020304" pitchFamily="18" charset="0"/>
                <a:ea typeface="微软雅黑"/>
                <a:cs typeface="Times New Roman" panose="02020603050405020304" pitchFamily="18" charset="0"/>
              </a:rPr>
              <a:t>2.</a:t>
            </a:r>
            <a:r>
              <a:rPr lang="zh-CN" altLang="en-US" sz="2000" kern="100" dirty="0">
                <a:latin typeface="Times New Roman" panose="02020603050405020304" pitchFamily="18" charset="0"/>
                <a:ea typeface="微软雅黑"/>
                <a:cs typeface="Times New Roman" panose="02020603050405020304" pitchFamily="18" charset="0"/>
              </a:rPr>
              <a:t>验证统计特性：拟合的优良程度。 </a:t>
            </a: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Tree>
    <p:extLst>
      <p:ext uri="{BB962C8B-B14F-4D97-AF65-F5344CB8AC3E}">
        <p14:creationId xmlns:p14="http://schemas.microsoft.com/office/powerpoint/2010/main" val="388310772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随机数产生器的测试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平稳性与相关性（数值特征）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905688"/>
            <a:ext cx="8280921" cy="3785652"/>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知识背景</a:t>
            </a:r>
            <a:r>
              <a:rPr lang="zh-CN" altLang="en-US" sz="2000" kern="100" dirty="0">
                <a:latin typeface="Times New Roman" panose="02020603050405020304" pitchFamily="18" charset="0"/>
                <a:ea typeface="微软雅黑"/>
                <a:cs typeface="Times New Roman" panose="02020603050405020304" pitchFamily="18" charset="0"/>
              </a:rPr>
              <a:t>：狭义平稳随机过程的定义；广义平稳随机过程的概念；            随机过程的各态历经性。</a:t>
            </a: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具体测试步骤如下：（均值和方差） </a:t>
            </a:r>
          </a:p>
          <a:p>
            <a:pPr>
              <a:lnSpc>
                <a:spcPct val="150000"/>
              </a:lnSpc>
            </a:pPr>
            <a:r>
              <a:rPr lang="zh-CN" altLang="en-US" sz="2000" kern="100" dirty="0">
                <a:latin typeface="+mn-ea"/>
                <a:ea typeface="+mn-ea"/>
                <a:cs typeface="Times New Roman" panose="02020603050405020304" pitchFamily="18" charset="0"/>
              </a:rPr>
              <a:t>      </a:t>
            </a:r>
            <a:r>
              <a:rPr lang="en-US" altLang="zh-CN" sz="2000" kern="100" dirty="0">
                <a:latin typeface="+mn-ea"/>
                <a:ea typeface="+mn-ea"/>
                <a:cs typeface="Times New Roman" panose="02020603050405020304" pitchFamily="18" charset="0"/>
              </a:rPr>
              <a:t>1.</a:t>
            </a:r>
            <a:r>
              <a:rPr lang="zh-CN" altLang="en-US" sz="2000" kern="100" dirty="0">
                <a:latin typeface="+mn-ea"/>
                <a:ea typeface="+mn-ea"/>
                <a:cs typeface="Times New Roman" panose="02020603050405020304" pitchFamily="18" charset="0"/>
              </a:rPr>
              <a:t>生成</a:t>
            </a:r>
            <a:r>
              <a:rPr lang="en-US" altLang="zh-CN" sz="2000" kern="100" dirty="0">
                <a:latin typeface="+mn-ea"/>
                <a:ea typeface="+mn-ea"/>
                <a:cs typeface="Times New Roman" panose="02020603050405020304" pitchFamily="18" charset="0"/>
              </a:rPr>
              <a:t>N</a:t>
            </a:r>
            <a:r>
              <a:rPr lang="zh-CN" altLang="en-US" sz="2000" kern="100" dirty="0">
                <a:latin typeface="+mn-ea"/>
                <a:ea typeface="+mn-ea"/>
                <a:cs typeface="Times New Roman" panose="02020603050405020304" pitchFamily="18" charset="0"/>
              </a:rPr>
              <a:t>个取样值的一个长序列；</a:t>
            </a:r>
          </a:p>
          <a:p>
            <a:pPr>
              <a:lnSpc>
                <a:spcPct val="150000"/>
              </a:lnSpc>
            </a:pPr>
            <a:r>
              <a:rPr lang="zh-CN" altLang="en-US" sz="2000" kern="100" dirty="0">
                <a:latin typeface="+mn-ea"/>
                <a:ea typeface="+mn-ea"/>
                <a:cs typeface="Times New Roman" panose="02020603050405020304" pitchFamily="18" charset="0"/>
              </a:rPr>
              <a:t>      </a:t>
            </a:r>
            <a:r>
              <a:rPr lang="en-US" altLang="zh-CN" sz="2000" kern="100" dirty="0">
                <a:latin typeface="+mn-ea"/>
                <a:ea typeface="+mn-ea"/>
                <a:cs typeface="Times New Roman" panose="02020603050405020304" pitchFamily="18" charset="0"/>
              </a:rPr>
              <a:t>2.</a:t>
            </a:r>
            <a:r>
              <a:rPr lang="zh-CN" altLang="en-US" sz="2000" kern="100" dirty="0">
                <a:latin typeface="+mn-ea"/>
                <a:ea typeface="+mn-ea"/>
                <a:cs typeface="Times New Roman" panose="02020603050405020304" pitchFamily="18" charset="0"/>
              </a:rPr>
              <a:t>将待测序列分成互不重叠的</a:t>
            </a:r>
            <a:r>
              <a:rPr lang="en-US" altLang="zh-CN" sz="2000" kern="100" dirty="0">
                <a:latin typeface="+mn-ea"/>
                <a:ea typeface="+mn-ea"/>
                <a:cs typeface="Times New Roman" panose="02020603050405020304" pitchFamily="18" charset="0"/>
              </a:rPr>
              <a:t>M</a:t>
            </a:r>
            <a:r>
              <a:rPr lang="zh-CN" altLang="en-US" sz="2000" kern="100" dirty="0">
                <a:latin typeface="+mn-ea"/>
                <a:ea typeface="+mn-ea"/>
                <a:cs typeface="Times New Roman" panose="02020603050405020304" pitchFamily="18" charset="0"/>
              </a:rPr>
              <a:t>段，并计算每段的均值和方差等参数； </a:t>
            </a:r>
          </a:p>
          <a:p>
            <a:pPr>
              <a:lnSpc>
                <a:spcPct val="150000"/>
              </a:lnSpc>
            </a:pPr>
            <a:r>
              <a:rPr lang="zh-CN" altLang="en-US" sz="2000" kern="100" dirty="0">
                <a:latin typeface="+mn-ea"/>
                <a:ea typeface="+mn-ea"/>
                <a:cs typeface="Times New Roman" panose="02020603050405020304" pitchFamily="18" charset="0"/>
              </a:rPr>
              <a:t>      </a:t>
            </a:r>
            <a:r>
              <a:rPr lang="en-US" altLang="zh-CN" sz="2000" kern="100" dirty="0">
                <a:latin typeface="+mn-ea"/>
                <a:ea typeface="+mn-ea"/>
                <a:cs typeface="Times New Roman" panose="02020603050405020304" pitchFamily="18" charset="0"/>
              </a:rPr>
              <a:t>3.</a:t>
            </a:r>
            <a:r>
              <a:rPr lang="zh-CN" altLang="en-US" sz="2000" kern="100" dirty="0">
                <a:latin typeface="+mn-ea"/>
                <a:ea typeface="+mn-ea"/>
                <a:cs typeface="Times New Roman" panose="02020603050405020304" pitchFamily="18" charset="0"/>
              </a:rPr>
              <a:t>测试这些均值和方差等参数是否相等或者近似相等。</a:t>
            </a:r>
            <a:endParaRPr lang="en-US" altLang="zh-CN" sz="2000" kern="100" dirty="0">
              <a:latin typeface="+mn-ea"/>
              <a:ea typeface="+mn-ea"/>
              <a:cs typeface="Times New Roman" panose="02020603050405020304" pitchFamily="18" charset="0"/>
            </a:endParaRP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结论</a:t>
            </a:r>
            <a:r>
              <a:rPr lang="zh-CN" altLang="en-US" sz="2000" kern="100" dirty="0">
                <a:latin typeface="Times New Roman" panose="02020603050405020304" pitchFamily="18" charset="0"/>
                <a:ea typeface="微软雅黑"/>
                <a:cs typeface="Times New Roman" panose="02020603050405020304" pitchFamily="18" charset="0"/>
              </a:rPr>
              <a:t>：对平稳随机过程，由各段不同数据计算出的均值、方差和其它统计参数应当近似相等，至少应该在统计意义上应当是一致的。 </a:t>
            </a:r>
            <a:endParaRPr lang="zh-CN" altLang="en-US" sz="2000" kern="100" dirty="0">
              <a:latin typeface="+mn-ea"/>
              <a:ea typeface="+mn-ea"/>
              <a:cs typeface="Times New Roman" panose="02020603050405020304" pitchFamily="18" charset="0"/>
            </a:endParaRP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Tree>
    <p:extLst>
      <p:ext uri="{BB962C8B-B14F-4D97-AF65-F5344CB8AC3E}">
        <p14:creationId xmlns:p14="http://schemas.microsoft.com/office/powerpoint/2010/main" val="235303460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随机数产生器的测试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平稳性与相关性（数值特征）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905688"/>
            <a:ext cx="8280921" cy="3539430"/>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相关性测试</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20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一化自协方差函数定义为</a:t>
            </a:r>
          </a:p>
          <a:p>
            <a:pPr>
              <a:lnSpc>
                <a:spcPct val="30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对于理想的不相关序列</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20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结论：</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当                 序列是相关的；</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 </a:t>
            </a:r>
          </a:p>
          <a:p>
            <a:pPr>
              <a:lnSpc>
                <a:spcPct val="140000"/>
              </a:lnSpc>
            </a:pP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                   </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出现周期性峰值，则说明序列是周期的；</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                   </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但在实际应用中，不可能直接利用上式进行计算。</a:t>
            </a: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22282515"/>
              </p:ext>
            </p:extLst>
          </p:nvPr>
        </p:nvGraphicFramePr>
        <p:xfrm>
          <a:off x="4053696" y="1419622"/>
          <a:ext cx="3744416" cy="670558"/>
        </p:xfrm>
        <a:graphic>
          <a:graphicData uri="http://schemas.openxmlformats.org/presentationml/2006/ole">
            <mc:AlternateContent xmlns:mc="http://schemas.openxmlformats.org/markup-compatibility/2006">
              <mc:Choice xmlns:v="urn:schemas-microsoft-com:vml" Requires="v">
                <p:oleObj name="公式" r:id="rId3" imgW="2184400" imgH="393700" progId="Equation.3">
                  <p:embed/>
                </p:oleObj>
              </mc:Choice>
              <mc:Fallback>
                <p:oleObj name="公式" r:id="rId3" imgW="2184400" imgH="393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3696" y="1419622"/>
                        <a:ext cx="3744416" cy="670558"/>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990248173"/>
              </p:ext>
            </p:extLst>
          </p:nvPr>
        </p:nvGraphicFramePr>
        <p:xfrm>
          <a:off x="4072343" y="2220339"/>
          <a:ext cx="1939817" cy="711451"/>
        </p:xfrm>
        <a:graphic>
          <a:graphicData uri="http://schemas.openxmlformats.org/presentationml/2006/ole">
            <mc:AlternateContent xmlns:mc="http://schemas.openxmlformats.org/markup-compatibility/2006">
              <mc:Choice xmlns:v="urn:schemas-microsoft-com:vml" Requires="v">
                <p:oleObj name="公式" r:id="rId5" imgW="1143000" imgH="419100" progId="Equation.3">
                  <p:embed/>
                </p:oleObj>
              </mc:Choice>
              <mc:Fallback>
                <p:oleObj name="公式" r:id="rId5" imgW="11430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2343" y="2220339"/>
                        <a:ext cx="1939817" cy="711451"/>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568054976"/>
              </p:ext>
            </p:extLst>
          </p:nvPr>
        </p:nvGraphicFramePr>
        <p:xfrm>
          <a:off x="2195736" y="3114762"/>
          <a:ext cx="936104" cy="321084"/>
        </p:xfrm>
        <a:graphic>
          <a:graphicData uri="http://schemas.openxmlformats.org/presentationml/2006/ole">
            <mc:AlternateContent xmlns:mc="http://schemas.openxmlformats.org/markup-compatibility/2006">
              <mc:Choice xmlns:v="urn:schemas-microsoft-com:vml" Requires="v">
                <p:oleObj name="公式" r:id="rId7" imgW="634449" imgH="215713" progId="Equation.3">
                  <p:embed/>
                </p:oleObj>
              </mc:Choice>
              <mc:Fallback>
                <p:oleObj name="公式" r:id="rId7" imgW="634449" imgH="215713"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736" y="3114762"/>
                        <a:ext cx="936104" cy="32108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84792351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915566"/>
            <a:ext cx="8064898" cy="332398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理论依据</a:t>
            </a:r>
            <a:r>
              <a:rPr lang="zh-CN" altLang="en-US" sz="2000" kern="0" dirty="0">
                <a:latin typeface="微软雅黑"/>
                <a:ea typeface="微软雅黑"/>
              </a:rPr>
              <a:t>：均为各态历经</a:t>
            </a:r>
            <a:endParaRPr lang="en-US" altLang="zh-CN" sz="2000" kern="0" dirty="0">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重要性：</a:t>
            </a:r>
            <a:r>
              <a:rPr lang="zh-CN" altLang="en-US" sz="2000" kern="0" dirty="0">
                <a:latin typeface="微软雅黑"/>
                <a:ea typeface="微软雅黑"/>
              </a:rPr>
              <a:t>各类形式随机数产生的基础首先是产生具有独立均匀分布的随机数序列。</a:t>
            </a: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产生：</a:t>
            </a:r>
            <a:r>
              <a:rPr lang="zh-CN" altLang="en-US" sz="2000" kern="0" dirty="0">
                <a:latin typeface="微软雅黑"/>
                <a:ea typeface="微软雅黑"/>
              </a:rPr>
              <a:t>迭代算法实现，使用的迭代公式：</a:t>
            </a: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205867"/>
                </a:solidFill>
                <a:latin typeface="微软雅黑"/>
                <a:ea typeface="微软雅黑"/>
              </a:rPr>
              <a:t>      其中</a:t>
            </a:r>
            <a:r>
              <a:rPr lang="en-US" altLang="zh-CN" sz="2000" i="1" kern="0" dirty="0">
                <a:solidFill>
                  <a:srgbClr val="205867"/>
                </a:solidFill>
                <a:latin typeface="Times New Roman" pitchFamily="18" charset="0"/>
                <a:ea typeface="微软雅黑"/>
                <a:cs typeface="Times New Roman" pitchFamily="18" charset="0"/>
              </a:rPr>
              <a:t>a</a:t>
            </a:r>
            <a:r>
              <a:rPr lang="zh-CN" altLang="en-US" sz="2000" kern="0" dirty="0">
                <a:solidFill>
                  <a:srgbClr val="205867"/>
                </a:solidFill>
                <a:latin typeface="微软雅黑"/>
                <a:ea typeface="微软雅黑"/>
              </a:rPr>
              <a:t>是在</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与</a:t>
            </a:r>
            <a:r>
              <a:rPr lang="en-US" altLang="zh-CN" sz="2000" kern="0" dirty="0">
                <a:solidFill>
                  <a:srgbClr val="205867"/>
                </a:solidFill>
                <a:latin typeface="微软雅黑"/>
                <a:ea typeface="微软雅黑"/>
              </a:rPr>
              <a:t>M</a:t>
            </a:r>
            <a:r>
              <a:rPr lang="zh-CN" altLang="en-US" sz="2000" kern="0" dirty="0">
                <a:solidFill>
                  <a:srgbClr val="205867"/>
                </a:solidFill>
                <a:latin typeface="微软雅黑"/>
                <a:ea typeface="微软雅黑"/>
              </a:rPr>
              <a:t>间的整数，</a:t>
            </a:r>
            <a:r>
              <a:rPr lang="en-US" altLang="zh-CN" sz="2000" kern="0" dirty="0">
                <a:solidFill>
                  <a:srgbClr val="205867"/>
                </a:solidFill>
                <a:latin typeface="微软雅黑"/>
                <a:ea typeface="微软雅黑"/>
              </a:rPr>
              <a:t>M</a:t>
            </a:r>
            <a:r>
              <a:rPr lang="zh-CN" altLang="en-US" sz="2000" kern="0" dirty="0">
                <a:solidFill>
                  <a:srgbClr val="205867"/>
                </a:solidFill>
                <a:latin typeface="微软雅黑"/>
                <a:ea typeface="微软雅黑"/>
              </a:rPr>
              <a:t>是一个很大的素数，或者是一个素数的整数幂，种子值为</a:t>
            </a:r>
            <a:r>
              <a:rPr lang="en-US" altLang="zh-CN" sz="2000" kern="0" dirty="0">
                <a:solidFill>
                  <a:srgbClr val="205867"/>
                </a:solidFill>
                <a:latin typeface="微软雅黑"/>
                <a:ea typeface="微软雅黑"/>
              </a:rPr>
              <a:t>X(0)</a:t>
            </a:r>
            <a:r>
              <a:rPr lang="zh-CN" altLang="en-US" sz="2000" kern="0" dirty="0">
                <a:solidFill>
                  <a:srgbClr val="205867"/>
                </a:solidFill>
                <a:latin typeface="微软雅黑"/>
                <a:ea typeface="微软雅黑"/>
              </a:rPr>
              <a:t>。</a:t>
            </a:r>
            <a:endParaRPr lang="en-US" altLang="zh-CN" sz="2000" kern="0" dirty="0">
              <a:solidFill>
                <a:srgbClr val="205867"/>
              </a:solidFill>
              <a:latin typeface="微软雅黑"/>
              <a:ea typeface="微软雅黑"/>
            </a:endParaRPr>
          </a:p>
          <a:p>
            <a:pPr>
              <a:lnSpc>
                <a:spcPct val="150000"/>
              </a:lnSpc>
            </a:pPr>
            <a:r>
              <a:rPr lang="en-US" altLang="zh-CN" sz="2000" kern="0" dirty="0">
                <a:solidFill>
                  <a:srgbClr val="205867"/>
                </a:solidFill>
                <a:latin typeface="微软雅黑"/>
                <a:ea typeface="微软雅黑"/>
              </a:rPr>
              <a:t>      </a:t>
            </a:r>
            <a:r>
              <a:rPr lang="zh-CN" altLang="en-US" sz="2000" kern="0" dirty="0">
                <a:solidFill>
                  <a:srgbClr val="205867"/>
                </a:solidFill>
                <a:latin typeface="微软雅黑"/>
                <a:ea typeface="微软雅黑"/>
              </a:rPr>
              <a:t>产生均匀分布于</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M</a:t>
            </a:r>
            <a:r>
              <a:rPr lang="zh-CN" altLang="en-US" sz="2000" kern="0" dirty="0">
                <a:solidFill>
                  <a:srgbClr val="205867"/>
                </a:solidFill>
                <a:latin typeface="微软雅黑"/>
                <a:ea typeface="微软雅黑"/>
              </a:rPr>
              <a:t>间的整数</a:t>
            </a:r>
            <a:endParaRPr lang="en-US" altLang="zh-CN" sz="2000" kern="0" dirty="0">
              <a:solidFill>
                <a:srgbClr val="205867"/>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随机变量的产生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随机数产生</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233670295"/>
              </p:ext>
            </p:extLst>
          </p:nvPr>
        </p:nvGraphicFramePr>
        <p:xfrm>
          <a:off x="5724128" y="2452602"/>
          <a:ext cx="2664296" cy="335172"/>
        </p:xfrm>
        <a:graphic>
          <a:graphicData uri="http://schemas.openxmlformats.org/presentationml/2006/ole">
            <mc:AlternateContent xmlns:mc="http://schemas.openxmlformats.org/markup-compatibility/2006">
              <mc:Choice xmlns:v="urn:schemas-microsoft-com:vml" Requires="v">
                <p:oleObj r:id="rId3" imgW="1511300" imgH="190500" progId="Equation.3">
                  <p:embed/>
                </p:oleObj>
              </mc:Choice>
              <mc:Fallback>
                <p:oleObj r:id="rId3" imgW="1511300" imgH="190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2452602"/>
                        <a:ext cx="2664296" cy="335172"/>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22272433"/>
              </p:ext>
            </p:extLst>
          </p:nvPr>
        </p:nvGraphicFramePr>
        <p:xfrm>
          <a:off x="4706976" y="3655095"/>
          <a:ext cx="1809240" cy="644847"/>
        </p:xfrm>
        <a:graphic>
          <a:graphicData uri="http://schemas.openxmlformats.org/presentationml/2006/ole">
            <mc:AlternateContent xmlns:mc="http://schemas.openxmlformats.org/markup-compatibility/2006">
              <mc:Choice xmlns:v="urn:schemas-microsoft-com:vml" Requires="v">
                <p:oleObj r:id="rId5" imgW="1091726" imgH="393529" progId="Equation.3">
                  <p:embed/>
                </p:oleObj>
              </mc:Choice>
              <mc:Fallback>
                <p:oleObj r:id="rId5" imgW="1091726" imgH="393529"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6976" y="3655095"/>
                        <a:ext cx="1809240" cy="64484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19821678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随机数产生器的测试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平稳性与相关性（数值特征）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905688"/>
            <a:ext cx="5256585" cy="3108543"/>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工程上则是利用各态历经假设，进行处理</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产生一个很长序列；把此序列分成重叠的段，每段包含</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N</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个点，且重叠</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N/2</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个点，令</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baseline="-25000" dirty="0">
                <a:solidFill>
                  <a:srgbClr val="205867"/>
                </a:solidFill>
                <a:latin typeface="Times New Roman" panose="02020603050405020304" pitchFamily="18" charset="0"/>
                <a:ea typeface="微软雅黑"/>
                <a:cs typeface="Times New Roman" panose="02020603050405020304" pitchFamily="18" charset="0"/>
              </a:rPr>
              <a:t>0</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baseline="-25000" dirty="0">
                <a:solidFill>
                  <a:srgbClr val="205867"/>
                </a:solidFill>
                <a:latin typeface="Times New Roman" panose="02020603050405020304" pitchFamily="18" charset="0"/>
                <a:ea typeface="微软雅黑"/>
                <a:cs typeface="Times New Roman" panose="02020603050405020304" pitchFamily="18" charset="0"/>
              </a:rPr>
              <a:t>1</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baseline="-25000" dirty="0">
                <a:solidFill>
                  <a:srgbClr val="205867"/>
                </a:solidFill>
                <a:latin typeface="Times New Roman" panose="02020603050405020304" pitchFamily="18" charset="0"/>
                <a:ea typeface="微软雅黑"/>
                <a:cs typeface="Times New Roman" panose="02020603050405020304" pitchFamily="18" charset="0"/>
              </a:rPr>
              <a:t>2</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，代表数据矢量。</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       </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计算</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baseline="-25000" dirty="0">
                <a:solidFill>
                  <a:srgbClr val="205867"/>
                </a:solidFill>
                <a:latin typeface="Times New Roman" panose="02020603050405020304" pitchFamily="18" charset="0"/>
                <a:ea typeface="微软雅黑"/>
                <a:cs typeface="Times New Roman" panose="02020603050405020304" pitchFamily="18" charset="0"/>
              </a:rPr>
              <a:t>0</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与</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baseline="-25000" dirty="0">
                <a:solidFill>
                  <a:srgbClr val="205867"/>
                </a:solidFill>
                <a:latin typeface="Times New Roman" panose="02020603050405020304" pitchFamily="18" charset="0"/>
                <a:ea typeface="微软雅黑"/>
                <a:cs typeface="Times New Roman" panose="02020603050405020304" pitchFamily="18" charset="0"/>
              </a:rPr>
              <a:t>0</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baseline="-25000" dirty="0">
                <a:solidFill>
                  <a:srgbClr val="205867"/>
                </a:solidFill>
                <a:latin typeface="Times New Roman" panose="02020603050405020304" pitchFamily="18" charset="0"/>
                <a:ea typeface="微软雅黑"/>
                <a:cs typeface="Times New Roman" panose="02020603050405020304" pitchFamily="18" charset="0"/>
              </a:rPr>
              <a:t>1</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a:t>
            </a:r>
            <a:r>
              <a:rPr lang="en-US" altLang="zh-CN" sz="2000" kern="100" baseline="-25000" dirty="0">
                <a:solidFill>
                  <a:srgbClr val="205867"/>
                </a:solidFill>
                <a:latin typeface="Times New Roman" panose="02020603050405020304" pitchFamily="18" charset="0"/>
                <a:ea typeface="微软雅黑"/>
                <a:cs typeface="Times New Roman" panose="02020603050405020304" pitchFamily="18" charset="0"/>
              </a:rPr>
              <a:t>2</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之间的归一化互相关函数；画出归一化互相关函数曲线，检测峰值。 </a:t>
            </a: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93497819"/>
              </p:ext>
            </p:extLst>
          </p:nvPr>
        </p:nvGraphicFramePr>
        <p:xfrm>
          <a:off x="611560" y="3690648"/>
          <a:ext cx="6269013" cy="1162001"/>
        </p:xfrm>
        <a:graphic>
          <a:graphicData uri="http://schemas.openxmlformats.org/presentationml/2006/ole">
            <mc:AlternateContent xmlns:mc="http://schemas.openxmlformats.org/markup-compatibility/2006">
              <mc:Choice xmlns:v="urn:schemas-microsoft-com:vml" Requires="v">
                <p:oleObj name="Visio" r:id="rId3" imgW="4722625" imgH="876363" progId="Visio.Drawing.11">
                  <p:embed/>
                </p:oleObj>
              </mc:Choice>
              <mc:Fallback>
                <p:oleObj name="Visio" r:id="rId3" imgW="4722625" imgH="87636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690648"/>
                        <a:ext cx="6269013" cy="1162001"/>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806982066"/>
              </p:ext>
            </p:extLst>
          </p:nvPr>
        </p:nvGraphicFramePr>
        <p:xfrm>
          <a:off x="5761612" y="843558"/>
          <a:ext cx="3337053" cy="2304256"/>
        </p:xfrm>
        <a:graphic>
          <a:graphicData uri="http://schemas.openxmlformats.org/presentationml/2006/ole">
            <mc:AlternateContent xmlns:mc="http://schemas.openxmlformats.org/markup-compatibility/2006">
              <mc:Choice xmlns:v="urn:schemas-microsoft-com:vml" Requires="v">
                <p:oleObj r:id="rId5" imgW="3169210" imgH="2193951" progId="Visio.Drawing.11">
                  <p:embed/>
                </p:oleObj>
              </mc:Choice>
              <mc:Fallback>
                <p:oleObj r:id="rId5" imgW="3169210" imgH="219395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1612" y="843558"/>
                        <a:ext cx="3337053" cy="2304256"/>
                      </a:xfrm>
                      <a:prstGeom prst="rect">
                        <a:avLst/>
                      </a:prstGeom>
                      <a:noFill/>
                      <a:ln>
                        <a:noFill/>
                      </a:ln>
                    </p:spPr>
                  </p:pic>
                </p:oleObj>
              </mc:Fallback>
            </mc:AlternateContent>
          </a:graphicData>
        </a:graphic>
      </p:graphicFrame>
      <p:sp>
        <p:nvSpPr>
          <p:cNvPr id="11" name="矩形 10"/>
          <p:cNvSpPr/>
          <p:nvPr/>
        </p:nvSpPr>
        <p:spPr>
          <a:xfrm>
            <a:off x="6777340" y="3579862"/>
            <a:ext cx="1467068" cy="461665"/>
          </a:xfrm>
          <a:prstGeom prst="rect">
            <a:avLst/>
          </a:prstGeom>
        </p:spPr>
        <p:txBody>
          <a:bodyPr wrap="none">
            <a:spAutoFit/>
          </a:bodyPr>
          <a:lstStyle/>
          <a:p>
            <a:pPr lvl="0">
              <a:lnSpc>
                <a:spcPct val="120000"/>
              </a:lnSpc>
              <a:spcBef>
                <a:spcPct val="30000"/>
              </a:spcBef>
              <a:buClr>
                <a:srgbClr val="5940D6"/>
              </a:buClr>
              <a:buSzPct val="80000"/>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（怎么算）</a:t>
            </a:r>
          </a:p>
        </p:txBody>
      </p:sp>
      <p:graphicFrame>
        <p:nvGraphicFramePr>
          <p:cNvPr id="12" name="对象 11"/>
          <p:cNvGraphicFramePr>
            <a:graphicFrameLocks noChangeAspect="1"/>
          </p:cNvGraphicFramePr>
          <p:nvPr>
            <p:extLst>
              <p:ext uri="{D42A27DB-BD31-4B8C-83A1-F6EECF244321}">
                <p14:modId xmlns:p14="http://schemas.microsoft.com/office/powerpoint/2010/main" val="738794110"/>
              </p:ext>
            </p:extLst>
          </p:nvPr>
        </p:nvGraphicFramePr>
        <p:xfrm>
          <a:off x="5940152" y="3063445"/>
          <a:ext cx="3054642" cy="444409"/>
        </p:xfrm>
        <a:graphic>
          <a:graphicData uri="http://schemas.openxmlformats.org/presentationml/2006/ole">
            <mc:AlternateContent xmlns:mc="http://schemas.openxmlformats.org/markup-compatibility/2006">
              <mc:Choice xmlns:v="urn:schemas-microsoft-com:vml" Requires="v">
                <p:oleObj name="公式" r:id="rId7" imgW="2349500" imgH="342900" progId="Equation.3">
                  <p:embed/>
                </p:oleObj>
              </mc:Choice>
              <mc:Fallback>
                <p:oleObj name="公式" r:id="rId7" imgW="2349500" imgH="3429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0152" y="3063445"/>
                        <a:ext cx="3054642" cy="44440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67207182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随机数产生器的测试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平稳性与相关性（数值特征）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627534"/>
            <a:ext cx="8208913" cy="4370427"/>
          </a:xfrm>
          <a:prstGeom prst="rect">
            <a:avLst/>
          </a:prstGeom>
        </p:spPr>
        <p:txBody>
          <a:bodyPr wrap="square">
            <a:spAutoFit/>
          </a:bodyPr>
          <a:lstStyle/>
          <a:p>
            <a:pPr marL="450850" indent="-450850">
              <a:lnSpc>
                <a:spcPct val="140000"/>
              </a:lnSpc>
              <a:buFont typeface="Wingdings" pitchFamily="2" charset="2"/>
              <a:buChar char="p"/>
            </a:pP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Durbin-</a:t>
            </a:r>
            <a:r>
              <a:rPr lang="en-US" altLang="zh-CN" sz="2000" kern="100" dirty="0" err="1">
                <a:solidFill>
                  <a:srgbClr val="C00000"/>
                </a:solidFill>
                <a:latin typeface="Times New Roman" panose="02020603050405020304" pitchFamily="18" charset="0"/>
                <a:ea typeface="微软雅黑"/>
                <a:cs typeface="Times New Roman" panose="02020603050405020304" pitchFamily="18" charset="0"/>
              </a:rPr>
              <a:t>Waston</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检测</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20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使用的统计量</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分成三种情况来研究</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X(n)</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与</a:t>
            </a:r>
            <a:r>
              <a:rPr lang="en-US" altLang="zh-CN" sz="2000" kern="100" dirty="0">
                <a:solidFill>
                  <a:srgbClr val="205867"/>
                </a:solidFill>
                <a:latin typeface="Times New Roman" panose="02020603050405020304" pitchFamily="18" charset="0"/>
                <a:ea typeface="微软雅黑"/>
                <a:cs typeface="Times New Roman" panose="02020603050405020304" pitchFamily="18" charset="0"/>
              </a:rPr>
              <a:t>X(n-1)</a:t>
            </a: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的相关性：</a:t>
            </a:r>
            <a:endParaRPr lang="en-US" altLang="zh-CN" sz="2000" kern="100" dirty="0">
              <a:solidFill>
                <a:srgbClr val="205867"/>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solidFill>
                  <a:srgbClr val="205867"/>
                </a:solidFill>
                <a:latin typeface="Times New Roman" panose="02020603050405020304" pitchFamily="18" charset="0"/>
                <a:ea typeface="微软雅黑"/>
                <a:cs typeface="Times New Roman" panose="02020603050405020304" pitchFamily="18" charset="0"/>
              </a:rPr>
              <a:t>        </a:t>
            </a:r>
            <a:r>
              <a:rPr lang="en-US" altLang="zh-CN" sz="2000" kern="100" dirty="0">
                <a:solidFill>
                  <a:srgbClr val="205867"/>
                </a:solidFill>
                <a:latin typeface="+mj-ea"/>
                <a:ea typeface="+mj-ea"/>
                <a:cs typeface="Times New Roman" panose="02020603050405020304" pitchFamily="18" charset="0"/>
              </a:rPr>
              <a:t>1.</a:t>
            </a:r>
            <a:r>
              <a:rPr lang="zh-CN" altLang="en-US" sz="2000" kern="100" dirty="0">
                <a:solidFill>
                  <a:srgbClr val="205867"/>
                </a:solidFill>
                <a:latin typeface="+mj-ea"/>
                <a:ea typeface="+mj-ea"/>
                <a:cs typeface="Times New Roman" panose="02020603050405020304" pitchFamily="18" charset="0"/>
              </a:rPr>
              <a:t>当</a:t>
            </a:r>
            <a:r>
              <a:rPr lang="en-US" altLang="zh-CN" sz="2000" kern="100" dirty="0">
                <a:solidFill>
                  <a:srgbClr val="205867"/>
                </a:solidFill>
                <a:latin typeface="+mj-ea"/>
                <a:ea typeface="+mj-ea"/>
                <a:cs typeface="Times New Roman" panose="02020603050405020304" pitchFamily="18" charset="0"/>
              </a:rPr>
              <a:t>D</a:t>
            </a:r>
            <a:r>
              <a:rPr lang="zh-CN" altLang="en-US" sz="2000" kern="100" dirty="0">
                <a:solidFill>
                  <a:srgbClr val="205867"/>
                </a:solidFill>
                <a:latin typeface="+mj-ea"/>
                <a:ea typeface="+mj-ea"/>
                <a:cs typeface="Times New Roman" panose="02020603050405020304" pitchFamily="18" charset="0"/>
              </a:rPr>
              <a:t>的期望值为</a:t>
            </a:r>
            <a:r>
              <a:rPr lang="en-US" altLang="zh-CN" sz="2000" kern="100" dirty="0">
                <a:solidFill>
                  <a:srgbClr val="205867"/>
                </a:solidFill>
                <a:latin typeface="+mj-ea"/>
                <a:ea typeface="+mj-ea"/>
                <a:cs typeface="Times New Roman" panose="02020603050405020304" pitchFamily="18" charset="0"/>
              </a:rPr>
              <a:t>2</a:t>
            </a:r>
            <a:r>
              <a:rPr lang="zh-CN" altLang="en-US" sz="2000" kern="100" dirty="0">
                <a:solidFill>
                  <a:srgbClr val="205867"/>
                </a:solidFill>
                <a:latin typeface="+mj-ea"/>
                <a:ea typeface="+mj-ea"/>
                <a:cs typeface="Times New Roman" panose="02020603050405020304" pitchFamily="18" charset="0"/>
              </a:rPr>
              <a:t>表示时，表示不相关； </a:t>
            </a:r>
          </a:p>
          <a:p>
            <a:pPr>
              <a:lnSpc>
                <a:spcPct val="150000"/>
              </a:lnSpc>
            </a:pPr>
            <a:r>
              <a:rPr lang="zh-CN" altLang="en-US" sz="2000" kern="100" dirty="0">
                <a:solidFill>
                  <a:srgbClr val="205867"/>
                </a:solidFill>
                <a:latin typeface="+mj-ea"/>
                <a:ea typeface="+mj-ea"/>
                <a:cs typeface="Times New Roman" panose="02020603050405020304" pitchFamily="18" charset="0"/>
              </a:rPr>
              <a:t>       </a:t>
            </a:r>
            <a:r>
              <a:rPr lang="en-US" altLang="zh-CN" sz="2000" kern="100" dirty="0">
                <a:solidFill>
                  <a:srgbClr val="205867"/>
                </a:solidFill>
                <a:latin typeface="+mj-ea"/>
                <a:ea typeface="+mj-ea"/>
                <a:cs typeface="Times New Roman" panose="02020603050405020304" pitchFamily="18" charset="0"/>
              </a:rPr>
              <a:t>2.</a:t>
            </a:r>
            <a:r>
              <a:rPr lang="zh-CN" altLang="en-US" sz="2000" kern="100" dirty="0">
                <a:solidFill>
                  <a:srgbClr val="205867"/>
                </a:solidFill>
                <a:latin typeface="+mj-ea"/>
                <a:ea typeface="+mj-ea"/>
                <a:cs typeface="Times New Roman" panose="02020603050405020304" pitchFamily="18" charset="0"/>
              </a:rPr>
              <a:t>当</a:t>
            </a:r>
            <a:r>
              <a:rPr lang="en-US" altLang="zh-CN" sz="2000" kern="100" dirty="0">
                <a:solidFill>
                  <a:srgbClr val="205867"/>
                </a:solidFill>
                <a:latin typeface="+mj-ea"/>
                <a:ea typeface="+mj-ea"/>
                <a:cs typeface="Times New Roman" panose="02020603050405020304" pitchFamily="18" charset="0"/>
              </a:rPr>
              <a:t>D</a:t>
            </a:r>
            <a:r>
              <a:rPr lang="zh-CN" altLang="en-US" sz="2000" kern="100" dirty="0">
                <a:solidFill>
                  <a:srgbClr val="205867"/>
                </a:solidFill>
                <a:latin typeface="+mj-ea"/>
                <a:ea typeface="+mj-ea"/>
                <a:cs typeface="Times New Roman" panose="02020603050405020304" pitchFamily="18" charset="0"/>
              </a:rPr>
              <a:t>的期望值远远小于</a:t>
            </a:r>
            <a:r>
              <a:rPr lang="en-US" altLang="zh-CN" sz="2000" kern="100" dirty="0">
                <a:solidFill>
                  <a:srgbClr val="205867"/>
                </a:solidFill>
                <a:latin typeface="+mj-ea"/>
                <a:ea typeface="+mj-ea"/>
                <a:cs typeface="Times New Roman" panose="02020603050405020304" pitchFamily="18" charset="0"/>
              </a:rPr>
              <a:t>2</a:t>
            </a:r>
            <a:r>
              <a:rPr lang="zh-CN" altLang="en-US" sz="2000" kern="100" dirty="0">
                <a:solidFill>
                  <a:srgbClr val="205867"/>
                </a:solidFill>
                <a:latin typeface="+mj-ea"/>
                <a:ea typeface="+mj-ea"/>
                <a:cs typeface="Times New Roman" panose="02020603050405020304" pitchFamily="18" charset="0"/>
              </a:rPr>
              <a:t>，表示很强的正相关；</a:t>
            </a:r>
          </a:p>
          <a:p>
            <a:pPr>
              <a:lnSpc>
                <a:spcPct val="150000"/>
              </a:lnSpc>
            </a:pPr>
            <a:r>
              <a:rPr lang="zh-CN" altLang="en-US" sz="2000" kern="100" dirty="0">
                <a:solidFill>
                  <a:srgbClr val="205867"/>
                </a:solidFill>
                <a:latin typeface="+mj-ea"/>
                <a:ea typeface="+mj-ea"/>
                <a:cs typeface="Times New Roman" panose="02020603050405020304" pitchFamily="18" charset="0"/>
              </a:rPr>
              <a:t>       </a:t>
            </a:r>
            <a:r>
              <a:rPr lang="en-US" altLang="zh-CN" sz="2000" kern="100" dirty="0">
                <a:solidFill>
                  <a:srgbClr val="205867"/>
                </a:solidFill>
                <a:latin typeface="+mj-ea"/>
                <a:ea typeface="+mj-ea"/>
                <a:cs typeface="Times New Roman" panose="02020603050405020304" pitchFamily="18" charset="0"/>
              </a:rPr>
              <a:t>3.</a:t>
            </a:r>
            <a:r>
              <a:rPr lang="zh-CN" altLang="en-US" sz="2000" kern="100" dirty="0">
                <a:solidFill>
                  <a:srgbClr val="205867"/>
                </a:solidFill>
                <a:latin typeface="+mj-ea"/>
                <a:ea typeface="+mj-ea"/>
                <a:cs typeface="Times New Roman" panose="02020603050405020304" pitchFamily="18" charset="0"/>
              </a:rPr>
              <a:t>当</a:t>
            </a:r>
            <a:r>
              <a:rPr lang="en-US" altLang="zh-CN" sz="2000" kern="100" dirty="0">
                <a:solidFill>
                  <a:srgbClr val="205867"/>
                </a:solidFill>
                <a:latin typeface="+mj-ea"/>
                <a:ea typeface="+mj-ea"/>
                <a:cs typeface="Times New Roman" panose="02020603050405020304" pitchFamily="18" charset="0"/>
              </a:rPr>
              <a:t>D</a:t>
            </a:r>
            <a:r>
              <a:rPr lang="zh-CN" altLang="en-US" sz="2000" kern="100" dirty="0">
                <a:solidFill>
                  <a:srgbClr val="205867"/>
                </a:solidFill>
                <a:latin typeface="+mj-ea"/>
                <a:ea typeface="+mj-ea"/>
                <a:cs typeface="Times New Roman" panose="02020603050405020304" pitchFamily="18" charset="0"/>
              </a:rPr>
              <a:t>的期望值接近于</a:t>
            </a:r>
            <a:r>
              <a:rPr lang="en-US" altLang="zh-CN" sz="2000" kern="100" dirty="0">
                <a:solidFill>
                  <a:srgbClr val="205867"/>
                </a:solidFill>
                <a:latin typeface="+mj-ea"/>
                <a:ea typeface="+mj-ea"/>
                <a:cs typeface="Times New Roman" panose="02020603050405020304" pitchFamily="18" charset="0"/>
              </a:rPr>
              <a:t>4</a:t>
            </a:r>
            <a:r>
              <a:rPr lang="zh-CN" altLang="en-US" sz="2000" kern="100" dirty="0">
                <a:solidFill>
                  <a:srgbClr val="205867"/>
                </a:solidFill>
                <a:latin typeface="+mj-ea"/>
                <a:ea typeface="+mj-ea"/>
                <a:cs typeface="Times New Roman" panose="02020603050405020304" pitchFamily="18" charset="0"/>
              </a:rPr>
              <a:t>，表示很强的负相关。</a:t>
            </a: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处理方法：</a:t>
            </a:r>
            <a:r>
              <a:rPr lang="zh-CN" altLang="en-US" sz="2000" kern="100" dirty="0">
                <a:latin typeface="Times New Roman" panose="02020603050405020304" pitchFamily="18" charset="0"/>
                <a:ea typeface="微软雅黑"/>
                <a:cs typeface="Times New Roman" panose="02020603050405020304" pitchFamily="18" charset="0"/>
              </a:rPr>
              <a:t>可以构造几个短周期的</a:t>
            </a:r>
            <a:r>
              <a:rPr lang="en-US" altLang="zh-CN" sz="2000" kern="100" dirty="0">
                <a:latin typeface="Times New Roman" panose="02020603050405020304" pitchFamily="18" charset="0"/>
                <a:ea typeface="微软雅黑"/>
                <a:cs typeface="Times New Roman" panose="02020603050405020304" pitchFamily="18" charset="0"/>
              </a:rPr>
              <a:t>RNG</a:t>
            </a:r>
            <a:r>
              <a:rPr lang="zh-CN" altLang="en-US" sz="2000" kern="100" dirty="0">
                <a:latin typeface="Times New Roman" panose="02020603050405020304" pitchFamily="18" charset="0"/>
                <a:ea typeface="微软雅黑"/>
                <a:cs typeface="Times New Roman" panose="02020603050405020304" pitchFamily="18" charset="0"/>
              </a:rPr>
              <a:t>进行检测；然后再将这几个短周期</a:t>
            </a:r>
            <a:r>
              <a:rPr lang="en-US" altLang="zh-CN" sz="2000" kern="100" dirty="0">
                <a:latin typeface="Times New Roman" panose="02020603050405020304" pitchFamily="18" charset="0"/>
                <a:ea typeface="微软雅黑"/>
                <a:cs typeface="Times New Roman" panose="02020603050405020304" pitchFamily="18" charset="0"/>
              </a:rPr>
              <a:t>RNG</a:t>
            </a:r>
            <a:r>
              <a:rPr lang="zh-CN" altLang="en-US" sz="2000" kern="100" dirty="0">
                <a:latin typeface="Times New Roman" panose="02020603050405020304" pitchFamily="18" charset="0"/>
                <a:ea typeface="微软雅黑"/>
                <a:cs typeface="Times New Roman" panose="02020603050405020304" pitchFamily="18" charset="0"/>
              </a:rPr>
              <a:t>的进行合并，产生长周期的随机序列，这种方法运算量小，且结果准确。</a:t>
            </a: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004564210"/>
              </p:ext>
            </p:extLst>
          </p:nvPr>
        </p:nvGraphicFramePr>
        <p:xfrm>
          <a:off x="3563888" y="771550"/>
          <a:ext cx="1906879" cy="1080120"/>
        </p:xfrm>
        <a:graphic>
          <a:graphicData uri="http://schemas.openxmlformats.org/presentationml/2006/ole">
            <mc:AlternateContent xmlns:mc="http://schemas.openxmlformats.org/markup-compatibility/2006">
              <mc:Choice xmlns:v="urn:schemas-microsoft-com:vml" Requires="v">
                <p:oleObj name="公式" r:id="rId3" imgW="1358310" imgH="774364" progId="Equation.3">
                  <p:embed/>
                </p:oleObj>
              </mc:Choice>
              <mc:Fallback>
                <p:oleObj name="公式" r:id="rId3" imgW="1358310" imgH="774364"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771550"/>
                        <a:ext cx="1906879" cy="1080120"/>
                      </a:xfrm>
                      <a:prstGeom prst="rect">
                        <a:avLst/>
                      </a:prstGeom>
                      <a:noFill/>
                    </p:spPr>
                  </p:pic>
                </p:oleObj>
              </mc:Fallback>
            </mc:AlternateContent>
          </a:graphicData>
        </a:graphic>
      </p:graphicFrame>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822843684"/>
              </p:ext>
            </p:extLst>
          </p:nvPr>
        </p:nvGraphicFramePr>
        <p:xfrm>
          <a:off x="5998683" y="573638"/>
          <a:ext cx="2983758" cy="2160240"/>
        </p:xfrm>
        <a:graphic>
          <a:graphicData uri="http://schemas.openxmlformats.org/presentationml/2006/ole">
            <mc:AlternateContent xmlns:mc="http://schemas.openxmlformats.org/markup-compatibility/2006">
              <mc:Choice xmlns:v="urn:schemas-microsoft-com:vml" Requires="v">
                <p:oleObj name="Visio" r:id="rId5" imgW="2382613" imgH="1720776" progId="Visio.Drawing.11">
                  <p:embed/>
                </p:oleObj>
              </mc:Choice>
              <mc:Fallback>
                <p:oleObj name="Visio" r:id="rId5" imgW="2382613" imgH="1720776"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98683" y="573638"/>
                        <a:ext cx="2983758" cy="2160240"/>
                      </a:xfrm>
                      <a:prstGeom prst="rect">
                        <a:avLst/>
                      </a:prstGeom>
                      <a:noFill/>
                    </p:spPr>
                  </p:pic>
                </p:oleObj>
              </mc:Fallback>
            </mc:AlternateContent>
          </a:graphicData>
        </a:graphic>
      </p:graphicFrame>
    </p:spTree>
    <p:extLst>
      <p:ext uri="{BB962C8B-B14F-4D97-AF65-F5344CB8AC3E}">
        <p14:creationId xmlns:p14="http://schemas.microsoft.com/office/powerpoint/2010/main" val="159783067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随机数产生器的测试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拟合优良度检测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699542"/>
            <a:ext cx="8208913"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定义：</a:t>
            </a:r>
            <a:r>
              <a:rPr lang="zh-CN" altLang="en-US" sz="2000" kern="100" dirty="0">
                <a:latin typeface="Times New Roman" panose="02020603050405020304" pitchFamily="18" charset="0"/>
                <a:ea typeface="微软雅黑"/>
                <a:cs typeface="Times New Roman" panose="02020603050405020304" pitchFamily="18" charset="0"/>
              </a:rPr>
              <a:t>对于给定的分布序列，则需要采用分布函数的</a:t>
            </a:r>
            <a:r>
              <a:rPr lang="zh-CN" altLang="en-US" sz="2000" dirty="0">
                <a:latin typeface="微软雅黑"/>
                <a:ea typeface="微软雅黑"/>
              </a:rPr>
              <a:t>拟合优良度检测进行测量。</a:t>
            </a:r>
            <a:endParaRPr lang="en-US" altLang="zh-CN" sz="2000" dirty="0">
              <a:latin typeface="微软雅黑"/>
              <a:ea typeface="微软雅黑"/>
            </a:endParaRPr>
          </a:p>
          <a:p>
            <a:pPr marL="450850" indent="-450850">
              <a:lnSpc>
                <a:spcPct val="150000"/>
              </a:lnSpc>
              <a:buFont typeface="Wingdings" pitchFamily="2" charset="2"/>
              <a:buChar char="p"/>
            </a:pPr>
            <a:r>
              <a:rPr lang="el-GR" altLang="zh-CN" sz="2000" kern="100" dirty="0">
                <a:solidFill>
                  <a:srgbClr val="C00000"/>
                </a:solidFill>
                <a:latin typeface="Times New Roman" panose="02020603050405020304" pitchFamily="18" charset="0"/>
                <a:ea typeface="微软雅黑"/>
                <a:cs typeface="Times New Roman" panose="02020603050405020304" pitchFamily="18" charset="0"/>
              </a:rPr>
              <a:t>χ</a:t>
            </a:r>
            <a:r>
              <a:rPr lang="el-GR" altLang="zh-CN" sz="2000" kern="100" baseline="30000" dirty="0">
                <a:solidFill>
                  <a:srgbClr val="C00000"/>
                </a:solidFill>
                <a:latin typeface="Times New Roman" panose="02020603050405020304" pitchFamily="18" charset="0"/>
                <a:ea typeface="微软雅黑"/>
                <a:cs typeface="Times New Roman" panose="02020603050405020304" pitchFamily="18" charset="0"/>
              </a:rPr>
              <a:t>2</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检测方法：</a:t>
            </a: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该拟合分布的取值范围分为</a:t>
            </a:r>
            <a:r>
              <a:rPr lang="en-US" altLang="zh-CN"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K</a:t>
            </a: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个相邻区间，即             ，             ，</a:t>
            </a:r>
            <a:r>
              <a:rPr lang="en-US" altLang="zh-CN"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a:t>
            </a: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然后计算</a:t>
            </a:r>
            <a:endParaRPr lang="en-US" altLang="zh-CN" sz="2000" kern="100" dirty="0">
              <a:solidFill>
                <a:schemeClr val="bg1">
                  <a:lumMod val="50000"/>
                </a:schemeClr>
              </a:solidFill>
              <a:latin typeface="Times New Roman" panose="02020603050405020304" pitchFamily="18" charset="0"/>
              <a:ea typeface="微软雅黑"/>
              <a:cs typeface="Times New Roman" panose="02020603050405020304" pitchFamily="18" charset="0"/>
            </a:endParaRPr>
          </a:p>
          <a:p>
            <a:pPr marL="450850" indent="-450850">
              <a:lnSpc>
                <a:spcPct val="15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处理步骤 </a:t>
            </a:r>
          </a:p>
          <a:p>
            <a:pPr>
              <a:lnSpc>
                <a:spcPct val="150000"/>
              </a:lnSpc>
            </a:pP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       分别统计每个区间上观测数据的个数，计算总观测数，即                   ；</a:t>
            </a:r>
          </a:p>
          <a:p>
            <a:pPr>
              <a:lnSpc>
                <a:spcPct val="150000"/>
              </a:lnSpc>
            </a:pP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       依据拟合分布</a:t>
            </a:r>
            <a:r>
              <a:rPr lang="en-US" altLang="zh-CN" sz="2000" kern="100" dirty="0" err="1">
                <a:solidFill>
                  <a:schemeClr val="bg1">
                    <a:lumMod val="50000"/>
                  </a:schemeClr>
                </a:solidFill>
                <a:latin typeface="Times New Roman" panose="02020603050405020304" pitchFamily="18" charset="0"/>
                <a:ea typeface="微软雅黑"/>
                <a:cs typeface="Times New Roman" panose="02020603050405020304" pitchFamily="18" charset="0"/>
              </a:rPr>
              <a:t>P</a:t>
            </a:r>
            <a:r>
              <a:rPr lang="en-US" altLang="zh-CN" sz="2000" kern="100" baseline="-25000" dirty="0" err="1">
                <a:solidFill>
                  <a:schemeClr val="bg1">
                    <a:lumMod val="50000"/>
                  </a:schemeClr>
                </a:solidFill>
                <a:latin typeface="Times New Roman" panose="02020603050405020304" pitchFamily="18" charset="0"/>
                <a:ea typeface="微软雅黑"/>
                <a:cs typeface="Times New Roman" panose="02020603050405020304" pitchFamily="18" charset="0"/>
              </a:rPr>
              <a:t>j</a:t>
            </a: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，计算期望个数</a:t>
            </a:r>
            <a:r>
              <a:rPr lang="en-US" altLang="zh-CN" sz="2000" kern="100" dirty="0" err="1">
                <a:solidFill>
                  <a:schemeClr val="bg1">
                    <a:lumMod val="50000"/>
                  </a:schemeClr>
                </a:solidFill>
                <a:latin typeface="Times New Roman" panose="02020603050405020304" pitchFamily="18" charset="0"/>
                <a:ea typeface="微软雅黑"/>
                <a:cs typeface="Times New Roman" panose="02020603050405020304" pitchFamily="18" charset="0"/>
              </a:rPr>
              <a:t>nP</a:t>
            </a:r>
            <a:r>
              <a:rPr lang="en-US" altLang="zh-CN" sz="2000" kern="100" baseline="-25000" dirty="0" err="1">
                <a:solidFill>
                  <a:schemeClr val="bg1">
                    <a:lumMod val="50000"/>
                  </a:schemeClr>
                </a:solidFill>
                <a:latin typeface="Times New Roman" panose="02020603050405020304" pitchFamily="18" charset="0"/>
                <a:ea typeface="微软雅黑"/>
                <a:cs typeface="Times New Roman" panose="02020603050405020304" pitchFamily="18" charset="0"/>
              </a:rPr>
              <a:t>j</a:t>
            </a:r>
            <a:r>
              <a:rPr lang="en-US" altLang="zh-CN"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 </a:t>
            </a: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a:t>
            </a:r>
          </a:p>
          <a:p>
            <a:pPr>
              <a:lnSpc>
                <a:spcPct val="150000"/>
              </a:lnSpc>
            </a:pP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       计算</a:t>
            </a:r>
            <a:r>
              <a:rPr lang="en-US" altLang="zh-CN"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χ</a:t>
            </a:r>
            <a:r>
              <a:rPr lang="en-US" altLang="zh-CN" sz="2000" kern="100" baseline="30000" dirty="0">
                <a:solidFill>
                  <a:schemeClr val="bg1">
                    <a:lumMod val="50000"/>
                  </a:schemeClr>
                </a:solidFill>
                <a:latin typeface="Times New Roman" panose="02020603050405020304" pitchFamily="18" charset="0"/>
                <a:ea typeface="微软雅黑"/>
                <a:cs typeface="Times New Roman" panose="02020603050405020304" pitchFamily="18" charset="0"/>
              </a:rPr>
              <a:t>2</a:t>
            </a: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检测的统计值</a:t>
            </a:r>
          </a:p>
          <a:p>
            <a:pPr>
              <a:lnSpc>
                <a:spcPct val="150000"/>
              </a:lnSpc>
            </a:pP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       当</a:t>
            </a:r>
            <a:r>
              <a:rPr lang="en-US" altLang="zh-CN"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Z</a:t>
            </a: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值较小时，表示拟合的较好；当</a:t>
            </a:r>
            <a:r>
              <a:rPr lang="en-US" altLang="zh-CN"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Z</a:t>
            </a:r>
            <a:r>
              <a:rPr lang="zh-CN" altLang="en-US" sz="2000" kern="100" dirty="0">
                <a:solidFill>
                  <a:schemeClr val="bg1">
                    <a:lumMod val="50000"/>
                  </a:schemeClr>
                </a:solidFill>
                <a:latin typeface="Times New Roman" panose="02020603050405020304" pitchFamily="18" charset="0"/>
                <a:ea typeface="微软雅黑"/>
                <a:cs typeface="Times New Roman" panose="02020603050405020304" pitchFamily="18" charset="0"/>
              </a:rPr>
              <a:t>值较大时，表示拟合的较差。</a:t>
            </a:r>
            <a:endParaRPr lang="en-US" altLang="zh-CN" sz="2000" kern="100" dirty="0">
              <a:solidFill>
                <a:schemeClr val="bg1">
                  <a:lumMod val="50000"/>
                </a:schemeClr>
              </a:solidFill>
              <a:latin typeface="Times New Roman" panose="02020603050405020304" pitchFamily="18" charset="0"/>
              <a:ea typeface="微软雅黑"/>
              <a:cs typeface="Times New Roman" panose="02020603050405020304" pitchFamily="18" charset="0"/>
            </a:endParaRP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1745396962"/>
              </p:ext>
            </p:extLst>
          </p:nvPr>
        </p:nvGraphicFramePr>
        <p:xfrm>
          <a:off x="1475656" y="2211710"/>
          <a:ext cx="883660" cy="346100"/>
        </p:xfrm>
        <a:graphic>
          <a:graphicData uri="http://schemas.openxmlformats.org/presentationml/2006/ole">
            <mc:AlternateContent xmlns:mc="http://schemas.openxmlformats.org/markup-compatibility/2006">
              <mc:Choice xmlns:v="urn:schemas-microsoft-com:vml" Requires="v">
                <p:oleObj r:id="rId3" imgW="482391" imgH="190417" progId="Equation.3">
                  <p:embed/>
                </p:oleObj>
              </mc:Choice>
              <mc:Fallback>
                <p:oleObj r:id="rId3" imgW="482391"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2211710"/>
                        <a:ext cx="883660" cy="346100"/>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926161154"/>
              </p:ext>
            </p:extLst>
          </p:nvPr>
        </p:nvGraphicFramePr>
        <p:xfrm>
          <a:off x="2411760" y="2211710"/>
          <a:ext cx="960032" cy="376263"/>
        </p:xfrm>
        <a:graphic>
          <a:graphicData uri="http://schemas.openxmlformats.org/presentationml/2006/ole">
            <mc:AlternateContent xmlns:mc="http://schemas.openxmlformats.org/markup-compatibility/2006">
              <mc:Choice xmlns:v="urn:schemas-microsoft-com:vml" Requires="v">
                <p:oleObj r:id="rId5" imgW="482391" imgH="190417" progId="Equation.3">
                  <p:embed/>
                </p:oleObj>
              </mc:Choice>
              <mc:Fallback>
                <p:oleObj r:id="rId5" imgW="482391" imgH="19041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760" y="2211710"/>
                        <a:ext cx="960032" cy="376263"/>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666105235"/>
              </p:ext>
            </p:extLst>
          </p:nvPr>
        </p:nvGraphicFramePr>
        <p:xfrm>
          <a:off x="5004048" y="2109681"/>
          <a:ext cx="3456384" cy="606085"/>
        </p:xfrm>
        <a:graphic>
          <a:graphicData uri="http://schemas.openxmlformats.org/presentationml/2006/ole">
            <mc:AlternateContent xmlns:mc="http://schemas.openxmlformats.org/markup-compatibility/2006">
              <mc:Choice xmlns:v="urn:schemas-microsoft-com:vml" Requires="v">
                <p:oleObj r:id="rId7" imgW="2005729" imgH="355446" progId="Equation.3">
                  <p:embed/>
                </p:oleObj>
              </mc:Choice>
              <mc:Fallback>
                <p:oleObj r:id="rId7" imgW="2005729" imgH="35544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4048" y="2109681"/>
                        <a:ext cx="3456384" cy="606085"/>
                      </a:xfrm>
                      <a:prstGeom prst="rect">
                        <a:avLst/>
                      </a:prstGeom>
                      <a:noFill/>
                      <a:ln>
                        <a:noFill/>
                      </a:ln>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516383297"/>
              </p:ext>
            </p:extLst>
          </p:nvPr>
        </p:nvGraphicFramePr>
        <p:xfrm>
          <a:off x="7596336" y="2946400"/>
          <a:ext cx="999067" cy="749300"/>
        </p:xfrm>
        <a:graphic>
          <a:graphicData uri="http://schemas.openxmlformats.org/presentationml/2006/ole">
            <mc:AlternateContent xmlns:mc="http://schemas.openxmlformats.org/markup-compatibility/2006">
              <mc:Choice xmlns:v="urn:schemas-microsoft-com:vml" Requires="v">
                <p:oleObj r:id="rId9" imgW="571252" imgH="431613" progId="Equation.3">
                  <p:embed/>
                </p:oleObj>
              </mc:Choice>
              <mc:Fallback>
                <p:oleObj r:id="rId9" imgW="571252" imgH="431613"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96336" y="2946400"/>
                        <a:ext cx="999067" cy="749300"/>
                      </a:xfrm>
                      <a:prstGeom prst="rect">
                        <a:avLst/>
                      </a:prstGeom>
                      <a:noFill/>
                      <a:ln>
                        <a:noFill/>
                      </a:ln>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071040540"/>
              </p:ext>
            </p:extLst>
          </p:nvPr>
        </p:nvGraphicFramePr>
        <p:xfrm>
          <a:off x="5165576" y="3832275"/>
          <a:ext cx="1566664" cy="681204"/>
        </p:xfrm>
        <a:graphic>
          <a:graphicData uri="http://schemas.openxmlformats.org/presentationml/2006/ole">
            <mc:AlternateContent xmlns:mc="http://schemas.openxmlformats.org/markup-compatibility/2006">
              <mc:Choice xmlns:v="urn:schemas-microsoft-com:vml" Requires="v">
                <p:oleObj r:id="rId11" imgW="1028254" imgH="444307" progId="Equation.3">
                  <p:embed/>
                </p:oleObj>
              </mc:Choice>
              <mc:Fallback>
                <p:oleObj r:id="rId11" imgW="1028254" imgH="444307"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65576" y="3832275"/>
                        <a:ext cx="1566664" cy="681204"/>
                      </a:xfrm>
                      <a:prstGeom prst="rect">
                        <a:avLst/>
                      </a:prstGeom>
                      <a:noFill/>
                      <a:ln>
                        <a:noFill/>
                      </a:ln>
                    </p:spPr>
                  </p:pic>
                </p:oleObj>
              </mc:Fallback>
            </mc:AlternateContent>
          </a:graphicData>
        </a:graphic>
      </p:graphicFrame>
      <p:sp>
        <p:nvSpPr>
          <p:cNvPr id="16" name="矩形 15"/>
          <p:cNvSpPr/>
          <p:nvPr/>
        </p:nvSpPr>
        <p:spPr>
          <a:xfrm>
            <a:off x="6732240" y="3747803"/>
            <a:ext cx="2428870" cy="437940"/>
          </a:xfrm>
          <a:prstGeom prst="rect">
            <a:avLst/>
          </a:prstGeom>
        </p:spPr>
        <p:txBody>
          <a:bodyPr wrap="none">
            <a:spAutoFit/>
          </a:bodyPr>
          <a:lstStyle/>
          <a:p>
            <a:pPr>
              <a:lnSpc>
                <a:spcPct val="140000"/>
              </a:lnSpc>
            </a:pPr>
            <a:r>
              <a:rPr lang="zh-CN" altLang="en-US" kern="100" dirty="0">
                <a:solidFill>
                  <a:srgbClr val="C00000"/>
                </a:solidFill>
                <a:latin typeface="Times New Roman" panose="02020603050405020304" pitchFamily="18" charset="0"/>
                <a:ea typeface="微软雅黑"/>
                <a:cs typeface="Times New Roman" panose="02020603050405020304" pitchFamily="18" charset="0"/>
              </a:rPr>
              <a:t>（思考</a:t>
            </a:r>
            <a:r>
              <a:rPr lang="en-US" altLang="zh-CN" kern="100" dirty="0">
                <a:solidFill>
                  <a:srgbClr val="C00000"/>
                </a:solidFill>
                <a:latin typeface="Times New Roman" panose="02020603050405020304" pitchFamily="18" charset="0"/>
                <a:ea typeface="微软雅黑"/>
                <a:cs typeface="Times New Roman" panose="02020603050405020304" pitchFamily="18" charset="0"/>
              </a:rPr>
              <a:t>K</a:t>
            </a:r>
            <a:r>
              <a:rPr lang="zh-CN" altLang="en-US" kern="100" dirty="0">
                <a:solidFill>
                  <a:srgbClr val="C00000"/>
                </a:solidFill>
                <a:latin typeface="Times New Roman" panose="02020603050405020304" pitchFamily="18" charset="0"/>
                <a:ea typeface="微软雅黑"/>
                <a:cs typeface="Times New Roman" panose="02020603050405020304" pitchFamily="18" charset="0"/>
              </a:rPr>
              <a:t>和</a:t>
            </a:r>
            <a:r>
              <a:rPr lang="en-US" altLang="zh-CN" kern="100" dirty="0" err="1">
                <a:solidFill>
                  <a:srgbClr val="C00000"/>
                </a:solidFill>
                <a:latin typeface="Times New Roman" panose="02020603050405020304" pitchFamily="18" charset="0"/>
                <a:ea typeface="微软雅黑"/>
                <a:cs typeface="Times New Roman" panose="02020603050405020304" pitchFamily="18" charset="0"/>
              </a:rPr>
              <a:t>Nj</a:t>
            </a:r>
            <a:r>
              <a:rPr lang="zh-CN" altLang="en-US" kern="100" dirty="0">
                <a:solidFill>
                  <a:srgbClr val="C00000"/>
                </a:solidFill>
                <a:latin typeface="Times New Roman" panose="02020603050405020304" pitchFamily="18" charset="0"/>
                <a:ea typeface="微软雅黑"/>
                <a:cs typeface="Times New Roman" panose="02020603050405020304" pitchFamily="18" charset="0"/>
              </a:rPr>
              <a:t>的矛盾）</a:t>
            </a:r>
          </a:p>
        </p:txBody>
      </p:sp>
    </p:spTree>
    <p:extLst>
      <p:ext uri="{BB962C8B-B14F-4D97-AF65-F5344CB8AC3E}">
        <p14:creationId xmlns:p14="http://schemas.microsoft.com/office/powerpoint/2010/main" val="33605717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随机数产生器的测试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拟合优良度检测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699542"/>
            <a:ext cx="8208913" cy="4247317"/>
          </a:xfrm>
          <a:prstGeom prst="rect">
            <a:avLst/>
          </a:prstGeom>
        </p:spPr>
        <p:txBody>
          <a:bodyPr wrap="square">
            <a:spAutoFit/>
          </a:bodyPr>
          <a:lstStyle/>
          <a:p>
            <a:pPr marL="450850" indent="-450850">
              <a:lnSpc>
                <a:spcPct val="150000"/>
              </a:lnSpc>
              <a:buFont typeface="Wingdings" pitchFamily="2" charset="2"/>
              <a:buChar char="p"/>
            </a:pPr>
            <a:r>
              <a:rPr lang="el-GR" altLang="zh-CN" sz="2000" kern="100" dirty="0">
                <a:solidFill>
                  <a:srgbClr val="C00000"/>
                </a:solidFill>
                <a:latin typeface="Times New Roman" panose="02020603050405020304" pitchFamily="18" charset="0"/>
                <a:ea typeface="微软雅黑"/>
                <a:cs typeface="Times New Roman" panose="02020603050405020304" pitchFamily="18" charset="0"/>
              </a:rPr>
              <a:t>χ2</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检测方法</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注意：思考</a:t>
            </a:r>
            <a:r>
              <a:rPr lang="en-US" altLang="zh-CN" sz="2000" kern="100" dirty="0">
                <a:latin typeface="Times New Roman" panose="02020603050405020304" pitchFamily="18" charset="0"/>
                <a:ea typeface="微软雅黑"/>
                <a:cs typeface="Times New Roman" panose="02020603050405020304" pitchFamily="18" charset="0"/>
              </a:rPr>
              <a:t>K</a:t>
            </a:r>
            <a:r>
              <a:rPr lang="zh-CN" altLang="en-US" sz="2000" kern="100" dirty="0">
                <a:latin typeface="Times New Roman" panose="02020603050405020304" pitchFamily="18" charset="0"/>
                <a:ea typeface="微软雅黑"/>
                <a:cs typeface="Times New Roman" panose="02020603050405020304" pitchFamily="18" charset="0"/>
              </a:rPr>
              <a:t>和</a:t>
            </a:r>
            <a:r>
              <a:rPr lang="en-US" altLang="zh-CN" sz="2000" kern="100" dirty="0" err="1">
                <a:latin typeface="Times New Roman" panose="02020603050405020304" pitchFamily="18" charset="0"/>
                <a:ea typeface="微软雅黑"/>
                <a:cs typeface="Times New Roman" panose="02020603050405020304" pitchFamily="18" charset="0"/>
              </a:rPr>
              <a:t>N</a:t>
            </a:r>
            <a:r>
              <a:rPr lang="en-US" altLang="zh-CN" sz="2000" kern="100" baseline="-25000" dirty="0" err="1">
                <a:latin typeface="Times New Roman" panose="02020603050405020304" pitchFamily="18" charset="0"/>
                <a:ea typeface="微软雅黑"/>
                <a:cs typeface="Times New Roman" panose="02020603050405020304" pitchFamily="18" charset="0"/>
              </a:rPr>
              <a:t>j</a:t>
            </a:r>
            <a:r>
              <a:rPr lang="zh-CN" altLang="en-US" sz="2000" kern="100" dirty="0">
                <a:latin typeface="Times New Roman" panose="02020603050405020304" pitchFamily="18" charset="0"/>
                <a:ea typeface="微软雅黑"/>
                <a:cs typeface="Times New Roman" panose="02020603050405020304" pitchFamily="18" charset="0"/>
              </a:rPr>
              <a:t>的矛盾</a:t>
            </a:r>
            <a:r>
              <a:rPr lang="zh-CN" altLang="en-US" sz="2000" dirty="0">
                <a:latin typeface="微软雅黑"/>
                <a:ea typeface="微软雅黑"/>
              </a:rPr>
              <a:t>。</a:t>
            </a:r>
            <a:endParaRPr lang="en-US" altLang="zh-CN" sz="2000" dirty="0">
              <a:latin typeface="微软雅黑"/>
              <a:ea typeface="微软雅黑"/>
            </a:endParaRP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为了使检测无偏，要求按</a:t>
            </a:r>
            <a:r>
              <a:rPr lang="en-US" altLang="zh-CN" sz="2000" kern="100" dirty="0" err="1">
                <a:latin typeface="Times New Roman" panose="02020603050405020304" pitchFamily="18" charset="0"/>
                <a:ea typeface="微软雅黑"/>
                <a:cs typeface="Times New Roman" panose="02020603050405020304" pitchFamily="18" charset="0"/>
              </a:rPr>
              <a:t>P</a:t>
            </a:r>
            <a:r>
              <a:rPr lang="en-US" altLang="zh-CN" sz="2000" kern="100" baseline="-25000" dirty="0" err="1">
                <a:latin typeface="Times New Roman" panose="02020603050405020304" pitchFamily="18" charset="0"/>
                <a:ea typeface="微软雅黑"/>
                <a:cs typeface="Times New Roman" panose="02020603050405020304" pitchFamily="18" charset="0"/>
              </a:rPr>
              <a:t>j</a:t>
            </a:r>
            <a:r>
              <a:rPr lang="zh-CN" altLang="en-US" sz="2000" kern="100" dirty="0">
                <a:latin typeface="Times New Roman" panose="02020603050405020304" pitchFamily="18" charset="0"/>
                <a:ea typeface="微软雅黑"/>
                <a:cs typeface="Times New Roman" panose="02020603050405020304" pitchFamily="18" charset="0"/>
              </a:rPr>
              <a:t>基本相等的约束条件来确定区间</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所选区间 对应概率满足：</a:t>
            </a:r>
            <a:r>
              <a:rPr lang="en-US" altLang="zh-CN" sz="2000" kern="100" dirty="0">
                <a:latin typeface="Times New Roman" panose="02020603050405020304" pitchFamily="18" charset="0"/>
                <a:ea typeface="微软雅黑"/>
                <a:cs typeface="Times New Roman" panose="02020603050405020304" pitchFamily="18" charset="0"/>
              </a:rPr>
              <a:t>P</a:t>
            </a:r>
            <a:r>
              <a:rPr lang="en-US" altLang="zh-CN" sz="2000" kern="100" baseline="-25000" dirty="0">
                <a:latin typeface="Times New Roman" panose="02020603050405020304" pitchFamily="18" charset="0"/>
                <a:ea typeface="微软雅黑"/>
                <a:cs typeface="Times New Roman" panose="02020603050405020304" pitchFamily="18" charset="0"/>
              </a:rPr>
              <a:t>1</a:t>
            </a:r>
            <a:r>
              <a:rPr lang="zh-CN" altLang="en-US" sz="2000" kern="100" dirty="0">
                <a:latin typeface="Times New Roman" panose="02020603050405020304" pitchFamily="18" charset="0"/>
                <a:ea typeface="微软雅黑"/>
                <a:cs typeface="Times New Roman" panose="02020603050405020304" pitchFamily="18" charset="0"/>
              </a:rPr>
              <a:t>＝</a:t>
            </a:r>
            <a:r>
              <a:rPr lang="en-US" altLang="zh-CN" sz="2000" kern="100" dirty="0">
                <a:latin typeface="Times New Roman" panose="02020603050405020304" pitchFamily="18" charset="0"/>
                <a:ea typeface="微软雅黑"/>
                <a:cs typeface="Times New Roman" panose="02020603050405020304" pitchFamily="18" charset="0"/>
              </a:rPr>
              <a:t>P</a:t>
            </a:r>
            <a:r>
              <a:rPr lang="en-US" altLang="zh-CN" sz="2000" kern="100" baseline="-25000" dirty="0">
                <a:latin typeface="Times New Roman" panose="02020603050405020304" pitchFamily="18" charset="0"/>
                <a:ea typeface="微软雅黑"/>
                <a:cs typeface="Times New Roman" panose="02020603050405020304" pitchFamily="18" charset="0"/>
              </a:rPr>
              <a:t>2</a:t>
            </a:r>
            <a:r>
              <a:rPr lang="zh-CN" altLang="en-US" sz="2000" kern="100" dirty="0">
                <a:latin typeface="Times New Roman" panose="02020603050405020304" pitchFamily="18" charset="0"/>
                <a:ea typeface="微软雅黑"/>
                <a:cs typeface="Times New Roman" panose="02020603050405020304" pitchFamily="18" charset="0"/>
              </a:rPr>
              <a:t>＝</a:t>
            </a:r>
            <a:r>
              <a:rPr lang="en-US" altLang="zh-CN" sz="2000" kern="100" dirty="0">
                <a:latin typeface="Times New Roman" panose="02020603050405020304" pitchFamily="18" charset="0"/>
                <a:ea typeface="微软雅黑"/>
                <a:cs typeface="Times New Roman" panose="02020603050405020304" pitchFamily="18" charset="0"/>
              </a:rPr>
              <a:t>…</a:t>
            </a:r>
            <a:r>
              <a:rPr lang="zh-CN" altLang="en-US" sz="2000" kern="100" dirty="0">
                <a:latin typeface="Times New Roman" panose="02020603050405020304" pitchFamily="18" charset="0"/>
                <a:ea typeface="微软雅黑"/>
                <a:cs typeface="Times New Roman" panose="02020603050405020304" pitchFamily="18" charset="0"/>
              </a:rPr>
              <a:t>＝</a:t>
            </a:r>
            <a:r>
              <a:rPr lang="en-US" altLang="zh-CN" sz="2000" kern="100" dirty="0">
                <a:latin typeface="Times New Roman" panose="02020603050405020304" pitchFamily="18" charset="0"/>
                <a:ea typeface="微软雅黑"/>
                <a:cs typeface="Times New Roman" panose="02020603050405020304" pitchFamily="18" charset="0"/>
              </a:rPr>
              <a:t>P</a:t>
            </a:r>
            <a:r>
              <a:rPr lang="en-US" altLang="zh-CN" sz="2000" kern="100" baseline="-25000" dirty="0">
                <a:latin typeface="Times New Roman" panose="02020603050405020304" pitchFamily="18" charset="0"/>
                <a:ea typeface="微软雅黑"/>
                <a:cs typeface="Times New Roman" panose="02020603050405020304" pitchFamily="18" charset="0"/>
              </a:rPr>
              <a:t>K</a:t>
            </a:r>
            <a:r>
              <a:rPr lang="zh-CN" altLang="en-US" sz="2000" kern="100" dirty="0">
                <a:latin typeface="Times New Roman" panose="02020603050405020304" pitchFamily="18" charset="0"/>
                <a:ea typeface="微软雅黑"/>
                <a:cs typeface="Times New Roman" panose="02020603050405020304" pitchFamily="18" charset="0"/>
              </a:rPr>
              <a:t>。</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区间的个数</a:t>
            </a:r>
            <a:r>
              <a:rPr lang="en-US" altLang="zh-CN" sz="2000" kern="100" dirty="0" err="1">
                <a:latin typeface="Times New Roman" panose="02020603050405020304" pitchFamily="18" charset="0"/>
                <a:ea typeface="微软雅黑"/>
                <a:cs typeface="Times New Roman" panose="02020603050405020304" pitchFamily="18" charset="0"/>
              </a:rPr>
              <a:t>Nj</a:t>
            </a:r>
            <a:r>
              <a:rPr lang="zh-CN" altLang="en-US" sz="2000" kern="100" dirty="0">
                <a:latin typeface="Times New Roman" panose="02020603050405020304" pitchFamily="18" charset="0"/>
                <a:ea typeface="微软雅黑"/>
                <a:cs typeface="Times New Roman" panose="02020603050405020304" pitchFamily="18" charset="0"/>
              </a:rPr>
              <a:t>在</a:t>
            </a:r>
            <a:r>
              <a:rPr lang="en-US" altLang="zh-CN" sz="2000" kern="100" dirty="0">
                <a:latin typeface="Times New Roman" panose="02020603050405020304" pitchFamily="18" charset="0"/>
                <a:ea typeface="微软雅黑"/>
                <a:cs typeface="Times New Roman" panose="02020603050405020304" pitchFamily="18" charset="0"/>
              </a:rPr>
              <a:t>5~30</a:t>
            </a:r>
            <a:r>
              <a:rPr lang="zh-CN" altLang="en-US" sz="2000" kern="100" dirty="0">
                <a:latin typeface="Times New Roman" panose="02020603050405020304" pitchFamily="18" charset="0"/>
                <a:ea typeface="微软雅黑"/>
                <a:cs typeface="Times New Roman" panose="02020603050405020304" pitchFamily="18" charset="0"/>
              </a:rPr>
              <a:t>之间。</a:t>
            </a:r>
            <a:endParaRPr lang="en-US" altLang="zh-CN" sz="2000" kern="100" dirty="0">
              <a:latin typeface="Times New Roman" panose="02020603050405020304" pitchFamily="18" charset="0"/>
              <a:ea typeface="微软雅黑"/>
              <a:cs typeface="Times New Roman" panose="02020603050405020304" pitchFamily="18" charset="0"/>
            </a:endParaRPr>
          </a:p>
          <a:p>
            <a:pPr marL="450850" indent="-450850">
              <a:lnSpc>
                <a:spcPct val="150000"/>
              </a:lnSpc>
              <a:buFont typeface="Wingdings" pitchFamily="2" charset="2"/>
              <a:buChar char="p"/>
            </a:pP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K-S</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检测方法 </a:t>
            </a:r>
          </a:p>
          <a:p>
            <a:pPr>
              <a:lnSpc>
                <a:spcPct val="150000"/>
              </a:lnSpc>
            </a:pP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       χ2</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检测的存在问题</a:t>
            </a:r>
          </a:p>
          <a:p>
            <a:pPr>
              <a:lnSpc>
                <a:spcPct val="150000"/>
              </a:lnSpc>
            </a:pPr>
            <a:r>
              <a:rPr lang="en-US" altLang="zh-CN" sz="2000" kern="100" dirty="0">
                <a:latin typeface="Times New Roman" panose="02020603050405020304" pitchFamily="18" charset="0"/>
                <a:ea typeface="微软雅黑"/>
                <a:cs typeface="Times New Roman" panose="02020603050405020304" pitchFamily="18" charset="0"/>
              </a:rPr>
              <a:t>      1.</a:t>
            </a:r>
            <a:r>
              <a:rPr lang="zh-CN" altLang="en-US" sz="2000" kern="100" dirty="0">
                <a:latin typeface="Times New Roman" panose="02020603050405020304" pitchFamily="18" charset="0"/>
                <a:ea typeface="微软雅黑"/>
                <a:cs typeface="Times New Roman" panose="02020603050405020304" pitchFamily="18" charset="0"/>
              </a:rPr>
              <a:t>按</a:t>
            </a:r>
            <a:r>
              <a:rPr lang="en-US" altLang="zh-CN" sz="2000" kern="100" dirty="0" err="1">
                <a:latin typeface="Times New Roman" panose="02020603050405020304" pitchFamily="18" charset="0"/>
                <a:ea typeface="微软雅黑"/>
                <a:cs typeface="Times New Roman" panose="02020603050405020304" pitchFamily="18" charset="0"/>
              </a:rPr>
              <a:t>P</a:t>
            </a:r>
            <a:r>
              <a:rPr lang="en-US" altLang="zh-CN" sz="2000" kern="100" baseline="-25000" dirty="0" err="1">
                <a:latin typeface="Times New Roman" panose="02020603050405020304" pitchFamily="18" charset="0"/>
                <a:ea typeface="微软雅黑"/>
                <a:cs typeface="Times New Roman" panose="02020603050405020304" pitchFamily="18" charset="0"/>
              </a:rPr>
              <a:t>j</a:t>
            </a:r>
            <a:r>
              <a:rPr lang="zh-CN" altLang="en-US" sz="2000" kern="100" dirty="0">
                <a:latin typeface="Times New Roman" panose="02020603050405020304" pitchFamily="18" charset="0"/>
                <a:ea typeface="微软雅黑"/>
                <a:cs typeface="Times New Roman" panose="02020603050405020304" pitchFamily="18" charset="0"/>
              </a:rPr>
              <a:t>相等来确定区间比较困难；</a:t>
            </a:r>
          </a:p>
          <a:p>
            <a:pPr>
              <a:lnSpc>
                <a:spcPct val="150000"/>
              </a:lnSpc>
            </a:pPr>
            <a:r>
              <a:rPr lang="zh-CN" altLang="en-US" sz="2000" kern="100" dirty="0">
                <a:latin typeface="Times New Roman" panose="02020603050405020304" pitchFamily="18" charset="0"/>
                <a:ea typeface="微软雅黑"/>
                <a:cs typeface="Times New Roman" panose="02020603050405020304" pitchFamily="18" charset="0"/>
              </a:rPr>
              <a:t>      </a:t>
            </a:r>
            <a:r>
              <a:rPr lang="en-US" altLang="zh-CN" sz="2000" kern="100" dirty="0">
                <a:latin typeface="Times New Roman" panose="02020603050405020304" pitchFamily="18" charset="0"/>
                <a:ea typeface="微软雅黑"/>
                <a:cs typeface="Times New Roman" panose="02020603050405020304" pitchFamily="18" charset="0"/>
              </a:rPr>
              <a:t>2.</a:t>
            </a:r>
            <a:r>
              <a:rPr lang="zh-CN" altLang="en-US" sz="2000" kern="100" dirty="0">
                <a:latin typeface="Times New Roman" panose="02020603050405020304" pitchFamily="18" charset="0"/>
                <a:ea typeface="微软雅黑"/>
                <a:cs typeface="Times New Roman" panose="02020603050405020304" pitchFamily="18" charset="0"/>
              </a:rPr>
              <a:t>当</a:t>
            </a:r>
            <a:r>
              <a:rPr lang="en-US" altLang="zh-CN" sz="2000" kern="100" dirty="0">
                <a:latin typeface="Times New Roman" panose="02020603050405020304" pitchFamily="18" charset="0"/>
                <a:ea typeface="微软雅黑"/>
                <a:cs typeface="Times New Roman" panose="02020603050405020304" pitchFamily="18" charset="0"/>
              </a:rPr>
              <a:t>n</a:t>
            </a:r>
            <a:r>
              <a:rPr lang="zh-CN" altLang="en-US" sz="2000" kern="100" dirty="0">
                <a:latin typeface="Times New Roman" panose="02020603050405020304" pitchFamily="18" charset="0"/>
                <a:ea typeface="微软雅黑"/>
                <a:cs typeface="Times New Roman" panose="02020603050405020304" pitchFamily="18" charset="0"/>
              </a:rPr>
              <a:t>较小时，得到的区间过大，结果造成观测数据的信息丢失。</a:t>
            </a: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893474542"/>
              </p:ext>
            </p:extLst>
          </p:nvPr>
        </p:nvGraphicFramePr>
        <p:xfrm>
          <a:off x="4283968" y="2802326"/>
          <a:ext cx="1570583" cy="682908"/>
        </p:xfrm>
        <a:graphic>
          <a:graphicData uri="http://schemas.openxmlformats.org/presentationml/2006/ole">
            <mc:AlternateContent xmlns:mc="http://schemas.openxmlformats.org/markup-compatibility/2006">
              <mc:Choice xmlns:v="urn:schemas-microsoft-com:vml" Requires="v">
                <p:oleObj r:id="rId3" imgW="1028254" imgH="444307" progId="Equation.3">
                  <p:embed/>
                </p:oleObj>
              </mc:Choice>
              <mc:Fallback>
                <p:oleObj r:id="rId3" imgW="1028254" imgH="44430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8" y="2802326"/>
                        <a:ext cx="1570583" cy="682908"/>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794530258"/>
              </p:ext>
            </p:extLst>
          </p:nvPr>
        </p:nvGraphicFramePr>
        <p:xfrm>
          <a:off x="6228184" y="2952207"/>
          <a:ext cx="784236" cy="383146"/>
        </p:xfrm>
        <a:graphic>
          <a:graphicData uri="http://schemas.openxmlformats.org/presentationml/2006/ole">
            <mc:AlternateContent xmlns:mc="http://schemas.openxmlformats.org/markup-compatibility/2006">
              <mc:Choice xmlns:v="urn:schemas-microsoft-com:vml" Requires="v">
                <p:oleObj name="公式" r:id="rId5" imgW="406048" imgH="203024" progId="Equation.3">
                  <p:embed/>
                </p:oleObj>
              </mc:Choice>
              <mc:Fallback>
                <p:oleObj name="公式" r:id="rId5" imgW="406048" imgH="203024"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8184" y="2952207"/>
                        <a:ext cx="784236" cy="383146"/>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4829469"/>
              </p:ext>
            </p:extLst>
          </p:nvPr>
        </p:nvGraphicFramePr>
        <p:xfrm>
          <a:off x="5393609" y="915566"/>
          <a:ext cx="998537" cy="749300"/>
        </p:xfrm>
        <a:graphic>
          <a:graphicData uri="http://schemas.openxmlformats.org/presentationml/2006/ole">
            <mc:AlternateContent xmlns:mc="http://schemas.openxmlformats.org/markup-compatibility/2006">
              <mc:Choice xmlns:v="urn:schemas-microsoft-com:vml" Requires="v">
                <p:oleObj r:id="rId7" imgW="571252" imgH="431613" progId="Equation.3">
                  <p:embed/>
                </p:oleObj>
              </mc:Choice>
              <mc:Fallback>
                <p:oleObj r:id="rId7" imgW="571252" imgH="431613" progId="Equation.3">
                  <p:embed/>
                  <p:pic>
                    <p:nvPicPr>
                      <p:cNvPr id="0" name="对象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3609" y="915566"/>
                        <a:ext cx="99853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19930547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随机数产生器的测试</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拟合优良度检测 </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矩形 4"/>
          <p:cNvSpPr/>
          <p:nvPr/>
        </p:nvSpPr>
        <p:spPr>
          <a:xfrm>
            <a:off x="611559" y="905688"/>
            <a:ext cx="5400601" cy="3970318"/>
          </a:xfrm>
          <a:prstGeom prst="rect">
            <a:avLst/>
          </a:prstGeom>
        </p:spPr>
        <p:txBody>
          <a:bodyPr wrap="square">
            <a:spAutoFit/>
          </a:bodyPr>
          <a:lstStyle/>
          <a:p>
            <a:pPr marL="450850" indent="-450850">
              <a:lnSpc>
                <a:spcPct val="140000"/>
              </a:lnSpc>
              <a:buFont typeface="Wingdings" pitchFamily="2" charset="2"/>
              <a:buChar char="p"/>
            </a:pP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K-S</a:t>
            </a: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检测方法 </a:t>
            </a:r>
          </a:p>
          <a:p>
            <a:pPr>
              <a:lnSpc>
                <a:spcPct val="140000"/>
              </a:lnSpc>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       核心思路：</a:t>
            </a:r>
            <a:r>
              <a:rPr lang="zh-CN" altLang="en-US" sz="2000" kern="100" dirty="0">
                <a:latin typeface="Times New Roman" panose="02020603050405020304" pitchFamily="18" charset="0"/>
                <a:ea typeface="微软雅黑"/>
                <a:cs typeface="Times New Roman" panose="02020603050405020304" pitchFamily="18" charset="0"/>
              </a:rPr>
              <a:t>将拟合的分布函数</a:t>
            </a:r>
            <a:r>
              <a:rPr lang="en-US" altLang="zh-CN" sz="2000" kern="100" dirty="0">
                <a:latin typeface="Times New Roman" panose="02020603050405020304" pitchFamily="18" charset="0"/>
                <a:ea typeface="微软雅黑"/>
                <a:cs typeface="Times New Roman" panose="02020603050405020304" pitchFamily="18" charset="0"/>
              </a:rPr>
              <a:t>F(x)</a:t>
            </a:r>
            <a:r>
              <a:rPr lang="zh-CN" altLang="en-US" sz="2000" kern="100" dirty="0">
                <a:latin typeface="Times New Roman" panose="02020603050405020304" pitchFamily="18" charset="0"/>
                <a:ea typeface="微软雅黑"/>
                <a:cs typeface="Times New Roman" panose="02020603050405020304" pitchFamily="18" charset="0"/>
              </a:rPr>
              <a:t>与由观测数据定义的实验分布函数    进行比较。</a:t>
            </a:r>
            <a:endParaRPr lang="en-US" altLang="zh-CN" sz="2000" kern="100" dirty="0">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操作思路</a:t>
            </a:r>
            <a:r>
              <a:rPr lang="zh-CN" altLang="en-US" sz="2000" kern="100" dirty="0">
                <a:latin typeface="Times New Roman" panose="02020603050405020304" pitchFamily="18" charset="0"/>
                <a:ea typeface="微软雅黑"/>
                <a:cs typeface="Times New Roman" panose="02020603050405020304" pitchFamily="18" charset="0"/>
              </a:rPr>
              <a:t>：设观测数据为</a:t>
            </a:r>
            <a:r>
              <a:rPr lang="en-US" altLang="zh-CN" sz="2000" kern="100" dirty="0">
                <a:latin typeface="Times New Roman" panose="02020603050405020304" pitchFamily="18" charset="0"/>
                <a:ea typeface="微软雅黑"/>
                <a:cs typeface="Times New Roman" panose="02020603050405020304" pitchFamily="18" charset="0"/>
              </a:rPr>
              <a:t>x</a:t>
            </a:r>
            <a:r>
              <a:rPr lang="en-US" altLang="zh-CN" sz="2000" kern="100" baseline="-25000" dirty="0">
                <a:latin typeface="Times New Roman" panose="02020603050405020304" pitchFamily="18" charset="0"/>
                <a:ea typeface="微软雅黑"/>
                <a:cs typeface="Times New Roman" panose="02020603050405020304" pitchFamily="18" charset="0"/>
              </a:rPr>
              <a:t>1</a:t>
            </a:r>
            <a:r>
              <a:rPr lang="zh-CN" altLang="en-US" sz="2000" kern="100" dirty="0">
                <a:latin typeface="Times New Roman" panose="02020603050405020304" pitchFamily="18" charset="0"/>
                <a:ea typeface="微软雅黑"/>
                <a:cs typeface="Times New Roman" panose="02020603050405020304" pitchFamily="18" charset="0"/>
              </a:rPr>
              <a:t>，</a:t>
            </a:r>
            <a:r>
              <a:rPr lang="en-US" altLang="zh-CN" sz="2000" kern="100" dirty="0">
                <a:latin typeface="Times New Roman" panose="02020603050405020304" pitchFamily="18" charset="0"/>
                <a:ea typeface="微软雅黑"/>
                <a:cs typeface="Times New Roman" panose="02020603050405020304" pitchFamily="18" charset="0"/>
              </a:rPr>
              <a:t>x</a:t>
            </a:r>
            <a:r>
              <a:rPr lang="en-US" altLang="zh-CN" sz="2000" kern="100" baseline="-25000" dirty="0">
                <a:latin typeface="Times New Roman" panose="02020603050405020304" pitchFamily="18" charset="0"/>
                <a:ea typeface="微软雅黑"/>
                <a:cs typeface="Times New Roman" panose="02020603050405020304" pitchFamily="18" charset="0"/>
              </a:rPr>
              <a:t>2</a:t>
            </a:r>
            <a:r>
              <a:rPr lang="zh-CN" altLang="en-US" sz="2000" kern="100" dirty="0">
                <a:latin typeface="Times New Roman" panose="02020603050405020304" pitchFamily="18" charset="0"/>
                <a:ea typeface="微软雅黑"/>
                <a:cs typeface="Times New Roman" panose="02020603050405020304" pitchFamily="18" charset="0"/>
              </a:rPr>
              <a:t>，</a:t>
            </a:r>
            <a:r>
              <a:rPr lang="en-US" altLang="zh-CN" sz="2000" kern="100" dirty="0">
                <a:latin typeface="Times New Roman" panose="02020603050405020304" pitchFamily="18" charset="0"/>
                <a:ea typeface="微软雅黑"/>
                <a:cs typeface="Times New Roman" panose="02020603050405020304" pitchFamily="18" charset="0"/>
              </a:rPr>
              <a:t>…</a:t>
            </a:r>
            <a:r>
              <a:rPr lang="zh-CN" altLang="en-US" sz="2000" kern="100" dirty="0">
                <a:latin typeface="Times New Roman" panose="02020603050405020304" pitchFamily="18" charset="0"/>
                <a:ea typeface="微软雅黑"/>
                <a:cs typeface="Times New Roman" panose="02020603050405020304" pitchFamily="18" charset="0"/>
              </a:rPr>
              <a:t>，</a:t>
            </a:r>
            <a:r>
              <a:rPr lang="en-US" altLang="zh-CN" sz="2000" kern="100" dirty="0" err="1">
                <a:latin typeface="Times New Roman" panose="02020603050405020304" pitchFamily="18" charset="0"/>
                <a:ea typeface="微软雅黑"/>
                <a:cs typeface="Times New Roman" panose="02020603050405020304" pitchFamily="18" charset="0"/>
              </a:rPr>
              <a:t>x</a:t>
            </a:r>
            <a:r>
              <a:rPr lang="en-US" altLang="zh-CN" sz="2000" kern="100" baseline="-25000" dirty="0" err="1">
                <a:latin typeface="Times New Roman" panose="02020603050405020304" pitchFamily="18" charset="0"/>
                <a:ea typeface="微软雅黑"/>
                <a:cs typeface="Times New Roman" panose="02020603050405020304" pitchFamily="18" charset="0"/>
              </a:rPr>
              <a:t>n</a:t>
            </a:r>
            <a:r>
              <a:rPr lang="zh-CN" altLang="en-US" sz="2000" kern="100" dirty="0">
                <a:latin typeface="Times New Roman" panose="02020603050405020304" pitchFamily="18" charset="0"/>
                <a:ea typeface="微软雅黑"/>
                <a:cs typeface="Times New Roman" panose="02020603050405020304" pitchFamily="18" charset="0"/>
              </a:rPr>
              <a:t>，实验分布函数可以表示为 </a:t>
            </a:r>
          </a:p>
          <a:p>
            <a:pPr>
              <a:lnSpc>
                <a:spcPct val="140000"/>
              </a:lnSpc>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       </a:t>
            </a:r>
            <a:r>
              <a:rPr lang="zh-CN" altLang="en-US" sz="2000" kern="100" dirty="0">
                <a:latin typeface="Times New Roman" panose="02020603050405020304" pitchFamily="18" charset="0"/>
                <a:ea typeface="微软雅黑"/>
                <a:cs typeface="Times New Roman" panose="02020603050405020304" pitchFamily="18" charset="0"/>
              </a:rPr>
              <a:t>评价接近程度的指标是采用      与</a:t>
            </a:r>
            <a:r>
              <a:rPr lang="en-US" altLang="zh-CN" sz="2000" kern="100" dirty="0">
                <a:latin typeface="Times New Roman" panose="02020603050405020304" pitchFamily="18" charset="0"/>
                <a:ea typeface="微软雅黑"/>
                <a:cs typeface="Times New Roman" panose="02020603050405020304" pitchFamily="18" charset="0"/>
              </a:rPr>
              <a:t>F(x)</a:t>
            </a:r>
            <a:r>
              <a:rPr lang="zh-CN" altLang="en-US" sz="2000" kern="100" dirty="0">
                <a:latin typeface="Times New Roman" panose="02020603050405020304" pitchFamily="18" charset="0"/>
                <a:ea typeface="微软雅黑"/>
                <a:cs typeface="Times New Roman" panose="02020603050405020304" pitchFamily="18" charset="0"/>
              </a:rPr>
              <a:t>之间的最大距离</a:t>
            </a:r>
            <a:r>
              <a:rPr lang="en-US" altLang="zh-CN" sz="2000" kern="100" dirty="0" err="1">
                <a:latin typeface="Times New Roman" panose="02020603050405020304" pitchFamily="18" charset="0"/>
                <a:ea typeface="微软雅黑"/>
                <a:cs typeface="Times New Roman" panose="02020603050405020304" pitchFamily="18" charset="0"/>
              </a:rPr>
              <a:t>Dn</a:t>
            </a:r>
            <a:r>
              <a:rPr lang="zh-CN" altLang="en-US" sz="2000" kern="100" dirty="0">
                <a:latin typeface="Times New Roman" panose="02020603050405020304" pitchFamily="18" charset="0"/>
                <a:ea typeface="微软雅黑"/>
                <a:cs typeface="Times New Roman" panose="02020603050405020304" pitchFamily="18" charset="0"/>
              </a:rPr>
              <a:t>，可以表示为 </a:t>
            </a:r>
          </a:p>
          <a:p>
            <a:pPr>
              <a:lnSpc>
                <a:spcPct val="140000"/>
              </a:lnSpc>
            </a:pPr>
            <a:r>
              <a:rPr lang="zh-CN" altLang="en-US" sz="2000" kern="100" dirty="0">
                <a:latin typeface="Times New Roman" panose="02020603050405020304" pitchFamily="18" charset="0"/>
                <a:ea typeface="微软雅黑"/>
                <a:cs typeface="Times New Roman" panose="02020603050405020304" pitchFamily="18" charset="0"/>
              </a:rPr>
              <a:t>        </a:t>
            </a:r>
            <a:r>
              <a:rPr lang="en-US" altLang="zh-CN" sz="2000" kern="100" dirty="0" err="1">
                <a:latin typeface="Times New Roman" panose="02020603050405020304" pitchFamily="18" charset="0"/>
                <a:ea typeface="微软雅黑"/>
                <a:cs typeface="Times New Roman" panose="02020603050405020304" pitchFamily="18" charset="0"/>
              </a:rPr>
              <a:t>Dn</a:t>
            </a:r>
            <a:r>
              <a:rPr lang="zh-CN" altLang="en-US" sz="2000" kern="100" dirty="0">
                <a:latin typeface="Times New Roman" panose="02020603050405020304" pitchFamily="18" charset="0"/>
                <a:ea typeface="微软雅黑"/>
                <a:cs typeface="Times New Roman" panose="02020603050405020304" pitchFamily="18" charset="0"/>
              </a:rPr>
              <a:t>值越小，表明拟合的越好；</a:t>
            </a:r>
            <a:r>
              <a:rPr lang="en-US" altLang="zh-CN" sz="2000" kern="100" dirty="0" err="1">
                <a:latin typeface="Times New Roman" panose="02020603050405020304" pitchFamily="18" charset="0"/>
                <a:ea typeface="微软雅黑"/>
                <a:cs typeface="Times New Roman" panose="02020603050405020304" pitchFamily="18" charset="0"/>
              </a:rPr>
              <a:t>Dn</a:t>
            </a:r>
            <a:r>
              <a:rPr lang="zh-CN" altLang="en-US" sz="2000" kern="100" dirty="0">
                <a:latin typeface="Times New Roman" panose="02020603050405020304" pitchFamily="18" charset="0"/>
                <a:ea typeface="微软雅黑"/>
                <a:cs typeface="Times New Roman" panose="02020603050405020304" pitchFamily="18" charset="0"/>
              </a:rPr>
              <a:t>值越大，表明拟合的越差。不同的分布对应不同的门限。</a:t>
            </a: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835614032"/>
              </p:ext>
            </p:extLst>
          </p:nvPr>
        </p:nvGraphicFramePr>
        <p:xfrm>
          <a:off x="6084168" y="2643758"/>
          <a:ext cx="2377295" cy="590514"/>
        </p:xfrm>
        <a:graphic>
          <a:graphicData uri="http://schemas.openxmlformats.org/presentationml/2006/ole">
            <mc:AlternateContent xmlns:mc="http://schemas.openxmlformats.org/markup-compatibility/2006">
              <mc:Choice xmlns:v="urn:schemas-microsoft-com:vml" Requires="v">
                <p:oleObj r:id="rId3" imgW="1422400" imgH="355600" progId="Equation.3">
                  <p:embed/>
                </p:oleObj>
              </mc:Choice>
              <mc:Fallback>
                <p:oleObj r:id="rId3" imgW="1422400" imgH="355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2643758"/>
                        <a:ext cx="2377295" cy="590514"/>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4277396455"/>
              </p:ext>
            </p:extLst>
          </p:nvPr>
        </p:nvGraphicFramePr>
        <p:xfrm>
          <a:off x="6156176" y="3518398"/>
          <a:ext cx="2160240" cy="557853"/>
        </p:xfrm>
        <a:graphic>
          <a:graphicData uri="http://schemas.openxmlformats.org/presentationml/2006/ole">
            <mc:AlternateContent xmlns:mc="http://schemas.openxmlformats.org/markup-compatibility/2006">
              <mc:Choice xmlns:v="urn:schemas-microsoft-com:vml" Requires="v">
                <p:oleObj r:id="rId5" imgW="1180588" imgH="304668" progId="Equation.3">
                  <p:embed/>
                </p:oleObj>
              </mc:Choice>
              <mc:Fallback>
                <p:oleObj r:id="rId5" imgW="1180588" imgH="304668"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6176" y="3518398"/>
                        <a:ext cx="2160240" cy="557853"/>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619738120"/>
              </p:ext>
            </p:extLst>
          </p:nvPr>
        </p:nvGraphicFramePr>
        <p:xfrm>
          <a:off x="4114823" y="3125070"/>
          <a:ext cx="495387" cy="393328"/>
        </p:xfrm>
        <a:graphic>
          <a:graphicData uri="http://schemas.openxmlformats.org/presentationml/2006/ole">
            <mc:AlternateContent xmlns:mc="http://schemas.openxmlformats.org/markup-compatibility/2006">
              <mc:Choice xmlns:v="urn:schemas-microsoft-com:vml" Requires="v">
                <p:oleObj r:id="rId7" imgW="279279" imgH="215806" progId="Equation.3">
                  <p:embed/>
                </p:oleObj>
              </mc:Choice>
              <mc:Fallback>
                <p:oleObj r:id="rId7" imgW="279279" imgH="21580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14823" y="3125070"/>
                        <a:ext cx="495387" cy="393328"/>
                      </a:xfrm>
                      <a:prstGeom prst="rect">
                        <a:avLst/>
                      </a:prstGeom>
                      <a:noFill/>
                      <a:ln>
                        <a:noFill/>
                      </a:ln>
                    </p:spPr>
                  </p:pic>
                </p:oleObj>
              </mc:Fallback>
            </mc:AlternateContent>
          </a:graphicData>
        </a:graphic>
      </p:graphicFrame>
      <p:sp>
        <p:nvSpPr>
          <p:cNvPr id="14" name="矩形 13"/>
          <p:cNvSpPr/>
          <p:nvPr/>
        </p:nvSpPr>
        <p:spPr>
          <a:xfrm>
            <a:off x="6156177" y="987574"/>
            <a:ext cx="2664296" cy="1384995"/>
          </a:xfrm>
          <a:prstGeom prst="rect">
            <a:avLst/>
          </a:prstGeom>
          <a:ln>
            <a:solidFill>
              <a:srgbClr val="C00000"/>
            </a:solidFill>
          </a:ln>
        </p:spPr>
        <p:txBody>
          <a:bodyPr wrap="square">
            <a:spAutoFit/>
          </a:bodyPr>
          <a:lstStyle/>
          <a:p>
            <a:pPr>
              <a:lnSpc>
                <a:spcPct val="140000"/>
              </a:lnSpc>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仿真作业</a:t>
            </a:r>
            <a:r>
              <a:rPr lang="zh-CN" altLang="en-US" dirty="0">
                <a:solidFill>
                  <a:srgbClr val="C00000"/>
                </a:solidFill>
              </a:rPr>
              <a:t>：</a:t>
            </a:r>
            <a:r>
              <a:rPr lang="zh-CN" altLang="en-US" sz="2000" kern="100" dirty="0">
                <a:latin typeface="Times New Roman" panose="02020603050405020304" pitchFamily="18" charset="0"/>
                <a:ea typeface="微软雅黑"/>
                <a:cs typeface="Times New Roman" panose="02020603050405020304" pitchFamily="18" charset="0"/>
              </a:rPr>
              <a:t>产生一个</a:t>
            </a:r>
            <a:r>
              <a:rPr lang="en-US" altLang="zh-CN" sz="2000" kern="100" dirty="0">
                <a:latin typeface="Times New Roman" panose="02020603050405020304" pitchFamily="18" charset="0"/>
                <a:ea typeface="微软雅黑"/>
                <a:cs typeface="Times New Roman" panose="02020603050405020304" pitchFamily="18" charset="0"/>
              </a:rPr>
              <a:t>PN</a:t>
            </a:r>
            <a:r>
              <a:rPr lang="zh-CN" altLang="en-US" sz="2000" kern="100" dirty="0">
                <a:latin typeface="Times New Roman" panose="02020603050405020304" pitchFamily="18" charset="0"/>
                <a:ea typeface="微软雅黑"/>
                <a:cs typeface="Times New Roman" panose="02020603050405020304" pitchFamily="18" charset="0"/>
              </a:rPr>
              <a:t>序列，涉及算法验证平稳性和非相关性。</a:t>
            </a:r>
          </a:p>
        </p:txBody>
      </p:sp>
    </p:spTree>
    <p:extLst>
      <p:ext uri="{BB962C8B-B14F-4D97-AF65-F5344CB8AC3E}">
        <p14:creationId xmlns:p14="http://schemas.microsoft.com/office/powerpoint/2010/main" val="405378676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812626"/>
            <a:ext cx="9142412" cy="280847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0" name="Freeform 6"/>
          <p:cNvSpPr>
            <a:spLocks/>
          </p:cNvSpPr>
          <p:nvPr/>
        </p:nvSpPr>
        <p:spPr bwMode="auto">
          <a:xfrm>
            <a:off x="0" y="4506890"/>
            <a:ext cx="9142412" cy="638397"/>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1" name="Freeform 7"/>
          <p:cNvSpPr>
            <a:spLocks/>
          </p:cNvSpPr>
          <p:nvPr/>
        </p:nvSpPr>
        <p:spPr bwMode="auto">
          <a:xfrm>
            <a:off x="0" y="-812626"/>
            <a:ext cx="9142412" cy="2737007"/>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tretch>
              <a:fillRect/>
            </a:stretch>
          </a:blipFill>
          <a:ln>
            <a:noFill/>
          </a:ln>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2" name="Freeform 8"/>
          <p:cNvSpPr>
            <a:spLocks/>
          </p:cNvSpPr>
          <p:nvPr/>
        </p:nvSpPr>
        <p:spPr bwMode="auto">
          <a:xfrm>
            <a:off x="0" y="4575971"/>
            <a:ext cx="9142412" cy="569317"/>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3" name="Rectangle 3"/>
          <p:cNvSpPr txBox="1">
            <a:spLocks noChangeArrowheads="1"/>
          </p:cNvSpPr>
          <p:nvPr/>
        </p:nvSpPr>
        <p:spPr bwMode="auto">
          <a:xfrm>
            <a:off x="1116216" y="2531742"/>
            <a:ext cx="6911568" cy="616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400" b="1" dirty="0">
                <a:solidFill>
                  <a:srgbClr val="205867"/>
                </a:solidFill>
                <a:latin typeface="微软雅黑"/>
              </a:rPr>
              <a:t>本章完毕</a:t>
            </a:r>
            <a:endParaRPr lang="zh-CN" altLang="zh-CN" sz="5400" b="1" dirty="0">
              <a:solidFill>
                <a:srgbClr val="205867"/>
              </a:solidFill>
              <a:latin typeface="微软雅黑"/>
            </a:endParaRPr>
          </a:p>
        </p:txBody>
      </p:sp>
      <p:sp>
        <p:nvSpPr>
          <p:cNvPr id="14" name="TextBox 13"/>
          <p:cNvSpPr txBox="1"/>
          <p:nvPr/>
        </p:nvSpPr>
        <p:spPr>
          <a:xfrm>
            <a:off x="2739433" y="3858057"/>
            <a:ext cx="1784296" cy="297869"/>
          </a:xfrm>
          <a:prstGeom prst="rect">
            <a:avLst/>
          </a:prstGeom>
          <a:solidFill>
            <a:schemeClr val="tx1"/>
          </a:solidFill>
        </p:spPr>
        <p:txBody>
          <a:bodyPr wrap="square" lIns="81628" tIns="40814" rIns="81628" bIns="40814" rtlCol="0">
            <a:spAutoFit/>
          </a:bodyPr>
          <a:lstStyle/>
          <a:p>
            <a:pPr algn="r"/>
            <a:r>
              <a:rPr lang="zh-CN" altLang="en-US" sz="1400" dirty="0">
                <a:solidFill>
                  <a:srgbClr val="FFFFFF"/>
                </a:solidFill>
                <a:latin typeface="微软雅黑"/>
                <a:ea typeface="微软雅黑"/>
              </a:rPr>
              <a:t>讲课人：陈树新</a:t>
            </a:r>
          </a:p>
        </p:txBody>
      </p:sp>
      <p:sp>
        <p:nvSpPr>
          <p:cNvPr id="15" name="TextBox 14"/>
          <p:cNvSpPr txBox="1"/>
          <p:nvPr/>
        </p:nvSpPr>
        <p:spPr>
          <a:xfrm>
            <a:off x="4643996" y="3858057"/>
            <a:ext cx="1623217" cy="297869"/>
          </a:xfrm>
          <a:prstGeom prst="rect">
            <a:avLst/>
          </a:prstGeom>
          <a:solidFill>
            <a:schemeClr val="bg1"/>
          </a:solidFill>
        </p:spPr>
        <p:txBody>
          <a:bodyPr wrap="square" lIns="81628" tIns="40814" rIns="81628" bIns="40814" rtlCol="0">
            <a:spAutoFit/>
          </a:bodyPr>
          <a:lstStyle/>
          <a:p>
            <a:fld id="{A3B563A6-8A43-4ECA-8B9F-92008F1AF522}" type="datetime5">
              <a:rPr lang="zh-CN" altLang="en-US" sz="1400">
                <a:solidFill>
                  <a:srgbClr val="FFFFFF"/>
                </a:solidFill>
                <a:latin typeface="微软雅黑"/>
                <a:ea typeface="微软雅黑"/>
              </a:rPr>
              <a:pPr/>
              <a:t>2024/2/21</a:t>
            </a:fld>
            <a:endParaRPr lang="zh-CN" altLang="en-US" sz="1400" dirty="0">
              <a:solidFill>
                <a:srgbClr val="FFFFFF"/>
              </a:solidFill>
              <a:latin typeface="微软雅黑"/>
              <a:ea typeface="微软雅黑"/>
            </a:endParaRPr>
          </a:p>
        </p:txBody>
      </p:sp>
    </p:spTree>
    <p:extLst>
      <p:ext uri="{BB962C8B-B14F-4D97-AF65-F5344CB8AC3E}">
        <p14:creationId xmlns:p14="http://schemas.microsoft.com/office/powerpoint/2010/main" val="1641802521"/>
      </p:ext>
    </p:extLst>
  </p:cSld>
  <p:clrMapOvr>
    <a:masterClrMapping/>
  </p:clrMapOvr>
  <mc:AlternateContent xmlns:mc="http://schemas.openxmlformats.org/markup-compatibility/2006" xmlns:p14="http://schemas.microsoft.com/office/powerpoint/2010/main">
    <mc:Choice Requires="p14">
      <p:transition spd="slow" p14:dur="1600" advTm="6184">
        <p:blinds dir="vert"/>
      </p:transition>
    </mc:Choice>
    <mc:Fallback xmlns="">
      <p:transition spd="slow" advTm="618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0" objId="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878979"/>
            <a:ext cx="8064898"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评价随机数生成器的输出结果的方法：</a:t>
            </a:r>
          </a:p>
          <a:p>
            <a:pPr>
              <a:lnSpc>
                <a:spcPct val="150000"/>
              </a:lnSpc>
            </a:pP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代数（时间的）特性：互不相关的，且具有最大的重复周期，输出序列的周期必须比仿真长度要长。（</a:t>
            </a:r>
            <a:r>
              <a:rPr lang="zh-CN" altLang="en-US" sz="2000" kern="0" dirty="0">
                <a:solidFill>
                  <a:srgbClr val="C00000"/>
                </a:solidFill>
                <a:latin typeface="微软雅黑"/>
                <a:ea typeface="微软雅黑"/>
              </a:rPr>
              <a:t>序列的结构和周期</a:t>
            </a:r>
            <a:r>
              <a:rPr lang="zh-CN" altLang="en-US" sz="2000" kern="0" dirty="0">
                <a:solidFill>
                  <a:srgbClr val="205867"/>
                </a:solidFill>
                <a:latin typeface="微软雅黑"/>
                <a:ea typeface="微软雅黑"/>
              </a:rPr>
              <a:t>） </a:t>
            </a:r>
            <a:endParaRPr lang="en-US" altLang="zh-CN" sz="2000" kern="0" dirty="0">
              <a:solidFill>
                <a:srgbClr val="205867"/>
              </a:solidFill>
              <a:latin typeface="微软雅黑"/>
              <a:ea typeface="微软雅黑"/>
            </a:endParaRPr>
          </a:p>
          <a:p>
            <a:pPr>
              <a:lnSpc>
                <a:spcPct val="150000"/>
              </a:lnSpc>
            </a:pPr>
            <a:r>
              <a:rPr lang="en-US" altLang="zh-CN" sz="2000" kern="0" dirty="0">
                <a:solidFill>
                  <a:srgbClr val="205867"/>
                </a:solidFill>
                <a:latin typeface="微软雅黑"/>
                <a:ea typeface="微软雅黑"/>
              </a:rPr>
              <a:t>  </a:t>
            </a: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2.</a:t>
            </a:r>
            <a:r>
              <a:rPr lang="zh-CN" altLang="en-US" sz="2000" kern="0" dirty="0">
                <a:solidFill>
                  <a:srgbClr val="205867"/>
                </a:solidFill>
                <a:latin typeface="微软雅黑"/>
                <a:ea typeface="微软雅黑"/>
              </a:rPr>
              <a:t>统计特性：序列的分布情况。</a:t>
            </a:r>
            <a:endParaRPr lang="en-US" altLang="zh-CN" sz="2000" kern="0" dirty="0">
              <a:solidFill>
                <a:srgbClr val="205867"/>
              </a:solidFill>
              <a:latin typeface="微软雅黑"/>
              <a:ea typeface="微软雅黑"/>
            </a:endParaRPr>
          </a:p>
          <a:p>
            <a:pPr marL="450850" lvl="0" indent="-450850">
              <a:lnSpc>
                <a:spcPct val="150000"/>
              </a:lnSpc>
              <a:buFont typeface="Wingdings" pitchFamily="2" charset="2"/>
              <a:buChar char="p"/>
            </a:pPr>
            <a:r>
              <a:rPr lang="zh-CN" altLang="en-US" sz="2000" kern="0" dirty="0">
                <a:solidFill>
                  <a:srgbClr val="C00000"/>
                </a:solidFill>
                <a:latin typeface="微软雅黑"/>
                <a:ea typeface="微软雅黑"/>
              </a:rPr>
              <a:t>具有较好的特性和结构随机数生成器（仿真作业）</a:t>
            </a:r>
            <a:endParaRPr lang="en-US" altLang="zh-CN" sz="2000" kern="0" dirty="0">
              <a:solidFill>
                <a:srgbClr val="C00000"/>
              </a:solidFill>
              <a:latin typeface="微软雅黑"/>
              <a:ea typeface="微软雅黑"/>
            </a:endParaRPr>
          </a:p>
          <a:p>
            <a:pPr lvl="0">
              <a:lnSpc>
                <a:spcPct val="150000"/>
              </a:lnSpc>
            </a:pP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产生</a:t>
            </a:r>
            <a:r>
              <a:rPr lang="en-US" altLang="zh-CN" sz="2000" kern="0" dirty="0">
                <a:solidFill>
                  <a:srgbClr val="205867"/>
                </a:solidFill>
                <a:latin typeface="微软雅黑"/>
                <a:ea typeface="微软雅黑"/>
              </a:rPr>
              <a:t>32</a:t>
            </a:r>
            <a:r>
              <a:rPr lang="zh-CN" altLang="en-US" sz="2000" kern="0" dirty="0">
                <a:solidFill>
                  <a:srgbClr val="205867"/>
                </a:solidFill>
                <a:latin typeface="微软雅黑"/>
                <a:ea typeface="微软雅黑"/>
              </a:rPr>
              <a:t>位有符号均匀分布随机数，其产生器的迭代公式</a:t>
            </a:r>
            <a:endParaRPr lang="en-US" altLang="zh-CN" sz="2000" kern="0" dirty="0">
              <a:solidFill>
                <a:srgbClr val="205867"/>
              </a:solidFill>
              <a:latin typeface="微软雅黑"/>
              <a:ea typeface="微软雅黑"/>
            </a:endParaRPr>
          </a:p>
          <a:p>
            <a:pPr lvl="0">
              <a:lnSpc>
                <a:spcPct val="125000"/>
              </a:lnSpc>
            </a:pPr>
            <a:endParaRPr lang="en-US" altLang="zh-CN" sz="2000" kern="0" dirty="0">
              <a:solidFill>
                <a:srgbClr val="205867"/>
              </a:solidFill>
              <a:latin typeface="微软雅黑"/>
              <a:ea typeface="微软雅黑"/>
            </a:endParaRPr>
          </a:p>
          <a:p>
            <a:pPr lvl="0">
              <a:lnSpc>
                <a:spcPct val="150000"/>
              </a:lnSpc>
            </a:pP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2.</a:t>
            </a:r>
            <a:r>
              <a:rPr lang="zh-CN" altLang="en-US" sz="2000" kern="0" dirty="0">
                <a:solidFill>
                  <a:srgbClr val="205867"/>
                </a:solidFill>
                <a:latin typeface="微软雅黑"/>
                <a:ea typeface="微软雅黑"/>
              </a:rPr>
              <a:t>产生</a:t>
            </a:r>
            <a:r>
              <a:rPr lang="en-US" altLang="zh-CN" sz="2000" kern="0" dirty="0">
                <a:solidFill>
                  <a:srgbClr val="205867"/>
                </a:solidFill>
                <a:latin typeface="微软雅黑"/>
                <a:ea typeface="微软雅黑"/>
              </a:rPr>
              <a:t>32</a:t>
            </a:r>
            <a:r>
              <a:rPr lang="zh-CN" altLang="en-US" sz="2000" kern="0" dirty="0">
                <a:solidFill>
                  <a:srgbClr val="205867"/>
                </a:solidFill>
                <a:latin typeface="微软雅黑"/>
                <a:ea typeface="微软雅黑"/>
              </a:rPr>
              <a:t>位无符号均匀分布随机数，其产生器的迭代公式</a:t>
            </a:r>
            <a:endParaRPr lang="en-US" altLang="zh-CN" sz="2000" kern="0" dirty="0">
              <a:solidFill>
                <a:srgbClr val="205867"/>
              </a:solidFill>
              <a:latin typeface="微软雅黑"/>
              <a:ea typeface="微软雅黑"/>
            </a:endParaRPr>
          </a:p>
          <a:p>
            <a:pPr>
              <a:lnSpc>
                <a:spcPct val="150000"/>
              </a:lnSpc>
            </a:pPr>
            <a:endParaRPr lang="zh-CN" altLang="en-US" sz="2000" kern="0" dirty="0">
              <a:solidFill>
                <a:srgbClr val="C00000"/>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均匀分布随机数的产生</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991847508"/>
              </p:ext>
            </p:extLst>
          </p:nvPr>
        </p:nvGraphicFramePr>
        <p:xfrm>
          <a:off x="2483470" y="3714030"/>
          <a:ext cx="3168650" cy="369888"/>
        </p:xfrm>
        <a:graphic>
          <a:graphicData uri="http://schemas.openxmlformats.org/presentationml/2006/ole">
            <mc:AlternateContent xmlns:mc="http://schemas.openxmlformats.org/markup-compatibility/2006">
              <mc:Choice xmlns:v="urn:schemas-microsoft-com:vml" Requires="v">
                <p:oleObj r:id="rId3" imgW="1879600" imgH="215900" progId="Equation.3">
                  <p:embed/>
                </p:oleObj>
              </mc:Choice>
              <mc:Fallback>
                <p:oleObj r:id="rId3" imgW="1879600" imgH="215900" progId="Equation.3">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470" y="371403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76599469"/>
              </p:ext>
            </p:extLst>
          </p:nvPr>
        </p:nvGraphicFramePr>
        <p:xfrm>
          <a:off x="2411586" y="4485481"/>
          <a:ext cx="3384550" cy="390525"/>
        </p:xfrm>
        <a:graphic>
          <a:graphicData uri="http://schemas.openxmlformats.org/presentationml/2006/ole">
            <mc:AlternateContent xmlns:mc="http://schemas.openxmlformats.org/markup-compatibility/2006">
              <mc:Choice xmlns:v="urn:schemas-microsoft-com:vml" Requires="v">
                <p:oleObj r:id="rId5" imgW="1892300" imgH="215900" progId="Equation.3">
                  <p:embed/>
                </p:oleObj>
              </mc:Choice>
              <mc:Fallback>
                <p:oleObj r:id="rId5" imgW="1892300" imgH="215900" progId="Equation.3">
                  <p:embed/>
                  <p:pic>
                    <p:nvPicPr>
                      <p:cNvPr id="0" name="对象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586" y="4485481"/>
                        <a:ext cx="33845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745848865"/>
              </p:ext>
            </p:extLst>
          </p:nvPr>
        </p:nvGraphicFramePr>
        <p:xfrm>
          <a:off x="5652120" y="1059582"/>
          <a:ext cx="2663825" cy="334963"/>
        </p:xfrm>
        <a:graphic>
          <a:graphicData uri="http://schemas.openxmlformats.org/presentationml/2006/ole">
            <mc:AlternateContent xmlns:mc="http://schemas.openxmlformats.org/markup-compatibility/2006">
              <mc:Choice xmlns:v="urn:schemas-microsoft-com:vml" Requires="v">
                <p:oleObj r:id="rId7" imgW="1511300" imgH="190500" progId="Equation.3">
                  <p:embed/>
                </p:oleObj>
              </mc:Choice>
              <mc:Fallback>
                <p:oleObj r:id="rId7" imgW="1511300" imgH="190500" progId="Equation.3">
                  <p:embed/>
                  <p:pic>
                    <p:nvPicPr>
                      <p:cNvPr id="0" name="对象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2120" y="1059582"/>
                        <a:ext cx="26638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3637226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064898" cy="3785652"/>
          </a:xfrm>
          <a:prstGeom prst="rect">
            <a:avLst/>
          </a:prstGeom>
        </p:spPr>
        <p:txBody>
          <a:bodyPr wrap="square">
            <a:spAutoFit/>
          </a:bodyPr>
          <a:lstStyle/>
          <a:p>
            <a:pPr marL="450850" indent="-450850">
              <a:lnSpc>
                <a:spcPct val="150000"/>
              </a:lnSpc>
              <a:buFont typeface="Wingdings" pitchFamily="2" charset="2"/>
              <a:buChar char="p"/>
            </a:pPr>
            <a:r>
              <a:rPr lang="en-US" altLang="zh-CN" sz="2000" kern="0" dirty="0" err="1">
                <a:solidFill>
                  <a:srgbClr val="C00000"/>
                </a:solidFill>
                <a:latin typeface="微软雅黑"/>
                <a:ea typeface="微软雅黑"/>
              </a:rPr>
              <a:t>Wichman</a:t>
            </a:r>
            <a:r>
              <a:rPr lang="en-US" altLang="zh-CN" sz="2000" kern="0" dirty="0">
                <a:solidFill>
                  <a:srgbClr val="C00000"/>
                </a:solidFill>
                <a:latin typeface="微软雅黑"/>
                <a:ea typeface="微软雅黑"/>
              </a:rPr>
              <a:t>-Hill</a:t>
            </a:r>
            <a:r>
              <a:rPr lang="zh-CN" altLang="en-US" sz="2000" kern="0" dirty="0">
                <a:solidFill>
                  <a:srgbClr val="C00000"/>
                </a:solidFill>
                <a:latin typeface="微软雅黑"/>
                <a:ea typeface="微软雅黑"/>
              </a:rPr>
              <a:t>算法</a:t>
            </a:r>
          </a:p>
          <a:p>
            <a:pPr>
              <a:lnSpc>
                <a:spcPct val="150000"/>
              </a:lnSpc>
            </a:pPr>
            <a:r>
              <a:rPr lang="zh-CN" altLang="en-US" sz="2000" kern="0" dirty="0">
                <a:latin typeface="微软雅黑"/>
                <a:ea typeface="微软雅黑"/>
              </a:rPr>
              <a:t>      利用两个短周期序列进行合理的线性组合，构建的随机数生成器能够产生长周期序列。  </a:t>
            </a:r>
          </a:p>
          <a:p>
            <a:pPr>
              <a:lnSpc>
                <a:spcPct val="150000"/>
              </a:lnSpc>
            </a:pPr>
            <a:r>
              <a:rPr lang="zh-CN" altLang="en-US" sz="2000" kern="0" dirty="0">
                <a:latin typeface="微软雅黑"/>
                <a:ea typeface="微软雅黑"/>
              </a:rPr>
              <a:t>      </a:t>
            </a:r>
            <a:r>
              <a:rPr lang="zh-CN" altLang="en-US" sz="2000" kern="0" dirty="0">
                <a:solidFill>
                  <a:srgbClr val="C00000"/>
                </a:solidFill>
                <a:latin typeface="微软雅黑"/>
                <a:ea typeface="微软雅黑"/>
              </a:rPr>
              <a:t>定理：</a:t>
            </a:r>
            <a:r>
              <a:rPr lang="zh-CN" altLang="en-US" sz="2000" kern="0" dirty="0">
                <a:latin typeface="微软雅黑"/>
                <a:ea typeface="微软雅黑"/>
              </a:rPr>
              <a:t>两个周期分别为</a:t>
            </a:r>
            <a:r>
              <a:rPr lang="en-US" altLang="zh-CN" sz="2000" kern="0" dirty="0">
                <a:latin typeface="微软雅黑"/>
                <a:ea typeface="微软雅黑"/>
              </a:rPr>
              <a:t>N1</a:t>
            </a:r>
            <a:r>
              <a:rPr lang="zh-CN" altLang="en-US" sz="2000" kern="0" dirty="0">
                <a:latin typeface="微软雅黑"/>
                <a:ea typeface="微软雅黑"/>
              </a:rPr>
              <a:t>、</a:t>
            </a:r>
            <a:r>
              <a:rPr lang="en-US" altLang="zh-CN" sz="2000" kern="0" dirty="0">
                <a:latin typeface="微软雅黑"/>
                <a:ea typeface="微软雅黑"/>
              </a:rPr>
              <a:t>N2</a:t>
            </a:r>
            <a:r>
              <a:rPr lang="zh-CN" altLang="en-US" sz="2000" kern="0" dirty="0">
                <a:latin typeface="微软雅黑"/>
                <a:ea typeface="微软雅黑"/>
              </a:rPr>
              <a:t>波形相加，那么得到波形的周期为</a:t>
            </a:r>
          </a:p>
          <a:p>
            <a:pPr>
              <a:lnSpc>
                <a:spcPct val="150000"/>
              </a:lnSpc>
            </a:pPr>
            <a:r>
              <a:rPr lang="zh-CN" altLang="en-US" sz="2000" kern="0" dirty="0">
                <a:latin typeface="微软雅黑"/>
                <a:ea typeface="微软雅黑"/>
              </a:rPr>
              <a:t>                                                式中，</a:t>
            </a:r>
            <a:r>
              <a:rPr lang="en-US" altLang="zh-CN" sz="2000" kern="0" dirty="0">
                <a:latin typeface="微软雅黑"/>
                <a:ea typeface="微软雅黑"/>
              </a:rPr>
              <a:t>N</a:t>
            </a:r>
            <a:r>
              <a:rPr lang="zh-CN" altLang="en-US" sz="2000" kern="0" dirty="0">
                <a:latin typeface="微软雅黑"/>
                <a:ea typeface="微软雅黑"/>
              </a:rPr>
              <a:t>是</a:t>
            </a:r>
            <a:r>
              <a:rPr lang="en-US" altLang="zh-CN" sz="2000" kern="0" dirty="0">
                <a:latin typeface="微软雅黑"/>
                <a:ea typeface="微软雅黑"/>
              </a:rPr>
              <a:t>N1</a:t>
            </a:r>
            <a:r>
              <a:rPr lang="zh-CN" altLang="en-US" sz="2000" kern="0" dirty="0">
                <a:latin typeface="微软雅黑"/>
                <a:ea typeface="微软雅黑"/>
              </a:rPr>
              <a:t>和</a:t>
            </a:r>
            <a:r>
              <a:rPr lang="en-US" altLang="zh-CN" sz="2000" kern="0" dirty="0">
                <a:latin typeface="微软雅黑"/>
                <a:ea typeface="微软雅黑"/>
              </a:rPr>
              <a:t>N2</a:t>
            </a:r>
            <a:r>
              <a:rPr lang="zh-CN" altLang="en-US" sz="2000" kern="0" dirty="0">
                <a:latin typeface="微软雅黑"/>
                <a:ea typeface="微软雅黑"/>
              </a:rPr>
              <a:t>最小公倍数。</a:t>
            </a:r>
            <a:endParaRPr lang="en-US" altLang="zh-CN" sz="2000" kern="0" dirty="0">
              <a:latin typeface="微软雅黑"/>
              <a:ea typeface="微软雅黑"/>
            </a:endParaRPr>
          </a:p>
          <a:p>
            <a:pPr>
              <a:lnSpc>
                <a:spcPct val="150000"/>
              </a:lnSpc>
            </a:pPr>
            <a:r>
              <a:rPr lang="zh-CN" altLang="en-US" sz="2000" kern="0" dirty="0">
                <a:latin typeface="微软雅黑"/>
                <a:ea typeface="微软雅黑"/>
              </a:rPr>
              <a:t>      基于上述原则的</a:t>
            </a:r>
            <a:r>
              <a:rPr lang="en-US" altLang="zh-CN" sz="2000" kern="0" dirty="0" err="1">
                <a:latin typeface="微软雅黑"/>
                <a:ea typeface="微软雅黑"/>
              </a:rPr>
              <a:t>Wichman</a:t>
            </a:r>
            <a:r>
              <a:rPr lang="en-US" altLang="zh-CN" sz="2000" kern="0" dirty="0">
                <a:latin typeface="微软雅黑"/>
                <a:ea typeface="微软雅黑"/>
              </a:rPr>
              <a:t>-Hill</a:t>
            </a:r>
            <a:r>
              <a:rPr lang="zh-CN" altLang="en-US" sz="2000" kern="0" dirty="0">
                <a:latin typeface="微软雅黑"/>
                <a:ea typeface="微软雅黑"/>
              </a:rPr>
              <a:t>算法，按以下步骤合并了三个随机数生成器的输出。 </a:t>
            </a:r>
          </a:p>
          <a:p>
            <a:pPr>
              <a:lnSpc>
                <a:spcPct val="150000"/>
              </a:lnSpc>
            </a:pPr>
            <a:endParaRPr lang="zh-CN" altLang="en-US" sz="2000" kern="0" dirty="0">
              <a:solidFill>
                <a:srgbClr val="C00000"/>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均匀分布随机数的产生</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819675039"/>
              </p:ext>
            </p:extLst>
          </p:nvPr>
        </p:nvGraphicFramePr>
        <p:xfrm>
          <a:off x="2051720" y="2717680"/>
          <a:ext cx="1978103" cy="430134"/>
        </p:xfrm>
        <a:graphic>
          <a:graphicData uri="http://schemas.openxmlformats.org/presentationml/2006/ole">
            <mc:AlternateContent xmlns:mc="http://schemas.openxmlformats.org/markup-compatibility/2006">
              <mc:Choice xmlns:v="urn:schemas-microsoft-com:vml" Requires="v">
                <p:oleObj r:id="rId3" imgW="876300" imgH="190500" progId="Equation.3">
                  <p:embed/>
                </p:oleObj>
              </mc:Choice>
              <mc:Fallback>
                <p:oleObj r:id="rId3" imgW="876300" imgH="190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2717680"/>
                        <a:ext cx="1978103" cy="430134"/>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914395620"/>
              </p:ext>
            </p:extLst>
          </p:nvPr>
        </p:nvGraphicFramePr>
        <p:xfrm>
          <a:off x="3072532" y="3651870"/>
          <a:ext cx="3060700" cy="341313"/>
        </p:xfrm>
        <a:graphic>
          <a:graphicData uri="http://schemas.openxmlformats.org/presentationml/2006/ole">
            <mc:AlternateContent xmlns:mc="http://schemas.openxmlformats.org/markup-compatibility/2006">
              <mc:Choice xmlns:v="urn:schemas-microsoft-com:vml" Requires="v">
                <p:oleObj r:id="rId5" imgW="1701800" imgH="190500" progId="Equation.3">
                  <p:embed/>
                </p:oleObj>
              </mc:Choice>
              <mc:Fallback>
                <p:oleObj r:id="rId5" imgW="1701800" imgH="190500" progId="Equation.3">
                  <p:embed/>
                  <p:pic>
                    <p:nvPicPr>
                      <p:cNvPr id="0" name="对象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2532" y="3651870"/>
                        <a:ext cx="30607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081669509"/>
              </p:ext>
            </p:extLst>
          </p:nvPr>
        </p:nvGraphicFramePr>
        <p:xfrm>
          <a:off x="3072532" y="4083918"/>
          <a:ext cx="2951163" cy="344488"/>
        </p:xfrm>
        <a:graphic>
          <a:graphicData uri="http://schemas.openxmlformats.org/presentationml/2006/ole">
            <mc:AlternateContent xmlns:mc="http://schemas.openxmlformats.org/markup-compatibility/2006">
              <mc:Choice xmlns:v="urn:schemas-microsoft-com:vml" Requires="v">
                <p:oleObj r:id="rId7" imgW="1638300" imgH="190500" progId="Equation.3">
                  <p:embed/>
                </p:oleObj>
              </mc:Choice>
              <mc:Fallback>
                <p:oleObj r:id="rId7" imgW="1638300" imgH="190500" progId="Equation.3">
                  <p:embed/>
                  <p:pic>
                    <p:nvPicPr>
                      <p:cNvPr id="0" name="对象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72532" y="4083918"/>
                        <a:ext cx="2951163"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982356725"/>
              </p:ext>
            </p:extLst>
          </p:nvPr>
        </p:nvGraphicFramePr>
        <p:xfrm>
          <a:off x="3059832" y="4515966"/>
          <a:ext cx="3175000" cy="361950"/>
        </p:xfrm>
        <a:graphic>
          <a:graphicData uri="http://schemas.openxmlformats.org/presentationml/2006/ole">
            <mc:AlternateContent xmlns:mc="http://schemas.openxmlformats.org/markup-compatibility/2006">
              <mc:Choice xmlns:v="urn:schemas-microsoft-com:vml" Requires="v">
                <p:oleObj r:id="rId9" imgW="1663700" imgH="190500" progId="Equation.3">
                  <p:embed/>
                </p:oleObj>
              </mc:Choice>
              <mc:Fallback>
                <p:oleObj r:id="rId9" imgW="1663700" imgH="190500" progId="Equation.3">
                  <p:embed/>
                  <p:pic>
                    <p:nvPicPr>
                      <p:cNvPr id="0" name="对象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59832" y="4515966"/>
                        <a:ext cx="3175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9821678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064898" cy="4308872"/>
          </a:xfrm>
          <a:prstGeom prst="rect">
            <a:avLst/>
          </a:prstGeom>
        </p:spPr>
        <p:txBody>
          <a:bodyPr wrap="square">
            <a:spAutoFit/>
          </a:bodyPr>
          <a:lstStyle/>
          <a:p>
            <a:pPr marL="450850" indent="-450850">
              <a:lnSpc>
                <a:spcPct val="140000"/>
              </a:lnSpc>
              <a:buFont typeface="Wingdings" pitchFamily="2" charset="2"/>
              <a:buChar char="p"/>
            </a:pPr>
            <a:r>
              <a:rPr lang="en-US" altLang="zh-CN" sz="2000" kern="0" dirty="0" err="1">
                <a:solidFill>
                  <a:srgbClr val="C00000"/>
                </a:solidFill>
                <a:latin typeface="微软雅黑"/>
                <a:ea typeface="微软雅黑"/>
              </a:rPr>
              <a:t>Wichman</a:t>
            </a:r>
            <a:r>
              <a:rPr lang="en-US" altLang="zh-CN" sz="2000" kern="0" dirty="0">
                <a:solidFill>
                  <a:srgbClr val="C00000"/>
                </a:solidFill>
                <a:latin typeface="微软雅黑"/>
                <a:ea typeface="微软雅黑"/>
              </a:rPr>
              <a:t>-Hill</a:t>
            </a:r>
            <a:r>
              <a:rPr lang="zh-CN" altLang="en-US" sz="2000" kern="0" dirty="0">
                <a:solidFill>
                  <a:srgbClr val="C00000"/>
                </a:solidFill>
                <a:latin typeface="微软雅黑"/>
                <a:ea typeface="微软雅黑"/>
              </a:rPr>
              <a:t>算法</a:t>
            </a:r>
            <a:endParaRPr lang="en-US" altLang="zh-CN" sz="2000" kern="0" dirty="0">
              <a:solidFill>
                <a:srgbClr val="C00000"/>
              </a:solidFill>
              <a:latin typeface="微软雅黑"/>
              <a:ea typeface="微软雅黑"/>
            </a:endParaRPr>
          </a:p>
          <a:p>
            <a:pPr>
              <a:lnSpc>
                <a:spcPct val="140000"/>
              </a:lnSpc>
            </a:pPr>
            <a:r>
              <a:rPr lang="zh-CN" altLang="en-US" sz="2000" kern="0" dirty="0">
                <a:latin typeface="微软雅黑"/>
                <a:ea typeface="微软雅黑"/>
              </a:rPr>
              <a:t>       然后计算</a:t>
            </a:r>
          </a:p>
          <a:p>
            <a:pPr>
              <a:lnSpc>
                <a:spcPct val="250000"/>
              </a:lnSpc>
            </a:pPr>
            <a:r>
              <a:rPr lang="zh-CN" altLang="en-US" sz="2000" kern="0" dirty="0">
                <a:latin typeface="微软雅黑"/>
                <a:ea typeface="微软雅黑"/>
              </a:rPr>
              <a:t>      算法的到的周期是</a:t>
            </a:r>
          </a:p>
          <a:p>
            <a:pPr lvl="0">
              <a:lnSpc>
                <a:spcPct val="140000"/>
              </a:lnSpc>
            </a:pPr>
            <a:r>
              <a:rPr lang="zh-CN" altLang="en-US" sz="2000" kern="0" dirty="0">
                <a:solidFill>
                  <a:srgbClr val="C00000"/>
                </a:solidFill>
                <a:latin typeface="微软雅黑"/>
                <a:ea typeface="微软雅黑"/>
              </a:rPr>
              <a:t>      可以证明</a:t>
            </a:r>
            <a:r>
              <a:rPr lang="zh-CN" altLang="en-US" sz="2000" kern="0" dirty="0">
                <a:solidFill>
                  <a:srgbClr val="205867"/>
                </a:solidFill>
                <a:latin typeface="微软雅黑"/>
                <a:ea typeface="微软雅黑"/>
              </a:rPr>
              <a:t>，如果处理上述算法的计算机变量字长超过</a:t>
            </a:r>
            <a:r>
              <a:rPr lang="en-US" altLang="zh-CN" sz="2000" kern="0" dirty="0">
                <a:solidFill>
                  <a:srgbClr val="205867"/>
                </a:solidFill>
                <a:latin typeface="微软雅黑"/>
                <a:ea typeface="微软雅黑"/>
              </a:rPr>
              <a:t>24</a:t>
            </a:r>
            <a:r>
              <a:rPr lang="zh-CN" altLang="en-US" sz="2000" kern="0" dirty="0">
                <a:solidFill>
                  <a:srgbClr val="205867"/>
                </a:solidFill>
                <a:latin typeface="微软雅黑"/>
                <a:ea typeface="微软雅黑"/>
              </a:rPr>
              <a:t>位，算法就能正常运行，并且输出一个具有长周期和良好统计特性的随机序列。</a:t>
            </a:r>
            <a:endParaRPr lang="en-US" altLang="zh-CN" sz="2000" kern="0" dirty="0">
              <a:solidFill>
                <a:srgbClr val="205867"/>
              </a:solidFill>
              <a:latin typeface="微软雅黑"/>
              <a:ea typeface="微软雅黑"/>
            </a:endParaRPr>
          </a:p>
          <a:p>
            <a:pPr lvl="0">
              <a:lnSpc>
                <a:spcPct val="140000"/>
              </a:lnSpc>
            </a:pPr>
            <a:r>
              <a:rPr lang="zh-CN" altLang="en-US" sz="2000" kern="0" dirty="0">
                <a:solidFill>
                  <a:srgbClr val="205867"/>
                </a:solidFill>
                <a:latin typeface="微软雅黑"/>
                <a:ea typeface="微软雅黑"/>
              </a:rPr>
              <a:t>      </a:t>
            </a:r>
            <a:endParaRPr lang="en-US" altLang="zh-CN" sz="2000" kern="0" dirty="0">
              <a:solidFill>
                <a:srgbClr val="205867"/>
              </a:solidFill>
              <a:latin typeface="微软雅黑"/>
              <a:ea typeface="微软雅黑"/>
            </a:endParaRPr>
          </a:p>
          <a:p>
            <a:pPr lvl="0">
              <a:lnSpc>
                <a:spcPct val="140000"/>
              </a:lnSpc>
            </a:pPr>
            <a:endParaRPr lang="en-US" altLang="zh-CN" sz="2000" kern="0" dirty="0">
              <a:solidFill>
                <a:srgbClr val="205867"/>
              </a:solidFill>
              <a:latin typeface="微软雅黑"/>
              <a:ea typeface="微软雅黑"/>
            </a:endParaRPr>
          </a:p>
          <a:p>
            <a:pPr lvl="0">
              <a:lnSpc>
                <a:spcPct val="140000"/>
              </a:lnSpc>
            </a:pPr>
            <a:r>
              <a:rPr lang="en-US" altLang="zh-CN" sz="2000" kern="0" dirty="0">
                <a:solidFill>
                  <a:srgbClr val="205867"/>
                </a:solidFill>
                <a:latin typeface="微软雅黑"/>
                <a:ea typeface="微软雅黑"/>
              </a:rPr>
              <a:t>      </a:t>
            </a:r>
            <a:r>
              <a:rPr lang="zh-CN" altLang="en-US" kern="0" dirty="0">
                <a:solidFill>
                  <a:srgbClr val="C00000"/>
                </a:solidFill>
                <a:latin typeface="微软雅黑"/>
                <a:ea typeface="微软雅黑"/>
              </a:rPr>
              <a:t>仿真作业：利用上述两种方法产生随机序列并测试。</a:t>
            </a:r>
            <a:endParaRPr lang="en-US" altLang="zh-CN" kern="0" dirty="0">
              <a:solidFill>
                <a:srgbClr val="C00000"/>
              </a:solidFill>
              <a:latin typeface="微软雅黑"/>
              <a:ea typeface="微软雅黑"/>
            </a:endParaRPr>
          </a:p>
          <a:p>
            <a:pPr lvl="0">
              <a:lnSpc>
                <a:spcPct val="140000"/>
              </a:lnSpc>
            </a:pPr>
            <a:r>
              <a:rPr lang="en-US" altLang="zh-CN" kern="0" dirty="0">
                <a:solidFill>
                  <a:srgbClr val="C00000"/>
                </a:solidFill>
                <a:latin typeface="微软雅黑"/>
                <a:ea typeface="微软雅黑"/>
              </a:rPr>
              <a:t>                       </a:t>
            </a:r>
            <a:r>
              <a:rPr lang="zh-CN" altLang="en-US" kern="0" dirty="0">
                <a:solidFill>
                  <a:srgbClr val="C00000"/>
                </a:solidFill>
                <a:latin typeface="微软雅黑"/>
                <a:ea typeface="微软雅黑"/>
              </a:rPr>
              <a:t>分析</a:t>
            </a:r>
            <a:r>
              <a:rPr lang="en-US" altLang="zh-CN" kern="0" dirty="0" err="1">
                <a:solidFill>
                  <a:srgbClr val="C00000"/>
                </a:solidFill>
                <a:latin typeface="微软雅黑"/>
                <a:ea typeface="微软雅黑"/>
              </a:rPr>
              <a:t>Matlab</a:t>
            </a:r>
            <a:r>
              <a:rPr lang="zh-CN" altLang="en-US" kern="0" dirty="0">
                <a:solidFill>
                  <a:srgbClr val="C00000"/>
                </a:solidFill>
                <a:latin typeface="微软雅黑"/>
                <a:ea typeface="微软雅黑"/>
              </a:rPr>
              <a:t>随机数产生函数构造，并对其性能进行分析。</a:t>
            </a: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均匀分布随机数的产生</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12294167"/>
              </p:ext>
            </p:extLst>
          </p:nvPr>
        </p:nvGraphicFramePr>
        <p:xfrm>
          <a:off x="2483768" y="1157020"/>
          <a:ext cx="3739119" cy="668895"/>
        </p:xfrm>
        <a:graphic>
          <a:graphicData uri="http://schemas.openxmlformats.org/presentationml/2006/ole">
            <mc:AlternateContent xmlns:mc="http://schemas.openxmlformats.org/markup-compatibility/2006">
              <mc:Choice xmlns:v="urn:schemas-microsoft-com:vml" Requires="v">
                <p:oleObj name="公式" r:id="rId3" imgW="2286000" imgH="406400" progId="Equation.3">
                  <p:embed/>
                </p:oleObj>
              </mc:Choice>
              <mc:Fallback>
                <p:oleObj name="公式" r:id="rId3" imgW="2286000" imgH="406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1157020"/>
                        <a:ext cx="3739119" cy="668895"/>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248466869"/>
              </p:ext>
            </p:extLst>
          </p:nvPr>
        </p:nvGraphicFramePr>
        <p:xfrm>
          <a:off x="3275856" y="1970633"/>
          <a:ext cx="3896915" cy="417030"/>
        </p:xfrm>
        <a:graphic>
          <a:graphicData uri="http://schemas.openxmlformats.org/presentationml/2006/ole">
            <mc:AlternateContent xmlns:mc="http://schemas.openxmlformats.org/markup-compatibility/2006">
              <mc:Choice xmlns:v="urn:schemas-microsoft-com:vml" Requires="v">
                <p:oleObj r:id="rId5" imgW="2043813" imgH="215806" progId="Equation.3">
                  <p:embed/>
                </p:oleObj>
              </mc:Choice>
              <mc:Fallback>
                <p:oleObj r:id="rId5" imgW="2043813" imgH="21580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1970633"/>
                        <a:ext cx="3896915" cy="417030"/>
                      </a:xfrm>
                      <a:prstGeom prst="rect">
                        <a:avLst/>
                      </a:prstGeom>
                      <a:noFill/>
                      <a:ln>
                        <a:noFill/>
                      </a:ln>
                    </p:spPr>
                  </p:pic>
                </p:oleObj>
              </mc:Fallback>
            </mc:AlternateContent>
          </a:graphicData>
        </a:graphic>
      </p:graphicFrame>
      <p:sp>
        <p:nvSpPr>
          <p:cNvPr id="10" name="矩形 9"/>
          <p:cNvSpPr/>
          <p:nvPr/>
        </p:nvSpPr>
        <p:spPr>
          <a:xfrm>
            <a:off x="611560" y="3579862"/>
            <a:ext cx="8064896" cy="476541"/>
          </a:xfrm>
          <a:prstGeom prst="rect">
            <a:avLst/>
          </a:prstGeom>
        </p:spPr>
        <p:txBody>
          <a:bodyPr wrap="square">
            <a:spAutoFit/>
          </a:bodyPr>
          <a:lstStyle/>
          <a:p>
            <a:pPr>
              <a:lnSpc>
                <a:spcPct val="140000"/>
              </a:lnSpc>
            </a:pPr>
            <a:r>
              <a:rPr lang="zh-CN" altLang="en-US" sz="2000" kern="0" dirty="0">
                <a:latin typeface="微软雅黑"/>
                <a:ea typeface="微软雅黑"/>
              </a:rPr>
              <a:t>      </a:t>
            </a:r>
          </a:p>
        </p:txBody>
      </p:sp>
      <p:graphicFrame>
        <p:nvGraphicFramePr>
          <p:cNvPr id="11" name="对象 10"/>
          <p:cNvGraphicFramePr>
            <a:graphicFrameLocks noChangeAspect="1"/>
          </p:cNvGraphicFramePr>
          <p:nvPr>
            <p:extLst>
              <p:ext uri="{D42A27DB-BD31-4B8C-83A1-F6EECF244321}">
                <p14:modId xmlns:p14="http://schemas.microsoft.com/office/powerpoint/2010/main" val="1998074089"/>
              </p:ext>
            </p:extLst>
          </p:nvPr>
        </p:nvGraphicFramePr>
        <p:xfrm>
          <a:off x="1259632" y="3387900"/>
          <a:ext cx="3060700" cy="341312"/>
        </p:xfrm>
        <a:graphic>
          <a:graphicData uri="http://schemas.openxmlformats.org/presentationml/2006/ole">
            <mc:AlternateContent xmlns:mc="http://schemas.openxmlformats.org/markup-compatibility/2006">
              <mc:Choice xmlns:v="urn:schemas-microsoft-com:vml" Requires="v">
                <p:oleObj r:id="rId7" imgW="1701800" imgH="190500" progId="Equation.3">
                  <p:embed/>
                </p:oleObj>
              </mc:Choice>
              <mc:Fallback>
                <p:oleObj r:id="rId7" imgW="1701800" imgH="190500" progId="Equation.3">
                  <p:embed/>
                  <p:pic>
                    <p:nvPicPr>
                      <p:cNvPr id="0" name="对象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9632" y="3387900"/>
                        <a:ext cx="30607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537503951"/>
              </p:ext>
            </p:extLst>
          </p:nvPr>
        </p:nvGraphicFramePr>
        <p:xfrm>
          <a:off x="4894341" y="3384724"/>
          <a:ext cx="2951163" cy="344488"/>
        </p:xfrm>
        <a:graphic>
          <a:graphicData uri="http://schemas.openxmlformats.org/presentationml/2006/ole">
            <mc:AlternateContent xmlns:mc="http://schemas.openxmlformats.org/markup-compatibility/2006">
              <mc:Choice xmlns:v="urn:schemas-microsoft-com:vml" Requires="v">
                <p:oleObj r:id="rId9" imgW="1638300" imgH="190500" progId="Equation.3">
                  <p:embed/>
                </p:oleObj>
              </mc:Choice>
              <mc:Fallback>
                <p:oleObj r:id="rId9" imgW="1638300" imgH="190500" progId="Equation.3">
                  <p:embed/>
                  <p:pic>
                    <p:nvPicPr>
                      <p:cNvPr id="0" name="对象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94341" y="3384724"/>
                        <a:ext cx="2951163"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700824170"/>
              </p:ext>
            </p:extLst>
          </p:nvPr>
        </p:nvGraphicFramePr>
        <p:xfrm>
          <a:off x="2843808" y="3772191"/>
          <a:ext cx="3175000" cy="361950"/>
        </p:xfrm>
        <a:graphic>
          <a:graphicData uri="http://schemas.openxmlformats.org/presentationml/2006/ole">
            <mc:AlternateContent xmlns:mc="http://schemas.openxmlformats.org/markup-compatibility/2006">
              <mc:Choice xmlns:v="urn:schemas-microsoft-com:vml" Requires="v">
                <p:oleObj r:id="rId11" imgW="1663700" imgH="190500" progId="Equation.3">
                  <p:embed/>
                </p:oleObj>
              </mc:Choice>
              <mc:Fallback>
                <p:oleObj r:id="rId11" imgW="1663700" imgH="190500" progId="Equation.3">
                  <p:embed/>
                  <p:pic>
                    <p:nvPicPr>
                      <p:cNvPr id="0" name="对象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43808" y="3772191"/>
                        <a:ext cx="3175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20153168"/>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208914" cy="3724096"/>
          </a:xfrm>
          <a:prstGeom prst="rect">
            <a:avLst/>
          </a:prstGeom>
        </p:spPr>
        <p:txBody>
          <a:bodyPr wrap="square">
            <a:spAutoFit/>
          </a:bodyPr>
          <a:lstStyle/>
          <a:p>
            <a:pPr marL="450850" indent="-450850">
              <a:lnSpc>
                <a:spcPct val="140000"/>
              </a:lnSpc>
              <a:buFont typeface="Wingdings" pitchFamily="2" charset="2"/>
              <a:buChar char="p"/>
            </a:pPr>
            <a:r>
              <a:rPr lang="en-US" altLang="zh-CN" sz="2000" kern="0" dirty="0" err="1">
                <a:solidFill>
                  <a:srgbClr val="C00000"/>
                </a:solidFill>
                <a:latin typeface="微软雅黑"/>
                <a:ea typeface="微软雅黑"/>
              </a:rPr>
              <a:t>Marsaglia-Zaman</a:t>
            </a:r>
            <a:r>
              <a:rPr lang="zh-CN" altLang="en-US" sz="2000" kern="0" dirty="0">
                <a:solidFill>
                  <a:srgbClr val="C00000"/>
                </a:solidFill>
                <a:latin typeface="微软雅黑"/>
                <a:ea typeface="微软雅黑"/>
              </a:rPr>
              <a:t>算法</a:t>
            </a:r>
          </a:p>
          <a:p>
            <a:pPr>
              <a:lnSpc>
                <a:spcPct val="150000"/>
              </a:lnSpc>
            </a:pPr>
            <a:r>
              <a:rPr lang="zh-CN" altLang="en-US" sz="2000" kern="0" dirty="0">
                <a:solidFill>
                  <a:srgbClr val="205867"/>
                </a:solidFill>
                <a:latin typeface="微软雅黑"/>
                <a:ea typeface="微软雅黑"/>
              </a:rPr>
              <a:t>      该算法是一个线性迭代算法，它有两种相似的版本，带借位的减法和带进位的加法。下面是一个带借位的减法形式的线性迭代算法</a:t>
            </a:r>
          </a:p>
          <a:p>
            <a:pPr>
              <a:lnSpc>
                <a:spcPct val="200000"/>
              </a:lnSpc>
            </a:pP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205867"/>
                </a:solidFill>
                <a:latin typeface="微软雅黑"/>
                <a:ea typeface="微软雅黑"/>
              </a:rPr>
              <a:t>     为了保证输出的序列周期，最大数</a:t>
            </a:r>
            <a:r>
              <a:rPr lang="en-US" altLang="zh-CN" sz="2000" kern="0" dirty="0">
                <a:solidFill>
                  <a:srgbClr val="205867"/>
                </a:solidFill>
                <a:latin typeface="微软雅黑"/>
                <a:ea typeface="微软雅黑"/>
              </a:rPr>
              <a:t>b</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r</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s</a:t>
            </a:r>
            <a:r>
              <a:rPr lang="zh-CN" altLang="en-US" sz="2000" kern="0" dirty="0">
                <a:solidFill>
                  <a:srgbClr val="205867"/>
                </a:solidFill>
                <a:latin typeface="微软雅黑"/>
                <a:ea typeface="微软雅黑"/>
              </a:rPr>
              <a:t>必须满足：</a:t>
            </a:r>
          </a:p>
          <a:p>
            <a:pPr>
              <a:lnSpc>
                <a:spcPct val="150000"/>
              </a:lnSpc>
            </a:pPr>
            <a:r>
              <a:rPr lang="zh-CN" altLang="en-US" sz="2000" kern="0" dirty="0">
                <a:solidFill>
                  <a:srgbClr val="205867"/>
                </a:solidFill>
                <a:latin typeface="微软雅黑"/>
                <a:ea typeface="微软雅黑"/>
              </a:rPr>
              <a:t>     对于字长为</a:t>
            </a:r>
            <a:r>
              <a:rPr lang="en-US" altLang="zh-CN" sz="2000" kern="0" dirty="0">
                <a:solidFill>
                  <a:srgbClr val="205867"/>
                </a:solidFill>
                <a:latin typeface="微软雅黑"/>
                <a:ea typeface="微软雅黑"/>
              </a:rPr>
              <a:t>32</a:t>
            </a:r>
            <a:r>
              <a:rPr lang="zh-CN" altLang="en-US" sz="2000" kern="0" dirty="0">
                <a:solidFill>
                  <a:srgbClr val="205867"/>
                </a:solidFill>
                <a:latin typeface="微软雅黑"/>
                <a:ea typeface="微软雅黑"/>
              </a:rPr>
              <a:t>位的计算机，</a:t>
            </a:r>
            <a:r>
              <a:rPr lang="en-US" altLang="zh-CN" sz="2000" kern="0" dirty="0">
                <a:solidFill>
                  <a:srgbClr val="205867"/>
                </a:solidFill>
                <a:latin typeface="微软雅黑"/>
                <a:ea typeface="微软雅黑"/>
              </a:rPr>
              <a:t>b=2</a:t>
            </a:r>
            <a:r>
              <a:rPr lang="en-US" altLang="zh-CN" sz="2000" kern="0" baseline="30000" dirty="0">
                <a:solidFill>
                  <a:srgbClr val="205867"/>
                </a:solidFill>
                <a:latin typeface="微软雅黑"/>
                <a:ea typeface="微软雅黑"/>
              </a:rPr>
              <a:t>32</a:t>
            </a:r>
            <a:r>
              <a:rPr lang="en-US" altLang="zh-CN" sz="2000" kern="0" dirty="0">
                <a:solidFill>
                  <a:srgbClr val="205867"/>
                </a:solidFill>
                <a:latin typeface="微软雅黑"/>
                <a:ea typeface="微软雅黑"/>
              </a:rPr>
              <a:t>-5</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r = 43</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s = 22</a:t>
            </a:r>
            <a:r>
              <a:rPr lang="zh-CN" altLang="en-US" sz="2000" kern="0" dirty="0">
                <a:solidFill>
                  <a:srgbClr val="205867"/>
                </a:solidFill>
                <a:latin typeface="微软雅黑"/>
                <a:ea typeface="微软雅黑"/>
              </a:rPr>
              <a:t>，则周期为 </a:t>
            </a:r>
          </a:p>
          <a:p>
            <a:endParaRPr lang="en-US" altLang="zh-CN" sz="2000" kern="0" dirty="0">
              <a:solidFill>
                <a:srgbClr val="205867"/>
              </a:solidFill>
              <a:latin typeface="微软雅黑"/>
              <a:ea typeface="微软雅黑"/>
            </a:endParaRPr>
          </a:p>
          <a:p>
            <a:pPr>
              <a:lnSpc>
                <a:spcPct val="140000"/>
              </a:lnSpc>
            </a:pPr>
            <a:r>
              <a:rPr lang="zh-CN" altLang="en-US" sz="2000" kern="0" dirty="0">
                <a:solidFill>
                  <a:srgbClr val="205867"/>
                </a:solidFill>
                <a:latin typeface="微软雅黑"/>
                <a:ea typeface="微软雅黑"/>
              </a:rPr>
              <a:t>     </a:t>
            </a: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随机数产生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均匀分布随机数的产生</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21008035"/>
              </p:ext>
            </p:extLst>
          </p:nvPr>
        </p:nvGraphicFramePr>
        <p:xfrm>
          <a:off x="971600" y="2326341"/>
          <a:ext cx="3096344" cy="305160"/>
        </p:xfrm>
        <a:graphic>
          <a:graphicData uri="http://schemas.openxmlformats.org/presentationml/2006/ole">
            <mc:AlternateContent xmlns:mc="http://schemas.openxmlformats.org/markup-compatibility/2006">
              <mc:Choice xmlns:v="urn:schemas-microsoft-com:vml" Requires="v">
                <p:oleObj name="公式" r:id="rId3" imgW="2057400" imgH="203040" progId="Equation.3">
                  <p:embed/>
                </p:oleObj>
              </mc:Choice>
              <mc:Fallback>
                <p:oleObj name="公式" r:id="rId3" imgW="2057400" imgH="203040" progId="Equation.3">
                  <p:embed/>
                  <p:pic>
                    <p:nvPicPr>
                      <p:cNvPr id="0" name=""/>
                      <p:cNvPicPr>
                        <a:picLocks noChangeAspect="1" noChangeArrowheads="1"/>
                      </p:cNvPicPr>
                      <p:nvPr/>
                    </p:nvPicPr>
                    <p:blipFill>
                      <a:blip r:embed="rId4"/>
                      <a:srcRect/>
                      <a:stretch>
                        <a:fillRect/>
                      </a:stretch>
                    </p:blipFill>
                    <p:spPr bwMode="auto">
                      <a:xfrm>
                        <a:off x="971600" y="2326341"/>
                        <a:ext cx="3096344" cy="305160"/>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149209179"/>
              </p:ext>
            </p:extLst>
          </p:nvPr>
        </p:nvGraphicFramePr>
        <p:xfrm>
          <a:off x="4283968" y="2205217"/>
          <a:ext cx="2313785" cy="613474"/>
        </p:xfrm>
        <a:graphic>
          <a:graphicData uri="http://schemas.openxmlformats.org/presentationml/2006/ole">
            <mc:AlternateContent xmlns:mc="http://schemas.openxmlformats.org/markup-compatibility/2006">
              <mc:Choice xmlns:v="urn:schemas-microsoft-com:vml" Requires="v">
                <p:oleObj name="公式" r:id="rId5" imgW="1612900" imgH="431800" progId="Equation.3">
                  <p:embed/>
                </p:oleObj>
              </mc:Choice>
              <mc:Fallback>
                <p:oleObj name="公式" r:id="rId5" imgW="1612900" imgH="4318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3968" y="2205217"/>
                        <a:ext cx="2313785" cy="613474"/>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369938970"/>
              </p:ext>
            </p:extLst>
          </p:nvPr>
        </p:nvGraphicFramePr>
        <p:xfrm>
          <a:off x="6876256" y="2175964"/>
          <a:ext cx="1832364" cy="648071"/>
        </p:xfrm>
        <a:graphic>
          <a:graphicData uri="http://schemas.openxmlformats.org/presentationml/2006/ole">
            <mc:AlternateContent xmlns:mc="http://schemas.openxmlformats.org/markup-compatibility/2006">
              <mc:Choice xmlns:v="urn:schemas-microsoft-com:vml" Requires="v">
                <p:oleObj r:id="rId7" imgW="1104900" imgH="393700" progId="Equation.3">
                  <p:embed/>
                </p:oleObj>
              </mc:Choice>
              <mc:Fallback>
                <p:oleObj r:id="rId7" imgW="1104900" imgH="3937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6256" y="2175964"/>
                        <a:ext cx="1832364" cy="648071"/>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097572615"/>
              </p:ext>
            </p:extLst>
          </p:nvPr>
        </p:nvGraphicFramePr>
        <p:xfrm>
          <a:off x="7020272" y="2787774"/>
          <a:ext cx="1358114" cy="323662"/>
        </p:xfrm>
        <a:graphic>
          <a:graphicData uri="http://schemas.openxmlformats.org/presentationml/2006/ole">
            <mc:AlternateContent xmlns:mc="http://schemas.openxmlformats.org/markup-compatibility/2006">
              <mc:Choice xmlns:v="urn:schemas-microsoft-com:vml" Requires="v">
                <p:oleObj r:id="rId9" imgW="799753" imgH="190417" progId="Equation.3">
                  <p:embed/>
                </p:oleObj>
              </mc:Choice>
              <mc:Fallback>
                <p:oleObj r:id="rId9" imgW="799753" imgH="190417"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20272" y="2787774"/>
                        <a:ext cx="1358114" cy="323662"/>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197952903"/>
              </p:ext>
            </p:extLst>
          </p:nvPr>
        </p:nvGraphicFramePr>
        <p:xfrm>
          <a:off x="2658546" y="3795886"/>
          <a:ext cx="2949947" cy="380794"/>
        </p:xfrm>
        <a:graphic>
          <a:graphicData uri="http://schemas.openxmlformats.org/presentationml/2006/ole">
            <mc:AlternateContent xmlns:mc="http://schemas.openxmlformats.org/markup-compatibility/2006">
              <mc:Choice xmlns:v="urn:schemas-microsoft-com:vml" Requires="v">
                <p:oleObj r:id="rId11" imgW="1473200" imgH="190500" progId="Equation.3">
                  <p:embed/>
                </p:oleObj>
              </mc:Choice>
              <mc:Fallback>
                <p:oleObj r:id="rId11" imgW="1473200" imgH="1905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58546" y="3795886"/>
                        <a:ext cx="2949947" cy="38079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20893412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theme/theme1.xml><?xml version="1.0" encoding="utf-8"?>
<a:theme xmlns:a="http://schemas.openxmlformats.org/drawingml/2006/main" name="14_默认设计模板">
  <a:themeElements>
    <a:clrScheme name="12345">
      <a:dk1>
        <a:srgbClr val="205867"/>
      </a:dk1>
      <a:lt1>
        <a:srgbClr val="0093B0"/>
      </a:lt1>
      <a:dk2>
        <a:srgbClr val="F6A514"/>
      </a:dk2>
      <a:lt2>
        <a:srgbClr val="F3F3F3"/>
      </a:lt2>
      <a:accent1>
        <a:srgbClr val="4E4B49"/>
      </a:accent1>
      <a:accent2>
        <a:srgbClr val="FFFFFF"/>
      </a:accent2>
      <a:accent3>
        <a:srgbClr val="205867"/>
      </a:accent3>
      <a:accent4>
        <a:srgbClr val="0093B0"/>
      </a:accent4>
      <a:accent5>
        <a:srgbClr val="F6A514"/>
      </a:accent5>
      <a:accent6>
        <a:srgbClr val="4E4B49"/>
      </a:accent6>
      <a:hlink>
        <a:srgbClr val="F3F3F3"/>
      </a:hlink>
      <a:folHlink>
        <a:srgbClr val="59595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19469</TotalTime>
  <Pages>0</Pages>
  <Words>4423</Words>
  <Characters>0</Characters>
  <Application>Microsoft Office PowerPoint</Application>
  <DocSecurity>0</DocSecurity>
  <PresentationFormat>全屏显示(16:9)</PresentationFormat>
  <Lines>0</Lines>
  <Paragraphs>619</Paragraphs>
  <Slides>55</Slides>
  <Notes>51</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5</vt:i4>
      </vt:variant>
      <vt:variant>
        <vt:lpstr>幻灯片标题</vt:lpstr>
      </vt:variant>
      <vt:variant>
        <vt:i4>55</vt:i4>
      </vt:variant>
    </vt:vector>
  </HeadingPairs>
  <TitlesOfParts>
    <vt:vector size="67" baseType="lpstr">
      <vt:lpstr>Calibri</vt:lpstr>
      <vt:lpstr>微软雅黑</vt:lpstr>
      <vt:lpstr>Arial</vt:lpstr>
      <vt:lpstr>宋体</vt:lpstr>
      <vt:lpstr>Wingdings</vt:lpstr>
      <vt:lpstr>Times New Roman</vt:lpstr>
      <vt:lpstr>14_默认设计模板</vt:lpstr>
      <vt:lpstr>Microsoft 公式 3.0</vt:lpstr>
      <vt:lpstr>公式</vt:lpstr>
      <vt:lpstr>Visio</vt:lpstr>
      <vt:lpstr>Microsoft Office Visio 绘图</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chen shuxin</cp:lastModifiedBy>
  <cp:revision>1750</cp:revision>
  <dcterms:created xsi:type="dcterms:W3CDTF">2013-01-25T01:44:32Z</dcterms:created>
  <dcterms:modified xsi:type="dcterms:W3CDTF">2024-02-21T08:13:49Z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