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53" r:id="rId1"/>
  </p:sldMasterIdLst>
  <p:notesMasterIdLst>
    <p:notesMasterId r:id="rId49"/>
  </p:notesMasterIdLst>
  <p:handoutMasterIdLst>
    <p:handoutMasterId r:id="rId50"/>
  </p:handoutMasterIdLst>
  <p:sldIdLst>
    <p:sldId id="578" r:id="rId2"/>
    <p:sldId id="968" r:id="rId3"/>
    <p:sldId id="1047" r:id="rId4"/>
    <p:sldId id="1053" r:id="rId5"/>
    <p:sldId id="1054" r:id="rId6"/>
    <p:sldId id="1055" r:id="rId7"/>
    <p:sldId id="1058" r:id="rId8"/>
    <p:sldId id="1059" r:id="rId9"/>
    <p:sldId id="1060" r:id="rId10"/>
    <p:sldId id="1056" r:id="rId11"/>
    <p:sldId id="1107" r:id="rId12"/>
    <p:sldId id="1072" r:id="rId13"/>
    <p:sldId id="1070" r:id="rId14"/>
    <p:sldId id="1052" r:id="rId15"/>
    <p:sldId id="1073" r:id="rId16"/>
    <p:sldId id="1105" r:id="rId17"/>
    <p:sldId id="1108" r:id="rId18"/>
    <p:sldId id="1077" r:id="rId19"/>
    <p:sldId id="1103" r:id="rId20"/>
    <p:sldId id="1076" r:id="rId21"/>
    <p:sldId id="1078" r:id="rId22"/>
    <p:sldId id="1079" r:id="rId23"/>
    <p:sldId id="1080" r:id="rId24"/>
    <p:sldId id="1081" r:id="rId25"/>
    <p:sldId id="1082" r:id="rId26"/>
    <p:sldId id="1109" r:id="rId27"/>
    <p:sldId id="1091" r:id="rId28"/>
    <p:sldId id="1092" r:id="rId29"/>
    <p:sldId id="1102" r:id="rId30"/>
    <p:sldId id="1089" r:id="rId31"/>
    <p:sldId id="1090" r:id="rId32"/>
    <p:sldId id="1087" r:id="rId33"/>
    <p:sldId id="1088" r:id="rId34"/>
    <p:sldId id="1106" r:id="rId35"/>
    <p:sldId id="1085" r:id="rId36"/>
    <p:sldId id="1086" r:id="rId37"/>
    <p:sldId id="1084" r:id="rId38"/>
    <p:sldId id="1075" r:id="rId39"/>
    <p:sldId id="1104" r:id="rId40"/>
    <p:sldId id="1110" r:id="rId41"/>
    <p:sldId id="1074" r:id="rId42"/>
    <p:sldId id="1095" r:id="rId43"/>
    <p:sldId id="1096" r:id="rId44"/>
    <p:sldId id="1097" r:id="rId45"/>
    <p:sldId id="1098" r:id="rId46"/>
    <p:sldId id="1099" r:id="rId47"/>
    <p:sldId id="1051" r:id="rId48"/>
  </p:sldIdLst>
  <p:sldSz cx="9144000" cy="5143500" type="screen16x9"/>
  <p:notesSz cx="6858000" cy="9144000"/>
  <p:embeddedFontLst>
    <p:embeddedFont>
      <p:font typeface="微软雅黑" panose="020B0503020204020204" pitchFamily="34" charset="-122"/>
      <p:regular r:id="rId51"/>
      <p:bold r:id="rId52"/>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08142"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81628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22442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6325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040712" algn="l" defTabSz="816285" rtl="0" eaLnBrk="1" latinLnBrk="0" hangingPunct="1">
      <a:defRPr kern="1200">
        <a:solidFill>
          <a:schemeClr val="tx1"/>
        </a:solidFill>
        <a:latin typeface="Arial" pitchFamily="34" charset="0"/>
        <a:ea typeface="宋体" pitchFamily="2" charset="-122"/>
        <a:cs typeface="+mn-cs"/>
      </a:defRPr>
    </a:lvl6pPr>
    <a:lvl7pPr marL="2448855" algn="l" defTabSz="816285" rtl="0" eaLnBrk="1" latinLnBrk="0" hangingPunct="1">
      <a:defRPr kern="1200">
        <a:solidFill>
          <a:schemeClr val="tx1"/>
        </a:solidFill>
        <a:latin typeface="Arial" pitchFamily="34" charset="0"/>
        <a:ea typeface="宋体" pitchFamily="2" charset="-122"/>
        <a:cs typeface="+mn-cs"/>
      </a:defRPr>
    </a:lvl7pPr>
    <a:lvl8pPr marL="2856997" algn="l" defTabSz="816285" rtl="0" eaLnBrk="1" latinLnBrk="0" hangingPunct="1">
      <a:defRPr kern="1200">
        <a:solidFill>
          <a:schemeClr val="tx1"/>
        </a:solidFill>
        <a:latin typeface="Arial" pitchFamily="34" charset="0"/>
        <a:ea typeface="宋体" pitchFamily="2" charset="-122"/>
        <a:cs typeface="+mn-cs"/>
      </a:defRPr>
    </a:lvl8pPr>
    <a:lvl9pPr marL="3265140" algn="l" defTabSz="816285"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guide id="3" orient="horz" pos="16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404"/>
    <a:srgbClr val="781E19"/>
    <a:srgbClr val="FFFFFF"/>
    <a:srgbClr val="C2590A"/>
    <a:srgbClr val="996600"/>
    <a:srgbClr val="FF9966"/>
    <a:srgbClr val="FF6600"/>
    <a:srgbClr val="F8F8F8"/>
    <a:srgbClr val="1C89B0"/>
    <a:srgbClr val="4E4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50" autoAdjust="0"/>
    <p:restoredTop sz="91514" autoAdjust="0"/>
  </p:normalViewPr>
  <p:slideViewPr>
    <p:cSldViewPr snapToObjects="1">
      <p:cViewPr varScale="1">
        <p:scale>
          <a:sx n="88" d="100"/>
          <a:sy n="88" d="100"/>
        </p:scale>
        <p:origin x="656" y="68"/>
      </p:cViewPr>
      <p:guideLst>
        <p:guide orient="horz" pos="2142"/>
        <p:guide pos="2880"/>
        <p:guide orient="horz" pos="1607"/>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10372"/>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2024/2/21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2024/2/21</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1pPr>
    <a:lvl2pPr marL="408142"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2pPr>
    <a:lvl3pPr marL="816285"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3pPr>
    <a:lvl4pPr marL="1224427"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4pPr>
    <a:lvl5pPr marL="1632570" algn="l" rtl="0" eaLnBrk="0" fontAlgn="base" hangingPunct="0">
      <a:spcBef>
        <a:spcPct val="30000"/>
      </a:spcBef>
      <a:spcAft>
        <a:spcPct val="0"/>
      </a:spcAft>
      <a:defRPr sz="1100" kern="1200">
        <a:solidFill>
          <a:schemeClr val="tx1"/>
        </a:solidFill>
        <a:latin typeface="Calibri" pitchFamily="34" charset="0"/>
        <a:ea typeface="宋体" pitchFamily="2" charset="-122"/>
        <a:cs typeface="+mn-cs"/>
      </a:defRPr>
    </a:lvl5pPr>
    <a:lvl6pPr marL="2040712" algn="l" defTabSz="816285" rtl="0" eaLnBrk="1" latinLnBrk="0" hangingPunct="1">
      <a:defRPr sz="1100" kern="1200">
        <a:solidFill>
          <a:schemeClr val="tx1"/>
        </a:solidFill>
        <a:latin typeface="+mn-lt"/>
        <a:ea typeface="+mn-ea"/>
        <a:cs typeface="+mn-cs"/>
      </a:defRPr>
    </a:lvl6pPr>
    <a:lvl7pPr marL="2448855" algn="l" defTabSz="816285" rtl="0" eaLnBrk="1" latinLnBrk="0" hangingPunct="1">
      <a:defRPr sz="1100" kern="1200">
        <a:solidFill>
          <a:schemeClr val="tx1"/>
        </a:solidFill>
        <a:latin typeface="+mn-lt"/>
        <a:ea typeface="+mn-ea"/>
        <a:cs typeface="+mn-cs"/>
      </a:defRPr>
    </a:lvl7pPr>
    <a:lvl8pPr marL="2856997" algn="l" defTabSz="816285" rtl="0" eaLnBrk="1" latinLnBrk="0" hangingPunct="1">
      <a:defRPr sz="1100" kern="1200">
        <a:solidFill>
          <a:schemeClr val="tx1"/>
        </a:solidFill>
        <a:latin typeface="+mn-lt"/>
        <a:ea typeface="+mn-ea"/>
        <a:cs typeface="+mn-cs"/>
      </a:defRPr>
    </a:lvl8pPr>
    <a:lvl9pPr marL="3265140" algn="l" defTabSz="81628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66381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6"/>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ChangeArrowheads="1"/>
          </p:cNvSpPr>
          <p:nvPr userDrawn="1"/>
        </p:nvSpPr>
        <p:spPr bwMode="auto">
          <a:xfrm>
            <a:off x="0" y="4900612"/>
            <a:ext cx="9142412" cy="242888"/>
          </a:xfrm>
          <a:prstGeom prst="rect">
            <a:avLst/>
          </a:prstGeom>
          <a:solidFill>
            <a:schemeClr val="tx1"/>
          </a:solidFill>
          <a:ln>
            <a:noFill/>
          </a:ln>
        </p:spPr>
        <p:txBody>
          <a:bodyPr vert="horz" wrap="square" lIns="81628" tIns="40814" rIns="81628" bIns="40814" numCol="1" anchor="t" anchorCtr="0" compatLnSpc="1">
            <a:prstTxWarp prst="textNoShape">
              <a:avLst/>
            </a:prstTxWarp>
          </a:bodyPr>
          <a:lstStyle/>
          <a:p>
            <a:endParaRPr lang="zh-CN" altLang="en-US" dirty="0">
              <a:solidFill>
                <a:srgbClr val="205867"/>
              </a:solidFill>
            </a:endParaRPr>
          </a:p>
        </p:txBody>
      </p:sp>
      <p:sp>
        <p:nvSpPr>
          <p:cNvPr id="4" name="TextBox 3"/>
          <p:cNvSpPr txBox="1"/>
          <p:nvPr userDrawn="1"/>
        </p:nvSpPr>
        <p:spPr>
          <a:xfrm>
            <a:off x="8441613" y="4920352"/>
            <a:ext cx="543159" cy="236313"/>
          </a:xfrm>
          <a:prstGeom prst="rect">
            <a:avLst/>
          </a:prstGeom>
          <a:noFill/>
        </p:spPr>
        <p:txBody>
          <a:bodyPr wrap="none" lIns="81628" tIns="40814" rIns="81628" bIns="40814" rtlCol="0">
            <a:spAutoFit/>
          </a:bodyPr>
          <a:lstStyle/>
          <a:p>
            <a:pPr algn="ctr"/>
            <a:r>
              <a:rPr lang="en-US" altLang="zh-CN" sz="1000" dirty="0">
                <a:solidFill>
                  <a:srgbClr val="FFFFFF"/>
                </a:solidFill>
                <a:latin typeface="微软雅黑"/>
                <a:ea typeface="微软雅黑"/>
              </a:rPr>
              <a:t>46-</a:t>
            </a:r>
            <a:fld id="{3C3E758C-B9DA-4696-9B9F-3B46BA93991C}" type="slidenum">
              <a:rPr lang="zh-CN" altLang="en-US" sz="1000" smtClean="0">
                <a:solidFill>
                  <a:srgbClr val="FFFFFF"/>
                </a:solidFill>
                <a:latin typeface="微软雅黑"/>
                <a:ea typeface="微软雅黑"/>
              </a:rPr>
              <a:pPr algn="ctr"/>
              <a:t>‹#›</a:t>
            </a:fld>
            <a:endParaRPr lang="zh-CN" altLang="en-US" sz="1000" dirty="0">
              <a:solidFill>
                <a:srgbClr val="FFFFFF"/>
              </a:solidFill>
              <a:latin typeface="微软雅黑"/>
              <a:ea typeface="微软雅黑"/>
            </a:endParaRPr>
          </a:p>
        </p:txBody>
      </p:sp>
      <p:cxnSp>
        <p:nvCxnSpPr>
          <p:cNvPr id="12" name="直接连接符 11"/>
          <p:cNvCxnSpPr/>
          <p:nvPr userDrawn="1"/>
        </p:nvCxnSpPr>
        <p:spPr bwMode="auto">
          <a:xfrm>
            <a:off x="8330621" y="4934192"/>
            <a:ext cx="0" cy="162018"/>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userDrawn="1"/>
        </p:nvSpPr>
        <p:spPr>
          <a:xfrm>
            <a:off x="8676456" y="-40827"/>
            <a:ext cx="496671" cy="236313"/>
          </a:xfrm>
          <a:prstGeom prst="rect">
            <a:avLst/>
          </a:prstGeom>
          <a:noFill/>
        </p:spPr>
        <p:txBody>
          <a:bodyPr wrap="none" lIns="81628" tIns="40814" rIns="81628" bIns="40814" rtlCol="0">
            <a:spAutoFit/>
          </a:bodyPr>
          <a:lstStyle/>
          <a:p>
            <a:pPr algn="ctr"/>
            <a:fld id="{AE6E428C-DA89-41D9-BF2C-4A7AA690938B}" type="datetime10">
              <a:rPr lang="en-US" altLang="zh-CN" sz="1000" smtClean="0">
                <a:solidFill>
                  <a:srgbClr val="FFFFFF"/>
                </a:solidFill>
                <a:latin typeface="微软雅黑"/>
                <a:ea typeface="微软雅黑"/>
              </a:rPr>
              <a:t>16:13</a:t>
            </a:fld>
            <a:endParaRPr lang="zh-CN" altLang="en-US" sz="1000" dirty="0">
              <a:solidFill>
                <a:srgbClr val="FFFFFF"/>
              </a:solidFill>
              <a:latin typeface="微软雅黑"/>
              <a:ea typeface="微软雅黑"/>
            </a:endParaRPr>
          </a:p>
        </p:txBody>
      </p:sp>
      <p:sp>
        <p:nvSpPr>
          <p:cNvPr id="9" name="Rectangle 4"/>
          <p:cNvSpPr txBox="1">
            <a:spLocks noChangeArrowheads="1"/>
          </p:cNvSpPr>
          <p:nvPr userDrawn="1"/>
        </p:nvSpPr>
        <p:spPr bwMode="auto">
          <a:xfrm>
            <a:off x="1" y="4890600"/>
            <a:ext cx="971599" cy="249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fld id="{F7C8A7E3-58FD-4CCB-A779-182CE90D9466}" type="datetime1">
              <a:rPr lang="zh-CN" altLang="en-US" sz="1000" b="0" smtClean="0">
                <a:solidFill>
                  <a:schemeClr val="bg2"/>
                </a:solidFill>
                <a:latin typeface="+mn-ea"/>
                <a:ea typeface="+mn-ea"/>
              </a:rPr>
              <a:t>2024/2/21</a:t>
            </a:fld>
            <a:endParaRPr lang="zh-CN" altLang="en-US" sz="1000" b="0" dirty="0">
              <a:solidFill>
                <a:schemeClr val="bg2"/>
              </a:solidFill>
              <a:latin typeface="+mn-ea"/>
              <a:ea typeface="+mn-ea"/>
            </a:endParaRPr>
          </a:p>
        </p:txBody>
      </p:sp>
      <p:sp>
        <p:nvSpPr>
          <p:cNvPr id="5" name="文本框 4">
            <a:extLst>
              <a:ext uri="{FF2B5EF4-FFF2-40B4-BE49-F238E27FC236}">
                <a16:creationId xmlns:a16="http://schemas.microsoft.com/office/drawing/2014/main" id="{C9649BC1-C506-C3D0-3E9A-578066468324}"/>
              </a:ext>
            </a:extLst>
          </p:cNvPr>
          <p:cNvSpPr txBox="1"/>
          <p:nvPr userDrawn="1"/>
        </p:nvSpPr>
        <p:spPr>
          <a:xfrm>
            <a:off x="3635896" y="4907703"/>
            <a:ext cx="1559341" cy="246221"/>
          </a:xfrm>
          <a:prstGeom prst="rect">
            <a:avLst/>
          </a:prstGeom>
          <a:noFill/>
        </p:spPr>
        <p:txBody>
          <a:bodyPr wrap="square">
            <a:spAutoFit/>
          </a:bodyPr>
          <a:lstStyle/>
          <a:p>
            <a:pPr algn="ctr"/>
            <a:r>
              <a:rPr lang="zh-CN" altLang="en-US" sz="1000" dirty="0">
                <a:solidFill>
                  <a:srgbClr val="FFFFFF"/>
                </a:solidFill>
                <a:latin typeface="+mn-ea"/>
                <a:ea typeface="+mn-ea"/>
              </a:rPr>
              <a:t>课程数理基础</a:t>
            </a:r>
          </a:p>
        </p:txBody>
      </p:sp>
    </p:spTree>
    <p:extLst>
      <p:ext uri="{BB962C8B-B14F-4D97-AF65-F5344CB8AC3E}">
        <p14:creationId xmlns:p14="http://schemas.microsoft.com/office/powerpoint/2010/main" val="4072305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102" y="442913"/>
            <a:ext cx="788179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631102" y="1200151"/>
            <a:ext cx="7881797" cy="3207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4105723237"/>
      </p:ext>
    </p:extLst>
  </p:cSld>
  <p:clrMap bg1="lt1" tx1="dk1" bg2="lt2" tx2="dk2" accent1="accent1" accent2="accent2" accent3="accent3" accent4="accent4" accent5="accent5" accent6="accent6" hlink="hlink" folHlink="folHlink"/>
  <p:sldLayoutIdLst>
    <p:sldLayoutId id="2147483855" r:id="rId1"/>
    <p:sldLayoutId id="2147483866" r:id="rId2"/>
  </p:sldLayoutIdLst>
  <p:hf sldNum="0" hdr="0" ftr="0"/>
  <p:txStyles>
    <p:titleStyle>
      <a:lvl1pPr algn="l" rtl="0" fontAlgn="base">
        <a:spcBef>
          <a:spcPct val="0"/>
        </a:spcBef>
        <a:spcAft>
          <a:spcPct val="0"/>
        </a:spcAft>
        <a:defRPr sz="2100">
          <a:solidFill>
            <a:schemeClr val="bg1"/>
          </a:solidFill>
          <a:latin typeface="+mj-lt"/>
          <a:ea typeface="+mj-ea"/>
          <a:cs typeface="+mj-cs"/>
        </a:defRPr>
      </a:lvl1pPr>
      <a:lvl2pPr algn="l" rtl="0" fontAlgn="base">
        <a:spcBef>
          <a:spcPct val="0"/>
        </a:spcBef>
        <a:spcAft>
          <a:spcPct val="0"/>
        </a:spcAft>
        <a:defRPr sz="2100">
          <a:solidFill>
            <a:schemeClr val="tx2"/>
          </a:solidFill>
          <a:latin typeface="Arial" pitchFamily="34" charset="0"/>
          <a:ea typeface="微软雅黑" pitchFamily="34" charset="-122"/>
        </a:defRPr>
      </a:lvl2pPr>
      <a:lvl3pPr algn="l" rtl="0" fontAlgn="base">
        <a:spcBef>
          <a:spcPct val="0"/>
        </a:spcBef>
        <a:spcAft>
          <a:spcPct val="0"/>
        </a:spcAft>
        <a:defRPr sz="2100">
          <a:solidFill>
            <a:schemeClr val="tx2"/>
          </a:solidFill>
          <a:latin typeface="Arial" pitchFamily="34" charset="0"/>
          <a:ea typeface="微软雅黑" pitchFamily="34" charset="-122"/>
        </a:defRPr>
      </a:lvl3pPr>
      <a:lvl4pPr algn="l" rtl="0" fontAlgn="base">
        <a:spcBef>
          <a:spcPct val="0"/>
        </a:spcBef>
        <a:spcAft>
          <a:spcPct val="0"/>
        </a:spcAft>
        <a:defRPr sz="2100">
          <a:solidFill>
            <a:schemeClr val="tx2"/>
          </a:solidFill>
          <a:latin typeface="Arial" pitchFamily="34" charset="0"/>
          <a:ea typeface="微软雅黑" pitchFamily="34" charset="-122"/>
        </a:defRPr>
      </a:lvl4pPr>
      <a:lvl5pPr algn="l" rtl="0" fontAlgn="base">
        <a:spcBef>
          <a:spcPct val="0"/>
        </a:spcBef>
        <a:spcAft>
          <a:spcPct val="0"/>
        </a:spcAft>
        <a:defRPr sz="2100">
          <a:solidFill>
            <a:schemeClr val="tx2"/>
          </a:solidFill>
          <a:latin typeface="Arial" pitchFamily="34" charset="0"/>
          <a:ea typeface="微软雅黑" pitchFamily="34" charset="-122"/>
        </a:defRPr>
      </a:lvl5pPr>
      <a:lvl6pPr marL="408142" algn="l" rtl="0" fontAlgn="base">
        <a:spcBef>
          <a:spcPct val="0"/>
        </a:spcBef>
        <a:spcAft>
          <a:spcPct val="0"/>
        </a:spcAft>
        <a:defRPr sz="2100">
          <a:solidFill>
            <a:schemeClr val="tx2"/>
          </a:solidFill>
          <a:latin typeface="Arial" pitchFamily="34" charset="0"/>
          <a:ea typeface="微软雅黑" pitchFamily="34" charset="-122"/>
        </a:defRPr>
      </a:lvl6pPr>
      <a:lvl7pPr marL="816285" algn="l" rtl="0" fontAlgn="base">
        <a:spcBef>
          <a:spcPct val="0"/>
        </a:spcBef>
        <a:spcAft>
          <a:spcPct val="0"/>
        </a:spcAft>
        <a:defRPr sz="2100">
          <a:solidFill>
            <a:schemeClr val="tx2"/>
          </a:solidFill>
          <a:latin typeface="Arial" pitchFamily="34" charset="0"/>
          <a:ea typeface="微软雅黑" pitchFamily="34" charset="-122"/>
        </a:defRPr>
      </a:lvl7pPr>
      <a:lvl8pPr marL="1224427" algn="l" rtl="0" fontAlgn="base">
        <a:spcBef>
          <a:spcPct val="0"/>
        </a:spcBef>
        <a:spcAft>
          <a:spcPct val="0"/>
        </a:spcAft>
        <a:defRPr sz="2100">
          <a:solidFill>
            <a:schemeClr val="tx2"/>
          </a:solidFill>
          <a:latin typeface="Arial" pitchFamily="34" charset="0"/>
          <a:ea typeface="微软雅黑" pitchFamily="34" charset="-122"/>
        </a:defRPr>
      </a:lvl8pPr>
      <a:lvl9pPr marL="1632570" algn="l" rtl="0" fontAlgn="base">
        <a:spcBef>
          <a:spcPct val="0"/>
        </a:spcBef>
        <a:spcAft>
          <a:spcPct val="0"/>
        </a:spcAft>
        <a:defRPr sz="2100">
          <a:solidFill>
            <a:schemeClr val="tx2"/>
          </a:solidFill>
          <a:latin typeface="Arial" pitchFamily="34" charset="0"/>
          <a:ea typeface="微软雅黑" pitchFamily="34" charset="-122"/>
        </a:defRPr>
      </a:lvl9pPr>
    </p:titleStyle>
    <p:bodyStyle>
      <a:lvl1pPr marL="306107" indent="-306107" algn="l" rtl="0" fontAlgn="base">
        <a:spcBef>
          <a:spcPct val="20000"/>
        </a:spcBef>
        <a:spcAft>
          <a:spcPct val="0"/>
        </a:spcAft>
        <a:buChar char="•"/>
        <a:defRPr sz="1800">
          <a:solidFill>
            <a:schemeClr val="accent6"/>
          </a:solidFill>
          <a:latin typeface="+mn-lt"/>
          <a:ea typeface="+mn-ea"/>
          <a:cs typeface="+mn-cs"/>
        </a:defRPr>
      </a:lvl1pPr>
      <a:lvl2pPr marL="663231" indent="-255089" algn="l" rtl="0" eaLnBrk="0" fontAlgn="base" hangingPunct="0">
        <a:spcBef>
          <a:spcPct val="20000"/>
        </a:spcBef>
        <a:spcAft>
          <a:spcPct val="0"/>
        </a:spcAft>
        <a:buChar char="–"/>
        <a:defRPr sz="1800">
          <a:solidFill>
            <a:schemeClr val="accent6"/>
          </a:solidFill>
          <a:latin typeface="+mn-lt"/>
          <a:ea typeface="仿宋_GB2312" pitchFamily="49" charset="-122"/>
        </a:defRPr>
      </a:lvl2pPr>
      <a:lvl3pPr marL="1020356" indent="-204071" algn="l" rtl="0" eaLnBrk="0" fontAlgn="base" hangingPunct="0">
        <a:spcBef>
          <a:spcPct val="20000"/>
        </a:spcBef>
        <a:spcAft>
          <a:spcPct val="0"/>
        </a:spcAft>
        <a:buChar char="•"/>
        <a:defRPr sz="2100">
          <a:solidFill>
            <a:schemeClr val="tx1"/>
          </a:solidFill>
          <a:latin typeface="+mn-lt"/>
          <a:ea typeface="宋体" pitchFamily="2" charset="-122"/>
        </a:defRPr>
      </a:lvl3pPr>
      <a:lvl4pPr marL="1428499" indent="-204071" algn="l" rtl="0" eaLnBrk="0" fontAlgn="base" hangingPunct="0">
        <a:spcBef>
          <a:spcPct val="20000"/>
        </a:spcBef>
        <a:spcAft>
          <a:spcPct val="0"/>
        </a:spcAft>
        <a:buChar char="–"/>
        <a:defRPr sz="1800">
          <a:solidFill>
            <a:schemeClr val="tx1"/>
          </a:solidFill>
          <a:latin typeface="+mn-lt"/>
          <a:ea typeface="宋体" pitchFamily="2" charset="-122"/>
        </a:defRPr>
      </a:lvl4pPr>
      <a:lvl5pPr marL="1836641" indent="-204071" algn="l" rtl="0" eaLnBrk="0" fontAlgn="base" hangingPunct="0">
        <a:spcBef>
          <a:spcPct val="20000"/>
        </a:spcBef>
        <a:spcAft>
          <a:spcPct val="0"/>
        </a:spcAft>
        <a:buChar char="»"/>
        <a:defRPr sz="1800">
          <a:solidFill>
            <a:schemeClr val="tx1"/>
          </a:solidFill>
          <a:latin typeface="+mn-lt"/>
          <a:ea typeface="宋体" pitchFamily="2" charset="-122"/>
        </a:defRPr>
      </a:lvl5pPr>
      <a:lvl6pPr marL="2244783" indent="-204071" algn="l" rtl="0" eaLnBrk="0" fontAlgn="base" hangingPunct="0">
        <a:spcBef>
          <a:spcPct val="20000"/>
        </a:spcBef>
        <a:spcAft>
          <a:spcPct val="0"/>
        </a:spcAft>
        <a:buChar char="»"/>
        <a:defRPr sz="1800">
          <a:solidFill>
            <a:schemeClr val="tx1"/>
          </a:solidFill>
          <a:latin typeface="+mn-lt"/>
          <a:ea typeface="宋体" pitchFamily="2" charset="-122"/>
        </a:defRPr>
      </a:lvl6pPr>
      <a:lvl7pPr marL="2652926" indent="-204071" algn="l" rtl="0" eaLnBrk="0" fontAlgn="base" hangingPunct="0">
        <a:spcBef>
          <a:spcPct val="20000"/>
        </a:spcBef>
        <a:spcAft>
          <a:spcPct val="0"/>
        </a:spcAft>
        <a:buChar char="»"/>
        <a:defRPr sz="1800">
          <a:solidFill>
            <a:schemeClr val="tx1"/>
          </a:solidFill>
          <a:latin typeface="+mn-lt"/>
          <a:ea typeface="宋体" pitchFamily="2" charset="-122"/>
        </a:defRPr>
      </a:lvl7pPr>
      <a:lvl8pPr marL="3061068" indent="-204071" algn="l" rtl="0" eaLnBrk="0" fontAlgn="base" hangingPunct="0">
        <a:spcBef>
          <a:spcPct val="20000"/>
        </a:spcBef>
        <a:spcAft>
          <a:spcPct val="0"/>
        </a:spcAft>
        <a:buChar char="»"/>
        <a:defRPr sz="1800">
          <a:solidFill>
            <a:schemeClr val="tx1"/>
          </a:solidFill>
          <a:latin typeface="+mn-lt"/>
          <a:ea typeface="宋体" pitchFamily="2" charset="-122"/>
        </a:defRPr>
      </a:lvl8pPr>
      <a:lvl9pPr marL="3469211" indent="-204071" algn="l" rtl="0" eaLnBrk="0" fontAlgn="base" hangingPunct="0">
        <a:spcBef>
          <a:spcPct val="20000"/>
        </a:spcBef>
        <a:spcAft>
          <a:spcPct val="0"/>
        </a:spcAft>
        <a:buChar char="»"/>
        <a:defRPr sz="1800">
          <a:solidFill>
            <a:schemeClr val="tx1"/>
          </a:solidFill>
          <a:latin typeface="+mn-lt"/>
          <a:ea typeface="宋体" pitchFamily="2" charset="-122"/>
        </a:defRPr>
      </a:lvl9pPr>
    </p:bodyStyle>
    <p:otherStyle>
      <a:defPPr>
        <a:defRPr lang="zh-CN"/>
      </a:defPPr>
      <a:lvl1pPr marL="0" algn="l" defTabSz="816285" rtl="0" eaLnBrk="1" latinLnBrk="0" hangingPunct="1">
        <a:defRPr sz="1600" kern="1200">
          <a:solidFill>
            <a:schemeClr val="tx1"/>
          </a:solidFill>
          <a:latin typeface="+mn-lt"/>
          <a:ea typeface="+mn-ea"/>
          <a:cs typeface="+mn-cs"/>
        </a:defRPr>
      </a:lvl1pPr>
      <a:lvl2pPr marL="408142" algn="l" defTabSz="816285" rtl="0" eaLnBrk="1" latinLnBrk="0" hangingPunct="1">
        <a:defRPr sz="1600" kern="1200">
          <a:solidFill>
            <a:schemeClr val="tx1"/>
          </a:solidFill>
          <a:latin typeface="+mn-lt"/>
          <a:ea typeface="+mn-ea"/>
          <a:cs typeface="+mn-cs"/>
        </a:defRPr>
      </a:lvl2pPr>
      <a:lvl3pPr marL="816285" algn="l" defTabSz="816285" rtl="0" eaLnBrk="1" latinLnBrk="0" hangingPunct="1">
        <a:defRPr sz="1600" kern="1200">
          <a:solidFill>
            <a:schemeClr val="tx1"/>
          </a:solidFill>
          <a:latin typeface="+mn-lt"/>
          <a:ea typeface="+mn-ea"/>
          <a:cs typeface="+mn-cs"/>
        </a:defRPr>
      </a:lvl3pPr>
      <a:lvl4pPr marL="1224427" algn="l" defTabSz="816285" rtl="0" eaLnBrk="1" latinLnBrk="0" hangingPunct="1">
        <a:defRPr sz="1600" kern="1200">
          <a:solidFill>
            <a:schemeClr val="tx1"/>
          </a:solidFill>
          <a:latin typeface="+mn-lt"/>
          <a:ea typeface="+mn-ea"/>
          <a:cs typeface="+mn-cs"/>
        </a:defRPr>
      </a:lvl4pPr>
      <a:lvl5pPr marL="1632570" algn="l" defTabSz="816285" rtl="0" eaLnBrk="1" latinLnBrk="0" hangingPunct="1">
        <a:defRPr sz="1600" kern="1200">
          <a:solidFill>
            <a:schemeClr val="tx1"/>
          </a:solidFill>
          <a:latin typeface="+mn-lt"/>
          <a:ea typeface="+mn-ea"/>
          <a:cs typeface="+mn-cs"/>
        </a:defRPr>
      </a:lvl5pPr>
      <a:lvl6pPr marL="2040712" algn="l" defTabSz="816285" rtl="0" eaLnBrk="1" latinLnBrk="0" hangingPunct="1">
        <a:defRPr sz="1600" kern="1200">
          <a:solidFill>
            <a:schemeClr val="tx1"/>
          </a:solidFill>
          <a:latin typeface="+mn-lt"/>
          <a:ea typeface="+mn-ea"/>
          <a:cs typeface="+mn-cs"/>
        </a:defRPr>
      </a:lvl6pPr>
      <a:lvl7pPr marL="2448855" algn="l" defTabSz="816285" rtl="0" eaLnBrk="1" latinLnBrk="0" hangingPunct="1">
        <a:defRPr sz="1600" kern="1200">
          <a:solidFill>
            <a:schemeClr val="tx1"/>
          </a:solidFill>
          <a:latin typeface="+mn-lt"/>
          <a:ea typeface="+mn-ea"/>
          <a:cs typeface="+mn-cs"/>
        </a:defRPr>
      </a:lvl7pPr>
      <a:lvl8pPr marL="2856997" algn="l" defTabSz="816285" rtl="0" eaLnBrk="1" latinLnBrk="0" hangingPunct="1">
        <a:defRPr sz="1600" kern="1200">
          <a:solidFill>
            <a:schemeClr val="tx1"/>
          </a:solidFill>
          <a:latin typeface="+mn-lt"/>
          <a:ea typeface="+mn-ea"/>
          <a:cs typeface="+mn-cs"/>
        </a:defRPr>
      </a:lvl8pPr>
      <a:lvl9pPr marL="3265140" algn="l" defTabSz="81628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oleObject" Target="../embeddings/oleObject34.bin"/><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32.e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9.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31.wmf"/><Relationship Id="rId4" Type="http://schemas.openxmlformats.org/officeDocument/2006/relationships/image" Target="../media/image28.wmf"/><Relationship Id="rId9" Type="http://schemas.openxmlformats.org/officeDocument/2006/relationships/oleObject" Target="../embeddings/oleObject32.bin"/><Relationship Id="rId14" Type="http://schemas.openxmlformats.org/officeDocument/2006/relationships/image" Target="../media/image33.wmf"/></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4.wmf"/></Relationships>
</file>

<file path=ppt/slides/_rels/slide13.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6.wmf"/><Relationship Id="rId5" Type="http://schemas.openxmlformats.org/officeDocument/2006/relationships/oleObject" Target="../embeddings/oleObject37.bin"/><Relationship Id="rId4" Type="http://schemas.openxmlformats.org/officeDocument/2006/relationships/image" Target="../media/image35.wmf"/></Relationships>
</file>

<file path=ppt/slides/_rels/slide14.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44.bin"/><Relationship Id="rId3" Type="http://schemas.openxmlformats.org/officeDocument/2006/relationships/oleObject" Target="../embeddings/oleObject39.bin"/><Relationship Id="rId7" Type="http://schemas.openxmlformats.org/officeDocument/2006/relationships/oleObject" Target="../embeddings/oleObject41.bin"/><Relationship Id="rId12" Type="http://schemas.openxmlformats.org/officeDocument/2006/relationships/image" Target="../media/image41.wmf"/><Relationship Id="rId2" Type="http://schemas.openxmlformats.org/officeDocument/2006/relationships/notesSlide" Target="../notesSlides/notesSlide12.xml"/><Relationship Id="rId16" Type="http://schemas.openxmlformats.org/officeDocument/2006/relationships/image" Target="../media/image37.wmf"/><Relationship Id="rId1" Type="http://schemas.openxmlformats.org/officeDocument/2006/relationships/slideLayout" Target="../slideLayouts/slideLayout1.xml"/><Relationship Id="rId6" Type="http://schemas.openxmlformats.org/officeDocument/2006/relationships/image" Target="../media/image38.wmf"/><Relationship Id="rId11" Type="http://schemas.openxmlformats.org/officeDocument/2006/relationships/oleObject" Target="../embeddings/oleObject43.bin"/><Relationship Id="rId5" Type="http://schemas.openxmlformats.org/officeDocument/2006/relationships/oleObject" Target="../embeddings/oleObject40.bin"/><Relationship Id="rId15" Type="http://schemas.openxmlformats.org/officeDocument/2006/relationships/oleObject" Target="../embeddings/oleObject45.bin"/><Relationship Id="rId10" Type="http://schemas.openxmlformats.org/officeDocument/2006/relationships/image" Target="../media/image40.wmf"/><Relationship Id="rId4" Type="http://schemas.openxmlformats.org/officeDocument/2006/relationships/image" Target="../media/image36.wmf"/><Relationship Id="rId9" Type="http://schemas.openxmlformats.org/officeDocument/2006/relationships/oleObject" Target="../embeddings/oleObject42.bin"/><Relationship Id="rId14" Type="http://schemas.openxmlformats.org/officeDocument/2006/relationships/image" Target="../media/image34.wmf"/></Relationships>
</file>

<file path=ppt/slides/_rels/slide15.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wmf"/><Relationship Id="rId5" Type="http://schemas.openxmlformats.org/officeDocument/2006/relationships/oleObject" Target="../embeddings/oleObject47.bin"/><Relationship Id="rId4" Type="http://schemas.openxmlformats.org/officeDocument/2006/relationships/image" Target="../media/image32.emf"/></Relationships>
</file>

<file path=ppt/slides/_rels/slide16.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54.bin"/><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43.wmf"/><Relationship Id="rId2" Type="http://schemas.openxmlformats.org/officeDocument/2006/relationships/notesSlide" Target="../notesSlides/notesSlide14.xml"/><Relationship Id="rId16" Type="http://schemas.openxmlformats.org/officeDocument/2006/relationships/image" Target="../media/image45.emf"/><Relationship Id="rId1" Type="http://schemas.openxmlformats.org/officeDocument/2006/relationships/slideLayout" Target="../slideLayouts/slideLayout1.xml"/><Relationship Id="rId6" Type="http://schemas.openxmlformats.org/officeDocument/2006/relationships/image" Target="../media/image31.wmf"/><Relationship Id="rId11" Type="http://schemas.openxmlformats.org/officeDocument/2006/relationships/oleObject" Target="../embeddings/oleObject53.bin"/><Relationship Id="rId5" Type="http://schemas.openxmlformats.org/officeDocument/2006/relationships/oleObject" Target="../embeddings/oleObject50.bin"/><Relationship Id="rId15" Type="http://schemas.openxmlformats.org/officeDocument/2006/relationships/oleObject" Target="../embeddings/oleObject55.bin"/><Relationship Id="rId10" Type="http://schemas.openxmlformats.org/officeDocument/2006/relationships/image" Target="../media/image42.wmf"/><Relationship Id="rId4" Type="http://schemas.openxmlformats.org/officeDocument/2006/relationships/image" Target="../media/image32.emf"/><Relationship Id="rId9" Type="http://schemas.openxmlformats.org/officeDocument/2006/relationships/oleObject" Target="../embeddings/oleObject52.bin"/><Relationship Id="rId14" Type="http://schemas.openxmlformats.org/officeDocument/2006/relationships/image" Target="../media/image44.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oleObject" Target="../embeddings/oleObject56.bin"/><Relationship Id="rId7" Type="http://schemas.openxmlformats.org/officeDocument/2006/relationships/image" Target="../media/image47.wmf"/><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oleObject" Target="../embeddings/oleObject58.bin"/><Relationship Id="rId5" Type="http://schemas.openxmlformats.org/officeDocument/2006/relationships/oleObject" Target="../embeddings/oleObject57.bin"/><Relationship Id="rId10" Type="http://schemas.openxmlformats.org/officeDocument/2006/relationships/image" Target="../media/image49.png"/><Relationship Id="rId4" Type="http://schemas.openxmlformats.org/officeDocument/2006/relationships/image" Target="../media/image46.wmf"/><Relationship Id="rId9" Type="http://schemas.openxmlformats.org/officeDocument/2006/relationships/image" Target="../media/image48.emf"/></Relationships>
</file>

<file path=ppt/slides/_rels/slide19.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1.wmf"/><Relationship Id="rId5" Type="http://schemas.openxmlformats.org/officeDocument/2006/relationships/oleObject" Target="../embeddings/oleObject61.bin"/><Relationship Id="rId4" Type="http://schemas.openxmlformats.org/officeDocument/2006/relationships/image" Target="../media/image50.w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2.wmf"/><Relationship Id="rId7" Type="http://schemas.openxmlformats.org/officeDocument/2006/relationships/image" Target="../media/image54.wm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oleObject" Target="../embeddings/oleObject64.bin"/><Relationship Id="rId5" Type="http://schemas.openxmlformats.org/officeDocument/2006/relationships/image" Target="../media/image53.wmf"/><Relationship Id="rId4" Type="http://schemas.openxmlformats.org/officeDocument/2006/relationships/oleObject" Target="../embeddings/oleObject63.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5.emf"/><Relationship Id="rId5" Type="http://schemas.openxmlformats.org/officeDocument/2006/relationships/oleObject" Target="../embeddings/oleObject66.bin"/><Relationship Id="rId4" Type="http://schemas.openxmlformats.org/officeDocument/2006/relationships/image" Target="../media/image51.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wmf"/></Relationships>
</file>

<file path=ppt/slides/_rels/slide23.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9.wmf"/><Relationship Id="rId11" Type="http://schemas.openxmlformats.org/officeDocument/2006/relationships/image" Target="../media/image57.png"/><Relationship Id="rId5" Type="http://schemas.openxmlformats.org/officeDocument/2006/relationships/oleObject" Target="../embeddings/oleObject69.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71.bin"/></Relationships>
</file>

<file path=ppt/slides/_rels/slide2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oleObject" Target="../embeddings/oleObject72.bin"/><Relationship Id="rId7"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4.wmf"/><Relationship Id="rId5" Type="http://schemas.openxmlformats.org/officeDocument/2006/relationships/oleObject" Target="../embeddings/oleObject73.bin"/><Relationship Id="rId4" Type="http://schemas.openxmlformats.org/officeDocument/2006/relationships/image" Target="../media/image63.wmf"/></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0.wmf"/><Relationship Id="rId5" Type="http://schemas.openxmlformats.org/officeDocument/2006/relationships/oleObject" Target="../embeddings/oleObject75.bin"/><Relationship Id="rId4" Type="http://schemas.openxmlformats.org/officeDocument/2006/relationships/image" Target="../media/image69.wmf"/></Relationships>
</file>

<file path=ppt/slides/_rels/slide28.xml.rels><?xml version="1.0" encoding="UTF-8" standalone="yes"?>
<Relationships xmlns="http://schemas.openxmlformats.org/package/2006/relationships"><Relationship Id="rId8" Type="http://schemas.openxmlformats.org/officeDocument/2006/relationships/image" Target="../media/image73.wmf"/><Relationship Id="rId13" Type="http://schemas.openxmlformats.org/officeDocument/2006/relationships/oleObject" Target="../embeddings/oleObject81.bin"/><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31.wmf"/><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2.wmf"/><Relationship Id="rId11" Type="http://schemas.openxmlformats.org/officeDocument/2006/relationships/oleObject" Target="../embeddings/oleObject80.bin"/><Relationship Id="rId5" Type="http://schemas.openxmlformats.org/officeDocument/2006/relationships/oleObject" Target="../embeddings/oleObject77.bin"/><Relationship Id="rId10" Type="http://schemas.openxmlformats.org/officeDocument/2006/relationships/image" Target="../media/image32.emf"/><Relationship Id="rId4" Type="http://schemas.openxmlformats.org/officeDocument/2006/relationships/image" Target="../media/image71.wmf"/><Relationship Id="rId9" Type="http://schemas.openxmlformats.org/officeDocument/2006/relationships/oleObject" Target="../embeddings/oleObject79.bin"/><Relationship Id="rId14" Type="http://schemas.openxmlformats.org/officeDocument/2006/relationships/image" Target="../media/image33.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82.bin"/><Relationship Id="rId7" Type="http://schemas.openxmlformats.org/officeDocument/2006/relationships/image" Target="../media/image76.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5.wmf"/><Relationship Id="rId5" Type="http://schemas.openxmlformats.org/officeDocument/2006/relationships/oleObject" Target="../embeddings/oleObject83.bin"/><Relationship Id="rId4" Type="http://schemas.openxmlformats.org/officeDocument/2006/relationships/image" Target="../media/image74.wmf"/></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79.wmf"/><Relationship Id="rId3" Type="http://schemas.openxmlformats.org/officeDocument/2006/relationships/oleObject" Target="../embeddings/oleObject84.bin"/><Relationship Id="rId7" Type="http://schemas.openxmlformats.org/officeDocument/2006/relationships/oleObject" Target="../embeddings/oleObject86.bin"/><Relationship Id="rId12" Type="http://schemas.openxmlformats.org/officeDocument/2006/relationships/image" Target="../media/image81.wmf"/><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78.wmf"/><Relationship Id="rId11" Type="http://schemas.openxmlformats.org/officeDocument/2006/relationships/oleObject" Target="../embeddings/oleObject88.bin"/><Relationship Id="rId5" Type="http://schemas.openxmlformats.org/officeDocument/2006/relationships/oleObject" Target="../embeddings/oleObject85.bin"/><Relationship Id="rId10" Type="http://schemas.openxmlformats.org/officeDocument/2006/relationships/image" Target="../media/image80.wmf"/><Relationship Id="rId4" Type="http://schemas.openxmlformats.org/officeDocument/2006/relationships/image" Target="../media/image77.wmf"/><Relationship Id="rId9" Type="http://schemas.openxmlformats.org/officeDocument/2006/relationships/oleObject" Target="../embeddings/oleObject87.bin"/></Relationships>
</file>

<file path=ppt/slides/_rels/slide31.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oleObject" Target="../embeddings/oleObject89.bin"/><Relationship Id="rId7" Type="http://schemas.openxmlformats.org/officeDocument/2006/relationships/oleObject" Target="../embeddings/oleObject91.bin"/><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83.wmf"/><Relationship Id="rId5" Type="http://schemas.openxmlformats.org/officeDocument/2006/relationships/oleObject" Target="../embeddings/oleObject90.bin"/><Relationship Id="rId10" Type="http://schemas.openxmlformats.org/officeDocument/2006/relationships/image" Target="../media/image80.wmf"/><Relationship Id="rId4" Type="http://schemas.openxmlformats.org/officeDocument/2006/relationships/image" Target="../media/image82.wmf"/><Relationship Id="rId9" Type="http://schemas.openxmlformats.org/officeDocument/2006/relationships/oleObject" Target="../embeddings/oleObject92.bin"/></Relationships>
</file>

<file path=ppt/slides/_rels/slide32.x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oleObject" Target="../embeddings/oleObject93.bin"/><Relationship Id="rId7" Type="http://schemas.openxmlformats.org/officeDocument/2006/relationships/oleObject" Target="../embeddings/oleObject95.bin"/><Relationship Id="rId12" Type="http://schemas.openxmlformats.org/officeDocument/2006/relationships/image" Target="../media/image89.wmf"/><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86.wmf"/><Relationship Id="rId11" Type="http://schemas.openxmlformats.org/officeDocument/2006/relationships/oleObject" Target="../embeddings/oleObject97.bin"/><Relationship Id="rId5" Type="http://schemas.openxmlformats.org/officeDocument/2006/relationships/oleObject" Target="../embeddings/oleObject94.bin"/><Relationship Id="rId10" Type="http://schemas.openxmlformats.org/officeDocument/2006/relationships/image" Target="../media/image88.wmf"/><Relationship Id="rId4" Type="http://schemas.openxmlformats.org/officeDocument/2006/relationships/image" Target="../media/image85.wmf"/><Relationship Id="rId9" Type="http://schemas.openxmlformats.org/officeDocument/2006/relationships/oleObject" Target="../embeddings/oleObject96.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01.bin"/><Relationship Id="rId3" Type="http://schemas.openxmlformats.org/officeDocument/2006/relationships/oleObject" Target="../embeddings/oleObject98.bin"/><Relationship Id="rId7" Type="http://schemas.openxmlformats.org/officeDocument/2006/relationships/oleObject" Target="../embeddings/oleObject100.bin"/><Relationship Id="rId12" Type="http://schemas.openxmlformats.org/officeDocument/2006/relationships/image" Target="../media/image94.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91.wmf"/><Relationship Id="rId11" Type="http://schemas.openxmlformats.org/officeDocument/2006/relationships/image" Target="../media/image93.wmf"/><Relationship Id="rId5" Type="http://schemas.openxmlformats.org/officeDocument/2006/relationships/oleObject" Target="../embeddings/oleObject99.bin"/><Relationship Id="rId10" Type="http://schemas.openxmlformats.org/officeDocument/2006/relationships/oleObject" Target="../embeddings/oleObject102.bin"/><Relationship Id="rId4" Type="http://schemas.openxmlformats.org/officeDocument/2006/relationships/image" Target="../media/image90.wmf"/><Relationship Id="rId9" Type="http://schemas.openxmlformats.org/officeDocument/2006/relationships/image" Target="../media/image92.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03.bin"/><Relationship Id="rId7" Type="http://schemas.openxmlformats.org/officeDocument/2006/relationships/image" Target="../media/image94.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96.wmf"/><Relationship Id="rId5" Type="http://schemas.openxmlformats.org/officeDocument/2006/relationships/oleObject" Target="../embeddings/oleObject104.bin"/><Relationship Id="rId4" Type="http://schemas.openxmlformats.org/officeDocument/2006/relationships/image" Target="../media/image95.wmf"/></Relationships>
</file>

<file path=ppt/slides/_rels/slide35.xml.rels><?xml version="1.0" encoding="UTF-8" standalone="yes"?>
<Relationships xmlns="http://schemas.openxmlformats.org/package/2006/relationships"><Relationship Id="rId8" Type="http://schemas.openxmlformats.org/officeDocument/2006/relationships/image" Target="../media/image99.wmf"/><Relationship Id="rId13" Type="http://schemas.openxmlformats.org/officeDocument/2006/relationships/oleObject" Target="../embeddings/oleObject110.bin"/><Relationship Id="rId18" Type="http://schemas.openxmlformats.org/officeDocument/2006/relationships/image" Target="../media/image104.wmf"/><Relationship Id="rId3" Type="http://schemas.openxmlformats.org/officeDocument/2006/relationships/oleObject" Target="../embeddings/oleObject105.bin"/><Relationship Id="rId7" Type="http://schemas.openxmlformats.org/officeDocument/2006/relationships/oleObject" Target="../embeddings/oleObject107.bin"/><Relationship Id="rId12" Type="http://schemas.openxmlformats.org/officeDocument/2006/relationships/image" Target="../media/image101.wmf"/><Relationship Id="rId17" Type="http://schemas.openxmlformats.org/officeDocument/2006/relationships/oleObject" Target="../embeddings/oleObject112.bin"/><Relationship Id="rId2" Type="http://schemas.openxmlformats.org/officeDocument/2006/relationships/notesSlide" Target="../notesSlides/notesSlide32.xml"/><Relationship Id="rId16" Type="http://schemas.openxmlformats.org/officeDocument/2006/relationships/image" Target="../media/image103.wmf"/><Relationship Id="rId1" Type="http://schemas.openxmlformats.org/officeDocument/2006/relationships/slideLayout" Target="../slideLayouts/slideLayout1.xml"/><Relationship Id="rId6" Type="http://schemas.openxmlformats.org/officeDocument/2006/relationships/image" Target="../media/image98.wmf"/><Relationship Id="rId11" Type="http://schemas.openxmlformats.org/officeDocument/2006/relationships/oleObject" Target="../embeddings/oleObject109.bin"/><Relationship Id="rId5" Type="http://schemas.openxmlformats.org/officeDocument/2006/relationships/oleObject" Target="../embeddings/oleObject106.bin"/><Relationship Id="rId15" Type="http://schemas.openxmlformats.org/officeDocument/2006/relationships/oleObject" Target="../embeddings/oleObject111.bin"/><Relationship Id="rId10" Type="http://schemas.openxmlformats.org/officeDocument/2006/relationships/image" Target="../media/image100.wmf"/><Relationship Id="rId4" Type="http://schemas.openxmlformats.org/officeDocument/2006/relationships/image" Target="../media/image97.wmf"/><Relationship Id="rId9" Type="http://schemas.openxmlformats.org/officeDocument/2006/relationships/oleObject" Target="../embeddings/oleObject108.bin"/><Relationship Id="rId14" Type="http://schemas.openxmlformats.org/officeDocument/2006/relationships/image" Target="../media/image102.wmf"/></Relationships>
</file>

<file path=ppt/slides/_rels/slide36.xml.rels><?xml version="1.0" encoding="UTF-8" standalone="yes"?>
<Relationships xmlns="http://schemas.openxmlformats.org/package/2006/relationships"><Relationship Id="rId8" Type="http://schemas.openxmlformats.org/officeDocument/2006/relationships/image" Target="../media/image99.wmf"/><Relationship Id="rId13" Type="http://schemas.openxmlformats.org/officeDocument/2006/relationships/oleObject" Target="../embeddings/oleObject118.bin"/><Relationship Id="rId18" Type="http://schemas.openxmlformats.org/officeDocument/2006/relationships/image" Target="../media/image109.wmf"/><Relationship Id="rId3" Type="http://schemas.openxmlformats.org/officeDocument/2006/relationships/oleObject" Target="../embeddings/oleObject113.bin"/><Relationship Id="rId7" Type="http://schemas.openxmlformats.org/officeDocument/2006/relationships/oleObject" Target="../embeddings/oleObject115.bin"/><Relationship Id="rId12" Type="http://schemas.openxmlformats.org/officeDocument/2006/relationships/image" Target="../media/image106.wmf"/><Relationship Id="rId17" Type="http://schemas.openxmlformats.org/officeDocument/2006/relationships/oleObject" Target="../embeddings/oleObject120.bin"/><Relationship Id="rId2" Type="http://schemas.openxmlformats.org/officeDocument/2006/relationships/notesSlide" Target="../notesSlides/notesSlide33.xml"/><Relationship Id="rId16" Type="http://schemas.openxmlformats.org/officeDocument/2006/relationships/image" Target="../media/image108.wmf"/><Relationship Id="rId1" Type="http://schemas.openxmlformats.org/officeDocument/2006/relationships/slideLayout" Target="../slideLayouts/slideLayout1.xml"/><Relationship Id="rId6" Type="http://schemas.openxmlformats.org/officeDocument/2006/relationships/image" Target="../media/image98.wmf"/><Relationship Id="rId11" Type="http://schemas.openxmlformats.org/officeDocument/2006/relationships/oleObject" Target="../embeddings/oleObject117.bin"/><Relationship Id="rId5" Type="http://schemas.openxmlformats.org/officeDocument/2006/relationships/oleObject" Target="../embeddings/oleObject114.bin"/><Relationship Id="rId15" Type="http://schemas.openxmlformats.org/officeDocument/2006/relationships/oleObject" Target="../embeddings/oleObject119.bin"/><Relationship Id="rId10" Type="http://schemas.openxmlformats.org/officeDocument/2006/relationships/image" Target="../media/image100.wmf"/><Relationship Id="rId4" Type="http://schemas.openxmlformats.org/officeDocument/2006/relationships/image" Target="../media/image105.wmf"/><Relationship Id="rId9" Type="http://schemas.openxmlformats.org/officeDocument/2006/relationships/oleObject" Target="../embeddings/oleObject116.bin"/><Relationship Id="rId14" Type="http://schemas.openxmlformats.org/officeDocument/2006/relationships/image" Target="../media/image107.wmf"/></Relationships>
</file>

<file path=ppt/slides/_rels/slide37.xml.rels><?xml version="1.0" encoding="UTF-8" standalone="yes"?>
<Relationships xmlns="http://schemas.openxmlformats.org/package/2006/relationships"><Relationship Id="rId8" Type="http://schemas.openxmlformats.org/officeDocument/2006/relationships/image" Target="../media/image112.wmf"/><Relationship Id="rId13" Type="http://schemas.openxmlformats.org/officeDocument/2006/relationships/oleObject" Target="../embeddings/oleObject126.bin"/><Relationship Id="rId3" Type="http://schemas.openxmlformats.org/officeDocument/2006/relationships/oleObject" Target="../embeddings/oleObject121.bin"/><Relationship Id="rId7" Type="http://schemas.openxmlformats.org/officeDocument/2006/relationships/oleObject" Target="../embeddings/oleObject123.bin"/><Relationship Id="rId12" Type="http://schemas.openxmlformats.org/officeDocument/2006/relationships/image" Target="../media/image114.wmf"/><Relationship Id="rId2" Type="http://schemas.openxmlformats.org/officeDocument/2006/relationships/notesSlide" Target="../notesSlides/notesSlide34.xml"/><Relationship Id="rId16" Type="http://schemas.openxmlformats.org/officeDocument/2006/relationships/image" Target="../media/image115.wmf"/><Relationship Id="rId1" Type="http://schemas.openxmlformats.org/officeDocument/2006/relationships/slideLayout" Target="../slideLayouts/slideLayout1.xml"/><Relationship Id="rId6" Type="http://schemas.openxmlformats.org/officeDocument/2006/relationships/image" Target="../media/image111.wmf"/><Relationship Id="rId11" Type="http://schemas.openxmlformats.org/officeDocument/2006/relationships/oleObject" Target="../embeddings/oleObject125.bin"/><Relationship Id="rId5" Type="http://schemas.openxmlformats.org/officeDocument/2006/relationships/oleObject" Target="../embeddings/oleObject122.bin"/><Relationship Id="rId15" Type="http://schemas.openxmlformats.org/officeDocument/2006/relationships/oleObject" Target="../embeddings/oleObject127.bin"/><Relationship Id="rId10" Type="http://schemas.openxmlformats.org/officeDocument/2006/relationships/image" Target="../media/image113.wmf"/><Relationship Id="rId4" Type="http://schemas.openxmlformats.org/officeDocument/2006/relationships/image" Target="../media/image110.wmf"/><Relationship Id="rId9" Type="http://schemas.openxmlformats.org/officeDocument/2006/relationships/oleObject" Target="../embeddings/oleObject124.bin"/><Relationship Id="rId14" Type="http://schemas.openxmlformats.org/officeDocument/2006/relationships/image" Target="../media/image105.wmf"/></Relationships>
</file>

<file path=ppt/slides/_rels/slide38.xml.rels><?xml version="1.0" encoding="UTF-8" standalone="yes"?>
<Relationships xmlns="http://schemas.openxmlformats.org/package/2006/relationships"><Relationship Id="rId8" Type="http://schemas.openxmlformats.org/officeDocument/2006/relationships/image" Target="../media/image118.wmf"/><Relationship Id="rId3" Type="http://schemas.openxmlformats.org/officeDocument/2006/relationships/oleObject" Target="../embeddings/oleObject128.bin"/><Relationship Id="rId7" Type="http://schemas.openxmlformats.org/officeDocument/2006/relationships/oleObject" Target="../embeddings/oleObject130.bin"/><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17.wmf"/><Relationship Id="rId5" Type="http://schemas.openxmlformats.org/officeDocument/2006/relationships/oleObject" Target="../embeddings/oleObject129.bin"/><Relationship Id="rId10" Type="http://schemas.openxmlformats.org/officeDocument/2006/relationships/image" Target="../media/image120.jpg"/><Relationship Id="rId4" Type="http://schemas.openxmlformats.org/officeDocument/2006/relationships/image" Target="../media/image116.wmf"/><Relationship Id="rId9" Type="http://schemas.openxmlformats.org/officeDocument/2006/relationships/image" Target="../media/image119.jp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31.bin"/><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21.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7.emf"/></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1.xml.rels><?xml version="1.0" encoding="UTF-8" standalone="yes"?>
<Relationships xmlns="http://schemas.openxmlformats.org/package/2006/relationships"><Relationship Id="rId8" Type="http://schemas.openxmlformats.org/officeDocument/2006/relationships/image" Target="../media/image124.wmf"/><Relationship Id="rId3" Type="http://schemas.openxmlformats.org/officeDocument/2006/relationships/oleObject" Target="../embeddings/oleObject132.bin"/><Relationship Id="rId7" Type="http://schemas.openxmlformats.org/officeDocument/2006/relationships/oleObject" Target="../embeddings/oleObject134.bin"/><Relationship Id="rId12" Type="http://schemas.openxmlformats.org/officeDocument/2006/relationships/image" Target="../media/image126.wmf"/><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23.emf"/><Relationship Id="rId11" Type="http://schemas.openxmlformats.org/officeDocument/2006/relationships/oleObject" Target="../embeddings/oleObject136.bin"/><Relationship Id="rId5" Type="http://schemas.openxmlformats.org/officeDocument/2006/relationships/oleObject" Target="../embeddings/oleObject133.bin"/><Relationship Id="rId10" Type="http://schemas.openxmlformats.org/officeDocument/2006/relationships/image" Target="../media/image125.wmf"/><Relationship Id="rId4" Type="http://schemas.openxmlformats.org/officeDocument/2006/relationships/image" Target="../media/image122.wmf"/><Relationship Id="rId9" Type="http://schemas.openxmlformats.org/officeDocument/2006/relationships/oleObject" Target="../embeddings/oleObject135.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139.bin"/><Relationship Id="rId3" Type="http://schemas.openxmlformats.org/officeDocument/2006/relationships/image" Target="../media/image127.png"/><Relationship Id="rId7" Type="http://schemas.openxmlformats.org/officeDocument/2006/relationships/image" Target="../media/image129.wmf"/><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oleObject" Target="../embeddings/oleObject138.bin"/><Relationship Id="rId11" Type="http://schemas.openxmlformats.org/officeDocument/2006/relationships/image" Target="../media/image131.wmf"/><Relationship Id="rId5" Type="http://schemas.openxmlformats.org/officeDocument/2006/relationships/image" Target="../media/image128.wmf"/><Relationship Id="rId10" Type="http://schemas.openxmlformats.org/officeDocument/2006/relationships/oleObject" Target="../embeddings/oleObject140.bin"/><Relationship Id="rId4" Type="http://schemas.openxmlformats.org/officeDocument/2006/relationships/oleObject" Target="../embeddings/oleObject137.bin"/><Relationship Id="rId9" Type="http://schemas.openxmlformats.org/officeDocument/2006/relationships/image" Target="../media/image130.wmf"/></Relationships>
</file>

<file path=ppt/slides/_rels/slide43.xml.rels><?xml version="1.0" encoding="UTF-8" standalone="yes"?>
<Relationships xmlns="http://schemas.openxmlformats.org/package/2006/relationships"><Relationship Id="rId8" Type="http://schemas.openxmlformats.org/officeDocument/2006/relationships/image" Target="../media/image132.wmf"/><Relationship Id="rId13" Type="http://schemas.openxmlformats.org/officeDocument/2006/relationships/oleObject" Target="../embeddings/oleObject146.bin"/><Relationship Id="rId3" Type="http://schemas.openxmlformats.org/officeDocument/2006/relationships/oleObject" Target="../embeddings/oleObject141.bin"/><Relationship Id="rId7" Type="http://schemas.openxmlformats.org/officeDocument/2006/relationships/oleObject" Target="../embeddings/oleObject143.bin"/><Relationship Id="rId12" Type="http://schemas.openxmlformats.org/officeDocument/2006/relationships/image" Target="../media/image134.wmf"/><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31.wmf"/><Relationship Id="rId11" Type="http://schemas.openxmlformats.org/officeDocument/2006/relationships/oleObject" Target="../embeddings/oleObject145.bin"/><Relationship Id="rId5" Type="http://schemas.openxmlformats.org/officeDocument/2006/relationships/oleObject" Target="../embeddings/oleObject142.bin"/><Relationship Id="rId10" Type="http://schemas.openxmlformats.org/officeDocument/2006/relationships/image" Target="../media/image133.wmf"/><Relationship Id="rId4" Type="http://schemas.openxmlformats.org/officeDocument/2006/relationships/image" Target="../media/image130.wmf"/><Relationship Id="rId9" Type="http://schemas.openxmlformats.org/officeDocument/2006/relationships/oleObject" Target="../embeddings/oleObject144.bin"/><Relationship Id="rId14" Type="http://schemas.openxmlformats.org/officeDocument/2006/relationships/image" Target="../media/image135.wmf"/></Relationships>
</file>

<file path=ppt/slides/_rels/slide44.xml.rels><?xml version="1.0" encoding="UTF-8" standalone="yes"?>
<Relationships xmlns="http://schemas.openxmlformats.org/package/2006/relationships"><Relationship Id="rId8" Type="http://schemas.openxmlformats.org/officeDocument/2006/relationships/image" Target="../media/image138.wmf"/><Relationship Id="rId3" Type="http://schemas.openxmlformats.org/officeDocument/2006/relationships/oleObject" Target="../embeddings/oleObject147.bin"/><Relationship Id="rId7" Type="http://schemas.openxmlformats.org/officeDocument/2006/relationships/oleObject" Target="../embeddings/oleObject149.bin"/><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37.wmf"/><Relationship Id="rId5" Type="http://schemas.openxmlformats.org/officeDocument/2006/relationships/oleObject" Target="../embeddings/oleObject148.bin"/><Relationship Id="rId10" Type="http://schemas.openxmlformats.org/officeDocument/2006/relationships/image" Target="../media/image139.wmf"/><Relationship Id="rId4" Type="http://schemas.openxmlformats.org/officeDocument/2006/relationships/image" Target="../media/image136.wmf"/><Relationship Id="rId9" Type="http://schemas.openxmlformats.org/officeDocument/2006/relationships/oleObject" Target="../embeddings/oleObject150.bin"/></Relationships>
</file>

<file path=ppt/slides/_rels/slide45.xml.rels><?xml version="1.0" encoding="UTF-8" standalone="yes"?>
<Relationships xmlns="http://schemas.openxmlformats.org/package/2006/relationships"><Relationship Id="rId8" Type="http://schemas.openxmlformats.org/officeDocument/2006/relationships/image" Target="../media/image142.wmf"/><Relationship Id="rId3" Type="http://schemas.openxmlformats.org/officeDocument/2006/relationships/oleObject" Target="../embeddings/oleObject151.bin"/><Relationship Id="rId7" Type="http://schemas.openxmlformats.org/officeDocument/2006/relationships/oleObject" Target="../embeddings/oleObject153.bin"/><Relationship Id="rId12" Type="http://schemas.openxmlformats.org/officeDocument/2006/relationships/image" Target="../media/image144.wmf"/><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41.wmf"/><Relationship Id="rId11" Type="http://schemas.openxmlformats.org/officeDocument/2006/relationships/oleObject" Target="../embeddings/oleObject155.bin"/><Relationship Id="rId5" Type="http://schemas.openxmlformats.org/officeDocument/2006/relationships/oleObject" Target="../embeddings/oleObject152.bin"/><Relationship Id="rId10" Type="http://schemas.openxmlformats.org/officeDocument/2006/relationships/image" Target="../media/image143.emf"/><Relationship Id="rId4" Type="http://schemas.openxmlformats.org/officeDocument/2006/relationships/image" Target="../media/image140.wmf"/><Relationship Id="rId9" Type="http://schemas.openxmlformats.org/officeDocument/2006/relationships/oleObject" Target="../embeddings/oleObject154.bin"/></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56.bin"/><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45.wmf"/></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oleObject" Target="../embeddings/oleObject3.bin"/><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10.bin"/><Relationship Id="rId18" Type="http://schemas.openxmlformats.org/officeDocument/2006/relationships/image" Target="../media/image18.wmf"/><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15.wmf"/><Relationship Id="rId17" Type="http://schemas.openxmlformats.org/officeDocument/2006/relationships/oleObject" Target="../embeddings/oleObject12.bin"/><Relationship Id="rId2" Type="http://schemas.openxmlformats.org/officeDocument/2006/relationships/notesSlide" Target="../notesSlides/notesSlide5.xml"/><Relationship Id="rId16" Type="http://schemas.openxmlformats.org/officeDocument/2006/relationships/image" Target="../media/image17.wmf"/><Relationship Id="rId1" Type="http://schemas.openxmlformats.org/officeDocument/2006/relationships/slideLayout" Target="../slideLayouts/slideLayout1.xml"/><Relationship Id="rId6" Type="http://schemas.openxmlformats.org/officeDocument/2006/relationships/image" Target="../media/image12.emf"/><Relationship Id="rId11" Type="http://schemas.openxmlformats.org/officeDocument/2006/relationships/oleObject" Target="../embeddings/oleObject9.bin"/><Relationship Id="rId5" Type="http://schemas.openxmlformats.org/officeDocument/2006/relationships/oleObject" Target="../embeddings/oleObject6.bin"/><Relationship Id="rId15" Type="http://schemas.openxmlformats.org/officeDocument/2006/relationships/oleObject" Target="../embeddings/oleObject11.bin"/><Relationship Id="rId10" Type="http://schemas.openxmlformats.org/officeDocument/2006/relationships/image" Target="../media/image14.wmf"/><Relationship Id="rId4" Type="http://schemas.openxmlformats.org/officeDocument/2006/relationships/image" Target="../media/image11.emf"/><Relationship Id="rId9" Type="http://schemas.openxmlformats.org/officeDocument/2006/relationships/oleObject" Target="../embeddings/oleObject8.bin"/><Relationship Id="rId14" Type="http://schemas.openxmlformats.org/officeDocument/2006/relationships/image" Target="../media/image16.wmf"/></Relationships>
</file>

<file path=ppt/slides/_rels/slide7.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23.w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22.wmf"/><Relationship Id="rId4" Type="http://schemas.openxmlformats.org/officeDocument/2006/relationships/image" Target="../media/image19.wmf"/><Relationship Id="rId9" Type="http://schemas.openxmlformats.org/officeDocument/2006/relationships/oleObject" Target="../embeddings/oleObject16.bin"/></Relationships>
</file>

<file path=ppt/slides/_rels/slide8.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2.wmf"/><Relationship Id="rId5" Type="http://schemas.openxmlformats.org/officeDocument/2006/relationships/oleObject" Target="../embeddings/oleObject19.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21.bin"/></Relationships>
</file>

<file path=ppt/slides/_rels/slide9.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27.bin"/><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27.w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3.wmf"/><Relationship Id="rId11" Type="http://schemas.openxmlformats.org/officeDocument/2006/relationships/oleObject" Target="../embeddings/oleObject26.bin"/><Relationship Id="rId5" Type="http://schemas.openxmlformats.org/officeDocument/2006/relationships/oleObject" Target="../embeddings/oleObject23.bin"/><Relationship Id="rId15" Type="http://schemas.openxmlformats.org/officeDocument/2006/relationships/image" Target="../media/image17.wmf"/><Relationship Id="rId10" Type="http://schemas.openxmlformats.org/officeDocument/2006/relationships/image" Target="../media/image26.wmf"/><Relationship Id="rId4" Type="http://schemas.openxmlformats.org/officeDocument/2006/relationships/image" Target="../media/image24.wmf"/><Relationship Id="rId9" Type="http://schemas.openxmlformats.org/officeDocument/2006/relationships/oleObject" Target="../embeddings/oleObject25.bin"/><Relationship Id="rId14" Type="http://schemas.openxmlformats.org/officeDocument/2006/relationships/oleObject" Target="../embeddings/oleObject28.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792088"/>
            <a:ext cx="9142412" cy="293179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0" name="Freeform 6"/>
          <p:cNvSpPr>
            <a:spLocks/>
          </p:cNvSpPr>
          <p:nvPr/>
        </p:nvSpPr>
        <p:spPr bwMode="auto">
          <a:xfrm>
            <a:off x="0" y="4659982"/>
            <a:ext cx="9142412" cy="485305"/>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1" name="Freeform 7"/>
          <p:cNvSpPr>
            <a:spLocks/>
          </p:cNvSpPr>
          <p:nvPr/>
        </p:nvSpPr>
        <p:spPr bwMode="auto">
          <a:xfrm>
            <a:off x="0" y="-792000"/>
            <a:ext cx="9142412" cy="2880000"/>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rcRect/>
            <a:stretch>
              <a:fillRect t="-720" b="720"/>
            </a:stretch>
          </a:blipFill>
          <a:ln>
            <a:noFill/>
          </a:ln>
        </p:spPr>
        <p:txBody>
          <a:bodyPr vert="horz" wrap="square" lIns="81628" tIns="40814" rIns="81628" bIns="40814" numCol="1" anchor="t" anchorCtr="0" compatLnSpc="1">
            <a:prstTxWarp prst="textNoShape">
              <a:avLst/>
            </a:prstTxWarp>
          </a:bodyPr>
          <a:lstStyle/>
          <a:p>
            <a:endParaRPr lang="zh-CN" altLang="en-US"/>
          </a:p>
        </p:txBody>
      </p:sp>
      <p:sp>
        <p:nvSpPr>
          <p:cNvPr id="12" name="Freeform 8"/>
          <p:cNvSpPr>
            <a:spLocks/>
          </p:cNvSpPr>
          <p:nvPr/>
        </p:nvSpPr>
        <p:spPr bwMode="auto">
          <a:xfrm>
            <a:off x="0" y="4760916"/>
            <a:ext cx="9142412" cy="384372"/>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p>
        </p:txBody>
      </p:sp>
      <p:sp>
        <p:nvSpPr>
          <p:cNvPr id="19" name="Rectangle 3"/>
          <p:cNvSpPr txBox="1">
            <a:spLocks noChangeArrowheads="1"/>
          </p:cNvSpPr>
          <p:nvPr/>
        </p:nvSpPr>
        <p:spPr bwMode="auto">
          <a:xfrm>
            <a:off x="324266" y="2427734"/>
            <a:ext cx="8423473"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b="1" dirty="0">
                <a:solidFill>
                  <a:schemeClr val="accent1"/>
                </a:solidFill>
                <a:latin typeface="+mj-ea"/>
              </a:rPr>
              <a:t>通信系统建模仿真</a:t>
            </a:r>
            <a:endParaRPr lang="en-US" altLang="zh-CN" sz="3600" b="1" dirty="0">
              <a:solidFill>
                <a:schemeClr val="accent1"/>
              </a:solidFill>
              <a:latin typeface="+mj-ea"/>
            </a:endParaRPr>
          </a:p>
          <a:p>
            <a:pPr algn="ctr">
              <a:lnSpc>
                <a:spcPct val="150000"/>
              </a:lnSpc>
            </a:pPr>
            <a:r>
              <a:rPr lang="zh-CN" altLang="en-US" sz="2000" b="1" dirty="0">
                <a:solidFill>
                  <a:srgbClr val="C00000"/>
                </a:solidFill>
                <a:latin typeface="+mj-ea"/>
              </a:rPr>
              <a:t>第一专题（</a:t>
            </a:r>
            <a:r>
              <a:rPr lang="en-US" altLang="zh-CN" sz="2000" b="1" dirty="0">
                <a:solidFill>
                  <a:srgbClr val="C00000"/>
                </a:solidFill>
                <a:latin typeface="+mj-ea"/>
              </a:rPr>
              <a:t>2</a:t>
            </a:r>
            <a:r>
              <a:rPr lang="zh-CN" altLang="en-US" sz="2000" b="1" dirty="0">
                <a:solidFill>
                  <a:srgbClr val="C00000"/>
                </a:solidFill>
                <a:latin typeface="+mj-ea"/>
              </a:rPr>
              <a:t>）课程数理基础（随机过程与噪声）</a:t>
            </a:r>
          </a:p>
        </p:txBody>
      </p:sp>
      <p:sp>
        <p:nvSpPr>
          <p:cNvPr id="23" name="TextBox 22"/>
          <p:cNvSpPr txBox="1"/>
          <p:nvPr/>
        </p:nvSpPr>
        <p:spPr>
          <a:xfrm>
            <a:off x="3620285" y="3655873"/>
            <a:ext cx="1800212" cy="297869"/>
          </a:xfrm>
          <a:prstGeom prst="rect">
            <a:avLst/>
          </a:prstGeom>
          <a:solidFill>
            <a:schemeClr val="tx1"/>
          </a:solidFill>
        </p:spPr>
        <p:txBody>
          <a:bodyPr wrap="square" lIns="81628" tIns="40814" rIns="81628" bIns="40814" rtlCol="0">
            <a:spAutoFit/>
          </a:bodyPr>
          <a:lstStyle/>
          <a:p>
            <a:pPr algn="ctr"/>
            <a:r>
              <a:rPr lang="zh-CN" altLang="en-US" sz="1400" dirty="0">
                <a:solidFill>
                  <a:schemeClr val="accent2"/>
                </a:solidFill>
                <a:latin typeface="+mj-ea"/>
                <a:ea typeface="+mj-ea"/>
              </a:rPr>
              <a:t>陈树新     教授</a:t>
            </a:r>
          </a:p>
        </p:txBody>
      </p:sp>
    </p:spTree>
    <p:extLst>
      <p:ext uri="{BB962C8B-B14F-4D97-AF65-F5344CB8AC3E}">
        <p14:creationId xmlns:p14="http://schemas.microsoft.com/office/powerpoint/2010/main" val="2227657781"/>
      </p:ext>
    </p:extLst>
  </p:cSld>
  <p:clrMapOvr>
    <a:masterClrMapping/>
  </p:clrMapOvr>
  <mc:AlternateContent xmlns:mc="http://schemas.openxmlformats.org/markup-compatibility/2006" xmlns:p14="http://schemas.microsoft.com/office/powerpoint/2010/main">
    <mc:Choice Requires="p14">
      <p:transition p14:dur="0" advTm="6184"/>
    </mc:Choice>
    <mc:Fallback xmlns="">
      <p:transition advTm="6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p:bldP spid="23" grpId="0" animBg="1"/>
    </p:bldLst>
  </p:timing>
  <p:extLst>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平稳随机过程的性质分析</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755576" y="771550"/>
            <a:ext cx="7992888" cy="2862322"/>
          </a:xfrm>
          <a:prstGeom prst="rect">
            <a:avLst/>
          </a:prstGeom>
        </p:spPr>
        <p:txBody>
          <a:bodyPr wrap="square">
            <a:spAutoFit/>
          </a:bodyPr>
          <a:lstStyle/>
          <a:p>
            <a:pPr marL="450850" indent="-450850">
              <a:lnSpc>
                <a:spcPct val="140000"/>
              </a:lnSpc>
              <a:buFont typeface="Wingdings" pitchFamily="2" charset="2"/>
              <a:buChar char="p"/>
            </a:pPr>
            <a:r>
              <a:rPr lang="en-US" altLang="zh-CN" sz="2000" kern="0" dirty="0">
                <a:solidFill>
                  <a:srgbClr val="C00000"/>
                </a:solidFill>
                <a:latin typeface="微软雅黑"/>
                <a:ea typeface="微软雅黑"/>
              </a:rPr>
              <a:t>R(τ)</a:t>
            </a:r>
            <a:r>
              <a:rPr lang="zh-CN" altLang="en-US" sz="2000" kern="0" dirty="0">
                <a:solidFill>
                  <a:srgbClr val="C00000"/>
                </a:solidFill>
                <a:latin typeface="微软雅黑"/>
                <a:ea typeface="微软雅黑"/>
              </a:rPr>
              <a:t>是偶函数：</a:t>
            </a:r>
            <a:r>
              <a:rPr lang="en-US" altLang="zh-CN" sz="2000" kern="0" dirty="0">
                <a:latin typeface="微软雅黑"/>
                <a:ea typeface="微软雅黑"/>
              </a:rPr>
              <a:t>R(τ)</a:t>
            </a:r>
            <a:r>
              <a:rPr lang="zh-CN" altLang="en-US" sz="2000" kern="0" dirty="0">
                <a:latin typeface="微软雅黑"/>
                <a:ea typeface="微软雅黑"/>
              </a:rPr>
              <a:t>＝</a:t>
            </a:r>
            <a:r>
              <a:rPr lang="en-US" altLang="zh-CN" sz="2000" kern="0" dirty="0">
                <a:latin typeface="微软雅黑"/>
                <a:ea typeface="微软雅黑"/>
              </a:rPr>
              <a:t>R(-τ) </a:t>
            </a:r>
            <a:r>
              <a:rPr lang="zh-CN" altLang="en-US" sz="2000" kern="0" dirty="0">
                <a:latin typeface="微软雅黑"/>
                <a:ea typeface="微软雅黑"/>
              </a:rPr>
              <a:t>；存在最大值：</a:t>
            </a:r>
            <a:endParaRPr lang="en-US" altLang="zh-CN" sz="2000" kern="0" dirty="0">
              <a:latin typeface="微软雅黑"/>
              <a:ea typeface="微软雅黑"/>
            </a:endParaRPr>
          </a:p>
          <a:p>
            <a:pPr marL="450850" indent="-450850">
              <a:lnSpc>
                <a:spcPct val="140000"/>
              </a:lnSpc>
              <a:buFont typeface="Wingdings" pitchFamily="2" charset="2"/>
              <a:buChar char="p"/>
            </a:pPr>
            <a:r>
              <a:rPr lang="en-US" altLang="zh-CN" sz="2000" kern="0" dirty="0">
                <a:latin typeface="微软雅黑"/>
                <a:ea typeface="微软雅黑"/>
              </a:rPr>
              <a:t>R(τ)</a:t>
            </a:r>
            <a:r>
              <a:rPr lang="zh-CN" altLang="en-US" sz="2000" kern="0" dirty="0">
                <a:latin typeface="微软雅黑"/>
                <a:ea typeface="微软雅黑"/>
              </a:rPr>
              <a:t>与协方差函数、期望、方差的关系</a:t>
            </a:r>
          </a:p>
          <a:p>
            <a:pPr marL="450850" indent="-450850">
              <a:lnSpc>
                <a:spcPct val="140000"/>
              </a:lnSpc>
              <a:buFont typeface="Wingdings" pitchFamily="2" charset="2"/>
              <a:buChar char="p"/>
            </a:pPr>
            <a:endParaRPr lang="zh-CN" altLang="en-US" sz="2000" kern="0" dirty="0">
              <a:latin typeface="微软雅黑"/>
              <a:ea typeface="微软雅黑"/>
            </a:endParaRPr>
          </a:p>
          <a:p>
            <a:pPr marL="450850" indent="-450850">
              <a:lnSpc>
                <a:spcPct val="140000"/>
              </a:lnSpc>
              <a:buFont typeface="Wingdings" pitchFamily="2" charset="2"/>
              <a:buChar char="p"/>
            </a:pPr>
            <a:r>
              <a:rPr lang="en-US" altLang="zh-CN" sz="2000" kern="0" dirty="0">
                <a:latin typeface="微软雅黑"/>
                <a:ea typeface="微软雅黑"/>
              </a:rPr>
              <a:t>R(τ)</a:t>
            </a:r>
            <a:r>
              <a:rPr lang="zh-CN" altLang="en-US" sz="2000" kern="0" dirty="0">
                <a:latin typeface="微软雅黑"/>
                <a:ea typeface="微软雅黑"/>
              </a:rPr>
              <a:t>和功率谱密度 </a:t>
            </a:r>
            <a:r>
              <a:rPr lang="en-US" altLang="zh-CN" sz="2000" kern="0" dirty="0">
                <a:latin typeface="微软雅黑"/>
                <a:ea typeface="微软雅黑"/>
              </a:rPr>
              <a:t>P(ω) </a:t>
            </a:r>
            <a:r>
              <a:rPr lang="zh-CN" altLang="en-US" sz="2000" kern="0" dirty="0">
                <a:latin typeface="微软雅黑"/>
                <a:ea typeface="微软雅黑"/>
              </a:rPr>
              <a:t>的关系（请验证）</a:t>
            </a:r>
          </a:p>
          <a:p>
            <a:pPr marL="450850" indent="-450850">
              <a:lnSpc>
                <a:spcPct val="140000"/>
              </a:lnSpc>
              <a:buFont typeface="Wingdings" pitchFamily="2" charset="2"/>
              <a:buChar char="p"/>
            </a:pPr>
            <a:endParaRPr lang="en-US" altLang="zh-CN" sz="2000" kern="0" dirty="0">
              <a:latin typeface="微软雅黑"/>
              <a:ea typeface="微软雅黑"/>
            </a:endParaRPr>
          </a:p>
          <a:p>
            <a:pPr marL="450850" indent="-450850">
              <a:lnSpc>
                <a:spcPct val="200000"/>
              </a:lnSpc>
              <a:buFont typeface="Wingdings" pitchFamily="2" charset="2"/>
              <a:buChar char="p"/>
            </a:pPr>
            <a:r>
              <a:rPr lang="zh-CN" altLang="en-US" sz="2000" kern="0" dirty="0">
                <a:latin typeface="微软雅黑"/>
                <a:ea typeface="微软雅黑"/>
              </a:rPr>
              <a:t>案例分析</a:t>
            </a:r>
          </a:p>
        </p:txBody>
      </p:sp>
      <p:graphicFrame>
        <p:nvGraphicFramePr>
          <p:cNvPr id="5" name="对象 4"/>
          <p:cNvGraphicFramePr>
            <a:graphicFrameLocks noChangeAspect="1"/>
          </p:cNvGraphicFramePr>
          <p:nvPr>
            <p:extLst>
              <p:ext uri="{D42A27DB-BD31-4B8C-83A1-F6EECF244321}">
                <p14:modId xmlns:p14="http://schemas.microsoft.com/office/powerpoint/2010/main" val="2126424903"/>
              </p:ext>
            </p:extLst>
          </p:nvPr>
        </p:nvGraphicFramePr>
        <p:xfrm>
          <a:off x="6300192" y="836745"/>
          <a:ext cx="1296243" cy="432081"/>
        </p:xfrm>
        <a:graphic>
          <a:graphicData uri="http://schemas.openxmlformats.org/presentationml/2006/ole">
            <mc:AlternateContent xmlns:mc="http://schemas.openxmlformats.org/markup-compatibility/2006">
              <mc:Choice xmlns:v="urn:schemas-microsoft-com:vml" Requires="v">
                <p:oleObj r:id="rId3" imgW="660113" imgH="215806" progId="Equation.3">
                  <p:embed/>
                </p:oleObj>
              </mc:Choice>
              <mc:Fallback>
                <p:oleObj r:id="rId3" imgW="660113" imgH="215806"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836745"/>
                        <a:ext cx="1296243" cy="432081"/>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083593523"/>
              </p:ext>
            </p:extLst>
          </p:nvPr>
        </p:nvGraphicFramePr>
        <p:xfrm>
          <a:off x="1282962" y="1687917"/>
          <a:ext cx="4608512" cy="390815"/>
        </p:xfrm>
        <a:graphic>
          <a:graphicData uri="http://schemas.openxmlformats.org/presentationml/2006/ole">
            <mc:AlternateContent xmlns:mc="http://schemas.openxmlformats.org/markup-compatibility/2006">
              <mc:Choice xmlns:v="urn:schemas-microsoft-com:vml" Requires="v">
                <p:oleObj r:id="rId5" imgW="2590800" imgH="215900" progId="Equation.3">
                  <p:embed/>
                </p:oleObj>
              </mc:Choice>
              <mc:Fallback>
                <p:oleObj r:id="rId5" imgW="2590800" imgH="215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2962" y="1687917"/>
                        <a:ext cx="4608512" cy="390815"/>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185975313"/>
              </p:ext>
            </p:extLst>
          </p:nvPr>
        </p:nvGraphicFramePr>
        <p:xfrm>
          <a:off x="1282962" y="2510780"/>
          <a:ext cx="4536802" cy="607979"/>
        </p:xfrm>
        <a:graphic>
          <a:graphicData uri="http://schemas.openxmlformats.org/presentationml/2006/ole">
            <mc:AlternateContent xmlns:mc="http://schemas.openxmlformats.org/markup-compatibility/2006">
              <mc:Choice xmlns:v="urn:schemas-microsoft-com:vml" Requires="v">
                <p:oleObj r:id="rId7" imgW="2628900" imgH="355600" progId="Equation.3">
                  <p:embed/>
                </p:oleObj>
              </mc:Choice>
              <mc:Fallback>
                <p:oleObj r:id="rId7" imgW="2628900" imgH="355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2962" y="2510780"/>
                        <a:ext cx="4536802" cy="607979"/>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749236941"/>
              </p:ext>
            </p:extLst>
          </p:nvPr>
        </p:nvGraphicFramePr>
        <p:xfrm>
          <a:off x="1265027" y="3518892"/>
          <a:ext cx="2376264" cy="551004"/>
        </p:xfrm>
        <a:graphic>
          <a:graphicData uri="http://schemas.openxmlformats.org/presentationml/2006/ole">
            <mc:AlternateContent xmlns:mc="http://schemas.openxmlformats.org/markup-compatibility/2006">
              <mc:Choice xmlns:v="urn:schemas-microsoft-com:vml" Requires="v">
                <p:oleObj name="公式" r:id="rId9" imgW="1473200" imgH="342900" progId="Equation.3">
                  <p:embed/>
                </p:oleObj>
              </mc:Choice>
              <mc:Fallback>
                <p:oleObj name="公式" r:id="rId9" imgW="14732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5027" y="3518892"/>
                        <a:ext cx="2376264" cy="551004"/>
                      </a:xfrm>
                      <a:prstGeom prst="rect">
                        <a:avLst/>
                      </a:prstGeom>
                      <a:noFill/>
                      <a:ln w="22225">
                        <a:noFill/>
                        <a:miter lim="800000"/>
                        <a:headEnd/>
                        <a:tailEnd/>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85741333"/>
              </p:ext>
            </p:extLst>
          </p:nvPr>
        </p:nvGraphicFramePr>
        <p:xfrm>
          <a:off x="3985259" y="3118759"/>
          <a:ext cx="5130439" cy="1624269"/>
        </p:xfrm>
        <a:graphic>
          <a:graphicData uri="http://schemas.openxmlformats.org/presentationml/2006/ole">
            <mc:AlternateContent xmlns:mc="http://schemas.openxmlformats.org/markup-compatibility/2006">
              <mc:Choice xmlns:v="urn:schemas-microsoft-com:vml" Requires="v">
                <p:oleObj name="Visio" r:id="rId11" imgW="3042818" imgH="964082" progId="Visio.Drawing.11">
                  <p:embed/>
                </p:oleObj>
              </mc:Choice>
              <mc:Fallback>
                <p:oleObj name="Visio" r:id="rId11" imgW="3042818" imgH="964082"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85259" y="3118759"/>
                        <a:ext cx="5130439" cy="1624269"/>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266745629"/>
              </p:ext>
            </p:extLst>
          </p:nvPr>
        </p:nvGraphicFramePr>
        <p:xfrm>
          <a:off x="1251255" y="4155926"/>
          <a:ext cx="2730909" cy="549735"/>
        </p:xfrm>
        <a:graphic>
          <a:graphicData uri="http://schemas.openxmlformats.org/presentationml/2006/ole">
            <mc:AlternateContent xmlns:mc="http://schemas.openxmlformats.org/markup-compatibility/2006">
              <mc:Choice xmlns:v="urn:schemas-microsoft-com:vml" Requires="v">
                <p:oleObj r:id="rId13" imgW="1752600" imgH="355600" progId="Equation.3">
                  <p:embed/>
                </p:oleObj>
              </mc:Choice>
              <mc:Fallback>
                <p:oleObj r:id="rId13" imgW="1752600" imgH="3556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1255" y="4155926"/>
                        <a:ext cx="2730909" cy="549735"/>
                      </a:xfrm>
                      <a:prstGeom prst="rect">
                        <a:avLst/>
                      </a:prstGeom>
                      <a:noFill/>
                      <a:ln w="22225">
                        <a:noFill/>
                        <a:miter lim="800000"/>
                        <a:headEnd/>
                        <a:tailEnd/>
                      </a:ln>
                    </p:spPr>
                  </p:pic>
                </p:oleObj>
              </mc:Fallback>
            </mc:AlternateContent>
          </a:graphicData>
        </a:graphic>
      </p:graphicFrame>
    </p:spTree>
    <p:extLst>
      <p:ext uri="{BB962C8B-B14F-4D97-AF65-F5344CB8AC3E}">
        <p14:creationId xmlns:p14="http://schemas.microsoft.com/office/powerpoint/2010/main" val="99275404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2" name="Freeform 10"/>
          <p:cNvSpPr>
            <a:spLocks noChangeAspect="1"/>
          </p:cNvSpPr>
          <p:nvPr/>
        </p:nvSpPr>
        <p:spPr bwMode="auto">
          <a:xfrm>
            <a:off x="3779912" y="1840642"/>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5" name="TextBox 44"/>
            <p:cNvSpPr txBox="1"/>
            <p:nvPr/>
          </p:nvSpPr>
          <p:spPr>
            <a:xfrm>
              <a:off x="5714636" y="791155"/>
              <a:ext cx="547411" cy="67604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2</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46" name="Freeform 10">
            <a:hlinkClick r:id="" action="ppaction://noaction"/>
          </p:cNvPr>
          <p:cNvSpPr>
            <a:spLocks noChangeAspect="1"/>
          </p:cNvSpPr>
          <p:nvPr/>
        </p:nvSpPr>
        <p:spPr bwMode="auto">
          <a:xfrm>
            <a:off x="3779913" y="2416706"/>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9" name="TextBox 48"/>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3</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0" name="Freeform 10"/>
          <p:cNvSpPr>
            <a:spLocks noChangeAspect="1"/>
          </p:cNvSpPr>
          <p:nvPr/>
        </p:nvSpPr>
        <p:spPr bwMode="auto">
          <a:xfrm>
            <a:off x="3779912" y="2992770"/>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53" name="TextBox 52"/>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4</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4" name="Freeform 10"/>
          <p:cNvSpPr>
            <a:spLocks noChangeAspect="1"/>
          </p:cNvSpPr>
          <p:nvPr/>
        </p:nvSpPr>
        <p:spPr bwMode="auto">
          <a:xfrm>
            <a:off x="3779912" y="1275611"/>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57" name="TextBox 56"/>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1</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8" name="TextBox 57"/>
          <p:cNvSpPr txBox="1">
            <a:spLocks noChangeAspect="1"/>
          </p:cNvSpPr>
          <p:nvPr/>
        </p:nvSpPr>
        <p:spPr>
          <a:xfrm>
            <a:off x="4572000" y="1883028"/>
            <a:ext cx="367240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平稳随机过程及其特性</a:t>
            </a:r>
          </a:p>
        </p:txBody>
      </p:sp>
      <p:sp>
        <p:nvSpPr>
          <p:cNvPr id="59" name="TextBox 58"/>
          <p:cNvSpPr txBox="1">
            <a:spLocks noChangeAspect="1"/>
          </p:cNvSpPr>
          <p:nvPr/>
        </p:nvSpPr>
        <p:spPr>
          <a:xfrm>
            <a:off x="4587179" y="2459092"/>
            <a:ext cx="3015587"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过程类噪声</a:t>
            </a:r>
          </a:p>
        </p:txBody>
      </p:sp>
      <p:sp>
        <p:nvSpPr>
          <p:cNvPr id="60" name="TextBox 59"/>
          <p:cNvSpPr txBox="1">
            <a:spLocks noChangeAspect="1"/>
          </p:cNvSpPr>
          <p:nvPr/>
        </p:nvSpPr>
        <p:spPr>
          <a:xfrm>
            <a:off x="4587179" y="3035156"/>
            <a:ext cx="3585221"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处理类噪声</a:t>
            </a:r>
          </a:p>
        </p:txBody>
      </p:sp>
      <p:sp>
        <p:nvSpPr>
          <p:cNvPr id="61" name="TextBox 60"/>
          <p:cNvSpPr txBox="1">
            <a:spLocks noChangeAspect="1"/>
          </p:cNvSpPr>
          <p:nvPr/>
        </p:nvSpPr>
        <p:spPr>
          <a:xfrm>
            <a:off x="4587180" y="1275606"/>
            <a:ext cx="3303619"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随机过程的基本概念</a:t>
            </a:r>
          </a:p>
        </p:txBody>
      </p:sp>
      <p:sp>
        <p:nvSpPr>
          <p:cNvPr id="4" name="矩形 3"/>
          <p:cNvSpPr/>
          <p:nvPr/>
        </p:nvSpPr>
        <p:spPr>
          <a:xfrm>
            <a:off x="1160926" y="627534"/>
            <a:ext cx="6939464" cy="5847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dirty="0">
                <a:ln>
                  <a:noFill/>
                </a:ln>
                <a:solidFill>
                  <a:srgbClr val="C00000"/>
                </a:solidFill>
                <a:effectLst/>
                <a:uLnTx/>
                <a:uFillTx/>
                <a:latin typeface="微软雅黑"/>
                <a:ea typeface="微软雅黑"/>
                <a:cs typeface="+mn-cs"/>
              </a:rPr>
              <a:t>第一专题（</a:t>
            </a:r>
            <a:r>
              <a:rPr kumimoji="0" lang="en-US" altLang="zh-CN" sz="3200" b="0" i="0" u="none" strike="noStrike" kern="1200" cap="none" spc="0" normalizeH="0" baseline="0" noProof="0" dirty="0">
                <a:ln>
                  <a:noFill/>
                </a:ln>
                <a:solidFill>
                  <a:srgbClr val="C00000"/>
                </a:solidFill>
                <a:effectLst/>
                <a:uLnTx/>
                <a:uFillTx/>
                <a:latin typeface="微软雅黑"/>
                <a:ea typeface="微软雅黑"/>
                <a:cs typeface="+mn-cs"/>
              </a:rPr>
              <a:t>2</a:t>
            </a:r>
            <a:r>
              <a:rPr kumimoji="0" lang="zh-CN" altLang="en-US" sz="3200" b="0" i="0" u="none" strike="noStrike" kern="1200" cap="none" spc="0" normalizeH="0" baseline="0" noProof="0" dirty="0">
                <a:ln>
                  <a:noFill/>
                </a:ln>
                <a:solidFill>
                  <a:srgbClr val="C00000"/>
                </a:solidFill>
                <a:effectLst/>
                <a:uLnTx/>
                <a:uFillTx/>
                <a:latin typeface="微软雅黑"/>
                <a:ea typeface="微软雅黑"/>
                <a:cs typeface="+mn-cs"/>
              </a:rPr>
              <a:t>）随机过程与噪声</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2046213"/>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3</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7" y="4142257"/>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4</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590604" y="3608579"/>
            <a:ext cx="3015587"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随机过程的模型</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590604" y="4184643"/>
            <a:ext cx="3585221"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随机过程通过线性系统</a:t>
            </a:r>
          </a:p>
        </p:txBody>
      </p:sp>
    </p:spTree>
    <p:extLst>
      <p:ext uri="{BB962C8B-B14F-4D97-AF65-F5344CB8AC3E}">
        <p14:creationId xmlns:p14="http://schemas.microsoft.com/office/powerpoint/2010/main" val="13976102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过程类噪声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8348890" cy="3492751"/>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chemeClr val="bg1">
                    <a:lumMod val="50000"/>
                  </a:schemeClr>
                </a:solidFill>
                <a:latin typeface="微软雅黑"/>
                <a:ea typeface="微软雅黑"/>
              </a:rPr>
              <a:t>信号再在传输过程中，由非处理过程引起的噪声总称。</a:t>
            </a:r>
            <a:endParaRPr lang="en-US" altLang="zh-CN" sz="2000" kern="0" dirty="0">
              <a:solidFill>
                <a:schemeClr val="bg1">
                  <a:lumMod val="50000"/>
                </a:schemeClr>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分类</a:t>
            </a:r>
            <a:endParaRPr lang="en-US" altLang="zh-CN" sz="2000" kern="0" dirty="0">
              <a:solidFill>
                <a:srgbClr val="C00000"/>
              </a:solidFill>
              <a:latin typeface="微软雅黑"/>
              <a:ea typeface="微软雅黑"/>
            </a:endParaRPr>
          </a:p>
          <a:p>
            <a:pPr>
              <a:lnSpc>
                <a:spcPct val="140000"/>
              </a:lnSpc>
            </a:pPr>
            <a:r>
              <a:rPr lang="en-US" altLang="zh-CN" sz="2000" kern="0" dirty="0">
                <a:solidFill>
                  <a:srgbClr val="205867"/>
                </a:solidFill>
                <a:latin typeface="微软雅黑"/>
                <a:ea typeface="微软雅黑"/>
              </a:rPr>
              <a:t>      </a:t>
            </a:r>
            <a:r>
              <a:rPr lang="zh-CN" altLang="en-US" sz="2000" kern="0" dirty="0">
                <a:solidFill>
                  <a:srgbClr val="C00000"/>
                </a:solidFill>
                <a:latin typeface="微软雅黑"/>
                <a:ea typeface="微软雅黑"/>
              </a:rPr>
              <a:t>噪声来源</a:t>
            </a:r>
            <a:r>
              <a:rPr lang="zh-CN" altLang="en-US" sz="2000" kern="0" dirty="0">
                <a:solidFill>
                  <a:srgbClr val="205867"/>
                </a:solidFill>
                <a:latin typeface="微软雅黑"/>
                <a:ea typeface="微软雅黑"/>
              </a:rPr>
              <a:t>：自然噪声、人为噪声、电路噪声；</a:t>
            </a:r>
          </a:p>
          <a:p>
            <a:pPr>
              <a:lnSpc>
                <a:spcPct val="14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性质分类</a:t>
            </a:r>
            <a:r>
              <a:rPr lang="zh-CN" altLang="en-US" sz="2000" kern="0" dirty="0">
                <a:solidFill>
                  <a:srgbClr val="205867"/>
                </a:solidFill>
                <a:latin typeface="微软雅黑"/>
                <a:ea typeface="微软雅黑"/>
              </a:rPr>
              <a:t>：单频、脉冲和起伏型噪声；</a:t>
            </a: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起伏噪声：</a:t>
            </a:r>
            <a:r>
              <a:rPr lang="zh-CN" altLang="en-US" sz="2000" kern="0" dirty="0">
                <a:solidFill>
                  <a:srgbClr val="205867"/>
                </a:solidFill>
                <a:latin typeface="微软雅黑"/>
                <a:ea typeface="微软雅黑"/>
              </a:rPr>
              <a:t>有许多噪声都满足起伏噪声的特性，其中比较有代表性的包括</a:t>
            </a:r>
            <a:r>
              <a:rPr lang="zh-CN" altLang="en-US" sz="2000" kern="0" dirty="0">
                <a:solidFill>
                  <a:srgbClr val="C00000"/>
                </a:solidFill>
                <a:latin typeface="微软雅黑"/>
                <a:ea typeface="微软雅黑"/>
              </a:rPr>
              <a:t>热噪声、散弹噪声及宇宙噪声</a:t>
            </a:r>
            <a:r>
              <a:rPr lang="zh-CN" altLang="en-US" sz="2000" kern="0" dirty="0">
                <a:solidFill>
                  <a:srgbClr val="205867"/>
                </a:solidFill>
                <a:latin typeface="微软雅黑"/>
                <a:ea typeface="微软雅黑"/>
              </a:rPr>
              <a:t>等。</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散弹噪声仿真</a:t>
            </a:r>
          </a:p>
          <a:p>
            <a:pPr>
              <a:lnSpc>
                <a:spcPct val="140000"/>
              </a:lnSpc>
            </a:pPr>
            <a:r>
              <a:rPr kumimoji="0" lang="zh-CN" altLang="en-US" sz="2000" b="0" i="0" u="none" strike="noStrike" kern="0" cap="none" spc="0" normalizeH="0" baseline="0" noProof="0" dirty="0">
                <a:ln>
                  <a:noFill/>
                </a:ln>
                <a:solidFill>
                  <a:srgbClr val="205867"/>
                </a:solidFill>
                <a:effectLst/>
                <a:uLnTx/>
                <a:uFillTx/>
                <a:latin typeface="微软雅黑"/>
                <a:ea typeface="微软雅黑"/>
                <a:cs typeface="+mn-cs"/>
              </a:rPr>
              <a:t>      电子形成的电流脉冲波形可以用随机过程来表示：</a:t>
            </a:r>
            <a:endParaRPr lang="en-US" altLang="zh-CN" sz="2000" kern="0" dirty="0">
              <a:solidFill>
                <a:srgbClr val="205867"/>
              </a:solidFill>
              <a:latin typeface="微软雅黑"/>
              <a:ea typeface="微软雅黑"/>
            </a:endParaRPr>
          </a:p>
        </p:txBody>
      </p:sp>
      <p:graphicFrame>
        <p:nvGraphicFramePr>
          <p:cNvPr id="3" name="对象 2">
            <a:extLst>
              <a:ext uri="{FF2B5EF4-FFF2-40B4-BE49-F238E27FC236}">
                <a16:creationId xmlns:a16="http://schemas.microsoft.com/office/drawing/2014/main" id="{0F56AB5D-B93E-78D6-07A8-680828001E2E}"/>
              </a:ext>
            </a:extLst>
          </p:cNvPr>
          <p:cNvGraphicFramePr>
            <a:graphicFrameLocks noChangeAspect="1"/>
          </p:cNvGraphicFramePr>
          <p:nvPr>
            <p:extLst>
              <p:ext uri="{D42A27DB-BD31-4B8C-83A1-F6EECF244321}">
                <p14:modId xmlns:p14="http://schemas.microsoft.com/office/powerpoint/2010/main" val="573811218"/>
              </p:ext>
            </p:extLst>
          </p:nvPr>
        </p:nvGraphicFramePr>
        <p:xfrm>
          <a:off x="6660232" y="3754172"/>
          <a:ext cx="1601010" cy="604227"/>
        </p:xfrm>
        <a:graphic>
          <a:graphicData uri="http://schemas.openxmlformats.org/presentationml/2006/ole">
            <mc:AlternateContent xmlns:mc="http://schemas.openxmlformats.org/markup-compatibility/2006">
              <mc:Choice xmlns:v="urn:schemas-microsoft-com:vml" Requires="v">
                <p:oleObj name="公式" r:id="rId3" imgW="1079032" imgH="406224" progId="Equation.3">
                  <p:embed/>
                </p:oleObj>
              </mc:Choice>
              <mc:Fallback>
                <p:oleObj name="公式" r:id="rId3" imgW="1079032" imgH="406224" progId="Equation.3">
                  <p:embed/>
                  <p:pic>
                    <p:nvPicPr>
                      <p:cNvPr id="5"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3754172"/>
                        <a:ext cx="1601010" cy="60422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5184242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过程类噪声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8348890" cy="2954142"/>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散弹噪声仿真</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205867"/>
                </a:solidFill>
                <a:latin typeface="微软雅黑"/>
                <a:ea typeface="微软雅黑"/>
              </a:rPr>
              <a:t>      到达电子的数目</a:t>
            </a:r>
            <a:r>
              <a:rPr lang="en-US" altLang="zh-CN" sz="2000" kern="0" dirty="0">
                <a:solidFill>
                  <a:srgbClr val="205867"/>
                </a:solidFill>
                <a:latin typeface="微软雅黑"/>
                <a:ea typeface="微软雅黑"/>
              </a:rPr>
              <a:t>X(t)</a:t>
            </a:r>
            <a:r>
              <a:rPr lang="zh-CN" altLang="en-US" sz="2000" kern="0" dirty="0">
                <a:solidFill>
                  <a:srgbClr val="205867"/>
                </a:solidFill>
                <a:latin typeface="微软雅黑"/>
                <a:ea typeface="微软雅黑"/>
              </a:rPr>
              <a:t>是一个随机过程， 在任意长时间</a:t>
            </a:r>
            <a:r>
              <a:rPr lang="en-US" altLang="zh-CN" sz="2000" kern="0" dirty="0">
                <a:solidFill>
                  <a:srgbClr val="205867"/>
                </a:solidFill>
                <a:latin typeface="微软雅黑"/>
                <a:ea typeface="微软雅黑"/>
              </a:rPr>
              <a:t>τ </a:t>
            </a:r>
            <a:r>
              <a:rPr lang="zh-CN" altLang="en-US" sz="2000" kern="0" dirty="0">
                <a:solidFill>
                  <a:srgbClr val="205867"/>
                </a:solidFill>
                <a:latin typeface="微软雅黑"/>
                <a:ea typeface="微软雅黑"/>
              </a:rPr>
              <a:t>区间内，到达电子数目服从参数</a:t>
            </a:r>
            <a:r>
              <a:rPr lang="en-US" altLang="zh-CN" sz="2000" kern="0" dirty="0" err="1">
                <a:solidFill>
                  <a:srgbClr val="205867"/>
                </a:solidFill>
                <a:latin typeface="微软雅黑"/>
                <a:ea typeface="微软雅黑"/>
              </a:rPr>
              <a:t>λτ</a:t>
            </a:r>
            <a:r>
              <a:rPr lang="zh-CN" altLang="en-US" sz="2000" kern="0" dirty="0">
                <a:solidFill>
                  <a:srgbClr val="205867"/>
                </a:solidFill>
                <a:latin typeface="微软雅黑"/>
                <a:ea typeface="微软雅黑"/>
              </a:rPr>
              <a:t>的泊松过程：</a:t>
            </a:r>
            <a:endParaRPr lang="en-US" altLang="zh-CN" sz="2000" kern="0" dirty="0">
              <a:solidFill>
                <a:srgbClr val="205867"/>
              </a:solidFill>
              <a:latin typeface="微软雅黑"/>
              <a:ea typeface="微软雅黑"/>
            </a:endParaRPr>
          </a:p>
          <a:p>
            <a:pPr>
              <a:lnSpc>
                <a:spcPct val="140000"/>
              </a:lnSpc>
            </a:pPr>
            <a:endParaRPr lang="en-US" altLang="zh-CN" sz="2000" kern="0" dirty="0">
              <a:solidFill>
                <a:srgbClr val="205867"/>
              </a:solidFill>
              <a:latin typeface="微软雅黑"/>
              <a:ea typeface="微软雅黑"/>
            </a:endParaRPr>
          </a:p>
          <a:p>
            <a:pPr>
              <a:lnSpc>
                <a:spcPct val="200000"/>
              </a:lnSpc>
            </a:pPr>
            <a:r>
              <a:rPr lang="zh-CN" altLang="en-US" sz="2000" kern="0" dirty="0">
                <a:solidFill>
                  <a:srgbClr val="205867"/>
                </a:solidFill>
                <a:latin typeface="微软雅黑"/>
                <a:ea typeface="微软雅黑"/>
              </a:rPr>
              <a:t>式中：</a:t>
            </a:r>
            <a:r>
              <a:rPr lang="en-US" altLang="zh-CN" sz="2000" kern="0" dirty="0">
                <a:solidFill>
                  <a:srgbClr val="205867"/>
                </a:solidFill>
                <a:latin typeface="微软雅黑"/>
                <a:ea typeface="微软雅黑"/>
              </a:rPr>
              <a:t>λ</a:t>
            </a:r>
            <a:r>
              <a:rPr lang="zh-CN" altLang="en-US" sz="2000" kern="0" dirty="0">
                <a:solidFill>
                  <a:srgbClr val="205867"/>
                </a:solidFill>
                <a:latin typeface="微软雅黑"/>
                <a:ea typeface="微软雅黑"/>
              </a:rPr>
              <a:t>为电子到达的速率，与电子运动的平均速率（为常数）有关。</a:t>
            </a:r>
          </a:p>
          <a:p>
            <a:pPr>
              <a:lnSpc>
                <a:spcPct val="200000"/>
              </a:lnSpc>
            </a:pPr>
            <a:r>
              <a:rPr lang="zh-CN" altLang="en-US" sz="2000" kern="0" dirty="0">
                <a:solidFill>
                  <a:srgbClr val="205867"/>
                </a:solidFill>
                <a:latin typeface="微软雅黑"/>
                <a:ea typeface="微软雅黑"/>
              </a:rPr>
              <a:t>    考虑到衰减等因素，则接收到的电流脉冲波形为：</a:t>
            </a:r>
            <a:endParaRPr lang="en-US" altLang="zh-CN" sz="2000" kern="0" dirty="0">
              <a:solidFill>
                <a:srgbClr val="205867"/>
              </a:solidFill>
              <a:latin typeface="微软雅黑"/>
              <a:ea typeface="微软雅黑"/>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91100976"/>
              </p:ext>
            </p:extLst>
          </p:nvPr>
        </p:nvGraphicFramePr>
        <p:xfrm>
          <a:off x="2411760" y="2067694"/>
          <a:ext cx="3816424" cy="599193"/>
        </p:xfrm>
        <a:graphic>
          <a:graphicData uri="http://schemas.openxmlformats.org/presentationml/2006/ole">
            <mc:AlternateContent xmlns:mc="http://schemas.openxmlformats.org/markup-compatibility/2006">
              <mc:Choice xmlns:v="urn:schemas-microsoft-com:vml" Requires="v">
                <p:oleObj name="公式" r:id="rId3" imgW="2755900" imgH="431800" progId="Equation.3">
                  <p:embed/>
                </p:oleObj>
              </mc:Choice>
              <mc:Fallback>
                <p:oleObj name="公式" r:id="rId3" imgW="27559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067694"/>
                        <a:ext cx="3816424" cy="599193"/>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65240543"/>
              </p:ext>
            </p:extLst>
          </p:nvPr>
        </p:nvGraphicFramePr>
        <p:xfrm>
          <a:off x="6685522" y="3147814"/>
          <a:ext cx="1874055" cy="717051"/>
        </p:xfrm>
        <a:graphic>
          <a:graphicData uri="http://schemas.openxmlformats.org/presentationml/2006/ole">
            <mc:AlternateContent xmlns:mc="http://schemas.openxmlformats.org/markup-compatibility/2006">
              <mc:Choice xmlns:v="urn:schemas-microsoft-com:vml" Requires="v">
                <p:oleObj r:id="rId5" imgW="1091726" imgH="418918" progId="Equation.3">
                  <p:embed/>
                </p:oleObj>
              </mc:Choice>
              <mc:Fallback>
                <p:oleObj r:id="rId5" imgW="1091726" imgH="418918"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85522" y="3147814"/>
                        <a:ext cx="1874055" cy="717051"/>
                      </a:xfrm>
                      <a:prstGeom prst="rect">
                        <a:avLst/>
                      </a:prstGeom>
                      <a:noFill/>
                      <a:ln>
                        <a:noFill/>
                      </a:ln>
                    </p:spPr>
                  </p:pic>
                </p:oleObj>
              </mc:Fallback>
            </mc:AlternateContent>
          </a:graphicData>
        </a:graphic>
      </p:graphicFrame>
      <p:graphicFrame>
        <p:nvGraphicFramePr>
          <p:cNvPr id="3" name="对象 2">
            <a:extLst>
              <a:ext uri="{FF2B5EF4-FFF2-40B4-BE49-F238E27FC236}">
                <a16:creationId xmlns:a16="http://schemas.microsoft.com/office/drawing/2014/main" id="{D4159BEC-8D21-933F-CFE5-F11656FFEC08}"/>
              </a:ext>
            </a:extLst>
          </p:cNvPr>
          <p:cNvGraphicFramePr>
            <a:graphicFrameLocks noChangeAspect="1"/>
          </p:cNvGraphicFramePr>
          <p:nvPr>
            <p:extLst>
              <p:ext uri="{D42A27DB-BD31-4B8C-83A1-F6EECF244321}">
                <p14:modId xmlns:p14="http://schemas.microsoft.com/office/powerpoint/2010/main" val="2971469754"/>
              </p:ext>
            </p:extLst>
          </p:nvPr>
        </p:nvGraphicFramePr>
        <p:xfrm>
          <a:off x="2344821" y="3833414"/>
          <a:ext cx="4176133" cy="1033672"/>
        </p:xfrm>
        <a:graphic>
          <a:graphicData uri="http://schemas.openxmlformats.org/presentationml/2006/ole">
            <mc:AlternateContent xmlns:mc="http://schemas.openxmlformats.org/markup-compatibility/2006">
              <mc:Choice xmlns:v="urn:schemas-microsoft-com:vml" Requires="v">
                <p:oleObj name="Visio" r:id="rId7" imgW="4113276" imgH="1022604" progId="Visio.Drawing.11">
                  <p:embed/>
                </p:oleObj>
              </mc:Choice>
              <mc:Fallback>
                <p:oleObj name="Visio" r:id="rId7" imgW="4113276" imgH="1022604" progId="Visio.Drawing.11">
                  <p:embed/>
                  <p:pic>
                    <p:nvPicPr>
                      <p:cNvPr id="6" name="对象 5">
                        <a:extLst>
                          <a:ext uri="{FF2B5EF4-FFF2-40B4-BE49-F238E27FC236}">
                            <a16:creationId xmlns:a16="http://schemas.microsoft.com/office/drawing/2014/main" id="{452E5CA2-0A4F-E40E-2E52-C7345BE8483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4821" y="3833414"/>
                        <a:ext cx="4176133" cy="10336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86667851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过程类噪声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6" name="矩形 5"/>
          <p:cNvSpPr/>
          <p:nvPr/>
        </p:nvSpPr>
        <p:spPr>
          <a:xfrm>
            <a:off x="611559" y="771550"/>
            <a:ext cx="8348890" cy="1338315"/>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特性描述：</a:t>
            </a:r>
            <a:r>
              <a:rPr lang="zh-CN" altLang="en-US" sz="2000" kern="0" dirty="0">
                <a:solidFill>
                  <a:srgbClr val="205867"/>
                </a:solidFill>
                <a:latin typeface="微软雅黑"/>
                <a:ea typeface="微软雅黑"/>
              </a:rPr>
              <a:t>随机过程</a:t>
            </a:r>
            <a:r>
              <a:rPr lang="en-US" altLang="zh-CN" sz="2000" kern="0" dirty="0">
                <a:solidFill>
                  <a:srgbClr val="205867"/>
                </a:solidFill>
                <a:latin typeface="微软雅黑"/>
                <a:ea typeface="微软雅黑"/>
              </a:rPr>
              <a:t>X(t)</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Y(t) </a:t>
            </a:r>
            <a:r>
              <a:rPr lang="zh-CN" altLang="en-US" sz="2000" kern="0" dirty="0">
                <a:solidFill>
                  <a:srgbClr val="205867"/>
                </a:solidFill>
                <a:latin typeface="微软雅黑"/>
                <a:ea typeface="微软雅黑"/>
              </a:rPr>
              <a:t>均为平稳随机过程，同时假设它们都满足各态历经性，则有（仿真作业</a:t>
            </a:r>
            <a:r>
              <a:rPr lang="en-US" altLang="zh-CN" sz="2000" kern="0" dirty="0">
                <a:solidFill>
                  <a:srgbClr val="205867"/>
                </a:solidFill>
                <a:latin typeface="微软雅黑"/>
                <a:ea typeface="微软雅黑"/>
              </a:rPr>
              <a:t>2-1</a:t>
            </a:r>
            <a:r>
              <a:rPr lang="zh-CN" altLang="en-US" sz="2000" kern="0" dirty="0">
                <a:solidFill>
                  <a:srgbClr val="205867"/>
                </a:solidFill>
                <a:latin typeface="微软雅黑"/>
                <a:ea typeface="微软雅黑"/>
              </a:rPr>
              <a:t>） ：</a:t>
            </a:r>
          </a:p>
          <a:p>
            <a:pPr>
              <a:lnSpc>
                <a:spcPct val="140000"/>
              </a:lnSpc>
            </a:pPr>
            <a:r>
              <a:rPr lang="zh-CN" altLang="en-US" sz="2000" kern="0" dirty="0">
                <a:solidFill>
                  <a:srgbClr val="205867"/>
                </a:solidFill>
                <a:latin typeface="微软雅黑"/>
                <a:ea typeface="微软雅黑"/>
              </a:rPr>
              <a:t>     </a:t>
            </a:r>
            <a:endParaRPr lang="en-US" altLang="zh-CN" sz="2000" kern="0" dirty="0">
              <a:solidFill>
                <a:srgbClr val="205867"/>
              </a:solidFill>
              <a:latin typeface="微软雅黑"/>
              <a:ea typeface="微软雅黑"/>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011738661"/>
              </p:ext>
            </p:extLst>
          </p:nvPr>
        </p:nvGraphicFramePr>
        <p:xfrm>
          <a:off x="4716016" y="1707654"/>
          <a:ext cx="1874055" cy="717051"/>
        </p:xfrm>
        <a:graphic>
          <a:graphicData uri="http://schemas.openxmlformats.org/presentationml/2006/ole">
            <mc:AlternateContent xmlns:mc="http://schemas.openxmlformats.org/markup-compatibility/2006">
              <mc:Choice xmlns:v="urn:schemas-microsoft-com:vml" Requires="v">
                <p:oleObj r:id="rId3" imgW="1091726" imgH="418918" progId="Equation.3">
                  <p:embed/>
                </p:oleObj>
              </mc:Choice>
              <mc:Fallback>
                <p:oleObj r:id="rId3" imgW="1091726" imgH="418918"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1707654"/>
                        <a:ext cx="1874055" cy="717051"/>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156384193"/>
              </p:ext>
            </p:extLst>
          </p:nvPr>
        </p:nvGraphicFramePr>
        <p:xfrm>
          <a:off x="1259633" y="2451699"/>
          <a:ext cx="2322692" cy="531881"/>
        </p:xfrm>
        <a:graphic>
          <a:graphicData uri="http://schemas.openxmlformats.org/presentationml/2006/ole">
            <mc:AlternateContent xmlns:mc="http://schemas.openxmlformats.org/markup-compatibility/2006">
              <mc:Choice xmlns:v="urn:schemas-microsoft-com:vml" Requires="v">
                <p:oleObj r:id="rId5" imgW="1371600" imgH="317500" progId="Equation.3">
                  <p:embed/>
                </p:oleObj>
              </mc:Choice>
              <mc:Fallback>
                <p:oleObj r:id="rId5" imgW="1371600" imgH="317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3" y="2451699"/>
                        <a:ext cx="2322692" cy="531881"/>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095862212"/>
              </p:ext>
            </p:extLst>
          </p:nvPr>
        </p:nvGraphicFramePr>
        <p:xfrm>
          <a:off x="1259633" y="3127596"/>
          <a:ext cx="2830982" cy="530810"/>
        </p:xfrm>
        <a:graphic>
          <a:graphicData uri="http://schemas.openxmlformats.org/presentationml/2006/ole">
            <mc:AlternateContent xmlns:mc="http://schemas.openxmlformats.org/markup-compatibility/2006">
              <mc:Choice xmlns:v="urn:schemas-microsoft-com:vml" Requires="v">
                <p:oleObj r:id="rId7" imgW="1675673" imgH="317362" progId="Equation.3">
                  <p:embed/>
                </p:oleObj>
              </mc:Choice>
              <mc:Fallback>
                <p:oleObj r:id="rId7" imgW="1675673" imgH="317362"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3" y="3127596"/>
                        <a:ext cx="2830982" cy="530810"/>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222121781"/>
              </p:ext>
            </p:extLst>
          </p:nvPr>
        </p:nvGraphicFramePr>
        <p:xfrm>
          <a:off x="4727127" y="2387334"/>
          <a:ext cx="2859935" cy="527592"/>
        </p:xfrm>
        <a:graphic>
          <a:graphicData uri="http://schemas.openxmlformats.org/presentationml/2006/ole">
            <mc:AlternateContent xmlns:mc="http://schemas.openxmlformats.org/markup-compatibility/2006">
              <mc:Choice xmlns:v="urn:schemas-microsoft-com:vml" Requires="v">
                <p:oleObj r:id="rId9" imgW="1701800" imgH="317500" progId="Equation.3">
                  <p:embed/>
                </p:oleObj>
              </mc:Choice>
              <mc:Fallback>
                <p:oleObj r:id="rId9" imgW="1701800" imgH="317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27127" y="2387334"/>
                        <a:ext cx="2859935" cy="527592"/>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16149460"/>
              </p:ext>
            </p:extLst>
          </p:nvPr>
        </p:nvGraphicFramePr>
        <p:xfrm>
          <a:off x="4716016" y="3150116"/>
          <a:ext cx="3345706" cy="508290"/>
        </p:xfrm>
        <a:graphic>
          <a:graphicData uri="http://schemas.openxmlformats.org/presentationml/2006/ole">
            <mc:AlternateContent xmlns:mc="http://schemas.openxmlformats.org/markup-compatibility/2006">
              <mc:Choice xmlns:v="urn:schemas-microsoft-com:vml" Requires="v">
                <p:oleObj r:id="rId11" imgW="2070100" imgH="317500" progId="Equation.3">
                  <p:embed/>
                </p:oleObj>
              </mc:Choice>
              <mc:Fallback>
                <p:oleObj r:id="rId11" imgW="2070100" imgH="3175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6016" y="3150116"/>
                        <a:ext cx="3345706" cy="508290"/>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472373142"/>
              </p:ext>
            </p:extLst>
          </p:nvPr>
        </p:nvGraphicFramePr>
        <p:xfrm>
          <a:off x="1294146" y="1794853"/>
          <a:ext cx="1600200" cy="604838"/>
        </p:xfrm>
        <a:graphic>
          <a:graphicData uri="http://schemas.openxmlformats.org/presentationml/2006/ole">
            <mc:AlternateContent xmlns:mc="http://schemas.openxmlformats.org/markup-compatibility/2006">
              <mc:Choice xmlns:v="urn:schemas-microsoft-com:vml" Requires="v">
                <p:oleObj name="公式" r:id="rId13" imgW="1079032" imgH="406224" progId="Equation.3">
                  <p:embed/>
                </p:oleObj>
              </mc:Choice>
              <mc:Fallback>
                <p:oleObj name="公式" r:id="rId13" imgW="1079032" imgH="406224"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94146" y="1794853"/>
                        <a:ext cx="16002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a:extLst>
              <a:ext uri="{FF2B5EF4-FFF2-40B4-BE49-F238E27FC236}">
                <a16:creationId xmlns:a16="http://schemas.microsoft.com/office/drawing/2014/main" id="{3E1FE3B7-2562-AF8E-AB1D-563B011A3487}"/>
              </a:ext>
            </a:extLst>
          </p:cNvPr>
          <p:cNvGraphicFramePr>
            <a:graphicFrameLocks noChangeAspect="1"/>
          </p:cNvGraphicFramePr>
          <p:nvPr>
            <p:extLst>
              <p:ext uri="{D42A27DB-BD31-4B8C-83A1-F6EECF244321}">
                <p14:modId xmlns:p14="http://schemas.microsoft.com/office/powerpoint/2010/main" val="3710593672"/>
              </p:ext>
            </p:extLst>
          </p:nvPr>
        </p:nvGraphicFramePr>
        <p:xfrm>
          <a:off x="2344821" y="3833414"/>
          <a:ext cx="4176133" cy="1033672"/>
        </p:xfrm>
        <a:graphic>
          <a:graphicData uri="http://schemas.openxmlformats.org/presentationml/2006/ole">
            <mc:AlternateContent xmlns:mc="http://schemas.openxmlformats.org/markup-compatibility/2006">
              <mc:Choice xmlns:v="urn:schemas-microsoft-com:vml" Requires="v">
                <p:oleObj name="Visio" r:id="rId15" imgW="4113276" imgH="1022604" progId="Visio.Drawing.11">
                  <p:embed/>
                </p:oleObj>
              </mc:Choice>
              <mc:Fallback>
                <p:oleObj name="Visio" r:id="rId15" imgW="4113276" imgH="1022604" progId="Visio.Drawing.11">
                  <p:embed/>
                  <p:pic>
                    <p:nvPicPr>
                      <p:cNvPr id="3" name="对象 2">
                        <a:extLst>
                          <a:ext uri="{FF2B5EF4-FFF2-40B4-BE49-F238E27FC236}">
                            <a16:creationId xmlns:a16="http://schemas.microsoft.com/office/drawing/2014/main" id="{D4159BEC-8D21-933F-CFE5-F11656FFEC0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4821" y="3833414"/>
                        <a:ext cx="4176133" cy="10336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9445377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白噪声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14" name="矩形 13"/>
          <p:cNvSpPr/>
          <p:nvPr/>
        </p:nvSpPr>
        <p:spPr>
          <a:xfrm>
            <a:off x="611559" y="771550"/>
            <a:ext cx="8348890" cy="2862322"/>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205867"/>
                </a:solidFill>
                <a:latin typeface="微软雅黑"/>
                <a:ea typeface="微软雅黑"/>
              </a:rPr>
              <a:t>功率谱密度函数在整个频率域服从均匀分布的噪声。</a:t>
            </a:r>
          </a:p>
          <a:p>
            <a:pPr>
              <a:lnSpc>
                <a:spcPct val="140000"/>
              </a:lnSpc>
            </a:pPr>
            <a:r>
              <a:rPr lang="zh-CN" altLang="en-US" sz="2000" kern="0" dirty="0">
                <a:solidFill>
                  <a:srgbClr val="205867"/>
                </a:solidFill>
                <a:latin typeface="微软雅黑"/>
                <a:ea typeface="微软雅黑"/>
              </a:rPr>
              <a:t>      功率谱密度： </a:t>
            </a:r>
            <a:endParaRPr lang="en-US" altLang="zh-CN" sz="2000" kern="0" dirty="0">
              <a:solidFill>
                <a:srgbClr val="205867"/>
              </a:solidFill>
              <a:latin typeface="微软雅黑"/>
              <a:ea typeface="微软雅黑"/>
            </a:endParaRPr>
          </a:p>
          <a:p>
            <a:pPr>
              <a:lnSpc>
                <a:spcPct val="200000"/>
              </a:lnSpc>
            </a:pPr>
            <a:r>
              <a:rPr lang="zh-CN" altLang="en-US" sz="2000" kern="0" dirty="0">
                <a:solidFill>
                  <a:srgbClr val="205867"/>
                </a:solidFill>
                <a:latin typeface="微软雅黑"/>
                <a:ea typeface="微软雅黑"/>
              </a:rPr>
              <a:t>      自相关函数：</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endParaRPr lang="zh-CN" altLang="en-US" sz="2000" kern="0" dirty="0">
              <a:solidFill>
                <a:srgbClr val="C00000"/>
              </a:solidFill>
              <a:latin typeface="微软雅黑"/>
              <a:ea typeface="微软雅黑"/>
            </a:endParaRPr>
          </a:p>
          <a:p>
            <a:pPr>
              <a:lnSpc>
                <a:spcPct val="140000"/>
              </a:lnSpc>
            </a:pP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C00000"/>
                </a:solidFill>
                <a:latin typeface="微软雅黑"/>
                <a:ea typeface="微软雅黑"/>
              </a:rPr>
              <a:t>     </a:t>
            </a:r>
            <a:endParaRPr lang="en-US" altLang="zh-CN" sz="2000" kern="0" dirty="0">
              <a:solidFill>
                <a:srgbClr val="C00000"/>
              </a:solidFill>
              <a:latin typeface="微软雅黑"/>
              <a:ea typeface="微软雅黑"/>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107453479"/>
              </p:ext>
            </p:extLst>
          </p:nvPr>
        </p:nvGraphicFramePr>
        <p:xfrm>
          <a:off x="2411760" y="2859782"/>
          <a:ext cx="4099490" cy="1296144"/>
        </p:xfrm>
        <a:graphic>
          <a:graphicData uri="http://schemas.openxmlformats.org/presentationml/2006/ole">
            <mc:AlternateContent xmlns:mc="http://schemas.openxmlformats.org/markup-compatibility/2006">
              <mc:Choice xmlns:v="urn:schemas-microsoft-com:vml" Requires="v">
                <p:oleObj name="Visio" r:id="rId3" imgW="3042818" imgH="964082" progId="Visio.Drawing.11">
                  <p:embed/>
                </p:oleObj>
              </mc:Choice>
              <mc:Fallback>
                <p:oleObj name="Visio" r:id="rId3" imgW="3042818" imgH="964082"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859782"/>
                        <a:ext cx="4099490" cy="1296144"/>
                      </a:xfrm>
                      <a:prstGeom prst="rect">
                        <a:avLst/>
                      </a:prstGeom>
                      <a:noFill/>
                      <a:ln>
                        <a:noFill/>
                      </a:ln>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70674532"/>
              </p:ext>
            </p:extLst>
          </p:nvPr>
        </p:nvGraphicFramePr>
        <p:xfrm>
          <a:off x="2627784" y="1203598"/>
          <a:ext cx="2479393" cy="574808"/>
        </p:xfrm>
        <a:graphic>
          <a:graphicData uri="http://schemas.openxmlformats.org/presentationml/2006/ole">
            <mc:AlternateContent xmlns:mc="http://schemas.openxmlformats.org/markup-compatibility/2006">
              <mc:Choice xmlns:v="urn:schemas-microsoft-com:vml" Requires="v">
                <p:oleObj r:id="rId5" imgW="1473200" imgH="342900" progId="Equation.3">
                  <p:embed/>
                </p:oleObj>
              </mc:Choice>
              <mc:Fallback>
                <p:oleObj r:id="rId5" imgW="1473200" imgH="342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1203598"/>
                        <a:ext cx="2479393" cy="574808"/>
                      </a:xfrm>
                      <a:prstGeom prst="rect">
                        <a:avLst/>
                      </a:prstGeom>
                      <a:noFill/>
                      <a:ln>
                        <a:noFill/>
                      </a:ln>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539597393"/>
              </p:ext>
            </p:extLst>
          </p:nvPr>
        </p:nvGraphicFramePr>
        <p:xfrm>
          <a:off x="2607509" y="1779662"/>
          <a:ext cx="2684571" cy="541536"/>
        </p:xfrm>
        <a:graphic>
          <a:graphicData uri="http://schemas.openxmlformats.org/presentationml/2006/ole">
            <mc:AlternateContent xmlns:mc="http://schemas.openxmlformats.org/markup-compatibility/2006">
              <mc:Choice xmlns:v="urn:schemas-microsoft-com:vml" Requires="v">
                <p:oleObj r:id="rId7" imgW="1752600" imgH="355600" progId="Equation.3">
                  <p:embed/>
                </p:oleObj>
              </mc:Choice>
              <mc:Fallback>
                <p:oleObj r:id="rId7" imgW="1752600" imgH="355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509" y="1779662"/>
                        <a:ext cx="2684571" cy="54153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7603094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白噪声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14" name="矩形 13"/>
          <p:cNvSpPr/>
          <p:nvPr/>
        </p:nvSpPr>
        <p:spPr>
          <a:xfrm>
            <a:off x="611559" y="771550"/>
            <a:ext cx="8348890" cy="3785652"/>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205867"/>
                </a:solidFill>
                <a:latin typeface="微软雅黑"/>
                <a:ea typeface="微软雅黑"/>
              </a:rPr>
              <a:t>功率谱密度函数在整个频率域服从均匀分布的噪声。</a:t>
            </a:r>
          </a:p>
          <a:p>
            <a:pPr>
              <a:lnSpc>
                <a:spcPct val="140000"/>
              </a:lnSpc>
            </a:pPr>
            <a:r>
              <a:rPr lang="zh-CN" altLang="en-US" sz="2000" kern="0" dirty="0">
                <a:solidFill>
                  <a:srgbClr val="205867"/>
                </a:solidFill>
                <a:latin typeface="微软雅黑"/>
                <a:ea typeface="微软雅黑"/>
              </a:rPr>
              <a:t>      功率谱密度： </a:t>
            </a:r>
            <a:endParaRPr lang="en-US" altLang="zh-CN" sz="2000" kern="0" dirty="0">
              <a:solidFill>
                <a:srgbClr val="205867"/>
              </a:solidFill>
              <a:latin typeface="微软雅黑"/>
              <a:ea typeface="微软雅黑"/>
            </a:endParaRPr>
          </a:p>
          <a:p>
            <a:pPr>
              <a:lnSpc>
                <a:spcPct val="200000"/>
              </a:lnSpc>
            </a:pPr>
            <a:r>
              <a:rPr lang="zh-CN" altLang="en-US" sz="2000" kern="0" dirty="0">
                <a:solidFill>
                  <a:srgbClr val="205867"/>
                </a:solidFill>
                <a:latin typeface="微软雅黑"/>
                <a:ea typeface="微软雅黑"/>
              </a:rPr>
              <a:t>      自相关函数：</a:t>
            </a:r>
            <a:endParaRPr lang="en-US" altLang="zh-CN" sz="2000" kern="0" dirty="0">
              <a:solidFill>
                <a:srgbClr val="205867"/>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有限带宽的白噪声：</a:t>
            </a:r>
            <a:r>
              <a:rPr lang="zh-CN" altLang="en-US" sz="2000" kern="0" dirty="0">
                <a:solidFill>
                  <a:srgbClr val="205867"/>
                </a:solidFill>
                <a:latin typeface="微软雅黑"/>
                <a:ea typeface="微软雅黑"/>
              </a:rPr>
              <a:t>白噪声被限制在</a:t>
            </a:r>
            <a:r>
              <a:rPr lang="en-US" altLang="zh-CN" sz="2000" kern="0" dirty="0">
                <a:solidFill>
                  <a:srgbClr val="205867"/>
                </a:solidFill>
                <a:latin typeface="微软雅黑"/>
                <a:ea typeface="微软雅黑"/>
              </a:rPr>
              <a:t>(-B</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B)</a:t>
            </a:r>
            <a:r>
              <a:rPr lang="zh-CN" altLang="en-US" sz="2000" kern="0" dirty="0">
                <a:solidFill>
                  <a:srgbClr val="205867"/>
                </a:solidFill>
                <a:latin typeface="微软雅黑"/>
                <a:ea typeface="微软雅黑"/>
              </a:rPr>
              <a:t>之内，而区间之外功率谱密度为</a:t>
            </a:r>
            <a:r>
              <a:rPr lang="en-US" altLang="zh-CN" sz="2000" kern="0" dirty="0">
                <a:solidFill>
                  <a:srgbClr val="205867"/>
                </a:solidFill>
                <a:latin typeface="微软雅黑"/>
                <a:ea typeface="微软雅黑"/>
              </a:rPr>
              <a:t>0</a:t>
            </a:r>
            <a:r>
              <a:rPr lang="zh-CN" altLang="en-US" sz="2000" kern="0" dirty="0">
                <a:solidFill>
                  <a:srgbClr val="205867"/>
                </a:solidFill>
                <a:latin typeface="微软雅黑"/>
                <a:ea typeface="微软雅黑"/>
              </a:rPr>
              <a:t>情况。 </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endParaRPr lang="zh-CN" altLang="en-US" sz="2000" kern="0" dirty="0">
              <a:solidFill>
                <a:srgbClr val="C00000"/>
              </a:solidFill>
              <a:latin typeface="微软雅黑"/>
              <a:ea typeface="微软雅黑"/>
            </a:endParaRPr>
          </a:p>
          <a:p>
            <a:pPr>
              <a:lnSpc>
                <a:spcPct val="140000"/>
              </a:lnSpc>
            </a:pP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C00000"/>
                </a:solidFill>
                <a:latin typeface="微软雅黑"/>
                <a:ea typeface="微软雅黑"/>
              </a:rPr>
              <a:t>     </a:t>
            </a:r>
            <a:endParaRPr lang="en-US" altLang="zh-CN" sz="2000" kern="0" dirty="0">
              <a:solidFill>
                <a:srgbClr val="C00000"/>
              </a:solidFill>
              <a:latin typeface="微软雅黑"/>
              <a:ea typeface="微软雅黑"/>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058854327"/>
              </p:ext>
            </p:extLst>
          </p:nvPr>
        </p:nvGraphicFramePr>
        <p:xfrm>
          <a:off x="5220072" y="1130334"/>
          <a:ext cx="4099490" cy="1296144"/>
        </p:xfrm>
        <a:graphic>
          <a:graphicData uri="http://schemas.openxmlformats.org/presentationml/2006/ole">
            <mc:AlternateContent xmlns:mc="http://schemas.openxmlformats.org/markup-compatibility/2006">
              <mc:Choice xmlns:v="urn:schemas-microsoft-com:vml" Requires="v">
                <p:oleObj name="Visio" r:id="rId3" imgW="3042818" imgH="964082" progId="Visio.Drawing.11">
                  <p:embed/>
                </p:oleObj>
              </mc:Choice>
              <mc:Fallback>
                <p:oleObj name="Visio" r:id="rId3" imgW="3042818" imgH="964082"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130334"/>
                        <a:ext cx="4099490" cy="1296144"/>
                      </a:xfrm>
                      <a:prstGeom prst="rect">
                        <a:avLst/>
                      </a:prstGeom>
                      <a:noFill/>
                      <a:ln>
                        <a:noFill/>
                      </a:ln>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738147799"/>
              </p:ext>
            </p:extLst>
          </p:nvPr>
        </p:nvGraphicFramePr>
        <p:xfrm>
          <a:off x="2627784" y="1203598"/>
          <a:ext cx="2479393" cy="574808"/>
        </p:xfrm>
        <a:graphic>
          <a:graphicData uri="http://schemas.openxmlformats.org/presentationml/2006/ole">
            <mc:AlternateContent xmlns:mc="http://schemas.openxmlformats.org/markup-compatibility/2006">
              <mc:Choice xmlns:v="urn:schemas-microsoft-com:vml" Requires="v">
                <p:oleObj r:id="rId5" imgW="1473200" imgH="342900" progId="Equation.3">
                  <p:embed/>
                </p:oleObj>
              </mc:Choice>
              <mc:Fallback>
                <p:oleObj r:id="rId5" imgW="1473200" imgH="342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1203598"/>
                        <a:ext cx="2479393" cy="574808"/>
                      </a:xfrm>
                      <a:prstGeom prst="rect">
                        <a:avLst/>
                      </a:prstGeom>
                      <a:noFill/>
                      <a:ln>
                        <a:noFill/>
                      </a:ln>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14961049"/>
              </p:ext>
            </p:extLst>
          </p:nvPr>
        </p:nvGraphicFramePr>
        <p:xfrm>
          <a:off x="2607509" y="1779662"/>
          <a:ext cx="2684571" cy="541536"/>
        </p:xfrm>
        <a:graphic>
          <a:graphicData uri="http://schemas.openxmlformats.org/presentationml/2006/ole">
            <mc:AlternateContent xmlns:mc="http://schemas.openxmlformats.org/markup-compatibility/2006">
              <mc:Choice xmlns:v="urn:schemas-microsoft-com:vml" Requires="v">
                <p:oleObj r:id="rId7" imgW="1752600" imgH="355600" progId="Equation.3">
                  <p:embed/>
                </p:oleObj>
              </mc:Choice>
              <mc:Fallback>
                <p:oleObj r:id="rId7" imgW="1752600" imgH="355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509" y="1779662"/>
                        <a:ext cx="2684571" cy="541536"/>
                      </a:xfrm>
                      <a:prstGeom prst="rect">
                        <a:avLst/>
                      </a:prstGeom>
                      <a:noFill/>
                      <a:ln>
                        <a:noFill/>
                      </a:ln>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769600817"/>
              </p:ext>
            </p:extLst>
          </p:nvPr>
        </p:nvGraphicFramePr>
        <p:xfrm>
          <a:off x="1259632" y="3234014"/>
          <a:ext cx="2120206" cy="634525"/>
        </p:xfrm>
        <a:graphic>
          <a:graphicData uri="http://schemas.openxmlformats.org/presentationml/2006/ole">
            <mc:AlternateContent xmlns:mc="http://schemas.openxmlformats.org/markup-compatibility/2006">
              <mc:Choice xmlns:v="urn:schemas-microsoft-com:vml" Requires="v">
                <p:oleObj name="公式" r:id="rId9" imgW="1485720" imgH="444240" progId="Equation.3">
                  <p:embed/>
                </p:oleObj>
              </mc:Choice>
              <mc:Fallback>
                <p:oleObj name="公式" r:id="rId9" imgW="1485720" imgH="4442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9632" y="3234014"/>
                        <a:ext cx="2120206" cy="634525"/>
                      </a:xfrm>
                      <a:prstGeom prst="rect">
                        <a:avLst/>
                      </a:prstGeom>
                      <a:noFill/>
                      <a:ln>
                        <a:noFill/>
                      </a:ln>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700306930"/>
              </p:ext>
            </p:extLst>
          </p:nvPr>
        </p:nvGraphicFramePr>
        <p:xfrm>
          <a:off x="1249111" y="4138594"/>
          <a:ext cx="3934148" cy="593395"/>
        </p:xfrm>
        <a:graphic>
          <a:graphicData uri="http://schemas.openxmlformats.org/presentationml/2006/ole">
            <mc:AlternateContent xmlns:mc="http://schemas.openxmlformats.org/markup-compatibility/2006">
              <mc:Choice xmlns:v="urn:schemas-microsoft-com:vml" Requires="v">
                <p:oleObj name="公式" r:id="rId11" imgW="2527300" imgH="381000" progId="Equation.3">
                  <p:embed/>
                </p:oleObj>
              </mc:Choice>
              <mc:Fallback>
                <p:oleObj name="公式" r:id="rId11" imgW="25273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9111" y="4138594"/>
                        <a:ext cx="3934148" cy="593395"/>
                      </a:xfrm>
                      <a:prstGeom prst="rect">
                        <a:avLst/>
                      </a:prstGeom>
                      <a:noFill/>
                      <a:ln>
                        <a:noFill/>
                      </a:ln>
                    </p:spPr>
                  </p:pic>
                </p:oleObj>
              </mc:Fallback>
            </mc:AlternateContent>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val="1304967108"/>
              </p:ext>
            </p:extLst>
          </p:nvPr>
        </p:nvGraphicFramePr>
        <p:xfrm>
          <a:off x="3537000" y="3291830"/>
          <a:ext cx="1683072" cy="464012"/>
        </p:xfrm>
        <a:graphic>
          <a:graphicData uri="http://schemas.openxmlformats.org/presentationml/2006/ole">
            <mc:AlternateContent xmlns:mc="http://schemas.openxmlformats.org/markup-compatibility/2006">
              <mc:Choice xmlns:v="urn:schemas-microsoft-com:vml" Requires="v">
                <p:oleObj name="公式" r:id="rId13" imgW="1142504" imgH="317362" progId="Equation.3">
                  <p:embed/>
                </p:oleObj>
              </mc:Choice>
              <mc:Fallback>
                <p:oleObj name="公式" r:id="rId13" imgW="1142504" imgH="317362"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37000" y="3291830"/>
                        <a:ext cx="1683072" cy="464012"/>
                      </a:xfrm>
                      <a:prstGeom prst="rect">
                        <a:avLst/>
                      </a:prstGeom>
                      <a:noFill/>
                      <a:ln>
                        <a:noFill/>
                      </a:ln>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2745753471"/>
              </p:ext>
            </p:extLst>
          </p:nvPr>
        </p:nvGraphicFramePr>
        <p:xfrm>
          <a:off x="4960597" y="3165610"/>
          <a:ext cx="4199319" cy="1391592"/>
        </p:xfrm>
        <a:graphic>
          <a:graphicData uri="http://schemas.openxmlformats.org/presentationml/2006/ole">
            <mc:AlternateContent xmlns:mc="http://schemas.openxmlformats.org/markup-compatibility/2006">
              <mc:Choice xmlns:v="urn:schemas-microsoft-com:vml" Requires="v">
                <p:oleObj name="Visio" r:id="rId15" imgW="3189542" imgH="1058990" progId="Visio.Drawing.11">
                  <p:embed/>
                </p:oleObj>
              </mc:Choice>
              <mc:Fallback>
                <p:oleObj name="Visio" r:id="rId15" imgW="3189542" imgH="1058990"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60597" y="3165610"/>
                        <a:ext cx="4199319" cy="139159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9045134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800" b="1" i="0" u="none" strike="noStrike" kern="1200" cap="none" spc="0" normalizeH="0" baseline="0" noProof="0" dirty="0">
                <a:ln>
                  <a:noFill/>
                </a:ln>
                <a:solidFill>
                  <a:srgbClr val="4E4B49"/>
                </a:solidFill>
                <a:effectLst/>
                <a:uLnTx/>
                <a:uFillTx/>
                <a:latin typeface="微软雅黑"/>
                <a:ea typeface="微软雅黑"/>
                <a:cs typeface="+mn-cs"/>
              </a:rPr>
              <a:t>随机过程与噪声</a:t>
            </a:r>
            <a:r>
              <a:rPr kumimoji="0" lang="en-US" altLang="zh-CN" sz="2000" b="1" i="0" u="none" strike="noStrike" kern="1200" cap="none" spc="0" normalizeH="0" baseline="0" noProof="0" dirty="0">
                <a:ln>
                  <a:noFill/>
                </a:ln>
                <a:solidFill>
                  <a:srgbClr val="C00000"/>
                </a:solidFill>
                <a:effectLst/>
                <a:uLnTx/>
                <a:uFillTx/>
                <a:latin typeface="微软雅黑"/>
                <a:ea typeface="微软雅黑"/>
                <a:cs typeface="+mn-cs"/>
              </a:rPr>
              <a:t>——</a:t>
            </a:r>
            <a:r>
              <a:rPr kumimoji="0" lang="zh-CN" altLang="en-US" sz="2000" b="1" i="0" u="none" strike="noStrike" kern="1200" cap="none" spc="0" normalizeH="0" baseline="0" noProof="0" dirty="0">
                <a:ln>
                  <a:noFill/>
                </a:ln>
                <a:solidFill>
                  <a:srgbClr val="C00000"/>
                </a:solidFill>
                <a:effectLst/>
                <a:uLnTx/>
                <a:uFillTx/>
                <a:latin typeface="微软雅黑"/>
                <a:ea typeface="微软雅黑"/>
                <a:cs typeface="+mn-cs"/>
              </a:rPr>
              <a:t>白噪声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F3F3F3"/>
              </a:solidFill>
              <a:effectLst/>
              <a:uLnTx/>
              <a:uFillTx/>
              <a:latin typeface="Arial" pitchFamily="34" charset="0"/>
              <a:ea typeface="宋体" pitchFamily="2" charset="-122"/>
              <a:cs typeface="+mn-cs"/>
            </a:endParaRPr>
          </a:p>
        </p:txBody>
      </p:sp>
      <p:sp>
        <p:nvSpPr>
          <p:cNvPr id="14" name="矩形 13"/>
          <p:cNvSpPr/>
          <p:nvPr/>
        </p:nvSpPr>
        <p:spPr>
          <a:xfrm>
            <a:off x="611559" y="771550"/>
            <a:ext cx="8348890" cy="3269613"/>
          </a:xfrm>
          <a:prstGeom prst="rect">
            <a:avLst/>
          </a:prstGeom>
        </p:spPr>
        <p:txBody>
          <a:bodyPr wrap="square">
            <a:spAutoFit/>
          </a:bodyPr>
          <a:lstStyle/>
          <a:p>
            <a:pPr marL="450850" marR="0" lvl="0" indent="-450850" algn="l" defTabSz="914400" rtl="0" eaLnBrk="1" fontAlgn="base" latinLnBrk="0" hangingPunct="1">
              <a:lnSpc>
                <a:spcPct val="150000"/>
              </a:lnSpc>
              <a:spcBef>
                <a:spcPct val="0"/>
              </a:spcBef>
              <a:spcAft>
                <a:spcPct val="0"/>
              </a:spcAft>
              <a:buClrTx/>
              <a:buSzTx/>
              <a:buFont typeface="Wingdings" pitchFamily="2" charset="2"/>
              <a:buChar char="p"/>
              <a:tabLst/>
              <a:defRPr/>
            </a:pPr>
            <a:r>
              <a:rPr kumimoji="0" lang="zh-CN" altLang="en-US" sz="2000" b="0" i="0" u="none" strike="noStrike" kern="0" cap="none" spc="0" normalizeH="0" baseline="0" noProof="0" dirty="0">
                <a:ln>
                  <a:noFill/>
                </a:ln>
                <a:solidFill>
                  <a:srgbClr val="C00000"/>
                </a:solidFill>
                <a:effectLst/>
                <a:uLnTx/>
                <a:uFillTx/>
                <a:latin typeface="微软雅黑"/>
                <a:ea typeface="微软雅黑"/>
                <a:cs typeface="+mn-cs"/>
              </a:rPr>
              <a:t>定义：</a:t>
            </a:r>
            <a:r>
              <a:rPr kumimoji="0" lang="zh-CN" altLang="en-US" sz="2000" b="0" i="0" u="none" strike="noStrike" kern="0" cap="none" spc="0" normalizeH="0" baseline="0" noProof="0" dirty="0">
                <a:ln>
                  <a:noFill/>
                </a:ln>
                <a:solidFill>
                  <a:srgbClr val="205867"/>
                </a:solidFill>
                <a:effectLst/>
                <a:uLnTx/>
                <a:uFillTx/>
                <a:latin typeface="微软雅黑"/>
                <a:ea typeface="微软雅黑"/>
                <a:cs typeface="+mn-cs"/>
              </a:rPr>
              <a:t>瞬时幅度值的服从高斯（正态）分布时，这个噪声就被称为高斯噪声；当噪声的功率谱密度函数在整个频率域内服从均匀分布时，这个噪声就被称为高斯白噪声。</a:t>
            </a:r>
            <a:endParaRPr kumimoji="0" lang="en-US" altLang="zh-CN" sz="2000" b="0" i="0" u="none" strike="noStrike" kern="0" cap="none" spc="0" normalizeH="0" baseline="0" noProof="0" dirty="0">
              <a:ln>
                <a:noFill/>
              </a:ln>
              <a:solidFill>
                <a:srgbClr val="205867"/>
              </a:solidFill>
              <a:effectLst/>
              <a:uLnTx/>
              <a:uFillTx/>
              <a:latin typeface="微软雅黑"/>
              <a:ea typeface="微软雅黑"/>
              <a:cs typeface="+mn-cs"/>
            </a:endParaRPr>
          </a:p>
          <a:p>
            <a:pPr marL="450850" marR="0" lvl="0" indent="-450850" algn="l" defTabSz="914400" rtl="0" eaLnBrk="1" fontAlgn="base" latinLnBrk="0" hangingPunct="1">
              <a:lnSpc>
                <a:spcPct val="150000"/>
              </a:lnSpc>
              <a:spcBef>
                <a:spcPct val="0"/>
              </a:spcBef>
              <a:spcAft>
                <a:spcPct val="0"/>
              </a:spcAft>
              <a:buClrTx/>
              <a:buSzTx/>
              <a:buFont typeface="Wingdings" pitchFamily="2" charset="2"/>
              <a:buChar char="p"/>
              <a:tabLst/>
              <a:defRPr/>
            </a:pPr>
            <a:r>
              <a:rPr kumimoji="0" lang="zh-CN" altLang="en-US" sz="2000" b="0" i="0" u="none" strike="noStrike" kern="0" cap="none" spc="0" normalizeH="0" baseline="0" noProof="0" dirty="0">
                <a:ln>
                  <a:noFill/>
                </a:ln>
                <a:solidFill>
                  <a:srgbClr val="C00000"/>
                </a:solidFill>
                <a:effectLst/>
                <a:uLnTx/>
                <a:uFillTx/>
                <a:latin typeface="微软雅黑"/>
                <a:ea typeface="微软雅黑"/>
                <a:cs typeface="+mn-cs"/>
              </a:rPr>
              <a:t>目的</a:t>
            </a:r>
            <a:endParaRPr kumimoji="0" lang="en-US" altLang="zh-CN" sz="2000" b="0" i="0" u="none" strike="noStrike" kern="0" cap="none" spc="0" normalizeH="0" baseline="0" noProof="0" dirty="0">
              <a:ln>
                <a:noFill/>
              </a:ln>
              <a:solidFill>
                <a:srgbClr val="C00000"/>
              </a:solidFill>
              <a:effectLst/>
              <a:uLnTx/>
              <a:uFillTx/>
              <a:latin typeface="微软雅黑"/>
              <a:ea typeface="微软雅黑"/>
              <a:cs typeface="+mn-cs"/>
            </a:endParaRPr>
          </a:p>
          <a:p>
            <a:pPr marR="0" lvl="0" algn="l" defTabSz="914400" rtl="0" eaLnBrk="1" fontAlgn="base" latinLnBrk="0" hangingPunct="1">
              <a:lnSpc>
                <a:spcPct val="150000"/>
              </a:lnSpc>
              <a:spcBef>
                <a:spcPct val="0"/>
              </a:spcBef>
              <a:spcAft>
                <a:spcPct val="0"/>
              </a:spcAft>
              <a:buClrTx/>
              <a:buSzTx/>
              <a:tabLst/>
              <a:defRPr/>
            </a:pPr>
            <a:r>
              <a:rPr lang="en-US" altLang="zh-CN" sz="2000" kern="0" dirty="0">
                <a:solidFill>
                  <a:srgbClr val="C00000"/>
                </a:solidFill>
                <a:latin typeface="微软雅黑"/>
                <a:ea typeface="微软雅黑"/>
              </a:rPr>
              <a:t>      </a:t>
            </a:r>
            <a:r>
              <a:rPr lang="en-US" altLang="zh-CN" sz="2000" kern="0" dirty="0">
                <a:solidFill>
                  <a:schemeClr val="bg1">
                    <a:lumMod val="50000"/>
                  </a:schemeClr>
                </a:solidFill>
                <a:latin typeface="微软雅黑"/>
                <a:ea typeface="微软雅黑"/>
              </a:rPr>
              <a:t>1.</a:t>
            </a:r>
            <a:r>
              <a:rPr lang="zh-CN" altLang="en-US" sz="2000" kern="0" dirty="0">
                <a:solidFill>
                  <a:schemeClr val="bg1">
                    <a:lumMod val="50000"/>
                  </a:schemeClr>
                </a:solidFill>
                <a:latin typeface="微软雅黑"/>
                <a:ea typeface="微软雅黑"/>
              </a:rPr>
              <a:t>高斯型白噪声可用具体数学表达式表述，便于推导、分析和运算；</a:t>
            </a:r>
          </a:p>
          <a:p>
            <a:pPr marR="0" lvl="0" algn="l" defTabSz="914400" rtl="0" eaLnBrk="1" fontAlgn="base" latinLnBrk="0" hangingPunct="1">
              <a:lnSpc>
                <a:spcPct val="150000"/>
              </a:lnSpc>
              <a:spcBef>
                <a:spcPct val="0"/>
              </a:spcBef>
              <a:spcAft>
                <a:spcPct val="0"/>
              </a:spcAft>
              <a:buClrTx/>
              <a:buSzTx/>
              <a:tabLst/>
              <a:defRPr/>
            </a:pPr>
            <a:r>
              <a:rPr lang="en-US" altLang="zh-CN" sz="2000" kern="0" dirty="0">
                <a:solidFill>
                  <a:schemeClr val="bg1">
                    <a:lumMod val="50000"/>
                  </a:schemeClr>
                </a:solidFill>
                <a:latin typeface="微软雅黑"/>
                <a:ea typeface="微软雅黑"/>
              </a:rPr>
              <a:t>      2.</a:t>
            </a:r>
            <a:r>
              <a:rPr lang="zh-CN" altLang="en-US" sz="2000" kern="0" dirty="0">
                <a:solidFill>
                  <a:schemeClr val="bg1">
                    <a:lumMod val="50000"/>
                  </a:schemeClr>
                </a:solidFill>
                <a:latin typeface="微软雅黑"/>
                <a:ea typeface="微软雅黑"/>
              </a:rPr>
              <a:t>高斯型白噪声确实也反映了具体信道中的噪声情况，比较真实地代表了信道噪声的特性。</a:t>
            </a:r>
            <a:endParaRPr kumimoji="0" lang="en-US" altLang="zh-CN" sz="2000" b="0" i="0" u="none" strike="noStrike" kern="0" cap="none" spc="0" normalizeH="0" baseline="0" noProof="0" dirty="0">
              <a:ln>
                <a:noFill/>
              </a:ln>
              <a:solidFill>
                <a:schemeClr val="bg1">
                  <a:lumMod val="50000"/>
                </a:schemeClr>
              </a:solidFill>
              <a:effectLst/>
              <a:uLnTx/>
              <a:uFillTx/>
              <a:latin typeface="微软雅黑"/>
              <a:ea typeface="微软雅黑"/>
              <a:cs typeface="+mn-cs"/>
            </a:endParaRPr>
          </a:p>
        </p:txBody>
      </p:sp>
    </p:spTree>
    <p:extLst>
      <p:ext uri="{BB962C8B-B14F-4D97-AF65-F5344CB8AC3E}">
        <p14:creationId xmlns:p14="http://schemas.microsoft.com/office/powerpoint/2010/main" val="380845714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处理类噪声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4608513" cy="4585871"/>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latin typeface="微软雅黑"/>
                <a:ea typeface="微软雅黑"/>
              </a:rPr>
              <a:t>：用有限个电平来表示模拟信号抽样值被称为量化。按照预先规定，量化电平可以表示为</a:t>
            </a: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实现：</a:t>
            </a:r>
            <a:r>
              <a:rPr lang="zh-CN" altLang="en-US" sz="2000" kern="0" dirty="0">
                <a:latin typeface="微软雅黑"/>
                <a:ea typeface="微软雅黑"/>
              </a:rPr>
              <a:t>按照预先规定来表示</a:t>
            </a:r>
          </a:p>
          <a:p>
            <a:pPr marL="450850" indent="-450850">
              <a:lnSpc>
                <a:spcPct val="150000"/>
              </a:lnSpc>
              <a:buFont typeface="Wingdings" pitchFamily="2" charset="2"/>
              <a:buChar char="p"/>
            </a:pPr>
            <a:endParaRPr lang="zh-CN" altLang="en-US"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输出是阶梯形波</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zh-CN" altLang="en-US" sz="2000" kern="0" dirty="0">
              <a:solidFill>
                <a:srgbClr val="C00000"/>
              </a:solidFill>
              <a:latin typeface="微软雅黑"/>
              <a:ea typeface="微软雅黑"/>
            </a:endParaRPr>
          </a:p>
          <a:p>
            <a:pPr>
              <a:lnSpc>
                <a:spcPct val="140000"/>
              </a:lnSpc>
            </a:pPr>
            <a:r>
              <a:rPr lang="zh-CN" altLang="en-US" sz="2000" kern="0" dirty="0">
                <a:solidFill>
                  <a:srgbClr val="C00000"/>
                </a:solidFill>
                <a:latin typeface="微软雅黑"/>
                <a:ea typeface="微软雅黑"/>
              </a:rPr>
              <a:t>    </a:t>
            </a:r>
            <a:endParaRPr lang="en-US" altLang="zh-CN" sz="2000" kern="0" dirty="0">
              <a:solidFill>
                <a:srgbClr val="C00000"/>
              </a:solidFill>
              <a:latin typeface="微软雅黑"/>
              <a:ea typeface="微软雅黑"/>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56641704"/>
              </p:ext>
            </p:extLst>
          </p:nvPr>
        </p:nvGraphicFramePr>
        <p:xfrm>
          <a:off x="1190030" y="2139702"/>
          <a:ext cx="3670388" cy="352349"/>
        </p:xfrm>
        <a:graphic>
          <a:graphicData uri="http://schemas.openxmlformats.org/presentationml/2006/ole">
            <mc:AlternateContent xmlns:mc="http://schemas.openxmlformats.org/markup-compatibility/2006">
              <mc:Choice xmlns:v="urn:schemas-microsoft-com:vml" Requires="v">
                <p:oleObj name="公式" r:id="rId3" imgW="2273300" imgH="215900" progId="Equation.3">
                  <p:embed/>
                </p:oleObj>
              </mc:Choice>
              <mc:Fallback>
                <p:oleObj name="公式" r:id="rId3" imgW="2273300" imgH="215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0030" y="2139702"/>
                        <a:ext cx="3670388" cy="352349"/>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042187348"/>
              </p:ext>
            </p:extLst>
          </p:nvPr>
        </p:nvGraphicFramePr>
        <p:xfrm>
          <a:off x="1080218" y="3066580"/>
          <a:ext cx="3959225" cy="379413"/>
        </p:xfrm>
        <a:graphic>
          <a:graphicData uri="http://schemas.openxmlformats.org/presentationml/2006/ole">
            <mc:AlternateContent xmlns:mc="http://schemas.openxmlformats.org/markup-compatibility/2006">
              <mc:Choice xmlns:v="urn:schemas-microsoft-com:vml" Requires="v">
                <p:oleObj name="公式" r:id="rId5" imgW="2273300" imgH="215900" progId="Equation.3">
                  <p:embed/>
                </p:oleObj>
              </mc:Choice>
              <mc:Fallback>
                <p:oleObj name="公式" r:id="rId5" imgW="2273300" imgH="215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218" y="3066580"/>
                        <a:ext cx="395922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723350177"/>
              </p:ext>
            </p:extLst>
          </p:nvPr>
        </p:nvGraphicFramePr>
        <p:xfrm>
          <a:off x="1080218" y="4016375"/>
          <a:ext cx="3600450" cy="355600"/>
        </p:xfrm>
        <a:graphic>
          <a:graphicData uri="http://schemas.openxmlformats.org/presentationml/2006/ole">
            <mc:AlternateContent xmlns:mc="http://schemas.openxmlformats.org/markup-compatibility/2006">
              <mc:Choice xmlns:v="urn:schemas-microsoft-com:vml" Requires="v">
                <p:oleObj r:id="rId6" imgW="2311400" imgH="228600" progId="Equation.3">
                  <p:embed/>
                </p:oleObj>
              </mc:Choice>
              <mc:Fallback>
                <p:oleObj r:id="rId6" imgW="231140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0218" y="4016375"/>
                        <a:ext cx="36004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407074781"/>
              </p:ext>
            </p:extLst>
          </p:nvPr>
        </p:nvGraphicFramePr>
        <p:xfrm>
          <a:off x="4944055" y="1419622"/>
          <a:ext cx="3795389" cy="3023791"/>
        </p:xfrm>
        <a:graphic>
          <a:graphicData uri="http://schemas.openxmlformats.org/presentationml/2006/ole">
            <mc:AlternateContent xmlns:mc="http://schemas.openxmlformats.org/markup-compatibility/2006">
              <mc:Choice xmlns:v="urn:schemas-microsoft-com:vml" Requires="v">
                <p:oleObj name="Visio" r:id="rId8" imgW="3749040" imgH="2994660" progId="Visio.Drawing.11">
                  <p:embed/>
                </p:oleObj>
              </mc:Choice>
              <mc:Fallback>
                <p:oleObj name="Visio" r:id="rId8" imgW="3749040" imgH="2994660"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44055" y="1419622"/>
                        <a:ext cx="3795389" cy="3023791"/>
                      </a:xfrm>
                      <a:prstGeom prst="rect">
                        <a:avLst/>
                      </a:prstGeom>
                      <a:noFill/>
                      <a:ln>
                        <a:noFill/>
                      </a:ln>
                    </p:spPr>
                  </p:pic>
                </p:oleObj>
              </mc:Fallback>
            </mc:AlternateContent>
          </a:graphicData>
        </a:graphic>
      </p:graphicFrame>
      <p:sp>
        <p:nvSpPr>
          <p:cNvPr id="10" name="矩形 9"/>
          <p:cNvSpPr/>
          <p:nvPr/>
        </p:nvSpPr>
        <p:spPr>
          <a:xfrm>
            <a:off x="611560" y="4356043"/>
            <a:ext cx="5256567" cy="499624"/>
          </a:xfrm>
          <a:prstGeom prst="rect">
            <a:avLst/>
          </a:prstGeom>
        </p:spPr>
        <p:txBody>
          <a:bodyPr wrap="non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好处</a:t>
            </a:r>
            <a:r>
              <a:rPr lang="zh-CN" altLang="en-US" sz="2000" kern="0" dirty="0">
                <a:latin typeface="微软雅黑"/>
                <a:ea typeface="微软雅黑"/>
              </a:rPr>
              <a:t>：消除误差积累；实现数字化处理。</a:t>
            </a:r>
          </a:p>
        </p:txBody>
      </p:sp>
      <p:pic>
        <p:nvPicPr>
          <p:cNvPr id="11" name="Picture 2" descr="S66A000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63302" y="159766"/>
            <a:ext cx="3615974" cy="1074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12171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7776865" cy="1384995"/>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均匀量化定义</a:t>
            </a:r>
          </a:p>
          <a:p>
            <a:pPr>
              <a:lnSpc>
                <a:spcPct val="140000"/>
              </a:lnSpc>
            </a:pPr>
            <a:r>
              <a:rPr lang="zh-CN" altLang="en-US" sz="2000" kern="0" dirty="0">
                <a:solidFill>
                  <a:srgbClr val="205867"/>
                </a:solidFill>
                <a:latin typeface="微软雅黑"/>
                <a:ea typeface="微软雅黑"/>
              </a:rPr>
              <a:t>      把原来信号的值域按等幅值分割的量化过程被称为均匀量化。</a:t>
            </a:r>
          </a:p>
          <a:p>
            <a:pPr>
              <a:lnSpc>
                <a:spcPct val="140000"/>
              </a:lnSpc>
            </a:pPr>
            <a:r>
              <a:rPr lang="zh-CN" altLang="en-US" sz="2000" kern="0" dirty="0">
                <a:solidFill>
                  <a:srgbClr val="205867"/>
                </a:solidFill>
                <a:latin typeface="微软雅黑"/>
                <a:ea typeface="微软雅黑"/>
              </a:rPr>
              <a:t>      均匀量化时的量化间隔为：</a:t>
            </a:r>
            <a:endParaRPr lang="en-US" altLang="zh-CN" sz="2000" kern="0" dirty="0">
              <a:solidFill>
                <a:srgbClr val="205867"/>
              </a:solidFill>
              <a:latin typeface="微软雅黑"/>
              <a:ea typeface="微软雅黑"/>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99946303"/>
              </p:ext>
            </p:extLst>
          </p:nvPr>
        </p:nvGraphicFramePr>
        <p:xfrm>
          <a:off x="4189093" y="1694879"/>
          <a:ext cx="1410496" cy="352624"/>
        </p:xfrm>
        <a:graphic>
          <a:graphicData uri="http://schemas.openxmlformats.org/presentationml/2006/ole">
            <mc:AlternateContent xmlns:mc="http://schemas.openxmlformats.org/markup-compatibility/2006">
              <mc:Choice xmlns:v="urn:schemas-microsoft-com:vml" Requires="v">
                <p:oleObj r:id="rId3" imgW="799753" imgH="203112" progId="Equation.3">
                  <p:embed/>
                </p:oleObj>
              </mc:Choice>
              <mc:Fallback>
                <p:oleObj r:id="rId3" imgW="799753" imgH="203112"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9093" y="1694879"/>
                        <a:ext cx="1410496" cy="352624"/>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874183568"/>
              </p:ext>
            </p:extLst>
          </p:nvPr>
        </p:nvGraphicFramePr>
        <p:xfrm>
          <a:off x="3900347" y="2188915"/>
          <a:ext cx="5159529" cy="2232248"/>
        </p:xfrm>
        <a:graphic>
          <a:graphicData uri="http://schemas.openxmlformats.org/presentationml/2006/ole">
            <mc:AlternateContent xmlns:mc="http://schemas.openxmlformats.org/markup-compatibility/2006">
              <mc:Choice xmlns:v="urn:schemas-microsoft-com:vml" Requires="v">
                <p:oleObj name="Visio" r:id="rId5" imgW="4867164" imgH="2107228" progId="Visio.Drawing.11">
                  <p:embed/>
                </p:oleObj>
              </mc:Choice>
              <mc:Fallback>
                <p:oleObj name="Visio" r:id="rId5" imgW="4867164" imgH="2107228"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0347" y="2188915"/>
                        <a:ext cx="5159529" cy="2232248"/>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972665291"/>
              </p:ext>
            </p:extLst>
          </p:nvPr>
        </p:nvGraphicFramePr>
        <p:xfrm>
          <a:off x="14888" y="1923678"/>
          <a:ext cx="3795713" cy="3024188"/>
        </p:xfrm>
        <a:graphic>
          <a:graphicData uri="http://schemas.openxmlformats.org/presentationml/2006/ole">
            <mc:AlternateContent xmlns:mc="http://schemas.openxmlformats.org/markup-compatibility/2006">
              <mc:Choice xmlns:v="urn:schemas-microsoft-com:vml" Requires="v">
                <p:oleObj name="Visio" r:id="rId7" imgW="3749040" imgH="2994660" progId="Visio.Drawing.11">
                  <p:embed/>
                </p:oleObj>
              </mc:Choice>
              <mc:Fallback>
                <p:oleObj name="Visio" r:id="rId7" imgW="3749040" imgH="2994660" progId="Visio.Drawing.11">
                  <p:embed/>
                  <p:pic>
                    <p:nvPicPr>
                      <p:cNvPr id="0" name="对象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888" y="1923678"/>
                        <a:ext cx="3795713"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5930791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42" name="Freeform 10"/>
          <p:cNvSpPr>
            <a:spLocks noChangeAspect="1"/>
          </p:cNvSpPr>
          <p:nvPr/>
        </p:nvSpPr>
        <p:spPr bwMode="auto">
          <a:xfrm>
            <a:off x="3779912" y="1840642"/>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5" name="TextBox 44"/>
            <p:cNvSpPr txBox="1"/>
            <p:nvPr/>
          </p:nvSpPr>
          <p:spPr>
            <a:xfrm>
              <a:off x="5714636" y="791155"/>
              <a:ext cx="547411" cy="676049"/>
            </a:xfrm>
            <a:prstGeom prst="rect">
              <a:avLst/>
            </a:prstGeom>
            <a:noFill/>
          </p:spPr>
          <p:txBody>
            <a:bodyPr wrap="none" rtlCol="0">
              <a:spAutoFit/>
            </a:bodyPr>
            <a:lstStyle/>
            <a:p>
              <a:r>
                <a:rPr lang="en-US" altLang="zh-CN" sz="2400" b="1" dirty="0">
                  <a:solidFill>
                    <a:srgbClr val="205867"/>
                  </a:solidFill>
                  <a:latin typeface="微软雅黑"/>
                  <a:ea typeface="微软雅黑"/>
                </a:rPr>
                <a:t>2</a:t>
              </a:r>
              <a:endParaRPr lang="zh-CN" altLang="en-US" sz="2400" b="1" dirty="0">
                <a:solidFill>
                  <a:srgbClr val="205867"/>
                </a:solidFill>
                <a:latin typeface="微软雅黑"/>
                <a:ea typeface="微软雅黑"/>
              </a:endParaRPr>
            </a:p>
          </p:txBody>
        </p:sp>
      </p:grpSp>
      <p:sp>
        <p:nvSpPr>
          <p:cNvPr id="46" name="Freeform 10">
            <a:hlinkClick r:id="" action="ppaction://noaction"/>
          </p:cNvPr>
          <p:cNvSpPr>
            <a:spLocks noChangeAspect="1"/>
          </p:cNvSpPr>
          <p:nvPr/>
        </p:nvSpPr>
        <p:spPr bwMode="auto">
          <a:xfrm>
            <a:off x="3779913" y="2416706"/>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49" name="TextBox 48"/>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50" name="Freeform 10"/>
          <p:cNvSpPr>
            <a:spLocks noChangeAspect="1"/>
          </p:cNvSpPr>
          <p:nvPr/>
        </p:nvSpPr>
        <p:spPr bwMode="auto">
          <a:xfrm>
            <a:off x="3779912" y="2992770"/>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3" name="TextBox 52"/>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54" name="Freeform 10"/>
          <p:cNvSpPr>
            <a:spLocks noChangeAspect="1"/>
          </p:cNvSpPr>
          <p:nvPr/>
        </p:nvSpPr>
        <p:spPr bwMode="auto">
          <a:xfrm>
            <a:off x="3779912" y="1275611"/>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57" name="TextBox 56"/>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1</a:t>
              </a:r>
              <a:endParaRPr lang="zh-CN" altLang="en-US" sz="2400" b="1" dirty="0">
                <a:solidFill>
                  <a:srgbClr val="205867"/>
                </a:solidFill>
                <a:latin typeface="微软雅黑"/>
                <a:ea typeface="微软雅黑"/>
              </a:endParaRPr>
            </a:p>
          </p:txBody>
        </p:sp>
      </p:grpSp>
      <p:sp>
        <p:nvSpPr>
          <p:cNvPr id="58" name="TextBox 57"/>
          <p:cNvSpPr txBox="1">
            <a:spLocks noChangeAspect="1"/>
          </p:cNvSpPr>
          <p:nvPr/>
        </p:nvSpPr>
        <p:spPr>
          <a:xfrm>
            <a:off x="4572000" y="1883028"/>
            <a:ext cx="3672408" cy="461665"/>
          </a:xfrm>
          <a:prstGeom prst="rect">
            <a:avLst/>
          </a:prstGeom>
          <a:noFill/>
        </p:spPr>
        <p:txBody>
          <a:bodyPr wrap="square" rtlCol="0">
            <a:spAutoFit/>
          </a:bodyPr>
          <a:lstStyle/>
          <a:p>
            <a:r>
              <a:rPr lang="zh-CN" altLang="en-US" sz="2400" dirty="0">
                <a:solidFill>
                  <a:srgbClr val="FFFFFF"/>
                </a:solidFill>
                <a:latin typeface="微软雅黑"/>
                <a:ea typeface="微软雅黑"/>
              </a:rPr>
              <a:t>平稳随机过程及其特性</a:t>
            </a:r>
          </a:p>
        </p:txBody>
      </p:sp>
      <p:sp>
        <p:nvSpPr>
          <p:cNvPr id="59" name="TextBox 58"/>
          <p:cNvSpPr txBox="1">
            <a:spLocks noChangeAspect="1"/>
          </p:cNvSpPr>
          <p:nvPr/>
        </p:nvSpPr>
        <p:spPr>
          <a:xfrm>
            <a:off x="4587179" y="2459092"/>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过程类噪声</a:t>
            </a:r>
          </a:p>
        </p:txBody>
      </p:sp>
      <p:sp>
        <p:nvSpPr>
          <p:cNvPr id="60" name="TextBox 59"/>
          <p:cNvSpPr txBox="1">
            <a:spLocks noChangeAspect="1"/>
          </p:cNvSpPr>
          <p:nvPr/>
        </p:nvSpPr>
        <p:spPr>
          <a:xfrm>
            <a:off x="4587179" y="3035156"/>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处理类噪声</a:t>
            </a:r>
          </a:p>
        </p:txBody>
      </p:sp>
      <p:sp>
        <p:nvSpPr>
          <p:cNvPr id="61" name="TextBox 60"/>
          <p:cNvSpPr txBox="1">
            <a:spLocks noChangeAspect="1"/>
          </p:cNvSpPr>
          <p:nvPr/>
        </p:nvSpPr>
        <p:spPr>
          <a:xfrm>
            <a:off x="4587180" y="1275606"/>
            <a:ext cx="3303619"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随机过程的基本概念</a:t>
            </a:r>
          </a:p>
        </p:txBody>
      </p:sp>
      <p:sp>
        <p:nvSpPr>
          <p:cNvPr id="4" name="矩形 3"/>
          <p:cNvSpPr/>
          <p:nvPr/>
        </p:nvSpPr>
        <p:spPr>
          <a:xfrm>
            <a:off x="1160926" y="627534"/>
            <a:ext cx="6939464" cy="584775"/>
          </a:xfrm>
          <a:prstGeom prst="rect">
            <a:avLst/>
          </a:prstGeom>
        </p:spPr>
        <p:txBody>
          <a:bodyPr wrap="square">
            <a:spAutoFit/>
          </a:bodyPr>
          <a:lstStyle/>
          <a:p>
            <a:r>
              <a:rPr lang="zh-CN" altLang="en-US" sz="3200" dirty="0">
                <a:solidFill>
                  <a:srgbClr val="C00000"/>
                </a:solidFill>
                <a:latin typeface="+mn-ea"/>
                <a:ea typeface="+mn-ea"/>
              </a:rPr>
              <a:t>第一专题（</a:t>
            </a:r>
            <a:r>
              <a:rPr lang="en-US" altLang="zh-CN" sz="3200" dirty="0">
                <a:solidFill>
                  <a:srgbClr val="C00000"/>
                </a:solidFill>
                <a:latin typeface="+mn-ea"/>
                <a:ea typeface="+mn-ea"/>
              </a:rPr>
              <a:t>2</a:t>
            </a:r>
            <a:r>
              <a:rPr lang="zh-CN" altLang="en-US" sz="3200" dirty="0">
                <a:solidFill>
                  <a:srgbClr val="C00000"/>
                </a:solidFill>
                <a:latin typeface="+mn-ea"/>
                <a:ea typeface="+mn-ea"/>
              </a:rPr>
              <a:t>）随机过程与噪声</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915566"/>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3</a:t>
              </a:r>
              <a:endParaRPr lang="zh-CN" altLang="en-US" sz="2400" b="1" dirty="0">
                <a:solidFill>
                  <a:srgbClr val="205867"/>
                </a:solidFill>
                <a:latin typeface="微软雅黑"/>
                <a:ea typeface="微软雅黑"/>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7" y="4142257"/>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205867"/>
                </a:solidFill>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r>
                <a:rPr lang="en-US" altLang="zh-CN" sz="2400" b="1" dirty="0">
                  <a:solidFill>
                    <a:srgbClr val="205867"/>
                  </a:solidFill>
                  <a:latin typeface="微软雅黑"/>
                  <a:ea typeface="微软雅黑"/>
                </a:rPr>
                <a:t>4</a:t>
              </a:r>
              <a:endParaRPr lang="zh-CN" altLang="en-US" sz="2400" b="1" dirty="0">
                <a:solidFill>
                  <a:srgbClr val="205867"/>
                </a:solidFill>
                <a:latin typeface="微软雅黑"/>
                <a:ea typeface="微软雅黑"/>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590604" y="3608579"/>
            <a:ext cx="3015587"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随机过程的模型</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590604" y="4184643"/>
            <a:ext cx="3585221" cy="461665"/>
          </a:xfrm>
          <a:prstGeom prst="rect">
            <a:avLst/>
          </a:prstGeom>
          <a:noFill/>
        </p:spPr>
        <p:txBody>
          <a:bodyPr wrap="square" rtlCol="0">
            <a:spAutoFit/>
          </a:bodyPr>
          <a:lstStyle/>
          <a:p>
            <a:r>
              <a:rPr lang="zh-CN" altLang="en-US" sz="2400" dirty="0">
                <a:solidFill>
                  <a:srgbClr val="FFFFFF"/>
                </a:solidFill>
                <a:latin typeface="微软雅黑"/>
                <a:ea typeface="微软雅黑"/>
              </a:rPr>
              <a:t>随机过程通过线性系统</a:t>
            </a:r>
          </a:p>
        </p:txBody>
      </p:sp>
    </p:spTree>
    <p:extLst>
      <p:ext uri="{BB962C8B-B14F-4D97-AF65-F5344CB8AC3E}">
        <p14:creationId xmlns:p14="http://schemas.microsoft.com/office/powerpoint/2010/main" val="411778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8064897" cy="3877985"/>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量化信噪功率比</a:t>
            </a:r>
          </a:p>
          <a:p>
            <a:pPr marL="450850" indent="-450850">
              <a:lnSpc>
                <a:spcPct val="140000"/>
              </a:lnSpc>
              <a:buFont typeface="Wingdings" pitchFamily="2" charset="2"/>
              <a:buChar char="p"/>
            </a:pPr>
            <a:endParaRPr lang="zh-CN" altLang="en-US"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buFont typeface="Wingdings" pitchFamily="2" charset="2"/>
              <a:buChar char="p"/>
            </a:pPr>
            <a:r>
              <a:rPr lang="zh-CN" altLang="en-US" sz="2000" kern="0" dirty="0">
                <a:solidFill>
                  <a:srgbClr val="C00000"/>
                </a:solidFill>
                <a:latin typeface="微软雅黑"/>
                <a:ea typeface="微软雅黑"/>
              </a:rPr>
              <a:t>如果用分贝表示</a:t>
            </a:r>
            <a:endParaRPr lang="en-US" altLang="zh-CN" sz="2000" kern="0" dirty="0">
              <a:solidFill>
                <a:srgbClr val="C00000"/>
              </a:solidFill>
              <a:latin typeface="微软雅黑"/>
              <a:ea typeface="微软雅黑"/>
            </a:endParaRPr>
          </a:p>
          <a:p>
            <a:pPr marL="450850" indent="-450850">
              <a:buFont typeface="Wingdings" pitchFamily="2" charset="2"/>
              <a:buChar char="p"/>
            </a:pPr>
            <a:endParaRPr lang="zh-CN" altLang="en-US"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小结</a:t>
            </a:r>
          </a:p>
          <a:p>
            <a:pPr>
              <a:lnSpc>
                <a:spcPct val="150000"/>
              </a:lnSpc>
            </a:pPr>
            <a:r>
              <a:rPr lang="zh-CN" altLang="en-US" sz="2000" i="1" kern="0" dirty="0">
                <a:solidFill>
                  <a:schemeClr val="bg1">
                    <a:lumMod val="50000"/>
                  </a:schemeClr>
                </a:solidFill>
                <a:latin typeface="微软雅黑"/>
                <a:ea typeface="微软雅黑"/>
              </a:rPr>
              <a:t>      </a:t>
            </a:r>
            <a:r>
              <a:rPr lang="en-US" altLang="zh-CN" sz="2000" i="1" kern="0" dirty="0">
                <a:solidFill>
                  <a:schemeClr val="bg1">
                    <a:lumMod val="50000"/>
                  </a:schemeClr>
                </a:solidFill>
                <a:latin typeface="Times New Roman" pitchFamily="18" charset="0"/>
                <a:ea typeface="微软雅黑"/>
                <a:cs typeface="Times New Roman" pitchFamily="18" charset="0"/>
              </a:rPr>
              <a:t>k</a:t>
            </a:r>
            <a:r>
              <a:rPr lang="zh-CN" altLang="en-US" sz="2000" kern="0" dirty="0">
                <a:solidFill>
                  <a:schemeClr val="bg1">
                    <a:lumMod val="50000"/>
                  </a:schemeClr>
                </a:solidFill>
                <a:latin typeface="Times New Roman" pitchFamily="18" charset="0"/>
                <a:ea typeface="微软雅黑"/>
                <a:cs typeface="Times New Roman" pitchFamily="18" charset="0"/>
              </a:rPr>
              <a:t>是表示量化阶的二进制码元个数，从上式可以看到，量化阶的</a:t>
            </a:r>
            <a:r>
              <a:rPr lang="en-US" altLang="zh-CN" sz="2000" i="1" kern="0" dirty="0">
                <a:solidFill>
                  <a:schemeClr val="bg1">
                    <a:lumMod val="50000"/>
                  </a:schemeClr>
                </a:solidFill>
                <a:latin typeface="Times New Roman" pitchFamily="18" charset="0"/>
                <a:ea typeface="微软雅黑"/>
                <a:cs typeface="Times New Roman" pitchFamily="18" charset="0"/>
              </a:rPr>
              <a:t>Q</a:t>
            </a:r>
            <a:r>
              <a:rPr lang="zh-CN" altLang="en-US" sz="2000" kern="0" dirty="0">
                <a:solidFill>
                  <a:schemeClr val="bg1">
                    <a:lumMod val="50000"/>
                  </a:schemeClr>
                </a:solidFill>
                <a:latin typeface="Times New Roman" pitchFamily="18" charset="0"/>
                <a:ea typeface="微软雅黑"/>
                <a:cs typeface="Times New Roman" pitchFamily="18" charset="0"/>
              </a:rPr>
              <a:t>值越大，用以表述的二进制码组越长，所得到的量化信噪比越大，信号的逼真度就越好。</a:t>
            </a:r>
            <a:endParaRPr lang="en-US" altLang="zh-CN" sz="2000" kern="0" dirty="0">
              <a:solidFill>
                <a:schemeClr val="bg1">
                  <a:lumMod val="50000"/>
                </a:schemeClr>
              </a:solidFill>
              <a:latin typeface="Times New Roman" pitchFamily="18" charset="0"/>
              <a:ea typeface="微软雅黑"/>
              <a:cs typeface="Times New Roman" pitchFamily="18" charset="0"/>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326" y="1374545"/>
            <a:ext cx="2160240" cy="67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对象 7"/>
          <p:cNvGraphicFramePr>
            <a:graphicFrameLocks noChangeAspect="1"/>
          </p:cNvGraphicFramePr>
          <p:nvPr>
            <p:extLst>
              <p:ext uri="{D42A27DB-BD31-4B8C-83A1-F6EECF244321}">
                <p14:modId xmlns:p14="http://schemas.microsoft.com/office/powerpoint/2010/main" val="1318295631"/>
              </p:ext>
            </p:extLst>
          </p:nvPr>
        </p:nvGraphicFramePr>
        <p:xfrm>
          <a:off x="3851920" y="1374545"/>
          <a:ext cx="2687622" cy="619243"/>
        </p:xfrm>
        <a:graphic>
          <a:graphicData uri="http://schemas.openxmlformats.org/presentationml/2006/ole">
            <mc:AlternateContent xmlns:mc="http://schemas.openxmlformats.org/markup-compatibility/2006">
              <mc:Choice xmlns:v="urn:schemas-microsoft-com:vml" Requires="v">
                <p:oleObj r:id="rId4" imgW="1943100" imgH="444500" progId="Equation.3">
                  <p:embed/>
                </p:oleObj>
              </mc:Choice>
              <mc:Fallback>
                <p:oleObj r:id="rId4" imgW="1943100" imgH="4445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920" y="1374545"/>
                        <a:ext cx="2687622" cy="619243"/>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263646773"/>
              </p:ext>
            </p:extLst>
          </p:nvPr>
        </p:nvGraphicFramePr>
        <p:xfrm>
          <a:off x="3203848" y="2180416"/>
          <a:ext cx="5041900" cy="752475"/>
        </p:xfrm>
        <a:graphic>
          <a:graphicData uri="http://schemas.openxmlformats.org/presentationml/2006/ole">
            <mc:AlternateContent xmlns:mc="http://schemas.openxmlformats.org/markup-compatibility/2006">
              <mc:Choice xmlns:v="urn:schemas-microsoft-com:vml" Requires="v">
                <p:oleObj name="公式" r:id="rId6" imgW="3251160" imgH="482400" progId="Equation.3">
                  <p:embed/>
                </p:oleObj>
              </mc:Choice>
              <mc:Fallback>
                <p:oleObj name="公式" r:id="rId6" imgW="3251160" imgH="482400" progId="Equation.3">
                  <p:embed/>
                  <p:pic>
                    <p:nvPicPr>
                      <p:cNvPr id="0" name=""/>
                      <p:cNvPicPr>
                        <a:picLocks noChangeAspect="1" noChangeArrowheads="1"/>
                      </p:cNvPicPr>
                      <p:nvPr/>
                    </p:nvPicPr>
                    <p:blipFill>
                      <a:blip r:embed="rId7"/>
                      <a:srcRect/>
                      <a:stretch>
                        <a:fillRect/>
                      </a:stretch>
                    </p:blipFill>
                    <p:spPr bwMode="auto">
                      <a:xfrm>
                        <a:off x="3203848" y="2180416"/>
                        <a:ext cx="5041900" cy="7524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912171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8136905" cy="1815882"/>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仿真作业：</a:t>
            </a:r>
            <a:r>
              <a:rPr lang="zh-CN" altLang="en-US" sz="2000" kern="0" dirty="0">
                <a:latin typeface="微软雅黑"/>
                <a:ea typeface="微软雅黑"/>
              </a:rPr>
              <a:t>对均匀量化过程进行建模，通过仿真绘制量化曲线和量化误差曲线。</a:t>
            </a:r>
            <a:endParaRPr lang="en-US" altLang="zh-CN" sz="2000" kern="0" dirty="0">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思路：</a:t>
            </a:r>
            <a:r>
              <a:rPr lang="zh-CN" altLang="en-US" sz="2000" kern="0" dirty="0">
                <a:latin typeface="Times New Roman" pitchFamily="18" charset="0"/>
                <a:ea typeface="微软雅黑"/>
                <a:cs typeface="Times New Roman" pitchFamily="18" charset="0"/>
              </a:rPr>
              <a:t>将（</a:t>
            </a:r>
            <a:r>
              <a:rPr lang="en-US" altLang="zh-CN" sz="2000" kern="0" dirty="0">
                <a:latin typeface="Times New Roman" pitchFamily="18" charset="0"/>
                <a:ea typeface="微软雅黑"/>
                <a:cs typeface="Times New Roman" pitchFamily="18" charset="0"/>
              </a:rPr>
              <a:t>-</a:t>
            </a:r>
            <a:r>
              <a:rPr lang="en-US" altLang="zh-CN" sz="2000" i="1" kern="0" dirty="0">
                <a:latin typeface="Times New Roman" pitchFamily="18" charset="0"/>
                <a:ea typeface="微软雅黑"/>
                <a:cs typeface="Times New Roman" pitchFamily="18" charset="0"/>
              </a:rPr>
              <a:t>a</a:t>
            </a:r>
            <a:r>
              <a:rPr lang="zh-CN" altLang="en-US" sz="2000" kern="0" dirty="0">
                <a:latin typeface="Times New Roman" pitchFamily="18" charset="0"/>
                <a:ea typeface="微软雅黑"/>
                <a:cs typeface="Times New Roman" pitchFamily="18" charset="0"/>
              </a:rPr>
              <a:t>，</a:t>
            </a:r>
            <a:r>
              <a:rPr lang="en-US" altLang="zh-CN" sz="2000" i="1" kern="0" dirty="0">
                <a:latin typeface="Times New Roman" pitchFamily="18" charset="0"/>
                <a:ea typeface="微软雅黑"/>
                <a:cs typeface="Times New Roman" pitchFamily="18" charset="0"/>
              </a:rPr>
              <a:t>a</a:t>
            </a:r>
            <a:r>
              <a:rPr lang="zh-CN" altLang="en-US" sz="2000" kern="0" dirty="0">
                <a:latin typeface="Times New Roman" pitchFamily="18" charset="0"/>
                <a:ea typeface="微软雅黑"/>
                <a:cs typeface="Times New Roman" pitchFamily="18" charset="0"/>
              </a:rPr>
              <a:t>）划分为</a:t>
            </a:r>
            <a:r>
              <a:rPr lang="en-US" altLang="zh-CN" sz="2000" i="1" kern="0" dirty="0">
                <a:latin typeface="Times New Roman" pitchFamily="18" charset="0"/>
                <a:ea typeface="微软雅黑"/>
                <a:cs typeface="Times New Roman" pitchFamily="18" charset="0"/>
              </a:rPr>
              <a:t>Q</a:t>
            </a:r>
            <a:r>
              <a:rPr lang="zh-CN" altLang="en-US" sz="2000" kern="0" dirty="0">
                <a:latin typeface="Times New Roman" pitchFamily="18" charset="0"/>
                <a:ea typeface="微软雅黑"/>
                <a:cs typeface="Times New Roman" pitchFamily="18" charset="0"/>
              </a:rPr>
              <a:t>段；确定量化电平；产生随机数；判断在哪一段；计算</a:t>
            </a:r>
            <a:r>
              <a:rPr lang="en-US" altLang="zh-CN" sz="2000" i="1" kern="0" dirty="0" err="1">
                <a:latin typeface="Times New Roman" pitchFamily="18" charset="0"/>
                <a:ea typeface="微软雅黑"/>
                <a:cs typeface="Times New Roman" pitchFamily="18" charset="0"/>
              </a:rPr>
              <a:t>x</a:t>
            </a:r>
            <a:r>
              <a:rPr lang="en-US" altLang="zh-CN" sz="2000" i="1" kern="0" baseline="-25000" dirty="0" err="1">
                <a:latin typeface="Times New Roman" pitchFamily="18" charset="0"/>
                <a:ea typeface="微软雅黑"/>
                <a:cs typeface="Times New Roman" pitchFamily="18" charset="0"/>
              </a:rPr>
              <a:t>q</a:t>
            </a:r>
            <a:r>
              <a:rPr lang="en-US" altLang="zh-CN" sz="2000" i="1" kern="0" dirty="0">
                <a:latin typeface="Times New Roman" pitchFamily="18" charset="0"/>
                <a:ea typeface="微软雅黑"/>
                <a:cs typeface="Times New Roman" pitchFamily="18" charset="0"/>
              </a:rPr>
              <a:t>-x</a:t>
            </a:r>
            <a:r>
              <a:rPr lang="zh-CN" altLang="en-US" sz="2000" kern="0" dirty="0">
                <a:latin typeface="Times New Roman" pitchFamily="18" charset="0"/>
                <a:ea typeface="微软雅黑"/>
                <a:cs typeface="Times New Roman" pitchFamily="18" charset="0"/>
              </a:rPr>
              <a:t>；绘图曲线。</a:t>
            </a:r>
            <a:endParaRPr lang="en-US" altLang="zh-CN" sz="2000" kern="0" dirty="0">
              <a:solidFill>
                <a:srgbClr val="C00000"/>
              </a:solidFill>
              <a:latin typeface="Times New Roman" pitchFamily="18" charset="0"/>
              <a:ea typeface="微软雅黑"/>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48615825"/>
              </p:ext>
            </p:extLst>
          </p:nvPr>
        </p:nvGraphicFramePr>
        <p:xfrm>
          <a:off x="251520" y="2587432"/>
          <a:ext cx="5159375" cy="2232025"/>
        </p:xfrm>
        <a:graphic>
          <a:graphicData uri="http://schemas.openxmlformats.org/presentationml/2006/ole">
            <mc:AlternateContent xmlns:mc="http://schemas.openxmlformats.org/markup-compatibility/2006">
              <mc:Choice xmlns:v="urn:schemas-microsoft-com:vml" Requires="v">
                <p:oleObj name="Visio" r:id="rId3" imgW="4867164" imgH="2107228" progId="Visio.Drawing.11">
                  <p:embed/>
                </p:oleObj>
              </mc:Choice>
              <mc:Fallback>
                <p:oleObj name="Visio" r:id="rId3" imgW="4867164" imgH="2107228" progId="Visio.Drawing.11">
                  <p:embed/>
                  <p:pic>
                    <p:nvPicPr>
                      <p:cNvPr id="0" name="对象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587432"/>
                        <a:ext cx="515937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210744810"/>
              </p:ext>
            </p:extLst>
          </p:nvPr>
        </p:nvGraphicFramePr>
        <p:xfrm>
          <a:off x="5618693" y="2139702"/>
          <a:ext cx="3288942" cy="2620425"/>
        </p:xfrm>
        <a:graphic>
          <a:graphicData uri="http://schemas.openxmlformats.org/presentationml/2006/ole">
            <mc:AlternateContent xmlns:mc="http://schemas.openxmlformats.org/markup-compatibility/2006">
              <mc:Choice xmlns:v="urn:schemas-microsoft-com:vml" Requires="v">
                <p:oleObj name="Visio" r:id="rId5" imgW="3749139" imgH="2994528" progId="Visio.Drawing.11">
                  <p:embed/>
                </p:oleObj>
              </mc:Choice>
              <mc:Fallback>
                <p:oleObj name="Visio" r:id="rId5" imgW="3749139" imgH="2994528" progId="Visio.Drawing.11">
                  <p:embed/>
                  <p:pic>
                    <p:nvPicPr>
                      <p:cNvPr id="0" name="对象 1"/>
                      <p:cNvPicPr>
                        <a:picLocks noChangeAspect="1" noChangeArrowheads="1"/>
                      </p:cNvPicPr>
                      <p:nvPr/>
                    </p:nvPicPr>
                    <p:blipFill>
                      <a:blip r:embed="rId6"/>
                      <a:srcRect/>
                      <a:stretch>
                        <a:fillRect/>
                      </a:stretch>
                    </p:blipFill>
                    <p:spPr bwMode="auto">
                      <a:xfrm>
                        <a:off x="5618693" y="2139702"/>
                        <a:ext cx="3288942" cy="262042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35309521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5832649" cy="3970318"/>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非均匀量化</a:t>
            </a:r>
          </a:p>
          <a:p>
            <a:pPr>
              <a:lnSpc>
                <a:spcPct val="14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好处</a:t>
            </a:r>
            <a:r>
              <a:rPr lang="zh-CN" altLang="en-US" sz="2000" kern="0" dirty="0">
                <a:solidFill>
                  <a:srgbClr val="205867"/>
                </a:solidFill>
                <a:latin typeface="微软雅黑"/>
                <a:ea typeface="微软雅黑"/>
              </a:rPr>
              <a:t>：适合于非均匀分布信号情况（例如语音）；量化噪声对大、小信号的影响大致相同，即改善了小信号时的量化信噪比。 </a:t>
            </a:r>
          </a:p>
          <a:p>
            <a:pPr>
              <a:lnSpc>
                <a:spcPct val="140000"/>
              </a:lnSpc>
            </a:pPr>
            <a:r>
              <a:rPr lang="zh-CN" altLang="en-US" sz="2000" kern="0" dirty="0">
                <a:solidFill>
                  <a:srgbClr val="205867"/>
                </a:solidFill>
                <a:latin typeface="微软雅黑"/>
                <a:ea typeface="微软雅黑"/>
              </a:rPr>
              <a:t>数学原理</a:t>
            </a:r>
          </a:p>
          <a:p>
            <a:pPr>
              <a:lnSpc>
                <a:spcPct val="14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发送端：</a:t>
            </a:r>
            <a:r>
              <a:rPr lang="zh-CN" altLang="en-US" sz="2000" kern="0" dirty="0">
                <a:solidFill>
                  <a:srgbClr val="205867"/>
                </a:solidFill>
                <a:latin typeface="微软雅黑"/>
                <a:ea typeface="微软雅黑"/>
              </a:rPr>
              <a:t>大信号的比例变得较小，而小信号相应地按比例增大，即实现“压大补小”的效果。</a:t>
            </a:r>
          </a:p>
          <a:p>
            <a:pPr>
              <a:lnSpc>
                <a:spcPct val="14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接收端：</a:t>
            </a:r>
            <a:r>
              <a:rPr lang="zh-CN" altLang="en-US" sz="2000" kern="0" dirty="0">
                <a:solidFill>
                  <a:srgbClr val="205867"/>
                </a:solidFill>
                <a:latin typeface="微软雅黑"/>
                <a:ea typeface="微软雅黑"/>
              </a:rPr>
              <a:t>将收到的相应信号进行扩张，以恢复原始信号对应关系，扩张特性与压缩特性相反。 </a:t>
            </a:r>
          </a:p>
        </p:txBody>
      </p:sp>
      <p:graphicFrame>
        <p:nvGraphicFramePr>
          <p:cNvPr id="5" name="对象 4"/>
          <p:cNvGraphicFramePr>
            <a:graphicFrameLocks noChangeAspect="1"/>
          </p:cNvGraphicFramePr>
          <p:nvPr>
            <p:extLst>
              <p:ext uri="{D42A27DB-BD31-4B8C-83A1-F6EECF244321}">
                <p14:modId xmlns:p14="http://schemas.microsoft.com/office/powerpoint/2010/main" val="1416913571"/>
              </p:ext>
            </p:extLst>
          </p:nvPr>
        </p:nvGraphicFramePr>
        <p:xfrm>
          <a:off x="6948264" y="3757648"/>
          <a:ext cx="1246187" cy="649288"/>
        </p:xfrm>
        <a:graphic>
          <a:graphicData uri="http://schemas.openxmlformats.org/presentationml/2006/ole">
            <mc:AlternateContent xmlns:mc="http://schemas.openxmlformats.org/markup-compatibility/2006">
              <mc:Choice xmlns:v="urn:schemas-microsoft-com:vml" Requires="v">
                <p:oleObj name="公式" r:id="rId3" imgW="787320" imgH="406080" progId="Equation.3">
                  <p:embed/>
                </p:oleObj>
              </mc:Choice>
              <mc:Fallback>
                <p:oleObj name="公式" r:id="rId3" imgW="787320" imgH="406080" progId="Equation.3">
                  <p:embed/>
                  <p:pic>
                    <p:nvPicPr>
                      <p:cNvPr id="0" name=""/>
                      <p:cNvPicPr>
                        <a:picLocks noChangeAspect="1" noChangeArrowheads="1"/>
                      </p:cNvPicPr>
                      <p:nvPr/>
                    </p:nvPicPr>
                    <p:blipFill>
                      <a:blip r:embed="rId4"/>
                      <a:srcRect/>
                      <a:stretch>
                        <a:fillRect/>
                      </a:stretch>
                    </p:blipFill>
                    <p:spPr bwMode="auto">
                      <a:xfrm>
                        <a:off x="6948264" y="3757648"/>
                        <a:ext cx="1246187" cy="649288"/>
                      </a:xfrm>
                      <a:prstGeom prst="rect">
                        <a:avLst/>
                      </a:prstGeom>
                      <a:noFill/>
                    </p:spPr>
                  </p:pic>
                </p:oleObj>
              </mc:Fallback>
            </mc:AlternateContent>
          </a:graphicData>
        </a:graphic>
      </p:graphicFrame>
      <p:pic>
        <p:nvPicPr>
          <p:cNvPr id="6" name="Picture 13" descr="S66A01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1347614"/>
            <a:ext cx="2551427"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0524787"/>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9" y="771550"/>
            <a:ext cx="5832649" cy="3662541"/>
          </a:xfrm>
          <a:prstGeom prst="rect">
            <a:avLst/>
          </a:prstGeom>
        </p:spPr>
        <p:txBody>
          <a:bodyPr wrap="square">
            <a:spAutoFit/>
          </a:bodyPr>
          <a:lstStyle/>
          <a:p>
            <a:pPr marL="450850" indent="-450850">
              <a:lnSpc>
                <a:spcPct val="140000"/>
              </a:lnSpc>
              <a:buFont typeface="Wingdings" pitchFamily="2" charset="2"/>
              <a:buChar char="p"/>
            </a:pPr>
            <a:r>
              <a:rPr lang="en-US" altLang="zh-CN" sz="2000" kern="0" dirty="0">
                <a:solidFill>
                  <a:srgbClr val="C00000"/>
                </a:solidFill>
                <a:latin typeface="微软雅黑"/>
                <a:ea typeface="微软雅黑"/>
              </a:rPr>
              <a:t>μ</a:t>
            </a:r>
            <a:r>
              <a:rPr lang="zh-CN" altLang="en-US" sz="2000" kern="0" dirty="0">
                <a:solidFill>
                  <a:srgbClr val="C00000"/>
                </a:solidFill>
                <a:latin typeface="微软雅黑"/>
                <a:ea typeface="微软雅黑"/>
              </a:rPr>
              <a:t>律</a:t>
            </a:r>
          </a:p>
          <a:p>
            <a:pPr>
              <a:lnSpc>
                <a:spcPct val="140000"/>
              </a:lnSpc>
            </a:pPr>
            <a:r>
              <a:rPr lang="zh-CN" altLang="en-US" sz="2000" kern="0" dirty="0">
                <a:latin typeface="微软雅黑"/>
                <a:ea typeface="微软雅黑"/>
              </a:rPr>
              <a:t>      数学基础：</a:t>
            </a:r>
            <a:endParaRPr lang="en-US" altLang="zh-CN" sz="2000" kern="0" dirty="0">
              <a:latin typeface="微软雅黑"/>
              <a:ea typeface="微软雅黑"/>
            </a:endParaRPr>
          </a:p>
          <a:p>
            <a:pPr>
              <a:lnSpc>
                <a:spcPct val="200000"/>
              </a:lnSpc>
            </a:pPr>
            <a:r>
              <a:rPr lang="en-US" altLang="zh-CN" sz="2000" kern="0" dirty="0">
                <a:latin typeface="微软雅黑"/>
                <a:ea typeface="微软雅黑"/>
              </a:rPr>
              <a:t>      </a:t>
            </a:r>
            <a:r>
              <a:rPr lang="zh-CN" altLang="en-US" sz="2000" kern="0" dirty="0">
                <a:latin typeface="微软雅黑"/>
                <a:ea typeface="微软雅黑"/>
              </a:rPr>
              <a:t>数学描述：</a:t>
            </a:r>
          </a:p>
          <a:p>
            <a:pPr>
              <a:lnSpc>
                <a:spcPct val="200000"/>
              </a:lnSpc>
            </a:pPr>
            <a:r>
              <a:rPr lang="zh-CN" altLang="en-US" sz="2000" kern="0" dirty="0">
                <a:latin typeface="微软雅黑"/>
                <a:ea typeface="微软雅黑"/>
              </a:rPr>
              <a:t>      对于小信号的放大情况</a:t>
            </a:r>
          </a:p>
          <a:p>
            <a:pPr>
              <a:lnSpc>
                <a:spcPct val="140000"/>
              </a:lnSpc>
            </a:pPr>
            <a:endParaRPr lang="zh-CN" altLang="en-US" sz="2000" kern="0" dirty="0">
              <a:latin typeface="微软雅黑"/>
              <a:ea typeface="微软雅黑"/>
            </a:endParaRPr>
          </a:p>
          <a:p>
            <a:pPr>
              <a:lnSpc>
                <a:spcPct val="200000"/>
              </a:lnSpc>
            </a:pPr>
            <a:r>
              <a:rPr lang="zh-CN" altLang="en-US" sz="2000" kern="0" dirty="0">
                <a:latin typeface="微软雅黑"/>
                <a:ea typeface="微软雅黑"/>
              </a:rPr>
              <a:t>      在大信号时，</a:t>
            </a:r>
            <a:r>
              <a:rPr lang="en-US" altLang="zh-CN" sz="2000" kern="0" dirty="0">
                <a:latin typeface="微软雅黑"/>
                <a:ea typeface="微软雅黑"/>
              </a:rPr>
              <a:t>x</a:t>
            </a:r>
            <a:r>
              <a:rPr lang="zh-CN" altLang="en-US" sz="2000" kern="0" dirty="0">
                <a:latin typeface="微软雅黑"/>
                <a:ea typeface="微软雅黑"/>
              </a:rPr>
              <a:t>＝</a:t>
            </a:r>
            <a:r>
              <a:rPr lang="en-US" altLang="zh-CN" sz="2000" kern="0" dirty="0">
                <a:latin typeface="微软雅黑"/>
                <a:ea typeface="微软雅黑"/>
              </a:rPr>
              <a:t>1</a:t>
            </a:r>
            <a:r>
              <a:rPr lang="zh-CN" altLang="en-US" sz="2000" kern="0" dirty="0">
                <a:latin typeface="微软雅黑"/>
                <a:ea typeface="微软雅黑"/>
              </a:rPr>
              <a:t>处，那么</a:t>
            </a:r>
          </a:p>
          <a:p>
            <a:pPr>
              <a:lnSpc>
                <a:spcPct val="140000"/>
              </a:lnSpc>
            </a:pPr>
            <a:endParaRPr lang="zh-CN" altLang="en-US" sz="2000" kern="0" dirty="0">
              <a:latin typeface="微软雅黑"/>
              <a:ea typeface="微软雅黑"/>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09180392"/>
              </p:ext>
            </p:extLst>
          </p:nvPr>
        </p:nvGraphicFramePr>
        <p:xfrm>
          <a:off x="2449997" y="1779662"/>
          <a:ext cx="2006600" cy="557212"/>
        </p:xfrm>
        <a:graphic>
          <a:graphicData uri="http://schemas.openxmlformats.org/presentationml/2006/ole">
            <mc:AlternateContent xmlns:mc="http://schemas.openxmlformats.org/markup-compatibility/2006">
              <mc:Choice xmlns:v="urn:schemas-microsoft-com:vml" Requires="v">
                <p:oleObj r:id="rId3" imgW="1473200" imgH="406400" progId="Equation.3">
                  <p:embed/>
                </p:oleObj>
              </mc:Choice>
              <mc:Fallback>
                <p:oleObj r:id="rId3" imgW="1473200" imgH="40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9997" y="1779662"/>
                        <a:ext cx="20066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029386251"/>
              </p:ext>
            </p:extLst>
          </p:nvPr>
        </p:nvGraphicFramePr>
        <p:xfrm>
          <a:off x="1154311" y="2859782"/>
          <a:ext cx="3703638" cy="590550"/>
        </p:xfrm>
        <a:graphic>
          <a:graphicData uri="http://schemas.openxmlformats.org/presentationml/2006/ole">
            <mc:AlternateContent xmlns:mc="http://schemas.openxmlformats.org/markup-compatibility/2006">
              <mc:Choice xmlns:v="urn:schemas-microsoft-com:vml" Requires="v">
                <p:oleObj r:id="rId5" imgW="2806700" imgH="444500" progId="Equation.3">
                  <p:embed/>
                </p:oleObj>
              </mc:Choice>
              <mc:Fallback>
                <p:oleObj r:id="rId5" imgW="28067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4311" y="2859782"/>
                        <a:ext cx="3703638"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155397542"/>
              </p:ext>
            </p:extLst>
          </p:nvPr>
        </p:nvGraphicFramePr>
        <p:xfrm>
          <a:off x="1165225" y="3975199"/>
          <a:ext cx="4652963" cy="612775"/>
        </p:xfrm>
        <a:graphic>
          <a:graphicData uri="http://schemas.openxmlformats.org/presentationml/2006/ole">
            <mc:AlternateContent xmlns:mc="http://schemas.openxmlformats.org/markup-compatibility/2006">
              <mc:Choice xmlns:v="urn:schemas-microsoft-com:vml" Requires="v">
                <p:oleObj r:id="rId7" imgW="3403600" imgH="444500" progId="Equation.3">
                  <p:embed/>
                </p:oleObj>
              </mc:Choice>
              <mc:Fallback>
                <p:oleObj r:id="rId7" imgW="3403600" imgH="444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5225" y="3975199"/>
                        <a:ext cx="4652963"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452745314"/>
              </p:ext>
            </p:extLst>
          </p:nvPr>
        </p:nvGraphicFramePr>
        <p:xfrm>
          <a:off x="2449997" y="1116008"/>
          <a:ext cx="1246188" cy="649287"/>
        </p:xfrm>
        <a:graphic>
          <a:graphicData uri="http://schemas.openxmlformats.org/presentationml/2006/ole">
            <mc:AlternateContent xmlns:mc="http://schemas.openxmlformats.org/markup-compatibility/2006">
              <mc:Choice xmlns:v="urn:schemas-microsoft-com:vml" Requires="v">
                <p:oleObj name="公式" r:id="rId9" imgW="787058" imgH="406224" progId="Equation.3">
                  <p:embed/>
                </p:oleObj>
              </mc:Choice>
              <mc:Fallback>
                <p:oleObj name="公式" r:id="rId9" imgW="787058" imgH="406224"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49997" y="1116008"/>
                        <a:ext cx="124618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Picture 13" descr="S66A015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98175" y="448258"/>
            <a:ext cx="2551427"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S66A015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998175" y="2652229"/>
            <a:ext cx="2565412" cy="193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983493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47812890"/>
              </p:ext>
            </p:extLst>
          </p:nvPr>
        </p:nvGraphicFramePr>
        <p:xfrm>
          <a:off x="5364088" y="850851"/>
          <a:ext cx="3387234" cy="1327131"/>
        </p:xfrm>
        <a:graphic>
          <a:graphicData uri="http://schemas.openxmlformats.org/presentationml/2006/ole">
            <mc:AlternateContent xmlns:mc="http://schemas.openxmlformats.org/markup-compatibility/2006">
              <mc:Choice xmlns:v="urn:schemas-microsoft-com:vml" Requires="v">
                <p:oleObj name="公式" r:id="rId3" imgW="2527300" imgH="990600" progId="Equation.3">
                  <p:embed/>
                </p:oleObj>
              </mc:Choice>
              <mc:Fallback>
                <p:oleObj name="公式" r:id="rId3" imgW="2527300" imgH="990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850851"/>
                        <a:ext cx="3387234" cy="1327131"/>
                      </a:xfrm>
                      <a:prstGeom prst="rect">
                        <a:avLst/>
                      </a:prstGeom>
                      <a:noFill/>
                      <a:ln>
                        <a:noFill/>
                      </a:ln>
                    </p:spPr>
                  </p:pic>
                </p:oleObj>
              </mc:Fallback>
            </mc:AlternateContent>
          </a:graphicData>
        </a:graphic>
      </p:graphicFrame>
      <p:sp>
        <p:nvSpPr>
          <p:cNvPr id="5" name="矩形 4"/>
          <p:cNvSpPr/>
          <p:nvPr/>
        </p:nvSpPr>
        <p:spPr>
          <a:xfrm>
            <a:off x="611560" y="759931"/>
            <a:ext cx="4065452" cy="4216539"/>
          </a:xfrm>
          <a:prstGeom prst="rect">
            <a:avLst/>
          </a:prstGeom>
        </p:spPr>
        <p:txBody>
          <a:bodyPr wrap="square">
            <a:spAutoFit/>
          </a:bodyPr>
          <a:lstStyle/>
          <a:p>
            <a:pPr marL="450850" indent="-450850">
              <a:lnSpc>
                <a:spcPct val="150000"/>
              </a:lnSpc>
              <a:buFont typeface="Wingdings" pitchFamily="2" charset="2"/>
              <a:buChar char="p"/>
            </a:pPr>
            <a:r>
              <a:rPr lang="en-US" altLang="zh-CN" sz="2000" kern="0" dirty="0">
                <a:solidFill>
                  <a:srgbClr val="C00000"/>
                </a:solidFill>
                <a:latin typeface="微软雅黑"/>
                <a:ea typeface="微软雅黑"/>
              </a:rPr>
              <a:t>A</a:t>
            </a:r>
            <a:r>
              <a:rPr lang="zh-CN" altLang="en-US" sz="2000" kern="0" dirty="0">
                <a:solidFill>
                  <a:srgbClr val="C00000"/>
                </a:solidFill>
                <a:latin typeface="微软雅黑"/>
                <a:ea typeface="微软雅黑"/>
              </a:rPr>
              <a:t>律</a:t>
            </a:r>
            <a:endParaRPr lang="en-US" altLang="zh-CN" sz="2000" kern="0" dirty="0">
              <a:solidFill>
                <a:srgbClr val="C00000"/>
              </a:solidFill>
              <a:latin typeface="微软雅黑"/>
              <a:ea typeface="微软雅黑"/>
            </a:endParaRPr>
          </a:p>
          <a:p>
            <a:pPr>
              <a:lnSpc>
                <a:spcPct val="150000"/>
              </a:lnSpc>
            </a:pPr>
            <a:r>
              <a:rPr lang="zh-CN" altLang="en-US" sz="2000" kern="0" dirty="0">
                <a:solidFill>
                  <a:srgbClr val="205867"/>
                </a:solidFill>
                <a:latin typeface="微软雅黑"/>
                <a:ea typeface="微软雅黑"/>
              </a:rPr>
              <a:t>      数学描述：</a:t>
            </a:r>
          </a:p>
          <a:p>
            <a:r>
              <a:rPr lang="zh-CN" altLang="en-US" sz="2000" kern="0" dirty="0">
                <a:solidFill>
                  <a:srgbClr val="205867"/>
                </a:solidFill>
                <a:latin typeface="微软雅黑"/>
                <a:ea typeface="微软雅黑"/>
              </a:rPr>
              <a:t>      </a:t>
            </a:r>
            <a:endParaRPr lang="en-US" altLang="zh-CN" sz="2000" kern="0" dirty="0">
              <a:solidFill>
                <a:srgbClr val="205867"/>
              </a:solidFill>
              <a:latin typeface="微软雅黑"/>
              <a:ea typeface="微软雅黑"/>
            </a:endParaRPr>
          </a:p>
          <a:p>
            <a:pPr marL="450850" indent="-450850">
              <a:buFont typeface="Wingdings" pitchFamily="2" charset="2"/>
              <a:buChar char="p"/>
            </a:pPr>
            <a:r>
              <a:rPr lang="zh-CN" altLang="en-US" sz="2000" kern="0" dirty="0">
                <a:solidFill>
                  <a:srgbClr val="C00000"/>
                </a:solidFill>
                <a:latin typeface="微软雅黑"/>
                <a:ea typeface="微软雅黑"/>
              </a:rPr>
              <a:t>小结</a:t>
            </a:r>
          </a:p>
          <a:p>
            <a:pPr>
              <a:lnSpc>
                <a:spcPct val="140000"/>
              </a:lnSpc>
            </a:pPr>
            <a:r>
              <a:rPr lang="zh-CN" altLang="en-US" sz="2000" kern="0" dirty="0">
                <a:solidFill>
                  <a:srgbClr val="205867"/>
                </a:solidFill>
                <a:latin typeface="微软雅黑"/>
                <a:ea typeface="微软雅黑"/>
              </a:rPr>
              <a:t>      </a:t>
            </a:r>
            <a:r>
              <a:rPr lang="zh-CN" altLang="en-US" sz="2000" kern="0" dirty="0">
                <a:solidFill>
                  <a:srgbClr val="205867"/>
                </a:solidFill>
                <a:latin typeface="Times New Roman" pitchFamily="18" charset="0"/>
                <a:ea typeface="微软雅黑"/>
                <a:cs typeface="Times New Roman" pitchFamily="18" charset="0"/>
              </a:rPr>
              <a:t>对于小信号，量化间隔</a:t>
            </a:r>
            <a:r>
              <a:rPr lang="en-US" altLang="zh-CN" sz="2000" kern="0" dirty="0" err="1">
                <a:solidFill>
                  <a:srgbClr val="205867"/>
                </a:solidFill>
                <a:latin typeface="Times New Roman" pitchFamily="18" charset="0"/>
                <a:ea typeface="微软雅黑"/>
                <a:cs typeface="Times New Roman" pitchFamily="18" charset="0"/>
              </a:rPr>
              <a:t>Δx</a:t>
            </a:r>
            <a:r>
              <a:rPr lang="zh-CN" altLang="en-US" sz="2000" kern="0" dirty="0">
                <a:solidFill>
                  <a:srgbClr val="205867"/>
                </a:solidFill>
                <a:latin typeface="Times New Roman" pitchFamily="18" charset="0"/>
                <a:ea typeface="微软雅黑"/>
                <a:cs typeface="Times New Roman" pitchFamily="18" charset="0"/>
              </a:rPr>
              <a:t>比均匀量化时减小了</a:t>
            </a:r>
            <a:r>
              <a:rPr lang="en-US" altLang="zh-CN" sz="2000" kern="0" dirty="0">
                <a:solidFill>
                  <a:srgbClr val="205867"/>
                </a:solidFill>
                <a:latin typeface="Times New Roman" pitchFamily="18" charset="0"/>
                <a:ea typeface="微软雅黑"/>
                <a:cs typeface="Times New Roman" pitchFamily="18" charset="0"/>
              </a:rPr>
              <a:t>16</a:t>
            </a:r>
            <a:r>
              <a:rPr lang="zh-CN" altLang="en-US" sz="2000" kern="0" dirty="0">
                <a:solidFill>
                  <a:srgbClr val="205867"/>
                </a:solidFill>
                <a:latin typeface="Times New Roman" pitchFamily="18" charset="0"/>
                <a:ea typeface="微软雅黑"/>
                <a:cs typeface="Times New Roman" pitchFamily="18" charset="0"/>
              </a:rPr>
              <a:t>（</a:t>
            </a:r>
            <a:r>
              <a:rPr lang="en-US" altLang="zh-CN" sz="2000" kern="0" dirty="0">
                <a:solidFill>
                  <a:srgbClr val="205867"/>
                </a:solidFill>
                <a:latin typeface="Times New Roman" pitchFamily="18" charset="0"/>
                <a:ea typeface="微软雅黑"/>
                <a:cs typeface="Times New Roman" pitchFamily="18" charset="0"/>
              </a:rPr>
              <a:t>21.6</a:t>
            </a:r>
            <a:r>
              <a:rPr lang="zh-CN" altLang="en-US" sz="2000" kern="0" dirty="0">
                <a:solidFill>
                  <a:srgbClr val="205867"/>
                </a:solidFill>
                <a:latin typeface="Times New Roman" pitchFamily="18" charset="0"/>
                <a:ea typeface="微软雅黑"/>
                <a:cs typeface="Times New Roman" pitchFamily="18" charset="0"/>
              </a:rPr>
              <a:t>）倍，因此，量化误差降低；</a:t>
            </a:r>
          </a:p>
          <a:p>
            <a:pPr>
              <a:lnSpc>
                <a:spcPct val="140000"/>
              </a:lnSpc>
            </a:pPr>
            <a:r>
              <a:rPr lang="zh-CN" altLang="en-US" sz="2000" kern="0" dirty="0">
                <a:solidFill>
                  <a:srgbClr val="205867"/>
                </a:solidFill>
                <a:latin typeface="Times New Roman" pitchFamily="18" charset="0"/>
                <a:ea typeface="微软雅黑"/>
                <a:cs typeface="Times New Roman" pitchFamily="18" charset="0"/>
              </a:rPr>
              <a:t>      对于大信号（</a:t>
            </a:r>
            <a:r>
              <a:rPr lang="en-US" altLang="zh-CN" sz="2000" kern="0" dirty="0">
                <a:solidFill>
                  <a:srgbClr val="205867"/>
                </a:solidFill>
                <a:latin typeface="Times New Roman" pitchFamily="18" charset="0"/>
                <a:ea typeface="微软雅黑"/>
                <a:cs typeface="Times New Roman" pitchFamily="18" charset="0"/>
              </a:rPr>
              <a:t>x = 1</a:t>
            </a:r>
            <a:r>
              <a:rPr lang="zh-CN" altLang="en-US" sz="2000" kern="0" dirty="0">
                <a:solidFill>
                  <a:srgbClr val="205867"/>
                </a:solidFill>
                <a:latin typeface="Times New Roman" pitchFamily="18" charset="0"/>
                <a:ea typeface="微软雅黑"/>
                <a:cs typeface="Times New Roman" pitchFamily="18" charset="0"/>
              </a:rPr>
              <a:t>），量化间隔</a:t>
            </a:r>
            <a:r>
              <a:rPr lang="en-US" altLang="zh-CN" sz="2000" kern="0" dirty="0" err="1">
                <a:solidFill>
                  <a:srgbClr val="205867"/>
                </a:solidFill>
                <a:latin typeface="Times New Roman" pitchFamily="18" charset="0"/>
                <a:ea typeface="微软雅黑"/>
                <a:cs typeface="Times New Roman" pitchFamily="18" charset="0"/>
              </a:rPr>
              <a:t>Δx</a:t>
            </a:r>
            <a:r>
              <a:rPr lang="zh-CN" altLang="en-US" sz="2000" kern="0" dirty="0">
                <a:solidFill>
                  <a:srgbClr val="205867"/>
                </a:solidFill>
                <a:latin typeface="Times New Roman" pitchFamily="18" charset="0"/>
                <a:ea typeface="微软雅黑"/>
                <a:cs typeface="Times New Roman" pitchFamily="18" charset="0"/>
              </a:rPr>
              <a:t>比均匀量化时增大了</a:t>
            </a:r>
            <a:r>
              <a:rPr lang="en-US" altLang="zh-CN" sz="2000" kern="0" dirty="0">
                <a:solidFill>
                  <a:srgbClr val="205867"/>
                </a:solidFill>
                <a:latin typeface="Times New Roman" pitchFamily="18" charset="0"/>
                <a:ea typeface="微软雅黑"/>
                <a:cs typeface="Times New Roman" pitchFamily="18" charset="0"/>
              </a:rPr>
              <a:t>5.47</a:t>
            </a:r>
            <a:r>
              <a:rPr lang="zh-CN" altLang="en-US" sz="2000" kern="0" dirty="0">
                <a:solidFill>
                  <a:srgbClr val="205867"/>
                </a:solidFill>
                <a:latin typeface="Times New Roman" pitchFamily="18" charset="0"/>
                <a:ea typeface="微软雅黑"/>
                <a:cs typeface="Times New Roman" pitchFamily="18" charset="0"/>
              </a:rPr>
              <a:t>（</a:t>
            </a:r>
            <a:r>
              <a:rPr lang="en-US" altLang="zh-CN" sz="2000" kern="0" dirty="0">
                <a:solidFill>
                  <a:srgbClr val="205867"/>
                </a:solidFill>
                <a:latin typeface="Times New Roman" pitchFamily="18" charset="0"/>
                <a:ea typeface="微软雅黑"/>
                <a:cs typeface="Times New Roman" pitchFamily="18" charset="0"/>
              </a:rPr>
              <a:t>4.67</a:t>
            </a:r>
            <a:r>
              <a:rPr lang="zh-CN" altLang="en-US" sz="2000" kern="0" dirty="0">
                <a:solidFill>
                  <a:srgbClr val="205867"/>
                </a:solidFill>
                <a:latin typeface="Times New Roman" pitchFamily="18" charset="0"/>
                <a:ea typeface="微软雅黑"/>
                <a:cs typeface="Times New Roman" pitchFamily="18" charset="0"/>
              </a:rPr>
              <a:t>）倍，量化误差增大。              </a:t>
            </a:r>
            <a:endParaRPr lang="en-US" altLang="zh-CN" sz="2000" kern="0" dirty="0">
              <a:solidFill>
                <a:srgbClr val="205867"/>
              </a:solidFill>
              <a:latin typeface="Times New Roman" pitchFamily="18" charset="0"/>
              <a:ea typeface="微软雅黑"/>
              <a:cs typeface="Times New Roman"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748332933"/>
              </p:ext>
            </p:extLst>
          </p:nvPr>
        </p:nvGraphicFramePr>
        <p:xfrm>
          <a:off x="2411760" y="871979"/>
          <a:ext cx="2265252" cy="1315273"/>
        </p:xfrm>
        <a:graphic>
          <a:graphicData uri="http://schemas.openxmlformats.org/presentationml/2006/ole">
            <mc:AlternateContent xmlns:mc="http://schemas.openxmlformats.org/markup-compatibility/2006">
              <mc:Choice xmlns:v="urn:schemas-microsoft-com:vml" Requires="v">
                <p:oleObj name="公式" r:id="rId5" imgW="1651000" imgH="965200" progId="Equation.3">
                  <p:embed/>
                </p:oleObj>
              </mc:Choice>
              <mc:Fallback>
                <p:oleObj name="公式" r:id="rId5" imgW="1651000" imgH="965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871979"/>
                        <a:ext cx="2265252" cy="1315273"/>
                      </a:xfrm>
                      <a:prstGeom prst="rect">
                        <a:avLst/>
                      </a:prstGeom>
                      <a:noFill/>
                      <a:ln>
                        <a:noFill/>
                      </a:ln>
                    </p:spPr>
                  </p:pic>
                </p:oleObj>
              </mc:Fallback>
            </mc:AlternateContent>
          </a:graphicData>
        </a:graphic>
      </p:graphicFrame>
      <p:sp>
        <p:nvSpPr>
          <p:cNvPr id="7" name="矩形 6"/>
          <p:cNvSpPr/>
          <p:nvPr/>
        </p:nvSpPr>
        <p:spPr>
          <a:xfrm>
            <a:off x="5379486" y="2375503"/>
            <a:ext cx="2948243" cy="400110"/>
          </a:xfrm>
          <a:prstGeom prst="rect">
            <a:avLst/>
          </a:prstGeom>
        </p:spPr>
        <p:txBody>
          <a:bodyPr wrap="none">
            <a:spAutoFit/>
          </a:bodyPr>
          <a:lstStyle/>
          <a:p>
            <a:pPr marL="450850" lvl="0" indent="-450850">
              <a:buFont typeface="Wingdings" pitchFamily="2" charset="2"/>
              <a:buChar char="p"/>
            </a:pPr>
            <a:r>
              <a:rPr lang="zh-CN" altLang="en-US" sz="2000" kern="0" dirty="0">
                <a:solidFill>
                  <a:srgbClr val="C00000"/>
                </a:solidFill>
                <a:latin typeface="微软雅黑"/>
                <a:ea typeface="微软雅黑"/>
              </a:rPr>
              <a:t>仿真作业，解析计算</a:t>
            </a:r>
          </a:p>
        </p:txBody>
      </p:sp>
      <p:pic>
        <p:nvPicPr>
          <p:cNvPr id="8" name="Picture 5" descr="S66A015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01403" y="2887246"/>
            <a:ext cx="2063085" cy="155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8318" y="2887102"/>
            <a:ext cx="1903085" cy="1556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bwMode="auto">
          <a:xfrm>
            <a:off x="4860032" y="2375503"/>
            <a:ext cx="4199844" cy="2212471"/>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863219085"/>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量化噪声</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611558" y="769453"/>
            <a:ext cx="5184578" cy="430887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数字压扩技术</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205867"/>
                </a:solidFill>
                <a:latin typeface="微软雅黑"/>
                <a:ea typeface="微软雅黑"/>
              </a:rPr>
              <a:t>      </a:t>
            </a:r>
            <a:r>
              <a:rPr lang="zh-CN" altLang="en-US" sz="2000" kern="0" dirty="0">
                <a:solidFill>
                  <a:srgbClr val="C00000"/>
                </a:solidFill>
                <a:latin typeface="Times New Roman" pitchFamily="18" charset="0"/>
                <a:ea typeface="微软雅黑"/>
                <a:cs typeface="Times New Roman" pitchFamily="18" charset="0"/>
              </a:rPr>
              <a:t>基本思想</a:t>
            </a:r>
            <a:r>
              <a:rPr lang="zh-CN" altLang="en-US" sz="2000" kern="0" dirty="0">
                <a:solidFill>
                  <a:srgbClr val="205867"/>
                </a:solidFill>
                <a:latin typeface="Times New Roman" pitchFamily="18" charset="0"/>
                <a:ea typeface="微软雅黑"/>
                <a:cs typeface="Times New Roman" pitchFamily="18" charset="0"/>
              </a:rPr>
              <a:t>：利用大量数字电路形成若干根折线，并用这些折线来近似对数的压扩特性，从而达到压扩的目的。</a:t>
            </a:r>
            <a:endParaRPr lang="en-US" altLang="zh-CN" sz="2000" kern="0" dirty="0">
              <a:solidFill>
                <a:srgbClr val="205867"/>
              </a:solidFill>
              <a:latin typeface="Times New Roman" pitchFamily="18" charset="0"/>
              <a:ea typeface="微软雅黑"/>
              <a:cs typeface="Times New Roman" pitchFamily="18" charset="0"/>
            </a:endParaRPr>
          </a:p>
          <a:p>
            <a:pPr>
              <a:lnSpc>
                <a:spcPct val="140000"/>
              </a:lnSpc>
            </a:pPr>
            <a:r>
              <a:rPr lang="zh-CN" altLang="en-US" sz="2000" kern="0" dirty="0">
                <a:solidFill>
                  <a:srgbClr val="205867"/>
                </a:solidFill>
                <a:latin typeface="Times New Roman" pitchFamily="18" charset="0"/>
                <a:ea typeface="微软雅黑"/>
                <a:cs typeface="Times New Roman" pitchFamily="18" charset="0"/>
              </a:rPr>
              <a:t>      </a:t>
            </a:r>
            <a:r>
              <a:rPr lang="zh-CN" altLang="en-US" sz="2000" kern="0" dirty="0">
                <a:solidFill>
                  <a:srgbClr val="C00000"/>
                </a:solidFill>
                <a:latin typeface="Times New Roman" pitchFamily="18" charset="0"/>
                <a:ea typeface="微软雅黑"/>
                <a:cs typeface="Times New Roman" pitchFamily="18" charset="0"/>
              </a:rPr>
              <a:t>常用技术：</a:t>
            </a:r>
            <a:r>
              <a:rPr lang="en-US" altLang="zh-CN" sz="2000" kern="0" dirty="0">
                <a:latin typeface="Times New Roman" pitchFamily="18" charset="0"/>
                <a:ea typeface="微软雅黑"/>
                <a:cs typeface="Times New Roman" pitchFamily="18" charset="0"/>
              </a:rPr>
              <a:t>13</a:t>
            </a:r>
            <a:r>
              <a:rPr lang="zh-CN" altLang="en-US" sz="2000" kern="0" dirty="0">
                <a:latin typeface="Times New Roman" pitchFamily="18" charset="0"/>
                <a:ea typeface="微软雅黑"/>
                <a:cs typeface="Times New Roman" pitchFamily="18" charset="0"/>
              </a:rPr>
              <a:t>折线</a:t>
            </a:r>
            <a:r>
              <a:rPr lang="en-US" altLang="zh-CN" sz="2000" kern="0" dirty="0">
                <a:latin typeface="Times New Roman" pitchFamily="18" charset="0"/>
                <a:ea typeface="微软雅黑"/>
                <a:cs typeface="Times New Roman" pitchFamily="18" charset="0"/>
              </a:rPr>
              <a:t>A</a:t>
            </a:r>
            <a:r>
              <a:rPr lang="zh-CN" altLang="en-US" sz="2000" kern="0" dirty="0">
                <a:latin typeface="Times New Roman" pitchFamily="18" charset="0"/>
                <a:ea typeface="微软雅黑"/>
                <a:cs typeface="Times New Roman" pitchFamily="18" charset="0"/>
              </a:rPr>
              <a:t>律（</a:t>
            </a:r>
            <a:r>
              <a:rPr lang="en-US" altLang="zh-CN" sz="2000" kern="0" dirty="0">
                <a:latin typeface="Times New Roman" pitchFamily="18" charset="0"/>
                <a:ea typeface="微软雅黑"/>
                <a:cs typeface="Times New Roman" pitchFamily="18" charset="0"/>
              </a:rPr>
              <a:t>A=87.6</a:t>
            </a:r>
            <a:r>
              <a:rPr lang="zh-CN" altLang="en-US" sz="2000" kern="0" dirty="0">
                <a:latin typeface="Times New Roman" pitchFamily="18" charset="0"/>
                <a:ea typeface="微软雅黑"/>
                <a:cs typeface="Times New Roman" pitchFamily="18" charset="0"/>
              </a:rPr>
              <a:t>）</a:t>
            </a:r>
            <a:endParaRPr lang="en-US" altLang="zh-CN" sz="2000" kern="0" dirty="0">
              <a:latin typeface="Times New Roman" pitchFamily="18" charset="0"/>
              <a:ea typeface="微软雅黑"/>
              <a:cs typeface="Times New Roman" pitchFamily="18" charset="0"/>
            </a:endParaRPr>
          </a:p>
          <a:p>
            <a:pPr>
              <a:lnSpc>
                <a:spcPct val="140000"/>
              </a:lnSpc>
            </a:pPr>
            <a:r>
              <a:rPr lang="en-US" altLang="zh-CN" sz="2000" kern="0" dirty="0">
                <a:latin typeface="Times New Roman" pitchFamily="18" charset="0"/>
                <a:ea typeface="微软雅黑"/>
                <a:cs typeface="Times New Roman" pitchFamily="18" charset="0"/>
              </a:rPr>
              <a:t>                          15</a:t>
            </a:r>
            <a:r>
              <a:rPr lang="zh-CN" altLang="en-US" sz="2000" kern="0" dirty="0">
                <a:latin typeface="Times New Roman" pitchFamily="18" charset="0"/>
                <a:ea typeface="微软雅黑"/>
                <a:cs typeface="Times New Roman" pitchFamily="18" charset="0"/>
              </a:rPr>
              <a:t>折线</a:t>
            </a:r>
            <a:r>
              <a:rPr lang="el-GR" altLang="zh-CN" sz="2000" kern="0" dirty="0">
                <a:latin typeface="Times New Roman" pitchFamily="18" charset="0"/>
                <a:ea typeface="微软雅黑"/>
                <a:cs typeface="Times New Roman" pitchFamily="18" charset="0"/>
              </a:rPr>
              <a:t>μ</a:t>
            </a:r>
            <a:r>
              <a:rPr lang="zh-CN" altLang="en-US" sz="2000" kern="0" dirty="0">
                <a:latin typeface="Times New Roman" pitchFamily="18" charset="0"/>
                <a:ea typeface="微软雅黑"/>
                <a:cs typeface="Times New Roman" pitchFamily="18" charset="0"/>
              </a:rPr>
              <a:t>律（</a:t>
            </a:r>
            <a:r>
              <a:rPr lang="el-GR" altLang="zh-CN" sz="2000" kern="0" dirty="0">
                <a:latin typeface="Times New Roman" pitchFamily="18" charset="0"/>
                <a:ea typeface="微软雅黑"/>
                <a:cs typeface="Times New Roman" pitchFamily="18" charset="0"/>
              </a:rPr>
              <a:t>μ</a:t>
            </a:r>
            <a:r>
              <a:rPr lang="en-US" altLang="zh-CN" sz="2000" kern="0" dirty="0">
                <a:latin typeface="Times New Roman" pitchFamily="18" charset="0"/>
                <a:ea typeface="微软雅黑"/>
                <a:cs typeface="Times New Roman" pitchFamily="18" charset="0"/>
              </a:rPr>
              <a:t> =255</a:t>
            </a:r>
            <a:r>
              <a:rPr lang="zh-CN" altLang="en-US" sz="2000" kern="0" dirty="0">
                <a:latin typeface="Times New Roman" pitchFamily="18" charset="0"/>
                <a:ea typeface="微软雅黑"/>
                <a:cs typeface="Times New Roman" pitchFamily="18" charset="0"/>
              </a:rPr>
              <a:t>）</a:t>
            </a:r>
            <a:endParaRPr lang="en-US" altLang="zh-CN" sz="2000" kern="0" dirty="0">
              <a:latin typeface="Times New Roman" pitchFamily="18" charset="0"/>
              <a:ea typeface="微软雅黑"/>
              <a:cs typeface="Times New Roman" pitchFamily="18" charset="0"/>
            </a:endParaRPr>
          </a:p>
          <a:p>
            <a:pPr marL="450850" indent="-450850">
              <a:buFont typeface="Wingdings" pitchFamily="2" charset="2"/>
              <a:buChar char="p"/>
            </a:pPr>
            <a:r>
              <a:rPr lang="zh-CN" altLang="en-US" sz="2000" kern="0" dirty="0">
                <a:solidFill>
                  <a:srgbClr val="C00000"/>
                </a:solidFill>
                <a:latin typeface="微软雅黑"/>
                <a:ea typeface="微软雅黑"/>
              </a:rPr>
              <a:t>仿真练习</a:t>
            </a:r>
            <a:endParaRPr lang="en-US" altLang="zh-CN" sz="2000" kern="0" dirty="0">
              <a:solidFill>
                <a:srgbClr val="C00000"/>
              </a:solidFill>
              <a:latin typeface="微软雅黑"/>
              <a:ea typeface="微软雅黑"/>
            </a:endParaRPr>
          </a:p>
          <a:p>
            <a:pPr>
              <a:lnSpc>
                <a:spcPct val="140000"/>
              </a:lnSpc>
            </a:pPr>
            <a:r>
              <a:rPr lang="en-US" altLang="zh-CN" sz="2000" kern="0" dirty="0">
                <a:solidFill>
                  <a:srgbClr val="C00000"/>
                </a:solidFill>
                <a:latin typeface="微软雅黑"/>
                <a:ea typeface="微软雅黑"/>
              </a:rPr>
              <a:t>      </a:t>
            </a:r>
            <a:r>
              <a:rPr lang="en-US" altLang="zh-CN" sz="2000" kern="0" dirty="0">
                <a:latin typeface="Times New Roman" pitchFamily="18" charset="0"/>
                <a:ea typeface="微软雅黑"/>
                <a:cs typeface="Times New Roman" pitchFamily="18" charset="0"/>
              </a:rPr>
              <a:t>13</a:t>
            </a:r>
            <a:r>
              <a:rPr lang="zh-CN" altLang="en-US" sz="2000" kern="0" dirty="0">
                <a:latin typeface="Times New Roman" pitchFamily="18" charset="0"/>
                <a:ea typeface="微软雅黑"/>
                <a:cs typeface="Times New Roman" pitchFamily="18" charset="0"/>
              </a:rPr>
              <a:t>折线与</a:t>
            </a:r>
            <a:r>
              <a:rPr lang="en-US" altLang="zh-CN" sz="2000" kern="0" dirty="0">
                <a:latin typeface="Times New Roman" pitchFamily="18" charset="0"/>
                <a:ea typeface="微软雅黑"/>
                <a:cs typeface="Times New Roman" pitchFamily="18" charset="0"/>
              </a:rPr>
              <a:t>A</a:t>
            </a:r>
            <a:r>
              <a:rPr lang="zh-CN" altLang="en-US" sz="2000" kern="0" dirty="0">
                <a:latin typeface="Times New Roman" pitchFamily="18" charset="0"/>
                <a:ea typeface="微软雅黑"/>
                <a:cs typeface="Times New Roman" pitchFamily="18" charset="0"/>
              </a:rPr>
              <a:t>律曲线的误差；</a:t>
            </a:r>
            <a:endParaRPr lang="en-US" altLang="zh-CN" sz="2000" kern="0" dirty="0">
              <a:latin typeface="Times New Roman" pitchFamily="18" charset="0"/>
              <a:ea typeface="微软雅黑"/>
              <a:cs typeface="Times New Roman" pitchFamily="18" charset="0"/>
            </a:endParaRPr>
          </a:p>
          <a:p>
            <a:pPr>
              <a:lnSpc>
                <a:spcPct val="140000"/>
              </a:lnSpc>
            </a:pPr>
            <a:r>
              <a:rPr lang="en-US" altLang="zh-CN" sz="2000" kern="0" dirty="0">
                <a:latin typeface="Times New Roman" pitchFamily="18" charset="0"/>
                <a:ea typeface="微软雅黑"/>
                <a:cs typeface="Times New Roman" pitchFamily="18" charset="0"/>
              </a:rPr>
              <a:t>       </a:t>
            </a:r>
            <a:r>
              <a:rPr lang="zh-CN" altLang="en-US" sz="2000" kern="0" dirty="0">
                <a:latin typeface="Times New Roman" pitchFamily="18" charset="0"/>
                <a:ea typeface="微软雅黑"/>
                <a:cs typeface="Times New Roman" pitchFamily="18" charset="0"/>
              </a:rPr>
              <a:t>验证量化信噪比曲线。</a:t>
            </a:r>
          </a:p>
          <a:p>
            <a:pPr>
              <a:lnSpc>
                <a:spcPct val="140000"/>
              </a:lnSpc>
            </a:pPr>
            <a:endParaRPr lang="en-US" altLang="zh-CN" sz="2000" kern="0" dirty="0">
              <a:latin typeface="Times New Roman" pitchFamily="18" charset="0"/>
              <a:ea typeface="微软雅黑"/>
              <a:cs typeface="Times New Roman" pitchFamily="18" charset="0"/>
            </a:endParaRPr>
          </a:p>
        </p:txBody>
      </p:sp>
      <p:pic>
        <p:nvPicPr>
          <p:cNvPr id="5" name="Picture 2" descr="S66A015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2815" y="2509498"/>
            <a:ext cx="3113681" cy="2438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S66A015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22816" y="78222"/>
            <a:ext cx="3113680" cy="241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882138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2" name="Freeform 10"/>
          <p:cNvSpPr>
            <a:spLocks noChangeAspect="1"/>
          </p:cNvSpPr>
          <p:nvPr/>
        </p:nvSpPr>
        <p:spPr bwMode="auto">
          <a:xfrm>
            <a:off x="3779912" y="1840642"/>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5" name="TextBox 44"/>
            <p:cNvSpPr txBox="1"/>
            <p:nvPr/>
          </p:nvSpPr>
          <p:spPr>
            <a:xfrm>
              <a:off x="5714636" y="791155"/>
              <a:ext cx="547411" cy="67604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2</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46" name="Freeform 10">
            <a:hlinkClick r:id="" action="ppaction://noaction"/>
          </p:cNvPr>
          <p:cNvSpPr>
            <a:spLocks noChangeAspect="1"/>
          </p:cNvSpPr>
          <p:nvPr/>
        </p:nvSpPr>
        <p:spPr bwMode="auto">
          <a:xfrm>
            <a:off x="3779913" y="2416706"/>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9" name="TextBox 48"/>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3</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0" name="Freeform 10"/>
          <p:cNvSpPr>
            <a:spLocks noChangeAspect="1"/>
          </p:cNvSpPr>
          <p:nvPr/>
        </p:nvSpPr>
        <p:spPr bwMode="auto">
          <a:xfrm>
            <a:off x="3779912" y="2992770"/>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53" name="TextBox 52"/>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4</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4" name="Freeform 10"/>
          <p:cNvSpPr>
            <a:spLocks noChangeAspect="1"/>
          </p:cNvSpPr>
          <p:nvPr/>
        </p:nvSpPr>
        <p:spPr bwMode="auto">
          <a:xfrm>
            <a:off x="3779912" y="1275611"/>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57" name="TextBox 56"/>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1</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8" name="TextBox 57"/>
          <p:cNvSpPr txBox="1">
            <a:spLocks noChangeAspect="1"/>
          </p:cNvSpPr>
          <p:nvPr/>
        </p:nvSpPr>
        <p:spPr>
          <a:xfrm>
            <a:off x="4572000" y="1883028"/>
            <a:ext cx="367240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平稳随机过程及其特性</a:t>
            </a:r>
          </a:p>
        </p:txBody>
      </p:sp>
      <p:sp>
        <p:nvSpPr>
          <p:cNvPr id="59" name="TextBox 58"/>
          <p:cNvSpPr txBox="1">
            <a:spLocks noChangeAspect="1"/>
          </p:cNvSpPr>
          <p:nvPr/>
        </p:nvSpPr>
        <p:spPr>
          <a:xfrm>
            <a:off x="4587179" y="2459092"/>
            <a:ext cx="3015587"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过程类噪声</a:t>
            </a:r>
          </a:p>
        </p:txBody>
      </p:sp>
      <p:sp>
        <p:nvSpPr>
          <p:cNvPr id="60" name="TextBox 59"/>
          <p:cNvSpPr txBox="1">
            <a:spLocks noChangeAspect="1"/>
          </p:cNvSpPr>
          <p:nvPr/>
        </p:nvSpPr>
        <p:spPr>
          <a:xfrm>
            <a:off x="4587179" y="3035156"/>
            <a:ext cx="3585221"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处理类噪声</a:t>
            </a:r>
          </a:p>
        </p:txBody>
      </p:sp>
      <p:sp>
        <p:nvSpPr>
          <p:cNvPr id="61" name="TextBox 60"/>
          <p:cNvSpPr txBox="1">
            <a:spLocks noChangeAspect="1"/>
          </p:cNvSpPr>
          <p:nvPr/>
        </p:nvSpPr>
        <p:spPr>
          <a:xfrm>
            <a:off x="4587180" y="1275606"/>
            <a:ext cx="3303619"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随机过程的基本概念</a:t>
            </a:r>
          </a:p>
        </p:txBody>
      </p:sp>
      <p:sp>
        <p:nvSpPr>
          <p:cNvPr id="4" name="矩形 3"/>
          <p:cNvSpPr/>
          <p:nvPr/>
        </p:nvSpPr>
        <p:spPr>
          <a:xfrm>
            <a:off x="1160926" y="627534"/>
            <a:ext cx="6939464" cy="5847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dirty="0">
                <a:ln>
                  <a:noFill/>
                </a:ln>
                <a:solidFill>
                  <a:srgbClr val="C00000"/>
                </a:solidFill>
                <a:effectLst/>
                <a:uLnTx/>
                <a:uFillTx/>
                <a:latin typeface="微软雅黑"/>
                <a:ea typeface="微软雅黑"/>
                <a:cs typeface="+mn-cs"/>
              </a:rPr>
              <a:t>第一专题（</a:t>
            </a:r>
            <a:r>
              <a:rPr kumimoji="0" lang="en-US" altLang="zh-CN" sz="3200" b="0" i="0" u="none" strike="noStrike" kern="1200" cap="none" spc="0" normalizeH="0" baseline="0" noProof="0" dirty="0">
                <a:ln>
                  <a:noFill/>
                </a:ln>
                <a:solidFill>
                  <a:srgbClr val="C00000"/>
                </a:solidFill>
                <a:effectLst/>
                <a:uLnTx/>
                <a:uFillTx/>
                <a:latin typeface="微软雅黑"/>
                <a:ea typeface="微软雅黑"/>
                <a:cs typeface="+mn-cs"/>
              </a:rPr>
              <a:t>2</a:t>
            </a:r>
            <a:r>
              <a:rPr kumimoji="0" lang="zh-CN" altLang="en-US" sz="3200" b="0" i="0" u="none" strike="noStrike" kern="1200" cap="none" spc="0" normalizeH="0" baseline="0" noProof="0" dirty="0">
                <a:ln>
                  <a:noFill/>
                </a:ln>
                <a:solidFill>
                  <a:srgbClr val="C00000"/>
                </a:solidFill>
                <a:effectLst/>
                <a:uLnTx/>
                <a:uFillTx/>
                <a:latin typeface="微软雅黑"/>
                <a:ea typeface="微软雅黑"/>
                <a:cs typeface="+mn-cs"/>
              </a:rPr>
              <a:t>）随机过程与噪声</a:t>
            </a:r>
          </a:p>
        </p:txBody>
      </p:sp>
      <p:pic>
        <p:nvPicPr>
          <p:cNvPr id="32" name="Picture 24" descr="06_icon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934895" y="3198341"/>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3</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7" y="4142257"/>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4</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590604" y="3608579"/>
            <a:ext cx="3015587"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随机过程的模型</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590604" y="4184643"/>
            <a:ext cx="3585221"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随机过程通过线性系统</a:t>
            </a:r>
          </a:p>
        </p:txBody>
      </p:sp>
    </p:spTree>
    <p:extLst>
      <p:ext uri="{BB962C8B-B14F-4D97-AF65-F5344CB8AC3E}">
        <p14:creationId xmlns:p14="http://schemas.microsoft.com/office/powerpoint/2010/main" val="15349821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064898" cy="3539430"/>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随机过程在建模仿真中的地位：</a:t>
            </a:r>
            <a:r>
              <a:rPr lang="zh-CN" altLang="en-US" sz="2000" kern="0" dirty="0">
                <a:solidFill>
                  <a:schemeClr val="bg1">
                    <a:lumMod val="50000"/>
                  </a:schemeClr>
                </a:solidFill>
                <a:latin typeface="微软雅黑"/>
                <a:ea typeface="微软雅黑"/>
              </a:rPr>
              <a:t>系统、设备和</a:t>
            </a:r>
            <a:r>
              <a:rPr lang="zh-CN" altLang="en-US" sz="2000" kern="0" dirty="0">
                <a:solidFill>
                  <a:srgbClr val="C00000"/>
                </a:solidFill>
                <a:latin typeface="微软雅黑"/>
                <a:ea typeface="微软雅黑"/>
              </a:rPr>
              <a:t>过程（随机过程）</a:t>
            </a:r>
            <a:r>
              <a:rPr lang="zh-CN" altLang="en-US" sz="2000" kern="0" dirty="0">
                <a:solidFill>
                  <a:schemeClr val="bg1">
                    <a:lumMod val="50000"/>
                  </a:schemeClr>
                </a:solidFill>
                <a:latin typeface="微软雅黑"/>
                <a:ea typeface="微软雅黑"/>
              </a:rPr>
              <a:t>。</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基础序列</a:t>
            </a:r>
            <a:r>
              <a:rPr lang="zh-CN" altLang="en-US" sz="2000" kern="0" dirty="0">
                <a:solidFill>
                  <a:schemeClr val="bg1">
                    <a:lumMod val="50000"/>
                  </a:schemeClr>
                </a:solidFill>
                <a:latin typeface="微软雅黑"/>
                <a:ea typeface="微软雅黑"/>
              </a:rPr>
              <a:t>：独立序列；马尔科夫序列；</a:t>
            </a:r>
            <a:r>
              <a:rPr lang="en-US" altLang="zh-CN" sz="2000" kern="0" dirty="0">
                <a:solidFill>
                  <a:schemeClr val="bg1">
                    <a:lumMod val="50000"/>
                  </a:schemeClr>
                </a:solidFill>
                <a:latin typeface="微软雅黑"/>
                <a:ea typeface="微软雅黑"/>
              </a:rPr>
              <a:t>M</a:t>
            </a:r>
            <a:r>
              <a:rPr lang="zh-CN" altLang="en-US" sz="2000" kern="0" dirty="0">
                <a:solidFill>
                  <a:schemeClr val="bg1">
                    <a:lumMod val="50000"/>
                  </a:schemeClr>
                </a:solidFill>
                <a:latin typeface="微软雅黑"/>
                <a:ea typeface="微软雅黑"/>
              </a:rPr>
              <a:t>进制数字波形；</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基础过程</a:t>
            </a:r>
            <a:r>
              <a:rPr lang="zh-CN" altLang="en-US" sz="2000" kern="0" dirty="0">
                <a:solidFill>
                  <a:schemeClr val="bg1">
                    <a:lumMod val="50000"/>
                  </a:schemeClr>
                </a:solidFill>
                <a:latin typeface="微软雅黑"/>
                <a:ea typeface="微软雅黑"/>
              </a:rPr>
              <a:t>：泊松过程（微观）；高斯过程（宏观）。</a:t>
            </a:r>
            <a:endParaRPr lang="en-US" altLang="zh-CN" sz="2000" kern="0" dirty="0">
              <a:solidFill>
                <a:schemeClr val="bg1">
                  <a:lumMod val="50000"/>
                </a:schemeClr>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类似描述：</a:t>
            </a:r>
          </a:p>
          <a:p>
            <a:pPr>
              <a:lnSpc>
                <a:spcPct val="140000"/>
              </a:lnSpc>
            </a:pPr>
            <a:r>
              <a:rPr lang="zh-CN" altLang="en-US" sz="2000" kern="0" dirty="0">
                <a:latin typeface="微软雅黑"/>
                <a:ea typeface="微软雅黑"/>
              </a:rPr>
              <a:t>      </a:t>
            </a:r>
            <a:r>
              <a:rPr lang="zh-CN" altLang="en-US" sz="2000" kern="0" dirty="0">
                <a:solidFill>
                  <a:srgbClr val="C00000"/>
                </a:solidFill>
                <a:latin typeface="微软雅黑"/>
                <a:ea typeface="微软雅黑"/>
              </a:rPr>
              <a:t>确知信号时域分析：</a:t>
            </a:r>
            <a:r>
              <a:rPr lang="zh-CN" altLang="en-US" sz="2000" kern="0" dirty="0">
                <a:latin typeface="微软雅黑"/>
                <a:ea typeface="微软雅黑"/>
              </a:rPr>
              <a:t>冲激函数和阶跃函数；</a:t>
            </a:r>
            <a:endParaRPr lang="en-US" altLang="zh-CN" sz="2000" kern="0" dirty="0">
              <a:latin typeface="微软雅黑"/>
              <a:ea typeface="微软雅黑"/>
            </a:endParaRPr>
          </a:p>
          <a:p>
            <a:pPr>
              <a:lnSpc>
                <a:spcPct val="140000"/>
              </a:lnSpc>
            </a:pPr>
            <a:r>
              <a:rPr lang="en-US" altLang="zh-CN" sz="2000" kern="0" dirty="0">
                <a:solidFill>
                  <a:srgbClr val="C00000"/>
                </a:solidFill>
                <a:latin typeface="微软雅黑"/>
                <a:ea typeface="微软雅黑"/>
              </a:rPr>
              <a:t>      </a:t>
            </a:r>
            <a:r>
              <a:rPr lang="zh-CN" altLang="en-US" sz="2000" kern="0" dirty="0">
                <a:solidFill>
                  <a:srgbClr val="C00000"/>
                </a:solidFill>
                <a:latin typeface="微软雅黑"/>
                <a:ea typeface="微软雅黑"/>
              </a:rPr>
              <a:t>确知信号频域分析：</a:t>
            </a:r>
            <a:r>
              <a:rPr lang="zh-CN" altLang="en-US" sz="2000" kern="0" dirty="0">
                <a:latin typeface="微软雅黑"/>
                <a:ea typeface="微软雅黑"/>
              </a:rPr>
              <a:t>复指数信号的数学模型；</a:t>
            </a:r>
          </a:p>
          <a:p>
            <a:pPr>
              <a:lnSpc>
                <a:spcPct val="140000"/>
              </a:lnSpc>
            </a:pPr>
            <a:r>
              <a:rPr lang="zh-CN" altLang="en-US" sz="2000" kern="0" dirty="0">
                <a:solidFill>
                  <a:srgbClr val="C00000"/>
                </a:solidFill>
                <a:latin typeface="微软雅黑"/>
                <a:ea typeface="微软雅黑"/>
              </a:rPr>
              <a:t>      数字信号处理：</a:t>
            </a:r>
            <a:r>
              <a:rPr lang="en-US" altLang="zh-CN" sz="2000" kern="0" dirty="0">
                <a:latin typeface="微软雅黑"/>
                <a:ea typeface="微软雅黑"/>
              </a:rPr>
              <a:t>DFT</a:t>
            </a:r>
          </a:p>
          <a:p>
            <a:endParaRPr lang="en-US" altLang="zh-CN" sz="2000" kern="0" dirty="0">
              <a:solidFill>
                <a:srgbClr val="C00000"/>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endParaRPr lang="zh-CN" altLang="en-US" sz="2000" b="1" dirty="0">
              <a:solidFill>
                <a:srgbClr val="C00000"/>
              </a:solidFill>
              <a:latin typeface="微软雅黑"/>
              <a:ea typeface="微软雅黑"/>
            </a:endParaRP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735504111"/>
              </p:ext>
            </p:extLst>
          </p:nvPr>
        </p:nvGraphicFramePr>
        <p:xfrm>
          <a:off x="1403648" y="4011910"/>
          <a:ext cx="4508500" cy="909637"/>
        </p:xfrm>
        <a:graphic>
          <a:graphicData uri="http://schemas.openxmlformats.org/presentationml/2006/ole">
            <mc:AlternateContent xmlns:mc="http://schemas.openxmlformats.org/markup-compatibility/2006">
              <mc:Choice xmlns:v="urn:schemas-microsoft-com:vml" Requires="v">
                <p:oleObj name="Equation" r:id="rId3" imgW="3581400" imgH="635000" progId="Equation.DSMT4">
                  <p:embed/>
                </p:oleObj>
              </mc:Choice>
              <mc:Fallback>
                <p:oleObj name="Equation" r:id="rId3" imgW="3581400" imgH="635000" progId="Equation.DSMT4">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r="12062"/>
                      <a:stretch>
                        <a:fillRect/>
                      </a:stretch>
                    </p:blipFill>
                    <p:spPr bwMode="auto">
                      <a:xfrm>
                        <a:off x="1403648" y="4011910"/>
                        <a:ext cx="4508500"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922423553"/>
              </p:ext>
            </p:extLst>
          </p:nvPr>
        </p:nvGraphicFramePr>
        <p:xfrm>
          <a:off x="6516216" y="4150927"/>
          <a:ext cx="1058862" cy="315912"/>
        </p:xfrm>
        <a:graphic>
          <a:graphicData uri="http://schemas.openxmlformats.org/presentationml/2006/ole">
            <mc:AlternateContent xmlns:mc="http://schemas.openxmlformats.org/markup-compatibility/2006">
              <mc:Choice xmlns:v="urn:schemas-microsoft-com:vml" Requires="v">
                <p:oleObj name="Equation" r:id="rId5" imgW="723586" imgH="215806" progId="Equation.3">
                  <p:embed/>
                </p:oleObj>
              </mc:Choice>
              <mc:Fallback>
                <p:oleObj name="Equation" r:id="rId5" imgW="723586" imgH="215806" progId="Equation.3">
                  <p:embed/>
                  <p:pic>
                    <p:nvPicPr>
                      <p:cNvPr id="0"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216" y="4150927"/>
                        <a:ext cx="1058862"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045251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4752530" cy="2492990"/>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独立序列（</a:t>
            </a:r>
            <a:r>
              <a:rPr lang="en-US" altLang="zh-CN" sz="2000" kern="0" dirty="0">
                <a:solidFill>
                  <a:srgbClr val="C00000"/>
                </a:solidFill>
                <a:latin typeface="微软雅黑"/>
                <a:ea typeface="微软雅黑"/>
              </a:rPr>
              <a:t>A</a:t>
            </a:r>
            <a:r>
              <a:rPr lang="zh-CN" altLang="en-US" sz="2000" kern="0" dirty="0">
                <a:solidFill>
                  <a:srgbClr val="C00000"/>
                </a:solidFill>
                <a:latin typeface="微软雅黑"/>
                <a:ea typeface="微软雅黑"/>
              </a:rPr>
              <a:t>、准确，</a:t>
            </a:r>
            <a:r>
              <a:rPr lang="en-US" altLang="zh-CN" sz="2000" kern="0" dirty="0">
                <a:solidFill>
                  <a:srgbClr val="C00000"/>
                </a:solidFill>
                <a:latin typeface="微软雅黑"/>
                <a:ea typeface="微软雅黑"/>
              </a:rPr>
              <a:t>B</a:t>
            </a:r>
            <a:r>
              <a:rPr lang="zh-CN" altLang="en-US" sz="2000" kern="0" dirty="0">
                <a:solidFill>
                  <a:srgbClr val="C00000"/>
                </a:solidFill>
                <a:latin typeface="微软雅黑"/>
                <a:ea typeface="微软雅黑"/>
              </a:rPr>
              <a:t>、不准确）</a:t>
            </a: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白噪声</a:t>
            </a: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以建模的理念来学习</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794169457"/>
              </p:ext>
            </p:extLst>
          </p:nvPr>
        </p:nvGraphicFramePr>
        <p:xfrm>
          <a:off x="1115616" y="1483856"/>
          <a:ext cx="1439515" cy="374274"/>
        </p:xfrm>
        <a:graphic>
          <a:graphicData uri="http://schemas.openxmlformats.org/presentationml/2006/ole">
            <mc:AlternateContent xmlns:mc="http://schemas.openxmlformats.org/markup-compatibility/2006">
              <mc:Choice xmlns:v="urn:schemas-microsoft-com:vml" Requires="v">
                <p:oleObj r:id="rId3" imgW="736600" imgH="190500" progId="Equation.3">
                  <p:embed/>
                </p:oleObj>
              </mc:Choice>
              <mc:Fallback>
                <p:oleObj r:id="rId3" imgW="7366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1483856"/>
                        <a:ext cx="1439515" cy="374274"/>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574060118"/>
              </p:ext>
            </p:extLst>
          </p:nvPr>
        </p:nvGraphicFramePr>
        <p:xfrm>
          <a:off x="3003827" y="1237574"/>
          <a:ext cx="3264101" cy="830120"/>
        </p:xfrm>
        <a:graphic>
          <a:graphicData uri="http://schemas.openxmlformats.org/presentationml/2006/ole">
            <mc:AlternateContent xmlns:mc="http://schemas.openxmlformats.org/markup-compatibility/2006">
              <mc:Choice xmlns:v="urn:schemas-microsoft-com:vml" Requires="v">
                <p:oleObj r:id="rId5" imgW="1651000" imgH="419100" progId="Equation.3">
                  <p:embed/>
                </p:oleObj>
              </mc:Choice>
              <mc:Fallback>
                <p:oleObj r:id="rId5" imgW="16510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3827" y="1237574"/>
                        <a:ext cx="3264101" cy="830120"/>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975073203"/>
              </p:ext>
            </p:extLst>
          </p:nvPr>
        </p:nvGraphicFramePr>
        <p:xfrm>
          <a:off x="6948264" y="1398685"/>
          <a:ext cx="1437116" cy="459445"/>
        </p:xfrm>
        <a:graphic>
          <a:graphicData uri="http://schemas.openxmlformats.org/presentationml/2006/ole">
            <mc:AlternateContent xmlns:mc="http://schemas.openxmlformats.org/markup-compatibility/2006">
              <mc:Choice xmlns:v="urn:schemas-microsoft-com:vml" Requires="v">
                <p:oleObj r:id="rId7" imgW="685502" imgH="215806" progId="Equation.3">
                  <p:embed/>
                </p:oleObj>
              </mc:Choice>
              <mc:Fallback>
                <p:oleObj r:id="rId7" imgW="685502" imgH="21580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48264" y="1398685"/>
                        <a:ext cx="1437116" cy="459445"/>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294326585"/>
              </p:ext>
            </p:extLst>
          </p:nvPr>
        </p:nvGraphicFramePr>
        <p:xfrm>
          <a:off x="2051720" y="2499742"/>
          <a:ext cx="5698428" cy="1800200"/>
        </p:xfrm>
        <a:graphic>
          <a:graphicData uri="http://schemas.openxmlformats.org/presentationml/2006/ole">
            <mc:AlternateContent xmlns:mc="http://schemas.openxmlformats.org/markup-compatibility/2006">
              <mc:Choice xmlns:v="urn:schemas-microsoft-com:vml" Requires="v">
                <p:oleObj name="Visio" r:id="rId9" imgW="3042818" imgH="964082" progId="Visio.Drawing.11">
                  <p:embed/>
                </p:oleObj>
              </mc:Choice>
              <mc:Fallback>
                <p:oleObj name="Visio" r:id="rId9" imgW="3042818" imgH="964082" progId="Visio.Drawing.11">
                  <p:embed/>
                  <p:pic>
                    <p:nvPicPr>
                      <p:cNvPr id="0" name="对象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720" y="2499742"/>
                        <a:ext cx="5698428" cy="1800200"/>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766965443"/>
              </p:ext>
            </p:extLst>
          </p:nvPr>
        </p:nvGraphicFramePr>
        <p:xfrm>
          <a:off x="2291725" y="4271744"/>
          <a:ext cx="2376487" cy="550862"/>
        </p:xfrm>
        <a:graphic>
          <a:graphicData uri="http://schemas.openxmlformats.org/presentationml/2006/ole">
            <mc:AlternateContent xmlns:mc="http://schemas.openxmlformats.org/markup-compatibility/2006">
              <mc:Choice xmlns:v="urn:schemas-microsoft-com:vml" Requires="v">
                <p:oleObj name="公式" r:id="rId11" imgW="1473200" imgH="342900" progId="Equation.3">
                  <p:embed/>
                </p:oleObj>
              </mc:Choice>
              <mc:Fallback>
                <p:oleObj name="公式" r:id="rId11" imgW="1473200" imgH="342900" progId="Equation.3">
                  <p:embed/>
                  <p:pic>
                    <p:nvPicPr>
                      <p:cNvPr id="0" name="对象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1725" y="4271744"/>
                        <a:ext cx="2376487"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413068731"/>
              </p:ext>
            </p:extLst>
          </p:nvPr>
        </p:nvGraphicFramePr>
        <p:xfrm>
          <a:off x="5043116" y="4273331"/>
          <a:ext cx="2730500" cy="549275"/>
        </p:xfrm>
        <a:graphic>
          <a:graphicData uri="http://schemas.openxmlformats.org/presentationml/2006/ole">
            <mc:AlternateContent xmlns:mc="http://schemas.openxmlformats.org/markup-compatibility/2006">
              <mc:Choice xmlns:v="urn:schemas-microsoft-com:vml" Requires="v">
                <p:oleObj r:id="rId13" imgW="1752600" imgH="355600" progId="Equation.3">
                  <p:embed/>
                </p:oleObj>
              </mc:Choice>
              <mc:Fallback>
                <p:oleObj r:id="rId13" imgW="1752600" imgH="355600" progId="Equation.3">
                  <p:embed/>
                  <p:pic>
                    <p:nvPicPr>
                      <p:cNvPr id="0" name="对象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43116" y="4273331"/>
                        <a:ext cx="27305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232579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4972594" cy="3539430"/>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马尔可夫序列 </a:t>
            </a:r>
          </a:p>
          <a:p>
            <a:pPr>
              <a:lnSpc>
                <a:spcPct val="140000"/>
              </a:lnSpc>
            </a:pPr>
            <a:r>
              <a:rPr lang="zh-CN" altLang="en-US" sz="2000" kern="0" dirty="0">
                <a:solidFill>
                  <a:srgbClr val="205867"/>
                </a:solidFill>
                <a:latin typeface="微软雅黑"/>
                <a:ea typeface="微软雅黑"/>
              </a:rPr>
              <a:t>      马尔可夫过程可以根据参数空间与状态空间的离散与连续类型，将它分为以下四种类型。 </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马尔可夫序列特性</a:t>
            </a:r>
            <a:endParaRPr lang="en-US" altLang="zh-CN" sz="2000" kern="0" dirty="0">
              <a:solidFill>
                <a:srgbClr val="C00000"/>
              </a:solidFill>
              <a:latin typeface="微软雅黑"/>
              <a:ea typeface="微软雅黑"/>
            </a:endParaRPr>
          </a:p>
          <a:p>
            <a:pPr marL="450850" indent="-450850">
              <a:lnSpc>
                <a:spcPct val="140000"/>
              </a:lnSpc>
              <a:buFont typeface="Wingdings" pitchFamily="2" charset="2"/>
              <a:buChar char="p"/>
            </a:pP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C00000"/>
                </a:solidFill>
                <a:latin typeface="微软雅黑"/>
                <a:ea typeface="微软雅黑"/>
              </a:rPr>
              <a:t>      </a:t>
            </a:r>
            <a:r>
              <a:rPr lang="zh-CN" altLang="en-US" sz="2000" kern="0" dirty="0">
                <a:solidFill>
                  <a:srgbClr val="205867"/>
                </a:solidFill>
                <a:latin typeface="微软雅黑"/>
                <a:ea typeface="微软雅黑"/>
              </a:rPr>
              <a:t>离散参数集，离散状态集马尔可夫过程                    </a:t>
            </a:r>
          </a:p>
          <a:p>
            <a:pPr>
              <a:lnSpc>
                <a:spcPct val="140000"/>
              </a:lnSpc>
            </a:pP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随机序列</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8" name="Group 71"/>
          <p:cNvGraphicFramePr>
            <a:graphicFrameLocks noGrp="1"/>
          </p:cNvGraphicFramePr>
          <p:nvPr>
            <p:extLst>
              <p:ext uri="{D42A27DB-BD31-4B8C-83A1-F6EECF244321}">
                <p14:modId xmlns:p14="http://schemas.microsoft.com/office/powerpoint/2010/main" val="3325401493"/>
              </p:ext>
            </p:extLst>
          </p:nvPr>
        </p:nvGraphicFramePr>
        <p:xfrm>
          <a:off x="5582132" y="1386870"/>
          <a:ext cx="3452344" cy="1828800"/>
        </p:xfrm>
        <a:graphic>
          <a:graphicData uri="http://schemas.openxmlformats.org/drawingml/2006/table">
            <a:tbl>
              <a:tblPr/>
              <a:tblGrid>
                <a:gridCol w="460312">
                  <a:extLst>
                    <a:ext uri="{9D8B030D-6E8A-4147-A177-3AD203B41FA5}">
                      <a16:colId xmlns:a16="http://schemas.microsoft.com/office/drawing/2014/main" val="20000"/>
                    </a:ext>
                  </a:extLst>
                </a:gridCol>
                <a:gridCol w="782531">
                  <a:extLst>
                    <a:ext uri="{9D8B030D-6E8A-4147-A177-3AD203B41FA5}">
                      <a16:colId xmlns:a16="http://schemas.microsoft.com/office/drawing/2014/main" val="20001"/>
                    </a:ext>
                  </a:extLst>
                </a:gridCol>
                <a:gridCol w="644438">
                  <a:extLst>
                    <a:ext uri="{9D8B030D-6E8A-4147-A177-3AD203B41FA5}">
                      <a16:colId xmlns:a16="http://schemas.microsoft.com/office/drawing/2014/main" val="20002"/>
                    </a:ext>
                  </a:extLst>
                </a:gridCol>
                <a:gridCol w="1565063">
                  <a:extLst>
                    <a:ext uri="{9D8B030D-6E8A-4147-A177-3AD203B41FA5}">
                      <a16:colId xmlns:a16="http://schemas.microsoft.com/office/drawing/2014/main" val="20003"/>
                    </a:ext>
                  </a:extLst>
                </a:gridCol>
              </a:tblGrid>
              <a:tr h="345638">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1" lang="zh-CN" altLang="en-US" sz="1800" b="0" i="0" u="none" strike="noStrike" cap="none" normalizeH="0" baseline="0" dirty="0">
                        <a:ln>
                          <a:noFill/>
                        </a:ln>
                        <a:solidFill>
                          <a:schemeClr val="tx1"/>
                        </a:solidFill>
                        <a:effectLst/>
                        <a:latin typeface="+mn-ea"/>
                        <a:ea typeface="+mn-ea"/>
                      </a:endParaRPr>
                    </a:p>
                  </a:txBody>
                  <a:tcPr horzOverflow="overflow">
                    <a:lnL w="28575"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28575"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a:ln>
                            <a:noFill/>
                          </a:ln>
                          <a:solidFill>
                            <a:schemeClr val="tx1"/>
                          </a:solidFill>
                          <a:effectLst/>
                          <a:latin typeface="+mn-ea"/>
                          <a:ea typeface="+mn-ea"/>
                        </a:rPr>
                        <a:t>参数</a:t>
                      </a:r>
                      <a:r>
                        <a:rPr kumimoji="1" lang="en-US" altLang="zh-CN" sz="1800" b="0" i="1" u="none" strike="noStrike" cap="none" normalizeH="0" baseline="0">
                          <a:ln>
                            <a:noFill/>
                          </a:ln>
                          <a:solidFill>
                            <a:schemeClr val="tx1"/>
                          </a:solidFill>
                          <a:effectLst/>
                          <a:latin typeface="+mn-ea"/>
                          <a:ea typeface="+mn-ea"/>
                        </a:rPr>
                        <a:t>t</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28575"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a:ln>
                            <a:noFill/>
                          </a:ln>
                          <a:solidFill>
                            <a:schemeClr val="tx1"/>
                          </a:solidFill>
                          <a:effectLst/>
                          <a:latin typeface="+mn-ea"/>
                          <a:ea typeface="+mn-ea"/>
                        </a:rPr>
                        <a:t>状态</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28575"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endParaRPr kumimoji="0" lang="zh-CN" altLang="en-US" sz="1800" b="0" i="0" u="none" strike="noStrike" cap="none" normalizeH="0" baseline="0">
                        <a:ln>
                          <a:noFill/>
                        </a:ln>
                        <a:solidFill>
                          <a:schemeClr val="tx1"/>
                        </a:solidFill>
                        <a:effectLst/>
                        <a:latin typeface="+mn-ea"/>
                        <a:ea typeface="+mn-ea"/>
                      </a:endParaRPr>
                    </a:p>
                  </a:txBody>
                  <a:tcPr horzOverflow="overflow">
                    <a:lnL w="12700" cap="flat" cmpd="sng" algn="ctr">
                      <a:solidFill>
                        <a:srgbClr val="0033CC"/>
                      </a:solidFill>
                      <a:prstDash val="solid"/>
                      <a:round/>
                      <a:headEnd type="none" w="med" len="med"/>
                      <a:tailEnd type="none" w="med" len="med"/>
                    </a:lnL>
                    <a:lnR w="28575" cap="flat" cmpd="sng" algn="ctr">
                      <a:solidFill>
                        <a:srgbClr val="0033CC"/>
                      </a:solidFill>
                      <a:prstDash val="solid"/>
                      <a:round/>
                      <a:headEnd type="none" w="med" len="med"/>
                      <a:tailEnd type="none" w="med" len="med"/>
                    </a:lnR>
                    <a:lnT w="28575"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5638">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1800" b="0" i="0" u="none" strike="noStrike" cap="none" normalizeH="0" baseline="0" dirty="0">
                          <a:ln>
                            <a:noFill/>
                          </a:ln>
                          <a:solidFill>
                            <a:srgbClr val="C00000"/>
                          </a:solidFill>
                          <a:effectLst/>
                          <a:latin typeface="+mn-ea"/>
                          <a:ea typeface="+mn-ea"/>
                        </a:rPr>
                        <a:t>1</a:t>
                      </a:r>
                    </a:p>
                  </a:txBody>
                  <a:tcPr horzOverflow="overflow">
                    <a:lnL w="28575"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离散</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离散</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rgbClr val="C00000"/>
                          </a:solidFill>
                          <a:effectLst/>
                          <a:latin typeface="+mn-ea"/>
                          <a:ea typeface="+mn-ea"/>
                        </a:rPr>
                        <a:t>马尔可夫序列</a:t>
                      </a:r>
                    </a:p>
                  </a:txBody>
                  <a:tcPr horzOverflow="overflow">
                    <a:lnL w="12700" cap="flat" cmpd="sng" algn="ctr">
                      <a:solidFill>
                        <a:srgbClr val="0033CC"/>
                      </a:solidFill>
                      <a:prstDash val="solid"/>
                      <a:round/>
                      <a:headEnd type="none" w="med" len="med"/>
                      <a:tailEnd type="none" w="med" len="med"/>
                    </a:lnL>
                    <a:lnR w="28575"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5638">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1800" b="0" i="0" u="none" strike="noStrike" cap="none" normalizeH="0" baseline="0">
                          <a:ln>
                            <a:noFill/>
                          </a:ln>
                          <a:solidFill>
                            <a:schemeClr val="tx1"/>
                          </a:solidFill>
                          <a:effectLst/>
                          <a:latin typeface="+mn-ea"/>
                          <a:ea typeface="+mn-ea"/>
                        </a:rPr>
                        <a:t>2</a:t>
                      </a:r>
                    </a:p>
                  </a:txBody>
                  <a:tcPr horzOverflow="overflow">
                    <a:lnL w="28575"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离散</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连续</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a:ln>
                            <a:noFill/>
                          </a:ln>
                          <a:solidFill>
                            <a:schemeClr val="tx1"/>
                          </a:solidFill>
                          <a:effectLst/>
                          <a:latin typeface="+mn-ea"/>
                          <a:ea typeface="+mn-ea"/>
                        </a:rPr>
                        <a:t>马尔可夫序列</a:t>
                      </a:r>
                    </a:p>
                  </a:txBody>
                  <a:tcPr horzOverflow="overflow">
                    <a:lnL w="12700" cap="flat" cmpd="sng" algn="ctr">
                      <a:solidFill>
                        <a:srgbClr val="0033CC"/>
                      </a:solidFill>
                      <a:prstDash val="solid"/>
                      <a:round/>
                      <a:headEnd type="none" w="med" len="med"/>
                      <a:tailEnd type="none" w="med" len="med"/>
                    </a:lnL>
                    <a:lnR w="28575"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5638">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1800" b="0" i="0" u="none" strike="noStrike" cap="none" normalizeH="0" baseline="0">
                          <a:ln>
                            <a:noFill/>
                          </a:ln>
                          <a:solidFill>
                            <a:schemeClr val="tx1"/>
                          </a:solidFill>
                          <a:effectLst/>
                          <a:latin typeface="+mn-ea"/>
                          <a:ea typeface="+mn-ea"/>
                        </a:rPr>
                        <a:t>3</a:t>
                      </a:r>
                    </a:p>
                  </a:txBody>
                  <a:tcPr horzOverflow="overflow">
                    <a:lnL w="28575"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a:ln>
                            <a:noFill/>
                          </a:ln>
                          <a:solidFill>
                            <a:schemeClr val="tx1"/>
                          </a:solidFill>
                          <a:effectLst/>
                          <a:latin typeface="+mn-ea"/>
                          <a:ea typeface="+mn-ea"/>
                        </a:rPr>
                        <a:t>连续</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离散</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马尔可夫过程</a:t>
                      </a:r>
                    </a:p>
                  </a:txBody>
                  <a:tcPr horzOverflow="overflow">
                    <a:lnL w="12700" cap="flat" cmpd="sng" algn="ctr">
                      <a:solidFill>
                        <a:srgbClr val="0033CC"/>
                      </a:solidFill>
                      <a:prstDash val="solid"/>
                      <a:round/>
                      <a:headEnd type="none" w="med" len="med"/>
                      <a:tailEnd type="none" w="med" len="med"/>
                    </a:lnL>
                    <a:lnR w="28575"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12700" cap="flat" cmpd="sng" algn="ctr">
                      <a:solidFill>
                        <a:srgbClr val="0033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5638">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1800" b="0" i="0" u="none" strike="noStrike" cap="none" normalizeH="0" baseline="0">
                          <a:ln>
                            <a:noFill/>
                          </a:ln>
                          <a:solidFill>
                            <a:schemeClr val="tx1"/>
                          </a:solidFill>
                          <a:effectLst/>
                          <a:latin typeface="+mn-ea"/>
                          <a:ea typeface="+mn-ea"/>
                        </a:rPr>
                        <a:t>4</a:t>
                      </a:r>
                    </a:p>
                  </a:txBody>
                  <a:tcPr horzOverflow="overflow">
                    <a:lnL w="28575"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28575"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连续</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28575"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连续</a:t>
                      </a:r>
                    </a:p>
                  </a:txBody>
                  <a:tcPr horzOverflow="overflow">
                    <a:lnL w="12700" cap="flat" cmpd="sng" algn="ctr">
                      <a:solidFill>
                        <a:srgbClr val="0033CC"/>
                      </a:solidFill>
                      <a:prstDash val="solid"/>
                      <a:round/>
                      <a:headEnd type="none" w="med" len="med"/>
                      <a:tailEnd type="none" w="med" len="med"/>
                    </a:lnL>
                    <a:lnR w="12700"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28575" cap="flat" cmpd="sng" algn="ctr">
                      <a:solidFill>
                        <a:srgbClr val="0033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1" lang="zh-CN" altLang="en-US" sz="1800" b="0" i="0" u="none" strike="noStrike" cap="none" normalizeH="0" baseline="0" dirty="0">
                          <a:ln>
                            <a:noFill/>
                          </a:ln>
                          <a:solidFill>
                            <a:schemeClr val="tx1"/>
                          </a:solidFill>
                          <a:effectLst/>
                          <a:latin typeface="+mn-ea"/>
                          <a:ea typeface="+mn-ea"/>
                        </a:rPr>
                        <a:t>马尔可夫过程</a:t>
                      </a:r>
                    </a:p>
                  </a:txBody>
                  <a:tcPr horzOverflow="overflow">
                    <a:lnL w="12700" cap="flat" cmpd="sng" algn="ctr">
                      <a:solidFill>
                        <a:srgbClr val="0033CC"/>
                      </a:solidFill>
                      <a:prstDash val="solid"/>
                      <a:round/>
                      <a:headEnd type="none" w="med" len="med"/>
                      <a:tailEnd type="none" w="med" len="med"/>
                    </a:lnL>
                    <a:lnR w="28575" cap="flat" cmpd="sng" algn="ctr">
                      <a:solidFill>
                        <a:srgbClr val="0033CC"/>
                      </a:solidFill>
                      <a:prstDash val="solid"/>
                      <a:round/>
                      <a:headEnd type="none" w="med" len="med"/>
                      <a:tailEnd type="none" w="med" len="med"/>
                    </a:lnR>
                    <a:lnT w="12700" cap="flat" cmpd="sng" algn="ctr">
                      <a:solidFill>
                        <a:srgbClr val="0033CC"/>
                      </a:solidFill>
                      <a:prstDash val="solid"/>
                      <a:round/>
                      <a:headEnd type="none" w="med" len="med"/>
                      <a:tailEnd type="none" w="med" len="med"/>
                    </a:lnT>
                    <a:lnB w="28575" cap="flat" cmpd="sng" algn="ctr">
                      <a:solidFill>
                        <a:srgbClr val="0033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594784948"/>
              </p:ext>
            </p:extLst>
          </p:nvPr>
        </p:nvGraphicFramePr>
        <p:xfrm>
          <a:off x="847991" y="3007950"/>
          <a:ext cx="4588105" cy="355888"/>
        </p:xfrm>
        <a:graphic>
          <a:graphicData uri="http://schemas.openxmlformats.org/presentationml/2006/ole">
            <mc:AlternateContent xmlns:mc="http://schemas.openxmlformats.org/markup-compatibility/2006">
              <mc:Choice xmlns:v="urn:schemas-microsoft-com:vml" Requires="v">
                <p:oleObj r:id="rId3" imgW="2921000" imgH="215900" progId="Equation.3">
                  <p:embed/>
                </p:oleObj>
              </mc:Choice>
              <mc:Fallback>
                <p:oleObj r:id="rId3" imgW="2921000" imgH="215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991" y="3007950"/>
                        <a:ext cx="4588105" cy="355888"/>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19696694"/>
              </p:ext>
            </p:extLst>
          </p:nvPr>
        </p:nvGraphicFramePr>
        <p:xfrm>
          <a:off x="876199" y="3893371"/>
          <a:ext cx="4519899" cy="838619"/>
        </p:xfrm>
        <a:graphic>
          <a:graphicData uri="http://schemas.openxmlformats.org/presentationml/2006/ole">
            <mc:AlternateContent xmlns:mc="http://schemas.openxmlformats.org/markup-compatibility/2006">
              <mc:Choice xmlns:v="urn:schemas-microsoft-com:vml" Requires="v">
                <p:oleObj r:id="rId5" imgW="2387600" imgH="444500" progId="Equation.3">
                  <p:embed/>
                </p:oleObj>
              </mc:Choice>
              <mc:Fallback>
                <p:oleObj r:id="rId5" imgW="2387600" imgH="444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199" y="3893371"/>
                        <a:ext cx="4519899" cy="838619"/>
                      </a:xfrm>
                      <a:prstGeom prst="rect">
                        <a:avLst/>
                      </a:prstGeom>
                      <a:noFill/>
                      <a:ln>
                        <a:noFill/>
                      </a:ln>
                    </p:spPr>
                  </p:pic>
                </p:oleObj>
              </mc:Fallback>
            </mc:AlternateContent>
          </a:graphicData>
        </a:graphic>
      </p:graphicFrame>
      <p:sp>
        <p:nvSpPr>
          <p:cNvPr id="11" name="矩形 10"/>
          <p:cNvSpPr/>
          <p:nvPr/>
        </p:nvSpPr>
        <p:spPr>
          <a:xfrm>
            <a:off x="5940152" y="3435846"/>
            <a:ext cx="2736304" cy="892552"/>
          </a:xfrm>
          <a:prstGeom prst="rect">
            <a:avLst/>
          </a:prstGeom>
        </p:spPr>
        <p:txBody>
          <a:bodyPr wrap="square">
            <a:spAutoFit/>
          </a:bodyPr>
          <a:lstStyle/>
          <a:p>
            <a:pPr>
              <a:lnSpc>
                <a:spcPct val="130000"/>
              </a:lnSpc>
            </a:pPr>
            <a:r>
              <a:rPr lang="zh-CN" altLang="en-US" sz="2000" kern="0" dirty="0">
                <a:solidFill>
                  <a:srgbClr val="205867"/>
                </a:solidFill>
                <a:latin typeface="微软雅黑"/>
                <a:ea typeface="微软雅黑"/>
              </a:rPr>
              <a:t>当</a:t>
            </a:r>
            <a:r>
              <a:rPr lang="en-US" altLang="zh-CN" sz="2000" kern="0" dirty="0">
                <a:solidFill>
                  <a:srgbClr val="C00000"/>
                </a:solidFill>
                <a:latin typeface="微软雅黑"/>
                <a:ea typeface="微软雅黑"/>
              </a:rPr>
              <a:t>n=s+1</a:t>
            </a:r>
            <a:r>
              <a:rPr lang="zh-CN" altLang="en-US" sz="2000" kern="0" dirty="0">
                <a:solidFill>
                  <a:srgbClr val="C00000"/>
                </a:solidFill>
                <a:latin typeface="微软雅黑"/>
                <a:ea typeface="微软雅黑"/>
              </a:rPr>
              <a:t>时</a:t>
            </a:r>
            <a:r>
              <a:rPr lang="zh-CN" altLang="en-US" sz="2000" kern="0" dirty="0">
                <a:solidFill>
                  <a:srgbClr val="205867"/>
                </a:solidFill>
                <a:latin typeface="微软雅黑"/>
                <a:ea typeface="微软雅黑"/>
              </a:rPr>
              <a:t>，转移概率被称为一步转移概率。</a:t>
            </a:r>
          </a:p>
        </p:txBody>
      </p:sp>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61688" y="0"/>
            <a:ext cx="1185898" cy="1203598"/>
          </a:xfrm>
          <a:prstGeom prst="rect">
            <a:avLst/>
          </a:prstGeom>
        </p:spPr>
      </p:pic>
      <p:sp>
        <p:nvSpPr>
          <p:cNvPr id="6" name="圆角矩形 5"/>
          <p:cNvSpPr/>
          <p:nvPr/>
        </p:nvSpPr>
        <p:spPr bwMode="auto">
          <a:xfrm>
            <a:off x="5148064" y="144598"/>
            <a:ext cx="2741616" cy="914983"/>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50000"/>
              </a:lnSpc>
              <a:spcBef>
                <a:spcPct val="0"/>
              </a:spcBef>
              <a:spcAft>
                <a:spcPct val="0"/>
              </a:spcAft>
              <a:buClrTx/>
              <a:buSzTx/>
              <a:buFont typeface="Arial" pitchFamily="34" charset="0"/>
              <a:buNone/>
              <a:tabLst/>
            </a:pPr>
            <a:r>
              <a:rPr lang="zh-CN" altLang="en-US" sz="1600" dirty="0">
                <a:solidFill>
                  <a:schemeClr val="accent2"/>
                </a:solidFill>
                <a:latin typeface="+mn-ea"/>
              </a:rPr>
              <a:t>现实世界的数学建模，经理论提升后的进一步实际应用。</a:t>
            </a:r>
            <a:endParaRPr kumimoji="0" lang="zh-CN" altLang="en-US" sz="1600" b="0" i="0" u="none" strike="noStrike" cap="none" normalizeH="0" baseline="0" dirty="0">
              <a:ln>
                <a:noFill/>
              </a:ln>
              <a:solidFill>
                <a:schemeClr val="accent2"/>
              </a:solidFill>
              <a:effectLst/>
              <a:latin typeface="+mn-ea"/>
            </a:endParaRPr>
          </a:p>
        </p:txBody>
      </p:sp>
    </p:spTree>
    <p:extLst>
      <p:ext uri="{BB962C8B-B14F-4D97-AF65-F5344CB8AC3E}">
        <p14:creationId xmlns:p14="http://schemas.microsoft.com/office/powerpoint/2010/main" val="1709541102"/>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概率论基础</a:t>
            </a:r>
          </a:p>
        </p:txBody>
      </p:sp>
      <p:sp>
        <p:nvSpPr>
          <p:cNvPr id="23" name="内容占位符 4"/>
          <p:cNvSpPr>
            <a:spLocks noGrp="1"/>
          </p:cNvSpPr>
          <p:nvPr>
            <p:ph idx="1"/>
          </p:nvPr>
        </p:nvSpPr>
        <p:spPr>
          <a:xfrm>
            <a:off x="540251" y="789552"/>
            <a:ext cx="8280221" cy="4158462"/>
          </a:xfrm>
        </p:spPr>
        <p:txBody>
          <a:bodyPr>
            <a:normAutofit/>
          </a:bodyPr>
          <a:lstStyle/>
          <a:p>
            <a:pPr>
              <a:lnSpc>
                <a:spcPct val="150000"/>
              </a:lnSpc>
              <a:spcBef>
                <a:spcPts val="0"/>
              </a:spcBef>
              <a:buFont typeface="Wingdings" panose="05000000000000000000" pitchFamily="2" charset="2"/>
              <a:buChar char="p"/>
            </a:pPr>
            <a:r>
              <a:rPr lang="zh-CN" altLang="en-US" dirty="0">
                <a:solidFill>
                  <a:srgbClr val="C00000"/>
                </a:solidFill>
              </a:rPr>
              <a:t>随机事件与概率</a:t>
            </a:r>
          </a:p>
          <a:p>
            <a:pPr>
              <a:lnSpc>
                <a:spcPct val="150000"/>
              </a:lnSpc>
              <a:spcBef>
                <a:spcPts val="0"/>
              </a:spcBef>
              <a:buFont typeface="Wingdings" panose="05000000000000000000" pitchFamily="2" charset="2"/>
              <a:buChar char="p"/>
            </a:pPr>
            <a:r>
              <a:rPr lang="zh-CN" altLang="en-US" dirty="0">
                <a:solidFill>
                  <a:srgbClr val="C00000"/>
                </a:solidFill>
              </a:rPr>
              <a:t>随机变量与概率分布</a:t>
            </a:r>
          </a:p>
          <a:p>
            <a:pPr>
              <a:lnSpc>
                <a:spcPct val="150000"/>
              </a:lnSpc>
              <a:spcBef>
                <a:spcPts val="0"/>
              </a:spcBef>
              <a:buFont typeface="Wingdings" panose="05000000000000000000" pitchFamily="2" charset="2"/>
              <a:buChar char="p"/>
            </a:pPr>
            <a:r>
              <a:rPr lang="zh-CN" altLang="en-US" dirty="0">
                <a:solidFill>
                  <a:srgbClr val="C00000"/>
                </a:solidFill>
              </a:rPr>
              <a:t>单随机变量模型</a:t>
            </a:r>
          </a:p>
          <a:p>
            <a:pPr marL="0" indent="0">
              <a:lnSpc>
                <a:spcPct val="150000"/>
              </a:lnSpc>
              <a:spcBef>
                <a:spcPts val="0"/>
              </a:spcBef>
              <a:buNone/>
            </a:pPr>
            <a:endParaRPr lang="zh-CN" altLang="en-US" dirty="0">
              <a:solidFill>
                <a:schemeClr val="tx1"/>
              </a:solidFill>
            </a:endParaRP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1491630"/>
            <a:ext cx="4260236" cy="2664296"/>
          </a:xfrm>
          <a:prstGeom prst="rect">
            <a:avLst/>
          </a:prstGeom>
        </p:spPr>
      </p:pic>
    </p:spTree>
    <p:extLst>
      <p:ext uri="{BB962C8B-B14F-4D97-AF65-F5344CB8AC3E}">
        <p14:creationId xmlns:p14="http://schemas.microsoft.com/office/powerpoint/2010/main" val="295037319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3539430"/>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一步转移概率</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205867"/>
                </a:solidFill>
                <a:latin typeface="微软雅黑"/>
                <a:ea typeface="微软雅黑"/>
              </a:rPr>
              <a:t>      根据概率论的知识有：</a:t>
            </a:r>
            <a:r>
              <a:rPr lang="en-US" altLang="zh-CN" sz="2000" kern="0" dirty="0">
                <a:solidFill>
                  <a:srgbClr val="205867"/>
                </a:solidFill>
                <a:latin typeface="微软雅黑"/>
                <a:ea typeface="微软雅黑"/>
              </a:rPr>
              <a:t>(</a:t>
            </a:r>
            <a:r>
              <a:rPr lang="zh-CN" altLang="en-US" sz="2000" kern="0" dirty="0">
                <a:solidFill>
                  <a:srgbClr val="205867"/>
                </a:solidFill>
                <a:latin typeface="微软雅黑"/>
                <a:ea typeface="微软雅黑"/>
              </a:rPr>
              <a:t>可以化成矩阵形式） </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齐次马尔可夫序列</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C00000"/>
                </a:solidFill>
                <a:latin typeface="微软雅黑"/>
                <a:ea typeface="微软雅黑"/>
              </a:rPr>
              <a:t>     </a:t>
            </a:r>
            <a:r>
              <a:rPr lang="zh-CN" altLang="en-US" sz="2000" kern="0" dirty="0">
                <a:solidFill>
                  <a:srgbClr val="205867"/>
                </a:solidFill>
                <a:latin typeface="微软雅黑"/>
                <a:ea typeface="微软雅黑"/>
              </a:rPr>
              <a:t> 如果                           ，则表明              只和时间间隔有关，它的一步转移概率与马尔可夫序列出现时刻无关，这时就认为马尔可夫序列具有齐次特性，故将此序列称为</a:t>
            </a:r>
            <a:r>
              <a:rPr lang="zh-CN" altLang="en-US" sz="2000" kern="0" dirty="0">
                <a:solidFill>
                  <a:srgbClr val="C00000"/>
                </a:solidFill>
                <a:latin typeface="微软雅黑"/>
                <a:ea typeface="微软雅黑"/>
              </a:rPr>
              <a:t>齐次马尔可夫序列</a:t>
            </a:r>
            <a:r>
              <a:rPr lang="zh-CN" altLang="en-US" sz="2000" kern="0" dirty="0">
                <a:solidFill>
                  <a:srgbClr val="205867"/>
                </a:solidFill>
                <a:latin typeface="微软雅黑"/>
                <a:ea typeface="微软雅黑"/>
              </a:rPr>
              <a:t>。</a:t>
            </a:r>
            <a:endParaRPr lang="en-US" altLang="zh-CN" sz="2000" kern="0" dirty="0">
              <a:solidFill>
                <a:srgbClr val="205867"/>
              </a:solidFill>
              <a:latin typeface="微软雅黑"/>
              <a:ea typeface="微软雅黑"/>
            </a:endParaRPr>
          </a:p>
          <a:p>
            <a:pPr>
              <a:lnSpc>
                <a:spcPct val="140000"/>
              </a:lnSpc>
            </a:pPr>
            <a:r>
              <a:rPr lang="en-US" altLang="zh-CN" sz="2000" kern="0" dirty="0">
                <a:solidFill>
                  <a:srgbClr val="205867"/>
                </a:solidFill>
                <a:latin typeface="微软雅黑"/>
                <a:ea typeface="微软雅黑"/>
              </a:rPr>
              <a:t>     </a:t>
            </a:r>
            <a:r>
              <a:rPr lang="zh-CN" altLang="en-US" sz="2000" kern="0" dirty="0">
                <a:solidFill>
                  <a:srgbClr val="205867"/>
                </a:solidFill>
                <a:latin typeface="微软雅黑"/>
                <a:ea typeface="微软雅黑"/>
              </a:rPr>
              <a:t>齐次马尔可夫序列一步转移概率用矩阵表示 </a:t>
            </a:r>
          </a:p>
          <a:p>
            <a:pPr>
              <a:lnSpc>
                <a:spcPct val="140000"/>
              </a:lnSpc>
            </a:pP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随机序列</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3875549"/>
              </p:ext>
            </p:extLst>
          </p:nvPr>
        </p:nvGraphicFramePr>
        <p:xfrm>
          <a:off x="6084168" y="1059582"/>
          <a:ext cx="2292621" cy="764207"/>
        </p:xfrm>
        <a:graphic>
          <a:graphicData uri="http://schemas.openxmlformats.org/presentationml/2006/ole">
            <mc:AlternateContent xmlns:mc="http://schemas.openxmlformats.org/markup-compatibility/2006">
              <mc:Choice xmlns:v="urn:schemas-microsoft-com:vml" Requires="v">
                <p:oleObj r:id="rId3" imgW="1257300" imgH="419100" progId="Equation.3">
                  <p:embed/>
                </p:oleObj>
              </mc:Choice>
              <mc:Fallback>
                <p:oleObj r:id="rId3" imgW="12573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059582"/>
                        <a:ext cx="2292621" cy="764207"/>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493953822"/>
              </p:ext>
            </p:extLst>
          </p:nvPr>
        </p:nvGraphicFramePr>
        <p:xfrm>
          <a:off x="1691680" y="2096991"/>
          <a:ext cx="2016224" cy="402751"/>
        </p:xfrm>
        <a:graphic>
          <a:graphicData uri="http://schemas.openxmlformats.org/presentationml/2006/ole">
            <mc:AlternateContent xmlns:mc="http://schemas.openxmlformats.org/markup-compatibility/2006">
              <mc:Choice xmlns:v="urn:schemas-microsoft-com:vml" Requires="v">
                <p:oleObj r:id="rId5" imgW="1002865" imgH="203112" progId="Equation.3">
                  <p:embed/>
                </p:oleObj>
              </mc:Choice>
              <mc:Fallback>
                <p:oleObj r:id="rId5" imgW="1002865" imgH="20311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2096991"/>
                        <a:ext cx="2016224" cy="402751"/>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137513227"/>
              </p:ext>
            </p:extLst>
          </p:nvPr>
        </p:nvGraphicFramePr>
        <p:xfrm>
          <a:off x="4751685" y="2139776"/>
          <a:ext cx="900435" cy="431974"/>
        </p:xfrm>
        <a:graphic>
          <a:graphicData uri="http://schemas.openxmlformats.org/presentationml/2006/ole">
            <mc:AlternateContent xmlns:mc="http://schemas.openxmlformats.org/markup-compatibility/2006">
              <mc:Choice xmlns:v="urn:schemas-microsoft-com:vml" Requires="v">
                <p:oleObj name="公式" r:id="rId7" imgW="469900" imgH="228600" progId="Equation.3">
                  <p:embed/>
                </p:oleObj>
              </mc:Choice>
              <mc:Fallback>
                <p:oleObj name="公式" r:id="rId7" imgW="4699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685" y="2139776"/>
                        <a:ext cx="900435" cy="431974"/>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852891041"/>
              </p:ext>
            </p:extLst>
          </p:nvPr>
        </p:nvGraphicFramePr>
        <p:xfrm>
          <a:off x="5940152" y="3291830"/>
          <a:ext cx="2567545" cy="1447810"/>
        </p:xfrm>
        <a:graphic>
          <a:graphicData uri="http://schemas.openxmlformats.org/presentationml/2006/ole">
            <mc:AlternateContent xmlns:mc="http://schemas.openxmlformats.org/markup-compatibility/2006">
              <mc:Choice xmlns:v="urn:schemas-microsoft-com:vml" Requires="v">
                <p:oleObj r:id="rId9" imgW="1422400" imgH="800100" progId="Equation.3">
                  <p:embed/>
                </p:oleObj>
              </mc:Choice>
              <mc:Fallback>
                <p:oleObj r:id="rId9" imgW="1422400" imgH="800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0152" y="3291830"/>
                        <a:ext cx="2567545" cy="1447810"/>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54410759"/>
              </p:ext>
            </p:extLst>
          </p:nvPr>
        </p:nvGraphicFramePr>
        <p:xfrm>
          <a:off x="1043608" y="3980875"/>
          <a:ext cx="4507471" cy="391075"/>
        </p:xfrm>
        <a:graphic>
          <a:graphicData uri="http://schemas.openxmlformats.org/presentationml/2006/ole">
            <mc:AlternateContent xmlns:mc="http://schemas.openxmlformats.org/markup-compatibility/2006">
              <mc:Choice xmlns:v="urn:schemas-microsoft-com:vml" Requires="v">
                <p:oleObj r:id="rId11" imgW="2743200" imgH="241300" progId="Equation.3">
                  <p:embed/>
                </p:oleObj>
              </mc:Choice>
              <mc:Fallback>
                <p:oleObj r:id="rId11" imgW="2743200" imgH="241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3608" y="3980875"/>
                        <a:ext cx="4507471" cy="3910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8045251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随机序列</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91622335"/>
              </p:ext>
            </p:extLst>
          </p:nvPr>
        </p:nvGraphicFramePr>
        <p:xfrm>
          <a:off x="755576" y="987574"/>
          <a:ext cx="3971528" cy="406638"/>
        </p:xfrm>
        <a:graphic>
          <a:graphicData uri="http://schemas.openxmlformats.org/presentationml/2006/ole">
            <mc:AlternateContent xmlns:mc="http://schemas.openxmlformats.org/markup-compatibility/2006">
              <mc:Choice xmlns:v="urn:schemas-microsoft-com:vml" Requires="v">
                <p:oleObj r:id="rId3" imgW="2324100" imgH="241300" progId="Equation.3">
                  <p:embed/>
                </p:oleObj>
              </mc:Choice>
              <mc:Fallback>
                <p:oleObj r:id="rId3" imgW="23241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987574"/>
                        <a:ext cx="3971528" cy="406638"/>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48533502"/>
              </p:ext>
            </p:extLst>
          </p:nvPr>
        </p:nvGraphicFramePr>
        <p:xfrm>
          <a:off x="467544" y="1491630"/>
          <a:ext cx="4070842" cy="2066358"/>
        </p:xfrm>
        <a:graphic>
          <a:graphicData uri="http://schemas.openxmlformats.org/presentationml/2006/ole">
            <mc:AlternateContent xmlns:mc="http://schemas.openxmlformats.org/markup-compatibility/2006">
              <mc:Choice xmlns:v="urn:schemas-microsoft-com:vml" Requires="v">
                <p:oleObj r:id="rId5" imgW="3697158" imgH="1872922" progId="Visio.Drawing.11">
                  <p:embed/>
                </p:oleObj>
              </mc:Choice>
              <mc:Fallback>
                <p:oleObj r:id="rId5" imgW="3697158" imgH="1872922"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1491630"/>
                        <a:ext cx="4070842" cy="2066358"/>
                      </a:xfrm>
                      <a:prstGeom prst="rect">
                        <a:avLst/>
                      </a:prstGeom>
                      <a:noFill/>
                      <a:ln>
                        <a:solidFill>
                          <a:srgbClr val="C00000"/>
                        </a:solid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059614227"/>
              </p:ext>
            </p:extLst>
          </p:nvPr>
        </p:nvGraphicFramePr>
        <p:xfrm>
          <a:off x="4777647" y="1481095"/>
          <a:ext cx="4077134" cy="2076893"/>
        </p:xfrm>
        <a:graphic>
          <a:graphicData uri="http://schemas.openxmlformats.org/presentationml/2006/ole">
            <mc:AlternateContent xmlns:mc="http://schemas.openxmlformats.org/markup-compatibility/2006">
              <mc:Choice xmlns:v="urn:schemas-microsoft-com:vml" Requires="v">
                <p:oleObj r:id="rId7" imgW="3529797" imgH="1801414" progId="Visio.Drawing.11">
                  <p:embed/>
                </p:oleObj>
              </mc:Choice>
              <mc:Fallback>
                <p:oleObj r:id="rId7" imgW="3529797" imgH="1801414"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77647" y="1481095"/>
                        <a:ext cx="4077134" cy="2076893"/>
                      </a:xfrm>
                      <a:prstGeom prst="rect">
                        <a:avLst/>
                      </a:prstGeom>
                      <a:noFill/>
                      <a:ln>
                        <a:solidFill>
                          <a:srgbClr val="C00000"/>
                        </a:solidFill>
                      </a:ln>
                    </p:spPr>
                  </p:pic>
                </p:oleObj>
              </mc:Fallback>
            </mc:AlternateContent>
          </a:graphicData>
        </a:graphic>
      </p:graphicFrame>
      <p:sp>
        <p:nvSpPr>
          <p:cNvPr id="7" name="矩形 6"/>
          <p:cNvSpPr/>
          <p:nvPr/>
        </p:nvSpPr>
        <p:spPr>
          <a:xfrm>
            <a:off x="467544" y="3583344"/>
            <a:ext cx="8387237" cy="1292662"/>
          </a:xfrm>
          <a:prstGeom prst="rect">
            <a:avLst/>
          </a:prstGeom>
        </p:spPr>
        <p:txBody>
          <a:bodyPr wrap="square">
            <a:spAutoFit/>
          </a:bodyPr>
          <a:lstStyle/>
          <a:p>
            <a:pPr marL="450850" indent="-450850" eaLnBrk="1" hangingPunct="1">
              <a:lnSpc>
                <a:spcPct val="130000"/>
              </a:lnSpc>
              <a:buFont typeface="Wingdings" pitchFamily="2" charset="2"/>
              <a:buChar char="p"/>
            </a:pPr>
            <a:r>
              <a:rPr lang="zh-CN" altLang="en-US" sz="2000" kern="0" dirty="0">
                <a:solidFill>
                  <a:srgbClr val="C00000"/>
                </a:solidFill>
                <a:latin typeface="微软雅黑"/>
                <a:ea typeface="微软雅黑"/>
              </a:rPr>
              <a:t>超短波车载电台通信信道的模型</a:t>
            </a:r>
            <a:endParaRPr lang="en-US" altLang="zh-CN" sz="2000" kern="0" dirty="0">
              <a:solidFill>
                <a:srgbClr val="C00000"/>
              </a:solidFill>
              <a:latin typeface="微软雅黑"/>
              <a:ea typeface="微软雅黑"/>
            </a:endParaRPr>
          </a:p>
          <a:p>
            <a:pPr eaLnBrk="1" hangingPunct="1">
              <a:lnSpc>
                <a:spcPct val="130000"/>
              </a:lnSpc>
            </a:pPr>
            <a:r>
              <a:rPr lang="zh-CN" altLang="en-US" sz="2000" kern="0" dirty="0">
                <a:latin typeface="微软雅黑"/>
                <a:ea typeface="微软雅黑"/>
              </a:rPr>
              <a:t>      如果能够构造出状态数为3~4个的马尔可夫信道模型，就基本上能够接近实际信道模型了。在信道仿真时，经常采用上述思路。 </a:t>
            </a:r>
          </a:p>
        </p:txBody>
      </p:sp>
      <p:graphicFrame>
        <p:nvGraphicFramePr>
          <p:cNvPr id="8" name="对象 7"/>
          <p:cNvGraphicFramePr>
            <a:graphicFrameLocks noChangeAspect="1"/>
          </p:cNvGraphicFramePr>
          <p:nvPr>
            <p:extLst>
              <p:ext uri="{D42A27DB-BD31-4B8C-83A1-F6EECF244321}">
                <p14:modId xmlns:p14="http://schemas.microsoft.com/office/powerpoint/2010/main" val="1718804171"/>
              </p:ext>
            </p:extLst>
          </p:nvPr>
        </p:nvGraphicFramePr>
        <p:xfrm>
          <a:off x="5940152" y="149352"/>
          <a:ext cx="2208535" cy="1244860"/>
        </p:xfrm>
        <a:graphic>
          <a:graphicData uri="http://schemas.openxmlformats.org/presentationml/2006/ole">
            <mc:AlternateContent xmlns:mc="http://schemas.openxmlformats.org/markup-compatibility/2006">
              <mc:Choice xmlns:v="urn:schemas-microsoft-com:vml" Requires="v">
                <p:oleObj r:id="rId9" imgW="1422400" imgH="800100" progId="Equation.3">
                  <p:embed/>
                </p:oleObj>
              </mc:Choice>
              <mc:Fallback>
                <p:oleObj r:id="rId9" imgW="1422400" imgH="800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0152" y="149352"/>
                        <a:ext cx="2208535" cy="124486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232579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3539430"/>
          </a:xfrm>
          <a:prstGeom prst="rect">
            <a:avLst/>
          </a:prstGeom>
        </p:spPr>
        <p:txBody>
          <a:bodyPr wrap="square">
            <a:spAutoFit/>
          </a:bodyPr>
          <a:lstStyle/>
          <a:p>
            <a:pPr marL="450850" indent="-450850">
              <a:lnSpc>
                <a:spcPct val="130000"/>
              </a:lnSpc>
              <a:buFont typeface="Wingdings" pitchFamily="2" charset="2"/>
              <a:buChar char="p"/>
            </a:pPr>
            <a:r>
              <a:rPr lang="en-US" altLang="zh-CN" sz="2000" kern="0" dirty="0">
                <a:solidFill>
                  <a:srgbClr val="C00000"/>
                </a:solidFill>
                <a:latin typeface="微软雅黑"/>
                <a:ea typeface="微软雅黑"/>
              </a:rPr>
              <a:t>M</a:t>
            </a:r>
            <a:r>
              <a:rPr lang="zh-CN" altLang="en-US" sz="2000" kern="0" dirty="0">
                <a:solidFill>
                  <a:srgbClr val="C00000"/>
                </a:solidFill>
                <a:latin typeface="微软雅黑"/>
                <a:ea typeface="微软雅黑"/>
              </a:rPr>
              <a:t>进制数字波形</a:t>
            </a:r>
            <a:endParaRPr lang="en-US" altLang="zh-CN" sz="2000" kern="0" dirty="0">
              <a:solidFill>
                <a:srgbClr val="C00000"/>
              </a:solidFill>
              <a:latin typeface="微软雅黑"/>
              <a:ea typeface="微软雅黑"/>
            </a:endParaRPr>
          </a:p>
          <a:p>
            <a:pPr>
              <a:lnSpc>
                <a:spcPct val="130000"/>
              </a:lnSpc>
            </a:pPr>
            <a:r>
              <a:rPr lang="zh-CN" altLang="en-US" sz="2000" kern="0" dirty="0">
                <a:solidFill>
                  <a:srgbClr val="205867"/>
                </a:solidFill>
                <a:latin typeface="微软雅黑"/>
                <a:ea typeface="微软雅黑"/>
              </a:rPr>
              <a:t>      </a:t>
            </a:r>
            <a:endParaRPr lang="en-US" altLang="zh-CN" sz="2000" kern="0" dirty="0">
              <a:solidFill>
                <a:srgbClr val="205867"/>
              </a:solidFill>
              <a:latin typeface="微软雅黑"/>
              <a:ea typeface="微软雅黑"/>
            </a:endParaRPr>
          </a:p>
          <a:p>
            <a:pPr>
              <a:lnSpc>
                <a:spcPct val="130000"/>
              </a:lnSpc>
            </a:pPr>
            <a:endParaRPr lang="en-US" altLang="zh-CN" sz="2000" kern="0" dirty="0">
              <a:solidFill>
                <a:srgbClr val="205867"/>
              </a:solidFill>
              <a:latin typeface="微软雅黑"/>
              <a:ea typeface="微软雅黑"/>
            </a:endParaRPr>
          </a:p>
          <a:p>
            <a:r>
              <a:rPr lang="en-US" altLang="zh-CN" sz="2000" kern="0" dirty="0">
                <a:solidFill>
                  <a:srgbClr val="205867"/>
                </a:solidFill>
                <a:latin typeface="微软雅黑"/>
                <a:ea typeface="微软雅黑"/>
              </a:rPr>
              <a:t>      X(t)</a:t>
            </a:r>
            <a:r>
              <a:rPr lang="zh-CN" altLang="en-US" sz="2000" kern="0" dirty="0">
                <a:solidFill>
                  <a:srgbClr val="205867"/>
                </a:solidFill>
                <a:latin typeface="微软雅黑"/>
                <a:ea typeface="微软雅黑"/>
              </a:rPr>
              <a:t>的一个样本函数如图所示 </a:t>
            </a:r>
            <a:endParaRPr lang="en-US" altLang="zh-CN" sz="2000" kern="0" dirty="0">
              <a:solidFill>
                <a:srgbClr val="205867"/>
              </a:solidFill>
              <a:latin typeface="微软雅黑"/>
              <a:ea typeface="微软雅黑"/>
            </a:endParaRPr>
          </a:p>
          <a:p>
            <a:pPr>
              <a:lnSpc>
                <a:spcPct val="130000"/>
              </a:lnSpc>
            </a:pPr>
            <a:r>
              <a:rPr lang="zh-CN" altLang="en-US" sz="2000" kern="0" dirty="0">
                <a:solidFill>
                  <a:srgbClr val="205867"/>
                </a:solidFill>
                <a:latin typeface="微软雅黑"/>
                <a:ea typeface="微软雅黑"/>
              </a:rPr>
              <a:t>      可以证明其自相关函数和功率谱密度函数分别分别为</a:t>
            </a:r>
            <a:endParaRPr lang="en-US" altLang="zh-CN" sz="2000" kern="0" dirty="0">
              <a:solidFill>
                <a:srgbClr val="205867"/>
              </a:solidFill>
              <a:latin typeface="微软雅黑"/>
              <a:ea typeface="微软雅黑"/>
            </a:endParaRPr>
          </a:p>
          <a:p>
            <a:endParaRPr lang="en-US" altLang="zh-CN" sz="2000" kern="0" dirty="0">
              <a:solidFill>
                <a:srgbClr val="205867"/>
              </a:solidFill>
              <a:latin typeface="微软雅黑"/>
              <a:ea typeface="微软雅黑"/>
            </a:endParaRPr>
          </a:p>
          <a:p>
            <a:endParaRPr lang="en-US" altLang="zh-CN" sz="2000" kern="0" dirty="0">
              <a:solidFill>
                <a:srgbClr val="205867"/>
              </a:solidFill>
              <a:latin typeface="微软雅黑"/>
              <a:ea typeface="微软雅黑"/>
            </a:endParaRPr>
          </a:p>
          <a:p>
            <a:pPr>
              <a:lnSpc>
                <a:spcPct val="130000"/>
              </a:lnSpc>
            </a:pPr>
            <a:r>
              <a:rPr lang="zh-CN" altLang="en-US" sz="2000" kern="0" dirty="0">
                <a:solidFill>
                  <a:srgbClr val="205867"/>
                </a:solidFill>
                <a:latin typeface="微软雅黑"/>
                <a:ea typeface="微软雅黑"/>
              </a:rPr>
              <a:t>      随机二进制波形，相关函数和功率谱密度 </a:t>
            </a:r>
            <a:endParaRPr lang="en-US" altLang="zh-CN" sz="2000" kern="0" dirty="0">
              <a:solidFill>
                <a:srgbClr val="205867"/>
              </a:solidFill>
              <a:latin typeface="微软雅黑"/>
              <a:ea typeface="微软雅黑"/>
            </a:endParaRPr>
          </a:p>
          <a:p>
            <a:pPr>
              <a:lnSpc>
                <a:spcPct val="140000"/>
              </a:lnSpc>
            </a:pP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随机序列</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813688805"/>
              </p:ext>
            </p:extLst>
          </p:nvPr>
        </p:nvGraphicFramePr>
        <p:xfrm>
          <a:off x="1115616" y="1275606"/>
          <a:ext cx="2328664" cy="711141"/>
        </p:xfrm>
        <a:graphic>
          <a:graphicData uri="http://schemas.openxmlformats.org/presentationml/2006/ole">
            <mc:AlternateContent xmlns:mc="http://schemas.openxmlformats.org/markup-compatibility/2006">
              <mc:Choice xmlns:v="urn:schemas-microsoft-com:vml" Requires="v">
                <p:oleObj r:id="rId3" imgW="1371600" imgH="419100" progId="Equation.3">
                  <p:embed/>
                </p:oleObj>
              </mc:Choice>
              <mc:Fallback>
                <p:oleObj r:id="rId3" imgW="13716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1275606"/>
                        <a:ext cx="2328664" cy="711141"/>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845338829"/>
              </p:ext>
            </p:extLst>
          </p:nvPr>
        </p:nvGraphicFramePr>
        <p:xfrm>
          <a:off x="3541886" y="585718"/>
          <a:ext cx="5446422" cy="1872208"/>
        </p:xfrm>
        <a:graphic>
          <a:graphicData uri="http://schemas.openxmlformats.org/presentationml/2006/ole">
            <mc:AlternateContent xmlns:mc="http://schemas.openxmlformats.org/markup-compatibility/2006">
              <mc:Choice xmlns:v="urn:schemas-microsoft-com:vml" Requires="v">
                <p:oleObj r:id="rId5" imgW="4845864" imgH="1672089" progId="Visio.Drawing.11">
                  <p:embed/>
                </p:oleObj>
              </mc:Choice>
              <mc:Fallback>
                <p:oleObj r:id="rId5" imgW="4845864" imgH="1672089"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1886" y="585718"/>
                        <a:ext cx="5446422" cy="1872208"/>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611089686"/>
              </p:ext>
            </p:extLst>
          </p:nvPr>
        </p:nvGraphicFramePr>
        <p:xfrm>
          <a:off x="5039828" y="2715766"/>
          <a:ext cx="3886250" cy="678694"/>
        </p:xfrm>
        <a:graphic>
          <a:graphicData uri="http://schemas.openxmlformats.org/presentationml/2006/ole">
            <mc:AlternateContent xmlns:mc="http://schemas.openxmlformats.org/markup-compatibility/2006">
              <mc:Choice xmlns:v="urn:schemas-microsoft-com:vml" Requires="v">
                <p:oleObj r:id="rId7" imgW="2616200" imgH="457200" progId="Equation.3">
                  <p:embed/>
                </p:oleObj>
              </mc:Choice>
              <mc:Fallback>
                <p:oleObj r:id="rId7" imgW="2616200" imgH="457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39828" y="2715766"/>
                        <a:ext cx="3886250" cy="678694"/>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896050204"/>
              </p:ext>
            </p:extLst>
          </p:nvPr>
        </p:nvGraphicFramePr>
        <p:xfrm>
          <a:off x="1115616" y="2702136"/>
          <a:ext cx="3646358" cy="661702"/>
        </p:xfrm>
        <a:graphic>
          <a:graphicData uri="http://schemas.openxmlformats.org/presentationml/2006/ole">
            <mc:AlternateContent xmlns:mc="http://schemas.openxmlformats.org/markup-compatibility/2006">
              <mc:Choice xmlns:v="urn:schemas-microsoft-com:vml" Requires="v">
                <p:oleObj r:id="rId9" imgW="2463800" imgH="444500" progId="Equation.3">
                  <p:embed/>
                </p:oleObj>
              </mc:Choice>
              <mc:Fallback>
                <p:oleObj r:id="rId9" imgW="2463800" imgH="444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5616" y="2702136"/>
                        <a:ext cx="3646358" cy="661702"/>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64623071"/>
              </p:ext>
            </p:extLst>
          </p:nvPr>
        </p:nvGraphicFramePr>
        <p:xfrm>
          <a:off x="1547664" y="3651870"/>
          <a:ext cx="6192688" cy="1229936"/>
        </p:xfrm>
        <a:graphic>
          <a:graphicData uri="http://schemas.openxmlformats.org/presentationml/2006/ole">
            <mc:AlternateContent xmlns:mc="http://schemas.openxmlformats.org/markup-compatibility/2006">
              <mc:Choice xmlns:v="urn:schemas-microsoft-com:vml" Requires="v">
                <p:oleObj r:id="rId11" imgW="5279481" imgH="1045246" progId="Visio.Drawing.11">
                  <p:embed/>
                </p:oleObj>
              </mc:Choice>
              <mc:Fallback>
                <p:oleObj r:id="rId11" imgW="5279481" imgH="1045246"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47664" y="3651870"/>
                        <a:ext cx="6192688" cy="122993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8045251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424731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泊松过程的概念</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Times New Roman" pitchFamily="18" charset="0"/>
                <a:ea typeface="微软雅黑"/>
                <a:cs typeface="Times New Roman" pitchFamily="18" charset="0"/>
              </a:rPr>
              <a:t>       </a:t>
            </a:r>
            <a:r>
              <a:rPr lang="zh-CN" altLang="en-US" sz="2000" kern="0" dirty="0">
                <a:solidFill>
                  <a:srgbClr val="C00000"/>
                </a:solidFill>
                <a:latin typeface="Times New Roman" pitchFamily="18" charset="0"/>
                <a:ea typeface="微软雅黑"/>
                <a:cs typeface="Times New Roman" pitchFamily="18" charset="0"/>
              </a:rPr>
              <a:t>随机点：</a:t>
            </a:r>
            <a:r>
              <a:rPr lang="en-US" altLang="zh-CN" sz="2000" i="1" kern="0" dirty="0">
                <a:solidFill>
                  <a:srgbClr val="205867"/>
                </a:solidFill>
                <a:latin typeface="Times New Roman" pitchFamily="18" charset="0"/>
                <a:ea typeface="微软雅黑"/>
                <a:cs typeface="Times New Roman" pitchFamily="18" charset="0"/>
              </a:rPr>
              <a:t>T</a:t>
            </a:r>
            <a:r>
              <a:rPr lang="en-US" altLang="zh-CN" sz="2000" kern="0" dirty="0">
                <a:solidFill>
                  <a:srgbClr val="205867"/>
                </a:solidFill>
                <a:latin typeface="Times New Roman" pitchFamily="18" charset="0"/>
                <a:ea typeface="微软雅黑"/>
                <a:cs typeface="Times New Roman" pitchFamily="18" charset="0"/>
              </a:rPr>
              <a:t>(</a:t>
            </a:r>
            <a:r>
              <a:rPr lang="en-US" altLang="zh-CN" sz="2000" i="1" kern="0" dirty="0">
                <a:solidFill>
                  <a:srgbClr val="205867"/>
                </a:solidFill>
                <a:latin typeface="Times New Roman" pitchFamily="18" charset="0"/>
                <a:ea typeface="微软雅黑"/>
                <a:cs typeface="Times New Roman" pitchFamily="18" charset="0"/>
              </a:rPr>
              <a:t>n</a:t>
            </a:r>
            <a:r>
              <a:rPr lang="en-US" altLang="zh-CN" sz="2000" kern="0" dirty="0">
                <a:solidFill>
                  <a:srgbClr val="205867"/>
                </a:solidFill>
                <a:latin typeface="Times New Roman" pitchFamily="18" charset="0"/>
                <a:ea typeface="微软雅黑"/>
                <a:cs typeface="Times New Roman" pitchFamily="18" charset="0"/>
              </a:rPr>
              <a:t>)</a:t>
            </a:r>
            <a:r>
              <a:rPr lang="zh-CN" altLang="en-US" sz="2000" kern="0" dirty="0">
                <a:solidFill>
                  <a:srgbClr val="205867"/>
                </a:solidFill>
                <a:latin typeface="Times New Roman" pitchFamily="18" charset="0"/>
                <a:ea typeface="微软雅黑"/>
                <a:cs typeface="Times New Roman" pitchFamily="18" charset="0"/>
              </a:rPr>
              <a:t>为第</a:t>
            </a:r>
            <a:r>
              <a:rPr lang="en-US" altLang="zh-CN" sz="2000" i="1" kern="0" dirty="0">
                <a:solidFill>
                  <a:srgbClr val="205867"/>
                </a:solidFill>
                <a:latin typeface="Times New Roman" pitchFamily="18" charset="0"/>
                <a:ea typeface="微软雅黑"/>
                <a:cs typeface="Times New Roman" pitchFamily="18" charset="0"/>
              </a:rPr>
              <a:t>n</a:t>
            </a:r>
            <a:r>
              <a:rPr lang="zh-CN" altLang="en-US" sz="2000" kern="0" dirty="0">
                <a:solidFill>
                  <a:srgbClr val="205867"/>
                </a:solidFill>
                <a:latin typeface="Times New Roman" pitchFamily="18" charset="0"/>
                <a:ea typeface="微软雅黑"/>
                <a:cs typeface="Times New Roman" pitchFamily="18" charset="0"/>
              </a:rPr>
              <a:t>次呼叫发生的时间，其强度为</a:t>
            </a:r>
            <a:r>
              <a:rPr lang="en-US" altLang="zh-CN" sz="2000" i="1" kern="0" dirty="0">
                <a:solidFill>
                  <a:srgbClr val="205867"/>
                </a:solidFill>
                <a:latin typeface="Times New Roman" pitchFamily="18" charset="0"/>
                <a:ea typeface="微软雅黑"/>
                <a:cs typeface="Times New Roman" pitchFamily="18" charset="0"/>
              </a:rPr>
              <a:t>λ</a:t>
            </a:r>
            <a:r>
              <a:rPr lang="zh-CN" altLang="en-US" sz="2000" kern="0" dirty="0">
                <a:solidFill>
                  <a:srgbClr val="205867"/>
                </a:solidFill>
                <a:latin typeface="Times New Roman" pitchFamily="18" charset="0"/>
                <a:ea typeface="微软雅黑"/>
                <a:cs typeface="Times New Roman" pitchFamily="18" charset="0"/>
              </a:rPr>
              <a:t>。</a:t>
            </a:r>
            <a:endParaRPr lang="en-US" altLang="zh-CN" sz="2000" kern="0" dirty="0">
              <a:solidFill>
                <a:srgbClr val="205867"/>
              </a:solidFill>
              <a:latin typeface="Times New Roman" pitchFamily="18" charset="0"/>
              <a:ea typeface="微软雅黑"/>
              <a:cs typeface="Times New Roman" pitchFamily="18" charset="0"/>
            </a:endParaRPr>
          </a:p>
          <a:p>
            <a:pPr>
              <a:lnSpc>
                <a:spcPct val="150000"/>
              </a:lnSpc>
            </a:pPr>
            <a:r>
              <a:rPr lang="zh-CN" altLang="en-US" sz="2000" kern="0" dirty="0">
                <a:solidFill>
                  <a:srgbClr val="205867"/>
                </a:solidFill>
                <a:latin typeface="Times New Roman" pitchFamily="18" charset="0"/>
                <a:ea typeface="微软雅黑"/>
                <a:cs typeface="Times New Roman" pitchFamily="18" charset="0"/>
              </a:rPr>
              <a:t>       </a:t>
            </a:r>
            <a:r>
              <a:rPr lang="zh-CN" altLang="en-US" sz="2000" kern="0" dirty="0">
                <a:solidFill>
                  <a:srgbClr val="C00000"/>
                </a:solidFill>
                <a:latin typeface="Times New Roman" pitchFamily="18" charset="0"/>
                <a:ea typeface="微软雅黑"/>
                <a:cs typeface="Times New Roman" pitchFamily="18" charset="0"/>
              </a:rPr>
              <a:t>随机点过程：</a:t>
            </a:r>
            <a:r>
              <a:rPr lang="en-US" altLang="zh-CN" sz="2000" kern="0" dirty="0">
                <a:solidFill>
                  <a:srgbClr val="205867"/>
                </a:solidFill>
                <a:latin typeface="Times New Roman" pitchFamily="18" charset="0"/>
                <a:ea typeface="微软雅黑"/>
                <a:cs typeface="Times New Roman" pitchFamily="18" charset="0"/>
              </a:rPr>
              <a:t>{</a:t>
            </a:r>
            <a:r>
              <a:rPr lang="en-US" altLang="zh-CN" sz="2000" i="1" kern="0" dirty="0">
                <a:solidFill>
                  <a:srgbClr val="205867"/>
                </a:solidFill>
                <a:latin typeface="Times New Roman" pitchFamily="18" charset="0"/>
                <a:ea typeface="微软雅黑"/>
                <a:cs typeface="Times New Roman" pitchFamily="18" charset="0"/>
              </a:rPr>
              <a:t>T</a:t>
            </a:r>
            <a:r>
              <a:rPr lang="en-US" altLang="zh-CN" sz="2000" kern="0" dirty="0">
                <a:solidFill>
                  <a:srgbClr val="205867"/>
                </a:solidFill>
                <a:latin typeface="Times New Roman" pitchFamily="18" charset="0"/>
                <a:ea typeface="微软雅黑"/>
                <a:cs typeface="Times New Roman" pitchFamily="18" charset="0"/>
              </a:rPr>
              <a:t>(</a:t>
            </a:r>
            <a:r>
              <a:rPr lang="en-US" altLang="zh-CN" sz="2000" i="1" kern="0" dirty="0">
                <a:solidFill>
                  <a:srgbClr val="205867"/>
                </a:solidFill>
                <a:latin typeface="Times New Roman" pitchFamily="18" charset="0"/>
                <a:ea typeface="微软雅黑"/>
                <a:cs typeface="Times New Roman" pitchFamily="18" charset="0"/>
              </a:rPr>
              <a:t>n</a:t>
            </a:r>
            <a:r>
              <a:rPr lang="en-US" altLang="zh-CN" sz="2000" kern="0" dirty="0">
                <a:solidFill>
                  <a:srgbClr val="205867"/>
                </a:solidFill>
                <a:latin typeface="Times New Roman" pitchFamily="18" charset="0"/>
                <a:ea typeface="微软雅黑"/>
                <a:cs typeface="Times New Roman" pitchFamily="18" charset="0"/>
              </a:rPr>
              <a:t>)</a:t>
            </a:r>
            <a:r>
              <a:rPr lang="zh-CN" altLang="en-US" sz="2000" kern="0" dirty="0">
                <a:solidFill>
                  <a:srgbClr val="205867"/>
                </a:solidFill>
                <a:latin typeface="Times New Roman" pitchFamily="18" charset="0"/>
                <a:ea typeface="微软雅黑"/>
                <a:cs typeface="Times New Roman" pitchFamily="18" charset="0"/>
              </a:rPr>
              <a:t>，</a:t>
            </a:r>
            <a:r>
              <a:rPr lang="en-US" altLang="zh-CN" sz="2000" kern="0" dirty="0">
                <a:solidFill>
                  <a:srgbClr val="205867"/>
                </a:solidFill>
                <a:latin typeface="Times New Roman" pitchFamily="18" charset="0"/>
                <a:ea typeface="微软雅黑"/>
                <a:cs typeface="Times New Roman" pitchFamily="18" charset="0"/>
              </a:rPr>
              <a:t>n=1</a:t>
            </a:r>
            <a:r>
              <a:rPr lang="zh-CN" altLang="en-US" sz="2000" kern="0" dirty="0">
                <a:solidFill>
                  <a:srgbClr val="205867"/>
                </a:solidFill>
                <a:latin typeface="Times New Roman" pitchFamily="18" charset="0"/>
                <a:ea typeface="微软雅黑"/>
                <a:cs typeface="Times New Roman" pitchFamily="18" charset="0"/>
              </a:rPr>
              <a:t>，</a:t>
            </a:r>
            <a:r>
              <a:rPr lang="en-US" altLang="zh-CN" sz="2000" kern="0" dirty="0">
                <a:solidFill>
                  <a:srgbClr val="205867"/>
                </a:solidFill>
                <a:latin typeface="Times New Roman" pitchFamily="18" charset="0"/>
                <a:ea typeface="微软雅黑"/>
                <a:cs typeface="Times New Roman" pitchFamily="18" charset="0"/>
              </a:rPr>
              <a:t>2…}</a:t>
            </a:r>
            <a:r>
              <a:rPr lang="zh-CN" altLang="en-US" sz="2000" kern="0" dirty="0">
                <a:solidFill>
                  <a:srgbClr val="205867"/>
                </a:solidFill>
                <a:latin typeface="Times New Roman" pitchFamily="18" charset="0"/>
                <a:ea typeface="微软雅黑"/>
                <a:cs typeface="Times New Roman" pitchFamily="18" charset="0"/>
              </a:rPr>
              <a:t>构成一个随机过程。       </a:t>
            </a:r>
            <a:endParaRPr lang="en-US" altLang="zh-CN" sz="2000" kern="0" dirty="0">
              <a:solidFill>
                <a:srgbClr val="205867"/>
              </a:solidFill>
              <a:latin typeface="Times New Roman" pitchFamily="18" charset="0"/>
              <a:ea typeface="微软雅黑"/>
              <a:cs typeface="Times New Roman" pitchFamily="18" charset="0"/>
            </a:endParaRPr>
          </a:p>
          <a:p>
            <a:pPr>
              <a:lnSpc>
                <a:spcPct val="150000"/>
              </a:lnSpc>
            </a:pPr>
            <a:r>
              <a:rPr lang="en-US" altLang="zh-CN" sz="2000" kern="0" dirty="0">
                <a:solidFill>
                  <a:srgbClr val="205867"/>
                </a:solidFill>
                <a:latin typeface="Times New Roman" pitchFamily="18" charset="0"/>
                <a:ea typeface="微软雅黑"/>
                <a:cs typeface="Times New Roman" pitchFamily="18" charset="0"/>
              </a:rPr>
              <a:t>       </a:t>
            </a:r>
            <a:r>
              <a:rPr lang="zh-CN" altLang="en-US" sz="2000" kern="0" dirty="0">
                <a:solidFill>
                  <a:srgbClr val="C00000"/>
                </a:solidFill>
                <a:latin typeface="Times New Roman" pitchFamily="18" charset="0"/>
                <a:ea typeface="微软雅黑"/>
                <a:cs typeface="Times New Roman" pitchFamily="18" charset="0"/>
              </a:rPr>
              <a:t>计数过程：</a:t>
            </a:r>
            <a:r>
              <a:rPr lang="en-US" altLang="zh-CN" sz="2000" i="1" kern="0" dirty="0">
                <a:solidFill>
                  <a:srgbClr val="205867"/>
                </a:solidFill>
                <a:latin typeface="Times New Roman" pitchFamily="18" charset="0"/>
                <a:ea typeface="微软雅黑"/>
                <a:cs typeface="Times New Roman" pitchFamily="18" charset="0"/>
              </a:rPr>
              <a:t>X</a:t>
            </a:r>
            <a:r>
              <a:rPr lang="en-US" altLang="zh-CN" sz="2000" kern="0" dirty="0">
                <a:solidFill>
                  <a:srgbClr val="205867"/>
                </a:solidFill>
                <a:latin typeface="Times New Roman" pitchFamily="18" charset="0"/>
                <a:ea typeface="微软雅黑"/>
                <a:cs typeface="Times New Roman" pitchFamily="18" charset="0"/>
              </a:rPr>
              <a:t>(</a:t>
            </a:r>
            <a:r>
              <a:rPr lang="en-US" altLang="zh-CN" sz="2000" i="1" kern="0" dirty="0">
                <a:solidFill>
                  <a:srgbClr val="205867"/>
                </a:solidFill>
                <a:latin typeface="Times New Roman" pitchFamily="18" charset="0"/>
                <a:ea typeface="微软雅黑"/>
                <a:cs typeface="Times New Roman" pitchFamily="18" charset="0"/>
              </a:rPr>
              <a:t>t</a:t>
            </a:r>
            <a:r>
              <a:rPr lang="en-US" altLang="zh-CN" sz="2000" kern="0" dirty="0">
                <a:solidFill>
                  <a:srgbClr val="205867"/>
                </a:solidFill>
                <a:latin typeface="Times New Roman" pitchFamily="18" charset="0"/>
                <a:ea typeface="微软雅黑"/>
                <a:cs typeface="Times New Roman" pitchFamily="18" charset="0"/>
              </a:rPr>
              <a:t>)</a:t>
            </a:r>
            <a:r>
              <a:rPr lang="zh-CN" altLang="en-US" sz="2000" kern="0" dirty="0">
                <a:solidFill>
                  <a:srgbClr val="205867"/>
                </a:solidFill>
                <a:latin typeface="Times New Roman" pitchFamily="18" charset="0"/>
                <a:ea typeface="微软雅黑"/>
                <a:cs typeface="Times New Roman" pitchFamily="18" charset="0"/>
              </a:rPr>
              <a:t>表示在时间段内随机点出现的个数，通常称之为伴随</a:t>
            </a:r>
            <a:r>
              <a:rPr lang="zh-CN" altLang="en-US" sz="2000" kern="0" dirty="0">
                <a:solidFill>
                  <a:schemeClr val="bg1">
                    <a:lumMod val="50000"/>
                  </a:schemeClr>
                </a:solidFill>
                <a:latin typeface="Times New Roman" pitchFamily="18" charset="0"/>
                <a:ea typeface="微软雅黑"/>
                <a:cs typeface="Times New Roman" pitchFamily="18" charset="0"/>
              </a:rPr>
              <a:t>随机点过程的计数过程</a:t>
            </a:r>
            <a:r>
              <a:rPr lang="zh-CN" altLang="en-US" sz="2000" kern="0" dirty="0">
                <a:solidFill>
                  <a:srgbClr val="205867"/>
                </a:solidFill>
                <a:latin typeface="Times New Roman" pitchFamily="18" charset="0"/>
                <a:ea typeface="微软雅黑"/>
                <a:cs typeface="Times New Roman" pitchFamily="18" charset="0"/>
              </a:rPr>
              <a:t>。  </a:t>
            </a:r>
          </a:p>
          <a:p>
            <a:pPr>
              <a:lnSpc>
                <a:spcPct val="150000"/>
              </a:lnSpc>
            </a:pPr>
            <a:r>
              <a:rPr lang="zh-CN" altLang="en-US" sz="2000" kern="0" dirty="0">
                <a:solidFill>
                  <a:srgbClr val="205867"/>
                </a:solidFill>
                <a:latin typeface="Times New Roman" pitchFamily="18" charset="0"/>
                <a:ea typeface="微软雅黑"/>
                <a:cs typeface="Times New Roman" pitchFamily="18" charset="0"/>
              </a:rPr>
              <a:t>       </a:t>
            </a:r>
            <a:r>
              <a:rPr lang="en-US" altLang="zh-CN" sz="2000" i="1" kern="0" dirty="0">
                <a:solidFill>
                  <a:srgbClr val="205867"/>
                </a:solidFill>
                <a:latin typeface="Times New Roman" pitchFamily="18" charset="0"/>
                <a:ea typeface="微软雅黑"/>
                <a:cs typeface="Times New Roman" pitchFamily="18" charset="0"/>
              </a:rPr>
              <a:t>X</a:t>
            </a:r>
            <a:r>
              <a:rPr lang="en-US" altLang="zh-CN" sz="2000" kern="0" dirty="0">
                <a:solidFill>
                  <a:srgbClr val="205867"/>
                </a:solidFill>
                <a:latin typeface="Times New Roman" pitchFamily="18" charset="0"/>
                <a:ea typeface="微软雅黑"/>
                <a:cs typeface="Times New Roman" pitchFamily="18" charset="0"/>
              </a:rPr>
              <a:t>(</a:t>
            </a:r>
            <a:r>
              <a:rPr lang="en-US" altLang="zh-CN" sz="2000" i="1" kern="0" dirty="0">
                <a:solidFill>
                  <a:srgbClr val="205867"/>
                </a:solidFill>
                <a:latin typeface="Times New Roman" pitchFamily="18" charset="0"/>
                <a:ea typeface="微软雅黑"/>
                <a:cs typeface="Times New Roman" pitchFamily="18" charset="0"/>
              </a:rPr>
              <a:t>t</a:t>
            </a:r>
            <a:r>
              <a:rPr lang="en-US" altLang="zh-CN" sz="2000" kern="0" dirty="0">
                <a:solidFill>
                  <a:srgbClr val="205867"/>
                </a:solidFill>
                <a:latin typeface="Times New Roman" pitchFamily="18" charset="0"/>
                <a:ea typeface="微软雅黑"/>
                <a:cs typeface="Times New Roman" pitchFamily="18" charset="0"/>
              </a:rPr>
              <a:t>)</a:t>
            </a:r>
            <a:r>
              <a:rPr lang="zh-CN" altLang="en-US" sz="2000" kern="0" dirty="0">
                <a:solidFill>
                  <a:srgbClr val="205867"/>
                </a:solidFill>
                <a:latin typeface="Times New Roman" pitchFamily="18" charset="0"/>
                <a:ea typeface="微软雅黑"/>
                <a:cs typeface="Times New Roman" pitchFamily="18" charset="0"/>
              </a:rPr>
              <a:t>具有如下特性：</a:t>
            </a:r>
          </a:p>
          <a:p>
            <a:pPr>
              <a:lnSpc>
                <a:spcPct val="150000"/>
              </a:lnSpc>
            </a:pPr>
            <a:r>
              <a:rPr lang="zh-CN" altLang="en-US" sz="2000" kern="0" dirty="0">
                <a:solidFill>
                  <a:srgbClr val="205867"/>
                </a:solidFill>
                <a:latin typeface="微软雅黑"/>
                <a:ea typeface="微软雅黑"/>
              </a:rPr>
              <a:t>      非负整数值；如果        ，则                    ；</a:t>
            </a:r>
          </a:p>
          <a:p>
            <a:pPr>
              <a:lnSpc>
                <a:spcPct val="150000"/>
              </a:lnSpc>
            </a:pPr>
            <a:r>
              <a:rPr lang="zh-CN" altLang="en-US" sz="2000" kern="0" dirty="0">
                <a:solidFill>
                  <a:srgbClr val="205867"/>
                </a:solidFill>
                <a:latin typeface="微软雅黑"/>
                <a:ea typeface="微软雅黑"/>
              </a:rPr>
              <a:t>                          如果        ，则</a:t>
            </a:r>
          </a:p>
          <a:p>
            <a:pPr>
              <a:lnSpc>
                <a:spcPct val="150000"/>
              </a:lnSpc>
            </a:pPr>
            <a:r>
              <a:rPr lang="zh-CN" altLang="en-US" sz="2000" kern="0" dirty="0">
                <a:solidFill>
                  <a:srgbClr val="205867"/>
                </a:solidFill>
                <a:latin typeface="微软雅黑"/>
                <a:ea typeface="微软雅黑"/>
              </a:rPr>
              <a:t>      </a:t>
            </a: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泊松过程</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058612791"/>
              </p:ext>
            </p:extLst>
          </p:nvPr>
        </p:nvGraphicFramePr>
        <p:xfrm>
          <a:off x="6883784" y="1347614"/>
          <a:ext cx="1728192" cy="379242"/>
        </p:xfrm>
        <a:graphic>
          <a:graphicData uri="http://schemas.openxmlformats.org/presentationml/2006/ole">
            <mc:AlternateContent xmlns:mc="http://schemas.openxmlformats.org/markup-compatibility/2006">
              <mc:Choice xmlns:v="urn:schemas-microsoft-com:vml" Requires="v">
                <p:oleObj r:id="rId3" imgW="863225" imgH="190417" progId="Equation.3">
                  <p:embed/>
                </p:oleObj>
              </mc:Choice>
              <mc:Fallback>
                <p:oleObj r:id="rId3" imgW="863225"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3784" y="1347614"/>
                        <a:ext cx="1728192" cy="379242"/>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614282107"/>
              </p:ext>
            </p:extLst>
          </p:nvPr>
        </p:nvGraphicFramePr>
        <p:xfrm>
          <a:off x="3203848" y="3651870"/>
          <a:ext cx="635893" cy="385687"/>
        </p:xfrm>
        <a:graphic>
          <a:graphicData uri="http://schemas.openxmlformats.org/presentationml/2006/ole">
            <mc:AlternateContent xmlns:mc="http://schemas.openxmlformats.org/markup-compatibility/2006">
              <mc:Choice xmlns:v="urn:schemas-microsoft-com:vml" Requires="v">
                <p:oleObj r:id="rId5" imgW="317225" imgH="190335" progId="Equation.3">
                  <p:embed/>
                </p:oleObj>
              </mc:Choice>
              <mc:Fallback>
                <p:oleObj r:id="rId5" imgW="317225" imgH="190335"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3651870"/>
                        <a:ext cx="635893" cy="385687"/>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736910904"/>
              </p:ext>
            </p:extLst>
          </p:nvPr>
        </p:nvGraphicFramePr>
        <p:xfrm>
          <a:off x="3226142" y="4083917"/>
          <a:ext cx="635893" cy="385688"/>
        </p:xfrm>
        <a:graphic>
          <a:graphicData uri="http://schemas.openxmlformats.org/presentationml/2006/ole">
            <mc:AlternateContent xmlns:mc="http://schemas.openxmlformats.org/markup-compatibility/2006">
              <mc:Choice xmlns:v="urn:schemas-microsoft-com:vml" Requires="v">
                <p:oleObj r:id="rId7" imgW="317225" imgH="190335" progId="Equation.3">
                  <p:embed/>
                </p:oleObj>
              </mc:Choice>
              <mc:Fallback>
                <p:oleObj r:id="rId7" imgW="317225" imgH="190335"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6142" y="4083917"/>
                        <a:ext cx="635893" cy="385688"/>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252723776"/>
              </p:ext>
            </p:extLst>
          </p:nvPr>
        </p:nvGraphicFramePr>
        <p:xfrm>
          <a:off x="4427984" y="3682996"/>
          <a:ext cx="1296144" cy="354561"/>
        </p:xfrm>
        <a:graphic>
          <a:graphicData uri="http://schemas.openxmlformats.org/presentationml/2006/ole">
            <mc:AlternateContent xmlns:mc="http://schemas.openxmlformats.org/markup-compatibility/2006">
              <mc:Choice xmlns:v="urn:schemas-microsoft-com:vml" Requires="v">
                <p:oleObj r:id="rId8" imgW="698500" imgH="190500" progId="Equation.3">
                  <p:embed/>
                </p:oleObj>
              </mc:Choice>
              <mc:Fallback>
                <p:oleObj r:id="rId8" imgW="698500" imgH="1905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7984" y="3682996"/>
                        <a:ext cx="1296144" cy="354561"/>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095788830"/>
              </p:ext>
            </p:extLst>
          </p:nvPr>
        </p:nvGraphicFramePr>
        <p:xfrm>
          <a:off x="4383593" y="4068203"/>
          <a:ext cx="2088232" cy="329394"/>
        </p:xfrm>
        <a:graphic>
          <a:graphicData uri="http://schemas.openxmlformats.org/presentationml/2006/ole">
            <mc:AlternateContent xmlns:mc="http://schemas.openxmlformats.org/markup-compatibility/2006">
              <mc:Choice xmlns:v="urn:schemas-microsoft-com:vml" Requires="v">
                <p:oleObj r:id="rId10" imgW="1206500" imgH="190500" progId="Equation.3">
                  <p:embed/>
                </p:oleObj>
              </mc:Choice>
              <mc:Fallback>
                <p:oleObj r:id="rId10" imgW="1206500" imgH="1905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83593" y="4068203"/>
                        <a:ext cx="2088232" cy="329394"/>
                      </a:xfrm>
                      <a:prstGeom prst="rect">
                        <a:avLst/>
                      </a:prstGeom>
                      <a:noFill/>
                      <a:ln>
                        <a:noFill/>
                      </a:ln>
                    </p:spPr>
                  </p:pic>
                </p:oleObj>
              </mc:Fallback>
            </mc:AlternateContent>
          </a:graphicData>
        </a:graphic>
      </p:graphicFrame>
      <p:pic>
        <p:nvPicPr>
          <p:cNvPr id="12" name="图片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48064" y="21187"/>
            <a:ext cx="1057647" cy="1254419"/>
          </a:xfrm>
          <a:prstGeom prst="rect">
            <a:avLst/>
          </a:prstGeom>
        </p:spPr>
      </p:pic>
      <p:sp>
        <p:nvSpPr>
          <p:cNvPr id="13" name="圆角矩形 12"/>
          <p:cNvSpPr/>
          <p:nvPr/>
        </p:nvSpPr>
        <p:spPr bwMode="auto">
          <a:xfrm>
            <a:off x="6300192" y="144598"/>
            <a:ext cx="2741616" cy="914983"/>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50000"/>
              </a:lnSpc>
              <a:spcBef>
                <a:spcPct val="0"/>
              </a:spcBef>
              <a:spcAft>
                <a:spcPct val="0"/>
              </a:spcAft>
              <a:buClrTx/>
              <a:buSzTx/>
              <a:buFont typeface="Arial" pitchFamily="34" charset="0"/>
              <a:buNone/>
              <a:tabLst/>
            </a:pPr>
            <a:r>
              <a:rPr lang="zh-CN" altLang="en-US" sz="1600" dirty="0">
                <a:solidFill>
                  <a:schemeClr val="accent2"/>
                </a:solidFill>
                <a:latin typeface="+mn-ea"/>
              </a:rPr>
              <a:t>现实世界的数学建模，经理论提升后的进一步实际应用。</a:t>
            </a:r>
            <a:endParaRPr kumimoji="0" lang="zh-CN" altLang="en-US" sz="1600" b="0" i="0" u="none" strike="noStrike" cap="none" normalizeH="0" baseline="0" dirty="0">
              <a:ln>
                <a:noFill/>
              </a:ln>
              <a:solidFill>
                <a:schemeClr val="accent2"/>
              </a:solidFill>
              <a:effectLst/>
              <a:latin typeface="+mn-ea"/>
            </a:endParaRPr>
          </a:p>
        </p:txBody>
      </p:sp>
    </p:spTree>
    <p:extLst>
      <p:ext uri="{BB962C8B-B14F-4D97-AF65-F5344CB8AC3E}">
        <p14:creationId xmlns:p14="http://schemas.microsoft.com/office/powerpoint/2010/main" val="15232579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3785652"/>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泊松过程的概念</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C00000"/>
                </a:solidFill>
                <a:latin typeface="微软雅黑"/>
                <a:ea typeface="微软雅黑"/>
              </a:rPr>
              <a:t>      增量过程</a:t>
            </a:r>
            <a:r>
              <a:rPr lang="zh-CN" altLang="en-US" sz="2000" kern="0" dirty="0">
                <a:solidFill>
                  <a:srgbClr val="205867"/>
                </a:solidFill>
                <a:latin typeface="微软雅黑"/>
                <a:ea typeface="微软雅黑"/>
              </a:rPr>
              <a:t>：           在时间间隔       内随机点（事件）出现（或到达）的个数，称为增量。</a:t>
            </a:r>
            <a:endParaRPr lang="en-US" altLang="zh-CN" sz="2000" kern="0" dirty="0">
              <a:solidFill>
                <a:srgbClr val="205867"/>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增量过程的独立性和平稳性 </a:t>
            </a:r>
          </a:p>
          <a:p>
            <a:pPr>
              <a:lnSpc>
                <a:spcPct val="15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独立性</a:t>
            </a:r>
            <a:r>
              <a:rPr lang="zh-CN" altLang="en-US" sz="2000" kern="0" dirty="0">
                <a:solidFill>
                  <a:srgbClr val="205867"/>
                </a:solidFill>
                <a:latin typeface="微软雅黑"/>
                <a:ea typeface="微软雅黑"/>
              </a:rPr>
              <a:t>：若在不相交时间区间内发生的事件个数是独立的。</a:t>
            </a:r>
          </a:p>
          <a:p>
            <a:pPr>
              <a:lnSpc>
                <a:spcPct val="150000"/>
              </a:lnSpc>
            </a:pPr>
            <a:r>
              <a:rPr lang="zh-CN" altLang="en-US" sz="2000" kern="0" dirty="0">
                <a:solidFill>
                  <a:srgbClr val="205867"/>
                </a:solidFill>
                <a:latin typeface="微软雅黑"/>
                <a:ea typeface="微软雅黑"/>
              </a:rPr>
              <a:t>      </a:t>
            </a:r>
            <a:r>
              <a:rPr lang="zh-CN" altLang="en-US" sz="2000" kern="0" dirty="0">
                <a:solidFill>
                  <a:srgbClr val="C00000"/>
                </a:solidFill>
                <a:latin typeface="微软雅黑"/>
                <a:ea typeface="微软雅黑"/>
              </a:rPr>
              <a:t>平稳性</a:t>
            </a:r>
            <a:r>
              <a:rPr lang="zh-CN" altLang="en-US" sz="2000" kern="0" dirty="0">
                <a:solidFill>
                  <a:srgbClr val="205867"/>
                </a:solidFill>
                <a:latin typeface="微软雅黑"/>
                <a:ea typeface="微软雅黑"/>
              </a:rPr>
              <a:t>：若在任意时间区间内发生事件个数的分布只依赖于时间区间的长度，则称此计数过程具有平稳增量特性。</a:t>
            </a:r>
          </a:p>
          <a:p>
            <a:pPr>
              <a:lnSpc>
                <a:spcPct val="150000"/>
              </a:lnSpc>
            </a:pPr>
            <a:endParaRPr lang="en-US" altLang="zh-CN" sz="2000" kern="0" dirty="0">
              <a:solidFill>
                <a:srgbClr val="205867"/>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泊松过程</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160834682"/>
              </p:ext>
            </p:extLst>
          </p:nvPr>
        </p:nvGraphicFramePr>
        <p:xfrm>
          <a:off x="4499992" y="1383719"/>
          <a:ext cx="576064" cy="349454"/>
        </p:xfrm>
        <a:graphic>
          <a:graphicData uri="http://schemas.openxmlformats.org/presentationml/2006/ole">
            <mc:AlternateContent xmlns:mc="http://schemas.openxmlformats.org/markup-compatibility/2006">
              <mc:Choice xmlns:v="urn:schemas-microsoft-com:vml" Requires="v">
                <p:oleObj r:id="rId3" imgW="317225" imgH="190335" progId="Equation.3">
                  <p:embed/>
                </p:oleObj>
              </mc:Choice>
              <mc:Fallback>
                <p:oleObj r:id="rId3" imgW="317225" imgH="190335"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1383719"/>
                        <a:ext cx="576064" cy="349454"/>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264175469"/>
              </p:ext>
            </p:extLst>
          </p:nvPr>
        </p:nvGraphicFramePr>
        <p:xfrm>
          <a:off x="2411760" y="1399316"/>
          <a:ext cx="784448" cy="333857"/>
        </p:xfrm>
        <a:graphic>
          <a:graphicData uri="http://schemas.openxmlformats.org/presentationml/2006/ole">
            <mc:AlternateContent xmlns:mc="http://schemas.openxmlformats.org/markup-compatibility/2006">
              <mc:Choice xmlns:v="urn:schemas-microsoft-com:vml" Requires="v">
                <p:oleObj r:id="rId5" imgW="444307" imgH="190417" progId="Equation.3">
                  <p:embed/>
                </p:oleObj>
              </mc:Choice>
              <mc:Fallback>
                <p:oleObj r:id="rId5" imgW="444307" imgH="19041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1399316"/>
                        <a:ext cx="784448" cy="333857"/>
                      </a:xfrm>
                      <a:prstGeom prst="rect">
                        <a:avLst/>
                      </a:prstGeom>
                      <a:noFill/>
                      <a:ln>
                        <a:noFill/>
                      </a:ln>
                    </p:spPr>
                  </p:pic>
                </p:oleObj>
              </mc:Fallback>
            </mc:AlternateContent>
          </a:graphicData>
        </a:graphic>
      </p:graphicFrame>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48064" y="21187"/>
            <a:ext cx="1057647" cy="1254419"/>
          </a:xfrm>
          <a:prstGeom prst="rect">
            <a:avLst/>
          </a:prstGeom>
        </p:spPr>
      </p:pic>
      <p:sp>
        <p:nvSpPr>
          <p:cNvPr id="13" name="圆角矩形 12"/>
          <p:cNvSpPr/>
          <p:nvPr/>
        </p:nvSpPr>
        <p:spPr bwMode="auto">
          <a:xfrm>
            <a:off x="6300192" y="144598"/>
            <a:ext cx="2741616" cy="914983"/>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a:lnSpc>
                <a:spcPct val="150000"/>
              </a:lnSpc>
            </a:pPr>
            <a:r>
              <a:rPr lang="zh-CN" altLang="en-US" sz="1600" dirty="0">
                <a:solidFill>
                  <a:srgbClr val="FFFFFF"/>
                </a:solidFill>
                <a:latin typeface="微软雅黑"/>
              </a:rPr>
              <a:t>现实世界的数学建模，经理论提升后的进一步实际应用。</a:t>
            </a:r>
          </a:p>
        </p:txBody>
      </p:sp>
    </p:spTree>
    <p:extLst>
      <p:ext uri="{BB962C8B-B14F-4D97-AF65-F5344CB8AC3E}">
        <p14:creationId xmlns:p14="http://schemas.microsoft.com/office/powerpoint/2010/main" val="169527565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3323987"/>
          </a:xfrm>
          <a:prstGeom prst="rect">
            <a:avLst/>
          </a:prstGeom>
        </p:spPr>
        <p:txBody>
          <a:bodyPr wrap="square">
            <a:spAutoFit/>
          </a:bodyPr>
          <a:lstStyle/>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泊松过程是一种特殊的计数过程，其定义如下。 </a:t>
            </a:r>
          </a:p>
          <a:p>
            <a:pPr>
              <a:lnSpc>
                <a:spcPct val="150000"/>
              </a:lnSpc>
            </a:pPr>
            <a:r>
              <a:rPr lang="zh-CN" altLang="en-US" sz="2000" kern="0" dirty="0">
                <a:solidFill>
                  <a:srgbClr val="C00000"/>
                </a:solidFill>
                <a:latin typeface="微软雅黑"/>
                <a:ea typeface="微软雅黑"/>
              </a:rPr>
              <a:t>      </a:t>
            </a:r>
            <a:r>
              <a:rPr lang="zh-CN" altLang="en-US" sz="2000" kern="0" dirty="0">
                <a:solidFill>
                  <a:srgbClr val="C00000"/>
                </a:solidFill>
                <a:latin typeface="Times New Roman" pitchFamily="18" charset="0"/>
                <a:ea typeface="微软雅黑"/>
                <a:cs typeface="Times New Roman" pitchFamily="18" charset="0"/>
              </a:rPr>
              <a:t>定义</a:t>
            </a:r>
            <a:r>
              <a:rPr lang="zh-CN" altLang="en-US" sz="2000" kern="0" dirty="0">
                <a:latin typeface="Times New Roman" pitchFamily="18" charset="0"/>
                <a:ea typeface="微软雅黑"/>
                <a:cs typeface="Times New Roman" pitchFamily="18" charset="0"/>
              </a:rPr>
              <a:t>：设</a:t>
            </a:r>
            <a:r>
              <a:rPr lang="en-US" altLang="zh-CN" sz="2000" kern="0" dirty="0">
                <a:latin typeface="Times New Roman" pitchFamily="18" charset="0"/>
                <a:ea typeface="微软雅黑"/>
                <a:cs typeface="Times New Roman" pitchFamily="18" charset="0"/>
              </a:rPr>
              <a:t>{</a:t>
            </a:r>
            <a:r>
              <a:rPr lang="en-US" altLang="zh-CN" sz="2000" i="1" kern="0" dirty="0">
                <a:latin typeface="Times New Roman" pitchFamily="18" charset="0"/>
                <a:ea typeface="微软雅黑"/>
                <a:cs typeface="Times New Roman" pitchFamily="18" charset="0"/>
              </a:rPr>
              <a:t>X</a:t>
            </a:r>
            <a:r>
              <a:rPr lang="en-US" altLang="zh-CN" sz="2000" kern="0" dirty="0">
                <a:latin typeface="Times New Roman" pitchFamily="18" charset="0"/>
                <a:ea typeface="微软雅黑"/>
                <a:cs typeface="Times New Roman" pitchFamily="18" charset="0"/>
              </a:rPr>
              <a:t>(</a:t>
            </a:r>
            <a:r>
              <a:rPr lang="en-US" altLang="zh-CN" sz="2000" i="1" kern="0" dirty="0">
                <a:latin typeface="Times New Roman" pitchFamily="18" charset="0"/>
                <a:ea typeface="微软雅黑"/>
                <a:cs typeface="Times New Roman" pitchFamily="18" charset="0"/>
              </a:rPr>
              <a:t>t</a:t>
            </a:r>
            <a:r>
              <a:rPr lang="en-US" altLang="zh-CN" sz="2000" kern="0" dirty="0">
                <a:latin typeface="Times New Roman" pitchFamily="18" charset="0"/>
                <a:ea typeface="微软雅黑"/>
                <a:cs typeface="Times New Roman" pitchFamily="18" charset="0"/>
              </a:rPr>
              <a:t>)</a:t>
            </a:r>
            <a:r>
              <a:rPr lang="zh-CN" altLang="en-US" sz="2000" kern="0" dirty="0">
                <a:latin typeface="微软雅黑"/>
                <a:ea typeface="微软雅黑"/>
              </a:rPr>
              <a:t>，     </a:t>
            </a:r>
            <a:r>
              <a:rPr lang="zh-CN" altLang="en-US" sz="2000" kern="0" dirty="0">
                <a:latin typeface="Times New Roman" pitchFamily="18" charset="0"/>
                <a:ea typeface="微软雅黑"/>
                <a:cs typeface="Times New Roman" pitchFamily="18" charset="0"/>
              </a:rPr>
              <a:t> </a:t>
            </a:r>
            <a:r>
              <a:rPr lang="en-US" altLang="zh-CN" sz="2000" kern="0" dirty="0">
                <a:latin typeface="Times New Roman" pitchFamily="18" charset="0"/>
                <a:ea typeface="微软雅黑"/>
                <a:cs typeface="Times New Roman" pitchFamily="18" charset="0"/>
              </a:rPr>
              <a:t>}</a:t>
            </a:r>
            <a:r>
              <a:rPr lang="zh-CN" altLang="en-US" sz="2000" kern="0" dirty="0">
                <a:latin typeface="Times New Roman" pitchFamily="18" charset="0"/>
                <a:ea typeface="微软雅黑"/>
                <a:cs typeface="Times New Roman" pitchFamily="18" charset="0"/>
              </a:rPr>
              <a:t>为</a:t>
            </a:r>
            <a:r>
              <a:rPr lang="zh-CN" altLang="en-US" sz="2000" kern="0" dirty="0">
                <a:latin typeface="微软雅黑"/>
                <a:ea typeface="微软雅黑"/>
              </a:rPr>
              <a:t>一计数过程，若满足下列条件 </a:t>
            </a:r>
          </a:p>
          <a:p>
            <a:pPr>
              <a:lnSpc>
                <a:spcPct val="150000"/>
              </a:lnSpc>
            </a:pPr>
            <a:r>
              <a:rPr lang="zh-CN" altLang="en-US" sz="2000" kern="0" dirty="0">
                <a:latin typeface="Times New Roman" pitchFamily="18" charset="0"/>
                <a:ea typeface="微软雅黑"/>
                <a:cs typeface="Times New Roman" pitchFamily="18" charset="0"/>
              </a:rPr>
              <a:t>       ①</a:t>
            </a:r>
            <a:r>
              <a:rPr lang="en-US" altLang="zh-CN" sz="2000" i="1" kern="0" dirty="0">
                <a:latin typeface="Times New Roman" pitchFamily="18" charset="0"/>
                <a:ea typeface="微软雅黑"/>
                <a:cs typeface="Times New Roman" pitchFamily="18" charset="0"/>
              </a:rPr>
              <a:t>X</a:t>
            </a:r>
            <a:r>
              <a:rPr lang="en-US" altLang="zh-CN" sz="2000" kern="0" dirty="0">
                <a:latin typeface="Times New Roman" pitchFamily="18" charset="0"/>
                <a:ea typeface="微软雅黑"/>
                <a:cs typeface="Times New Roman" pitchFamily="18" charset="0"/>
              </a:rPr>
              <a:t>(0)=0</a:t>
            </a:r>
            <a:r>
              <a:rPr lang="zh-CN" altLang="en-US" sz="2000" kern="0" dirty="0">
                <a:latin typeface="Times New Roman" pitchFamily="18" charset="0"/>
                <a:ea typeface="微软雅黑"/>
                <a:cs typeface="Times New Roman" pitchFamily="18" charset="0"/>
              </a:rPr>
              <a:t>，即零初值性； </a:t>
            </a:r>
          </a:p>
          <a:p>
            <a:pPr>
              <a:lnSpc>
                <a:spcPct val="150000"/>
              </a:lnSpc>
            </a:pPr>
            <a:r>
              <a:rPr lang="zh-CN" altLang="en-US" sz="2000" kern="0" dirty="0">
                <a:latin typeface="Times New Roman" pitchFamily="18" charset="0"/>
                <a:ea typeface="微软雅黑"/>
                <a:cs typeface="Times New Roman" pitchFamily="18" charset="0"/>
              </a:rPr>
              <a:t>       ②增量                              与                  具有相同的分布函数，即增量平稳性或齐次性；</a:t>
            </a:r>
          </a:p>
          <a:p>
            <a:pPr>
              <a:lnSpc>
                <a:spcPct val="150000"/>
              </a:lnSpc>
            </a:pPr>
            <a:r>
              <a:rPr lang="zh-CN" altLang="en-US" sz="2000" kern="0" dirty="0">
                <a:latin typeface="Times New Roman" pitchFamily="18" charset="0"/>
                <a:ea typeface="微软雅黑"/>
                <a:cs typeface="Times New Roman" pitchFamily="18" charset="0"/>
              </a:rPr>
              <a:t>       ③增量                ，                                        相互独立，增量独立性； </a:t>
            </a:r>
          </a:p>
          <a:p>
            <a:pPr>
              <a:lnSpc>
                <a:spcPct val="150000"/>
              </a:lnSpc>
            </a:pPr>
            <a:r>
              <a:rPr lang="zh-CN" altLang="en-US" sz="2000" kern="0" dirty="0">
                <a:latin typeface="Times New Roman" pitchFamily="18" charset="0"/>
                <a:ea typeface="微软雅黑"/>
                <a:cs typeface="Times New Roman" pitchFamily="18" charset="0"/>
              </a:rPr>
              <a:t>       ④对于足够小的时间，有 </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泊松过程</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45470922"/>
              </p:ext>
            </p:extLst>
          </p:nvPr>
        </p:nvGraphicFramePr>
        <p:xfrm>
          <a:off x="2843808" y="1389385"/>
          <a:ext cx="576487" cy="318269"/>
        </p:xfrm>
        <a:graphic>
          <a:graphicData uri="http://schemas.openxmlformats.org/presentationml/2006/ole">
            <mc:AlternateContent xmlns:mc="http://schemas.openxmlformats.org/markup-compatibility/2006">
              <mc:Choice xmlns:v="urn:schemas-microsoft-com:vml" Requires="v">
                <p:oleObj r:id="rId3" imgW="279279" imgH="152334" progId="Equation.3">
                  <p:embed/>
                </p:oleObj>
              </mc:Choice>
              <mc:Fallback>
                <p:oleObj r:id="rId3" imgW="279279" imgH="152334"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1389385"/>
                        <a:ext cx="576487" cy="318269"/>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796446031"/>
              </p:ext>
            </p:extLst>
          </p:nvPr>
        </p:nvGraphicFramePr>
        <p:xfrm>
          <a:off x="6423863" y="4227934"/>
          <a:ext cx="2515258" cy="341835"/>
        </p:xfrm>
        <a:graphic>
          <a:graphicData uri="http://schemas.openxmlformats.org/presentationml/2006/ole">
            <mc:AlternateContent xmlns:mc="http://schemas.openxmlformats.org/markup-compatibility/2006">
              <mc:Choice xmlns:v="urn:schemas-microsoft-com:vml" Requires="v">
                <p:oleObj r:id="rId5" imgW="1397000" imgH="190500" progId="Equation.3">
                  <p:embed/>
                </p:oleObj>
              </mc:Choice>
              <mc:Fallback>
                <p:oleObj r:id="rId5" imgW="13970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23863" y="4227934"/>
                        <a:ext cx="2515258" cy="341835"/>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522985878"/>
              </p:ext>
            </p:extLst>
          </p:nvPr>
        </p:nvGraphicFramePr>
        <p:xfrm>
          <a:off x="952845" y="4227934"/>
          <a:ext cx="2827067" cy="342990"/>
        </p:xfrm>
        <a:graphic>
          <a:graphicData uri="http://schemas.openxmlformats.org/presentationml/2006/ole">
            <mc:AlternateContent xmlns:mc="http://schemas.openxmlformats.org/markup-compatibility/2006">
              <mc:Choice xmlns:v="urn:schemas-microsoft-com:vml" Requires="v">
                <p:oleObj r:id="rId7" imgW="1574800" imgH="190500" progId="Equation.3">
                  <p:embed/>
                </p:oleObj>
              </mc:Choice>
              <mc:Fallback>
                <p:oleObj r:id="rId7" imgW="15748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2845" y="4227934"/>
                        <a:ext cx="2827067" cy="342990"/>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848775138"/>
              </p:ext>
            </p:extLst>
          </p:nvPr>
        </p:nvGraphicFramePr>
        <p:xfrm>
          <a:off x="4086699" y="4227934"/>
          <a:ext cx="2018368" cy="345161"/>
        </p:xfrm>
        <a:graphic>
          <a:graphicData uri="http://schemas.openxmlformats.org/presentationml/2006/ole">
            <mc:AlternateContent xmlns:mc="http://schemas.openxmlformats.org/markup-compatibility/2006">
              <mc:Choice xmlns:v="urn:schemas-microsoft-com:vml" Requires="v">
                <p:oleObj r:id="rId9" imgW="1117600" imgH="190500" progId="Equation.3">
                  <p:embed/>
                </p:oleObj>
              </mc:Choice>
              <mc:Fallback>
                <p:oleObj r:id="rId9" imgW="1117600" imgH="190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6699" y="4227934"/>
                        <a:ext cx="2018368" cy="345161"/>
                      </a:xfrm>
                      <a:prstGeom prst="rect">
                        <a:avLst/>
                      </a:prstGeom>
                      <a:noFill/>
                      <a:ln>
                        <a:noFill/>
                      </a:ln>
                    </p:spPr>
                  </p:pic>
                </p:oleObj>
              </mc:Fallback>
            </mc:AlternateContent>
          </a:graphicData>
        </a:graphic>
      </p:graphicFrame>
      <p:sp>
        <p:nvSpPr>
          <p:cNvPr id="10" name="Rectangle 13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773698880"/>
              </p:ext>
            </p:extLst>
          </p:nvPr>
        </p:nvGraphicFramePr>
        <p:xfrm>
          <a:off x="1924042" y="2323781"/>
          <a:ext cx="1855870" cy="319978"/>
        </p:xfrm>
        <a:graphic>
          <a:graphicData uri="http://schemas.openxmlformats.org/presentationml/2006/ole">
            <mc:AlternateContent xmlns:mc="http://schemas.openxmlformats.org/markup-compatibility/2006">
              <mc:Choice xmlns:v="urn:schemas-microsoft-com:vml" Requires="v">
                <p:oleObj name="Equation" r:id="rId11" imgW="1104900" imgH="190500" progId="Equation.DSMT4">
                  <p:embed/>
                </p:oleObj>
              </mc:Choice>
              <mc:Fallback>
                <p:oleObj name="Equation" r:id="rId11" imgW="1104900" imgH="190500" progId="Equation.DSMT4">
                  <p:embed/>
                  <p:pic>
                    <p:nvPicPr>
                      <p:cNvPr id="0" name="Object 1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24042" y="2323781"/>
                        <a:ext cx="1855870" cy="319978"/>
                      </a:xfrm>
                      <a:prstGeom prst="rect">
                        <a:avLst/>
                      </a:prstGeom>
                      <a:noFill/>
                    </p:spPr>
                  </p:pic>
                </p:oleObj>
              </mc:Fallback>
            </mc:AlternateContent>
          </a:graphicData>
        </a:graphic>
      </p:graphicFrame>
      <p:sp>
        <p:nvSpPr>
          <p:cNvPr id="12" name="Rectangle 13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915404691"/>
              </p:ext>
            </p:extLst>
          </p:nvPr>
        </p:nvGraphicFramePr>
        <p:xfrm>
          <a:off x="4146809" y="2328176"/>
          <a:ext cx="1036161" cy="315582"/>
        </p:xfrm>
        <a:graphic>
          <a:graphicData uri="http://schemas.openxmlformats.org/presentationml/2006/ole">
            <mc:AlternateContent xmlns:mc="http://schemas.openxmlformats.org/markup-compatibility/2006">
              <mc:Choice xmlns:v="urn:schemas-microsoft-com:vml" Requires="v">
                <p:oleObj name="Equation" r:id="rId13" imgW="622030" imgH="190417" progId="Equation.DSMT4">
                  <p:embed/>
                </p:oleObj>
              </mc:Choice>
              <mc:Fallback>
                <p:oleObj name="Equation" r:id="rId13" imgW="622030" imgH="190417" progId="Equation.DSMT4">
                  <p:embed/>
                  <p:pic>
                    <p:nvPicPr>
                      <p:cNvPr id="0" name="Object 1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46809" y="2328176"/>
                        <a:ext cx="1036161" cy="315582"/>
                      </a:xfrm>
                      <a:prstGeom prst="rect">
                        <a:avLst/>
                      </a:prstGeom>
                      <a:noFill/>
                    </p:spPr>
                  </p:pic>
                </p:oleObj>
              </mc:Fallback>
            </mc:AlternateContent>
          </a:graphicData>
        </a:graphic>
      </p:graphicFrame>
      <p:sp>
        <p:nvSpPr>
          <p:cNvPr id="14" name="Rectangle 13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850827126"/>
              </p:ext>
            </p:extLst>
          </p:nvPr>
        </p:nvGraphicFramePr>
        <p:xfrm>
          <a:off x="1924041" y="3219822"/>
          <a:ext cx="1036915" cy="288032"/>
        </p:xfrm>
        <a:graphic>
          <a:graphicData uri="http://schemas.openxmlformats.org/presentationml/2006/ole">
            <mc:AlternateContent xmlns:mc="http://schemas.openxmlformats.org/markup-compatibility/2006">
              <mc:Choice xmlns:v="urn:schemas-microsoft-com:vml" Requires="v">
                <p:oleObj name="Equation" r:id="rId15" imgW="685800" imgH="190500" progId="Equation.DSMT4">
                  <p:embed/>
                </p:oleObj>
              </mc:Choice>
              <mc:Fallback>
                <p:oleObj name="Equation" r:id="rId15" imgW="685800" imgH="190500" progId="Equation.DSMT4">
                  <p:embed/>
                  <p:pic>
                    <p:nvPicPr>
                      <p:cNvPr id="0" name="Object 1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24041" y="3219822"/>
                        <a:ext cx="1036915" cy="288032"/>
                      </a:xfrm>
                      <a:prstGeom prst="rect">
                        <a:avLst/>
                      </a:prstGeom>
                      <a:noFill/>
                    </p:spPr>
                  </p:pic>
                </p:oleObj>
              </mc:Fallback>
            </mc:AlternateContent>
          </a:graphicData>
        </a:graphic>
      </p:graphicFrame>
      <p:sp>
        <p:nvSpPr>
          <p:cNvPr id="16" name="Rectangle 14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736380151"/>
              </p:ext>
            </p:extLst>
          </p:nvPr>
        </p:nvGraphicFramePr>
        <p:xfrm>
          <a:off x="3131839" y="3219822"/>
          <a:ext cx="2477075" cy="288032"/>
        </p:xfrm>
        <a:graphic>
          <a:graphicData uri="http://schemas.openxmlformats.org/presentationml/2006/ole">
            <mc:AlternateContent xmlns:mc="http://schemas.openxmlformats.org/markup-compatibility/2006">
              <mc:Choice xmlns:v="urn:schemas-microsoft-com:vml" Requires="v">
                <p:oleObj name="Equation" r:id="rId17" imgW="1638300" imgH="190500" progId="Equation.DSMT4">
                  <p:embed/>
                </p:oleObj>
              </mc:Choice>
              <mc:Fallback>
                <p:oleObj name="Equation" r:id="rId17" imgW="1638300" imgH="190500" progId="Equation.DSMT4">
                  <p:embed/>
                  <p:pic>
                    <p:nvPicPr>
                      <p:cNvPr id="0" name="Object 14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31839" y="3219822"/>
                        <a:ext cx="2477075" cy="288032"/>
                      </a:xfrm>
                      <a:prstGeom prst="rect">
                        <a:avLst/>
                      </a:prstGeom>
                      <a:noFill/>
                    </p:spPr>
                  </p:pic>
                </p:oleObj>
              </mc:Fallback>
            </mc:AlternateContent>
          </a:graphicData>
        </a:graphic>
      </p:graphicFrame>
    </p:spTree>
    <p:extLst>
      <p:ext uri="{BB962C8B-B14F-4D97-AF65-F5344CB8AC3E}">
        <p14:creationId xmlns:p14="http://schemas.microsoft.com/office/powerpoint/2010/main" val="180452511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4093428"/>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可以证明 </a:t>
            </a:r>
          </a:p>
          <a:p>
            <a:pPr>
              <a:lnSpc>
                <a:spcPct val="130000"/>
              </a:lnSpc>
            </a:pPr>
            <a:r>
              <a:rPr lang="zh-CN" altLang="en-US" sz="2000" kern="0" dirty="0">
                <a:solidFill>
                  <a:srgbClr val="205867"/>
                </a:solidFill>
                <a:latin typeface="微软雅黑"/>
                <a:ea typeface="微软雅黑"/>
              </a:rPr>
              <a:t>      满足上述四个条件的计数过程</a:t>
            </a:r>
            <a:r>
              <a:rPr lang="en-US" altLang="zh-CN" sz="2000" kern="0" dirty="0">
                <a:solidFill>
                  <a:srgbClr val="205867"/>
                </a:solidFill>
                <a:latin typeface="微软雅黑"/>
                <a:ea typeface="微软雅黑"/>
              </a:rPr>
              <a:t>X(t)</a:t>
            </a:r>
            <a:r>
              <a:rPr lang="zh-CN" altLang="en-US" sz="2000" kern="0" dirty="0">
                <a:solidFill>
                  <a:srgbClr val="205867"/>
                </a:solidFill>
                <a:latin typeface="微软雅黑"/>
                <a:ea typeface="微软雅黑"/>
              </a:rPr>
              <a:t>，即被称为强度为</a:t>
            </a:r>
            <a:r>
              <a:rPr lang="en-US" altLang="zh-CN" sz="2000" kern="0" dirty="0">
                <a:solidFill>
                  <a:srgbClr val="205867"/>
                </a:solidFill>
                <a:latin typeface="微软雅黑"/>
                <a:ea typeface="微软雅黑"/>
              </a:rPr>
              <a:t>λ</a:t>
            </a:r>
            <a:r>
              <a:rPr lang="zh-CN" altLang="en-US" sz="2000" kern="0" dirty="0">
                <a:solidFill>
                  <a:srgbClr val="205867"/>
                </a:solidFill>
                <a:latin typeface="微软雅黑"/>
                <a:ea typeface="微软雅黑"/>
              </a:rPr>
              <a:t>的泊松过程，</a:t>
            </a:r>
            <a:r>
              <a:rPr lang="en-US" altLang="zh-CN" sz="2000" kern="0" dirty="0">
                <a:solidFill>
                  <a:srgbClr val="205867"/>
                </a:solidFill>
                <a:latin typeface="微软雅黑"/>
                <a:ea typeface="微软雅黑"/>
              </a:rPr>
              <a:t>X(t)=k</a:t>
            </a:r>
            <a:r>
              <a:rPr lang="zh-CN" altLang="en-US" sz="2000" kern="0" dirty="0">
                <a:solidFill>
                  <a:srgbClr val="205867"/>
                </a:solidFill>
                <a:latin typeface="微软雅黑"/>
                <a:ea typeface="微软雅黑"/>
              </a:rPr>
              <a:t>的概率可以表示为</a:t>
            </a:r>
            <a:endParaRPr lang="en-US" altLang="zh-CN" sz="2000" kern="0" dirty="0">
              <a:solidFill>
                <a:srgbClr val="205867"/>
              </a:solidFill>
              <a:latin typeface="微软雅黑"/>
              <a:ea typeface="微软雅黑"/>
            </a:endParaRPr>
          </a:p>
          <a:p>
            <a:endParaRPr lang="en-US" altLang="zh-CN" sz="2000" kern="0" dirty="0">
              <a:solidFill>
                <a:srgbClr val="205867"/>
              </a:solidFill>
              <a:latin typeface="微软雅黑"/>
              <a:ea typeface="微软雅黑"/>
            </a:endParaRPr>
          </a:p>
          <a:p>
            <a:endParaRPr lang="en-US" altLang="zh-CN" sz="2000" kern="0" dirty="0">
              <a:solidFill>
                <a:srgbClr val="205867"/>
              </a:solidFill>
              <a:latin typeface="微软雅黑"/>
              <a:ea typeface="微软雅黑"/>
            </a:endParaRPr>
          </a:p>
          <a:p>
            <a:pPr>
              <a:lnSpc>
                <a:spcPct val="130000"/>
              </a:lnSpc>
            </a:pPr>
            <a:r>
              <a:rPr lang="zh-CN" altLang="en-US" sz="2000" kern="0" dirty="0">
                <a:solidFill>
                  <a:srgbClr val="205867"/>
                </a:solidFill>
                <a:latin typeface="微软雅黑"/>
                <a:ea typeface="微软雅黑"/>
              </a:rPr>
              <a:t>      课后学习一下例题</a:t>
            </a:r>
            <a:r>
              <a:rPr lang="en-US" altLang="zh-CN" sz="2000" kern="0" dirty="0">
                <a:solidFill>
                  <a:srgbClr val="205867"/>
                </a:solidFill>
                <a:latin typeface="微软雅黑"/>
                <a:ea typeface="微软雅黑"/>
              </a:rPr>
              <a:t>5-1</a:t>
            </a:r>
            <a:r>
              <a:rPr lang="zh-CN" altLang="en-US" sz="2000" kern="0" dirty="0">
                <a:solidFill>
                  <a:srgbClr val="205867"/>
                </a:solidFill>
                <a:latin typeface="微软雅黑"/>
                <a:ea typeface="微软雅黑"/>
              </a:rPr>
              <a:t>和</a:t>
            </a:r>
            <a:r>
              <a:rPr lang="en-US" altLang="zh-CN" sz="2000" kern="0" dirty="0">
                <a:solidFill>
                  <a:srgbClr val="205867"/>
                </a:solidFill>
                <a:latin typeface="微软雅黑"/>
                <a:ea typeface="微软雅黑"/>
              </a:rPr>
              <a:t>5-2 </a:t>
            </a:r>
          </a:p>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泊松过程的数字特征与特征函数</a:t>
            </a:r>
          </a:p>
          <a:p>
            <a:pPr>
              <a:lnSpc>
                <a:spcPct val="150000"/>
              </a:lnSpc>
            </a:pPr>
            <a:r>
              <a:rPr lang="zh-CN" altLang="en-US" sz="2000" kern="0" dirty="0">
                <a:latin typeface="微软雅黑"/>
                <a:ea typeface="微软雅黑"/>
              </a:rPr>
              <a:t>      ①均值函数                                    ③均方值函数</a:t>
            </a:r>
          </a:p>
          <a:p>
            <a:pPr>
              <a:lnSpc>
                <a:spcPct val="150000"/>
              </a:lnSpc>
            </a:pPr>
            <a:r>
              <a:rPr lang="zh-CN" altLang="en-US" sz="2000" kern="0" dirty="0">
                <a:latin typeface="微软雅黑"/>
                <a:ea typeface="微软雅黑"/>
              </a:rPr>
              <a:t>      ②方差函数 </a:t>
            </a:r>
          </a:p>
          <a:p>
            <a:pPr>
              <a:lnSpc>
                <a:spcPct val="150000"/>
              </a:lnSpc>
            </a:pPr>
            <a:r>
              <a:rPr lang="zh-CN" altLang="en-US" sz="2000" kern="0" dirty="0">
                <a:latin typeface="微软雅黑"/>
                <a:ea typeface="微软雅黑"/>
              </a:rPr>
              <a:t>      ④自相关函数</a:t>
            </a:r>
            <a:endParaRPr lang="zh-CN" altLang="en-US" sz="2000" kern="0" dirty="0">
              <a:solidFill>
                <a:srgbClr val="C00000"/>
              </a:solidFill>
              <a:latin typeface="微软雅黑"/>
              <a:ea typeface="微软雅黑"/>
            </a:endParaRP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泊松过程</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24889899"/>
              </p:ext>
            </p:extLst>
          </p:nvPr>
        </p:nvGraphicFramePr>
        <p:xfrm>
          <a:off x="1187624" y="2062115"/>
          <a:ext cx="3117501" cy="596522"/>
        </p:xfrm>
        <a:graphic>
          <a:graphicData uri="http://schemas.openxmlformats.org/presentationml/2006/ole">
            <mc:AlternateContent xmlns:mc="http://schemas.openxmlformats.org/markup-compatibility/2006">
              <mc:Choice xmlns:v="urn:schemas-microsoft-com:vml" Requires="v">
                <p:oleObj r:id="rId3" imgW="1993900" imgH="381000" progId="Equation.3">
                  <p:embed/>
                </p:oleObj>
              </mc:Choice>
              <mc:Fallback>
                <p:oleObj r:id="rId3" imgW="19939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062115"/>
                        <a:ext cx="3117501" cy="596522"/>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59123774"/>
              </p:ext>
            </p:extLst>
          </p:nvPr>
        </p:nvGraphicFramePr>
        <p:xfrm>
          <a:off x="5436096" y="2211710"/>
          <a:ext cx="2515258" cy="341835"/>
        </p:xfrm>
        <a:graphic>
          <a:graphicData uri="http://schemas.openxmlformats.org/presentationml/2006/ole">
            <mc:AlternateContent xmlns:mc="http://schemas.openxmlformats.org/markup-compatibility/2006">
              <mc:Choice xmlns:v="urn:schemas-microsoft-com:vml" Requires="v">
                <p:oleObj r:id="rId5" imgW="1397000" imgH="190500" progId="Equation.3">
                  <p:embed/>
                </p:oleObj>
              </mc:Choice>
              <mc:Fallback>
                <p:oleObj r:id="rId5" imgW="13970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2211710"/>
                        <a:ext cx="2515258" cy="341835"/>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072106978"/>
              </p:ext>
            </p:extLst>
          </p:nvPr>
        </p:nvGraphicFramePr>
        <p:xfrm>
          <a:off x="5424198" y="1779662"/>
          <a:ext cx="2827067" cy="342990"/>
        </p:xfrm>
        <a:graphic>
          <a:graphicData uri="http://schemas.openxmlformats.org/presentationml/2006/ole">
            <mc:AlternateContent xmlns:mc="http://schemas.openxmlformats.org/markup-compatibility/2006">
              <mc:Choice xmlns:v="urn:schemas-microsoft-com:vml" Requires="v">
                <p:oleObj r:id="rId7" imgW="1574800" imgH="190500" progId="Equation.3">
                  <p:embed/>
                </p:oleObj>
              </mc:Choice>
              <mc:Fallback>
                <p:oleObj r:id="rId7" imgW="15748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24198" y="1779662"/>
                        <a:ext cx="2827067" cy="342990"/>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66485480"/>
              </p:ext>
            </p:extLst>
          </p:nvPr>
        </p:nvGraphicFramePr>
        <p:xfrm>
          <a:off x="5436096" y="2658637"/>
          <a:ext cx="2018368" cy="345161"/>
        </p:xfrm>
        <a:graphic>
          <a:graphicData uri="http://schemas.openxmlformats.org/presentationml/2006/ole">
            <mc:AlternateContent xmlns:mc="http://schemas.openxmlformats.org/markup-compatibility/2006">
              <mc:Choice xmlns:v="urn:schemas-microsoft-com:vml" Requires="v">
                <p:oleObj r:id="rId9" imgW="1117600" imgH="190500" progId="Equation.3">
                  <p:embed/>
                </p:oleObj>
              </mc:Choice>
              <mc:Fallback>
                <p:oleObj r:id="rId9" imgW="1117600" imgH="190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6096" y="2658637"/>
                        <a:ext cx="2018368" cy="345161"/>
                      </a:xfrm>
                      <a:prstGeom prst="rect">
                        <a:avLst/>
                      </a:prstGeom>
                      <a:noFill/>
                      <a:ln>
                        <a:noFill/>
                      </a:ln>
                    </p:spPr>
                  </p:pic>
                </p:oleObj>
              </mc:Fallback>
            </mc:AlternateContent>
          </a:graphicData>
        </a:graphic>
      </p:graphicFrame>
      <p:sp>
        <p:nvSpPr>
          <p:cNvPr id="9" name="矩形 8"/>
          <p:cNvSpPr/>
          <p:nvPr/>
        </p:nvSpPr>
        <p:spPr bwMode="auto">
          <a:xfrm>
            <a:off x="5148064" y="1635646"/>
            <a:ext cx="3528392" cy="1427035"/>
          </a:xfrm>
          <a:prstGeom prst="rect">
            <a:avLst/>
          </a:prstGeom>
          <a:noFill/>
          <a:ln w="127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726886710"/>
              </p:ext>
            </p:extLst>
          </p:nvPr>
        </p:nvGraphicFramePr>
        <p:xfrm>
          <a:off x="2452156" y="3507854"/>
          <a:ext cx="1872208" cy="349985"/>
        </p:xfrm>
        <a:graphic>
          <a:graphicData uri="http://schemas.openxmlformats.org/presentationml/2006/ole">
            <mc:AlternateContent xmlns:mc="http://schemas.openxmlformats.org/markup-compatibility/2006">
              <mc:Choice xmlns:v="urn:schemas-microsoft-com:vml" Requires="v">
                <p:oleObj r:id="rId11" imgW="1016000" imgH="190500" progId="Equation.3">
                  <p:embed/>
                </p:oleObj>
              </mc:Choice>
              <mc:Fallback>
                <p:oleObj r:id="rId11" imgW="1016000" imgH="1905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52156" y="3507854"/>
                        <a:ext cx="1872208" cy="349985"/>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535319595"/>
              </p:ext>
            </p:extLst>
          </p:nvPr>
        </p:nvGraphicFramePr>
        <p:xfrm>
          <a:off x="2452156" y="3939902"/>
          <a:ext cx="2443336" cy="314061"/>
        </p:xfrm>
        <a:graphic>
          <a:graphicData uri="http://schemas.openxmlformats.org/presentationml/2006/ole">
            <mc:AlternateContent xmlns:mc="http://schemas.openxmlformats.org/markup-compatibility/2006">
              <mc:Choice xmlns:v="urn:schemas-microsoft-com:vml" Requires="v">
                <p:oleObj r:id="rId13" imgW="1497950" imgH="215806" progId="Equation.3">
                  <p:embed/>
                </p:oleObj>
              </mc:Choice>
              <mc:Fallback>
                <p:oleObj r:id="rId13" imgW="1497950" imgH="215806"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52156" y="3939902"/>
                        <a:ext cx="2443336" cy="314061"/>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38382088"/>
              </p:ext>
            </p:extLst>
          </p:nvPr>
        </p:nvGraphicFramePr>
        <p:xfrm>
          <a:off x="5148064" y="3867894"/>
          <a:ext cx="3672408" cy="384110"/>
        </p:xfrm>
        <a:graphic>
          <a:graphicData uri="http://schemas.openxmlformats.org/presentationml/2006/ole">
            <mc:AlternateContent xmlns:mc="http://schemas.openxmlformats.org/markup-compatibility/2006">
              <mc:Choice xmlns:v="urn:schemas-microsoft-com:vml" Requires="v">
                <p:oleObj r:id="rId15" imgW="1841500" imgH="215900" progId="Equation.3">
                  <p:embed/>
                </p:oleObj>
              </mc:Choice>
              <mc:Fallback>
                <p:oleObj r:id="rId15" imgW="1841500" imgH="2159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48064" y="3867894"/>
                        <a:ext cx="3672408" cy="384110"/>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963871127"/>
              </p:ext>
            </p:extLst>
          </p:nvPr>
        </p:nvGraphicFramePr>
        <p:xfrm>
          <a:off x="2771800" y="4371950"/>
          <a:ext cx="4058321" cy="370144"/>
        </p:xfrm>
        <a:graphic>
          <a:graphicData uri="http://schemas.openxmlformats.org/presentationml/2006/ole">
            <mc:AlternateContent xmlns:mc="http://schemas.openxmlformats.org/markup-compatibility/2006">
              <mc:Choice xmlns:v="urn:schemas-microsoft-com:vml" Requires="v">
                <p:oleObj r:id="rId17" imgW="2400300" imgH="215900" progId="Equation.3">
                  <p:embed/>
                </p:oleObj>
              </mc:Choice>
              <mc:Fallback>
                <p:oleObj r:id="rId17" imgW="2400300" imgH="2159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771800" y="4371950"/>
                        <a:ext cx="4058321" cy="37014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232579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58" y="769453"/>
            <a:ext cx="8136906" cy="3847207"/>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泊松过程的到达时间 </a:t>
            </a:r>
            <a:r>
              <a:rPr lang="en-US" altLang="zh-CN" sz="2000" kern="0" dirty="0">
                <a:solidFill>
                  <a:srgbClr val="C00000"/>
                </a:solidFill>
                <a:latin typeface="微软雅黑"/>
                <a:ea typeface="微软雅黑"/>
              </a:rPr>
              <a:t>(</a:t>
            </a:r>
            <a:r>
              <a:rPr lang="zh-CN" altLang="en-US" sz="2000" kern="0" dirty="0">
                <a:solidFill>
                  <a:srgbClr val="C00000"/>
                </a:solidFill>
                <a:latin typeface="微软雅黑"/>
                <a:ea typeface="微软雅黑"/>
              </a:rPr>
              <a:t>等待时间</a:t>
            </a:r>
            <a:r>
              <a:rPr lang="en-US" altLang="zh-CN" sz="2000" kern="0" dirty="0">
                <a:solidFill>
                  <a:srgbClr val="C00000"/>
                </a:solidFill>
                <a:latin typeface="微软雅黑"/>
                <a:ea typeface="微软雅黑"/>
              </a:rPr>
              <a:t>t=</a:t>
            </a:r>
            <a:r>
              <a:rPr lang="en-US" altLang="zh-CN" sz="2000" kern="0" dirty="0" err="1">
                <a:solidFill>
                  <a:srgbClr val="C00000"/>
                </a:solidFill>
                <a:latin typeface="微软雅黑"/>
                <a:ea typeface="微软雅黑"/>
              </a:rPr>
              <a:t>τn</a:t>
            </a:r>
            <a:r>
              <a:rPr lang="en-US" altLang="zh-CN" sz="2000" kern="0" dirty="0">
                <a:solidFill>
                  <a:srgbClr val="C00000"/>
                </a:solidFill>
                <a:latin typeface="微软雅黑"/>
                <a:ea typeface="微软雅黑"/>
              </a:rPr>
              <a:t>)</a:t>
            </a:r>
            <a:r>
              <a:rPr lang="zh-CN" altLang="en-US" sz="2000" kern="0" dirty="0">
                <a:solidFill>
                  <a:srgbClr val="C00000"/>
                </a:solidFill>
                <a:latin typeface="微软雅黑"/>
                <a:ea typeface="微软雅黑"/>
              </a:rPr>
              <a:t>的分布 </a:t>
            </a:r>
          </a:p>
          <a:p>
            <a:pPr>
              <a:lnSpc>
                <a:spcPct val="140000"/>
              </a:lnSpc>
            </a:pPr>
            <a:r>
              <a:rPr lang="zh-CN" altLang="en-US" sz="2000" kern="0" dirty="0">
                <a:solidFill>
                  <a:srgbClr val="205867"/>
                </a:solidFill>
                <a:latin typeface="微软雅黑"/>
                <a:ea typeface="微软雅黑"/>
              </a:rPr>
              <a:t>      分布函数                                     概率密度函数 </a:t>
            </a:r>
          </a:p>
          <a:p>
            <a:pPr>
              <a:lnSpc>
                <a:spcPct val="140000"/>
              </a:lnSpc>
            </a:pPr>
            <a:r>
              <a:rPr lang="zh-CN" altLang="en-US" sz="2000" kern="0" dirty="0">
                <a:solidFill>
                  <a:srgbClr val="205867"/>
                </a:solidFill>
                <a:latin typeface="微软雅黑"/>
                <a:ea typeface="微软雅黑"/>
              </a:rPr>
              <a:t> </a:t>
            </a:r>
          </a:p>
          <a:p>
            <a:pPr>
              <a:lnSpc>
                <a:spcPct val="130000"/>
              </a:lnSpc>
            </a:pPr>
            <a:endParaRPr lang="en-US" altLang="zh-CN" sz="2000" kern="0" dirty="0">
              <a:solidFill>
                <a:srgbClr val="205867"/>
              </a:solidFill>
              <a:latin typeface="微软雅黑"/>
              <a:ea typeface="微软雅黑"/>
            </a:endParaRPr>
          </a:p>
          <a:p>
            <a:pPr>
              <a:lnSpc>
                <a:spcPct val="130000"/>
              </a:lnSpc>
            </a:pPr>
            <a:r>
              <a:rPr lang="zh-CN" altLang="en-US" sz="2000" kern="0" dirty="0">
                <a:solidFill>
                  <a:srgbClr val="205867"/>
                </a:solidFill>
                <a:latin typeface="微软雅黑"/>
                <a:ea typeface="微软雅黑"/>
              </a:rPr>
              <a:t>      期望与方差</a:t>
            </a:r>
          </a:p>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到达时间间隔的分布，</a:t>
            </a:r>
            <a:r>
              <a:rPr lang="en-US" altLang="zh-CN" sz="2000" kern="0" dirty="0">
                <a:solidFill>
                  <a:srgbClr val="C00000"/>
                </a:solidFill>
                <a:latin typeface="微软雅黑"/>
                <a:ea typeface="微软雅黑"/>
              </a:rPr>
              <a:t>t</a:t>
            </a:r>
            <a:r>
              <a:rPr lang="zh-CN" altLang="en-US" sz="2000" kern="0" dirty="0">
                <a:solidFill>
                  <a:srgbClr val="C00000"/>
                </a:solidFill>
                <a:latin typeface="微软雅黑"/>
                <a:ea typeface="微软雅黑"/>
              </a:rPr>
              <a:t>表示间隔 </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C00000"/>
                </a:solidFill>
                <a:latin typeface="微软雅黑"/>
                <a:ea typeface="微软雅黑"/>
              </a:rPr>
              <a:t>      定理：</a:t>
            </a:r>
            <a:r>
              <a:rPr lang="zh-CN" altLang="en-US" sz="2000" kern="0" dirty="0">
                <a:latin typeface="微软雅黑"/>
                <a:ea typeface="微软雅黑"/>
              </a:rPr>
              <a:t>计数过程为泊松过程的充要条件，是其事件到达时间间隔相互独立，且服从相同的指数分布。即</a:t>
            </a:r>
            <a:endParaRPr lang="en-US" altLang="zh-CN" sz="2000" kern="0" dirty="0">
              <a:latin typeface="微软雅黑"/>
              <a:ea typeface="微软雅黑"/>
            </a:endParaRPr>
          </a:p>
          <a:p>
            <a:pPr>
              <a:lnSpc>
                <a:spcPct val="140000"/>
              </a:lnSpc>
            </a:pPr>
            <a:r>
              <a:rPr lang="zh-CN" altLang="en-US" sz="2000" kern="0" dirty="0">
                <a:latin typeface="微软雅黑"/>
                <a:ea typeface="微软雅黑"/>
              </a:rPr>
              <a:t>      概率密度函数</a:t>
            </a:r>
          </a:p>
        </p:txBody>
      </p:sp>
      <p:sp>
        <p:nvSpPr>
          <p:cNvPr id="3" name="TextBox 2"/>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泊松过程</a:t>
            </a:r>
          </a:p>
        </p:txBody>
      </p:sp>
      <p:sp>
        <p:nvSpPr>
          <p:cNvPr id="4"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501352497"/>
              </p:ext>
            </p:extLst>
          </p:nvPr>
        </p:nvGraphicFramePr>
        <p:xfrm>
          <a:off x="2483768" y="1203598"/>
          <a:ext cx="2128867" cy="1026418"/>
        </p:xfrm>
        <a:graphic>
          <a:graphicData uri="http://schemas.openxmlformats.org/presentationml/2006/ole">
            <mc:AlternateContent xmlns:mc="http://schemas.openxmlformats.org/markup-compatibility/2006">
              <mc:Choice xmlns:v="urn:schemas-microsoft-com:vml" Requires="v">
                <p:oleObj r:id="rId3" imgW="1600200" imgH="774700" progId="Equation.3">
                  <p:embed/>
                </p:oleObj>
              </mc:Choice>
              <mc:Fallback>
                <p:oleObj r:id="rId3" imgW="1600200" imgH="774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1203598"/>
                        <a:ext cx="2128867" cy="1026418"/>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818580708"/>
              </p:ext>
            </p:extLst>
          </p:nvPr>
        </p:nvGraphicFramePr>
        <p:xfrm>
          <a:off x="6444208" y="1275606"/>
          <a:ext cx="1944216" cy="1037687"/>
        </p:xfrm>
        <a:graphic>
          <a:graphicData uri="http://schemas.openxmlformats.org/presentationml/2006/ole">
            <mc:AlternateContent xmlns:mc="http://schemas.openxmlformats.org/markup-compatibility/2006">
              <mc:Choice xmlns:v="urn:schemas-microsoft-com:vml" Requires="v">
                <p:oleObj r:id="rId5" imgW="1409700" imgH="749300" progId="Equation.3">
                  <p:embed/>
                </p:oleObj>
              </mc:Choice>
              <mc:Fallback>
                <p:oleObj r:id="rId5" imgW="1409700" imgH="749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4208" y="1275606"/>
                        <a:ext cx="1944216" cy="1037687"/>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874326819"/>
              </p:ext>
            </p:extLst>
          </p:nvPr>
        </p:nvGraphicFramePr>
        <p:xfrm>
          <a:off x="2560054" y="2357818"/>
          <a:ext cx="915913" cy="573972"/>
        </p:xfrm>
        <a:graphic>
          <a:graphicData uri="http://schemas.openxmlformats.org/presentationml/2006/ole">
            <mc:AlternateContent xmlns:mc="http://schemas.openxmlformats.org/markup-compatibility/2006">
              <mc:Choice xmlns:v="urn:schemas-microsoft-com:vml" Requires="v">
                <p:oleObj r:id="rId7" imgW="558558" imgH="355446" progId="Equation.3">
                  <p:embed/>
                </p:oleObj>
              </mc:Choice>
              <mc:Fallback>
                <p:oleObj r:id="rId7" imgW="558558" imgH="355446"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0054" y="2357818"/>
                        <a:ext cx="915913" cy="573972"/>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163330442"/>
              </p:ext>
            </p:extLst>
          </p:nvPr>
        </p:nvGraphicFramePr>
        <p:xfrm>
          <a:off x="3848174" y="2337834"/>
          <a:ext cx="1412170" cy="593956"/>
        </p:xfrm>
        <a:graphic>
          <a:graphicData uri="http://schemas.openxmlformats.org/presentationml/2006/ole">
            <mc:AlternateContent xmlns:mc="http://schemas.openxmlformats.org/markup-compatibility/2006">
              <mc:Choice xmlns:v="urn:schemas-microsoft-com:vml" Requires="v">
                <p:oleObj r:id="rId9" imgW="837836" imgH="355446" progId="Equation.3">
                  <p:embed/>
                </p:oleObj>
              </mc:Choice>
              <mc:Fallback>
                <p:oleObj r:id="rId9" imgW="837836" imgH="355446"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48174" y="2337834"/>
                        <a:ext cx="1412170" cy="593956"/>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513529724"/>
              </p:ext>
            </p:extLst>
          </p:nvPr>
        </p:nvGraphicFramePr>
        <p:xfrm>
          <a:off x="5566612" y="2324281"/>
          <a:ext cx="2677796" cy="589515"/>
        </p:xfrm>
        <a:graphic>
          <a:graphicData uri="http://schemas.openxmlformats.org/presentationml/2006/ole">
            <mc:AlternateContent xmlns:mc="http://schemas.openxmlformats.org/markup-compatibility/2006">
              <mc:Choice xmlns:v="urn:schemas-microsoft-com:vml" Requires="v">
                <p:oleObj name="公式" r:id="rId11" imgW="1651000" imgH="368300" progId="Equation.3">
                  <p:embed/>
                </p:oleObj>
              </mc:Choice>
              <mc:Fallback>
                <p:oleObj name="公式" r:id="rId11" imgW="16510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66612" y="2324281"/>
                        <a:ext cx="2677796" cy="589515"/>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747680764"/>
              </p:ext>
            </p:extLst>
          </p:nvPr>
        </p:nvGraphicFramePr>
        <p:xfrm>
          <a:off x="5243766" y="3696051"/>
          <a:ext cx="3600400" cy="689300"/>
        </p:xfrm>
        <a:graphic>
          <a:graphicData uri="http://schemas.openxmlformats.org/presentationml/2006/ole">
            <mc:AlternateContent xmlns:mc="http://schemas.openxmlformats.org/markup-compatibility/2006">
              <mc:Choice xmlns:v="urn:schemas-microsoft-com:vml" Requires="v">
                <p:oleObj r:id="rId13" imgW="1993900" imgH="381000" progId="Equation.3">
                  <p:embed/>
                </p:oleObj>
              </mc:Choice>
              <mc:Fallback>
                <p:oleObj r:id="rId13" imgW="19939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43766" y="3696051"/>
                        <a:ext cx="3600400" cy="689300"/>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538223017"/>
              </p:ext>
            </p:extLst>
          </p:nvPr>
        </p:nvGraphicFramePr>
        <p:xfrm>
          <a:off x="2865498" y="4083918"/>
          <a:ext cx="1998223" cy="792088"/>
        </p:xfrm>
        <a:graphic>
          <a:graphicData uri="http://schemas.openxmlformats.org/presentationml/2006/ole">
            <mc:AlternateContent xmlns:mc="http://schemas.openxmlformats.org/markup-compatibility/2006">
              <mc:Choice xmlns:v="urn:schemas-microsoft-com:vml" Requires="v">
                <p:oleObj r:id="rId15" imgW="1054100" imgH="419100" progId="Equation.3">
                  <p:embed/>
                </p:oleObj>
              </mc:Choice>
              <mc:Fallback>
                <p:oleObj r:id="rId15" imgW="1054100" imgH="4191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65498" y="4083918"/>
                        <a:ext cx="1998223" cy="79208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2325795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877063172"/>
              </p:ext>
            </p:extLst>
          </p:nvPr>
        </p:nvGraphicFramePr>
        <p:xfrm>
          <a:off x="1187624" y="1275606"/>
          <a:ext cx="6480720" cy="791421"/>
        </p:xfrm>
        <a:graphic>
          <a:graphicData uri="http://schemas.openxmlformats.org/presentationml/2006/ole">
            <mc:AlternateContent xmlns:mc="http://schemas.openxmlformats.org/markup-compatibility/2006">
              <mc:Choice xmlns:v="urn:schemas-microsoft-com:vml" Requires="v">
                <p:oleObj r:id="rId3" imgW="4229100" imgH="520700" progId="Equation.3">
                  <p:embed/>
                </p:oleObj>
              </mc:Choice>
              <mc:Fallback>
                <p:oleObj r:id="rId3" imgW="4229100" imgH="520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1275606"/>
                        <a:ext cx="6480720" cy="791421"/>
                      </a:xfrm>
                      <a:prstGeom prst="rect">
                        <a:avLst/>
                      </a:prstGeom>
                      <a:noFill/>
                      <a:ln>
                        <a:noFill/>
                      </a:ln>
                    </p:spPr>
                  </p:pic>
                </p:oleObj>
              </mc:Fallback>
            </mc:AlternateContent>
          </a:graphicData>
        </a:graphic>
      </p:graphicFrame>
      <p:sp>
        <p:nvSpPr>
          <p:cNvPr id="5" name="矩形 4"/>
          <p:cNvSpPr/>
          <p:nvPr/>
        </p:nvSpPr>
        <p:spPr>
          <a:xfrm>
            <a:off x="611558" y="769453"/>
            <a:ext cx="8136906" cy="2092881"/>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latin typeface="微软雅黑"/>
                <a:ea typeface="微软雅黑"/>
              </a:rPr>
              <a:t>噪声瞬时幅度值的概率分布服从高斯分布（正态分布）。</a:t>
            </a: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endParaRPr lang="en-US" altLang="zh-CN" sz="2000" kern="0" dirty="0">
              <a:solidFill>
                <a:srgbClr val="C00000"/>
              </a:solidFill>
              <a:latin typeface="微软雅黑"/>
              <a:ea typeface="微软雅黑"/>
            </a:endParaRPr>
          </a:p>
        </p:txBody>
      </p:sp>
      <p:sp>
        <p:nvSpPr>
          <p:cNvPr id="6" name="TextBox 5"/>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高斯噪声</a:t>
            </a:r>
          </a:p>
        </p:txBody>
      </p:sp>
      <p:sp>
        <p:nvSpPr>
          <p:cNvPr id="7"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574379459"/>
              </p:ext>
            </p:extLst>
          </p:nvPr>
        </p:nvGraphicFramePr>
        <p:xfrm>
          <a:off x="846651" y="1995686"/>
          <a:ext cx="1812347" cy="1008112"/>
        </p:xfrm>
        <a:graphic>
          <a:graphicData uri="http://schemas.openxmlformats.org/presentationml/2006/ole">
            <mc:AlternateContent xmlns:mc="http://schemas.openxmlformats.org/markup-compatibility/2006">
              <mc:Choice xmlns:v="urn:schemas-microsoft-com:vml" Requires="v">
                <p:oleObj name="公式" r:id="rId5" imgW="1435100" imgH="800100" progId="Equation.3">
                  <p:embed/>
                </p:oleObj>
              </mc:Choice>
              <mc:Fallback>
                <p:oleObj name="公式" r:id="rId5" imgW="1435100" imgH="800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6651" y="1995686"/>
                        <a:ext cx="1812347" cy="1008112"/>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208748188"/>
              </p:ext>
            </p:extLst>
          </p:nvPr>
        </p:nvGraphicFramePr>
        <p:xfrm>
          <a:off x="3419872" y="2204616"/>
          <a:ext cx="2916325" cy="636884"/>
        </p:xfrm>
        <a:graphic>
          <a:graphicData uri="http://schemas.openxmlformats.org/presentationml/2006/ole">
            <mc:AlternateContent xmlns:mc="http://schemas.openxmlformats.org/markup-compatibility/2006">
              <mc:Choice xmlns:v="urn:schemas-microsoft-com:vml" Requires="v">
                <p:oleObj name="公式" r:id="rId7" imgW="1879600" imgH="406400" progId="Equation.3">
                  <p:embed/>
                </p:oleObj>
              </mc:Choice>
              <mc:Fallback>
                <p:oleObj name="公式" r:id="rId7" imgW="1879600" imgH="406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9872" y="2204616"/>
                        <a:ext cx="2916325" cy="636884"/>
                      </a:xfrm>
                      <a:prstGeom prst="rect">
                        <a:avLst/>
                      </a:prstGeom>
                      <a:noFill/>
                      <a:ln>
                        <a:noFill/>
                      </a:ln>
                    </p:spPr>
                  </p:pic>
                </p:oleObj>
              </mc:Fallback>
            </mc:AlternateContent>
          </a:graphicData>
        </a:graphic>
      </p:graphicFrame>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158" y="3015756"/>
            <a:ext cx="3253430" cy="2127744"/>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64088" y="2862334"/>
            <a:ext cx="3331248" cy="2298561"/>
          </a:xfrm>
          <a:prstGeom prst="rect">
            <a:avLst/>
          </a:prstGeom>
        </p:spPr>
      </p:pic>
      <p:sp>
        <p:nvSpPr>
          <p:cNvPr id="9" name="矩形 8"/>
          <p:cNvSpPr/>
          <p:nvPr/>
        </p:nvSpPr>
        <p:spPr>
          <a:xfrm>
            <a:off x="4074717" y="3315674"/>
            <a:ext cx="1210588" cy="400110"/>
          </a:xfrm>
          <a:prstGeom prst="rect">
            <a:avLst/>
          </a:prstGeom>
        </p:spPr>
        <p:txBody>
          <a:bodyPr wrap="none">
            <a:spAutoFit/>
          </a:bodyPr>
          <a:lstStyle/>
          <a:p>
            <a:r>
              <a:rPr lang="zh-CN" altLang="en-US" sz="2000" dirty="0">
                <a:latin typeface="+mn-ea"/>
                <a:ea typeface="+mn-ea"/>
              </a:rPr>
              <a:t>仿真作业</a:t>
            </a:r>
          </a:p>
        </p:txBody>
      </p:sp>
      <p:sp>
        <p:nvSpPr>
          <p:cNvPr id="11" name="圆角矩形 10"/>
          <p:cNvSpPr/>
          <p:nvPr/>
        </p:nvSpPr>
        <p:spPr bwMode="auto">
          <a:xfrm>
            <a:off x="6300192" y="144599"/>
            <a:ext cx="2741616" cy="482935"/>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50000"/>
              </a:lnSpc>
              <a:spcBef>
                <a:spcPct val="0"/>
              </a:spcBef>
              <a:spcAft>
                <a:spcPct val="0"/>
              </a:spcAft>
              <a:buClrTx/>
              <a:buSzTx/>
              <a:buFont typeface="Arial" pitchFamily="34" charset="0"/>
              <a:buNone/>
              <a:tabLst/>
            </a:pPr>
            <a:r>
              <a:rPr lang="zh-CN" altLang="en-US" sz="1600" dirty="0">
                <a:solidFill>
                  <a:schemeClr val="accent2"/>
                </a:solidFill>
                <a:latin typeface="+mn-ea"/>
              </a:rPr>
              <a:t>从数学到数学，再到应用。</a:t>
            </a:r>
            <a:endParaRPr kumimoji="0" lang="zh-CN" altLang="en-US" sz="1600" b="0" i="0" u="none" strike="noStrike" cap="none" normalizeH="0" baseline="0" dirty="0">
              <a:ln>
                <a:noFill/>
              </a:ln>
              <a:solidFill>
                <a:schemeClr val="accent2"/>
              </a:solidFill>
              <a:effectLst/>
              <a:latin typeface="+mn-ea"/>
            </a:endParaRPr>
          </a:p>
        </p:txBody>
      </p:sp>
    </p:spTree>
    <p:extLst>
      <p:ext uri="{BB962C8B-B14F-4D97-AF65-F5344CB8AC3E}">
        <p14:creationId xmlns:p14="http://schemas.microsoft.com/office/powerpoint/2010/main" val="7912171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58" y="769453"/>
            <a:ext cx="8136906" cy="2215991"/>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性质</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1</a:t>
            </a:r>
            <a:r>
              <a:rPr lang="zh-CN" altLang="en-US" sz="2000" kern="0" dirty="0">
                <a:solidFill>
                  <a:srgbClr val="205867"/>
                </a:solidFill>
                <a:latin typeface="微软雅黑"/>
                <a:ea typeface="微软雅黑"/>
              </a:rPr>
              <a:t>）</a:t>
            </a:r>
            <a:r>
              <a:rPr lang="en-US" altLang="zh-CN" sz="2000" kern="0" dirty="0">
                <a:solidFill>
                  <a:srgbClr val="205867"/>
                </a:solidFill>
                <a:latin typeface="微软雅黑"/>
                <a:ea typeface="微软雅黑"/>
              </a:rPr>
              <a:t>n</a:t>
            </a:r>
            <a:r>
              <a:rPr lang="zh-CN" altLang="en-US" sz="2000" kern="0" dirty="0">
                <a:solidFill>
                  <a:srgbClr val="205867"/>
                </a:solidFill>
                <a:latin typeface="微软雅黑"/>
                <a:ea typeface="微软雅黑"/>
              </a:rPr>
              <a:t>维分布完全由数学期望、方差及两两之间的相关函数所决定；</a:t>
            </a:r>
          </a:p>
          <a:p>
            <a:pPr>
              <a:lnSpc>
                <a:spcPct val="14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2</a:t>
            </a:r>
            <a:r>
              <a:rPr lang="zh-CN" altLang="en-US" sz="2000" kern="0" dirty="0">
                <a:solidFill>
                  <a:srgbClr val="205867"/>
                </a:solidFill>
                <a:latin typeface="微软雅黑"/>
                <a:ea typeface="微软雅黑"/>
              </a:rPr>
              <a:t>）广义平稳的也是严格平稳的；</a:t>
            </a:r>
          </a:p>
          <a:p>
            <a:pPr>
              <a:lnSpc>
                <a:spcPct val="14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3</a:t>
            </a:r>
            <a:r>
              <a:rPr lang="zh-CN" altLang="en-US" sz="2000" kern="0" dirty="0">
                <a:solidFill>
                  <a:srgbClr val="205867"/>
                </a:solidFill>
                <a:latin typeface="微软雅黑"/>
                <a:ea typeface="微软雅黑"/>
              </a:rPr>
              <a:t>）互不相关，则统计独立；</a:t>
            </a:r>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    （</a:t>
            </a:r>
            <a:r>
              <a:rPr lang="en-US" altLang="zh-CN" sz="2000" kern="0" dirty="0">
                <a:solidFill>
                  <a:srgbClr val="205867"/>
                </a:solidFill>
                <a:latin typeface="微软雅黑"/>
                <a:ea typeface="微软雅黑"/>
              </a:rPr>
              <a:t>4</a:t>
            </a:r>
            <a:r>
              <a:rPr lang="zh-CN" altLang="en-US" sz="2000" kern="0" dirty="0">
                <a:solidFill>
                  <a:srgbClr val="205867"/>
                </a:solidFill>
                <a:latin typeface="微软雅黑"/>
                <a:ea typeface="微软雅黑"/>
              </a:rPr>
              <a:t>）通过线性系统 。 （</a:t>
            </a:r>
            <a:r>
              <a:rPr lang="zh-CN" altLang="en-US" sz="2000" kern="0" dirty="0">
                <a:solidFill>
                  <a:srgbClr val="C00000"/>
                </a:solidFill>
                <a:latin typeface="微软雅黑"/>
                <a:ea typeface="微软雅黑"/>
              </a:rPr>
              <a:t>请证明</a:t>
            </a:r>
            <a:r>
              <a:rPr lang="zh-CN" altLang="en-US" sz="2000" kern="0" dirty="0">
                <a:solidFill>
                  <a:srgbClr val="205867"/>
                </a:solidFill>
                <a:latin typeface="微软雅黑"/>
                <a:ea typeface="微软雅黑"/>
              </a:rPr>
              <a:t>）</a:t>
            </a:r>
          </a:p>
        </p:txBody>
      </p:sp>
      <p:sp>
        <p:nvSpPr>
          <p:cNvPr id="6" name="TextBox 5"/>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随机过程的模型</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高斯噪声</a:t>
            </a:r>
          </a:p>
        </p:txBody>
      </p:sp>
      <p:sp>
        <p:nvSpPr>
          <p:cNvPr id="7"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291655268"/>
              </p:ext>
            </p:extLst>
          </p:nvPr>
        </p:nvGraphicFramePr>
        <p:xfrm>
          <a:off x="1077973" y="3173889"/>
          <a:ext cx="7204076" cy="738187"/>
        </p:xfrm>
        <a:graphic>
          <a:graphicData uri="http://schemas.openxmlformats.org/presentationml/2006/ole">
            <mc:AlternateContent xmlns:mc="http://schemas.openxmlformats.org/markup-compatibility/2006">
              <mc:Choice xmlns:v="urn:schemas-microsoft-com:vml" Requires="v">
                <p:oleObj name="公式" r:id="rId3" imgW="5206680" imgH="533160" progId="Equation.3">
                  <p:embed/>
                </p:oleObj>
              </mc:Choice>
              <mc:Fallback>
                <p:oleObj name="公式" r:id="rId3" imgW="5206680" imgH="533160" progId="Equation.3">
                  <p:embed/>
                  <p:pic>
                    <p:nvPicPr>
                      <p:cNvPr id="0" name=""/>
                      <p:cNvPicPr>
                        <a:picLocks noChangeAspect="1" noChangeArrowheads="1"/>
                      </p:cNvPicPr>
                      <p:nvPr/>
                    </p:nvPicPr>
                    <p:blipFill>
                      <a:blip r:embed="rId4"/>
                      <a:srcRect/>
                      <a:stretch>
                        <a:fillRect/>
                      </a:stretch>
                    </p:blipFill>
                    <p:spPr bwMode="auto">
                      <a:xfrm>
                        <a:off x="1077973" y="3173889"/>
                        <a:ext cx="7204076" cy="73818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41270086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基本概念</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26874549"/>
              </p:ext>
            </p:extLst>
          </p:nvPr>
        </p:nvGraphicFramePr>
        <p:xfrm>
          <a:off x="366790" y="1419622"/>
          <a:ext cx="7312025" cy="3162300"/>
        </p:xfrm>
        <a:graphic>
          <a:graphicData uri="http://schemas.openxmlformats.org/presentationml/2006/ole">
            <mc:AlternateContent xmlns:mc="http://schemas.openxmlformats.org/markup-compatibility/2006">
              <mc:Choice xmlns:v="urn:schemas-microsoft-com:vml" Requires="v">
                <p:oleObj name="Visio" r:id="rId3" imgW="4257104" imgH="1957030" progId="Visio.Drawing.11">
                  <p:embed/>
                </p:oleObj>
              </mc:Choice>
              <mc:Fallback>
                <p:oleObj name="Visio" r:id="rId3" imgW="4257104" imgH="1957030" progId="Visio.Drawing.11">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790" y="1419622"/>
                        <a:ext cx="7312025"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9877" y="41982"/>
            <a:ext cx="2202860" cy="1377640"/>
          </a:xfrm>
          <a:prstGeom prst="rect">
            <a:avLst/>
          </a:prstGeom>
        </p:spPr>
      </p:pic>
    </p:spTree>
    <p:extLst>
      <p:ext uri="{BB962C8B-B14F-4D97-AF65-F5344CB8AC3E}">
        <p14:creationId xmlns:p14="http://schemas.microsoft.com/office/powerpoint/2010/main" val="12523533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2412" cy="457442"/>
          </a:xfrm>
          <a:prstGeom prst="rect">
            <a:avLst/>
          </a:prstGeom>
        </p:spPr>
      </p:pic>
      <p:pic>
        <p:nvPicPr>
          <p:cNvPr id="73" name="图片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0" y="4686058"/>
            <a:ext cx="9142412" cy="457442"/>
          </a:xfrm>
          <a:prstGeom prst="rect">
            <a:avLst/>
          </a:prstGeom>
        </p:spPr>
      </p:pic>
      <p:sp>
        <p:nvSpPr>
          <p:cNvPr id="78" name="Freeform 9"/>
          <p:cNvSpPr>
            <a:spLocks noEditPoints="1"/>
          </p:cNvSpPr>
          <p:nvPr/>
        </p:nvSpPr>
        <p:spPr bwMode="auto">
          <a:xfrm>
            <a:off x="3332483" y="1347974"/>
            <a:ext cx="115209" cy="32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2" name="Freeform 10"/>
          <p:cNvSpPr>
            <a:spLocks noChangeAspect="1"/>
          </p:cNvSpPr>
          <p:nvPr/>
        </p:nvSpPr>
        <p:spPr bwMode="auto">
          <a:xfrm>
            <a:off x="3779912" y="1840642"/>
            <a:ext cx="4392487"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43" name="组合 42"/>
          <p:cNvGrpSpPr>
            <a:grpSpLocks noChangeAspect="1"/>
          </p:cNvGrpSpPr>
          <p:nvPr/>
        </p:nvGrpSpPr>
        <p:grpSpPr>
          <a:xfrm>
            <a:off x="3884308" y="1896701"/>
            <a:ext cx="406093" cy="461665"/>
            <a:chOff x="5667375" y="791155"/>
            <a:chExt cx="594672" cy="676049"/>
          </a:xfrm>
        </p:grpSpPr>
        <p:sp>
          <p:nvSpPr>
            <p:cNvPr id="44"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5" name="TextBox 44"/>
            <p:cNvSpPr txBox="1"/>
            <p:nvPr/>
          </p:nvSpPr>
          <p:spPr>
            <a:xfrm>
              <a:off x="5714636" y="791155"/>
              <a:ext cx="547411" cy="67604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2</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46" name="Freeform 10">
            <a:hlinkClick r:id="" action="ppaction://noaction"/>
          </p:cNvPr>
          <p:cNvSpPr>
            <a:spLocks noChangeAspect="1"/>
          </p:cNvSpPr>
          <p:nvPr/>
        </p:nvSpPr>
        <p:spPr bwMode="auto">
          <a:xfrm>
            <a:off x="3779913" y="2416706"/>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47" name="组合 46"/>
          <p:cNvGrpSpPr>
            <a:grpSpLocks noChangeAspect="1"/>
          </p:cNvGrpSpPr>
          <p:nvPr/>
        </p:nvGrpSpPr>
        <p:grpSpPr>
          <a:xfrm>
            <a:off x="3884308" y="2472766"/>
            <a:ext cx="406093" cy="461665"/>
            <a:chOff x="5667375" y="791156"/>
            <a:chExt cx="594672" cy="676050"/>
          </a:xfrm>
        </p:grpSpPr>
        <p:sp>
          <p:nvSpPr>
            <p:cNvPr id="48"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49" name="TextBox 48"/>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3</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0" name="Freeform 10"/>
          <p:cNvSpPr>
            <a:spLocks noChangeAspect="1"/>
          </p:cNvSpPr>
          <p:nvPr/>
        </p:nvSpPr>
        <p:spPr bwMode="auto">
          <a:xfrm>
            <a:off x="3779912" y="2992770"/>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51" name="组合 50"/>
          <p:cNvGrpSpPr>
            <a:grpSpLocks noChangeAspect="1"/>
          </p:cNvGrpSpPr>
          <p:nvPr/>
        </p:nvGrpSpPr>
        <p:grpSpPr>
          <a:xfrm>
            <a:off x="3884308" y="3048830"/>
            <a:ext cx="406093" cy="461665"/>
            <a:chOff x="5667375" y="791156"/>
            <a:chExt cx="594672" cy="676050"/>
          </a:xfrm>
        </p:grpSpPr>
        <p:sp>
          <p:nvSpPr>
            <p:cNvPr id="52"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53" name="TextBox 52"/>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4</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4" name="Freeform 10"/>
          <p:cNvSpPr>
            <a:spLocks noChangeAspect="1"/>
          </p:cNvSpPr>
          <p:nvPr/>
        </p:nvSpPr>
        <p:spPr bwMode="auto">
          <a:xfrm>
            <a:off x="3779912" y="1275611"/>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55" name="组合 54"/>
          <p:cNvGrpSpPr>
            <a:grpSpLocks noChangeAspect="1"/>
          </p:cNvGrpSpPr>
          <p:nvPr/>
        </p:nvGrpSpPr>
        <p:grpSpPr>
          <a:xfrm>
            <a:off x="3884308" y="1331671"/>
            <a:ext cx="406093" cy="461665"/>
            <a:chOff x="5667375" y="791156"/>
            <a:chExt cx="594672" cy="676050"/>
          </a:xfrm>
        </p:grpSpPr>
        <p:sp>
          <p:nvSpPr>
            <p:cNvPr id="56" name="Oval 16"/>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57" name="TextBox 56"/>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1</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58" name="TextBox 57"/>
          <p:cNvSpPr txBox="1">
            <a:spLocks noChangeAspect="1"/>
          </p:cNvSpPr>
          <p:nvPr/>
        </p:nvSpPr>
        <p:spPr>
          <a:xfrm>
            <a:off x="4572000" y="1883028"/>
            <a:ext cx="367240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平稳随机过程及其特性</a:t>
            </a:r>
          </a:p>
        </p:txBody>
      </p:sp>
      <p:sp>
        <p:nvSpPr>
          <p:cNvPr id="59" name="TextBox 58"/>
          <p:cNvSpPr txBox="1">
            <a:spLocks noChangeAspect="1"/>
          </p:cNvSpPr>
          <p:nvPr/>
        </p:nvSpPr>
        <p:spPr>
          <a:xfrm>
            <a:off x="4587179" y="2459092"/>
            <a:ext cx="3015587"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过程类噪声</a:t>
            </a:r>
          </a:p>
        </p:txBody>
      </p:sp>
      <p:sp>
        <p:nvSpPr>
          <p:cNvPr id="60" name="TextBox 59"/>
          <p:cNvSpPr txBox="1">
            <a:spLocks noChangeAspect="1"/>
          </p:cNvSpPr>
          <p:nvPr/>
        </p:nvSpPr>
        <p:spPr>
          <a:xfrm>
            <a:off x="4587179" y="3035156"/>
            <a:ext cx="3585221"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处理类噪声</a:t>
            </a:r>
          </a:p>
        </p:txBody>
      </p:sp>
      <p:sp>
        <p:nvSpPr>
          <p:cNvPr id="61" name="TextBox 60"/>
          <p:cNvSpPr txBox="1">
            <a:spLocks noChangeAspect="1"/>
          </p:cNvSpPr>
          <p:nvPr/>
        </p:nvSpPr>
        <p:spPr>
          <a:xfrm>
            <a:off x="4587180" y="1275606"/>
            <a:ext cx="3303619"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随机过程的基本概念</a:t>
            </a:r>
          </a:p>
        </p:txBody>
      </p:sp>
      <p:sp>
        <p:nvSpPr>
          <p:cNvPr id="4" name="矩形 3"/>
          <p:cNvSpPr/>
          <p:nvPr/>
        </p:nvSpPr>
        <p:spPr>
          <a:xfrm>
            <a:off x="1160926" y="627534"/>
            <a:ext cx="6939464" cy="5847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dirty="0">
                <a:ln>
                  <a:noFill/>
                </a:ln>
                <a:solidFill>
                  <a:srgbClr val="C00000"/>
                </a:solidFill>
                <a:effectLst/>
                <a:uLnTx/>
                <a:uFillTx/>
                <a:latin typeface="微软雅黑"/>
                <a:ea typeface="微软雅黑"/>
                <a:cs typeface="+mn-cs"/>
              </a:rPr>
              <a:t>第一专题（</a:t>
            </a:r>
            <a:r>
              <a:rPr kumimoji="0" lang="en-US" altLang="zh-CN" sz="3200" b="0" i="0" u="none" strike="noStrike" kern="1200" cap="none" spc="0" normalizeH="0" baseline="0" noProof="0" dirty="0">
                <a:ln>
                  <a:noFill/>
                </a:ln>
                <a:solidFill>
                  <a:srgbClr val="C00000"/>
                </a:solidFill>
                <a:effectLst/>
                <a:uLnTx/>
                <a:uFillTx/>
                <a:latin typeface="微软雅黑"/>
                <a:ea typeface="微软雅黑"/>
                <a:cs typeface="+mn-cs"/>
              </a:rPr>
              <a:t>2</a:t>
            </a:r>
            <a:r>
              <a:rPr kumimoji="0" lang="zh-CN" altLang="en-US" sz="3200" b="0" i="0" u="none" strike="noStrike" kern="1200" cap="none" spc="0" normalizeH="0" baseline="0" noProof="0" dirty="0">
                <a:ln>
                  <a:noFill/>
                </a:ln>
                <a:solidFill>
                  <a:srgbClr val="C00000"/>
                </a:solidFill>
                <a:effectLst/>
                <a:uLnTx/>
                <a:uFillTx/>
                <a:latin typeface="微软雅黑"/>
                <a:ea typeface="微软雅黑"/>
                <a:cs typeface="+mn-cs"/>
              </a:rPr>
              <a:t>）随机过程与噪声</a:t>
            </a:r>
          </a:p>
        </p:txBody>
      </p:sp>
      <p:pic>
        <p:nvPicPr>
          <p:cNvPr id="32" name="Picture 24" descr="06_icon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7934895" y="3774404"/>
            <a:ext cx="1317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FCBC7BDC-688C-29CD-A886-AF4D5AD699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592" y="1502079"/>
            <a:ext cx="2059969" cy="2931790"/>
          </a:xfrm>
          <a:prstGeom prst="rect">
            <a:avLst/>
          </a:prstGeom>
        </p:spPr>
      </p:pic>
      <p:sp>
        <p:nvSpPr>
          <p:cNvPr id="6" name="Freeform 10">
            <a:hlinkClick r:id="" action="ppaction://noaction"/>
            <a:extLst>
              <a:ext uri="{FF2B5EF4-FFF2-40B4-BE49-F238E27FC236}">
                <a16:creationId xmlns:a16="http://schemas.microsoft.com/office/drawing/2014/main" id="{F8E982E4-1BDA-3DB6-C5F4-FE4B61079554}"/>
              </a:ext>
            </a:extLst>
          </p:cNvPr>
          <p:cNvSpPr>
            <a:spLocks noChangeAspect="1"/>
          </p:cNvSpPr>
          <p:nvPr/>
        </p:nvSpPr>
        <p:spPr bwMode="auto">
          <a:xfrm>
            <a:off x="3783338" y="3566193"/>
            <a:ext cx="4392486"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7" name="组合 6">
            <a:extLst>
              <a:ext uri="{FF2B5EF4-FFF2-40B4-BE49-F238E27FC236}">
                <a16:creationId xmlns:a16="http://schemas.microsoft.com/office/drawing/2014/main" id="{EE0EE32C-5656-BA13-3370-121A9E112591}"/>
              </a:ext>
            </a:extLst>
          </p:cNvPr>
          <p:cNvGrpSpPr>
            <a:grpSpLocks noChangeAspect="1"/>
          </p:cNvGrpSpPr>
          <p:nvPr/>
        </p:nvGrpSpPr>
        <p:grpSpPr>
          <a:xfrm>
            <a:off x="3887733" y="3622253"/>
            <a:ext cx="406093" cy="461665"/>
            <a:chOff x="5667375" y="791156"/>
            <a:chExt cx="594672" cy="676050"/>
          </a:xfrm>
        </p:grpSpPr>
        <p:sp>
          <p:nvSpPr>
            <p:cNvPr id="8" name="Oval 16">
              <a:extLst>
                <a:ext uri="{FF2B5EF4-FFF2-40B4-BE49-F238E27FC236}">
                  <a16:creationId xmlns:a16="http://schemas.microsoft.com/office/drawing/2014/main" id="{77C35B71-6666-B8A4-B035-7BCFB63B7600}"/>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9" name="TextBox 48">
              <a:extLst>
                <a:ext uri="{FF2B5EF4-FFF2-40B4-BE49-F238E27FC236}">
                  <a16:creationId xmlns:a16="http://schemas.microsoft.com/office/drawing/2014/main" id="{3CD6B811-B46B-3C4E-AC2C-5C6C6D4B85B4}"/>
                </a:ext>
              </a:extLst>
            </p:cNvPr>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3</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10" name="Freeform 10">
            <a:extLst>
              <a:ext uri="{FF2B5EF4-FFF2-40B4-BE49-F238E27FC236}">
                <a16:creationId xmlns:a16="http://schemas.microsoft.com/office/drawing/2014/main" id="{03983594-D66F-E01C-B725-5F8D8AD9DC31}"/>
              </a:ext>
            </a:extLst>
          </p:cNvPr>
          <p:cNvSpPr>
            <a:spLocks noChangeAspect="1"/>
          </p:cNvSpPr>
          <p:nvPr/>
        </p:nvSpPr>
        <p:spPr bwMode="auto">
          <a:xfrm>
            <a:off x="3783337" y="4142257"/>
            <a:ext cx="4392488" cy="51060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grpSp>
        <p:nvGrpSpPr>
          <p:cNvPr id="11" name="组合 10">
            <a:extLst>
              <a:ext uri="{FF2B5EF4-FFF2-40B4-BE49-F238E27FC236}">
                <a16:creationId xmlns:a16="http://schemas.microsoft.com/office/drawing/2014/main" id="{04C5B5FD-FD6E-4EE0-17EF-8D0A95142566}"/>
              </a:ext>
            </a:extLst>
          </p:cNvPr>
          <p:cNvGrpSpPr>
            <a:grpSpLocks noChangeAspect="1"/>
          </p:cNvGrpSpPr>
          <p:nvPr/>
        </p:nvGrpSpPr>
        <p:grpSpPr>
          <a:xfrm>
            <a:off x="3887733" y="4198317"/>
            <a:ext cx="406093" cy="461665"/>
            <a:chOff x="5667375" y="791156"/>
            <a:chExt cx="594672" cy="676050"/>
          </a:xfrm>
        </p:grpSpPr>
        <p:sp>
          <p:nvSpPr>
            <p:cNvPr id="12" name="Oval 16">
              <a:extLst>
                <a:ext uri="{FF2B5EF4-FFF2-40B4-BE49-F238E27FC236}">
                  <a16:creationId xmlns:a16="http://schemas.microsoft.com/office/drawing/2014/main" id="{18F9A5F4-9A38-881E-0A84-A7ADDF143B22}"/>
                </a:ext>
              </a:extLst>
            </p:cNvPr>
            <p:cNvSpPr>
              <a:spLocks noChangeArrowheads="1"/>
            </p:cNvSpPr>
            <p:nvPr/>
          </p:nvSpPr>
          <p:spPr bwMode="auto">
            <a:xfrm>
              <a:off x="5667375" y="819046"/>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400" b="0" i="0" u="none" strike="noStrike" kern="1200" cap="none" spc="0" normalizeH="0" baseline="0" noProof="0">
                <a:ln>
                  <a:noFill/>
                </a:ln>
                <a:solidFill>
                  <a:srgbClr val="205867"/>
                </a:solidFill>
                <a:effectLst/>
                <a:uLnTx/>
                <a:uFillTx/>
                <a:latin typeface="Arial" pitchFamily="34" charset="0"/>
                <a:ea typeface="宋体" pitchFamily="2" charset="-122"/>
                <a:cs typeface="+mn-cs"/>
              </a:endParaRPr>
            </a:p>
          </p:txBody>
        </p:sp>
        <p:sp>
          <p:nvSpPr>
            <p:cNvPr id="13" name="TextBox 52">
              <a:extLst>
                <a:ext uri="{FF2B5EF4-FFF2-40B4-BE49-F238E27FC236}">
                  <a16:creationId xmlns:a16="http://schemas.microsoft.com/office/drawing/2014/main" id="{4E96C7AE-1FFE-38B1-CF26-74A64561C55B}"/>
                </a:ext>
              </a:extLst>
            </p:cNvPr>
            <p:cNvSpPr txBox="1"/>
            <p:nvPr/>
          </p:nvSpPr>
          <p:spPr>
            <a:xfrm>
              <a:off x="5714636" y="791156"/>
              <a:ext cx="547411" cy="6760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400" b="1" i="0" u="none" strike="noStrike" kern="1200" cap="none" spc="0" normalizeH="0" baseline="0" noProof="0" dirty="0">
                  <a:ln>
                    <a:noFill/>
                  </a:ln>
                  <a:solidFill>
                    <a:srgbClr val="205867"/>
                  </a:solidFill>
                  <a:effectLst/>
                  <a:uLnTx/>
                  <a:uFillTx/>
                  <a:latin typeface="微软雅黑"/>
                  <a:ea typeface="微软雅黑"/>
                  <a:cs typeface="+mn-cs"/>
                </a:rPr>
                <a:t>4</a:t>
              </a:r>
              <a:endParaRPr kumimoji="0" lang="zh-CN" altLang="en-US" sz="2400" b="1" i="0" u="none" strike="noStrike" kern="1200" cap="none" spc="0" normalizeH="0" baseline="0" noProof="0" dirty="0">
                <a:ln>
                  <a:noFill/>
                </a:ln>
                <a:solidFill>
                  <a:srgbClr val="205867"/>
                </a:solidFill>
                <a:effectLst/>
                <a:uLnTx/>
                <a:uFillTx/>
                <a:latin typeface="微软雅黑"/>
                <a:ea typeface="微软雅黑"/>
                <a:cs typeface="+mn-cs"/>
              </a:endParaRPr>
            </a:p>
          </p:txBody>
        </p:sp>
      </p:grpSp>
      <p:sp>
        <p:nvSpPr>
          <p:cNvPr id="14" name="TextBox 58">
            <a:extLst>
              <a:ext uri="{FF2B5EF4-FFF2-40B4-BE49-F238E27FC236}">
                <a16:creationId xmlns:a16="http://schemas.microsoft.com/office/drawing/2014/main" id="{7B9F5C98-B37E-BB21-24EB-FD9A57B67348}"/>
              </a:ext>
            </a:extLst>
          </p:cNvPr>
          <p:cNvSpPr txBox="1">
            <a:spLocks noChangeAspect="1"/>
          </p:cNvSpPr>
          <p:nvPr/>
        </p:nvSpPr>
        <p:spPr>
          <a:xfrm>
            <a:off x="4590604" y="3608579"/>
            <a:ext cx="3015587"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随机过程的模型</a:t>
            </a:r>
          </a:p>
        </p:txBody>
      </p:sp>
      <p:sp>
        <p:nvSpPr>
          <p:cNvPr id="15" name="TextBox 59">
            <a:extLst>
              <a:ext uri="{FF2B5EF4-FFF2-40B4-BE49-F238E27FC236}">
                <a16:creationId xmlns:a16="http://schemas.microsoft.com/office/drawing/2014/main" id="{A2C2D72B-7A31-7EE0-19FD-11360F0F0787}"/>
              </a:ext>
            </a:extLst>
          </p:cNvPr>
          <p:cNvSpPr txBox="1">
            <a:spLocks noChangeAspect="1"/>
          </p:cNvSpPr>
          <p:nvPr/>
        </p:nvSpPr>
        <p:spPr>
          <a:xfrm>
            <a:off x="4590604" y="4184643"/>
            <a:ext cx="3585221"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400" b="0" i="0" u="none" strike="noStrike" kern="1200" cap="none" spc="0" normalizeH="0" baseline="0" noProof="0" dirty="0">
                <a:ln>
                  <a:noFill/>
                </a:ln>
                <a:solidFill>
                  <a:srgbClr val="FFFFFF"/>
                </a:solidFill>
                <a:effectLst/>
                <a:uLnTx/>
                <a:uFillTx/>
                <a:latin typeface="微软雅黑"/>
                <a:ea typeface="微软雅黑"/>
                <a:cs typeface="+mn-cs"/>
              </a:rPr>
              <a:t>随机过程通过线性系统</a:t>
            </a:r>
          </a:p>
        </p:txBody>
      </p:sp>
    </p:spTree>
    <p:extLst>
      <p:ext uri="{BB962C8B-B14F-4D97-AF65-F5344CB8AC3E}">
        <p14:creationId xmlns:p14="http://schemas.microsoft.com/office/powerpoint/2010/main" val="9337545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58" y="769453"/>
            <a:ext cx="8136906" cy="4185761"/>
          </a:xfrm>
          <a:prstGeom prst="rect">
            <a:avLst/>
          </a:prstGeom>
        </p:spPr>
        <p:txBody>
          <a:bodyPr wrap="square">
            <a:spAutoFit/>
          </a:bodyPr>
          <a:lstStyle/>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基本概念 ：</a:t>
            </a:r>
            <a:endParaRPr lang="en-US" altLang="zh-CN" sz="2000" kern="0" dirty="0">
              <a:solidFill>
                <a:srgbClr val="C00000"/>
              </a:solidFill>
              <a:latin typeface="微软雅黑"/>
              <a:ea typeface="微软雅黑"/>
            </a:endParaRPr>
          </a:p>
          <a:p>
            <a:pPr marL="450850" indent="-450850">
              <a:lnSpc>
                <a:spcPct val="20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30000"/>
              </a:lnSpc>
              <a:buFont typeface="Wingdings" pitchFamily="2" charset="2"/>
              <a:buChar char="p"/>
            </a:pPr>
            <a:r>
              <a:rPr lang="zh-CN" altLang="en-US" sz="2000" kern="0" dirty="0">
                <a:solidFill>
                  <a:srgbClr val="C00000"/>
                </a:solidFill>
                <a:latin typeface="微软雅黑"/>
                <a:ea typeface="微软雅黑"/>
              </a:rPr>
              <a:t>输出过程</a:t>
            </a:r>
            <a:r>
              <a:rPr lang="en-US" altLang="zh-CN" sz="2000" kern="0" dirty="0">
                <a:solidFill>
                  <a:srgbClr val="C00000"/>
                </a:solidFill>
                <a:latin typeface="微软雅黑"/>
                <a:ea typeface="微软雅黑"/>
              </a:rPr>
              <a:t>Y(t)</a:t>
            </a:r>
            <a:r>
              <a:rPr lang="zh-CN" altLang="en-US" sz="2000" kern="0" dirty="0">
                <a:solidFill>
                  <a:srgbClr val="C00000"/>
                </a:solidFill>
                <a:latin typeface="微软雅黑"/>
                <a:ea typeface="微软雅黑"/>
              </a:rPr>
              <a:t>的数学期望</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r>
              <a:rPr lang="zh-CN" altLang="en-US" sz="2000" kern="0" dirty="0">
                <a:solidFill>
                  <a:srgbClr val="C00000"/>
                </a:solidFill>
                <a:latin typeface="微软雅黑"/>
                <a:ea typeface="微软雅黑"/>
              </a:rPr>
              <a:t>自相关函数 （平稳）：</a:t>
            </a:r>
            <a:r>
              <a:rPr lang="zh-CN" altLang="en-US" sz="2000" kern="0" dirty="0">
                <a:latin typeface="微软雅黑"/>
                <a:ea typeface="微软雅黑"/>
              </a:rPr>
              <a:t>通过简单推导可以证明，当输入随机过程是平稳的时候，线性系统的输出随机过程至少是广义平稳的。 </a:t>
            </a:r>
          </a:p>
          <a:p>
            <a:pPr marL="450850" indent="-450850">
              <a:lnSpc>
                <a:spcPct val="140000"/>
              </a:lnSpc>
              <a:buFont typeface="Wingdings" pitchFamily="2" charset="2"/>
              <a:buChar char="p"/>
            </a:pPr>
            <a:r>
              <a:rPr lang="en-US" altLang="zh-CN" sz="2000" kern="0" dirty="0">
                <a:solidFill>
                  <a:srgbClr val="C00000"/>
                </a:solidFill>
                <a:latin typeface="微软雅黑"/>
                <a:ea typeface="微软雅黑"/>
              </a:rPr>
              <a:t>Y(t)</a:t>
            </a:r>
            <a:r>
              <a:rPr lang="zh-CN" altLang="en-US" sz="2000" kern="0" dirty="0">
                <a:solidFill>
                  <a:srgbClr val="C00000"/>
                </a:solidFill>
                <a:latin typeface="微软雅黑"/>
                <a:ea typeface="微软雅黑"/>
              </a:rPr>
              <a:t>的功率谱</a:t>
            </a:r>
            <a:endParaRPr lang="en-US" altLang="zh-CN" sz="2000" kern="0" dirty="0">
              <a:solidFill>
                <a:srgbClr val="C00000"/>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输出过程的概率分布：</a:t>
            </a:r>
            <a:r>
              <a:rPr lang="zh-CN" altLang="en-US" sz="2000" kern="0" dirty="0">
                <a:latin typeface="微软雅黑"/>
                <a:ea typeface="微软雅黑"/>
              </a:rPr>
              <a:t>应用高斯随机过程的性质（</a:t>
            </a:r>
            <a:r>
              <a:rPr lang="en-US" altLang="zh-CN" sz="2000" kern="0" dirty="0">
                <a:latin typeface="微软雅黑"/>
                <a:ea typeface="微软雅黑"/>
              </a:rPr>
              <a:t>n</a:t>
            </a:r>
            <a:r>
              <a:rPr lang="zh-CN" altLang="en-US" sz="2000" kern="0" dirty="0">
                <a:latin typeface="微软雅黑"/>
                <a:ea typeface="微软雅黑"/>
              </a:rPr>
              <a:t>维分布完全由二维分布决定（均值、方差、相关函数）；通过线性系统 。）</a:t>
            </a:r>
            <a:r>
              <a:rPr lang="en-US" altLang="zh-CN" sz="2000" kern="0" dirty="0">
                <a:latin typeface="微软雅黑"/>
                <a:ea typeface="微软雅黑"/>
              </a:rPr>
              <a:t>  </a:t>
            </a:r>
            <a:endParaRPr lang="en-US" altLang="zh-CN" sz="2000" kern="0" dirty="0">
              <a:solidFill>
                <a:srgbClr val="C00000"/>
              </a:solidFill>
              <a:latin typeface="微软雅黑"/>
              <a:ea typeface="微软雅黑"/>
            </a:endParaRPr>
          </a:p>
        </p:txBody>
      </p:sp>
      <p:sp>
        <p:nvSpPr>
          <p:cNvPr id="5" name="TextBox 4"/>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随机过程经过线性系统</a:t>
            </a:r>
            <a:endParaRPr lang="zh-CN" altLang="en-US" sz="2000" b="1" dirty="0">
              <a:solidFill>
                <a:srgbClr val="C00000"/>
              </a:solidFill>
              <a:latin typeface="微软雅黑"/>
              <a:ea typeface="微软雅黑"/>
            </a:endParaRPr>
          </a:p>
        </p:txBody>
      </p:sp>
      <p:sp>
        <p:nvSpPr>
          <p:cNvPr id="6"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054184069"/>
              </p:ext>
            </p:extLst>
          </p:nvPr>
        </p:nvGraphicFramePr>
        <p:xfrm>
          <a:off x="2852752" y="843558"/>
          <a:ext cx="2750706" cy="360040"/>
        </p:xfrm>
        <a:graphic>
          <a:graphicData uri="http://schemas.openxmlformats.org/presentationml/2006/ole">
            <mc:AlternateContent xmlns:mc="http://schemas.openxmlformats.org/markup-compatibility/2006">
              <mc:Choice xmlns:v="urn:schemas-microsoft-com:vml" Requires="v">
                <p:oleObj name="公式" r:id="rId3" imgW="1816100" imgH="241300" progId="Equation.3">
                  <p:embed/>
                </p:oleObj>
              </mc:Choice>
              <mc:Fallback>
                <p:oleObj name="公式" r:id="rId3" imgW="18161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2752" y="843558"/>
                        <a:ext cx="2750706" cy="360040"/>
                      </a:xfrm>
                      <a:prstGeom prst="rect">
                        <a:avLst/>
                      </a:prstGeom>
                      <a:noFill/>
                    </p:spPr>
                  </p:pic>
                </p:oleObj>
              </mc:Fallback>
            </mc:AlternateContent>
          </a:graphicData>
        </a:graphic>
      </p:graphicFrame>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14996401"/>
              </p:ext>
            </p:extLst>
          </p:nvPr>
        </p:nvGraphicFramePr>
        <p:xfrm>
          <a:off x="5868144" y="843558"/>
          <a:ext cx="2559037" cy="480893"/>
        </p:xfrm>
        <a:graphic>
          <a:graphicData uri="http://schemas.openxmlformats.org/presentationml/2006/ole">
            <mc:AlternateContent xmlns:mc="http://schemas.openxmlformats.org/markup-compatibility/2006">
              <mc:Choice xmlns:v="urn:schemas-microsoft-com:vml" Requires="v">
                <p:oleObj name="Visio" r:id="rId5" imgW="1420749" imgH="263462" progId="Visio.Drawing.11">
                  <p:embed/>
                </p:oleObj>
              </mc:Choice>
              <mc:Fallback>
                <p:oleObj name="Visio" r:id="rId5" imgW="1420749" imgH="263462"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8144" y="843558"/>
                        <a:ext cx="2559037" cy="480893"/>
                      </a:xfrm>
                      <a:prstGeom prst="rect">
                        <a:avLst/>
                      </a:prstGeom>
                      <a:noFill/>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665377194"/>
              </p:ext>
            </p:extLst>
          </p:nvPr>
        </p:nvGraphicFramePr>
        <p:xfrm>
          <a:off x="2852753" y="1272722"/>
          <a:ext cx="3375431" cy="458080"/>
        </p:xfrm>
        <a:graphic>
          <a:graphicData uri="http://schemas.openxmlformats.org/presentationml/2006/ole">
            <mc:AlternateContent xmlns:mc="http://schemas.openxmlformats.org/markup-compatibility/2006">
              <mc:Choice xmlns:v="urn:schemas-microsoft-com:vml" Requires="v">
                <p:oleObj r:id="rId7" imgW="2311400" imgH="317500" progId="Equation.3">
                  <p:embed/>
                </p:oleObj>
              </mc:Choice>
              <mc:Fallback>
                <p:oleObj r:id="rId7" imgW="2311400" imgH="317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2753" y="1272722"/>
                        <a:ext cx="3375431" cy="458080"/>
                      </a:xfrm>
                      <a:prstGeom prst="rect">
                        <a:avLst/>
                      </a:prstGeom>
                      <a:noFill/>
                      <a:ln>
                        <a:noFill/>
                      </a:ln>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848916355"/>
              </p:ext>
            </p:extLst>
          </p:nvPr>
        </p:nvGraphicFramePr>
        <p:xfrm>
          <a:off x="1547664" y="2308288"/>
          <a:ext cx="6385297" cy="407478"/>
        </p:xfrm>
        <a:graphic>
          <a:graphicData uri="http://schemas.openxmlformats.org/presentationml/2006/ole">
            <mc:AlternateContent xmlns:mc="http://schemas.openxmlformats.org/markup-compatibility/2006">
              <mc:Choice xmlns:v="urn:schemas-microsoft-com:vml" Requires="v">
                <p:oleObj name="公式" r:id="rId9" imgW="4597200" imgH="291960" progId="Equation.3">
                  <p:embed/>
                </p:oleObj>
              </mc:Choice>
              <mc:Fallback>
                <p:oleObj name="公式" r:id="rId9" imgW="4597200" imgH="291960" progId="Equation.3">
                  <p:embed/>
                  <p:pic>
                    <p:nvPicPr>
                      <p:cNvPr id="0" name=""/>
                      <p:cNvPicPr>
                        <a:picLocks noChangeAspect="1" noChangeArrowheads="1"/>
                      </p:cNvPicPr>
                      <p:nvPr/>
                    </p:nvPicPr>
                    <p:blipFill>
                      <a:blip r:embed="rId10"/>
                      <a:srcRect/>
                      <a:stretch>
                        <a:fillRect/>
                      </a:stretch>
                    </p:blipFill>
                    <p:spPr bwMode="auto">
                      <a:xfrm>
                        <a:off x="1547664" y="2308288"/>
                        <a:ext cx="6385297" cy="407478"/>
                      </a:xfrm>
                      <a:prstGeom prst="rect">
                        <a:avLst/>
                      </a:prstGeom>
                      <a:noFill/>
                      <a:ln>
                        <a:noFill/>
                      </a:ln>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96460419"/>
              </p:ext>
            </p:extLst>
          </p:nvPr>
        </p:nvGraphicFramePr>
        <p:xfrm>
          <a:off x="2849376" y="3610474"/>
          <a:ext cx="4031357" cy="401436"/>
        </p:xfrm>
        <a:graphic>
          <a:graphicData uri="http://schemas.openxmlformats.org/presentationml/2006/ole">
            <mc:AlternateContent xmlns:mc="http://schemas.openxmlformats.org/markup-compatibility/2006">
              <mc:Choice xmlns:v="urn:schemas-microsoft-com:vml" Requires="v">
                <p:oleObj name="公式" r:id="rId11" imgW="2387600" imgH="241300" progId="Equation.3">
                  <p:embed/>
                </p:oleObj>
              </mc:Choice>
              <mc:Fallback>
                <p:oleObj name="公式" r:id="rId11" imgW="2387600" imgH="241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49376" y="3610474"/>
                        <a:ext cx="4031357" cy="40143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9121712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随机过程经过线性系统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窄带高斯噪声</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矩形 5"/>
          <p:cNvSpPr/>
          <p:nvPr/>
        </p:nvSpPr>
        <p:spPr>
          <a:xfrm>
            <a:off x="611560" y="771550"/>
            <a:ext cx="8064896" cy="3970318"/>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latin typeface="微软雅黑"/>
                <a:ea typeface="微软雅黑"/>
              </a:rPr>
              <a:t>高斯白噪声通过窄带系统后就形成了窄带高斯噪声。</a:t>
            </a:r>
            <a:endParaRPr lang="en-US" altLang="zh-CN" sz="2000" kern="0" dirty="0">
              <a:latin typeface="微软雅黑"/>
              <a:ea typeface="微软雅黑"/>
            </a:endParaRPr>
          </a:p>
          <a:p>
            <a:pPr marL="450850" indent="-450850">
              <a:lnSpc>
                <a:spcPct val="140000"/>
              </a:lnSpc>
              <a:buFont typeface="Wingdings" pitchFamily="2" charset="2"/>
              <a:buChar char="p"/>
            </a:pPr>
            <a:endParaRPr lang="en-US" altLang="zh-CN" sz="2000" kern="0" dirty="0">
              <a:latin typeface="微软雅黑"/>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0" dirty="0">
              <a:latin typeface="微软雅黑"/>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0" dirty="0">
              <a:latin typeface="微软雅黑"/>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0" dirty="0">
              <a:latin typeface="微软雅黑"/>
              <a:ea typeface="微软雅黑"/>
              <a:cs typeface="Times New Roman" panose="02020603050405020304" pitchFamily="18" charset="0"/>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数学表示</a:t>
            </a:r>
            <a:endParaRPr lang="en-US" altLang="zh-CN" sz="2000" kern="0" dirty="0">
              <a:solidFill>
                <a:srgbClr val="C00000"/>
              </a:solidFill>
              <a:latin typeface="微软雅黑"/>
              <a:ea typeface="微软雅黑"/>
            </a:endParaRPr>
          </a:p>
          <a:p>
            <a:pPr>
              <a:lnSpc>
                <a:spcPct val="140000"/>
              </a:lnSpc>
            </a:pP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       </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或者</a:t>
            </a: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p:txBody>
      </p:sp>
      <p:pic>
        <p:nvPicPr>
          <p:cNvPr id="7" name="Picture 4" descr="S66A00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672" y="1275606"/>
            <a:ext cx="5407139" cy="158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对象 7"/>
          <p:cNvGraphicFramePr>
            <a:graphicFrameLocks noChangeAspect="1"/>
          </p:cNvGraphicFramePr>
          <p:nvPr>
            <p:extLst>
              <p:ext uri="{D42A27DB-BD31-4B8C-83A1-F6EECF244321}">
                <p14:modId xmlns:p14="http://schemas.microsoft.com/office/powerpoint/2010/main" val="1150126377"/>
              </p:ext>
            </p:extLst>
          </p:nvPr>
        </p:nvGraphicFramePr>
        <p:xfrm>
          <a:off x="2500883" y="3075806"/>
          <a:ext cx="2935213" cy="305479"/>
        </p:xfrm>
        <a:graphic>
          <a:graphicData uri="http://schemas.openxmlformats.org/presentationml/2006/ole">
            <mc:AlternateContent xmlns:mc="http://schemas.openxmlformats.org/markup-compatibility/2006">
              <mc:Choice xmlns:v="urn:schemas-microsoft-com:vml" Requires="v">
                <p:oleObj r:id="rId4" imgW="1828800" imgH="190500" progId="Equation.3">
                  <p:embed/>
                </p:oleObj>
              </mc:Choice>
              <mc:Fallback>
                <p:oleObj r:id="rId4" imgW="1828800" imgH="1905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0883" y="3075806"/>
                        <a:ext cx="2935213" cy="305479"/>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262308809"/>
              </p:ext>
            </p:extLst>
          </p:nvPr>
        </p:nvGraphicFramePr>
        <p:xfrm>
          <a:off x="2483768" y="3507854"/>
          <a:ext cx="3920045" cy="648072"/>
        </p:xfrm>
        <a:graphic>
          <a:graphicData uri="http://schemas.openxmlformats.org/presentationml/2006/ole">
            <mc:AlternateContent xmlns:mc="http://schemas.openxmlformats.org/markup-compatibility/2006">
              <mc:Choice xmlns:v="urn:schemas-microsoft-com:vml" Requires="v">
                <p:oleObj name="公式" r:id="rId6" imgW="2362200" imgH="393700" progId="Equation.3">
                  <p:embed/>
                </p:oleObj>
              </mc:Choice>
              <mc:Fallback>
                <p:oleObj name="公式" r:id="rId6" imgW="2362200" imgH="3937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3768" y="3507854"/>
                        <a:ext cx="3920045" cy="648072"/>
                      </a:xfrm>
                      <a:prstGeom prst="rect">
                        <a:avLst/>
                      </a:prstGeom>
                      <a:noFill/>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839736385"/>
              </p:ext>
            </p:extLst>
          </p:nvPr>
        </p:nvGraphicFramePr>
        <p:xfrm>
          <a:off x="2987824" y="4360968"/>
          <a:ext cx="1571644" cy="299014"/>
        </p:xfrm>
        <a:graphic>
          <a:graphicData uri="http://schemas.openxmlformats.org/presentationml/2006/ole">
            <mc:AlternateContent xmlns:mc="http://schemas.openxmlformats.org/markup-compatibility/2006">
              <mc:Choice xmlns:v="urn:schemas-microsoft-com:vml" Requires="v">
                <p:oleObj name="公式" r:id="rId8" imgW="1002865" imgH="190417" progId="Equation.3">
                  <p:embed/>
                </p:oleObj>
              </mc:Choice>
              <mc:Fallback>
                <p:oleObj name="公式" r:id="rId8" imgW="1002865" imgH="190417"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7824" y="4360968"/>
                        <a:ext cx="1571644" cy="299014"/>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712989073"/>
              </p:ext>
            </p:extLst>
          </p:nvPr>
        </p:nvGraphicFramePr>
        <p:xfrm>
          <a:off x="4938306" y="4359031"/>
          <a:ext cx="1552509" cy="300951"/>
        </p:xfrm>
        <a:graphic>
          <a:graphicData uri="http://schemas.openxmlformats.org/presentationml/2006/ole">
            <mc:AlternateContent xmlns:mc="http://schemas.openxmlformats.org/markup-compatibility/2006">
              <mc:Choice xmlns:v="urn:schemas-microsoft-com:vml" Requires="v">
                <p:oleObj name="公式" r:id="rId10" imgW="977900" imgH="190500" progId="Equation.3">
                  <p:embed/>
                </p:oleObj>
              </mc:Choice>
              <mc:Fallback>
                <p:oleObj name="公式" r:id="rId10" imgW="977900" imgH="1905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38306" y="4359031"/>
                        <a:ext cx="1552509" cy="300951"/>
                      </a:xfrm>
                      <a:prstGeom prst="rect">
                        <a:avLst/>
                      </a:prstGeom>
                      <a:noFill/>
                      <a:ln>
                        <a:noFill/>
                      </a:ln>
                    </p:spPr>
                  </p:pic>
                </p:oleObj>
              </mc:Fallback>
            </mc:AlternateContent>
          </a:graphicData>
        </a:graphic>
      </p:graphicFrame>
      <p:sp>
        <p:nvSpPr>
          <p:cNvPr id="12" name="圆角矩形 11"/>
          <p:cNvSpPr/>
          <p:nvPr/>
        </p:nvSpPr>
        <p:spPr bwMode="auto">
          <a:xfrm>
            <a:off x="7596335" y="3075806"/>
            <a:ext cx="1364113" cy="936104"/>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50000"/>
              </a:lnSpc>
              <a:spcBef>
                <a:spcPct val="0"/>
              </a:spcBef>
              <a:spcAft>
                <a:spcPct val="0"/>
              </a:spcAft>
              <a:buClrTx/>
              <a:buSzTx/>
              <a:buFont typeface="Arial" pitchFamily="34" charset="0"/>
              <a:buNone/>
              <a:tabLst/>
            </a:pPr>
            <a:r>
              <a:rPr lang="zh-CN" altLang="en-US" sz="1600" dirty="0">
                <a:solidFill>
                  <a:schemeClr val="accent2"/>
                </a:solidFill>
                <a:latin typeface="+mn-ea"/>
              </a:rPr>
              <a:t>注意分析方法和思路。</a:t>
            </a:r>
            <a:endParaRPr kumimoji="0" lang="zh-CN" altLang="en-US" sz="1600" b="0" i="0" u="none" strike="noStrike" cap="none" normalizeH="0" baseline="0" dirty="0">
              <a:ln>
                <a:noFill/>
              </a:ln>
              <a:solidFill>
                <a:schemeClr val="accent2"/>
              </a:solidFill>
              <a:effectLst/>
              <a:latin typeface="+mn-ea"/>
            </a:endParaRPr>
          </a:p>
        </p:txBody>
      </p:sp>
    </p:spTree>
    <p:extLst>
      <p:ext uri="{BB962C8B-B14F-4D97-AF65-F5344CB8AC3E}">
        <p14:creationId xmlns:p14="http://schemas.microsoft.com/office/powerpoint/2010/main" val="2068712530"/>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随机过程经过线性系统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窄带高斯噪声</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矩形 5"/>
          <p:cNvSpPr/>
          <p:nvPr/>
        </p:nvSpPr>
        <p:spPr>
          <a:xfrm>
            <a:off x="611560" y="795896"/>
            <a:ext cx="8064896" cy="3108543"/>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mn-ea"/>
                <a:cs typeface="Times New Roman" panose="02020603050405020304" pitchFamily="18" charset="0"/>
              </a:rPr>
              <a:t>设</a:t>
            </a:r>
            <a:r>
              <a:rPr lang="en-US" altLang="zh-CN" sz="2000" i="1" kern="100" dirty="0">
                <a:solidFill>
                  <a:srgbClr val="C00000"/>
                </a:solidFill>
                <a:latin typeface="Times New Roman" panose="02020603050405020304" pitchFamily="18" charset="0"/>
                <a:ea typeface="+mn-ea"/>
                <a:cs typeface="Times New Roman" panose="02020603050405020304" pitchFamily="18" charset="0"/>
              </a:rPr>
              <a:t>n</a:t>
            </a:r>
            <a:r>
              <a:rPr lang="en-US" altLang="zh-CN" sz="2000" kern="100" dirty="0">
                <a:solidFill>
                  <a:srgbClr val="C00000"/>
                </a:solidFill>
                <a:latin typeface="Times New Roman" panose="02020603050405020304" pitchFamily="18" charset="0"/>
                <a:ea typeface="+mn-ea"/>
                <a:cs typeface="Times New Roman" panose="02020603050405020304" pitchFamily="18" charset="0"/>
              </a:rPr>
              <a:t>(</a:t>
            </a:r>
            <a:r>
              <a:rPr lang="en-US" altLang="zh-CN" sz="2000" i="1" kern="100" dirty="0">
                <a:solidFill>
                  <a:srgbClr val="C00000"/>
                </a:solidFill>
                <a:latin typeface="Times New Roman" panose="02020603050405020304" pitchFamily="18" charset="0"/>
                <a:ea typeface="+mn-ea"/>
                <a:cs typeface="Times New Roman" panose="02020603050405020304" pitchFamily="18" charset="0"/>
              </a:rPr>
              <a:t>t</a:t>
            </a:r>
            <a:r>
              <a:rPr lang="en-US" altLang="zh-CN" sz="2000" kern="100" dirty="0">
                <a:solidFill>
                  <a:srgbClr val="C00000"/>
                </a:solidFill>
                <a:latin typeface="Times New Roman" panose="02020603050405020304" pitchFamily="18" charset="0"/>
                <a:ea typeface="+mn-ea"/>
                <a:cs typeface="Times New Roman" panose="02020603050405020304" pitchFamily="18" charset="0"/>
              </a:rPr>
              <a:t>)</a:t>
            </a:r>
            <a:r>
              <a:rPr lang="zh-CN" altLang="en-US" sz="2000" kern="100" dirty="0">
                <a:solidFill>
                  <a:srgbClr val="C00000"/>
                </a:solidFill>
                <a:latin typeface="Times New Roman" panose="02020603050405020304" pitchFamily="18" charset="0"/>
                <a:ea typeface="+mn-ea"/>
                <a:cs typeface="Times New Roman" panose="02020603050405020304" pitchFamily="18" charset="0"/>
              </a:rPr>
              <a:t>为平稳高斯，则</a:t>
            </a:r>
            <a:r>
              <a:rPr lang="en-US" altLang="zh-CN" sz="2000" i="1" kern="100" dirty="0" err="1">
                <a:solidFill>
                  <a:srgbClr val="C00000"/>
                </a:solidFill>
                <a:latin typeface="Times New Roman" panose="02020603050405020304" pitchFamily="18" charset="0"/>
                <a:ea typeface="+mn-ea"/>
                <a:cs typeface="Times New Roman" panose="02020603050405020304" pitchFamily="18" charset="0"/>
              </a:rPr>
              <a:t>n</a:t>
            </a:r>
            <a:r>
              <a:rPr lang="en-US" altLang="zh-CN" sz="2000" kern="100" baseline="-25000" dirty="0" err="1">
                <a:solidFill>
                  <a:srgbClr val="C00000"/>
                </a:solidFill>
                <a:latin typeface="Times New Roman" panose="02020603050405020304" pitchFamily="18" charset="0"/>
                <a:ea typeface="+mn-ea"/>
                <a:cs typeface="Times New Roman" panose="02020603050405020304" pitchFamily="18" charset="0"/>
              </a:rPr>
              <a:t>c</a:t>
            </a:r>
            <a:r>
              <a:rPr lang="en-US" altLang="zh-CN" sz="2000" kern="100" dirty="0">
                <a:solidFill>
                  <a:srgbClr val="C00000"/>
                </a:solidFill>
                <a:latin typeface="Times New Roman" panose="02020603050405020304" pitchFamily="18" charset="0"/>
                <a:ea typeface="+mn-ea"/>
                <a:cs typeface="Times New Roman" panose="02020603050405020304" pitchFamily="18" charset="0"/>
              </a:rPr>
              <a:t>(</a:t>
            </a:r>
            <a:r>
              <a:rPr lang="en-US" altLang="zh-CN" sz="2000" i="1" kern="100" dirty="0">
                <a:solidFill>
                  <a:srgbClr val="C00000"/>
                </a:solidFill>
                <a:latin typeface="Times New Roman" panose="02020603050405020304" pitchFamily="18" charset="0"/>
                <a:ea typeface="+mn-ea"/>
                <a:cs typeface="Times New Roman" panose="02020603050405020304" pitchFamily="18" charset="0"/>
              </a:rPr>
              <a:t>t</a:t>
            </a:r>
            <a:r>
              <a:rPr lang="en-US" altLang="zh-CN" sz="2000" kern="100" dirty="0">
                <a:solidFill>
                  <a:srgbClr val="C00000"/>
                </a:solidFill>
                <a:latin typeface="Times New Roman" panose="02020603050405020304" pitchFamily="18" charset="0"/>
                <a:ea typeface="+mn-ea"/>
                <a:cs typeface="Times New Roman" panose="02020603050405020304" pitchFamily="18" charset="0"/>
              </a:rPr>
              <a:t>)</a:t>
            </a:r>
            <a:r>
              <a:rPr lang="zh-CN" altLang="zh-CN" sz="2000" kern="100" dirty="0">
                <a:solidFill>
                  <a:srgbClr val="C00000"/>
                </a:solidFill>
                <a:latin typeface="Times New Roman" panose="02020603050405020304" pitchFamily="18" charset="0"/>
                <a:ea typeface="+mn-ea"/>
                <a:cs typeface="Times New Roman" panose="02020603050405020304" pitchFamily="18" charset="0"/>
              </a:rPr>
              <a:t>和</a:t>
            </a:r>
            <a:r>
              <a:rPr lang="en-US" altLang="zh-CN" sz="2000" i="1" kern="100" dirty="0">
                <a:solidFill>
                  <a:srgbClr val="C00000"/>
                </a:solidFill>
                <a:latin typeface="Times New Roman" panose="02020603050405020304" pitchFamily="18" charset="0"/>
                <a:ea typeface="+mn-ea"/>
                <a:cs typeface="Times New Roman" panose="02020603050405020304" pitchFamily="18" charset="0"/>
              </a:rPr>
              <a:t>n</a:t>
            </a:r>
            <a:r>
              <a:rPr lang="en-US" altLang="zh-CN" sz="2000" kern="100" baseline="-25000" dirty="0">
                <a:solidFill>
                  <a:srgbClr val="C00000"/>
                </a:solidFill>
                <a:latin typeface="Times New Roman" panose="02020603050405020304" pitchFamily="18" charset="0"/>
                <a:ea typeface="+mn-ea"/>
                <a:cs typeface="Times New Roman" panose="02020603050405020304" pitchFamily="18" charset="0"/>
              </a:rPr>
              <a:t>s</a:t>
            </a:r>
            <a:r>
              <a:rPr lang="en-US" altLang="zh-CN" sz="2000" kern="100" dirty="0">
                <a:solidFill>
                  <a:srgbClr val="C00000"/>
                </a:solidFill>
                <a:latin typeface="Times New Roman" panose="02020603050405020304" pitchFamily="18" charset="0"/>
                <a:ea typeface="+mn-ea"/>
                <a:cs typeface="Times New Roman" panose="02020603050405020304" pitchFamily="18" charset="0"/>
              </a:rPr>
              <a:t>(</a:t>
            </a:r>
            <a:r>
              <a:rPr lang="en-US" altLang="zh-CN" sz="2000" i="1" kern="100" dirty="0">
                <a:solidFill>
                  <a:srgbClr val="C00000"/>
                </a:solidFill>
                <a:latin typeface="Times New Roman" panose="02020603050405020304" pitchFamily="18" charset="0"/>
                <a:ea typeface="+mn-ea"/>
                <a:cs typeface="Times New Roman" panose="02020603050405020304" pitchFamily="18" charset="0"/>
              </a:rPr>
              <a:t>t</a:t>
            </a:r>
            <a:r>
              <a:rPr lang="en-US" altLang="zh-CN" sz="2000" kern="100" dirty="0">
                <a:solidFill>
                  <a:srgbClr val="C00000"/>
                </a:solidFill>
                <a:latin typeface="Times New Roman" panose="02020603050405020304" pitchFamily="18" charset="0"/>
                <a:ea typeface="+mn-ea"/>
                <a:cs typeface="Times New Roman" panose="02020603050405020304" pitchFamily="18" charset="0"/>
              </a:rPr>
              <a:t>)</a:t>
            </a:r>
            <a:r>
              <a:rPr lang="zh-CN" altLang="en-US" sz="2000" kern="100" dirty="0">
                <a:solidFill>
                  <a:srgbClr val="C00000"/>
                </a:solidFill>
                <a:latin typeface="Times New Roman" panose="02020603050405020304" pitchFamily="18" charset="0"/>
                <a:ea typeface="+mn-ea"/>
                <a:cs typeface="Times New Roman" panose="02020603050405020304" pitchFamily="18" charset="0"/>
              </a:rPr>
              <a:t>的</a:t>
            </a:r>
            <a:r>
              <a:rPr lang="zh-CN" altLang="zh-CN" sz="2000" kern="100" dirty="0">
                <a:solidFill>
                  <a:srgbClr val="C00000"/>
                </a:solidFill>
                <a:latin typeface="Times New Roman" panose="02020603050405020304" pitchFamily="18" charset="0"/>
                <a:ea typeface="+mn-ea"/>
                <a:cs typeface="Times New Roman" panose="02020603050405020304" pitchFamily="18" charset="0"/>
              </a:rPr>
              <a:t>特性</a:t>
            </a:r>
            <a:endParaRPr lang="en-US" altLang="zh-CN" sz="2000" kern="0" dirty="0">
              <a:solidFill>
                <a:srgbClr val="205867"/>
              </a:solidFill>
              <a:latin typeface="微软雅黑"/>
              <a:ea typeface="微软雅黑"/>
            </a:endParaRPr>
          </a:p>
          <a:p>
            <a:pPr>
              <a:lnSpc>
                <a:spcPct val="140000"/>
              </a:lnSpc>
            </a:pPr>
            <a:r>
              <a:rPr lang="en-US" altLang="zh-CN" sz="2000" kern="0" dirty="0">
                <a:solidFill>
                  <a:srgbClr val="205867"/>
                </a:solidFill>
                <a:latin typeface="微软雅黑"/>
                <a:ea typeface="微软雅黑"/>
                <a:cs typeface="Times New Roman" panose="02020603050405020304" pitchFamily="18" charset="0"/>
              </a:rPr>
              <a:t>      </a:t>
            </a:r>
          </a:p>
          <a:p>
            <a:pPr>
              <a:lnSpc>
                <a:spcPct val="140000"/>
              </a:lnSpc>
            </a:pPr>
            <a:r>
              <a:rPr lang="en-US" altLang="zh-CN" sz="2000" kern="0" dirty="0">
                <a:solidFill>
                  <a:srgbClr val="205867"/>
                </a:solidFill>
                <a:latin typeface="微软雅黑"/>
                <a:ea typeface="微软雅黑"/>
                <a:cs typeface="Times New Roman" panose="02020603050405020304" pitchFamily="18" charset="0"/>
              </a:rPr>
              <a:t>      1</a:t>
            </a:r>
            <a:r>
              <a:rPr lang="zh-CN" altLang="en-US" sz="2000" kern="0" dirty="0">
                <a:solidFill>
                  <a:srgbClr val="205867"/>
                </a:solidFill>
                <a:latin typeface="微软雅黑"/>
                <a:ea typeface="微软雅黑"/>
                <a:cs typeface="Times New Roman" panose="02020603050405020304" pitchFamily="18" charset="0"/>
              </a:rPr>
              <a:t>、平稳的高斯过程；（</a:t>
            </a:r>
            <a:r>
              <a:rPr lang="zh-CN" altLang="en-US" sz="2000" kern="0" dirty="0">
                <a:solidFill>
                  <a:srgbClr val="C00000"/>
                </a:solidFill>
                <a:latin typeface="微软雅黑"/>
                <a:ea typeface="微软雅黑"/>
                <a:cs typeface="Times New Roman" panose="02020603050405020304" pitchFamily="18" charset="0"/>
              </a:rPr>
              <a:t>为什么？</a:t>
            </a:r>
            <a:r>
              <a:rPr lang="zh-CN" altLang="en-US" sz="2000" kern="0" dirty="0">
                <a:solidFill>
                  <a:srgbClr val="205867"/>
                </a:solidFill>
                <a:latin typeface="微软雅黑"/>
                <a:ea typeface="微软雅黑"/>
                <a:cs typeface="Times New Roman" panose="02020603050405020304" pitchFamily="18" charset="0"/>
              </a:rPr>
              <a:t>）</a:t>
            </a:r>
          </a:p>
          <a:p>
            <a:pPr>
              <a:lnSpc>
                <a:spcPct val="140000"/>
              </a:lnSpc>
            </a:pPr>
            <a:r>
              <a:rPr lang="zh-CN" altLang="en-US" sz="2000" kern="0" dirty="0">
                <a:solidFill>
                  <a:srgbClr val="205867"/>
                </a:solidFill>
                <a:latin typeface="微软雅黑"/>
                <a:ea typeface="微软雅黑"/>
                <a:cs typeface="Times New Roman" panose="02020603050405020304" pitchFamily="18" charset="0"/>
              </a:rPr>
              <a:t>      </a:t>
            </a:r>
            <a:r>
              <a:rPr lang="en-US" altLang="zh-CN" sz="2000" kern="0" dirty="0">
                <a:solidFill>
                  <a:srgbClr val="205867"/>
                </a:solidFill>
                <a:latin typeface="微软雅黑"/>
                <a:ea typeface="微软雅黑"/>
                <a:cs typeface="Times New Roman" panose="02020603050405020304" pitchFamily="18" charset="0"/>
              </a:rPr>
              <a:t>2</a:t>
            </a:r>
            <a:r>
              <a:rPr lang="zh-CN" altLang="en-US" sz="2000" kern="0" dirty="0">
                <a:solidFill>
                  <a:srgbClr val="205867"/>
                </a:solidFill>
                <a:latin typeface="微软雅黑"/>
                <a:ea typeface="微软雅黑"/>
                <a:cs typeface="Times New Roman" panose="02020603050405020304" pitchFamily="18" charset="0"/>
              </a:rPr>
              <a:t>、</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E{</a:t>
            </a:r>
            <a:r>
              <a:rPr lang="en-US" altLang="zh-CN" sz="2000" i="1" kern="100" dirty="0" err="1">
                <a:solidFill>
                  <a:srgbClr val="C00000"/>
                </a:solidFill>
                <a:latin typeface="Times New Roman" panose="02020603050405020304" pitchFamily="18" charset="0"/>
                <a:ea typeface="微软雅黑"/>
                <a:cs typeface="Times New Roman" panose="02020603050405020304" pitchFamily="18" charset="0"/>
              </a:rPr>
              <a:t>n</a:t>
            </a:r>
            <a:r>
              <a:rPr lang="en-US" altLang="zh-CN" sz="2000" kern="100" baseline="-25000" dirty="0" err="1">
                <a:solidFill>
                  <a:srgbClr val="C00000"/>
                </a:solidFill>
                <a:latin typeface="Times New Roman" panose="02020603050405020304" pitchFamily="18" charset="0"/>
                <a:ea typeface="微软雅黑"/>
                <a:cs typeface="Times New Roman" panose="02020603050405020304" pitchFamily="18" charset="0"/>
              </a:rPr>
              <a:t>c</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C00000"/>
                </a:solidFill>
                <a:latin typeface="Times New Roman" panose="02020603050405020304" pitchFamily="18" charset="0"/>
                <a:ea typeface="微软雅黑"/>
                <a:cs typeface="Times New Roman" panose="02020603050405020304" pitchFamily="18" charset="0"/>
              </a:rPr>
              <a:t>t</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E{</a:t>
            </a:r>
            <a:r>
              <a:rPr lang="en-US" altLang="zh-CN" sz="2000" i="1" kern="100" dirty="0">
                <a:solidFill>
                  <a:srgbClr val="C00000"/>
                </a:solidFill>
                <a:latin typeface="Times New Roman" panose="02020603050405020304" pitchFamily="18" charset="0"/>
                <a:ea typeface="微软雅黑"/>
                <a:cs typeface="Times New Roman" panose="02020603050405020304" pitchFamily="18" charset="0"/>
              </a:rPr>
              <a:t>n</a:t>
            </a:r>
            <a:r>
              <a:rPr lang="en-US" altLang="zh-CN" sz="2000" kern="100" baseline="-25000" dirty="0">
                <a:solidFill>
                  <a:srgbClr val="C00000"/>
                </a:solidFill>
                <a:latin typeface="Times New Roman" panose="02020603050405020304" pitchFamily="18" charset="0"/>
                <a:ea typeface="微软雅黑"/>
                <a:cs typeface="Times New Roman" panose="02020603050405020304" pitchFamily="18" charset="0"/>
              </a:rPr>
              <a:t>s</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a:t>
            </a:r>
            <a:r>
              <a:rPr lang="en-US" altLang="zh-CN" sz="2000" i="1" kern="100" dirty="0">
                <a:solidFill>
                  <a:srgbClr val="C00000"/>
                </a:solidFill>
                <a:latin typeface="Times New Roman" panose="02020603050405020304" pitchFamily="18" charset="0"/>
                <a:ea typeface="微软雅黑"/>
                <a:cs typeface="Times New Roman" panose="02020603050405020304" pitchFamily="18" charset="0"/>
              </a:rPr>
              <a:t>t</a:t>
            </a:r>
            <a:r>
              <a:rPr lang="en-US" altLang="zh-CN" sz="2000" kern="100" dirty="0">
                <a:solidFill>
                  <a:srgbClr val="C00000"/>
                </a:solidFill>
                <a:latin typeface="Times New Roman" panose="02020603050405020304" pitchFamily="18" charset="0"/>
                <a:ea typeface="微软雅黑"/>
                <a:cs typeface="Times New Roman" panose="02020603050405020304" pitchFamily="18" charset="0"/>
              </a:rPr>
              <a:t>) </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a:t>
            </a: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a:t>
            </a: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0 </a:t>
            </a:r>
            <a:r>
              <a:rPr lang="zh-CN" altLang="en-US" sz="2000" kern="0" dirty="0">
                <a:solidFill>
                  <a:srgbClr val="205867"/>
                </a:solidFill>
                <a:latin typeface="微软雅黑"/>
                <a:ea typeface="微软雅黑"/>
                <a:cs typeface="Times New Roman" panose="02020603050405020304" pitchFamily="18" charset="0"/>
              </a:rPr>
              <a:t>，                       ；</a:t>
            </a:r>
          </a:p>
          <a:p>
            <a:pPr>
              <a:lnSpc>
                <a:spcPct val="140000"/>
              </a:lnSpc>
            </a:pPr>
            <a:r>
              <a:rPr lang="zh-CN" altLang="en-US" sz="2000" kern="0" dirty="0">
                <a:solidFill>
                  <a:srgbClr val="205867"/>
                </a:solidFill>
                <a:latin typeface="微软雅黑"/>
                <a:ea typeface="微软雅黑"/>
                <a:cs typeface="Times New Roman" panose="02020603050405020304" pitchFamily="18" charset="0"/>
              </a:rPr>
              <a:t>      </a:t>
            </a:r>
            <a:r>
              <a:rPr lang="en-US" altLang="zh-CN" sz="2000" kern="0" dirty="0">
                <a:solidFill>
                  <a:srgbClr val="205867"/>
                </a:solidFill>
                <a:latin typeface="微软雅黑"/>
                <a:ea typeface="微软雅黑"/>
                <a:cs typeface="Times New Roman" panose="02020603050405020304" pitchFamily="18" charset="0"/>
              </a:rPr>
              <a:t>3</a:t>
            </a:r>
            <a:r>
              <a:rPr lang="zh-CN" altLang="en-US" sz="2000" kern="0" dirty="0">
                <a:solidFill>
                  <a:srgbClr val="205867"/>
                </a:solidFill>
                <a:latin typeface="微软雅黑"/>
                <a:ea typeface="微软雅黑"/>
                <a:cs typeface="Times New Roman" panose="02020603050405020304" pitchFamily="18" charset="0"/>
              </a:rPr>
              <a:t>、不相关且统计独立。</a:t>
            </a:r>
          </a:p>
          <a:p>
            <a:pPr marL="450850" indent="-450850">
              <a:lnSpc>
                <a:spcPct val="140000"/>
              </a:lnSpc>
              <a:buFont typeface="Wingdings" pitchFamily="2" charset="2"/>
              <a:buChar char="p"/>
            </a:pPr>
            <a:endParaRPr lang="en-US" altLang="zh-CN" sz="2000" kern="0" dirty="0">
              <a:solidFill>
                <a:srgbClr val="205867"/>
              </a:solidFill>
              <a:latin typeface="微软雅黑"/>
              <a:ea typeface="微软雅黑"/>
              <a:cs typeface="Times New Roman" panose="02020603050405020304" pitchFamily="18" charset="0"/>
            </a:endParaRPr>
          </a:p>
          <a:p>
            <a:pPr>
              <a:lnSpc>
                <a:spcPct val="140000"/>
              </a:lnSpc>
            </a:pPr>
            <a:r>
              <a:rPr lang="en-US" altLang="zh-CN" sz="2000" kern="0" dirty="0">
                <a:solidFill>
                  <a:srgbClr val="205867"/>
                </a:solidFill>
                <a:latin typeface="Times New Roman" panose="02020603050405020304" pitchFamily="18" charset="0"/>
                <a:ea typeface="微软雅黑"/>
                <a:cs typeface="Times New Roman" panose="02020603050405020304" pitchFamily="18" charset="0"/>
              </a:rPr>
              <a:t>     </a:t>
            </a:r>
          </a:p>
        </p:txBody>
      </p:sp>
      <p:graphicFrame>
        <p:nvGraphicFramePr>
          <p:cNvPr id="7" name="对象 6"/>
          <p:cNvGraphicFramePr>
            <a:graphicFrameLocks noChangeAspect="1"/>
          </p:cNvGraphicFramePr>
          <p:nvPr>
            <p:extLst>
              <p:ext uri="{D42A27DB-BD31-4B8C-83A1-F6EECF244321}">
                <p14:modId xmlns:p14="http://schemas.microsoft.com/office/powerpoint/2010/main" val="3016983550"/>
              </p:ext>
            </p:extLst>
          </p:nvPr>
        </p:nvGraphicFramePr>
        <p:xfrm>
          <a:off x="2132792" y="1347614"/>
          <a:ext cx="1571644" cy="299014"/>
        </p:xfrm>
        <a:graphic>
          <a:graphicData uri="http://schemas.openxmlformats.org/presentationml/2006/ole">
            <mc:AlternateContent xmlns:mc="http://schemas.openxmlformats.org/markup-compatibility/2006">
              <mc:Choice xmlns:v="urn:schemas-microsoft-com:vml" Requires="v">
                <p:oleObj name="公式" r:id="rId3" imgW="1002865" imgH="190417" progId="Equation.3">
                  <p:embed/>
                </p:oleObj>
              </mc:Choice>
              <mc:Fallback>
                <p:oleObj name="公式" r:id="rId3" imgW="1002865"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2792" y="1347614"/>
                        <a:ext cx="1571644" cy="299014"/>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01356540"/>
              </p:ext>
            </p:extLst>
          </p:nvPr>
        </p:nvGraphicFramePr>
        <p:xfrm>
          <a:off x="4005000" y="1345677"/>
          <a:ext cx="1552509" cy="300951"/>
        </p:xfrm>
        <a:graphic>
          <a:graphicData uri="http://schemas.openxmlformats.org/presentationml/2006/ole">
            <mc:AlternateContent xmlns:mc="http://schemas.openxmlformats.org/markup-compatibility/2006">
              <mc:Choice xmlns:v="urn:schemas-microsoft-com:vml" Requires="v">
                <p:oleObj name="公式" r:id="rId5" imgW="977900" imgH="190500" progId="Equation.3">
                  <p:embed/>
                </p:oleObj>
              </mc:Choice>
              <mc:Fallback>
                <p:oleObj name="公式" r:id="rId5" imgW="9779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5000" y="1345677"/>
                        <a:ext cx="1552509" cy="300951"/>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870365595"/>
              </p:ext>
            </p:extLst>
          </p:nvPr>
        </p:nvGraphicFramePr>
        <p:xfrm>
          <a:off x="4372737" y="2140444"/>
          <a:ext cx="1544648" cy="465666"/>
        </p:xfrm>
        <a:graphic>
          <a:graphicData uri="http://schemas.openxmlformats.org/presentationml/2006/ole">
            <mc:AlternateContent xmlns:mc="http://schemas.openxmlformats.org/markup-compatibility/2006">
              <mc:Choice xmlns:v="urn:schemas-microsoft-com:vml" Requires="v">
                <p:oleObj r:id="rId7" imgW="787400" imgH="241300" progId="Equation.3">
                  <p:embed/>
                </p:oleObj>
              </mc:Choice>
              <mc:Fallback>
                <p:oleObj r:id="rId7" imgW="787400" imgH="241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2737" y="2140444"/>
                        <a:ext cx="1544648" cy="465666"/>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295195517"/>
              </p:ext>
            </p:extLst>
          </p:nvPr>
        </p:nvGraphicFramePr>
        <p:xfrm>
          <a:off x="1089622" y="3013601"/>
          <a:ext cx="4055439" cy="676642"/>
        </p:xfrm>
        <a:graphic>
          <a:graphicData uri="http://schemas.openxmlformats.org/presentationml/2006/ole">
            <mc:AlternateContent xmlns:mc="http://schemas.openxmlformats.org/markup-compatibility/2006">
              <mc:Choice xmlns:v="urn:schemas-microsoft-com:vml" Requires="v">
                <p:oleObj name="公式" r:id="rId9" imgW="2895600" imgH="482600" progId="Equation.3">
                  <p:embed/>
                </p:oleObj>
              </mc:Choice>
              <mc:Fallback>
                <p:oleObj name="公式" r:id="rId9" imgW="2895600" imgH="482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9622" y="3013601"/>
                        <a:ext cx="4055439" cy="676642"/>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820705386"/>
              </p:ext>
            </p:extLst>
          </p:nvPr>
        </p:nvGraphicFramePr>
        <p:xfrm>
          <a:off x="5917385" y="3015692"/>
          <a:ext cx="2454167" cy="674551"/>
        </p:xfrm>
        <a:graphic>
          <a:graphicData uri="http://schemas.openxmlformats.org/presentationml/2006/ole">
            <mc:AlternateContent xmlns:mc="http://schemas.openxmlformats.org/markup-compatibility/2006">
              <mc:Choice xmlns:v="urn:schemas-microsoft-com:vml" Requires="v">
                <p:oleObj name="公式" r:id="rId11" imgW="1524000" imgH="419100" progId="Equation.3">
                  <p:embed/>
                </p:oleObj>
              </mc:Choice>
              <mc:Fallback>
                <p:oleObj name="公式" r:id="rId11" imgW="1524000" imgH="4191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7385" y="3015692"/>
                        <a:ext cx="2454167" cy="674551"/>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633309760"/>
              </p:ext>
            </p:extLst>
          </p:nvPr>
        </p:nvGraphicFramePr>
        <p:xfrm>
          <a:off x="2267744" y="3939902"/>
          <a:ext cx="4462188" cy="648072"/>
        </p:xfrm>
        <a:graphic>
          <a:graphicData uri="http://schemas.openxmlformats.org/presentationml/2006/ole">
            <mc:AlternateContent xmlns:mc="http://schemas.openxmlformats.org/markup-compatibility/2006">
              <mc:Choice xmlns:v="urn:schemas-microsoft-com:vml" Requires="v">
                <p:oleObj name="公式" r:id="rId13" imgW="2882900" imgH="419100" progId="Equation.3">
                  <p:embed/>
                </p:oleObj>
              </mc:Choice>
              <mc:Fallback>
                <p:oleObj name="公式" r:id="rId13" imgW="2882900" imgH="4191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67744" y="3939902"/>
                        <a:ext cx="4462188" cy="648072"/>
                      </a:xfrm>
                      <a:prstGeom prst="rect">
                        <a:avLst/>
                      </a:prstGeom>
                      <a:noFill/>
                      <a:ln>
                        <a:solidFill>
                          <a:srgbClr val="C00000"/>
                        </a:solidFill>
                      </a:ln>
                    </p:spPr>
                  </p:pic>
                </p:oleObj>
              </mc:Fallback>
            </mc:AlternateContent>
          </a:graphicData>
        </a:graphic>
      </p:graphicFrame>
      <p:sp>
        <p:nvSpPr>
          <p:cNvPr id="13" name="右箭头 12"/>
          <p:cNvSpPr/>
          <p:nvPr/>
        </p:nvSpPr>
        <p:spPr bwMode="auto">
          <a:xfrm>
            <a:off x="5292080" y="3244168"/>
            <a:ext cx="504056" cy="216024"/>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3790428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随机过程经过线性系统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窄带高斯噪声</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矩形 5"/>
          <p:cNvSpPr/>
          <p:nvPr/>
        </p:nvSpPr>
        <p:spPr>
          <a:xfrm>
            <a:off x="611560" y="771550"/>
            <a:ext cx="8064896" cy="3724096"/>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包络和相位分布</a:t>
            </a:r>
            <a:endParaRPr lang="en-US" altLang="zh-CN" sz="2000" kern="0" dirty="0">
              <a:solidFill>
                <a:srgbClr val="205867"/>
              </a:solidFill>
              <a:latin typeface="微软雅黑"/>
              <a:ea typeface="微软雅黑"/>
            </a:endParaRPr>
          </a:p>
          <a:p>
            <a:pPr>
              <a:lnSpc>
                <a:spcPct val="140000"/>
              </a:lnSpc>
            </a:pPr>
            <a:r>
              <a:rPr lang="en-US" altLang="zh-CN" sz="2000" kern="0" dirty="0">
                <a:solidFill>
                  <a:srgbClr val="205867"/>
                </a:solidFill>
                <a:latin typeface="微软雅黑"/>
                <a:ea typeface="微软雅黑"/>
                <a:cs typeface="Times New Roman" panose="02020603050405020304" pitchFamily="18" charset="0"/>
              </a:rPr>
              <a:t>      </a:t>
            </a:r>
          </a:p>
          <a:p>
            <a:pPr>
              <a:lnSpc>
                <a:spcPct val="140000"/>
              </a:lnSpc>
            </a:pP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利用边际分布知识，可以计算</a:t>
            </a: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200000"/>
              </a:lnSpc>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140000"/>
              </a:lnSpc>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结论：</a:t>
            </a:r>
            <a:r>
              <a:rPr lang="zh-CN" altLang="en-US" sz="2000" kern="100" dirty="0">
                <a:latin typeface="Times New Roman" panose="02020603050405020304" pitchFamily="18" charset="0"/>
                <a:ea typeface="微软雅黑"/>
                <a:cs typeface="Times New Roman" panose="02020603050405020304" pitchFamily="18" charset="0"/>
              </a:rPr>
              <a:t>其包络服从瑞利分布，相位服从均匀分布，就一维分布而言随机包络和随机相位是统计独立的。</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120162206"/>
              </p:ext>
            </p:extLst>
          </p:nvPr>
        </p:nvGraphicFramePr>
        <p:xfrm>
          <a:off x="1403648" y="1059582"/>
          <a:ext cx="5904656" cy="722396"/>
        </p:xfrm>
        <a:graphic>
          <a:graphicData uri="http://schemas.openxmlformats.org/presentationml/2006/ole">
            <mc:AlternateContent xmlns:mc="http://schemas.openxmlformats.org/markup-compatibility/2006">
              <mc:Choice xmlns:v="urn:schemas-microsoft-com:vml" Requires="v">
                <p:oleObj name="公式" r:id="rId3" imgW="3429000" imgH="419100" progId="Equation.3">
                  <p:embed/>
                </p:oleObj>
              </mc:Choice>
              <mc:Fallback>
                <p:oleObj name="公式" r:id="rId3" imgW="34290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1059582"/>
                        <a:ext cx="5904656" cy="722396"/>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784300867"/>
              </p:ext>
            </p:extLst>
          </p:nvPr>
        </p:nvGraphicFramePr>
        <p:xfrm>
          <a:off x="899592" y="2067694"/>
          <a:ext cx="4355025" cy="703237"/>
        </p:xfrm>
        <a:graphic>
          <a:graphicData uri="http://schemas.openxmlformats.org/presentationml/2006/ole">
            <mc:AlternateContent xmlns:mc="http://schemas.openxmlformats.org/markup-compatibility/2006">
              <mc:Choice xmlns:v="urn:schemas-microsoft-com:vml" Requires="v">
                <p:oleObj name="Equation" r:id="rId5" imgW="2603500" imgH="419100" progId="Equation.3">
                  <p:embed/>
                </p:oleObj>
              </mc:Choice>
              <mc:Fallback>
                <p:oleObj name="Equation" r:id="rId5" imgW="26035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2067694"/>
                        <a:ext cx="4355025" cy="703237"/>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367517321"/>
              </p:ext>
            </p:extLst>
          </p:nvPr>
        </p:nvGraphicFramePr>
        <p:xfrm>
          <a:off x="881769" y="2829338"/>
          <a:ext cx="5499737" cy="678516"/>
        </p:xfrm>
        <a:graphic>
          <a:graphicData uri="http://schemas.openxmlformats.org/presentationml/2006/ole">
            <mc:AlternateContent xmlns:mc="http://schemas.openxmlformats.org/markup-compatibility/2006">
              <mc:Choice xmlns:v="urn:schemas-microsoft-com:vml" Requires="v">
                <p:oleObj r:id="rId7" imgW="3403600" imgH="419100" progId="Equation.3">
                  <p:embed/>
                </p:oleObj>
              </mc:Choice>
              <mc:Fallback>
                <p:oleObj r:id="rId7" imgW="34036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1769" y="2829338"/>
                        <a:ext cx="5499737" cy="678516"/>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972199859"/>
              </p:ext>
            </p:extLst>
          </p:nvPr>
        </p:nvGraphicFramePr>
        <p:xfrm>
          <a:off x="6876256" y="2495126"/>
          <a:ext cx="1944216" cy="334212"/>
        </p:xfrm>
        <a:graphic>
          <a:graphicData uri="http://schemas.openxmlformats.org/presentationml/2006/ole">
            <mc:AlternateContent xmlns:mc="http://schemas.openxmlformats.org/markup-compatibility/2006">
              <mc:Choice xmlns:v="urn:schemas-microsoft-com:vml" Requires="v">
                <p:oleObj r:id="rId9" imgW="1104900" imgH="190500" progId="Equation.3">
                  <p:embed/>
                </p:oleObj>
              </mc:Choice>
              <mc:Fallback>
                <p:oleObj r:id="rId9" imgW="1104900" imgH="190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6256" y="2495126"/>
                        <a:ext cx="1944216" cy="334212"/>
                      </a:xfrm>
                      <a:prstGeom prst="rect">
                        <a:avLst/>
                      </a:prstGeom>
                      <a:noFill/>
                      <a:ln>
                        <a:noFill/>
                      </a:ln>
                    </p:spPr>
                  </p:pic>
                </p:oleObj>
              </mc:Fallback>
            </mc:AlternateContent>
          </a:graphicData>
        </a:graphic>
      </p:graphicFrame>
      <p:sp>
        <p:nvSpPr>
          <p:cNvPr id="11" name="直角上箭头 10"/>
          <p:cNvSpPr/>
          <p:nvPr/>
        </p:nvSpPr>
        <p:spPr bwMode="auto">
          <a:xfrm rot="16200000">
            <a:off x="7187983" y="1625814"/>
            <a:ext cx="1056222" cy="499820"/>
          </a:xfrm>
          <a:prstGeom prst="bentUp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59889700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animEffect transition="in" filter="randombar(horizontal)">
                                      <p:cBhvr>
                                        <p:cTn id="15"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随机过程经过线性系统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正弦波加窄带高斯噪声</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6" name="矩形 5"/>
          <p:cNvSpPr/>
          <p:nvPr/>
        </p:nvSpPr>
        <p:spPr>
          <a:xfrm>
            <a:off x="611560" y="832520"/>
            <a:ext cx="8064896" cy="3908762"/>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混合信号的输出</a:t>
            </a:r>
            <a:endParaRPr lang="en-US" altLang="zh-CN" sz="2000" kern="0" dirty="0">
              <a:solidFill>
                <a:srgbClr val="205867"/>
              </a:solidFill>
              <a:latin typeface="微软雅黑"/>
              <a:ea typeface="微软雅黑"/>
              <a:cs typeface="Times New Roman" panose="02020603050405020304" pitchFamily="18" charset="0"/>
            </a:endParaRPr>
          </a:p>
          <a:p>
            <a:pPr>
              <a:lnSpc>
                <a:spcPct val="140000"/>
              </a:lnSpc>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其中，</a:t>
            </a: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a:lnSpc>
                <a:spcPct val="200000"/>
              </a:lnSpc>
            </a:pPr>
            <a:r>
              <a:rPr lang="zh-CN" altLang="en-US" sz="2000" kern="0" dirty="0">
                <a:solidFill>
                  <a:srgbClr val="205867"/>
                </a:solidFill>
                <a:latin typeface="Times New Roman" panose="02020603050405020304" pitchFamily="18" charset="0"/>
                <a:ea typeface="微软雅黑"/>
                <a:cs typeface="Times New Roman" panose="02020603050405020304" pitchFamily="18" charset="0"/>
              </a:rPr>
              <a:t>正交向量</a:t>
            </a:r>
            <a:endParaRPr lang="en-US" altLang="zh-CN" sz="2000" kern="0" dirty="0">
              <a:solidFill>
                <a:srgbClr val="205867"/>
              </a:solidFill>
              <a:latin typeface="Times New Roman" panose="02020603050405020304" pitchFamily="18" charset="0"/>
              <a:ea typeface="微软雅黑"/>
              <a:cs typeface="Times New Roman" panose="02020603050405020304" pitchFamily="18" charset="0"/>
            </a:endParaRPr>
          </a:p>
          <a:p>
            <a:pPr marL="450850" indent="-450850">
              <a:lnSpc>
                <a:spcPct val="140000"/>
              </a:lnSpc>
              <a:buFont typeface="Wingdings" pitchFamily="2" charset="2"/>
              <a:buChar char="p"/>
            </a:pPr>
            <a:r>
              <a:rPr lang="zh-CN" altLang="en-US" sz="2000" kern="0" dirty="0">
                <a:solidFill>
                  <a:srgbClr val="C00000"/>
                </a:solidFill>
                <a:latin typeface="Times New Roman" panose="02020603050405020304" pitchFamily="18" charset="0"/>
                <a:ea typeface="微软雅黑"/>
                <a:cs typeface="Times New Roman" panose="02020603050405020304" pitchFamily="18" charset="0"/>
              </a:rPr>
              <a:t>包络的分布</a:t>
            </a:r>
            <a:endParaRPr lang="en-US" altLang="zh-CN" sz="2000" kern="0" dirty="0">
              <a:solidFill>
                <a:srgbClr val="C00000"/>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latin typeface="Times New Roman" panose="02020603050405020304" pitchFamily="18" charset="0"/>
                <a:ea typeface="微软雅黑"/>
                <a:cs typeface="Times New Roman" panose="02020603050405020304" pitchFamily="18" charset="0"/>
              </a:rPr>
              <a:t>       小信噪比：退化为瑞利分布； 大信噪比：近似于高斯分布 。</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959181153"/>
              </p:ext>
            </p:extLst>
          </p:nvPr>
        </p:nvGraphicFramePr>
        <p:xfrm>
          <a:off x="1619672" y="1347614"/>
          <a:ext cx="5111767" cy="1296146"/>
        </p:xfrm>
        <a:graphic>
          <a:graphicData uri="http://schemas.openxmlformats.org/presentationml/2006/ole">
            <mc:AlternateContent xmlns:mc="http://schemas.openxmlformats.org/markup-compatibility/2006">
              <mc:Choice xmlns:v="urn:schemas-microsoft-com:vml" Requires="v">
                <p:oleObj name="公式" r:id="rId3" imgW="3340100" imgH="850900" progId="Equation.3">
                  <p:embed/>
                </p:oleObj>
              </mc:Choice>
              <mc:Fallback>
                <p:oleObj name="公式" r:id="rId3" imgW="3340100" imgH="850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347614"/>
                        <a:ext cx="5111767" cy="1296146"/>
                      </a:xfrm>
                      <a:prstGeom prst="rect">
                        <a:avLst/>
                      </a:prstGeom>
                      <a:noFill/>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355127155"/>
              </p:ext>
            </p:extLst>
          </p:nvPr>
        </p:nvGraphicFramePr>
        <p:xfrm>
          <a:off x="1475656" y="2754722"/>
          <a:ext cx="1600147" cy="400037"/>
        </p:xfrm>
        <a:graphic>
          <a:graphicData uri="http://schemas.openxmlformats.org/presentationml/2006/ole">
            <mc:AlternateContent xmlns:mc="http://schemas.openxmlformats.org/markup-compatibility/2006">
              <mc:Choice xmlns:v="urn:schemas-microsoft-com:vml" Requires="v">
                <p:oleObj r:id="rId5" imgW="1028254" imgH="253890" progId="Equation.3">
                  <p:embed/>
                </p:oleObj>
              </mc:Choice>
              <mc:Fallback>
                <p:oleObj r:id="rId5" imgW="1028254" imgH="25389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2754722"/>
                        <a:ext cx="1600147" cy="400037"/>
                      </a:xfrm>
                      <a:prstGeom prst="rect">
                        <a:avLst/>
                      </a:prstGeom>
                      <a:noFill/>
                      <a:ln>
                        <a:noFill/>
                      </a:ln>
                      <a:effec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695712892"/>
              </p:ext>
            </p:extLst>
          </p:nvPr>
        </p:nvGraphicFramePr>
        <p:xfrm>
          <a:off x="3347864" y="2708821"/>
          <a:ext cx="1443153" cy="583009"/>
        </p:xfrm>
        <a:graphic>
          <a:graphicData uri="http://schemas.openxmlformats.org/presentationml/2006/ole">
            <mc:AlternateContent xmlns:mc="http://schemas.openxmlformats.org/markup-compatibility/2006">
              <mc:Choice xmlns:v="urn:schemas-microsoft-com:vml" Requires="v">
                <p:oleObj r:id="rId7" imgW="939392" imgH="380835" progId="Equation.3">
                  <p:embed/>
                </p:oleObj>
              </mc:Choice>
              <mc:Fallback>
                <p:oleObj r:id="rId7" imgW="939392" imgH="380835"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7864" y="2708821"/>
                        <a:ext cx="1443153" cy="583009"/>
                      </a:xfrm>
                      <a:prstGeom prst="rect">
                        <a:avLst/>
                      </a:prstGeom>
                      <a:noFill/>
                      <a:ln>
                        <a:noFill/>
                      </a:ln>
                      <a:effec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440977556"/>
              </p:ext>
            </p:extLst>
          </p:nvPr>
        </p:nvGraphicFramePr>
        <p:xfrm>
          <a:off x="1882347" y="3435846"/>
          <a:ext cx="2841083" cy="287311"/>
        </p:xfrm>
        <a:graphic>
          <a:graphicData uri="http://schemas.openxmlformats.org/presentationml/2006/ole">
            <mc:AlternateContent xmlns:mc="http://schemas.openxmlformats.org/markup-compatibility/2006">
              <mc:Choice xmlns:v="urn:schemas-microsoft-com:vml" Requires="v">
                <p:oleObj name="Equation" r:id="rId9" imgW="1781366" imgH="95440" progId="Equation.3">
                  <p:embed/>
                </p:oleObj>
              </mc:Choice>
              <mc:Fallback>
                <p:oleObj name="Equation" r:id="rId9" imgW="1781366" imgH="954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82347" y="3435846"/>
                        <a:ext cx="2841083" cy="287311"/>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573620079"/>
              </p:ext>
            </p:extLst>
          </p:nvPr>
        </p:nvGraphicFramePr>
        <p:xfrm>
          <a:off x="5148064" y="3435846"/>
          <a:ext cx="2841083" cy="284201"/>
        </p:xfrm>
        <a:graphic>
          <a:graphicData uri="http://schemas.openxmlformats.org/presentationml/2006/ole">
            <mc:AlternateContent xmlns:mc="http://schemas.openxmlformats.org/markup-compatibility/2006">
              <mc:Choice xmlns:v="urn:schemas-microsoft-com:vml" Requires="v">
                <p:oleObj r:id="rId11" imgW="1905000" imgH="190500" progId="Equation.3">
                  <p:embed/>
                </p:oleObj>
              </mc:Choice>
              <mc:Fallback>
                <p:oleObj r:id="rId11" imgW="1905000" imgH="1905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8064" y="3435846"/>
                        <a:ext cx="2841083" cy="284201"/>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50158002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randombar(horizontal)">
                                      <p:cBhvr>
                                        <p:cTn id="7" dur="500"/>
                                        <p:tgtEl>
                                          <p:spTgt spid="6">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6">
                                            <p:txEl>
                                              <p:pRg st="7" end="7"/>
                                            </p:txEl>
                                          </p:spTgt>
                                        </p:tgtEl>
                                        <p:attrNameLst>
                                          <p:attrName>style.visibility</p:attrName>
                                        </p:attrNameLst>
                                      </p:cBhvr>
                                      <p:to>
                                        <p:strVal val="visible"/>
                                      </p:to>
                                    </p:set>
                                    <p:animEffect transition="in" filter="randombar(horizontal)">
                                      <p:cBhvr>
                                        <p:cTn id="10"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8234" y="72822"/>
            <a:ext cx="8132215"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随机过程经过线性系统</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正弦波加窄带高斯噪声</a:t>
            </a:r>
          </a:p>
        </p:txBody>
      </p:sp>
      <p:sp>
        <p:nvSpPr>
          <p:cNvPr id="3"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solidFill>
                <a:srgbClr val="205867"/>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26412576"/>
              </p:ext>
            </p:extLst>
          </p:nvPr>
        </p:nvGraphicFramePr>
        <p:xfrm>
          <a:off x="481893" y="1759983"/>
          <a:ext cx="8180214" cy="2899999"/>
        </p:xfrm>
        <a:graphic>
          <a:graphicData uri="http://schemas.openxmlformats.org/presentationml/2006/ole">
            <mc:AlternateContent xmlns:mc="http://schemas.openxmlformats.org/markup-compatibility/2006">
              <mc:Choice xmlns:v="urn:schemas-microsoft-com:vml" Requires="v">
                <p:oleObj name="Visio" r:id="rId3" imgW="4676981" imgH="1659917" progId="Visio.Drawing.11">
                  <p:embed/>
                </p:oleObj>
              </mc:Choice>
              <mc:Fallback>
                <p:oleObj name="Visio" r:id="rId3" imgW="4676981" imgH="165991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893" y="1759983"/>
                        <a:ext cx="8180214" cy="2899999"/>
                      </a:xfrm>
                      <a:prstGeom prst="rect">
                        <a:avLst/>
                      </a:prstGeom>
                      <a:noFill/>
                      <a:ln>
                        <a:noFill/>
                      </a:ln>
                    </p:spPr>
                  </p:pic>
                </p:oleObj>
              </mc:Fallback>
            </mc:AlternateContent>
          </a:graphicData>
        </a:graphic>
      </p:graphicFrame>
      <p:sp>
        <p:nvSpPr>
          <p:cNvPr id="7" name="矩形 6"/>
          <p:cNvSpPr/>
          <p:nvPr/>
        </p:nvSpPr>
        <p:spPr>
          <a:xfrm>
            <a:off x="611560" y="771550"/>
            <a:ext cx="8064896" cy="954107"/>
          </a:xfrm>
          <a:prstGeom prst="rect">
            <a:avLst/>
          </a:prstGeom>
        </p:spPr>
        <p:txBody>
          <a:bodyPr wrap="square">
            <a:spAutoFit/>
          </a:bodyPr>
          <a:lstStyle/>
          <a:p>
            <a:pPr marL="450850" indent="-450850">
              <a:lnSpc>
                <a:spcPct val="140000"/>
              </a:lnSpc>
              <a:buFont typeface="Wingdings" pitchFamily="2" charset="2"/>
              <a:buChar char="p"/>
            </a:pPr>
            <a:r>
              <a:rPr lang="zh-CN" altLang="en-US" sz="2000" kern="100" dirty="0">
                <a:solidFill>
                  <a:srgbClr val="C00000"/>
                </a:solidFill>
                <a:latin typeface="Times New Roman" panose="02020603050405020304" pitchFamily="18" charset="0"/>
                <a:ea typeface="微软雅黑"/>
                <a:cs typeface="Times New Roman" panose="02020603050405020304" pitchFamily="18" charset="0"/>
              </a:rPr>
              <a:t>结论</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a:p>
            <a:pPr>
              <a:lnSpc>
                <a:spcPct val="140000"/>
              </a:lnSpc>
            </a:pPr>
            <a:r>
              <a:rPr lang="zh-CN" altLang="en-US" sz="2000" kern="100" dirty="0">
                <a:latin typeface="Times New Roman" panose="02020603050405020304" pitchFamily="18" charset="0"/>
                <a:ea typeface="微软雅黑"/>
                <a:cs typeface="Times New Roman" panose="02020603050405020304" pitchFamily="18" charset="0"/>
              </a:rPr>
              <a:t>       小信噪比：退化为瑞利分布； 大信噪比：近似于高斯分布 。</a:t>
            </a:r>
            <a:endParaRPr lang="en-US" altLang="zh-CN" sz="2000" kern="100" dirty="0">
              <a:solidFill>
                <a:srgbClr val="C00000"/>
              </a:solidFill>
              <a:latin typeface="Times New Roman" panose="02020603050405020304" pitchFamily="18" charset="0"/>
              <a:ea typeface="微软雅黑"/>
              <a:cs typeface="Times New Roman" panose="02020603050405020304" pitchFamily="18" charset="0"/>
            </a:endParaRPr>
          </a:p>
        </p:txBody>
      </p:sp>
    </p:spTree>
    <p:extLst>
      <p:ext uri="{BB962C8B-B14F-4D97-AF65-F5344CB8AC3E}">
        <p14:creationId xmlns:p14="http://schemas.microsoft.com/office/powerpoint/2010/main" val="4013395646"/>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1000" b="-1000"/>
          </a:stretch>
        </a:blipFill>
        <a:effectLst/>
      </p:bgPr>
    </p:bg>
    <p:spTree>
      <p:nvGrpSpPr>
        <p:cNvPr id="1" name=""/>
        <p:cNvGrpSpPr/>
        <p:nvPr/>
      </p:nvGrpSpPr>
      <p:grpSpPr>
        <a:xfrm>
          <a:off x="0" y="0"/>
          <a:ext cx="0" cy="0"/>
          <a:chOff x="0" y="0"/>
          <a:chExt cx="0" cy="0"/>
        </a:xfrm>
      </p:grpSpPr>
      <p:sp>
        <p:nvSpPr>
          <p:cNvPr id="7" name="Freeform 5"/>
          <p:cNvSpPr>
            <a:spLocks/>
          </p:cNvSpPr>
          <p:nvPr/>
        </p:nvSpPr>
        <p:spPr bwMode="auto">
          <a:xfrm>
            <a:off x="0" y="-812626"/>
            <a:ext cx="9142412" cy="2808470"/>
          </a:xfrm>
          <a:custGeom>
            <a:avLst/>
            <a:gdLst>
              <a:gd name="T0" fmla="*/ 16000 w 16000"/>
              <a:gd name="T1" fmla="*/ 4551 h 6546"/>
              <a:gd name="T2" fmla="*/ 8927 w 16000"/>
              <a:gd name="T3" fmla="*/ 6413 h 6546"/>
              <a:gd name="T4" fmla="*/ 7073 w 16000"/>
              <a:gd name="T5" fmla="*/ 6413 h 6546"/>
              <a:gd name="T6" fmla="*/ 0 w 16000"/>
              <a:gd name="T7" fmla="*/ 4551 h 6546"/>
              <a:gd name="T8" fmla="*/ 0 w 16000"/>
              <a:gd name="T9" fmla="*/ 0 h 6546"/>
              <a:gd name="T10" fmla="*/ 16000 w 16000"/>
              <a:gd name="T11" fmla="*/ 0 h 6546"/>
              <a:gd name="T12" fmla="*/ 16000 w 16000"/>
              <a:gd name="T13" fmla="*/ 4551 h 6546"/>
            </a:gdLst>
            <a:ahLst/>
            <a:cxnLst>
              <a:cxn ang="0">
                <a:pos x="T0" y="T1"/>
              </a:cxn>
              <a:cxn ang="0">
                <a:pos x="T2" y="T3"/>
              </a:cxn>
              <a:cxn ang="0">
                <a:pos x="T4" y="T5"/>
              </a:cxn>
              <a:cxn ang="0">
                <a:pos x="T6" y="T7"/>
              </a:cxn>
              <a:cxn ang="0">
                <a:pos x="T8" y="T9"/>
              </a:cxn>
              <a:cxn ang="0">
                <a:pos x="T10" y="T11"/>
              </a:cxn>
              <a:cxn ang="0">
                <a:pos x="T12" y="T13"/>
              </a:cxn>
            </a:cxnLst>
            <a:rect l="0" t="0" r="r" b="b"/>
            <a:pathLst>
              <a:path w="16000" h="6546">
                <a:moveTo>
                  <a:pt x="16000" y="4551"/>
                </a:moveTo>
                <a:lnTo>
                  <a:pt x="8927" y="6413"/>
                </a:lnTo>
                <a:cubicBezTo>
                  <a:pt x="8419" y="6546"/>
                  <a:pt x="7583" y="6540"/>
                  <a:pt x="7073" y="6413"/>
                </a:cubicBezTo>
                <a:lnTo>
                  <a:pt x="0" y="4551"/>
                </a:lnTo>
                <a:lnTo>
                  <a:pt x="0" y="0"/>
                </a:lnTo>
                <a:lnTo>
                  <a:pt x="16000" y="0"/>
                </a:lnTo>
                <a:lnTo>
                  <a:pt x="16000" y="4551"/>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0" name="Freeform 6"/>
          <p:cNvSpPr>
            <a:spLocks/>
          </p:cNvSpPr>
          <p:nvPr/>
        </p:nvSpPr>
        <p:spPr bwMode="auto">
          <a:xfrm>
            <a:off x="0" y="4506890"/>
            <a:ext cx="9142412" cy="638397"/>
          </a:xfrm>
          <a:custGeom>
            <a:avLst/>
            <a:gdLst>
              <a:gd name="T0" fmla="*/ 16000 w 16000"/>
              <a:gd name="T1" fmla="*/ 1182 h 1489"/>
              <a:gd name="T2" fmla="*/ 8927 w 16000"/>
              <a:gd name="T3" fmla="*/ 79 h 1489"/>
              <a:gd name="T4" fmla="*/ 7073 w 16000"/>
              <a:gd name="T5" fmla="*/ 79 h 1489"/>
              <a:gd name="T6" fmla="*/ 0 w 16000"/>
              <a:gd name="T7" fmla="*/ 1182 h 1489"/>
              <a:gd name="T8" fmla="*/ 0 w 16000"/>
              <a:gd name="T9" fmla="*/ 1489 h 1489"/>
              <a:gd name="T10" fmla="*/ 16000 w 16000"/>
              <a:gd name="T11" fmla="*/ 1489 h 1489"/>
              <a:gd name="T12" fmla="*/ 16000 w 16000"/>
              <a:gd name="T13" fmla="*/ 1182 h 1489"/>
            </a:gdLst>
            <a:ahLst/>
            <a:cxnLst>
              <a:cxn ang="0">
                <a:pos x="T0" y="T1"/>
              </a:cxn>
              <a:cxn ang="0">
                <a:pos x="T2" y="T3"/>
              </a:cxn>
              <a:cxn ang="0">
                <a:pos x="T4" y="T5"/>
              </a:cxn>
              <a:cxn ang="0">
                <a:pos x="T6" y="T7"/>
              </a:cxn>
              <a:cxn ang="0">
                <a:pos x="T8" y="T9"/>
              </a:cxn>
              <a:cxn ang="0">
                <a:pos x="T10" y="T11"/>
              </a:cxn>
              <a:cxn ang="0">
                <a:pos x="T12" y="T13"/>
              </a:cxn>
            </a:cxnLst>
            <a:rect l="0" t="0" r="r" b="b"/>
            <a:pathLst>
              <a:path w="16000" h="1489">
                <a:moveTo>
                  <a:pt x="16000" y="1182"/>
                </a:moveTo>
                <a:lnTo>
                  <a:pt x="8927" y="79"/>
                </a:lnTo>
                <a:cubicBezTo>
                  <a:pt x="8417" y="0"/>
                  <a:pt x="7583" y="0"/>
                  <a:pt x="7073" y="79"/>
                </a:cubicBezTo>
                <a:lnTo>
                  <a:pt x="0" y="1182"/>
                </a:lnTo>
                <a:lnTo>
                  <a:pt x="0" y="1489"/>
                </a:lnTo>
                <a:lnTo>
                  <a:pt x="16000" y="1489"/>
                </a:lnTo>
                <a:lnTo>
                  <a:pt x="16000" y="1182"/>
                </a:lnTo>
                <a:close/>
              </a:path>
            </a:pathLst>
          </a:custGeom>
          <a:solidFill>
            <a:srgbClr val="009A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1" name="Freeform 7"/>
          <p:cNvSpPr>
            <a:spLocks/>
          </p:cNvSpPr>
          <p:nvPr/>
        </p:nvSpPr>
        <p:spPr bwMode="auto">
          <a:xfrm>
            <a:off x="0" y="-812626"/>
            <a:ext cx="9142412" cy="2737007"/>
          </a:xfrm>
          <a:custGeom>
            <a:avLst/>
            <a:gdLst>
              <a:gd name="T0" fmla="*/ 16000 w 16000"/>
              <a:gd name="T1" fmla="*/ 4535 h 6379"/>
              <a:gd name="T2" fmla="*/ 8927 w 16000"/>
              <a:gd name="T3" fmla="*/ 6255 h 6379"/>
              <a:gd name="T4" fmla="*/ 7073 w 16000"/>
              <a:gd name="T5" fmla="*/ 6255 h 6379"/>
              <a:gd name="T6" fmla="*/ 0 w 16000"/>
              <a:gd name="T7" fmla="*/ 4535 h 6379"/>
              <a:gd name="T8" fmla="*/ 0 w 16000"/>
              <a:gd name="T9" fmla="*/ 0 h 6379"/>
              <a:gd name="T10" fmla="*/ 16000 w 16000"/>
              <a:gd name="T11" fmla="*/ 0 h 6379"/>
              <a:gd name="T12" fmla="*/ 16000 w 16000"/>
              <a:gd name="T13" fmla="*/ 4535 h 6379"/>
            </a:gdLst>
            <a:ahLst/>
            <a:cxnLst>
              <a:cxn ang="0">
                <a:pos x="T0" y="T1"/>
              </a:cxn>
              <a:cxn ang="0">
                <a:pos x="T2" y="T3"/>
              </a:cxn>
              <a:cxn ang="0">
                <a:pos x="T4" y="T5"/>
              </a:cxn>
              <a:cxn ang="0">
                <a:pos x="T6" y="T7"/>
              </a:cxn>
              <a:cxn ang="0">
                <a:pos x="T8" y="T9"/>
              </a:cxn>
              <a:cxn ang="0">
                <a:pos x="T10" y="T11"/>
              </a:cxn>
              <a:cxn ang="0">
                <a:pos x="T12" y="T13"/>
              </a:cxn>
            </a:cxnLst>
            <a:rect l="0" t="0" r="r" b="b"/>
            <a:pathLst>
              <a:path w="16000" h="6379">
                <a:moveTo>
                  <a:pt x="16000" y="4535"/>
                </a:moveTo>
                <a:lnTo>
                  <a:pt x="8927" y="6255"/>
                </a:lnTo>
                <a:cubicBezTo>
                  <a:pt x="8417" y="6379"/>
                  <a:pt x="7583" y="6379"/>
                  <a:pt x="7073" y="6255"/>
                </a:cubicBezTo>
                <a:lnTo>
                  <a:pt x="0" y="4535"/>
                </a:lnTo>
                <a:lnTo>
                  <a:pt x="0" y="0"/>
                </a:lnTo>
                <a:lnTo>
                  <a:pt x="16000" y="0"/>
                </a:lnTo>
                <a:lnTo>
                  <a:pt x="16000" y="4535"/>
                </a:lnTo>
                <a:close/>
              </a:path>
            </a:pathLst>
          </a:custGeom>
          <a:blipFill>
            <a:blip r:embed="rId4"/>
            <a:stretch>
              <a:fillRect/>
            </a:stretch>
          </a:blipFill>
          <a:ln>
            <a:noFill/>
          </a:ln>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2" name="Freeform 8"/>
          <p:cNvSpPr>
            <a:spLocks/>
          </p:cNvSpPr>
          <p:nvPr/>
        </p:nvSpPr>
        <p:spPr bwMode="auto">
          <a:xfrm>
            <a:off x="0" y="4575971"/>
            <a:ext cx="9142412" cy="569317"/>
          </a:xfrm>
          <a:custGeom>
            <a:avLst/>
            <a:gdLst>
              <a:gd name="T0" fmla="*/ 16000 w 16000"/>
              <a:gd name="T1" fmla="*/ 1053 h 1327"/>
              <a:gd name="T2" fmla="*/ 8927 w 16000"/>
              <a:gd name="T3" fmla="*/ 71 h 1327"/>
              <a:gd name="T4" fmla="*/ 7073 w 16000"/>
              <a:gd name="T5" fmla="*/ 71 h 1327"/>
              <a:gd name="T6" fmla="*/ 0 w 16000"/>
              <a:gd name="T7" fmla="*/ 1053 h 1327"/>
              <a:gd name="T8" fmla="*/ 0 w 16000"/>
              <a:gd name="T9" fmla="*/ 1327 h 1327"/>
              <a:gd name="T10" fmla="*/ 16000 w 16000"/>
              <a:gd name="T11" fmla="*/ 1327 h 1327"/>
              <a:gd name="T12" fmla="*/ 16000 w 16000"/>
              <a:gd name="T13" fmla="*/ 1053 h 1327"/>
            </a:gdLst>
            <a:ahLst/>
            <a:cxnLst>
              <a:cxn ang="0">
                <a:pos x="T0" y="T1"/>
              </a:cxn>
              <a:cxn ang="0">
                <a:pos x="T2" y="T3"/>
              </a:cxn>
              <a:cxn ang="0">
                <a:pos x="T4" y="T5"/>
              </a:cxn>
              <a:cxn ang="0">
                <a:pos x="T6" y="T7"/>
              </a:cxn>
              <a:cxn ang="0">
                <a:pos x="T8" y="T9"/>
              </a:cxn>
              <a:cxn ang="0">
                <a:pos x="T10" y="T11"/>
              </a:cxn>
              <a:cxn ang="0">
                <a:pos x="T12" y="T13"/>
              </a:cxn>
            </a:cxnLst>
            <a:rect l="0" t="0" r="r" b="b"/>
            <a:pathLst>
              <a:path w="16000" h="1327">
                <a:moveTo>
                  <a:pt x="16000" y="1053"/>
                </a:moveTo>
                <a:lnTo>
                  <a:pt x="8927" y="71"/>
                </a:lnTo>
                <a:cubicBezTo>
                  <a:pt x="8417" y="0"/>
                  <a:pt x="7583" y="0"/>
                  <a:pt x="7073" y="71"/>
                </a:cubicBezTo>
                <a:lnTo>
                  <a:pt x="0" y="1053"/>
                </a:lnTo>
                <a:lnTo>
                  <a:pt x="0" y="1327"/>
                </a:lnTo>
                <a:lnTo>
                  <a:pt x="16000" y="1327"/>
                </a:lnTo>
                <a:lnTo>
                  <a:pt x="16000" y="1053"/>
                </a:lnTo>
                <a:close/>
              </a:path>
            </a:pathLst>
          </a:custGeom>
          <a:solidFill>
            <a:srgbClr val="2B55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628" tIns="40814" rIns="81628" bIns="40814" numCol="1" anchor="t" anchorCtr="0" compatLnSpc="1">
            <a:prstTxWarp prst="textNoShape">
              <a:avLst/>
            </a:prstTxWarp>
          </a:bodyPr>
          <a:lstStyle/>
          <a:p>
            <a:endParaRPr lang="zh-CN" altLang="en-US">
              <a:solidFill>
                <a:srgbClr val="205867"/>
              </a:solidFill>
            </a:endParaRPr>
          </a:p>
        </p:txBody>
      </p:sp>
      <p:sp>
        <p:nvSpPr>
          <p:cNvPr id="19" name="Rectangle 3"/>
          <p:cNvSpPr txBox="1">
            <a:spLocks noChangeArrowheads="1"/>
          </p:cNvSpPr>
          <p:nvPr/>
        </p:nvSpPr>
        <p:spPr bwMode="auto">
          <a:xfrm>
            <a:off x="1116216" y="2531742"/>
            <a:ext cx="6911568" cy="616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28" tIns="40814" rIns="81628" bIns="40814"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b="1" dirty="0">
                <a:solidFill>
                  <a:srgbClr val="205867"/>
                </a:solidFill>
                <a:latin typeface="微软雅黑"/>
              </a:rPr>
              <a:t>本章完毕</a:t>
            </a:r>
            <a:endParaRPr lang="zh-CN" altLang="zh-CN" sz="5400" b="1" dirty="0">
              <a:solidFill>
                <a:srgbClr val="205867"/>
              </a:solidFill>
              <a:latin typeface="微软雅黑"/>
            </a:endParaRPr>
          </a:p>
        </p:txBody>
      </p:sp>
      <p:sp>
        <p:nvSpPr>
          <p:cNvPr id="23" name="TextBox 22"/>
          <p:cNvSpPr txBox="1"/>
          <p:nvPr/>
        </p:nvSpPr>
        <p:spPr>
          <a:xfrm>
            <a:off x="2739433" y="3858057"/>
            <a:ext cx="1784296" cy="297869"/>
          </a:xfrm>
          <a:prstGeom prst="rect">
            <a:avLst/>
          </a:prstGeom>
          <a:solidFill>
            <a:schemeClr val="tx1"/>
          </a:solidFill>
        </p:spPr>
        <p:txBody>
          <a:bodyPr wrap="square" lIns="81628" tIns="40814" rIns="81628" bIns="40814" rtlCol="0">
            <a:spAutoFit/>
          </a:bodyPr>
          <a:lstStyle/>
          <a:p>
            <a:pPr algn="r"/>
            <a:r>
              <a:rPr lang="zh-CN" altLang="en-US" sz="1400" dirty="0">
                <a:solidFill>
                  <a:srgbClr val="FFFFFF"/>
                </a:solidFill>
                <a:latin typeface="微软雅黑"/>
                <a:ea typeface="微软雅黑"/>
              </a:rPr>
              <a:t>讲课人：陈树新</a:t>
            </a:r>
          </a:p>
        </p:txBody>
      </p:sp>
      <p:sp>
        <p:nvSpPr>
          <p:cNvPr id="24" name="TextBox 23"/>
          <p:cNvSpPr txBox="1"/>
          <p:nvPr/>
        </p:nvSpPr>
        <p:spPr>
          <a:xfrm>
            <a:off x="4643996" y="3858057"/>
            <a:ext cx="1623217" cy="297869"/>
          </a:xfrm>
          <a:prstGeom prst="rect">
            <a:avLst/>
          </a:prstGeom>
          <a:solidFill>
            <a:schemeClr val="bg1"/>
          </a:solidFill>
        </p:spPr>
        <p:txBody>
          <a:bodyPr wrap="square" lIns="81628" tIns="40814" rIns="81628" bIns="40814" rtlCol="0">
            <a:spAutoFit/>
          </a:bodyPr>
          <a:lstStyle/>
          <a:p>
            <a:fld id="{A3B563A6-8A43-4ECA-8B9F-92008F1AF522}" type="datetime5">
              <a:rPr lang="zh-CN" altLang="en-US" sz="1400">
                <a:solidFill>
                  <a:srgbClr val="FFFFFF"/>
                </a:solidFill>
                <a:latin typeface="微软雅黑"/>
                <a:ea typeface="微软雅黑"/>
              </a:rPr>
              <a:pPr/>
              <a:t>2024/2/21</a:t>
            </a:fld>
            <a:endParaRPr lang="zh-CN" altLang="en-US" sz="1400" dirty="0">
              <a:solidFill>
                <a:srgbClr val="FFFFFF"/>
              </a:solidFill>
              <a:latin typeface="微软雅黑"/>
              <a:ea typeface="微软雅黑"/>
            </a:endParaRPr>
          </a:p>
        </p:txBody>
      </p:sp>
    </p:spTree>
    <p:extLst>
      <p:ext uri="{BB962C8B-B14F-4D97-AF65-F5344CB8AC3E}">
        <p14:creationId xmlns:p14="http://schemas.microsoft.com/office/powerpoint/2010/main" val="1641802521"/>
      </p:ext>
    </p:extLst>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随机过程的基本概念</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6" name="矩形 5"/>
          <p:cNvSpPr/>
          <p:nvPr/>
        </p:nvSpPr>
        <p:spPr>
          <a:xfrm>
            <a:off x="755576" y="904528"/>
            <a:ext cx="7992888" cy="3970318"/>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205867"/>
                </a:solidFill>
                <a:latin typeface="微软雅黑"/>
                <a:ea typeface="微软雅黑"/>
              </a:rPr>
              <a:t>通信系统中的信号和噪声都是随机的随机变量与概率分布</a:t>
            </a: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205867"/>
                </a:solidFill>
                <a:latin typeface="微软雅黑"/>
                <a:ea typeface="微软雅黑"/>
              </a:rPr>
              <a:t>事物变化的过程不可能用一个或几个时间</a:t>
            </a:r>
            <a:r>
              <a:rPr lang="en-US" altLang="zh-CN" sz="2000" kern="0" dirty="0">
                <a:solidFill>
                  <a:srgbClr val="205867"/>
                </a:solidFill>
                <a:latin typeface="微软雅黑"/>
                <a:ea typeface="微软雅黑"/>
              </a:rPr>
              <a:t>t</a:t>
            </a:r>
            <a:r>
              <a:rPr lang="zh-CN" altLang="en-US" sz="2000" kern="0" dirty="0">
                <a:solidFill>
                  <a:srgbClr val="205867"/>
                </a:solidFill>
                <a:latin typeface="微软雅黑"/>
                <a:ea typeface="微软雅黑"/>
              </a:rPr>
              <a:t>的确定函数来描述，这类过程称为随机过程。</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统计描述</a:t>
            </a:r>
            <a:endParaRPr lang="en-US" altLang="zh-CN" sz="2000" kern="0" dirty="0">
              <a:solidFill>
                <a:srgbClr val="C00000"/>
              </a:solidFill>
              <a:latin typeface="微软雅黑"/>
              <a:ea typeface="微软雅黑"/>
            </a:endParaRPr>
          </a:p>
          <a:p>
            <a:pPr>
              <a:lnSpc>
                <a:spcPct val="140000"/>
              </a:lnSpc>
            </a:pPr>
            <a:r>
              <a:rPr lang="zh-CN" altLang="en-US" sz="2000" kern="0" dirty="0">
                <a:solidFill>
                  <a:srgbClr val="205867"/>
                </a:solidFill>
                <a:latin typeface="微软雅黑"/>
                <a:ea typeface="微软雅黑"/>
              </a:rPr>
              <a:t>      随机过程</a:t>
            </a:r>
            <a:r>
              <a:rPr lang="en-US" altLang="zh-CN" sz="2000" kern="0" dirty="0">
                <a:solidFill>
                  <a:srgbClr val="205867"/>
                </a:solidFill>
                <a:latin typeface="微软雅黑"/>
                <a:ea typeface="微软雅黑"/>
              </a:rPr>
              <a:t>X(t)</a:t>
            </a:r>
            <a:r>
              <a:rPr lang="zh-CN" altLang="en-US" sz="2000" kern="0" dirty="0">
                <a:solidFill>
                  <a:srgbClr val="205867"/>
                </a:solidFill>
                <a:latin typeface="微软雅黑"/>
                <a:ea typeface="微软雅黑"/>
              </a:rPr>
              <a:t>的概率分布</a:t>
            </a:r>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      一维概率分布函数为：</a:t>
            </a:r>
            <a:endParaRPr lang="en-US" altLang="zh-CN" sz="2000" kern="0" dirty="0">
              <a:solidFill>
                <a:srgbClr val="205867"/>
              </a:solidFill>
              <a:latin typeface="微软雅黑"/>
              <a:ea typeface="微软雅黑"/>
            </a:endParaRPr>
          </a:p>
          <a:p>
            <a:pPr>
              <a:lnSpc>
                <a:spcPct val="140000"/>
              </a:lnSpc>
            </a:pPr>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      一维概率密度函数为：</a:t>
            </a:r>
          </a:p>
          <a:p>
            <a:pPr marL="450850" indent="-450850">
              <a:lnSpc>
                <a:spcPct val="140000"/>
              </a:lnSpc>
              <a:buFont typeface="Wingdings" pitchFamily="2" charset="2"/>
              <a:buChar char="p"/>
            </a:pPr>
            <a:endParaRPr lang="zh-CN" altLang="en-US" sz="2000" kern="0" dirty="0">
              <a:solidFill>
                <a:srgbClr val="C00000"/>
              </a:solidFill>
              <a:latin typeface="微软雅黑"/>
              <a:ea typeface="微软雅黑"/>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593944341"/>
              </p:ext>
            </p:extLst>
          </p:nvPr>
        </p:nvGraphicFramePr>
        <p:xfrm>
          <a:off x="4944055" y="1851670"/>
          <a:ext cx="3352973" cy="2780482"/>
        </p:xfrm>
        <a:graphic>
          <a:graphicData uri="http://schemas.openxmlformats.org/presentationml/2006/ole">
            <mc:AlternateContent xmlns:mc="http://schemas.openxmlformats.org/markup-compatibility/2006">
              <mc:Choice xmlns:v="urn:schemas-microsoft-com:vml" Requires="v">
                <p:oleObj name="Visio" r:id="rId3" imgW="3470460" imgH="2368920" progId="Visio.Drawing.11">
                  <p:embed/>
                </p:oleObj>
              </mc:Choice>
              <mc:Fallback>
                <p:oleObj name="Visio" r:id="rId3" imgW="3470460" imgH="236892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23839" t="15199" r="10365" b="4559"/>
                      <a:stretch>
                        <a:fillRect/>
                      </a:stretch>
                    </p:blipFill>
                    <p:spPr bwMode="auto">
                      <a:xfrm>
                        <a:off x="4944055" y="1851670"/>
                        <a:ext cx="3352973" cy="2780482"/>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58051846"/>
              </p:ext>
            </p:extLst>
          </p:nvPr>
        </p:nvGraphicFramePr>
        <p:xfrm>
          <a:off x="1331640" y="3577843"/>
          <a:ext cx="2304256" cy="320233"/>
        </p:xfrm>
        <a:graphic>
          <a:graphicData uri="http://schemas.openxmlformats.org/presentationml/2006/ole">
            <mc:AlternateContent xmlns:mc="http://schemas.openxmlformats.org/markup-compatibility/2006">
              <mc:Choice xmlns:v="urn:schemas-microsoft-com:vml" Requires="v">
                <p:oleObj name="Equation" r:id="rId5" imgW="1267016" imgH="85725" progId="Equation.DSMT4">
                  <p:embed/>
                </p:oleObj>
              </mc:Choice>
              <mc:Fallback>
                <p:oleObj name="Equation" r:id="rId5" imgW="1267016" imgH="85725"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640" y="3577843"/>
                        <a:ext cx="2304256" cy="320233"/>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740408727"/>
              </p:ext>
            </p:extLst>
          </p:nvPr>
        </p:nvGraphicFramePr>
        <p:xfrm>
          <a:off x="1331640" y="4307975"/>
          <a:ext cx="1944216" cy="566871"/>
        </p:xfrm>
        <a:graphic>
          <a:graphicData uri="http://schemas.openxmlformats.org/presentationml/2006/ole">
            <mc:AlternateContent xmlns:mc="http://schemas.openxmlformats.org/markup-compatibility/2006">
              <mc:Choice xmlns:v="urn:schemas-microsoft-com:vml" Requires="v">
                <p:oleObj name="Equation" r:id="rId7" imgW="1200150" imgH="276034" progId="Equation.3">
                  <p:embed/>
                </p:oleObj>
              </mc:Choice>
              <mc:Fallback>
                <p:oleObj name="Equation" r:id="rId7" imgW="1200150" imgH="276034"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640" y="4307975"/>
                        <a:ext cx="1944216" cy="56687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6039044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随机过程的统计特性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755576" y="944930"/>
            <a:ext cx="7992888" cy="3977499"/>
          </a:xfrm>
          <a:prstGeom prst="rect">
            <a:avLst/>
          </a:prstGeom>
        </p:spPr>
        <p:txBody>
          <a:bodyPr wrap="square">
            <a:spAutoFit/>
          </a:bodyPr>
          <a:lstStyle/>
          <a:p>
            <a:pPr marL="450850" indent="-450850">
              <a:lnSpc>
                <a:spcPct val="140000"/>
              </a:lnSpc>
              <a:buFont typeface="Wingdings" pitchFamily="2" charset="2"/>
              <a:buChar char="p"/>
            </a:pPr>
            <a:r>
              <a:rPr lang="en-US" altLang="zh-CN" sz="2000" kern="0" dirty="0">
                <a:solidFill>
                  <a:srgbClr val="C00000"/>
                </a:solidFill>
                <a:latin typeface="微软雅黑"/>
                <a:ea typeface="微软雅黑"/>
              </a:rPr>
              <a:t>n</a:t>
            </a:r>
            <a:r>
              <a:rPr lang="zh-CN" altLang="en-US" sz="2000" kern="0" dirty="0">
                <a:solidFill>
                  <a:srgbClr val="C00000"/>
                </a:solidFill>
                <a:latin typeface="微软雅黑"/>
                <a:ea typeface="微软雅黑"/>
              </a:rPr>
              <a:t>维概率分布</a:t>
            </a:r>
            <a:endParaRPr lang="en-US" altLang="zh-CN" sz="2000" kern="0" dirty="0">
              <a:solidFill>
                <a:srgbClr val="C00000"/>
              </a:solidFill>
              <a:latin typeface="微软雅黑"/>
              <a:ea typeface="微软雅黑"/>
            </a:endParaRPr>
          </a:p>
          <a:p>
            <a:pPr>
              <a:lnSpc>
                <a:spcPct val="140000"/>
              </a:lnSpc>
            </a:pPr>
            <a:r>
              <a:rPr lang="zh-CN" altLang="en-US" sz="2000" kern="0" dirty="0">
                <a:latin typeface="微软雅黑"/>
                <a:ea typeface="微软雅黑"/>
              </a:rPr>
              <a:t>      </a:t>
            </a:r>
            <a:r>
              <a:rPr lang="en-US" altLang="zh-CN" sz="2000" kern="0" dirty="0">
                <a:latin typeface="微软雅黑"/>
                <a:ea typeface="微软雅黑"/>
              </a:rPr>
              <a:t>n</a:t>
            </a:r>
            <a:r>
              <a:rPr lang="zh-CN" altLang="en-US" sz="2000" kern="0" dirty="0">
                <a:latin typeface="微软雅黑"/>
                <a:ea typeface="微软雅黑"/>
              </a:rPr>
              <a:t>维概率分布函数为：</a:t>
            </a:r>
            <a:endParaRPr lang="en-US" altLang="zh-CN" sz="2000" kern="0" dirty="0">
              <a:latin typeface="微软雅黑"/>
              <a:ea typeface="微软雅黑"/>
            </a:endParaRPr>
          </a:p>
          <a:p>
            <a:pPr>
              <a:lnSpc>
                <a:spcPct val="200000"/>
              </a:lnSpc>
            </a:pPr>
            <a:r>
              <a:rPr lang="zh-CN" altLang="en-US" sz="2000" kern="0" dirty="0">
                <a:latin typeface="微软雅黑"/>
                <a:ea typeface="微软雅黑"/>
              </a:rPr>
              <a:t>      </a:t>
            </a:r>
            <a:r>
              <a:rPr lang="en-US" altLang="zh-CN" sz="2000" kern="0" dirty="0">
                <a:latin typeface="微软雅黑"/>
                <a:ea typeface="微软雅黑"/>
              </a:rPr>
              <a:t>n</a:t>
            </a:r>
            <a:r>
              <a:rPr lang="zh-CN" altLang="en-US" sz="2000" kern="0" dirty="0">
                <a:latin typeface="微软雅黑"/>
                <a:ea typeface="微软雅黑"/>
              </a:rPr>
              <a:t>维概率密度函数为：</a:t>
            </a:r>
            <a:endParaRPr lang="en-US" altLang="zh-CN" sz="2000" kern="0" dirty="0">
              <a:latin typeface="微软雅黑"/>
              <a:ea typeface="微软雅黑"/>
            </a:endParaRPr>
          </a:p>
          <a:p>
            <a:pPr marL="450850" indent="-450850">
              <a:lnSpc>
                <a:spcPct val="200000"/>
              </a:lnSpc>
              <a:buFont typeface="Wingdings" pitchFamily="2" charset="2"/>
              <a:buChar char="p"/>
            </a:pPr>
            <a:r>
              <a:rPr lang="zh-CN" altLang="en-US" sz="2000" kern="0" dirty="0">
                <a:solidFill>
                  <a:srgbClr val="C00000"/>
                </a:solidFill>
                <a:latin typeface="微软雅黑"/>
                <a:ea typeface="微软雅黑"/>
              </a:rPr>
              <a:t>数值特征</a:t>
            </a:r>
            <a:r>
              <a:rPr lang="zh-CN" altLang="en-US" sz="2000" kern="0" dirty="0">
                <a:latin typeface="微软雅黑"/>
                <a:ea typeface="微软雅黑"/>
              </a:rPr>
              <a:t>   数学期望</a:t>
            </a:r>
            <a:r>
              <a:rPr lang="en-US" altLang="zh-CN" sz="2000" kern="0" dirty="0">
                <a:latin typeface="微软雅黑"/>
                <a:ea typeface="微软雅黑"/>
              </a:rPr>
              <a:t>m(t) </a:t>
            </a:r>
          </a:p>
          <a:p>
            <a:pPr>
              <a:lnSpc>
                <a:spcPct val="150000"/>
              </a:lnSpc>
            </a:pPr>
            <a:r>
              <a:rPr lang="en-US" altLang="zh-CN" sz="2000" kern="0" dirty="0">
                <a:latin typeface="微软雅黑"/>
                <a:ea typeface="微软雅黑"/>
              </a:rPr>
              <a:t>      </a:t>
            </a:r>
            <a:r>
              <a:rPr lang="zh-CN" altLang="en-US" sz="2000" kern="0" dirty="0">
                <a:latin typeface="微软雅黑"/>
                <a:ea typeface="微软雅黑"/>
              </a:rPr>
              <a:t>方差</a:t>
            </a:r>
            <a:r>
              <a:rPr lang="en-US" altLang="zh-CN" sz="2000" kern="0" dirty="0">
                <a:latin typeface="微软雅黑"/>
                <a:ea typeface="微软雅黑"/>
              </a:rPr>
              <a:t>σ</a:t>
            </a:r>
            <a:r>
              <a:rPr lang="en-US" altLang="zh-CN" sz="2000" kern="0" baseline="30000" dirty="0">
                <a:latin typeface="微软雅黑"/>
                <a:ea typeface="微软雅黑"/>
              </a:rPr>
              <a:t>2</a:t>
            </a:r>
            <a:r>
              <a:rPr lang="en-US" altLang="zh-CN" sz="2000" kern="0" dirty="0">
                <a:latin typeface="微软雅黑"/>
                <a:ea typeface="微软雅黑"/>
              </a:rPr>
              <a:t>(t) </a:t>
            </a:r>
          </a:p>
          <a:p>
            <a:pPr>
              <a:lnSpc>
                <a:spcPct val="150000"/>
              </a:lnSpc>
            </a:pPr>
            <a:r>
              <a:rPr lang="zh-CN" altLang="en-US" sz="2000" kern="0" dirty="0">
                <a:latin typeface="微软雅黑"/>
                <a:ea typeface="微软雅黑"/>
              </a:rPr>
              <a:t>      自相关函数 </a:t>
            </a:r>
          </a:p>
          <a:p>
            <a:pPr>
              <a:lnSpc>
                <a:spcPct val="150000"/>
              </a:lnSpc>
            </a:pPr>
            <a:r>
              <a:rPr lang="zh-CN" altLang="en-US" sz="2000" kern="0" dirty="0">
                <a:latin typeface="微软雅黑"/>
                <a:ea typeface="微软雅黑"/>
              </a:rPr>
              <a:t>      自相关函数和自协方差函数</a:t>
            </a:r>
            <a:endParaRPr lang="en-US" altLang="zh-CN" sz="2000" kern="0" dirty="0">
              <a:latin typeface="微软雅黑"/>
              <a:ea typeface="微软雅黑"/>
            </a:endParaRPr>
          </a:p>
          <a:p>
            <a:pPr>
              <a:lnSpc>
                <a:spcPct val="150000"/>
              </a:lnSpc>
            </a:pPr>
            <a:r>
              <a:rPr lang="zh-CN" altLang="en-US" sz="2000" kern="0" dirty="0">
                <a:solidFill>
                  <a:srgbClr val="C00000"/>
                </a:solidFill>
                <a:latin typeface="微软雅黑"/>
                <a:ea typeface="微软雅黑"/>
              </a:rPr>
              <a:t>      </a:t>
            </a:r>
            <a:r>
              <a:rPr lang="zh-CN" altLang="en-US" sz="2000" kern="0" dirty="0">
                <a:latin typeface="微软雅黑"/>
                <a:ea typeface="微软雅黑"/>
              </a:rPr>
              <a:t>互相关函数</a:t>
            </a:r>
          </a:p>
        </p:txBody>
      </p:sp>
      <p:graphicFrame>
        <p:nvGraphicFramePr>
          <p:cNvPr id="5" name="对象 4"/>
          <p:cNvGraphicFramePr>
            <a:graphicFrameLocks noChangeAspect="1"/>
          </p:cNvGraphicFramePr>
          <p:nvPr>
            <p:extLst>
              <p:ext uri="{D42A27DB-BD31-4B8C-83A1-F6EECF244321}">
                <p14:modId xmlns:p14="http://schemas.microsoft.com/office/powerpoint/2010/main" val="2048453142"/>
              </p:ext>
            </p:extLst>
          </p:nvPr>
        </p:nvGraphicFramePr>
        <p:xfrm>
          <a:off x="3923928" y="1466630"/>
          <a:ext cx="4536504" cy="329351"/>
        </p:xfrm>
        <a:graphic>
          <a:graphicData uri="http://schemas.openxmlformats.org/presentationml/2006/ole">
            <mc:AlternateContent xmlns:mc="http://schemas.openxmlformats.org/markup-compatibility/2006">
              <mc:Choice xmlns:v="urn:schemas-microsoft-com:vml" Requires="v">
                <p:oleObj r:id="rId3" imgW="2514600" imgH="85725" progId="Equation.3">
                  <p:embed/>
                </p:oleObj>
              </mc:Choice>
              <mc:Fallback>
                <p:oleObj r:id="rId3" imgW="2514600" imgH="85725"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1466630"/>
                        <a:ext cx="4536504" cy="329351"/>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877159630"/>
              </p:ext>
            </p:extLst>
          </p:nvPr>
        </p:nvGraphicFramePr>
        <p:xfrm>
          <a:off x="3764824" y="1892072"/>
          <a:ext cx="5184576" cy="769512"/>
        </p:xfrm>
        <a:graphic>
          <a:graphicData uri="http://schemas.openxmlformats.org/presentationml/2006/ole">
            <mc:AlternateContent xmlns:mc="http://schemas.openxmlformats.org/markup-compatibility/2006">
              <mc:Choice xmlns:v="urn:schemas-microsoft-com:vml" Requires="v">
                <p:oleObj name="Equation" r:id="rId5" imgW="2524316" imgH="285750" progId="Equation.3">
                  <p:embed/>
                </p:oleObj>
              </mc:Choice>
              <mc:Fallback>
                <p:oleObj name="Equation" r:id="rId5" imgW="2524316" imgH="28575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64824" y="1892072"/>
                        <a:ext cx="5184576" cy="769512"/>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006724616"/>
              </p:ext>
            </p:extLst>
          </p:nvPr>
        </p:nvGraphicFramePr>
        <p:xfrm>
          <a:off x="4350677" y="2567799"/>
          <a:ext cx="2533067" cy="505906"/>
        </p:xfrm>
        <a:graphic>
          <a:graphicData uri="http://schemas.openxmlformats.org/presentationml/2006/ole">
            <mc:AlternateContent xmlns:mc="http://schemas.openxmlformats.org/markup-compatibility/2006">
              <mc:Choice xmlns:v="urn:schemas-microsoft-com:vml" Requires="v">
                <p:oleObj r:id="rId7" imgW="1574117" imgH="317362" progId="Equation.3">
                  <p:embed/>
                </p:oleObj>
              </mc:Choice>
              <mc:Fallback>
                <p:oleObj r:id="rId7" imgW="1574117" imgH="317362"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0677" y="2567799"/>
                        <a:ext cx="2533067" cy="505906"/>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285326377"/>
              </p:ext>
            </p:extLst>
          </p:nvPr>
        </p:nvGraphicFramePr>
        <p:xfrm>
          <a:off x="3275856" y="3075806"/>
          <a:ext cx="4320480" cy="478676"/>
        </p:xfrm>
        <a:graphic>
          <a:graphicData uri="http://schemas.openxmlformats.org/presentationml/2006/ole">
            <mc:AlternateContent xmlns:mc="http://schemas.openxmlformats.org/markup-compatibility/2006">
              <mc:Choice xmlns:v="urn:schemas-microsoft-com:vml" Requires="v">
                <p:oleObj r:id="rId9" imgW="2616200" imgH="317500" progId="Equation.3">
                  <p:embed/>
                </p:oleObj>
              </mc:Choice>
              <mc:Fallback>
                <p:oleObj r:id="rId9" imgW="2616200" imgH="3175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5856" y="3075806"/>
                        <a:ext cx="4320480" cy="478676"/>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547647590"/>
              </p:ext>
            </p:extLst>
          </p:nvPr>
        </p:nvGraphicFramePr>
        <p:xfrm>
          <a:off x="3119016" y="3507854"/>
          <a:ext cx="5329212" cy="531522"/>
        </p:xfrm>
        <a:graphic>
          <a:graphicData uri="http://schemas.openxmlformats.org/presentationml/2006/ole">
            <mc:AlternateContent xmlns:mc="http://schemas.openxmlformats.org/markup-compatibility/2006">
              <mc:Choice xmlns:v="urn:schemas-microsoft-com:vml" Requires="v">
                <p:oleObj r:id="rId11" imgW="3149600" imgH="317500" progId="Equation.3">
                  <p:embed/>
                </p:oleObj>
              </mc:Choice>
              <mc:Fallback>
                <p:oleObj r:id="rId11" imgW="3149600" imgH="3175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19016" y="3507854"/>
                        <a:ext cx="5329212" cy="531522"/>
                      </a:xfrm>
                      <a:prstGeom prst="rect">
                        <a:avLst/>
                      </a:prstGeom>
                      <a:noFill/>
                      <a:ln>
                        <a:noFill/>
                      </a:ln>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23604677"/>
              </p:ext>
            </p:extLst>
          </p:nvPr>
        </p:nvGraphicFramePr>
        <p:xfrm>
          <a:off x="4508960" y="4078165"/>
          <a:ext cx="2952327" cy="323008"/>
        </p:xfrm>
        <a:graphic>
          <a:graphicData uri="http://schemas.openxmlformats.org/presentationml/2006/ole">
            <mc:AlternateContent xmlns:mc="http://schemas.openxmlformats.org/markup-compatibility/2006">
              <mc:Choice xmlns:v="urn:schemas-microsoft-com:vml" Requires="v">
                <p:oleObj r:id="rId13" imgW="1739900" imgH="190500" progId="Equation.3">
                  <p:embed/>
                </p:oleObj>
              </mc:Choice>
              <mc:Fallback>
                <p:oleObj r:id="rId13" imgW="1739900" imgH="1905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08960" y="4078165"/>
                        <a:ext cx="2952327" cy="323008"/>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4254230367"/>
              </p:ext>
            </p:extLst>
          </p:nvPr>
        </p:nvGraphicFramePr>
        <p:xfrm>
          <a:off x="6405763" y="682225"/>
          <a:ext cx="2228209" cy="563141"/>
        </p:xfrm>
        <a:graphic>
          <a:graphicData uri="http://schemas.openxmlformats.org/presentationml/2006/ole">
            <mc:AlternateContent xmlns:mc="http://schemas.openxmlformats.org/markup-compatibility/2006">
              <mc:Choice xmlns:v="urn:schemas-microsoft-com:vml" Requires="v">
                <p:oleObj name="公式" r:id="rId15" imgW="1079032" imgH="317362" progId="Equation.3">
                  <p:embed/>
                </p:oleObj>
              </mc:Choice>
              <mc:Fallback>
                <p:oleObj name="公式" r:id="rId15" imgW="1079032" imgH="317362"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05763" y="682225"/>
                        <a:ext cx="2228209" cy="563141"/>
                      </a:xfrm>
                      <a:prstGeom prst="rect">
                        <a:avLst/>
                      </a:prstGeom>
                      <a:solidFill>
                        <a:srgbClr val="99CCFF"/>
                      </a:solidFill>
                      <a:ln>
                        <a:noFill/>
                      </a:ln>
                    </p:spPr>
                  </p:pic>
                </p:oleObj>
              </mc:Fallback>
            </mc:AlternateContent>
          </a:graphicData>
        </a:graphic>
      </p:graphicFrame>
      <p:sp>
        <p:nvSpPr>
          <p:cNvPr id="2" name="Rectangle 249">
            <a:extLst>
              <a:ext uri="{FF2B5EF4-FFF2-40B4-BE49-F238E27FC236}">
                <a16:creationId xmlns:a16="http://schemas.microsoft.com/office/drawing/2014/main" id="{9548D34C-0D9E-6CBA-E470-A4CB1E2E1692}"/>
              </a:ext>
            </a:extLst>
          </p:cNvPr>
          <p:cNvSpPr>
            <a:spLocks noChangeArrowheads="1"/>
          </p:cNvSpPr>
          <p:nvPr/>
        </p:nvSpPr>
        <p:spPr bwMode="auto">
          <a:xfrm>
            <a:off x="2867485" y="4440429"/>
            <a:ext cx="9761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a16="http://schemas.microsoft.com/office/drawing/2014/main" id="{3902FC5A-30E6-DB4D-EA65-BECE5EADFECF}"/>
              </a:ext>
            </a:extLst>
          </p:cNvPr>
          <p:cNvGraphicFramePr>
            <a:graphicFrameLocks noChangeAspect="1"/>
          </p:cNvGraphicFramePr>
          <p:nvPr>
            <p:extLst>
              <p:ext uri="{D42A27DB-BD31-4B8C-83A1-F6EECF244321}">
                <p14:modId xmlns:p14="http://schemas.microsoft.com/office/powerpoint/2010/main" val="2412194656"/>
              </p:ext>
            </p:extLst>
          </p:nvPr>
        </p:nvGraphicFramePr>
        <p:xfrm>
          <a:off x="2826705" y="4469338"/>
          <a:ext cx="5499455" cy="478676"/>
        </p:xfrm>
        <a:graphic>
          <a:graphicData uri="http://schemas.openxmlformats.org/presentationml/2006/ole">
            <mc:AlternateContent xmlns:mc="http://schemas.openxmlformats.org/markup-compatibility/2006">
              <mc:Choice xmlns:v="urn:schemas-microsoft-com:vml" Requires="v">
                <p:oleObj name="Equation" r:id="rId17" imgW="3759200" imgH="330200" progId="Equation.DSMT4">
                  <p:embed/>
                </p:oleObj>
              </mc:Choice>
              <mc:Fallback>
                <p:oleObj name="Equation" r:id="rId17" imgW="3759200" imgH="330200" progId="Equation.DSMT4">
                  <p:embed/>
                  <p:pic>
                    <p:nvPicPr>
                      <p:cNvPr id="0" name="Object 24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26705" y="4469338"/>
                        <a:ext cx="5499455" cy="478676"/>
                      </a:xfrm>
                      <a:prstGeom prst="rect">
                        <a:avLst/>
                      </a:prstGeom>
                      <a:noFill/>
                    </p:spPr>
                  </p:pic>
                </p:oleObj>
              </mc:Fallback>
            </mc:AlternateContent>
          </a:graphicData>
        </a:graphic>
      </p:graphicFrame>
    </p:spTree>
    <p:extLst>
      <p:ext uri="{BB962C8B-B14F-4D97-AF65-F5344CB8AC3E}">
        <p14:creationId xmlns:p14="http://schemas.microsoft.com/office/powerpoint/2010/main" val="919841"/>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两类平稳</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755576" y="904528"/>
            <a:ext cx="7992888" cy="3970318"/>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狭义平稳定义：</a:t>
            </a:r>
            <a:r>
              <a:rPr lang="zh-CN" altLang="en-US" sz="2000" kern="0" dirty="0">
                <a:solidFill>
                  <a:srgbClr val="205867"/>
                </a:solidFill>
                <a:latin typeface="微软雅黑"/>
                <a:ea typeface="微软雅黑"/>
              </a:rPr>
              <a:t>任何</a:t>
            </a:r>
            <a:r>
              <a:rPr lang="en-US" altLang="zh-CN" sz="2000" kern="0" dirty="0">
                <a:solidFill>
                  <a:srgbClr val="205867"/>
                </a:solidFill>
                <a:latin typeface="微软雅黑"/>
                <a:ea typeface="微软雅黑"/>
              </a:rPr>
              <a:t>n</a:t>
            </a:r>
            <a:r>
              <a:rPr lang="zh-CN" altLang="en-US" sz="2000" kern="0" dirty="0">
                <a:solidFill>
                  <a:srgbClr val="205867"/>
                </a:solidFill>
                <a:latin typeface="微软雅黑"/>
                <a:ea typeface="微软雅黑"/>
              </a:rPr>
              <a:t>维分布函数或概率密度函数与时间起点无关。</a:t>
            </a:r>
            <a:endParaRPr lang="en-US" altLang="zh-CN" sz="2000" kern="0" dirty="0">
              <a:solidFill>
                <a:srgbClr val="205867"/>
              </a:solidFill>
              <a:latin typeface="微软雅黑"/>
              <a:ea typeface="微软雅黑"/>
            </a:endParaRPr>
          </a:p>
          <a:p>
            <a:pPr>
              <a:lnSpc>
                <a:spcPct val="140000"/>
              </a:lnSpc>
            </a:pPr>
            <a:r>
              <a:rPr lang="en-US" altLang="zh-CN" sz="2000" kern="0" dirty="0">
                <a:solidFill>
                  <a:srgbClr val="205867"/>
                </a:solidFill>
                <a:latin typeface="微软雅黑"/>
                <a:ea typeface="微软雅黑"/>
              </a:rPr>
              <a:t>      </a:t>
            </a:r>
            <a:r>
              <a:rPr lang="zh-CN" altLang="en-US" sz="2000" kern="0" dirty="0">
                <a:solidFill>
                  <a:srgbClr val="205867"/>
                </a:solidFill>
                <a:latin typeface="微软雅黑"/>
                <a:ea typeface="微软雅黑"/>
              </a:rPr>
              <a:t>（狭义平稳随机过程）</a:t>
            </a: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一维分布 </a:t>
            </a: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二维分布 </a:t>
            </a: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数字特征</a:t>
            </a: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结论</a:t>
            </a:r>
            <a:r>
              <a:rPr lang="zh-CN" altLang="en-US" sz="2000" kern="0" dirty="0">
                <a:solidFill>
                  <a:srgbClr val="205867"/>
                </a:solidFill>
                <a:latin typeface="微软雅黑"/>
                <a:ea typeface="微软雅黑"/>
              </a:rPr>
              <a:t>：数学期望和方差是与时间无关的常数，自相关函数只是时间间隔</a:t>
            </a:r>
            <a:r>
              <a:rPr lang="en-US" altLang="zh-CN" sz="2000" kern="0" dirty="0">
                <a:solidFill>
                  <a:srgbClr val="205867"/>
                </a:solidFill>
                <a:latin typeface="微软雅黑"/>
                <a:ea typeface="微软雅黑"/>
              </a:rPr>
              <a:t>τ</a:t>
            </a:r>
            <a:r>
              <a:rPr lang="zh-CN" altLang="en-US" sz="2000" kern="0" dirty="0">
                <a:solidFill>
                  <a:srgbClr val="205867"/>
                </a:solidFill>
                <a:latin typeface="微软雅黑"/>
                <a:ea typeface="微软雅黑"/>
              </a:rPr>
              <a:t>的函数。 </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广义平稳定义：</a:t>
            </a:r>
            <a:r>
              <a:rPr lang="zh-CN" altLang="en-US" sz="2000" kern="0" dirty="0">
                <a:solidFill>
                  <a:srgbClr val="205867"/>
                </a:solidFill>
                <a:latin typeface="微软雅黑"/>
                <a:ea typeface="微软雅黑"/>
              </a:rPr>
              <a:t>如果数学期望和方差是与时间无关的常数，自相关函数只是时间间隔</a:t>
            </a:r>
            <a:r>
              <a:rPr lang="en-US" altLang="zh-CN" sz="2000" kern="0" dirty="0">
                <a:solidFill>
                  <a:srgbClr val="205867"/>
                </a:solidFill>
                <a:latin typeface="微软雅黑"/>
                <a:ea typeface="微软雅黑"/>
              </a:rPr>
              <a:t>τ</a:t>
            </a:r>
            <a:r>
              <a:rPr lang="zh-CN" altLang="en-US" sz="2000" kern="0" dirty="0">
                <a:solidFill>
                  <a:srgbClr val="205867"/>
                </a:solidFill>
                <a:latin typeface="微软雅黑"/>
                <a:ea typeface="微软雅黑"/>
              </a:rPr>
              <a:t>的函数的随机过程被称为</a:t>
            </a:r>
            <a:r>
              <a:rPr lang="zh-CN" altLang="en-US" sz="2000" kern="0" dirty="0">
                <a:solidFill>
                  <a:srgbClr val="C00000"/>
                </a:solidFill>
                <a:latin typeface="微软雅黑"/>
                <a:ea typeface="微软雅黑"/>
              </a:rPr>
              <a:t>广义平稳随机过程</a:t>
            </a:r>
            <a:r>
              <a:rPr lang="zh-CN" altLang="en-US" sz="2000" kern="0" dirty="0">
                <a:solidFill>
                  <a:srgbClr val="205867"/>
                </a:solidFill>
                <a:latin typeface="微软雅黑"/>
                <a:ea typeface="微软雅黑"/>
              </a:rPr>
              <a:t>。</a:t>
            </a:r>
          </a:p>
        </p:txBody>
      </p:sp>
      <p:graphicFrame>
        <p:nvGraphicFramePr>
          <p:cNvPr id="5" name="对象 4"/>
          <p:cNvGraphicFramePr>
            <a:graphicFrameLocks noChangeAspect="1"/>
          </p:cNvGraphicFramePr>
          <p:nvPr>
            <p:extLst>
              <p:ext uri="{D42A27DB-BD31-4B8C-83A1-F6EECF244321}">
                <p14:modId xmlns:p14="http://schemas.microsoft.com/office/powerpoint/2010/main" val="2227040481"/>
              </p:ext>
            </p:extLst>
          </p:nvPr>
        </p:nvGraphicFramePr>
        <p:xfrm>
          <a:off x="3851920" y="1419622"/>
          <a:ext cx="4968552" cy="366316"/>
        </p:xfrm>
        <a:graphic>
          <a:graphicData uri="http://schemas.openxmlformats.org/presentationml/2006/ole">
            <mc:AlternateContent xmlns:mc="http://schemas.openxmlformats.org/markup-compatibility/2006">
              <mc:Choice xmlns:v="urn:schemas-microsoft-com:vml" Requires="v">
                <p:oleObj name="公式" r:id="rId3" imgW="3124200" imgH="228600" progId="Equation.3">
                  <p:embed/>
                </p:oleObj>
              </mc:Choice>
              <mc:Fallback>
                <p:oleObj name="公式" r:id="rId3" imgW="312420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1419622"/>
                        <a:ext cx="4968552" cy="366316"/>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224786683"/>
              </p:ext>
            </p:extLst>
          </p:nvPr>
        </p:nvGraphicFramePr>
        <p:xfrm>
          <a:off x="2699792" y="1851670"/>
          <a:ext cx="2861419" cy="344994"/>
        </p:xfrm>
        <a:graphic>
          <a:graphicData uri="http://schemas.openxmlformats.org/presentationml/2006/ole">
            <mc:AlternateContent xmlns:mc="http://schemas.openxmlformats.org/markup-compatibility/2006">
              <mc:Choice xmlns:v="urn:schemas-microsoft-com:vml" Requires="v">
                <p:oleObj r:id="rId5" imgW="1587500" imgH="190500" progId="Equation.3">
                  <p:embed/>
                </p:oleObj>
              </mc:Choice>
              <mc:Fallback>
                <p:oleObj r:id="rId5" imgW="1587500" imgH="1905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1851670"/>
                        <a:ext cx="2861419" cy="344994"/>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843138187"/>
              </p:ext>
            </p:extLst>
          </p:nvPr>
        </p:nvGraphicFramePr>
        <p:xfrm>
          <a:off x="2699792" y="2310635"/>
          <a:ext cx="4824536" cy="336596"/>
        </p:xfrm>
        <a:graphic>
          <a:graphicData uri="http://schemas.openxmlformats.org/presentationml/2006/ole">
            <mc:AlternateContent xmlns:mc="http://schemas.openxmlformats.org/markup-compatibility/2006">
              <mc:Choice xmlns:v="urn:schemas-microsoft-com:vml" Requires="v">
                <p:oleObj r:id="rId7" imgW="2755900" imgH="190500" progId="Equation.3">
                  <p:embed/>
                </p:oleObj>
              </mc:Choice>
              <mc:Fallback>
                <p:oleObj r:id="rId7" imgW="2755900" imgH="1905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9792" y="2310635"/>
                        <a:ext cx="4824536" cy="336596"/>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521981597"/>
              </p:ext>
            </p:extLst>
          </p:nvPr>
        </p:nvGraphicFramePr>
        <p:xfrm>
          <a:off x="2683678" y="2675987"/>
          <a:ext cx="2210663" cy="513614"/>
        </p:xfrm>
        <a:graphic>
          <a:graphicData uri="http://schemas.openxmlformats.org/presentationml/2006/ole">
            <mc:AlternateContent xmlns:mc="http://schemas.openxmlformats.org/markup-compatibility/2006">
              <mc:Choice xmlns:v="urn:schemas-microsoft-com:vml" Requires="v">
                <p:oleObj r:id="rId9" imgW="1358310" imgH="317362" progId="Equation.3">
                  <p:embed/>
                </p:oleObj>
              </mc:Choice>
              <mc:Fallback>
                <p:oleObj r:id="rId9" imgW="1358310" imgH="317362"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3678" y="2675987"/>
                        <a:ext cx="2210663" cy="513614"/>
                      </a:xfrm>
                      <a:prstGeom prst="rect">
                        <a:avLst/>
                      </a:prstGeom>
                      <a:noFill/>
                      <a:ln>
                        <a:noFill/>
                      </a:ln>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096723128"/>
              </p:ext>
            </p:extLst>
          </p:nvPr>
        </p:nvGraphicFramePr>
        <p:xfrm>
          <a:off x="5508104" y="2787774"/>
          <a:ext cx="1765803" cy="306705"/>
        </p:xfrm>
        <a:graphic>
          <a:graphicData uri="http://schemas.openxmlformats.org/presentationml/2006/ole">
            <mc:AlternateContent xmlns:mc="http://schemas.openxmlformats.org/markup-compatibility/2006">
              <mc:Choice xmlns:v="urn:schemas-microsoft-com:vml" Requires="v">
                <p:oleObj name="Equation" r:id="rId11" imgW="1091726" imgH="190417" progId="Equation.3">
                  <p:embed/>
                </p:oleObj>
              </mc:Choice>
              <mc:Fallback>
                <p:oleObj name="Equation" r:id="rId11" imgW="1091726" imgH="190417"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08104" y="2787774"/>
                        <a:ext cx="1765803" cy="30670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53326004"/>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两类平稳</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755576" y="904528"/>
            <a:ext cx="7992888" cy="3385542"/>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两种平稳的关系：</a:t>
            </a:r>
            <a:r>
              <a:rPr lang="zh-CN" altLang="en-US" sz="2000" kern="0" dirty="0">
                <a:solidFill>
                  <a:srgbClr val="205867"/>
                </a:solidFill>
                <a:latin typeface="微软雅黑"/>
                <a:ea typeface="微软雅黑"/>
              </a:rPr>
              <a:t>广义平稳随机过程              狭义平稳随机过程</a:t>
            </a:r>
            <a:r>
              <a:rPr lang="zh-CN" altLang="en-US" sz="2000" kern="0" dirty="0">
                <a:solidFill>
                  <a:srgbClr val="C00000"/>
                </a:solidFill>
                <a:latin typeface="微软雅黑"/>
                <a:ea typeface="微软雅黑"/>
              </a:rPr>
              <a:t> </a:t>
            </a:r>
          </a:p>
          <a:p>
            <a:pPr>
              <a:lnSpc>
                <a:spcPct val="150000"/>
              </a:lnSpc>
            </a:pPr>
            <a:r>
              <a:rPr lang="zh-CN" altLang="en-US" sz="2000" kern="0" dirty="0">
                <a:latin typeface="微软雅黑"/>
                <a:ea typeface="微软雅黑"/>
              </a:rPr>
              <a:t>      狭义</a:t>
            </a:r>
          </a:p>
          <a:p>
            <a:pPr>
              <a:lnSpc>
                <a:spcPct val="200000"/>
              </a:lnSpc>
            </a:pPr>
            <a:r>
              <a:rPr lang="zh-CN" altLang="en-US" sz="2000" kern="0" dirty="0">
                <a:latin typeface="微软雅黑"/>
                <a:ea typeface="微软雅黑"/>
              </a:rPr>
              <a:t>      广义</a:t>
            </a:r>
          </a:p>
          <a:p>
            <a:pPr>
              <a:lnSpc>
                <a:spcPct val="140000"/>
              </a:lnSpc>
            </a:pPr>
            <a:r>
              <a:rPr lang="zh-CN" altLang="en-US" sz="2000" kern="0" dirty="0">
                <a:latin typeface="微软雅黑"/>
                <a:ea typeface="微软雅黑"/>
              </a:rPr>
              <a:t>      结论： 后续研究过程默认为广义随机过程。 </a:t>
            </a:r>
            <a:endParaRPr lang="en-US" altLang="zh-CN" sz="2000" kern="0" dirty="0">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广义平稳能用吗？</a:t>
            </a: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50000"/>
              </a:lnSpc>
              <a:buFont typeface="Wingdings" pitchFamily="2" charset="2"/>
              <a:buChar char="p"/>
            </a:pPr>
            <a:endParaRPr lang="en-US" altLang="zh-CN" sz="2000" kern="0" dirty="0">
              <a:solidFill>
                <a:srgbClr val="C00000"/>
              </a:solidFill>
              <a:latin typeface="微软雅黑"/>
              <a:ea typeface="微软雅黑"/>
            </a:endParaRPr>
          </a:p>
        </p:txBody>
      </p:sp>
      <p:sp>
        <p:nvSpPr>
          <p:cNvPr id="5" name="AutoShape 4"/>
          <p:cNvSpPr>
            <a:spLocks noChangeArrowheads="1"/>
          </p:cNvSpPr>
          <p:nvPr/>
        </p:nvSpPr>
        <p:spPr bwMode="auto">
          <a:xfrm rot="10800000" flipV="1">
            <a:off x="5436096" y="1041703"/>
            <a:ext cx="792088" cy="249932"/>
          </a:xfrm>
          <a:prstGeom prst="rightArrow">
            <a:avLst>
              <a:gd name="adj1" fmla="val 50000"/>
              <a:gd name="adj2" fmla="val 75332"/>
            </a:avLst>
          </a:prstGeom>
          <a:solidFill>
            <a:schemeClr val="tx1"/>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pitchFamily="2"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12441371"/>
              </p:ext>
            </p:extLst>
          </p:nvPr>
        </p:nvGraphicFramePr>
        <p:xfrm>
          <a:off x="2051721" y="1451896"/>
          <a:ext cx="4752528" cy="347981"/>
        </p:xfrm>
        <a:graphic>
          <a:graphicData uri="http://schemas.openxmlformats.org/presentationml/2006/ole">
            <mc:AlternateContent xmlns:mc="http://schemas.openxmlformats.org/markup-compatibility/2006">
              <mc:Choice xmlns:v="urn:schemas-microsoft-com:vml" Requires="v">
                <p:oleObj name="公式" r:id="rId3" imgW="3124200" imgH="228600" progId="Equation.3">
                  <p:embed/>
                </p:oleObj>
              </mc:Choice>
              <mc:Fallback>
                <p:oleObj name="公式" r:id="rId3" imgW="312420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1" y="1451896"/>
                        <a:ext cx="4752528" cy="347981"/>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507842857"/>
              </p:ext>
            </p:extLst>
          </p:nvPr>
        </p:nvGraphicFramePr>
        <p:xfrm>
          <a:off x="2086053" y="1923678"/>
          <a:ext cx="2197915" cy="506924"/>
        </p:xfrm>
        <a:graphic>
          <a:graphicData uri="http://schemas.openxmlformats.org/presentationml/2006/ole">
            <mc:AlternateContent xmlns:mc="http://schemas.openxmlformats.org/markup-compatibility/2006">
              <mc:Choice xmlns:v="urn:schemas-microsoft-com:vml" Requires="v">
                <p:oleObj r:id="rId5" imgW="1358310" imgH="317362" progId="Equation.3">
                  <p:embed/>
                </p:oleObj>
              </mc:Choice>
              <mc:Fallback>
                <p:oleObj r:id="rId5" imgW="1358310" imgH="31736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86053" y="1923678"/>
                        <a:ext cx="2197915" cy="506924"/>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847810369"/>
              </p:ext>
            </p:extLst>
          </p:nvPr>
        </p:nvGraphicFramePr>
        <p:xfrm>
          <a:off x="4644008" y="2045662"/>
          <a:ext cx="1800200" cy="310064"/>
        </p:xfrm>
        <a:graphic>
          <a:graphicData uri="http://schemas.openxmlformats.org/presentationml/2006/ole">
            <mc:AlternateContent xmlns:mc="http://schemas.openxmlformats.org/markup-compatibility/2006">
              <mc:Choice xmlns:v="urn:schemas-microsoft-com:vml" Requires="v">
                <p:oleObj name="Equation" r:id="rId7" imgW="1091726" imgH="190417" progId="Equation.3">
                  <p:embed/>
                </p:oleObj>
              </mc:Choice>
              <mc:Fallback>
                <p:oleObj name="Equation" r:id="rId7" imgW="1091726" imgH="190417"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4008" y="2045662"/>
                        <a:ext cx="1800200" cy="310064"/>
                      </a:xfrm>
                      <a:prstGeom prst="rect">
                        <a:avLst/>
                      </a:prstGeom>
                      <a:noFill/>
                      <a:ln>
                        <a:noFill/>
                      </a:ln>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653753432"/>
              </p:ext>
            </p:extLst>
          </p:nvPr>
        </p:nvGraphicFramePr>
        <p:xfrm>
          <a:off x="3419872" y="3147814"/>
          <a:ext cx="2228850" cy="563562"/>
        </p:xfrm>
        <a:graphic>
          <a:graphicData uri="http://schemas.openxmlformats.org/presentationml/2006/ole">
            <mc:AlternateContent xmlns:mc="http://schemas.openxmlformats.org/markup-compatibility/2006">
              <mc:Choice xmlns:v="urn:schemas-microsoft-com:vml" Requires="v">
                <p:oleObj name="公式" r:id="rId9" imgW="1079032" imgH="317362" progId="Equation.3">
                  <p:embed/>
                </p:oleObj>
              </mc:Choice>
              <mc:Fallback>
                <p:oleObj name="公式" r:id="rId9" imgW="1079032" imgH="317362" progId="Equation.3">
                  <p:embed/>
                  <p:pic>
                    <p:nvPicPr>
                      <p:cNvPr id="0" name="对象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19872" y="3147814"/>
                        <a:ext cx="2228850" cy="563562"/>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50926993"/>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8234" y="72822"/>
            <a:ext cx="8231642" cy="513312"/>
          </a:xfrm>
          <a:prstGeom prst="rect">
            <a:avLst/>
          </a:prstGeom>
          <a:noFill/>
        </p:spPr>
        <p:txBody>
          <a:bodyPr wrap="square" lIns="81628" tIns="40814" rIns="81628" bIns="40814"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E4B49"/>
                </a:solidFill>
                <a:latin typeface="微软雅黑"/>
                <a:ea typeface="微软雅黑"/>
              </a:rPr>
              <a:t>随机过程与噪声</a:t>
            </a:r>
            <a:r>
              <a:rPr lang="en-US" altLang="zh-CN" sz="2000" b="1" dirty="0">
                <a:solidFill>
                  <a:srgbClr val="C00000"/>
                </a:solidFill>
                <a:latin typeface="微软雅黑"/>
                <a:ea typeface="微软雅黑"/>
              </a:rPr>
              <a:t>——</a:t>
            </a:r>
            <a:r>
              <a:rPr lang="zh-CN" altLang="en-US" sz="2000" b="1" dirty="0">
                <a:solidFill>
                  <a:srgbClr val="C00000"/>
                </a:solidFill>
                <a:latin typeface="微软雅黑"/>
                <a:ea typeface="微软雅黑"/>
              </a:rPr>
              <a:t>各态历经性</a:t>
            </a:r>
          </a:p>
        </p:txBody>
      </p:sp>
      <p:sp>
        <p:nvSpPr>
          <p:cNvPr id="9" name="Freeform 5"/>
          <p:cNvSpPr>
            <a:spLocks noChangeAspect="1" noEditPoints="1"/>
          </p:cNvSpPr>
          <p:nvPr/>
        </p:nvSpPr>
        <p:spPr bwMode="auto">
          <a:xfrm>
            <a:off x="164724" y="112187"/>
            <a:ext cx="446836" cy="461451"/>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F3F3F3"/>
              </a:solidFill>
            </a:endParaRPr>
          </a:p>
        </p:txBody>
      </p:sp>
      <p:sp>
        <p:nvSpPr>
          <p:cNvPr id="4" name="矩形 3"/>
          <p:cNvSpPr/>
          <p:nvPr/>
        </p:nvSpPr>
        <p:spPr>
          <a:xfrm>
            <a:off x="755576" y="904528"/>
            <a:ext cx="7992888" cy="4031873"/>
          </a:xfrm>
          <a:prstGeom prst="rect">
            <a:avLst/>
          </a:prstGeom>
        </p:spPr>
        <p:txBody>
          <a:bodyPr wrap="square">
            <a:spAutoFit/>
          </a:bodyPr>
          <a:lstStyle/>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定义：</a:t>
            </a:r>
            <a:r>
              <a:rPr lang="zh-CN" altLang="en-US" sz="2000" kern="0" dirty="0">
                <a:solidFill>
                  <a:srgbClr val="205867"/>
                </a:solidFill>
                <a:latin typeface="微软雅黑"/>
                <a:ea typeface="微软雅黑"/>
              </a:rPr>
              <a:t>如果平稳随机过程</a:t>
            </a:r>
            <a:r>
              <a:rPr lang="en-US" altLang="zh-CN" sz="2000" kern="0" dirty="0">
                <a:solidFill>
                  <a:srgbClr val="205867"/>
                </a:solidFill>
                <a:latin typeface="微软雅黑"/>
                <a:ea typeface="微软雅黑"/>
              </a:rPr>
              <a:t>X(t)</a:t>
            </a:r>
            <a:r>
              <a:rPr lang="zh-CN" altLang="en-US" sz="2000" kern="0" dirty="0">
                <a:solidFill>
                  <a:srgbClr val="205867"/>
                </a:solidFill>
                <a:latin typeface="微软雅黑"/>
                <a:ea typeface="微软雅黑"/>
              </a:rPr>
              <a:t>数字特征满足，则具备各态历经性</a:t>
            </a: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endParaRPr lang="en-US" altLang="zh-CN" sz="2000" kern="0" dirty="0">
              <a:solidFill>
                <a:srgbClr val="205867"/>
              </a:solidFill>
              <a:latin typeface="微软雅黑"/>
              <a:ea typeface="微软雅黑"/>
            </a:endParaRPr>
          </a:p>
          <a:p>
            <a:pPr marL="450850" indent="-450850">
              <a:lnSpc>
                <a:spcPct val="140000"/>
              </a:lnSpc>
              <a:buFont typeface="Wingdings" pitchFamily="2" charset="2"/>
              <a:buChar char="p"/>
            </a:pPr>
            <a:endParaRPr lang="en-US" altLang="zh-CN" sz="2000" kern="0" dirty="0">
              <a:solidFill>
                <a:srgbClr val="C00000"/>
              </a:solidFill>
              <a:latin typeface="微软雅黑"/>
              <a:ea typeface="微软雅黑"/>
            </a:endParaRPr>
          </a:p>
          <a:p>
            <a:pPr marL="450850" indent="-450850">
              <a:lnSpc>
                <a:spcPct val="140000"/>
              </a:lnSpc>
              <a:buFont typeface="Wingdings" pitchFamily="2" charset="2"/>
              <a:buChar char="p"/>
            </a:pPr>
            <a:r>
              <a:rPr lang="zh-CN" altLang="en-US" sz="2000" kern="0" dirty="0">
                <a:solidFill>
                  <a:srgbClr val="C00000"/>
                </a:solidFill>
                <a:latin typeface="微软雅黑"/>
                <a:ea typeface="微软雅黑"/>
              </a:rPr>
              <a:t>物理意义：</a:t>
            </a:r>
            <a:r>
              <a:rPr lang="zh-CN" altLang="en-US" sz="2000" kern="0" dirty="0">
                <a:solidFill>
                  <a:srgbClr val="205867"/>
                </a:solidFill>
                <a:latin typeface="微软雅黑"/>
                <a:ea typeface="微软雅黑"/>
              </a:rPr>
              <a:t>平稳随机过程的各态历经性可以理解为平稳过程的各个样本都同样地经历了随机过程的各种可能状态。</a:t>
            </a:r>
            <a:endParaRPr lang="en-US" altLang="zh-CN" sz="2000" kern="0" dirty="0">
              <a:solidFill>
                <a:srgbClr val="205867"/>
              </a:solidFill>
              <a:latin typeface="微软雅黑"/>
              <a:ea typeface="微软雅黑"/>
            </a:endParaRPr>
          </a:p>
          <a:p>
            <a:pPr>
              <a:lnSpc>
                <a:spcPct val="140000"/>
              </a:lnSpc>
            </a:pPr>
            <a:r>
              <a:rPr lang="zh-CN" altLang="en-US" sz="2000" kern="0" dirty="0">
                <a:solidFill>
                  <a:srgbClr val="205867"/>
                </a:solidFill>
                <a:latin typeface="微软雅黑"/>
                <a:ea typeface="微软雅黑"/>
              </a:rPr>
              <a:t>       狭义平稳</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广义平稳</a:t>
            </a:r>
            <a:endParaRPr lang="en-US" altLang="zh-CN" sz="2000" kern="0" dirty="0">
              <a:solidFill>
                <a:srgbClr val="205867"/>
              </a:solidFill>
              <a:latin typeface="微软雅黑"/>
              <a:ea typeface="微软雅黑"/>
            </a:endParaRPr>
          </a:p>
          <a:p>
            <a:pPr>
              <a:lnSpc>
                <a:spcPct val="150000"/>
              </a:lnSpc>
            </a:pPr>
            <a:r>
              <a:rPr lang="zh-CN" altLang="en-US" sz="2000" kern="0" dirty="0">
                <a:solidFill>
                  <a:srgbClr val="205867"/>
                </a:solidFill>
                <a:latin typeface="微软雅黑"/>
                <a:ea typeface="微软雅黑"/>
              </a:rPr>
              <a:t>       各态历经性</a:t>
            </a:r>
          </a:p>
        </p:txBody>
      </p:sp>
      <p:graphicFrame>
        <p:nvGraphicFramePr>
          <p:cNvPr id="5" name="对象 4"/>
          <p:cNvGraphicFramePr>
            <a:graphicFrameLocks noChangeAspect="1"/>
          </p:cNvGraphicFramePr>
          <p:nvPr>
            <p:extLst>
              <p:ext uri="{D42A27DB-BD31-4B8C-83A1-F6EECF244321}">
                <p14:modId xmlns:p14="http://schemas.microsoft.com/office/powerpoint/2010/main" val="469779307"/>
              </p:ext>
            </p:extLst>
          </p:nvPr>
        </p:nvGraphicFramePr>
        <p:xfrm>
          <a:off x="2959618" y="3579862"/>
          <a:ext cx="4680520" cy="334819"/>
        </p:xfrm>
        <a:graphic>
          <a:graphicData uri="http://schemas.openxmlformats.org/presentationml/2006/ole">
            <mc:AlternateContent xmlns:mc="http://schemas.openxmlformats.org/markup-compatibility/2006">
              <mc:Choice xmlns:v="urn:schemas-microsoft-com:vml" Requires="v">
                <p:oleObj name="公式" r:id="rId3" imgW="2667000" imgH="190500" progId="Equation.3">
                  <p:embed/>
                </p:oleObj>
              </mc:Choice>
              <mc:Fallback>
                <p:oleObj name="公式" r:id="rId3" imgW="2667000" imgH="190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9618" y="3579862"/>
                        <a:ext cx="4680520" cy="334819"/>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453567063"/>
              </p:ext>
            </p:extLst>
          </p:nvPr>
        </p:nvGraphicFramePr>
        <p:xfrm>
          <a:off x="2975927" y="4044166"/>
          <a:ext cx="1903090" cy="327784"/>
        </p:xfrm>
        <a:graphic>
          <a:graphicData uri="http://schemas.openxmlformats.org/presentationml/2006/ole">
            <mc:AlternateContent xmlns:mc="http://schemas.openxmlformats.org/markup-compatibility/2006">
              <mc:Choice xmlns:v="urn:schemas-microsoft-com:vml" Requires="v">
                <p:oleObj name="Equation" r:id="rId5" imgW="1091726" imgH="190417" progId="Equation.3">
                  <p:embed/>
                </p:oleObj>
              </mc:Choice>
              <mc:Fallback>
                <p:oleObj name="Equation" r:id="rId5" imgW="1091726" imgH="19041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5927" y="4044166"/>
                        <a:ext cx="1903090" cy="327784"/>
                      </a:xfrm>
                      <a:prstGeom prst="rect">
                        <a:avLst/>
                      </a:prstGeom>
                      <a:noFill/>
                      <a:ln>
                        <a:noFill/>
                      </a:ln>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120745520"/>
              </p:ext>
            </p:extLst>
          </p:nvPr>
        </p:nvGraphicFramePr>
        <p:xfrm>
          <a:off x="2975927" y="4371950"/>
          <a:ext cx="4380276" cy="539538"/>
        </p:xfrm>
        <a:graphic>
          <a:graphicData uri="http://schemas.openxmlformats.org/presentationml/2006/ole">
            <mc:AlternateContent xmlns:mc="http://schemas.openxmlformats.org/markup-compatibility/2006">
              <mc:Choice xmlns:v="urn:schemas-microsoft-com:vml" Requires="v">
                <p:oleObj name="Equation" r:id="rId7" imgW="2705100" imgH="330200" progId="Equation.3">
                  <p:embed/>
                </p:oleObj>
              </mc:Choice>
              <mc:Fallback>
                <p:oleObj name="Equation" r:id="rId7" imgW="2705100" imgH="330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5927" y="4371950"/>
                        <a:ext cx="4380276" cy="539538"/>
                      </a:xfrm>
                      <a:prstGeom prst="rect">
                        <a:avLst/>
                      </a:prstGeom>
                      <a:noFill/>
                      <a:ln>
                        <a:noFill/>
                      </a:ln>
                    </p:spPr>
                  </p:pic>
                </p:oleObj>
              </mc:Fallback>
            </mc:AlternateContent>
          </a:graphicData>
        </a:graphic>
      </p:graphicFrame>
      <p:sp>
        <p:nvSpPr>
          <p:cNvPr id="8" name="AutoShape 9"/>
          <p:cNvSpPr>
            <a:spLocks noChangeArrowheads="1"/>
          </p:cNvSpPr>
          <p:nvPr/>
        </p:nvSpPr>
        <p:spPr bwMode="auto">
          <a:xfrm rot="5400000">
            <a:off x="394903" y="4075720"/>
            <a:ext cx="1080120" cy="358775"/>
          </a:xfrm>
          <a:prstGeom prst="rightArrow">
            <a:avLst>
              <a:gd name="adj1" fmla="val 50000"/>
              <a:gd name="adj2" fmla="val 160619"/>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205867"/>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751333195"/>
              </p:ext>
            </p:extLst>
          </p:nvPr>
        </p:nvGraphicFramePr>
        <p:xfrm>
          <a:off x="1259632" y="1420440"/>
          <a:ext cx="2713037" cy="503238"/>
        </p:xfrm>
        <a:graphic>
          <a:graphicData uri="http://schemas.openxmlformats.org/presentationml/2006/ole">
            <mc:AlternateContent xmlns:mc="http://schemas.openxmlformats.org/markup-compatibility/2006">
              <mc:Choice xmlns:v="urn:schemas-microsoft-com:vml" Requires="v">
                <p:oleObj name="Equation" r:id="rId9" imgW="1778000" imgH="330200" progId="Equation.3">
                  <p:embed/>
                </p:oleObj>
              </mc:Choice>
              <mc:Fallback>
                <p:oleObj name="Equation" r:id="rId9" imgW="1778000" imgH="330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9632" y="1420440"/>
                        <a:ext cx="271303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374529795"/>
              </p:ext>
            </p:extLst>
          </p:nvPr>
        </p:nvGraphicFramePr>
        <p:xfrm>
          <a:off x="4355976" y="1452022"/>
          <a:ext cx="4211960" cy="471656"/>
        </p:xfrm>
        <a:graphic>
          <a:graphicData uri="http://schemas.openxmlformats.org/presentationml/2006/ole">
            <mc:AlternateContent xmlns:mc="http://schemas.openxmlformats.org/markup-compatibility/2006">
              <mc:Choice xmlns:v="urn:schemas-microsoft-com:vml" Requires="v">
                <p:oleObj name="Equation" r:id="rId11" imgW="2667000" imgH="330200" progId="Equation.3">
                  <p:embed/>
                </p:oleObj>
              </mc:Choice>
              <mc:Fallback>
                <p:oleObj name="Equation" r:id="rId11" imgW="2667000" imgH="330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55976" y="1452022"/>
                        <a:ext cx="4211960" cy="471656"/>
                      </a:xfrm>
                      <a:prstGeom prst="rect">
                        <a:avLst/>
                      </a:prstGeom>
                      <a:noFill/>
                      <a:ln>
                        <a:noFill/>
                      </a:ln>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666556912"/>
              </p:ext>
            </p:extLst>
          </p:nvPr>
        </p:nvGraphicFramePr>
        <p:xfrm>
          <a:off x="1259632" y="2047875"/>
          <a:ext cx="4257675" cy="523875"/>
        </p:xfrm>
        <a:graphic>
          <a:graphicData uri="http://schemas.openxmlformats.org/presentationml/2006/ole">
            <mc:AlternateContent xmlns:mc="http://schemas.openxmlformats.org/markup-compatibility/2006">
              <mc:Choice xmlns:v="urn:schemas-microsoft-com:vml" Requires="v">
                <p:oleObj name="Equation" r:id="rId13" imgW="2705100" imgH="330200" progId="Equation.3">
                  <p:embed/>
                </p:oleObj>
              </mc:Choice>
              <mc:Fallback>
                <p:oleObj name="Equation" r:id="rId13" imgW="2705100" imgH="330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2" y="2047875"/>
                        <a:ext cx="4257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794680413"/>
              </p:ext>
            </p:extLst>
          </p:nvPr>
        </p:nvGraphicFramePr>
        <p:xfrm>
          <a:off x="6361554" y="2047875"/>
          <a:ext cx="2228850" cy="563562"/>
        </p:xfrm>
        <a:graphic>
          <a:graphicData uri="http://schemas.openxmlformats.org/presentationml/2006/ole">
            <mc:AlternateContent xmlns:mc="http://schemas.openxmlformats.org/markup-compatibility/2006">
              <mc:Choice xmlns:v="urn:schemas-microsoft-com:vml" Requires="v">
                <p:oleObj name="公式" r:id="rId14" imgW="1079032" imgH="317362" progId="Equation.3">
                  <p:embed/>
                </p:oleObj>
              </mc:Choice>
              <mc:Fallback>
                <p:oleObj name="公式" r:id="rId14" imgW="1079032" imgH="317362" progId="Equation.3">
                  <p:embed/>
                  <p:pic>
                    <p:nvPicPr>
                      <p:cNvPr id="0" name="对象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61554" y="2047875"/>
                        <a:ext cx="2228850" cy="563562"/>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94318009"/>
      </p:ext>
    </p:extLst>
  </p:cSld>
  <p:clrMapOvr>
    <a:masterClrMapping/>
  </p:clrMapOvr>
  <mc:AlternateContent xmlns:mc="http://schemas.openxmlformats.org/markup-compatibility/2006" xmlns:p14="http://schemas.microsoft.com/office/powerpoint/2010/main">
    <mc:Choice Requires="p14">
      <p:transition spd="med" p14:dur="700" advTm="5769">
        <p:fade/>
      </p:transition>
    </mc:Choice>
    <mc:Fallback xmlns="">
      <p:transition spd="med" advTm="5769">
        <p:fade/>
      </p:transition>
    </mc:Fallback>
  </mc:AlternateContent>
</p:sld>
</file>

<file path=ppt/theme/theme1.xml><?xml version="1.0" encoding="utf-8"?>
<a:theme xmlns:a="http://schemas.openxmlformats.org/drawingml/2006/main" name="14_默认设计模板">
  <a:themeElements>
    <a:clrScheme name="12345">
      <a:dk1>
        <a:srgbClr val="205867"/>
      </a:dk1>
      <a:lt1>
        <a:srgbClr val="0093B0"/>
      </a:lt1>
      <a:dk2>
        <a:srgbClr val="F6A514"/>
      </a:dk2>
      <a:lt2>
        <a:srgbClr val="F3F3F3"/>
      </a:lt2>
      <a:accent1>
        <a:srgbClr val="4E4B49"/>
      </a:accent1>
      <a:accent2>
        <a:srgbClr val="FFFFFF"/>
      </a:accent2>
      <a:accent3>
        <a:srgbClr val="205867"/>
      </a:accent3>
      <a:accent4>
        <a:srgbClr val="0093B0"/>
      </a:accent4>
      <a:accent5>
        <a:srgbClr val="F6A514"/>
      </a:accent5>
      <a:accent6>
        <a:srgbClr val="4E4B49"/>
      </a:accent6>
      <a:hlink>
        <a:srgbClr val="F3F3F3"/>
      </a:hlink>
      <a:folHlink>
        <a:srgbClr val="59595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19985</TotalTime>
  <Pages>0</Pages>
  <Words>2605</Words>
  <Characters>0</Characters>
  <Application>Microsoft Office PowerPoint</Application>
  <DocSecurity>0</DocSecurity>
  <PresentationFormat>全屏显示(16:9)</PresentationFormat>
  <Lines>0</Lines>
  <Paragraphs>402</Paragraphs>
  <Slides>47</Slides>
  <Notes>43</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5</vt:i4>
      </vt:variant>
      <vt:variant>
        <vt:lpstr>幻灯片标题</vt:lpstr>
      </vt:variant>
      <vt:variant>
        <vt:i4>47</vt:i4>
      </vt:variant>
    </vt:vector>
  </HeadingPairs>
  <TitlesOfParts>
    <vt:vector size="59" baseType="lpstr">
      <vt:lpstr>Calibri</vt:lpstr>
      <vt:lpstr>微软雅黑</vt:lpstr>
      <vt:lpstr>Arial</vt:lpstr>
      <vt:lpstr>宋体</vt:lpstr>
      <vt:lpstr>Wingdings</vt:lpstr>
      <vt:lpstr>Times New Roman</vt:lpstr>
      <vt:lpstr>14_默认设计模板</vt:lpstr>
      <vt:lpstr>Visio</vt:lpstr>
      <vt:lpstr>Equation</vt:lpstr>
      <vt:lpstr>Microsoft 公式 3.0</vt:lpstr>
      <vt:lpstr>公式</vt:lpstr>
      <vt:lpstr>Microsoft Office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chen shuxin</cp:lastModifiedBy>
  <cp:revision>1751</cp:revision>
  <dcterms:created xsi:type="dcterms:W3CDTF">2013-01-25T01:44:32Z</dcterms:created>
  <dcterms:modified xsi:type="dcterms:W3CDTF">2024-02-21T08:13:24Z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