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853" r:id="rId1"/>
  </p:sldMasterIdLst>
  <p:notesMasterIdLst>
    <p:notesMasterId r:id="rId27"/>
  </p:notesMasterIdLst>
  <p:handoutMasterIdLst>
    <p:handoutMasterId r:id="rId28"/>
  </p:handoutMasterIdLst>
  <p:sldIdLst>
    <p:sldId id="578" r:id="rId2"/>
    <p:sldId id="1070" r:id="rId3"/>
    <p:sldId id="1071" r:id="rId4"/>
    <p:sldId id="1072" r:id="rId5"/>
    <p:sldId id="1074" r:id="rId6"/>
    <p:sldId id="1047" r:id="rId7"/>
    <p:sldId id="1056" r:id="rId8"/>
    <p:sldId id="1073" r:id="rId9"/>
    <p:sldId id="1057" r:id="rId10"/>
    <p:sldId id="1060" r:id="rId11"/>
    <p:sldId id="1058" r:id="rId12"/>
    <p:sldId id="1075" r:id="rId13"/>
    <p:sldId id="1061" r:id="rId14"/>
    <p:sldId id="1062" r:id="rId15"/>
    <p:sldId id="1063" r:id="rId16"/>
    <p:sldId id="1055" r:id="rId17"/>
    <p:sldId id="1064" r:id="rId18"/>
    <p:sldId id="1076" r:id="rId19"/>
    <p:sldId id="1065" r:id="rId20"/>
    <p:sldId id="1066" r:id="rId21"/>
    <p:sldId id="1054" r:id="rId22"/>
    <p:sldId id="1067" r:id="rId23"/>
    <p:sldId id="1068" r:id="rId24"/>
    <p:sldId id="1077" r:id="rId25"/>
    <p:sldId id="1051" r:id="rId26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29"/>
      <p:bold r:id="rId30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08142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816285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224427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63257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040712" algn="l" defTabSz="816285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448855" algn="l" defTabSz="816285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2856997" algn="l" defTabSz="816285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265140" algn="l" defTabSz="816285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0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40404"/>
    <a:srgbClr val="781E19"/>
    <a:srgbClr val="C2590A"/>
    <a:srgbClr val="996600"/>
    <a:srgbClr val="FF9966"/>
    <a:srgbClr val="FF6600"/>
    <a:srgbClr val="F8F8F8"/>
    <a:srgbClr val="1C89B0"/>
    <a:srgbClr val="4E4B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50" autoAdjust="0"/>
    <p:restoredTop sz="91514" autoAdjust="0"/>
  </p:normalViewPr>
  <p:slideViewPr>
    <p:cSldViewPr snapToObjects="1">
      <p:cViewPr varScale="1">
        <p:scale>
          <a:sx n="88" d="100"/>
          <a:sy n="88" d="100"/>
        </p:scale>
        <p:origin x="656" y="68"/>
      </p:cViewPr>
      <p:guideLst>
        <p:guide orient="horz" pos="2142"/>
        <p:guide pos="2880"/>
        <p:guide orient="horz" pos="160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772"/>
    </p:cViewPr>
  </p:sorterViewPr>
  <p:notesViewPr>
    <p:cSldViewPr snapToObjects="1">
      <p:cViewPr varScale="1">
        <p:scale>
          <a:sx n="81" d="100"/>
          <a:sy n="81" d="100"/>
        </p:scale>
        <p:origin x="-20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A66804-583B-42BE-962B-441699487C40}" type="datetimeFigureOut">
              <a:rPr lang="zh-CN" altLang="en-US" smtClean="0"/>
              <a:t>2024/2/21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0FDFD-A5D4-42F3-BCC8-12887DAA73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8219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B9EEDA17-7CE7-49CA-897E-A1888A19DA62}" type="datetimeFigureOut">
              <a:rPr lang="zh-CN" altLang="en-US"/>
              <a:pPr/>
              <a:t>2024/2/21</a:t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CE1689F0-D8FB-450F-A36F-553F26501FEE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1610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08142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816285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224427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63257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040712" algn="l" defTabSz="81628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55" algn="l" defTabSz="81628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6997" algn="l" defTabSz="81628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40" algn="l" defTabSz="81628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2106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2106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0" y="4900612"/>
            <a:ext cx="9142412" cy="2428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81628" tIns="40814" rIns="81628" bIns="40814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rgbClr val="205867"/>
              </a:soli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8441612" y="4920352"/>
            <a:ext cx="543159" cy="236313"/>
          </a:xfrm>
          <a:prstGeom prst="rect">
            <a:avLst/>
          </a:prstGeom>
          <a:noFill/>
        </p:spPr>
        <p:txBody>
          <a:bodyPr wrap="none" lIns="81628" tIns="40814" rIns="81628" bIns="40814" rtlCol="0">
            <a:spAutoFit/>
          </a:bodyPr>
          <a:lstStyle/>
          <a:p>
            <a:pPr algn="ctr"/>
            <a:r>
              <a:rPr lang="en-US" altLang="zh-CN" sz="1000" dirty="0">
                <a:solidFill>
                  <a:srgbClr val="FFFFFF"/>
                </a:solidFill>
                <a:latin typeface="微软雅黑"/>
                <a:ea typeface="微软雅黑"/>
              </a:rPr>
              <a:t>24-</a:t>
            </a:r>
            <a:fld id="{3C3E758C-B9DA-4696-9B9F-3B46BA93991C}" type="slidenum">
              <a:rPr lang="zh-CN" altLang="en-US" sz="1000" smtClean="0">
                <a:solidFill>
                  <a:srgbClr val="FFFFFF"/>
                </a:solidFill>
                <a:latin typeface="微软雅黑"/>
                <a:ea typeface="微软雅黑"/>
              </a:rPr>
              <a:pPr algn="ctr"/>
              <a:t>‹#›</a:t>
            </a:fld>
            <a:endParaRPr lang="zh-CN" altLang="en-US" sz="10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cxnSp>
        <p:nvCxnSpPr>
          <p:cNvPr id="12" name="直接连接符 11"/>
          <p:cNvCxnSpPr/>
          <p:nvPr userDrawn="1"/>
        </p:nvCxnSpPr>
        <p:spPr bwMode="auto">
          <a:xfrm>
            <a:off x="8330621" y="4934192"/>
            <a:ext cx="0" cy="16201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TextBox 9"/>
          <p:cNvSpPr txBox="1"/>
          <p:nvPr userDrawn="1"/>
        </p:nvSpPr>
        <p:spPr>
          <a:xfrm>
            <a:off x="8676456" y="-40827"/>
            <a:ext cx="496671" cy="236313"/>
          </a:xfrm>
          <a:prstGeom prst="rect">
            <a:avLst/>
          </a:prstGeom>
          <a:noFill/>
        </p:spPr>
        <p:txBody>
          <a:bodyPr wrap="none" lIns="81628" tIns="40814" rIns="81628" bIns="40814" rtlCol="0">
            <a:spAutoFit/>
          </a:bodyPr>
          <a:lstStyle/>
          <a:p>
            <a:pPr algn="ctr"/>
            <a:fld id="{AE6E428C-DA89-41D9-BF2C-4A7AA690938B}" type="datetime10">
              <a:rPr lang="en-US" altLang="zh-CN" sz="1000" smtClean="0">
                <a:solidFill>
                  <a:srgbClr val="FFFFFF"/>
                </a:solidFill>
                <a:latin typeface="微软雅黑"/>
                <a:ea typeface="微软雅黑"/>
              </a:rPr>
              <a:t>16:18</a:t>
            </a:fld>
            <a:endParaRPr lang="zh-CN" altLang="en-US" sz="10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9" name="Rectangle 4"/>
          <p:cNvSpPr txBox="1">
            <a:spLocks noChangeArrowheads="1"/>
          </p:cNvSpPr>
          <p:nvPr userDrawn="1"/>
        </p:nvSpPr>
        <p:spPr bwMode="auto">
          <a:xfrm>
            <a:off x="1" y="4890600"/>
            <a:ext cx="971599" cy="249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28" tIns="40814" rIns="81628" bIns="40814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fld id="{F7C8A7E3-58FD-4CCB-A779-182CE90D9466}" type="datetime1">
              <a:rPr lang="zh-CN" altLang="en-US" sz="1000" b="0" smtClean="0">
                <a:solidFill>
                  <a:schemeClr val="bg2"/>
                </a:solidFill>
                <a:latin typeface="+mn-ea"/>
                <a:ea typeface="+mn-ea"/>
              </a:rPr>
              <a:t>2024/2/21</a:t>
            </a:fld>
            <a:endParaRPr lang="zh-CN" altLang="en-US" sz="1000" b="0" dirty="0">
              <a:solidFill>
                <a:schemeClr val="bg2"/>
              </a:solidFill>
              <a:latin typeface="+mn-ea"/>
              <a:ea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33B4F00-83B3-7C2A-CF4D-359DAB603B64}"/>
              </a:ext>
            </a:extLst>
          </p:cNvPr>
          <p:cNvSpPr txBox="1"/>
          <p:nvPr userDrawn="1"/>
        </p:nvSpPr>
        <p:spPr>
          <a:xfrm>
            <a:off x="3635896" y="4907703"/>
            <a:ext cx="155934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rgbClr val="FFFFFF"/>
                </a:solidFill>
                <a:latin typeface="+mn-ea"/>
                <a:ea typeface="+mn-ea"/>
              </a:rPr>
              <a:t>课程数理基础</a:t>
            </a:r>
          </a:p>
        </p:txBody>
      </p:sp>
    </p:spTree>
    <p:extLst>
      <p:ext uri="{BB962C8B-B14F-4D97-AF65-F5344CB8AC3E}">
        <p14:creationId xmlns:p14="http://schemas.microsoft.com/office/powerpoint/2010/main" val="4072305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3787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1102" y="442913"/>
            <a:ext cx="7881797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28" tIns="40814" rIns="81628" bIns="4081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1102" y="1200151"/>
            <a:ext cx="7881797" cy="320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28" tIns="40814" rIns="81628" bIns="408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410572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66" r:id="rId2"/>
  </p:sldLayoutIdLst>
  <p:hf sldNum="0" hdr="0" ftr="0"/>
  <p:txStyles>
    <p:titleStyle>
      <a:lvl1pPr algn="l" rtl="0" fontAlgn="base">
        <a:spcBef>
          <a:spcPct val="0"/>
        </a:spcBef>
        <a:spcAft>
          <a:spcPct val="0"/>
        </a:spcAft>
        <a:defRPr sz="21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100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100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100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100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408142" algn="l" rtl="0" fontAlgn="base">
        <a:spcBef>
          <a:spcPct val="0"/>
        </a:spcBef>
        <a:spcAft>
          <a:spcPct val="0"/>
        </a:spcAft>
        <a:defRPr sz="2100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816285" algn="l" rtl="0" fontAlgn="base">
        <a:spcBef>
          <a:spcPct val="0"/>
        </a:spcBef>
        <a:spcAft>
          <a:spcPct val="0"/>
        </a:spcAft>
        <a:defRPr sz="2100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224427" algn="l" rtl="0" fontAlgn="base">
        <a:spcBef>
          <a:spcPct val="0"/>
        </a:spcBef>
        <a:spcAft>
          <a:spcPct val="0"/>
        </a:spcAft>
        <a:defRPr sz="2100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632570" algn="l" rtl="0" fontAlgn="base">
        <a:spcBef>
          <a:spcPct val="0"/>
        </a:spcBef>
        <a:spcAft>
          <a:spcPct val="0"/>
        </a:spcAft>
        <a:defRPr sz="2100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306107" indent="-306107" algn="l" rtl="0" fontAlgn="base">
        <a:spcBef>
          <a:spcPct val="20000"/>
        </a:spcBef>
        <a:spcAft>
          <a:spcPct val="0"/>
        </a:spcAft>
        <a:buChar char="•"/>
        <a:defRPr sz="1800">
          <a:solidFill>
            <a:schemeClr val="accent6"/>
          </a:solidFill>
          <a:latin typeface="+mn-lt"/>
          <a:ea typeface="+mn-ea"/>
          <a:cs typeface="+mn-cs"/>
        </a:defRPr>
      </a:lvl1pPr>
      <a:lvl2pPr marL="663231" indent="-255089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accent6"/>
          </a:solidFill>
          <a:latin typeface="+mn-lt"/>
          <a:ea typeface="仿宋_GB2312" pitchFamily="49" charset="-122"/>
        </a:defRPr>
      </a:lvl2pPr>
      <a:lvl3pPr marL="1020356" indent="-204071" algn="l" rtl="0" eaLnBrk="0" fontAlgn="base" hangingPunct="0">
        <a:spcBef>
          <a:spcPct val="20000"/>
        </a:spcBef>
        <a:spcAft>
          <a:spcPct val="0"/>
        </a:spcAft>
        <a:buChar char="•"/>
        <a:defRPr sz="2100">
          <a:solidFill>
            <a:schemeClr val="tx1"/>
          </a:solidFill>
          <a:latin typeface="+mn-lt"/>
          <a:ea typeface="宋体" pitchFamily="2" charset="-122"/>
        </a:defRPr>
      </a:lvl3pPr>
      <a:lvl4pPr marL="1428499" indent="-204071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tx1"/>
          </a:solidFill>
          <a:latin typeface="+mn-lt"/>
          <a:ea typeface="宋体" pitchFamily="2" charset="-122"/>
        </a:defRPr>
      </a:lvl4pPr>
      <a:lvl5pPr marL="1836641" indent="-204071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ea typeface="宋体" pitchFamily="2" charset="-122"/>
        </a:defRPr>
      </a:lvl5pPr>
      <a:lvl6pPr marL="2244783" indent="-204071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ea typeface="宋体" pitchFamily="2" charset="-122"/>
        </a:defRPr>
      </a:lvl6pPr>
      <a:lvl7pPr marL="2652926" indent="-204071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ea typeface="宋体" pitchFamily="2" charset="-122"/>
        </a:defRPr>
      </a:lvl7pPr>
      <a:lvl8pPr marL="3061068" indent="-204071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ea typeface="宋体" pitchFamily="2" charset="-122"/>
        </a:defRPr>
      </a:lvl8pPr>
      <a:lvl9pPr marL="3469211" indent="-204071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81628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2" algn="l" defTabSz="81628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85" algn="l" defTabSz="81628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27" algn="l" defTabSz="81628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70" algn="l" defTabSz="81628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12" algn="l" defTabSz="81628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55" algn="l" defTabSz="81628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6997" algn="l" defTabSz="81628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40" algn="l" defTabSz="81628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2.png"/><Relationship Id="rId5" Type="http://schemas.openxmlformats.org/officeDocument/2006/relationships/image" Target="../media/image11.wmf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/>
          </p:cNvSpPr>
          <p:nvPr/>
        </p:nvSpPr>
        <p:spPr bwMode="auto">
          <a:xfrm>
            <a:off x="0" y="-792088"/>
            <a:ext cx="9142412" cy="2931790"/>
          </a:xfrm>
          <a:custGeom>
            <a:avLst/>
            <a:gdLst>
              <a:gd name="T0" fmla="*/ 16000 w 16000"/>
              <a:gd name="T1" fmla="*/ 4551 h 6546"/>
              <a:gd name="T2" fmla="*/ 8927 w 16000"/>
              <a:gd name="T3" fmla="*/ 6413 h 6546"/>
              <a:gd name="T4" fmla="*/ 7073 w 16000"/>
              <a:gd name="T5" fmla="*/ 6413 h 6546"/>
              <a:gd name="T6" fmla="*/ 0 w 16000"/>
              <a:gd name="T7" fmla="*/ 4551 h 6546"/>
              <a:gd name="T8" fmla="*/ 0 w 16000"/>
              <a:gd name="T9" fmla="*/ 0 h 6546"/>
              <a:gd name="T10" fmla="*/ 16000 w 16000"/>
              <a:gd name="T11" fmla="*/ 0 h 6546"/>
              <a:gd name="T12" fmla="*/ 16000 w 16000"/>
              <a:gd name="T13" fmla="*/ 4551 h 6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000" h="6546">
                <a:moveTo>
                  <a:pt x="16000" y="4551"/>
                </a:moveTo>
                <a:lnTo>
                  <a:pt x="8927" y="6413"/>
                </a:lnTo>
                <a:cubicBezTo>
                  <a:pt x="8419" y="6546"/>
                  <a:pt x="7583" y="6540"/>
                  <a:pt x="7073" y="6413"/>
                </a:cubicBezTo>
                <a:lnTo>
                  <a:pt x="0" y="4551"/>
                </a:lnTo>
                <a:lnTo>
                  <a:pt x="0" y="0"/>
                </a:lnTo>
                <a:lnTo>
                  <a:pt x="16000" y="0"/>
                </a:lnTo>
                <a:lnTo>
                  <a:pt x="16000" y="4551"/>
                </a:lnTo>
                <a:close/>
              </a:path>
            </a:pathLst>
          </a:custGeom>
          <a:solidFill>
            <a:srgbClr val="009A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1628" tIns="40814" rIns="81628" bIns="40814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0" y="4659982"/>
            <a:ext cx="9142412" cy="485305"/>
          </a:xfrm>
          <a:custGeom>
            <a:avLst/>
            <a:gdLst>
              <a:gd name="T0" fmla="*/ 16000 w 16000"/>
              <a:gd name="T1" fmla="*/ 1182 h 1489"/>
              <a:gd name="T2" fmla="*/ 8927 w 16000"/>
              <a:gd name="T3" fmla="*/ 79 h 1489"/>
              <a:gd name="T4" fmla="*/ 7073 w 16000"/>
              <a:gd name="T5" fmla="*/ 79 h 1489"/>
              <a:gd name="T6" fmla="*/ 0 w 16000"/>
              <a:gd name="T7" fmla="*/ 1182 h 1489"/>
              <a:gd name="T8" fmla="*/ 0 w 16000"/>
              <a:gd name="T9" fmla="*/ 1489 h 1489"/>
              <a:gd name="T10" fmla="*/ 16000 w 16000"/>
              <a:gd name="T11" fmla="*/ 1489 h 1489"/>
              <a:gd name="T12" fmla="*/ 16000 w 16000"/>
              <a:gd name="T13" fmla="*/ 1182 h 1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000" h="1489">
                <a:moveTo>
                  <a:pt x="16000" y="1182"/>
                </a:moveTo>
                <a:lnTo>
                  <a:pt x="8927" y="79"/>
                </a:lnTo>
                <a:cubicBezTo>
                  <a:pt x="8417" y="0"/>
                  <a:pt x="7583" y="0"/>
                  <a:pt x="7073" y="79"/>
                </a:cubicBezTo>
                <a:lnTo>
                  <a:pt x="0" y="1182"/>
                </a:lnTo>
                <a:lnTo>
                  <a:pt x="0" y="1489"/>
                </a:lnTo>
                <a:lnTo>
                  <a:pt x="16000" y="1489"/>
                </a:lnTo>
                <a:lnTo>
                  <a:pt x="16000" y="1182"/>
                </a:lnTo>
                <a:close/>
              </a:path>
            </a:pathLst>
          </a:custGeom>
          <a:solidFill>
            <a:srgbClr val="009A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1628" tIns="40814" rIns="81628" bIns="40814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0" y="-792000"/>
            <a:ext cx="9142412" cy="2880000"/>
          </a:xfrm>
          <a:custGeom>
            <a:avLst/>
            <a:gdLst>
              <a:gd name="T0" fmla="*/ 16000 w 16000"/>
              <a:gd name="T1" fmla="*/ 4535 h 6379"/>
              <a:gd name="T2" fmla="*/ 8927 w 16000"/>
              <a:gd name="T3" fmla="*/ 6255 h 6379"/>
              <a:gd name="T4" fmla="*/ 7073 w 16000"/>
              <a:gd name="T5" fmla="*/ 6255 h 6379"/>
              <a:gd name="T6" fmla="*/ 0 w 16000"/>
              <a:gd name="T7" fmla="*/ 4535 h 6379"/>
              <a:gd name="T8" fmla="*/ 0 w 16000"/>
              <a:gd name="T9" fmla="*/ 0 h 6379"/>
              <a:gd name="T10" fmla="*/ 16000 w 16000"/>
              <a:gd name="T11" fmla="*/ 0 h 6379"/>
              <a:gd name="T12" fmla="*/ 16000 w 16000"/>
              <a:gd name="T13" fmla="*/ 4535 h 6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000" h="6379">
                <a:moveTo>
                  <a:pt x="16000" y="4535"/>
                </a:moveTo>
                <a:lnTo>
                  <a:pt x="8927" y="6255"/>
                </a:lnTo>
                <a:cubicBezTo>
                  <a:pt x="8417" y="6379"/>
                  <a:pt x="7583" y="6379"/>
                  <a:pt x="7073" y="6255"/>
                </a:cubicBezTo>
                <a:lnTo>
                  <a:pt x="0" y="4535"/>
                </a:lnTo>
                <a:lnTo>
                  <a:pt x="0" y="0"/>
                </a:lnTo>
                <a:lnTo>
                  <a:pt x="16000" y="0"/>
                </a:lnTo>
                <a:lnTo>
                  <a:pt x="16000" y="4535"/>
                </a:lnTo>
                <a:close/>
              </a:path>
            </a:pathLst>
          </a:custGeom>
          <a:blipFill>
            <a:blip r:embed="rId4"/>
            <a:srcRect/>
            <a:stretch>
              <a:fillRect t="-720" b="720"/>
            </a:stretch>
          </a:blipFill>
          <a:ln>
            <a:noFill/>
          </a:ln>
        </p:spPr>
        <p:txBody>
          <a:bodyPr vert="horz" wrap="square" lIns="81628" tIns="40814" rIns="81628" bIns="40814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8"/>
          <p:cNvSpPr>
            <a:spLocks/>
          </p:cNvSpPr>
          <p:nvPr/>
        </p:nvSpPr>
        <p:spPr bwMode="auto">
          <a:xfrm>
            <a:off x="0" y="4760916"/>
            <a:ext cx="9142412" cy="384372"/>
          </a:xfrm>
          <a:custGeom>
            <a:avLst/>
            <a:gdLst>
              <a:gd name="T0" fmla="*/ 16000 w 16000"/>
              <a:gd name="T1" fmla="*/ 1053 h 1327"/>
              <a:gd name="T2" fmla="*/ 8927 w 16000"/>
              <a:gd name="T3" fmla="*/ 71 h 1327"/>
              <a:gd name="T4" fmla="*/ 7073 w 16000"/>
              <a:gd name="T5" fmla="*/ 71 h 1327"/>
              <a:gd name="T6" fmla="*/ 0 w 16000"/>
              <a:gd name="T7" fmla="*/ 1053 h 1327"/>
              <a:gd name="T8" fmla="*/ 0 w 16000"/>
              <a:gd name="T9" fmla="*/ 1327 h 1327"/>
              <a:gd name="T10" fmla="*/ 16000 w 16000"/>
              <a:gd name="T11" fmla="*/ 1327 h 1327"/>
              <a:gd name="T12" fmla="*/ 16000 w 16000"/>
              <a:gd name="T13" fmla="*/ 1053 h 1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000" h="1327">
                <a:moveTo>
                  <a:pt x="16000" y="1053"/>
                </a:moveTo>
                <a:lnTo>
                  <a:pt x="8927" y="71"/>
                </a:lnTo>
                <a:cubicBezTo>
                  <a:pt x="8417" y="0"/>
                  <a:pt x="7583" y="0"/>
                  <a:pt x="7073" y="71"/>
                </a:cubicBezTo>
                <a:lnTo>
                  <a:pt x="0" y="1053"/>
                </a:lnTo>
                <a:lnTo>
                  <a:pt x="0" y="1327"/>
                </a:lnTo>
                <a:lnTo>
                  <a:pt x="16000" y="1327"/>
                </a:lnTo>
                <a:lnTo>
                  <a:pt x="16000" y="1053"/>
                </a:lnTo>
                <a:close/>
              </a:path>
            </a:pathLst>
          </a:custGeom>
          <a:solidFill>
            <a:srgbClr val="2B55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1628" tIns="40814" rIns="81628" bIns="40814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324266" y="2427734"/>
            <a:ext cx="8423473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28" tIns="40814" rIns="81628" bIns="40814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accent1"/>
                </a:solidFill>
                <a:latin typeface="+mj-ea"/>
              </a:rPr>
              <a:t>通信系统建模仿真</a:t>
            </a:r>
            <a:endParaRPr lang="en-US" altLang="zh-CN" sz="3600" b="1" dirty="0">
              <a:solidFill>
                <a:schemeClr val="accent1"/>
              </a:solidFill>
              <a:latin typeface="+mj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C00000"/>
                </a:solidFill>
                <a:latin typeface="+mj-ea"/>
              </a:rPr>
              <a:t>第一专题（</a:t>
            </a:r>
            <a:r>
              <a:rPr lang="en-US" altLang="zh-CN" sz="2000" b="1" dirty="0">
                <a:solidFill>
                  <a:srgbClr val="C00000"/>
                </a:solidFill>
                <a:latin typeface="+mj-ea"/>
              </a:rPr>
              <a:t>1</a:t>
            </a:r>
            <a:r>
              <a:rPr lang="zh-CN" altLang="en-US" sz="2000" b="1">
                <a:solidFill>
                  <a:srgbClr val="C00000"/>
                </a:solidFill>
                <a:latin typeface="+mj-ea"/>
              </a:rPr>
              <a:t>）    </a:t>
            </a:r>
            <a:r>
              <a:rPr lang="zh-CN" altLang="en-US" sz="2000" b="1" dirty="0">
                <a:solidFill>
                  <a:srgbClr val="C00000"/>
                </a:solidFill>
                <a:latin typeface="+mj-ea"/>
              </a:rPr>
              <a:t>课程数理基础（绪论）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620285" y="3655873"/>
            <a:ext cx="1800212" cy="297869"/>
          </a:xfrm>
          <a:prstGeom prst="rect">
            <a:avLst/>
          </a:prstGeom>
          <a:solidFill>
            <a:schemeClr val="tx1"/>
          </a:solidFill>
        </p:spPr>
        <p:txBody>
          <a:bodyPr wrap="square" lIns="81628" tIns="40814" rIns="81628" bIns="40814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2"/>
                </a:solidFill>
                <a:latin typeface="+mj-ea"/>
                <a:ea typeface="+mj-ea"/>
              </a:rPr>
              <a:t>陈树新     教授</a:t>
            </a:r>
          </a:p>
        </p:txBody>
      </p:sp>
    </p:spTree>
    <p:extLst>
      <p:ext uri="{BB962C8B-B14F-4D97-AF65-F5344CB8AC3E}">
        <p14:creationId xmlns:p14="http://schemas.microsoft.com/office/powerpoint/2010/main" val="222765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6184"/>
    </mc:Choice>
    <mc:Fallback xmlns="">
      <p:transition advTm="61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9" grpId="0"/>
      <p:bldP spid="23" grpId="0" animBg="1"/>
    </p:bldLst>
  </p:timing>
  <p:extLst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2412" cy="457442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686058"/>
            <a:ext cx="9142412" cy="457442"/>
          </a:xfrm>
          <a:prstGeom prst="rect">
            <a:avLst/>
          </a:prstGeom>
        </p:spPr>
      </p:pic>
      <p:sp>
        <p:nvSpPr>
          <p:cNvPr id="78" name="Freeform 9"/>
          <p:cNvSpPr>
            <a:spLocks noEditPoints="1"/>
          </p:cNvSpPr>
          <p:nvPr/>
        </p:nvSpPr>
        <p:spPr bwMode="auto">
          <a:xfrm>
            <a:off x="3332483" y="1347974"/>
            <a:ext cx="115209" cy="3240000"/>
          </a:xfrm>
          <a:custGeom>
            <a:avLst/>
            <a:gdLst>
              <a:gd name="T0" fmla="*/ 0 w 153"/>
              <a:gd name="T1" fmla="*/ 0 h 6522"/>
              <a:gd name="T2" fmla="*/ 61 w 153"/>
              <a:gd name="T3" fmla="*/ 0 h 6522"/>
              <a:gd name="T4" fmla="*/ 61 w 153"/>
              <a:gd name="T5" fmla="*/ 6522 h 6522"/>
              <a:gd name="T6" fmla="*/ 0 w 153"/>
              <a:gd name="T7" fmla="*/ 6522 h 6522"/>
              <a:gd name="T8" fmla="*/ 0 w 153"/>
              <a:gd name="T9" fmla="*/ 0 h 6522"/>
              <a:gd name="T10" fmla="*/ 131 w 153"/>
              <a:gd name="T11" fmla="*/ 0 h 6522"/>
              <a:gd name="T12" fmla="*/ 153 w 153"/>
              <a:gd name="T13" fmla="*/ 0 h 6522"/>
              <a:gd name="T14" fmla="*/ 153 w 153"/>
              <a:gd name="T15" fmla="*/ 6522 h 6522"/>
              <a:gd name="T16" fmla="*/ 131 w 153"/>
              <a:gd name="T17" fmla="*/ 6522 h 6522"/>
              <a:gd name="T18" fmla="*/ 131 w 153"/>
              <a:gd name="T19" fmla="*/ 0 h 6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3" h="6522">
                <a:moveTo>
                  <a:pt x="0" y="0"/>
                </a:moveTo>
                <a:lnTo>
                  <a:pt x="61" y="0"/>
                </a:lnTo>
                <a:lnTo>
                  <a:pt x="61" y="6522"/>
                </a:lnTo>
                <a:lnTo>
                  <a:pt x="0" y="6522"/>
                </a:lnTo>
                <a:lnTo>
                  <a:pt x="0" y="0"/>
                </a:lnTo>
                <a:close/>
                <a:moveTo>
                  <a:pt x="131" y="0"/>
                </a:moveTo>
                <a:lnTo>
                  <a:pt x="153" y="0"/>
                </a:lnTo>
                <a:lnTo>
                  <a:pt x="153" y="6522"/>
                </a:lnTo>
                <a:lnTo>
                  <a:pt x="131" y="6522"/>
                </a:lnTo>
                <a:lnTo>
                  <a:pt x="131" y="0"/>
                </a:lnTo>
                <a:close/>
              </a:path>
            </a:pathLst>
          </a:custGeom>
          <a:solidFill>
            <a:srgbClr val="2E2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1628" tIns="40814" rIns="81628" bIns="408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5867"/>
              </a:solidFill>
            </a:endParaRPr>
          </a:p>
        </p:txBody>
      </p:sp>
      <p:sp>
        <p:nvSpPr>
          <p:cNvPr id="42" name="Freeform 10"/>
          <p:cNvSpPr>
            <a:spLocks noChangeAspect="1"/>
          </p:cNvSpPr>
          <p:nvPr/>
        </p:nvSpPr>
        <p:spPr bwMode="auto">
          <a:xfrm>
            <a:off x="3779912" y="2328389"/>
            <a:ext cx="4392487" cy="510602"/>
          </a:xfrm>
          <a:custGeom>
            <a:avLst/>
            <a:gdLst>
              <a:gd name="T0" fmla="*/ 93 w 6425"/>
              <a:gd name="T1" fmla="*/ 0 h 911"/>
              <a:gd name="T2" fmla="*/ 6331 w 6425"/>
              <a:gd name="T3" fmla="*/ 0 h 911"/>
              <a:gd name="T4" fmla="*/ 6425 w 6425"/>
              <a:gd name="T5" fmla="*/ 93 h 911"/>
              <a:gd name="T6" fmla="*/ 6425 w 6425"/>
              <a:gd name="T7" fmla="*/ 818 h 911"/>
              <a:gd name="T8" fmla="*/ 6331 w 6425"/>
              <a:gd name="T9" fmla="*/ 911 h 911"/>
              <a:gd name="T10" fmla="*/ 93 w 6425"/>
              <a:gd name="T11" fmla="*/ 911 h 911"/>
              <a:gd name="T12" fmla="*/ 0 w 6425"/>
              <a:gd name="T13" fmla="*/ 818 h 911"/>
              <a:gd name="T14" fmla="*/ 0 w 6425"/>
              <a:gd name="T15" fmla="*/ 93 h 911"/>
              <a:gd name="T16" fmla="*/ 93 w 6425"/>
              <a:gd name="T17" fmla="*/ 0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25" h="911">
                <a:moveTo>
                  <a:pt x="93" y="0"/>
                </a:moveTo>
                <a:lnTo>
                  <a:pt x="6331" y="0"/>
                </a:lnTo>
                <a:cubicBezTo>
                  <a:pt x="6383" y="0"/>
                  <a:pt x="6425" y="42"/>
                  <a:pt x="6425" y="93"/>
                </a:cubicBezTo>
                <a:lnTo>
                  <a:pt x="6425" y="818"/>
                </a:lnTo>
                <a:cubicBezTo>
                  <a:pt x="6425" y="869"/>
                  <a:pt x="6383" y="911"/>
                  <a:pt x="6331" y="911"/>
                </a:cubicBezTo>
                <a:lnTo>
                  <a:pt x="93" y="911"/>
                </a:lnTo>
                <a:cubicBezTo>
                  <a:pt x="42" y="911"/>
                  <a:pt x="0" y="869"/>
                  <a:pt x="0" y="818"/>
                </a:cubicBezTo>
                <a:lnTo>
                  <a:pt x="0" y="93"/>
                </a:lnTo>
                <a:cubicBezTo>
                  <a:pt x="0" y="42"/>
                  <a:pt x="42" y="0"/>
                  <a:pt x="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05867"/>
              </a:solidFill>
            </a:endParaRPr>
          </a:p>
        </p:txBody>
      </p:sp>
      <p:grpSp>
        <p:nvGrpSpPr>
          <p:cNvPr id="43" name="组合 42"/>
          <p:cNvGrpSpPr>
            <a:grpSpLocks noChangeAspect="1"/>
          </p:cNvGrpSpPr>
          <p:nvPr/>
        </p:nvGrpSpPr>
        <p:grpSpPr>
          <a:xfrm>
            <a:off x="3884308" y="2384448"/>
            <a:ext cx="406093" cy="461665"/>
            <a:chOff x="5667375" y="791155"/>
            <a:chExt cx="594672" cy="676049"/>
          </a:xfrm>
        </p:grpSpPr>
        <p:sp>
          <p:nvSpPr>
            <p:cNvPr id="44" name="Oval 16"/>
            <p:cNvSpPr>
              <a:spLocks noChangeArrowheads="1"/>
            </p:cNvSpPr>
            <p:nvPr/>
          </p:nvSpPr>
          <p:spPr bwMode="auto">
            <a:xfrm>
              <a:off x="5667375" y="819046"/>
              <a:ext cx="588963" cy="590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205867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714636" y="791155"/>
              <a:ext cx="547411" cy="6760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205867"/>
                  </a:solidFill>
                  <a:latin typeface="微软雅黑"/>
                  <a:ea typeface="微软雅黑"/>
                </a:rPr>
                <a:t>2</a:t>
              </a:r>
              <a:endParaRPr lang="zh-CN" altLang="en-US" sz="2400" b="1" dirty="0">
                <a:solidFill>
                  <a:srgbClr val="205867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46" name="Freeform 10">
            <a:hlinkClick r:id="" action="ppaction://noaction"/>
          </p:cNvPr>
          <p:cNvSpPr>
            <a:spLocks noChangeAspect="1"/>
          </p:cNvSpPr>
          <p:nvPr/>
        </p:nvSpPr>
        <p:spPr bwMode="auto">
          <a:xfrm>
            <a:off x="3779913" y="3062142"/>
            <a:ext cx="4392486" cy="510602"/>
          </a:xfrm>
          <a:custGeom>
            <a:avLst/>
            <a:gdLst>
              <a:gd name="T0" fmla="*/ 93 w 6425"/>
              <a:gd name="T1" fmla="*/ 0 h 911"/>
              <a:gd name="T2" fmla="*/ 6331 w 6425"/>
              <a:gd name="T3" fmla="*/ 0 h 911"/>
              <a:gd name="T4" fmla="*/ 6425 w 6425"/>
              <a:gd name="T5" fmla="*/ 93 h 911"/>
              <a:gd name="T6" fmla="*/ 6425 w 6425"/>
              <a:gd name="T7" fmla="*/ 818 h 911"/>
              <a:gd name="T8" fmla="*/ 6331 w 6425"/>
              <a:gd name="T9" fmla="*/ 911 h 911"/>
              <a:gd name="T10" fmla="*/ 93 w 6425"/>
              <a:gd name="T11" fmla="*/ 911 h 911"/>
              <a:gd name="T12" fmla="*/ 0 w 6425"/>
              <a:gd name="T13" fmla="*/ 818 h 911"/>
              <a:gd name="T14" fmla="*/ 0 w 6425"/>
              <a:gd name="T15" fmla="*/ 93 h 911"/>
              <a:gd name="T16" fmla="*/ 93 w 6425"/>
              <a:gd name="T17" fmla="*/ 0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25" h="911">
                <a:moveTo>
                  <a:pt x="93" y="0"/>
                </a:moveTo>
                <a:lnTo>
                  <a:pt x="6331" y="0"/>
                </a:lnTo>
                <a:cubicBezTo>
                  <a:pt x="6383" y="0"/>
                  <a:pt x="6425" y="42"/>
                  <a:pt x="6425" y="93"/>
                </a:cubicBezTo>
                <a:lnTo>
                  <a:pt x="6425" y="818"/>
                </a:lnTo>
                <a:cubicBezTo>
                  <a:pt x="6425" y="869"/>
                  <a:pt x="6383" y="911"/>
                  <a:pt x="6331" y="911"/>
                </a:cubicBezTo>
                <a:lnTo>
                  <a:pt x="93" y="911"/>
                </a:lnTo>
                <a:cubicBezTo>
                  <a:pt x="42" y="911"/>
                  <a:pt x="0" y="869"/>
                  <a:pt x="0" y="818"/>
                </a:cubicBezTo>
                <a:lnTo>
                  <a:pt x="0" y="93"/>
                </a:lnTo>
                <a:cubicBezTo>
                  <a:pt x="0" y="42"/>
                  <a:pt x="42" y="0"/>
                  <a:pt x="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05867"/>
              </a:solidFill>
            </a:endParaRPr>
          </a:p>
        </p:txBody>
      </p:sp>
      <p:grpSp>
        <p:nvGrpSpPr>
          <p:cNvPr id="47" name="组合 46"/>
          <p:cNvGrpSpPr>
            <a:grpSpLocks noChangeAspect="1"/>
          </p:cNvGrpSpPr>
          <p:nvPr/>
        </p:nvGrpSpPr>
        <p:grpSpPr>
          <a:xfrm>
            <a:off x="3884308" y="3118202"/>
            <a:ext cx="406093" cy="461665"/>
            <a:chOff x="5667375" y="791156"/>
            <a:chExt cx="594672" cy="676050"/>
          </a:xfrm>
        </p:grpSpPr>
        <p:sp>
          <p:nvSpPr>
            <p:cNvPr id="48" name="Oval 16"/>
            <p:cNvSpPr>
              <a:spLocks noChangeArrowheads="1"/>
            </p:cNvSpPr>
            <p:nvPr/>
          </p:nvSpPr>
          <p:spPr bwMode="auto">
            <a:xfrm>
              <a:off x="5667375" y="819046"/>
              <a:ext cx="588963" cy="590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205867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714636" y="791156"/>
              <a:ext cx="547411" cy="6760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205867"/>
                  </a:solidFill>
                  <a:latin typeface="微软雅黑"/>
                  <a:ea typeface="微软雅黑"/>
                </a:rPr>
                <a:t>3</a:t>
              </a:r>
              <a:endParaRPr lang="zh-CN" altLang="en-US" sz="2400" b="1" dirty="0">
                <a:solidFill>
                  <a:srgbClr val="205867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50" name="Freeform 10"/>
          <p:cNvSpPr>
            <a:spLocks noChangeAspect="1"/>
          </p:cNvSpPr>
          <p:nvPr/>
        </p:nvSpPr>
        <p:spPr bwMode="auto">
          <a:xfrm>
            <a:off x="3779912" y="3782217"/>
            <a:ext cx="4392488" cy="510602"/>
          </a:xfrm>
          <a:custGeom>
            <a:avLst/>
            <a:gdLst>
              <a:gd name="T0" fmla="*/ 93 w 6425"/>
              <a:gd name="T1" fmla="*/ 0 h 911"/>
              <a:gd name="T2" fmla="*/ 6331 w 6425"/>
              <a:gd name="T3" fmla="*/ 0 h 911"/>
              <a:gd name="T4" fmla="*/ 6425 w 6425"/>
              <a:gd name="T5" fmla="*/ 93 h 911"/>
              <a:gd name="T6" fmla="*/ 6425 w 6425"/>
              <a:gd name="T7" fmla="*/ 818 h 911"/>
              <a:gd name="T8" fmla="*/ 6331 w 6425"/>
              <a:gd name="T9" fmla="*/ 911 h 911"/>
              <a:gd name="T10" fmla="*/ 93 w 6425"/>
              <a:gd name="T11" fmla="*/ 911 h 911"/>
              <a:gd name="T12" fmla="*/ 0 w 6425"/>
              <a:gd name="T13" fmla="*/ 818 h 911"/>
              <a:gd name="T14" fmla="*/ 0 w 6425"/>
              <a:gd name="T15" fmla="*/ 93 h 911"/>
              <a:gd name="T16" fmla="*/ 93 w 6425"/>
              <a:gd name="T17" fmla="*/ 0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25" h="911">
                <a:moveTo>
                  <a:pt x="93" y="0"/>
                </a:moveTo>
                <a:lnTo>
                  <a:pt x="6331" y="0"/>
                </a:lnTo>
                <a:cubicBezTo>
                  <a:pt x="6383" y="0"/>
                  <a:pt x="6425" y="42"/>
                  <a:pt x="6425" y="93"/>
                </a:cubicBezTo>
                <a:lnTo>
                  <a:pt x="6425" y="818"/>
                </a:lnTo>
                <a:cubicBezTo>
                  <a:pt x="6425" y="869"/>
                  <a:pt x="6383" y="911"/>
                  <a:pt x="6331" y="911"/>
                </a:cubicBezTo>
                <a:lnTo>
                  <a:pt x="93" y="911"/>
                </a:lnTo>
                <a:cubicBezTo>
                  <a:pt x="42" y="911"/>
                  <a:pt x="0" y="869"/>
                  <a:pt x="0" y="818"/>
                </a:cubicBezTo>
                <a:lnTo>
                  <a:pt x="0" y="93"/>
                </a:lnTo>
                <a:cubicBezTo>
                  <a:pt x="0" y="42"/>
                  <a:pt x="42" y="0"/>
                  <a:pt x="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05867"/>
              </a:solidFill>
            </a:endParaRPr>
          </a:p>
        </p:txBody>
      </p:sp>
      <p:grpSp>
        <p:nvGrpSpPr>
          <p:cNvPr id="51" name="组合 50"/>
          <p:cNvGrpSpPr>
            <a:grpSpLocks noChangeAspect="1"/>
          </p:cNvGrpSpPr>
          <p:nvPr/>
        </p:nvGrpSpPr>
        <p:grpSpPr>
          <a:xfrm>
            <a:off x="3884308" y="3838277"/>
            <a:ext cx="406093" cy="461665"/>
            <a:chOff x="5667375" y="791156"/>
            <a:chExt cx="594672" cy="676050"/>
          </a:xfrm>
        </p:grpSpPr>
        <p:sp>
          <p:nvSpPr>
            <p:cNvPr id="52" name="Oval 16"/>
            <p:cNvSpPr>
              <a:spLocks noChangeArrowheads="1"/>
            </p:cNvSpPr>
            <p:nvPr/>
          </p:nvSpPr>
          <p:spPr bwMode="auto">
            <a:xfrm>
              <a:off x="5667375" y="819046"/>
              <a:ext cx="588963" cy="590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205867"/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714636" y="791156"/>
              <a:ext cx="547411" cy="6760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205867"/>
                  </a:solidFill>
                  <a:latin typeface="微软雅黑"/>
                  <a:ea typeface="微软雅黑"/>
                </a:rPr>
                <a:t>4</a:t>
              </a:r>
              <a:endParaRPr lang="zh-CN" altLang="en-US" sz="2400" b="1" dirty="0">
                <a:solidFill>
                  <a:srgbClr val="205867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54" name="Freeform 10"/>
          <p:cNvSpPr>
            <a:spLocks noChangeAspect="1"/>
          </p:cNvSpPr>
          <p:nvPr/>
        </p:nvSpPr>
        <p:spPr bwMode="auto">
          <a:xfrm>
            <a:off x="3779912" y="1626046"/>
            <a:ext cx="4392488" cy="510602"/>
          </a:xfrm>
          <a:custGeom>
            <a:avLst/>
            <a:gdLst>
              <a:gd name="T0" fmla="*/ 93 w 6425"/>
              <a:gd name="T1" fmla="*/ 0 h 911"/>
              <a:gd name="T2" fmla="*/ 6331 w 6425"/>
              <a:gd name="T3" fmla="*/ 0 h 911"/>
              <a:gd name="T4" fmla="*/ 6425 w 6425"/>
              <a:gd name="T5" fmla="*/ 93 h 911"/>
              <a:gd name="T6" fmla="*/ 6425 w 6425"/>
              <a:gd name="T7" fmla="*/ 818 h 911"/>
              <a:gd name="T8" fmla="*/ 6331 w 6425"/>
              <a:gd name="T9" fmla="*/ 911 h 911"/>
              <a:gd name="T10" fmla="*/ 93 w 6425"/>
              <a:gd name="T11" fmla="*/ 911 h 911"/>
              <a:gd name="T12" fmla="*/ 0 w 6425"/>
              <a:gd name="T13" fmla="*/ 818 h 911"/>
              <a:gd name="T14" fmla="*/ 0 w 6425"/>
              <a:gd name="T15" fmla="*/ 93 h 911"/>
              <a:gd name="T16" fmla="*/ 93 w 6425"/>
              <a:gd name="T17" fmla="*/ 0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25" h="911">
                <a:moveTo>
                  <a:pt x="93" y="0"/>
                </a:moveTo>
                <a:lnTo>
                  <a:pt x="6331" y="0"/>
                </a:lnTo>
                <a:cubicBezTo>
                  <a:pt x="6383" y="0"/>
                  <a:pt x="6425" y="42"/>
                  <a:pt x="6425" y="93"/>
                </a:cubicBezTo>
                <a:lnTo>
                  <a:pt x="6425" y="818"/>
                </a:lnTo>
                <a:cubicBezTo>
                  <a:pt x="6425" y="869"/>
                  <a:pt x="6383" y="911"/>
                  <a:pt x="6331" y="911"/>
                </a:cubicBezTo>
                <a:lnTo>
                  <a:pt x="93" y="911"/>
                </a:lnTo>
                <a:cubicBezTo>
                  <a:pt x="42" y="911"/>
                  <a:pt x="0" y="869"/>
                  <a:pt x="0" y="818"/>
                </a:cubicBezTo>
                <a:lnTo>
                  <a:pt x="0" y="93"/>
                </a:lnTo>
                <a:cubicBezTo>
                  <a:pt x="0" y="42"/>
                  <a:pt x="42" y="0"/>
                  <a:pt x="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05867"/>
              </a:solidFill>
            </a:endParaRPr>
          </a:p>
        </p:txBody>
      </p:sp>
      <p:grpSp>
        <p:nvGrpSpPr>
          <p:cNvPr id="55" name="组合 54"/>
          <p:cNvGrpSpPr>
            <a:grpSpLocks noChangeAspect="1"/>
          </p:cNvGrpSpPr>
          <p:nvPr/>
        </p:nvGrpSpPr>
        <p:grpSpPr>
          <a:xfrm>
            <a:off x="3884308" y="1682106"/>
            <a:ext cx="406093" cy="461665"/>
            <a:chOff x="5667375" y="791156"/>
            <a:chExt cx="594672" cy="676050"/>
          </a:xfrm>
        </p:grpSpPr>
        <p:sp>
          <p:nvSpPr>
            <p:cNvPr id="56" name="Oval 16"/>
            <p:cNvSpPr>
              <a:spLocks noChangeArrowheads="1"/>
            </p:cNvSpPr>
            <p:nvPr/>
          </p:nvSpPr>
          <p:spPr bwMode="auto">
            <a:xfrm>
              <a:off x="5667375" y="819046"/>
              <a:ext cx="588963" cy="590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205867"/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5714636" y="791156"/>
              <a:ext cx="547411" cy="6760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205867"/>
                  </a:solidFill>
                  <a:latin typeface="微软雅黑"/>
                  <a:ea typeface="微软雅黑"/>
                </a:rPr>
                <a:t>1</a:t>
              </a:r>
              <a:endParaRPr lang="zh-CN" altLang="en-US" sz="2400" b="1" dirty="0">
                <a:solidFill>
                  <a:srgbClr val="205867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58" name="TextBox 57"/>
          <p:cNvSpPr txBox="1">
            <a:spLocks noChangeAspect="1"/>
          </p:cNvSpPr>
          <p:nvPr/>
        </p:nvSpPr>
        <p:spPr>
          <a:xfrm>
            <a:off x="4572000" y="2370775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  <a:latin typeface="微软雅黑"/>
                <a:ea typeface="微软雅黑"/>
              </a:rPr>
              <a:t>仿真</a:t>
            </a:r>
          </a:p>
        </p:txBody>
      </p:sp>
      <p:sp>
        <p:nvSpPr>
          <p:cNvPr id="59" name="TextBox 58"/>
          <p:cNvSpPr txBox="1">
            <a:spLocks noChangeAspect="1"/>
          </p:cNvSpPr>
          <p:nvPr/>
        </p:nvSpPr>
        <p:spPr>
          <a:xfrm>
            <a:off x="4587179" y="3104528"/>
            <a:ext cx="3441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  <a:latin typeface="微软雅黑"/>
                <a:ea typeface="微软雅黑"/>
              </a:rPr>
              <a:t>系统建模与仿真的发展</a:t>
            </a:r>
          </a:p>
        </p:txBody>
      </p:sp>
      <p:sp>
        <p:nvSpPr>
          <p:cNvPr id="60" name="TextBox 59"/>
          <p:cNvSpPr txBox="1">
            <a:spLocks noChangeAspect="1"/>
          </p:cNvSpPr>
          <p:nvPr/>
        </p:nvSpPr>
        <p:spPr>
          <a:xfrm>
            <a:off x="4587179" y="3824603"/>
            <a:ext cx="3585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  <a:latin typeface="微软雅黑"/>
                <a:ea typeface="微软雅黑"/>
              </a:rPr>
              <a:t>仿真在通信设计中的作用</a:t>
            </a:r>
          </a:p>
        </p:txBody>
      </p:sp>
      <p:sp>
        <p:nvSpPr>
          <p:cNvPr id="61" name="TextBox 60"/>
          <p:cNvSpPr txBox="1">
            <a:spLocks noChangeAspect="1"/>
          </p:cNvSpPr>
          <p:nvPr/>
        </p:nvSpPr>
        <p:spPr>
          <a:xfrm>
            <a:off x="4587180" y="1626041"/>
            <a:ext cx="33036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  <a:latin typeface="微软雅黑"/>
                <a:ea typeface="微软雅黑"/>
              </a:rPr>
              <a:t>系统与模型 </a:t>
            </a:r>
          </a:p>
        </p:txBody>
      </p:sp>
      <p:sp>
        <p:nvSpPr>
          <p:cNvPr id="4" name="矩形 3"/>
          <p:cNvSpPr/>
          <p:nvPr/>
        </p:nvSpPr>
        <p:spPr>
          <a:xfrm>
            <a:off x="1160926" y="627534"/>
            <a:ext cx="69394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微软雅黑"/>
                <a:ea typeface="微软雅黑"/>
              </a:rPr>
              <a:t>第一专题（</a:t>
            </a:r>
            <a:r>
              <a:rPr lang="en-US" altLang="zh-CN" sz="3200" dirty="0">
                <a:solidFill>
                  <a:srgbClr val="C00000"/>
                </a:solidFill>
                <a:latin typeface="微软雅黑"/>
                <a:ea typeface="微软雅黑"/>
              </a:rPr>
              <a:t>1</a:t>
            </a:r>
            <a:r>
              <a:rPr lang="zh-CN" altLang="en-US" sz="3200" dirty="0">
                <a:solidFill>
                  <a:srgbClr val="C00000"/>
                </a:solidFill>
                <a:latin typeface="微软雅黑"/>
                <a:ea typeface="微软雅黑"/>
              </a:rPr>
              <a:t>）      绪论</a:t>
            </a:r>
          </a:p>
        </p:txBody>
      </p:sp>
      <p:pic>
        <p:nvPicPr>
          <p:cNvPr id="32" name="Picture 24" descr="06_icon_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934895" y="1974205"/>
            <a:ext cx="1317625" cy="13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F3B4204-0FF6-FF54-B59E-1B3117E1934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502079"/>
            <a:ext cx="2059969" cy="2931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4290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828234" y="72822"/>
            <a:ext cx="8231642" cy="513312"/>
          </a:xfrm>
          <a:prstGeom prst="rect">
            <a:avLst/>
          </a:prstGeom>
          <a:noFill/>
        </p:spPr>
        <p:txBody>
          <a:bodyPr wrap="square" lIns="81628" tIns="40814" rIns="81628" bIns="40814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>
                <a:solidFill>
                  <a:srgbClr val="4E4B49"/>
                </a:solidFill>
                <a:latin typeface="微软雅黑"/>
                <a:ea typeface="微软雅黑"/>
              </a:rPr>
              <a:t>系统与模型</a:t>
            </a:r>
            <a:r>
              <a:rPr lang="en-US" altLang="zh-CN" sz="2000" b="1" dirty="0">
                <a:solidFill>
                  <a:srgbClr val="C00000"/>
                </a:solidFill>
                <a:latin typeface="微软雅黑"/>
                <a:ea typeface="微软雅黑"/>
              </a:rPr>
              <a:t>——</a:t>
            </a:r>
            <a:r>
              <a:rPr lang="zh-CN" altLang="en-US" sz="2000" b="1" dirty="0">
                <a:solidFill>
                  <a:srgbClr val="C00000"/>
                </a:solidFill>
                <a:latin typeface="微软雅黑"/>
                <a:ea typeface="微软雅黑"/>
              </a:rPr>
              <a:t>仿真</a:t>
            </a:r>
          </a:p>
        </p:txBody>
      </p:sp>
      <p:sp>
        <p:nvSpPr>
          <p:cNvPr id="23" name="内容占位符 4"/>
          <p:cNvSpPr>
            <a:spLocks noGrp="1"/>
          </p:cNvSpPr>
          <p:nvPr>
            <p:ph idx="1"/>
          </p:nvPr>
        </p:nvSpPr>
        <p:spPr>
          <a:xfrm>
            <a:off x="540251" y="789552"/>
            <a:ext cx="8136205" cy="4158462"/>
          </a:xfrm>
        </p:spPr>
        <p:txBody>
          <a:bodyPr>
            <a:normAutofit/>
          </a:bodyPr>
          <a:lstStyle/>
          <a:p>
            <a:pPr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定义：</a:t>
            </a:r>
            <a:r>
              <a:rPr lang="zh-CN" altLang="en-US" sz="2000" dirty="0">
                <a:solidFill>
                  <a:schemeClr val="tx1"/>
                </a:solidFill>
              </a:rPr>
              <a:t>一种基于模型的活动，计算机仿真三要素及三个基本活动。</a:t>
            </a: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9" name="Freeform 5"/>
          <p:cNvSpPr>
            <a:spLocks noChangeAspect="1" noEditPoints="1"/>
          </p:cNvSpPr>
          <p:nvPr/>
        </p:nvSpPr>
        <p:spPr bwMode="auto">
          <a:xfrm>
            <a:off x="164724" y="112187"/>
            <a:ext cx="446836" cy="461451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3F3F3"/>
              </a:solidFill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3160838"/>
              </p:ext>
            </p:extLst>
          </p:nvPr>
        </p:nvGraphicFramePr>
        <p:xfrm>
          <a:off x="2483768" y="1441031"/>
          <a:ext cx="3776185" cy="21261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2092119" imgH="1174790" progId="Visio.Drawing.11">
                  <p:embed/>
                </p:oleObj>
              </mc:Choice>
              <mc:Fallback>
                <p:oleObj name="Visio" r:id="rId3" imgW="2092119" imgH="117479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68" y="1441031"/>
                        <a:ext cx="3776185" cy="21261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1475656" y="1419622"/>
            <a:ext cx="1224161" cy="381449"/>
          </a:xfrm>
          <a:prstGeom prst="wedgeRoundRectCallout">
            <a:avLst>
              <a:gd name="adj1" fmla="val 58391"/>
              <a:gd name="adj2" fmla="val 126023"/>
              <a:gd name="adj3" fmla="val 16667"/>
            </a:avLst>
          </a:prstGeom>
          <a:solidFill>
            <a:srgbClr val="B1362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ea typeface="+mn-ea"/>
              </a:rPr>
              <a:t>数学抽象</a:t>
            </a:r>
            <a:endParaRPr kumimoji="0" lang="en-US" altLang="zh-CN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6372201" y="1419622"/>
            <a:ext cx="1224135" cy="442344"/>
          </a:xfrm>
          <a:prstGeom prst="wedgeRoundRectCallout">
            <a:avLst>
              <a:gd name="adj1" fmla="val -82807"/>
              <a:gd name="adj2" fmla="val 91867"/>
              <a:gd name="adj3" fmla="val 16667"/>
            </a:avLst>
          </a:prstGeom>
          <a:solidFill>
            <a:srgbClr val="B1362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kern="0" dirty="0">
                <a:solidFill>
                  <a:srgbClr val="FFFFFF"/>
                </a:solidFill>
                <a:latin typeface="+mn-ea"/>
                <a:ea typeface="+mn-ea"/>
              </a:rPr>
              <a:t>参数调整</a:t>
            </a:r>
            <a:endParaRPr lang="en-US" altLang="zh-CN" kern="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6444208" y="3169875"/>
            <a:ext cx="1268717" cy="397339"/>
          </a:xfrm>
          <a:prstGeom prst="wedgeRoundRectCallout">
            <a:avLst>
              <a:gd name="adj1" fmla="val -212353"/>
              <a:gd name="adj2" fmla="val -106391"/>
              <a:gd name="adj3" fmla="val 16667"/>
            </a:avLst>
          </a:prstGeom>
          <a:solidFill>
            <a:srgbClr val="B1362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kern="0">
                <a:solidFill>
                  <a:srgbClr val="FFFFFF"/>
                </a:solidFill>
                <a:latin typeface="+mn-ea"/>
                <a:ea typeface="+mn-ea"/>
              </a:rPr>
              <a:t>编程实现</a:t>
            </a:r>
          </a:p>
        </p:txBody>
      </p:sp>
      <p:sp>
        <p:nvSpPr>
          <p:cNvPr id="2" name="矩形 1"/>
          <p:cNvSpPr/>
          <p:nvPr/>
        </p:nvSpPr>
        <p:spPr>
          <a:xfrm>
            <a:off x="539552" y="3368544"/>
            <a:ext cx="33843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6107" lvl="0" indent="-306107"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kern="0" dirty="0">
                <a:solidFill>
                  <a:srgbClr val="C00000"/>
                </a:solidFill>
                <a:latin typeface="Arial"/>
                <a:ea typeface="微软雅黑"/>
              </a:rPr>
              <a:t>系统建模：</a:t>
            </a:r>
            <a:r>
              <a:rPr lang="zh-CN" altLang="en-US" sz="2000" kern="0" dirty="0">
                <a:solidFill>
                  <a:srgbClr val="205867"/>
                </a:solidFill>
                <a:latin typeface="Arial"/>
                <a:ea typeface="微软雅黑"/>
              </a:rPr>
              <a:t>利用输入输出数据（黑箱法），或者基于模型库的结构化建模。</a:t>
            </a:r>
          </a:p>
        </p:txBody>
      </p:sp>
      <p:sp>
        <p:nvSpPr>
          <p:cNvPr id="3" name="矩形 2"/>
          <p:cNvSpPr/>
          <p:nvPr/>
        </p:nvSpPr>
        <p:spPr>
          <a:xfrm>
            <a:off x="4079784" y="3799431"/>
            <a:ext cx="49857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6107" lvl="0" indent="-306107"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kern="0" dirty="0">
                <a:solidFill>
                  <a:srgbClr val="C00000"/>
                </a:solidFill>
                <a:latin typeface="Arial"/>
                <a:ea typeface="微软雅黑"/>
              </a:rPr>
              <a:t>仿真建模：</a:t>
            </a:r>
            <a:r>
              <a:rPr lang="zh-CN" altLang="en-US" sz="2000" kern="0" dirty="0">
                <a:solidFill>
                  <a:srgbClr val="205867"/>
                </a:solidFill>
                <a:latin typeface="Arial"/>
                <a:ea typeface="微软雅黑"/>
              </a:rPr>
              <a:t>各种仿真工具；参数模型等。</a:t>
            </a:r>
            <a:endParaRPr lang="en-US" altLang="zh-CN" sz="2000" kern="0" dirty="0">
              <a:solidFill>
                <a:srgbClr val="205867"/>
              </a:solidFill>
              <a:latin typeface="Arial"/>
              <a:ea typeface="微软雅黑"/>
            </a:endParaRPr>
          </a:p>
          <a:p>
            <a:pPr marL="306107" lvl="0" indent="-306107"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kern="0" dirty="0">
                <a:solidFill>
                  <a:srgbClr val="C00000"/>
                </a:solidFill>
                <a:latin typeface="Arial"/>
                <a:ea typeface="微软雅黑"/>
              </a:rPr>
              <a:t>仿真实验：</a:t>
            </a:r>
            <a:r>
              <a:rPr lang="zh-CN" altLang="en-US" sz="2000" kern="0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</a:rPr>
              <a:t>参数的调整，物理的比对。</a:t>
            </a:r>
          </a:p>
        </p:txBody>
      </p:sp>
    </p:spTree>
    <p:extLst>
      <p:ext uri="{BB962C8B-B14F-4D97-AF65-F5344CB8AC3E}">
        <p14:creationId xmlns:p14="http://schemas.microsoft.com/office/powerpoint/2010/main" val="2015641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769">
        <p:fade/>
      </p:transition>
    </mc:Choice>
    <mc:Fallback xmlns="">
      <p:transition spd="med" advTm="5769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828234" y="72822"/>
            <a:ext cx="8231642" cy="513312"/>
          </a:xfrm>
          <a:prstGeom prst="rect">
            <a:avLst/>
          </a:prstGeom>
          <a:noFill/>
        </p:spPr>
        <p:txBody>
          <a:bodyPr wrap="square" lIns="81628" tIns="40814" rIns="81628" bIns="40814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>
                <a:solidFill>
                  <a:srgbClr val="4E4B49"/>
                </a:solidFill>
                <a:latin typeface="微软雅黑"/>
                <a:ea typeface="微软雅黑"/>
              </a:rPr>
              <a:t>系统与模型</a:t>
            </a:r>
            <a:r>
              <a:rPr lang="en-US" altLang="zh-CN" sz="2000" b="1" dirty="0">
                <a:solidFill>
                  <a:srgbClr val="C00000"/>
                </a:solidFill>
                <a:latin typeface="微软雅黑"/>
                <a:ea typeface="微软雅黑"/>
              </a:rPr>
              <a:t>——</a:t>
            </a:r>
            <a:r>
              <a:rPr lang="zh-CN" altLang="en-US" sz="2000" b="1" dirty="0">
                <a:solidFill>
                  <a:srgbClr val="C00000"/>
                </a:solidFill>
                <a:latin typeface="微软雅黑"/>
                <a:ea typeface="微软雅黑"/>
              </a:rPr>
              <a:t>仿真</a:t>
            </a:r>
          </a:p>
        </p:txBody>
      </p:sp>
      <p:sp>
        <p:nvSpPr>
          <p:cNvPr id="23" name="内容占位符 4"/>
          <p:cNvSpPr>
            <a:spLocks noGrp="1"/>
          </p:cNvSpPr>
          <p:nvPr>
            <p:ph idx="1"/>
          </p:nvPr>
        </p:nvSpPr>
        <p:spPr>
          <a:xfrm>
            <a:off x="540251" y="789552"/>
            <a:ext cx="8280221" cy="4158462"/>
          </a:xfrm>
        </p:spPr>
        <p:txBody>
          <a:bodyPr>
            <a:normAutofit/>
          </a:bodyPr>
          <a:lstStyle/>
          <a:p>
            <a:pPr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solidFill>
                  <a:srgbClr val="C00000"/>
                </a:solidFill>
              </a:rPr>
              <a:t>定义：</a:t>
            </a:r>
            <a:r>
              <a:rPr lang="zh-CN" altLang="en-US" dirty="0">
                <a:solidFill>
                  <a:schemeClr val="tx1"/>
                </a:solidFill>
              </a:rPr>
              <a:t>仿真是一种基于模型的活动，计算机仿真三要素及三个基本活动。</a:t>
            </a:r>
          </a:p>
          <a:p>
            <a:pPr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solidFill>
                  <a:srgbClr val="C00000"/>
                </a:solidFill>
              </a:rPr>
              <a:t>系统建模：</a:t>
            </a:r>
            <a:r>
              <a:rPr lang="zh-CN" altLang="en-US" dirty="0">
                <a:solidFill>
                  <a:schemeClr val="tx1"/>
                </a:solidFill>
              </a:rPr>
              <a:t>利用输入输出数据（黑箱法），或者基于模型库的结构化建模。</a:t>
            </a:r>
          </a:p>
          <a:p>
            <a:pPr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solidFill>
                  <a:srgbClr val="C00000"/>
                </a:solidFill>
              </a:rPr>
              <a:t>仿真建模：</a:t>
            </a:r>
            <a:r>
              <a:rPr lang="zh-CN" altLang="en-US" dirty="0">
                <a:solidFill>
                  <a:schemeClr val="tx1"/>
                </a:solidFill>
              </a:rPr>
              <a:t>各种仿真建模工具；参数模型等。</a:t>
            </a:r>
          </a:p>
          <a:p>
            <a:pPr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solidFill>
                  <a:srgbClr val="C00000"/>
                </a:solidFill>
              </a:rPr>
              <a:t>仿真实验：</a:t>
            </a:r>
            <a:r>
              <a:rPr lang="zh-CN" altLang="en-US" dirty="0">
                <a:solidFill>
                  <a:schemeClr val="tx1"/>
                </a:solidFill>
              </a:rPr>
              <a:t>现代仿真技术将实验框架与仿真运行控制区分开来。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9" name="Freeform 5"/>
          <p:cNvSpPr>
            <a:spLocks noChangeAspect="1" noEditPoints="1"/>
          </p:cNvSpPr>
          <p:nvPr/>
        </p:nvSpPr>
        <p:spPr bwMode="auto">
          <a:xfrm>
            <a:off x="164724" y="112187"/>
            <a:ext cx="446836" cy="461451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3F3F3"/>
              </a:solidFill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0069123"/>
              </p:ext>
            </p:extLst>
          </p:nvPr>
        </p:nvGraphicFramePr>
        <p:xfrm>
          <a:off x="1403648" y="2605807"/>
          <a:ext cx="3776185" cy="21261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2092119" imgH="1174790" progId="Visio.Drawing.11">
                  <p:embed/>
                </p:oleObj>
              </mc:Choice>
              <mc:Fallback>
                <p:oleObj name="Visio" r:id="rId3" imgW="2092119" imgH="117479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2605807"/>
                        <a:ext cx="3776185" cy="21261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395536" y="2584398"/>
            <a:ext cx="1224161" cy="381449"/>
          </a:xfrm>
          <a:prstGeom prst="wedgeRoundRectCallout">
            <a:avLst>
              <a:gd name="adj1" fmla="val 58391"/>
              <a:gd name="adj2" fmla="val 126023"/>
              <a:gd name="adj3" fmla="val 16667"/>
            </a:avLst>
          </a:prstGeom>
          <a:solidFill>
            <a:srgbClr val="B1362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/>
                <a:ea typeface="微软雅黑"/>
              </a:rPr>
              <a:t>数学抽象</a:t>
            </a:r>
            <a:endParaRPr lang="en-US" altLang="zh-CN" kern="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5292081" y="2584398"/>
            <a:ext cx="1224135" cy="442344"/>
          </a:xfrm>
          <a:prstGeom prst="wedgeRoundRectCallout">
            <a:avLst>
              <a:gd name="adj1" fmla="val -82807"/>
              <a:gd name="adj2" fmla="val 91867"/>
              <a:gd name="adj3" fmla="val 16667"/>
            </a:avLst>
          </a:prstGeom>
          <a:solidFill>
            <a:srgbClr val="B1362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kern="0" dirty="0">
                <a:solidFill>
                  <a:srgbClr val="FFFFFF"/>
                </a:solidFill>
                <a:latin typeface="微软雅黑"/>
                <a:ea typeface="微软雅黑"/>
              </a:rPr>
              <a:t>参数调整</a:t>
            </a:r>
            <a:endParaRPr lang="en-US" altLang="zh-CN" kern="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5364088" y="4334651"/>
            <a:ext cx="1268717" cy="397339"/>
          </a:xfrm>
          <a:prstGeom prst="wedgeRoundRectCallout">
            <a:avLst>
              <a:gd name="adj1" fmla="val -212353"/>
              <a:gd name="adj2" fmla="val -106391"/>
              <a:gd name="adj3" fmla="val 16667"/>
            </a:avLst>
          </a:prstGeom>
          <a:solidFill>
            <a:srgbClr val="B1362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kern="0">
                <a:solidFill>
                  <a:srgbClr val="FFFFFF"/>
                </a:solidFill>
                <a:latin typeface="微软雅黑"/>
                <a:ea typeface="微软雅黑"/>
              </a:rPr>
              <a:t>编程实现</a:t>
            </a:r>
          </a:p>
        </p:txBody>
      </p:sp>
      <p:sp>
        <p:nvSpPr>
          <p:cNvPr id="10" name="矩形 9"/>
          <p:cNvSpPr/>
          <p:nvPr/>
        </p:nvSpPr>
        <p:spPr>
          <a:xfrm>
            <a:off x="6732240" y="2362691"/>
            <a:ext cx="232763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205867"/>
                </a:solidFill>
                <a:latin typeface="微软雅黑"/>
                <a:ea typeface="微软雅黑"/>
              </a:rPr>
              <a:t>现代仿真技术是将仿真活动扩展到系统建模、仿真建模和仿真实验这三个方面，并将其统一到同一环境当中。 </a:t>
            </a:r>
          </a:p>
        </p:txBody>
      </p:sp>
    </p:spTree>
    <p:extLst>
      <p:ext uri="{BB962C8B-B14F-4D97-AF65-F5344CB8AC3E}">
        <p14:creationId xmlns:p14="http://schemas.microsoft.com/office/powerpoint/2010/main" val="153891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769">
        <p:fade/>
      </p:transition>
    </mc:Choice>
    <mc:Fallback xmlns="">
      <p:transition spd="med" advTm="5769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828234" y="72822"/>
            <a:ext cx="8231642" cy="513312"/>
          </a:xfrm>
          <a:prstGeom prst="rect">
            <a:avLst/>
          </a:prstGeom>
          <a:noFill/>
        </p:spPr>
        <p:txBody>
          <a:bodyPr wrap="square" lIns="81628" tIns="40814" rIns="81628" bIns="40814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>
                <a:solidFill>
                  <a:srgbClr val="4E4B49"/>
                </a:solidFill>
                <a:latin typeface="微软雅黑"/>
                <a:ea typeface="微软雅黑"/>
              </a:rPr>
              <a:t>仿真</a:t>
            </a:r>
            <a:r>
              <a:rPr lang="en-US" altLang="zh-CN" sz="2000" b="1" dirty="0">
                <a:solidFill>
                  <a:srgbClr val="C00000"/>
                </a:solidFill>
                <a:latin typeface="微软雅黑"/>
                <a:ea typeface="微软雅黑"/>
              </a:rPr>
              <a:t>——</a:t>
            </a:r>
            <a:r>
              <a:rPr lang="zh-CN" altLang="en-US" sz="2000" b="1" dirty="0">
                <a:solidFill>
                  <a:srgbClr val="C00000"/>
                </a:solidFill>
                <a:latin typeface="微软雅黑"/>
                <a:ea typeface="微软雅黑"/>
              </a:rPr>
              <a:t>相似理论</a:t>
            </a:r>
          </a:p>
        </p:txBody>
      </p:sp>
      <p:sp>
        <p:nvSpPr>
          <p:cNvPr id="23" name="内容占位符 4"/>
          <p:cNvSpPr>
            <a:spLocks noGrp="1"/>
          </p:cNvSpPr>
          <p:nvPr>
            <p:ph idx="1"/>
          </p:nvPr>
        </p:nvSpPr>
        <p:spPr>
          <a:xfrm>
            <a:off x="540251" y="789552"/>
            <a:ext cx="8280221" cy="372641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基本内容：</a:t>
            </a:r>
            <a:r>
              <a:rPr lang="zh-CN" altLang="en-US" sz="2000" dirty="0">
                <a:solidFill>
                  <a:schemeClr val="tx1"/>
                </a:solidFill>
              </a:rPr>
              <a:t>相似定义、相似定理、相似类型和相似方法。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系统相似的基本水平：</a:t>
            </a:r>
            <a:r>
              <a:rPr lang="zh-CN" altLang="en-US" sz="2000" dirty="0">
                <a:solidFill>
                  <a:schemeClr val="tx1"/>
                </a:solidFill>
              </a:rPr>
              <a:t>结构水平</a:t>
            </a:r>
            <a:r>
              <a:rPr lang="en-US" altLang="zh-CN" sz="3200" dirty="0">
                <a:solidFill>
                  <a:schemeClr val="tx1"/>
                </a:solidFill>
              </a:rPr>
              <a:t>→</a:t>
            </a:r>
            <a:r>
              <a:rPr lang="zh-CN" altLang="en-US" sz="2000" dirty="0">
                <a:solidFill>
                  <a:schemeClr val="tx1"/>
                </a:solidFill>
              </a:rPr>
              <a:t>行为水平（思考）。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相似类型（行为水平）：</a:t>
            </a:r>
            <a:r>
              <a:rPr lang="zh-CN" altLang="en-US" sz="2000" dirty="0">
                <a:solidFill>
                  <a:schemeClr val="tx1"/>
                </a:solidFill>
              </a:rPr>
              <a:t>空间相似（驾驶仪）、时间相似（成长）、功能相似（人脑</a:t>
            </a:r>
            <a:r>
              <a:rPr lang="en-US" altLang="zh-CN" sz="2000" dirty="0">
                <a:solidFill>
                  <a:schemeClr val="tx1"/>
                </a:solidFill>
              </a:rPr>
              <a:t>-</a:t>
            </a:r>
            <a:r>
              <a:rPr lang="zh-CN" altLang="en-US" sz="2000" dirty="0">
                <a:solidFill>
                  <a:schemeClr val="tx1"/>
                </a:solidFill>
              </a:rPr>
              <a:t>电脑）、动态特性相似（弹簧</a:t>
            </a:r>
            <a:r>
              <a:rPr lang="en-US" altLang="zh-CN" sz="2000" dirty="0">
                <a:solidFill>
                  <a:schemeClr val="tx1"/>
                </a:solidFill>
              </a:rPr>
              <a:t>-RCL</a:t>
            </a:r>
            <a:r>
              <a:rPr lang="zh-CN" altLang="en-US" sz="2000" dirty="0">
                <a:solidFill>
                  <a:schemeClr val="tx1"/>
                </a:solidFill>
              </a:rPr>
              <a:t>）、信息相似（</a:t>
            </a:r>
            <a:r>
              <a:rPr lang="en-US" altLang="zh-CN" sz="2000" dirty="0">
                <a:solidFill>
                  <a:schemeClr val="tx1"/>
                </a:solidFill>
              </a:rPr>
              <a:t>VR/AR/MR</a:t>
            </a:r>
            <a:r>
              <a:rPr lang="zh-CN" altLang="en-US" sz="2000" dirty="0">
                <a:solidFill>
                  <a:schemeClr val="tx1"/>
                </a:solidFill>
              </a:rPr>
              <a:t>）。 </a:t>
            </a: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发展：</a:t>
            </a:r>
            <a:r>
              <a:rPr lang="zh-CN" altLang="en-US" sz="2000" dirty="0">
                <a:solidFill>
                  <a:schemeClr val="tx1"/>
                </a:solidFill>
              </a:rPr>
              <a:t>现代仿真技术是将仿真活动扩展到系统建模、仿真建模和仿真实验这三个方面，并将其统一到同一环境当中。</a:t>
            </a:r>
            <a:endParaRPr lang="en-US" altLang="zh-CN" sz="2000" dirty="0">
              <a:solidFill>
                <a:schemeClr val="tx1"/>
              </a:solidFill>
            </a:endParaRPr>
          </a:p>
        </p:txBody>
      </p:sp>
      <p:sp>
        <p:nvSpPr>
          <p:cNvPr id="9" name="Freeform 5"/>
          <p:cNvSpPr>
            <a:spLocks noChangeAspect="1" noEditPoints="1"/>
          </p:cNvSpPr>
          <p:nvPr/>
        </p:nvSpPr>
        <p:spPr bwMode="auto">
          <a:xfrm>
            <a:off x="164724" y="112187"/>
            <a:ext cx="446836" cy="461451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3F3F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65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769">
        <p:fade/>
      </p:transition>
    </mc:Choice>
    <mc:Fallback xmlns="">
      <p:transition spd="med" advTm="5769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828234" y="72822"/>
            <a:ext cx="8231642" cy="513312"/>
          </a:xfrm>
          <a:prstGeom prst="rect">
            <a:avLst/>
          </a:prstGeom>
          <a:noFill/>
        </p:spPr>
        <p:txBody>
          <a:bodyPr wrap="square" lIns="81628" tIns="40814" rIns="81628" bIns="40814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>
                <a:solidFill>
                  <a:srgbClr val="4E4B49"/>
                </a:solidFill>
                <a:latin typeface="微软雅黑"/>
                <a:ea typeface="微软雅黑"/>
              </a:rPr>
              <a:t>仿真</a:t>
            </a:r>
            <a:r>
              <a:rPr lang="en-US" altLang="zh-CN" sz="2000" b="1" dirty="0">
                <a:solidFill>
                  <a:srgbClr val="C00000"/>
                </a:solidFill>
                <a:latin typeface="微软雅黑"/>
                <a:ea typeface="微软雅黑"/>
              </a:rPr>
              <a:t>——</a:t>
            </a:r>
            <a:r>
              <a:rPr lang="zh-CN" altLang="en-US" sz="2000" b="1" dirty="0">
                <a:solidFill>
                  <a:srgbClr val="C00000"/>
                </a:solidFill>
                <a:latin typeface="微软雅黑"/>
                <a:ea typeface="微软雅黑"/>
              </a:rPr>
              <a:t>仿真的分类</a:t>
            </a:r>
          </a:p>
        </p:txBody>
      </p:sp>
      <p:sp>
        <p:nvSpPr>
          <p:cNvPr id="23" name="内容占位符 4"/>
          <p:cNvSpPr>
            <a:spLocks noGrp="1"/>
          </p:cNvSpPr>
          <p:nvPr>
            <p:ph idx="1"/>
          </p:nvPr>
        </p:nvSpPr>
        <p:spPr>
          <a:xfrm>
            <a:off x="540251" y="789552"/>
            <a:ext cx="8136205" cy="415846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根据计算机分类：</a:t>
            </a:r>
            <a:r>
              <a:rPr lang="zh-CN" altLang="en-US" sz="2000" dirty="0">
                <a:solidFill>
                  <a:schemeClr val="tx1"/>
                </a:solidFill>
              </a:rPr>
              <a:t>模拟计算机仿真、数字计算机仿真、模拟数字混合仿真。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根据仿真时钟与实际时钟的比例关系分类：</a:t>
            </a:r>
            <a:r>
              <a:rPr lang="zh-CN" altLang="en-US" sz="2000" dirty="0">
                <a:solidFill>
                  <a:schemeClr val="tx1"/>
                </a:solidFill>
              </a:rPr>
              <a:t>实时仿真、欠（超）实时仿真 。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根据仿真系统的结构和实现手段不同分类：</a:t>
            </a:r>
            <a:r>
              <a:rPr lang="zh-CN" altLang="en-US" sz="2000" dirty="0">
                <a:solidFill>
                  <a:schemeClr val="tx1"/>
                </a:solidFill>
              </a:rPr>
              <a:t>数学仿真、物理仿真、半实物仿真、人在回路中仿真、软件在回路中仿真。</a:t>
            </a:r>
          </a:p>
        </p:txBody>
      </p:sp>
      <p:sp>
        <p:nvSpPr>
          <p:cNvPr id="9" name="Freeform 5"/>
          <p:cNvSpPr>
            <a:spLocks noChangeAspect="1" noEditPoints="1"/>
          </p:cNvSpPr>
          <p:nvPr/>
        </p:nvSpPr>
        <p:spPr bwMode="auto">
          <a:xfrm>
            <a:off x="164724" y="112187"/>
            <a:ext cx="446836" cy="461451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3F3F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516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769">
        <p:fade/>
      </p:transition>
    </mc:Choice>
    <mc:Fallback xmlns="">
      <p:transition spd="med" advTm="5769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2412" cy="457442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686058"/>
            <a:ext cx="9142412" cy="457442"/>
          </a:xfrm>
          <a:prstGeom prst="rect">
            <a:avLst/>
          </a:prstGeom>
        </p:spPr>
      </p:pic>
      <p:sp>
        <p:nvSpPr>
          <p:cNvPr id="78" name="Freeform 9"/>
          <p:cNvSpPr>
            <a:spLocks noEditPoints="1"/>
          </p:cNvSpPr>
          <p:nvPr/>
        </p:nvSpPr>
        <p:spPr bwMode="auto">
          <a:xfrm>
            <a:off x="3332483" y="1347974"/>
            <a:ext cx="115209" cy="3240000"/>
          </a:xfrm>
          <a:custGeom>
            <a:avLst/>
            <a:gdLst>
              <a:gd name="T0" fmla="*/ 0 w 153"/>
              <a:gd name="T1" fmla="*/ 0 h 6522"/>
              <a:gd name="T2" fmla="*/ 61 w 153"/>
              <a:gd name="T3" fmla="*/ 0 h 6522"/>
              <a:gd name="T4" fmla="*/ 61 w 153"/>
              <a:gd name="T5" fmla="*/ 6522 h 6522"/>
              <a:gd name="T6" fmla="*/ 0 w 153"/>
              <a:gd name="T7" fmla="*/ 6522 h 6522"/>
              <a:gd name="T8" fmla="*/ 0 w 153"/>
              <a:gd name="T9" fmla="*/ 0 h 6522"/>
              <a:gd name="T10" fmla="*/ 131 w 153"/>
              <a:gd name="T11" fmla="*/ 0 h 6522"/>
              <a:gd name="T12" fmla="*/ 153 w 153"/>
              <a:gd name="T13" fmla="*/ 0 h 6522"/>
              <a:gd name="T14" fmla="*/ 153 w 153"/>
              <a:gd name="T15" fmla="*/ 6522 h 6522"/>
              <a:gd name="T16" fmla="*/ 131 w 153"/>
              <a:gd name="T17" fmla="*/ 6522 h 6522"/>
              <a:gd name="T18" fmla="*/ 131 w 153"/>
              <a:gd name="T19" fmla="*/ 0 h 6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3" h="6522">
                <a:moveTo>
                  <a:pt x="0" y="0"/>
                </a:moveTo>
                <a:lnTo>
                  <a:pt x="61" y="0"/>
                </a:lnTo>
                <a:lnTo>
                  <a:pt x="61" y="6522"/>
                </a:lnTo>
                <a:lnTo>
                  <a:pt x="0" y="6522"/>
                </a:lnTo>
                <a:lnTo>
                  <a:pt x="0" y="0"/>
                </a:lnTo>
                <a:close/>
                <a:moveTo>
                  <a:pt x="131" y="0"/>
                </a:moveTo>
                <a:lnTo>
                  <a:pt x="153" y="0"/>
                </a:lnTo>
                <a:lnTo>
                  <a:pt x="153" y="6522"/>
                </a:lnTo>
                <a:lnTo>
                  <a:pt x="131" y="6522"/>
                </a:lnTo>
                <a:lnTo>
                  <a:pt x="131" y="0"/>
                </a:lnTo>
                <a:close/>
              </a:path>
            </a:pathLst>
          </a:custGeom>
          <a:solidFill>
            <a:srgbClr val="2E2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1628" tIns="40814" rIns="81628" bIns="408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5867"/>
              </a:solidFill>
            </a:endParaRPr>
          </a:p>
        </p:txBody>
      </p:sp>
      <p:sp>
        <p:nvSpPr>
          <p:cNvPr id="42" name="Freeform 10"/>
          <p:cNvSpPr>
            <a:spLocks noChangeAspect="1"/>
          </p:cNvSpPr>
          <p:nvPr/>
        </p:nvSpPr>
        <p:spPr bwMode="auto">
          <a:xfrm>
            <a:off x="3779912" y="2328389"/>
            <a:ext cx="4392487" cy="510602"/>
          </a:xfrm>
          <a:custGeom>
            <a:avLst/>
            <a:gdLst>
              <a:gd name="T0" fmla="*/ 93 w 6425"/>
              <a:gd name="T1" fmla="*/ 0 h 911"/>
              <a:gd name="T2" fmla="*/ 6331 w 6425"/>
              <a:gd name="T3" fmla="*/ 0 h 911"/>
              <a:gd name="T4" fmla="*/ 6425 w 6425"/>
              <a:gd name="T5" fmla="*/ 93 h 911"/>
              <a:gd name="T6" fmla="*/ 6425 w 6425"/>
              <a:gd name="T7" fmla="*/ 818 h 911"/>
              <a:gd name="T8" fmla="*/ 6331 w 6425"/>
              <a:gd name="T9" fmla="*/ 911 h 911"/>
              <a:gd name="T10" fmla="*/ 93 w 6425"/>
              <a:gd name="T11" fmla="*/ 911 h 911"/>
              <a:gd name="T12" fmla="*/ 0 w 6425"/>
              <a:gd name="T13" fmla="*/ 818 h 911"/>
              <a:gd name="T14" fmla="*/ 0 w 6425"/>
              <a:gd name="T15" fmla="*/ 93 h 911"/>
              <a:gd name="T16" fmla="*/ 93 w 6425"/>
              <a:gd name="T17" fmla="*/ 0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25" h="911">
                <a:moveTo>
                  <a:pt x="93" y="0"/>
                </a:moveTo>
                <a:lnTo>
                  <a:pt x="6331" y="0"/>
                </a:lnTo>
                <a:cubicBezTo>
                  <a:pt x="6383" y="0"/>
                  <a:pt x="6425" y="42"/>
                  <a:pt x="6425" y="93"/>
                </a:cubicBezTo>
                <a:lnTo>
                  <a:pt x="6425" y="818"/>
                </a:lnTo>
                <a:cubicBezTo>
                  <a:pt x="6425" y="869"/>
                  <a:pt x="6383" y="911"/>
                  <a:pt x="6331" y="911"/>
                </a:cubicBezTo>
                <a:lnTo>
                  <a:pt x="93" y="911"/>
                </a:lnTo>
                <a:cubicBezTo>
                  <a:pt x="42" y="911"/>
                  <a:pt x="0" y="869"/>
                  <a:pt x="0" y="818"/>
                </a:cubicBezTo>
                <a:lnTo>
                  <a:pt x="0" y="93"/>
                </a:lnTo>
                <a:cubicBezTo>
                  <a:pt x="0" y="42"/>
                  <a:pt x="42" y="0"/>
                  <a:pt x="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05867"/>
              </a:solidFill>
            </a:endParaRPr>
          </a:p>
        </p:txBody>
      </p:sp>
      <p:grpSp>
        <p:nvGrpSpPr>
          <p:cNvPr id="43" name="组合 42"/>
          <p:cNvGrpSpPr>
            <a:grpSpLocks noChangeAspect="1"/>
          </p:cNvGrpSpPr>
          <p:nvPr/>
        </p:nvGrpSpPr>
        <p:grpSpPr>
          <a:xfrm>
            <a:off x="3884308" y="2384448"/>
            <a:ext cx="406093" cy="461665"/>
            <a:chOff x="5667375" y="791155"/>
            <a:chExt cx="594672" cy="676049"/>
          </a:xfrm>
        </p:grpSpPr>
        <p:sp>
          <p:nvSpPr>
            <p:cNvPr id="44" name="Oval 16"/>
            <p:cNvSpPr>
              <a:spLocks noChangeArrowheads="1"/>
            </p:cNvSpPr>
            <p:nvPr/>
          </p:nvSpPr>
          <p:spPr bwMode="auto">
            <a:xfrm>
              <a:off x="5667375" y="819046"/>
              <a:ext cx="588963" cy="590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205867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714636" y="791155"/>
              <a:ext cx="547411" cy="6760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205867"/>
                  </a:solidFill>
                  <a:latin typeface="微软雅黑"/>
                  <a:ea typeface="微软雅黑"/>
                </a:rPr>
                <a:t>2</a:t>
              </a:r>
              <a:endParaRPr lang="zh-CN" altLang="en-US" sz="2400" b="1" dirty="0">
                <a:solidFill>
                  <a:srgbClr val="205867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46" name="Freeform 10">
            <a:hlinkClick r:id="" action="ppaction://noaction"/>
          </p:cNvPr>
          <p:cNvSpPr>
            <a:spLocks noChangeAspect="1"/>
          </p:cNvSpPr>
          <p:nvPr/>
        </p:nvSpPr>
        <p:spPr bwMode="auto">
          <a:xfrm>
            <a:off x="3779913" y="3062142"/>
            <a:ext cx="4392486" cy="510602"/>
          </a:xfrm>
          <a:custGeom>
            <a:avLst/>
            <a:gdLst>
              <a:gd name="T0" fmla="*/ 93 w 6425"/>
              <a:gd name="T1" fmla="*/ 0 h 911"/>
              <a:gd name="T2" fmla="*/ 6331 w 6425"/>
              <a:gd name="T3" fmla="*/ 0 h 911"/>
              <a:gd name="T4" fmla="*/ 6425 w 6425"/>
              <a:gd name="T5" fmla="*/ 93 h 911"/>
              <a:gd name="T6" fmla="*/ 6425 w 6425"/>
              <a:gd name="T7" fmla="*/ 818 h 911"/>
              <a:gd name="T8" fmla="*/ 6331 w 6425"/>
              <a:gd name="T9" fmla="*/ 911 h 911"/>
              <a:gd name="T10" fmla="*/ 93 w 6425"/>
              <a:gd name="T11" fmla="*/ 911 h 911"/>
              <a:gd name="T12" fmla="*/ 0 w 6425"/>
              <a:gd name="T13" fmla="*/ 818 h 911"/>
              <a:gd name="T14" fmla="*/ 0 w 6425"/>
              <a:gd name="T15" fmla="*/ 93 h 911"/>
              <a:gd name="T16" fmla="*/ 93 w 6425"/>
              <a:gd name="T17" fmla="*/ 0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25" h="911">
                <a:moveTo>
                  <a:pt x="93" y="0"/>
                </a:moveTo>
                <a:lnTo>
                  <a:pt x="6331" y="0"/>
                </a:lnTo>
                <a:cubicBezTo>
                  <a:pt x="6383" y="0"/>
                  <a:pt x="6425" y="42"/>
                  <a:pt x="6425" y="93"/>
                </a:cubicBezTo>
                <a:lnTo>
                  <a:pt x="6425" y="818"/>
                </a:lnTo>
                <a:cubicBezTo>
                  <a:pt x="6425" y="869"/>
                  <a:pt x="6383" y="911"/>
                  <a:pt x="6331" y="911"/>
                </a:cubicBezTo>
                <a:lnTo>
                  <a:pt x="93" y="911"/>
                </a:lnTo>
                <a:cubicBezTo>
                  <a:pt x="42" y="911"/>
                  <a:pt x="0" y="869"/>
                  <a:pt x="0" y="818"/>
                </a:cubicBezTo>
                <a:lnTo>
                  <a:pt x="0" y="93"/>
                </a:lnTo>
                <a:cubicBezTo>
                  <a:pt x="0" y="42"/>
                  <a:pt x="42" y="0"/>
                  <a:pt x="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05867"/>
              </a:solidFill>
            </a:endParaRPr>
          </a:p>
        </p:txBody>
      </p:sp>
      <p:grpSp>
        <p:nvGrpSpPr>
          <p:cNvPr id="47" name="组合 46"/>
          <p:cNvGrpSpPr>
            <a:grpSpLocks noChangeAspect="1"/>
          </p:cNvGrpSpPr>
          <p:nvPr/>
        </p:nvGrpSpPr>
        <p:grpSpPr>
          <a:xfrm>
            <a:off x="3884308" y="3118202"/>
            <a:ext cx="406093" cy="461665"/>
            <a:chOff x="5667375" y="791156"/>
            <a:chExt cx="594672" cy="676050"/>
          </a:xfrm>
        </p:grpSpPr>
        <p:sp>
          <p:nvSpPr>
            <p:cNvPr id="48" name="Oval 16"/>
            <p:cNvSpPr>
              <a:spLocks noChangeArrowheads="1"/>
            </p:cNvSpPr>
            <p:nvPr/>
          </p:nvSpPr>
          <p:spPr bwMode="auto">
            <a:xfrm>
              <a:off x="5667375" y="819046"/>
              <a:ext cx="588963" cy="590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205867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714636" y="791156"/>
              <a:ext cx="547411" cy="6760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205867"/>
                  </a:solidFill>
                  <a:latin typeface="微软雅黑"/>
                  <a:ea typeface="微软雅黑"/>
                </a:rPr>
                <a:t>3</a:t>
              </a:r>
              <a:endParaRPr lang="zh-CN" altLang="en-US" sz="2400" b="1" dirty="0">
                <a:solidFill>
                  <a:srgbClr val="205867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50" name="Freeform 10"/>
          <p:cNvSpPr>
            <a:spLocks noChangeAspect="1"/>
          </p:cNvSpPr>
          <p:nvPr/>
        </p:nvSpPr>
        <p:spPr bwMode="auto">
          <a:xfrm>
            <a:off x="3779912" y="3782217"/>
            <a:ext cx="4392488" cy="510602"/>
          </a:xfrm>
          <a:custGeom>
            <a:avLst/>
            <a:gdLst>
              <a:gd name="T0" fmla="*/ 93 w 6425"/>
              <a:gd name="T1" fmla="*/ 0 h 911"/>
              <a:gd name="T2" fmla="*/ 6331 w 6425"/>
              <a:gd name="T3" fmla="*/ 0 h 911"/>
              <a:gd name="T4" fmla="*/ 6425 w 6425"/>
              <a:gd name="T5" fmla="*/ 93 h 911"/>
              <a:gd name="T6" fmla="*/ 6425 w 6425"/>
              <a:gd name="T7" fmla="*/ 818 h 911"/>
              <a:gd name="T8" fmla="*/ 6331 w 6425"/>
              <a:gd name="T9" fmla="*/ 911 h 911"/>
              <a:gd name="T10" fmla="*/ 93 w 6425"/>
              <a:gd name="T11" fmla="*/ 911 h 911"/>
              <a:gd name="T12" fmla="*/ 0 w 6425"/>
              <a:gd name="T13" fmla="*/ 818 h 911"/>
              <a:gd name="T14" fmla="*/ 0 w 6425"/>
              <a:gd name="T15" fmla="*/ 93 h 911"/>
              <a:gd name="T16" fmla="*/ 93 w 6425"/>
              <a:gd name="T17" fmla="*/ 0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25" h="911">
                <a:moveTo>
                  <a:pt x="93" y="0"/>
                </a:moveTo>
                <a:lnTo>
                  <a:pt x="6331" y="0"/>
                </a:lnTo>
                <a:cubicBezTo>
                  <a:pt x="6383" y="0"/>
                  <a:pt x="6425" y="42"/>
                  <a:pt x="6425" y="93"/>
                </a:cubicBezTo>
                <a:lnTo>
                  <a:pt x="6425" y="818"/>
                </a:lnTo>
                <a:cubicBezTo>
                  <a:pt x="6425" y="869"/>
                  <a:pt x="6383" y="911"/>
                  <a:pt x="6331" y="911"/>
                </a:cubicBezTo>
                <a:lnTo>
                  <a:pt x="93" y="911"/>
                </a:lnTo>
                <a:cubicBezTo>
                  <a:pt x="42" y="911"/>
                  <a:pt x="0" y="869"/>
                  <a:pt x="0" y="818"/>
                </a:cubicBezTo>
                <a:lnTo>
                  <a:pt x="0" y="93"/>
                </a:lnTo>
                <a:cubicBezTo>
                  <a:pt x="0" y="42"/>
                  <a:pt x="42" y="0"/>
                  <a:pt x="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05867"/>
              </a:solidFill>
            </a:endParaRPr>
          </a:p>
        </p:txBody>
      </p:sp>
      <p:grpSp>
        <p:nvGrpSpPr>
          <p:cNvPr id="51" name="组合 50"/>
          <p:cNvGrpSpPr>
            <a:grpSpLocks noChangeAspect="1"/>
          </p:cNvGrpSpPr>
          <p:nvPr/>
        </p:nvGrpSpPr>
        <p:grpSpPr>
          <a:xfrm>
            <a:off x="3884308" y="3838277"/>
            <a:ext cx="406093" cy="461665"/>
            <a:chOff x="5667375" y="791156"/>
            <a:chExt cx="594672" cy="676050"/>
          </a:xfrm>
        </p:grpSpPr>
        <p:sp>
          <p:nvSpPr>
            <p:cNvPr id="52" name="Oval 16"/>
            <p:cNvSpPr>
              <a:spLocks noChangeArrowheads="1"/>
            </p:cNvSpPr>
            <p:nvPr/>
          </p:nvSpPr>
          <p:spPr bwMode="auto">
            <a:xfrm>
              <a:off x="5667375" y="819046"/>
              <a:ext cx="588963" cy="590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205867"/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714636" y="791156"/>
              <a:ext cx="547411" cy="6760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205867"/>
                  </a:solidFill>
                  <a:latin typeface="微软雅黑"/>
                  <a:ea typeface="微软雅黑"/>
                </a:rPr>
                <a:t>4</a:t>
              </a:r>
              <a:endParaRPr lang="zh-CN" altLang="en-US" sz="2400" b="1" dirty="0">
                <a:solidFill>
                  <a:srgbClr val="205867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54" name="Freeform 10"/>
          <p:cNvSpPr>
            <a:spLocks noChangeAspect="1"/>
          </p:cNvSpPr>
          <p:nvPr/>
        </p:nvSpPr>
        <p:spPr bwMode="auto">
          <a:xfrm>
            <a:off x="3779912" y="1626046"/>
            <a:ext cx="4392488" cy="510602"/>
          </a:xfrm>
          <a:custGeom>
            <a:avLst/>
            <a:gdLst>
              <a:gd name="T0" fmla="*/ 93 w 6425"/>
              <a:gd name="T1" fmla="*/ 0 h 911"/>
              <a:gd name="T2" fmla="*/ 6331 w 6425"/>
              <a:gd name="T3" fmla="*/ 0 h 911"/>
              <a:gd name="T4" fmla="*/ 6425 w 6425"/>
              <a:gd name="T5" fmla="*/ 93 h 911"/>
              <a:gd name="T6" fmla="*/ 6425 w 6425"/>
              <a:gd name="T7" fmla="*/ 818 h 911"/>
              <a:gd name="T8" fmla="*/ 6331 w 6425"/>
              <a:gd name="T9" fmla="*/ 911 h 911"/>
              <a:gd name="T10" fmla="*/ 93 w 6425"/>
              <a:gd name="T11" fmla="*/ 911 h 911"/>
              <a:gd name="T12" fmla="*/ 0 w 6425"/>
              <a:gd name="T13" fmla="*/ 818 h 911"/>
              <a:gd name="T14" fmla="*/ 0 w 6425"/>
              <a:gd name="T15" fmla="*/ 93 h 911"/>
              <a:gd name="T16" fmla="*/ 93 w 6425"/>
              <a:gd name="T17" fmla="*/ 0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25" h="911">
                <a:moveTo>
                  <a:pt x="93" y="0"/>
                </a:moveTo>
                <a:lnTo>
                  <a:pt x="6331" y="0"/>
                </a:lnTo>
                <a:cubicBezTo>
                  <a:pt x="6383" y="0"/>
                  <a:pt x="6425" y="42"/>
                  <a:pt x="6425" y="93"/>
                </a:cubicBezTo>
                <a:lnTo>
                  <a:pt x="6425" y="818"/>
                </a:lnTo>
                <a:cubicBezTo>
                  <a:pt x="6425" y="869"/>
                  <a:pt x="6383" y="911"/>
                  <a:pt x="6331" y="911"/>
                </a:cubicBezTo>
                <a:lnTo>
                  <a:pt x="93" y="911"/>
                </a:lnTo>
                <a:cubicBezTo>
                  <a:pt x="42" y="911"/>
                  <a:pt x="0" y="869"/>
                  <a:pt x="0" y="818"/>
                </a:cubicBezTo>
                <a:lnTo>
                  <a:pt x="0" y="93"/>
                </a:lnTo>
                <a:cubicBezTo>
                  <a:pt x="0" y="42"/>
                  <a:pt x="42" y="0"/>
                  <a:pt x="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05867"/>
              </a:solidFill>
            </a:endParaRPr>
          </a:p>
        </p:txBody>
      </p:sp>
      <p:grpSp>
        <p:nvGrpSpPr>
          <p:cNvPr id="55" name="组合 54"/>
          <p:cNvGrpSpPr>
            <a:grpSpLocks noChangeAspect="1"/>
          </p:cNvGrpSpPr>
          <p:nvPr/>
        </p:nvGrpSpPr>
        <p:grpSpPr>
          <a:xfrm>
            <a:off x="3884308" y="1682106"/>
            <a:ext cx="406093" cy="461665"/>
            <a:chOff x="5667375" y="791156"/>
            <a:chExt cx="594672" cy="676050"/>
          </a:xfrm>
        </p:grpSpPr>
        <p:sp>
          <p:nvSpPr>
            <p:cNvPr id="56" name="Oval 16"/>
            <p:cNvSpPr>
              <a:spLocks noChangeArrowheads="1"/>
            </p:cNvSpPr>
            <p:nvPr/>
          </p:nvSpPr>
          <p:spPr bwMode="auto">
            <a:xfrm>
              <a:off x="5667375" y="819046"/>
              <a:ext cx="588963" cy="590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205867"/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5714636" y="791156"/>
              <a:ext cx="547411" cy="6760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205867"/>
                  </a:solidFill>
                  <a:latin typeface="微软雅黑"/>
                  <a:ea typeface="微软雅黑"/>
                </a:rPr>
                <a:t>1</a:t>
              </a:r>
              <a:endParaRPr lang="zh-CN" altLang="en-US" sz="2400" b="1" dirty="0">
                <a:solidFill>
                  <a:srgbClr val="205867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58" name="TextBox 57"/>
          <p:cNvSpPr txBox="1">
            <a:spLocks noChangeAspect="1"/>
          </p:cNvSpPr>
          <p:nvPr/>
        </p:nvSpPr>
        <p:spPr>
          <a:xfrm>
            <a:off x="4572000" y="2370775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  <a:latin typeface="微软雅黑"/>
                <a:ea typeface="微软雅黑"/>
              </a:rPr>
              <a:t>仿真</a:t>
            </a:r>
          </a:p>
        </p:txBody>
      </p:sp>
      <p:sp>
        <p:nvSpPr>
          <p:cNvPr id="59" name="TextBox 58"/>
          <p:cNvSpPr txBox="1">
            <a:spLocks noChangeAspect="1"/>
          </p:cNvSpPr>
          <p:nvPr/>
        </p:nvSpPr>
        <p:spPr>
          <a:xfrm>
            <a:off x="4587179" y="3104528"/>
            <a:ext cx="3441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  <a:latin typeface="微软雅黑"/>
                <a:ea typeface="微软雅黑"/>
              </a:rPr>
              <a:t>系统建模与仿真的发展</a:t>
            </a:r>
          </a:p>
        </p:txBody>
      </p:sp>
      <p:sp>
        <p:nvSpPr>
          <p:cNvPr id="60" name="TextBox 59"/>
          <p:cNvSpPr txBox="1">
            <a:spLocks noChangeAspect="1"/>
          </p:cNvSpPr>
          <p:nvPr/>
        </p:nvSpPr>
        <p:spPr>
          <a:xfrm>
            <a:off x="4587179" y="3824603"/>
            <a:ext cx="3585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  <a:latin typeface="微软雅黑"/>
                <a:ea typeface="微软雅黑"/>
              </a:rPr>
              <a:t>仿真在通信设计中的作用</a:t>
            </a:r>
          </a:p>
        </p:txBody>
      </p:sp>
      <p:sp>
        <p:nvSpPr>
          <p:cNvPr id="61" name="TextBox 60"/>
          <p:cNvSpPr txBox="1">
            <a:spLocks noChangeAspect="1"/>
          </p:cNvSpPr>
          <p:nvPr/>
        </p:nvSpPr>
        <p:spPr>
          <a:xfrm>
            <a:off x="4587180" y="1626041"/>
            <a:ext cx="33036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  <a:latin typeface="微软雅黑"/>
                <a:ea typeface="微软雅黑"/>
              </a:rPr>
              <a:t>系统与模型 </a:t>
            </a:r>
          </a:p>
        </p:txBody>
      </p:sp>
      <p:sp>
        <p:nvSpPr>
          <p:cNvPr id="4" name="矩形 3"/>
          <p:cNvSpPr/>
          <p:nvPr/>
        </p:nvSpPr>
        <p:spPr>
          <a:xfrm>
            <a:off x="1160926" y="627534"/>
            <a:ext cx="69394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微软雅黑"/>
                <a:ea typeface="微软雅黑"/>
              </a:rPr>
              <a:t>第一专题（</a:t>
            </a:r>
            <a:r>
              <a:rPr lang="en-US" altLang="zh-CN" sz="3200" dirty="0">
                <a:solidFill>
                  <a:srgbClr val="C00000"/>
                </a:solidFill>
                <a:latin typeface="微软雅黑"/>
                <a:ea typeface="微软雅黑"/>
              </a:rPr>
              <a:t>1</a:t>
            </a:r>
            <a:r>
              <a:rPr lang="zh-CN" altLang="en-US" sz="3200" dirty="0">
                <a:solidFill>
                  <a:srgbClr val="C00000"/>
                </a:solidFill>
                <a:latin typeface="微软雅黑"/>
                <a:ea typeface="微软雅黑"/>
              </a:rPr>
              <a:t>）课程数理基础（绪论）</a:t>
            </a:r>
          </a:p>
        </p:txBody>
      </p:sp>
      <p:pic>
        <p:nvPicPr>
          <p:cNvPr id="32" name="Picture 24" descr="06_icon_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934895" y="2694285"/>
            <a:ext cx="1317625" cy="13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D576CC7-1046-5236-7606-0080BDF492A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502079"/>
            <a:ext cx="2059969" cy="2931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5812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828234" y="72822"/>
            <a:ext cx="8231642" cy="513312"/>
          </a:xfrm>
          <a:prstGeom prst="rect">
            <a:avLst/>
          </a:prstGeom>
          <a:noFill/>
        </p:spPr>
        <p:txBody>
          <a:bodyPr wrap="square" lIns="81628" tIns="40814" rIns="81628" bIns="40814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>
                <a:solidFill>
                  <a:srgbClr val="4E4B49"/>
                </a:solidFill>
                <a:latin typeface="微软雅黑"/>
                <a:ea typeface="微软雅黑"/>
              </a:rPr>
              <a:t>系统建模与仿真的发展</a:t>
            </a:r>
            <a:r>
              <a:rPr lang="en-US" altLang="zh-CN" sz="2000" b="1" dirty="0">
                <a:solidFill>
                  <a:srgbClr val="C00000"/>
                </a:solidFill>
                <a:latin typeface="微软雅黑"/>
                <a:ea typeface="微软雅黑"/>
              </a:rPr>
              <a:t>——</a:t>
            </a:r>
            <a:r>
              <a:rPr lang="zh-CN" altLang="en-US" sz="2000" b="1" dirty="0">
                <a:solidFill>
                  <a:srgbClr val="C00000"/>
                </a:solidFill>
                <a:latin typeface="微软雅黑"/>
                <a:ea typeface="微软雅黑"/>
              </a:rPr>
              <a:t>历史回顾</a:t>
            </a:r>
          </a:p>
        </p:txBody>
      </p:sp>
      <p:sp>
        <p:nvSpPr>
          <p:cNvPr id="23" name="内容占位符 4"/>
          <p:cNvSpPr>
            <a:spLocks noGrp="1"/>
          </p:cNvSpPr>
          <p:nvPr>
            <p:ph idx="1"/>
          </p:nvPr>
        </p:nvSpPr>
        <p:spPr>
          <a:xfrm>
            <a:off x="540251" y="789552"/>
            <a:ext cx="8280221" cy="415846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en-US" altLang="zh-CN" sz="2000" dirty="0">
                <a:solidFill>
                  <a:srgbClr val="C00000"/>
                </a:solidFill>
              </a:rPr>
              <a:t>1600——1940</a:t>
            </a:r>
            <a:r>
              <a:rPr lang="zh-CN" altLang="en-US" sz="2000" dirty="0">
                <a:solidFill>
                  <a:srgbClr val="C00000"/>
                </a:solidFill>
              </a:rPr>
              <a:t>：在物理科学基础上的建模。</a:t>
            </a:r>
            <a:endParaRPr lang="en-US" altLang="zh-CN" sz="2000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初级阶段：</a:t>
            </a:r>
            <a:r>
              <a:rPr lang="zh-CN" altLang="en-US" sz="2000" dirty="0">
                <a:solidFill>
                  <a:schemeClr val="tx1"/>
                </a:solidFill>
              </a:rPr>
              <a:t>从</a:t>
            </a:r>
            <a:r>
              <a:rPr lang="en-US" altLang="zh-CN" sz="2000" dirty="0">
                <a:solidFill>
                  <a:schemeClr val="tx1"/>
                </a:solidFill>
              </a:rPr>
              <a:t>20</a:t>
            </a:r>
            <a:r>
              <a:rPr lang="zh-CN" altLang="en-US" sz="2000" dirty="0">
                <a:solidFill>
                  <a:schemeClr val="tx1"/>
                </a:solidFill>
              </a:rPr>
              <a:t>世纪</a:t>
            </a:r>
            <a:r>
              <a:rPr lang="en-US" altLang="zh-CN" sz="2000" dirty="0">
                <a:solidFill>
                  <a:schemeClr val="tx1"/>
                </a:solidFill>
              </a:rPr>
              <a:t>40</a:t>
            </a:r>
            <a:r>
              <a:rPr lang="zh-CN" altLang="en-US" sz="2000" dirty="0">
                <a:solidFill>
                  <a:schemeClr val="tx1"/>
                </a:solidFill>
              </a:rPr>
              <a:t>年代到</a:t>
            </a:r>
            <a:r>
              <a:rPr lang="en-US" altLang="zh-CN" sz="2000" dirty="0">
                <a:solidFill>
                  <a:schemeClr val="tx1"/>
                </a:solidFill>
              </a:rPr>
              <a:t>60</a:t>
            </a:r>
            <a:r>
              <a:rPr lang="zh-CN" altLang="en-US" sz="2000" dirty="0">
                <a:solidFill>
                  <a:schemeClr val="tx1"/>
                </a:solidFill>
              </a:rPr>
              <a:t>年代，采用的工具是通用电子模拟计算机和混合模拟计算机，因而可称为模拟阶段。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发展阶段：</a:t>
            </a:r>
            <a:r>
              <a:rPr lang="en-US" altLang="zh-CN" sz="2000" dirty="0">
                <a:solidFill>
                  <a:schemeClr val="tx1"/>
                </a:solidFill>
              </a:rPr>
              <a:t>20</a:t>
            </a:r>
            <a:r>
              <a:rPr lang="zh-CN" altLang="en-US" sz="2000" dirty="0">
                <a:solidFill>
                  <a:schemeClr val="tx1"/>
                </a:solidFill>
              </a:rPr>
              <a:t>世纪</a:t>
            </a:r>
            <a:r>
              <a:rPr lang="en-US" altLang="zh-CN" sz="2000" dirty="0">
                <a:solidFill>
                  <a:schemeClr val="tx1"/>
                </a:solidFill>
              </a:rPr>
              <a:t>60</a:t>
            </a:r>
            <a:r>
              <a:rPr lang="zh-CN" altLang="en-US" sz="2000" dirty="0">
                <a:solidFill>
                  <a:schemeClr val="tx1"/>
                </a:solidFill>
              </a:rPr>
              <a:t>年代，随着数字仿真机的诞生，数字仿真阶段。</a:t>
            </a: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成熟阶段：</a:t>
            </a:r>
            <a:r>
              <a:rPr lang="en-US" altLang="zh-CN" sz="2000" dirty="0">
                <a:solidFill>
                  <a:schemeClr val="tx1"/>
                </a:solidFill>
              </a:rPr>
              <a:t>20</a:t>
            </a:r>
            <a:r>
              <a:rPr lang="zh-CN" altLang="en-US" sz="2000" dirty="0">
                <a:solidFill>
                  <a:schemeClr val="tx1"/>
                </a:solidFill>
              </a:rPr>
              <a:t>世纪</a:t>
            </a:r>
            <a:r>
              <a:rPr lang="en-US" altLang="zh-CN" sz="2000" dirty="0">
                <a:solidFill>
                  <a:schemeClr val="tx1"/>
                </a:solidFill>
              </a:rPr>
              <a:t>90</a:t>
            </a:r>
            <a:r>
              <a:rPr lang="zh-CN" altLang="en-US" sz="2000" dirty="0">
                <a:solidFill>
                  <a:schemeClr val="tx1"/>
                </a:solidFill>
              </a:rPr>
              <a:t>年代，实现多种类型仿真系统之间互操作、仿真模型组件重用的成熟阶段。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复杂系统应用阶段：</a:t>
            </a:r>
            <a:r>
              <a:rPr lang="en-US" altLang="zh-CN" sz="2000" dirty="0">
                <a:solidFill>
                  <a:schemeClr val="tx1"/>
                </a:solidFill>
              </a:rPr>
              <a:t>20</a:t>
            </a:r>
            <a:r>
              <a:rPr lang="zh-CN" altLang="en-US" sz="2000" dirty="0">
                <a:solidFill>
                  <a:schemeClr val="tx1"/>
                </a:solidFill>
              </a:rPr>
              <a:t>世纪末和本世纪初，逐渐发展形成了具有广泛应用领域的新兴的交叉学科</a:t>
            </a:r>
            <a:r>
              <a:rPr lang="en-US" altLang="zh-CN" sz="2000" dirty="0">
                <a:solidFill>
                  <a:schemeClr val="tx1"/>
                </a:solidFill>
              </a:rPr>
              <a:t>——</a:t>
            </a:r>
            <a:r>
              <a:rPr lang="zh-CN" altLang="en-US" sz="2000" dirty="0">
                <a:solidFill>
                  <a:schemeClr val="tx1"/>
                </a:solidFill>
              </a:rPr>
              <a:t>仿真科学与技术学科。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9" name="Freeform 5"/>
          <p:cNvSpPr>
            <a:spLocks noChangeAspect="1" noEditPoints="1"/>
          </p:cNvSpPr>
          <p:nvPr/>
        </p:nvSpPr>
        <p:spPr bwMode="auto">
          <a:xfrm>
            <a:off x="164724" y="112187"/>
            <a:ext cx="446836" cy="461451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3F3F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60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769">
        <p:fade/>
      </p:transition>
    </mc:Choice>
    <mc:Fallback xmlns="">
      <p:transition spd="med" advTm="5769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828234" y="72822"/>
            <a:ext cx="8231642" cy="513312"/>
          </a:xfrm>
          <a:prstGeom prst="rect">
            <a:avLst/>
          </a:prstGeom>
          <a:noFill/>
        </p:spPr>
        <p:txBody>
          <a:bodyPr wrap="square" lIns="81628" tIns="40814" rIns="81628" bIns="40814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>
                <a:solidFill>
                  <a:srgbClr val="4E4B49"/>
                </a:solidFill>
                <a:latin typeface="微软雅黑"/>
                <a:ea typeface="微软雅黑"/>
              </a:rPr>
              <a:t>系统建模与仿真的发展</a:t>
            </a:r>
            <a:r>
              <a:rPr lang="en-US" altLang="zh-CN" sz="2000" b="1" dirty="0">
                <a:solidFill>
                  <a:srgbClr val="C00000"/>
                </a:solidFill>
                <a:latin typeface="微软雅黑"/>
                <a:ea typeface="微软雅黑"/>
              </a:rPr>
              <a:t>——</a:t>
            </a:r>
            <a:r>
              <a:rPr lang="zh-CN" altLang="en-US" sz="2000" b="1" dirty="0">
                <a:solidFill>
                  <a:srgbClr val="C00000"/>
                </a:solidFill>
                <a:latin typeface="微软雅黑"/>
                <a:ea typeface="微软雅黑"/>
              </a:rPr>
              <a:t>发展趋势</a:t>
            </a:r>
          </a:p>
        </p:txBody>
      </p:sp>
      <p:sp>
        <p:nvSpPr>
          <p:cNvPr id="23" name="内容占位符 4"/>
          <p:cNvSpPr>
            <a:spLocks noGrp="1"/>
          </p:cNvSpPr>
          <p:nvPr>
            <p:ph idx="1"/>
          </p:nvPr>
        </p:nvSpPr>
        <p:spPr>
          <a:xfrm>
            <a:off x="540252" y="789552"/>
            <a:ext cx="5327892" cy="423047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面向对象仿真（</a:t>
            </a:r>
            <a:r>
              <a:rPr lang="en-US" altLang="zh-CN" sz="2000" dirty="0">
                <a:solidFill>
                  <a:srgbClr val="C00000"/>
                </a:solidFill>
              </a:rPr>
              <a:t>OOS</a:t>
            </a:r>
            <a:r>
              <a:rPr lang="zh-CN" altLang="en-US" sz="2000" dirty="0">
                <a:solidFill>
                  <a:srgbClr val="C00000"/>
                </a:solidFill>
              </a:rPr>
              <a:t>）</a:t>
            </a:r>
            <a:r>
              <a:rPr lang="zh-CN" altLang="en-US" sz="2000" dirty="0">
                <a:solidFill>
                  <a:schemeClr val="tx1"/>
                </a:solidFill>
              </a:rPr>
              <a:t>：根据组成系统的对象及其相互作用关系来构造仿真模型。</a:t>
            </a:r>
            <a:endParaRPr lang="en-US" altLang="zh-CN" sz="20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000" dirty="0">
                <a:solidFill>
                  <a:schemeClr val="tx1"/>
                </a:solidFill>
              </a:rPr>
              <a:t>    </a:t>
            </a:r>
            <a:r>
              <a:rPr lang="zh-CN" altLang="en-US" sz="2000" dirty="0">
                <a:solidFill>
                  <a:schemeClr val="tx1"/>
                </a:solidFill>
              </a:rPr>
              <a:t>（面向对象基本特征：</a:t>
            </a:r>
            <a:r>
              <a:rPr lang="zh-CN" altLang="en-US" sz="2000" dirty="0">
                <a:solidFill>
                  <a:srgbClr val="C00000"/>
                </a:solidFill>
              </a:rPr>
              <a:t>封装、继承、多态</a:t>
            </a:r>
            <a:r>
              <a:rPr lang="zh-CN" altLang="en-US" sz="2000" dirty="0">
                <a:solidFill>
                  <a:schemeClr val="tx1"/>
                </a:solidFill>
              </a:rPr>
              <a:t>）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定性仿真（</a:t>
            </a:r>
            <a:r>
              <a:rPr lang="en-US" altLang="zh-CN" sz="2000" dirty="0">
                <a:solidFill>
                  <a:srgbClr val="C00000"/>
                </a:solidFill>
              </a:rPr>
              <a:t>QS</a:t>
            </a:r>
            <a:r>
              <a:rPr lang="zh-CN" altLang="en-US" sz="2000" dirty="0">
                <a:solidFill>
                  <a:srgbClr val="C00000"/>
                </a:solidFill>
              </a:rPr>
              <a:t>）：</a:t>
            </a:r>
            <a:r>
              <a:rPr lang="zh-CN" altLang="en-US" sz="2000" dirty="0">
                <a:solidFill>
                  <a:schemeClr val="tx1"/>
                </a:solidFill>
              </a:rPr>
              <a:t>以非数字手段处理信息输入、建模、行为分析和结构输出，通过定性模型推导系统定性行为描述。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智能仿真（</a:t>
            </a:r>
            <a:r>
              <a:rPr lang="en-US" altLang="zh-CN" sz="2000" dirty="0">
                <a:solidFill>
                  <a:srgbClr val="C00000"/>
                </a:solidFill>
              </a:rPr>
              <a:t>IS</a:t>
            </a:r>
            <a:r>
              <a:rPr lang="zh-CN" altLang="en-US" sz="2000" dirty="0">
                <a:solidFill>
                  <a:srgbClr val="C00000"/>
                </a:solidFill>
              </a:rPr>
              <a:t>）：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以知识为核心和人类思维行为作背景的智能技术。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Freeform 5"/>
          <p:cNvSpPr>
            <a:spLocks noChangeAspect="1" noEditPoints="1"/>
          </p:cNvSpPr>
          <p:nvPr/>
        </p:nvSpPr>
        <p:spPr bwMode="auto">
          <a:xfrm>
            <a:off x="164724" y="112187"/>
            <a:ext cx="446836" cy="461451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3F3F3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872" y="987574"/>
            <a:ext cx="30480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519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769">
        <p:fade/>
      </p:transition>
    </mc:Choice>
    <mc:Fallback xmlns="">
      <p:transition spd="med" advTm="5769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828234" y="72822"/>
            <a:ext cx="8231642" cy="513312"/>
          </a:xfrm>
          <a:prstGeom prst="rect">
            <a:avLst/>
          </a:prstGeom>
          <a:noFill/>
        </p:spPr>
        <p:txBody>
          <a:bodyPr wrap="square" lIns="81628" tIns="40814" rIns="81628" bIns="40814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>
                <a:solidFill>
                  <a:srgbClr val="4E4B49"/>
                </a:solidFill>
                <a:latin typeface="微软雅黑"/>
                <a:ea typeface="微软雅黑"/>
              </a:rPr>
              <a:t>系统建模与仿真的发展</a:t>
            </a:r>
            <a:r>
              <a:rPr lang="en-US" altLang="zh-CN" sz="2000" b="1" dirty="0">
                <a:solidFill>
                  <a:srgbClr val="C00000"/>
                </a:solidFill>
                <a:latin typeface="微软雅黑"/>
                <a:ea typeface="微软雅黑"/>
              </a:rPr>
              <a:t>——</a:t>
            </a:r>
            <a:r>
              <a:rPr lang="zh-CN" altLang="en-US" sz="2000" b="1" dirty="0">
                <a:solidFill>
                  <a:srgbClr val="C00000"/>
                </a:solidFill>
                <a:latin typeface="微软雅黑"/>
                <a:ea typeface="微软雅黑"/>
              </a:rPr>
              <a:t>发展趋势</a:t>
            </a:r>
          </a:p>
        </p:txBody>
      </p:sp>
      <p:sp>
        <p:nvSpPr>
          <p:cNvPr id="23" name="内容占位符 4"/>
          <p:cNvSpPr>
            <a:spLocks noGrp="1"/>
          </p:cNvSpPr>
          <p:nvPr>
            <p:ph idx="1"/>
          </p:nvPr>
        </p:nvSpPr>
        <p:spPr>
          <a:xfrm>
            <a:off x="611560" y="789552"/>
            <a:ext cx="5183876" cy="423047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分布交互仿真（</a:t>
            </a:r>
            <a:r>
              <a:rPr lang="en-US" altLang="zh-CN" sz="2000" dirty="0">
                <a:solidFill>
                  <a:srgbClr val="C00000"/>
                </a:solidFill>
              </a:rPr>
              <a:t>DIS</a:t>
            </a:r>
            <a:r>
              <a:rPr lang="zh-CN" altLang="en-US" sz="2000" dirty="0">
                <a:solidFill>
                  <a:srgbClr val="C00000"/>
                </a:solidFill>
              </a:rPr>
              <a:t>）</a:t>
            </a:r>
            <a:r>
              <a:rPr lang="zh-CN" altLang="en-US" sz="2000" dirty="0">
                <a:solidFill>
                  <a:schemeClr val="tx1"/>
                </a:solidFill>
              </a:rPr>
              <a:t>：通过计算机网络将分散在各地的仿真设备互联，构成时间与空间互相耦合的虚拟仿真环境。</a:t>
            </a: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chemeClr val="tx1"/>
                </a:solidFill>
              </a:rPr>
              <a:t>可视化仿真（</a:t>
            </a:r>
            <a:r>
              <a:rPr lang="en-US" altLang="zh-CN" sz="2000" dirty="0">
                <a:solidFill>
                  <a:schemeClr val="tx1"/>
                </a:solidFill>
              </a:rPr>
              <a:t>Visual Simulation</a:t>
            </a:r>
            <a:r>
              <a:rPr lang="zh-CN" altLang="en-US" sz="2000" dirty="0">
                <a:solidFill>
                  <a:schemeClr val="tx1"/>
                </a:solidFill>
              </a:rPr>
              <a:t>，</a:t>
            </a:r>
            <a:r>
              <a:rPr lang="en-US" altLang="zh-CN" sz="2000" dirty="0">
                <a:solidFill>
                  <a:schemeClr val="tx1"/>
                </a:solidFill>
              </a:rPr>
              <a:t>VS</a:t>
            </a:r>
            <a:r>
              <a:rPr lang="zh-CN" altLang="en-US" sz="2000" dirty="0">
                <a:solidFill>
                  <a:schemeClr val="tx1"/>
                </a:solidFill>
              </a:rPr>
              <a:t>），多媒体仿真（</a:t>
            </a:r>
            <a:r>
              <a:rPr lang="en-US" altLang="zh-CN" sz="2000" dirty="0">
                <a:solidFill>
                  <a:schemeClr val="tx1"/>
                </a:solidFill>
              </a:rPr>
              <a:t>MS</a:t>
            </a:r>
            <a:r>
              <a:rPr lang="zh-CN" altLang="en-US" sz="2000" dirty="0">
                <a:solidFill>
                  <a:schemeClr val="tx1"/>
                </a:solidFill>
              </a:rPr>
              <a:t>）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虚拟现实仿真（</a:t>
            </a:r>
            <a:r>
              <a:rPr lang="en-US" altLang="zh-CN" sz="2000" dirty="0">
                <a:solidFill>
                  <a:srgbClr val="C00000"/>
                </a:solidFill>
              </a:rPr>
              <a:t>VRS</a:t>
            </a:r>
            <a:r>
              <a:rPr lang="zh-CN" altLang="en-US" sz="2000" dirty="0">
                <a:solidFill>
                  <a:srgbClr val="C00000"/>
                </a:solidFill>
              </a:rPr>
              <a:t>）</a:t>
            </a:r>
            <a:r>
              <a:rPr lang="zh-CN" altLang="en-US" sz="2000" dirty="0">
                <a:solidFill>
                  <a:schemeClr val="tx1"/>
                </a:solidFill>
              </a:rPr>
              <a:t>：给参与者产生各种感官信号，如视觉、听觉、触觉等，使参与者有身临其境的感觉。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en-US" altLang="zh-CN" sz="2000" dirty="0">
                <a:solidFill>
                  <a:srgbClr val="C00000"/>
                </a:solidFill>
              </a:rPr>
              <a:t>Internet</a:t>
            </a:r>
            <a:r>
              <a:rPr lang="zh-CN" altLang="en-US" sz="2000" dirty="0">
                <a:solidFill>
                  <a:srgbClr val="C00000"/>
                </a:solidFill>
              </a:rPr>
              <a:t>网上仿真</a:t>
            </a:r>
            <a:r>
              <a:rPr lang="zh-CN" altLang="en-US" sz="2000" dirty="0">
                <a:solidFill>
                  <a:schemeClr val="tx1"/>
                </a:solidFill>
              </a:rPr>
              <a:t>（</a:t>
            </a:r>
            <a:r>
              <a:rPr lang="en-US" altLang="zh-CN" sz="2000" dirty="0">
                <a:solidFill>
                  <a:schemeClr val="tx1"/>
                </a:solidFill>
              </a:rPr>
              <a:t>Java</a:t>
            </a:r>
            <a:r>
              <a:rPr lang="zh-CN" altLang="en-US" sz="2000" dirty="0">
                <a:solidFill>
                  <a:schemeClr val="tx1"/>
                </a:solidFill>
              </a:rPr>
              <a:t>，面向</a:t>
            </a:r>
            <a:r>
              <a:rPr lang="en-US" altLang="zh-CN" sz="2000" dirty="0">
                <a:solidFill>
                  <a:schemeClr val="tx1"/>
                </a:solidFill>
              </a:rPr>
              <a:t>WWW</a:t>
            </a:r>
            <a:r>
              <a:rPr lang="zh-CN" altLang="en-US" sz="2000" dirty="0">
                <a:solidFill>
                  <a:schemeClr val="tx1"/>
                </a:solidFill>
              </a:rPr>
              <a:t>）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9" name="Freeform 5"/>
          <p:cNvSpPr>
            <a:spLocks noChangeAspect="1" noEditPoints="1"/>
          </p:cNvSpPr>
          <p:nvPr/>
        </p:nvSpPr>
        <p:spPr bwMode="auto">
          <a:xfrm>
            <a:off x="164724" y="112187"/>
            <a:ext cx="446836" cy="461451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3F3F3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8084" y="1131590"/>
            <a:ext cx="3040380" cy="18440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8084" y="2980204"/>
            <a:ext cx="3040380" cy="1751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941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769">
        <p:fade/>
      </p:transition>
    </mc:Choice>
    <mc:Fallback xmlns="">
      <p:transition spd="med" advTm="5769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2412" cy="457442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686058"/>
            <a:ext cx="9142412" cy="457442"/>
          </a:xfrm>
          <a:prstGeom prst="rect">
            <a:avLst/>
          </a:prstGeom>
        </p:spPr>
      </p:pic>
      <p:sp>
        <p:nvSpPr>
          <p:cNvPr id="78" name="Freeform 9"/>
          <p:cNvSpPr>
            <a:spLocks noEditPoints="1"/>
          </p:cNvSpPr>
          <p:nvPr/>
        </p:nvSpPr>
        <p:spPr bwMode="auto">
          <a:xfrm>
            <a:off x="3332483" y="1347974"/>
            <a:ext cx="115209" cy="3240000"/>
          </a:xfrm>
          <a:custGeom>
            <a:avLst/>
            <a:gdLst>
              <a:gd name="T0" fmla="*/ 0 w 153"/>
              <a:gd name="T1" fmla="*/ 0 h 6522"/>
              <a:gd name="T2" fmla="*/ 61 w 153"/>
              <a:gd name="T3" fmla="*/ 0 h 6522"/>
              <a:gd name="T4" fmla="*/ 61 w 153"/>
              <a:gd name="T5" fmla="*/ 6522 h 6522"/>
              <a:gd name="T6" fmla="*/ 0 w 153"/>
              <a:gd name="T7" fmla="*/ 6522 h 6522"/>
              <a:gd name="T8" fmla="*/ 0 w 153"/>
              <a:gd name="T9" fmla="*/ 0 h 6522"/>
              <a:gd name="T10" fmla="*/ 131 w 153"/>
              <a:gd name="T11" fmla="*/ 0 h 6522"/>
              <a:gd name="T12" fmla="*/ 153 w 153"/>
              <a:gd name="T13" fmla="*/ 0 h 6522"/>
              <a:gd name="T14" fmla="*/ 153 w 153"/>
              <a:gd name="T15" fmla="*/ 6522 h 6522"/>
              <a:gd name="T16" fmla="*/ 131 w 153"/>
              <a:gd name="T17" fmla="*/ 6522 h 6522"/>
              <a:gd name="T18" fmla="*/ 131 w 153"/>
              <a:gd name="T19" fmla="*/ 0 h 6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3" h="6522">
                <a:moveTo>
                  <a:pt x="0" y="0"/>
                </a:moveTo>
                <a:lnTo>
                  <a:pt x="61" y="0"/>
                </a:lnTo>
                <a:lnTo>
                  <a:pt x="61" y="6522"/>
                </a:lnTo>
                <a:lnTo>
                  <a:pt x="0" y="6522"/>
                </a:lnTo>
                <a:lnTo>
                  <a:pt x="0" y="0"/>
                </a:lnTo>
                <a:close/>
                <a:moveTo>
                  <a:pt x="131" y="0"/>
                </a:moveTo>
                <a:lnTo>
                  <a:pt x="153" y="0"/>
                </a:lnTo>
                <a:lnTo>
                  <a:pt x="153" y="6522"/>
                </a:lnTo>
                <a:lnTo>
                  <a:pt x="131" y="6522"/>
                </a:lnTo>
                <a:lnTo>
                  <a:pt x="131" y="0"/>
                </a:lnTo>
                <a:close/>
              </a:path>
            </a:pathLst>
          </a:custGeom>
          <a:solidFill>
            <a:srgbClr val="2E2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1628" tIns="40814" rIns="81628" bIns="408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5867"/>
              </a:solidFill>
            </a:endParaRPr>
          </a:p>
        </p:txBody>
      </p:sp>
      <p:sp>
        <p:nvSpPr>
          <p:cNvPr id="42" name="Freeform 10"/>
          <p:cNvSpPr>
            <a:spLocks noChangeAspect="1"/>
          </p:cNvSpPr>
          <p:nvPr/>
        </p:nvSpPr>
        <p:spPr bwMode="auto">
          <a:xfrm>
            <a:off x="3779912" y="2328389"/>
            <a:ext cx="4392487" cy="510602"/>
          </a:xfrm>
          <a:custGeom>
            <a:avLst/>
            <a:gdLst>
              <a:gd name="T0" fmla="*/ 93 w 6425"/>
              <a:gd name="T1" fmla="*/ 0 h 911"/>
              <a:gd name="T2" fmla="*/ 6331 w 6425"/>
              <a:gd name="T3" fmla="*/ 0 h 911"/>
              <a:gd name="T4" fmla="*/ 6425 w 6425"/>
              <a:gd name="T5" fmla="*/ 93 h 911"/>
              <a:gd name="T6" fmla="*/ 6425 w 6425"/>
              <a:gd name="T7" fmla="*/ 818 h 911"/>
              <a:gd name="T8" fmla="*/ 6331 w 6425"/>
              <a:gd name="T9" fmla="*/ 911 h 911"/>
              <a:gd name="T10" fmla="*/ 93 w 6425"/>
              <a:gd name="T11" fmla="*/ 911 h 911"/>
              <a:gd name="T12" fmla="*/ 0 w 6425"/>
              <a:gd name="T13" fmla="*/ 818 h 911"/>
              <a:gd name="T14" fmla="*/ 0 w 6425"/>
              <a:gd name="T15" fmla="*/ 93 h 911"/>
              <a:gd name="T16" fmla="*/ 93 w 6425"/>
              <a:gd name="T17" fmla="*/ 0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25" h="911">
                <a:moveTo>
                  <a:pt x="93" y="0"/>
                </a:moveTo>
                <a:lnTo>
                  <a:pt x="6331" y="0"/>
                </a:lnTo>
                <a:cubicBezTo>
                  <a:pt x="6383" y="0"/>
                  <a:pt x="6425" y="42"/>
                  <a:pt x="6425" y="93"/>
                </a:cubicBezTo>
                <a:lnTo>
                  <a:pt x="6425" y="818"/>
                </a:lnTo>
                <a:cubicBezTo>
                  <a:pt x="6425" y="869"/>
                  <a:pt x="6383" y="911"/>
                  <a:pt x="6331" y="911"/>
                </a:cubicBezTo>
                <a:lnTo>
                  <a:pt x="93" y="911"/>
                </a:lnTo>
                <a:cubicBezTo>
                  <a:pt x="42" y="911"/>
                  <a:pt x="0" y="869"/>
                  <a:pt x="0" y="818"/>
                </a:cubicBezTo>
                <a:lnTo>
                  <a:pt x="0" y="93"/>
                </a:lnTo>
                <a:cubicBezTo>
                  <a:pt x="0" y="42"/>
                  <a:pt x="42" y="0"/>
                  <a:pt x="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05867"/>
              </a:solidFill>
            </a:endParaRPr>
          </a:p>
        </p:txBody>
      </p:sp>
      <p:grpSp>
        <p:nvGrpSpPr>
          <p:cNvPr id="43" name="组合 42"/>
          <p:cNvGrpSpPr>
            <a:grpSpLocks noChangeAspect="1"/>
          </p:cNvGrpSpPr>
          <p:nvPr/>
        </p:nvGrpSpPr>
        <p:grpSpPr>
          <a:xfrm>
            <a:off x="3884308" y="2384448"/>
            <a:ext cx="406093" cy="461665"/>
            <a:chOff x="5667375" y="791155"/>
            <a:chExt cx="594672" cy="676049"/>
          </a:xfrm>
        </p:grpSpPr>
        <p:sp>
          <p:nvSpPr>
            <p:cNvPr id="44" name="Oval 16"/>
            <p:cNvSpPr>
              <a:spLocks noChangeArrowheads="1"/>
            </p:cNvSpPr>
            <p:nvPr/>
          </p:nvSpPr>
          <p:spPr bwMode="auto">
            <a:xfrm>
              <a:off x="5667375" y="819046"/>
              <a:ext cx="588963" cy="590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205867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714636" y="791155"/>
              <a:ext cx="547411" cy="6760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205867"/>
                  </a:solidFill>
                  <a:latin typeface="微软雅黑"/>
                  <a:ea typeface="微软雅黑"/>
                </a:rPr>
                <a:t>2</a:t>
              </a:r>
              <a:endParaRPr lang="zh-CN" altLang="en-US" sz="2400" b="1" dirty="0">
                <a:solidFill>
                  <a:srgbClr val="205867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46" name="Freeform 10">
            <a:hlinkClick r:id="" action="ppaction://noaction"/>
          </p:cNvPr>
          <p:cNvSpPr>
            <a:spLocks noChangeAspect="1"/>
          </p:cNvSpPr>
          <p:nvPr/>
        </p:nvSpPr>
        <p:spPr bwMode="auto">
          <a:xfrm>
            <a:off x="3779913" y="3062142"/>
            <a:ext cx="4392486" cy="510602"/>
          </a:xfrm>
          <a:custGeom>
            <a:avLst/>
            <a:gdLst>
              <a:gd name="T0" fmla="*/ 93 w 6425"/>
              <a:gd name="T1" fmla="*/ 0 h 911"/>
              <a:gd name="T2" fmla="*/ 6331 w 6425"/>
              <a:gd name="T3" fmla="*/ 0 h 911"/>
              <a:gd name="T4" fmla="*/ 6425 w 6425"/>
              <a:gd name="T5" fmla="*/ 93 h 911"/>
              <a:gd name="T6" fmla="*/ 6425 w 6425"/>
              <a:gd name="T7" fmla="*/ 818 h 911"/>
              <a:gd name="T8" fmla="*/ 6331 w 6425"/>
              <a:gd name="T9" fmla="*/ 911 h 911"/>
              <a:gd name="T10" fmla="*/ 93 w 6425"/>
              <a:gd name="T11" fmla="*/ 911 h 911"/>
              <a:gd name="T12" fmla="*/ 0 w 6425"/>
              <a:gd name="T13" fmla="*/ 818 h 911"/>
              <a:gd name="T14" fmla="*/ 0 w 6425"/>
              <a:gd name="T15" fmla="*/ 93 h 911"/>
              <a:gd name="T16" fmla="*/ 93 w 6425"/>
              <a:gd name="T17" fmla="*/ 0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25" h="911">
                <a:moveTo>
                  <a:pt x="93" y="0"/>
                </a:moveTo>
                <a:lnTo>
                  <a:pt x="6331" y="0"/>
                </a:lnTo>
                <a:cubicBezTo>
                  <a:pt x="6383" y="0"/>
                  <a:pt x="6425" y="42"/>
                  <a:pt x="6425" y="93"/>
                </a:cubicBezTo>
                <a:lnTo>
                  <a:pt x="6425" y="818"/>
                </a:lnTo>
                <a:cubicBezTo>
                  <a:pt x="6425" y="869"/>
                  <a:pt x="6383" y="911"/>
                  <a:pt x="6331" y="911"/>
                </a:cubicBezTo>
                <a:lnTo>
                  <a:pt x="93" y="911"/>
                </a:lnTo>
                <a:cubicBezTo>
                  <a:pt x="42" y="911"/>
                  <a:pt x="0" y="869"/>
                  <a:pt x="0" y="818"/>
                </a:cubicBezTo>
                <a:lnTo>
                  <a:pt x="0" y="93"/>
                </a:lnTo>
                <a:cubicBezTo>
                  <a:pt x="0" y="42"/>
                  <a:pt x="42" y="0"/>
                  <a:pt x="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05867"/>
              </a:solidFill>
            </a:endParaRPr>
          </a:p>
        </p:txBody>
      </p:sp>
      <p:grpSp>
        <p:nvGrpSpPr>
          <p:cNvPr id="47" name="组合 46"/>
          <p:cNvGrpSpPr>
            <a:grpSpLocks noChangeAspect="1"/>
          </p:cNvGrpSpPr>
          <p:nvPr/>
        </p:nvGrpSpPr>
        <p:grpSpPr>
          <a:xfrm>
            <a:off x="3884308" y="3118202"/>
            <a:ext cx="406093" cy="461665"/>
            <a:chOff x="5667375" y="791156"/>
            <a:chExt cx="594672" cy="676050"/>
          </a:xfrm>
        </p:grpSpPr>
        <p:sp>
          <p:nvSpPr>
            <p:cNvPr id="48" name="Oval 16"/>
            <p:cNvSpPr>
              <a:spLocks noChangeArrowheads="1"/>
            </p:cNvSpPr>
            <p:nvPr/>
          </p:nvSpPr>
          <p:spPr bwMode="auto">
            <a:xfrm>
              <a:off x="5667375" y="819046"/>
              <a:ext cx="588963" cy="590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205867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714636" y="791156"/>
              <a:ext cx="547411" cy="6760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205867"/>
                  </a:solidFill>
                  <a:latin typeface="微软雅黑"/>
                  <a:ea typeface="微软雅黑"/>
                </a:rPr>
                <a:t>3</a:t>
              </a:r>
              <a:endParaRPr lang="zh-CN" altLang="en-US" sz="2400" b="1" dirty="0">
                <a:solidFill>
                  <a:srgbClr val="205867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50" name="Freeform 10"/>
          <p:cNvSpPr>
            <a:spLocks noChangeAspect="1"/>
          </p:cNvSpPr>
          <p:nvPr/>
        </p:nvSpPr>
        <p:spPr bwMode="auto">
          <a:xfrm>
            <a:off x="3779912" y="3782217"/>
            <a:ext cx="4392488" cy="510602"/>
          </a:xfrm>
          <a:custGeom>
            <a:avLst/>
            <a:gdLst>
              <a:gd name="T0" fmla="*/ 93 w 6425"/>
              <a:gd name="T1" fmla="*/ 0 h 911"/>
              <a:gd name="T2" fmla="*/ 6331 w 6425"/>
              <a:gd name="T3" fmla="*/ 0 h 911"/>
              <a:gd name="T4" fmla="*/ 6425 w 6425"/>
              <a:gd name="T5" fmla="*/ 93 h 911"/>
              <a:gd name="T6" fmla="*/ 6425 w 6425"/>
              <a:gd name="T7" fmla="*/ 818 h 911"/>
              <a:gd name="T8" fmla="*/ 6331 w 6425"/>
              <a:gd name="T9" fmla="*/ 911 h 911"/>
              <a:gd name="T10" fmla="*/ 93 w 6425"/>
              <a:gd name="T11" fmla="*/ 911 h 911"/>
              <a:gd name="T12" fmla="*/ 0 w 6425"/>
              <a:gd name="T13" fmla="*/ 818 h 911"/>
              <a:gd name="T14" fmla="*/ 0 w 6425"/>
              <a:gd name="T15" fmla="*/ 93 h 911"/>
              <a:gd name="T16" fmla="*/ 93 w 6425"/>
              <a:gd name="T17" fmla="*/ 0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25" h="911">
                <a:moveTo>
                  <a:pt x="93" y="0"/>
                </a:moveTo>
                <a:lnTo>
                  <a:pt x="6331" y="0"/>
                </a:lnTo>
                <a:cubicBezTo>
                  <a:pt x="6383" y="0"/>
                  <a:pt x="6425" y="42"/>
                  <a:pt x="6425" y="93"/>
                </a:cubicBezTo>
                <a:lnTo>
                  <a:pt x="6425" y="818"/>
                </a:lnTo>
                <a:cubicBezTo>
                  <a:pt x="6425" y="869"/>
                  <a:pt x="6383" y="911"/>
                  <a:pt x="6331" y="911"/>
                </a:cubicBezTo>
                <a:lnTo>
                  <a:pt x="93" y="911"/>
                </a:lnTo>
                <a:cubicBezTo>
                  <a:pt x="42" y="911"/>
                  <a:pt x="0" y="869"/>
                  <a:pt x="0" y="818"/>
                </a:cubicBezTo>
                <a:lnTo>
                  <a:pt x="0" y="93"/>
                </a:lnTo>
                <a:cubicBezTo>
                  <a:pt x="0" y="42"/>
                  <a:pt x="42" y="0"/>
                  <a:pt x="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05867"/>
              </a:solidFill>
            </a:endParaRPr>
          </a:p>
        </p:txBody>
      </p:sp>
      <p:grpSp>
        <p:nvGrpSpPr>
          <p:cNvPr id="51" name="组合 50"/>
          <p:cNvGrpSpPr>
            <a:grpSpLocks noChangeAspect="1"/>
          </p:cNvGrpSpPr>
          <p:nvPr/>
        </p:nvGrpSpPr>
        <p:grpSpPr>
          <a:xfrm>
            <a:off x="3884308" y="3838277"/>
            <a:ext cx="406093" cy="461665"/>
            <a:chOff x="5667375" y="791156"/>
            <a:chExt cx="594672" cy="676050"/>
          </a:xfrm>
        </p:grpSpPr>
        <p:sp>
          <p:nvSpPr>
            <p:cNvPr id="52" name="Oval 16"/>
            <p:cNvSpPr>
              <a:spLocks noChangeArrowheads="1"/>
            </p:cNvSpPr>
            <p:nvPr/>
          </p:nvSpPr>
          <p:spPr bwMode="auto">
            <a:xfrm>
              <a:off x="5667375" y="819046"/>
              <a:ext cx="588963" cy="590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205867"/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714636" y="791156"/>
              <a:ext cx="547411" cy="6760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205867"/>
                  </a:solidFill>
                  <a:latin typeface="微软雅黑"/>
                  <a:ea typeface="微软雅黑"/>
                </a:rPr>
                <a:t>4</a:t>
              </a:r>
              <a:endParaRPr lang="zh-CN" altLang="en-US" sz="2400" b="1" dirty="0">
                <a:solidFill>
                  <a:srgbClr val="205867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54" name="Freeform 10"/>
          <p:cNvSpPr>
            <a:spLocks noChangeAspect="1"/>
          </p:cNvSpPr>
          <p:nvPr/>
        </p:nvSpPr>
        <p:spPr bwMode="auto">
          <a:xfrm>
            <a:off x="3779912" y="1626046"/>
            <a:ext cx="4392488" cy="510602"/>
          </a:xfrm>
          <a:custGeom>
            <a:avLst/>
            <a:gdLst>
              <a:gd name="T0" fmla="*/ 93 w 6425"/>
              <a:gd name="T1" fmla="*/ 0 h 911"/>
              <a:gd name="T2" fmla="*/ 6331 w 6425"/>
              <a:gd name="T3" fmla="*/ 0 h 911"/>
              <a:gd name="T4" fmla="*/ 6425 w 6425"/>
              <a:gd name="T5" fmla="*/ 93 h 911"/>
              <a:gd name="T6" fmla="*/ 6425 w 6425"/>
              <a:gd name="T7" fmla="*/ 818 h 911"/>
              <a:gd name="T8" fmla="*/ 6331 w 6425"/>
              <a:gd name="T9" fmla="*/ 911 h 911"/>
              <a:gd name="T10" fmla="*/ 93 w 6425"/>
              <a:gd name="T11" fmla="*/ 911 h 911"/>
              <a:gd name="T12" fmla="*/ 0 w 6425"/>
              <a:gd name="T13" fmla="*/ 818 h 911"/>
              <a:gd name="T14" fmla="*/ 0 w 6425"/>
              <a:gd name="T15" fmla="*/ 93 h 911"/>
              <a:gd name="T16" fmla="*/ 93 w 6425"/>
              <a:gd name="T17" fmla="*/ 0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25" h="911">
                <a:moveTo>
                  <a:pt x="93" y="0"/>
                </a:moveTo>
                <a:lnTo>
                  <a:pt x="6331" y="0"/>
                </a:lnTo>
                <a:cubicBezTo>
                  <a:pt x="6383" y="0"/>
                  <a:pt x="6425" y="42"/>
                  <a:pt x="6425" y="93"/>
                </a:cubicBezTo>
                <a:lnTo>
                  <a:pt x="6425" y="818"/>
                </a:lnTo>
                <a:cubicBezTo>
                  <a:pt x="6425" y="869"/>
                  <a:pt x="6383" y="911"/>
                  <a:pt x="6331" y="911"/>
                </a:cubicBezTo>
                <a:lnTo>
                  <a:pt x="93" y="911"/>
                </a:lnTo>
                <a:cubicBezTo>
                  <a:pt x="42" y="911"/>
                  <a:pt x="0" y="869"/>
                  <a:pt x="0" y="818"/>
                </a:cubicBezTo>
                <a:lnTo>
                  <a:pt x="0" y="93"/>
                </a:lnTo>
                <a:cubicBezTo>
                  <a:pt x="0" y="42"/>
                  <a:pt x="42" y="0"/>
                  <a:pt x="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05867"/>
              </a:solidFill>
            </a:endParaRPr>
          </a:p>
        </p:txBody>
      </p:sp>
      <p:grpSp>
        <p:nvGrpSpPr>
          <p:cNvPr id="55" name="组合 54"/>
          <p:cNvGrpSpPr>
            <a:grpSpLocks noChangeAspect="1"/>
          </p:cNvGrpSpPr>
          <p:nvPr/>
        </p:nvGrpSpPr>
        <p:grpSpPr>
          <a:xfrm>
            <a:off x="3884308" y="1682106"/>
            <a:ext cx="406093" cy="461665"/>
            <a:chOff x="5667375" y="791156"/>
            <a:chExt cx="594672" cy="676050"/>
          </a:xfrm>
        </p:grpSpPr>
        <p:sp>
          <p:nvSpPr>
            <p:cNvPr id="56" name="Oval 16"/>
            <p:cNvSpPr>
              <a:spLocks noChangeArrowheads="1"/>
            </p:cNvSpPr>
            <p:nvPr/>
          </p:nvSpPr>
          <p:spPr bwMode="auto">
            <a:xfrm>
              <a:off x="5667375" y="819046"/>
              <a:ext cx="588963" cy="590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205867"/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5714636" y="791156"/>
              <a:ext cx="547411" cy="6760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205867"/>
                  </a:solidFill>
                  <a:latin typeface="微软雅黑"/>
                  <a:ea typeface="微软雅黑"/>
                </a:rPr>
                <a:t>1</a:t>
              </a:r>
              <a:endParaRPr lang="zh-CN" altLang="en-US" sz="2400" b="1" dirty="0">
                <a:solidFill>
                  <a:srgbClr val="205867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58" name="TextBox 57"/>
          <p:cNvSpPr txBox="1">
            <a:spLocks noChangeAspect="1"/>
          </p:cNvSpPr>
          <p:nvPr/>
        </p:nvSpPr>
        <p:spPr>
          <a:xfrm>
            <a:off x="4572000" y="2370775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  <a:latin typeface="微软雅黑"/>
                <a:ea typeface="微软雅黑"/>
              </a:rPr>
              <a:t>仿真</a:t>
            </a:r>
          </a:p>
        </p:txBody>
      </p:sp>
      <p:sp>
        <p:nvSpPr>
          <p:cNvPr id="59" name="TextBox 58"/>
          <p:cNvSpPr txBox="1">
            <a:spLocks noChangeAspect="1"/>
          </p:cNvSpPr>
          <p:nvPr/>
        </p:nvSpPr>
        <p:spPr>
          <a:xfrm>
            <a:off x="4587179" y="3104528"/>
            <a:ext cx="3441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  <a:latin typeface="微软雅黑"/>
                <a:ea typeface="微软雅黑"/>
              </a:rPr>
              <a:t>系统建模与仿真的发展</a:t>
            </a:r>
          </a:p>
        </p:txBody>
      </p:sp>
      <p:sp>
        <p:nvSpPr>
          <p:cNvPr id="60" name="TextBox 59"/>
          <p:cNvSpPr txBox="1">
            <a:spLocks noChangeAspect="1"/>
          </p:cNvSpPr>
          <p:nvPr/>
        </p:nvSpPr>
        <p:spPr>
          <a:xfrm>
            <a:off x="4587179" y="3824603"/>
            <a:ext cx="3585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  <a:latin typeface="微软雅黑"/>
                <a:ea typeface="微软雅黑"/>
              </a:rPr>
              <a:t>仿真在通信设计中的作用</a:t>
            </a:r>
          </a:p>
        </p:txBody>
      </p:sp>
      <p:sp>
        <p:nvSpPr>
          <p:cNvPr id="61" name="TextBox 60"/>
          <p:cNvSpPr txBox="1">
            <a:spLocks noChangeAspect="1"/>
          </p:cNvSpPr>
          <p:nvPr/>
        </p:nvSpPr>
        <p:spPr>
          <a:xfrm>
            <a:off x="4587180" y="1626041"/>
            <a:ext cx="33036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  <a:latin typeface="微软雅黑"/>
                <a:ea typeface="微软雅黑"/>
              </a:rPr>
              <a:t>系统与模型 </a:t>
            </a:r>
          </a:p>
        </p:txBody>
      </p:sp>
      <p:sp>
        <p:nvSpPr>
          <p:cNvPr id="4" name="矩形 3"/>
          <p:cNvSpPr/>
          <p:nvPr/>
        </p:nvSpPr>
        <p:spPr>
          <a:xfrm>
            <a:off x="1160926" y="627534"/>
            <a:ext cx="69394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微软雅黑"/>
                <a:ea typeface="微软雅黑"/>
              </a:rPr>
              <a:t>第一专题（</a:t>
            </a:r>
            <a:r>
              <a:rPr lang="en-US" altLang="zh-CN" sz="3200" dirty="0">
                <a:solidFill>
                  <a:srgbClr val="C00000"/>
                </a:solidFill>
                <a:latin typeface="微软雅黑"/>
                <a:ea typeface="微软雅黑"/>
              </a:rPr>
              <a:t>1</a:t>
            </a:r>
            <a:r>
              <a:rPr lang="zh-CN" altLang="en-US" sz="3200" dirty="0">
                <a:solidFill>
                  <a:srgbClr val="C00000"/>
                </a:solidFill>
                <a:latin typeface="微软雅黑"/>
                <a:ea typeface="微软雅黑"/>
              </a:rPr>
              <a:t>）课程数理基础（绪论）</a:t>
            </a:r>
          </a:p>
        </p:txBody>
      </p:sp>
      <p:pic>
        <p:nvPicPr>
          <p:cNvPr id="32" name="Picture 24" descr="06_icon_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934895" y="3414365"/>
            <a:ext cx="1317625" cy="13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E606D2B-9A02-A07F-D7B9-2D09B8A483C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502079"/>
            <a:ext cx="2059969" cy="2931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0890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828234" y="72822"/>
            <a:ext cx="8231642" cy="513312"/>
          </a:xfrm>
          <a:prstGeom prst="rect">
            <a:avLst/>
          </a:prstGeom>
          <a:noFill/>
        </p:spPr>
        <p:txBody>
          <a:bodyPr wrap="square" lIns="81628" tIns="40814" rIns="81628" bIns="40814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>
                <a:solidFill>
                  <a:srgbClr val="4E4B49"/>
                </a:solidFill>
                <a:latin typeface="微软雅黑"/>
                <a:ea typeface="微软雅黑"/>
              </a:rPr>
              <a:t>通信系统建模仿真</a:t>
            </a:r>
            <a:r>
              <a:rPr lang="en-US" altLang="zh-CN" sz="2400" b="1" dirty="0">
                <a:solidFill>
                  <a:srgbClr val="C00000"/>
                </a:solidFill>
                <a:latin typeface="微软雅黑"/>
                <a:ea typeface="微软雅黑"/>
              </a:rPr>
              <a:t>——</a:t>
            </a:r>
            <a:r>
              <a:rPr lang="zh-CN" altLang="en-US" sz="2400" b="1" dirty="0">
                <a:solidFill>
                  <a:srgbClr val="C00000"/>
                </a:solidFill>
                <a:latin typeface="微软雅黑"/>
                <a:ea typeface="微软雅黑"/>
              </a:rPr>
              <a:t>课程发展历程</a:t>
            </a:r>
          </a:p>
        </p:txBody>
      </p:sp>
      <p:sp>
        <p:nvSpPr>
          <p:cNvPr id="9" name="Freeform 5"/>
          <p:cNvSpPr>
            <a:spLocks noChangeAspect="1" noEditPoints="1"/>
          </p:cNvSpPr>
          <p:nvPr/>
        </p:nvSpPr>
        <p:spPr bwMode="auto">
          <a:xfrm>
            <a:off x="164724" y="112187"/>
            <a:ext cx="446836" cy="461451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3F3F3"/>
              </a:solidFill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3BC8027-31CE-5FA8-768B-8571C46231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520985"/>
            <a:ext cx="1504102" cy="2140670"/>
          </a:xfrm>
          <a:prstGeom prst="rect">
            <a:avLst/>
          </a:prstGeom>
        </p:spPr>
      </p:pic>
      <p:grpSp>
        <p:nvGrpSpPr>
          <p:cNvPr id="11" name="组合 3">
            <a:extLst>
              <a:ext uri="{FF2B5EF4-FFF2-40B4-BE49-F238E27FC236}">
                <a16:creationId xmlns:a16="http://schemas.microsoft.com/office/drawing/2014/main" id="{A85F254C-9076-3D1C-4C49-73BCB3597E1A}"/>
              </a:ext>
            </a:extLst>
          </p:cNvPr>
          <p:cNvGrpSpPr>
            <a:grpSpLocks/>
          </p:cNvGrpSpPr>
          <p:nvPr/>
        </p:nvGrpSpPr>
        <p:grpSpPr bwMode="auto">
          <a:xfrm>
            <a:off x="1979712" y="2861046"/>
            <a:ext cx="3960440" cy="1852638"/>
            <a:chOff x="35497" y="1916832"/>
            <a:chExt cx="8892528" cy="4308131"/>
          </a:xfrm>
        </p:grpSpPr>
        <p:pic>
          <p:nvPicPr>
            <p:cNvPr id="15" name="Picture 46">
              <a:extLst>
                <a:ext uri="{FF2B5EF4-FFF2-40B4-BE49-F238E27FC236}">
                  <a16:creationId xmlns:a16="http://schemas.microsoft.com/office/drawing/2014/main" id="{F1E1A35B-88A8-F26B-A954-3602379872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7" y="1916833"/>
              <a:ext cx="3067727" cy="4308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44">
              <a:extLst>
                <a:ext uri="{FF2B5EF4-FFF2-40B4-BE49-F238E27FC236}">
                  <a16:creationId xmlns:a16="http://schemas.microsoft.com/office/drawing/2014/main" id="{2D916A6D-202C-B64D-D6C0-716574440E9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1916832"/>
              <a:ext cx="2970741" cy="43081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图片 1">
              <a:extLst>
                <a:ext uri="{FF2B5EF4-FFF2-40B4-BE49-F238E27FC236}">
                  <a16:creationId xmlns:a16="http://schemas.microsoft.com/office/drawing/2014/main" id="{BD51376E-678B-75B2-09ED-6ECC8FFBE59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2160" y="1916832"/>
              <a:ext cx="2915865" cy="4308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id="{3E1AD559-D9CE-364B-7FE0-ADD6956AE17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41" r="15940"/>
          <a:stretch/>
        </p:blipFill>
        <p:spPr>
          <a:xfrm>
            <a:off x="828234" y="586134"/>
            <a:ext cx="1262894" cy="1845816"/>
          </a:xfrm>
          <a:prstGeom prst="rect">
            <a:avLst/>
          </a:prstGeom>
        </p:spPr>
      </p:pic>
      <p:sp>
        <p:nvSpPr>
          <p:cNvPr id="23" name="TextBox 4">
            <a:extLst>
              <a:ext uri="{FF2B5EF4-FFF2-40B4-BE49-F238E27FC236}">
                <a16:creationId xmlns:a16="http://schemas.microsoft.com/office/drawing/2014/main" id="{262D9949-3696-E6C6-00F8-FC08E8A139C7}"/>
              </a:ext>
            </a:extLst>
          </p:cNvPr>
          <p:cNvSpPr txBox="1"/>
          <p:nvPr/>
        </p:nvSpPr>
        <p:spPr>
          <a:xfrm>
            <a:off x="30317" y="3651870"/>
            <a:ext cx="954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latin typeface="+mn-ea"/>
                <a:ea typeface="+mn-ea"/>
              </a:rPr>
              <a:t>2003</a:t>
            </a:r>
            <a:r>
              <a:rPr lang="zh-CN" altLang="en-US" dirty="0">
                <a:latin typeface="+mn-ea"/>
                <a:ea typeface="+mn-ea"/>
              </a:rPr>
              <a:t>年</a:t>
            </a:r>
          </a:p>
        </p:txBody>
      </p:sp>
      <p:sp>
        <p:nvSpPr>
          <p:cNvPr id="25" name="TextBox 12">
            <a:extLst>
              <a:ext uri="{FF2B5EF4-FFF2-40B4-BE49-F238E27FC236}">
                <a16:creationId xmlns:a16="http://schemas.microsoft.com/office/drawing/2014/main" id="{32840B07-ECE7-BD16-4F27-6105E111BB07}"/>
              </a:ext>
            </a:extLst>
          </p:cNvPr>
          <p:cNvSpPr txBox="1"/>
          <p:nvPr/>
        </p:nvSpPr>
        <p:spPr>
          <a:xfrm>
            <a:off x="998230" y="3642578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+mn-ea"/>
                <a:ea typeface="+mn-ea"/>
              </a:rPr>
              <a:t>2007</a:t>
            </a:r>
            <a:r>
              <a:rPr lang="zh-CN" altLang="en-US" dirty="0">
                <a:latin typeface="+mn-ea"/>
                <a:ea typeface="+mn-ea"/>
              </a:rPr>
              <a:t>年</a:t>
            </a:r>
          </a:p>
        </p:txBody>
      </p:sp>
      <p:sp>
        <p:nvSpPr>
          <p:cNvPr id="28" name="TextBox 13">
            <a:extLst>
              <a:ext uri="{FF2B5EF4-FFF2-40B4-BE49-F238E27FC236}">
                <a16:creationId xmlns:a16="http://schemas.microsoft.com/office/drawing/2014/main" id="{A90E2D8D-18D7-D65A-CC30-9ED723F66535}"/>
              </a:ext>
            </a:extLst>
          </p:cNvPr>
          <p:cNvSpPr txBox="1"/>
          <p:nvPr/>
        </p:nvSpPr>
        <p:spPr>
          <a:xfrm>
            <a:off x="3211493" y="1194306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+mn-ea"/>
                <a:ea typeface="+mn-ea"/>
              </a:rPr>
              <a:t>2012</a:t>
            </a:r>
            <a:r>
              <a:rPr lang="zh-CN" altLang="en-US" dirty="0">
                <a:latin typeface="+mn-ea"/>
                <a:ea typeface="+mn-ea"/>
              </a:rPr>
              <a:t>年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A0FF296-2F70-3048-44A9-A75C189F8ED8}"/>
              </a:ext>
            </a:extLst>
          </p:cNvPr>
          <p:cNvGrpSpPr/>
          <p:nvPr/>
        </p:nvGrpSpPr>
        <p:grpSpPr>
          <a:xfrm>
            <a:off x="4538625" y="573638"/>
            <a:ext cx="2625663" cy="1852638"/>
            <a:chOff x="5506015" y="573638"/>
            <a:chExt cx="2625663" cy="1852638"/>
          </a:xfrm>
        </p:grpSpPr>
        <p:pic>
          <p:nvPicPr>
            <p:cNvPr id="31" name="图片 1">
              <a:extLst>
                <a:ext uri="{FF2B5EF4-FFF2-40B4-BE49-F238E27FC236}">
                  <a16:creationId xmlns:a16="http://schemas.microsoft.com/office/drawing/2014/main" id="{EA6F57A3-48CB-ECBB-E4B2-8E6888B34E4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6015" y="578203"/>
              <a:ext cx="1262405" cy="1843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图片 1">
              <a:extLst>
                <a:ext uri="{FF2B5EF4-FFF2-40B4-BE49-F238E27FC236}">
                  <a16:creationId xmlns:a16="http://schemas.microsoft.com/office/drawing/2014/main" id="{795841C5-EC23-4BA9-6370-2BB5180BC77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4248" y="573638"/>
              <a:ext cx="1327430" cy="1852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0D765D55-A25C-606D-8B04-B453B0342E39}"/>
              </a:ext>
            </a:extLst>
          </p:cNvPr>
          <p:cNvCxnSpPr>
            <a:endCxn id="23" idx="0"/>
          </p:cNvCxnSpPr>
          <p:nvPr/>
        </p:nvCxnSpPr>
        <p:spPr bwMode="auto">
          <a:xfrm>
            <a:off x="507371" y="2715766"/>
            <a:ext cx="0" cy="936104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9760242A-19AF-544F-E906-B5E8D1847939}"/>
              </a:ext>
            </a:extLst>
          </p:cNvPr>
          <p:cNvCxnSpPr>
            <a:stCxn id="25" idx="0"/>
          </p:cNvCxnSpPr>
          <p:nvPr/>
        </p:nvCxnSpPr>
        <p:spPr bwMode="auto">
          <a:xfrm flipH="1" flipV="1">
            <a:off x="1462460" y="2715766"/>
            <a:ext cx="12824" cy="926812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5A19ECBA-B50F-6AB0-F211-8DF7C54673CD}"/>
              </a:ext>
            </a:extLst>
          </p:cNvPr>
          <p:cNvCxnSpPr>
            <a:stCxn id="28" idx="2"/>
          </p:cNvCxnSpPr>
          <p:nvPr/>
        </p:nvCxnSpPr>
        <p:spPr bwMode="auto">
          <a:xfrm flipH="1">
            <a:off x="3675723" y="1563638"/>
            <a:ext cx="12824" cy="868312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6" name="TextBox 26">
            <a:extLst>
              <a:ext uri="{FF2B5EF4-FFF2-40B4-BE49-F238E27FC236}">
                <a16:creationId xmlns:a16="http://schemas.microsoft.com/office/drawing/2014/main" id="{996DEC19-7E57-B32C-6151-3435EB89E6F1}"/>
              </a:ext>
            </a:extLst>
          </p:cNvPr>
          <p:cNvSpPr txBox="1"/>
          <p:nvPr/>
        </p:nvSpPr>
        <p:spPr>
          <a:xfrm>
            <a:off x="5905942" y="3602699"/>
            <a:ext cx="13861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C00000"/>
                </a:solidFill>
                <a:latin typeface="+mn-ea"/>
                <a:ea typeface="+mn-ea"/>
              </a:rPr>
              <a:t>2017</a:t>
            </a:r>
            <a:r>
              <a:rPr lang="zh-CN" altLang="en-US" dirty="0">
                <a:solidFill>
                  <a:srgbClr val="C00000"/>
                </a:solidFill>
                <a:latin typeface="+mn-ea"/>
                <a:ea typeface="+mn-ea"/>
              </a:rPr>
              <a:t>年</a:t>
            </a:r>
            <a:endParaRPr lang="en-US" altLang="zh-CN" dirty="0">
              <a:solidFill>
                <a:srgbClr val="C00000"/>
              </a:solidFill>
              <a:latin typeface="+mn-ea"/>
              <a:ea typeface="+mn-ea"/>
            </a:endParaRPr>
          </a:p>
          <a:p>
            <a:pPr algn="ctr"/>
            <a:r>
              <a:rPr lang="zh-CN" altLang="en-US" dirty="0">
                <a:solidFill>
                  <a:srgbClr val="C00000"/>
                </a:solidFill>
                <a:latin typeface="+mn-ea"/>
                <a:ea typeface="+mn-ea"/>
              </a:rPr>
              <a:t>陕西省优秀教材一等奖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E19888FE-09F9-A7EA-AE19-609615F38017}"/>
              </a:ext>
            </a:extLst>
          </p:cNvPr>
          <p:cNvCxnSpPr/>
          <p:nvPr/>
        </p:nvCxnSpPr>
        <p:spPr bwMode="auto">
          <a:xfrm flipH="1" flipV="1">
            <a:off x="6599018" y="2715766"/>
            <a:ext cx="1" cy="864097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8" name="右箭头 2">
            <a:extLst>
              <a:ext uri="{FF2B5EF4-FFF2-40B4-BE49-F238E27FC236}">
                <a16:creationId xmlns:a16="http://schemas.microsoft.com/office/drawing/2014/main" id="{5D34CD23-7786-3767-7708-F65690D74314}"/>
              </a:ext>
            </a:extLst>
          </p:cNvPr>
          <p:cNvSpPr/>
          <p:nvPr/>
        </p:nvSpPr>
        <p:spPr bwMode="auto">
          <a:xfrm>
            <a:off x="467544" y="2303288"/>
            <a:ext cx="7056784" cy="576064"/>
          </a:xfrm>
          <a:prstGeom prst="rightArrow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0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9" name="TextBox 22">
            <a:extLst>
              <a:ext uri="{FF2B5EF4-FFF2-40B4-BE49-F238E27FC236}">
                <a16:creationId xmlns:a16="http://schemas.microsoft.com/office/drawing/2014/main" id="{42D58058-38D0-1FA1-04D5-866EDC4B771E}"/>
              </a:ext>
            </a:extLst>
          </p:cNvPr>
          <p:cNvSpPr txBox="1"/>
          <p:nvPr/>
        </p:nvSpPr>
        <p:spPr>
          <a:xfrm>
            <a:off x="7668344" y="3755099"/>
            <a:ext cx="1319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C00000"/>
                </a:solidFill>
                <a:latin typeface="+mn-ea"/>
                <a:ea typeface="+mn-ea"/>
              </a:rPr>
              <a:t>2023</a:t>
            </a:r>
            <a:r>
              <a:rPr lang="zh-CN" altLang="en-US" dirty="0">
                <a:solidFill>
                  <a:srgbClr val="C00000"/>
                </a:solidFill>
                <a:latin typeface="+mn-ea"/>
                <a:ea typeface="+mn-ea"/>
              </a:rPr>
              <a:t>年</a:t>
            </a:r>
            <a:r>
              <a:rPr lang="en-US" altLang="zh-CN" dirty="0">
                <a:solidFill>
                  <a:srgbClr val="C00000"/>
                </a:solidFill>
                <a:latin typeface="+mn-ea"/>
                <a:ea typeface="+mn-ea"/>
              </a:rPr>
              <a:t>9</a:t>
            </a:r>
            <a:r>
              <a:rPr lang="zh-CN" altLang="en-US" dirty="0">
                <a:solidFill>
                  <a:srgbClr val="C00000"/>
                </a:solidFill>
                <a:latin typeface="+mn-ea"/>
                <a:ea typeface="+mn-ea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3379764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769">
        <p:fade/>
      </p:transition>
    </mc:Choice>
    <mc:Fallback xmlns="">
      <p:transition spd="med" advTm="5769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828234" y="72822"/>
            <a:ext cx="8231642" cy="513312"/>
          </a:xfrm>
          <a:prstGeom prst="rect">
            <a:avLst/>
          </a:prstGeom>
          <a:noFill/>
        </p:spPr>
        <p:txBody>
          <a:bodyPr wrap="square" lIns="81628" tIns="40814" rIns="81628" bIns="40814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>
                <a:solidFill>
                  <a:srgbClr val="4E4B49"/>
                </a:solidFill>
                <a:latin typeface="微软雅黑"/>
                <a:ea typeface="微软雅黑"/>
              </a:rPr>
              <a:t>仿真在通信系统设计中的作用</a:t>
            </a:r>
            <a:r>
              <a:rPr lang="en-US" altLang="zh-CN" sz="2000" b="1" dirty="0">
                <a:solidFill>
                  <a:srgbClr val="C00000"/>
                </a:solidFill>
                <a:latin typeface="微软雅黑"/>
                <a:ea typeface="微软雅黑"/>
              </a:rPr>
              <a:t>——</a:t>
            </a:r>
            <a:r>
              <a:rPr lang="zh-CN" altLang="en-US" sz="2000" b="1" dirty="0">
                <a:solidFill>
                  <a:srgbClr val="C00000"/>
                </a:solidFill>
                <a:latin typeface="微软雅黑"/>
                <a:ea typeface="微软雅黑"/>
              </a:rPr>
              <a:t>有效性分析</a:t>
            </a:r>
          </a:p>
        </p:txBody>
      </p:sp>
      <p:sp>
        <p:nvSpPr>
          <p:cNvPr id="23" name="内容占位符 4"/>
          <p:cNvSpPr>
            <a:spLocks noGrp="1"/>
          </p:cNvSpPr>
          <p:nvPr>
            <p:ph idx="1"/>
          </p:nvPr>
        </p:nvSpPr>
        <p:spPr>
          <a:xfrm>
            <a:off x="540251" y="789552"/>
            <a:ext cx="8280221" cy="415846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定义：</a:t>
            </a:r>
            <a:r>
              <a:rPr lang="zh-CN" altLang="en-US" sz="2000" dirty="0">
                <a:solidFill>
                  <a:schemeClr val="tx1"/>
                </a:solidFill>
              </a:rPr>
              <a:t>当系统性能指标与系统真实值的差异处于允许的范围之内，称该系统设计有效，而对于这个有效特性的分析，就被称为系统的设计有效性分析。 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原因：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假设找到了一个满足需求的方案。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>
                <a:solidFill>
                  <a:srgbClr val="C00000"/>
                </a:solidFill>
              </a:rPr>
              <a:t>     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1.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任何实际设备特性都不能无限精确的度量；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     2.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测试和检验；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     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3.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老化和环境影响的不确定性；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     4.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输出结果的通常具有随机性。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000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9" name="Freeform 5"/>
          <p:cNvSpPr>
            <a:spLocks noChangeAspect="1" noEditPoints="1"/>
          </p:cNvSpPr>
          <p:nvPr/>
        </p:nvSpPr>
        <p:spPr bwMode="auto">
          <a:xfrm>
            <a:off x="164724" y="112187"/>
            <a:ext cx="446836" cy="461451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3F3F3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154" y="2571750"/>
            <a:ext cx="2873413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586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769">
        <p:fade/>
      </p:transition>
    </mc:Choice>
    <mc:Fallback xmlns="">
      <p:transition spd="med" advTm="5769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828234" y="72822"/>
            <a:ext cx="8231642" cy="513312"/>
          </a:xfrm>
          <a:prstGeom prst="rect">
            <a:avLst/>
          </a:prstGeom>
          <a:noFill/>
        </p:spPr>
        <p:txBody>
          <a:bodyPr wrap="square" lIns="81628" tIns="40814" rIns="81628" bIns="40814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>
                <a:solidFill>
                  <a:srgbClr val="4E4B49"/>
                </a:solidFill>
                <a:latin typeface="微软雅黑"/>
                <a:ea typeface="微软雅黑"/>
              </a:rPr>
              <a:t>仿真在通信系统设计中的作用</a:t>
            </a:r>
            <a:r>
              <a:rPr lang="en-US" altLang="zh-CN" sz="2000" b="1" dirty="0">
                <a:solidFill>
                  <a:srgbClr val="C00000"/>
                </a:solidFill>
                <a:latin typeface="微软雅黑"/>
                <a:ea typeface="微软雅黑"/>
              </a:rPr>
              <a:t>——</a:t>
            </a:r>
            <a:r>
              <a:rPr lang="zh-CN" altLang="en-US" sz="2000" b="1" dirty="0">
                <a:solidFill>
                  <a:srgbClr val="C00000"/>
                </a:solidFill>
                <a:latin typeface="微软雅黑"/>
                <a:ea typeface="微软雅黑"/>
              </a:rPr>
              <a:t>不同设计阶段的应用</a:t>
            </a:r>
          </a:p>
        </p:txBody>
      </p:sp>
      <p:sp>
        <p:nvSpPr>
          <p:cNvPr id="23" name="内容占位符 4"/>
          <p:cNvSpPr>
            <a:spLocks noGrp="1"/>
          </p:cNvSpPr>
          <p:nvPr>
            <p:ph idx="1"/>
          </p:nvPr>
        </p:nvSpPr>
        <p:spPr>
          <a:xfrm>
            <a:off x="540251" y="789552"/>
            <a:ext cx="8280221" cy="415846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注意：</a:t>
            </a:r>
            <a:r>
              <a:rPr lang="zh-CN" altLang="en-US" sz="2000" dirty="0">
                <a:solidFill>
                  <a:schemeClr val="tx1"/>
                </a:solidFill>
              </a:rPr>
              <a:t>仿真本身不是最终的目标，它只是这些过程中的一种辅助工具。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概念设计阶段：</a:t>
            </a:r>
            <a:r>
              <a:rPr lang="zh-CN" altLang="en-US" sz="2000" dirty="0">
                <a:solidFill>
                  <a:schemeClr val="tx1"/>
                </a:solidFill>
              </a:rPr>
              <a:t>强调设计的顶层技术规范，也就是需要确定系统的信息速率、误码率等性能指标。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工程实现阶段：</a:t>
            </a:r>
            <a:r>
              <a:rPr lang="zh-CN" altLang="en-US" sz="2000" dirty="0">
                <a:solidFill>
                  <a:schemeClr val="tx1"/>
                </a:solidFill>
              </a:rPr>
              <a:t>需要对子系统和各个模块单元指标进一步细化 。 </a:t>
            </a: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硬件开发阶段：</a:t>
            </a:r>
            <a:r>
              <a:rPr lang="zh-CN" altLang="en-US" sz="2000" dirty="0">
                <a:solidFill>
                  <a:schemeClr val="tx1"/>
                </a:solidFill>
              </a:rPr>
              <a:t>对关键部件</a:t>
            </a:r>
            <a:r>
              <a:rPr lang="en-US" altLang="zh-CN" sz="2000" dirty="0">
                <a:solidFill>
                  <a:schemeClr val="tx1"/>
                </a:solidFill>
              </a:rPr>
              <a:t>/</a:t>
            </a:r>
            <a:r>
              <a:rPr lang="zh-CN" altLang="en-US" sz="2000" dirty="0">
                <a:solidFill>
                  <a:schemeClr val="tx1"/>
                </a:solidFill>
              </a:rPr>
              <a:t>子系统进行测试，以确定它们的性能指标。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测试阶段：</a:t>
            </a:r>
            <a:r>
              <a:rPr lang="zh-CN" altLang="en-US" sz="2000" dirty="0">
                <a:solidFill>
                  <a:schemeClr val="tx1"/>
                </a:solidFill>
              </a:rPr>
              <a:t>当系统的硬件样机完成后，就对它进行测试，并将测试结果与仿真结果比较。仿真可作检修故障的工具，并预计系统的使用寿命（</a:t>
            </a:r>
            <a:r>
              <a:rPr lang="en-US" altLang="zh-CN" sz="2000" dirty="0">
                <a:solidFill>
                  <a:schemeClr val="tx1"/>
                </a:solidFill>
              </a:rPr>
              <a:t>EOL</a:t>
            </a:r>
            <a:r>
              <a:rPr lang="zh-CN" altLang="en-US" sz="2000" dirty="0">
                <a:solidFill>
                  <a:schemeClr val="tx1"/>
                </a:solidFill>
              </a:rPr>
              <a:t>）。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9" name="Freeform 5"/>
          <p:cNvSpPr>
            <a:spLocks noChangeAspect="1" noEditPoints="1"/>
          </p:cNvSpPr>
          <p:nvPr/>
        </p:nvSpPr>
        <p:spPr bwMode="auto">
          <a:xfrm>
            <a:off x="164724" y="112187"/>
            <a:ext cx="446836" cy="461451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3F3F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60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769">
        <p:fade/>
      </p:transition>
    </mc:Choice>
    <mc:Fallback xmlns="">
      <p:transition spd="med" advTm="5769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828234" y="72822"/>
            <a:ext cx="8231642" cy="513312"/>
          </a:xfrm>
          <a:prstGeom prst="rect">
            <a:avLst/>
          </a:prstGeom>
          <a:noFill/>
        </p:spPr>
        <p:txBody>
          <a:bodyPr wrap="square" lIns="81628" tIns="40814" rIns="81628" bIns="40814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>
                <a:solidFill>
                  <a:srgbClr val="4E4B49"/>
                </a:solidFill>
                <a:latin typeface="微软雅黑"/>
                <a:ea typeface="微软雅黑"/>
              </a:rPr>
              <a:t>仿真在通信系统设计中的作用</a:t>
            </a:r>
            <a:r>
              <a:rPr lang="en-US" altLang="zh-CN" sz="2000" b="1" dirty="0">
                <a:solidFill>
                  <a:srgbClr val="C00000"/>
                </a:solidFill>
                <a:latin typeface="微软雅黑"/>
                <a:ea typeface="微软雅黑"/>
              </a:rPr>
              <a:t>——</a:t>
            </a:r>
            <a:r>
              <a:rPr lang="zh-CN" altLang="en-US" sz="2000" b="1" dirty="0">
                <a:solidFill>
                  <a:srgbClr val="C00000"/>
                </a:solidFill>
                <a:latin typeface="微软雅黑"/>
                <a:ea typeface="微软雅黑"/>
              </a:rPr>
              <a:t>典型案例分析</a:t>
            </a:r>
          </a:p>
        </p:txBody>
      </p:sp>
      <p:sp>
        <p:nvSpPr>
          <p:cNvPr id="9" name="Freeform 5"/>
          <p:cNvSpPr>
            <a:spLocks noChangeAspect="1" noEditPoints="1"/>
          </p:cNvSpPr>
          <p:nvPr/>
        </p:nvSpPr>
        <p:spPr bwMode="auto">
          <a:xfrm>
            <a:off x="164724" y="112187"/>
            <a:ext cx="446836" cy="461451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3F3F3"/>
              </a:solidFill>
            </a:endParaRPr>
          </a:p>
        </p:txBody>
      </p:sp>
      <p:graphicFrame>
        <p:nvGraphicFramePr>
          <p:cNvPr id="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6738625"/>
              </p:ext>
            </p:extLst>
          </p:nvPr>
        </p:nvGraphicFramePr>
        <p:xfrm>
          <a:off x="1043608" y="703440"/>
          <a:ext cx="7585124" cy="4150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939046" imgH="2699980" progId="Visio.Drawing.11">
                  <p:embed/>
                </p:oleObj>
              </mc:Choice>
              <mc:Fallback>
                <p:oleObj name="Visio" r:id="rId3" imgW="4939046" imgH="269998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703440"/>
                        <a:ext cx="7585124" cy="41507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-179642" y="80852"/>
            <a:ext cx="2146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zh-CN">
                <a:ea typeface="宋体" charset="-122"/>
              </a:rPr>
              <a:t>1</a:t>
            </a: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419872" y="2571750"/>
            <a:ext cx="2146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zh-CN" dirty="0">
                <a:ea typeface="宋体" charset="-122"/>
              </a:rPr>
              <a:t>2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3491880" y="3219822"/>
            <a:ext cx="2146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zh-CN" dirty="0">
                <a:ea typeface="宋体" charset="-122"/>
              </a:rPr>
              <a:t>3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2483768" y="3507854"/>
            <a:ext cx="2146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zh-CN" dirty="0">
                <a:ea typeface="宋体" charset="-122"/>
              </a:rPr>
              <a:t>4</a:t>
            </a: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1547664" y="843558"/>
            <a:ext cx="2146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zh-CN" dirty="0">
                <a:ea typeface="宋体" charset="-122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7315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769">
        <p:fade/>
      </p:transition>
    </mc:Choice>
    <mc:Fallback xmlns="">
      <p:transition spd="med" advTm="5769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828234" y="72822"/>
            <a:ext cx="8231642" cy="513312"/>
          </a:xfrm>
          <a:prstGeom prst="rect">
            <a:avLst/>
          </a:prstGeom>
          <a:noFill/>
        </p:spPr>
        <p:txBody>
          <a:bodyPr wrap="square" lIns="81628" tIns="40814" rIns="81628" bIns="40814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>
                <a:solidFill>
                  <a:srgbClr val="4E4B49"/>
                </a:solidFill>
                <a:latin typeface="微软雅黑"/>
                <a:ea typeface="微软雅黑"/>
              </a:rPr>
              <a:t>仿真在通信系统设计中的作用</a:t>
            </a:r>
            <a:r>
              <a:rPr lang="en-US" altLang="zh-CN" sz="2000" b="1" dirty="0">
                <a:solidFill>
                  <a:srgbClr val="C00000"/>
                </a:solidFill>
                <a:latin typeface="微软雅黑"/>
                <a:ea typeface="微软雅黑"/>
              </a:rPr>
              <a:t>——</a:t>
            </a:r>
            <a:r>
              <a:rPr lang="zh-CN" altLang="en-US" sz="2000" b="1" dirty="0">
                <a:solidFill>
                  <a:srgbClr val="C00000"/>
                </a:solidFill>
                <a:latin typeface="微软雅黑"/>
                <a:ea typeface="微软雅黑"/>
              </a:rPr>
              <a:t>典型案例分析</a:t>
            </a:r>
          </a:p>
        </p:txBody>
      </p:sp>
      <p:sp>
        <p:nvSpPr>
          <p:cNvPr id="23" name="内容占位符 4"/>
          <p:cNvSpPr>
            <a:spLocks noGrp="1"/>
          </p:cNvSpPr>
          <p:nvPr>
            <p:ph idx="1"/>
          </p:nvPr>
        </p:nvSpPr>
        <p:spPr>
          <a:xfrm>
            <a:off x="540251" y="789552"/>
            <a:ext cx="8054115" cy="415846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概念化定义阶段</a:t>
            </a:r>
            <a:r>
              <a:rPr lang="zh-CN" altLang="en-US" sz="2000" dirty="0">
                <a:solidFill>
                  <a:schemeClr val="tx1"/>
                </a:solidFill>
              </a:rPr>
              <a:t>：需要制定最高层性能指标，例如信息速率、链路质量、可用性和连通性等。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>
                <a:solidFill>
                  <a:srgbClr val="C00000"/>
                </a:solidFill>
              </a:rPr>
              <a:t>     核心：</a:t>
            </a:r>
            <a:r>
              <a:rPr lang="zh-CN" altLang="en-US" sz="2000" dirty="0">
                <a:solidFill>
                  <a:schemeClr val="tx1"/>
                </a:solidFill>
              </a:rPr>
              <a:t>研究对象链路信噪比和累计失真。</a:t>
            </a:r>
            <a:r>
              <a:rPr lang="zh-CN" altLang="en-US" sz="2000" dirty="0">
                <a:solidFill>
                  <a:srgbClr val="C00000"/>
                </a:solidFill>
              </a:rPr>
              <a:t> 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9" name="Freeform 5"/>
          <p:cNvSpPr>
            <a:spLocks noChangeAspect="1" noEditPoints="1"/>
          </p:cNvSpPr>
          <p:nvPr/>
        </p:nvSpPr>
        <p:spPr bwMode="auto">
          <a:xfrm>
            <a:off x="164724" y="112187"/>
            <a:ext cx="446836" cy="461451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3F3F3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621" y="1851670"/>
            <a:ext cx="3146255" cy="21165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9552" y="2211710"/>
            <a:ext cx="5400600" cy="2345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6107" lvl="0" indent="-306107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kern="0" dirty="0">
                <a:solidFill>
                  <a:srgbClr val="C00000"/>
                </a:solidFill>
                <a:latin typeface="Arial"/>
                <a:ea typeface="微软雅黑"/>
              </a:rPr>
              <a:t>系统设计阶段：</a:t>
            </a:r>
            <a:r>
              <a:rPr lang="zh-CN" altLang="en-US" sz="2000" kern="0" dirty="0">
                <a:solidFill>
                  <a:srgbClr val="205867"/>
                </a:solidFill>
                <a:latin typeface="Arial"/>
                <a:ea typeface="微软雅黑"/>
              </a:rPr>
              <a:t>用系统参数来限制系统初始状态，并在这些初始参数基础上，建立一个仿真模型，进而确定系统所引起的性能失真，利用这些信息确定是否终止系统验证。</a:t>
            </a:r>
          </a:p>
          <a:p>
            <a:pPr lvl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 kern="0" dirty="0">
                <a:solidFill>
                  <a:srgbClr val="205867"/>
                </a:solidFill>
                <a:latin typeface="Arial"/>
                <a:ea typeface="微软雅黑"/>
              </a:rPr>
              <a:t>    链路预算和失真参数都必须反复重新检查。</a:t>
            </a:r>
            <a:endParaRPr lang="zh-CN" altLang="en-US" kern="0" dirty="0">
              <a:solidFill>
                <a:srgbClr val="205867"/>
              </a:solidFill>
              <a:latin typeface="Arial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549956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769">
        <p:fade/>
      </p:transition>
    </mc:Choice>
    <mc:Fallback xmlns="">
      <p:transition spd="med" advTm="5769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828234" y="72822"/>
            <a:ext cx="8231642" cy="513312"/>
          </a:xfrm>
          <a:prstGeom prst="rect">
            <a:avLst/>
          </a:prstGeom>
          <a:noFill/>
        </p:spPr>
        <p:txBody>
          <a:bodyPr wrap="square" lIns="81628" tIns="40814" rIns="81628" bIns="40814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>
                <a:solidFill>
                  <a:srgbClr val="4E4B49"/>
                </a:solidFill>
                <a:latin typeface="微软雅黑"/>
                <a:ea typeface="微软雅黑"/>
              </a:rPr>
              <a:t>仿真在通信系统设计中的作用</a:t>
            </a:r>
            <a:r>
              <a:rPr lang="en-US" altLang="zh-CN" sz="2000" b="1" dirty="0">
                <a:solidFill>
                  <a:srgbClr val="C00000"/>
                </a:solidFill>
                <a:latin typeface="微软雅黑"/>
                <a:ea typeface="微软雅黑"/>
              </a:rPr>
              <a:t>——</a:t>
            </a:r>
            <a:r>
              <a:rPr lang="zh-CN" altLang="en-US" sz="2000" b="1" dirty="0">
                <a:solidFill>
                  <a:srgbClr val="C00000"/>
                </a:solidFill>
                <a:latin typeface="微软雅黑"/>
                <a:ea typeface="微软雅黑"/>
              </a:rPr>
              <a:t>典型案例分析</a:t>
            </a:r>
          </a:p>
        </p:txBody>
      </p:sp>
      <p:sp>
        <p:nvSpPr>
          <p:cNvPr id="23" name="内容占位符 4"/>
          <p:cNvSpPr>
            <a:spLocks noGrp="1"/>
          </p:cNvSpPr>
          <p:nvPr>
            <p:ph idx="1"/>
          </p:nvPr>
        </p:nvSpPr>
        <p:spPr>
          <a:xfrm>
            <a:off x="540251" y="789552"/>
            <a:ext cx="8054115" cy="415846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硬件设计阶段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     开发的硬件通常是指设计开发模型，这个设备的设计不是最终的设计结果，只要求它与所要完成的产品比较相似即可。（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ABC</a:t>
            </a:r>
            <a:r>
              <a:rPr lang="zh-CN" altLang="en-US" sz="2000" dirty="0">
                <a:solidFill>
                  <a:srgbClr val="C00000"/>
                </a:solidFill>
              </a:rPr>
              <a:t>样机的生产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）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     1.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给出了要达到初始技术指标所面临的难易程度，同时还提供了将这些初始技术指标调整到最终形式的方法。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     2.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作为验证仿真有效性的基础；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     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3.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为研究中的设备建立或增加数据库。</a:t>
            </a:r>
          </a:p>
        </p:txBody>
      </p:sp>
      <p:sp>
        <p:nvSpPr>
          <p:cNvPr id="9" name="Freeform 5"/>
          <p:cNvSpPr>
            <a:spLocks noChangeAspect="1" noEditPoints="1"/>
          </p:cNvSpPr>
          <p:nvPr/>
        </p:nvSpPr>
        <p:spPr bwMode="auto">
          <a:xfrm>
            <a:off x="164724" y="112187"/>
            <a:ext cx="446836" cy="461451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3F3F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25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769">
        <p:fade/>
      </p:transition>
    </mc:Choice>
    <mc:Fallback xmlns="">
      <p:transition spd="med" advTm="5769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/>
          </p:cNvSpPr>
          <p:nvPr/>
        </p:nvSpPr>
        <p:spPr bwMode="auto">
          <a:xfrm>
            <a:off x="0" y="-812626"/>
            <a:ext cx="9142412" cy="2808470"/>
          </a:xfrm>
          <a:custGeom>
            <a:avLst/>
            <a:gdLst>
              <a:gd name="T0" fmla="*/ 16000 w 16000"/>
              <a:gd name="T1" fmla="*/ 4551 h 6546"/>
              <a:gd name="T2" fmla="*/ 8927 w 16000"/>
              <a:gd name="T3" fmla="*/ 6413 h 6546"/>
              <a:gd name="T4" fmla="*/ 7073 w 16000"/>
              <a:gd name="T5" fmla="*/ 6413 h 6546"/>
              <a:gd name="T6" fmla="*/ 0 w 16000"/>
              <a:gd name="T7" fmla="*/ 4551 h 6546"/>
              <a:gd name="T8" fmla="*/ 0 w 16000"/>
              <a:gd name="T9" fmla="*/ 0 h 6546"/>
              <a:gd name="T10" fmla="*/ 16000 w 16000"/>
              <a:gd name="T11" fmla="*/ 0 h 6546"/>
              <a:gd name="T12" fmla="*/ 16000 w 16000"/>
              <a:gd name="T13" fmla="*/ 4551 h 6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000" h="6546">
                <a:moveTo>
                  <a:pt x="16000" y="4551"/>
                </a:moveTo>
                <a:lnTo>
                  <a:pt x="8927" y="6413"/>
                </a:lnTo>
                <a:cubicBezTo>
                  <a:pt x="8419" y="6546"/>
                  <a:pt x="7583" y="6540"/>
                  <a:pt x="7073" y="6413"/>
                </a:cubicBezTo>
                <a:lnTo>
                  <a:pt x="0" y="4551"/>
                </a:lnTo>
                <a:lnTo>
                  <a:pt x="0" y="0"/>
                </a:lnTo>
                <a:lnTo>
                  <a:pt x="16000" y="0"/>
                </a:lnTo>
                <a:lnTo>
                  <a:pt x="16000" y="4551"/>
                </a:lnTo>
                <a:close/>
              </a:path>
            </a:pathLst>
          </a:custGeom>
          <a:solidFill>
            <a:srgbClr val="009A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1628" tIns="40814" rIns="81628" bIns="408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5867"/>
              </a:solidFill>
            </a:endParaRP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0" y="4506890"/>
            <a:ext cx="9142412" cy="638397"/>
          </a:xfrm>
          <a:custGeom>
            <a:avLst/>
            <a:gdLst>
              <a:gd name="T0" fmla="*/ 16000 w 16000"/>
              <a:gd name="T1" fmla="*/ 1182 h 1489"/>
              <a:gd name="T2" fmla="*/ 8927 w 16000"/>
              <a:gd name="T3" fmla="*/ 79 h 1489"/>
              <a:gd name="T4" fmla="*/ 7073 w 16000"/>
              <a:gd name="T5" fmla="*/ 79 h 1489"/>
              <a:gd name="T6" fmla="*/ 0 w 16000"/>
              <a:gd name="T7" fmla="*/ 1182 h 1489"/>
              <a:gd name="T8" fmla="*/ 0 w 16000"/>
              <a:gd name="T9" fmla="*/ 1489 h 1489"/>
              <a:gd name="T10" fmla="*/ 16000 w 16000"/>
              <a:gd name="T11" fmla="*/ 1489 h 1489"/>
              <a:gd name="T12" fmla="*/ 16000 w 16000"/>
              <a:gd name="T13" fmla="*/ 1182 h 1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000" h="1489">
                <a:moveTo>
                  <a:pt x="16000" y="1182"/>
                </a:moveTo>
                <a:lnTo>
                  <a:pt x="8927" y="79"/>
                </a:lnTo>
                <a:cubicBezTo>
                  <a:pt x="8417" y="0"/>
                  <a:pt x="7583" y="0"/>
                  <a:pt x="7073" y="79"/>
                </a:cubicBezTo>
                <a:lnTo>
                  <a:pt x="0" y="1182"/>
                </a:lnTo>
                <a:lnTo>
                  <a:pt x="0" y="1489"/>
                </a:lnTo>
                <a:lnTo>
                  <a:pt x="16000" y="1489"/>
                </a:lnTo>
                <a:lnTo>
                  <a:pt x="16000" y="1182"/>
                </a:lnTo>
                <a:close/>
              </a:path>
            </a:pathLst>
          </a:custGeom>
          <a:solidFill>
            <a:srgbClr val="009A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1628" tIns="40814" rIns="81628" bIns="408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5867"/>
              </a:solidFill>
            </a:endParaRPr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0" y="-812626"/>
            <a:ext cx="9142412" cy="2737007"/>
          </a:xfrm>
          <a:custGeom>
            <a:avLst/>
            <a:gdLst>
              <a:gd name="T0" fmla="*/ 16000 w 16000"/>
              <a:gd name="T1" fmla="*/ 4535 h 6379"/>
              <a:gd name="T2" fmla="*/ 8927 w 16000"/>
              <a:gd name="T3" fmla="*/ 6255 h 6379"/>
              <a:gd name="T4" fmla="*/ 7073 w 16000"/>
              <a:gd name="T5" fmla="*/ 6255 h 6379"/>
              <a:gd name="T6" fmla="*/ 0 w 16000"/>
              <a:gd name="T7" fmla="*/ 4535 h 6379"/>
              <a:gd name="T8" fmla="*/ 0 w 16000"/>
              <a:gd name="T9" fmla="*/ 0 h 6379"/>
              <a:gd name="T10" fmla="*/ 16000 w 16000"/>
              <a:gd name="T11" fmla="*/ 0 h 6379"/>
              <a:gd name="T12" fmla="*/ 16000 w 16000"/>
              <a:gd name="T13" fmla="*/ 4535 h 6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000" h="6379">
                <a:moveTo>
                  <a:pt x="16000" y="4535"/>
                </a:moveTo>
                <a:lnTo>
                  <a:pt x="8927" y="6255"/>
                </a:lnTo>
                <a:cubicBezTo>
                  <a:pt x="8417" y="6379"/>
                  <a:pt x="7583" y="6379"/>
                  <a:pt x="7073" y="6255"/>
                </a:cubicBezTo>
                <a:lnTo>
                  <a:pt x="0" y="4535"/>
                </a:lnTo>
                <a:lnTo>
                  <a:pt x="0" y="0"/>
                </a:lnTo>
                <a:lnTo>
                  <a:pt x="16000" y="0"/>
                </a:lnTo>
                <a:lnTo>
                  <a:pt x="16000" y="4535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txBody>
          <a:bodyPr vert="horz" wrap="square" lIns="81628" tIns="40814" rIns="81628" bIns="408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5867"/>
              </a:solidFill>
            </a:endParaRPr>
          </a:p>
        </p:txBody>
      </p:sp>
      <p:sp>
        <p:nvSpPr>
          <p:cNvPr id="12" name="Freeform 8"/>
          <p:cNvSpPr>
            <a:spLocks/>
          </p:cNvSpPr>
          <p:nvPr/>
        </p:nvSpPr>
        <p:spPr bwMode="auto">
          <a:xfrm>
            <a:off x="0" y="4575971"/>
            <a:ext cx="9142412" cy="569317"/>
          </a:xfrm>
          <a:custGeom>
            <a:avLst/>
            <a:gdLst>
              <a:gd name="T0" fmla="*/ 16000 w 16000"/>
              <a:gd name="T1" fmla="*/ 1053 h 1327"/>
              <a:gd name="T2" fmla="*/ 8927 w 16000"/>
              <a:gd name="T3" fmla="*/ 71 h 1327"/>
              <a:gd name="T4" fmla="*/ 7073 w 16000"/>
              <a:gd name="T5" fmla="*/ 71 h 1327"/>
              <a:gd name="T6" fmla="*/ 0 w 16000"/>
              <a:gd name="T7" fmla="*/ 1053 h 1327"/>
              <a:gd name="T8" fmla="*/ 0 w 16000"/>
              <a:gd name="T9" fmla="*/ 1327 h 1327"/>
              <a:gd name="T10" fmla="*/ 16000 w 16000"/>
              <a:gd name="T11" fmla="*/ 1327 h 1327"/>
              <a:gd name="T12" fmla="*/ 16000 w 16000"/>
              <a:gd name="T13" fmla="*/ 1053 h 1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000" h="1327">
                <a:moveTo>
                  <a:pt x="16000" y="1053"/>
                </a:moveTo>
                <a:lnTo>
                  <a:pt x="8927" y="71"/>
                </a:lnTo>
                <a:cubicBezTo>
                  <a:pt x="8417" y="0"/>
                  <a:pt x="7583" y="0"/>
                  <a:pt x="7073" y="71"/>
                </a:cubicBezTo>
                <a:lnTo>
                  <a:pt x="0" y="1053"/>
                </a:lnTo>
                <a:lnTo>
                  <a:pt x="0" y="1327"/>
                </a:lnTo>
                <a:lnTo>
                  <a:pt x="16000" y="1327"/>
                </a:lnTo>
                <a:lnTo>
                  <a:pt x="16000" y="1053"/>
                </a:lnTo>
                <a:close/>
              </a:path>
            </a:pathLst>
          </a:custGeom>
          <a:solidFill>
            <a:srgbClr val="2B55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1628" tIns="40814" rIns="81628" bIns="408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5867"/>
              </a:solidFill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1116216" y="2531742"/>
            <a:ext cx="6911568" cy="616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28" tIns="40814" rIns="81628" bIns="40814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sz="5400" b="1" dirty="0">
                <a:solidFill>
                  <a:srgbClr val="205867"/>
                </a:solidFill>
                <a:latin typeface="微软雅黑"/>
              </a:rPr>
              <a:t>本章完毕</a:t>
            </a:r>
            <a:endParaRPr lang="zh-CN" altLang="zh-CN" sz="5400" b="1" dirty="0">
              <a:solidFill>
                <a:srgbClr val="205867"/>
              </a:solidFill>
              <a:latin typeface="微软雅黑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39433" y="3858057"/>
            <a:ext cx="1784296" cy="297869"/>
          </a:xfrm>
          <a:prstGeom prst="rect">
            <a:avLst/>
          </a:prstGeom>
          <a:solidFill>
            <a:schemeClr val="tx1"/>
          </a:solidFill>
        </p:spPr>
        <p:txBody>
          <a:bodyPr wrap="square" lIns="81628" tIns="40814" rIns="81628" bIns="40814" rtlCol="0">
            <a:spAutoFit/>
          </a:bodyPr>
          <a:lstStyle/>
          <a:p>
            <a:pPr algn="r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讲课人：陈树新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643996" y="3858057"/>
            <a:ext cx="1623217" cy="297869"/>
          </a:xfrm>
          <a:prstGeom prst="rect">
            <a:avLst/>
          </a:prstGeom>
          <a:solidFill>
            <a:schemeClr val="bg1"/>
          </a:solidFill>
        </p:spPr>
        <p:txBody>
          <a:bodyPr wrap="square" lIns="81628" tIns="40814" rIns="81628" bIns="40814" rtlCol="0">
            <a:spAutoFit/>
          </a:bodyPr>
          <a:lstStyle/>
          <a:p>
            <a:fld id="{A3B563A6-8A43-4ECA-8B9F-92008F1AF522}" type="datetime5">
              <a:rPr lang="zh-CN" altLang="en-US" sz="1400">
                <a:solidFill>
                  <a:srgbClr val="FFFFFF"/>
                </a:solidFill>
                <a:latin typeface="微软雅黑"/>
                <a:ea typeface="微软雅黑"/>
              </a:rPr>
              <a:pPr/>
              <a:t>2024/2/21</a:t>
            </a:fld>
            <a:endParaRPr lang="zh-CN" altLang="en-US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641802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184">
        <p:blinds dir="vert"/>
      </p:transition>
    </mc:Choice>
    <mc:Fallback xmlns="">
      <p:transition spd="slow" advTm="6184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828234" y="72822"/>
            <a:ext cx="8231642" cy="513312"/>
          </a:xfrm>
          <a:prstGeom prst="rect">
            <a:avLst/>
          </a:prstGeom>
          <a:noFill/>
        </p:spPr>
        <p:txBody>
          <a:bodyPr wrap="square" lIns="81628" tIns="40814" rIns="81628" bIns="40814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>
                <a:solidFill>
                  <a:srgbClr val="4E4B49"/>
                </a:solidFill>
                <a:latin typeface="微软雅黑"/>
                <a:ea typeface="微软雅黑"/>
              </a:rPr>
              <a:t>通信系统建模仿真</a:t>
            </a:r>
            <a:r>
              <a:rPr lang="en-US" altLang="zh-CN" sz="2400" b="1" dirty="0">
                <a:solidFill>
                  <a:srgbClr val="C00000"/>
                </a:solidFill>
                <a:latin typeface="微软雅黑"/>
                <a:ea typeface="微软雅黑"/>
              </a:rPr>
              <a:t>——</a:t>
            </a:r>
            <a:r>
              <a:rPr lang="zh-CN" altLang="en-US" sz="2400" b="1" dirty="0">
                <a:solidFill>
                  <a:srgbClr val="C00000"/>
                </a:solidFill>
                <a:latin typeface="微软雅黑"/>
                <a:ea typeface="微软雅黑"/>
              </a:rPr>
              <a:t>体系架构</a:t>
            </a:r>
          </a:p>
        </p:txBody>
      </p:sp>
      <p:sp>
        <p:nvSpPr>
          <p:cNvPr id="9" name="Freeform 5"/>
          <p:cNvSpPr>
            <a:spLocks noChangeAspect="1" noEditPoints="1"/>
          </p:cNvSpPr>
          <p:nvPr/>
        </p:nvSpPr>
        <p:spPr bwMode="auto">
          <a:xfrm>
            <a:off x="164724" y="112187"/>
            <a:ext cx="446836" cy="461451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3F3F3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86DA074-BF66-3BCF-03FF-68A7B4108E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209295"/>
            <a:ext cx="9505897" cy="473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386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769">
        <p:fade/>
      </p:transition>
    </mc:Choice>
    <mc:Fallback xmlns="">
      <p:transition spd="med" advTm="5769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828234" y="72822"/>
            <a:ext cx="8231642" cy="513312"/>
          </a:xfrm>
          <a:prstGeom prst="rect">
            <a:avLst/>
          </a:prstGeom>
          <a:noFill/>
        </p:spPr>
        <p:txBody>
          <a:bodyPr wrap="square" lIns="81628" tIns="40814" rIns="81628" bIns="40814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>
                <a:solidFill>
                  <a:srgbClr val="4E4B49"/>
                </a:solidFill>
                <a:latin typeface="微软雅黑"/>
                <a:ea typeface="微软雅黑"/>
              </a:rPr>
              <a:t>通信系统建模仿真</a:t>
            </a:r>
            <a:r>
              <a:rPr lang="en-US" altLang="zh-CN" sz="2400" b="1" dirty="0">
                <a:solidFill>
                  <a:srgbClr val="C00000"/>
                </a:solidFill>
                <a:latin typeface="微软雅黑"/>
                <a:ea typeface="微软雅黑"/>
              </a:rPr>
              <a:t>——</a:t>
            </a:r>
            <a:r>
              <a:rPr lang="zh-CN" altLang="en-US" sz="2400" b="1" dirty="0">
                <a:solidFill>
                  <a:srgbClr val="C00000"/>
                </a:solidFill>
                <a:latin typeface="微软雅黑"/>
                <a:ea typeface="微软雅黑"/>
              </a:rPr>
              <a:t>学生成果</a:t>
            </a:r>
          </a:p>
        </p:txBody>
      </p:sp>
      <p:sp>
        <p:nvSpPr>
          <p:cNvPr id="9" name="Freeform 5"/>
          <p:cNvSpPr>
            <a:spLocks noChangeAspect="1" noEditPoints="1"/>
          </p:cNvSpPr>
          <p:nvPr/>
        </p:nvSpPr>
        <p:spPr bwMode="auto">
          <a:xfrm>
            <a:off x="164724" y="112187"/>
            <a:ext cx="446836" cy="461451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3F3F3"/>
              </a:solidFill>
            </a:endParaRPr>
          </a:p>
        </p:txBody>
      </p:sp>
      <p:pic>
        <p:nvPicPr>
          <p:cNvPr id="43" name="Picture 4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White">
          <a:xfrm>
            <a:off x="7535452" y="72440"/>
            <a:ext cx="1497704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2E0000"/>
                    </a:gs>
                    <a:gs pos="100000">
                      <a:srgbClr val="64000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4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White">
          <a:xfrm>
            <a:off x="7535452" y="2423532"/>
            <a:ext cx="1497703" cy="2375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2E0000"/>
                    </a:gs>
                    <a:gs pos="100000">
                      <a:srgbClr val="64000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04-14-06_41_37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10278" y="699542"/>
            <a:ext cx="6912768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769">
        <p:fade/>
      </p:transition>
    </mc:Choice>
    <mc:Fallback xmlns="">
      <p:transition spd="med" advTm="576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2412" cy="457442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686058"/>
            <a:ext cx="9142412" cy="457442"/>
          </a:xfrm>
          <a:prstGeom prst="rect">
            <a:avLst/>
          </a:prstGeom>
        </p:spPr>
      </p:pic>
      <p:sp>
        <p:nvSpPr>
          <p:cNvPr id="78" name="Freeform 9"/>
          <p:cNvSpPr>
            <a:spLocks noEditPoints="1"/>
          </p:cNvSpPr>
          <p:nvPr/>
        </p:nvSpPr>
        <p:spPr bwMode="auto">
          <a:xfrm>
            <a:off x="3332483" y="1347974"/>
            <a:ext cx="115209" cy="3240000"/>
          </a:xfrm>
          <a:custGeom>
            <a:avLst/>
            <a:gdLst>
              <a:gd name="T0" fmla="*/ 0 w 153"/>
              <a:gd name="T1" fmla="*/ 0 h 6522"/>
              <a:gd name="T2" fmla="*/ 61 w 153"/>
              <a:gd name="T3" fmla="*/ 0 h 6522"/>
              <a:gd name="T4" fmla="*/ 61 w 153"/>
              <a:gd name="T5" fmla="*/ 6522 h 6522"/>
              <a:gd name="T6" fmla="*/ 0 w 153"/>
              <a:gd name="T7" fmla="*/ 6522 h 6522"/>
              <a:gd name="T8" fmla="*/ 0 w 153"/>
              <a:gd name="T9" fmla="*/ 0 h 6522"/>
              <a:gd name="T10" fmla="*/ 131 w 153"/>
              <a:gd name="T11" fmla="*/ 0 h 6522"/>
              <a:gd name="T12" fmla="*/ 153 w 153"/>
              <a:gd name="T13" fmla="*/ 0 h 6522"/>
              <a:gd name="T14" fmla="*/ 153 w 153"/>
              <a:gd name="T15" fmla="*/ 6522 h 6522"/>
              <a:gd name="T16" fmla="*/ 131 w 153"/>
              <a:gd name="T17" fmla="*/ 6522 h 6522"/>
              <a:gd name="T18" fmla="*/ 131 w 153"/>
              <a:gd name="T19" fmla="*/ 0 h 6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3" h="6522">
                <a:moveTo>
                  <a:pt x="0" y="0"/>
                </a:moveTo>
                <a:lnTo>
                  <a:pt x="61" y="0"/>
                </a:lnTo>
                <a:lnTo>
                  <a:pt x="61" y="6522"/>
                </a:lnTo>
                <a:lnTo>
                  <a:pt x="0" y="6522"/>
                </a:lnTo>
                <a:lnTo>
                  <a:pt x="0" y="0"/>
                </a:lnTo>
                <a:close/>
                <a:moveTo>
                  <a:pt x="131" y="0"/>
                </a:moveTo>
                <a:lnTo>
                  <a:pt x="153" y="0"/>
                </a:lnTo>
                <a:lnTo>
                  <a:pt x="153" y="6522"/>
                </a:lnTo>
                <a:lnTo>
                  <a:pt x="131" y="6522"/>
                </a:lnTo>
                <a:lnTo>
                  <a:pt x="131" y="0"/>
                </a:lnTo>
                <a:close/>
              </a:path>
            </a:pathLst>
          </a:custGeom>
          <a:solidFill>
            <a:srgbClr val="2E2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1628" tIns="40814" rIns="81628" bIns="408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5867"/>
              </a:solidFill>
            </a:endParaRPr>
          </a:p>
        </p:txBody>
      </p:sp>
      <p:sp>
        <p:nvSpPr>
          <p:cNvPr id="42" name="Freeform 10"/>
          <p:cNvSpPr>
            <a:spLocks noChangeAspect="1"/>
          </p:cNvSpPr>
          <p:nvPr/>
        </p:nvSpPr>
        <p:spPr bwMode="auto">
          <a:xfrm>
            <a:off x="3779912" y="2328389"/>
            <a:ext cx="4392487" cy="510602"/>
          </a:xfrm>
          <a:custGeom>
            <a:avLst/>
            <a:gdLst>
              <a:gd name="T0" fmla="*/ 93 w 6425"/>
              <a:gd name="T1" fmla="*/ 0 h 911"/>
              <a:gd name="T2" fmla="*/ 6331 w 6425"/>
              <a:gd name="T3" fmla="*/ 0 h 911"/>
              <a:gd name="T4" fmla="*/ 6425 w 6425"/>
              <a:gd name="T5" fmla="*/ 93 h 911"/>
              <a:gd name="T6" fmla="*/ 6425 w 6425"/>
              <a:gd name="T7" fmla="*/ 818 h 911"/>
              <a:gd name="T8" fmla="*/ 6331 w 6425"/>
              <a:gd name="T9" fmla="*/ 911 h 911"/>
              <a:gd name="T10" fmla="*/ 93 w 6425"/>
              <a:gd name="T11" fmla="*/ 911 h 911"/>
              <a:gd name="T12" fmla="*/ 0 w 6425"/>
              <a:gd name="T13" fmla="*/ 818 h 911"/>
              <a:gd name="T14" fmla="*/ 0 w 6425"/>
              <a:gd name="T15" fmla="*/ 93 h 911"/>
              <a:gd name="T16" fmla="*/ 93 w 6425"/>
              <a:gd name="T17" fmla="*/ 0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25" h="911">
                <a:moveTo>
                  <a:pt x="93" y="0"/>
                </a:moveTo>
                <a:lnTo>
                  <a:pt x="6331" y="0"/>
                </a:lnTo>
                <a:cubicBezTo>
                  <a:pt x="6383" y="0"/>
                  <a:pt x="6425" y="42"/>
                  <a:pt x="6425" y="93"/>
                </a:cubicBezTo>
                <a:lnTo>
                  <a:pt x="6425" y="818"/>
                </a:lnTo>
                <a:cubicBezTo>
                  <a:pt x="6425" y="869"/>
                  <a:pt x="6383" y="911"/>
                  <a:pt x="6331" y="911"/>
                </a:cubicBezTo>
                <a:lnTo>
                  <a:pt x="93" y="911"/>
                </a:lnTo>
                <a:cubicBezTo>
                  <a:pt x="42" y="911"/>
                  <a:pt x="0" y="869"/>
                  <a:pt x="0" y="818"/>
                </a:cubicBezTo>
                <a:lnTo>
                  <a:pt x="0" y="93"/>
                </a:lnTo>
                <a:cubicBezTo>
                  <a:pt x="0" y="42"/>
                  <a:pt x="42" y="0"/>
                  <a:pt x="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05867"/>
              </a:solidFill>
            </a:endParaRPr>
          </a:p>
        </p:txBody>
      </p:sp>
      <p:grpSp>
        <p:nvGrpSpPr>
          <p:cNvPr id="43" name="组合 42"/>
          <p:cNvGrpSpPr>
            <a:grpSpLocks noChangeAspect="1"/>
          </p:cNvGrpSpPr>
          <p:nvPr/>
        </p:nvGrpSpPr>
        <p:grpSpPr>
          <a:xfrm>
            <a:off x="3884308" y="2384448"/>
            <a:ext cx="406093" cy="461665"/>
            <a:chOff x="5667375" y="791155"/>
            <a:chExt cx="594672" cy="676049"/>
          </a:xfrm>
        </p:grpSpPr>
        <p:sp>
          <p:nvSpPr>
            <p:cNvPr id="44" name="Oval 16"/>
            <p:cNvSpPr>
              <a:spLocks noChangeArrowheads="1"/>
            </p:cNvSpPr>
            <p:nvPr/>
          </p:nvSpPr>
          <p:spPr bwMode="auto">
            <a:xfrm>
              <a:off x="5667375" y="819046"/>
              <a:ext cx="588963" cy="590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205867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714636" y="791155"/>
              <a:ext cx="547411" cy="6760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205867"/>
                  </a:solidFill>
                  <a:latin typeface="微软雅黑"/>
                  <a:ea typeface="微软雅黑"/>
                </a:rPr>
                <a:t>2</a:t>
              </a:r>
              <a:endParaRPr lang="zh-CN" altLang="en-US" sz="2400" b="1" dirty="0">
                <a:solidFill>
                  <a:srgbClr val="205867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46" name="Freeform 10">
            <a:hlinkClick r:id="" action="ppaction://noaction"/>
          </p:cNvPr>
          <p:cNvSpPr>
            <a:spLocks noChangeAspect="1"/>
          </p:cNvSpPr>
          <p:nvPr/>
        </p:nvSpPr>
        <p:spPr bwMode="auto">
          <a:xfrm>
            <a:off x="3779913" y="3062142"/>
            <a:ext cx="4392486" cy="510602"/>
          </a:xfrm>
          <a:custGeom>
            <a:avLst/>
            <a:gdLst>
              <a:gd name="T0" fmla="*/ 93 w 6425"/>
              <a:gd name="T1" fmla="*/ 0 h 911"/>
              <a:gd name="T2" fmla="*/ 6331 w 6425"/>
              <a:gd name="T3" fmla="*/ 0 h 911"/>
              <a:gd name="T4" fmla="*/ 6425 w 6425"/>
              <a:gd name="T5" fmla="*/ 93 h 911"/>
              <a:gd name="T6" fmla="*/ 6425 w 6425"/>
              <a:gd name="T7" fmla="*/ 818 h 911"/>
              <a:gd name="T8" fmla="*/ 6331 w 6425"/>
              <a:gd name="T9" fmla="*/ 911 h 911"/>
              <a:gd name="T10" fmla="*/ 93 w 6425"/>
              <a:gd name="T11" fmla="*/ 911 h 911"/>
              <a:gd name="T12" fmla="*/ 0 w 6425"/>
              <a:gd name="T13" fmla="*/ 818 h 911"/>
              <a:gd name="T14" fmla="*/ 0 w 6425"/>
              <a:gd name="T15" fmla="*/ 93 h 911"/>
              <a:gd name="T16" fmla="*/ 93 w 6425"/>
              <a:gd name="T17" fmla="*/ 0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25" h="911">
                <a:moveTo>
                  <a:pt x="93" y="0"/>
                </a:moveTo>
                <a:lnTo>
                  <a:pt x="6331" y="0"/>
                </a:lnTo>
                <a:cubicBezTo>
                  <a:pt x="6383" y="0"/>
                  <a:pt x="6425" y="42"/>
                  <a:pt x="6425" y="93"/>
                </a:cubicBezTo>
                <a:lnTo>
                  <a:pt x="6425" y="818"/>
                </a:lnTo>
                <a:cubicBezTo>
                  <a:pt x="6425" y="869"/>
                  <a:pt x="6383" y="911"/>
                  <a:pt x="6331" y="911"/>
                </a:cubicBezTo>
                <a:lnTo>
                  <a:pt x="93" y="911"/>
                </a:lnTo>
                <a:cubicBezTo>
                  <a:pt x="42" y="911"/>
                  <a:pt x="0" y="869"/>
                  <a:pt x="0" y="818"/>
                </a:cubicBezTo>
                <a:lnTo>
                  <a:pt x="0" y="93"/>
                </a:lnTo>
                <a:cubicBezTo>
                  <a:pt x="0" y="42"/>
                  <a:pt x="42" y="0"/>
                  <a:pt x="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05867"/>
              </a:solidFill>
            </a:endParaRPr>
          </a:p>
        </p:txBody>
      </p:sp>
      <p:grpSp>
        <p:nvGrpSpPr>
          <p:cNvPr id="47" name="组合 46"/>
          <p:cNvGrpSpPr>
            <a:grpSpLocks noChangeAspect="1"/>
          </p:cNvGrpSpPr>
          <p:nvPr/>
        </p:nvGrpSpPr>
        <p:grpSpPr>
          <a:xfrm>
            <a:off x="3884308" y="3118202"/>
            <a:ext cx="406093" cy="461665"/>
            <a:chOff x="5667375" y="791156"/>
            <a:chExt cx="594672" cy="676050"/>
          </a:xfrm>
        </p:grpSpPr>
        <p:sp>
          <p:nvSpPr>
            <p:cNvPr id="48" name="Oval 16"/>
            <p:cNvSpPr>
              <a:spLocks noChangeArrowheads="1"/>
            </p:cNvSpPr>
            <p:nvPr/>
          </p:nvSpPr>
          <p:spPr bwMode="auto">
            <a:xfrm>
              <a:off x="5667375" y="819046"/>
              <a:ext cx="588963" cy="590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205867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714636" y="791156"/>
              <a:ext cx="547411" cy="6760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205867"/>
                  </a:solidFill>
                  <a:latin typeface="微软雅黑"/>
                  <a:ea typeface="微软雅黑"/>
                </a:rPr>
                <a:t>3</a:t>
              </a:r>
              <a:endParaRPr lang="zh-CN" altLang="en-US" sz="2400" b="1" dirty="0">
                <a:solidFill>
                  <a:srgbClr val="205867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50" name="Freeform 10"/>
          <p:cNvSpPr>
            <a:spLocks noChangeAspect="1"/>
          </p:cNvSpPr>
          <p:nvPr/>
        </p:nvSpPr>
        <p:spPr bwMode="auto">
          <a:xfrm>
            <a:off x="3779912" y="3782217"/>
            <a:ext cx="4392488" cy="510602"/>
          </a:xfrm>
          <a:custGeom>
            <a:avLst/>
            <a:gdLst>
              <a:gd name="T0" fmla="*/ 93 w 6425"/>
              <a:gd name="T1" fmla="*/ 0 h 911"/>
              <a:gd name="T2" fmla="*/ 6331 w 6425"/>
              <a:gd name="T3" fmla="*/ 0 h 911"/>
              <a:gd name="T4" fmla="*/ 6425 w 6425"/>
              <a:gd name="T5" fmla="*/ 93 h 911"/>
              <a:gd name="T6" fmla="*/ 6425 w 6425"/>
              <a:gd name="T7" fmla="*/ 818 h 911"/>
              <a:gd name="T8" fmla="*/ 6331 w 6425"/>
              <a:gd name="T9" fmla="*/ 911 h 911"/>
              <a:gd name="T10" fmla="*/ 93 w 6425"/>
              <a:gd name="T11" fmla="*/ 911 h 911"/>
              <a:gd name="T12" fmla="*/ 0 w 6425"/>
              <a:gd name="T13" fmla="*/ 818 h 911"/>
              <a:gd name="T14" fmla="*/ 0 w 6425"/>
              <a:gd name="T15" fmla="*/ 93 h 911"/>
              <a:gd name="T16" fmla="*/ 93 w 6425"/>
              <a:gd name="T17" fmla="*/ 0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25" h="911">
                <a:moveTo>
                  <a:pt x="93" y="0"/>
                </a:moveTo>
                <a:lnTo>
                  <a:pt x="6331" y="0"/>
                </a:lnTo>
                <a:cubicBezTo>
                  <a:pt x="6383" y="0"/>
                  <a:pt x="6425" y="42"/>
                  <a:pt x="6425" y="93"/>
                </a:cubicBezTo>
                <a:lnTo>
                  <a:pt x="6425" y="818"/>
                </a:lnTo>
                <a:cubicBezTo>
                  <a:pt x="6425" y="869"/>
                  <a:pt x="6383" y="911"/>
                  <a:pt x="6331" y="911"/>
                </a:cubicBezTo>
                <a:lnTo>
                  <a:pt x="93" y="911"/>
                </a:lnTo>
                <a:cubicBezTo>
                  <a:pt x="42" y="911"/>
                  <a:pt x="0" y="869"/>
                  <a:pt x="0" y="818"/>
                </a:cubicBezTo>
                <a:lnTo>
                  <a:pt x="0" y="93"/>
                </a:lnTo>
                <a:cubicBezTo>
                  <a:pt x="0" y="42"/>
                  <a:pt x="42" y="0"/>
                  <a:pt x="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05867"/>
              </a:solidFill>
            </a:endParaRPr>
          </a:p>
        </p:txBody>
      </p:sp>
      <p:grpSp>
        <p:nvGrpSpPr>
          <p:cNvPr id="51" name="组合 50"/>
          <p:cNvGrpSpPr>
            <a:grpSpLocks noChangeAspect="1"/>
          </p:cNvGrpSpPr>
          <p:nvPr/>
        </p:nvGrpSpPr>
        <p:grpSpPr>
          <a:xfrm>
            <a:off x="3884308" y="3838277"/>
            <a:ext cx="406093" cy="461665"/>
            <a:chOff x="5667375" y="791156"/>
            <a:chExt cx="594672" cy="676050"/>
          </a:xfrm>
        </p:grpSpPr>
        <p:sp>
          <p:nvSpPr>
            <p:cNvPr id="52" name="Oval 16"/>
            <p:cNvSpPr>
              <a:spLocks noChangeArrowheads="1"/>
            </p:cNvSpPr>
            <p:nvPr/>
          </p:nvSpPr>
          <p:spPr bwMode="auto">
            <a:xfrm>
              <a:off x="5667375" y="819046"/>
              <a:ext cx="588963" cy="590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205867"/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714636" y="791156"/>
              <a:ext cx="547411" cy="6760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205867"/>
                  </a:solidFill>
                  <a:latin typeface="微软雅黑"/>
                  <a:ea typeface="微软雅黑"/>
                </a:rPr>
                <a:t>4</a:t>
              </a:r>
              <a:endParaRPr lang="zh-CN" altLang="en-US" sz="2400" b="1" dirty="0">
                <a:solidFill>
                  <a:srgbClr val="205867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54" name="Freeform 10"/>
          <p:cNvSpPr>
            <a:spLocks noChangeAspect="1"/>
          </p:cNvSpPr>
          <p:nvPr/>
        </p:nvSpPr>
        <p:spPr bwMode="auto">
          <a:xfrm>
            <a:off x="3779912" y="1626046"/>
            <a:ext cx="4392488" cy="510602"/>
          </a:xfrm>
          <a:custGeom>
            <a:avLst/>
            <a:gdLst>
              <a:gd name="T0" fmla="*/ 93 w 6425"/>
              <a:gd name="T1" fmla="*/ 0 h 911"/>
              <a:gd name="T2" fmla="*/ 6331 w 6425"/>
              <a:gd name="T3" fmla="*/ 0 h 911"/>
              <a:gd name="T4" fmla="*/ 6425 w 6425"/>
              <a:gd name="T5" fmla="*/ 93 h 911"/>
              <a:gd name="T6" fmla="*/ 6425 w 6425"/>
              <a:gd name="T7" fmla="*/ 818 h 911"/>
              <a:gd name="T8" fmla="*/ 6331 w 6425"/>
              <a:gd name="T9" fmla="*/ 911 h 911"/>
              <a:gd name="T10" fmla="*/ 93 w 6425"/>
              <a:gd name="T11" fmla="*/ 911 h 911"/>
              <a:gd name="T12" fmla="*/ 0 w 6425"/>
              <a:gd name="T13" fmla="*/ 818 h 911"/>
              <a:gd name="T14" fmla="*/ 0 w 6425"/>
              <a:gd name="T15" fmla="*/ 93 h 911"/>
              <a:gd name="T16" fmla="*/ 93 w 6425"/>
              <a:gd name="T17" fmla="*/ 0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25" h="911">
                <a:moveTo>
                  <a:pt x="93" y="0"/>
                </a:moveTo>
                <a:lnTo>
                  <a:pt x="6331" y="0"/>
                </a:lnTo>
                <a:cubicBezTo>
                  <a:pt x="6383" y="0"/>
                  <a:pt x="6425" y="42"/>
                  <a:pt x="6425" y="93"/>
                </a:cubicBezTo>
                <a:lnTo>
                  <a:pt x="6425" y="818"/>
                </a:lnTo>
                <a:cubicBezTo>
                  <a:pt x="6425" y="869"/>
                  <a:pt x="6383" y="911"/>
                  <a:pt x="6331" y="911"/>
                </a:cubicBezTo>
                <a:lnTo>
                  <a:pt x="93" y="911"/>
                </a:lnTo>
                <a:cubicBezTo>
                  <a:pt x="42" y="911"/>
                  <a:pt x="0" y="869"/>
                  <a:pt x="0" y="818"/>
                </a:cubicBezTo>
                <a:lnTo>
                  <a:pt x="0" y="93"/>
                </a:lnTo>
                <a:cubicBezTo>
                  <a:pt x="0" y="42"/>
                  <a:pt x="42" y="0"/>
                  <a:pt x="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05867"/>
              </a:solidFill>
            </a:endParaRPr>
          </a:p>
        </p:txBody>
      </p:sp>
      <p:grpSp>
        <p:nvGrpSpPr>
          <p:cNvPr id="55" name="组合 54"/>
          <p:cNvGrpSpPr>
            <a:grpSpLocks noChangeAspect="1"/>
          </p:cNvGrpSpPr>
          <p:nvPr/>
        </p:nvGrpSpPr>
        <p:grpSpPr>
          <a:xfrm>
            <a:off x="3884308" y="1682106"/>
            <a:ext cx="406093" cy="461665"/>
            <a:chOff x="5667375" y="791156"/>
            <a:chExt cx="594672" cy="676050"/>
          </a:xfrm>
        </p:grpSpPr>
        <p:sp>
          <p:nvSpPr>
            <p:cNvPr id="56" name="Oval 16"/>
            <p:cNvSpPr>
              <a:spLocks noChangeArrowheads="1"/>
            </p:cNvSpPr>
            <p:nvPr/>
          </p:nvSpPr>
          <p:spPr bwMode="auto">
            <a:xfrm>
              <a:off x="5667375" y="819046"/>
              <a:ext cx="588963" cy="590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205867"/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5714636" y="791156"/>
              <a:ext cx="547411" cy="6760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205867"/>
                  </a:solidFill>
                  <a:latin typeface="微软雅黑"/>
                  <a:ea typeface="微软雅黑"/>
                </a:rPr>
                <a:t>1</a:t>
              </a:r>
              <a:endParaRPr lang="zh-CN" altLang="en-US" sz="2400" b="1" dirty="0">
                <a:solidFill>
                  <a:srgbClr val="205867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58" name="TextBox 57"/>
          <p:cNvSpPr txBox="1">
            <a:spLocks noChangeAspect="1"/>
          </p:cNvSpPr>
          <p:nvPr/>
        </p:nvSpPr>
        <p:spPr>
          <a:xfrm>
            <a:off x="4572000" y="2370775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  <a:latin typeface="微软雅黑"/>
                <a:ea typeface="微软雅黑"/>
              </a:rPr>
              <a:t>仿真</a:t>
            </a:r>
          </a:p>
        </p:txBody>
      </p:sp>
      <p:sp>
        <p:nvSpPr>
          <p:cNvPr id="59" name="TextBox 58"/>
          <p:cNvSpPr txBox="1">
            <a:spLocks noChangeAspect="1"/>
          </p:cNvSpPr>
          <p:nvPr/>
        </p:nvSpPr>
        <p:spPr>
          <a:xfrm>
            <a:off x="4587179" y="3104528"/>
            <a:ext cx="3441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  <a:latin typeface="微软雅黑"/>
                <a:ea typeface="微软雅黑"/>
              </a:rPr>
              <a:t>系统建模与仿真的发展</a:t>
            </a:r>
          </a:p>
        </p:txBody>
      </p:sp>
      <p:sp>
        <p:nvSpPr>
          <p:cNvPr id="60" name="TextBox 59"/>
          <p:cNvSpPr txBox="1">
            <a:spLocks noChangeAspect="1"/>
          </p:cNvSpPr>
          <p:nvPr/>
        </p:nvSpPr>
        <p:spPr>
          <a:xfrm>
            <a:off x="4587179" y="3824603"/>
            <a:ext cx="3585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  <a:latin typeface="微软雅黑"/>
                <a:ea typeface="微软雅黑"/>
              </a:rPr>
              <a:t>仿真在通信设计中的作用</a:t>
            </a:r>
          </a:p>
        </p:txBody>
      </p:sp>
      <p:sp>
        <p:nvSpPr>
          <p:cNvPr id="61" name="TextBox 60"/>
          <p:cNvSpPr txBox="1">
            <a:spLocks noChangeAspect="1"/>
          </p:cNvSpPr>
          <p:nvPr/>
        </p:nvSpPr>
        <p:spPr>
          <a:xfrm>
            <a:off x="4587180" y="1626041"/>
            <a:ext cx="33036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  <a:latin typeface="微软雅黑"/>
                <a:ea typeface="微软雅黑"/>
              </a:rPr>
              <a:t>系统与模型 </a:t>
            </a:r>
          </a:p>
        </p:txBody>
      </p:sp>
      <p:sp>
        <p:nvSpPr>
          <p:cNvPr id="4" name="矩形 3"/>
          <p:cNvSpPr/>
          <p:nvPr/>
        </p:nvSpPr>
        <p:spPr>
          <a:xfrm>
            <a:off x="1160926" y="627534"/>
            <a:ext cx="69394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微软雅黑"/>
                <a:ea typeface="微软雅黑"/>
              </a:rPr>
              <a:t>第一专题（</a:t>
            </a:r>
            <a:r>
              <a:rPr lang="en-US" altLang="zh-CN" sz="3200" dirty="0">
                <a:solidFill>
                  <a:srgbClr val="C00000"/>
                </a:solidFill>
                <a:latin typeface="微软雅黑"/>
                <a:ea typeface="微软雅黑"/>
              </a:rPr>
              <a:t>1</a:t>
            </a:r>
            <a:r>
              <a:rPr lang="zh-CN" altLang="en-US" sz="3200" dirty="0">
                <a:solidFill>
                  <a:srgbClr val="C00000"/>
                </a:solidFill>
                <a:latin typeface="微软雅黑"/>
                <a:ea typeface="微软雅黑"/>
              </a:rPr>
              <a:t>）课程数理基础（绪论）</a:t>
            </a:r>
          </a:p>
        </p:txBody>
      </p:sp>
      <p:pic>
        <p:nvPicPr>
          <p:cNvPr id="32" name="Picture 24" descr="06_icon_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934895" y="1275606"/>
            <a:ext cx="1317625" cy="13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9">
            <a:extLst>
              <a:ext uri="{FF2B5EF4-FFF2-40B4-BE49-F238E27FC236}">
                <a16:creationId xmlns:a16="http://schemas.microsoft.com/office/drawing/2014/main" id="{15B757A0-B3FD-18D9-6E71-70E41A3DA826}"/>
              </a:ext>
            </a:extLst>
          </p:cNvPr>
          <p:cNvSpPr>
            <a:spLocks noEditPoints="1"/>
          </p:cNvSpPr>
          <p:nvPr/>
        </p:nvSpPr>
        <p:spPr bwMode="auto">
          <a:xfrm>
            <a:off x="3332483" y="1347974"/>
            <a:ext cx="115209" cy="3240000"/>
          </a:xfrm>
          <a:custGeom>
            <a:avLst/>
            <a:gdLst>
              <a:gd name="T0" fmla="*/ 0 w 153"/>
              <a:gd name="T1" fmla="*/ 0 h 6522"/>
              <a:gd name="T2" fmla="*/ 61 w 153"/>
              <a:gd name="T3" fmla="*/ 0 h 6522"/>
              <a:gd name="T4" fmla="*/ 61 w 153"/>
              <a:gd name="T5" fmla="*/ 6522 h 6522"/>
              <a:gd name="T6" fmla="*/ 0 w 153"/>
              <a:gd name="T7" fmla="*/ 6522 h 6522"/>
              <a:gd name="T8" fmla="*/ 0 w 153"/>
              <a:gd name="T9" fmla="*/ 0 h 6522"/>
              <a:gd name="T10" fmla="*/ 131 w 153"/>
              <a:gd name="T11" fmla="*/ 0 h 6522"/>
              <a:gd name="T12" fmla="*/ 153 w 153"/>
              <a:gd name="T13" fmla="*/ 0 h 6522"/>
              <a:gd name="T14" fmla="*/ 153 w 153"/>
              <a:gd name="T15" fmla="*/ 6522 h 6522"/>
              <a:gd name="T16" fmla="*/ 131 w 153"/>
              <a:gd name="T17" fmla="*/ 6522 h 6522"/>
              <a:gd name="T18" fmla="*/ 131 w 153"/>
              <a:gd name="T19" fmla="*/ 0 h 6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3" h="6522">
                <a:moveTo>
                  <a:pt x="0" y="0"/>
                </a:moveTo>
                <a:lnTo>
                  <a:pt x="61" y="0"/>
                </a:lnTo>
                <a:lnTo>
                  <a:pt x="61" y="6522"/>
                </a:lnTo>
                <a:lnTo>
                  <a:pt x="0" y="6522"/>
                </a:lnTo>
                <a:lnTo>
                  <a:pt x="0" y="0"/>
                </a:lnTo>
                <a:close/>
                <a:moveTo>
                  <a:pt x="131" y="0"/>
                </a:moveTo>
                <a:lnTo>
                  <a:pt x="153" y="0"/>
                </a:lnTo>
                <a:lnTo>
                  <a:pt x="153" y="6522"/>
                </a:lnTo>
                <a:lnTo>
                  <a:pt x="131" y="6522"/>
                </a:lnTo>
                <a:lnTo>
                  <a:pt x="131" y="0"/>
                </a:lnTo>
                <a:close/>
              </a:path>
            </a:pathLst>
          </a:custGeom>
          <a:solidFill>
            <a:srgbClr val="2E2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1628" tIns="40814" rIns="81628" bIns="408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05867"/>
              </a:solidFill>
            </a:endParaRPr>
          </a:p>
        </p:txBody>
      </p:sp>
      <p:sp>
        <p:nvSpPr>
          <p:cNvPr id="6" name="Freeform 10">
            <a:extLst>
              <a:ext uri="{FF2B5EF4-FFF2-40B4-BE49-F238E27FC236}">
                <a16:creationId xmlns:a16="http://schemas.microsoft.com/office/drawing/2014/main" id="{D4A24B28-FB29-18F3-B95B-CDAAFA327835}"/>
              </a:ext>
            </a:extLst>
          </p:cNvPr>
          <p:cNvSpPr>
            <a:spLocks noChangeAspect="1"/>
          </p:cNvSpPr>
          <p:nvPr/>
        </p:nvSpPr>
        <p:spPr bwMode="auto">
          <a:xfrm>
            <a:off x="3779912" y="2328389"/>
            <a:ext cx="4392487" cy="510602"/>
          </a:xfrm>
          <a:custGeom>
            <a:avLst/>
            <a:gdLst>
              <a:gd name="T0" fmla="*/ 93 w 6425"/>
              <a:gd name="T1" fmla="*/ 0 h 911"/>
              <a:gd name="T2" fmla="*/ 6331 w 6425"/>
              <a:gd name="T3" fmla="*/ 0 h 911"/>
              <a:gd name="T4" fmla="*/ 6425 w 6425"/>
              <a:gd name="T5" fmla="*/ 93 h 911"/>
              <a:gd name="T6" fmla="*/ 6425 w 6425"/>
              <a:gd name="T7" fmla="*/ 818 h 911"/>
              <a:gd name="T8" fmla="*/ 6331 w 6425"/>
              <a:gd name="T9" fmla="*/ 911 h 911"/>
              <a:gd name="T10" fmla="*/ 93 w 6425"/>
              <a:gd name="T11" fmla="*/ 911 h 911"/>
              <a:gd name="T12" fmla="*/ 0 w 6425"/>
              <a:gd name="T13" fmla="*/ 818 h 911"/>
              <a:gd name="T14" fmla="*/ 0 w 6425"/>
              <a:gd name="T15" fmla="*/ 93 h 911"/>
              <a:gd name="T16" fmla="*/ 93 w 6425"/>
              <a:gd name="T17" fmla="*/ 0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25" h="911">
                <a:moveTo>
                  <a:pt x="93" y="0"/>
                </a:moveTo>
                <a:lnTo>
                  <a:pt x="6331" y="0"/>
                </a:lnTo>
                <a:cubicBezTo>
                  <a:pt x="6383" y="0"/>
                  <a:pt x="6425" y="42"/>
                  <a:pt x="6425" y="93"/>
                </a:cubicBezTo>
                <a:lnTo>
                  <a:pt x="6425" y="818"/>
                </a:lnTo>
                <a:cubicBezTo>
                  <a:pt x="6425" y="869"/>
                  <a:pt x="6383" y="911"/>
                  <a:pt x="6331" y="911"/>
                </a:cubicBezTo>
                <a:lnTo>
                  <a:pt x="93" y="911"/>
                </a:lnTo>
                <a:cubicBezTo>
                  <a:pt x="42" y="911"/>
                  <a:pt x="0" y="869"/>
                  <a:pt x="0" y="818"/>
                </a:cubicBezTo>
                <a:lnTo>
                  <a:pt x="0" y="93"/>
                </a:lnTo>
                <a:cubicBezTo>
                  <a:pt x="0" y="42"/>
                  <a:pt x="42" y="0"/>
                  <a:pt x="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05867"/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F25FE07-2F0B-2E8F-45DB-5E1888586426}"/>
              </a:ext>
            </a:extLst>
          </p:cNvPr>
          <p:cNvGrpSpPr>
            <a:grpSpLocks noChangeAspect="1"/>
          </p:cNvGrpSpPr>
          <p:nvPr/>
        </p:nvGrpSpPr>
        <p:grpSpPr>
          <a:xfrm>
            <a:off x="3884308" y="2384448"/>
            <a:ext cx="406093" cy="461665"/>
            <a:chOff x="5667375" y="791155"/>
            <a:chExt cx="594672" cy="676049"/>
          </a:xfrm>
        </p:grpSpPr>
        <p:sp>
          <p:nvSpPr>
            <p:cNvPr id="8" name="Oval 16">
              <a:extLst>
                <a:ext uri="{FF2B5EF4-FFF2-40B4-BE49-F238E27FC236}">
                  <a16:creationId xmlns:a16="http://schemas.microsoft.com/office/drawing/2014/main" id="{14CEE641-5784-A329-FCC8-69B1ABCCAC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375" y="819046"/>
              <a:ext cx="588963" cy="590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205867"/>
                </a:solidFill>
              </a:endParaRPr>
            </a:p>
          </p:txBody>
        </p:sp>
        <p:sp>
          <p:nvSpPr>
            <p:cNvPr id="9" name="TextBox 44">
              <a:extLst>
                <a:ext uri="{FF2B5EF4-FFF2-40B4-BE49-F238E27FC236}">
                  <a16:creationId xmlns:a16="http://schemas.microsoft.com/office/drawing/2014/main" id="{141766A2-E7BC-2BC6-194C-C980C2063DB5}"/>
                </a:ext>
              </a:extLst>
            </p:cNvPr>
            <p:cNvSpPr txBox="1"/>
            <p:nvPr/>
          </p:nvSpPr>
          <p:spPr>
            <a:xfrm>
              <a:off x="5714636" y="791155"/>
              <a:ext cx="547411" cy="6760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205867"/>
                  </a:solidFill>
                  <a:latin typeface="微软雅黑"/>
                  <a:ea typeface="微软雅黑"/>
                </a:rPr>
                <a:t>2</a:t>
              </a:r>
              <a:endParaRPr lang="zh-CN" altLang="en-US" sz="2400" b="1" dirty="0">
                <a:solidFill>
                  <a:srgbClr val="205867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10" name="Freeform 10">
            <a:hlinkClick r:id="" action="ppaction://noaction"/>
            <a:extLst>
              <a:ext uri="{FF2B5EF4-FFF2-40B4-BE49-F238E27FC236}">
                <a16:creationId xmlns:a16="http://schemas.microsoft.com/office/drawing/2014/main" id="{0FE99DCE-02DC-8305-271E-66445E817899}"/>
              </a:ext>
            </a:extLst>
          </p:cNvPr>
          <p:cNvSpPr>
            <a:spLocks noChangeAspect="1"/>
          </p:cNvSpPr>
          <p:nvPr/>
        </p:nvSpPr>
        <p:spPr bwMode="auto">
          <a:xfrm>
            <a:off x="3779913" y="3062142"/>
            <a:ext cx="4392486" cy="510602"/>
          </a:xfrm>
          <a:custGeom>
            <a:avLst/>
            <a:gdLst>
              <a:gd name="T0" fmla="*/ 93 w 6425"/>
              <a:gd name="T1" fmla="*/ 0 h 911"/>
              <a:gd name="T2" fmla="*/ 6331 w 6425"/>
              <a:gd name="T3" fmla="*/ 0 h 911"/>
              <a:gd name="T4" fmla="*/ 6425 w 6425"/>
              <a:gd name="T5" fmla="*/ 93 h 911"/>
              <a:gd name="T6" fmla="*/ 6425 w 6425"/>
              <a:gd name="T7" fmla="*/ 818 h 911"/>
              <a:gd name="T8" fmla="*/ 6331 w 6425"/>
              <a:gd name="T9" fmla="*/ 911 h 911"/>
              <a:gd name="T10" fmla="*/ 93 w 6425"/>
              <a:gd name="T11" fmla="*/ 911 h 911"/>
              <a:gd name="T12" fmla="*/ 0 w 6425"/>
              <a:gd name="T13" fmla="*/ 818 h 911"/>
              <a:gd name="T14" fmla="*/ 0 w 6425"/>
              <a:gd name="T15" fmla="*/ 93 h 911"/>
              <a:gd name="T16" fmla="*/ 93 w 6425"/>
              <a:gd name="T17" fmla="*/ 0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25" h="911">
                <a:moveTo>
                  <a:pt x="93" y="0"/>
                </a:moveTo>
                <a:lnTo>
                  <a:pt x="6331" y="0"/>
                </a:lnTo>
                <a:cubicBezTo>
                  <a:pt x="6383" y="0"/>
                  <a:pt x="6425" y="42"/>
                  <a:pt x="6425" y="93"/>
                </a:cubicBezTo>
                <a:lnTo>
                  <a:pt x="6425" y="818"/>
                </a:lnTo>
                <a:cubicBezTo>
                  <a:pt x="6425" y="869"/>
                  <a:pt x="6383" y="911"/>
                  <a:pt x="6331" y="911"/>
                </a:cubicBezTo>
                <a:lnTo>
                  <a:pt x="93" y="911"/>
                </a:lnTo>
                <a:cubicBezTo>
                  <a:pt x="42" y="911"/>
                  <a:pt x="0" y="869"/>
                  <a:pt x="0" y="818"/>
                </a:cubicBezTo>
                <a:lnTo>
                  <a:pt x="0" y="93"/>
                </a:lnTo>
                <a:cubicBezTo>
                  <a:pt x="0" y="42"/>
                  <a:pt x="42" y="0"/>
                  <a:pt x="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05867"/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CAD7103-2C50-3F69-45C1-ADEC206DFF89}"/>
              </a:ext>
            </a:extLst>
          </p:cNvPr>
          <p:cNvGrpSpPr>
            <a:grpSpLocks noChangeAspect="1"/>
          </p:cNvGrpSpPr>
          <p:nvPr/>
        </p:nvGrpSpPr>
        <p:grpSpPr>
          <a:xfrm>
            <a:off x="3884308" y="3118202"/>
            <a:ext cx="406093" cy="461665"/>
            <a:chOff x="5667375" y="791156"/>
            <a:chExt cx="594672" cy="676050"/>
          </a:xfrm>
        </p:grpSpPr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1BB3B7E-4DE3-CE58-85BB-0340B5E078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375" y="819046"/>
              <a:ext cx="588963" cy="590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205867"/>
                </a:solidFill>
              </a:endParaRPr>
            </a:p>
          </p:txBody>
        </p:sp>
        <p:sp>
          <p:nvSpPr>
            <p:cNvPr id="13" name="TextBox 48">
              <a:extLst>
                <a:ext uri="{FF2B5EF4-FFF2-40B4-BE49-F238E27FC236}">
                  <a16:creationId xmlns:a16="http://schemas.microsoft.com/office/drawing/2014/main" id="{798F2B2E-AD37-E532-29EA-7138F3019156}"/>
                </a:ext>
              </a:extLst>
            </p:cNvPr>
            <p:cNvSpPr txBox="1"/>
            <p:nvPr/>
          </p:nvSpPr>
          <p:spPr>
            <a:xfrm>
              <a:off x="5714636" y="791156"/>
              <a:ext cx="547411" cy="6760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205867"/>
                  </a:solidFill>
                  <a:latin typeface="微软雅黑"/>
                  <a:ea typeface="微软雅黑"/>
                </a:rPr>
                <a:t>3</a:t>
              </a:r>
              <a:endParaRPr lang="zh-CN" altLang="en-US" sz="2400" b="1" dirty="0">
                <a:solidFill>
                  <a:srgbClr val="205867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14" name="Freeform 10">
            <a:extLst>
              <a:ext uri="{FF2B5EF4-FFF2-40B4-BE49-F238E27FC236}">
                <a16:creationId xmlns:a16="http://schemas.microsoft.com/office/drawing/2014/main" id="{2FE86499-5626-E9CE-89B0-DDA8809AA4A2}"/>
              </a:ext>
            </a:extLst>
          </p:cNvPr>
          <p:cNvSpPr>
            <a:spLocks noChangeAspect="1"/>
          </p:cNvSpPr>
          <p:nvPr/>
        </p:nvSpPr>
        <p:spPr bwMode="auto">
          <a:xfrm>
            <a:off x="3779912" y="3782217"/>
            <a:ext cx="4392488" cy="510602"/>
          </a:xfrm>
          <a:custGeom>
            <a:avLst/>
            <a:gdLst>
              <a:gd name="T0" fmla="*/ 93 w 6425"/>
              <a:gd name="T1" fmla="*/ 0 h 911"/>
              <a:gd name="T2" fmla="*/ 6331 w 6425"/>
              <a:gd name="T3" fmla="*/ 0 h 911"/>
              <a:gd name="T4" fmla="*/ 6425 w 6425"/>
              <a:gd name="T5" fmla="*/ 93 h 911"/>
              <a:gd name="T6" fmla="*/ 6425 w 6425"/>
              <a:gd name="T7" fmla="*/ 818 h 911"/>
              <a:gd name="T8" fmla="*/ 6331 w 6425"/>
              <a:gd name="T9" fmla="*/ 911 h 911"/>
              <a:gd name="T10" fmla="*/ 93 w 6425"/>
              <a:gd name="T11" fmla="*/ 911 h 911"/>
              <a:gd name="T12" fmla="*/ 0 w 6425"/>
              <a:gd name="T13" fmla="*/ 818 h 911"/>
              <a:gd name="T14" fmla="*/ 0 w 6425"/>
              <a:gd name="T15" fmla="*/ 93 h 911"/>
              <a:gd name="T16" fmla="*/ 93 w 6425"/>
              <a:gd name="T17" fmla="*/ 0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25" h="911">
                <a:moveTo>
                  <a:pt x="93" y="0"/>
                </a:moveTo>
                <a:lnTo>
                  <a:pt x="6331" y="0"/>
                </a:lnTo>
                <a:cubicBezTo>
                  <a:pt x="6383" y="0"/>
                  <a:pt x="6425" y="42"/>
                  <a:pt x="6425" y="93"/>
                </a:cubicBezTo>
                <a:lnTo>
                  <a:pt x="6425" y="818"/>
                </a:lnTo>
                <a:cubicBezTo>
                  <a:pt x="6425" y="869"/>
                  <a:pt x="6383" y="911"/>
                  <a:pt x="6331" y="911"/>
                </a:cubicBezTo>
                <a:lnTo>
                  <a:pt x="93" y="911"/>
                </a:lnTo>
                <a:cubicBezTo>
                  <a:pt x="42" y="911"/>
                  <a:pt x="0" y="869"/>
                  <a:pt x="0" y="818"/>
                </a:cubicBezTo>
                <a:lnTo>
                  <a:pt x="0" y="93"/>
                </a:lnTo>
                <a:cubicBezTo>
                  <a:pt x="0" y="42"/>
                  <a:pt x="42" y="0"/>
                  <a:pt x="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05867"/>
              </a:solidFill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B58610C-0A36-827E-BB22-FA6F2C0C0DEF}"/>
              </a:ext>
            </a:extLst>
          </p:cNvPr>
          <p:cNvGrpSpPr>
            <a:grpSpLocks noChangeAspect="1"/>
          </p:cNvGrpSpPr>
          <p:nvPr/>
        </p:nvGrpSpPr>
        <p:grpSpPr>
          <a:xfrm>
            <a:off x="3884308" y="3838277"/>
            <a:ext cx="406093" cy="461665"/>
            <a:chOff x="5667375" y="791156"/>
            <a:chExt cx="594672" cy="676050"/>
          </a:xfrm>
        </p:grpSpPr>
        <p:sp>
          <p:nvSpPr>
            <p:cNvPr id="16" name="Oval 16">
              <a:extLst>
                <a:ext uri="{FF2B5EF4-FFF2-40B4-BE49-F238E27FC236}">
                  <a16:creationId xmlns:a16="http://schemas.microsoft.com/office/drawing/2014/main" id="{325FFD1A-1BD4-5708-1022-524DE74DBD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375" y="819046"/>
              <a:ext cx="588963" cy="590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205867"/>
                </a:solidFill>
              </a:endParaRPr>
            </a:p>
          </p:txBody>
        </p:sp>
        <p:sp>
          <p:nvSpPr>
            <p:cNvPr id="17" name="TextBox 52">
              <a:extLst>
                <a:ext uri="{FF2B5EF4-FFF2-40B4-BE49-F238E27FC236}">
                  <a16:creationId xmlns:a16="http://schemas.microsoft.com/office/drawing/2014/main" id="{1B5EA5DB-69C9-B99C-61F1-C3DB34CFD83C}"/>
                </a:ext>
              </a:extLst>
            </p:cNvPr>
            <p:cNvSpPr txBox="1"/>
            <p:nvPr/>
          </p:nvSpPr>
          <p:spPr>
            <a:xfrm>
              <a:off x="5714636" y="791156"/>
              <a:ext cx="547411" cy="6760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205867"/>
                  </a:solidFill>
                  <a:latin typeface="微软雅黑"/>
                  <a:ea typeface="微软雅黑"/>
                </a:rPr>
                <a:t>4</a:t>
              </a:r>
              <a:endParaRPr lang="zh-CN" altLang="en-US" sz="2400" b="1" dirty="0">
                <a:solidFill>
                  <a:srgbClr val="205867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18" name="Freeform 10">
            <a:extLst>
              <a:ext uri="{FF2B5EF4-FFF2-40B4-BE49-F238E27FC236}">
                <a16:creationId xmlns:a16="http://schemas.microsoft.com/office/drawing/2014/main" id="{C9517E2A-90AB-9243-23C5-1FB9F8698EA1}"/>
              </a:ext>
            </a:extLst>
          </p:cNvPr>
          <p:cNvSpPr>
            <a:spLocks noChangeAspect="1"/>
          </p:cNvSpPr>
          <p:nvPr/>
        </p:nvSpPr>
        <p:spPr bwMode="auto">
          <a:xfrm>
            <a:off x="3779912" y="1626046"/>
            <a:ext cx="4392488" cy="510602"/>
          </a:xfrm>
          <a:custGeom>
            <a:avLst/>
            <a:gdLst>
              <a:gd name="T0" fmla="*/ 93 w 6425"/>
              <a:gd name="T1" fmla="*/ 0 h 911"/>
              <a:gd name="T2" fmla="*/ 6331 w 6425"/>
              <a:gd name="T3" fmla="*/ 0 h 911"/>
              <a:gd name="T4" fmla="*/ 6425 w 6425"/>
              <a:gd name="T5" fmla="*/ 93 h 911"/>
              <a:gd name="T6" fmla="*/ 6425 w 6425"/>
              <a:gd name="T7" fmla="*/ 818 h 911"/>
              <a:gd name="T8" fmla="*/ 6331 w 6425"/>
              <a:gd name="T9" fmla="*/ 911 h 911"/>
              <a:gd name="T10" fmla="*/ 93 w 6425"/>
              <a:gd name="T11" fmla="*/ 911 h 911"/>
              <a:gd name="T12" fmla="*/ 0 w 6425"/>
              <a:gd name="T13" fmla="*/ 818 h 911"/>
              <a:gd name="T14" fmla="*/ 0 w 6425"/>
              <a:gd name="T15" fmla="*/ 93 h 911"/>
              <a:gd name="T16" fmla="*/ 93 w 6425"/>
              <a:gd name="T17" fmla="*/ 0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25" h="911">
                <a:moveTo>
                  <a:pt x="93" y="0"/>
                </a:moveTo>
                <a:lnTo>
                  <a:pt x="6331" y="0"/>
                </a:lnTo>
                <a:cubicBezTo>
                  <a:pt x="6383" y="0"/>
                  <a:pt x="6425" y="42"/>
                  <a:pt x="6425" y="93"/>
                </a:cubicBezTo>
                <a:lnTo>
                  <a:pt x="6425" y="818"/>
                </a:lnTo>
                <a:cubicBezTo>
                  <a:pt x="6425" y="869"/>
                  <a:pt x="6383" y="911"/>
                  <a:pt x="6331" y="911"/>
                </a:cubicBezTo>
                <a:lnTo>
                  <a:pt x="93" y="911"/>
                </a:lnTo>
                <a:cubicBezTo>
                  <a:pt x="42" y="911"/>
                  <a:pt x="0" y="869"/>
                  <a:pt x="0" y="818"/>
                </a:cubicBezTo>
                <a:lnTo>
                  <a:pt x="0" y="93"/>
                </a:lnTo>
                <a:cubicBezTo>
                  <a:pt x="0" y="42"/>
                  <a:pt x="42" y="0"/>
                  <a:pt x="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205867"/>
              </a:solidFill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FB1B51E-1BA8-620E-EEFA-00727778BC0D}"/>
              </a:ext>
            </a:extLst>
          </p:cNvPr>
          <p:cNvGrpSpPr>
            <a:grpSpLocks noChangeAspect="1"/>
          </p:cNvGrpSpPr>
          <p:nvPr/>
        </p:nvGrpSpPr>
        <p:grpSpPr>
          <a:xfrm>
            <a:off x="3884308" y="1682106"/>
            <a:ext cx="406093" cy="461665"/>
            <a:chOff x="5667375" y="791156"/>
            <a:chExt cx="594672" cy="676050"/>
          </a:xfrm>
        </p:grpSpPr>
        <p:sp>
          <p:nvSpPr>
            <p:cNvPr id="20" name="Oval 16">
              <a:extLst>
                <a:ext uri="{FF2B5EF4-FFF2-40B4-BE49-F238E27FC236}">
                  <a16:creationId xmlns:a16="http://schemas.microsoft.com/office/drawing/2014/main" id="{8772FA28-1756-03B1-33D9-B2BE634BFB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375" y="819046"/>
              <a:ext cx="588963" cy="590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205867"/>
                </a:solidFill>
              </a:endParaRPr>
            </a:p>
          </p:txBody>
        </p:sp>
        <p:sp>
          <p:nvSpPr>
            <p:cNvPr id="21" name="TextBox 56">
              <a:extLst>
                <a:ext uri="{FF2B5EF4-FFF2-40B4-BE49-F238E27FC236}">
                  <a16:creationId xmlns:a16="http://schemas.microsoft.com/office/drawing/2014/main" id="{FFFBF492-0CDE-7B3B-4472-A33B07ECA94B}"/>
                </a:ext>
              </a:extLst>
            </p:cNvPr>
            <p:cNvSpPr txBox="1"/>
            <p:nvPr/>
          </p:nvSpPr>
          <p:spPr>
            <a:xfrm>
              <a:off x="5714636" y="791156"/>
              <a:ext cx="547411" cy="6760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205867"/>
                  </a:solidFill>
                  <a:latin typeface="微软雅黑"/>
                  <a:ea typeface="微软雅黑"/>
                </a:rPr>
                <a:t>1</a:t>
              </a:r>
              <a:endParaRPr lang="zh-CN" altLang="en-US" sz="2400" b="1" dirty="0">
                <a:solidFill>
                  <a:srgbClr val="205867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22" name="TextBox 57">
            <a:extLst>
              <a:ext uri="{FF2B5EF4-FFF2-40B4-BE49-F238E27FC236}">
                <a16:creationId xmlns:a16="http://schemas.microsoft.com/office/drawing/2014/main" id="{F387B0CA-76DB-4024-CE20-0016A10EDCAE}"/>
              </a:ext>
            </a:extLst>
          </p:cNvPr>
          <p:cNvSpPr txBox="1">
            <a:spLocks noChangeAspect="1"/>
          </p:cNvSpPr>
          <p:nvPr/>
        </p:nvSpPr>
        <p:spPr>
          <a:xfrm>
            <a:off x="4572000" y="2370775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  <a:latin typeface="微软雅黑"/>
                <a:ea typeface="微软雅黑"/>
              </a:rPr>
              <a:t>仿真</a:t>
            </a:r>
          </a:p>
        </p:txBody>
      </p:sp>
      <p:sp>
        <p:nvSpPr>
          <p:cNvPr id="23" name="TextBox 58">
            <a:extLst>
              <a:ext uri="{FF2B5EF4-FFF2-40B4-BE49-F238E27FC236}">
                <a16:creationId xmlns:a16="http://schemas.microsoft.com/office/drawing/2014/main" id="{2A9F3F28-9D3F-3072-35EE-05A73C4821E6}"/>
              </a:ext>
            </a:extLst>
          </p:cNvPr>
          <p:cNvSpPr txBox="1">
            <a:spLocks noChangeAspect="1"/>
          </p:cNvSpPr>
          <p:nvPr/>
        </p:nvSpPr>
        <p:spPr>
          <a:xfrm>
            <a:off x="4587179" y="3104528"/>
            <a:ext cx="3441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  <a:latin typeface="微软雅黑"/>
                <a:ea typeface="微软雅黑"/>
              </a:rPr>
              <a:t>系统建模与仿真的发展</a:t>
            </a:r>
          </a:p>
        </p:txBody>
      </p:sp>
      <p:sp>
        <p:nvSpPr>
          <p:cNvPr id="24" name="TextBox 59">
            <a:extLst>
              <a:ext uri="{FF2B5EF4-FFF2-40B4-BE49-F238E27FC236}">
                <a16:creationId xmlns:a16="http://schemas.microsoft.com/office/drawing/2014/main" id="{1AAFA9E2-9D8F-D303-B810-973C0D508FC0}"/>
              </a:ext>
            </a:extLst>
          </p:cNvPr>
          <p:cNvSpPr txBox="1">
            <a:spLocks noChangeAspect="1"/>
          </p:cNvSpPr>
          <p:nvPr/>
        </p:nvSpPr>
        <p:spPr>
          <a:xfrm>
            <a:off x="4587179" y="3824603"/>
            <a:ext cx="3585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  <a:latin typeface="微软雅黑"/>
                <a:ea typeface="微软雅黑"/>
              </a:rPr>
              <a:t>在通信系统开发中的作用</a:t>
            </a:r>
          </a:p>
        </p:txBody>
      </p:sp>
      <p:sp>
        <p:nvSpPr>
          <p:cNvPr id="25" name="TextBox 60">
            <a:extLst>
              <a:ext uri="{FF2B5EF4-FFF2-40B4-BE49-F238E27FC236}">
                <a16:creationId xmlns:a16="http://schemas.microsoft.com/office/drawing/2014/main" id="{CF8FE3A5-EC4A-5EC0-7D6D-4F3C56C7D618}"/>
              </a:ext>
            </a:extLst>
          </p:cNvPr>
          <p:cNvSpPr txBox="1">
            <a:spLocks noChangeAspect="1"/>
          </p:cNvSpPr>
          <p:nvPr/>
        </p:nvSpPr>
        <p:spPr>
          <a:xfrm>
            <a:off x="4587180" y="1667584"/>
            <a:ext cx="3585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  <a:latin typeface="微软雅黑"/>
                <a:ea typeface="微软雅黑"/>
              </a:rPr>
              <a:t>系统与模型</a:t>
            </a:r>
          </a:p>
        </p:txBody>
      </p:sp>
      <p:pic>
        <p:nvPicPr>
          <p:cNvPr id="26" name="Picture 24" descr="06_icon_f">
            <a:extLst>
              <a:ext uri="{FF2B5EF4-FFF2-40B4-BE49-F238E27FC236}">
                <a16:creationId xmlns:a16="http://schemas.microsoft.com/office/drawing/2014/main" id="{68802C12-F2E5-B6F0-98D7-D4C30D4ACF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934895" y="1254125"/>
            <a:ext cx="1317625" cy="13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691C6BA5-E554-B2F2-6105-46B78D96E3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502079"/>
            <a:ext cx="2059969" cy="2931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1157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828234" y="72822"/>
            <a:ext cx="8231642" cy="513312"/>
          </a:xfrm>
          <a:prstGeom prst="rect">
            <a:avLst/>
          </a:prstGeom>
          <a:noFill/>
        </p:spPr>
        <p:txBody>
          <a:bodyPr wrap="square" lIns="81628" tIns="40814" rIns="81628" bIns="40814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>
                <a:solidFill>
                  <a:srgbClr val="4E4B49"/>
                </a:solidFill>
                <a:latin typeface="微软雅黑"/>
                <a:ea typeface="微软雅黑"/>
              </a:rPr>
              <a:t>系统与模型</a:t>
            </a:r>
            <a:r>
              <a:rPr lang="en-US" altLang="zh-CN" sz="2000" b="1" dirty="0">
                <a:solidFill>
                  <a:srgbClr val="C00000"/>
                </a:solidFill>
                <a:latin typeface="微软雅黑"/>
                <a:ea typeface="微软雅黑"/>
              </a:rPr>
              <a:t>——</a:t>
            </a:r>
            <a:r>
              <a:rPr lang="zh-CN" altLang="en-US" sz="2000" b="1" dirty="0">
                <a:solidFill>
                  <a:srgbClr val="C00000"/>
                </a:solidFill>
                <a:latin typeface="微软雅黑"/>
                <a:ea typeface="微软雅黑"/>
              </a:rPr>
              <a:t>系统</a:t>
            </a:r>
          </a:p>
        </p:txBody>
      </p:sp>
      <p:sp>
        <p:nvSpPr>
          <p:cNvPr id="23" name="内容占位符 4"/>
          <p:cNvSpPr>
            <a:spLocks noGrp="1"/>
          </p:cNvSpPr>
          <p:nvPr>
            <p:ph idx="1"/>
          </p:nvPr>
        </p:nvSpPr>
        <p:spPr>
          <a:xfrm>
            <a:off x="540251" y="789552"/>
            <a:ext cx="8280221" cy="423047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定义：</a:t>
            </a:r>
            <a:r>
              <a:rPr lang="zh-CN" altLang="en-US" sz="2000" dirty="0">
                <a:solidFill>
                  <a:schemeClr val="tx1"/>
                </a:solidFill>
              </a:rPr>
              <a:t>由若干相互关联、互相作用的事物按一定规律组合而成的具有特定功能的整体。系统可以具有不同的属性和规模。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基本特征：</a:t>
            </a:r>
            <a:r>
              <a:rPr lang="zh-CN" altLang="en-US" sz="2000" dirty="0">
                <a:solidFill>
                  <a:schemeClr val="tx1"/>
                </a:solidFill>
              </a:rPr>
              <a:t>整体性和相关性。</a:t>
            </a:r>
          </a:p>
          <a:p>
            <a:pPr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边界：</a:t>
            </a:r>
            <a:r>
              <a:rPr lang="zh-CN" altLang="en-US" sz="2000" dirty="0">
                <a:solidFill>
                  <a:schemeClr val="tx1"/>
                </a:solidFill>
              </a:rPr>
              <a:t>确定了系统的范围，边界以外对系统的作用称为系统的输入，系统对边界以外的环境的作用称为系统的输出。</a:t>
            </a: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系统的“三要素”</a:t>
            </a:r>
            <a:endParaRPr lang="en-US" altLang="zh-CN" sz="2000" dirty="0">
              <a:solidFill>
                <a:srgbClr val="C00000"/>
              </a:solidFill>
            </a:endParaRPr>
          </a:p>
          <a:p>
            <a:pPr marL="0" indent="0">
              <a:lnSpc>
                <a:spcPct val="140000"/>
              </a:lnSpc>
              <a:spcBef>
                <a:spcPts val="0"/>
              </a:spcBef>
              <a:buNone/>
            </a:pPr>
            <a:r>
              <a:rPr lang="en-US" altLang="zh-CN" sz="2000" dirty="0">
                <a:solidFill>
                  <a:srgbClr val="C00000"/>
                </a:solidFill>
              </a:rPr>
              <a:t>    </a:t>
            </a:r>
            <a:r>
              <a:rPr lang="zh-CN" altLang="en-US" sz="2000" dirty="0">
                <a:solidFill>
                  <a:schemeClr val="tx1"/>
                </a:solidFill>
              </a:rPr>
              <a:t> </a:t>
            </a:r>
            <a:r>
              <a:rPr lang="zh-CN" altLang="en-US" sz="2000" dirty="0">
                <a:solidFill>
                  <a:srgbClr val="C00000"/>
                </a:solidFill>
              </a:rPr>
              <a:t>实体：</a:t>
            </a:r>
            <a:r>
              <a:rPr lang="zh-CN" altLang="en-US" sz="2000" dirty="0">
                <a:solidFill>
                  <a:schemeClr val="tx1"/>
                </a:solidFill>
              </a:rPr>
              <a:t>确定了系统的构成，也就确定了系统的边界；</a:t>
            </a:r>
          </a:p>
          <a:p>
            <a:pPr marL="0" indent="0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</a:rPr>
              <a:t>     </a:t>
            </a:r>
            <a:r>
              <a:rPr lang="zh-CN" altLang="en-US" sz="2000" dirty="0">
                <a:solidFill>
                  <a:srgbClr val="C00000"/>
                </a:solidFill>
              </a:rPr>
              <a:t>属性：</a:t>
            </a:r>
            <a:r>
              <a:rPr lang="zh-CN" altLang="en-US" sz="2000" dirty="0">
                <a:solidFill>
                  <a:schemeClr val="tx1"/>
                </a:solidFill>
              </a:rPr>
              <a:t>用于描述每一实体的特征；</a:t>
            </a:r>
          </a:p>
          <a:p>
            <a:pPr marL="0" indent="0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</a:rPr>
              <a:t>     </a:t>
            </a:r>
            <a:r>
              <a:rPr lang="zh-CN" altLang="en-US" sz="2000" dirty="0">
                <a:solidFill>
                  <a:srgbClr val="C00000"/>
                </a:solidFill>
              </a:rPr>
              <a:t>活动：</a:t>
            </a:r>
            <a:r>
              <a:rPr lang="zh-CN" altLang="en-US" sz="2000" dirty="0">
                <a:solidFill>
                  <a:schemeClr val="tx1"/>
                </a:solidFill>
              </a:rPr>
              <a:t>系统内部实体之间相互作用，确定了系统内部发生变化的过程。   </a:t>
            </a:r>
          </a:p>
        </p:txBody>
      </p:sp>
      <p:sp>
        <p:nvSpPr>
          <p:cNvPr id="9" name="Freeform 5"/>
          <p:cNvSpPr>
            <a:spLocks noChangeAspect="1" noEditPoints="1"/>
          </p:cNvSpPr>
          <p:nvPr/>
        </p:nvSpPr>
        <p:spPr bwMode="auto">
          <a:xfrm>
            <a:off x="164724" y="112187"/>
            <a:ext cx="446836" cy="461451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3F3F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37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769">
        <p:fade/>
      </p:transition>
    </mc:Choice>
    <mc:Fallback xmlns="">
      <p:transition spd="med" advTm="576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828234" y="72822"/>
            <a:ext cx="8231642" cy="513312"/>
          </a:xfrm>
          <a:prstGeom prst="rect">
            <a:avLst/>
          </a:prstGeom>
          <a:noFill/>
        </p:spPr>
        <p:txBody>
          <a:bodyPr wrap="square" lIns="81628" tIns="40814" rIns="81628" bIns="40814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>
                <a:solidFill>
                  <a:srgbClr val="4E4B49"/>
                </a:solidFill>
                <a:latin typeface="微软雅黑"/>
                <a:ea typeface="微软雅黑"/>
              </a:rPr>
              <a:t>系统与模型</a:t>
            </a:r>
            <a:r>
              <a:rPr lang="en-US" altLang="zh-CN" sz="2000" b="1" dirty="0">
                <a:solidFill>
                  <a:srgbClr val="C00000"/>
                </a:solidFill>
                <a:latin typeface="微软雅黑"/>
                <a:ea typeface="微软雅黑"/>
              </a:rPr>
              <a:t>——</a:t>
            </a:r>
            <a:r>
              <a:rPr lang="zh-CN" altLang="en-US" sz="2000" b="1" dirty="0">
                <a:solidFill>
                  <a:srgbClr val="C00000"/>
                </a:solidFill>
                <a:latin typeface="微软雅黑"/>
                <a:ea typeface="微软雅黑"/>
              </a:rPr>
              <a:t>系统</a:t>
            </a:r>
          </a:p>
        </p:txBody>
      </p:sp>
      <p:sp>
        <p:nvSpPr>
          <p:cNvPr id="23" name="内容占位符 4"/>
          <p:cNvSpPr>
            <a:spLocks noGrp="1"/>
          </p:cNvSpPr>
          <p:nvPr>
            <p:ph idx="1"/>
          </p:nvPr>
        </p:nvSpPr>
        <p:spPr>
          <a:xfrm>
            <a:off x="540251" y="789552"/>
            <a:ext cx="4679821" cy="4086454"/>
          </a:xfrm>
        </p:spPr>
        <p:txBody>
          <a:bodyPr>
            <a:normAutofit/>
          </a:bodyPr>
          <a:lstStyle/>
          <a:p>
            <a:pPr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chemeClr val="tx1"/>
                </a:solidFill>
              </a:rPr>
              <a:t>系统类型：处于平衡状态的系统称为</a:t>
            </a:r>
            <a:r>
              <a:rPr lang="zh-CN" altLang="en-US" sz="2000" dirty="0">
                <a:solidFill>
                  <a:srgbClr val="C00000"/>
                </a:solidFill>
              </a:rPr>
              <a:t>静态系统</a:t>
            </a:r>
            <a:r>
              <a:rPr lang="zh-CN" altLang="en-US" sz="2000" dirty="0">
                <a:solidFill>
                  <a:schemeClr val="tx1"/>
                </a:solidFill>
              </a:rPr>
              <a:t>，状态随时间不断变化着的系统为</a:t>
            </a:r>
            <a:r>
              <a:rPr lang="zh-CN" altLang="en-US" sz="2000" dirty="0">
                <a:solidFill>
                  <a:srgbClr val="C00000"/>
                </a:solidFill>
              </a:rPr>
              <a:t>动态系统</a:t>
            </a:r>
            <a:r>
              <a:rPr lang="zh-CN" altLang="en-US" sz="2000" dirty="0">
                <a:solidFill>
                  <a:schemeClr val="tx1"/>
                </a:solidFill>
              </a:rPr>
              <a:t>。</a:t>
            </a: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chemeClr val="tx1"/>
                </a:solidFill>
              </a:rPr>
              <a:t>系统环境：影响系统而又不受该系统直接控制的全部外界因素的集合；</a:t>
            </a: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chemeClr val="tx1"/>
                </a:solidFill>
              </a:rPr>
              <a:t>系统边界：为了限制所研究问题涉及的范围，一般用系统边界把被研究的系统与系统环境区分开来。</a:t>
            </a:r>
            <a:endParaRPr lang="en-US" altLang="zh-CN" sz="2000" dirty="0">
              <a:solidFill>
                <a:schemeClr val="tx1"/>
              </a:solidFill>
            </a:endParaRPr>
          </a:p>
        </p:txBody>
      </p:sp>
      <p:sp>
        <p:nvSpPr>
          <p:cNvPr id="9" name="Freeform 5"/>
          <p:cNvSpPr>
            <a:spLocks noChangeAspect="1" noEditPoints="1"/>
          </p:cNvSpPr>
          <p:nvPr/>
        </p:nvSpPr>
        <p:spPr bwMode="auto">
          <a:xfrm>
            <a:off x="164724" y="112187"/>
            <a:ext cx="446836" cy="461451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3F3F3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052" y="1491630"/>
            <a:ext cx="3215268" cy="21308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4916" y="3804632"/>
            <a:ext cx="1505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latin typeface="+mn-ea"/>
                <a:ea typeface="+mn-ea"/>
              </a:rPr>
              <a:t>美国</a:t>
            </a:r>
            <a:r>
              <a:rPr lang="en-US" altLang="zh-CN" dirty="0">
                <a:solidFill>
                  <a:srgbClr val="C00000"/>
                </a:solidFill>
                <a:latin typeface="+mn-ea"/>
                <a:ea typeface="+mn-ea"/>
              </a:rPr>
              <a:t>F35</a:t>
            </a:r>
            <a:r>
              <a:rPr lang="zh-CN" altLang="en-US" dirty="0">
                <a:solidFill>
                  <a:srgbClr val="C00000"/>
                </a:solidFill>
                <a:latin typeface="+mn-ea"/>
                <a:ea typeface="+mn-ea"/>
              </a:rPr>
              <a:t>战机</a:t>
            </a:r>
          </a:p>
        </p:txBody>
      </p:sp>
    </p:spTree>
    <p:extLst>
      <p:ext uri="{BB962C8B-B14F-4D97-AF65-F5344CB8AC3E}">
        <p14:creationId xmlns:p14="http://schemas.microsoft.com/office/powerpoint/2010/main" val="369851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769">
        <p:fade/>
      </p:transition>
    </mc:Choice>
    <mc:Fallback xmlns="">
      <p:transition spd="med" advTm="5769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3" y="936375"/>
            <a:ext cx="4233982" cy="3399623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28234" y="72822"/>
            <a:ext cx="8231642" cy="513312"/>
          </a:xfrm>
          <a:prstGeom prst="rect">
            <a:avLst/>
          </a:prstGeom>
          <a:noFill/>
        </p:spPr>
        <p:txBody>
          <a:bodyPr wrap="square" lIns="81628" tIns="40814" rIns="81628" bIns="40814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>
                <a:solidFill>
                  <a:srgbClr val="4E4B49"/>
                </a:solidFill>
                <a:latin typeface="微软雅黑"/>
                <a:ea typeface="微软雅黑"/>
              </a:rPr>
              <a:t>系统与模型</a:t>
            </a:r>
            <a:r>
              <a:rPr lang="en-US" altLang="zh-CN" sz="2000" b="1" dirty="0">
                <a:solidFill>
                  <a:srgbClr val="C00000"/>
                </a:solidFill>
                <a:latin typeface="微软雅黑"/>
                <a:ea typeface="微软雅黑"/>
              </a:rPr>
              <a:t>——</a:t>
            </a:r>
            <a:r>
              <a:rPr lang="zh-CN" altLang="en-US" sz="2000" b="1" dirty="0">
                <a:solidFill>
                  <a:srgbClr val="C00000"/>
                </a:solidFill>
                <a:latin typeface="微软雅黑"/>
                <a:ea typeface="微软雅黑"/>
              </a:rPr>
              <a:t>模型</a:t>
            </a:r>
          </a:p>
        </p:txBody>
      </p:sp>
      <p:sp>
        <p:nvSpPr>
          <p:cNvPr id="23" name="内容占位符 4"/>
          <p:cNvSpPr>
            <a:spLocks noGrp="1"/>
          </p:cNvSpPr>
          <p:nvPr>
            <p:ph idx="1"/>
          </p:nvPr>
        </p:nvSpPr>
        <p:spPr>
          <a:xfrm>
            <a:off x="540251" y="789552"/>
            <a:ext cx="4175765" cy="4158462"/>
          </a:xfrm>
        </p:spPr>
        <p:txBody>
          <a:bodyPr>
            <a:normAutofit lnSpcReduction="10000"/>
          </a:bodyPr>
          <a:lstStyle/>
          <a:p>
            <a:pPr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构造模型的原因</a:t>
            </a:r>
            <a:endParaRPr lang="en-US" altLang="zh-CN" sz="2000" dirty="0">
              <a:solidFill>
                <a:srgbClr val="C00000"/>
              </a:solidFill>
            </a:endParaRPr>
          </a:p>
          <a:p>
            <a:pPr marL="0" indent="0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</a:rPr>
              <a:t>    </a:t>
            </a:r>
            <a:r>
              <a:rPr lang="en-US" altLang="zh-CN" sz="2000" dirty="0">
                <a:solidFill>
                  <a:schemeClr val="tx1"/>
                </a:solidFill>
              </a:rPr>
              <a:t>1.</a:t>
            </a:r>
            <a:r>
              <a:rPr lang="zh-CN" altLang="en-US" sz="2000" dirty="0">
                <a:solidFill>
                  <a:schemeClr val="tx1"/>
                </a:solidFill>
              </a:rPr>
              <a:t>系统还处于设计阶段；</a:t>
            </a:r>
          </a:p>
          <a:p>
            <a:pPr marL="0" indent="0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</a:rPr>
              <a:t>    </a:t>
            </a:r>
            <a:r>
              <a:rPr lang="en-US" altLang="zh-CN" sz="2000" dirty="0">
                <a:solidFill>
                  <a:schemeClr val="tx1"/>
                </a:solidFill>
              </a:rPr>
              <a:t>2.</a:t>
            </a:r>
            <a:r>
              <a:rPr lang="zh-CN" altLang="en-US" sz="2000" dirty="0">
                <a:solidFill>
                  <a:schemeClr val="tx1"/>
                </a:solidFill>
              </a:rPr>
              <a:t>在真实系统上进行实验可能会引起系统破坏或发生故障；</a:t>
            </a:r>
          </a:p>
          <a:p>
            <a:pPr marL="0" indent="0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</a:rPr>
              <a:t>    </a:t>
            </a:r>
            <a:r>
              <a:rPr lang="en-US" altLang="zh-CN" sz="2000" dirty="0">
                <a:solidFill>
                  <a:schemeClr val="tx1"/>
                </a:solidFill>
              </a:rPr>
              <a:t>3.</a:t>
            </a:r>
            <a:r>
              <a:rPr lang="zh-CN" altLang="en-US" sz="2000" dirty="0">
                <a:solidFill>
                  <a:schemeClr val="tx1"/>
                </a:solidFill>
              </a:rPr>
              <a:t>需要进行多次实验；</a:t>
            </a:r>
          </a:p>
          <a:p>
            <a:pPr marL="0" indent="0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</a:rPr>
              <a:t>    </a:t>
            </a:r>
            <a:r>
              <a:rPr lang="en-US" altLang="zh-CN" sz="2000" dirty="0">
                <a:solidFill>
                  <a:schemeClr val="tx1"/>
                </a:solidFill>
              </a:rPr>
              <a:t>4.</a:t>
            </a:r>
            <a:r>
              <a:rPr lang="zh-CN" altLang="en-US" sz="2000" dirty="0">
                <a:solidFill>
                  <a:schemeClr val="tx1"/>
                </a:solidFill>
              </a:rPr>
              <a:t>实验时间太长或费用昂贵。    </a:t>
            </a:r>
            <a:endParaRPr lang="en-US" altLang="zh-CN" sz="2000" dirty="0">
              <a:solidFill>
                <a:srgbClr val="C00000"/>
              </a:solidFill>
            </a:endParaRPr>
          </a:p>
          <a:p>
            <a:pPr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模型的形式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：物理模型、数学模型和非形式化描述。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数学模型：采用数学的各类形式来描述系统的内在规律。</a:t>
            </a:r>
          </a:p>
          <a:p>
            <a:pPr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9" name="Freeform 5"/>
          <p:cNvSpPr>
            <a:spLocks noChangeAspect="1" noEditPoints="1"/>
          </p:cNvSpPr>
          <p:nvPr/>
        </p:nvSpPr>
        <p:spPr bwMode="auto">
          <a:xfrm>
            <a:off x="164724" y="112187"/>
            <a:ext cx="446836" cy="461451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3F3F3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01321" y="435145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latin typeface="+mn-ea"/>
                <a:ea typeface="+mn-ea"/>
              </a:rPr>
              <a:t>北斗卫星导航系统</a:t>
            </a:r>
          </a:p>
        </p:txBody>
      </p:sp>
    </p:spTree>
    <p:extLst>
      <p:ext uri="{BB962C8B-B14F-4D97-AF65-F5344CB8AC3E}">
        <p14:creationId xmlns:p14="http://schemas.microsoft.com/office/powerpoint/2010/main" val="965544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769">
        <p:fade/>
      </p:transition>
    </mc:Choice>
    <mc:Fallback xmlns="">
      <p:transition spd="med" advTm="5769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828234" y="72822"/>
            <a:ext cx="8231642" cy="513312"/>
          </a:xfrm>
          <a:prstGeom prst="rect">
            <a:avLst/>
          </a:prstGeom>
          <a:noFill/>
        </p:spPr>
        <p:txBody>
          <a:bodyPr wrap="square" lIns="81628" tIns="40814" rIns="81628" bIns="40814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>
                <a:solidFill>
                  <a:srgbClr val="4E4B49"/>
                </a:solidFill>
                <a:latin typeface="微软雅黑"/>
                <a:ea typeface="微软雅黑"/>
              </a:rPr>
              <a:t>系统与模型</a:t>
            </a:r>
            <a:r>
              <a:rPr lang="en-US" altLang="zh-CN" sz="2000" b="1" dirty="0">
                <a:solidFill>
                  <a:srgbClr val="C00000"/>
                </a:solidFill>
                <a:latin typeface="微软雅黑"/>
                <a:ea typeface="微软雅黑"/>
              </a:rPr>
              <a:t>——</a:t>
            </a:r>
            <a:r>
              <a:rPr lang="zh-CN" altLang="en-US" sz="2000" b="1" dirty="0">
                <a:solidFill>
                  <a:srgbClr val="C00000"/>
                </a:solidFill>
                <a:latin typeface="微软雅黑"/>
                <a:ea typeface="微软雅黑"/>
              </a:rPr>
              <a:t>模型的分类</a:t>
            </a:r>
          </a:p>
        </p:txBody>
      </p:sp>
      <p:sp>
        <p:nvSpPr>
          <p:cNvPr id="23" name="内容占位符 4"/>
          <p:cNvSpPr>
            <a:spLocks noGrp="1"/>
          </p:cNvSpPr>
          <p:nvPr>
            <p:ph idx="1"/>
          </p:nvPr>
        </p:nvSpPr>
        <p:spPr>
          <a:xfrm>
            <a:off x="540251" y="789552"/>
            <a:ext cx="4175765" cy="423047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按形式和类型划分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</a:rPr>
              <a:t>     线性和非线性系统模型 （满足叠加原理）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</a:rPr>
              <a:t>    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0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</a:rPr>
              <a:t>     动态与静态模型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</a:rPr>
              <a:t>     确定性与随机性模型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</a:rPr>
              <a:t>     微观与宏观模型（描述方法存在差异）</a:t>
            </a:r>
          </a:p>
        </p:txBody>
      </p:sp>
      <p:sp>
        <p:nvSpPr>
          <p:cNvPr id="9" name="Freeform 5"/>
          <p:cNvSpPr>
            <a:spLocks noChangeAspect="1" noEditPoints="1"/>
          </p:cNvSpPr>
          <p:nvPr/>
        </p:nvSpPr>
        <p:spPr bwMode="auto">
          <a:xfrm>
            <a:off x="164724" y="112187"/>
            <a:ext cx="446836" cy="461451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3F3F3"/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1916540"/>
              </p:ext>
            </p:extLst>
          </p:nvPr>
        </p:nvGraphicFramePr>
        <p:xfrm>
          <a:off x="1691680" y="2086411"/>
          <a:ext cx="2211760" cy="1043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3" imgW="1371600" imgH="647700" progId="Equation.3">
                  <p:embed/>
                </p:oleObj>
              </mc:Choice>
              <mc:Fallback>
                <p:oleObj name="公式" r:id="rId3" imgW="1371600" imgH="647700" progId="Equation.3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1680" y="2086411"/>
                        <a:ext cx="2211760" cy="10438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内容占位符 4"/>
          <p:cNvSpPr txBox="1">
            <a:spLocks/>
          </p:cNvSpPr>
          <p:nvPr/>
        </p:nvSpPr>
        <p:spPr bwMode="auto">
          <a:xfrm>
            <a:off x="4860032" y="789552"/>
            <a:ext cx="4175765" cy="4230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28" tIns="40814" rIns="81628" bIns="40814" numCol="1" anchor="t" anchorCtr="0" compatLnSpc="1">
            <a:prstTxWarp prst="textNoShape">
              <a:avLst/>
            </a:prstTxWarp>
            <a:normAutofit/>
          </a:bodyPr>
          <a:lstStyle>
            <a:lvl1pPr marL="306107" indent="-306107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63231" indent="-255089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accent6"/>
                </a:solidFill>
                <a:latin typeface="+mn-lt"/>
                <a:ea typeface="仿宋_GB2312" pitchFamily="49" charset="-122"/>
              </a:defRPr>
            </a:lvl2pPr>
            <a:lvl3pPr marL="1020356" indent="-204071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100">
                <a:solidFill>
                  <a:schemeClr val="accent6"/>
                </a:solidFill>
                <a:latin typeface="+mn-lt"/>
                <a:ea typeface="宋体" pitchFamily="2" charset="-122"/>
              </a:defRPr>
            </a:lvl3pPr>
            <a:lvl4pPr marL="1428499" indent="-204071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accent6"/>
                </a:solidFill>
                <a:latin typeface="+mn-lt"/>
                <a:ea typeface="宋体" pitchFamily="2" charset="-122"/>
              </a:defRPr>
            </a:lvl4pPr>
            <a:lvl5pPr marL="1836641" indent="-204071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accent6"/>
                </a:solidFill>
                <a:latin typeface="+mn-lt"/>
                <a:ea typeface="宋体" pitchFamily="2" charset="-122"/>
              </a:defRPr>
            </a:lvl5pPr>
            <a:lvl6pPr marL="2244783" indent="-204071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2652926" indent="-204071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3061068" indent="-204071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3469211" indent="-204071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按形式和类型划分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altLang="en-US" sz="2000" dirty="0">
                <a:solidFill>
                  <a:schemeClr val="tx1"/>
                </a:solidFill>
              </a:rPr>
              <a:t>     时变和时不变系统模型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FontTx/>
              <a:buNone/>
            </a:pPr>
            <a:endParaRPr lang="zh-CN" altLang="en-US" sz="20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altLang="en-US" sz="2000" dirty="0">
                <a:solidFill>
                  <a:schemeClr val="tx1"/>
                </a:solidFill>
              </a:rPr>
              <a:t>     集中参数与分布参数模型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C00000"/>
                </a:solidFill>
              </a:rPr>
              <a:t>按研究方法划分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</a:rPr>
              <a:t>     连续与离散模型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</a:rPr>
              <a:t>     时域与频域模型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</a:rPr>
              <a:t>     输入输出模型与状态空间模型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</a:rPr>
              <a:t>     参数模型与非参数模型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8365656"/>
              </p:ext>
            </p:extLst>
          </p:nvPr>
        </p:nvGraphicFramePr>
        <p:xfrm>
          <a:off x="5292080" y="1847085"/>
          <a:ext cx="2280717" cy="36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1193800" imgH="190500" progId="Equation.3">
                  <p:embed/>
                </p:oleObj>
              </mc:Choice>
              <mc:Fallback>
                <p:oleObj r:id="rId5" imgW="1193800" imgH="190500" progId="Equation.3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080" y="1847085"/>
                        <a:ext cx="2280717" cy="364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925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769">
        <p:fade/>
      </p:transition>
    </mc:Choice>
    <mc:Fallback xmlns="">
      <p:transition spd="med" advTm="5769">
        <p:fade/>
      </p:transition>
    </mc:Fallback>
  </mc:AlternateContent>
</p:sld>
</file>

<file path=ppt/theme/theme1.xml><?xml version="1.0" encoding="utf-8"?>
<a:theme xmlns:a="http://schemas.openxmlformats.org/drawingml/2006/main" name="14_默认设计模板">
  <a:themeElements>
    <a:clrScheme name="12345">
      <a:dk1>
        <a:srgbClr val="205867"/>
      </a:dk1>
      <a:lt1>
        <a:srgbClr val="0093B0"/>
      </a:lt1>
      <a:dk2>
        <a:srgbClr val="F6A514"/>
      </a:dk2>
      <a:lt2>
        <a:srgbClr val="F3F3F3"/>
      </a:lt2>
      <a:accent1>
        <a:srgbClr val="4E4B49"/>
      </a:accent1>
      <a:accent2>
        <a:srgbClr val="FFFFFF"/>
      </a:accent2>
      <a:accent3>
        <a:srgbClr val="205867"/>
      </a:accent3>
      <a:accent4>
        <a:srgbClr val="0093B0"/>
      </a:accent4>
      <a:accent5>
        <a:srgbClr val="F6A514"/>
      </a:accent5>
      <a:accent6>
        <a:srgbClr val="4E4B49"/>
      </a:accent6>
      <a:hlink>
        <a:srgbClr val="F3F3F3"/>
      </a:hlink>
      <a:folHlink>
        <a:srgbClr val="595959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19265</TotalTime>
  <Pages>0</Pages>
  <Words>1659</Words>
  <Characters>0</Characters>
  <Application>Microsoft Office PowerPoint</Application>
  <DocSecurity>0</DocSecurity>
  <PresentationFormat>全屏显示(16:9)</PresentationFormat>
  <Lines>0</Lines>
  <Paragraphs>196</Paragraphs>
  <Slides>25</Slides>
  <Notes>21</Notes>
  <HiddenSlides>0</HiddenSlides>
  <MMClips>1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Wingdings</vt:lpstr>
      <vt:lpstr>Calibri</vt:lpstr>
      <vt:lpstr>微软雅黑</vt:lpstr>
      <vt:lpstr>宋体</vt:lpstr>
      <vt:lpstr>Arial</vt:lpstr>
      <vt:lpstr>14_默认设计模板</vt:lpstr>
      <vt:lpstr>公式</vt:lpstr>
      <vt:lpstr>Microsoft 公式 3.0</vt:lpstr>
      <vt:lpstr>Visio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chen shuxin</cp:lastModifiedBy>
  <cp:revision>1749</cp:revision>
  <dcterms:created xsi:type="dcterms:W3CDTF">2013-01-25T01:44:32Z</dcterms:created>
  <dcterms:modified xsi:type="dcterms:W3CDTF">2024-02-21T08:18:30Z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2052-9.1.0.4429</vt:lpwstr>
  </property>
</Properties>
</file>