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Lst>
  <p:notesMasterIdLst>
    <p:notesMasterId r:id="rId73"/>
  </p:notesMasterIdLst>
  <p:handoutMasterIdLst>
    <p:handoutMasterId r:id="rId74"/>
  </p:handoutMasterIdLst>
  <p:sldIdLst>
    <p:sldId id="578" r:id="rId2"/>
    <p:sldId id="1126" r:id="rId3"/>
    <p:sldId id="1109" r:id="rId4"/>
    <p:sldId id="1110" r:id="rId5"/>
    <p:sldId id="1111" r:id="rId6"/>
    <p:sldId id="1127" r:id="rId7"/>
    <p:sldId id="1128" r:id="rId8"/>
    <p:sldId id="1112" r:id="rId9"/>
    <p:sldId id="1113" r:id="rId10"/>
    <p:sldId id="1114" r:id="rId11"/>
    <p:sldId id="1117" r:id="rId12"/>
    <p:sldId id="1118" r:id="rId13"/>
    <p:sldId id="1130" r:id="rId14"/>
    <p:sldId id="1120" r:id="rId15"/>
    <p:sldId id="1121" r:id="rId16"/>
    <p:sldId id="1122" r:id="rId17"/>
    <p:sldId id="1123" r:id="rId18"/>
    <p:sldId id="1124" r:id="rId19"/>
    <p:sldId id="1125" r:id="rId20"/>
    <p:sldId id="1131" r:id="rId21"/>
    <p:sldId id="1132" r:id="rId22"/>
    <p:sldId id="1047" r:id="rId23"/>
    <p:sldId id="1052" r:id="rId24"/>
    <p:sldId id="1053" r:id="rId25"/>
    <p:sldId id="1054" r:id="rId26"/>
    <p:sldId id="1055" r:id="rId27"/>
    <p:sldId id="1056" r:id="rId28"/>
    <p:sldId id="1057" r:id="rId29"/>
    <p:sldId id="1058" r:id="rId30"/>
    <p:sldId id="1059" r:id="rId31"/>
    <p:sldId id="1097" r:id="rId32"/>
    <p:sldId id="1060" r:id="rId33"/>
    <p:sldId id="1094" r:id="rId34"/>
    <p:sldId id="1061" r:id="rId35"/>
    <p:sldId id="1062" r:id="rId36"/>
    <p:sldId id="1133" r:id="rId37"/>
    <p:sldId id="1134" r:id="rId38"/>
    <p:sldId id="1135" r:id="rId39"/>
    <p:sldId id="1136" r:id="rId40"/>
    <p:sldId id="1137" r:id="rId41"/>
    <p:sldId id="1138" r:id="rId42"/>
    <p:sldId id="1139" r:id="rId43"/>
    <p:sldId id="1140" r:id="rId44"/>
    <p:sldId id="1149" r:id="rId45"/>
    <p:sldId id="1142" r:id="rId46"/>
    <p:sldId id="1143" r:id="rId47"/>
    <p:sldId id="1144" r:id="rId48"/>
    <p:sldId id="1145" r:id="rId49"/>
    <p:sldId id="1146" r:id="rId50"/>
    <p:sldId id="1147" r:id="rId51"/>
    <p:sldId id="1148" r:id="rId52"/>
    <p:sldId id="1150" r:id="rId53"/>
    <p:sldId id="1064" r:id="rId54"/>
    <p:sldId id="1103" r:id="rId55"/>
    <p:sldId id="1104" r:id="rId56"/>
    <p:sldId id="1065" r:id="rId57"/>
    <p:sldId id="1066" r:id="rId58"/>
    <p:sldId id="1098" r:id="rId59"/>
    <p:sldId id="1068" r:id="rId60"/>
    <p:sldId id="1105" r:id="rId61"/>
    <p:sldId id="1095" r:id="rId62"/>
    <p:sldId id="1070" r:id="rId63"/>
    <p:sldId id="1071" r:id="rId64"/>
    <p:sldId id="1072" r:id="rId65"/>
    <p:sldId id="1073" r:id="rId66"/>
    <p:sldId id="1102" r:id="rId67"/>
    <p:sldId id="1096" r:id="rId68"/>
    <p:sldId id="1101" r:id="rId69"/>
    <p:sldId id="1106" r:id="rId70"/>
    <p:sldId id="1076" r:id="rId71"/>
    <p:sldId id="1051" r:id="rId72"/>
  </p:sldIdLst>
  <p:sldSz cx="9144000" cy="5143500" type="screen16x9"/>
  <p:notesSz cx="6858000" cy="9144000"/>
  <p:embeddedFontLst>
    <p:embeddedFont>
      <p:font typeface="微软雅黑" panose="020B0503020204020204" pitchFamily="34" charset="-122"/>
      <p:regular r:id="rId75"/>
      <p:bold r:id="rId76"/>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404"/>
    <a:srgbClr val="781E19"/>
    <a:srgbClr val="FFFFFF"/>
    <a:srgbClr val="C2590A"/>
    <a:srgbClr val="996600"/>
    <a:srgbClr val="FF9966"/>
    <a:srgbClr val="FF6600"/>
    <a:srgbClr val="F8F8F8"/>
    <a:srgbClr val="1C89B0"/>
    <a:srgbClr val="4E4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1514" autoAdjust="0"/>
  </p:normalViewPr>
  <p:slideViewPr>
    <p:cSldViewPr snapToObjects="1">
      <p:cViewPr varScale="1">
        <p:scale>
          <a:sx n="88" d="100"/>
          <a:sy n="88" d="100"/>
        </p:scale>
        <p:origin x="656" y="68"/>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导航中的侧向和测距</a:t>
            </a:r>
            <a:endParaRPr lang="en-US" altLang="zh-CN" dirty="0"/>
          </a:p>
          <a:p>
            <a:r>
              <a:rPr lang="zh-CN" altLang="en-US" dirty="0"/>
              <a:t>本轮，均轮</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系统是由实体组成的，实体是普遍联系的。仿真是基于模型的活动。</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41612" y="4920352"/>
            <a:ext cx="543159" cy="236313"/>
          </a:xfrm>
          <a:prstGeom prst="rect">
            <a:avLst/>
          </a:prstGeom>
          <a:noFill/>
        </p:spPr>
        <p:txBody>
          <a:bodyPr wrap="none" lIns="81628" tIns="40814" rIns="81628" bIns="40814" rtlCol="0">
            <a:spAutoFit/>
          </a:bodyPr>
          <a:lstStyle/>
          <a:p>
            <a:pPr algn="ctr"/>
            <a:r>
              <a:rPr lang="en-US" altLang="zh-CN" sz="1000" dirty="0">
                <a:solidFill>
                  <a:srgbClr val="FFFFFF"/>
                </a:solidFill>
                <a:latin typeface="微软雅黑"/>
                <a:ea typeface="微软雅黑"/>
              </a:rPr>
              <a:t>70-</a:t>
            </a:r>
            <a:fld id="{3C3E758C-B9DA-4696-9B9F-3B46BA93991C}" type="slidenum">
              <a:rPr lang="zh-CN" altLang="en-US" sz="1000" smtClean="0">
                <a:solidFill>
                  <a:srgbClr val="FFFFFF"/>
                </a:solidFill>
                <a:latin typeface="微软雅黑"/>
                <a:ea typeface="微软雅黑"/>
              </a:rPr>
              <a:pPr algn="ctr"/>
              <a:t>‹#›</a:t>
            </a:fld>
            <a:endParaRPr lang="zh-CN" altLang="en-US" sz="1000" dirty="0">
              <a:solidFill>
                <a:srgbClr val="FFFFFF"/>
              </a:solidFill>
              <a:latin typeface="微软雅黑"/>
              <a:ea typeface="微软雅黑"/>
            </a:endParaRP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16:14</a:t>
            </a:fld>
            <a:endParaRPr lang="zh-CN" altLang="en-US" sz="1000" dirty="0">
              <a:solidFill>
                <a:srgbClr val="FFFFFF"/>
              </a:solidFill>
              <a:latin typeface="微软雅黑"/>
              <a:ea typeface="微软雅黑"/>
            </a:endParaRPr>
          </a:p>
        </p:txBody>
      </p:sp>
      <p:sp>
        <p:nvSpPr>
          <p:cNvPr id="5" name="Rectangle 4">
            <a:extLst>
              <a:ext uri="{FF2B5EF4-FFF2-40B4-BE49-F238E27FC236}">
                <a16:creationId xmlns:a16="http://schemas.microsoft.com/office/drawing/2014/main" id="{A152EDC2-6FD7-BF58-C7E4-9A3672C44BDC}"/>
              </a:ext>
            </a:extLst>
          </p:cNvPr>
          <p:cNvSpPr txBox="1">
            <a:spLocks noChangeArrowheads="1"/>
          </p:cNvSpPr>
          <p:nvPr userDrawn="1"/>
        </p:nvSpPr>
        <p:spPr bwMode="auto">
          <a:xfrm>
            <a:off x="1" y="4890600"/>
            <a:ext cx="971599"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fld id="{F7C8A7E3-58FD-4CCB-A779-182CE90D9466}" type="datetime1">
              <a:rPr lang="zh-CN" altLang="en-US" sz="1000" b="0" smtClean="0">
                <a:solidFill>
                  <a:schemeClr val="bg2"/>
                </a:solidFill>
                <a:latin typeface="+mn-ea"/>
                <a:ea typeface="+mn-ea"/>
              </a:rPr>
              <a:t>2024/2/21</a:t>
            </a:fld>
            <a:endParaRPr lang="zh-CN" altLang="en-US" sz="1000" b="0" dirty="0">
              <a:solidFill>
                <a:schemeClr val="bg2"/>
              </a:solidFill>
              <a:latin typeface="+mn-ea"/>
              <a:ea typeface="+mn-ea"/>
            </a:endParaRPr>
          </a:p>
        </p:txBody>
      </p:sp>
      <p:sp>
        <p:nvSpPr>
          <p:cNvPr id="6" name="文本框 5">
            <a:extLst>
              <a:ext uri="{FF2B5EF4-FFF2-40B4-BE49-F238E27FC236}">
                <a16:creationId xmlns:a16="http://schemas.microsoft.com/office/drawing/2014/main" id="{8E61CBCC-0B6A-9439-353F-F12CF3AB0896}"/>
              </a:ext>
            </a:extLst>
          </p:cNvPr>
          <p:cNvSpPr txBox="1"/>
          <p:nvPr userDrawn="1"/>
        </p:nvSpPr>
        <p:spPr>
          <a:xfrm>
            <a:off x="3635896" y="4907703"/>
            <a:ext cx="1559341" cy="246221"/>
          </a:xfrm>
          <a:prstGeom prst="rect">
            <a:avLst/>
          </a:prstGeom>
          <a:noFill/>
        </p:spPr>
        <p:txBody>
          <a:bodyPr wrap="square">
            <a:spAutoFit/>
          </a:bodyPr>
          <a:lstStyle/>
          <a:p>
            <a:pPr algn="ctr"/>
            <a:r>
              <a:rPr lang="zh-CN" altLang="en-US" sz="1000" dirty="0">
                <a:solidFill>
                  <a:srgbClr val="FFFFFF"/>
                </a:solidFill>
                <a:latin typeface="+mn-ea"/>
                <a:ea typeface="+mn-ea"/>
              </a:rPr>
              <a:t>建模仿真技术</a:t>
            </a:r>
          </a:p>
        </p:txBody>
      </p:sp>
    </p:spTree>
    <p:extLst>
      <p:ext uri="{BB962C8B-B14F-4D97-AF65-F5344CB8AC3E}">
        <p14:creationId xmlns:p14="http://schemas.microsoft.com/office/powerpoint/2010/main" val="4072305861"/>
      </p:ext>
    </p:extLst>
  </p:cSld>
  <p:clrMapOvr>
    <a:masterClrMapping/>
  </p:clrMapOvr>
  <p:hf sldNum="0" hdr="0" ftr="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9" r:id="rId1"/>
    <p:sldLayoutId id="214748385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oleObject" Target="../embeddings/oleObject12.bin"/><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30.wmf"/><Relationship Id="rId3" Type="http://schemas.openxmlformats.org/officeDocument/2006/relationships/image" Target="../media/image25.png"/><Relationship Id="rId7" Type="http://schemas.openxmlformats.org/officeDocument/2006/relationships/image" Target="../media/image27.wmf"/><Relationship Id="rId12" Type="http://schemas.openxmlformats.org/officeDocument/2006/relationships/oleObject" Target="../embeddings/oleObject20.bin"/><Relationship Id="rId17" Type="http://schemas.openxmlformats.org/officeDocument/2006/relationships/image" Target="../media/image24.jpeg"/><Relationship Id="rId2" Type="http://schemas.openxmlformats.org/officeDocument/2006/relationships/notesSlide" Target="../notesSlides/notesSlide20.xml"/><Relationship Id="rId16"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oleObject" Target="../embeddings/oleObject17.bin"/><Relationship Id="rId11" Type="http://schemas.openxmlformats.org/officeDocument/2006/relationships/image" Target="../media/image29.wmf"/><Relationship Id="rId5" Type="http://schemas.openxmlformats.org/officeDocument/2006/relationships/image" Target="../media/image26.wmf"/><Relationship Id="rId15" Type="http://schemas.openxmlformats.org/officeDocument/2006/relationships/image" Target="../media/image31.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28.wmf"/><Relationship Id="rId14" Type="http://schemas.openxmlformats.org/officeDocument/2006/relationships/oleObject" Target="../embeddings/oleObject21.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32.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oleObject" Target="../embeddings/oleObject23.bin"/><Relationship Id="rId7"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7.wmf"/><Relationship Id="rId5" Type="http://schemas.openxmlformats.org/officeDocument/2006/relationships/oleObject" Target="../embeddings/oleObject24.bin"/><Relationship Id="rId10" Type="http://schemas.openxmlformats.org/officeDocument/2006/relationships/image" Target="../media/image25.png"/><Relationship Id="rId4" Type="http://schemas.openxmlformats.org/officeDocument/2006/relationships/image" Target="../media/image33.wmf"/><Relationship Id="rId9" Type="http://schemas.openxmlformats.org/officeDocument/2006/relationships/image" Target="../media/image28.wmf"/></Relationships>
</file>

<file path=ppt/slides/_rels/slide26.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31.bin"/><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38.wmf"/><Relationship Id="rId2" Type="http://schemas.openxmlformats.org/officeDocument/2006/relationships/notesSlide" Target="../notesSlides/notesSlide23.xml"/><Relationship Id="rId16"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35.wmf"/><Relationship Id="rId11" Type="http://schemas.openxmlformats.org/officeDocument/2006/relationships/oleObject" Target="../embeddings/oleObject30.bin"/><Relationship Id="rId5" Type="http://schemas.openxmlformats.org/officeDocument/2006/relationships/oleObject" Target="../embeddings/oleObject27.bin"/><Relationship Id="rId15" Type="http://schemas.openxmlformats.org/officeDocument/2006/relationships/image" Target="../media/image23.jpeg"/><Relationship Id="rId10" Type="http://schemas.openxmlformats.org/officeDocument/2006/relationships/image" Target="../media/image37.wmf"/><Relationship Id="rId4" Type="http://schemas.openxmlformats.org/officeDocument/2006/relationships/image" Target="../media/image34.wmf"/><Relationship Id="rId9" Type="http://schemas.openxmlformats.org/officeDocument/2006/relationships/oleObject" Target="../embeddings/oleObject29.bin"/><Relationship Id="rId14" Type="http://schemas.openxmlformats.org/officeDocument/2006/relationships/image" Target="../media/image39.wmf"/></Relationships>
</file>

<file path=ppt/slides/_rels/slide27.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1.wmf"/><Relationship Id="rId11" Type="http://schemas.openxmlformats.org/officeDocument/2006/relationships/image" Target="../media/image23.jpeg"/><Relationship Id="rId5" Type="http://schemas.openxmlformats.org/officeDocument/2006/relationships/oleObject" Target="../embeddings/oleObject33.bin"/><Relationship Id="rId10" Type="http://schemas.openxmlformats.org/officeDocument/2006/relationships/image" Target="../media/image43.wmf"/><Relationship Id="rId4" Type="http://schemas.openxmlformats.org/officeDocument/2006/relationships/image" Target="../media/image40.wmf"/><Relationship Id="rId9" Type="http://schemas.openxmlformats.org/officeDocument/2006/relationships/oleObject" Target="../embeddings/oleObject35.bin"/></Relationships>
</file>

<file path=ppt/slides/_rels/slide28.xml.rels><?xml version="1.0" encoding="UTF-8" standalone="yes"?>
<Relationships xmlns="http://schemas.openxmlformats.org/package/2006/relationships"><Relationship Id="rId8" Type="http://schemas.openxmlformats.org/officeDocument/2006/relationships/image" Target="../media/image43.wmf"/><Relationship Id="rId13" Type="http://schemas.openxmlformats.org/officeDocument/2006/relationships/oleObject" Target="../embeddings/oleObject41.bin"/><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45.w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2.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image" Target="../media/image23.jpeg"/><Relationship Id="rId10" Type="http://schemas.openxmlformats.org/officeDocument/2006/relationships/image" Target="../media/image44.wmf"/><Relationship Id="rId4" Type="http://schemas.openxmlformats.org/officeDocument/2006/relationships/image" Target="../media/image41.wmf"/><Relationship Id="rId9" Type="http://schemas.openxmlformats.org/officeDocument/2006/relationships/oleObject" Target="../embeddings/oleObject39.bin"/><Relationship Id="rId14" Type="http://schemas.openxmlformats.org/officeDocument/2006/relationships/image" Target="../media/image46.wmf"/></Relationships>
</file>

<file path=ppt/slides/_rels/slide29.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50.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7.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49.wmf"/><Relationship Id="rId4" Type="http://schemas.openxmlformats.org/officeDocument/2006/relationships/image" Target="../media/image45.wmf"/><Relationship Id="rId9" Type="http://schemas.openxmlformats.org/officeDocument/2006/relationships/oleObject" Target="../embeddings/oleObject45.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30.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52.bin"/><Relationship Id="rId3" Type="http://schemas.openxmlformats.org/officeDocument/2006/relationships/oleObject" Target="../embeddings/oleObject47.bin"/><Relationship Id="rId7" Type="http://schemas.openxmlformats.org/officeDocument/2006/relationships/oleObject" Target="../embeddings/oleObject49.bin"/><Relationship Id="rId12" Type="http://schemas.openxmlformats.org/officeDocument/2006/relationships/image" Target="../media/image54.wmf"/><Relationship Id="rId2" Type="http://schemas.openxmlformats.org/officeDocument/2006/relationships/notesSlide" Target="../notesSlides/notesSlide27.xml"/><Relationship Id="rId16" Type="http://schemas.openxmlformats.org/officeDocument/2006/relationships/image" Target="../media/image56.wmf"/><Relationship Id="rId1" Type="http://schemas.openxmlformats.org/officeDocument/2006/relationships/slideLayout" Target="../slideLayouts/slideLayout2.xml"/><Relationship Id="rId6" Type="http://schemas.openxmlformats.org/officeDocument/2006/relationships/image" Target="../media/image44.wmf"/><Relationship Id="rId11" Type="http://schemas.openxmlformats.org/officeDocument/2006/relationships/oleObject" Target="../embeddings/oleObject51.bin"/><Relationship Id="rId5" Type="http://schemas.openxmlformats.org/officeDocument/2006/relationships/oleObject" Target="../embeddings/oleObject48.bin"/><Relationship Id="rId15" Type="http://schemas.openxmlformats.org/officeDocument/2006/relationships/oleObject" Target="../embeddings/oleObject53.bin"/><Relationship Id="rId10" Type="http://schemas.openxmlformats.org/officeDocument/2006/relationships/image" Target="../media/image53.wmf"/><Relationship Id="rId4" Type="http://schemas.openxmlformats.org/officeDocument/2006/relationships/image" Target="../media/image51.wmf"/><Relationship Id="rId9" Type="http://schemas.openxmlformats.org/officeDocument/2006/relationships/oleObject" Target="../embeddings/oleObject50.bin"/><Relationship Id="rId14" Type="http://schemas.openxmlformats.org/officeDocument/2006/relationships/image" Target="../media/image55.wmf"/></Relationships>
</file>

<file path=ppt/slides/_rels/slide31.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image" Target="../media/image45.wm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5.wmf"/><Relationship Id="rId11" Type="http://schemas.openxmlformats.org/officeDocument/2006/relationships/oleObject" Target="../embeddings/oleObject58.bin"/><Relationship Id="rId5" Type="http://schemas.openxmlformats.org/officeDocument/2006/relationships/oleObject" Target="../embeddings/oleObject55.bin"/><Relationship Id="rId10" Type="http://schemas.openxmlformats.org/officeDocument/2006/relationships/image" Target="../media/image41.wmf"/><Relationship Id="rId4" Type="http://schemas.openxmlformats.org/officeDocument/2006/relationships/image" Target="../media/image52.wmf"/><Relationship Id="rId9" Type="http://schemas.openxmlformats.org/officeDocument/2006/relationships/oleObject" Target="../embeddings/oleObject57.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9.bin"/><Relationship Id="rId7" Type="http://schemas.openxmlformats.org/officeDocument/2006/relationships/image" Target="../media/image45.w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oleObject" Target="../embeddings/oleObject60.bin"/><Relationship Id="rId5" Type="http://schemas.openxmlformats.org/officeDocument/2006/relationships/image" Target="../media/image57.jpg"/><Relationship Id="rId4" Type="http://schemas.openxmlformats.org/officeDocument/2006/relationships/image" Target="../media/image55.wmf"/></Relationships>
</file>

<file path=ppt/slides/_rels/slide33.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8.wmf"/><Relationship Id="rId5" Type="http://schemas.openxmlformats.org/officeDocument/2006/relationships/oleObject" Target="../embeddings/oleObject62.bin"/><Relationship Id="rId4" Type="http://schemas.openxmlformats.org/officeDocument/2006/relationships/image" Target="../media/image55.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5.wmf"/><Relationship Id="rId5" Type="http://schemas.openxmlformats.org/officeDocument/2006/relationships/oleObject" Target="../embeddings/oleObject65.bin"/><Relationship Id="rId4" Type="http://schemas.openxmlformats.org/officeDocument/2006/relationships/image" Target="../media/image55.wmf"/></Relationships>
</file>

<file path=ppt/slides/_rels/slide35.xml.rels><?xml version="1.0" encoding="UTF-8" standalone="yes"?>
<Relationships xmlns="http://schemas.openxmlformats.org/package/2006/relationships"><Relationship Id="rId8" Type="http://schemas.openxmlformats.org/officeDocument/2006/relationships/image" Target="../media/image61.wmf"/><Relationship Id="rId13" Type="http://schemas.openxmlformats.org/officeDocument/2006/relationships/oleObject" Target="../embeddings/oleObject71.bin"/><Relationship Id="rId18" Type="http://schemas.openxmlformats.org/officeDocument/2006/relationships/image" Target="../media/image66.wmf"/><Relationship Id="rId3" Type="http://schemas.openxmlformats.org/officeDocument/2006/relationships/oleObject" Target="../embeddings/oleObject66.bin"/><Relationship Id="rId21" Type="http://schemas.openxmlformats.org/officeDocument/2006/relationships/oleObject" Target="../embeddings/oleObject75.bin"/><Relationship Id="rId7" Type="http://schemas.openxmlformats.org/officeDocument/2006/relationships/oleObject" Target="../embeddings/oleObject68.bin"/><Relationship Id="rId12" Type="http://schemas.openxmlformats.org/officeDocument/2006/relationships/image" Target="../media/image63.wmf"/><Relationship Id="rId17" Type="http://schemas.openxmlformats.org/officeDocument/2006/relationships/oleObject" Target="../embeddings/oleObject73.bin"/><Relationship Id="rId2" Type="http://schemas.openxmlformats.org/officeDocument/2006/relationships/notesSlide" Target="../notesSlides/notesSlide32.xml"/><Relationship Id="rId16" Type="http://schemas.openxmlformats.org/officeDocument/2006/relationships/image" Target="../media/image65.wmf"/><Relationship Id="rId20" Type="http://schemas.openxmlformats.org/officeDocument/2006/relationships/image" Target="../media/image67.wmf"/><Relationship Id="rId1" Type="http://schemas.openxmlformats.org/officeDocument/2006/relationships/slideLayout" Target="../slideLayouts/slideLayout2.xml"/><Relationship Id="rId6" Type="http://schemas.openxmlformats.org/officeDocument/2006/relationships/image" Target="../media/image60.wmf"/><Relationship Id="rId11" Type="http://schemas.openxmlformats.org/officeDocument/2006/relationships/oleObject" Target="../embeddings/oleObject70.bin"/><Relationship Id="rId5" Type="http://schemas.openxmlformats.org/officeDocument/2006/relationships/oleObject" Target="../embeddings/oleObject67.bin"/><Relationship Id="rId15" Type="http://schemas.openxmlformats.org/officeDocument/2006/relationships/oleObject" Target="../embeddings/oleObject72.bin"/><Relationship Id="rId10" Type="http://schemas.openxmlformats.org/officeDocument/2006/relationships/image" Target="../media/image62.wmf"/><Relationship Id="rId19" Type="http://schemas.openxmlformats.org/officeDocument/2006/relationships/oleObject" Target="../embeddings/oleObject74.bin"/><Relationship Id="rId4" Type="http://schemas.openxmlformats.org/officeDocument/2006/relationships/image" Target="../media/image55.wmf"/><Relationship Id="rId9" Type="http://schemas.openxmlformats.org/officeDocument/2006/relationships/oleObject" Target="../embeddings/oleObject69.bin"/><Relationship Id="rId14" Type="http://schemas.openxmlformats.org/officeDocument/2006/relationships/image" Target="../media/image64.wmf"/><Relationship Id="rId22" Type="http://schemas.openxmlformats.org/officeDocument/2006/relationships/image" Target="../media/image68.wmf"/></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73.wmf"/><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0.wmf"/><Relationship Id="rId11" Type="http://schemas.openxmlformats.org/officeDocument/2006/relationships/oleObject" Target="../embeddings/oleObject80.bin"/><Relationship Id="rId5" Type="http://schemas.openxmlformats.org/officeDocument/2006/relationships/oleObject" Target="../embeddings/oleObject77.bin"/><Relationship Id="rId10" Type="http://schemas.openxmlformats.org/officeDocument/2006/relationships/image" Target="../media/image72.wmf"/><Relationship Id="rId4" Type="http://schemas.openxmlformats.org/officeDocument/2006/relationships/image" Target="../media/image69.wmf"/><Relationship Id="rId9" Type="http://schemas.openxmlformats.org/officeDocument/2006/relationships/oleObject" Target="../embeddings/oleObject79.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4.emf"/><Relationship Id="rId5" Type="http://schemas.openxmlformats.org/officeDocument/2006/relationships/oleObject" Target="../embeddings/oleObject82.bin"/><Relationship Id="rId4" Type="http://schemas.openxmlformats.org/officeDocument/2006/relationships/image" Target="../media/image69.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9.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9.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76.emf"/><Relationship Id="rId5" Type="http://schemas.openxmlformats.org/officeDocument/2006/relationships/oleObject" Target="../embeddings/oleObject86.bin"/><Relationship Id="rId4" Type="http://schemas.openxmlformats.org/officeDocument/2006/relationships/image" Target="../media/image75.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7.wmf"/><Relationship Id="rId5" Type="http://schemas.openxmlformats.org/officeDocument/2006/relationships/oleObject" Target="../embeddings/oleObject88.bin"/><Relationship Id="rId4" Type="http://schemas.openxmlformats.org/officeDocument/2006/relationships/image" Target="../media/image76.emf"/></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89.bin"/><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90.bin"/><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8.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9.wmf"/><Relationship Id="rId5" Type="http://schemas.openxmlformats.org/officeDocument/2006/relationships/oleObject" Target="../embeddings/oleObject92.bin"/><Relationship Id="rId4" Type="http://schemas.openxmlformats.org/officeDocument/2006/relationships/image" Target="../media/image76.emf"/></Relationships>
</file>

<file path=ppt/slides/_rels/slide48.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80.wmf"/><Relationship Id="rId5" Type="http://schemas.openxmlformats.org/officeDocument/2006/relationships/oleObject" Target="../embeddings/oleObject94.bin"/><Relationship Id="rId4" Type="http://schemas.openxmlformats.org/officeDocument/2006/relationships/image" Target="../media/image79.wmf"/></Relationships>
</file>

<file path=ppt/slides/_rels/slide49.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96.bin"/><Relationship Id="rId7" Type="http://schemas.openxmlformats.org/officeDocument/2006/relationships/oleObject" Target="../embeddings/oleObject98.bin"/><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82.wmf"/><Relationship Id="rId5" Type="http://schemas.openxmlformats.org/officeDocument/2006/relationships/oleObject" Target="../embeddings/oleObject97.bin"/><Relationship Id="rId4" Type="http://schemas.openxmlformats.org/officeDocument/2006/relationships/image" Target="../media/image80.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2.jpeg"/><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wmf"/><Relationship Id="rId11" Type="http://schemas.openxmlformats.org/officeDocument/2006/relationships/image" Target="../media/image10.wmf"/><Relationship Id="rId5" Type="http://schemas.openxmlformats.org/officeDocument/2006/relationships/oleObject" Target="../embeddings/oleObject3.bin"/><Relationship Id="rId10" Type="http://schemas.openxmlformats.org/officeDocument/2006/relationships/oleObject" Target="../embeddings/oleObject6.bin"/><Relationship Id="rId4" Type="http://schemas.openxmlformats.org/officeDocument/2006/relationships/image" Target="../media/image7.wmf"/><Relationship Id="rId9" Type="http://schemas.openxmlformats.org/officeDocument/2006/relationships/image" Target="../media/image9.wmf"/></Relationships>
</file>

<file path=ppt/slides/_rels/slide50.x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oleObject" Target="../embeddings/oleObject99.bin"/><Relationship Id="rId7" Type="http://schemas.openxmlformats.org/officeDocument/2006/relationships/oleObject" Target="../embeddings/oleObject101.bin"/><Relationship Id="rId12" Type="http://schemas.openxmlformats.org/officeDocument/2006/relationships/image" Target="../media/image88.w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85.emf"/><Relationship Id="rId11" Type="http://schemas.openxmlformats.org/officeDocument/2006/relationships/oleObject" Target="../embeddings/oleObject103.bin"/><Relationship Id="rId5" Type="http://schemas.openxmlformats.org/officeDocument/2006/relationships/oleObject" Target="../embeddings/oleObject100.bin"/><Relationship Id="rId10" Type="http://schemas.openxmlformats.org/officeDocument/2006/relationships/image" Target="../media/image87.wmf"/><Relationship Id="rId4" Type="http://schemas.openxmlformats.org/officeDocument/2006/relationships/image" Target="../media/image84.wmf"/><Relationship Id="rId9" Type="http://schemas.openxmlformats.org/officeDocument/2006/relationships/oleObject" Target="../embeddings/oleObject102.bin"/></Relationships>
</file>

<file path=ppt/slides/_rels/slide51.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90.wmf"/><Relationship Id="rId5" Type="http://schemas.openxmlformats.org/officeDocument/2006/relationships/oleObject" Target="../embeddings/oleObject105.bin"/><Relationship Id="rId10" Type="http://schemas.openxmlformats.org/officeDocument/2006/relationships/image" Target="../media/image88.wmf"/><Relationship Id="rId4" Type="http://schemas.openxmlformats.org/officeDocument/2006/relationships/image" Target="../media/image89.emf"/><Relationship Id="rId9" Type="http://schemas.openxmlformats.org/officeDocument/2006/relationships/oleObject" Target="../embeddings/oleObject107.bin"/></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92.jpg"/><Relationship Id="rId4" Type="http://schemas.openxmlformats.org/officeDocument/2006/relationships/image" Target="../media/image91.em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1.emf"/></Relationships>
</file>

<file path=ppt/slides/_rels/slide6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7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7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dirty="0">
                <a:solidFill>
                  <a:schemeClr val="accent1"/>
                </a:solidFill>
                <a:latin typeface="+mj-ea"/>
              </a:rPr>
              <a:t>通信系统建模仿真</a:t>
            </a:r>
            <a:endParaRPr lang="en-US" altLang="zh-CN" sz="3600" b="1" dirty="0">
              <a:solidFill>
                <a:schemeClr val="accent1"/>
              </a:solidFill>
              <a:latin typeface="+mj-ea"/>
            </a:endParaRPr>
          </a:p>
          <a:p>
            <a:pPr algn="ctr">
              <a:lnSpc>
                <a:spcPct val="150000"/>
              </a:lnSpc>
            </a:pPr>
            <a:r>
              <a:rPr lang="zh-CN" altLang="en-US" sz="2000" b="1" dirty="0">
                <a:solidFill>
                  <a:srgbClr val="C00000"/>
                </a:solidFill>
                <a:latin typeface="+mj-ea"/>
              </a:rPr>
              <a:t>第二专题（</a:t>
            </a:r>
            <a:r>
              <a:rPr lang="en-US" altLang="zh-CN" sz="2000" b="1" dirty="0">
                <a:solidFill>
                  <a:srgbClr val="C00000"/>
                </a:solidFill>
                <a:latin typeface="+mj-ea"/>
              </a:rPr>
              <a:t>3</a:t>
            </a:r>
            <a:r>
              <a:rPr lang="zh-CN" altLang="en-US" sz="2000" b="1" dirty="0">
                <a:solidFill>
                  <a:srgbClr val="C00000"/>
                </a:solidFill>
                <a:latin typeface="+mj-ea"/>
              </a:rPr>
              <a:t>）建模仿真技术（系统仿真原理与方法）</a:t>
            </a:r>
            <a:endParaRPr lang="zh-CN" altLang="zh-CN" sz="2000" b="1" dirty="0">
              <a:solidFill>
                <a:srgbClr val="C00000"/>
              </a:solidFill>
              <a:latin typeface="+mj-ea"/>
            </a:endParaRPr>
          </a:p>
        </p:txBody>
      </p:sp>
      <p:sp>
        <p:nvSpPr>
          <p:cNvPr id="23" name="TextBox 22"/>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23"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771550"/>
            <a:ext cx="4319779" cy="4176464"/>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案例分析（数学</a:t>
            </a:r>
            <a:r>
              <a:rPr lang="en-US" altLang="zh-CN" sz="2000" dirty="0">
                <a:solidFill>
                  <a:srgbClr val="C00000"/>
                </a:solidFill>
              </a:rPr>
              <a:t>+</a:t>
            </a:r>
            <a:r>
              <a:rPr lang="zh-CN" altLang="en-US" sz="2000" dirty="0">
                <a:solidFill>
                  <a:srgbClr val="C00000"/>
                </a:solidFill>
              </a:rPr>
              <a:t>经验模型）</a:t>
            </a: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60000"/>
              </a:lnSpc>
              <a:spcBef>
                <a:spcPts val="0"/>
              </a:spcBef>
              <a:buFont typeface="Wingdings" panose="05000000000000000000" pitchFamily="2" charset="2"/>
              <a:buChar char="p"/>
            </a:pPr>
            <a:r>
              <a:rPr lang="zh-CN" altLang="en-US" sz="2000" dirty="0">
                <a:solidFill>
                  <a:srgbClr val="C00000"/>
                </a:solidFill>
              </a:rPr>
              <a:t>简化系统处理</a:t>
            </a:r>
          </a:p>
          <a:p>
            <a:pPr marL="0" indent="0">
              <a:lnSpc>
                <a:spcPct val="150000"/>
              </a:lnSpc>
              <a:spcBef>
                <a:spcPts val="0"/>
              </a:spcBef>
              <a:buNone/>
            </a:pPr>
            <a:r>
              <a:rPr lang="zh-CN" altLang="en-US" sz="2000" dirty="0">
                <a:solidFill>
                  <a:schemeClr val="tx1"/>
                </a:solidFill>
              </a:rPr>
              <a:t>     忽略发送滤波器和非线性放大器对系统的影响，将二个噪声源合并，并将这二个噪声源的总效应当做加性高斯噪声源处理。（</a:t>
            </a:r>
            <a:r>
              <a:rPr lang="zh-CN" altLang="en-US" sz="2000" dirty="0">
                <a:solidFill>
                  <a:srgbClr val="C00000"/>
                </a:solidFill>
              </a:rPr>
              <a:t>最终公式计算</a:t>
            </a:r>
            <a:r>
              <a:rPr lang="zh-CN" altLang="en-US" sz="2000" dirty="0">
                <a:solidFill>
                  <a:schemeClr val="tx1"/>
                </a:solidFill>
              </a:rPr>
              <a:t>）</a:t>
            </a:r>
          </a:p>
          <a:p>
            <a:pPr marL="0" indent="0">
              <a:lnSpc>
                <a:spcPct val="15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60364419"/>
              </p:ext>
            </p:extLst>
          </p:nvPr>
        </p:nvGraphicFramePr>
        <p:xfrm>
          <a:off x="1331640" y="1275606"/>
          <a:ext cx="6736305" cy="1345577"/>
        </p:xfrm>
        <a:graphic>
          <a:graphicData uri="http://schemas.openxmlformats.org/presentationml/2006/ole">
            <mc:AlternateContent xmlns:mc="http://schemas.openxmlformats.org/markup-compatibility/2006">
              <mc:Choice xmlns:v="urn:schemas-microsoft-com:vml" Requires="v">
                <p:oleObj name="Visio" r:id="rId3" imgW="4767167" imgH="952976" progId="Visio.Drawing.11">
                  <p:embed/>
                </p:oleObj>
              </mc:Choice>
              <mc:Fallback>
                <p:oleObj name="Visio" r:id="rId3" imgW="4767167" imgH="95297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1275606"/>
                        <a:ext cx="6736305" cy="1345577"/>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64729678"/>
              </p:ext>
            </p:extLst>
          </p:nvPr>
        </p:nvGraphicFramePr>
        <p:xfrm>
          <a:off x="4807412" y="3363838"/>
          <a:ext cx="4229084" cy="1152128"/>
        </p:xfrm>
        <a:graphic>
          <a:graphicData uri="http://schemas.openxmlformats.org/presentationml/2006/ole">
            <mc:AlternateContent xmlns:mc="http://schemas.openxmlformats.org/markup-compatibility/2006">
              <mc:Choice xmlns:v="urn:schemas-microsoft-com:vml" Requires="v">
                <p:oleObj name="Visio" r:id="rId5" imgW="2660047" imgH="724376" progId="Visio.Drawing.11">
                  <p:embed/>
                </p:oleObj>
              </mc:Choice>
              <mc:Fallback>
                <p:oleObj name="Visio" r:id="rId5" imgW="2660047" imgH="724376"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7412" y="3363838"/>
                        <a:ext cx="4229084" cy="1152128"/>
                      </a:xfrm>
                      <a:prstGeom prst="rect">
                        <a:avLst/>
                      </a:prstGeom>
                      <a:noFill/>
                      <a:ln>
                        <a:noFill/>
                      </a:ln>
                    </p:spPr>
                  </p:pic>
                </p:oleObj>
              </mc:Fallback>
            </mc:AlternateContent>
          </a:graphicData>
        </a:graphic>
      </p:graphicFrame>
      <p:sp>
        <p:nvSpPr>
          <p:cNvPr id="5" name="下箭头 4"/>
          <p:cNvSpPr/>
          <p:nvPr/>
        </p:nvSpPr>
        <p:spPr bwMode="auto">
          <a:xfrm>
            <a:off x="8244408" y="2139702"/>
            <a:ext cx="504056" cy="1368152"/>
          </a:xfrm>
          <a:prstGeom prst="down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2" name="矩形 1"/>
          <p:cNvSpPr/>
          <p:nvPr/>
        </p:nvSpPr>
        <p:spPr bwMode="auto">
          <a:xfrm>
            <a:off x="3275856" y="2621183"/>
            <a:ext cx="576064" cy="94583"/>
          </a:xfrm>
          <a:prstGeom prst="rect">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0" name="矩形 9"/>
          <p:cNvSpPr/>
          <p:nvPr/>
        </p:nvSpPr>
        <p:spPr bwMode="auto">
          <a:xfrm>
            <a:off x="4499992" y="2621183"/>
            <a:ext cx="576064" cy="94583"/>
          </a:xfrm>
          <a:prstGeom prst="rect">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1" name="TextBox 10"/>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链路层仿真</a:t>
            </a:r>
          </a:p>
        </p:txBody>
      </p:sp>
    </p:spTree>
    <p:extLst>
      <p:ext uri="{BB962C8B-B14F-4D97-AF65-F5344CB8AC3E}">
        <p14:creationId xmlns:p14="http://schemas.microsoft.com/office/powerpoint/2010/main" val="6382040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699542"/>
            <a:ext cx="8208211" cy="437195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估计精度与仿真时间</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rgbClr val="C00000"/>
                </a:solidFill>
              </a:rPr>
              <a:t>准确地实现性能评估的条件：</a:t>
            </a:r>
          </a:p>
          <a:p>
            <a:pPr marL="0" indent="0">
              <a:lnSpc>
                <a:spcPct val="150000"/>
              </a:lnSpc>
              <a:spcBef>
                <a:spcPts val="0"/>
              </a:spcBef>
              <a:buNone/>
            </a:pPr>
            <a:r>
              <a:rPr lang="zh-CN" altLang="en-US" sz="2000" dirty="0">
                <a:solidFill>
                  <a:schemeClr val="tx1"/>
                </a:solidFill>
              </a:rPr>
              <a:t>     ①对运行时间和计算机内存没有限制；</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②严格意义上的蒙特卡罗仿真</a:t>
            </a:r>
            <a:r>
              <a:rPr lang="en-US" altLang="zh-CN" sz="2000" dirty="0">
                <a:solidFill>
                  <a:schemeClr val="tx1"/>
                </a:solidFill>
              </a:rPr>
              <a:t>(</a:t>
            </a:r>
            <a:r>
              <a:rPr lang="zh-CN" altLang="en-US" sz="2000" dirty="0">
                <a:solidFill>
                  <a:schemeClr val="tx1"/>
                </a:solidFill>
              </a:rPr>
              <a:t>即误差统计</a:t>
            </a:r>
            <a:r>
              <a:rPr lang="en-US" altLang="zh-CN" sz="2000" dirty="0">
                <a:solidFill>
                  <a:schemeClr val="tx1"/>
                </a:solidFill>
              </a:rPr>
              <a:t>)</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结论：不可能实现。</a:t>
            </a:r>
            <a:endParaRPr lang="en-US" altLang="zh-CN" sz="2000" dirty="0">
              <a:solidFill>
                <a:srgbClr val="C00000"/>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仿真的运行时间所要统计的参数特性有关。通常仿真的观测位数应当在</a:t>
            </a:r>
            <a:r>
              <a:rPr lang="en-US" altLang="zh-CN" sz="2000" dirty="0">
                <a:solidFill>
                  <a:schemeClr val="tx1"/>
                </a:solidFill>
              </a:rPr>
              <a:t>10/p~100/p</a:t>
            </a:r>
            <a:r>
              <a:rPr lang="zh-CN" altLang="en-US" sz="2000" dirty="0">
                <a:solidFill>
                  <a:schemeClr val="tx1"/>
                </a:solidFill>
              </a:rPr>
              <a:t>之间，这里</a:t>
            </a:r>
            <a:r>
              <a:rPr lang="en-US" altLang="zh-CN" sz="2000" dirty="0">
                <a:solidFill>
                  <a:schemeClr val="tx1"/>
                </a:solidFill>
              </a:rPr>
              <a:t>p</a:t>
            </a:r>
            <a:r>
              <a:rPr lang="zh-CN" altLang="en-US" sz="2000" dirty="0">
                <a:solidFill>
                  <a:schemeClr val="tx1"/>
                </a:solidFill>
              </a:rPr>
              <a:t>表示误码率。</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19917873"/>
              </p:ext>
            </p:extLst>
          </p:nvPr>
        </p:nvGraphicFramePr>
        <p:xfrm>
          <a:off x="3419872" y="3939902"/>
          <a:ext cx="2036088" cy="720080"/>
        </p:xfrm>
        <a:graphic>
          <a:graphicData uri="http://schemas.openxmlformats.org/presentationml/2006/ole">
            <mc:AlternateContent xmlns:mc="http://schemas.openxmlformats.org/markup-compatibility/2006">
              <mc:Choice xmlns:v="urn:schemas-microsoft-com:vml" Requires="v">
                <p:oleObj name="公式" r:id="rId3" imgW="1041400" imgH="368300" progId="Equation.3">
                  <p:embed/>
                </p:oleObj>
              </mc:Choice>
              <mc:Fallback>
                <p:oleObj name="公式" r:id="rId3" imgW="10414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3939902"/>
                        <a:ext cx="2036088" cy="720080"/>
                      </a:xfrm>
                      <a:prstGeom prst="rect">
                        <a:avLst/>
                      </a:prstGeom>
                      <a:noFill/>
                    </p:spPr>
                  </p:pic>
                </p:oleObj>
              </mc:Fallback>
            </mc:AlternateContent>
          </a:graphicData>
        </a:graphic>
      </p:graphicFrame>
      <p:sp>
        <p:nvSpPr>
          <p:cNvPr id="7" name="TextBox 6"/>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通信系统性能评估</a:t>
            </a:r>
          </a:p>
        </p:txBody>
      </p:sp>
    </p:spTree>
    <p:extLst>
      <p:ext uri="{BB962C8B-B14F-4D97-AF65-F5344CB8AC3E}">
        <p14:creationId xmlns:p14="http://schemas.microsoft.com/office/powerpoint/2010/main" val="290388134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仿真的性能评估</a:t>
            </a:r>
          </a:p>
        </p:txBody>
      </p:sp>
      <p:sp>
        <p:nvSpPr>
          <p:cNvPr id="23" name="内容占位符 4"/>
          <p:cNvSpPr>
            <a:spLocks noGrp="1"/>
          </p:cNvSpPr>
          <p:nvPr>
            <p:ph idx="1"/>
          </p:nvPr>
        </p:nvSpPr>
        <p:spPr>
          <a:xfrm>
            <a:off x="540253" y="843558"/>
            <a:ext cx="8208211" cy="4104456"/>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方法改进</a:t>
            </a:r>
          </a:p>
          <a:p>
            <a:pPr marL="0" indent="0">
              <a:lnSpc>
                <a:spcPct val="150000"/>
              </a:lnSpc>
              <a:spcBef>
                <a:spcPts val="0"/>
              </a:spcBef>
              <a:buNone/>
            </a:pPr>
            <a:r>
              <a:rPr lang="zh-CN" altLang="en-US" sz="2000" dirty="0">
                <a:solidFill>
                  <a:schemeClr val="tx1"/>
                </a:solidFill>
              </a:rPr>
              <a:t>     ①简化系统和简化操作，可以将仿真和解析结合起来，即准解析技术。（基于高斯和线性的处理）</a:t>
            </a:r>
          </a:p>
          <a:p>
            <a:pPr marL="0" indent="0">
              <a:lnSpc>
                <a:spcPct val="150000"/>
              </a:lnSpc>
              <a:spcBef>
                <a:spcPts val="0"/>
              </a:spcBef>
              <a:buNone/>
            </a:pPr>
            <a:r>
              <a:rPr lang="zh-CN" altLang="en-US" sz="2000" dirty="0">
                <a:solidFill>
                  <a:schemeClr val="tx1"/>
                </a:solidFill>
              </a:rPr>
              <a:t>     ②将这两个随机过程分别按“快”过程和“慢”过程来处理。</a:t>
            </a:r>
          </a:p>
          <a:p>
            <a:pPr marL="0" indent="0">
              <a:lnSpc>
                <a:spcPct val="150000"/>
              </a:lnSpc>
              <a:spcBef>
                <a:spcPts val="0"/>
              </a:spcBef>
              <a:buNone/>
            </a:pPr>
            <a:r>
              <a:rPr lang="zh-CN" altLang="en-US" sz="2000" dirty="0">
                <a:solidFill>
                  <a:schemeClr val="tx1"/>
                </a:solidFill>
              </a:rPr>
              <a:t>     ③假定系统具有有限记忆功能。</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作业：</a:t>
            </a:r>
            <a:r>
              <a:rPr lang="zh-CN" altLang="en-US" sz="2000" dirty="0">
                <a:solidFill>
                  <a:schemeClr val="tx1"/>
                </a:solidFill>
              </a:rPr>
              <a:t>在误码率</a:t>
            </a:r>
            <a:r>
              <a:rPr lang="en-US" altLang="zh-CN" sz="2000" dirty="0">
                <a:solidFill>
                  <a:schemeClr val="tx1"/>
                </a:solidFill>
              </a:rPr>
              <a:t>p =10</a:t>
            </a:r>
            <a:r>
              <a:rPr lang="en-US" altLang="zh-CN" sz="2000" baseline="30000" dirty="0">
                <a:solidFill>
                  <a:schemeClr val="tx1"/>
                </a:solidFill>
              </a:rPr>
              <a:t>-4</a:t>
            </a:r>
            <a:r>
              <a:rPr lang="zh-CN" altLang="en-US" sz="2000" dirty="0">
                <a:solidFill>
                  <a:schemeClr val="tx1"/>
                </a:solidFill>
              </a:rPr>
              <a:t>时，以</a:t>
            </a:r>
            <a:r>
              <a:rPr lang="en-US" altLang="zh-CN" sz="2000" dirty="0">
                <a:solidFill>
                  <a:schemeClr val="tx1"/>
                </a:solidFill>
              </a:rPr>
              <a:t>2PSK</a:t>
            </a:r>
            <a:r>
              <a:rPr lang="zh-CN" altLang="en-US" sz="2000" dirty="0">
                <a:solidFill>
                  <a:schemeClr val="tx1"/>
                </a:solidFill>
              </a:rPr>
              <a:t>通信系统为例，通过仿真分析研究观测位数与误码率仿真精度之间的关系。</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研究有限记忆信元在通信中的应用（研究内容有效性，可用性）。</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19044382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147014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3996641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3" y="771550"/>
            <a:ext cx="7992187" cy="4176464"/>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基本描述</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定义：</a:t>
            </a:r>
            <a:r>
              <a:rPr lang="zh-CN" altLang="en-US" sz="2000" dirty="0">
                <a:solidFill>
                  <a:schemeClr val="tx1"/>
                </a:solidFill>
              </a:rPr>
              <a:t>证明系统仿真结果与正确结果足够接近的过程称验证。</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特点：</a:t>
            </a:r>
            <a:r>
              <a:rPr lang="zh-CN" altLang="en-US" sz="2000" dirty="0">
                <a:solidFill>
                  <a:schemeClr val="tx1"/>
                </a:solidFill>
              </a:rPr>
              <a:t>与应用的具体目的有关，同时还带有一定的主观性。</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研究内容：</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en-US" altLang="zh-CN" sz="2000" dirty="0">
                <a:solidFill>
                  <a:schemeClr val="bg1">
                    <a:lumMod val="50000"/>
                  </a:schemeClr>
                </a:solidFill>
              </a:rPr>
              <a:t>1.</a:t>
            </a:r>
            <a:r>
              <a:rPr lang="zh-CN" altLang="en-US" sz="2000" dirty="0">
                <a:solidFill>
                  <a:schemeClr val="bg1">
                    <a:lumMod val="50000"/>
                  </a:schemeClr>
                </a:solidFill>
              </a:rPr>
              <a:t>设备或子系统模型的验证；</a:t>
            </a:r>
            <a:endParaRPr lang="en-US" altLang="zh-CN" sz="2000" dirty="0">
              <a:solidFill>
                <a:schemeClr val="bg1">
                  <a:lumMod val="50000"/>
                </a:schemeClr>
              </a:solidFill>
            </a:endParaRP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2.</a:t>
            </a:r>
            <a:r>
              <a:rPr lang="zh-CN" altLang="en-US" sz="2000" dirty="0">
                <a:solidFill>
                  <a:schemeClr val="bg1">
                    <a:lumMod val="50000"/>
                  </a:schemeClr>
                </a:solidFill>
              </a:rPr>
              <a:t>随机过程模型的验证；</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3.</a:t>
            </a:r>
            <a:r>
              <a:rPr lang="zh-CN" altLang="en-US" sz="2000" dirty="0">
                <a:solidFill>
                  <a:schemeClr val="bg1">
                    <a:lumMod val="50000"/>
                  </a:schemeClr>
                </a:solidFill>
              </a:rPr>
              <a:t>系统模型的验证。</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验证手段：</a:t>
            </a:r>
            <a:r>
              <a:rPr lang="zh-CN" altLang="en-US" sz="2000" dirty="0">
                <a:solidFill>
                  <a:schemeClr val="tx1"/>
                </a:solidFill>
              </a:rPr>
              <a:t>仿真环境。</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69431401"/>
              </p:ext>
            </p:extLst>
          </p:nvPr>
        </p:nvGraphicFramePr>
        <p:xfrm>
          <a:off x="4427984" y="2328484"/>
          <a:ext cx="4243996" cy="2448272"/>
        </p:xfrm>
        <a:graphic>
          <a:graphicData uri="http://schemas.openxmlformats.org/presentationml/2006/ole">
            <mc:AlternateContent xmlns:mc="http://schemas.openxmlformats.org/markup-compatibility/2006">
              <mc:Choice xmlns:v="urn:schemas-microsoft-com:vml" Requires="v">
                <p:oleObj r:id="rId3" imgW="3035321" imgH="1749684" progId="Visio.Drawing.11">
                  <p:embed/>
                </p:oleObj>
              </mc:Choice>
              <mc:Fallback>
                <p:oleObj r:id="rId3" imgW="3035321" imgH="1749684"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2328484"/>
                        <a:ext cx="4243996" cy="2448272"/>
                      </a:xfrm>
                      <a:prstGeom prst="rect">
                        <a:avLst/>
                      </a:prstGeom>
                      <a:solidFill>
                        <a:srgbClr val="CCFFFF"/>
                      </a:solidFill>
                      <a:ln>
                        <a:noFill/>
                      </a:ln>
                    </p:spPr>
                  </p:pic>
                </p:oleObj>
              </mc:Fallback>
            </mc:AlternateContent>
          </a:graphicData>
        </a:graphic>
      </p:graphicFrame>
    </p:spTree>
    <p:extLst>
      <p:ext uri="{BB962C8B-B14F-4D97-AF65-F5344CB8AC3E}">
        <p14:creationId xmlns:p14="http://schemas.microsoft.com/office/powerpoint/2010/main" val="967159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设备模型验证 </a:t>
            </a:r>
          </a:p>
        </p:txBody>
      </p:sp>
      <p:sp>
        <p:nvSpPr>
          <p:cNvPr id="23" name="内容占位符 4"/>
          <p:cNvSpPr>
            <a:spLocks noGrp="1"/>
          </p:cNvSpPr>
          <p:nvPr>
            <p:ph idx="1"/>
          </p:nvPr>
        </p:nvSpPr>
        <p:spPr>
          <a:xfrm>
            <a:off x="540253" y="771550"/>
            <a:ext cx="8136203"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目的意义</a:t>
            </a: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验证仿真系统有效性的第一步，就是验证模型库中各个设备模型的有效性。（</a:t>
            </a:r>
            <a:r>
              <a:rPr lang="zh-CN" altLang="en-US" sz="2000" dirty="0">
                <a:solidFill>
                  <a:srgbClr val="C00000"/>
                </a:solidFill>
              </a:rPr>
              <a:t>与实际系统构建类似</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944" y="2211710"/>
            <a:ext cx="6793295" cy="257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65862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设备模型验证 </a:t>
            </a:r>
          </a:p>
        </p:txBody>
      </p:sp>
      <p:sp>
        <p:nvSpPr>
          <p:cNvPr id="23" name="内容占位符 4"/>
          <p:cNvSpPr>
            <a:spLocks noGrp="1"/>
          </p:cNvSpPr>
          <p:nvPr>
            <p:ph idx="1"/>
          </p:nvPr>
        </p:nvSpPr>
        <p:spPr>
          <a:xfrm>
            <a:off x="540253" y="843558"/>
            <a:ext cx="8136203"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需求分析</a:t>
            </a:r>
          </a:p>
          <a:p>
            <a:pPr marL="0" indent="0">
              <a:lnSpc>
                <a:spcPct val="150000"/>
              </a:lnSpc>
              <a:spcBef>
                <a:spcPts val="0"/>
              </a:spcBef>
              <a:buNone/>
            </a:pPr>
            <a:r>
              <a:rPr lang="zh-CN" altLang="en-US" sz="2000" dirty="0">
                <a:solidFill>
                  <a:schemeClr val="tx1"/>
                </a:solidFill>
              </a:rPr>
              <a:t>     因为存在处理误差计算机仿真模型无法完美地再现抽象模型</a:t>
            </a:r>
            <a:r>
              <a:rPr lang="en-US" altLang="zh-CN" sz="2000" dirty="0">
                <a:solidFill>
                  <a:schemeClr val="tx1"/>
                </a:solidFill>
              </a:rPr>
              <a:t>H(s)</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连续模型的处理：存在误差；时域采样定理，频域采样定理；</a:t>
            </a:r>
          </a:p>
          <a:p>
            <a:pPr marL="0" indent="0">
              <a:lnSpc>
                <a:spcPct val="150000"/>
              </a:lnSpc>
              <a:spcBef>
                <a:spcPts val="0"/>
              </a:spcBef>
              <a:buNone/>
            </a:pPr>
            <a:r>
              <a:rPr lang="zh-CN" altLang="en-US" sz="2000" dirty="0">
                <a:solidFill>
                  <a:schemeClr val="tx1"/>
                </a:solidFill>
              </a:rPr>
              <a:t>     离散模型的处理：不存在误差； </a:t>
            </a:r>
          </a:p>
          <a:p>
            <a:pPr>
              <a:lnSpc>
                <a:spcPct val="150000"/>
              </a:lnSpc>
              <a:spcBef>
                <a:spcPts val="0"/>
              </a:spcBef>
              <a:buFont typeface="Wingdings" panose="05000000000000000000" pitchFamily="2" charset="2"/>
              <a:buChar char="p"/>
            </a:pPr>
            <a:r>
              <a:rPr lang="zh-CN" altLang="en-US" sz="2000" dirty="0">
                <a:solidFill>
                  <a:srgbClr val="C00000"/>
                </a:solidFill>
              </a:rPr>
              <a:t>验证设备模型过程</a:t>
            </a:r>
          </a:p>
          <a:p>
            <a:pPr marL="0" indent="0">
              <a:lnSpc>
                <a:spcPct val="150000"/>
              </a:lnSpc>
              <a:spcBef>
                <a:spcPts val="0"/>
              </a:spcBef>
              <a:buNone/>
            </a:pPr>
            <a:r>
              <a:rPr lang="zh-CN" altLang="en-US" sz="2000" dirty="0">
                <a:solidFill>
                  <a:schemeClr val="tx1"/>
                </a:solidFill>
              </a:rPr>
              <a:t>     ①对模型多个参数的调整；</a:t>
            </a:r>
          </a:p>
          <a:p>
            <a:pPr marL="0" indent="0">
              <a:lnSpc>
                <a:spcPct val="150000"/>
              </a:lnSpc>
              <a:spcBef>
                <a:spcPts val="0"/>
              </a:spcBef>
              <a:buNone/>
            </a:pPr>
            <a:r>
              <a:rPr lang="zh-CN" altLang="en-US" sz="2000" dirty="0">
                <a:solidFill>
                  <a:schemeClr val="tx1"/>
                </a:solidFill>
              </a:rPr>
              <a:t>     ②对实际和仿真模型输出的一个或更多特性进行测量。 </a:t>
            </a:r>
          </a:p>
          <a:p>
            <a:pPr marL="0" indent="0">
              <a:lnSpc>
                <a:spcPct val="150000"/>
              </a:lnSpc>
              <a:spcBef>
                <a:spcPts val="0"/>
              </a:spcBef>
              <a:buNone/>
            </a:pPr>
            <a:r>
              <a:rPr lang="zh-CN" altLang="en-US" sz="2000" dirty="0">
                <a:solidFill>
                  <a:schemeClr val="tx1"/>
                </a:solidFill>
              </a:rPr>
              <a:t>     ③比较仿真和测量结果差异，再确认仿真的模型。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638959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过程模型验证</a:t>
            </a:r>
          </a:p>
        </p:txBody>
      </p:sp>
      <p:sp>
        <p:nvSpPr>
          <p:cNvPr id="23" name="内容占位符 4"/>
          <p:cNvSpPr>
            <a:spLocks noGrp="1"/>
          </p:cNvSpPr>
          <p:nvPr>
            <p:ph idx="1"/>
          </p:nvPr>
        </p:nvSpPr>
        <p:spPr>
          <a:xfrm>
            <a:off x="540253" y="843558"/>
            <a:ext cx="8208211" cy="396044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特点：</a:t>
            </a:r>
            <a:r>
              <a:rPr lang="zh-CN" altLang="en-US" sz="2000" dirty="0">
                <a:solidFill>
                  <a:schemeClr val="tx1"/>
                </a:solidFill>
              </a:rPr>
              <a:t>不确定的、随机的，因此复杂；</a:t>
            </a:r>
          </a:p>
          <a:p>
            <a:pPr>
              <a:lnSpc>
                <a:spcPct val="150000"/>
              </a:lnSpc>
              <a:spcBef>
                <a:spcPts val="0"/>
              </a:spcBef>
              <a:buFont typeface="Wingdings" panose="05000000000000000000" pitchFamily="2" charset="2"/>
              <a:buChar char="p"/>
            </a:pPr>
            <a:r>
              <a:rPr lang="zh-CN" altLang="en-US" sz="2000" dirty="0">
                <a:solidFill>
                  <a:srgbClr val="C00000"/>
                </a:solidFill>
              </a:rPr>
              <a:t>方法：</a:t>
            </a:r>
            <a:r>
              <a:rPr lang="zh-CN" altLang="en-US" sz="2000" dirty="0">
                <a:solidFill>
                  <a:schemeClr val="tx1"/>
                </a:solidFill>
              </a:rPr>
              <a:t>只能从统计意义上来验证，对于抽象仿真模型需要指明随机过程类型。</a:t>
            </a:r>
          </a:p>
          <a:p>
            <a:pPr>
              <a:lnSpc>
                <a:spcPct val="150000"/>
              </a:lnSpc>
              <a:spcBef>
                <a:spcPts val="0"/>
              </a:spcBef>
              <a:buFont typeface="Wingdings" panose="05000000000000000000" pitchFamily="2" charset="2"/>
              <a:buChar char="p"/>
            </a:pPr>
            <a:r>
              <a:rPr lang="zh-CN" altLang="en-US" sz="2000" dirty="0">
                <a:solidFill>
                  <a:srgbClr val="C00000"/>
                </a:solidFill>
              </a:rPr>
              <a:t>个人认识：</a:t>
            </a:r>
            <a:r>
              <a:rPr lang="zh-CN" altLang="en-US" sz="2000" dirty="0">
                <a:solidFill>
                  <a:schemeClr val="tx1"/>
                </a:solidFill>
              </a:rPr>
              <a:t>不能期望</a:t>
            </a:r>
            <a:r>
              <a:rPr lang="en-US" altLang="zh-CN" sz="2000" dirty="0">
                <a:solidFill>
                  <a:schemeClr val="tx1"/>
                </a:solidFill>
              </a:rPr>
              <a:t>RNG</a:t>
            </a:r>
            <a:r>
              <a:rPr lang="zh-CN" altLang="en-US" sz="2000" dirty="0">
                <a:solidFill>
                  <a:schemeClr val="tx1"/>
                </a:solidFill>
              </a:rPr>
              <a:t>能够确地代表它所仿真的随机过程，只希望在某种程度上能够按要求合理地进行仿真，这时验证的标准通常是主观地选择。 例如：一维统计特性满足某种分布，或者自相关函数小于某一门限等。</a:t>
            </a:r>
            <a:endParaRPr lang="en-US" altLang="zh-CN" sz="2000" dirty="0">
              <a:solidFill>
                <a:schemeClr val="tx1"/>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52025381"/>
              </p:ext>
            </p:extLst>
          </p:nvPr>
        </p:nvGraphicFramePr>
        <p:xfrm>
          <a:off x="3550940" y="3723878"/>
          <a:ext cx="1779022" cy="432048"/>
        </p:xfrm>
        <a:graphic>
          <a:graphicData uri="http://schemas.openxmlformats.org/presentationml/2006/ole">
            <mc:AlternateContent xmlns:mc="http://schemas.openxmlformats.org/markup-compatibility/2006">
              <mc:Choice xmlns:v="urn:schemas-microsoft-com:vml" Requires="v">
                <p:oleObj name="公式" r:id="rId3" imgW="888614" imgH="215806" progId="Equation.3">
                  <p:embed/>
                </p:oleObj>
              </mc:Choice>
              <mc:Fallback>
                <p:oleObj name="公式" r:id="rId3" imgW="888614"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0940" y="3723878"/>
                        <a:ext cx="1779022" cy="432048"/>
                      </a:xfrm>
                      <a:prstGeom prst="rect">
                        <a:avLst/>
                      </a:prstGeom>
                      <a:noFill/>
                    </p:spPr>
                  </p:pic>
                </p:oleObj>
              </mc:Fallback>
            </mc:AlternateContent>
          </a:graphicData>
        </a:graphic>
      </p:graphicFrame>
    </p:spTree>
    <p:extLst>
      <p:ext uri="{BB962C8B-B14F-4D97-AF65-F5344CB8AC3E}">
        <p14:creationId xmlns:p14="http://schemas.microsoft.com/office/powerpoint/2010/main" val="11292708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过程模型验证</a:t>
            </a:r>
          </a:p>
        </p:txBody>
      </p:sp>
      <p:sp>
        <p:nvSpPr>
          <p:cNvPr id="23" name="内容占位符 4"/>
          <p:cNvSpPr>
            <a:spLocks noGrp="1"/>
          </p:cNvSpPr>
          <p:nvPr>
            <p:ph idx="1"/>
          </p:nvPr>
        </p:nvSpPr>
        <p:spPr>
          <a:xfrm>
            <a:off x="540253" y="843558"/>
            <a:ext cx="8208211"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利用已知的仿真系统进行处理（</a:t>
            </a:r>
            <a:r>
              <a:rPr lang="en-US" altLang="zh-CN" sz="2000" dirty="0">
                <a:solidFill>
                  <a:srgbClr val="C00000"/>
                </a:solidFill>
              </a:rPr>
              <a:t>MATLAB</a:t>
            </a:r>
            <a:r>
              <a:rPr lang="zh-CN" altLang="en-US" sz="2000" dirty="0">
                <a:solidFill>
                  <a:srgbClr val="C00000"/>
                </a:solidFill>
              </a:rPr>
              <a:t>的案例）</a:t>
            </a:r>
          </a:p>
          <a:p>
            <a:pPr marL="0" indent="0">
              <a:lnSpc>
                <a:spcPct val="150000"/>
              </a:lnSpc>
              <a:spcBef>
                <a:spcPts val="0"/>
              </a:spcBef>
              <a:buNone/>
            </a:pPr>
            <a:r>
              <a:rPr lang="zh-CN" altLang="en-US" sz="2000" dirty="0">
                <a:solidFill>
                  <a:schemeClr val="tx1"/>
                </a:solidFill>
              </a:rPr>
              <a:t>     如果</a:t>
            </a:r>
            <a:r>
              <a:rPr lang="en-US" altLang="zh-CN" sz="2000" dirty="0">
                <a:solidFill>
                  <a:schemeClr val="tx1"/>
                </a:solidFill>
              </a:rPr>
              <a:t>RNG</a:t>
            </a:r>
            <a:r>
              <a:rPr lang="zh-CN" altLang="en-US" sz="2000" dirty="0">
                <a:solidFill>
                  <a:schemeClr val="tx1"/>
                </a:solidFill>
              </a:rPr>
              <a:t>的测试表明其仿真结果与理论值仅有很小的误差，那么就可以断定</a:t>
            </a:r>
            <a:r>
              <a:rPr lang="en-US" altLang="zh-CN" sz="2000" dirty="0">
                <a:solidFill>
                  <a:schemeClr val="tx1"/>
                </a:solidFill>
              </a:rPr>
              <a:t>RNG</a:t>
            </a:r>
            <a:r>
              <a:rPr lang="zh-CN" altLang="en-US" sz="2000" dirty="0">
                <a:solidFill>
                  <a:schemeClr val="tx1"/>
                </a:solidFill>
              </a:rPr>
              <a:t>通过了测试。</a:t>
            </a:r>
          </a:p>
          <a:p>
            <a:pPr lvl="0">
              <a:lnSpc>
                <a:spcPct val="150000"/>
              </a:lnSpc>
              <a:spcBef>
                <a:spcPts val="0"/>
              </a:spcBef>
              <a:buFont typeface="Wingdings" panose="05000000000000000000" pitchFamily="2" charset="2"/>
              <a:buChar char="p"/>
            </a:pPr>
            <a:r>
              <a:rPr lang="zh-CN" altLang="en-US" sz="2000" dirty="0">
                <a:solidFill>
                  <a:srgbClr val="C00000"/>
                </a:solidFill>
              </a:rPr>
              <a:t>实现方法</a:t>
            </a:r>
            <a:endParaRPr lang="en-US" altLang="zh-CN" sz="2000" dirty="0">
              <a:solidFill>
                <a:srgbClr val="C00000"/>
              </a:solidFill>
            </a:endParaRPr>
          </a:p>
          <a:p>
            <a:pPr marL="0" lvl="0" indent="0">
              <a:lnSpc>
                <a:spcPct val="150000"/>
              </a:lnSpc>
              <a:spcBef>
                <a:spcPts val="0"/>
              </a:spcBef>
              <a:buNone/>
            </a:pPr>
            <a:r>
              <a:rPr lang="zh-CN" altLang="en-US" sz="2000" dirty="0">
                <a:solidFill>
                  <a:srgbClr val="205867"/>
                </a:solidFill>
              </a:rPr>
              <a:t>      将几个特性己知系统连接起来，并将其性能与仿真结果比较，如果比较的结果满足规定的精度标准，就可断定仿真包对于一定复杂程度的系统集成是有效。</a:t>
            </a:r>
            <a:endParaRPr lang="en-US" altLang="zh-CN" sz="2000" dirty="0">
              <a:solidFill>
                <a:srgbClr val="205867"/>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254667068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系统模型验证 </a:t>
            </a:r>
          </a:p>
        </p:txBody>
      </p:sp>
      <p:sp>
        <p:nvSpPr>
          <p:cNvPr id="23" name="内容占位符 4"/>
          <p:cNvSpPr>
            <a:spLocks noGrp="1"/>
          </p:cNvSpPr>
          <p:nvPr>
            <p:ph idx="1"/>
          </p:nvPr>
        </p:nvSpPr>
        <p:spPr>
          <a:xfrm>
            <a:off x="540253" y="699542"/>
            <a:ext cx="8208211"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方法：</a:t>
            </a:r>
            <a:r>
              <a:rPr lang="zh-CN" altLang="en-US" sz="2000" dirty="0">
                <a:solidFill>
                  <a:schemeClr val="tx1"/>
                </a:solidFill>
              </a:rPr>
              <a:t>将几个特性己知系统连接起来，并将其性能与仿真结果比较，如果比较的结果满足规定的精度标准。</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确保系统建模有效性的处理</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tx1"/>
                </a:solidFill>
              </a:rPr>
              <a:t>①对系统的复杂度进行了一定的简化；（</a:t>
            </a:r>
            <a:r>
              <a:rPr lang="zh-CN" altLang="en-US" sz="2000" dirty="0">
                <a:solidFill>
                  <a:srgbClr val="C00000"/>
                </a:solidFill>
              </a:rPr>
              <a:t>建模的意义</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②对实际系统进行准确测量；</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③对各种条件仿真与物理测量结果比较。</a:t>
            </a:r>
            <a:endParaRPr lang="en-US" altLang="zh-CN" sz="2000" dirty="0">
              <a:solidFill>
                <a:schemeClr val="tx1"/>
              </a:solidFill>
            </a:endParaRPr>
          </a:p>
          <a:p>
            <a:pPr lvl="0">
              <a:lnSpc>
                <a:spcPct val="150000"/>
              </a:lnSpc>
              <a:spcBef>
                <a:spcPts val="0"/>
              </a:spcBef>
              <a:buFont typeface="Wingdings" panose="05000000000000000000" pitchFamily="2" charset="2"/>
              <a:buChar char="p"/>
            </a:pPr>
            <a:r>
              <a:rPr lang="zh-CN" altLang="en-US" sz="2000" dirty="0">
                <a:solidFill>
                  <a:srgbClr val="C00000"/>
                </a:solidFill>
              </a:rPr>
              <a:t>无法实现理想有效性的原因</a:t>
            </a:r>
            <a:endParaRPr lang="en-US" altLang="zh-CN" sz="2000" dirty="0">
              <a:solidFill>
                <a:srgbClr val="C00000"/>
              </a:solidFill>
            </a:endParaRPr>
          </a:p>
          <a:p>
            <a:pPr marL="0" lvl="0" indent="0">
              <a:lnSpc>
                <a:spcPct val="150000"/>
              </a:lnSpc>
              <a:spcBef>
                <a:spcPts val="0"/>
              </a:spcBef>
              <a:buNone/>
            </a:pPr>
            <a:r>
              <a:rPr lang="zh-CN" altLang="en-US" sz="2000" dirty="0">
                <a:solidFill>
                  <a:srgbClr val="C00000"/>
                </a:solidFill>
              </a:rPr>
              <a:t>     </a:t>
            </a:r>
            <a:r>
              <a:rPr lang="zh-CN" altLang="en-US" sz="2000" dirty="0">
                <a:solidFill>
                  <a:schemeClr val="bg1">
                    <a:lumMod val="50000"/>
                  </a:schemeClr>
                </a:solidFill>
              </a:rPr>
              <a:t>①输入系统模型的参数测量值在一定程度上存在误差。</a:t>
            </a:r>
            <a:endParaRPr lang="en-US" altLang="zh-CN" sz="2000" dirty="0">
              <a:solidFill>
                <a:schemeClr val="bg1">
                  <a:lumMod val="50000"/>
                </a:schemeClr>
              </a:solidFill>
            </a:endParaRPr>
          </a:p>
          <a:p>
            <a:pPr marL="0" lvl="0" indent="0">
              <a:lnSpc>
                <a:spcPct val="150000"/>
              </a:lnSpc>
              <a:spcBef>
                <a:spcPts val="0"/>
              </a:spcBef>
              <a:buNone/>
            </a:pPr>
            <a:r>
              <a:rPr lang="zh-CN" altLang="en-US" sz="2000" dirty="0">
                <a:solidFill>
                  <a:schemeClr val="tx1"/>
                </a:solidFill>
              </a:rPr>
              <a:t>     ②</a:t>
            </a:r>
            <a:r>
              <a:rPr lang="zh-CN" altLang="en-US" sz="2000" dirty="0">
                <a:solidFill>
                  <a:schemeClr val="bg1">
                    <a:lumMod val="50000"/>
                  </a:schemeClr>
                </a:solidFill>
              </a:rPr>
              <a:t>测量设备存在误差。</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1035771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915566"/>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3810942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系统仿真的验证</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系统模型验证 </a:t>
            </a:r>
          </a:p>
        </p:txBody>
      </p:sp>
      <p:sp>
        <p:nvSpPr>
          <p:cNvPr id="23" name="内容占位符 4"/>
          <p:cNvSpPr>
            <a:spLocks noGrp="1"/>
          </p:cNvSpPr>
          <p:nvPr>
            <p:ph idx="1"/>
          </p:nvPr>
        </p:nvSpPr>
        <p:spPr>
          <a:xfrm>
            <a:off x="540253" y="843558"/>
            <a:ext cx="8208211"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方法：</a:t>
            </a:r>
            <a:r>
              <a:rPr lang="zh-CN" altLang="en-US" sz="2000" dirty="0">
                <a:solidFill>
                  <a:schemeClr val="tx1"/>
                </a:solidFill>
              </a:rPr>
              <a:t>将几个特性己知系统连接起来，并将其性能与仿真结果比较，如果比较的结果满足规定的精度标准。</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当系统建模满足以下三种情况时就可以认为系统模型的建立是有意义：</a:t>
            </a:r>
          </a:p>
          <a:p>
            <a:pPr marL="0" indent="0">
              <a:lnSpc>
                <a:spcPct val="150000"/>
              </a:lnSpc>
              <a:spcBef>
                <a:spcPts val="0"/>
              </a:spcBef>
              <a:buNone/>
            </a:pPr>
            <a:r>
              <a:rPr lang="zh-CN" altLang="en-US" sz="2000" dirty="0">
                <a:solidFill>
                  <a:schemeClr val="tx1"/>
                </a:solidFill>
              </a:rPr>
              <a:t>    ①对系统的复杂度进行了一定的简化；（</a:t>
            </a:r>
            <a:r>
              <a:rPr lang="zh-CN" altLang="en-US" sz="2000" dirty="0">
                <a:solidFill>
                  <a:srgbClr val="C00000"/>
                </a:solidFill>
              </a:rPr>
              <a:t>建模的意义</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②对实际系统进行准确测量；③对各种条件仿真与物理测量结果比较。</a:t>
            </a:r>
          </a:p>
          <a:p>
            <a:pPr>
              <a:lnSpc>
                <a:spcPct val="150000"/>
              </a:lnSpc>
              <a:spcBef>
                <a:spcPts val="0"/>
              </a:spcBef>
              <a:buFont typeface="Wingdings" panose="05000000000000000000" pitchFamily="2" charset="2"/>
              <a:buChar char="p"/>
            </a:pPr>
            <a:r>
              <a:rPr lang="zh-CN" altLang="en-US" sz="2000" dirty="0">
                <a:solidFill>
                  <a:srgbClr val="C00000"/>
                </a:solidFill>
              </a:rPr>
              <a:t>小结：</a:t>
            </a:r>
            <a:r>
              <a:rPr lang="zh-CN" altLang="en-US" sz="2000" dirty="0">
                <a:solidFill>
                  <a:schemeClr val="tx1"/>
                </a:solidFill>
              </a:rPr>
              <a:t>在系统模型进行验证时，首先必须明确误差的来源，了解或者掌握系统误差先验知识，然后，才能在一定的误差范围内对仿真系统进行验证。</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3579624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204621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28799341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1" y="789552"/>
            <a:ext cx="8280221" cy="4302478"/>
          </a:xfrm>
        </p:spPr>
        <p:txBody>
          <a:bodyPr>
            <a:normAutofit lnSpcReduction="10000"/>
          </a:bodyPr>
          <a:lstStyle/>
          <a:p>
            <a:pPr>
              <a:lnSpc>
                <a:spcPct val="160000"/>
              </a:lnSpc>
              <a:spcBef>
                <a:spcPts val="0"/>
              </a:spcBef>
              <a:buFont typeface="Wingdings" panose="05000000000000000000" pitchFamily="2" charset="2"/>
              <a:buChar char="p"/>
            </a:pPr>
            <a:r>
              <a:rPr lang="zh-CN" altLang="en-US" dirty="0">
                <a:solidFill>
                  <a:srgbClr val="C00000"/>
                </a:solidFill>
              </a:rPr>
              <a:t>基本认识（怎样算的问题）</a:t>
            </a:r>
            <a:endParaRPr lang="zh-CN" altLang="en-US" dirty="0">
              <a:solidFill>
                <a:schemeClr val="tx1"/>
              </a:solidFill>
            </a:endParaRPr>
          </a:p>
          <a:p>
            <a:pPr marL="0" indent="0">
              <a:lnSpc>
                <a:spcPct val="160000"/>
              </a:lnSpc>
              <a:spcBef>
                <a:spcPts val="0"/>
              </a:spcBef>
              <a:buNone/>
            </a:pPr>
            <a:r>
              <a:rPr lang="zh-CN" altLang="en-US" dirty="0">
                <a:solidFill>
                  <a:schemeClr val="tx1"/>
                </a:solidFill>
              </a:rPr>
              <a:t>    仿真的基础是</a:t>
            </a:r>
            <a:r>
              <a:rPr lang="zh-CN" altLang="en-US" dirty="0">
                <a:solidFill>
                  <a:srgbClr val="C00000"/>
                </a:solidFill>
              </a:rPr>
              <a:t>建立数学模型</a:t>
            </a:r>
            <a:r>
              <a:rPr lang="zh-CN" altLang="en-US" dirty="0">
                <a:solidFill>
                  <a:schemeClr val="tx1"/>
                </a:solidFill>
              </a:rPr>
              <a:t>，并将此模型转换成计算机可接受的、与原模型等价的</a:t>
            </a:r>
            <a:r>
              <a:rPr lang="zh-CN" altLang="en-US" dirty="0">
                <a:solidFill>
                  <a:srgbClr val="C00000"/>
                </a:solidFill>
              </a:rPr>
              <a:t>仿真模型</a:t>
            </a:r>
            <a:r>
              <a:rPr lang="zh-CN" altLang="en-US" dirty="0">
                <a:solidFill>
                  <a:schemeClr val="tx1"/>
                </a:solidFill>
              </a:rPr>
              <a:t>，然后编制仿真程序，使模型</a:t>
            </a:r>
            <a:r>
              <a:rPr lang="zh-CN" altLang="en-US" dirty="0">
                <a:solidFill>
                  <a:srgbClr val="C00000"/>
                </a:solidFill>
              </a:rPr>
              <a:t>在计算机上运转</a:t>
            </a:r>
            <a:r>
              <a:rPr lang="zh-CN" altLang="en-US" dirty="0">
                <a:solidFill>
                  <a:schemeClr val="tx1"/>
                </a:solidFill>
              </a:rPr>
              <a:t>。  </a:t>
            </a:r>
            <a:endParaRPr lang="en-US" altLang="zh-CN" dirty="0">
              <a:solidFill>
                <a:schemeClr val="tx1"/>
              </a:solidFill>
            </a:endParaRPr>
          </a:p>
          <a:p>
            <a:pPr marL="0" indent="0">
              <a:lnSpc>
                <a:spcPct val="160000"/>
              </a:lnSpc>
              <a:spcBef>
                <a:spcPts val="0"/>
              </a:spcBef>
              <a:buNone/>
            </a:pPr>
            <a:r>
              <a:rPr lang="en-US" altLang="zh-CN" dirty="0">
                <a:solidFill>
                  <a:schemeClr val="tx1"/>
                </a:solidFill>
              </a:rPr>
              <a:t>  </a:t>
            </a:r>
            <a:r>
              <a:rPr lang="zh-CN" altLang="en-US" dirty="0">
                <a:solidFill>
                  <a:schemeClr val="tx1"/>
                </a:solidFill>
              </a:rPr>
              <a:t>  方法：数值积分法和分布参数系统仿真</a:t>
            </a:r>
            <a:endParaRPr lang="en-US" altLang="zh-CN" dirty="0">
              <a:solidFill>
                <a:schemeClr val="tx1"/>
              </a:solidFill>
            </a:endParaRPr>
          </a:p>
          <a:p>
            <a:pPr marL="0" indent="0">
              <a:lnSpc>
                <a:spcPct val="160000"/>
              </a:lnSpc>
              <a:spcBef>
                <a:spcPts val="0"/>
              </a:spcBef>
              <a:buNone/>
            </a:pPr>
            <a:r>
              <a:rPr lang="en-US" altLang="zh-CN" dirty="0">
                <a:solidFill>
                  <a:schemeClr val="tx1"/>
                </a:solidFill>
              </a:rPr>
              <a:t>    </a:t>
            </a:r>
            <a:r>
              <a:rPr lang="zh-CN" altLang="en-US" dirty="0">
                <a:solidFill>
                  <a:srgbClr val="C00000"/>
                </a:solidFill>
              </a:rPr>
              <a:t>目标：逼真性、可靠性、精确性。</a:t>
            </a:r>
          </a:p>
          <a:p>
            <a:pPr>
              <a:lnSpc>
                <a:spcPct val="160000"/>
              </a:lnSpc>
              <a:spcBef>
                <a:spcPts val="0"/>
              </a:spcBef>
              <a:buFont typeface="Wingdings" panose="05000000000000000000" pitchFamily="2" charset="2"/>
              <a:buChar char="p"/>
            </a:pPr>
            <a:r>
              <a:rPr lang="zh-CN" altLang="en-US" dirty="0">
                <a:solidFill>
                  <a:srgbClr val="C00000"/>
                </a:solidFill>
              </a:rPr>
              <a:t>数值积分法的数学原理（开普勒</a:t>
            </a:r>
            <a:r>
              <a:rPr lang="en-US" altLang="zh-CN" dirty="0">
                <a:solidFill>
                  <a:srgbClr val="C00000"/>
                </a:solidFill>
              </a:rPr>
              <a:t>1571</a:t>
            </a:r>
            <a:r>
              <a:rPr lang="zh-CN" altLang="en-US" dirty="0">
                <a:solidFill>
                  <a:srgbClr val="C00000"/>
                </a:solidFill>
              </a:rPr>
              <a:t>年，牛顿</a:t>
            </a:r>
            <a:r>
              <a:rPr lang="en-US" altLang="zh-CN" dirty="0">
                <a:solidFill>
                  <a:srgbClr val="C00000"/>
                </a:solidFill>
              </a:rPr>
              <a:t>1642</a:t>
            </a:r>
            <a:r>
              <a:rPr lang="zh-CN" altLang="en-US" dirty="0">
                <a:solidFill>
                  <a:srgbClr val="C00000"/>
                </a:solidFill>
              </a:rPr>
              <a:t>年）</a:t>
            </a:r>
          </a:p>
          <a:p>
            <a:pPr marL="0" indent="0">
              <a:lnSpc>
                <a:spcPct val="160000"/>
              </a:lnSpc>
              <a:spcBef>
                <a:spcPts val="0"/>
              </a:spcBef>
              <a:buNone/>
            </a:pPr>
            <a:r>
              <a:rPr lang="zh-CN" altLang="en-US" dirty="0">
                <a:solidFill>
                  <a:schemeClr val="tx1"/>
                </a:solidFill>
              </a:rPr>
              <a:t>    </a:t>
            </a:r>
            <a:r>
              <a:rPr lang="zh-CN" altLang="en-US" dirty="0">
                <a:solidFill>
                  <a:srgbClr val="C00000"/>
                </a:solidFill>
              </a:rPr>
              <a:t>本质：</a:t>
            </a:r>
            <a:r>
              <a:rPr lang="zh-CN" altLang="en-US" dirty="0">
                <a:solidFill>
                  <a:schemeClr val="tx1"/>
                </a:solidFill>
              </a:rPr>
              <a:t>连续系统仿真算法可归结为用计算机求解微分方程的问题。</a:t>
            </a:r>
          </a:p>
          <a:p>
            <a:pPr marL="0" indent="0">
              <a:lnSpc>
                <a:spcPct val="160000"/>
              </a:lnSpc>
              <a:spcBef>
                <a:spcPts val="0"/>
              </a:spcBef>
              <a:buNone/>
            </a:pPr>
            <a:r>
              <a:rPr lang="zh-CN" altLang="en-US" dirty="0">
                <a:solidFill>
                  <a:srgbClr val="C00000"/>
                </a:solidFill>
              </a:rPr>
              <a:t>    方法：</a:t>
            </a:r>
            <a:r>
              <a:rPr lang="zh-CN" altLang="en-US" dirty="0">
                <a:solidFill>
                  <a:schemeClr val="tx1"/>
                </a:solidFill>
              </a:rPr>
              <a:t>对常微分方程建立离散形式的数学模型，即差分方程，并求出其数值解。</a:t>
            </a:r>
            <a:endParaRPr lang="en-US" altLang="zh-CN" dirty="0">
              <a:solidFill>
                <a:schemeClr val="tx1"/>
              </a:solidFill>
            </a:endParaRPr>
          </a:p>
          <a:p>
            <a:pPr marL="0" indent="0">
              <a:lnSpc>
                <a:spcPct val="160000"/>
              </a:lnSpc>
              <a:spcBef>
                <a:spcPts val="0"/>
              </a:spcBef>
              <a:buNone/>
            </a:pPr>
            <a:r>
              <a:rPr lang="zh-CN" altLang="en-US" dirty="0">
                <a:solidFill>
                  <a:schemeClr val="tx1"/>
                </a:solidFill>
              </a:rPr>
              <a:t>    </a:t>
            </a:r>
            <a:r>
              <a:rPr lang="zh-CN" altLang="en-US" dirty="0">
                <a:solidFill>
                  <a:srgbClr val="C00000"/>
                </a:solidFill>
              </a:rPr>
              <a:t>高阶处理：</a:t>
            </a:r>
            <a:r>
              <a:rPr lang="zh-CN" altLang="en-US" dirty="0">
                <a:solidFill>
                  <a:schemeClr val="tx1"/>
                </a:solidFill>
              </a:rPr>
              <a:t>高阶微分方程进行模型变换，将其变换为一阶微分方程组或状态方程的形式。</a:t>
            </a:r>
          </a:p>
          <a:p>
            <a:pPr marL="0" indent="0">
              <a:lnSpc>
                <a:spcPct val="16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0"/>
            <a:ext cx="1009058" cy="119355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b="13379"/>
          <a:stretch/>
        </p:blipFill>
        <p:spPr>
          <a:xfrm>
            <a:off x="5292080" y="0"/>
            <a:ext cx="1004122" cy="119354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55365" y="3026"/>
            <a:ext cx="988635" cy="1190523"/>
          </a:xfrm>
          <a:prstGeom prst="rect">
            <a:avLst/>
          </a:prstGeom>
        </p:spPr>
      </p:pic>
    </p:spTree>
    <p:extLst>
      <p:ext uri="{BB962C8B-B14F-4D97-AF65-F5344CB8AC3E}">
        <p14:creationId xmlns:p14="http://schemas.microsoft.com/office/powerpoint/2010/main" val="2950373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4" end="4"/>
                                            </p:txEl>
                                          </p:spTgt>
                                        </p:tgtEl>
                                        <p:attrNameLst>
                                          <p:attrName>style.visibility</p:attrName>
                                        </p:attrNameLst>
                                      </p:cBhvr>
                                      <p:to>
                                        <p:strVal val="visible"/>
                                      </p:to>
                                    </p:set>
                                    <p:animEffect transition="in" filter="barn(inVertical)">
                                      <p:cBhvr>
                                        <p:cTn id="7" dur="500"/>
                                        <p:tgtEl>
                                          <p:spTgt spid="23">
                                            <p:txEl>
                                              <p:pRg st="4" end="4"/>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5" end="5"/>
                                            </p:txEl>
                                          </p:spTgt>
                                        </p:tgtEl>
                                        <p:attrNameLst>
                                          <p:attrName>style.visibility</p:attrName>
                                        </p:attrNameLst>
                                      </p:cBhvr>
                                      <p:to>
                                        <p:strVal val="visible"/>
                                      </p:to>
                                    </p:set>
                                    <p:animEffect transition="in" filter="barn(inVertical)">
                                      <p:cBhvr>
                                        <p:cTn id="10" dur="500"/>
                                        <p:tgtEl>
                                          <p:spTgt spid="23">
                                            <p:txEl>
                                              <p:pRg st="5" end="5"/>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6" end="6"/>
                                            </p:txEl>
                                          </p:spTgt>
                                        </p:tgtEl>
                                        <p:attrNameLst>
                                          <p:attrName>style.visibility</p:attrName>
                                        </p:attrNameLst>
                                      </p:cBhvr>
                                      <p:to>
                                        <p:strVal val="visible"/>
                                      </p:to>
                                    </p:set>
                                    <p:animEffect transition="in" filter="barn(inVertical)">
                                      <p:cBhvr>
                                        <p:cTn id="13" dur="500"/>
                                        <p:tgtEl>
                                          <p:spTgt spid="23">
                                            <p:txEl>
                                              <p:pRg st="6" end="6"/>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3">
                                            <p:txEl>
                                              <p:pRg st="7" end="7"/>
                                            </p:txEl>
                                          </p:spTgt>
                                        </p:tgtEl>
                                        <p:attrNameLst>
                                          <p:attrName>style.visibility</p:attrName>
                                        </p:attrNameLst>
                                      </p:cBhvr>
                                      <p:to>
                                        <p:strVal val="visible"/>
                                      </p:to>
                                    </p:set>
                                    <p:animEffect transition="in" filter="barn(inVertical)">
                                      <p:cBhvr>
                                        <p:cTn id="16" dur="500"/>
                                        <p:tgtEl>
                                          <p:spTgt spid="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数学原理</a:t>
            </a:r>
          </a:p>
        </p:txBody>
      </p:sp>
      <p:sp>
        <p:nvSpPr>
          <p:cNvPr id="23" name="内容占位符 4"/>
          <p:cNvSpPr>
            <a:spLocks noGrp="1"/>
          </p:cNvSpPr>
          <p:nvPr>
            <p:ph idx="1"/>
          </p:nvPr>
        </p:nvSpPr>
        <p:spPr>
          <a:xfrm>
            <a:off x="540251" y="789552"/>
            <a:ext cx="8280221"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形成递推计算法</a:t>
            </a:r>
            <a:endParaRPr lang="en-US" altLang="zh-CN" dirty="0">
              <a:solidFill>
                <a:srgbClr val="C00000"/>
              </a:solidFill>
            </a:endParaRPr>
          </a:p>
          <a:p>
            <a:pPr marL="0" indent="0">
              <a:lnSpc>
                <a:spcPct val="150000"/>
              </a:lnSpc>
              <a:spcBef>
                <a:spcPts val="0"/>
              </a:spcBef>
              <a:buNone/>
            </a:pPr>
            <a:r>
              <a:rPr lang="zh-CN" altLang="en-US" dirty="0">
                <a:solidFill>
                  <a:schemeClr val="tx1"/>
                </a:solidFill>
              </a:rPr>
              <a:t>     一阶向量微分方程及其初值为</a:t>
            </a: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r>
              <a:rPr lang="zh-CN" altLang="en-US" dirty="0">
                <a:solidFill>
                  <a:schemeClr val="tx1"/>
                </a:solidFill>
              </a:rPr>
              <a:t>近似公式</a:t>
            </a: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描述：</a:t>
            </a:r>
            <a:r>
              <a:rPr lang="zh-CN" altLang="en-US" dirty="0">
                <a:solidFill>
                  <a:schemeClr val="tx1"/>
                </a:solidFill>
              </a:rPr>
              <a:t>数值解法，就是</a:t>
            </a:r>
            <a:r>
              <a:rPr lang="zh-CN" altLang="en-US" dirty="0">
                <a:solidFill>
                  <a:srgbClr val="C00000"/>
                </a:solidFill>
              </a:rPr>
              <a:t>寻求初值问题</a:t>
            </a:r>
            <a:r>
              <a:rPr lang="zh-CN" altLang="en-US" dirty="0">
                <a:solidFill>
                  <a:schemeClr val="tx1"/>
                </a:solidFill>
              </a:rPr>
              <a:t>的解在一系列离散点上进行</a:t>
            </a:r>
            <a:r>
              <a:rPr lang="zh-CN" altLang="en-US" dirty="0">
                <a:solidFill>
                  <a:srgbClr val="C00000"/>
                </a:solidFill>
              </a:rPr>
              <a:t>求解</a:t>
            </a:r>
            <a:r>
              <a:rPr lang="zh-CN" altLang="en-US" dirty="0">
                <a:solidFill>
                  <a:schemeClr val="tx1"/>
                </a:solidFill>
              </a:rPr>
              <a:t>。</a:t>
            </a:r>
          </a:p>
          <a:p>
            <a:pPr>
              <a:lnSpc>
                <a:spcPct val="200000"/>
              </a:lnSpc>
              <a:spcBef>
                <a:spcPts val="0"/>
              </a:spcBef>
              <a:buFont typeface="Wingdings" panose="05000000000000000000" pitchFamily="2" charset="2"/>
              <a:buChar char="p"/>
            </a:pPr>
            <a:endParaRPr lang="zh-CN" altLang="en-US" dirty="0">
              <a:solidFill>
                <a:srgbClr val="C00000"/>
              </a:solidFill>
            </a:endParaRPr>
          </a:p>
          <a:p>
            <a:pPr>
              <a:lnSpc>
                <a:spcPct val="150000"/>
              </a:lnSpc>
              <a:spcBef>
                <a:spcPts val="0"/>
              </a:spcBef>
              <a:buFont typeface="Wingdings" panose="05000000000000000000" pitchFamily="2" charset="2"/>
              <a:buChar char="p"/>
            </a:pPr>
            <a:r>
              <a:rPr lang="zh-CN" altLang="en-US" dirty="0">
                <a:solidFill>
                  <a:srgbClr val="C00000"/>
                </a:solidFill>
              </a:rPr>
              <a:t>主要方法：</a:t>
            </a:r>
            <a:r>
              <a:rPr lang="zh-CN" altLang="en-US" dirty="0">
                <a:solidFill>
                  <a:schemeClr val="tx1"/>
                </a:solidFill>
              </a:rPr>
              <a:t>单步法、多步法和预估</a:t>
            </a:r>
            <a:r>
              <a:rPr lang="en-US" altLang="zh-CN" dirty="0">
                <a:solidFill>
                  <a:schemeClr val="bg1">
                    <a:lumMod val="50000"/>
                  </a:schemeClr>
                </a:solidFill>
              </a:rPr>
              <a:t>-</a:t>
            </a:r>
            <a:r>
              <a:rPr lang="zh-CN" altLang="en-US" dirty="0">
                <a:solidFill>
                  <a:schemeClr val="bg1">
                    <a:lumMod val="50000"/>
                  </a:schemeClr>
                </a:solidFill>
              </a:rPr>
              <a:t>校正法，显式</a:t>
            </a:r>
            <a:r>
              <a:rPr lang="zh-CN" altLang="en-US" dirty="0">
                <a:solidFill>
                  <a:schemeClr val="tx1"/>
                </a:solidFill>
              </a:rPr>
              <a:t>与隐式等等</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052" y="1059582"/>
            <a:ext cx="123369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对象 1"/>
          <p:cNvGraphicFramePr>
            <a:graphicFrameLocks noChangeAspect="1"/>
          </p:cNvGraphicFramePr>
          <p:nvPr>
            <p:extLst>
              <p:ext uri="{D42A27DB-BD31-4B8C-83A1-F6EECF244321}">
                <p14:modId xmlns:p14="http://schemas.microsoft.com/office/powerpoint/2010/main" val="3780967007"/>
              </p:ext>
            </p:extLst>
          </p:nvPr>
        </p:nvGraphicFramePr>
        <p:xfrm>
          <a:off x="1007181" y="1923678"/>
          <a:ext cx="5076987" cy="547806"/>
        </p:xfrm>
        <a:graphic>
          <a:graphicData uri="http://schemas.openxmlformats.org/presentationml/2006/ole">
            <mc:AlternateContent xmlns:mc="http://schemas.openxmlformats.org/markup-compatibility/2006">
              <mc:Choice xmlns:v="urn:schemas-microsoft-com:vml" Requires="v">
                <p:oleObj name="公式" r:id="rId4" imgW="2794000" imgH="304800" progId="Equation.3">
                  <p:embed/>
                </p:oleObj>
              </mc:Choice>
              <mc:Fallback>
                <p:oleObj name="公式" r:id="rId4" imgW="2794000" imgH="304800" progId="Equation.3">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7181" y="1923678"/>
                        <a:ext cx="5076987" cy="547806"/>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223522816"/>
              </p:ext>
            </p:extLst>
          </p:nvPr>
        </p:nvGraphicFramePr>
        <p:xfrm>
          <a:off x="1619672" y="2787774"/>
          <a:ext cx="1519762" cy="397292"/>
        </p:xfrm>
        <a:graphic>
          <a:graphicData uri="http://schemas.openxmlformats.org/presentationml/2006/ole">
            <mc:AlternateContent xmlns:mc="http://schemas.openxmlformats.org/markup-compatibility/2006">
              <mc:Choice xmlns:v="urn:schemas-microsoft-com:vml" Requires="v">
                <p:oleObj name="公式" r:id="rId6" imgW="876300" imgH="228600" progId="Equation.3">
                  <p:embed/>
                </p:oleObj>
              </mc:Choice>
              <mc:Fallback>
                <p:oleObj name="公式" r:id="rId6" imgW="876300" imgH="228600" progId="Equation.3">
                  <p:embed/>
                  <p:pic>
                    <p:nvPicPr>
                      <p:cNvPr id="0" name="对象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19672" y="2787774"/>
                        <a:ext cx="1519762" cy="397292"/>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11528496"/>
              </p:ext>
            </p:extLst>
          </p:nvPr>
        </p:nvGraphicFramePr>
        <p:xfrm>
          <a:off x="3851920" y="2715766"/>
          <a:ext cx="1872777" cy="597134"/>
        </p:xfrm>
        <a:graphic>
          <a:graphicData uri="http://schemas.openxmlformats.org/presentationml/2006/ole">
            <mc:AlternateContent xmlns:mc="http://schemas.openxmlformats.org/markup-compatibility/2006">
              <mc:Choice xmlns:v="urn:schemas-microsoft-com:vml" Requires="v">
                <p:oleObj name="公式" r:id="rId8" imgW="1104421" imgH="355446" progId="Equation.3">
                  <p:embed/>
                </p:oleObj>
              </mc:Choice>
              <mc:Fallback>
                <p:oleObj name="公式" r:id="rId8" imgW="1104421" imgH="355446" progId="Equation.3">
                  <p:embed/>
                  <p:pic>
                    <p:nvPicPr>
                      <p:cNvPr id="0" name="对象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1920" y="2715766"/>
                        <a:ext cx="1872777" cy="597134"/>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396154873"/>
              </p:ext>
            </p:extLst>
          </p:nvPr>
        </p:nvGraphicFramePr>
        <p:xfrm>
          <a:off x="1410622" y="3801641"/>
          <a:ext cx="1728812" cy="399536"/>
        </p:xfrm>
        <a:graphic>
          <a:graphicData uri="http://schemas.openxmlformats.org/presentationml/2006/ole">
            <mc:AlternateContent xmlns:mc="http://schemas.openxmlformats.org/markup-compatibility/2006">
              <mc:Choice xmlns:v="urn:schemas-microsoft-com:vml" Requires="v">
                <p:oleObj name="公式" r:id="rId10" imgW="990600" imgH="228600" progId="Equation.3">
                  <p:embed/>
                </p:oleObj>
              </mc:Choice>
              <mc:Fallback>
                <p:oleObj name="公式" r:id="rId10" imgW="990600" imgH="228600" progId="Equation.3">
                  <p:embed/>
                  <p:pic>
                    <p:nvPicPr>
                      <p:cNvPr id="0" name="对象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10622" y="3801641"/>
                        <a:ext cx="1728812" cy="399536"/>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022915973"/>
              </p:ext>
            </p:extLst>
          </p:nvPr>
        </p:nvGraphicFramePr>
        <p:xfrm>
          <a:off x="3635896" y="3807331"/>
          <a:ext cx="1944859" cy="386299"/>
        </p:xfrm>
        <a:graphic>
          <a:graphicData uri="http://schemas.openxmlformats.org/presentationml/2006/ole">
            <mc:AlternateContent xmlns:mc="http://schemas.openxmlformats.org/markup-compatibility/2006">
              <mc:Choice xmlns:v="urn:schemas-microsoft-com:vml" Requires="v">
                <p:oleObj name="公式" r:id="rId12" imgW="1155700" imgH="228600" progId="Equation.3">
                  <p:embed/>
                </p:oleObj>
              </mc:Choice>
              <mc:Fallback>
                <p:oleObj name="公式" r:id="rId12" imgW="1155700" imgH="228600" progId="Equation.3">
                  <p:embed/>
                  <p:pic>
                    <p:nvPicPr>
                      <p:cNvPr id="0" name="对象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35896" y="3807331"/>
                        <a:ext cx="1944859" cy="386299"/>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468163212"/>
              </p:ext>
            </p:extLst>
          </p:nvPr>
        </p:nvGraphicFramePr>
        <p:xfrm>
          <a:off x="6012160" y="3836544"/>
          <a:ext cx="1224136" cy="391390"/>
        </p:xfrm>
        <a:graphic>
          <a:graphicData uri="http://schemas.openxmlformats.org/presentationml/2006/ole">
            <mc:AlternateContent xmlns:mc="http://schemas.openxmlformats.org/markup-compatibility/2006">
              <mc:Choice xmlns:v="urn:schemas-microsoft-com:vml" Requires="v">
                <p:oleObj name="公式" r:id="rId14" imgW="634725" imgH="203112" progId="Equation.3">
                  <p:embed/>
                </p:oleObj>
              </mc:Choice>
              <mc:Fallback>
                <p:oleObj name="公式" r:id="rId14" imgW="634725" imgH="203112" progId="Equation.3">
                  <p:embed/>
                  <p:pic>
                    <p:nvPicPr>
                      <p:cNvPr id="0" name="对象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12160" y="3836544"/>
                        <a:ext cx="1224136" cy="391390"/>
                      </a:xfrm>
                      <a:prstGeom prst="rect">
                        <a:avLst/>
                      </a:prstGeom>
                      <a:noFill/>
                      <a:ln>
                        <a:noFill/>
                      </a:ln>
                    </p:spPr>
                  </p:pic>
                </p:oleObj>
              </mc:Fallback>
            </mc:AlternateContent>
          </a:graphicData>
        </a:graphic>
      </p:graphicFrame>
      <p:pic>
        <p:nvPicPr>
          <p:cNvPr id="13" name="图片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876256" y="0"/>
            <a:ext cx="1009058" cy="1193550"/>
          </a:xfrm>
          <a:prstGeom prst="rect">
            <a:avLst/>
          </a:prstGeom>
        </p:spPr>
      </p:pic>
      <p:pic>
        <p:nvPicPr>
          <p:cNvPr id="14" name="图片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55365" y="3026"/>
            <a:ext cx="988635" cy="1190523"/>
          </a:xfrm>
          <a:prstGeom prst="rect">
            <a:avLst/>
          </a:prstGeom>
        </p:spPr>
      </p:pic>
    </p:spTree>
    <p:extLst>
      <p:ext uri="{BB962C8B-B14F-4D97-AF65-F5344CB8AC3E}">
        <p14:creationId xmlns:p14="http://schemas.microsoft.com/office/powerpoint/2010/main" val="244550832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数学原理</a:t>
            </a:r>
          </a:p>
        </p:txBody>
      </p:sp>
      <p:sp>
        <p:nvSpPr>
          <p:cNvPr id="23" name="内容占位符 4"/>
          <p:cNvSpPr>
            <a:spLocks noGrp="1"/>
          </p:cNvSpPr>
          <p:nvPr>
            <p:ph idx="1"/>
          </p:nvPr>
        </p:nvSpPr>
        <p:spPr>
          <a:xfrm>
            <a:off x="540251" y="789552"/>
            <a:ext cx="8280221"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单步法与多步法</a:t>
            </a:r>
          </a:p>
          <a:p>
            <a:pPr marL="0" indent="0">
              <a:lnSpc>
                <a:spcPct val="150000"/>
              </a:lnSpc>
              <a:spcBef>
                <a:spcPts val="0"/>
              </a:spcBef>
              <a:buNone/>
            </a:pPr>
            <a:r>
              <a:rPr lang="zh-CN" altLang="en-US" dirty="0">
                <a:solidFill>
                  <a:schemeClr val="tx1"/>
                </a:solidFill>
              </a:rPr>
              <a:t>     </a:t>
            </a:r>
            <a:r>
              <a:rPr lang="zh-CN" altLang="en-US" dirty="0">
                <a:solidFill>
                  <a:srgbClr val="C00000"/>
                </a:solidFill>
              </a:rPr>
              <a:t>单步：</a:t>
            </a:r>
            <a:r>
              <a:rPr lang="zh-CN" altLang="en-US" dirty="0">
                <a:solidFill>
                  <a:schemeClr val="tx1"/>
                </a:solidFill>
              </a:rPr>
              <a:t>只由前一时刻的数值</a:t>
            </a:r>
            <a:r>
              <a:rPr lang="en-US" altLang="zh-CN" dirty="0" err="1">
                <a:solidFill>
                  <a:schemeClr val="tx1"/>
                </a:solidFill>
              </a:rPr>
              <a:t>y</a:t>
            </a:r>
            <a:r>
              <a:rPr lang="en-US" altLang="zh-CN" baseline="-25000" dirty="0" err="1">
                <a:solidFill>
                  <a:schemeClr val="tx1"/>
                </a:solidFill>
              </a:rPr>
              <a:t>n</a:t>
            </a:r>
            <a:r>
              <a:rPr lang="zh-CN" altLang="en-US" dirty="0">
                <a:solidFill>
                  <a:schemeClr val="tx1"/>
                </a:solidFill>
              </a:rPr>
              <a:t>，就可求得后一时刻的数值</a:t>
            </a:r>
            <a:r>
              <a:rPr lang="en-US" altLang="zh-CN" dirty="0">
                <a:solidFill>
                  <a:schemeClr val="tx1"/>
                </a:solidFill>
              </a:rPr>
              <a:t>y</a:t>
            </a:r>
            <a:r>
              <a:rPr lang="en-US" altLang="zh-CN" baseline="-25000" dirty="0">
                <a:solidFill>
                  <a:schemeClr val="tx1"/>
                </a:solidFill>
              </a:rPr>
              <a:t>n+1</a:t>
            </a:r>
            <a:r>
              <a:rPr lang="zh-CN" altLang="en-US" dirty="0">
                <a:solidFill>
                  <a:schemeClr val="tx1"/>
                </a:solidFill>
              </a:rPr>
              <a:t>的方法。</a:t>
            </a:r>
          </a:p>
          <a:p>
            <a:pPr marL="0" indent="0">
              <a:lnSpc>
                <a:spcPct val="150000"/>
              </a:lnSpc>
              <a:spcBef>
                <a:spcPts val="0"/>
              </a:spcBef>
              <a:buNone/>
            </a:pPr>
            <a:r>
              <a:rPr lang="zh-CN" altLang="en-US" dirty="0">
                <a:solidFill>
                  <a:schemeClr val="tx1"/>
                </a:solidFill>
              </a:rPr>
              <a:t>     </a:t>
            </a:r>
            <a:r>
              <a:rPr lang="zh-CN" altLang="en-US" dirty="0">
                <a:solidFill>
                  <a:srgbClr val="C00000"/>
                </a:solidFill>
              </a:rPr>
              <a:t>多步：</a:t>
            </a:r>
            <a:r>
              <a:rPr lang="zh-CN" altLang="en-US" dirty="0">
                <a:solidFill>
                  <a:schemeClr val="tx1"/>
                </a:solidFill>
              </a:rPr>
              <a:t>计算</a:t>
            </a:r>
            <a:r>
              <a:rPr lang="en-US" altLang="zh-CN" dirty="0">
                <a:solidFill>
                  <a:schemeClr val="tx1"/>
                </a:solidFill>
              </a:rPr>
              <a:t>y</a:t>
            </a:r>
            <a:r>
              <a:rPr lang="en-US" altLang="zh-CN" baseline="-25000" dirty="0">
                <a:solidFill>
                  <a:schemeClr val="tx1"/>
                </a:solidFill>
              </a:rPr>
              <a:t>n+1</a:t>
            </a:r>
            <a:r>
              <a:rPr lang="zh-CN" altLang="en-US" dirty="0">
                <a:solidFill>
                  <a:schemeClr val="tx1"/>
                </a:solidFill>
              </a:rPr>
              <a:t>需要用到过去                            时刻</a:t>
            </a:r>
            <a:r>
              <a:rPr lang="en-US" altLang="zh-CN" dirty="0">
                <a:solidFill>
                  <a:schemeClr val="tx1"/>
                </a:solidFill>
              </a:rPr>
              <a:t>y</a:t>
            </a:r>
            <a:r>
              <a:rPr lang="zh-CN" altLang="en-US" dirty="0">
                <a:solidFill>
                  <a:schemeClr val="tx1"/>
                </a:solidFill>
              </a:rPr>
              <a:t>的数值，则称为多步法。</a:t>
            </a:r>
          </a:p>
          <a:p>
            <a:pPr>
              <a:lnSpc>
                <a:spcPct val="150000"/>
              </a:lnSpc>
              <a:spcBef>
                <a:spcPts val="0"/>
              </a:spcBef>
              <a:buFont typeface="Wingdings" panose="05000000000000000000" pitchFamily="2" charset="2"/>
              <a:buChar char="p"/>
            </a:pPr>
            <a:r>
              <a:rPr lang="zh-CN" altLang="en-US" dirty="0">
                <a:solidFill>
                  <a:srgbClr val="C00000"/>
                </a:solidFill>
              </a:rPr>
              <a:t>显式与隐式</a:t>
            </a:r>
            <a:endParaRPr lang="en-US" altLang="zh-CN" dirty="0">
              <a:solidFill>
                <a:srgbClr val="C00000"/>
              </a:solidFill>
            </a:endParaRPr>
          </a:p>
          <a:p>
            <a:pPr marL="0" indent="0">
              <a:lnSpc>
                <a:spcPct val="150000"/>
              </a:lnSpc>
              <a:spcBef>
                <a:spcPts val="0"/>
              </a:spcBef>
              <a:buNone/>
            </a:pPr>
            <a:r>
              <a:rPr lang="zh-CN" altLang="en-US" dirty="0">
                <a:solidFill>
                  <a:schemeClr val="tx1"/>
                </a:solidFill>
              </a:rPr>
              <a:t>     </a:t>
            </a:r>
            <a:r>
              <a:rPr lang="zh-CN" altLang="en-US" dirty="0">
                <a:solidFill>
                  <a:srgbClr val="C00000"/>
                </a:solidFill>
              </a:rPr>
              <a:t>显式公式：</a:t>
            </a:r>
            <a:r>
              <a:rPr lang="zh-CN" altLang="en-US" dirty="0">
                <a:solidFill>
                  <a:schemeClr val="tx1"/>
                </a:solidFill>
              </a:rPr>
              <a:t>计算</a:t>
            </a:r>
            <a:r>
              <a:rPr lang="en-US" altLang="zh-CN" dirty="0">
                <a:solidFill>
                  <a:schemeClr val="tx1"/>
                </a:solidFill>
              </a:rPr>
              <a:t>y</a:t>
            </a:r>
            <a:r>
              <a:rPr lang="en-US" altLang="zh-CN" baseline="-25000" dirty="0">
                <a:solidFill>
                  <a:schemeClr val="tx1"/>
                </a:solidFill>
              </a:rPr>
              <a:t>n+1</a:t>
            </a:r>
            <a:r>
              <a:rPr lang="zh-CN" altLang="en-US" dirty="0">
                <a:solidFill>
                  <a:schemeClr val="tx1"/>
                </a:solidFill>
              </a:rPr>
              <a:t>时所用数值均已算出来。</a:t>
            </a:r>
            <a:endParaRPr lang="en-US" altLang="zh-CN" dirty="0">
              <a:solidFill>
                <a:schemeClr val="tx1"/>
              </a:solidFill>
            </a:endParaRPr>
          </a:p>
          <a:p>
            <a:pPr marL="0" indent="0">
              <a:lnSpc>
                <a:spcPct val="150000"/>
              </a:lnSpc>
              <a:spcBef>
                <a:spcPts val="0"/>
              </a:spcBef>
              <a:buNone/>
            </a:pPr>
            <a:r>
              <a:rPr lang="zh-CN" altLang="en-US" dirty="0">
                <a:solidFill>
                  <a:schemeClr val="tx1"/>
                </a:solidFill>
              </a:rPr>
              <a:t>     </a:t>
            </a:r>
            <a:r>
              <a:rPr lang="zh-CN" altLang="en-US" dirty="0">
                <a:solidFill>
                  <a:srgbClr val="C00000"/>
                </a:solidFill>
              </a:rPr>
              <a:t>隐式公式：</a:t>
            </a:r>
            <a:r>
              <a:rPr lang="zh-CN" altLang="en-US" dirty="0">
                <a:solidFill>
                  <a:schemeClr val="tx1"/>
                </a:solidFill>
              </a:rPr>
              <a:t>如果计算</a:t>
            </a:r>
            <a:r>
              <a:rPr lang="en-US" altLang="zh-CN" dirty="0">
                <a:solidFill>
                  <a:schemeClr val="tx1"/>
                </a:solidFill>
              </a:rPr>
              <a:t>y</a:t>
            </a:r>
            <a:r>
              <a:rPr lang="en-US" altLang="zh-CN" baseline="-25000" dirty="0">
                <a:solidFill>
                  <a:schemeClr val="tx1"/>
                </a:solidFill>
              </a:rPr>
              <a:t>n+1</a:t>
            </a:r>
            <a:r>
              <a:rPr lang="zh-CN" altLang="en-US" dirty="0">
                <a:solidFill>
                  <a:schemeClr val="tx1"/>
                </a:solidFill>
              </a:rPr>
              <a:t>的递推公式用含有未知量</a:t>
            </a:r>
            <a:r>
              <a:rPr lang="en-US" altLang="zh-CN" dirty="0">
                <a:solidFill>
                  <a:schemeClr val="tx1"/>
                </a:solidFill>
              </a:rPr>
              <a:t>y</a:t>
            </a:r>
            <a:r>
              <a:rPr lang="en-US" altLang="zh-CN" baseline="-25000" dirty="0">
                <a:solidFill>
                  <a:schemeClr val="tx1"/>
                </a:solidFill>
              </a:rPr>
              <a:t>n+1</a:t>
            </a:r>
            <a:r>
              <a:rPr lang="zh-CN" altLang="en-US" dirty="0">
                <a:solidFill>
                  <a:schemeClr val="tx1"/>
                </a:solidFill>
              </a:rPr>
              <a:t>的递推公式。</a:t>
            </a:r>
          </a:p>
          <a:p>
            <a:pPr marL="0" indent="0">
              <a:lnSpc>
                <a:spcPct val="150000"/>
              </a:lnSpc>
              <a:spcBef>
                <a:spcPts val="0"/>
              </a:spcBef>
              <a:buNone/>
            </a:pPr>
            <a:r>
              <a:rPr lang="zh-CN" altLang="en-US" dirty="0">
                <a:solidFill>
                  <a:schemeClr val="tx1"/>
                </a:solidFill>
              </a:rPr>
              <a:t>     使用隐式公式时，需借助于一个</a:t>
            </a:r>
            <a:r>
              <a:rPr lang="zh-CN" altLang="en-US" dirty="0">
                <a:solidFill>
                  <a:srgbClr val="C00000"/>
                </a:solidFill>
              </a:rPr>
              <a:t>显式公式估计初值</a:t>
            </a:r>
            <a:r>
              <a:rPr lang="zh-CN" altLang="en-US" dirty="0">
                <a:solidFill>
                  <a:schemeClr val="tx1"/>
                </a:solidFill>
              </a:rPr>
              <a:t>，然后再用隐式公式进行迭代运算，这就是</a:t>
            </a:r>
            <a:r>
              <a:rPr lang="zh-CN" altLang="en-US" dirty="0">
                <a:solidFill>
                  <a:srgbClr val="C00000"/>
                </a:solidFill>
              </a:rPr>
              <a:t>预估</a:t>
            </a:r>
            <a:r>
              <a:rPr lang="en-US" altLang="zh-CN" dirty="0">
                <a:solidFill>
                  <a:srgbClr val="C00000"/>
                </a:solidFill>
              </a:rPr>
              <a:t>——</a:t>
            </a:r>
            <a:r>
              <a:rPr lang="zh-CN" altLang="en-US" dirty="0">
                <a:solidFill>
                  <a:srgbClr val="C00000"/>
                </a:solidFill>
              </a:rPr>
              <a:t>校正法</a:t>
            </a:r>
            <a:r>
              <a:rPr lang="zh-CN" altLang="en-US" dirty="0">
                <a:solidFill>
                  <a:schemeClr val="tx1"/>
                </a:solidFill>
              </a:rPr>
              <a:t>。</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650972341"/>
              </p:ext>
            </p:extLst>
          </p:nvPr>
        </p:nvGraphicFramePr>
        <p:xfrm>
          <a:off x="3923928" y="1707654"/>
          <a:ext cx="1584176" cy="366820"/>
        </p:xfrm>
        <a:graphic>
          <a:graphicData uri="http://schemas.openxmlformats.org/presentationml/2006/ole">
            <mc:AlternateContent xmlns:mc="http://schemas.openxmlformats.org/markup-compatibility/2006">
              <mc:Choice xmlns:v="urn:schemas-microsoft-com:vml" Requires="v">
                <p:oleObj name="公式" r:id="rId3" imgW="990600" imgH="228600" progId="Equation.3">
                  <p:embed/>
                </p:oleObj>
              </mc:Choice>
              <mc:Fallback>
                <p:oleObj name="公式" r:id="rId3" imgW="990600" imgH="228600" progId="Equation.3">
                  <p:embed/>
                  <p:pic>
                    <p:nvPicPr>
                      <p:cNvPr id="0" name="对象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1707654"/>
                        <a:ext cx="1584176" cy="366820"/>
                      </a:xfrm>
                      <a:prstGeom prst="rect">
                        <a:avLst/>
                      </a:prstGeom>
                      <a:noFill/>
                      <a:ln>
                        <a:noFill/>
                      </a:ln>
                    </p:spPr>
                  </p:pic>
                </p:oleObj>
              </mc:Fallback>
            </mc:AlternateContent>
          </a:graphicData>
        </a:graphic>
      </p:graphicFrame>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50386" y="0"/>
            <a:ext cx="1009058" cy="1193550"/>
          </a:xfrm>
          <a:prstGeom prst="rect">
            <a:avLst/>
          </a:prstGeom>
        </p:spPr>
      </p:pic>
    </p:spTree>
    <p:extLst>
      <p:ext uri="{BB962C8B-B14F-4D97-AF65-F5344CB8AC3E}">
        <p14:creationId xmlns:p14="http://schemas.microsoft.com/office/powerpoint/2010/main" val="114018231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1" y="789552"/>
            <a:ext cx="8280221"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截断误差</a:t>
            </a:r>
            <a:endParaRPr lang="en-US" altLang="zh-CN" dirty="0">
              <a:solidFill>
                <a:srgbClr val="C00000"/>
              </a:solidFill>
            </a:endParaRPr>
          </a:p>
          <a:p>
            <a:pPr marL="0" indent="0">
              <a:lnSpc>
                <a:spcPct val="150000"/>
              </a:lnSpc>
              <a:spcBef>
                <a:spcPts val="0"/>
              </a:spcBef>
              <a:buNone/>
            </a:pPr>
            <a:r>
              <a:rPr lang="zh-CN" altLang="en-US" dirty="0">
                <a:solidFill>
                  <a:schemeClr val="tx1"/>
                </a:solidFill>
              </a:rPr>
              <a:t>     递推计算法近似公式：</a:t>
            </a:r>
          </a:p>
          <a:p>
            <a:pPr marL="0" indent="0">
              <a:lnSpc>
                <a:spcPct val="150000"/>
              </a:lnSpc>
              <a:spcBef>
                <a:spcPts val="0"/>
              </a:spcBef>
              <a:buNone/>
            </a:pPr>
            <a:r>
              <a:rPr lang="en-US" altLang="zh-CN" dirty="0">
                <a:solidFill>
                  <a:schemeClr val="tx1"/>
                </a:solidFill>
              </a:rPr>
              <a:t>     </a:t>
            </a:r>
            <a:r>
              <a:rPr lang="zh-CN" altLang="en-US" dirty="0">
                <a:solidFill>
                  <a:schemeClr val="tx1"/>
                </a:solidFill>
              </a:rPr>
              <a:t>积分常用泰勒级数作为工具，因此其精度与阶数的选择有关。</a:t>
            </a:r>
          </a:p>
          <a:p>
            <a:pPr>
              <a:lnSpc>
                <a:spcPct val="150000"/>
              </a:lnSpc>
              <a:spcBef>
                <a:spcPts val="0"/>
              </a:spcBef>
              <a:buFont typeface="Wingdings" panose="05000000000000000000" pitchFamily="2" charset="2"/>
              <a:buChar char="p"/>
            </a:pPr>
            <a:endParaRPr lang="zh-CN" altLang="en-US" dirty="0">
              <a:solidFill>
                <a:srgbClr val="C00000"/>
              </a:solidFill>
            </a:endParaRPr>
          </a:p>
          <a:p>
            <a:pPr>
              <a:lnSpc>
                <a:spcPct val="150000"/>
              </a:lnSpc>
              <a:spcBef>
                <a:spcPts val="0"/>
              </a:spcBef>
              <a:buFont typeface="Wingdings" panose="05000000000000000000" pitchFamily="2" charset="2"/>
              <a:buChar char="p"/>
            </a:pPr>
            <a:endParaRPr lang="en-US" altLang="zh-CN" dirty="0">
              <a:solidFill>
                <a:srgbClr val="C00000"/>
              </a:solidFill>
            </a:endParaRPr>
          </a:p>
          <a:p>
            <a:pPr>
              <a:lnSpc>
                <a:spcPct val="150000"/>
              </a:lnSpc>
              <a:spcBef>
                <a:spcPts val="0"/>
              </a:spcBef>
              <a:buFont typeface="Wingdings" panose="05000000000000000000" pitchFamily="2" charset="2"/>
              <a:buChar char="p"/>
            </a:pPr>
            <a:r>
              <a:rPr lang="zh-CN" altLang="en-US" dirty="0">
                <a:solidFill>
                  <a:srgbClr val="C00000"/>
                </a:solidFill>
              </a:rPr>
              <a:t>舍入误差</a:t>
            </a:r>
          </a:p>
          <a:p>
            <a:pPr marL="0" indent="0">
              <a:lnSpc>
                <a:spcPct val="150000"/>
              </a:lnSpc>
              <a:spcBef>
                <a:spcPts val="0"/>
              </a:spcBef>
              <a:buNone/>
            </a:pPr>
            <a:r>
              <a:rPr lang="zh-CN" altLang="en-US" dirty="0">
                <a:solidFill>
                  <a:schemeClr val="tx1"/>
                </a:solidFill>
              </a:rPr>
              <a:t>     由于计算机的字长有限，数字不能表示得完全精确，在计算过程中不可避免地会产生舍入误差。</a:t>
            </a:r>
          </a:p>
          <a:p>
            <a:pPr marL="0" indent="0">
              <a:lnSpc>
                <a:spcPct val="150000"/>
              </a:lnSpc>
              <a:spcBef>
                <a:spcPts val="0"/>
              </a:spcBef>
              <a:buNone/>
            </a:pPr>
            <a:r>
              <a:rPr lang="zh-CN" altLang="en-US" dirty="0">
                <a:solidFill>
                  <a:schemeClr val="tx1"/>
                </a:solidFill>
              </a:rPr>
              <a:t>     </a:t>
            </a:r>
            <a:r>
              <a:rPr lang="zh-CN" altLang="en-US" dirty="0">
                <a:solidFill>
                  <a:srgbClr val="C00000"/>
                </a:solidFill>
              </a:rPr>
              <a:t>与步长有关：</a:t>
            </a:r>
            <a:r>
              <a:rPr lang="zh-CN" altLang="en-US" dirty="0">
                <a:solidFill>
                  <a:schemeClr val="tx1"/>
                </a:solidFill>
              </a:rPr>
              <a:t>步长小，计算次数就多，则舍入误差就大。</a:t>
            </a: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374259187"/>
              </p:ext>
            </p:extLst>
          </p:nvPr>
        </p:nvGraphicFramePr>
        <p:xfrm>
          <a:off x="1331640" y="2251788"/>
          <a:ext cx="6576354" cy="680002"/>
        </p:xfrm>
        <a:graphic>
          <a:graphicData uri="http://schemas.openxmlformats.org/presentationml/2006/ole">
            <mc:AlternateContent xmlns:mc="http://schemas.openxmlformats.org/markup-compatibility/2006">
              <mc:Choice xmlns:v="urn:schemas-microsoft-com:vml" Requires="v">
                <p:oleObj name="公式" r:id="rId3" imgW="3771900" imgH="393700" progId="Equation.3">
                  <p:embed/>
                </p:oleObj>
              </mc:Choice>
              <mc:Fallback>
                <p:oleObj name="公式" r:id="rId3" imgW="37719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251788"/>
                        <a:ext cx="6576354" cy="680002"/>
                      </a:xfrm>
                      <a:prstGeom prst="rect">
                        <a:avLst/>
                      </a:prstGeom>
                      <a:noFill/>
                      <a:ln>
                        <a:noFill/>
                      </a:ln>
                    </p:spPr>
                  </p:pic>
                </p:oleObj>
              </mc:Fallback>
            </mc:AlternateContent>
          </a:graphicData>
        </a:graphic>
      </p:graphicFrame>
      <p:sp>
        <p:nvSpPr>
          <p:cNvPr id="8" name="圆角矩形标注 7"/>
          <p:cNvSpPr/>
          <p:nvPr/>
        </p:nvSpPr>
        <p:spPr bwMode="auto">
          <a:xfrm>
            <a:off x="7812360" y="1419622"/>
            <a:ext cx="1115763" cy="439291"/>
          </a:xfrm>
          <a:prstGeom prst="wedgeRoundRectCallout">
            <a:avLst>
              <a:gd name="adj1" fmla="val -96286"/>
              <a:gd name="adj2" fmla="val 186846"/>
              <a:gd name="adj3" fmla="val 16667"/>
            </a:avLst>
          </a:prstGeom>
          <a:solidFill>
            <a:srgbClr val="B13621"/>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20000"/>
              </a:lnSpc>
              <a:spcBef>
                <a:spcPts val="600"/>
              </a:spcBef>
              <a:spcAft>
                <a:spcPts val="0"/>
              </a:spcAft>
              <a:buClr>
                <a:srgbClr val="B13621"/>
              </a:buClr>
              <a:buSzPct val="60000"/>
              <a:buFontTx/>
              <a:buNone/>
              <a:tabLst/>
              <a:defRPr/>
            </a:pPr>
            <a:r>
              <a:rPr kumimoji="0" lang="en-US" altLang="zh-CN" sz="2000" b="1" i="1" u="none" strike="noStrike" kern="100" cap="none" spc="0" normalizeH="0" baseline="0" noProof="0" dirty="0">
                <a:ln>
                  <a:noFill/>
                </a:ln>
                <a:solidFill>
                  <a:srgbClr val="FFFFFF"/>
                </a:solidFill>
                <a:effectLst/>
                <a:uLnTx/>
                <a:uFillTx/>
                <a:latin typeface="Times New Roman"/>
                <a:ea typeface="宋体"/>
                <a:cs typeface="Times New Roman"/>
              </a:rPr>
              <a:t>r</a:t>
            </a:r>
            <a:r>
              <a:rPr kumimoji="0" lang="zh-CN" altLang="en-US" sz="2000" b="1" i="0" u="none" strike="noStrike" kern="100" cap="none" spc="0" normalizeH="0" baseline="0" noProof="0" dirty="0">
                <a:ln>
                  <a:noFill/>
                </a:ln>
                <a:solidFill>
                  <a:srgbClr val="FFFFFF"/>
                </a:solidFill>
                <a:effectLst/>
                <a:uLnTx/>
                <a:uFillTx/>
                <a:latin typeface="Times New Roman"/>
                <a:ea typeface="宋体"/>
                <a:cs typeface="Times New Roman"/>
              </a:rPr>
              <a:t>阶精度</a:t>
            </a:r>
            <a:endParaRPr kumimoji="0" lang="en-US" altLang="zh-CN" sz="2000" b="1" i="0" u="none" strike="noStrike" kern="100" cap="none" spc="0" normalizeH="0" baseline="0" noProof="0" dirty="0">
              <a:ln>
                <a:noFill/>
              </a:ln>
              <a:solidFill>
                <a:srgbClr val="FFFFFF"/>
              </a:solidFill>
              <a:effectLst/>
              <a:uLnTx/>
              <a:uFillTx/>
              <a:latin typeface="Times New Roman"/>
              <a:ea typeface="宋体"/>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67653802"/>
              </p:ext>
            </p:extLst>
          </p:nvPr>
        </p:nvGraphicFramePr>
        <p:xfrm>
          <a:off x="3275856" y="1275606"/>
          <a:ext cx="1520825" cy="396875"/>
        </p:xfrm>
        <a:graphic>
          <a:graphicData uri="http://schemas.openxmlformats.org/presentationml/2006/ole">
            <mc:AlternateContent xmlns:mc="http://schemas.openxmlformats.org/markup-compatibility/2006">
              <mc:Choice xmlns:v="urn:schemas-microsoft-com:vml" Requires="v">
                <p:oleObj name="公式" r:id="rId5" imgW="876300" imgH="228600" progId="Equation.3">
                  <p:embed/>
                </p:oleObj>
              </mc:Choice>
              <mc:Fallback>
                <p:oleObj name="公式" r:id="rId5" imgW="876300" imgH="228600" progId="Equation.3">
                  <p:embed/>
                  <p:pic>
                    <p:nvPicPr>
                      <p:cNvPr id="0"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275606"/>
                        <a:ext cx="1520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0386" y="0"/>
            <a:ext cx="1009058" cy="1193550"/>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970551226"/>
              </p:ext>
            </p:extLst>
          </p:nvPr>
        </p:nvGraphicFramePr>
        <p:xfrm>
          <a:off x="5220072" y="1182762"/>
          <a:ext cx="1873250" cy="596900"/>
        </p:xfrm>
        <a:graphic>
          <a:graphicData uri="http://schemas.openxmlformats.org/presentationml/2006/ole">
            <mc:AlternateContent xmlns:mc="http://schemas.openxmlformats.org/markup-compatibility/2006">
              <mc:Choice xmlns:v="urn:schemas-microsoft-com:vml" Requires="v">
                <p:oleObj name="公式" r:id="rId8" imgW="1104421" imgH="355446" progId="Equation.3">
                  <p:embed/>
                </p:oleObj>
              </mc:Choice>
              <mc:Fallback>
                <p:oleObj name="公式" r:id="rId8" imgW="1104421" imgH="355446" progId="Equation.3">
                  <p:embed/>
                  <p:pic>
                    <p:nvPicPr>
                      <p:cNvPr id="0" name="对象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0072" y="1182762"/>
                        <a:ext cx="187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1"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91746" y="235967"/>
            <a:ext cx="123369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542265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6047972"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欧拉法（最简单的一种数值积分法）</a:t>
            </a:r>
            <a:endParaRPr lang="en-US" altLang="zh-CN" dirty="0">
              <a:solidFill>
                <a:srgbClr val="C00000"/>
              </a:solidFill>
            </a:endParaRPr>
          </a:p>
          <a:p>
            <a:pPr>
              <a:lnSpc>
                <a:spcPct val="150000"/>
              </a:lnSpc>
              <a:spcBef>
                <a:spcPts val="0"/>
              </a:spcBef>
              <a:buFont typeface="Wingdings" panose="05000000000000000000" pitchFamily="2" charset="2"/>
              <a:buChar char="p"/>
            </a:pPr>
            <a:endParaRPr lang="en-US" altLang="zh-CN" dirty="0">
              <a:solidFill>
                <a:srgbClr val="C00000"/>
              </a:solidFill>
            </a:endParaRPr>
          </a:p>
          <a:p>
            <a:pPr>
              <a:lnSpc>
                <a:spcPct val="150000"/>
              </a:lnSpc>
              <a:spcBef>
                <a:spcPts val="0"/>
              </a:spcBef>
              <a:buFont typeface="Wingdings" panose="05000000000000000000" pitchFamily="2" charset="2"/>
              <a:buChar char="p"/>
            </a:pPr>
            <a:endParaRPr lang="en-US" altLang="zh-CN" dirty="0">
              <a:solidFill>
                <a:srgbClr val="C00000"/>
              </a:solidFill>
            </a:endParaRPr>
          </a:p>
          <a:p>
            <a:pPr>
              <a:lnSpc>
                <a:spcPct val="150000"/>
              </a:lnSpc>
              <a:spcBef>
                <a:spcPts val="0"/>
              </a:spcBef>
              <a:buFont typeface="Wingdings" panose="05000000000000000000" pitchFamily="2" charset="2"/>
              <a:buChar char="p"/>
            </a:pPr>
            <a:r>
              <a:rPr lang="zh-CN" altLang="en-US" dirty="0">
                <a:solidFill>
                  <a:srgbClr val="C00000"/>
                </a:solidFill>
              </a:rPr>
              <a:t>梯形法：</a:t>
            </a:r>
            <a:r>
              <a:rPr lang="zh-CN" altLang="en-US" dirty="0">
                <a:solidFill>
                  <a:schemeClr val="tx1"/>
                </a:solidFill>
              </a:rPr>
              <a:t>基于欧拉公式的近似思想，用梯形的面积来替代前面的矩形面积。</a:t>
            </a:r>
          </a:p>
          <a:p>
            <a:pPr marL="0" indent="0">
              <a:lnSpc>
                <a:spcPct val="250000"/>
              </a:lnSpc>
              <a:spcBef>
                <a:spcPts val="0"/>
              </a:spcBef>
              <a:buNone/>
            </a:pPr>
            <a:r>
              <a:rPr lang="zh-CN" altLang="en-US" dirty="0">
                <a:solidFill>
                  <a:schemeClr val="tx1"/>
                </a:solidFill>
              </a:rPr>
              <a:t>     属于隐式公式，梯形法不能自启动。</a:t>
            </a:r>
          </a:p>
          <a:p>
            <a:pPr marL="0" indent="0">
              <a:lnSpc>
                <a:spcPct val="150000"/>
              </a:lnSpc>
              <a:spcBef>
                <a:spcPts val="0"/>
              </a:spcBef>
              <a:buNone/>
            </a:pPr>
            <a:r>
              <a:rPr lang="zh-CN" altLang="en-US" dirty="0">
                <a:solidFill>
                  <a:schemeClr val="tx1"/>
                </a:solidFill>
              </a:rPr>
              <a:t>   </a:t>
            </a:r>
            <a:r>
              <a:rPr lang="en-US" altLang="zh-CN" dirty="0">
                <a:solidFill>
                  <a:schemeClr val="tx1"/>
                </a:solidFill>
              </a:rPr>
              <a:t>  </a:t>
            </a:r>
            <a:r>
              <a:rPr lang="zh-CN" altLang="en-US" dirty="0">
                <a:solidFill>
                  <a:schemeClr val="tx1"/>
                </a:solidFill>
              </a:rPr>
              <a:t>预估公式</a:t>
            </a:r>
          </a:p>
          <a:p>
            <a:pPr marL="0" indent="0">
              <a:lnSpc>
                <a:spcPct val="150000"/>
              </a:lnSpc>
              <a:spcBef>
                <a:spcPts val="0"/>
              </a:spcBef>
              <a:buNone/>
            </a:pPr>
            <a:r>
              <a:rPr lang="zh-CN" altLang="en-US" dirty="0">
                <a:solidFill>
                  <a:schemeClr val="tx1"/>
                </a:solidFill>
              </a:rPr>
              <a:t>     校正公式</a:t>
            </a:r>
          </a:p>
          <a:p>
            <a:pPr marL="0" indent="0">
              <a:lnSpc>
                <a:spcPct val="200000"/>
              </a:lnSpc>
              <a:spcBef>
                <a:spcPts val="0"/>
              </a:spcBef>
              <a:buNone/>
            </a:pPr>
            <a:r>
              <a:rPr lang="zh-CN" altLang="en-US" dirty="0">
                <a:solidFill>
                  <a:schemeClr val="tx1"/>
                </a:solidFill>
              </a:rPr>
              <a:t>     这类方法被称为预估</a:t>
            </a:r>
            <a:r>
              <a:rPr lang="en-US" altLang="zh-CN" dirty="0">
                <a:solidFill>
                  <a:schemeClr val="tx1"/>
                </a:solidFill>
              </a:rPr>
              <a:t>——</a:t>
            </a:r>
            <a:r>
              <a:rPr lang="zh-CN" altLang="en-US" dirty="0">
                <a:solidFill>
                  <a:schemeClr val="tx1"/>
                </a:solidFill>
              </a:rPr>
              <a:t>校正法，也称为</a:t>
            </a:r>
            <a:r>
              <a:rPr lang="zh-CN" altLang="en-US" dirty="0">
                <a:solidFill>
                  <a:srgbClr val="C00000"/>
                </a:solidFill>
              </a:rPr>
              <a:t>改进的欧拉法</a:t>
            </a:r>
            <a:r>
              <a:rPr lang="zh-CN" altLang="en-US" dirty="0">
                <a:solidFill>
                  <a:schemeClr val="tx1"/>
                </a:solidFill>
              </a:rPr>
              <a:t>。</a:t>
            </a: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2"/>
          <p:cNvGraphicFramePr>
            <a:graphicFrameLocks noChangeAspect="1"/>
          </p:cNvGraphicFramePr>
          <p:nvPr>
            <p:extLst>
              <p:ext uri="{D42A27DB-BD31-4B8C-83A1-F6EECF244321}">
                <p14:modId xmlns:p14="http://schemas.microsoft.com/office/powerpoint/2010/main" val="3136992372"/>
              </p:ext>
            </p:extLst>
          </p:nvPr>
        </p:nvGraphicFramePr>
        <p:xfrm>
          <a:off x="683568" y="1275606"/>
          <a:ext cx="2232248" cy="506539"/>
        </p:xfrm>
        <a:graphic>
          <a:graphicData uri="http://schemas.openxmlformats.org/presentationml/2006/ole">
            <mc:AlternateContent xmlns:mc="http://schemas.openxmlformats.org/markup-compatibility/2006">
              <mc:Choice xmlns:v="urn:schemas-microsoft-com:vml" Requires="v">
                <p:oleObj name="公式" r:id="rId3" imgW="1548728" imgH="355446" progId="Equation.3">
                  <p:embed/>
                </p:oleObj>
              </mc:Choice>
              <mc:Fallback>
                <p:oleObj name="公式" r:id="rId3" imgW="1548728" imgH="35544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1275606"/>
                        <a:ext cx="2232248" cy="506539"/>
                      </a:xfrm>
                      <a:prstGeom prst="rect">
                        <a:avLst/>
                      </a:prstGeom>
                      <a:noFill/>
                      <a:ln>
                        <a:noFill/>
                      </a:ln>
                    </p:spPr>
                  </p:pic>
                </p:oleObj>
              </mc:Fallback>
            </mc:AlternateContent>
          </a:graphicData>
        </a:graphic>
      </p:graphicFrame>
      <p:graphicFrame>
        <p:nvGraphicFramePr>
          <p:cNvPr id="8" name="对象 6"/>
          <p:cNvGraphicFramePr>
            <a:graphicFrameLocks noChangeAspect="1"/>
          </p:cNvGraphicFramePr>
          <p:nvPr>
            <p:extLst>
              <p:ext uri="{D42A27DB-BD31-4B8C-83A1-F6EECF244321}">
                <p14:modId xmlns:p14="http://schemas.microsoft.com/office/powerpoint/2010/main" val="3711041259"/>
              </p:ext>
            </p:extLst>
          </p:nvPr>
        </p:nvGraphicFramePr>
        <p:xfrm>
          <a:off x="3563889" y="1353825"/>
          <a:ext cx="2664295" cy="346689"/>
        </p:xfrm>
        <a:graphic>
          <a:graphicData uri="http://schemas.openxmlformats.org/presentationml/2006/ole">
            <mc:AlternateContent xmlns:mc="http://schemas.openxmlformats.org/markup-compatibility/2006">
              <mc:Choice xmlns:v="urn:schemas-microsoft-com:vml" Requires="v">
                <p:oleObj name="公式" r:id="rId5" imgW="1765300" imgH="228600" progId="Equation.3">
                  <p:embed/>
                </p:oleObj>
              </mc:Choice>
              <mc:Fallback>
                <p:oleObj name="公式" r:id="rId5" imgW="17653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889" y="1353825"/>
                        <a:ext cx="2664295" cy="346689"/>
                      </a:xfrm>
                      <a:prstGeom prst="rect">
                        <a:avLst/>
                      </a:prstGeom>
                      <a:noFill/>
                      <a:ln>
                        <a:noFill/>
                      </a:ln>
                    </p:spPr>
                  </p:pic>
                </p:oleObj>
              </mc:Fallback>
            </mc:AlternateContent>
          </a:graphicData>
        </a:graphic>
      </p:graphicFrame>
      <p:sp>
        <p:nvSpPr>
          <p:cNvPr id="10" name="右箭头 7"/>
          <p:cNvSpPr>
            <a:spLocks noChangeArrowheads="1"/>
          </p:cNvSpPr>
          <p:nvPr/>
        </p:nvSpPr>
        <p:spPr bwMode="auto">
          <a:xfrm>
            <a:off x="2936231" y="1419220"/>
            <a:ext cx="555650" cy="215900"/>
          </a:xfrm>
          <a:prstGeom prst="rightArrow">
            <a:avLst>
              <a:gd name="adj1" fmla="val 50000"/>
              <a:gd name="adj2" fmla="val 50126"/>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graphicFrame>
        <p:nvGraphicFramePr>
          <p:cNvPr id="11" name="对象 9"/>
          <p:cNvGraphicFramePr>
            <a:graphicFrameLocks noChangeAspect="1"/>
          </p:cNvGraphicFramePr>
          <p:nvPr>
            <p:extLst>
              <p:ext uri="{D42A27DB-BD31-4B8C-83A1-F6EECF244321}">
                <p14:modId xmlns:p14="http://schemas.microsoft.com/office/powerpoint/2010/main" val="1756864545"/>
              </p:ext>
            </p:extLst>
          </p:nvPr>
        </p:nvGraphicFramePr>
        <p:xfrm>
          <a:off x="6804248" y="1328915"/>
          <a:ext cx="1949962" cy="351717"/>
        </p:xfrm>
        <a:graphic>
          <a:graphicData uri="http://schemas.openxmlformats.org/presentationml/2006/ole">
            <mc:AlternateContent xmlns:mc="http://schemas.openxmlformats.org/markup-compatibility/2006">
              <mc:Choice xmlns:v="urn:schemas-microsoft-com:vml" Requires="v">
                <p:oleObj name="公式" r:id="rId7" imgW="1270000" imgH="228600" progId="Equation.3">
                  <p:embed/>
                </p:oleObj>
              </mc:Choice>
              <mc:Fallback>
                <p:oleObj name="公式" r:id="rId7" imgW="12700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4248" y="1328915"/>
                        <a:ext cx="1949962" cy="351717"/>
                      </a:xfrm>
                      <a:prstGeom prst="rect">
                        <a:avLst/>
                      </a:prstGeom>
                      <a:noFill/>
                      <a:ln>
                        <a:noFill/>
                      </a:ln>
                    </p:spPr>
                  </p:pic>
                </p:oleObj>
              </mc:Fallback>
            </mc:AlternateContent>
          </a:graphicData>
        </a:graphic>
      </p:graphicFrame>
      <p:sp>
        <p:nvSpPr>
          <p:cNvPr id="12" name="下箭头 10"/>
          <p:cNvSpPr>
            <a:spLocks noChangeArrowheads="1"/>
          </p:cNvSpPr>
          <p:nvPr/>
        </p:nvSpPr>
        <p:spPr bwMode="auto">
          <a:xfrm>
            <a:off x="7871930" y="1707654"/>
            <a:ext cx="215900" cy="215900"/>
          </a:xfrm>
          <a:prstGeom prst="downArrow">
            <a:avLst>
              <a:gd name="adj1" fmla="val 50000"/>
              <a:gd name="adj2" fmla="val 50000"/>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329828442"/>
              </p:ext>
            </p:extLst>
          </p:nvPr>
        </p:nvGraphicFramePr>
        <p:xfrm>
          <a:off x="6588224" y="2067694"/>
          <a:ext cx="2408474" cy="401167"/>
        </p:xfrm>
        <a:graphic>
          <a:graphicData uri="http://schemas.openxmlformats.org/presentationml/2006/ole">
            <mc:AlternateContent xmlns:mc="http://schemas.openxmlformats.org/markup-compatibility/2006">
              <mc:Choice xmlns:v="urn:schemas-microsoft-com:vml" Requires="v">
                <p:oleObj name="公式" r:id="rId9" imgW="1371600" imgH="228600" progId="Equation.3">
                  <p:embed/>
                </p:oleObj>
              </mc:Choice>
              <mc:Fallback>
                <p:oleObj name="公式" r:id="rId9" imgW="1371600" imgH="228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88224" y="2067694"/>
                        <a:ext cx="2408474" cy="401167"/>
                      </a:xfrm>
                      <a:prstGeom prst="rect">
                        <a:avLst/>
                      </a:prstGeom>
                      <a:noFill/>
                      <a:ln>
                        <a:solidFill>
                          <a:srgbClr val="C00000"/>
                        </a:solidFill>
                      </a:ln>
                    </p:spPr>
                  </p:pic>
                </p:oleObj>
              </mc:Fallback>
            </mc:AlternateContent>
          </a:graphicData>
        </a:graphic>
      </p:graphicFrame>
      <p:sp>
        <p:nvSpPr>
          <p:cNvPr id="15" name="右箭头 7"/>
          <p:cNvSpPr>
            <a:spLocks noChangeArrowheads="1"/>
          </p:cNvSpPr>
          <p:nvPr/>
        </p:nvSpPr>
        <p:spPr bwMode="auto">
          <a:xfrm>
            <a:off x="6248598" y="1424936"/>
            <a:ext cx="555650" cy="215900"/>
          </a:xfrm>
          <a:prstGeom prst="rightArrow">
            <a:avLst>
              <a:gd name="adj1" fmla="val 50000"/>
              <a:gd name="adj2" fmla="val 50126"/>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51377039"/>
              </p:ext>
            </p:extLst>
          </p:nvPr>
        </p:nvGraphicFramePr>
        <p:xfrm>
          <a:off x="3030109" y="2503593"/>
          <a:ext cx="3774139" cy="644221"/>
        </p:xfrm>
        <a:graphic>
          <a:graphicData uri="http://schemas.openxmlformats.org/presentationml/2006/ole">
            <mc:AlternateContent xmlns:mc="http://schemas.openxmlformats.org/markup-compatibility/2006">
              <mc:Choice xmlns:v="urn:schemas-microsoft-com:vml" Requires="v">
                <p:oleObj name="公式" r:id="rId11" imgW="2286000" imgH="393700" progId="Equation.3">
                  <p:embed/>
                </p:oleObj>
              </mc:Choice>
              <mc:Fallback>
                <p:oleObj name="公式" r:id="rId11" imgW="2286000" imgH="393700" progId="Equation.3">
                  <p:embed/>
                  <p:pic>
                    <p:nvPicPr>
                      <p:cNvPr id="0" name="对象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30109" y="2503593"/>
                        <a:ext cx="3774139" cy="644221"/>
                      </a:xfrm>
                      <a:prstGeom prst="rect">
                        <a:avLst/>
                      </a:prstGeom>
                      <a:noFill/>
                      <a:ln>
                        <a:solidFill>
                          <a:srgbClr val="C00000"/>
                        </a:solid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48672152"/>
              </p:ext>
            </p:extLst>
          </p:nvPr>
        </p:nvGraphicFramePr>
        <p:xfrm>
          <a:off x="2103636" y="3507854"/>
          <a:ext cx="4144962" cy="1035050"/>
        </p:xfrm>
        <a:graphic>
          <a:graphicData uri="http://schemas.openxmlformats.org/presentationml/2006/ole">
            <mc:AlternateContent xmlns:mc="http://schemas.openxmlformats.org/markup-compatibility/2006">
              <mc:Choice xmlns:v="urn:schemas-microsoft-com:vml" Requires="v">
                <p:oleObj name="公式" r:id="rId13" imgW="2438280" imgH="609480" progId="Equation.3">
                  <p:embed/>
                </p:oleObj>
              </mc:Choice>
              <mc:Fallback>
                <p:oleObj name="公式" r:id="rId13" imgW="2438280" imgH="609480" progId="Equation.3">
                  <p:embed/>
                  <p:pic>
                    <p:nvPicPr>
                      <p:cNvPr id="0" name="对象 19"/>
                      <p:cNvPicPr>
                        <a:picLocks noChangeAspect="1" noChangeArrowheads="1"/>
                      </p:cNvPicPr>
                      <p:nvPr/>
                    </p:nvPicPr>
                    <p:blipFill>
                      <a:blip r:embed="rId14"/>
                      <a:srcRect/>
                      <a:stretch>
                        <a:fillRect/>
                      </a:stretch>
                    </p:blipFill>
                    <p:spPr bwMode="auto">
                      <a:xfrm>
                        <a:off x="2103636" y="3507854"/>
                        <a:ext cx="4144962" cy="1035050"/>
                      </a:xfrm>
                      <a:prstGeom prst="rect">
                        <a:avLst/>
                      </a:prstGeom>
                      <a:noFill/>
                      <a:ln>
                        <a:noFill/>
                      </a:ln>
                    </p:spPr>
                  </p:pic>
                </p:oleObj>
              </mc:Fallback>
            </mc:AlternateContent>
          </a:graphicData>
        </a:graphic>
      </p:graphicFrame>
      <p:sp>
        <p:nvSpPr>
          <p:cNvPr id="4" name="直角上箭头 3"/>
          <p:cNvSpPr/>
          <p:nvPr/>
        </p:nvSpPr>
        <p:spPr bwMode="auto">
          <a:xfrm rot="5400000" flipV="1">
            <a:off x="7273603" y="2147574"/>
            <a:ext cx="420587" cy="1147846"/>
          </a:xfrm>
          <a:prstGeom prst="bentUp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pic>
        <p:nvPicPr>
          <p:cNvPr id="16" name="图片 15"/>
          <p:cNvPicPr>
            <a:picLocks noChangeAspect="1"/>
          </p:cNvPicPr>
          <p:nvPr/>
        </p:nvPicPr>
        <p:blipFill rotWithShape="1">
          <a:blip r:embed="rId15" cstate="print">
            <a:extLst>
              <a:ext uri="{28A0092B-C50C-407E-A947-70E740481C1C}">
                <a14:useLocalDpi xmlns:a14="http://schemas.microsoft.com/office/drawing/2010/main" val="0"/>
              </a:ext>
            </a:extLst>
          </a:blip>
          <a:srcRect b="13379"/>
          <a:stretch/>
        </p:blipFill>
        <p:spPr>
          <a:xfrm>
            <a:off x="8139878" y="-10641"/>
            <a:ext cx="1004122" cy="1193550"/>
          </a:xfrm>
          <a:prstGeom prst="rect">
            <a:avLst/>
          </a:prstGeom>
        </p:spPr>
      </p:pic>
      <p:pic>
        <p:nvPicPr>
          <p:cNvPr id="17"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38236" y="313632"/>
            <a:ext cx="123369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16309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仿真作业</a:t>
            </a:r>
            <a:endParaRPr lang="en-US" altLang="zh-CN" dirty="0">
              <a:solidFill>
                <a:srgbClr val="C00000"/>
              </a:solidFill>
            </a:endParaRPr>
          </a:p>
          <a:p>
            <a:pPr marL="0" indent="0">
              <a:lnSpc>
                <a:spcPct val="150000"/>
              </a:lnSpc>
              <a:spcBef>
                <a:spcPts val="0"/>
              </a:spcBef>
              <a:buNone/>
            </a:pPr>
            <a:r>
              <a:rPr lang="en-US" altLang="zh-CN" dirty="0">
                <a:solidFill>
                  <a:srgbClr val="C00000"/>
                </a:solidFill>
              </a:rPr>
              <a:t>     </a:t>
            </a:r>
            <a:r>
              <a:rPr lang="zh-CN" altLang="en-US" dirty="0">
                <a:solidFill>
                  <a:schemeClr val="tx1"/>
                </a:solidFill>
              </a:rPr>
              <a:t>分析利用欧拉法和梯形法求解              的性能。</a:t>
            </a: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龙格</a:t>
            </a:r>
            <a:r>
              <a:rPr lang="en-US" altLang="zh-CN" dirty="0">
                <a:solidFill>
                  <a:srgbClr val="C00000"/>
                </a:solidFill>
              </a:rPr>
              <a:t>——</a:t>
            </a:r>
            <a:r>
              <a:rPr lang="zh-CN" altLang="en-US" dirty="0">
                <a:solidFill>
                  <a:srgbClr val="C00000"/>
                </a:solidFill>
              </a:rPr>
              <a:t>库塔法</a:t>
            </a:r>
          </a:p>
          <a:p>
            <a:pPr marL="0" indent="0">
              <a:lnSpc>
                <a:spcPct val="150000"/>
              </a:lnSpc>
              <a:spcBef>
                <a:spcPts val="0"/>
              </a:spcBef>
              <a:buNone/>
            </a:pPr>
            <a:r>
              <a:rPr lang="zh-CN" altLang="en-US" dirty="0">
                <a:solidFill>
                  <a:schemeClr val="tx1"/>
                </a:solidFill>
              </a:rPr>
              <a:t>     用几个点上函数</a:t>
            </a:r>
            <a:r>
              <a:rPr lang="en-US" altLang="zh-CN" dirty="0">
                <a:solidFill>
                  <a:schemeClr val="tx1"/>
                </a:solidFill>
              </a:rPr>
              <a:t>y(t)</a:t>
            </a:r>
            <a:r>
              <a:rPr lang="zh-CN" altLang="en-US" dirty="0">
                <a:solidFill>
                  <a:schemeClr val="tx1"/>
                </a:solidFill>
              </a:rPr>
              <a:t>的</a:t>
            </a:r>
            <a:r>
              <a:rPr lang="zh-CN" altLang="en-US" dirty="0">
                <a:solidFill>
                  <a:srgbClr val="C00000"/>
                </a:solidFill>
              </a:rPr>
              <a:t>一阶导函数值的线性组合</a:t>
            </a:r>
            <a:r>
              <a:rPr lang="zh-CN" altLang="en-US" dirty="0">
                <a:solidFill>
                  <a:schemeClr val="tx1"/>
                </a:solidFill>
              </a:rPr>
              <a:t>，来近似替代</a:t>
            </a:r>
            <a:r>
              <a:rPr lang="en-US" altLang="zh-CN" dirty="0">
                <a:solidFill>
                  <a:schemeClr val="tx1"/>
                </a:solidFill>
              </a:rPr>
              <a:t>y(t)</a:t>
            </a:r>
            <a:r>
              <a:rPr lang="zh-CN" altLang="en-US" dirty="0">
                <a:solidFill>
                  <a:schemeClr val="tx1"/>
                </a:solidFill>
              </a:rPr>
              <a:t>在某点的各阶导数，然后再用泰勒级数展开式确定</a:t>
            </a:r>
            <a:r>
              <a:rPr lang="zh-CN" altLang="en-US" dirty="0">
                <a:solidFill>
                  <a:srgbClr val="C00000"/>
                </a:solidFill>
              </a:rPr>
              <a:t>线性组合中的各加权系数</a:t>
            </a:r>
            <a:r>
              <a:rPr lang="zh-CN" altLang="en-US" dirty="0">
                <a:solidFill>
                  <a:schemeClr val="tx1"/>
                </a:solidFill>
              </a:rPr>
              <a:t>。</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RK</a:t>
            </a:r>
            <a:r>
              <a:rPr lang="zh-CN" altLang="en-US" dirty="0">
                <a:solidFill>
                  <a:schemeClr val="tx1"/>
                </a:solidFill>
              </a:rPr>
              <a:t>法主要包含有显式、隐式或半隐式等方法</a:t>
            </a:r>
          </a:p>
          <a:p>
            <a:pPr marL="0" indent="0">
              <a:lnSpc>
                <a:spcPct val="150000"/>
              </a:lnSpc>
              <a:spcBef>
                <a:spcPts val="0"/>
              </a:spcBef>
              <a:buNone/>
            </a:pPr>
            <a:endParaRPr lang="zh-CN" altLang="en-US" dirty="0">
              <a:solidFill>
                <a:schemeClr val="tx1"/>
              </a:solidFill>
            </a:endParaRP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rgbClr val="C00000"/>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3941782939"/>
              </p:ext>
            </p:extLst>
          </p:nvPr>
        </p:nvGraphicFramePr>
        <p:xfrm>
          <a:off x="3923928" y="1251392"/>
          <a:ext cx="852364" cy="377421"/>
        </p:xfrm>
        <a:graphic>
          <a:graphicData uri="http://schemas.openxmlformats.org/presentationml/2006/ole">
            <mc:AlternateContent xmlns:mc="http://schemas.openxmlformats.org/markup-compatibility/2006">
              <mc:Choice xmlns:v="urn:schemas-microsoft-com:vml" Requires="v">
                <p:oleObj name="公式" r:id="rId3" imgW="482181" imgH="215713" progId="Equation.3">
                  <p:embed/>
                </p:oleObj>
              </mc:Choice>
              <mc:Fallback>
                <p:oleObj name="公式" r:id="rId3" imgW="482181" imgH="215713"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1251392"/>
                        <a:ext cx="852364" cy="377421"/>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591621054"/>
              </p:ext>
            </p:extLst>
          </p:nvPr>
        </p:nvGraphicFramePr>
        <p:xfrm>
          <a:off x="1449138" y="3351490"/>
          <a:ext cx="5644926" cy="633745"/>
        </p:xfrm>
        <a:graphic>
          <a:graphicData uri="http://schemas.openxmlformats.org/presentationml/2006/ole">
            <mc:AlternateContent xmlns:mc="http://schemas.openxmlformats.org/markup-compatibility/2006">
              <mc:Choice xmlns:v="urn:schemas-microsoft-com:vml" Requires="v">
                <p:oleObj name="公式" r:id="rId5" imgW="3479800" imgH="393700" progId="Equation.3">
                  <p:embed/>
                </p:oleObj>
              </mc:Choice>
              <mc:Fallback>
                <p:oleObj name="公式" r:id="rId5" imgW="3479800" imgH="393700" progId="Equation.3">
                  <p:embed/>
                  <p:pic>
                    <p:nvPicPr>
                      <p:cNvPr id="0"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9138" y="3351490"/>
                        <a:ext cx="5644926" cy="633745"/>
                      </a:xfrm>
                      <a:prstGeom prst="rect">
                        <a:avLst/>
                      </a:prstGeom>
                      <a:noFill/>
                      <a:ln>
                        <a:noFill/>
                      </a:ln>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866371445"/>
              </p:ext>
            </p:extLst>
          </p:nvPr>
        </p:nvGraphicFramePr>
        <p:xfrm>
          <a:off x="1763688" y="4083918"/>
          <a:ext cx="1080120" cy="696852"/>
        </p:xfrm>
        <a:graphic>
          <a:graphicData uri="http://schemas.openxmlformats.org/presentationml/2006/ole">
            <mc:AlternateContent xmlns:mc="http://schemas.openxmlformats.org/markup-compatibility/2006">
              <mc:Choice xmlns:v="urn:schemas-microsoft-com:vml" Requires="v">
                <p:oleObj name="公式" r:id="rId7" imgW="748975" imgH="482391" progId="Equation.3">
                  <p:embed/>
                </p:oleObj>
              </mc:Choice>
              <mc:Fallback>
                <p:oleObj name="公式" r:id="rId7" imgW="748975" imgH="482391" progId="Equation.3">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688" y="4083918"/>
                        <a:ext cx="1080120" cy="696852"/>
                      </a:xfrm>
                      <a:prstGeom prst="rect">
                        <a:avLst/>
                      </a:prstGeom>
                      <a:noFill/>
                      <a:ln>
                        <a:noFill/>
                      </a:ln>
                    </p:spPr>
                  </p:pic>
                </p:oleObj>
              </mc:Fallback>
            </mc:AlternateContent>
          </a:graphicData>
        </a:graphic>
      </p:graphicFrame>
      <p:sp>
        <p:nvSpPr>
          <p:cNvPr id="20" name="直角上箭头 19"/>
          <p:cNvSpPr/>
          <p:nvPr/>
        </p:nvSpPr>
        <p:spPr bwMode="auto">
          <a:xfrm>
            <a:off x="2987824" y="3952094"/>
            <a:ext cx="1460183" cy="592422"/>
          </a:xfrm>
          <a:prstGeom prst="bentUpArrow">
            <a:avLst/>
          </a:prstGeom>
          <a:solidFill>
            <a:srgbClr val="B13621"/>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2658300664"/>
              </p:ext>
            </p:extLst>
          </p:nvPr>
        </p:nvGraphicFramePr>
        <p:xfrm>
          <a:off x="4572000" y="4100304"/>
          <a:ext cx="4194622" cy="588594"/>
        </p:xfrm>
        <a:graphic>
          <a:graphicData uri="http://schemas.openxmlformats.org/presentationml/2006/ole">
            <mc:AlternateContent xmlns:mc="http://schemas.openxmlformats.org/markup-compatibility/2006">
              <mc:Choice xmlns:v="urn:schemas-microsoft-com:vml" Requires="v">
                <p:oleObj name="公式" r:id="rId9" imgW="2984500" imgH="419100" progId="Equation.3">
                  <p:embed/>
                </p:oleObj>
              </mc:Choice>
              <mc:Fallback>
                <p:oleObj name="公式" r:id="rId9" imgW="2984500" imgH="419100" progId="Equation.3">
                  <p:embed/>
                  <p:pic>
                    <p:nvPicPr>
                      <p:cNvPr id="0" name="对象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4100304"/>
                        <a:ext cx="4194622" cy="588594"/>
                      </a:xfrm>
                      <a:prstGeom prst="rect">
                        <a:avLst/>
                      </a:prstGeom>
                      <a:noFill/>
                      <a:ln>
                        <a:noFill/>
                      </a:ln>
                    </p:spPr>
                  </p:pic>
                </p:oleObj>
              </mc:Fallback>
            </mc:AlternateContent>
          </a:graphicData>
        </a:graphic>
      </p:graphicFrame>
      <p:pic>
        <p:nvPicPr>
          <p:cNvPr id="15" name="图片 14"/>
          <p:cNvPicPr>
            <a:picLocks noChangeAspect="1"/>
          </p:cNvPicPr>
          <p:nvPr/>
        </p:nvPicPr>
        <p:blipFill rotWithShape="1">
          <a:blip r:embed="rId11" cstate="print">
            <a:extLst>
              <a:ext uri="{28A0092B-C50C-407E-A947-70E740481C1C}">
                <a14:useLocalDpi xmlns:a14="http://schemas.microsoft.com/office/drawing/2010/main" val="0"/>
              </a:ext>
            </a:extLst>
          </a:blip>
          <a:srcRect b="13379"/>
          <a:stretch/>
        </p:blipFill>
        <p:spPr>
          <a:xfrm>
            <a:off x="8139878" y="-10641"/>
            <a:ext cx="1004122" cy="1193550"/>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04248" y="3026"/>
            <a:ext cx="988635" cy="1190523"/>
          </a:xfrm>
          <a:prstGeom prst="rect">
            <a:avLst/>
          </a:prstGeom>
        </p:spPr>
      </p:pic>
      <p:sp>
        <p:nvSpPr>
          <p:cNvPr id="2" name="矩形 1"/>
          <p:cNvSpPr/>
          <p:nvPr/>
        </p:nvSpPr>
        <p:spPr>
          <a:xfrm>
            <a:off x="6732240" y="1251392"/>
            <a:ext cx="2457724" cy="261610"/>
          </a:xfrm>
          <a:prstGeom prst="rect">
            <a:avLst/>
          </a:prstGeom>
        </p:spPr>
        <p:txBody>
          <a:bodyPr wrap="none">
            <a:spAutoFit/>
          </a:bodyPr>
          <a:lstStyle/>
          <a:p>
            <a:r>
              <a:rPr lang="zh-CN" altLang="en-US" sz="1100" dirty="0">
                <a:latin typeface="+mn-ea"/>
                <a:ea typeface="+mn-ea"/>
              </a:rPr>
              <a:t>矩阵</a:t>
            </a:r>
            <a:r>
              <a:rPr lang="en-US" altLang="zh-CN" sz="1100" dirty="0">
                <a:latin typeface="+mn-ea"/>
                <a:ea typeface="+mn-ea"/>
              </a:rPr>
              <a:t>19</a:t>
            </a:r>
            <a:r>
              <a:rPr lang="zh-CN" altLang="en-US" sz="1100" dirty="0">
                <a:latin typeface="+mn-ea"/>
                <a:ea typeface="+mn-ea"/>
              </a:rPr>
              <a:t>世纪英国数学家凯利首先提出</a:t>
            </a:r>
          </a:p>
        </p:txBody>
      </p:sp>
    </p:spTree>
    <p:extLst>
      <p:ext uri="{BB962C8B-B14F-4D97-AF65-F5344CB8AC3E}">
        <p14:creationId xmlns:p14="http://schemas.microsoft.com/office/powerpoint/2010/main" val="22083968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barn(inVertical)">
                                      <p:cBhvr>
                                        <p:cTn id="7" dur="500"/>
                                        <p:tgtEl>
                                          <p:spTgt spid="2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3" end="3"/>
                                            </p:txEl>
                                          </p:spTgt>
                                        </p:tgtEl>
                                        <p:attrNameLst>
                                          <p:attrName>style.visibility</p:attrName>
                                        </p:attrNameLst>
                                      </p:cBhvr>
                                      <p:to>
                                        <p:strVal val="visible"/>
                                      </p:to>
                                    </p:set>
                                    <p:animEffect transition="in" filter="barn(inVertical)">
                                      <p:cBhvr>
                                        <p:cTn id="10" dur="500"/>
                                        <p:tgtEl>
                                          <p:spTgt spid="2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4" end="4"/>
                                            </p:txEl>
                                          </p:spTgt>
                                        </p:tgtEl>
                                        <p:attrNameLst>
                                          <p:attrName>style.visibility</p:attrName>
                                        </p:attrNameLst>
                                      </p:cBhvr>
                                      <p:to>
                                        <p:strVal val="visible"/>
                                      </p:to>
                                    </p:set>
                                    <p:animEffect transition="in" filter="barn(inVertical)">
                                      <p:cBhvr>
                                        <p:cTn id="13" dur="500"/>
                                        <p:tgtEl>
                                          <p:spTgt spid="23">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6" presetClass="entr" presetSubtype="2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par>
                                <p:cTn id="23" presetID="16" presetClass="entr" presetSubtype="21"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龙格</a:t>
            </a:r>
            <a:r>
              <a:rPr lang="en-US" altLang="zh-CN" dirty="0">
                <a:solidFill>
                  <a:srgbClr val="C00000"/>
                </a:solidFill>
              </a:rPr>
              <a:t>——</a:t>
            </a:r>
            <a:r>
              <a:rPr lang="zh-CN" altLang="en-US" dirty="0">
                <a:solidFill>
                  <a:srgbClr val="C00000"/>
                </a:solidFill>
              </a:rPr>
              <a:t>库塔法</a:t>
            </a:r>
          </a:p>
          <a:p>
            <a:pPr marL="0" indent="0">
              <a:lnSpc>
                <a:spcPct val="150000"/>
              </a:lnSpc>
              <a:spcBef>
                <a:spcPts val="0"/>
              </a:spcBef>
              <a:buNone/>
            </a:pPr>
            <a:endParaRPr lang="zh-CN" altLang="en-US" dirty="0">
              <a:solidFill>
                <a:schemeClr val="tx1"/>
              </a:solidFill>
            </a:endParaRP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rgbClr val="C00000"/>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4129223003"/>
              </p:ext>
            </p:extLst>
          </p:nvPr>
        </p:nvGraphicFramePr>
        <p:xfrm>
          <a:off x="899592" y="1275606"/>
          <a:ext cx="5644926" cy="633745"/>
        </p:xfrm>
        <a:graphic>
          <a:graphicData uri="http://schemas.openxmlformats.org/presentationml/2006/ole">
            <mc:AlternateContent xmlns:mc="http://schemas.openxmlformats.org/markup-compatibility/2006">
              <mc:Choice xmlns:v="urn:schemas-microsoft-com:vml" Requires="v">
                <p:oleObj name="公式" r:id="rId3" imgW="3479800" imgH="393700" progId="Equation.3">
                  <p:embed/>
                </p:oleObj>
              </mc:Choice>
              <mc:Fallback>
                <p:oleObj name="公式" r:id="rId3" imgW="34798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275606"/>
                        <a:ext cx="5644926" cy="633745"/>
                      </a:xfrm>
                      <a:prstGeom prst="rect">
                        <a:avLst/>
                      </a:prstGeom>
                      <a:noFill/>
                      <a:ln>
                        <a:noFill/>
                      </a:ln>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933390634"/>
              </p:ext>
            </p:extLst>
          </p:nvPr>
        </p:nvGraphicFramePr>
        <p:xfrm>
          <a:off x="1763688" y="2008034"/>
          <a:ext cx="1080120" cy="696852"/>
        </p:xfrm>
        <a:graphic>
          <a:graphicData uri="http://schemas.openxmlformats.org/presentationml/2006/ole">
            <mc:AlternateContent xmlns:mc="http://schemas.openxmlformats.org/markup-compatibility/2006">
              <mc:Choice xmlns:v="urn:schemas-microsoft-com:vml" Requires="v">
                <p:oleObj name="公式" r:id="rId5" imgW="748975" imgH="482391" progId="Equation.3">
                  <p:embed/>
                </p:oleObj>
              </mc:Choice>
              <mc:Fallback>
                <p:oleObj name="公式" r:id="rId5" imgW="748975" imgH="48239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2008034"/>
                        <a:ext cx="1080120" cy="696852"/>
                      </a:xfrm>
                      <a:prstGeom prst="rect">
                        <a:avLst/>
                      </a:prstGeom>
                      <a:noFill/>
                      <a:ln>
                        <a:noFill/>
                      </a:ln>
                    </p:spPr>
                  </p:pic>
                </p:oleObj>
              </mc:Fallback>
            </mc:AlternateContent>
          </a:graphicData>
        </a:graphic>
      </p:graphicFrame>
      <p:sp>
        <p:nvSpPr>
          <p:cNvPr id="20" name="直角上箭头 19"/>
          <p:cNvSpPr/>
          <p:nvPr/>
        </p:nvSpPr>
        <p:spPr bwMode="auto">
          <a:xfrm>
            <a:off x="2987825" y="1876210"/>
            <a:ext cx="936104" cy="592422"/>
          </a:xfrm>
          <a:prstGeom prst="bentUpArrow">
            <a:avLst/>
          </a:prstGeom>
          <a:solidFill>
            <a:srgbClr val="B13621"/>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2205901815"/>
              </p:ext>
            </p:extLst>
          </p:nvPr>
        </p:nvGraphicFramePr>
        <p:xfrm>
          <a:off x="4139952" y="2024420"/>
          <a:ext cx="4194622" cy="588594"/>
        </p:xfrm>
        <a:graphic>
          <a:graphicData uri="http://schemas.openxmlformats.org/presentationml/2006/ole">
            <mc:AlternateContent xmlns:mc="http://schemas.openxmlformats.org/markup-compatibility/2006">
              <mc:Choice xmlns:v="urn:schemas-microsoft-com:vml" Requires="v">
                <p:oleObj name="公式" r:id="rId7" imgW="2984500" imgH="419100" progId="Equation.3">
                  <p:embed/>
                </p:oleObj>
              </mc:Choice>
              <mc:Fallback>
                <p:oleObj name="公式" r:id="rId7" imgW="29845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9952" y="2024420"/>
                        <a:ext cx="4194622" cy="588594"/>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417778337"/>
              </p:ext>
            </p:extLst>
          </p:nvPr>
        </p:nvGraphicFramePr>
        <p:xfrm>
          <a:off x="1815520" y="2745258"/>
          <a:ext cx="4989487" cy="711542"/>
        </p:xfrm>
        <a:graphic>
          <a:graphicData uri="http://schemas.openxmlformats.org/presentationml/2006/ole">
            <mc:AlternateContent xmlns:mc="http://schemas.openxmlformats.org/markup-compatibility/2006">
              <mc:Choice xmlns:v="urn:schemas-microsoft-com:vml" Requires="v">
                <p:oleObj name="公式" r:id="rId9" imgW="3213100" imgH="457200" progId="Equation.3">
                  <p:embed/>
                </p:oleObj>
              </mc:Choice>
              <mc:Fallback>
                <p:oleObj name="公式" r:id="rId9" imgW="3213100" imgH="457200" progId="Equation.3">
                  <p:embed/>
                  <p:pic>
                    <p:nvPicPr>
                      <p:cNvPr id="0" name="对象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15520" y="2745258"/>
                        <a:ext cx="4989487" cy="711542"/>
                      </a:xfrm>
                      <a:prstGeom prst="rect">
                        <a:avLst/>
                      </a:prstGeom>
                      <a:noFill/>
                      <a:ln>
                        <a:noFill/>
                      </a:ln>
                    </p:spPr>
                  </p:pic>
                </p:oleObj>
              </mc:Fallback>
            </mc:AlternateContent>
          </a:graphicData>
        </a:graphic>
      </p:graphicFrame>
      <p:sp>
        <p:nvSpPr>
          <p:cNvPr id="13" name="直角上箭头 12"/>
          <p:cNvSpPr/>
          <p:nvPr/>
        </p:nvSpPr>
        <p:spPr bwMode="auto">
          <a:xfrm rot="5400000">
            <a:off x="729057" y="2275542"/>
            <a:ext cx="1440161" cy="592422"/>
          </a:xfrm>
          <a:prstGeom prst="bentUpArrow">
            <a:avLst/>
          </a:prstGeom>
          <a:solidFill>
            <a:srgbClr val="B13621"/>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graphicFrame>
        <p:nvGraphicFramePr>
          <p:cNvPr id="15" name="对象 5"/>
          <p:cNvGraphicFramePr>
            <a:graphicFrameLocks noChangeAspect="1"/>
          </p:cNvGraphicFramePr>
          <p:nvPr>
            <p:extLst>
              <p:ext uri="{D42A27DB-BD31-4B8C-83A1-F6EECF244321}">
                <p14:modId xmlns:p14="http://schemas.microsoft.com/office/powerpoint/2010/main" val="1433102548"/>
              </p:ext>
            </p:extLst>
          </p:nvPr>
        </p:nvGraphicFramePr>
        <p:xfrm>
          <a:off x="1787466" y="3435468"/>
          <a:ext cx="2307356" cy="665184"/>
        </p:xfrm>
        <a:graphic>
          <a:graphicData uri="http://schemas.openxmlformats.org/presentationml/2006/ole">
            <mc:AlternateContent xmlns:mc="http://schemas.openxmlformats.org/markup-compatibility/2006">
              <mc:Choice xmlns:v="urn:schemas-microsoft-com:vml" Requires="v">
                <p:oleObj name="公式" r:id="rId11" imgW="1485900" imgH="431800" progId="Equation.3">
                  <p:embed/>
                </p:oleObj>
              </mc:Choice>
              <mc:Fallback>
                <p:oleObj name="公式" r:id="rId11" imgW="1485900" imgH="4318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87466" y="3435468"/>
                        <a:ext cx="2307356" cy="665184"/>
                      </a:xfrm>
                      <a:prstGeom prst="rect">
                        <a:avLst/>
                      </a:prstGeom>
                      <a:noFill/>
                      <a:ln>
                        <a:noFill/>
                      </a:ln>
                    </p:spPr>
                  </p:pic>
                </p:oleObj>
              </mc:Fallback>
            </mc:AlternateContent>
          </a:graphicData>
        </a:graphic>
      </p:graphicFrame>
      <p:graphicFrame>
        <p:nvGraphicFramePr>
          <p:cNvPr id="19" name="对象 6"/>
          <p:cNvGraphicFramePr>
            <a:graphicFrameLocks noChangeAspect="1"/>
          </p:cNvGraphicFramePr>
          <p:nvPr>
            <p:extLst>
              <p:ext uri="{D42A27DB-BD31-4B8C-83A1-F6EECF244321}">
                <p14:modId xmlns:p14="http://schemas.microsoft.com/office/powerpoint/2010/main" val="1641991817"/>
              </p:ext>
            </p:extLst>
          </p:nvPr>
        </p:nvGraphicFramePr>
        <p:xfrm>
          <a:off x="1845236" y="4100652"/>
          <a:ext cx="4844712" cy="825675"/>
        </p:xfrm>
        <a:graphic>
          <a:graphicData uri="http://schemas.openxmlformats.org/presentationml/2006/ole">
            <mc:AlternateContent xmlns:mc="http://schemas.openxmlformats.org/markup-compatibility/2006">
              <mc:Choice xmlns:v="urn:schemas-microsoft-com:vml" Requires="v">
                <p:oleObj name="公式" r:id="rId13" imgW="2844800" imgH="482600" progId="Equation.3">
                  <p:embed/>
                </p:oleObj>
              </mc:Choice>
              <mc:Fallback>
                <p:oleObj name="公式" r:id="rId13" imgW="2844800" imgH="482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45236" y="4100652"/>
                        <a:ext cx="4844712" cy="825675"/>
                      </a:xfrm>
                      <a:prstGeom prst="rect">
                        <a:avLst/>
                      </a:prstGeom>
                      <a:noFill/>
                      <a:ln>
                        <a:noFill/>
                      </a:ln>
                    </p:spPr>
                  </p:pic>
                </p:oleObj>
              </mc:Fallback>
            </mc:AlternateContent>
          </a:graphicData>
        </a:graphic>
      </p:graphicFrame>
      <p:sp>
        <p:nvSpPr>
          <p:cNvPr id="4" name="左箭头 3"/>
          <p:cNvSpPr/>
          <p:nvPr/>
        </p:nvSpPr>
        <p:spPr bwMode="auto">
          <a:xfrm rot="16200000">
            <a:off x="7180866" y="3201819"/>
            <a:ext cx="540059" cy="360044"/>
          </a:xfrm>
          <a:prstGeom prst="lef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 name="矩形 4"/>
          <p:cNvSpPr/>
          <p:nvPr/>
        </p:nvSpPr>
        <p:spPr>
          <a:xfrm>
            <a:off x="6544236" y="3731320"/>
            <a:ext cx="1813317"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dirty="0">
                <a:solidFill>
                  <a:srgbClr val="C00000"/>
                </a:solidFill>
                <a:latin typeface="+mn-lt"/>
                <a:ea typeface="+mn-ea"/>
              </a:rPr>
              <a:t>关键是计算</a:t>
            </a:r>
            <a:r>
              <a:rPr lang="en-US" altLang="zh-CN" dirty="0">
                <a:solidFill>
                  <a:srgbClr val="C00000"/>
                </a:solidFill>
                <a:latin typeface="+mn-lt"/>
                <a:ea typeface="+mn-ea"/>
              </a:rPr>
              <a:t>b</a:t>
            </a:r>
            <a:r>
              <a:rPr lang="zh-CN" altLang="en-US" dirty="0">
                <a:solidFill>
                  <a:srgbClr val="C00000"/>
                </a:solidFill>
                <a:latin typeface="+mn-lt"/>
                <a:ea typeface="+mn-ea"/>
              </a:rPr>
              <a:t>和</a:t>
            </a:r>
            <a:r>
              <a:rPr lang="en-US" altLang="zh-CN" dirty="0">
                <a:solidFill>
                  <a:srgbClr val="C00000"/>
                </a:solidFill>
                <a:latin typeface="+mn-lt"/>
                <a:ea typeface="+mn-ea"/>
              </a:rPr>
              <a:t>k</a:t>
            </a:r>
            <a:endParaRPr lang="zh-CN" altLang="en-US" dirty="0">
              <a:solidFill>
                <a:srgbClr val="C00000"/>
              </a:solidFill>
              <a:latin typeface="+mn-lt"/>
              <a:ea typeface="+mn-ea"/>
            </a:endParaRPr>
          </a:p>
        </p:txBody>
      </p:sp>
      <p:pic>
        <p:nvPicPr>
          <p:cNvPr id="22" name="图片 21"/>
          <p:cNvPicPr>
            <a:picLocks noChangeAspect="1"/>
          </p:cNvPicPr>
          <p:nvPr/>
        </p:nvPicPr>
        <p:blipFill rotWithShape="1">
          <a:blip r:embed="rId15" cstate="print">
            <a:extLst>
              <a:ext uri="{28A0092B-C50C-407E-A947-70E740481C1C}">
                <a14:useLocalDpi xmlns:a14="http://schemas.microsoft.com/office/drawing/2010/main" val="0"/>
              </a:ext>
            </a:extLst>
          </a:blip>
          <a:srcRect b="13379"/>
          <a:stretch/>
        </p:blipFill>
        <p:spPr>
          <a:xfrm>
            <a:off x="8139878" y="-10641"/>
            <a:ext cx="1004122" cy="1193550"/>
          </a:xfrm>
          <a:prstGeom prst="rect">
            <a:avLst/>
          </a:prstGeom>
        </p:spPr>
      </p:pic>
    </p:spTree>
    <p:extLst>
      <p:ext uri="{BB962C8B-B14F-4D97-AF65-F5344CB8AC3E}">
        <p14:creationId xmlns:p14="http://schemas.microsoft.com/office/powerpoint/2010/main" val="379614865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龙格</a:t>
            </a:r>
            <a:r>
              <a:rPr lang="en-US" altLang="zh-CN" dirty="0">
                <a:solidFill>
                  <a:srgbClr val="C00000"/>
                </a:solidFill>
              </a:rPr>
              <a:t>——</a:t>
            </a:r>
            <a:r>
              <a:rPr lang="zh-CN" altLang="en-US" dirty="0">
                <a:solidFill>
                  <a:srgbClr val="C00000"/>
                </a:solidFill>
              </a:rPr>
              <a:t>库塔法</a:t>
            </a:r>
          </a:p>
          <a:p>
            <a:pPr marL="0" indent="0">
              <a:lnSpc>
                <a:spcPct val="150000"/>
              </a:lnSpc>
              <a:spcBef>
                <a:spcPts val="0"/>
              </a:spcBef>
              <a:buNone/>
            </a:pPr>
            <a:r>
              <a:rPr lang="zh-CN" altLang="en-US" dirty="0">
                <a:solidFill>
                  <a:schemeClr val="tx1"/>
                </a:solidFill>
              </a:rPr>
              <a:t>   （</a:t>
            </a:r>
            <a:r>
              <a:rPr lang="en-US" altLang="zh-CN" dirty="0">
                <a:solidFill>
                  <a:schemeClr val="tx1"/>
                </a:solidFill>
              </a:rPr>
              <a:t>1</a:t>
            </a:r>
            <a:r>
              <a:rPr lang="zh-CN" altLang="en-US" dirty="0">
                <a:solidFill>
                  <a:schemeClr val="tx1"/>
                </a:solidFill>
              </a:rPr>
              <a:t>）</a:t>
            </a:r>
            <a:r>
              <a:rPr lang="en-US" altLang="zh-CN" i="1" dirty="0">
                <a:solidFill>
                  <a:schemeClr val="tx1"/>
                </a:solidFill>
                <a:latin typeface="Times New Roman" pitchFamily="18" charset="0"/>
                <a:cs typeface="Times New Roman" pitchFamily="18" charset="0"/>
              </a:rPr>
              <a:t>r</a:t>
            </a:r>
            <a:r>
              <a:rPr lang="en-US" altLang="zh-CN" dirty="0">
                <a:solidFill>
                  <a:schemeClr val="tx1"/>
                </a:solidFill>
                <a:latin typeface="Times New Roman" pitchFamily="18" charset="0"/>
                <a:cs typeface="Times New Roman" pitchFamily="18" charset="0"/>
              </a:rPr>
              <a:t> = 1</a:t>
            </a:r>
            <a:r>
              <a:rPr lang="zh-CN" altLang="en-US" dirty="0">
                <a:solidFill>
                  <a:schemeClr val="tx1"/>
                </a:solidFill>
                <a:latin typeface="Times New Roman" pitchFamily="18" charset="0"/>
                <a:cs typeface="Times New Roman" pitchFamily="18" charset="0"/>
              </a:rPr>
              <a:t>，此时</a:t>
            </a:r>
            <a:r>
              <a:rPr lang="en-US" altLang="zh-CN" i="1" dirty="0">
                <a:solidFill>
                  <a:schemeClr val="tx1"/>
                </a:solidFill>
                <a:latin typeface="Times New Roman" pitchFamily="18" charset="0"/>
                <a:cs typeface="Times New Roman" pitchFamily="18" charset="0"/>
              </a:rPr>
              <a:t>a</a:t>
            </a:r>
            <a:r>
              <a:rPr lang="en-US" altLang="zh-CN" baseline="-25000" dirty="0">
                <a:solidFill>
                  <a:schemeClr val="tx1"/>
                </a:solidFill>
                <a:latin typeface="Times New Roman" pitchFamily="18" charset="0"/>
                <a:cs typeface="Times New Roman" pitchFamily="18" charset="0"/>
              </a:rPr>
              <a:t>1</a:t>
            </a:r>
            <a:r>
              <a:rPr lang="en-US" altLang="zh-CN" dirty="0">
                <a:solidFill>
                  <a:schemeClr val="tx1"/>
                </a:solidFill>
                <a:latin typeface="Times New Roman" pitchFamily="18" charset="0"/>
                <a:cs typeface="Times New Roman" pitchFamily="18" charset="0"/>
              </a:rPr>
              <a:t> =</a:t>
            </a:r>
            <a:r>
              <a:rPr lang="en-US" altLang="zh-CN" i="1" dirty="0">
                <a:solidFill>
                  <a:schemeClr val="tx1"/>
                </a:solidFill>
                <a:latin typeface="Times New Roman" pitchFamily="18" charset="0"/>
                <a:cs typeface="Times New Roman" pitchFamily="18" charset="0"/>
              </a:rPr>
              <a:t>c</a:t>
            </a:r>
            <a:r>
              <a:rPr lang="en-US" altLang="zh-CN" baseline="-25000" dirty="0">
                <a:solidFill>
                  <a:schemeClr val="tx1"/>
                </a:solidFill>
                <a:latin typeface="Times New Roman" pitchFamily="18" charset="0"/>
                <a:cs typeface="Times New Roman" pitchFamily="18" charset="0"/>
              </a:rPr>
              <a:t>1</a:t>
            </a:r>
            <a:r>
              <a:rPr lang="en-US" altLang="zh-CN" dirty="0">
                <a:solidFill>
                  <a:schemeClr val="tx1"/>
                </a:solidFill>
                <a:latin typeface="Times New Roman" pitchFamily="18" charset="0"/>
                <a:cs typeface="Times New Roman" pitchFamily="18" charset="0"/>
              </a:rPr>
              <a:t> = 0</a:t>
            </a:r>
            <a:r>
              <a:rPr lang="zh-CN" altLang="en-US" dirty="0">
                <a:solidFill>
                  <a:schemeClr val="tx1"/>
                </a:solidFill>
                <a:latin typeface="Times New Roman" pitchFamily="18" charset="0"/>
                <a:cs typeface="Times New Roman" pitchFamily="18" charset="0"/>
              </a:rPr>
              <a:t>，</a:t>
            </a:r>
            <a:r>
              <a:rPr lang="en-US" altLang="zh-CN" i="1" dirty="0">
                <a:solidFill>
                  <a:schemeClr val="tx1"/>
                </a:solidFill>
                <a:latin typeface="Times New Roman" pitchFamily="18" charset="0"/>
                <a:cs typeface="Times New Roman" pitchFamily="18" charset="0"/>
              </a:rPr>
              <a:t>k</a:t>
            </a:r>
            <a:r>
              <a:rPr lang="en-US" altLang="zh-CN" baseline="-25000" dirty="0">
                <a:solidFill>
                  <a:schemeClr val="tx1"/>
                </a:solidFill>
                <a:latin typeface="Times New Roman" pitchFamily="18" charset="0"/>
                <a:cs typeface="Times New Roman" pitchFamily="18" charset="0"/>
              </a:rPr>
              <a:t>l</a:t>
            </a:r>
            <a:r>
              <a:rPr lang="en-US" altLang="zh-CN" dirty="0">
                <a:solidFill>
                  <a:schemeClr val="tx1"/>
                </a:solidFill>
                <a:latin typeface="Times New Roman" pitchFamily="18" charset="0"/>
                <a:cs typeface="Times New Roman" pitchFamily="18" charset="0"/>
              </a:rPr>
              <a:t> = </a:t>
            </a:r>
            <a:r>
              <a:rPr lang="en-US" altLang="zh-CN" i="1" dirty="0">
                <a:solidFill>
                  <a:schemeClr val="tx1"/>
                </a:solidFill>
                <a:latin typeface="Times New Roman" pitchFamily="18" charset="0"/>
                <a:cs typeface="Times New Roman" pitchFamily="18" charset="0"/>
              </a:rPr>
              <a:t>f</a:t>
            </a:r>
            <a:r>
              <a:rPr lang="en-US" altLang="zh-CN" dirty="0">
                <a:solidFill>
                  <a:schemeClr val="tx1"/>
                </a:solidFill>
                <a:latin typeface="Times New Roman" pitchFamily="18" charset="0"/>
                <a:cs typeface="Times New Roman" pitchFamily="18" charset="0"/>
              </a:rPr>
              <a:t>(</a:t>
            </a:r>
            <a:r>
              <a:rPr lang="en-US" altLang="zh-CN" i="1" dirty="0" err="1">
                <a:solidFill>
                  <a:schemeClr val="tx1"/>
                </a:solidFill>
                <a:latin typeface="Times New Roman" pitchFamily="18" charset="0"/>
                <a:cs typeface="Times New Roman" pitchFamily="18" charset="0"/>
              </a:rPr>
              <a:t>t,y</a:t>
            </a:r>
            <a:r>
              <a:rPr lang="en-US" altLang="zh-CN" dirty="0">
                <a:solidFill>
                  <a:schemeClr val="tx1"/>
                </a:solidFill>
                <a:latin typeface="Times New Roman" pitchFamily="18" charset="0"/>
                <a:cs typeface="Times New Roman" pitchFamily="18" charset="0"/>
              </a:rPr>
              <a:t>)</a:t>
            </a:r>
            <a:r>
              <a:rPr lang="zh-CN" altLang="en-US" dirty="0">
                <a:solidFill>
                  <a:schemeClr val="tx1"/>
                </a:solidFill>
                <a:latin typeface="Times New Roman" pitchFamily="18" charset="0"/>
                <a:cs typeface="Times New Roman" pitchFamily="18" charset="0"/>
              </a:rPr>
              <a:t>，</a:t>
            </a:r>
          </a:p>
          <a:p>
            <a:pPr marL="0" indent="0">
              <a:lnSpc>
                <a:spcPct val="150000"/>
              </a:lnSpc>
              <a:spcBef>
                <a:spcPts val="0"/>
              </a:spcBef>
              <a:buNone/>
            </a:pPr>
            <a:endParaRPr lang="zh-CN" altLang="en-US" dirty="0">
              <a:solidFill>
                <a:schemeClr val="tx1"/>
              </a:solidFill>
            </a:endParaRPr>
          </a:p>
          <a:p>
            <a:pPr marL="0" indent="0">
              <a:lnSpc>
                <a:spcPct val="150000"/>
              </a:lnSpc>
              <a:spcBef>
                <a:spcPts val="0"/>
              </a:spcBef>
              <a:buNone/>
            </a:pPr>
            <a:r>
              <a:rPr lang="zh-CN" altLang="en-US" dirty="0">
                <a:solidFill>
                  <a:schemeClr val="tx1"/>
                </a:solidFill>
              </a:rPr>
              <a:t>      取</a:t>
            </a:r>
            <a:r>
              <a:rPr lang="en-US" altLang="zh-CN" i="1" dirty="0">
                <a:solidFill>
                  <a:schemeClr val="tx1"/>
                </a:solidFill>
                <a:latin typeface="Times New Roman" pitchFamily="18" charset="0"/>
                <a:cs typeface="Times New Roman" pitchFamily="18" charset="0"/>
              </a:rPr>
              <a:t>b</a:t>
            </a:r>
            <a:r>
              <a:rPr lang="en-US" altLang="zh-CN" baseline="-25000" dirty="0">
                <a:solidFill>
                  <a:schemeClr val="tx1"/>
                </a:solidFill>
                <a:latin typeface="Times New Roman" pitchFamily="18" charset="0"/>
                <a:cs typeface="Times New Roman" pitchFamily="18" charset="0"/>
              </a:rPr>
              <a:t>1</a:t>
            </a:r>
            <a:r>
              <a:rPr lang="en-US" altLang="zh-CN" dirty="0">
                <a:solidFill>
                  <a:schemeClr val="tx1"/>
                </a:solidFill>
                <a:latin typeface="Times New Roman" pitchFamily="18" charset="0"/>
                <a:cs typeface="Times New Roman" pitchFamily="18" charset="0"/>
              </a:rPr>
              <a:t> = 1</a:t>
            </a:r>
            <a:r>
              <a:rPr lang="zh-CN" altLang="en-US" dirty="0">
                <a:solidFill>
                  <a:schemeClr val="tx1"/>
                </a:solidFill>
                <a:latin typeface="Times New Roman" pitchFamily="18" charset="0"/>
                <a:cs typeface="Times New Roman" pitchFamily="18" charset="0"/>
              </a:rPr>
              <a:t>即得一阶</a:t>
            </a:r>
            <a:r>
              <a:rPr lang="en-US" altLang="zh-CN" dirty="0">
                <a:solidFill>
                  <a:schemeClr val="tx1"/>
                </a:solidFill>
                <a:latin typeface="Times New Roman" pitchFamily="18" charset="0"/>
                <a:cs typeface="Times New Roman" pitchFamily="18" charset="0"/>
              </a:rPr>
              <a:t>RK</a:t>
            </a:r>
            <a:r>
              <a:rPr lang="zh-CN" altLang="en-US" dirty="0">
                <a:solidFill>
                  <a:schemeClr val="tx1"/>
                </a:solidFill>
                <a:latin typeface="Times New Roman" pitchFamily="18" charset="0"/>
                <a:cs typeface="Times New Roman" pitchFamily="18" charset="0"/>
              </a:rPr>
              <a:t>公式，</a:t>
            </a:r>
            <a:r>
              <a:rPr lang="zh-CN" altLang="en-US" dirty="0">
                <a:solidFill>
                  <a:schemeClr val="tx1"/>
                </a:solidFill>
              </a:rPr>
              <a:t>它就是</a:t>
            </a:r>
            <a:r>
              <a:rPr lang="zh-CN" altLang="en-US" dirty="0">
                <a:solidFill>
                  <a:srgbClr val="C00000"/>
                </a:solidFill>
              </a:rPr>
              <a:t>欧拉公式。</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2</a:t>
            </a:r>
            <a:r>
              <a:rPr lang="zh-CN" altLang="en-US" dirty="0">
                <a:solidFill>
                  <a:schemeClr val="tx1"/>
                </a:solidFill>
                <a:latin typeface="Times New Roman" pitchFamily="18" charset="0"/>
                <a:cs typeface="Times New Roman" pitchFamily="18" charset="0"/>
              </a:rPr>
              <a:t>）</a:t>
            </a:r>
            <a:r>
              <a:rPr lang="en-US" altLang="zh-CN" i="1" dirty="0">
                <a:solidFill>
                  <a:schemeClr val="tx1"/>
                </a:solidFill>
                <a:latin typeface="Times New Roman" pitchFamily="18" charset="0"/>
                <a:cs typeface="Times New Roman" pitchFamily="18" charset="0"/>
              </a:rPr>
              <a:t>r</a:t>
            </a:r>
            <a:r>
              <a:rPr lang="en-US" altLang="zh-CN" dirty="0">
                <a:solidFill>
                  <a:schemeClr val="tx1"/>
                </a:solidFill>
                <a:latin typeface="Times New Roman" pitchFamily="18" charset="0"/>
                <a:cs typeface="Times New Roman" pitchFamily="18" charset="0"/>
              </a:rPr>
              <a:t> = 2</a:t>
            </a:r>
            <a:r>
              <a:rPr lang="zh-CN" altLang="en-US" dirty="0">
                <a:solidFill>
                  <a:schemeClr val="tx1"/>
                </a:solidFill>
                <a:latin typeface="Times New Roman" pitchFamily="18" charset="0"/>
                <a:cs typeface="Times New Roman" pitchFamily="18" charset="0"/>
              </a:rPr>
              <a:t>，表示描述到</a:t>
            </a:r>
            <a:r>
              <a:rPr lang="en-US" altLang="zh-CN" dirty="0">
                <a:solidFill>
                  <a:schemeClr val="tx1"/>
                </a:solidFill>
                <a:latin typeface="Times New Roman" pitchFamily="18" charset="0"/>
                <a:cs typeface="Times New Roman" pitchFamily="18" charset="0"/>
              </a:rPr>
              <a:t>2</a:t>
            </a:r>
            <a:r>
              <a:rPr lang="zh-CN" altLang="en-US" dirty="0">
                <a:solidFill>
                  <a:schemeClr val="tx1"/>
                </a:solidFill>
                <a:latin typeface="Times New Roman" pitchFamily="18" charset="0"/>
                <a:cs typeface="Times New Roman" pitchFamily="18" charset="0"/>
              </a:rPr>
              <a:t>阶</a:t>
            </a:r>
          </a:p>
          <a:p>
            <a:pPr>
              <a:lnSpc>
                <a:spcPct val="150000"/>
              </a:lnSpc>
              <a:spcBef>
                <a:spcPts val="0"/>
              </a:spcBef>
              <a:buFont typeface="Wingdings" panose="05000000000000000000" pitchFamily="2" charset="2"/>
              <a:buChar char="p"/>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11798135"/>
              </p:ext>
            </p:extLst>
          </p:nvPr>
        </p:nvGraphicFramePr>
        <p:xfrm>
          <a:off x="5004048" y="1152560"/>
          <a:ext cx="2306638" cy="665163"/>
        </p:xfrm>
        <a:graphic>
          <a:graphicData uri="http://schemas.openxmlformats.org/presentationml/2006/ole">
            <mc:AlternateContent xmlns:mc="http://schemas.openxmlformats.org/markup-compatibility/2006">
              <mc:Choice xmlns:v="urn:schemas-microsoft-com:vml" Requires="v">
                <p:oleObj name="公式" r:id="rId3" imgW="1485900" imgH="431800" progId="Equation.3">
                  <p:embed/>
                </p:oleObj>
              </mc:Choice>
              <mc:Fallback>
                <p:oleObj name="公式" r:id="rId3" imgW="1485900" imgH="431800" progId="Equation.3">
                  <p:embed/>
                  <p:pic>
                    <p:nvPicPr>
                      <p:cNvPr id="0" name="对象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1152560"/>
                        <a:ext cx="2306638"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0431601"/>
              </p:ext>
            </p:extLst>
          </p:nvPr>
        </p:nvGraphicFramePr>
        <p:xfrm>
          <a:off x="1475656" y="1673707"/>
          <a:ext cx="2328105" cy="393987"/>
        </p:xfrm>
        <a:graphic>
          <a:graphicData uri="http://schemas.openxmlformats.org/presentationml/2006/ole">
            <mc:AlternateContent xmlns:mc="http://schemas.openxmlformats.org/markup-compatibility/2006">
              <mc:Choice xmlns:v="urn:schemas-microsoft-com:vml" Requires="v">
                <p:oleObj name="公式" r:id="rId5" imgW="1294838" imgH="215806" progId="Equation.3">
                  <p:embed/>
                </p:oleObj>
              </mc:Choice>
              <mc:Fallback>
                <p:oleObj name="公式" r:id="rId5" imgW="1294838" imgH="215806" progId="Equation.3">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1673707"/>
                        <a:ext cx="2328105" cy="393987"/>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16879597"/>
              </p:ext>
            </p:extLst>
          </p:nvPr>
        </p:nvGraphicFramePr>
        <p:xfrm>
          <a:off x="1403648" y="2859782"/>
          <a:ext cx="2448272" cy="756501"/>
        </p:xfrm>
        <a:graphic>
          <a:graphicData uri="http://schemas.openxmlformats.org/presentationml/2006/ole">
            <mc:AlternateContent xmlns:mc="http://schemas.openxmlformats.org/markup-compatibility/2006">
              <mc:Choice xmlns:v="urn:schemas-microsoft-com:vml" Requires="v">
                <p:oleObj name="公式" r:id="rId7" imgW="1574800" imgH="482600" progId="Equation.3">
                  <p:embed/>
                </p:oleObj>
              </mc:Choice>
              <mc:Fallback>
                <p:oleObj name="公式" r:id="rId7" imgW="1574800" imgH="482600" progId="Equation.3">
                  <p:embed/>
                  <p:pic>
                    <p:nvPicPr>
                      <p:cNvPr id="0" name="对象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3648" y="2859782"/>
                        <a:ext cx="2448272" cy="756501"/>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313598951"/>
              </p:ext>
            </p:extLst>
          </p:nvPr>
        </p:nvGraphicFramePr>
        <p:xfrm>
          <a:off x="4283968" y="2787774"/>
          <a:ext cx="4248472" cy="976550"/>
        </p:xfrm>
        <a:graphic>
          <a:graphicData uri="http://schemas.openxmlformats.org/presentationml/2006/ole">
            <mc:AlternateContent xmlns:mc="http://schemas.openxmlformats.org/markup-compatibility/2006">
              <mc:Choice xmlns:v="urn:schemas-microsoft-com:vml" Requires="v">
                <p:oleObj name="公式" r:id="rId9" imgW="2857500" imgH="660400" progId="Equation.3">
                  <p:embed/>
                </p:oleObj>
              </mc:Choice>
              <mc:Fallback>
                <p:oleObj name="公式" r:id="rId9" imgW="2857500" imgH="660400" progId="Equation.3">
                  <p:embed/>
                  <p:pic>
                    <p:nvPicPr>
                      <p:cNvPr id="0" name="对象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3968" y="2787774"/>
                        <a:ext cx="4248472" cy="976550"/>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767041589"/>
              </p:ext>
            </p:extLst>
          </p:nvPr>
        </p:nvGraphicFramePr>
        <p:xfrm>
          <a:off x="1331640" y="3651870"/>
          <a:ext cx="5144968" cy="1268898"/>
        </p:xfrm>
        <a:graphic>
          <a:graphicData uri="http://schemas.openxmlformats.org/presentationml/2006/ole">
            <mc:AlternateContent xmlns:mc="http://schemas.openxmlformats.org/markup-compatibility/2006">
              <mc:Choice xmlns:v="urn:schemas-microsoft-com:vml" Requires="v">
                <p:oleObj name="公式" r:id="rId11" imgW="3517900" imgH="863600" progId="Equation.3">
                  <p:embed/>
                </p:oleObj>
              </mc:Choice>
              <mc:Fallback>
                <p:oleObj name="公式" r:id="rId11" imgW="3517900" imgH="863600" progId="Equation.3">
                  <p:embed/>
                  <p:pic>
                    <p:nvPicPr>
                      <p:cNvPr id="0" name="对象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1640" y="3651870"/>
                        <a:ext cx="5144968" cy="126889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1672973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系统仿真原理与方法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仿真的基本概念</a:t>
            </a:r>
          </a:p>
        </p:txBody>
      </p:sp>
      <p:sp>
        <p:nvSpPr>
          <p:cNvPr id="23" name="内容占位符 4"/>
          <p:cNvSpPr>
            <a:spLocks noGrp="1"/>
          </p:cNvSpPr>
          <p:nvPr>
            <p:ph idx="1"/>
          </p:nvPr>
        </p:nvSpPr>
        <p:spPr>
          <a:xfrm>
            <a:off x="540253" y="771550"/>
            <a:ext cx="8204994"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追求目标</a:t>
            </a:r>
          </a:p>
          <a:p>
            <a:pPr marL="0" indent="0">
              <a:lnSpc>
                <a:spcPct val="150000"/>
              </a:lnSpc>
              <a:spcBef>
                <a:spcPts val="0"/>
              </a:spcBef>
              <a:buNone/>
            </a:pPr>
            <a:r>
              <a:rPr lang="zh-CN" altLang="en-US" sz="2000" dirty="0">
                <a:solidFill>
                  <a:schemeClr val="tx1"/>
                </a:solidFill>
              </a:rPr>
              <a:t>     提高仿真的逼真性、可靠性和精确性（科学性）；</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提高仿真的效率（艺术性）；</a:t>
            </a:r>
          </a:p>
          <a:p>
            <a:pPr marL="0" indent="0">
              <a:lnSpc>
                <a:spcPct val="150000"/>
              </a:lnSpc>
              <a:spcBef>
                <a:spcPts val="0"/>
              </a:spcBef>
              <a:buNone/>
            </a:pPr>
            <a:r>
              <a:rPr lang="zh-CN" altLang="en-US" sz="2000" dirty="0">
                <a:solidFill>
                  <a:schemeClr val="tx1"/>
                </a:solidFill>
              </a:rPr>
              <a:t>     改进仿真系统的体系结构（科学性</a:t>
            </a:r>
            <a:r>
              <a:rPr lang="en-US" altLang="zh-CN" sz="2000" dirty="0">
                <a:solidFill>
                  <a:schemeClr val="tx1"/>
                </a:solidFill>
              </a:rPr>
              <a:t>+</a:t>
            </a:r>
            <a:r>
              <a:rPr lang="zh-CN" altLang="en-US" sz="2000" dirty="0">
                <a:solidFill>
                  <a:schemeClr val="tx1"/>
                </a:solidFill>
              </a:rPr>
              <a:t>艺术性）。 </a:t>
            </a: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zh-CN" altLang="en-US" sz="2000" dirty="0">
              <a:solidFill>
                <a:srgbClr val="C00000"/>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Object 4"/>
          <p:cNvGraphicFramePr>
            <a:graphicFrameLocks noChangeAspect="1"/>
          </p:cNvGraphicFramePr>
          <p:nvPr>
            <p:extLst>
              <p:ext uri="{D42A27DB-BD31-4B8C-83A1-F6EECF244321}">
                <p14:modId xmlns:p14="http://schemas.microsoft.com/office/powerpoint/2010/main" val="1450716380"/>
              </p:ext>
            </p:extLst>
          </p:nvPr>
        </p:nvGraphicFramePr>
        <p:xfrm>
          <a:off x="1503083" y="2749823"/>
          <a:ext cx="3776185" cy="2126183"/>
        </p:xfrm>
        <a:graphic>
          <a:graphicData uri="http://schemas.openxmlformats.org/presentationml/2006/ole">
            <mc:AlternateContent xmlns:mc="http://schemas.openxmlformats.org/markup-compatibility/2006">
              <mc:Choice xmlns:v="urn:schemas-microsoft-com:vml" Requires="v">
                <p:oleObj name="Visio" r:id="rId3" imgW="2092119" imgH="1174790" progId="Visio.Drawing.11">
                  <p:embed/>
                </p:oleObj>
              </mc:Choice>
              <mc:Fallback>
                <p:oleObj name="Visio" r:id="rId3" imgW="2092119" imgH="117479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3083" y="2749823"/>
                        <a:ext cx="3776185" cy="2126183"/>
                      </a:xfrm>
                      <a:prstGeom prst="rect">
                        <a:avLst/>
                      </a:prstGeom>
                      <a:noFill/>
                      <a:ln>
                        <a:noFill/>
                      </a:ln>
                    </p:spPr>
                  </p:pic>
                </p:oleObj>
              </mc:Fallback>
            </mc:AlternateContent>
          </a:graphicData>
        </a:graphic>
      </p:graphicFrame>
      <p:sp>
        <p:nvSpPr>
          <p:cNvPr id="14" name="AutoShape 5"/>
          <p:cNvSpPr>
            <a:spLocks noChangeArrowheads="1"/>
          </p:cNvSpPr>
          <p:nvPr/>
        </p:nvSpPr>
        <p:spPr bwMode="auto">
          <a:xfrm>
            <a:off x="494971" y="2728414"/>
            <a:ext cx="1224161" cy="381449"/>
          </a:xfrm>
          <a:prstGeom prst="wedgeRoundRectCallout">
            <a:avLst>
              <a:gd name="adj1" fmla="val 58391"/>
              <a:gd name="adj2" fmla="val 126023"/>
              <a:gd name="adj3" fmla="val 16667"/>
            </a:avLst>
          </a:prstGeom>
          <a:solidFill>
            <a:srgbClr val="B1362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defRPr/>
            </a:pPr>
            <a:r>
              <a:rPr lang="zh-CN" altLang="en-US" kern="0" dirty="0">
                <a:solidFill>
                  <a:srgbClr val="FFFFFF"/>
                </a:solidFill>
                <a:latin typeface="微软雅黑"/>
                <a:ea typeface="微软雅黑"/>
              </a:rPr>
              <a:t>数学抽象</a:t>
            </a:r>
            <a:endParaRPr lang="en-US" altLang="zh-CN" kern="0" dirty="0">
              <a:solidFill>
                <a:srgbClr val="FFFFFF"/>
              </a:solidFill>
              <a:latin typeface="微软雅黑"/>
              <a:ea typeface="微软雅黑"/>
            </a:endParaRPr>
          </a:p>
        </p:txBody>
      </p:sp>
      <p:sp>
        <p:nvSpPr>
          <p:cNvPr id="15" name="AutoShape 7"/>
          <p:cNvSpPr>
            <a:spLocks noChangeArrowheads="1"/>
          </p:cNvSpPr>
          <p:nvPr/>
        </p:nvSpPr>
        <p:spPr bwMode="auto">
          <a:xfrm>
            <a:off x="5391516" y="2728414"/>
            <a:ext cx="1224135" cy="442344"/>
          </a:xfrm>
          <a:prstGeom prst="wedgeRoundRectCallout">
            <a:avLst>
              <a:gd name="adj1" fmla="val -82807"/>
              <a:gd name="adj2" fmla="val 91867"/>
              <a:gd name="adj3" fmla="val 16667"/>
            </a:avLst>
          </a:prstGeom>
          <a:solidFill>
            <a:srgbClr val="B1362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pPr>
            <a:r>
              <a:rPr lang="zh-CN" altLang="en-US" kern="0" dirty="0">
                <a:solidFill>
                  <a:srgbClr val="FFFFFF"/>
                </a:solidFill>
                <a:latin typeface="微软雅黑"/>
                <a:ea typeface="微软雅黑"/>
              </a:rPr>
              <a:t>参数调整</a:t>
            </a:r>
            <a:endParaRPr lang="en-US" altLang="zh-CN" kern="0" dirty="0">
              <a:solidFill>
                <a:srgbClr val="FFFFFF"/>
              </a:solidFill>
              <a:latin typeface="微软雅黑"/>
              <a:ea typeface="微软雅黑"/>
            </a:endParaRPr>
          </a:p>
        </p:txBody>
      </p:sp>
      <p:sp>
        <p:nvSpPr>
          <p:cNvPr id="16" name="AutoShape 6"/>
          <p:cNvSpPr>
            <a:spLocks noChangeArrowheads="1"/>
          </p:cNvSpPr>
          <p:nvPr/>
        </p:nvSpPr>
        <p:spPr bwMode="auto">
          <a:xfrm>
            <a:off x="5463523" y="4478667"/>
            <a:ext cx="1268717" cy="397339"/>
          </a:xfrm>
          <a:prstGeom prst="wedgeRoundRectCallout">
            <a:avLst>
              <a:gd name="adj1" fmla="val -212353"/>
              <a:gd name="adj2" fmla="val -106391"/>
              <a:gd name="adj3" fmla="val 16667"/>
            </a:avLst>
          </a:prstGeom>
          <a:solidFill>
            <a:srgbClr val="B1362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pPr>
            <a:r>
              <a:rPr lang="zh-CN" altLang="en-US" kern="0">
                <a:solidFill>
                  <a:srgbClr val="FFFFFF"/>
                </a:solidFill>
                <a:latin typeface="微软雅黑"/>
                <a:ea typeface="微软雅黑"/>
              </a:rPr>
              <a:t>编程实现</a:t>
            </a:r>
          </a:p>
        </p:txBody>
      </p:sp>
      <p:sp>
        <p:nvSpPr>
          <p:cNvPr id="2" name="矩形 1"/>
          <p:cNvSpPr/>
          <p:nvPr/>
        </p:nvSpPr>
        <p:spPr>
          <a:xfrm>
            <a:off x="6948264" y="2761640"/>
            <a:ext cx="2016224" cy="1938992"/>
          </a:xfrm>
          <a:prstGeom prst="rect">
            <a:avLst/>
          </a:prstGeom>
        </p:spPr>
        <p:txBody>
          <a:bodyPr wrap="square">
            <a:spAutoFit/>
          </a:bodyPr>
          <a:lstStyle/>
          <a:p>
            <a:pPr>
              <a:lnSpc>
                <a:spcPct val="150000"/>
              </a:lnSpc>
            </a:pPr>
            <a:r>
              <a:rPr lang="zh-CN" altLang="en-US" sz="2000" dirty="0">
                <a:solidFill>
                  <a:srgbClr val="205867"/>
                </a:solidFill>
                <a:latin typeface="微软雅黑"/>
                <a:ea typeface="微软雅黑"/>
              </a:rPr>
              <a:t>仿真是一种基于模型的活动，计算机仿真三要素及三个基本活动。</a:t>
            </a:r>
          </a:p>
        </p:txBody>
      </p:sp>
    </p:spTree>
    <p:extLst>
      <p:ext uri="{BB962C8B-B14F-4D97-AF65-F5344CB8AC3E}">
        <p14:creationId xmlns:p14="http://schemas.microsoft.com/office/powerpoint/2010/main" val="427626320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龙格</a:t>
            </a:r>
            <a:r>
              <a:rPr lang="en-US" altLang="zh-CN" dirty="0">
                <a:solidFill>
                  <a:srgbClr val="C00000"/>
                </a:solidFill>
              </a:rPr>
              <a:t>——</a:t>
            </a:r>
            <a:r>
              <a:rPr lang="zh-CN" altLang="en-US" dirty="0">
                <a:solidFill>
                  <a:srgbClr val="C00000"/>
                </a:solidFill>
              </a:rPr>
              <a:t>库塔法</a:t>
            </a:r>
          </a:p>
          <a:p>
            <a:pPr marL="0" indent="0">
              <a:lnSpc>
                <a:spcPct val="150000"/>
              </a:lnSpc>
              <a:spcBef>
                <a:spcPts val="0"/>
              </a:spcBef>
              <a:buNone/>
            </a:pPr>
            <a:r>
              <a:rPr lang="zh-CN" altLang="en-US" dirty="0">
                <a:solidFill>
                  <a:schemeClr val="tx1"/>
                </a:solidFill>
              </a:rPr>
              <a:t>   </a:t>
            </a: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2</a:t>
            </a:r>
            <a:r>
              <a:rPr lang="zh-CN" altLang="en-US" dirty="0">
                <a:solidFill>
                  <a:schemeClr val="tx1"/>
                </a:solidFill>
                <a:latin typeface="Times New Roman" pitchFamily="18" charset="0"/>
                <a:cs typeface="Times New Roman" pitchFamily="18" charset="0"/>
              </a:rPr>
              <a:t>）</a:t>
            </a:r>
            <a:r>
              <a:rPr lang="en-US" altLang="zh-CN" i="1" dirty="0">
                <a:solidFill>
                  <a:schemeClr val="tx1"/>
                </a:solidFill>
                <a:latin typeface="Times New Roman" pitchFamily="18" charset="0"/>
                <a:cs typeface="Times New Roman" pitchFamily="18" charset="0"/>
              </a:rPr>
              <a:t>r</a:t>
            </a:r>
            <a:r>
              <a:rPr lang="en-US" altLang="zh-CN" dirty="0">
                <a:solidFill>
                  <a:schemeClr val="tx1"/>
                </a:solidFill>
                <a:latin typeface="Times New Roman" pitchFamily="18" charset="0"/>
                <a:cs typeface="Times New Roman" pitchFamily="18" charset="0"/>
              </a:rPr>
              <a:t> = 2</a:t>
            </a:r>
            <a:r>
              <a:rPr lang="zh-CN" altLang="en-US" dirty="0">
                <a:solidFill>
                  <a:schemeClr val="tx1"/>
                </a:solidFill>
                <a:latin typeface="Times New Roman" pitchFamily="18" charset="0"/>
                <a:cs typeface="Times New Roman" pitchFamily="18" charset="0"/>
              </a:rPr>
              <a:t>，表示描述到</a:t>
            </a:r>
            <a:r>
              <a:rPr lang="en-US" altLang="zh-CN" dirty="0">
                <a:solidFill>
                  <a:schemeClr val="tx1"/>
                </a:solidFill>
                <a:latin typeface="Times New Roman" pitchFamily="18" charset="0"/>
                <a:cs typeface="Times New Roman" pitchFamily="18" charset="0"/>
              </a:rPr>
              <a:t>2</a:t>
            </a:r>
            <a:r>
              <a:rPr lang="zh-CN" altLang="en-US" dirty="0">
                <a:solidFill>
                  <a:schemeClr val="tx1"/>
                </a:solidFill>
                <a:latin typeface="Times New Roman" pitchFamily="18" charset="0"/>
                <a:cs typeface="Times New Roman" pitchFamily="18" charset="0"/>
              </a:rPr>
              <a:t>阶</a:t>
            </a:r>
          </a:p>
          <a:p>
            <a:pPr>
              <a:lnSpc>
                <a:spcPct val="150000"/>
              </a:lnSpc>
              <a:spcBef>
                <a:spcPts val="0"/>
              </a:spcBef>
              <a:buFont typeface="Wingdings" panose="05000000000000000000" pitchFamily="2" charset="2"/>
              <a:buChar char="p"/>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913091382"/>
              </p:ext>
            </p:extLst>
          </p:nvPr>
        </p:nvGraphicFramePr>
        <p:xfrm>
          <a:off x="1217612" y="1707654"/>
          <a:ext cx="6594475" cy="635000"/>
        </p:xfrm>
        <a:graphic>
          <a:graphicData uri="http://schemas.openxmlformats.org/presentationml/2006/ole">
            <mc:AlternateContent xmlns:mc="http://schemas.openxmlformats.org/markup-compatibility/2006">
              <mc:Choice xmlns:v="urn:schemas-microsoft-com:vml" Requires="v">
                <p:oleObj name="公式" r:id="rId3" imgW="4508280" imgH="431640" progId="Equation.3">
                  <p:embed/>
                </p:oleObj>
              </mc:Choice>
              <mc:Fallback>
                <p:oleObj name="公式" r:id="rId3" imgW="4508280" imgH="431640" progId="Equation.3">
                  <p:embed/>
                  <p:pic>
                    <p:nvPicPr>
                      <p:cNvPr id="0" name=""/>
                      <p:cNvPicPr>
                        <a:picLocks noChangeAspect="1" noChangeArrowheads="1"/>
                      </p:cNvPicPr>
                      <p:nvPr/>
                    </p:nvPicPr>
                    <p:blipFill>
                      <a:blip r:embed="rId4"/>
                      <a:srcRect/>
                      <a:stretch>
                        <a:fillRect/>
                      </a:stretch>
                    </p:blipFill>
                    <p:spPr bwMode="auto">
                      <a:xfrm>
                        <a:off x="1217612" y="1707654"/>
                        <a:ext cx="6594475" cy="635000"/>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966393506"/>
              </p:ext>
            </p:extLst>
          </p:nvPr>
        </p:nvGraphicFramePr>
        <p:xfrm>
          <a:off x="1187624" y="2371988"/>
          <a:ext cx="5112742" cy="728627"/>
        </p:xfrm>
        <a:graphic>
          <a:graphicData uri="http://schemas.openxmlformats.org/presentationml/2006/ole">
            <mc:AlternateContent xmlns:mc="http://schemas.openxmlformats.org/markup-compatibility/2006">
              <mc:Choice xmlns:v="urn:schemas-microsoft-com:vml" Requires="v">
                <p:oleObj name="公式" r:id="rId5" imgW="3213100" imgH="457200" progId="Equation.3">
                  <p:embed/>
                </p:oleObj>
              </mc:Choice>
              <mc:Fallback>
                <p:oleObj name="公式" r:id="rId5" imgW="3213100" imgH="457200" progId="Equation.3">
                  <p:embed/>
                  <p:pic>
                    <p:nvPicPr>
                      <p:cNvPr id="0" name="对象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2371988"/>
                        <a:ext cx="5112742" cy="728627"/>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909760304"/>
              </p:ext>
            </p:extLst>
          </p:nvPr>
        </p:nvGraphicFramePr>
        <p:xfrm>
          <a:off x="1237456" y="3219822"/>
          <a:ext cx="1044101" cy="1072481"/>
        </p:xfrm>
        <a:graphic>
          <a:graphicData uri="http://schemas.openxmlformats.org/presentationml/2006/ole">
            <mc:AlternateContent xmlns:mc="http://schemas.openxmlformats.org/markup-compatibility/2006">
              <mc:Choice xmlns:v="urn:schemas-microsoft-com:vml" Requires="v">
                <p:oleObj name="公式" r:id="rId7" imgW="698500" imgH="711200" progId="Equation.3">
                  <p:embed/>
                </p:oleObj>
              </mc:Choice>
              <mc:Fallback>
                <p:oleObj name="公式" r:id="rId7" imgW="698500" imgH="711200" progId="Equation.3">
                  <p:embed/>
                  <p:pic>
                    <p:nvPicPr>
                      <p:cNvPr id="0" name="对象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7456" y="3219822"/>
                        <a:ext cx="1044101" cy="1072481"/>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78214385"/>
              </p:ext>
            </p:extLst>
          </p:nvPr>
        </p:nvGraphicFramePr>
        <p:xfrm>
          <a:off x="2780059" y="3219822"/>
          <a:ext cx="3698181" cy="355569"/>
        </p:xfrm>
        <a:graphic>
          <a:graphicData uri="http://schemas.openxmlformats.org/presentationml/2006/ole">
            <mc:AlternateContent xmlns:mc="http://schemas.openxmlformats.org/markup-compatibility/2006">
              <mc:Choice xmlns:v="urn:schemas-microsoft-com:vml" Requires="v">
                <p:oleObj name="公式" r:id="rId9" imgW="2273300" imgH="215900" progId="Equation.3">
                  <p:embed/>
                </p:oleObj>
              </mc:Choice>
              <mc:Fallback>
                <p:oleObj name="公式" r:id="rId9" imgW="2273300" imgH="215900" progId="Equation.3">
                  <p:embed/>
                  <p:pic>
                    <p:nvPicPr>
                      <p:cNvPr id="0" name="对象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80059" y="3219822"/>
                        <a:ext cx="3698181" cy="355569"/>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562221856"/>
              </p:ext>
            </p:extLst>
          </p:nvPr>
        </p:nvGraphicFramePr>
        <p:xfrm>
          <a:off x="2843808" y="3716040"/>
          <a:ext cx="2803525" cy="1152525"/>
        </p:xfrm>
        <a:graphic>
          <a:graphicData uri="http://schemas.openxmlformats.org/presentationml/2006/ole">
            <mc:AlternateContent xmlns:mc="http://schemas.openxmlformats.org/markup-compatibility/2006">
              <mc:Choice xmlns:v="urn:schemas-microsoft-com:vml" Requires="v">
                <p:oleObj name="公式" r:id="rId11" imgW="1549080" imgH="634680" progId="Equation.3">
                  <p:embed/>
                </p:oleObj>
              </mc:Choice>
              <mc:Fallback>
                <p:oleObj name="公式" r:id="rId11" imgW="1549080" imgH="634680" progId="Equation.3">
                  <p:embed/>
                  <p:pic>
                    <p:nvPicPr>
                      <p:cNvPr id="0" name="对象 25"/>
                      <p:cNvPicPr>
                        <a:picLocks noChangeAspect="1" noChangeArrowheads="1"/>
                      </p:cNvPicPr>
                      <p:nvPr/>
                    </p:nvPicPr>
                    <p:blipFill>
                      <a:blip r:embed="rId12"/>
                      <a:srcRect/>
                      <a:stretch>
                        <a:fillRect/>
                      </a:stretch>
                    </p:blipFill>
                    <p:spPr bwMode="auto">
                      <a:xfrm>
                        <a:off x="2843808" y="3716040"/>
                        <a:ext cx="28035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512765966"/>
              </p:ext>
            </p:extLst>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name="公式" r:id="rId13" imgW="114120" imgH="215640" progId="Equation.3">
                  <p:embed/>
                </p:oleObj>
              </mc:Choice>
              <mc:Fallback>
                <p:oleObj name="公式" r:id="rId13" imgW="114120" imgH="215640" progId="Equation.3">
                  <p:embed/>
                  <p:pic>
                    <p:nvPicPr>
                      <p:cNvPr id="0" name=""/>
                      <p:cNvPicPr/>
                      <p:nvPr/>
                    </p:nvPicPr>
                    <p:blipFill>
                      <a:blip r:embed="rId14"/>
                      <a:stretch>
                        <a:fillRect/>
                      </a:stretch>
                    </p:blipFill>
                    <p:spPr>
                      <a:xfrm>
                        <a:off x="4514850" y="2463800"/>
                        <a:ext cx="114300" cy="215900"/>
                      </a:xfrm>
                      <a:prstGeom prst="rect">
                        <a:avLst/>
                      </a:prstGeom>
                    </p:spPr>
                  </p:pic>
                </p:oleObj>
              </mc:Fallback>
            </mc:AlternateContent>
          </a:graphicData>
        </a:graphic>
      </p:graphicFrame>
      <p:sp>
        <p:nvSpPr>
          <p:cNvPr id="3" name="Rectangle 15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529384180"/>
              </p:ext>
            </p:extLst>
          </p:nvPr>
        </p:nvGraphicFramePr>
        <p:xfrm>
          <a:off x="6084168" y="3903281"/>
          <a:ext cx="2415752" cy="720080"/>
        </p:xfrm>
        <a:graphic>
          <a:graphicData uri="http://schemas.openxmlformats.org/presentationml/2006/ole">
            <mc:AlternateContent xmlns:mc="http://schemas.openxmlformats.org/markup-compatibility/2006">
              <mc:Choice xmlns:v="urn:schemas-microsoft-com:vml" Requires="v">
                <p:oleObj name="公式" r:id="rId15" imgW="1320227" imgH="393529" progId="Equation.3">
                  <p:embed/>
                </p:oleObj>
              </mc:Choice>
              <mc:Fallback>
                <p:oleObj name="公式" r:id="rId15" imgW="1320227" imgH="393529" progId="Equation.3">
                  <p:embed/>
                  <p:pic>
                    <p:nvPicPr>
                      <p:cNvPr id="0" name="Object 1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84168" y="3903281"/>
                        <a:ext cx="2415752" cy="720080"/>
                      </a:xfrm>
                      <a:prstGeom prst="rect">
                        <a:avLst/>
                      </a:prstGeom>
                      <a:noFill/>
                      <a:ln>
                        <a:solidFill>
                          <a:srgbClr val="C00000"/>
                        </a:solidFill>
                      </a:ln>
                    </p:spPr>
                  </p:pic>
                </p:oleObj>
              </mc:Fallback>
            </mc:AlternateContent>
          </a:graphicData>
        </a:graphic>
      </p:graphicFrame>
    </p:spTree>
    <p:extLst>
      <p:ext uri="{BB962C8B-B14F-4D97-AF65-F5344CB8AC3E}">
        <p14:creationId xmlns:p14="http://schemas.microsoft.com/office/powerpoint/2010/main" val="356492157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4607812" cy="2718302"/>
          </a:xfrm>
          <a:ln w="28575">
            <a:solidFill>
              <a:srgbClr val="C00000"/>
            </a:solidFill>
          </a:ln>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问题</a:t>
            </a:r>
          </a:p>
          <a:p>
            <a:pPr marL="0" indent="0">
              <a:lnSpc>
                <a:spcPct val="150000"/>
              </a:lnSpc>
              <a:spcBef>
                <a:spcPts val="0"/>
              </a:spcBef>
              <a:buNone/>
            </a:pPr>
            <a:r>
              <a:rPr lang="zh-CN" altLang="en-US" dirty="0">
                <a:solidFill>
                  <a:schemeClr val="tx1"/>
                </a:solidFill>
              </a:rPr>
              <a:t>     了解了龙格库塔法下一步研究什么？</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A</a:t>
            </a:r>
            <a:r>
              <a:rPr lang="zh-CN" altLang="en-US" dirty="0">
                <a:solidFill>
                  <a:schemeClr val="tx1"/>
                </a:solidFill>
              </a:rPr>
              <a:t>、向高价继续研究</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B</a:t>
            </a:r>
            <a:r>
              <a:rPr lang="zh-CN" altLang="en-US" dirty="0">
                <a:solidFill>
                  <a:schemeClr val="tx1"/>
                </a:solidFill>
              </a:rPr>
              <a:t>、现有算法与龙格</a:t>
            </a:r>
            <a:r>
              <a:rPr lang="en-US" altLang="zh-CN" dirty="0">
                <a:solidFill>
                  <a:schemeClr val="tx1"/>
                </a:solidFill>
              </a:rPr>
              <a:t>——</a:t>
            </a:r>
            <a:r>
              <a:rPr lang="zh-CN" altLang="en-US" dirty="0">
                <a:solidFill>
                  <a:schemeClr val="tx1"/>
                </a:solidFill>
              </a:rPr>
              <a:t>库塔法的关系</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C</a:t>
            </a:r>
            <a:r>
              <a:rPr lang="zh-CN" altLang="en-US" dirty="0">
                <a:solidFill>
                  <a:schemeClr val="tx1"/>
                </a:solidFill>
              </a:rPr>
              <a:t>、逼真性、可靠性、精确性</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D</a:t>
            </a:r>
            <a:r>
              <a:rPr lang="zh-CN" altLang="en-US" dirty="0">
                <a:solidFill>
                  <a:schemeClr val="tx1"/>
                </a:solidFill>
              </a:rPr>
              <a:t>、其他</a:t>
            </a:r>
          </a:p>
          <a:p>
            <a:pPr>
              <a:lnSpc>
                <a:spcPct val="150000"/>
              </a:lnSpc>
              <a:spcBef>
                <a:spcPts val="0"/>
              </a:spcBef>
              <a:buFont typeface="Wingdings" panose="05000000000000000000" pitchFamily="2" charset="2"/>
              <a:buChar char="p"/>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97618442"/>
              </p:ext>
            </p:extLst>
          </p:nvPr>
        </p:nvGraphicFramePr>
        <p:xfrm>
          <a:off x="7164288" y="3291830"/>
          <a:ext cx="1044101" cy="1072481"/>
        </p:xfrm>
        <a:graphic>
          <a:graphicData uri="http://schemas.openxmlformats.org/presentationml/2006/ole">
            <mc:AlternateContent xmlns:mc="http://schemas.openxmlformats.org/markup-compatibility/2006">
              <mc:Choice xmlns:v="urn:schemas-microsoft-com:vml" Requires="v">
                <p:oleObj name="公式" r:id="rId3" imgW="698500" imgH="711200" progId="Equation.3">
                  <p:embed/>
                </p:oleObj>
              </mc:Choice>
              <mc:Fallback>
                <p:oleObj name="公式" r:id="rId3" imgW="698500" imgH="71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3291830"/>
                        <a:ext cx="1044101" cy="1072481"/>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219598864"/>
              </p:ext>
            </p:extLst>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name="公式" r:id="rId5" imgW="114120" imgH="215640" progId="Equation.3">
                  <p:embed/>
                </p:oleObj>
              </mc:Choice>
              <mc:Fallback>
                <p:oleObj name="公式" r:id="rId5" imgW="114120" imgH="215640" progId="Equation.3">
                  <p:embed/>
                  <p:pic>
                    <p:nvPicPr>
                      <p:cNvPr id="0" name=""/>
                      <p:cNvPicPr/>
                      <p:nvPr/>
                    </p:nvPicPr>
                    <p:blipFill>
                      <a:blip r:embed="rId6"/>
                      <a:stretch>
                        <a:fillRect/>
                      </a:stretch>
                    </p:blipFill>
                    <p:spPr>
                      <a:xfrm>
                        <a:off x="4514850" y="2463800"/>
                        <a:ext cx="114300" cy="215900"/>
                      </a:xfrm>
                      <a:prstGeom prst="rect">
                        <a:avLst/>
                      </a:prstGeom>
                    </p:spPr>
                  </p:pic>
                </p:oleObj>
              </mc:Fallback>
            </mc:AlternateContent>
          </a:graphicData>
        </a:graphic>
      </p:graphicFrame>
      <p:sp>
        <p:nvSpPr>
          <p:cNvPr id="3" name="Rectangle 15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966903833"/>
              </p:ext>
            </p:extLst>
          </p:nvPr>
        </p:nvGraphicFramePr>
        <p:xfrm>
          <a:off x="5517342" y="2235458"/>
          <a:ext cx="2414587" cy="719137"/>
        </p:xfrm>
        <a:graphic>
          <a:graphicData uri="http://schemas.openxmlformats.org/presentationml/2006/ole">
            <mc:AlternateContent xmlns:mc="http://schemas.openxmlformats.org/markup-compatibility/2006">
              <mc:Choice xmlns:v="urn:schemas-microsoft-com:vml" Requires="v">
                <p:oleObj name="公式" r:id="rId7" imgW="1320227" imgH="393529" progId="Equation.3">
                  <p:embed/>
                </p:oleObj>
              </mc:Choice>
              <mc:Fallback>
                <p:oleObj name="公式" r:id="rId7" imgW="1320227" imgH="393529" progId="Equation.3">
                  <p:embed/>
                  <p:pic>
                    <p:nvPicPr>
                      <p:cNvPr id="0" name="对象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17342" y="2235458"/>
                        <a:ext cx="2414587" cy="71913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635335361"/>
              </p:ext>
            </p:extLst>
          </p:nvPr>
        </p:nvGraphicFramePr>
        <p:xfrm>
          <a:off x="856030" y="3651870"/>
          <a:ext cx="5645150" cy="633413"/>
        </p:xfrm>
        <a:graphic>
          <a:graphicData uri="http://schemas.openxmlformats.org/presentationml/2006/ole">
            <mc:AlternateContent xmlns:mc="http://schemas.openxmlformats.org/markup-compatibility/2006">
              <mc:Choice xmlns:v="urn:schemas-microsoft-com:vml" Requires="v">
                <p:oleObj name="公式" r:id="rId9" imgW="3479800" imgH="393700" progId="Equation.3">
                  <p:embed/>
                </p:oleObj>
              </mc:Choice>
              <mc:Fallback>
                <p:oleObj name="公式" r:id="rId9" imgW="3479800" imgH="393700" progId="Equation.3">
                  <p:embed/>
                  <p:pic>
                    <p:nvPicPr>
                      <p:cNvPr id="0" name="对象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6030" y="3651870"/>
                        <a:ext cx="56451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070059374"/>
              </p:ext>
            </p:extLst>
          </p:nvPr>
        </p:nvGraphicFramePr>
        <p:xfrm>
          <a:off x="5517342" y="1281098"/>
          <a:ext cx="2306638" cy="665163"/>
        </p:xfrm>
        <a:graphic>
          <a:graphicData uri="http://schemas.openxmlformats.org/presentationml/2006/ole">
            <mc:AlternateContent xmlns:mc="http://schemas.openxmlformats.org/markup-compatibility/2006">
              <mc:Choice xmlns:v="urn:schemas-microsoft-com:vml" Requires="v">
                <p:oleObj name="公式" r:id="rId11" imgW="1485900" imgH="431800" progId="Equation.3">
                  <p:embed/>
                </p:oleObj>
              </mc:Choice>
              <mc:Fallback>
                <p:oleObj name="公式" r:id="rId11" imgW="1485900" imgH="431800" progId="Equation.3">
                  <p:embed/>
                  <p:pic>
                    <p:nvPicPr>
                      <p:cNvPr id="0" name="对象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17342" y="1281098"/>
                        <a:ext cx="2306638"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87649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2087532"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龙格</a:t>
            </a:r>
            <a:r>
              <a:rPr lang="en-US" altLang="zh-CN" dirty="0">
                <a:solidFill>
                  <a:srgbClr val="C00000"/>
                </a:solidFill>
              </a:rPr>
              <a:t>——</a:t>
            </a:r>
            <a:r>
              <a:rPr lang="zh-CN" altLang="en-US" dirty="0">
                <a:solidFill>
                  <a:srgbClr val="C00000"/>
                </a:solidFill>
              </a:rPr>
              <a:t>库塔法</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与上述分析方法类似，经过推导可以进一步得到</a:t>
            </a:r>
            <a:r>
              <a:rPr lang="en-US" altLang="zh-CN" i="1" dirty="0">
                <a:solidFill>
                  <a:schemeClr val="tx1"/>
                </a:solidFill>
                <a:latin typeface="Times New Roman" pitchFamily="18" charset="0"/>
                <a:cs typeface="Times New Roman" pitchFamily="18" charset="0"/>
              </a:rPr>
              <a:t>r</a:t>
            </a:r>
            <a:r>
              <a:rPr lang="en-US" altLang="zh-CN" dirty="0">
                <a:solidFill>
                  <a:schemeClr val="tx1"/>
                </a:solidFill>
                <a:latin typeface="Times New Roman" pitchFamily="18" charset="0"/>
                <a:cs typeface="Times New Roman" pitchFamily="18" charset="0"/>
              </a:rPr>
              <a:t>=3</a:t>
            </a:r>
            <a:r>
              <a:rPr lang="zh-CN" altLang="en-US" dirty="0">
                <a:solidFill>
                  <a:schemeClr val="tx1"/>
                </a:solidFill>
                <a:latin typeface="Times New Roman" pitchFamily="18" charset="0"/>
                <a:cs typeface="Times New Roman" pitchFamily="18" charset="0"/>
              </a:rPr>
              <a:t>的三阶</a:t>
            </a:r>
            <a:r>
              <a:rPr lang="en-US" altLang="zh-CN" dirty="0">
                <a:solidFill>
                  <a:schemeClr val="tx1"/>
                </a:solidFill>
                <a:latin typeface="Times New Roman" pitchFamily="18" charset="0"/>
                <a:cs typeface="Times New Roman" pitchFamily="18" charset="0"/>
              </a:rPr>
              <a:t>RK</a:t>
            </a:r>
            <a:r>
              <a:rPr lang="zh-CN" altLang="en-US" dirty="0">
                <a:solidFill>
                  <a:schemeClr val="tx1"/>
                </a:solidFill>
                <a:latin typeface="Times New Roman" pitchFamily="18" charset="0"/>
                <a:cs typeface="Times New Roman" pitchFamily="18" charset="0"/>
              </a:rPr>
              <a:t>公式，以及</a:t>
            </a:r>
            <a:r>
              <a:rPr lang="en-US" altLang="zh-CN" i="1" dirty="0">
                <a:solidFill>
                  <a:schemeClr val="tx1"/>
                </a:solidFill>
                <a:latin typeface="Times New Roman" pitchFamily="18" charset="0"/>
                <a:cs typeface="Times New Roman" pitchFamily="18" charset="0"/>
              </a:rPr>
              <a:t>r</a:t>
            </a:r>
            <a:r>
              <a:rPr lang="en-US" altLang="zh-CN" dirty="0">
                <a:solidFill>
                  <a:schemeClr val="tx1"/>
                </a:solidFill>
                <a:latin typeface="Times New Roman" pitchFamily="18" charset="0"/>
                <a:cs typeface="Times New Roman" pitchFamily="18" charset="0"/>
              </a:rPr>
              <a:t>=4</a:t>
            </a:r>
            <a:r>
              <a:rPr lang="zh-CN" altLang="en-US" dirty="0">
                <a:solidFill>
                  <a:schemeClr val="tx1"/>
                </a:solidFill>
                <a:latin typeface="Times New Roman" pitchFamily="18" charset="0"/>
                <a:cs typeface="Times New Roman" pitchFamily="18" charset="0"/>
              </a:rPr>
              <a:t>的四阶</a:t>
            </a:r>
            <a:r>
              <a:rPr lang="en-US" altLang="zh-CN" dirty="0">
                <a:solidFill>
                  <a:schemeClr val="tx1"/>
                </a:solidFill>
                <a:latin typeface="Times New Roman" pitchFamily="18" charset="0"/>
                <a:cs typeface="Times New Roman" pitchFamily="18" charset="0"/>
              </a:rPr>
              <a:t>RK</a:t>
            </a:r>
            <a:r>
              <a:rPr lang="zh-CN" altLang="en-US" dirty="0">
                <a:solidFill>
                  <a:schemeClr val="tx1"/>
                </a:solidFill>
                <a:latin typeface="Times New Roman" pitchFamily="18" charset="0"/>
                <a:cs typeface="Times New Roman" pitchFamily="18" charset="0"/>
              </a:rPr>
              <a:t>公式。</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025631561"/>
              </p:ext>
            </p:extLst>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name="公式" r:id="rId3" imgW="114120" imgH="215640" progId="Equation.3">
                  <p:embed/>
                </p:oleObj>
              </mc:Choice>
              <mc:Fallback>
                <p:oleObj name="公式" r:id="rId3" imgW="114120" imgH="215640" progId="Equation.3">
                  <p:embed/>
                  <p:pic>
                    <p:nvPicPr>
                      <p:cNvPr id="0" name=""/>
                      <p:cNvPicPr/>
                      <p:nvPr/>
                    </p:nvPicPr>
                    <p:blipFill>
                      <a:blip r:embed="rId4"/>
                      <a:stretch>
                        <a:fillRect/>
                      </a:stretch>
                    </p:blipFill>
                    <p:spPr>
                      <a:xfrm>
                        <a:off x="4514850" y="2463800"/>
                        <a:ext cx="114300" cy="215900"/>
                      </a:xfrm>
                      <a:prstGeom prst="rect">
                        <a:avLst/>
                      </a:prstGeom>
                    </p:spPr>
                  </p:pic>
                </p:oleObj>
              </mc:Fallback>
            </mc:AlternateContent>
          </a:graphicData>
        </a:graphic>
      </p:graphicFrame>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99792" y="1059582"/>
            <a:ext cx="6656738" cy="3744416"/>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3218921064"/>
              </p:ext>
            </p:extLst>
          </p:nvPr>
        </p:nvGraphicFramePr>
        <p:xfrm>
          <a:off x="251520" y="3867894"/>
          <a:ext cx="2306638" cy="665163"/>
        </p:xfrm>
        <a:graphic>
          <a:graphicData uri="http://schemas.openxmlformats.org/presentationml/2006/ole">
            <mc:AlternateContent xmlns:mc="http://schemas.openxmlformats.org/markup-compatibility/2006">
              <mc:Choice xmlns:v="urn:schemas-microsoft-com:vml" Requires="v">
                <p:oleObj name="公式" r:id="rId6" imgW="1485900" imgH="431800" progId="Equation.3">
                  <p:embed/>
                </p:oleObj>
              </mc:Choice>
              <mc:Fallback>
                <p:oleObj name="公式" r:id="rId6" imgW="1485900" imgH="431800" progId="Equation.3">
                  <p:embed/>
                  <p:pic>
                    <p:nvPicPr>
                      <p:cNvPr id="0" name="对象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3867894"/>
                        <a:ext cx="2306638"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344142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实现方法</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线性多步法</a:t>
            </a:r>
          </a:p>
          <a:p>
            <a:pPr marL="0" indent="0">
              <a:lnSpc>
                <a:spcPct val="150000"/>
              </a:lnSpc>
              <a:spcBef>
                <a:spcPts val="0"/>
              </a:spcBef>
              <a:buNone/>
            </a:pPr>
            <a:r>
              <a:rPr lang="zh-CN" altLang="en-US" dirty="0">
                <a:solidFill>
                  <a:schemeClr val="tx1"/>
                </a:solidFill>
              </a:rPr>
              <a:t>     </a:t>
            </a:r>
            <a:r>
              <a:rPr lang="zh-CN" altLang="en-US" dirty="0">
                <a:solidFill>
                  <a:schemeClr val="tx1"/>
                </a:solidFill>
                <a:latin typeface="Times New Roman" pitchFamily="18" charset="0"/>
                <a:cs typeface="Times New Roman" pitchFamily="18" charset="0"/>
              </a:rPr>
              <a:t>如果能够充分利用前面多步的信息来计算</a:t>
            </a:r>
            <a:r>
              <a:rPr lang="en-US" altLang="zh-CN" i="1" dirty="0">
                <a:solidFill>
                  <a:schemeClr val="tx1"/>
                </a:solidFill>
                <a:latin typeface="Times New Roman" pitchFamily="18" charset="0"/>
                <a:cs typeface="Times New Roman" pitchFamily="18" charset="0"/>
              </a:rPr>
              <a:t>y</a:t>
            </a:r>
            <a:r>
              <a:rPr lang="en-US" altLang="zh-CN" baseline="-25000" dirty="0">
                <a:solidFill>
                  <a:schemeClr val="tx1"/>
                </a:solidFill>
                <a:latin typeface="Times New Roman" pitchFamily="18" charset="0"/>
                <a:cs typeface="Times New Roman" pitchFamily="18" charset="0"/>
              </a:rPr>
              <a:t>n+1</a:t>
            </a:r>
            <a:r>
              <a:rPr lang="zh-CN" altLang="en-US" dirty="0">
                <a:solidFill>
                  <a:schemeClr val="tx1"/>
                </a:solidFill>
                <a:latin typeface="Times New Roman" pitchFamily="18" charset="0"/>
                <a:cs typeface="Times New Roman" pitchFamily="18" charset="0"/>
              </a:rPr>
              <a:t>，则可以既加快仿真速度，又获得较高的精度，这就是构造多步法的基本思想。</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亚当姆斯法是利用一个插值多项式来近似代替</a:t>
            </a:r>
            <a:r>
              <a:rPr lang="en-US" altLang="zh-CN" i="1" dirty="0">
                <a:solidFill>
                  <a:schemeClr val="tx1"/>
                </a:solidFill>
                <a:latin typeface="Times New Roman" pitchFamily="18" charset="0"/>
                <a:cs typeface="Times New Roman" pitchFamily="18" charset="0"/>
              </a:rPr>
              <a:t>f</a:t>
            </a:r>
            <a:r>
              <a:rPr lang="en-US" altLang="zh-CN" dirty="0">
                <a:solidFill>
                  <a:schemeClr val="tx1"/>
                </a:solidFill>
                <a:latin typeface="Times New Roman" pitchFamily="18" charset="0"/>
                <a:cs typeface="Times New Roman" pitchFamily="18" charset="0"/>
              </a:rPr>
              <a:t>(</a:t>
            </a:r>
            <a:r>
              <a:rPr lang="en-US" altLang="zh-CN" dirty="0" err="1">
                <a:solidFill>
                  <a:schemeClr val="tx1"/>
                </a:solidFill>
                <a:latin typeface="Times New Roman" pitchFamily="18" charset="0"/>
                <a:cs typeface="Times New Roman" pitchFamily="18" charset="0"/>
              </a:rPr>
              <a:t>t,y</a:t>
            </a:r>
            <a:r>
              <a:rPr lang="en-US" altLang="zh-CN" dirty="0">
                <a:solidFill>
                  <a:schemeClr val="tx1"/>
                </a:solidFill>
                <a:latin typeface="Times New Roman" pitchFamily="18" charset="0"/>
                <a:cs typeface="Times New Roman" pitchFamily="18" charset="0"/>
              </a:rPr>
              <a:t>)</a:t>
            </a:r>
            <a:r>
              <a:rPr lang="zh-CN" altLang="en-US" dirty="0">
                <a:solidFill>
                  <a:schemeClr val="tx1"/>
                </a:solidFill>
                <a:latin typeface="Times New Roman" pitchFamily="18" charset="0"/>
                <a:cs typeface="Times New Roman" pitchFamily="18" charset="0"/>
              </a:rPr>
              <a:t>。</a:t>
            </a:r>
          </a:p>
          <a:p>
            <a:pPr marL="0" indent="0">
              <a:lnSpc>
                <a:spcPct val="150000"/>
              </a:lnSpc>
              <a:spcBef>
                <a:spcPts val="0"/>
              </a:spcBef>
              <a:buNone/>
            </a:pPr>
            <a:r>
              <a:rPr lang="zh-CN" altLang="en-US" dirty="0">
                <a:solidFill>
                  <a:srgbClr val="C00000"/>
                </a:solidFill>
              </a:rPr>
              <a:t>    作业：利用正态分布的相关性质，采用连续系统数值仿真法计算圆周率。</a:t>
            </a: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651067923"/>
              </p:ext>
            </p:extLst>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name="公式" r:id="rId3" imgW="114120" imgH="215640" progId="Equation.3">
                  <p:embed/>
                </p:oleObj>
              </mc:Choice>
              <mc:Fallback>
                <p:oleObj name="公式" r:id="rId3" imgW="114120" imgH="215640" progId="Equation.3">
                  <p:embed/>
                  <p:pic>
                    <p:nvPicPr>
                      <p:cNvPr id="0" name=""/>
                      <p:cNvPicPr/>
                      <p:nvPr/>
                    </p:nvPicPr>
                    <p:blipFill>
                      <a:blip r:embed="rId4"/>
                      <a:stretch>
                        <a:fillRect/>
                      </a:stretch>
                    </p:blipFill>
                    <p:spPr>
                      <a:xfrm>
                        <a:off x="4514850" y="2463800"/>
                        <a:ext cx="114300" cy="21590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045221781"/>
              </p:ext>
            </p:extLst>
          </p:nvPr>
        </p:nvGraphicFramePr>
        <p:xfrm>
          <a:off x="971600" y="3077319"/>
          <a:ext cx="4210050" cy="790575"/>
        </p:xfrm>
        <a:graphic>
          <a:graphicData uri="http://schemas.openxmlformats.org/presentationml/2006/ole">
            <mc:AlternateContent xmlns:mc="http://schemas.openxmlformats.org/markup-compatibility/2006">
              <mc:Choice xmlns:v="urn:schemas-microsoft-com:vml" Requires="v">
                <p:oleObj name="Equation" r:id="rId5" imgW="2565360" imgH="482400" progId="Equation.DSMT4">
                  <p:embed/>
                </p:oleObj>
              </mc:Choice>
              <mc:Fallback>
                <p:oleObj name="Equation" r:id="rId5" imgW="2565360" imgH="482400" progId="Equation.DSMT4">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3077319"/>
                        <a:ext cx="4210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78960517"/>
              </p:ext>
            </p:extLst>
          </p:nvPr>
        </p:nvGraphicFramePr>
        <p:xfrm>
          <a:off x="5827763" y="3058269"/>
          <a:ext cx="1730375" cy="666750"/>
        </p:xfrm>
        <a:graphic>
          <a:graphicData uri="http://schemas.openxmlformats.org/presentationml/2006/ole">
            <mc:AlternateContent xmlns:mc="http://schemas.openxmlformats.org/markup-compatibility/2006">
              <mc:Choice xmlns:v="urn:schemas-microsoft-com:vml" Requires="v">
                <p:oleObj name="Equation" r:id="rId7" imgW="1054080" imgH="406080" progId="Equation.DSMT4">
                  <p:embed/>
                </p:oleObj>
              </mc:Choice>
              <mc:Fallback>
                <p:oleObj name="Equation" r:id="rId7" imgW="1054080" imgH="406080" progId="Equation.DSMT4">
                  <p:embed/>
                  <p:pic>
                    <p:nvPicPr>
                      <p:cNvPr id="0" name="对象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27763" y="3058269"/>
                        <a:ext cx="1730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8852042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稳定性分析</a:t>
            </a:r>
          </a:p>
        </p:txBody>
      </p:sp>
      <p:sp>
        <p:nvSpPr>
          <p:cNvPr id="23" name="内容占位符 4"/>
          <p:cNvSpPr>
            <a:spLocks noGrp="1"/>
          </p:cNvSpPr>
          <p:nvPr>
            <p:ph idx="1"/>
          </p:nvPr>
        </p:nvSpPr>
        <p:spPr>
          <a:xfrm>
            <a:off x="540252" y="933568"/>
            <a:ext cx="8136204" cy="4086454"/>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步长问题</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造成这种现象的原因往往是计算的步长选取的太大，当步长</a:t>
            </a:r>
            <a:r>
              <a:rPr lang="en-US" altLang="zh-CN" dirty="0">
                <a:solidFill>
                  <a:schemeClr val="tx1"/>
                </a:solidFill>
                <a:latin typeface="Times New Roman" pitchFamily="18" charset="0"/>
                <a:cs typeface="Times New Roman" pitchFamily="18" charset="0"/>
              </a:rPr>
              <a:t>h</a:t>
            </a:r>
            <a:r>
              <a:rPr lang="zh-CN" altLang="en-US" dirty="0">
                <a:solidFill>
                  <a:schemeClr val="tx1"/>
                </a:solidFill>
                <a:latin typeface="Times New Roman" pitchFamily="18" charset="0"/>
                <a:cs typeface="Times New Roman" pitchFamily="18" charset="0"/>
              </a:rPr>
              <a:t>选取的太大的时候，数值积分法会使得各种误差传递出去，从而引起计算不稳定。</a:t>
            </a:r>
          </a:p>
          <a:p>
            <a:pPr>
              <a:lnSpc>
                <a:spcPct val="150000"/>
              </a:lnSpc>
              <a:spcBef>
                <a:spcPts val="0"/>
              </a:spcBef>
              <a:buFont typeface="Wingdings" panose="05000000000000000000" pitchFamily="2" charset="2"/>
              <a:buChar char="p"/>
            </a:pPr>
            <a:r>
              <a:rPr lang="zh-CN" altLang="en-US" dirty="0">
                <a:solidFill>
                  <a:srgbClr val="C00000"/>
                </a:solidFill>
              </a:rPr>
              <a:t>误差的来源</a:t>
            </a:r>
          </a:p>
          <a:p>
            <a:pPr marL="0" indent="0">
              <a:lnSpc>
                <a:spcPct val="150000"/>
              </a:lnSpc>
              <a:spcBef>
                <a:spcPts val="0"/>
              </a:spcBef>
              <a:buNone/>
            </a:pPr>
            <a:r>
              <a:rPr lang="zh-CN" altLang="en-US" dirty="0">
                <a:solidFill>
                  <a:srgbClr val="C00000"/>
                </a:solidFill>
                <a:latin typeface="Times New Roman" pitchFamily="18" charset="0"/>
                <a:cs typeface="Times New Roman" pitchFamily="18" charset="0"/>
              </a:rPr>
              <a:t>   </a:t>
            </a:r>
            <a:r>
              <a:rPr lang="zh-CN" altLang="en-US" dirty="0">
                <a:solidFill>
                  <a:schemeClr val="tx1"/>
                </a:solidFill>
                <a:latin typeface="Times New Roman" pitchFamily="18" charset="0"/>
                <a:cs typeface="Times New Roman" pitchFamily="18" charset="0"/>
              </a:rPr>
              <a:t>（</a:t>
            </a:r>
            <a:r>
              <a:rPr lang="en-US" altLang="zh-CN" dirty="0">
                <a:solidFill>
                  <a:schemeClr val="tx1"/>
                </a:solidFill>
                <a:latin typeface="Times New Roman" pitchFamily="18" charset="0"/>
                <a:cs typeface="Times New Roman" pitchFamily="18" charset="0"/>
              </a:rPr>
              <a:t>1</a:t>
            </a:r>
            <a:r>
              <a:rPr lang="zh-CN" altLang="en-US" dirty="0">
                <a:solidFill>
                  <a:schemeClr val="tx1"/>
                </a:solidFill>
                <a:latin typeface="Times New Roman" pitchFamily="18" charset="0"/>
                <a:cs typeface="Times New Roman" pitchFamily="18" charset="0"/>
              </a:rPr>
              <a:t>）初始误差，这是由于在实际计算过程中给出的初值通常会不太准确；</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2</a:t>
            </a:r>
            <a:r>
              <a:rPr lang="zh-CN" altLang="en-US" dirty="0">
                <a:solidFill>
                  <a:schemeClr val="tx1"/>
                </a:solidFill>
                <a:latin typeface="Times New Roman" pitchFamily="18" charset="0"/>
                <a:cs typeface="Times New Roman" pitchFamily="18" charset="0"/>
              </a:rPr>
              <a:t>）由于计算机字长限制，造成的舍入误差；</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3</a:t>
            </a:r>
            <a:r>
              <a:rPr lang="zh-CN" altLang="en-US" dirty="0">
                <a:solidFill>
                  <a:schemeClr val="tx1"/>
                </a:solidFill>
                <a:latin typeface="Times New Roman" pitchFamily="18" charset="0"/>
                <a:cs typeface="Times New Roman" pitchFamily="18" charset="0"/>
              </a:rPr>
              <a:t>）在某一步长</a:t>
            </a:r>
            <a:r>
              <a:rPr lang="en-US" altLang="zh-CN" dirty="0">
                <a:solidFill>
                  <a:schemeClr val="tx1"/>
                </a:solidFill>
                <a:latin typeface="Times New Roman" pitchFamily="18" charset="0"/>
                <a:cs typeface="Times New Roman" pitchFamily="18" charset="0"/>
              </a:rPr>
              <a:t>h</a:t>
            </a:r>
            <a:r>
              <a:rPr lang="zh-CN" altLang="en-US" dirty="0">
                <a:solidFill>
                  <a:schemeClr val="tx1"/>
                </a:solidFill>
                <a:latin typeface="Times New Roman" pitchFamily="18" charset="0"/>
                <a:cs typeface="Times New Roman" pitchFamily="18" charset="0"/>
              </a:rPr>
              <a:t>下产生的截断误差。</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当步长</a:t>
            </a:r>
            <a:r>
              <a:rPr lang="en-US" altLang="zh-CN" dirty="0">
                <a:solidFill>
                  <a:schemeClr val="tx1"/>
                </a:solidFill>
                <a:latin typeface="Times New Roman" pitchFamily="18" charset="0"/>
                <a:cs typeface="Times New Roman" pitchFamily="18" charset="0"/>
              </a:rPr>
              <a:t>h</a:t>
            </a:r>
            <a:r>
              <a:rPr lang="zh-CN" altLang="en-US" dirty="0">
                <a:solidFill>
                  <a:schemeClr val="tx1"/>
                </a:solidFill>
                <a:latin typeface="Times New Roman" pitchFamily="18" charset="0"/>
                <a:cs typeface="Times New Roman" pitchFamily="18" charset="0"/>
              </a:rPr>
              <a:t>选取的太大，即超过某一数值的时候，数值积分法会使得各种误差传递出去，从而引起计算不稳定。</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137025074"/>
              </p:ext>
            </p:extLst>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name="公式" r:id="rId3" imgW="114120" imgH="215640" progId="Equation.3">
                  <p:embed/>
                </p:oleObj>
              </mc:Choice>
              <mc:Fallback>
                <p:oleObj name="公式" r:id="rId3" imgW="114120" imgH="215640" progId="Equation.3">
                  <p:embed/>
                  <p:pic>
                    <p:nvPicPr>
                      <p:cNvPr id="0" name=""/>
                      <p:cNvPicPr/>
                      <p:nvPr/>
                    </p:nvPicPr>
                    <p:blipFill>
                      <a:blip r:embed="rId4"/>
                      <a:stretch>
                        <a:fillRect/>
                      </a:stretch>
                    </p:blipFill>
                    <p:spPr>
                      <a:xfrm>
                        <a:off x="4514850" y="2463800"/>
                        <a:ext cx="114300" cy="21590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821674319"/>
              </p:ext>
            </p:extLst>
          </p:nvPr>
        </p:nvGraphicFramePr>
        <p:xfrm>
          <a:off x="3361531" y="754459"/>
          <a:ext cx="2306638" cy="665163"/>
        </p:xfrm>
        <a:graphic>
          <a:graphicData uri="http://schemas.openxmlformats.org/presentationml/2006/ole">
            <mc:AlternateContent xmlns:mc="http://schemas.openxmlformats.org/markup-compatibility/2006">
              <mc:Choice xmlns:v="urn:schemas-microsoft-com:vml" Requires="v">
                <p:oleObj name="公式" r:id="rId5" imgW="1485900" imgH="431800" progId="Equation.3">
                  <p:embed/>
                </p:oleObj>
              </mc:Choice>
              <mc:Fallback>
                <p:oleObj name="公式" r:id="rId5" imgW="1485900" imgH="431800" progId="Equation.3">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1531" y="754459"/>
                        <a:ext cx="2306638"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64336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连续系统数值仿真方法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稳定性分析</a:t>
            </a:r>
          </a:p>
        </p:txBody>
      </p:sp>
      <p:sp>
        <p:nvSpPr>
          <p:cNvPr id="23" name="内容占位符 4"/>
          <p:cNvSpPr>
            <a:spLocks noGrp="1"/>
          </p:cNvSpPr>
          <p:nvPr>
            <p:ph idx="1"/>
          </p:nvPr>
        </p:nvSpPr>
        <p:spPr>
          <a:xfrm>
            <a:off x="540252" y="78955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例：一阶显式欧拉法，稳定性分析</a:t>
            </a: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当步长</a:t>
            </a:r>
            <a:r>
              <a:rPr lang="en-US" altLang="zh-CN" i="1" dirty="0">
                <a:solidFill>
                  <a:schemeClr val="tx1"/>
                </a:solidFill>
                <a:latin typeface="Times New Roman" pitchFamily="18" charset="0"/>
                <a:cs typeface="Times New Roman" pitchFamily="18" charset="0"/>
              </a:rPr>
              <a:t>h</a:t>
            </a:r>
            <a:r>
              <a:rPr lang="zh-CN" altLang="en-US" dirty="0">
                <a:solidFill>
                  <a:schemeClr val="tx1"/>
                </a:solidFill>
                <a:latin typeface="Times New Roman" pitchFamily="18" charset="0"/>
                <a:cs typeface="Times New Roman" pitchFamily="18" charset="0"/>
              </a:rPr>
              <a:t>选取的太大，即超过某一数值的时候，数值积分法会使得各种误差传递出去，从而引起计算不稳定。</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641766858"/>
              </p:ext>
            </p:extLst>
          </p:nvPr>
        </p:nvGraphicFramePr>
        <p:xfrm>
          <a:off x="4841894" y="2391917"/>
          <a:ext cx="114300" cy="215900"/>
        </p:xfrm>
        <a:graphic>
          <a:graphicData uri="http://schemas.openxmlformats.org/presentationml/2006/ole">
            <mc:AlternateContent xmlns:mc="http://schemas.openxmlformats.org/markup-compatibility/2006">
              <mc:Choice xmlns:v="urn:schemas-microsoft-com:vml" Requires="v">
                <p:oleObj name="公式" r:id="rId3" imgW="114120" imgH="215640" progId="Equation.3">
                  <p:embed/>
                </p:oleObj>
              </mc:Choice>
              <mc:Fallback>
                <p:oleObj name="公式" r:id="rId3" imgW="114120" imgH="215640" progId="Equation.3">
                  <p:embed/>
                  <p:pic>
                    <p:nvPicPr>
                      <p:cNvPr id="0" name=""/>
                      <p:cNvPicPr/>
                      <p:nvPr/>
                    </p:nvPicPr>
                    <p:blipFill>
                      <a:blip r:embed="rId4"/>
                      <a:stretch>
                        <a:fillRect/>
                      </a:stretch>
                    </p:blipFill>
                    <p:spPr>
                      <a:xfrm>
                        <a:off x="4841894" y="2391917"/>
                        <a:ext cx="114300" cy="215900"/>
                      </a:xfrm>
                      <a:prstGeom prst="rect">
                        <a:avLst/>
                      </a:prstGeom>
                    </p:spPr>
                  </p:pic>
                </p:oleObj>
              </mc:Fallback>
            </mc:AlternateContent>
          </a:graphicData>
        </a:graphic>
      </p:graphicFrame>
      <p:graphicFrame>
        <p:nvGraphicFramePr>
          <p:cNvPr id="7" name="对象 2"/>
          <p:cNvGraphicFramePr>
            <a:graphicFrameLocks noChangeAspect="1"/>
          </p:cNvGraphicFramePr>
          <p:nvPr>
            <p:extLst>
              <p:ext uri="{D42A27DB-BD31-4B8C-83A1-F6EECF244321}">
                <p14:modId xmlns:p14="http://schemas.microsoft.com/office/powerpoint/2010/main" val="3488107063"/>
              </p:ext>
            </p:extLst>
          </p:nvPr>
        </p:nvGraphicFramePr>
        <p:xfrm>
          <a:off x="982230" y="1407258"/>
          <a:ext cx="3479478" cy="604547"/>
        </p:xfrm>
        <a:graphic>
          <a:graphicData uri="http://schemas.openxmlformats.org/presentationml/2006/ole">
            <mc:AlternateContent xmlns:mc="http://schemas.openxmlformats.org/markup-compatibility/2006">
              <mc:Choice xmlns:v="urn:schemas-microsoft-com:vml" Requires="v">
                <p:oleObj name="公式" r:id="rId5" imgW="2247900" imgH="393700" progId="Equation.3">
                  <p:embed/>
                </p:oleObj>
              </mc:Choice>
              <mc:Fallback>
                <p:oleObj name="公式" r:id="rId5" imgW="2247900" imgH="393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2230" y="1407258"/>
                        <a:ext cx="3479478" cy="604547"/>
                      </a:xfrm>
                      <a:prstGeom prst="rect">
                        <a:avLst/>
                      </a:prstGeom>
                      <a:noFill/>
                      <a:ln>
                        <a:noFill/>
                      </a:ln>
                    </p:spPr>
                  </p:pic>
                </p:oleObj>
              </mc:Fallback>
            </mc:AlternateContent>
          </a:graphicData>
        </a:graphic>
      </p:graphicFrame>
      <p:graphicFrame>
        <p:nvGraphicFramePr>
          <p:cNvPr id="8" name="对象 6"/>
          <p:cNvGraphicFramePr>
            <a:graphicFrameLocks noChangeAspect="1"/>
          </p:cNvGraphicFramePr>
          <p:nvPr>
            <p:extLst>
              <p:ext uri="{D42A27DB-BD31-4B8C-83A1-F6EECF244321}">
                <p14:modId xmlns:p14="http://schemas.microsoft.com/office/powerpoint/2010/main" val="386131007"/>
              </p:ext>
            </p:extLst>
          </p:nvPr>
        </p:nvGraphicFramePr>
        <p:xfrm>
          <a:off x="5392182" y="1491979"/>
          <a:ext cx="2295525" cy="446979"/>
        </p:xfrm>
        <a:graphic>
          <a:graphicData uri="http://schemas.openxmlformats.org/presentationml/2006/ole">
            <mc:AlternateContent xmlns:mc="http://schemas.openxmlformats.org/markup-compatibility/2006">
              <mc:Choice xmlns:v="urn:schemas-microsoft-com:vml" Requires="v">
                <p:oleObj name="公式" r:id="rId7" imgW="1168400" imgH="228600" progId="Equation.3">
                  <p:embed/>
                </p:oleObj>
              </mc:Choice>
              <mc:Fallback>
                <p:oleObj name="公式" r:id="rId7" imgW="11684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2182" y="1491979"/>
                        <a:ext cx="2295525" cy="446979"/>
                      </a:xfrm>
                      <a:prstGeom prst="rect">
                        <a:avLst/>
                      </a:prstGeom>
                      <a:noFill/>
                      <a:ln>
                        <a:noFill/>
                      </a:ln>
                    </p:spPr>
                  </p:pic>
                </p:oleObj>
              </mc:Fallback>
            </mc:AlternateContent>
          </a:graphicData>
        </a:graphic>
      </p:graphicFrame>
      <p:graphicFrame>
        <p:nvGraphicFramePr>
          <p:cNvPr id="10" name="对象 8"/>
          <p:cNvGraphicFramePr>
            <a:graphicFrameLocks noChangeAspect="1"/>
          </p:cNvGraphicFramePr>
          <p:nvPr>
            <p:extLst>
              <p:ext uri="{D42A27DB-BD31-4B8C-83A1-F6EECF244321}">
                <p14:modId xmlns:p14="http://schemas.microsoft.com/office/powerpoint/2010/main" val="2556483487"/>
              </p:ext>
            </p:extLst>
          </p:nvPr>
        </p:nvGraphicFramePr>
        <p:xfrm>
          <a:off x="5198278" y="2284067"/>
          <a:ext cx="3644314" cy="365439"/>
        </p:xfrm>
        <a:graphic>
          <a:graphicData uri="http://schemas.openxmlformats.org/presentationml/2006/ole">
            <mc:AlternateContent xmlns:mc="http://schemas.openxmlformats.org/markup-compatibility/2006">
              <mc:Choice xmlns:v="urn:schemas-microsoft-com:vml" Requires="v">
                <p:oleObj name="公式" r:id="rId9" imgW="2273300" imgH="228600" progId="Equation.3">
                  <p:embed/>
                </p:oleObj>
              </mc:Choice>
              <mc:Fallback>
                <p:oleObj name="公式" r:id="rId9" imgW="2273300" imgH="228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98278" y="2284067"/>
                        <a:ext cx="3644314" cy="365439"/>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740390379"/>
              </p:ext>
            </p:extLst>
          </p:nvPr>
        </p:nvGraphicFramePr>
        <p:xfrm>
          <a:off x="2793548" y="2326097"/>
          <a:ext cx="1804431" cy="360621"/>
        </p:xfrm>
        <a:graphic>
          <a:graphicData uri="http://schemas.openxmlformats.org/presentationml/2006/ole">
            <mc:AlternateContent xmlns:mc="http://schemas.openxmlformats.org/markup-compatibility/2006">
              <mc:Choice xmlns:v="urn:schemas-microsoft-com:vml" Requires="v">
                <p:oleObj name="公式" r:id="rId11" imgW="1143000" imgH="228600" progId="Equation.3">
                  <p:embed/>
                </p:oleObj>
              </mc:Choice>
              <mc:Fallback>
                <p:oleObj name="公式" r:id="rId11" imgW="1143000" imgH="2286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93548" y="2326097"/>
                        <a:ext cx="1804431" cy="360621"/>
                      </a:xfrm>
                      <a:prstGeom prst="rect">
                        <a:avLst/>
                      </a:prstGeom>
                      <a:noFill/>
                      <a:ln>
                        <a:noFill/>
                      </a:ln>
                    </p:spPr>
                  </p:pic>
                </p:oleObj>
              </mc:Fallback>
            </mc:AlternateContent>
          </a:graphicData>
        </a:graphic>
      </p:graphicFrame>
      <p:graphicFrame>
        <p:nvGraphicFramePr>
          <p:cNvPr id="12" name="对象 12"/>
          <p:cNvGraphicFramePr>
            <a:graphicFrameLocks noChangeAspect="1"/>
          </p:cNvGraphicFramePr>
          <p:nvPr>
            <p:extLst>
              <p:ext uri="{D42A27DB-BD31-4B8C-83A1-F6EECF244321}">
                <p14:modId xmlns:p14="http://schemas.microsoft.com/office/powerpoint/2010/main" val="91030665"/>
              </p:ext>
            </p:extLst>
          </p:nvPr>
        </p:nvGraphicFramePr>
        <p:xfrm>
          <a:off x="323528" y="2326097"/>
          <a:ext cx="1963023" cy="347539"/>
        </p:xfrm>
        <a:graphic>
          <a:graphicData uri="http://schemas.openxmlformats.org/presentationml/2006/ole">
            <mc:AlternateContent xmlns:mc="http://schemas.openxmlformats.org/markup-compatibility/2006">
              <mc:Choice xmlns:v="urn:schemas-microsoft-com:vml" Requires="v">
                <p:oleObj name="公式" r:id="rId13" imgW="1295400" imgH="228600" progId="Equation.3">
                  <p:embed/>
                </p:oleObj>
              </mc:Choice>
              <mc:Fallback>
                <p:oleObj name="公式" r:id="rId13" imgW="1295400" imgH="228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528" y="2326097"/>
                        <a:ext cx="1963023" cy="347539"/>
                      </a:xfrm>
                      <a:prstGeom prst="rect">
                        <a:avLst/>
                      </a:prstGeom>
                      <a:noFill/>
                      <a:ln>
                        <a:noFill/>
                      </a:ln>
                    </p:spPr>
                  </p:pic>
                </p:oleObj>
              </mc:Fallback>
            </mc:AlternateContent>
          </a:graphicData>
        </a:graphic>
      </p:graphicFrame>
      <p:graphicFrame>
        <p:nvGraphicFramePr>
          <p:cNvPr id="14" name="对象 14"/>
          <p:cNvGraphicFramePr>
            <a:graphicFrameLocks noChangeAspect="1"/>
          </p:cNvGraphicFramePr>
          <p:nvPr>
            <p:extLst>
              <p:ext uri="{D42A27DB-BD31-4B8C-83A1-F6EECF244321}">
                <p14:modId xmlns:p14="http://schemas.microsoft.com/office/powerpoint/2010/main" val="3066917244"/>
              </p:ext>
            </p:extLst>
          </p:nvPr>
        </p:nvGraphicFramePr>
        <p:xfrm>
          <a:off x="840111" y="3087826"/>
          <a:ext cx="1535545" cy="339292"/>
        </p:xfrm>
        <a:graphic>
          <a:graphicData uri="http://schemas.openxmlformats.org/presentationml/2006/ole">
            <mc:AlternateContent xmlns:mc="http://schemas.openxmlformats.org/markup-compatibility/2006">
              <mc:Choice xmlns:v="urn:schemas-microsoft-com:vml" Requires="v">
                <p:oleObj name="公式" r:id="rId15" imgW="990170" imgH="215806" progId="Equation.3">
                  <p:embed/>
                </p:oleObj>
              </mc:Choice>
              <mc:Fallback>
                <p:oleObj name="公式" r:id="rId15" imgW="990170" imgH="215806"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40111" y="3087826"/>
                        <a:ext cx="1535545" cy="339292"/>
                      </a:xfrm>
                      <a:prstGeom prst="rect">
                        <a:avLst/>
                      </a:prstGeom>
                      <a:noFill/>
                      <a:ln>
                        <a:noFill/>
                      </a:ln>
                    </p:spPr>
                  </p:pic>
                </p:oleObj>
              </mc:Fallback>
            </mc:AlternateContent>
          </a:graphicData>
        </a:graphic>
      </p:graphicFrame>
      <p:graphicFrame>
        <p:nvGraphicFramePr>
          <p:cNvPr id="15" name="对象 16"/>
          <p:cNvGraphicFramePr>
            <a:graphicFrameLocks noChangeAspect="1"/>
          </p:cNvGraphicFramePr>
          <p:nvPr>
            <p:extLst>
              <p:ext uri="{D42A27DB-BD31-4B8C-83A1-F6EECF244321}">
                <p14:modId xmlns:p14="http://schemas.microsoft.com/office/powerpoint/2010/main" val="1920707112"/>
              </p:ext>
            </p:extLst>
          </p:nvPr>
        </p:nvGraphicFramePr>
        <p:xfrm>
          <a:off x="3059832" y="3039174"/>
          <a:ext cx="1100204" cy="396672"/>
        </p:xfrm>
        <a:graphic>
          <a:graphicData uri="http://schemas.openxmlformats.org/presentationml/2006/ole">
            <mc:AlternateContent xmlns:mc="http://schemas.openxmlformats.org/markup-compatibility/2006">
              <mc:Choice xmlns:v="urn:schemas-microsoft-com:vml" Requires="v">
                <p:oleObj name="公式" r:id="rId17" imgW="710891" imgH="253890" progId="Equation.3">
                  <p:embed/>
                </p:oleObj>
              </mc:Choice>
              <mc:Fallback>
                <p:oleObj name="公式" r:id="rId17" imgW="710891" imgH="25389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59832" y="3039174"/>
                        <a:ext cx="1100204" cy="396672"/>
                      </a:xfrm>
                      <a:prstGeom prst="rect">
                        <a:avLst/>
                      </a:prstGeom>
                      <a:noFill/>
                      <a:ln>
                        <a:noFill/>
                      </a:ln>
                    </p:spPr>
                  </p:pic>
                </p:oleObj>
              </mc:Fallback>
            </mc:AlternateContent>
          </a:graphicData>
        </a:graphic>
      </p:graphicFrame>
      <p:graphicFrame>
        <p:nvGraphicFramePr>
          <p:cNvPr id="16" name="对象 18"/>
          <p:cNvGraphicFramePr>
            <a:graphicFrameLocks noChangeAspect="1"/>
          </p:cNvGraphicFramePr>
          <p:nvPr>
            <p:extLst>
              <p:ext uri="{D42A27DB-BD31-4B8C-83A1-F6EECF244321}">
                <p14:modId xmlns:p14="http://schemas.microsoft.com/office/powerpoint/2010/main" val="1918998256"/>
              </p:ext>
            </p:extLst>
          </p:nvPr>
        </p:nvGraphicFramePr>
        <p:xfrm>
          <a:off x="4844340" y="3039174"/>
          <a:ext cx="938043" cy="396672"/>
        </p:xfrm>
        <a:graphic>
          <a:graphicData uri="http://schemas.openxmlformats.org/presentationml/2006/ole">
            <mc:AlternateContent xmlns:mc="http://schemas.openxmlformats.org/markup-compatibility/2006">
              <mc:Choice xmlns:v="urn:schemas-microsoft-com:vml" Requires="v">
                <p:oleObj name="公式" r:id="rId19" imgW="609336" imgH="253890" progId="Equation.3">
                  <p:embed/>
                </p:oleObj>
              </mc:Choice>
              <mc:Fallback>
                <p:oleObj name="公式" r:id="rId19" imgW="609336" imgH="25389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44340" y="3039174"/>
                        <a:ext cx="938043" cy="396672"/>
                      </a:xfrm>
                      <a:prstGeom prst="rect">
                        <a:avLst/>
                      </a:prstGeom>
                      <a:noFill/>
                      <a:ln>
                        <a:noFill/>
                      </a:ln>
                    </p:spPr>
                  </p:pic>
                </p:oleObj>
              </mc:Fallback>
            </mc:AlternateContent>
          </a:graphicData>
        </a:graphic>
      </p:graphicFrame>
      <p:graphicFrame>
        <p:nvGraphicFramePr>
          <p:cNvPr id="17" name="对象 20"/>
          <p:cNvGraphicFramePr>
            <a:graphicFrameLocks noChangeAspect="1"/>
          </p:cNvGraphicFramePr>
          <p:nvPr>
            <p:extLst>
              <p:ext uri="{D42A27DB-BD31-4B8C-83A1-F6EECF244321}">
                <p14:modId xmlns:p14="http://schemas.microsoft.com/office/powerpoint/2010/main" val="718615662"/>
              </p:ext>
            </p:extLst>
          </p:nvPr>
        </p:nvGraphicFramePr>
        <p:xfrm>
          <a:off x="6084168" y="3055109"/>
          <a:ext cx="1357168" cy="339292"/>
        </p:xfrm>
        <a:graphic>
          <a:graphicData uri="http://schemas.openxmlformats.org/presentationml/2006/ole">
            <mc:AlternateContent xmlns:mc="http://schemas.openxmlformats.org/markup-compatibility/2006">
              <mc:Choice xmlns:v="urn:schemas-microsoft-com:vml" Requires="v">
                <p:oleObj name="公式" r:id="rId21" imgW="875920" imgH="215806" progId="Equation.3">
                  <p:embed/>
                </p:oleObj>
              </mc:Choice>
              <mc:Fallback>
                <p:oleObj name="公式" r:id="rId21" imgW="875920" imgH="215806"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084168" y="3055109"/>
                        <a:ext cx="1357168" cy="339292"/>
                      </a:xfrm>
                      <a:prstGeom prst="rect">
                        <a:avLst/>
                      </a:prstGeom>
                      <a:noFill/>
                      <a:ln>
                        <a:noFill/>
                      </a:ln>
                    </p:spPr>
                  </p:pic>
                </p:oleObj>
              </mc:Fallback>
            </mc:AlternateContent>
          </a:graphicData>
        </a:graphic>
      </p:graphicFrame>
      <p:sp>
        <p:nvSpPr>
          <p:cNvPr id="18" name="下箭头 21"/>
          <p:cNvSpPr>
            <a:spLocks noChangeArrowheads="1"/>
          </p:cNvSpPr>
          <p:nvPr/>
        </p:nvSpPr>
        <p:spPr bwMode="auto">
          <a:xfrm>
            <a:off x="6178296" y="2033147"/>
            <a:ext cx="215900" cy="250920"/>
          </a:xfrm>
          <a:prstGeom prst="downArrow">
            <a:avLst>
              <a:gd name="adj1" fmla="val 50000"/>
              <a:gd name="adj2" fmla="val 50073"/>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19" name="右箭头 22"/>
          <p:cNvSpPr>
            <a:spLocks noChangeArrowheads="1"/>
          </p:cNvSpPr>
          <p:nvPr/>
        </p:nvSpPr>
        <p:spPr bwMode="auto">
          <a:xfrm rot="10800000">
            <a:off x="2361872" y="2391917"/>
            <a:ext cx="288925" cy="215900"/>
          </a:xfrm>
          <a:prstGeom prst="rightArrow">
            <a:avLst>
              <a:gd name="adj1" fmla="val 50000"/>
              <a:gd name="adj2" fmla="val 50184"/>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20" name="右箭头 33"/>
          <p:cNvSpPr>
            <a:spLocks noChangeArrowheads="1"/>
          </p:cNvSpPr>
          <p:nvPr/>
        </p:nvSpPr>
        <p:spPr bwMode="auto">
          <a:xfrm flipH="1">
            <a:off x="4756863" y="2391917"/>
            <a:ext cx="341313" cy="215900"/>
          </a:xfrm>
          <a:prstGeom prst="rightArrow">
            <a:avLst>
              <a:gd name="adj1" fmla="val 50000"/>
              <a:gd name="adj2" fmla="val 50039"/>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21" name="下箭头 34"/>
          <p:cNvSpPr>
            <a:spLocks noChangeArrowheads="1"/>
          </p:cNvSpPr>
          <p:nvPr/>
        </p:nvSpPr>
        <p:spPr bwMode="auto">
          <a:xfrm>
            <a:off x="1065852" y="2725096"/>
            <a:ext cx="215900" cy="279051"/>
          </a:xfrm>
          <a:prstGeom prst="downArrow">
            <a:avLst>
              <a:gd name="adj1" fmla="val 50000"/>
              <a:gd name="adj2" fmla="val 49853"/>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27" name="右箭头 22"/>
          <p:cNvSpPr>
            <a:spLocks noChangeArrowheads="1"/>
          </p:cNvSpPr>
          <p:nvPr/>
        </p:nvSpPr>
        <p:spPr bwMode="auto">
          <a:xfrm>
            <a:off x="4832548" y="1635995"/>
            <a:ext cx="288925" cy="215900"/>
          </a:xfrm>
          <a:prstGeom prst="rightArrow">
            <a:avLst>
              <a:gd name="adj1" fmla="val 50000"/>
              <a:gd name="adj2" fmla="val 50184"/>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28" name="右箭头 22"/>
          <p:cNvSpPr>
            <a:spLocks noChangeArrowheads="1"/>
          </p:cNvSpPr>
          <p:nvPr/>
        </p:nvSpPr>
        <p:spPr bwMode="auto">
          <a:xfrm>
            <a:off x="2555775" y="3129560"/>
            <a:ext cx="288925" cy="215900"/>
          </a:xfrm>
          <a:prstGeom prst="rightArrow">
            <a:avLst>
              <a:gd name="adj1" fmla="val 50000"/>
              <a:gd name="adj2" fmla="val 50184"/>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29" name="右箭头 22"/>
          <p:cNvSpPr>
            <a:spLocks noChangeArrowheads="1"/>
          </p:cNvSpPr>
          <p:nvPr/>
        </p:nvSpPr>
        <p:spPr bwMode="auto">
          <a:xfrm>
            <a:off x="4317245" y="3129560"/>
            <a:ext cx="288925" cy="215900"/>
          </a:xfrm>
          <a:prstGeom prst="rightArrow">
            <a:avLst>
              <a:gd name="adj1" fmla="val 50000"/>
              <a:gd name="adj2" fmla="val 50184"/>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Tree>
    <p:extLst>
      <p:ext uri="{BB962C8B-B14F-4D97-AF65-F5344CB8AC3E}">
        <p14:creationId xmlns:p14="http://schemas.microsoft.com/office/powerpoint/2010/main" val="32440525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2622277"/>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1099996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8136204" cy="4536504"/>
          </a:xfrm>
        </p:spPr>
        <p:txBody>
          <a:bodyPr>
            <a:normAutofit fontScale="92500"/>
          </a:bodyPr>
          <a:lstStyle/>
          <a:p>
            <a:pPr>
              <a:lnSpc>
                <a:spcPct val="150000"/>
              </a:lnSpc>
              <a:spcBef>
                <a:spcPts val="0"/>
              </a:spcBef>
              <a:buFont typeface="Wingdings" panose="05000000000000000000" pitchFamily="2" charset="2"/>
              <a:buChar char="p"/>
            </a:pPr>
            <a:r>
              <a:rPr lang="zh-CN" altLang="en-US" sz="2200" dirty="0">
                <a:solidFill>
                  <a:srgbClr val="C00000"/>
                </a:solidFill>
              </a:rPr>
              <a:t>蒙特卡洛仿真的定义</a:t>
            </a:r>
          </a:p>
          <a:p>
            <a:pPr marL="0" indent="0">
              <a:lnSpc>
                <a:spcPct val="150000"/>
              </a:lnSpc>
              <a:spcBef>
                <a:spcPts val="0"/>
              </a:spcBef>
              <a:buNone/>
            </a:pPr>
            <a:r>
              <a:rPr lang="zh-CN" altLang="en-US" sz="2200" dirty="0">
                <a:solidFill>
                  <a:schemeClr val="tx1"/>
                </a:solidFill>
              </a:rPr>
              <a:t>     概念：</a:t>
            </a:r>
            <a:r>
              <a:rPr lang="en-US" altLang="zh-CN" sz="2200" dirty="0">
                <a:solidFill>
                  <a:schemeClr val="tx1"/>
                </a:solidFill>
              </a:rPr>
              <a:t>MC</a:t>
            </a:r>
            <a:r>
              <a:rPr lang="zh-CN" altLang="en-US" sz="2200" dirty="0">
                <a:solidFill>
                  <a:schemeClr val="tx1"/>
                </a:solidFill>
              </a:rPr>
              <a:t>法是一种计算方法，它是以</a:t>
            </a:r>
            <a:r>
              <a:rPr lang="zh-CN" altLang="en-US" sz="2200" dirty="0">
                <a:solidFill>
                  <a:srgbClr val="C00000"/>
                </a:solidFill>
              </a:rPr>
              <a:t>概率统计理论</a:t>
            </a:r>
            <a:r>
              <a:rPr lang="zh-CN" altLang="en-US" sz="2200" dirty="0">
                <a:solidFill>
                  <a:schemeClr val="tx1"/>
                </a:solidFill>
              </a:rPr>
              <a:t>为基础的。 </a:t>
            </a:r>
          </a:p>
          <a:p>
            <a:pPr marL="0" indent="0">
              <a:lnSpc>
                <a:spcPct val="150000"/>
              </a:lnSpc>
              <a:spcBef>
                <a:spcPts val="0"/>
              </a:spcBef>
              <a:buNone/>
            </a:pPr>
            <a:r>
              <a:rPr lang="zh-CN" altLang="en-US" sz="2200" dirty="0">
                <a:solidFill>
                  <a:schemeClr val="tx1"/>
                </a:solidFill>
              </a:rPr>
              <a:t>     意义：在美国研制原子弹的“曼哈顿计划”中起到了重要的作用。 </a:t>
            </a:r>
          </a:p>
          <a:p>
            <a:pPr marL="0" indent="0">
              <a:lnSpc>
                <a:spcPct val="150000"/>
              </a:lnSpc>
              <a:spcBef>
                <a:spcPts val="0"/>
              </a:spcBef>
              <a:buNone/>
            </a:pPr>
            <a:r>
              <a:rPr lang="zh-CN" altLang="en-US" sz="2200" dirty="0">
                <a:solidFill>
                  <a:schemeClr val="tx1"/>
                </a:solidFill>
              </a:rPr>
              <a:t>     命名：冯</a:t>
            </a:r>
            <a:r>
              <a:rPr lang="en-US" altLang="zh-CN" sz="2200" dirty="0">
                <a:solidFill>
                  <a:schemeClr val="tx1"/>
                </a:solidFill>
              </a:rPr>
              <a:t>·</a:t>
            </a:r>
            <a:r>
              <a:rPr lang="zh-CN" altLang="en-US" sz="2200" dirty="0">
                <a:solidFill>
                  <a:schemeClr val="tx1"/>
                </a:solidFill>
              </a:rPr>
              <a:t>诺伊曼用世界赌城摩纳哥的</a:t>
            </a:r>
            <a:r>
              <a:rPr lang="en-US" altLang="zh-CN" sz="2200" dirty="0">
                <a:solidFill>
                  <a:schemeClr val="tx1"/>
                </a:solidFill>
              </a:rPr>
              <a:t>Monte Carlo</a:t>
            </a:r>
            <a:r>
              <a:rPr lang="zh-CN" altLang="en-US" sz="2200" dirty="0">
                <a:solidFill>
                  <a:schemeClr val="tx1"/>
                </a:solidFill>
              </a:rPr>
              <a:t>来命名这种方法。</a:t>
            </a:r>
            <a:endParaRPr lang="en-US" altLang="zh-CN" sz="2200" dirty="0">
              <a:solidFill>
                <a:schemeClr val="tx1"/>
              </a:solidFill>
            </a:endParaRPr>
          </a:p>
          <a:p>
            <a:pPr>
              <a:lnSpc>
                <a:spcPct val="150000"/>
              </a:lnSpc>
              <a:spcBef>
                <a:spcPts val="0"/>
              </a:spcBef>
              <a:buFont typeface="Wingdings" panose="05000000000000000000" pitchFamily="2" charset="2"/>
              <a:buChar char="p"/>
            </a:pPr>
            <a:r>
              <a:rPr lang="zh-CN" altLang="en-US" sz="2200" dirty="0">
                <a:solidFill>
                  <a:srgbClr val="C00000"/>
                </a:solidFill>
              </a:rPr>
              <a:t>基本思想：</a:t>
            </a:r>
            <a:r>
              <a:rPr lang="zh-CN" altLang="en-US" sz="2200" dirty="0">
                <a:solidFill>
                  <a:schemeClr val="tx1"/>
                </a:solidFill>
              </a:rPr>
              <a:t>当所求问题的解是某个事件的</a:t>
            </a:r>
            <a:r>
              <a:rPr lang="zh-CN" altLang="en-US" sz="2200" dirty="0">
                <a:solidFill>
                  <a:srgbClr val="C00000"/>
                </a:solidFill>
              </a:rPr>
              <a:t>概率</a:t>
            </a:r>
            <a:r>
              <a:rPr lang="zh-CN" altLang="en-US" sz="2200" dirty="0">
                <a:solidFill>
                  <a:schemeClr val="tx1"/>
                </a:solidFill>
              </a:rPr>
              <a:t>，或者是某个随机变量的</a:t>
            </a:r>
            <a:r>
              <a:rPr lang="zh-CN" altLang="en-US" sz="2200" dirty="0">
                <a:solidFill>
                  <a:srgbClr val="C00000"/>
                </a:solidFill>
              </a:rPr>
              <a:t>数学期望</a:t>
            </a:r>
            <a:r>
              <a:rPr lang="zh-CN" altLang="en-US" sz="2200" dirty="0">
                <a:solidFill>
                  <a:schemeClr val="tx1"/>
                </a:solidFill>
              </a:rPr>
              <a:t>，或者是与</a:t>
            </a:r>
            <a:r>
              <a:rPr lang="zh-CN" altLang="en-US" sz="2200" dirty="0">
                <a:solidFill>
                  <a:srgbClr val="C00000"/>
                </a:solidFill>
              </a:rPr>
              <a:t>概率、数学期望有关的函数时</a:t>
            </a:r>
            <a:r>
              <a:rPr lang="zh-CN" altLang="en-US" sz="2200" dirty="0">
                <a:solidFill>
                  <a:schemeClr val="tx1"/>
                </a:solidFill>
              </a:rPr>
              <a:t>，通过某种</a:t>
            </a:r>
            <a:r>
              <a:rPr lang="zh-CN" altLang="en-US" sz="2200" dirty="0">
                <a:solidFill>
                  <a:srgbClr val="C00000"/>
                </a:solidFill>
              </a:rPr>
              <a:t>试验的方法</a:t>
            </a:r>
            <a:r>
              <a:rPr lang="zh-CN" altLang="en-US" sz="2200" dirty="0">
                <a:solidFill>
                  <a:schemeClr val="tx1"/>
                </a:solidFill>
              </a:rPr>
              <a:t>，可以得出该事件发生的</a:t>
            </a:r>
            <a:r>
              <a:rPr lang="zh-CN" altLang="en-US" sz="2200" dirty="0">
                <a:solidFill>
                  <a:srgbClr val="C00000"/>
                </a:solidFill>
              </a:rPr>
              <a:t>频率</a:t>
            </a:r>
            <a:r>
              <a:rPr lang="zh-CN" altLang="en-US" sz="2200" dirty="0">
                <a:solidFill>
                  <a:schemeClr val="tx1"/>
                </a:solidFill>
              </a:rPr>
              <a:t>，通过它们就可以得到问题的解。</a:t>
            </a:r>
          </a:p>
          <a:p>
            <a:pPr marL="0" indent="0">
              <a:lnSpc>
                <a:spcPct val="150000"/>
              </a:lnSpc>
              <a:spcBef>
                <a:spcPts val="0"/>
              </a:spcBef>
              <a:buNone/>
            </a:pPr>
            <a:r>
              <a:rPr lang="zh-CN" altLang="en-US" sz="2200" dirty="0">
                <a:solidFill>
                  <a:schemeClr val="tx1"/>
                </a:solidFill>
              </a:rPr>
              <a:t>     历史：</a:t>
            </a:r>
            <a:r>
              <a:rPr lang="en-US" altLang="zh-CN" sz="2200" dirty="0">
                <a:solidFill>
                  <a:schemeClr val="tx1"/>
                </a:solidFill>
              </a:rPr>
              <a:t>17</a:t>
            </a:r>
            <a:r>
              <a:rPr lang="zh-CN" altLang="en-US" sz="2200" dirty="0">
                <a:solidFill>
                  <a:schemeClr val="tx1"/>
                </a:solidFill>
              </a:rPr>
              <a:t>世纪，人们就知道用事件发生的“频率”来决定事件的“概率”；</a:t>
            </a:r>
            <a:r>
              <a:rPr lang="en-US" altLang="zh-CN" sz="2200" dirty="0">
                <a:solidFill>
                  <a:schemeClr val="tx1"/>
                </a:solidFill>
              </a:rPr>
              <a:t>19</a:t>
            </a:r>
            <a:r>
              <a:rPr lang="zh-CN" altLang="en-US" sz="2200" dirty="0">
                <a:solidFill>
                  <a:schemeClr val="tx1"/>
                </a:solidFill>
              </a:rPr>
              <a:t>世纪人们用投针试验的方法来确定圆周率</a:t>
            </a:r>
            <a:r>
              <a:rPr lang="en-US" altLang="zh-CN" sz="2200" dirty="0">
                <a:solidFill>
                  <a:schemeClr val="tx1"/>
                </a:solidFill>
              </a:rPr>
              <a:t>π</a:t>
            </a:r>
            <a:r>
              <a:rPr lang="zh-CN" altLang="en-US" sz="2200" dirty="0">
                <a:solidFill>
                  <a:schemeClr val="tx1"/>
                </a:solidFill>
              </a:rPr>
              <a:t>；  </a:t>
            </a: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27427752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5399900" cy="4392488"/>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解决两类问题</a:t>
            </a:r>
            <a:endParaRPr lang="en-US" altLang="zh-CN" dirty="0">
              <a:solidFill>
                <a:srgbClr val="C00000"/>
              </a:solidFill>
            </a:endParaRPr>
          </a:p>
          <a:p>
            <a:pPr marL="0" indent="0">
              <a:lnSpc>
                <a:spcPct val="150000"/>
              </a:lnSpc>
              <a:spcBef>
                <a:spcPts val="0"/>
              </a:spcBef>
              <a:buNone/>
            </a:pPr>
            <a:r>
              <a:rPr lang="zh-CN" altLang="en-US" dirty="0">
                <a:solidFill>
                  <a:schemeClr val="tx1"/>
                </a:solidFill>
              </a:rPr>
              <a:t>     一是确定性的数学问题，二是随机性问题。</a:t>
            </a: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方法</a:t>
            </a:r>
            <a:r>
              <a:rPr lang="en-US" altLang="zh-CN" dirty="0">
                <a:solidFill>
                  <a:srgbClr val="C00000"/>
                </a:solidFill>
              </a:rPr>
              <a:t>1</a:t>
            </a:r>
            <a:r>
              <a:rPr lang="zh-CN" altLang="en-US" dirty="0">
                <a:solidFill>
                  <a:srgbClr val="C00000"/>
                </a:solidFill>
              </a:rPr>
              <a:t>：利用</a:t>
            </a:r>
            <a:r>
              <a:rPr lang="en-US" altLang="zh-CN" dirty="0">
                <a:solidFill>
                  <a:srgbClr val="C00000"/>
                </a:solidFill>
              </a:rPr>
              <a:t>MC</a:t>
            </a:r>
            <a:r>
              <a:rPr lang="zh-CN" altLang="en-US" dirty="0">
                <a:solidFill>
                  <a:srgbClr val="C00000"/>
                </a:solidFill>
              </a:rPr>
              <a:t>方法估计圆周率</a:t>
            </a:r>
            <a:r>
              <a:rPr lang="en-US" altLang="zh-CN" dirty="0">
                <a:solidFill>
                  <a:srgbClr val="C00000"/>
                </a:solidFill>
              </a:rPr>
              <a:t>π</a:t>
            </a:r>
            <a:r>
              <a:rPr lang="zh-CN" altLang="en-US" dirty="0">
                <a:solidFill>
                  <a:srgbClr val="C00000"/>
                </a:solidFill>
              </a:rPr>
              <a:t>。</a:t>
            </a:r>
          </a:p>
          <a:p>
            <a:pPr marL="0" indent="0">
              <a:lnSpc>
                <a:spcPct val="150000"/>
              </a:lnSpc>
              <a:spcBef>
                <a:spcPts val="0"/>
              </a:spcBef>
              <a:buNone/>
            </a:pPr>
            <a:r>
              <a:rPr lang="zh-CN" altLang="en-US" dirty="0">
                <a:solidFill>
                  <a:schemeClr val="tx1"/>
                </a:solidFill>
              </a:rPr>
              <a:t>     其中有</a:t>
            </a:r>
            <a:r>
              <a:rPr lang="en-US" altLang="zh-CN" dirty="0">
                <a:solidFill>
                  <a:schemeClr val="tx1"/>
                </a:solidFill>
              </a:rPr>
              <a:t>N1</a:t>
            </a:r>
            <a:r>
              <a:rPr lang="zh-CN" altLang="en-US" dirty="0">
                <a:solidFill>
                  <a:schemeClr val="tx1"/>
                </a:solidFill>
              </a:rPr>
              <a:t>粒落入扇形区域，则落入扇形区域的比例为 </a:t>
            </a:r>
          </a:p>
          <a:p>
            <a:pPr marL="0" indent="0">
              <a:lnSpc>
                <a:spcPct val="150000"/>
              </a:lnSpc>
              <a:spcBef>
                <a:spcPts val="0"/>
              </a:spcBef>
              <a:buNone/>
            </a:pPr>
            <a:r>
              <a:rPr lang="zh-CN" altLang="en-US" dirty="0">
                <a:solidFill>
                  <a:schemeClr val="tx1"/>
                </a:solidFill>
              </a:rPr>
              <a:t>  </a:t>
            </a:r>
          </a:p>
          <a:p>
            <a:pPr marL="0" indent="0">
              <a:spcBef>
                <a:spcPts val="0"/>
              </a:spcBef>
              <a:buNone/>
            </a:pPr>
            <a:r>
              <a:rPr lang="zh-CN" altLang="en-US" dirty="0">
                <a:solidFill>
                  <a:schemeClr val="tx1"/>
                </a:solidFill>
              </a:rPr>
              <a:t>  如果均匀撒无穷多粒豆子，则</a:t>
            </a:r>
          </a:p>
          <a:p>
            <a:pPr marL="0" indent="0">
              <a:lnSpc>
                <a:spcPct val="200000"/>
              </a:lnSpc>
              <a:spcBef>
                <a:spcPts val="0"/>
              </a:spcBef>
              <a:buNone/>
            </a:pPr>
            <a:r>
              <a:rPr lang="zh-CN" altLang="en-US" dirty="0">
                <a:solidFill>
                  <a:schemeClr val="tx1"/>
                </a:solidFill>
              </a:rPr>
              <a:t>  至此，完成了利用</a:t>
            </a:r>
            <a:r>
              <a:rPr lang="en-US" altLang="zh-CN" dirty="0">
                <a:solidFill>
                  <a:schemeClr val="tx1"/>
                </a:solidFill>
              </a:rPr>
              <a:t>MC</a:t>
            </a:r>
            <a:r>
              <a:rPr lang="zh-CN" altLang="en-US" dirty="0">
                <a:solidFill>
                  <a:schemeClr val="tx1"/>
                </a:solidFill>
              </a:rPr>
              <a:t>方法估计圆周率</a:t>
            </a:r>
            <a:r>
              <a:rPr lang="en-US" altLang="zh-CN" dirty="0">
                <a:solidFill>
                  <a:schemeClr val="tx1"/>
                </a:solidFill>
              </a:rPr>
              <a:t>π</a:t>
            </a:r>
            <a:r>
              <a:rPr lang="zh-CN" altLang="en-US" dirty="0">
                <a:solidFill>
                  <a:schemeClr val="tx1"/>
                </a:solidFill>
              </a:rPr>
              <a:t>。 </a:t>
            </a:r>
          </a:p>
          <a:p>
            <a:pPr>
              <a:lnSpc>
                <a:spcPct val="150000"/>
              </a:lnSpc>
              <a:spcBef>
                <a:spcPts val="0"/>
              </a:spcBef>
              <a:buFont typeface="Wingdings" panose="05000000000000000000" pitchFamily="2" charset="2"/>
              <a:buChar char="p"/>
            </a:pPr>
            <a:r>
              <a:rPr lang="zh-CN" altLang="en-US" dirty="0">
                <a:solidFill>
                  <a:srgbClr val="C00000"/>
                </a:solidFill>
              </a:rPr>
              <a:t>方法</a:t>
            </a:r>
            <a:r>
              <a:rPr lang="en-US" altLang="zh-CN" dirty="0">
                <a:solidFill>
                  <a:srgbClr val="C00000"/>
                </a:solidFill>
              </a:rPr>
              <a:t>2</a:t>
            </a:r>
            <a:endParaRPr lang="zh-CN" altLang="en-US" dirty="0">
              <a:solidFill>
                <a:srgbClr val="C00000"/>
              </a:solidFill>
            </a:endParaRP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64896846"/>
              </p:ext>
            </p:extLst>
          </p:nvPr>
        </p:nvGraphicFramePr>
        <p:xfrm>
          <a:off x="6011307" y="339502"/>
          <a:ext cx="2881173" cy="2657996"/>
        </p:xfrm>
        <a:graphic>
          <a:graphicData uri="http://schemas.openxmlformats.org/presentationml/2006/ole">
            <mc:AlternateContent xmlns:mc="http://schemas.openxmlformats.org/markup-compatibility/2006">
              <mc:Choice xmlns:v="urn:schemas-microsoft-com:vml" Requires="v">
                <p:oleObj r:id="rId3" imgW="2044848" imgH="1892701" progId="Visio.Drawing.11">
                  <p:embed/>
                </p:oleObj>
              </mc:Choice>
              <mc:Fallback>
                <p:oleObj r:id="rId3" imgW="2044848" imgH="189270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307" y="339502"/>
                        <a:ext cx="2881173" cy="2657996"/>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146574827"/>
              </p:ext>
            </p:extLst>
          </p:nvPr>
        </p:nvGraphicFramePr>
        <p:xfrm>
          <a:off x="1981200" y="2392363"/>
          <a:ext cx="911225" cy="719137"/>
        </p:xfrm>
        <a:graphic>
          <a:graphicData uri="http://schemas.openxmlformats.org/presentationml/2006/ole">
            <mc:AlternateContent xmlns:mc="http://schemas.openxmlformats.org/markup-compatibility/2006">
              <mc:Choice xmlns:v="urn:schemas-microsoft-com:vml" Requires="v">
                <p:oleObj name="公式" r:id="rId5" imgW="495000" imgH="393480" progId="Equation.3">
                  <p:embed/>
                </p:oleObj>
              </mc:Choice>
              <mc:Fallback>
                <p:oleObj name="公式" r:id="rId5" imgW="495000" imgH="393480" progId="Equation.3">
                  <p:embed/>
                  <p:pic>
                    <p:nvPicPr>
                      <p:cNvPr id="0" name=""/>
                      <p:cNvPicPr>
                        <a:picLocks noChangeAspect="1" noChangeArrowheads="1"/>
                      </p:cNvPicPr>
                      <p:nvPr/>
                    </p:nvPicPr>
                    <p:blipFill>
                      <a:blip r:embed="rId6"/>
                      <a:srcRect/>
                      <a:stretch>
                        <a:fillRect/>
                      </a:stretch>
                    </p:blipFill>
                    <p:spPr bwMode="auto">
                      <a:xfrm>
                        <a:off x="1981200" y="2392363"/>
                        <a:ext cx="911225" cy="719137"/>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261331945"/>
              </p:ext>
            </p:extLst>
          </p:nvPr>
        </p:nvGraphicFramePr>
        <p:xfrm>
          <a:off x="3923928" y="3003798"/>
          <a:ext cx="3600400" cy="719405"/>
        </p:xfrm>
        <a:graphic>
          <a:graphicData uri="http://schemas.openxmlformats.org/presentationml/2006/ole">
            <mc:AlternateContent xmlns:mc="http://schemas.openxmlformats.org/markup-compatibility/2006">
              <mc:Choice xmlns:v="urn:schemas-microsoft-com:vml" Requires="v">
                <p:oleObj r:id="rId7" imgW="1955800" imgH="393700" progId="Equation.3">
                  <p:embed/>
                </p:oleObj>
              </mc:Choice>
              <mc:Fallback>
                <p:oleObj r:id="rId7" imgW="1955800" imgH="3937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3928" y="3003798"/>
                        <a:ext cx="3600400" cy="719405"/>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673474270"/>
              </p:ext>
            </p:extLst>
          </p:nvPr>
        </p:nvGraphicFramePr>
        <p:xfrm>
          <a:off x="1658094" y="4083844"/>
          <a:ext cx="4210050" cy="792162"/>
        </p:xfrm>
        <a:graphic>
          <a:graphicData uri="http://schemas.openxmlformats.org/presentationml/2006/ole">
            <mc:AlternateContent xmlns:mc="http://schemas.openxmlformats.org/markup-compatibility/2006">
              <mc:Choice xmlns:v="urn:schemas-microsoft-com:vml" Requires="v">
                <p:oleObj name="Equation" r:id="rId9" imgW="2565360" imgH="482400" progId="Equation.DSMT4">
                  <p:embed/>
                </p:oleObj>
              </mc:Choice>
              <mc:Fallback>
                <p:oleObj name="Equation" r:id="rId9" imgW="2565360" imgH="482400" progId="Equation.DSMT4">
                  <p:embed/>
                  <p:pic>
                    <p:nvPicPr>
                      <p:cNvPr id="0" name=""/>
                      <p:cNvPicPr/>
                      <p:nvPr/>
                    </p:nvPicPr>
                    <p:blipFill>
                      <a:blip r:embed="rId10"/>
                      <a:stretch>
                        <a:fillRect/>
                      </a:stretch>
                    </p:blipFill>
                    <p:spPr>
                      <a:xfrm>
                        <a:off x="1658094" y="4083844"/>
                        <a:ext cx="4210050" cy="79216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45986766"/>
              </p:ext>
            </p:extLst>
          </p:nvPr>
        </p:nvGraphicFramePr>
        <p:xfrm>
          <a:off x="6514033" y="4065240"/>
          <a:ext cx="1730375" cy="666750"/>
        </p:xfrm>
        <a:graphic>
          <a:graphicData uri="http://schemas.openxmlformats.org/presentationml/2006/ole">
            <mc:AlternateContent xmlns:mc="http://schemas.openxmlformats.org/markup-compatibility/2006">
              <mc:Choice xmlns:v="urn:schemas-microsoft-com:vml" Requires="v">
                <p:oleObj name="Equation" r:id="rId11" imgW="1054080" imgH="406080" progId="Equation.DSMT4">
                  <p:embed/>
                </p:oleObj>
              </mc:Choice>
              <mc:Fallback>
                <p:oleObj name="Equation" r:id="rId11" imgW="1054080" imgH="406080" progId="Equation.DSMT4">
                  <p:embed/>
                  <p:pic>
                    <p:nvPicPr>
                      <p:cNvPr id="0" name=""/>
                      <p:cNvPicPr>
                        <a:picLocks noChangeAspect="1" noChangeArrowheads="1"/>
                      </p:cNvPicPr>
                      <p:nvPr/>
                    </p:nvPicPr>
                    <p:blipFill>
                      <a:blip r:embed="rId12"/>
                      <a:srcRect/>
                      <a:stretch>
                        <a:fillRect/>
                      </a:stretch>
                    </p:blipFill>
                    <p:spPr bwMode="auto">
                      <a:xfrm>
                        <a:off x="6514033" y="4065240"/>
                        <a:ext cx="17303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380701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5759940" cy="4392488"/>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方法</a:t>
            </a:r>
            <a:r>
              <a:rPr lang="en-US" altLang="zh-CN" dirty="0">
                <a:solidFill>
                  <a:srgbClr val="C00000"/>
                </a:solidFill>
              </a:rPr>
              <a:t>1</a:t>
            </a:r>
            <a:r>
              <a:rPr lang="zh-CN" altLang="en-US" dirty="0">
                <a:solidFill>
                  <a:srgbClr val="C00000"/>
                </a:solidFill>
              </a:rPr>
              <a:t>的算法实现                       </a:t>
            </a:r>
            <a:r>
              <a:rPr lang="zh-CN" altLang="en-US" dirty="0">
                <a:solidFill>
                  <a:schemeClr val="tx1"/>
                </a:solidFill>
              </a:rPr>
              <a:t> </a:t>
            </a:r>
          </a:p>
          <a:p>
            <a:pPr marL="0" indent="0">
              <a:lnSpc>
                <a:spcPct val="150000"/>
              </a:lnSpc>
              <a:spcBef>
                <a:spcPts val="0"/>
              </a:spcBef>
              <a:buNone/>
            </a:pPr>
            <a:r>
              <a:rPr lang="zh-CN" altLang="en-US" dirty="0">
                <a:solidFill>
                  <a:schemeClr val="tx1"/>
                </a:solidFill>
              </a:rPr>
              <a:t>  </a:t>
            </a:r>
          </a:p>
          <a:p>
            <a:pPr marL="0" indent="0">
              <a:spcBef>
                <a:spcPts val="0"/>
              </a:spcBef>
              <a:buNone/>
            </a:pPr>
            <a:r>
              <a:rPr lang="zh-CN" altLang="en-US" dirty="0">
                <a:solidFill>
                  <a:schemeClr val="tx1"/>
                </a:solidFill>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38235116"/>
              </p:ext>
            </p:extLst>
          </p:nvPr>
        </p:nvGraphicFramePr>
        <p:xfrm>
          <a:off x="6588919" y="33023"/>
          <a:ext cx="2439674" cy="2250695"/>
        </p:xfrm>
        <a:graphic>
          <a:graphicData uri="http://schemas.openxmlformats.org/presentationml/2006/ole">
            <mc:AlternateContent xmlns:mc="http://schemas.openxmlformats.org/markup-compatibility/2006">
              <mc:Choice xmlns:v="urn:schemas-microsoft-com:vml" Requires="v">
                <p:oleObj r:id="rId3" imgW="2044848" imgH="1892701" progId="Visio.Drawing.11">
                  <p:embed/>
                </p:oleObj>
              </mc:Choice>
              <mc:Fallback>
                <p:oleObj r:id="rId3" imgW="2044848" imgH="189270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919" y="33023"/>
                        <a:ext cx="2439674" cy="2250695"/>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806054452"/>
              </p:ext>
            </p:extLst>
          </p:nvPr>
        </p:nvGraphicFramePr>
        <p:xfrm>
          <a:off x="299181" y="1379654"/>
          <a:ext cx="6289738" cy="2983190"/>
        </p:xfrm>
        <a:graphic>
          <a:graphicData uri="http://schemas.openxmlformats.org/presentationml/2006/ole">
            <mc:AlternateContent xmlns:mc="http://schemas.openxmlformats.org/markup-compatibility/2006">
              <mc:Choice xmlns:v="urn:schemas-microsoft-com:vml" Requires="v">
                <p:oleObj name="Visio" r:id="rId5" imgW="4401026" imgH="2088356" progId="Visio.Drawing.11">
                  <p:embed/>
                </p:oleObj>
              </mc:Choice>
              <mc:Fallback>
                <p:oleObj name="Visio" r:id="rId5" imgW="4401026" imgH="2088356"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181" y="1379654"/>
                        <a:ext cx="6289738" cy="2983190"/>
                      </a:xfrm>
                      <a:prstGeom prst="rect">
                        <a:avLst/>
                      </a:prstGeom>
                      <a:noFill/>
                      <a:ln>
                        <a:noFill/>
                      </a:ln>
                      <a:effectLst/>
                    </p:spPr>
                  </p:pic>
                </p:oleObj>
              </mc:Fallback>
            </mc:AlternateContent>
          </a:graphicData>
        </a:graphic>
      </p:graphicFrame>
      <p:grpSp>
        <p:nvGrpSpPr>
          <p:cNvPr id="11" name="Group 11"/>
          <p:cNvGrpSpPr>
            <a:grpSpLocks/>
          </p:cNvGrpSpPr>
          <p:nvPr/>
        </p:nvGrpSpPr>
        <p:grpSpPr bwMode="auto">
          <a:xfrm>
            <a:off x="6715364" y="2486052"/>
            <a:ext cx="2313228" cy="2376264"/>
            <a:chOff x="1066" y="981"/>
            <a:chExt cx="3311" cy="3140"/>
          </a:xfrm>
        </p:grpSpPr>
        <p:sp>
          <p:nvSpPr>
            <p:cNvPr id="12" name="Rectangle 12"/>
            <p:cNvSpPr>
              <a:spLocks noChangeArrowheads="1"/>
            </p:cNvSpPr>
            <p:nvPr/>
          </p:nvSpPr>
          <p:spPr bwMode="auto">
            <a:xfrm>
              <a:off x="1066" y="981"/>
              <a:ext cx="3311" cy="3130"/>
            </a:xfrm>
            <a:prstGeom prst="rect">
              <a:avLst/>
            </a:prstGeom>
            <a:solidFill>
              <a:srgbClr val="B1362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13" name="Oval 13"/>
            <p:cNvSpPr>
              <a:spLocks noChangeArrowheads="1"/>
            </p:cNvSpPr>
            <p:nvPr/>
          </p:nvSpPr>
          <p:spPr bwMode="auto">
            <a:xfrm>
              <a:off x="1066" y="991"/>
              <a:ext cx="3311" cy="3130"/>
            </a:xfrm>
            <a:prstGeom prst="ellipse">
              <a:avLst/>
            </a:prstGeom>
            <a:solidFill>
              <a:srgbClr val="FFFF00">
                <a:alpha val="81175"/>
              </a:srgbClr>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14" name="Oval 14"/>
            <p:cNvSpPr>
              <a:spLocks noChangeArrowheads="1"/>
            </p:cNvSpPr>
            <p:nvPr/>
          </p:nvSpPr>
          <p:spPr bwMode="auto">
            <a:xfrm>
              <a:off x="2699" y="2533"/>
              <a:ext cx="45" cy="45"/>
            </a:xfrm>
            <a:prstGeom prst="ellipse">
              <a:avLst/>
            </a:prstGeom>
            <a:solidFill>
              <a:srgbClr val="409EC4"/>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15" name="Line 15"/>
            <p:cNvSpPr>
              <a:spLocks noChangeShapeType="1"/>
            </p:cNvSpPr>
            <p:nvPr/>
          </p:nvSpPr>
          <p:spPr bwMode="auto">
            <a:xfrm flipH="1" flipV="1">
              <a:off x="1519" y="1490"/>
              <a:ext cx="1180" cy="1043"/>
            </a:xfrm>
            <a:prstGeom prst="line">
              <a:avLst/>
            </a:prstGeom>
            <a:noFill/>
            <a:ln w="38100">
              <a:solidFill>
                <a:srgbClr val="B1362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6" name="Rectangle 16"/>
            <p:cNvSpPr>
              <a:spLocks noChangeArrowheads="1"/>
            </p:cNvSpPr>
            <p:nvPr/>
          </p:nvSpPr>
          <p:spPr bwMode="auto">
            <a:xfrm>
              <a:off x="1605" y="1979"/>
              <a:ext cx="427" cy="447"/>
            </a:xfrm>
            <a:prstGeom prst="rect">
              <a:avLst/>
            </a:prstGeom>
            <a:solidFill>
              <a:srgbClr val="409EC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buFontTx/>
                <a:buNone/>
                <a:defRPr/>
              </a:pPr>
              <a:r>
                <a:rPr kumimoji="1" lang="en-US" altLang="zh-CN" sz="1600" b="1" kern="0" dirty="0">
                  <a:solidFill>
                    <a:srgbClr val="FFFF00"/>
                  </a:solidFill>
                  <a:latin typeface="Arial" charset="0"/>
                  <a:ea typeface="宋体" charset="-122"/>
                </a:rPr>
                <a:t>1</a:t>
              </a:r>
            </a:p>
          </p:txBody>
        </p:sp>
      </p:grpSp>
      <p:sp>
        <p:nvSpPr>
          <p:cNvPr id="4" name="TextBox 3"/>
          <p:cNvSpPr txBox="1"/>
          <p:nvPr/>
        </p:nvSpPr>
        <p:spPr>
          <a:xfrm>
            <a:off x="6236394" y="985200"/>
            <a:ext cx="338554" cy="369332"/>
          </a:xfrm>
          <a:prstGeom prst="rect">
            <a:avLst/>
          </a:prstGeom>
          <a:noFill/>
        </p:spPr>
        <p:txBody>
          <a:bodyPr wrap="none" rtlCol="0">
            <a:spAutoFit/>
          </a:bodyPr>
          <a:lstStyle/>
          <a:p>
            <a:r>
              <a:rPr lang="en-US" altLang="zh-CN" dirty="0">
                <a:solidFill>
                  <a:srgbClr val="205867"/>
                </a:solidFill>
              </a:rPr>
              <a:t>A</a:t>
            </a:r>
            <a:endParaRPr lang="zh-CN" altLang="en-US" dirty="0">
              <a:solidFill>
                <a:srgbClr val="205867"/>
              </a:solidFill>
            </a:endParaRPr>
          </a:p>
        </p:txBody>
      </p:sp>
      <p:sp>
        <p:nvSpPr>
          <p:cNvPr id="17" name="TextBox 16"/>
          <p:cNvSpPr txBox="1"/>
          <p:nvPr/>
        </p:nvSpPr>
        <p:spPr>
          <a:xfrm>
            <a:off x="8100392" y="3475896"/>
            <a:ext cx="338554" cy="369332"/>
          </a:xfrm>
          <a:prstGeom prst="rect">
            <a:avLst/>
          </a:prstGeom>
          <a:noFill/>
        </p:spPr>
        <p:txBody>
          <a:bodyPr wrap="none" rtlCol="0">
            <a:spAutoFit/>
          </a:bodyPr>
          <a:lstStyle/>
          <a:p>
            <a:r>
              <a:rPr lang="en-US" altLang="zh-CN" dirty="0">
                <a:solidFill>
                  <a:srgbClr val="205867"/>
                </a:solidFill>
              </a:rPr>
              <a:t>B</a:t>
            </a:r>
            <a:endParaRPr lang="zh-CN" altLang="en-US" dirty="0">
              <a:solidFill>
                <a:srgbClr val="205867"/>
              </a:solidFill>
            </a:endParaRPr>
          </a:p>
        </p:txBody>
      </p:sp>
      <p:sp>
        <p:nvSpPr>
          <p:cNvPr id="6" name="TextBox 5"/>
          <p:cNvSpPr txBox="1"/>
          <p:nvPr/>
        </p:nvSpPr>
        <p:spPr>
          <a:xfrm>
            <a:off x="4594860" y="646646"/>
            <a:ext cx="423557" cy="707886"/>
          </a:xfrm>
          <a:prstGeom prst="rect">
            <a:avLst/>
          </a:prstGeom>
          <a:noFill/>
          <a:ln w="12700">
            <a:solidFill>
              <a:srgbClr val="C00000"/>
            </a:solidFill>
          </a:ln>
        </p:spPr>
        <p:txBody>
          <a:bodyPr wrap="square" rtlCol="0">
            <a:spAutoFit/>
          </a:bodyPr>
          <a:lstStyle/>
          <a:p>
            <a:r>
              <a:rPr lang="zh-CN" altLang="en-US" sz="2000" dirty="0">
                <a:solidFill>
                  <a:srgbClr val="205867"/>
                </a:solidFill>
                <a:latin typeface="微软雅黑"/>
                <a:ea typeface="微软雅黑"/>
              </a:rPr>
              <a:t>模型</a:t>
            </a:r>
          </a:p>
        </p:txBody>
      </p:sp>
      <p:cxnSp>
        <p:nvCxnSpPr>
          <p:cNvPr id="8" name="直接箭头连接符 7"/>
          <p:cNvCxnSpPr/>
          <p:nvPr/>
        </p:nvCxnSpPr>
        <p:spPr bwMode="auto">
          <a:xfrm>
            <a:off x="4139952" y="843558"/>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箭头连接符 18"/>
          <p:cNvCxnSpPr/>
          <p:nvPr/>
        </p:nvCxnSpPr>
        <p:spPr bwMode="auto">
          <a:xfrm>
            <a:off x="4139952" y="1129504"/>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3259410" y="815923"/>
            <a:ext cx="1107996" cy="369332"/>
          </a:xfrm>
          <a:prstGeom prst="rect">
            <a:avLst/>
          </a:prstGeom>
          <a:noFill/>
        </p:spPr>
        <p:txBody>
          <a:bodyPr wrap="none" rtlCol="0">
            <a:spAutoFit/>
          </a:bodyPr>
          <a:lstStyle/>
          <a:p>
            <a:r>
              <a:rPr lang="zh-CN" altLang="en-US" b="1" dirty="0">
                <a:solidFill>
                  <a:srgbClr val="205867"/>
                </a:solidFill>
              </a:rPr>
              <a:t>（</a:t>
            </a:r>
            <a:r>
              <a:rPr lang="en-US" altLang="zh-CN" b="1" i="1" dirty="0">
                <a:solidFill>
                  <a:srgbClr val="205867"/>
                </a:solidFill>
                <a:latin typeface="Times New Roman" pitchFamily="18" charset="0"/>
                <a:cs typeface="Times New Roman" pitchFamily="18" charset="0"/>
              </a:rPr>
              <a:t>x</a:t>
            </a:r>
            <a:r>
              <a:rPr lang="zh-CN" altLang="en-US" b="1" i="1" dirty="0">
                <a:solidFill>
                  <a:srgbClr val="205867"/>
                </a:solidFill>
                <a:latin typeface="Times New Roman" pitchFamily="18" charset="0"/>
                <a:cs typeface="Times New Roman" pitchFamily="18" charset="0"/>
              </a:rPr>
              <a:t>，</a:t>
            </a:r>
            <a:r>
              <a:rPr lang="en-US" altLang="zh-CN" b="1" i="1" dirty="0">
                <a:solidFill>
                  <a:srgbClr val="205867"/>
                </a:solidFill>
                <a:latin typeface="Times New Roman" pitchFamily="18" charset="0"/>
                <a:cs typeface="Times New Roman" pitchFamily="18" charset="0"/>
              </a:rPr>
              <a:t>y</a:t>
            </a:r>
            <a:r>
              <a:rPr lang="zh-CN" altLang="en-US" b="1" dirty="0">
                <a:solidFill>
                  <a:srgbClr val="205867"/>
                </a:solidFill>
              </a:rPr>
              <a:t>）</a:t>
            </a:r>
          </a:p>
        </p:txBody>
      </p:sp>
      <p:cxnSp>
        <p:nvCxnSpPr>
          <p:cNvPr id="21" name="直接箭头连接符 20"/>
          <p:cNvCxnSpPr/>
          <p:nvPr/>
        </p:nvCxnSpPr>
        <p:spPr bwMode="auto">
          <a:xfrm>
            <a:off x="5018417" y="995958"/>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5451691" y="538924"/>
            <a:ext cx="416453" cy="923330"/>
          </a:xfrm>
          <a:prstGeom prst="rect">
            <a:avLst/>
          </a:prstGeom>
          <a:noFill/>
        </p:spPr>
        <p:txBody>
          <a:bodyPr wrap="square" rtlCol="0">
            <a:spAutoFit/>
          </a:bodyPr>
          <a:lstStyle/>
          <a:p>
            <a:r>
              <a:rPr lang="zh-CN" altLang="en-US" b="1" dirty="0">
                <a:solidFill>
                  <a:srgbClr val="205867"/>
                </a:solidFill>
              </a:rPr>
              <a:t>圆周率</a:t>
            </a:r>
          </a:p>
        </p:txBody>
      </p:sp>
    </p:spTree>
    <p:extLst>
      <p:ext uri="{BB962C8B-B14F-4D97-AF65-F5344CB8AC3E}">
        <p14:creationId xmlns:p14="http://schemas.microsoft.com/office/powerpoint/2010/main" val="23611386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11"/>
                                        </p:tgtEl>
                                        <p:attrNameLst>
                                          <p:attrName>style.opacity</p:attrName>
                                        </p:attrNameLst>
                                      </p:cBhvr>
                                      <p:to>
                                        <p:strVal val="0.5"/>
                                      </p:to>
                                    </p:set>
                                    <p:animEffect filter="image" prLst="opacity: 0.5">
                                      <p:cBhvr rctx="IE">
                                        <p:cTn id="20" dur="indefinite"/>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771550"/>
            <a:ext cx="8424235" cy="4104456"/>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仿真与分析</a:t>
            </a:r>
          </a:p>
          <a:p>
            <a:pPr marL="0" indent="0">
              <a:lnSpc>
                <a:spcPct val="150000"/>
              </a:lnSpc>
              <a:spcBef>
                <a:spcPts val="0"/>
              </a:spcBef>
              <a:buNone/>
            </a:pPr>
            <a:r>
              <a:rPr lang="zh-CN" altLang="en-US" sz="2000" dirty="0">
                <a:solidFill>
                  <a:schemeClr val="tx1"/>
                </a:solidFill>
              </a:rPr>
              <a:t>    科学性：包括理论分析和定量分析的等多方面的知识。</a:t>
            </a:r>
          </a:p>
          <a:p>
            <a:pPr marL="0" indent="0">
              <a:lnSpc>
                <a:spcPct val="150000"/>
              </a:lnSpc>
              <a:spcBef>
                <a:spcPts val="0"/>
              </a:spcBef>
              <a:buNone/>
            </a:pPr>
            <a:r>
              <a:rPr lang="zh-CN" altLang="en-US" sz="2000" dirty="0">
                <a:solidFill>
                  <a:schemeClr val="tx1"/>
                </a:solidFill>
              </a:rPr>
              <a:t>    艺术性：仿真过程的技巧使用。</a:t>
            </a: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为了解决一个具体实际问题，所采用的正确的方案都是仿真与分析相结合的处理方法。</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21" name="Group 70"/>
          <p:cNvGraphicFramePr>
            <a:graphicFrameLocks noGrp="1"/>
          </p:cNvGraphicFramePr>
          <p:nvPr>
            <p:extLst>
              <p:ext uri="{D42A27DB-BD31-4B8C-83A1-F6EECF244321}">
                <p14:modId xmlns:p14="http://schemas.microsoft.com/office/powerpoint/2010/main" val="953480899"/>
              </p:ext>
            </p:extLst>
          </p:nvPr>
        </p:nvGraphicFramePr>
        <p:xfrm>
          <a:off x="1691680" y="2332846"/>
          <a:ext cx="5112568" cy="1463040"/>
        </p:xfrm>
        <a:graphic>
          <a:graphicData uri="http://schemas.openxmlformats.org/drawingml/2006/table">
            <a:tbl>
              <a:tblPr/>
              <a:tblGrid>
                <a:gridCol w="1656184">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gridCol w="1584176">
                  <a:extLst>
                    <a:ext uri="{9D8B030D-6E8A-4147-A177-3AD203B41FA5}">
                      <a16:colId xmlns:a16="http://schemas.microsoft.com/office/drawing/2014/main" val="20002"/>
                    </a:ext>
                  </a:extLst>
                </a:gridCol>
              </a:tblGrid>
              <a:tr h="332605">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zh-CN" altLang="en-US" sz="1800" b="0" i="0" u="none" strike="noStrike" cap="none" normalizeH="0" baseline="0" dirty="0">
                        <a:ln>
                          <a:noFill/>
                        </a:ln>
                        <a:solidFill>
                          <a:srgbClr val="C00000"/>
                        </a:solidFill>
                        <a:effectLst/>
                        <a:latin typeface="+mn-ea"/>
                        <a:ea typeface="+mn-ea"/>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分析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仿真</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2605">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动态特性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不能</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能够</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2605">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模型的构建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按理想方式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约束程度小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2605">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系统构建灵活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不灵活，须调整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灵活性高</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1" name="TextBox 10"/>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仿真的策略</a:t>
            </a:r>
          </a:p>
        </p:txBody>
      </p:sp>
    </p:spTree>
    <p:extLst>
      <p:ext uri="{BB962C8B-B14F-4D97-AF65-F5344CB8AC3E}">
        <p14:creationId xmlns:p14="http://schemas.microsoft.com/office/powerpoint/2010/main" val="26086508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6047972" cy="439248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应用</a:t>
            </a:r>
            <a:r>
              <a:rPr lang="en-US" altLang="zh-CN" sz="2000" dirty="0">
                <a:solidFill>
                  <a:srgbClr val="C00000"/>
                </a:solidFill>
              </a:rPr>
              <a:t>MC</a:t>
            </a:r>
            <a:r>
              <a:rPr lang="zh-CN" altLang="en-US" sz="2000" dirty="0">
                <a:solidFill>
                  <a:srgbClr val="C00000"/>
                </a:solidFill>
              </a:rPr>
              <a:t>法需要注意</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a:t>
            </a:r>
            <a:r>
              <a:rPr lang="en-US" altLang="zh-CN" sz="2000" dirty="0">
                <a:solidFill>
                  <a:srgbClr val="C00000"/>
                </a:solidFill>
              </a:rPr>
              <a:t>1</a:t>
            </a:r>
            <a:r>
              <a:rPr lang="zh-CN" altLang="en-US" sz="2000" dirty="0">
                <a:solidFill>
                  <a:srgbClr val="C00000"/>
                </a:solidFill>
              </a:rPr>
              <a:t>）建立模型：</a:t>
            </a:r>
            <a:r>
              <a:rPr lang="zh-CN" altLang="en-US" sz="2000" dirty="0">
                <a:solidFill>
                  <a:schemeClr val="tx1"/>
                </a:solidFill>
              </a:rPr>
              <a:t>对问题建立简单而又便于实现的概率统计模型，使要求的解恰好是所建模型的概率或数学期望；</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a:t>
            </a:r>
            <a:r>
              <a:rPr lang="en-US" altLang="zh-CN" sz="2000" dirty="0">
                <a:solidFill>
                  <a:srgbClr val="C00000"/>
                </a:solidFill>
              </a:rPr>
              <a:t>2</a:t>
            </a:r>
            <a:r>
              <a:rPr lang="zh-CN" altLang="en-US" sz="2000" dirty="0">
                <a:solidFill>
                  <a:srgbClr val="C00000"/>
                </a:solidFill>
              </a:rPr>
              <a:t>）改进模型：</a:t>
            </a:r>
            <a:r>
              <a:rPr lang="zh-CN" altLang="en-US" sz="2000" dirty="0">
                <a:solidFill>
                  <a:schemeClr val="tx1"/>
                </a:solidFill>
              </a:rPr>
              <a:t>根据概率统计模型的特点和实际计算的需要，改进模型，以减小模拟误差，提高效率；</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a:t>
            </a:r>
            <a:r>
              <a:rPr lang="en-US" altLang="zh-CN" sz="2000" dirty="0">
                <a:solidFill>
                  <a:srgbClr val="C00000"/>
                </a:solidFill>
              </a:rPr>
              <a:t>3</a:t>
            </a:r>
            <a:r>
              <a:rPr lang="zh-CN" altLang="en-US" sz="2000" dirty="0">
                <a:solidFill>
                  <a:srgbClr val="C00000"/>
                </a:solidFill>
              </a:rPr>
              <a:t>）仿真计算：</a:t>
            </a:r>
            <a:r>
              <a:rPr lang="zh-CN" altLang="en-US" sz="2000" dirty="0">
                <a:solidFill>
                  <a:schemeClr val="tx1"/>
                </a:solidFill>
              </a:rPr>
              <a:t>建立随机变量抽样方法，其中包括产生伪随机数及各种分布随机变量抽样序列的方法；</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a:t>
            </a:r>
            <a:r>
              <a:rPr lang="en-US" altLang="zh-CN" sz="2000" dirty="0">
                <a:solidFill>
                  <a:srgbClr val="C00000"/>
                </a:solidFill>
              </a:rPr>
              <a:t>4</a:t>
            </a:r>
            <a:r>
              <a:rPr lang="zh-CN" altLang="en-US" sz="2000" dirty="0">
                <a:solidFill>
                  <a:srgbClr val="C00000"/>
                </a:solidFill>
              </a:rPr>
              <a:t>）结果分析：</a:t>
            </a:r>
            <a:r>
              <a:rPr lang="zh-CN" altLang="en-US" sz="2000" dirty="0">
                <a:solidFill>
                  <a:schemeClr val="tx1"/>
                </a:solidFill>
              </a:rPr>
              <a:t>统计估计值及其方差或标准差。</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89969223"/>
              </p:ext>
            </p:extLst>
          </p:nvPr>
        </p:nvGraphicFramePr>
        <p:xfrm>
          <a:off x="6897598" y="603189"/>
          <a:ext cx="2055796" cy="1896553"/>
        </p:xfrm>
        <a:graphic>
          <a:graphicData uri="http://schemas.openxmlformats.org/presentationml/2006/ole">
            <mc:AlternateContent xmlns:mc="http://schemas.openxmlformats.org/markup-compatibility/2006">
              <mc:Choice xmlns:v="urn:schemas-microsoft-com:vml" Requires="v">
                <p:oleObj r:id="rId3" imgW="2044848" imgH="1892701" progId="Visio.Drawing.11">
                  <p:embed/>
                </p:oleObj>
              </mc:Choice>
              <mc:Fallback>
                <p:oleObj r:id="rId3" imgW="2044848" imgH="189270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7598" y="603189"/>
                        <a:ext cx="2055796" cy="1896553"/>
                      </a:xfrm>
                      <a:prstGeom prst="rect">
                        <a:avLst/>
                      </a:prstGeom>
                      <a:noFill/>
                      <a:ln>
                        <a:noFill/>
                      </a:ln>
                    </p:spPr>
                  </p:pic>
                </p:oleObj>
              </mc:Fallback>
            </mc:AlternateContent>
          </a:graphicData>
        </a:graphic>
      </p:graphicFrame>
      <p:grpSp>
        <p:nvGrpSpPr>
          <p:cNvPr id="6" name="Group 11"/>
          <p:cNvGrpSpPr>
            <a:grpSpLocks/>
          </p:cNvGrpSpPr>
          <p:nvPr/>
        </p:nvGrpSpPr>
        <p:grpSpPr bwMode="auto">
          <a:xfrm>
            <a:off x="6970329" y="2665240"/>
            <a:ext cx="1936656" cy="1858518"/>
            <a:chOff x="1066" y="981"/>
            <a:chExt cx="3311" cy="3140"/>
          </a:xfrm>
        </p:grpSpPr>
        <p:sp>
          <p:nvSpPr>
            <p:cNvPr id="7" name="Rectangle 12"/>
            <p:cNvSpPr>
              <a:spLocks noChangeArrowheads="1"/>
            </p:cNvSpPr>
            <p:nvPr/>
          </p:nvSpPr>
          <p:spPr bwMode="auto">
            <a:xfrm>
              <a:off x="1066" y="981"/>
              <a:ext cx="3311" cy="3130"/>
            </a:xfrm>
            <a:prstGeom prst="rect">
              <a:avLst/>
            </a:prstGeom>
            <a:solidFill>
              <a:srgbClr val="B1362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8" name="Oval 13"/>
            <p:cNvSpPr>
              <a:spLocks noChangeArrowheads="1"/>
            </p:cNvSpPr>
            <p:nvPr/>
          </p:nvSpPr>
          <p:spPr bwMode="auto">
            <a:xfrm>
              <a:off x="1066" y="991"/>
              <a:ext cx="3311" cy="3130"/>
            </a:xfrm>
            <a:prstGeom prst="ellipse">
              <a:avLst/>
            </a:prstGeom>
            <a:solidFill>
              <a:srgbClr val="FFFF00">
                <a:alpha val="81175"/>
              </a:srgbClr>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10" name="Oval 14"/>
            <p:cNvSpPr>
              <a:spLocks noChangeArrowheads="1"/>
            </p:cNvSpPr>
            <p:nvPr/>
          </p:nvSpPr>
          <p:spPr bwMode="auto">
            <a:xfrm>
              <a:off x="2699" y="2533"/>
              <a:ext cx="45" cy="45"/>
            </a:xfrm>
            <a:prstGeom prst="ellipse">
              <a:avLst/>
            </a:prstGeom>
            <a:solidFill>
              <a:srgbClr val="409EC4"/>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buFontTx/>
                <a:buNone/>
                <a:defRPr/>
              </a:pPr>
              <a:endParaRPr lang="zh-CN" altLang="en-US" kern="0">
                <a:solidFill>
                  <a:srgbClr val="000000"/>
                </a:solidFill>
                <a:ea typeface="宋体" charset="-122"/>
              </a:endParaRPr>
            </a:p>
          </p:txBody>
        </p:sp>
        <p:sp>
          <p:nvSpPr>
            <p:cNvPr id="11" name="Line 15"/>
            <p:cNvSpPr>
              <a:spLocks noChangeShapeType="1"/>
            </p:cNvSpPr>
            <p:nvPr/>
          </p:nvSpPr>
          <p:spPr bwMode="auto">
            <a:xfrm flipH="1" flipV="1">
              <a:off x="1519" y="1490"/>
              <a:ext cx="1180" cy="1043"/>
            </a:xfrm>
            <a:prstGeom prst="line">
              <a:avLst/>
            </a:prstGeom>
            <a:noFill/>
            <a:ln w="38100">
              <a:solidFill>
                <a:srgbClr val="B1362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2" name="Rectangle 16"/>
            <p:cNvSpPr>
              <a:spLocks noChangeArrowheads="1"/>
            </p:cNvSpPr>
            <p:nvPr/>
          </p:nvSpPr>
          <p:spPr bwMode="auto">
            <a:xfrm>
              <a:off x="1605" y="1979"/>
              <a:ext cx="461" cy="468"/>
            </a:xfrm>
            <a:prstGeom prst="rect">
              <a:avLst/>
            </a:prstGeom>
            <a:solidFill>
              <a:srgbClr val="409EC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buFontTx/>
                <a:buNone/>
                <a:defRPr/>
              </a:pPr>
              <a:r>
                <a:rPr kumimoji="1" lang="en-US" altLang="zh-CN" sz="1200" b="1" kern="0" dirty="0">
                  <a:solidFill>
                    <a:srgbClr val="FFFF00"/>
                  </a:solidFill>
                  <a:latin typeface="Arial" charset="0"/>
                  <a:ea typeface="宋体" charset="-122"/>
                </a:rPr>
                <a:t>1</a:t>
              </a:r>
            </a:p>
          </p:txBody>
        </p:sp>
      </p:grpSp>
      <p:sp>
        <p:nvSpPr>
          <p:cNvPr id="13" name="TextBox 12"/>
          <p:cNvSpPr txBox="1"/>
          <p:nvPr/>
        </p:nvSpPr>
        <p:spPr>
          <a:xfrm>
            <a:off x="8028384" y="3475896"/>
            <a:ext cx="287258" cy="276999"/>
          </a:xfrm>
          <a:prstGeom prst="rect">
            <a:avLst/>
          </a:prstGeom>
          <a:noFill/>
        </p:spPr>
        <p:txBody>
          <a:bodyPr wrap="none" rtlCol="0">
            <a:spAutoFit/>
          </a:bodyPr>
          <a:lstStyle/>
          <a:p>
            <a:r>
              <a:rPr lang="en-US" altLang="zh-CN" sz="1200" dirty="0">
                <a:solidFill>
                  <a:srgbClr val="205867"/>
                </a:solidFill>
              </a:rPr>
              <a:t>B</a:t>
            </a:r>
            <a:endParaRPr lang="zh-CN" altLang="en-US" sz="1200" dirty="0">
              <a:solidFill>
                <a:srgbClr val="205867"/>
              </a:solidFill>
            </a:endParaRPr>
          </a:p>
        </p:txBody>
      </p:sp>
    </p:spTree>
    <p:extLst>
      <p:ext uri="{BB962C8B-B14F-4D97-AF65-F5344CB8AC3E}">
        <p14:creationId xmlns:p14="http://schemas.microsoft.com/office/powerpoint/2010/main" val="6009629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8136204" cy="439248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应用</a:t>
            </a:r>
            <a:r>
              <a:rPr lang="en-US" altLang="zh-CN" sz="2000" dirty="0">
                <a:solidFill>
                  <a:srgbClr val="C00000"/>
                </a:solidFill>
              </a:rPr>
              <a:t>MC</a:t>
            </a:r>
            <a:r>
              <a:rPr lang="zh-CN" altLang="en-US" sz="2000" dirty="0">
                <a:solidFill>
                  <a:srgbClr val="C00000"/>
                </a:solidFill>
              </a:rPr>
              <a:t>法的优点</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）收敛速度与问题维数无关。</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）受问题的条件限制的影响小。</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3</a:t>
            </a:r>
            <a:r>
              <a:rPr lang="zh-CN" altLang="en-US" sz="2000" dirty="0">
                <a:solidFill>
                  <a:schemeClr val="tx1"/>
                </a:solidFill>
              </a:rPr>
              <a:t>）程序结构简单，在计算机上实现蒙特卡洛计算时，程序结构清晰简单，便于编制和调试。</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4</a:t>
            </a:r>
            <a:r>
              <a:rPr lang="zh-CN" altLang="en-US" sz="2000" dirty="0">
                <a:solidFill>
                  <a:schemeClr val="tx1"/>
                </a:solidFill>
              </a:rPr>
              <a:t>）对于仿真像通信系统误码率等物理问题具有其他数值计算方法不能替代的作用。</a:t>
            </a:r>
          </a:p>
          <a:p>
            <a:pPr marL="0" indent="0">
              <a:lnSpc>
                <a:spcPct val="150000"/>
              </a:lnSpc>
              <a:spcBef>
                <a:spcPts val="0"/>
              </a:spcBef>
              <a:buNone/>
            </a:pPr>
            <a:r>
              <a:rPr lang="zh-CN" altLang="en-US" sz="2000" dirty="0">
                <a:solidFill>
                  <a:srgbClr val="C00000"/>
                </a:solidFill>
              </a:rPr>
              <a:t>     弱点是收敛速度慢、误差大。</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5" name="TextBox 4"/>
          <p:cNvSpPr txBox="1"/>
          <p:nvPr/>
        </p:nvSpPr>
        <p:spPr>
          <a:xfrm>
            <a:off x="6444208" y="3723878"/>
            <a:ext cx="423557" cy="707886"/>
          </a:xfrm>
          <a:prstGeom prst="rect">
            <a:avLst/>
          </a:prstGeom>
          <a:noFill/>
          <a:ln w="12700">
            <a:solidFill>
              <a:srgbClr val="C00000"/>
            </a:solidFill>
          </a:ln>
        </p:spPr>
        <p:txBody>
          <a:bodyPr wrap="square" rtlCol="0">
            <a:spAutoFit/>
          </a:bodyPr>
          <a:lstStyle/>
          <a:p>
            <a:r>
              <a:rPr lang="zh-CN" altLang="en-US" sz="2000" dirty="0">
                <a:solidFill>
                  <a:srgbClr val="205867"/>
                </a:solidFill>
                <a:latin typeface="微软雅黑"/>
                <a:ea typeface="微软雅黑"/>
              </a:rPr>
              <a:t>模型</a:t>
            </a:r>
          </a:p>
        </p:txBody>
      </p:sp>
      <p:cxnSp>
        <p:nvCxnSpPr>
          <p:cNvPr id="6" name="直接箭头连接符 5"/>
          <p:cNvCxnSpPr/>
          <p:nvPr/>
        </p:nvCxnSpPr>
        <p:spPr bwMode="auto">
          <a:xfrm>
            <a:off x="5989300" y="3920790"/>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p:nvPr/>
        </p:nvCxnSpPr>
        <p:spPr bwMode="auto">
          <a:xfrm>
            <a:off x="5989300" y="4206736"/>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5108758" y="3893155"/>
            <a:ext cx="1107996" cy="369332"/>
          </a:xfrm>
          <a:prstGeom prst="rect">
            <a:avLst/>
          </a:prstGeom>
          <a:noFill/>
        </p:spPr>
        <p:txBody>
          <a:bodyPr wrap="none" rtlCol="0">
            <a:spAutoFit/>
          </a:bodyPr>
          <a:lstStyle/>
          <a:p>
            <a:r>
              <a:rPr lang="zh-CN" altLang="en-US" b="1" dirty="0">
                <a:solidFill>
                  <a:srgbClr val="205867"/>
                </a:solidFill>
              </a:rPr>
              <a:t>（</a:t>
            </a:r>
            <a:r>
              <a:rPr lang="en-US" altLang="zh-CN" b="1" i="1" dirty="0">
                <a:solidFill>
                  <a:srgbClr val="205867"/>
                </a:solidFill>
                <a:latin typeface="Times New Roman" pitchFamily="18" charset="0"/>
                <a:cs typeface="Times New Roman" pitchFamily="18" charset="0"/>
              </a:rPr>
              <a:t>x</a:t>
            </a:r>
            <a:r>
              <a:rPr lang="zh-CN" altLang="en-US" b="1" i="1" dirty="0">
                <a:solidFill>
                  <a:srgbClr val="205867"/>
                </a:solidFill>
                <a:latin typeface="Times New Roman" pitchFamily="18" charset="0"/>
                <a:cs typeface="Times New Roman" pitchFamily="18" charset="0"/>
              </a:rPr>
              <a:t>，</a:t>
            </a:r>
            <a:r>
              <a:rPr lang="en-US" altLang="zh-CN" b="1" i="1" dirty="0">
                <a:solidFill>
                  <a:srgbClr val="205867"/>
                </a:solidFill>
                <a:latin typeface="Times New Roman" pitchFamily="18" charset="0"/>
                <a:cs typeface="Times New Roman" pitchFamily="18" charset="0"/>
              </a:rPr>
              <a:t>y</a:t>
            </a:r>
            <a:r>
              <a:rPr lang="zh-CN" altLang="en-US" b="1" dirty="0">
                <a:solidFill>
                  <a:srgbClr val="205867"/>
                </a:solidFill>
              </a:rPr>
              <a:t>）</a:t>
            </a:r>
          </a:p>
        </p:txBody>
      </p:sp>
      <p:cxnSp>
        <p:nvCxnSpPr>
          <p:cNvPr id="10" name="直接箭头连接符 9"/>
          <p:cNvCxnSpPr/>
          <p:nvPr/>
        </p:nvCxnSpPr>
        <p:spPr bwMode="auto">
          <a:xfrm>
            <a:off x="6867765" y="4073190"/>
            <a:ext cx="454908" cy="0"/>
          </a:xfrm>
          <a:prstGeom prst="straightConnector1">
            <a:avLst/>
          </a:prstGeom>
          <a:solidFill>
            <a:schemeClr val="accent1"/>
          </a:solidFill>
          <a:ln w="190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7301039" y="3616156"/>
            <a:ext cx="416453" cy="923330"/>
          </a:xfrm>
          <a:prstGeom prst="rect">
            <a:avLst/>
          </a:prstGeom>
          <a:noFill/>
        </p:spPr>
        <p:txBody>
          <a:bodyPr wrap="square" rtlCol="0">
            <a:spAutoFit/>
          </a:bodyPr>
          <a:lstStyle/>
          <a:p>
            <a:r>
              <a:rPr lang="zh-CN" altLang="en-US" b="1" dirty="0">
                <a:solidFill>
                  <a:srgbClr val="205867"/>
                </a:solidFill>
              </a:rPr>
              <a:t>圆周率</a:t>
            </a:r>
          </a:p>
        </p:txBody>
      </p:sp>
      <p:graphicFrame>
        <p:nvGraphicFramePr>
          <p:cNvPr id="2" name="对象 1"/>
          <p:cNvGraphicFramePr>
            <a:graphicFrameLocks noChangeAspect="1"/>
          </p:cNvGraphicFramePr>
          <p:nvPr>
            <p:extLst>
              <p:ext uri="{D42A27DB-BD31-4B8C-83A1-F6EECF244321}">
                <p14:modId xmlns:p14="http://schemas.microsoft.com/office/powerpoint/2010/main" val="1339815852"/>
              </p:ext>
            </p:extLst>
          </p:nvPr>
        </p:nvGraphicFramePr>
        <p:xfrm>
          <a:off x="6273133" y="112187"/>
          <a:ext cx="2055812" cy="1897063"/>
        </p:xfrm>
        <a:graphic>
          <a:graphicData uri="http://schemas.openxmlformats.org/presentationml/2006/ole">
            <mc:AlternateContent xmlns:mc="http://schemas.openxmlformats.org/markup-compatibility/2006">
              <mc:Choice xmlns:v="urn:schemas-microsoft-com:vml" Requires="v">
                <p:oleObj r:id="rId3" imgW="2044848" imgH="1892701" progId="Visio.Drawing.11">
                  <p:embed/>
                </p:oleObj>
              </mc:Choice>
              <mc:Fallback>
                <p:oleObj r:id="rId3" imgW="2044848" imgH="189270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3133" y="112187"/>
                        <a:ext cx="2055812" cy="189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4551040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r>
              <a:rPr lang="en-US" altLang="zh-CN" sz="2000" b="1" dirty="0">
                <a:solidFill>
                  <a:srgbClr val="C00000"/>
                </a:solidFill>
                <a:latin typeface="微软雅黑"/>
                <a:ea typeface="微软雅黑"/>
              </a:rPr>
              <a:t>——MC</a:t>
            </a:r>
            <a:r>
              <a:rPr lang="zh-CN" altLang="en-US" sz="2000" b="1" dirty="0">
                <a:solidFill>
                  <a:srgbClr val="C00000"/>
                </a:solidFill>
                <a:latin typeface="微软雅黑"/>
                <a:ea typeface="微软雅黑"/>
              </a:rPr>
              <a:t>方法在通信中的应用</a:t>
            </a:r>
          </a:p>
        </p:txBody>
      </p:sp>
      <p:sp>
        <p:nvSpPr>
          <p:cNvPr id="23" name="内容占位符 4"/>
          <p:cNvSpPr>
            <a:spLocks noGrp="1"/>
          </p:cNvSpPr>
          <p:nvPr>
            <p:ph idx="1"/>
          </p:nvPr>
        </p:nvSpPr>
        <p:spPr>
          <a:xfrm>
            <a:off x="540253" y="699542"/>
            <a:ext cx="4535804" cy="439248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基本原理</a:t>
            </a:r>
          </a:p>
          <a:p>
            <a:pPr marL="0" indent="0">
              <a:lnSpc>
                <a:spcPct val="150000"/>
              </a:lnSpc>
              <a:spcBef>
                <a:spcPts val="0"/>
              </a:spcBef>
              <a:buNone/>
            </a:pPr>
            <a:r>
              <a:rPr lang="zh-CN" altLang="en-US" sz="2000" dirty="0">
                <a:solidFill>
                  <a:schemeClr val="tx1"/>
                </a:solidFill>
              </a:rPr>
              <a:t>     对于一个通信系统模型，假设系统输入信号为</a:t>
            </a:r>
            <a:r>
              <a:rPr lang="en-US" altLang="zh-CN" sz="2000" dirty="0">
                <a:solidFill>
                  <a:schemeClr val="tx1"/>
                </a:solidFill>
              </a:rPr>
              <a:t>U(t)</a:t>
            </a:r>
            <a:r>
              <a:rPr lang="zh-CN" altLang="en-US" sz="2000" dirty="0">
                <a:solidFill>
                  <a:schemeClr val="tx1"/>
                </a:solidFill>
              </a:rPr>
              <a:t>、</a:t>
            </a:r>
            <a:r>
              <a:rPr lang="en-US" altLang="zh-CN" sz="2000" dirty="0">
                <a:solidFill>
                  <a:schemeClr val="tx1"/>
                </a:solidFill>
              </a:rPr>
              <a:t>V(t)</a:t>
            </a:r>
            <a:r>
              <a:rPr lang="zh-CN" altLang="en-US" sz="2000" dirty="0">
                <a:solidFill>
                  <a:schemeClr val="tx1"/>
                </a:solidFill>
              </a:rPr>
              <a:t>和</a:t>
            </a:r>
            <a:r>
              <a:rPr lang="en-US" altLang="zh-CN" sz="2000" dirty="0">
                <a:solidFill>
                  <a:schemeClr val="tx1"/>
                </a:solidFill>
              </a:rPr>
              <a:t>W(t)</a:t>
            </a:r>
            <a:r>
              <a:rPr lang="zh-CN" altLang="en-US" sz="2000" dirty="0">
                <a:solidFill>
                  <a:schemeClr val="tx1"/>
                </a:solidFill>
              </a:rPr>
              <a:t>， 则</a:t>
            </a:r>
            <a:endParaRPr lang="zh-CN" altLang="en-US" sz="2000" dirty="0">
              <a:solidFill>
                <a:srgbClr val="C00000"/>
              </a:solidFill>
            </a:endParaRPr>
          </a:p>
          <a:p>
            <a:pPr marL="0" indent="0">
              <a:lnSpc>
                <a:spcPct val="150000"/>
              </a:lnSpc>
              <a:spcBef>
                <a:spcPts val="0"/>
              </a:spcBef>
              <a:buNone/>
            </a:pPr>
            <a:r>
              <a:rPr lang="zh-CN" altLang="en-US" sz="2000" dirty="0">
                <a:solidFill>
                  <a:schemeClr val="tx1"/>
                </a:solidFill>
              </a:rPr>
              <a:t>     如果利用系统中所有可能的波形形式，来估计系统性能，这实际就是在进行完整的</a:t>
            </a:r>
            <a:r>
              <a:rPr lang="en-US" altLang="zh-CN" sz="2000" dirty="0">
                <a:solidFill>
                  <a:schemeClr val="tx1"/>
                </a:solidFill>
              </a:rPr>
              <a:t>MC</a:t>
            </a:r>
            <a:r>
              <a:rPr lang="zh-CN" altLang="en-US" sz="2000" dirty="0">
                <a:solidFill>
                  <a:schemeClr val="tx1"/>
                </a:solidFill>
              </a:rPr>
              <a:t>仿真。</a:t>
            </a:r>
          </a:p>
          <a:p>
            <a:pPr marL="0" indent="0">
              <a:lnSpc>
                <a:spcPct val="150000"/>
              </a:lnSpc>
              <a:spcBef>
                <a:spcPts val="0"/>
              </a:spcBef>
              <a:buNone/>
            </a:pPr>
            <a:r>
              <a:rPr lang="zh-CN" altLang="en-US" dirty="0">
                <a:solidFill>
                  <a:srgbClr val="C00000"/>
                </a:solidFill>
              </a:rPr>
              <a:t>     </a:t>
            </a:r>
            <a:endParaRPr lang="en-US" altLang="zh-CN" dirty="0">
              <a:solidFill>
                <a:schemeClr val="tx1"/>
              </a:solidFill>
            </a:endParaRP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36434458"/>
              </p:ext>
            </p:extLst>
          </p:nvPr>
        </p:nvGraphicFramePr>
        <p:xfrm>
          <a:off x="5172089" y="1275606"/>
          <a:ext cx="3887787" cy="979487"/>
        </p:xfrm>
        <a:graphic>
          <a:graphicData uri="http://schemas.openxmlformats.org/presentationml/2006/ole">
            <mc:AlternateContent xmlns:mc="http://schemas.openxmlformats.org/markup-compatibility/2006">
              <mc:Choice xmlns:v="urn:schemas-microsoft-com:vml" Requires="v">
                <p:oleObj name="Visio" r:id="rId3" imgW="2193771" imgH="554586" progId="Visio.Drawing.11">
                  <p:embed/>
                </p:oleObj>
              </mc:Choice>
              <mc:Fallback>
                <p:oleObj name="Visio" r:id="rId3" imgW="2193771" imgH="55458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089" y="1275606"/>
                        <a:ext cx="3887787" cy="9794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877192218"/>
              </p:ext>
            </p:extLst>
          </p:nvPr>
        </p:nvGraphicFramePr>
        <p:xfrm>
          <a:off x="3386559" y="3105775"/>
          <a:ext cx="5683250" cy="1655763"/>
        </p:xfrm>
        <a:graphic>
          <a:graphicData uri="http://schemas.openxmlformats.org/presentationml/2006/ole">
            <mc:AlternateContent xmlns:mc="http://schemas.openxmlformats.org/markup-compatibility/2006">
              <mc:Choice xmlns:v="urn:schemas-microsoft-com:vml" Requires="v">
                <p:oleObj name="Visio" r:id="rId5" imgW="3957073" imgH="1153571" progId="Visio.Drawing.11">
                  <p:embed/>
                </p:oleObj>
              </mc:Choice>
              <mc:Fallback>
                <p:oleObj name="Visio" r:id="rId5" imgW="3957073" imgH="115357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6559" y="3105775"/>
                        <a:ext cx="5683250" cy="165576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矩形 1"/>
          <p:cNvSpPr/>
          <p:nvPr/>
        </p:nvSpPr>
        <p:spPr>
          <a:xfrm>
            <a:off x="6228184" y="2255093"/>
            <a:ext cx="1569660" cy="369332"/>
          </a:xfrm>
          <a:prstGeom prst="rect">
            <a:avLst/>
          </a:prstGeom>
        </p:spPr>
        <p:txBody>
          <a:bodyPr wrap="none">
            <a:spAutoFit/>
          </a:bodyPr>
          <a:lstStyle/>
          <a:p>
            <a:r>
              <a:rPr lang="zh-CN" altLang="en-US" kern="0" dirty="0">
                <a:solidFill>
                  <a:srgbClr val="C00000"/>
                </a:solidFill>
                <a:latin typeface="Arial"/>
                <a:ea typeface="微软雅黑"/>
              </a:rPr>
              <a:t>通信系统模型</a:t>
            </a:r>
            <a:endParaRPr lang="zh-CN" altLang="en-US" dirty="0">
              <a:solidFill>
                <a:srgbClr val="C00000"/>
              </a:solidFill>
            </a:endParaRPr>
          </a:p>
        </p:txBody>
      </p:sp>
      <p:sp>
        <p:nvSpPr>
          <p:cNvPr id="8" name="矩形 7"/>
          <p:cNvSpPr/>
          <p:nvPr/>
        </p:nvSpPr>
        <p:spPr>
          <a:xfrm>
            <a:off x="1187624" y="3795886"/>
            <a:ext cx="1800200" cy="646331"/>
          </a:xfrm>
          <a:prstGeom prst="rect">
            <a:avLst/>
          </a:prstGeom>
        </p:spPr>
        <p:txBody>
          <a:bodyPr wrap="square">
            <a:spAutoFit/>
          </a:bodyPr>
          <a:lstStyle/>
          <a:p>
            <a:pPr algn="ctr"/>
            <a:r>
              <a:rPr lang="zh-CN" altLang="en-US" kern="0" dirty="0">
                <a:solidFill>
                  <a:srgbClr val="C00000"/>
                </a:solidFill>
                <a:latin typeface="Arial"/>
                <a:ea typeface="微软雅黑"/>
              </a:rPr>
              <a:t>误码率估算通信系统模型</a:t>
            </a:r>
            <a:endParaRPr lang="zh-CN" altLang="en-US" dirty="0">
              <a:solidFill>
                <a:srgbClr val="C00000"/>
              </a:solidFill>
            </a:endParaRPr>
          </a:p>
        </p:txBody>
      </p:sp>
    </p:spTree>
    <p:extLst>
      <p:ext uri="{BB962C8B-B14F-4D97-AF65-F5344CB8AC3E}">
        <p14:creationId xmlns:p14="http://schemas.microsoft.com/office/powerpoint/2010/main" val="12151168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3" end="3"/>
                                            </p:txEl>
                                          </p:spTgt>
                                        </p:tgtEl>
                                        <p:attrNameLst>
                                          <p:attrName>style.visibility</p:attrName>
                                        </p:attrNameLst>
                                      </p:cBhvr>
                                      <p:to>
                                        <p:strVal val="visible"/>
                                      </p:to>
                                    </p:set>
                                    <p:animEffect transition="in" filter="barn(inVertical)">
                                      <p:cBhvr>
                                        <p:cTn id="7" dur="500"/>
                                        <p:tgtEl>
                                          <p:spTgt spid="23">
                                            <p:txEl>
                                              <p:pRg st="3" end="3"/>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animEffect transition="in" filter="barn(inVertical)">
                                      <p:cBhvr>
                                        <p:cTn id="13" dur="500"/>
                                        <p:tgtEl>
                                          <p:spTgt spid="23">
                                            <p:txEl>
                                              <p:pRg st="2" end="2"/>
                                            </p:tx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蒙特卡洛仿真原理</a:t>
            </a:r>
            <a:r>
              <a:rPr lang="en-US" altLang="zh-CN" sz="2000" b="1" dirty="0">
                <a:solidFill>
                  <a:srgbClr val="C00000"/>
                </a:solidFill>
                <a:latin typeface="微软雅黑"/>
                <a:ea typeface="微软雅黑"/>
              </a:rPr>
              <a:t>——MC</a:t>
            </a:r>
            <a:r>
              <a:rPr lang="zh-CN" altLang="en-US" sz="2000" b="1" dirty="0">
                <a:solidFill>
                  <a:srgbClr val="C00000"/>
                </a:solidFill>
                <a:latin typeface="微软雅黑"/>
                <a:ea typeface="微软雅黑"/>
              </a:rPr>
              <a:t>方法在通信中的应用</a:t>
            </a:r>
          </a:p>
        </p:txBody>
      </p:sp>
      <p:sp>
        <p:nvSpPr>
          <p:cNvPr id="23" name="内容占位符 4"/>
          <p:cNvSpPr>
            <a:spLocks noGrp="1"/>
          </p:cNvSpPr>
          <p:nvPr>
            <p:ph idx="1"/>
          </p:nvPr>
        </p:nvSpPr>
        <p:spPr>
          <a:xfrm>
            <a:off x="540252" y="699542"/>
            <a:ext cx="8208212" cy="4146725"/>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基本原理（系统建模、设备建模、过程建模）</a:t>
            </a:r>
          </a:p>
          <a:p>
            <a:pPr marL="0" indent="0">
              <a:lnSpc>
                <a:spcPct val="150000"/>
              </a:lnSpc>
              <a:spcBef>
                <a:spcPts val="0"/>
              </a:spcBef>
              <a:buNone/>
            </a:pPr>
            <a:r>
              <a:rPr lang="zh-CN" altLang="en-US" dirty="0">
                <a:solidFill>
                  <a:schemeClr val="tx1"/>
                </a:solidFill>
              </a:rPr>
              <a:t>     通信系统仿真模型，利用该仿真模型可以估计数字通信系统的比特误码率。 </a:t>
            </a: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r>
              <a:rPr lang="zh-CN" altLang="en-US" dirty="0">
                <a:solidFill>
                  <a:schemeClr val="tx1"/>
                </a:solidFill>
              </a:rPr>
              <a:t>     ①生成输入序列采样值</a:t>
            </a:r>
            <a:r>
              <a:rPr lang="en-US" altLang="zh-CN" dirty="0">
                <a:solidFill>
                  <a:schemeClr val="tx1"/>
                </a:solidFill>
              </a:rPr>
              <a:t>{A(j)}</a:t>
            </a:r>
            <a:r>
              <a:rPr lang="zh-CN" altLang="en-US" dirty="0">
                <a:solidFill>
                  <a:schemeClr val="tx1"/>
                </a:solidFill>
              </a:rPr>
              <a:t>和噪声</a:t>
            </a:r>
            <a:r>
              <a:rPr lang="en-US" altLang="zh-CN" dirty="0">
                <a:solidFill>
                  <a:schemeClr val="tx1"/>
                </a:solidFill>
              </a:rPr>
              <a:t>{N(j)}</a:t>
            </a:r>
            <a:r>
              <a:rPr lang="zh-CN" altLang="en-US" dirty="0">
                <a:solidFill>
                  <a:schemeClr val="tx1"/>
                </a:solidFill>
              </a:rPr>
              <a:t>，它们均为随机序列；</a:t>
            </a:r>
          </a:p>
          <a:p>
            <a:pPr marL="0" indent="0">
              <a:lnSpc>
                <a:spcPct val="150000"/>
              </a:lnSpc>
              <a:spcBef>
                <a:spcPts val="0"/>
              </a:spcBef>
              <a:buNone/>
            </a:pPr>
            <a:r>
              <a:rPr lang="zh-CN" altLang="en-US" dirty="0">
                <a:solidFill>
                  <a:schemeClr val="tx1"/>
                </a:solidFill>
              </a:rPr>
              <a:t>     ②通过功能模块处理采样数据，并且产生输出序列</a:t>
            </a:r>
            <a:r>
              <a:rPr lang="en-US" altLang="zh-CN" dirty="0">
                <a:solidFill>
                  <a:schemeClr val="tx1"/>
                </a:solidFill>
              </a:rPr>
              <a:t>{Y(k)}</a:t>
            </a:r>
            <a:r>
              <a:rPr lang="zh-CN" altLang="en-US" dirty="0">
                <a:solidFill>
                  <a:schemeClr val="tx1"/>
                </a:solidFill>
              </a:rPr>
              <a:t>；</a:t>
            </a:r>
          </a:p>
          <a:p>
            <a:pPr marL="0" indent="0">
              <a:lnSpc>
                <a:spcPct val="250000"/>
              </a:lnSpc>
              <a:spcBef>
                <a:spcPts val="0"/>
              </a:spcBef>
              <a:buNone/>
            </a:pPr>
            <a:r>
              <a:rPr lang="zh-CN" altLang="en-US" dirty="0">
                <a:solidFill>
                  <a:schemeClr val="tx1"/>
                </a:solidFill>
              </a:rPr>
              <a:t>     ③估计</a:t>
            </a:r>
            <a:r>
              <a:rPr lang="en-US" altLang="zh-CN" dirty="0">
                <a:solidFill>
                  <a:schemeClr val="tx1"/>
                </a:solidFill>
              </a:rPr>
              <a:t>E{g[Y(k)]}</a:t>
            </a:r>
            <a:r>
              <a:rPr lang="zh-CN" altLang="en-US" dirty="0">
                <a:solidFill>
                  <a:schemeClr val="tx1"/>
                </a:solidFill>
              </a:rPr>
              <a:t>，其中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53475001"/>
              </p:ext>
            </p:extLst>
          </p:nvPr>
        </p:nvGraphicFramePr>
        <p:xfrm>
          <a:off x="1835696" y="1564764"/>
          <a:ext cx="5683274" cy="1656184"/>
        </p:xfrm>
        <a:graphic>
          <a:graphicData uri="http://schemas.openxmlformats.org/presentationml/2006/ole">
            <mc:AlternateContent xmlns:mc="http://schemas.openxmlformats.org/markup-compatibility/2006">
              <mc:Choice xmlns:v="urn:schemas-microsoft-com:vml" Requires="v">
                <p:oleObj name="Visio" r:id="rId3" imgW="3957073" imgH="1153571" progId="Visio.Drawing.11">
                  <p:embed/>
                </p:oleObj>
              </mc:Choice>
              <mc:Fallback>
                <p:oleObj name="Visio" r:id="rId3" imgW="3957073" imgH="1153571" progId="Visio.Drawing.11">
                  <p:embed/>
                  <p:pic>
                    <p:nvPicPr>
                      <p:cNvPr id="0" name=""/>
                      <p:cNvPicPr>
                        <a:picLocks noChangeAspect="1" noChangeArrowheads="1"/>
                      </p:cNvPicPr>
                      <p:nvPr/>
                    </p:nvPicPr>
                    <p:blipFill>
                      <a:blip r:embed="rId4"/>
                      <a:srcRect/>
                      <a:stretch>
                        <a:fillRect/>
                      </a:stretch>
                    </p:blipFill>
                    <p:spPr bwMode="auto">
                      <a:xfrm>
                        <a:off x="1835696" y="1564764"/>
                        <a:ext cx="5683274" cy="1656184"/>
                      </a:xfrm>
                      <a:prstGeom prst="rect">
                        <a:avLst/>
                      </a:prstGeom>
                      <a:solidFill>
                        <a:srgbClr val="CCFFFF"/>
                      </a:solid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428208322"/>
              </p:ext>
            </p:extLst>
          </p:nvPr>
        </p:nvGraphicFramePr>
        <p:xfrm>
          <a:off x="3563888" y="4058658"/>
          <a:ext cx="2004209" cy="788343"/>
        </p:xfrm>
        <a:graphic>
          <a:graphicData uri="http://schemas.openxmlformats.org/presentationml/2006/ole">
            <mc:AlternateContent xmlns:mc="http://schemas.openxmlformats.org/markup-compatibility/2006">
              <mc:Choice xmlns:v="urn:schemas-microsoft-com:vml" Requires="v">
                <p:oleObj r:id="rId5" imgW="1383699" imgH="545863" progId="Equation.3">
                  <p:embed/>
                </p:oleObj>
              </mc:Choice>
              <mc:Fallback>
                <p:oleObj r:id="rId5" imgW="1383699" imgH="54586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888" y="4058658"/>
                        <a:ext cx="2004209" cy="78834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04469942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3198341"/>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11718232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问题提出</a:t>
            </a:r>
          </a:p>
        </p:txBody>
      </p:sp>
      <p:sp>
        <p:nvSpPr>
          <p:cNvPr id="23" name="内容占位符 4"/>
          <p:cNvSpPr>
            <a:spLocks noGrp="1"/>
          </p:cNvSpPr>
          <p:nvPr>
            <p:ph idx="1"/>
          </p:nvPr>
        </p:nvSpPr>
        <p:spPr>
          <a:xfrm>
            <a:off x="540252" y="699542"/>
            <a:ext cx="8208212" cy="4536504"/>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纯</a:t>
            </a:r>
            <a:r>
              <a:rPr lang="en-US" altLang="zh-CN" dirty="0">
                <a:solidFill>
                  <a:srgbClr val="C00000"/>
                </a:solidFill>
              </a:rPr>
              <a:t>MC</a:t>
            </a:r>
            <a:r>
              <a:rPr lang="zh-CN" altLang="en-US" dirty="0">
                <a:solidFill>
                  <a:srgbClr val="C00000"/>
                </a:solidFill>
              </a:rPr>
              <a:t>：</a:t>
            </a:r>
            <a:r>
              <a:rPr lang="zh-CN" altLang="en-US" dirty="0">
                <a:solidFill>
                  <a:schemeClr val="tx1"/>
                </a:solidFill>
              </a:rPr>
              <a:t>指所有的输入过程和处理过程都被仿真。</a:t>
            </a:r>
          </a:p>
          <a:p>
            <a:pPr>
              <a:lnSpc>
                <a:spcPct val="150000"/>
              </a:lnSpc>
              <a:spcBef>
                <a:spcPts val="0"/>
              </a:spcBef>
              <a:buFont typeface="Wingdings" panose="05000000000000000000" pitchFamily="2" charset="2"/>
              <a:buChar char="p"/>
            </a:pPr>
            <a:r>
              <a:rPr lang="zh-CN" altLang="en-US" dirty="0">
                <a:solidFill>
                  <a:srgbClr val="C00000"/>
                </a:solidFill>
              </a:rPr>
              <a:t>假设：</a:t>
            </a:r>
            <a:r>
              <a:rPr lang="zh-CN" altLang="en-US" dirty="0">
                <a:solidFill>
                  <a:schemeClr val="tx1"/>
                </a:solidFill>
              </a:rPr>
              <a:t>噪声是加性高斯噪声（</a:t>
            </a:r>
            <a:r>
              <a:rPr lang="en-US" altLang="zh-CN" dirty="0">
                <a:solidFill>
                  <a:schemeClr val="tx1"/>
                </a:solidFill>
              </a:rPr>
              <a:t>AWGN</a:t>
            </a:r>
            <a:r>
              <a:rPr lang="zh-CN" altLang="en-US" dirty="0">
                <a:solidFill>
                  <a:schemeClr val="tx1"/>
                </a:solidFill>
              </a:rPr>
              <a:t>）；收滤波器是线性的。</a:t>
            </a: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准解析</a:t>
            </a:r>
            <a:r>
              <a:rPr lang="en-US" altLang="zh-CN" dirty="0">
                <a:solidFill>
                  <a:srgbClr val="C00000"/>
                </a:solidFill>
              </a:rPr>
              <a:t>MC</a:t>
            </a:r>
          </a:p>
          <a:p>
            <a:pPr marL="0" indent="0">
              <a:lnSpc>
                <a:spcPct val="150000"/>
              </a:lnSpc>
              <a:spcBef>
                <a:spcPts val="0"/>
              </a:spcBef>
              <a:buNone/>
            </a:pPr>
            <a:r>
              <a:rPr lang="en-US" altLang="zh-CN" dirty="0">
                <a:solidFill>
                  <a:srgbClr val="C00000"/>
                </a:solidFill>
              </a:rPr>
              <a:t>     </a:t>
            </a:r>
            <a:r>
              <a:rPr lang="zh-CN" altLang="en-US" dirty="0">
                <a:solidFill>
                  <a:schemeClr val="tx1"/>
                </a:solidFill>
              </a:rPr>
              <a:t>只有一部分系统输入随机过程被直接仿真，而其它过程的影响利用解析方法进行处理。</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25308000"/>
              </p:ext>
            </p:extLst>
          </p:nvPr>
        </p:nvGraphicFramePr>
        <p:xfrm>
          <a:off x="1835696" y="1637928"/>
          <a:ext cx="5429703" cy="1581894"/>
        </p:xfrm>
        <a:graphic>
          <a:graphicData uri="http://schemas.openxmlformats.org/presentationml/2006/ole">
            <mc:AlternateContent xmlns:mc="http://schemas.openxmlformats.org/markup-compatibility/2006">
              <mc:Choice xmlns:v="urn:schemas-microsoft-com:vml" Requires="v">
                <p:oleObj name="Visio" r:id="rId3" imgW="3957073" imgH="1153571" progId="Visio.Drawing.11">
                  <p:embed/>
                </p:oleObj>
              </mc:Choice>
              <mc:Fallback>
                <p:oleObj name="Visio" r:id="rId3" imgW="3957073" imgH="115357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1637928"/>
                        <a:ext cx="5429703" cy="1581894"/>
                      </a:xfrm>
                      <a:prstGeom prst="rect">
                        <a:avLst/>
                      </a:prstGeom>
                      <a:solidFill>
                        <a:srgbClr val="CCFFFF"/>
                      </a:solidFill>
                      <a:ln>
                        <a:noFill/>
                      </a:ln>
                    </p:spPr>
                  </p:pic>
                </p:oleObj>
              </mc:Fallback>
            </mc:AlternateContent>
          </a:graphicData>
        </a:graphic>
      </p:graphicFrame>
    </p:spTree>
    <p:extLst>
      <p:ext uri="{BB962C8B-B14F-4D97-AF65-F5344CB8AC3E}">
        <p14:creationId xmlns:p14="http://schemas.microsoft.com/office/powerpoint/2010/main" val="14351684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6" end="6"/>
                                            </p:txEl>
                                          </p:spTgt>
                                        </p:tgtEl>
                                        <p:attrNameLst>
                                          <p:attrName>style.visibility</p:attrName>
                                        </p:attrNameLst>
                                      </p:cBhvr>
                                      <p:to>
                                        <p:strVal val="visible"/>
                                      </p:to>
                                    </p:set>
                                    <p:animEffect transition="in" filter="barn(inVertical)">
                                      <p:cBhvr>
                                        <p:cTn id="7" dur="500"/>
                                        <p:tgtEl>
                                          <p:spTgt spid="23">
                                            <p:txEl>
                                              <p:pRg st="6" end="6"/>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7" end="7"/>
                                            </p:txEl>
                                          </p:spTgt>
                                        </p:tgtEl>
                                        <p:attrNameLst>
                                          <p:attrName>style.visibility</p:attrName>
                                        </p:attrNameLst>
                                      </p:cBhvr>
                                      <p:to>
                                        <p:strVal val="visible"/>
                                      </p:to>
                                    </p:set>
                                    <p:animEffect transition="in" filter="barn(inVertical)">
                                      <p:cBhvr>
                                        <p:cTn id="10" dur="500"/>
                                        <p:tgtEl>
                                          <p:spTgt spid="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问题提出</a:t>
            </a:r>
          </a:p>
        </p:txBody>
      </p:sp>
      <p:sp>
        <p:nvSpPr>
          <p:cNvPr id="23" name="内容占位符 4"/>
          <p:cNvSpPr>
            <a:spLocks noGrp="1"/>
          </p:cNvSpPr>
          <p:nvPr>
            <p:ph idx="1"/>
          </p:nvPr>
        </p:nvSpPr>
        <p:spPr>
          <a:xfrm>
            <a:off x="540252" y="699542"/>
            <a:ext cx="8208212" cy="4536504"/>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理论依据</a:t>
            </a:r>
            <a:endParaRPr lang="en-US" altLang="zh-CN" sz="2000" dirty="0">
              <a:solidFill>
                <a:srgbClr val="C00000"/>
              </a:solidFill>
            </a:endParaRPr>
          </a:p>
          <a:p>
            <a:pPr marL="0" indent="0">
              <a:lnSpc>
                <a:spcPct val="150000"/>
              </a:lnSpc>
              <a:spcBef>
                <a:spcPts val="0"/>
              </a:spcBef>
              <a:buNone/>
            </a:pPr>
            <a:r>
              <a:rPr lang="zh-CN" altLang="en-US" sz="2000" dirty="0">
                <a:solidFill>
                  <a:srgbClr val="C00000"/>
                </a:solidFill>
              </a:rPr>
              <a:t>     经验：误码</a:t>
            </a:r>
            <a:r>
              <a:rPr lang="zh-CN" altLang="en-US" sz="2000" dirty="0">
                <a:solidFill>
                  <a:schemeClr val="tx1"/>
                </a:solidFill>
              </a:rPr>
              <a:t>的来源其一是噪声，其二累积失真。（通信原理） </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假设</a:t>
            </a:r>
            <a:r>
              <a:rPr lang="zh-CN" altLang="en-US" sz="2000" dirty="0">
                <a:solidFill>
                  <a:schemeClr val="tx1"/>
                </a:solidFill>
              </a:rPr>
              <a:t>：噪声是加性高斯噪声与累积失真无关。（内部和外部）</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rgbClr val="C00000"/>
                </a:solidFill>
              </a:rPr>
              <a:t>结论：</a:t>
            </a:r>
            <a:r>
              <a:rPr lang="zh-CN" altLang="en-US" sz="2000" dirty="0">
                <a:solidFill>
                  <a:schemeClr val="tx1"/>
                </a:solidFill>
              </a:rPr>
              <a:t>可以采用部分仿真、部分解析的准解析</a:t>
            </a:r>
            <a:r>
              <a:rPr lang="en-US" altLang="zh-CN" sz="2000" dirty="0">
                <a:solidFill>
                  <a:schemeClr val="tx1"/>
                </a:solidFill>
              </a:rPr>
              <a:t>MC</a:t>
            </a:r>
            <a:r>
              <a:rPr lang="zh-CN" altLang="en-US" sz="2000" dirty="0">
                <a:solidFill>
                  <a:schemeClr val="tx1"/>
                </a:solidFill>
              </a:rPr>
              <a:t>仿真。</a:t>
            </a: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a:lnSpc>
                <a:spcPct val="200000"/>
              </a:lnSpc>
              <a:spcBef>
                <a:spcPts val="0"/>
              </a:spcBef>
              <a:buFont typeface="Wingdings" panose="05000000000000000000" pitchFamily="2" charset="2"/>
              <a:buChar char="p"/>
            </a:pPr>
            <a:r>
              <a:rPr lang="zh-CN" altLang="en-US" sz="2000" dirty="0">
                <a:solidFill>
                  <a:srgbClr val="C00000"/>
                </a:solidFill>
              </a:rPr>
              <a:t>模型简化</a:t>
            </a:r>
          </a:p>
          <a:p>
            <a:pPr marL="0" indent="0">
              <a:lnSpc>
                <a:spcPct val="150000"/>
              </a:lnSpc>
              <a:spcBef>
                <a:spcPts val="0"/>
              </a:spcBef>
              <a:buNone/>
            </a:pPr>
            <a:r>
              <a:rPr lang="zh-CN" altLang="en-US" sz="2000" dirty="0">
                <a:solidFill>
                  <a:srgbClr val="C00000"/>
                </a:solidFill>
              </a:rPr>
              <a:t>     假设：</a:t>
            </a:r>
            <a:r>
              <a:rPr lang="zh-CN" altLang="en-US" sz="2000" dirty="0">
                <a:solidFill>
                  <a:schemeClr val="tx1"/>
                </a:solidFill>
              </a:rPr>
              <a:t>从噪声加入点到判决器输入端之间都是线性的；而在噪声加入点之前的系统可以是线性的也可以是非线性的。 </a:t>
            </a: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46758133"/>
              </p:ext>
            </p:extLst>
          </p:nvPr>
        </p:nvGraphicFramePr>
        <p:xfrm>
          <a:off x="2123728" y="2643758"/>
          <a:ext cx="4329112" cy="547687"/>
        </p:xfrm>
        <a:graphic>
          <a:graphicData uri="http://schemas.openxmlformats.org/presentationml/2006/ole">
            <mc:AlternateContent xmlns:mc="http://schemas.openxmlformats.org/markup-compatibility/2006">
              <mc:Choice xmlns:v="urn:schemas-microsoft-com:vml" Requires="v">
                <p:oleObj name="公式" r:id="rId3" imgW="3124080" imgH="393480" progId="Equation.3">
                  <p:embed/>
                </p:oleObj>
              </mc:Choice>
              <mc:Fallback>
                <p:oleObj name="公式" r:id="rId3" imgW="312408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643758"/>
                        <a:ext cx="4329112" cy="547687"/>
                      </a:xfrm>
                      <a:prstGeom prst="rect">
                        <a:avLst/>
                      </a:prstGeom>
                      <a:noFill/>
                      <a:ln w="19050">
                        <a:solidFill>
                          <a:srgbClr val="C00000"/>
                        </a:solidFill>
                      </a:ln>
                    </p:spPr>
                  </p:pic>
                </p:oleObj>
              </mc:Fallback>
            </mc:AlternateContent>
          </a:graphicData>
        </a:graphic>
      </p:graphicFrame>
    </p:spTree>
    <p:extLst>
      <p:ext uri="{BB962C8B-B14F-4D97-AF65-F5344CB8AC3E}">
        <p14:creationId xmlns:p14="http://schemas.microsoft.com/office/powerpoint/2010/main" val="117730889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基本原理</a:t>
            </a:r>
          </a:p>
        </p:txBody>
      </p:sp>
      <p:sp>
        <p:nvSpPr>
          <p:cNvPr id="23" name="内容占位符 4"/>
          <p:cNvSpPr>
            <a:spLocks noGrp="1"/>
          </p:cNvSpPr>
          <p:nvPr>
            <p:ph idx="1"/>
          </p:nvPr>
        </p:nvSpPr>
        <p:spPr>
          <a:xfrm>
            <a:off x="540252" y="843558"/>
            <a:ext cx="8280220" cy="4248472"/>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假设的意义</a:t>
            </a:r>
          </a:p>
          <a:p>
            <a:pPr marL="0" lvl="0" indent="0">
              <a:lnSpc>
                <a:spcPct val="150000"/>
              </a:lnSpc>
              <a:spcBef>
                <a:spcPts val="0"/>
              </a:spcBef>
              <a:buNone/>
            </a:pPr>
            <a:r>
              <a:rPr lang="zh-CN" altLang="en-US" kern="1200" dirty="0">
                <a:solidFill>
                  <a:srgbClr val="205867"/>
                </a:solidFill>
              </a:rPr>
              <a:t>     </a:t>
            </a:r>
            <a:r>
              <a:rPr lang="en-US" altLang="zh-CN" kern="1200" dirty="0">
                <a:solidFill>
                  <a:srgbClr val="205867"/>
                </a:solidFill>
              </a:rPr>
              <a:t>1.</a:t>
            </a:r>
            <a:r>
              <a:rPr lang="zh-CN" altLang="en-US" kern="1200" dirty="0">
                <a:solidFill>
                  <a:srgbClr val="205867"/>
                </a:solidFill>
              </a:rPr>
              <a:t>保证了高斯噪声通过传输到达判决器输入端时，可利用解析法进行分析即可；</a:t>
            </a:r>
          </a:p>
          <a:p>
            <a:pPr marL="0" lvl="0" indent="0">
              <a:lnSpc>
                <a:spcPct val="150000"/>
              </a:lnSpc>
              <a:spcBef>
                <a:spcPts val="0"/>
              </a:spcBef>
              <a:buNone/>
            </a:pPr>
            <a:r>
              <a:rPr lang="zh-CN" altLang="en-US" kern="1200" dirty="0">
                <a:solidFill>
                  <a:srgbClr val="205867"/>
                </a:solidFill>
              </a:rPr>
              <a:t>     </a:t>
            </a:r>
            <a:r>
              <a:rPr lang="en-US" altLang="zh-CN" kern="1200" dirty="0">
                <a:solidFill>
                  <a:srgbClr val="205867"/>
                </a:solidFill>
              </a:rPr>
              <a:t>2.</a:t>
            </a:r>
            <a:r>
              <a:rPr lang="zh-CN" altLang="en-US" kern="1200" dirty="0">
                <a:solidFill>
                  <a:srgbClr val="205867"/>
                </a:solidFill>
              </a:rPr>
              <a:t>在线性部分这一段可以利用叠加特性，即将信号和噪声分别处理。 </a:t>
            </a:r>
          </a:p>
          <a:p>
            <a:pPr>
              <a:lnSpc>
                <a:spcPct val="150000"/>
              </a:lnSpc>
              <a:spcBef>
                <a:spcPts val="0"/>
              </a:spcBef>
              <a:buFont typeface="Wingdings" panose="05000000000000000000" pitchFamily="2" charset="2"/>
              <a:buChar char="p"/>
            </a:pPr>
            <a:endParaRPr lang="zh-CN" altLang="en-US"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09831531"/>
              </p:ext>
            </p:extLst>
          </p:nvPr>
        </p:nvGraphicFramePr>
        <p:xfrm>
          <a:off x="2123728" y="2223929"/>
          <a:ext cx="4627924" cy="1348303"/>
        </p:xfrm>
        <a:graphic>
          <a:graphicData uri="http://schemas.openxmlformats.org/presentationml/2006/ole">
            <mc:AlternateContent xmlns:mc="http://schemas.openxmlformats.org/markup-compatibility/2006">
              <mc:Choice xmlns:v="urn:schemas-microsoft-com:vml" Requires="v">
                <p:oleObj name="Visio" r:id="rId3" imgW="3957073" imgH="1153571" progId="Visio.Drawing.11">
                  <p:embed/>
                </p:oleObj>
              </mc:Choice>
              <mc:Fallback>
                <p:oleObj name="Visio" r:id="rId3" imgW="3957073" imgH="115357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223929"/>
                        <a:ext cx="4627924" cy="1348303"/>
                      </a:xfrm>
                      <a:prstGeom prst="rect">
                        <a:avLst/>
                      </a:prstGeom>
                      <a:solidFill>
                        <a:srgbClr val="CCFFFF"/>
                      </a:solid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84370758"/>
              </p:ext>
            </p:extLst>
          </p:nvPr>
        </p:nvGraphicFramePr>
        <p:xfrm>
          <a:off x="2111086" y="3618090"/>
          <a:ext cx="4627990" cy="1257916"/>
        </p:xfrm>
        <a:graphic>
          <a:graphicData uri="http://schemas.openxmlformats.org/presentationml/2006/ole">
            <mc:AlternateContent xmlns:mc="http://schemas.openxmlformats.org/markup-compatibility/2006">
              <mc:Choice xmlns:v="urn:schemas-microsoft-com:vml" Requires="v">
                <p:oleObj r:id="rId5" imgW="3453724" imgH="938743" progId="Visio.Drawing.11">
                  <p:embed/>
                </p:oleObj>
              </mc:Choice>
              <mc:Fallback>
                <p:oleObj r:id="rId5" imgW="3453724" imgH="938743"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1086" y="3618090"/>
                        <a:ext cx="4627990" cy="1257916"/>
                      </a:xfrm>
                      <a:prstGeom prst="rect">
                        <a:avLst/>
                      </a:prstGeom>
                      <a:solidFill>
                        <a:srgbClr val="CCFFFF"/>
                      </a:solidFill>
                      <a:ln>
                        <a:noFill/>
                      </a:ln>
                    </p:spPr>
                  </p:pic>
                </p:oleObj>
              </mc:Fallback>
            </mc:AlternateContent>
          </a:graphicData>
        </a:graphic>
      </p:graphicFrame>
    </p:spTree>
    <p:extLst>
      <p:ext uri="{BB962C8B-B14F-4D97-AF65-F5344CB8AC3E}">
        <p14:creationId xmlns:p14="http://schemas.microsoft.com/office/powerpoint/2010/main" val="285035471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基本原理</a:t>
            </a:r>
          </a:p>
        </p:txBody>
      </p:sp>
      <p:sp>
        <p:nvSpPr>
          <p:cNvPr id="23" name="内容占位符 4"/>
          <p:cNvSpPr>
            <a:spLocks noGrp="1"/>
          </p:cNvSpPr>
          <p:nvPr>
            <p:ph idx="1"/>
          </p:nvPr>
        </p:nvSpPr>
        <p:spPr>
          <a:xfrm>
            <a:off x="540251" y="843558"/>
            <a:ext cx="3743715" cy="424847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实现方案总结</a:t>
            </a: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所有的噪声效应在判决器的输入端都可以看作可加性的。</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等效噪声（</a:t>
            </a:r>
            <a:r>
              <a:rPr lang="en-US" altLang="zh-CN" sz="2000" dirty="0">
                <a:solidFill>
                  <a:schemeClr val="tx1"/>
                </a:solidFill>
              </a:rPr>
              <a:t>ENS</a:t>
            </a:r>
            <a:r>
              <a:rPr lang="zh-CN" altLang="en-US" sz="2000" dirty="0">
                <a:solidFill>
                  <a:schemeClr val="tx1"/>
                </a:solidFill>
              </a:rPr>
              <a:t>）的概率密度函数用户已知。</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3.</a:t>
            </a:r>
            <a:r>
              <a:rPr lang="zh-CN" altLang="en-US" sz="2000" dirty="0">
                <a:solidFill>
                  <a:schemeClr val="tx1"/>
                </a:solidFill>
              </a:rPr>
              <a:t>关闭所有的噪声源，利用产生的信号序列进行仿真处理，确定</a:t>
            </a:r>
            <a:r>
              <a:rPr lang="en-US" altLang="zh-CN" sz="2000" dirty="0">
                <a:solidFill>
                  <a:schemeClr val="tx1"/>
                </a:solidFill>
              </a:rPr>
              <a:t>ISI</a:t>
            </a:r>
            <a:r>
              <a:rPr lang="zh-CN" altLang="en-US" sz="2000" dirty="0">
                <a:solidFill>
                  <a:schemeClr val="tx1"/>
                </a:solidFill>
              </a:rPr>
              <a:t>和失真等因素影响。</a:t>
            </a:r>
            <a:endParaRPr lang="zh-CN" altLang="en-US"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31831013"/>
              </p:ext>
            </p:extLst>
          </p:nvPr>
        </p:nvGraphicFramePr>
        <p:xfrm>
          <a:off x="4283967" y="987574"/>
          <a:ext cx="4627990" cy="1257916"/>
        </p:xfrm>
        <a:graphic>
          <a:graphicData uri="http://schemas.openxmlformats.org/presentationml/2006/ole">
            <mc:AlternateContent xmlns:mc="http://schemas.openxmlformats.org/markup-compatibility/2006">
              <mc:Choice xmlns:v="urn:schemas-microsoft-com:vml" Requires="v">
                <p:oleObj r:id="rId3" imgW="3453724" imgH="938743" progId="Visio.Drawing.11">
                  <p:embed/>
                </p:oleObj>
              </mc:Choice>
              <mc:Fallback>
                <p:oleObj r:id="rId3" imgW="3453724" imgH="93874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7" y="987574"/>
                        <a:ext cx="4627990" cy="1257916"/>
                      </a:xfrm>
                      <a:prstGeom prst="rect">
                        <a:avLst/>
                      </a:prstGeom>
                      <a:solidFill>
                        <a:srgbClr val="CCFFFF"/>
                      </a:solid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179298665"/>
              </p:ext>
            </p:extLst>
          </p:nvPr>
        </p:nvGraphicFramePr>
        <p:xfrm>
          <a:off x="4283967" y="2427734"/>
          <a:ext cx="4700640" cy="1646684"/>
        </p:xfrm>
        <a:graphic>
          <a:graphicData uri="http://schemas.openxmlformats.org/presentationml/2006/ole">
            <mc:AlternateContent xmlns:mc="http://schemas.openxmlformats.org/markup-compatibility/2006">
              <mc:Choice xmlns:v="urn:schemas-microsoft-com:vml" Requires="v">
                <p:oleObj r:id="rId5" imgW="2604747" imgH="914400" progId="Visio.Drawing.11">
                  <p:embed/>
                </p:oleObj>
              </mc:Choice>
              <mc:Fallback>
                <p:oleObj r:id="rId5" imgW="2604747" imgH="91440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967" y="2427734"/>
                        <a:ext cx="4700640" cy="1646684"/>
                      </a:xfrm>
                      <a:prstGeom prst="rect">
                        <a:avLst/>
                      </a:prstGeom>
                      <a:solidFill>
                        <a:srgbClr val="CCFFFF"/>
                      </a:solid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710590706"/>
              </p:ext>
            </p:extLst>
          </p:nvPr>
        </p:nvGraphicFramePr>
        <p:xfrm>
          <a:off x="4860032" y="4227934"/>
          <a:ext cx="3384376" cy="619789"/>
        </p:xfrm>
        <a:graphic>
          <a:graphicData uri="http://schemas.openxmlformats.org/presentationml/2006/ole">
            <mc:AlternateContent xmlns:mc="http://schemas.openxmlformats.org/markup-compatibility/2006">
              <mc:Choice xmlns:v="urn:schemas-microsoft-com:vml" Requires="v">
                <p:oleObj name="公式" r:id="rId7" imgW="2755900" imgH="508000" progId="Equation.3">
                  <p:embed/>
                </p:oleObj>
              </mc:Choice>
              <mc:Fallback>
                <p:oleObj name="公式" r:id="rId7" imgW="2755900" imgH="508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0032" y="4227934"/>
                        <a:ext cx="3384376" cy="619789"/>
                      </a:xfrm>
                      <a:prstGeom prst="rect">
                        <a:avLst/>
                      </a:prstGeom>
                      <a:noFill/>
                      <a:ln w="19050">
                        <a:solidFill>
                          <a:srgbClr val="C00000"/>
                        </a:solidFill>
                      </a:ln>
                    </p:spPr>
                  </p:pic>
                </p:oleObj>
              </mc:Fallback>
            </mc:AlternateContent>
          </a:graphicData>
        </a:graphic>
      </p:graphicFrame>
    </p:spTree>
    <p:extLst>
      <p:ext uri="{BB962C8B-B14F-4D97-AF65-F5344CB8AC3E}">
        <p14:creationId xmlns:p14="http://schemas.microsoft.com/office/powerpoint/2010/main" val="72872916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基本原理</a:t>
            </a:r>
          </a:p>
        </p:txBody>
      </p:sp>
      <p:sp>
        <p:nvSpPr>
          <p:cNvPr id="23" name="内容占位符 4"/>
          <p:cNvSpPr>
            <a:spLocks noGrp="1"/>
          </p:cNvSpPr>
          <p:nvPr>
            <p:ph idx="1"/>
          </p:nvPr>
        </p:nvSpPr>
        <p:spPr>
          <a:xfrm>
            <a:off x="540252" y="843558"/>
            <a:ext cx="8280220" cy="424847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信号的简化</a:t>
            </a:r>
          </a:p>
          <a:p>
            <a:pPr marL="0" indent="0">
              <a:lnSpc>
                <a:spcPct val="150000"/>
              </a:lnSpc>
              <a:spcBef>
                <a:spcPts val="0"/>
              </a:spcBef>
              <a:buNone/>
            </a:pPr>
            <a:r>
              <a:rPr lang="en-US" altLang="zh-CN" sz="2000" dirty="0">
                <a:solidFill>
                  <a:schemeClr val="tx1"/>
                </a:solidFill>
              </a:rPr>
              <a:t>    ISI</a:t>
            </a:r>
            <a:r>
              <a:rPr lang="zh-CN" altLang="en-US" sz="2000" dirty="0">
                <a:solidFill>
                  <a:schemeClr val="tx1"/>
                </a:solidFill>
              </a:rPr>
              <a:t>和失真的仿真：对于系统码元有效记忆长度为</a:t>
            </a:r>
            <a:r>
              <a:rPr lang="en-US" altLang="zh-CN" sz="2000" dirty="0">
                <a:solidFill>
                  <a:schemeClr val="tx1"/>
                </a:solidFill>
              </a:rPr>
              <a:t>m</a:t>
            </a:r>
            <a:r>
              <a:rPr lang="zh-CN" altLang="en-US" sz="2000" dirty="0">
                <a:solidFill>
                  <a:schemeClr val="tx1"/>
                </a:solidFill>
              </a:rPr>
              <a:t>，采用的码元进制为</a:t>
            </a:r>
            <a:r>
              <a:rPr lang="en-US" altLang="zh-CN" sz="2000" dirty="0">
                <a:solidFill>
                  <a:schemeClr val="tx1"/>
                </a:solidFill>
              </a:rPr>
              <a:t>L</a:t>
            </a:r>
            <a:r>
              <a:rPr lang="zh-CN" altLang="en-US" sz="2000" dirty="0">
                <a:solidFill>
                  <a:schemeClr val="tx1"/>
                </a:solidFill>
              </a:rPr>
              <a:t>，那么共有</a:t>
            </a:r>
            <a:r>
              <a:rPr lang="en-US" altLang="zh-CN" sz="2000" dirty="0">
                <a:solidFill>
                  <a:schemeClr val="tx1"/>
                </a:solidFill>
              </a:rPr>
              <a:t>L</a:t>
            </a:r>
            <a:r>
              <a:rPr lang="en-US" altLang="zh-CN" sz="2000" baseline="30000" dirty="0">
                <a:solidFill>
                  <a:schemeClr val="tx1"/>
                </a:solidFill>
              </a:rPr>
              <a:t>m</a:t>
            </a:r>
            <a:r>
              <a:rPr lang="zh-CN" altLang="en-US" sz="2000" dirty="0">
                <a:solidFill>
                  <a:schemeClr val="tx1"/>
                </a:solidFill>
              </a:rPr>
              <a:t>种可能的信号模式需要处理。 </a:t>
            </a:r>
          </a:p>
          <a:p>
            <a:pPr marL="0" indent="0">
              <a:lnSpc>
                <a:spcPct val="150000"/>
              </a:lnSpc>
              <a:spcBef>
                <a:spcPts val="0"/>
              </a:spcBef>
              <a:buNone/>
            </a:pPr>
            <a:r>
              <a:rPr lang="zh-CN" altLang="en-US" sz="2000" dirty="0">
                <a:solidFill>
                  <a:schemeClr val="tx1"/>
                </a:solidFill>
              </a:rPr>
              <a:t>    举例，在误码率为</a:t>
            </a:r>
            <a:r>
              <a:rPr lang="en-US" altLang="zh-CN" sz="2000" dirty="0">
                <a:solidFill>
                  <a:schemeClr val="tx1"/>
                </a:solidFill>
              </a:rPr>
              <a:t>10</a:t>
            </a:r>
            <a:r>
              <a:rPr lang="en-US" altLang="zh-CN" sz="2000" baseline="30000" dirty="0">
                <a:solidFill>
                  <a:schemeClr val="tx1"/>
                </a:solidFill>
              </a:rPr>
              <a:t>-5</a:t>
            </a:r>
            <a:r>
              <a:rPr lang="zh-CN" altLang="en-US" sz="2000" dirty="0">
                <a:solidFill>
                  <a:schemeClr val="tx1"/>
                </a:solidFill>
              </a:rPr>
              <a:t>情况下，不同</a:t>
            </a:r>
            <a:r>
              <a:rPr lang="en-US" altLang="zh-CN" sz="2000" dirty="0">
                <a:solidFill>
                  <a:schemeClr val="tx1"/>
                </a:solidFill>
              </a:rPr>
              <a:t>L</a:t>
            </a:r>
            <a:r>
              <a:rPr lang="zh-CN" altLang="en-US" sz="2000" dirty="0">
                <a:solidFill>
                  <a:schemeClr val="tx1"/>
                </a:solidFill>
              </a:rPr>
              <a:t>情况下的问题分析，假设有效记忆长度为</a:t>
            </a:r>
            <a:r>
              <a:rPr lang="en-US" altLang="zh-CN" sz="2000" dirty="0">
                <a:solidFill>
                  <a:schemeClr val="tx1"/>
                </a:solidFill>
              </a:rPr>
              <a:t>7</a:t>
            </a:r>
            <a:r>
              <a:rPr lang="zh-CN" altLang="en-US" sz="2000" dirty="0">
                <a:solidFill>
                  <a:schemeClr val="tx1"/>
                </a:solidFill>
              </a:rPr>
              <a:t>，即</a:t>
            </a:r>
            <a:r>
              <a:rPr lang="en-US" altLang="zh-CN" sz="2000" dirty="0">
                <a:solidFill>
                  <a:schemeClr val="tx1"/>
                </a:solidFill>
              </a:rPr>
              <a:t>m=7</a:t>
            </a:r>
            <a:r>
              <a:rPr lang="zh-CN" altLang="en-US" sz="2000" dirty="0">
                <a:solidFill>
                  <a:schemeClr val="tx1"/>
                </a:solidFill>
              </a:rPr>
              <a:t>。</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二进制：</a:t>
            </a:r>
          </a:p>
          <a:p>
            <a:pPr marL="0" indent="0">
              <a:lnSpc>
                <a:spcPct val="200000"/>
              </a:lnSpc>
              <a:spcBef>
                <a:spcPts val="0"/>
              </a:spcBef>
              <a:buNone/>
            </a:pPr>
            <a:r>
              <a:rPr lang="zh-CN" altLang="en-US" sz="2000" dirty="0">
                <a:solidFill>
                  <a:schemeClr val="tx1"/>
                </a:solidFill>
              </a:rPr>
              <a:t>    十六进制：</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18273404"/>
              </p:ext>
            </p:extLst>
          </p:nvPr>
        </p:nvGraphicFramePr>
        <p:xfrm>
          <a:off x="4788024" y="3003798"/>
          <a:ext cx="3908551" cy="1369207"/>
        </p:xfrm>
        <a:graphic>
          <a:graphicData uri="http://schemas.openxmlformats.org/presentationml/2006/ole">
            <mc:AlternateContent xmlns:mc="http://schemas.openxmlformats.org/markup-compatibility/2006">
              <mc:Choice xmlns:v="urn:schemas-microsoft-com:vml" Requires="v">
                <p:oleObj r:id="rId3" imgW="2604747" imgH="914400" progId="Visio.Drawing.11">
                  <p:embed/>
                </p:oleObj>
              </mc:Choice>
              <mc:Fallback>
                <p:oleObj r:id="rId3" imgW="2604747" imgH="91440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003798"/>
                        <a:ext cx="3908551" cy="1369207"/>
                      </a:xfrm>
                      <a:prstGeom prst="rect">
                        <a:avLst/>
                      </a:prstGeom>
                      <a:solidFill>
                        <a:srgbClr val="CCFFFF"/>
                      </a:solid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900458893"/>
              </p:ext>
            </p:extLst>
          </p:nvPr>
        </p:nvGraphicFramePr>
        <p:xfrm>
          <a:off x="2195736" y="3219822"/>
          <a:ext cx="1584176" cy="411160"/>
        </p:xfrm>
        <a:graphic>
          <a:graphicData uri="http://schemas.openxmlformats.org/presentationml/2006/ole">
            <mc:AlternateContent xmlns:mc="http://schemas.openxmlformats.org/markup-compatibility/2006">
              <mc:Choice xmlns:v="urn:schemas-microsoft-com:vml" Requires="v">
                <p:oleObj name="公式" r:id="rId5" imgW="736600" imgH="190500" progId="Equation.3">
                  <p:embed/>
                </p:oleObj>
              </mc:Choice>
              <mc:Fallback>
                <p:oleObj name="公式" r:id="rId5" imgW="7366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736" y="3219822"/>
                        <a:ext cx="1584176" cy="411160"/>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330630749"/>
              </p:ext>
            </p:extLst>
          </p:nvPr>
        </p:nvGraphicFramePr>
        <p:xfrm>
          <a:off x="2123728" y="3795886"/>
          <a:ext cx="2212052" cy="409730"/>
        </p:xfrm>
        <a:graphic>
          <a:graphicData uri="http://schemas.openxmlformats.org/presentationml/2006/ole">
            <mc:AlternateContent xmlns:mc="http://schemas.openxmlformats.org/markup-compatibility/2006">
              <mc:Choice xmlns:v="urn:schemas-microsoft-com:vml" Requires="v">
                <p:oleObj name="公式" r:id="rId7" imgW="1028700" imgH="190500" progId="Equation.3">
                  <p:embed/>
                </p:oleObj>
              </mc:Choice>
              <mc:Fallback>
                <p:oleObj name="公式" r:id="rId7" imgW="10287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3728" y="3795886"/>
                        <a:ext cx="2212052" cy="40973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689772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627534"/>
            <a:ext cx="5255883" cy="4320480"/>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复杂问题的处理</a:t>
            </a:r>
          </a:p>
          <a:p>
            <a:pPr marL="0" indent="0">
              <a:lnSpc>
                <a:spcPct val="150000"/>
              </a:lnSpc>
              <a:spcBef>
                <a:spcPts val="0"/>
              </a:spcBef>
              <a:buNone/>
            </a:pPr>
            <a:r>
              <a:rPr lang="zh-CN" altLang="en-US" sz="2000" dirty="0">
                <a:solidFill>
                  <a:schemeClr val="tx1"/>
                </a:solidFill>
              </a:rPr>
              <a:t>     以某种方式降低问题的复杂程度；</a:t>
            </a: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将一个问题分解为多个小问题，把这些小问题的解决方案按照某种方式进行组合，这个组合系统对解决整个复杂问题很有价值。</a:t>
            </a:r>
            <a:endParaRPr lang="en-US" altLang="zh-CN" sz="2000" dirty="0">
              <a:solidFill>
                <a:schemeClr val="tx1"/>
              </a:solidFill>
            </a:endParaRPr>
          </a:p>
          <a:p>
            <a:pPr marL="0" indent="0">
              <a:lnSpc>
                <a:spcPct val="150000"/>
              </a:lnSpc>
              <a:spcBef>
                <a:spcPts val="0"/>
              </a:spcBef>
              <a:buNone/>
            </a:pPr>
            <a:r>
              <a:rPr lang="zh-CN" altLang="en-US" sz="2000" dirty="0">
                <a:solidFill>
                  <a:srgbClr val="C00000"/>
                </a:solidFill>
              </a:rPr>
              <a:t>     </a:t>
            </a:r>
            <a:endParaRPr lang="en-US" altLang="zh-CN" sz="2000" dirty="0">
              <a:solidFill>
                <a:srgbClr val="C00000"/>
              </a:solidFill>
            </a:endParaRPr>
          </a:p>
          <a:p>
            <a:pPr marL="0" indent="0">
              <a:lnSpc>
                <a:spcPct val="150000"/>
              </a:lnSpc>
              <a:spcBef>
                <a:spcPts val="0"/>
              </a:spcBef>
              <a:buNone/>
            </a:pPr>
            <a:r>
              <a:rPr lang="zh-CN" altLang="en-US" sz="2000" dirty="0">
                <a:solidFill>
                  <a:srgbClr val="C00000"/>
                </a:solidFill>
              </a:rPr>
              <a:t>      例如：线性时不变系统</a:t>
            </a:r>
            <a:r>
              <a:rPr lang="zh-CN" altLang="en-US" sz="2000" dirty="0">
                <a:solidFill>
                  <a:schemeClr val="tx1"/>
                </a:solidFill>
              </a:rPr>
              <a:t>的</a:t>
            </a:r>
            <a:r>
              <a:rPr lang="zh-CN" altLang="en-US" sz="2000" dirty="0">
                <a:solidFill>
                  <a:srgbClr val="C00000"/>
                </a:solidFill>
              </a:rPr>
              <a:t>全响应</a:t>
            </a:r>
            <a:r>
              <a:rPr lang="zh-CN" altLang="en-US" sz="2000" dirty="0">
                <a:solidFill>
                  <a:schemeClr val="tx1"/>
                </a:solidFill>
              </a:rPr>
              <a:t>就可以分解成为</a:t>
            </a:r>
            <a:r>
              <a:rPr lang="zh-CN" altLang="en-US" sz="2000" dirty="0">
                <a:solidFill>
                  <a:srgbClr val="C00000"/>
                </a:solidFill>
              </a:rPr>
              <a:t>零状态响应</a:t>
            </a:r>
            <a:r>
              <a:rPr lang="zh-CN" altLang="en-US" sz="2000" dirty="0">
                <a:solidFill>
                  <a:schemeClr val="tx1"/>
                </a:solidFill>
              </a:rPr>
              <a:t>和</a:t>
            </a:r>
            <a:r>
              <a:rPr lang="zh-CN" altLang="en-US" sz="2000" dirty="0">
                <a:solidFill>
                  <a:srgbClr val="C00000"/>
                </a:solidFill>
              </a:rPr>
              <a:t>零输入响应</a:t>
            </a:r>
            <a:r>
              <a:rPr lang="zh-CN" altLang="en-US" sz="2000" dirty="0">
                <a:solidFill>
                  <a:schemeClr val="tx1"/>
                </a:solidFill>
              </a:rPr>
              <a:t>分别考察。</a:t>
            </a:r>
          </a:p>
          <a:p>
            <a:pPr>
              <a:lnSpc>
                <a:spcPct val="150000"/>
              </a:lnSpc>
              <a:spcBef>
                <a:spcPts val="0"/>
              </a:spcBef>
              <a:buFont typeface="Wingdings" panose="05000000000000000000" pitchFamily="2" charset="2"/>
              <a:buChar char="p"/>
            </a:pPr>
            <a:endParaRPr lang="zh-CN" altLang="en-US" sz="2000" dirty="0">
              <a:solidFill>
                <a:srgbClr val="C00000"/>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9677842"/>
              </p:ext>
            </p:extLst>
          </p:nvPr>
        </p:nvGraphicFramePr>
        <p:xfrm>
          <a:off x="1547664" y="1635754"/>
          <a:ext cx="1152128" cy="421510"/>
        </p:xfrm>
        <a:graphic>
          <a:graphicData uri="http://schemas.openxmlformats.org/presentationml/2006/ole">
            <mc:AlternateContent xmlns:mc="http://schemas.openxmlformats.org/markup-compatibility/2006">
              <mc:Choice xmlns:v="urn:schemas-microsoft-com:vml" Requires="v">
                <p:oleObj name="公式" r:id="rId3" imgW="520474" imgH="190417" progId="Equation.3">
                  <p:embed/>
                </p:oleObj>
              </mc:Choice>
              <mc:Fallback>
                <p:oleObj name="公式" r:id="rId3" imgW="520474"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635754"/>
                        <a:ext cx="1152128" cy="421510"/>
                      </a:xfrm>
                      <a:prstGeom prst="rect">
                        <a:avLst/>
                      </a:prstGeom>
                      <a:noFill/>
                    </p:spPr>
                  </p:pic>
                </p:oleObj>
              </mc:Fallback>
            </mc:AlternateContent>
          </a:graphicData>
        </a:graphic>
      </p:graphicFrame>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17617425"/>
              </p:ext>
            </p:extLst>
          </p:nvPr>
        </p:nvGraphicFramePr>
        <p:xfrm>
          <a:off x="3497758" y="1635646"/>
          <a:ext cx="1208638" cy="421618"/>
        </p:xfrm>
        <a:graphic>
          <a:graphicData uri="http://schemas.openxmlformats.org/presentationml/2006/ole">
            <mc:AlternateContent xmlns:mc="http://schemas.openxmlformats.org/markup-compatibility/2006">
              <mc:Choice xmlns:v="urn:schemas-microsoft-com:vml" Requires="v">
                <p:oleObj name="公式" r:id="rId5" imgW="545863" imgH="190417" progId="Equation.3">
                  <p:embed/>
                </p:oleObj>
              </mc:Choice>
              <mc:Fallback>
                <p:oleObj name="公式" r:id="rId5" imgW="545863" imgH="19041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7758" y="1635646"/>
                        <a:ext cx="1208638" cy="421618"/>
                      </a:xfrm>
                      <a:prstGeom prst="rect">
                        <a:avLst/>
                      </a:prstGeom>
                      <a:noFill/>
                    </p:spPr>
                  </p:pic>
                </p:oleObj>
              </mc:Fallback>
            </mc:AlternateContent>
          </a:graphicData>
        </a:graphic>
      </p:graphicFrame>
      <p:sp>
        <p:nvSpPr>
          <p:cNvPr id="6" name="右箭头 5"/>
          <p:cNvSpPr/>
          <p:nvPr/>
        </p:nvSpPr>
        <p:spPr bwMode="auto">
          <a:xfrm>
            <a:off x="2831793" y="1707762"/>
            <a:ext cx="576064" cy="288032"/>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581223045"/>
              </p:ext>
            </p:extLst>
          </p:nvPr>
        </p:nvGraphicFramePr>
        <p:xfrm>
          <a:off x="683568" y="3441061"/>
          <a:ext cx="1152128" cy="421510"/>
        </p:xfrm>
        <a:graphic>
          <a:graphicData uri="http://schemas.openxmlformats.org/presentationml/2006/ole">
            <mc:AlternateContent xmlns:mc="http://schemas.openxmlformats.org/markup-compatibility/2006">
              <mc:Choice xmlns:v="urn:schemas-microsoft-com:vml" Requires="v">
                <p:oleObj name="公式" r:id="rId7" imgW="520474" imgH="190417" progId="Equation.3">
                  <p:embed/>
                </p:oleObj>
              </mc:Choice>
              <mc:Fallback>
                <p:oleObj name="公式" r:id="rId7" imgW="520474"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441061"/>
                        <a:ext cx="1152128" cy="421510"/>
                      </a:xfrm>
                      <a:prstGeom prst="rect">
                        <a:avLst/>
                      </a:prstGeom>
                      <a:noFill/>
                    </p:spPr>
                  </p:pic>
                </p:oleObj>
              </mc:Fallback>
            </mc:AlternateContent>
          </a:graphicData>
        </a:graphic>
      </p:graphicFrame>
      <p:sp>
        <p:nvSpPr>
          <p:cNvPr id="15" name="右箭头 14"/>
          <p:cNvSpPr/>
          <p:nvPr/>
        </p:nvSpPr>
        <p:spPr bwMode="auto">
          <a:xfrm>
            <a:off x="1967697" y="3513069"/>
            <a:ext cx="576064" cy="288032"/>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720486751"/>
              </p:ext>
            </p:extLst>
          </p:nvPr>
        </p:nvGraphicFramePr>
        <p:xfrm>
          <a:off x="2627783" y="3407652"/>
          <a:ext cx="1164143" cy="460242"/>
        </p:xfrm>
        <a:graphic>
          <a:graphicData uri="http://schemas.openxmlformats.org/presentationml/2006/ole">
            <mc:AlternateContent xmlns:mc="http://schemas.openxmlformats.org/markup-compatibility/2006">
              <mc:Choice xmlns:v="urn:schemas-microsoft-com:vml" Requires="v">
                <p:oleObj name="公式" r:id="rId8" imgW="545626" imgH="215713" progId="Equation.3">
                  <p:embed/>
                </p:oleObj>
              </mc:Choice>
              <mc:Fallback>
                <p:oleObj name="公式" r:id="rId8" imgW="545626" imgH="215713"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27783" y="3407652"/>
                        <a:ext cx="1164143" cy="460242"/>
                      </a:xfrm>
                      <a:prstGeom prst="rect">
                        <a:avLst/>
                      </a:prstGeom>
                      <a:noFill/>
                    </p:spPr>
                  </p:pic>
                </p:oleObj>
              </mc:Fallback>
            </mc:AlternateContent>
          </a:graphicData>
        </a:graphic>
      </p:graphicFrame>
      <p:sp>
        <p:nvSpPr>
          <p:cNvPr id="18" name="右箭头 17"/>
          <p:cNvSpPr/>
          <p:nvPr/>
        </p:nvSpPr>
        <p:spPr bwMode="auto">
          <a:xfrm>
            <a:off x="3995936" y="3513069"/>
            <a:ext cx="576064" cy="288032"/>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4215062695"/>
              </p:ext>
            </p:extLst>
          </p:nvPr>
        </p:nvGraphicFramePr>
        <p:xfrm>
          <a:off x="4658305" y="3480985"/>
          <a:ext cx="1144758" cy="381586"/>
        </p:xfrm>
        <a:graphic>
          <a:graphicData uri="http://schemas.openxmlformats.org/presentationml/2006/ole">
            <mc:AlternateContent xmlns:mc="http://schemas.openxmlformats.org/markup-compatibility/2006">
              <mc:Choice xmlns:v="urn:schemas-microsoft-com:vml" Requires="v">
                <p:oleObj name="公式" r:id="rId10" imgW="571252" imgH="190417" progId="Equation.3">
                  <p:embed/>
                </p:oleObj>
              </mc:Choice>
              <mc:Fallback>
                <p:oleObj name="公式" r:id="rId10" imgW="571252" imgH="190417"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58305" y="3480985"/>
                        <a:ext cx="1144758" cy="381586"/>
                      </a:xfrm>
                      <a:prstGeom prst="rect">
                        <a:avLst/>
                      </a:prstGeom>
                      <a:noFill/>
                    </p:spPr>
                  </p:pic>
                </p:oleObj>
              </mc:Fallback>
            </mc:AlternateContent>
          </a:graphicData>
        </a:graphic>
      </p:graphicFrame>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63083" y="1191918"/>
            <a:ext cx="2590801" cy="1730692"/>
          </a:xfrm>
          <a:prstGeom prst="rect">
            <a:avLst/>
          </a:prstGeom>
        </p:spPr>
      </p:pic>
      <p:pic>
        <p:nvPicPr>
          <p:cNvPr id="8" name="图片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063084" y="2922610"/>
            <a:ext cx="2590800" cy="1943100"/>
          </a:xfrm>
          <a:prstGeom prst="rect">
            <a:avLst/>
          </a:prstGeom>
        </p:spPr>
      </p:pic>
      <p:cxnSp>
        <p:nvCxnSpPr>
          <p:cNvPr id="14" name="直接箭头连接符 13"/>
          <p:cNvCxnSpPr/>
          <p:nvPr/>
        </p:nvCxnSpPr>
        <p:spPr bwMode="auto">
          <a:xfrm>
            <a:off x="6882102" y="2283718"/>
            <a:ext cx="138170" cy="792088"/>
          </a:xfrm>
          <a:prstGeom prst="straightConnector1">
            <a:avLst/>
          </a:prstGeom>
          <a:solidFill>
            <a:schemeClr val="accent1"/>
          </a:solidFill>
          <a:ln w="38100" cap="flat" cmpd="sng" algn="ctr">
            <a:solidFill>
              <a:srgbClr val="FFFF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仿真的策略</a:t>
            </a:r>
          </a:p>
        </p:txBody>
      </p:sp>
    </p:spTree>
    <p:extLst>
      <p:ext uri="{BB962C8B-B14F-4D97-AF65-F5344CB8AC3E}">
        <p14:creationId xmlns:p14="http://schemas.microsoft.com/office/powerpoint/2010/main" val="6776943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基本原理</a:t>
            </a:r>
          </a:p>
        </p:txBody>
      </p:sp>
      <p:sp>
        <p:nvSpPr>
          <p:cNvPr id="23" name="内容占位符 4"/>
          <p:cNvSpPr>
            <a:spLocks noGrp="1"/>
          </p:cNvSpPr>
          <p:nvPr>
            <p:ph idx="1"/>
          </p:nvPr>
        </p:nvSpPr>
        <p:spPr>
          <a:xfrm>
            <a:off x="540252" y="843558"/>
            <a:ext cx="8280220" cy="424847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二进制通信系统的</a:t>
            </a:r>
            <a:r>
              <a:rPr lang="en-US" altLang="zh-CN" sz="2000" dirty="0">
                <a:solidFill>
                  <a:srgbClr val="C00000"/>
                </a:solidFill>
              </a:rPr>
              <a:t>QA</a:t>
            </a:r>
            <a:r>
              <a:rPr lang="zh-CN" altLang="en-US" sz="2000" dirty="0">
                <a:solidFill>
                  <a:srgbClr val="C00000"/>
                </a:solidFill>
              </a:rPr>
              <a:t>方法</a:t>
            </a:r>
          </a:p>
          <a:p>
            <a:pPr marL="0" indent="0">
              <a:lnSpc>
                <a:spcPct val="150000"/>
              </a:lnSpc>
              <a:spcBef>
                <a:spcPts val="0"/>
              </a:spcBef>
              <a:buNone/>
            </a:pPr>
            <a:r>
              <a:rPr lang="zh-CN" altLang="en-US" sz="2000" dirty="0">
                <a:solidFill>
                  <a:schemeClr val="tx1"/>
                </a:solidFill>
              </a:rPr>
              <a:t>    假设发送的信号为：</a:t>
            </a:r>
          </a:p>
          <a:p>
            <a:pPr marL="0" indent="0">
              <a:lnSpc>
                <a:spcPct val="20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考虑到</a:t>
            </a:r>
            <a:r>
              <a:rPr lang="en-US" altLang="zh-CN" sz="2000" dirty="0">
                <a:solidFill>
                  <a:schemeClr val="tx1"/>
                </a:solidFill>
              </a:rPr>
              <a:t>ISI</a:t>
            </a:r>
            <a:r>
              <a:rPr lang="zh-CN" altLang="en-US" sz="2000" dirty="0">
                <a:solidFill>
                  <a:schemeClr val="tx1"/>
                </a:solidFill>
              </a:rPr>
              <a:t>和失真，</a:t>
            </a:r>
            <a:r>
              <a:rPr lang="en-US" altLang="zh-CN" sz="2000" i="1" dirty="0">
                <a:solidFill>
                  <a:schemeClr val="tx1"/>
                </a:solidFill>
                <a:latin typeface="Times New Roman" pitchFamily="18" charset="0"/>
                <a:cs typeface="Times New Roman" pitchFamily="18" charset="0"/>
              </a:rPr>
              <a:t>k</a:t>
            </a:r>
            <a:r>
              <a:rPr lang="zh-CN" altLang="en-US" sz="2000" dirty="0">
                <a:solidFill>
                  <a:schemeClr val="tx1"/>
                </a:solidFill>
              </a:rPr>
              <a:t>时刻接收的样本为： </a:t>
            </a:r>
          </a:p>
          <a:p>
            <a:pPr>
              <a:lnSpc>
                <a:spcPct val="150000"/>
              </a:lnSpc>
              <a:spcBef>
                <a:spcPts val="0"/>
              </a:spcBef>
              <a:buFont typeface="Wingdings" panose="05000000000000000000" pitchFamily="2" charset="2"/>
              <a:buChar char="p"/>
            </a:pPr>
            <a:r>
              <a:rPr lang="zh-CN" altLang="en-US" sz="2000" dirty="0">
                <a:solidFill>
                  <a:srgbClr val="C00000"/>
                </a:solidFill>
              </a:rPr>
              <a:t>噪声：</a:t>
            </a:r>
            <a:r>
              <a:rPr lang="zh-CN" altLang="en-US" sz="2000" dirty="0">
                <a:solidFill>
                  <a:schemeClr val="tx1"/>
                </a:solidFill>
              </a:rPr>
              <a:t>假设等效噪声源</a:t>
            </a:r>
            <a:r>
              <a:rPr lang="en-US" altLang="zh-CN" sz="2000" dirty="0">
                <a:solidFill>
                  <a:schemeClr val="tx1"/>
                </a:solidFill>
              </a:rPr>
              <a:t>(ENS)</a:t>
            </a:r>
            <a:r>
              <a:rPr lang="zh-CN" altLang="en-US" sz="2000" dirty="0">
                <a:solidFill>
                  <a:schemeClr val="tx1"/>
                </a:solidFill>
              </a:rPr>
              <a:t>服从正态分布，当发送码元</a:t>
            </a:r>
            <a:r>
              <a:rPr lang="zh-CN" altLang="en-US" sz="2000" dirty="0">
                <a:solidFill>
                  <a:schemeClr val="tx1"/>
                </a:solidFill>
                <a:latin typeface="Times New Roman" pitchFamily="18" charset="0"/>
                <a:cs typeface="Times New Roman" pitchFamily="18" charset="0"/>
              </a:rPr>
              <a:t>“</a:t>
            </a:r>
            <a:r>
              <a:rPr lang="en-US" altLang="zh-CN" sz="2000" dirty="0">
                <a:solidFill>
                  <a:schemeClr val="tx1"/>
                </a:solidFill>
                <a:latin typeface="Times New Roman" pitchFamily="18" charset="0"/>
                <a:cs typeface="Times New Roman" pitchFamily="18" charset="0"/>
              </a:rPr>
              <a:t>1</a:t>
            </a:r>
            <a:r>
              <a:rPr lang="zh-CN" altLang="en-US" sz="2000" dirty="0">
                <a:solidFill>
                  <a:schemeClr val="tx1"/>
                </a:solidFill>
                <a:latin typeface="Times New Roman" pitchFamily="18" charset="0"/>
                <a:cs typeface="Times New Roman" pitchFamily="18" charset="0"/>
              </a:rPr>
              <a:t>“或”</a:t>
            </a:r>
            <a:r>
              <a:rPr lang="en-US" altLang="zh-CN" sz="2000" dirty="0">
                <a:solidFill>
                  <a:schemeClr val="tx1"/>
                </a:solidFill>
                <a:latin typeface="Times New Roman" pitchFamily="18" charset="0"/>
                <a:cs typeface="Times New Roman" pitchFamily="18" charset="0"/>
              </a:rPr>
              <a:t>0</a:t>
            </a:r>
            <a:r>
              <a:rPr lang="zh-CN" altLang="en-US" sz="2000" dirty="0">
                <a:solidFill>
                  <a:schemeClr val="tx1"/>
                </a:solidFill>
                <a:latin typeface="Times New Roman" pitchFamily="18" charset="0"/>
                <a:cs typeface="Times New Roman" pitchFamily="18" charset="0"/>
              </a:rPr>
              <a:t>”</a:t>
            </a:r>
            <a:r>
              <a:rPr lang="zh-CN" altLang="en-US" sz="2000" dirty="0">
                <a:solidFill>
                  <a:schemeClr val="tx1"/>
                </a:solidFill>
              </a:rPr>
              <a:t>时，误码率计算分别为 </a:t>
            </a: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867700407"/>
              </p:ext>
            </p:extLst>
          </p:nvPr>
        </p:nvGraphicFramePr>
        <p:xfrm>
          <a:off x="3563888" y="1275606"/>
          <a:ext cx="1512490" cy="698260"/>
        </p:xfrm>
        <a:graphic>
          <a:graphicData uri="http://schemas.openxmlformats.org/presentationml/2006/ole">
            <mc:AlternateContent xmlns:mc="http://schemas.openxmlformats.org/markup-compatibility/2006">
              <mc:Choice xmlns:v="urn:schemas-microsoft-com:vml" Requires="v">
                <p:oleObj name="Equation" r:id="rId3" imgW="850531" imgH="393529" progId="Equation.3">
                  <p:embed/>
                </p:oleObj>
              </mc:Choice>
              <mc:Fallback>
                <p:oleObj name="Equation" r:id="rId3" imgW="850531" imgH="39352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1275606"/>
                        <a:ext cx="1512490" cy="698260"/>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41498219"/>
              </p:ext>
            </p:extLst>
          </p:nvPr>
        </p:nvGraphicFramePr>
        <p:xfrm>
          <a:off x="6091632" y="135289"/>
          <a:ext cx="2843361" cy="1609777"/>
        </p:xfrm>
        <a:graphic>
          <a:graphicData uri="http://schemas.openxmlformats.org/presentationml/2006/ole">
            <mc:AlternateContent xmlns:mc="http://schemas.openxmlformats.org/markup-compatibility/2006">
              <mc:Choice xmlns:v="urn:schemas-microsoft-com:vml" Requires="v">
                <p:oleObj name="Visio" r:id="rId5" imgW="2663904" imgH="1012627" progId="Visio.Drawing.11">
                  <p:embed/>
                </p:oleObj>
              </mc:Choice>
              <mc:Fallback>
                <p:oleObj name="Visio" r:id="rId5" imgW="2663904" imgH="101262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1632" y="135289"/>
                        <a:ext cx="2843361" cy="1609777"/>
                      </a:xfrm>
                      <a:prstGeom prst="rect">
                        <a:avLst/>
                      </a:prstGeom>
                      <a:solidFill>
                        <a:srgbClr val="CCFFFF"/>
                      </a:solid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119655899"/>
              </p:ext>
            </p:extLst>
          </p:nvPr>
        </p:nvGraphicFramePr>
        <p:xfrm>
          <a:off x="5508104" y="1961602"/>
          <a:ext cx="1512168" cy="398204"/>
        </p:xfrm>
        <a:graphic>
          <a:graphicData uri="http://schemas.openxmlformats.org/presentationml/2006/ole">
            <mc:AlternateContent xmlns:mc="http://schemas.openxmlformats.org/markup-compatibility/2006">
              <mc:Choice xmlns:v="urn:schemas-microsoft-com:vml" Requires="v">
                <p:oleObj r:id="rId7" imgW="723586" imgH="190417" progId="Equation.3">
                  <p:embed/>
                </p:oleObj>
              </mc:Choice>
              <mc:Fallback>
                <p:oleObj r:id="rId7" imgW="723586" imgH="190417"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8104" y="1961602"/>
                        <a:ext cx="1512168" cy="398204"/>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667968827"/>
              </p:ext>
            </p:extLst>
          </p:nvPr>
        </p:nvGraphicFramePr>
        <p:xfrm>
          <a:off x="2195736" y="3363838"/>
          <a:ext cx="2686050" cy="708025"/>
        </p:xfrm>
        <a:graphic>
          <a:graphicData uri="http://schemas.openxmlformats.org/presentationml/2006/ole">
            <mc:AlternateContent xmlns:mc="http://schemas.openxmlformats.org/markup-compatibility/2006">
              <mc:Choice xmlns:v="urn:schemas-microsoft-com:vml" Requires="v">
                <p:oleObj r:id="rId9" imgW="1587500" imgH="419100" progId="Equation.3">
                  <p:embed/>
                </p:oleObj>
              </mc:Choice>
              <mc:Fallback>
                <p:oleObj r:id="rId9" imgW="1587500" imgH="419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736" y="3363838"/>
                        <a:ext cx="2686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143746446"/>
              </p:ext>
            </p:extLst>
          </p:nvPr>
        </p:nvGraphicFramePr>
        <p:xfrm>
          <a:off x="2195736" y="4051805"/>
          <a:ext cx="2684463" cy="708025"/>
        </p:xfrm>
        <a:graphic>
          <a:graphicData uri="http://schemas.openxmlformats.org/presentationml/2006/ole">
            <mc:AlternateContent xmlns:mc="http://schemas.openxmlformats.org/markup-compatibility/2006">
              <mc:Choice xmlns:v="urn:schemas-microsoft-com:vml" Requires="v">
                <p:oleObj r:id="rId11" imgW="1587500" imgH="419100" progId="Equation.3">
                  <p:embed/>
                </p:oleObj>
              </mc:Choice>
              <mc:Fallback>
                <p:oleObj r:id="rId11" imgW="1587500" imgH="4191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95736" y="4051805"/>
                        <a:ext cx="2684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5119025" y="3507854"/>
            <a:ext cx="1851789" cy="400110"/>
          </a:xfrm>
          <a:prstGeom prst="rect">
            <a:avLst/>
          </a:prstGeom>
        </p:spPr>
        <p:txBody>
          <a:bodyPr wrap="none">
            <a:spAutoFit/>
          </a:bodyPr>
          <a:lstStyle/>
          <a:p>
            <a:r>
              <a:rPr lang="zh-CN" altLang="en-US" sz="2000" kern="0" dirty="0">
                <a:solidFill>
                  <a:srgbClr val="205867"/>
                </a:solidFill>
                <a:latin typeface="Arial"/>
                <a:ea typeface="微软雅黑"/>
              </a:rPr>
              <a:t>发送码元</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1</a:t>
            </a:r>
            <a:r>
              <a:rPr lang="zh-CN" altLang="en-US" sz="2000" kern="0" dirty="0">
                <a:solidFill>
                  <a:srgbClr val="205867"/>
                </a:solidFill>
                <a:latin typeface="Times New Roman" pitchFamily="18" charset="0"/>
                <a:ea typeface="微软雅黑"/>
                <a:cs typeface="Times New Roman" pitchFamily="18" charset="0"/>
              </a:rPr>
              <a:t>“</a:t>
            </a:r>
            <a:endParaRPr lang="zh-CN" altLang="en-US" dirty="0">
              <a:solidFill>
                <a:srgbClr val="205867"/>
              </a:solidFill>
            </a:endParaRPr>
          </a:p>
        </p:txBody>
      </p:sp>
      <p:sp>
        <p:nvSpPr>
          <p:cNvPr id="14" name="矩形 13"/>
          <p:cNvSpPr/>
          <p:nvPr/>
        </p:nvSpPr>
        <p:spPr>
          <a:xfrm>
            <a:off x="5168483" y="4187864"/>
            <a:ext cx="1851789" cy="400110"/>
          </a:xfrm>
          <a:prstGeom prst="rect">
            <a:avLst/>
          </a:prstGeom>
        </p:spPr>
        <p:txBody>
          <a:bodyPr wrap="none">
            <a:spAutoFit/>
          </a:bodyPr>
          <a:lstStyle/>
          <a:p>
            <a:r>
              <a:rPr lang="zh-CN" altLang="en-US" sz="2000" kern="0" dirty="0">
                <a:solidFill>
                  <a:srgbClr val="205867"/>
                </a:solidFill>
                <a:latin typeface="Arial"/>
                <a:ea typeface="微软雅黑"/>
              </a:rPr>
              <a:t>发送码元</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0</a:t>
            </a:r>
            <a:r>
              <a:rPr lang="zh-CN" altLang="en-US" sz="2000" kern="0" dirty="0">
                <a:solidFill>
                  <a:srgbClr val="205867"/>
                </a:solidFill>
                <a:latin typeface="Times New Roman" pitchFamily="18" charset="0"/>
                <a:ea typeface="微软雅黑"/>
                <a:cs typeface="Times New Roman" pitchFamily="18" charset="0"/>
              </a:rPr>
              <a:t>“</a:t>
            </a:r>
            <a:endParaRPr lang="zh-CN" altLang="en-US" dirty="0">
              <a:solidFill>
                <a:srgbClr val="205867"/>
              </a:solidFill>
            </a:endParaRPr>
          </a:p>
        </p:txBody>
      </p:sp>
    </p:spTree>
    <p:extLst>
      <p:ext uri="{BB962C8B-B14F-4D97-AF65-F5344CB8AC3E}">
        <p14:creationId xmlns:p14="http://schemas.microsoft.com/office/powerpoint/2010/main" val="23340255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animEffect transition="in" filter="barn(inVertical)">
                                      <p:cBhvr>
                                        <p:cTn id="11" dur="500"/>
                                        <p:tgtEl>
                                          <p:spTgt spid="2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23">
                                            <p:txEl>
                                              <p:pRg st="3" end="3"/>
                                            </p:txEl>
                                          </p:spTgt>
                                        </p:tgtEl>
                                        <p:attrNameLst>
                                          <p:attrName>style.visibility</p:attrName>
                                        </p:attrNameLst>
                                      </p:cBhvr>
                                      <p:to>
                                        <p:strVal val="visible"/>
                                      </p:to>
                                    </p:set>
                                    <p:animEffect transition="in" filter="barn(inVertical)">
                                      <p:cBhvr>
                                        <p:cTn id="16" dur="500"/>
                                        <p:tgtEl>
                                          <p:spTgt spid="23">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准解析</a:t>
            </a:r>
            <a:r>
              <a:rPr lang="en-US" altLang="zh-CN" sz="2800" b="1" dirty="0">
                <a:solidFill>
                  <a:srgbClr val="4E4B49"/>
                </a:solidFill>
                <a:latin typeface="微软雅黑"/>
                <a:ea typeface="微软雅黑"/>
              </a:rPr>
              <a:t>MC</a:t>
            </a:r>
            <a:r>
              <a:rPr lang="zh-CN" altLang="en-US" sz="2800" b="1" dirty="0">
                <a:solidFill>
                  <a:srgbClr val="4E4B49"/>
                </a:solidFill>
                <a:latin typeface="微软雅黑"/>
                <a:ea typeface="微软雅黑"/>
              </a:rPr>
              <a:t>仿真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二进制通信系统的</a:t>
            </a:r>
            <a:r>
              <a:rPr lang="en-US" altLang="zh-CN" sz="2000" b="1" dirty="0">
                <a:solidFill>
                  <a:srgbClr val="C00000"/>
                </a:solidFill>
                <a:latin typeface="微软雅黑"/>
                <a:ea typeface="微软雅黑"/>
              </a:rPr>
              <a:t>QA</a:t>
            </a:r>
            <a:r>
              <a:rPr lang="zh-CN" altLang="en-US" sz="2000" b="1" dirty="0">
                <a:solidFill>
                  <a:srgbClr val="C00000"/>
                </a:solidFill>
                <a:latin typeface="微软雅黑"/>
                <a:ea typeface="微软雅黑"/>
              </a:rPr>
              <a:t>方法</a:t>
            </a:r>
          </a:p>
        </p:txBody>
      </p:sp>
      <p:sp>
        <p:nvSpPr>
          <p:cNvPr id="23" name="内容占位符 4"/>
          <p:cNvSpPr>
            <a:spLocks noGrp="1"/>
          </p:cNvSpPr>
          <p:nvPr>
            <p:ph idx="1"/>
          </p:nvPr>
        </p:nvSpPr>
        <p:spPr>
          <a:xfrm>
            <a:off x="540252" y="915566"/>
            <a:ext cx="8064196" cy="388843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仿真</a:t>
            </a:r>
          </a:p>
          <a:p>
            <a:pPr marL="0" indent="0">
              <a:lnSpc>
                <a:spcPct val="150000"/>
              </a:lnSpc>
              <a:spcBef>
                <a:spcPts val="0"/>
              </a:spcBef>
              <a:buNone/>
            </a:pPr>
            <a:r>
              <a:rPr lang="zh-CN" altLang="en-US" sz="2000" dirty="0">
                <a:solidFill>
                  <a:srgbClr val="C00000"/>
                </a:solidFill>
              </a:rPr>
              <a:t>    </a:t>
            </a:r>
            <a:r>
              <a:rPr lang="zh-CN" altLang="en-US" sz="2000" dirty="0">
                <a:solidFill>
                  <a:schemeClr val="tx1"/>
                </a:solidFill>
              </a:rPr>
              <a:t>如果</a:t>
            </a:r>
            <a:r>
              <a:rPr lang="en-US" altLang="zh-CN" sz="2000" dirty="0">
                <a:solidFill>
                  <a:schemeClr val="tx1"/>
                </a:solidFill>
              </a:rPr>
              <a:t>N</a:t>
            </a:r>
            <a:r>
              <a:rPr lang="zh-CN" altLang="en-US" sz="2000" dirty="0">
                <a:solidFill>
                  <a:schemeClr val="tx1"/>
                </a:solidFill>
              </a:rPr>
              <a:t>个码元的序列被发射，则平均</a:t>
            </a:r>
            <a:r>
              <a:rPr lang="en-US" altLang="zh-CN" sz="2000" dirty="0">
                <a:solidFill>
                  <a:schemeClr val="tx1"/>
                </a:solidFill>
              </a:rPr>
              <a:t>BER</a:t>
            </a:r>
            <a:r>
              <a:rPr lang="zh-CN" altLang="en-US" sz="2000" dirty="0">
                <a:solidFill>
                  <a:schemeClr val="tx1"/>
                </a:solidFill>
              </a:rPr>
              <a:t>可以表示为 </a:t>
            </a: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728635458"/>
              </p:ext>
            </p:extLst>
          </p:nvPr>
        </p:nvGraphicFramePr>
        <p:xfrm>
          <a:off x="828234" y="2787774"/>
          <a:ext cx="6510389" cy="1728192"/>
        </p:xfrm>
        <a:graphic>
          <a:graphicData uri="http://schemas.openxmlformats.org/presentationml/2006/ole">
            <mc:AlternateContent xmlns:mc="http://schemas.openxmlformats.org/markup-compatibility/2006">
              <mc:Choice xmlns:v="urn:schemas-microsoft-com:vml" Requires="v">
                <p:oleObj name="Visio" r:id="rId3" imgW="4667250" imgH="1234916" progId="Visio.Drawing.11">
                  <p:embed/>
                </p:oleObj>
              </mc:Choice>
              <mc:Fallback>
                <p:oleObj name="Visio" r:id="rId3" imgW="4667250" imgH="123491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234" y="2787774"/>
                        <a:ext cx="6510389" cy="1728192"/>
                      </a:xfrm>
                      <a:prstGeom prst="rect">
                        <a:avLst/>
                      </a:prstGeom>
                      <a:solidFill>
                        <a:srgbClr val="CCFFFF"/>
                      </a:solid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461094303"/>
              </p:ext>
            </p:extLst>
          </p:nvPr>
        </p:nvGraphicFramePr>
        <p:xfrm>
          <a:off x="6804248" y="1249552"/>
          <a:ext cx="1393553" cy="818142"/>
        </p:xfrm>
        <a:graphic>
          <a:graphicData uri="http://schemas.openxmlformats.org/presentationml/2006/ole">
            <mc:AlternateContent xmlns:mc="http://schemas.openxmlformats.org/markup-compatibility/2006">
              <mc:Choice xmlns:v="urn:schemas-microsoft-com:vml" Requires="v">
                <p:oleObj r:id="rId5" imgW="710891" imgH="418918" progId="Equation.3">
                  <p:embed/>
                </p:oleObj>
              </mc:Choice>
              <mc:Fallback>
                <p:oleObj r:id="rId5" imgW="710891" imgH="418918"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248" y="1249552"/>
                        <a:ext cx="1393553" cy="818142"/>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19732009"/>
              </p:ext>
            </p:extLst>
          </p:nvPr>
        </p:nvGraphicFramePr>
        <p:xfrm>
          <a:off x="1043608" y="1923678"/>
          <a:ext cx="2686050" cy="708025"/>
        </p:xfrm>
        <a:graphic>
          <a:graphicData uri="http://schemas.openxmlformats.org/presentationml/2006/ole">
            <mc:AlternateContent xmlns:mc="http://schemas.openxmlformats.org/markup-compatibility/2006">
              <mc:Choice xmlns:v="urn:schemas-microsoft-com:vml" Requires="v">
                <p:oleObj r:id="rId7" imgW="1587500" imgH="419100" progId="Equation.3">
                  <p:embed/>
                </p:oleObj>
              </mc:Choice>
              <mc:Fallback>
                <p:oleObj r:id="rId7" imgW="15875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608" y="1923678"/>
                        <a:ext cx="2686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318591882"/>
              </p:ext>
            </p:extLst>
          </p:nvPr>
        </p:nvGraphicFramePr>
        <p:xfrm>
          <a:off x="4211960" y="1923678"/>
          <a:ext cx="2684462" cy="708025"/>
        </p:xfrm>
        <a:graphic>
          <a:graphicData uri="http://schemas.openxmlformats.org/presentationml/2006/ole">
            <mc:AlternateContent xmlns:mc="http://schemas.openxmlformats.org/markup-compatibility/2006">
              <mc:Choice xmlns:v="urn:schemas-microsoft-com:vml" Requires="v">
                <p:oleObj r:id="rId9" imgW="1587500" imgH="419100" progId="Equation.3">
                  <p:embed/>
                </p:oleObj>
              </mc:Choice>
              <mc:Fallback>
                <p:oleObj r:id="rId9" imgW="1587500" imgH="419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11960" y="1923678"/>
                        <a:ext cx="2684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7524328" y="3147814"/>
            <a:ext cx="1210588" cy="1015663"/>
          </a:xfrm>
          <a:prstGeom prst="rect">
            <a:avLst/>
          </a:prstGeom>
        </p:spPr>
        <p:txBody>
          <a:bodyPr wrap="none">
            <a:spAutoFit/>
          </a:bodyPr>
          <a:lstStyle/>
          <a:p>
            <a:pPr>
              <a:lnSpc>
                <a:spcPct val="150000"/>
              </a:lnSpc>
            </a:pPr>
            <a:r>
              <a:rPr lang="zh-CN" altLang="en-US" sz="2000" dirty="0">
                <a:solidFill>
                  <a:srgbClr val="C00000"/>
                </a:solidFill>
                <a:latin typeface="微软雅黑"/>
                <a:ea typeface="微软雅黑"/>
              </a:rPr>
              <a:t>课程仿真</a:t>
            </a:r>
            <a:endParaRPr lang="en-US" altLang="zh-CN" sz="2000" dirty="0">
              <a:solidFill>
                <a:srgbClr val="C00000"/>
              </a:solidFill>
              <a:latin typeface="微软雅黑"/>
              <a:ea typeface="微软雅黑"/>
            </a:endParaRPr>
          </a:p>
          <a:p>
            <a:pPr>
              <a:lnSpc>
                <a:spcPct val="150000"/>
              </a:lnSpc>
            </a:pPr>
            <a:r>
              <a:rPr lang="en-US" altLang="zh-CN" sz="2000" dirty="0">
                <a:solidFill>
                  <a:srgbClr val="C00000"/>
                </a:solidFill>
                <a:latin typeface="微软雅黑"/>
                <a:ea typeface="微软雅黑"/>
              </a:rPr>
              <a:t>5-11</a:t>
            </a:r>
            <a:endParaRPr lang="zh-CN" altLang="en-US" sz="2000" dirty="0">
              <a:solidFill>
                <a:srgbClr val="C00000"/>
              </a:solidFill>
              <a:latin typeface="微软雅黑"/>
              <a:ea typeface="微软雅黑"/>
            </a:endParaRPr>
          </a:p>
        </p:txBody>
      </p:sp>
    </p:spTree>
    <p:extLst>
      <p:ext uri="{BB962C8B-B14F-4D97-AF65-F5344CB8AC3E}">
        <p14:creationId xmlns:p14="http://schemas.microsoft.com/office/powerpoint/2010/main" val="299947216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3" y="1840642"/>
            <a:ext cx="444931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2" y="2416706"/>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44931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376804"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系统仿真验证</a:t>
            </a:r>
          </a:p>
        </p:txBody>
      </p:sp>
      <p:sp>
        <p:nvSpPr>
          <p:cNvPr id="59" name="TextBox 58"/>
          <p:cNvSpPr txBox="1">
            <a:spLocks noChangeAspect="1"/>
          </p:cNvSpPr>
          <p:nvPr/>
        </p:nvSpPr>
        <p:spPr>
          <a:xfrm>
            <a:off x="4355976" y="2459092"/>
            <a:ext cx="3441205" cy="461665"/>
          </a:xfrm>
          <a:prstGeom prst="rect">
            <a:avLst/>
          </a:prstGeom>
          <a:noFill/>
        </p:spPr>
        <p:txBody>
          <a:bodyPr wrap="square" rtlCol="0">
            <a:spAutoFit/>
          </a:bodyPr>
          <a:lstStyle/>
          <a:p>
            <a:r>
              <a:rPr lang="zh-CN" altLang="en-US" sz="2400" dirty="0">
                <a:solidFill>
                  <a:srgbClr val="FFFFFF"/>
                </a:solidFill>
                <a:latin typeface="微软雅黑"/>
                <a:ea typeface="微软雅黑"/>
              </a:rPr>
              <a:t>连续系统数值仿真方法</a:t>
            </a:r>
          </a:p>
        </p:txBody>
      </p:sp>
      <p:sp>
        <p:nvSpPr>
          <p:cNvPr id="60" name="TextBox 59"/>
          <p:cNvSpPr txBox="1">
            <a:spLocks noChangeAspect="1"/>
          </p:cNvSpPr>
          <p:nvPr/>
        </p:nvSpPr>
        <p:spPr>
          <a:xfrm>
            <a:off x="4385616"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蒙特卡洛仿真原理</a:t>
            </a:r>
          </a:p>
        </p:txBody>
      </p:sp>
      <p:sp>
        <p:nvSpPr>
          <p:cNvPr id="61" name="TextBox 60"/>
          <p:cNvSpPr txBox="1">
            <a:spLocks noChangeAspect="1"/>
          </p:cNvSpPr>
          <p:nvPr/>
        </p:nvSpPr>
        <p:spPr>
          <a:xfrm>
            <a:off x="4355977"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仿真的基本概念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3</a:t>
            </a:r>
            <a:r>
              <a:rPr lang="zh-CN" altLang="en-US" sz="3200" dirty="0">
                <a:solidFill>
                  <a:srgbClr val="C00000"/>
                </a:solidFill>
                <a:latin typeface="微软雅黑"/>
                <a:ea typeface="微软雅黑"/>
              </a:rPr>
              <a:t>）系统仿真原理与方法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56376" y="3774404"/>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445892"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6" y="4142257"/>
            <a:ext cx="4445893"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6</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359401"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准解析</a:t>
            </a:r>
            <a:r>
              <a:rPr lang="en-US" altLang="zh-CN" sz="2400" dirty="0">
                <a:solidFill>
                  <a:srgbClr val="FFFFFF"/>
                </a:solidFill>
                <a:latin typeface="微软雅黑"/>
                <a:ea typeface="微软雅黑"/>
              </a:rPr>
              <a:t>MC</a:t>
            </a:r>
            <a:r>
              <a:rPr lang="zh-CN" altLang="en-US" sz="2400" dirty="0">
                <a:solidFill>
                  <a:srgbClr val="FFFFFF"/>
                </a:solidFill>
                <a:latin typeface="微软雅黑"/>
                <a:ea typeface="微软雅黑"/>
              </a:rPr>
              <a:t>仿真</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359401" y="4184643"/>
            <a:ext cx="3869828" cy="461665"/>
          </a:xfrm>
          <a:prstGeom prst="rect">
            <a:avLst/>
          </a:prstGeom>
          <a:noFill/>
        </p:spPr>
        <p:txBody>
          <a:bodyPr wrap="square" rtlCol="0">
            <a:spAutoFit/>
          </a:bodyPr>
          <a:lstStyle/>
          <a:p>
            <a:r>
              <a:rPr lang="zh-CN" altLang="en-US" sz="2400" dirty="0">
                <a:solidFill>
                  <a:srgbClr val="FFFFFF"/>
                </a:solidFill>
                <a:latin typeface="微软雅黑"/>
                <a:ea typeface="微软雅黑"/>
              </a:rPr>
              <a:t>离散事件系统仿真基本策略</a:t>
            </a:r>
          </a:p>
        </p:txBody>
      </p:sp>
    </p:spTree>
    <p:extLst>
      <p:ext uri="{BB962C8B-B14F-4D97-AF65-F5344CB8AC3E}">
        <p14:creationId xmlns:p14="http://schemas.microsoft.com/office/powerpoint/2010/main" val="15967497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建模的要素（回顾）</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1</a:t>
            </a:r>
            <a:r>
              <a:rPr lang="zh-CN" altLang="en-US" dirty="0">
                <a:solidFill>
                  <a:schemeClr val="tx1"/>
                </a:solidFill>
                <a:latin typeface="Times New Roman" pitchFamily="18" charset="0"/>
                <a:cs typeface="Times New Roman" pitchFamily="18" charset="0"/>
              </a:rPr>
              <a:t>、实体（</a:t>
            </a:r>
            <a:r>
              <a:rPr lang="en-US" altLang="zh-CN" dirty="0">
                <a:solidFill>
                  <a:schemeClr val="tx1"/>
                </a:solidFill>
                <a:latin typeface="Times New Roman" pitchFamily="18" charset="0"/>
                <a:cs typeface="Times New Roman" pitchFamily="18" charset="0"/>
              </a:rPr>
              <a:t>Entity</a:t>
            </a:r>
            <a:r>
              <a:rPr lang="zh-CN" altLang="en-US" dirty="0">
                <a:solidFill>
                  <a:schemeClr val="tx1"/>
                </a:solidFill>
                <a:latin typeface="Times New Roman" pitchFamily="18" charset="0"/>
                <a:cs typeface="Times New Roman" pitchFamily="18" charset="0"/>
              </a:rPr>
              <a:t>）：构成系统的各种成分。</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临时实体：是主动的，（顾客）； 永久实体：是被动的，（服务员）</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en-US" altLang="zh-CN" dirty="0">
                <a:solidFill>
                  <a:schemeClr val="tx1"/>
                </a:solidFill>
                <a:latin typeface="Times New Roman" pitchFamily="18" charset="0"/>
                <a:cs typeface="Times New Roman" pitchFamily="18" charset="0"/>
              </a:rPr>
              <a:t>     2</a:t>
            </a:r>
            <a:r>
              <a:rPr lang="zh-CN" altLang="en-US" dirty="0">
                <a:solidFill>
                  <a:schemeClr val="tx1"/>
                </a:solidFill>
                <a:latin typeface="Times New Roman" pitchFamily="18" charset="0"/>
                <a:cs typeface="Times New Roman" pitchFamily="18" charset="0"/>
              </a:rPr>
              <a:t>、属性（</a:t>
            </a:r>
            <a:r>
              <a:rPr lang="en-US" altLang="zh-CN" dirty="0">
                <a:solidFill>
                  <a:schemeClr val="tx1"/>
                </a:solidFill>
                <a:latin typeface="Times New Roman" pitchFamily="18" charset="0"/>
                <a:cs typeface="Times New Roman" pitchFamily="18" charset="0"/>
              </a:rPr>
              <a:t>Attribute</a:t>
            </a:r>
            <a:r>
              <a:rPr lang="zh-CN" altLang="en-US" dirty="0">
                <a:solidFill>
                  <a:schemeClr val="tx1"/>
                </a:solidFill>
                <a:latin typeface="Times New Roman" pitchFamily="18" charset="0"/>
                <a:cs typeface="Times New Roman" pitchFamily="18" charset="0"/>
              </a:rPr>
              <a:t>）：用来反映实体的某些性质。属性的集合就是状态。</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3</a:t>
            </a:r>
            <a:r>
              <a:rPr lang="zh-CN" altLang="en-US" dirty="0">
                <a:solidFill>
                  <a:schemeClr val="tx1"/>
                </a:solidFill>
                <a:latin typeface="Times New Roman" pitchFamily="18" charset="0"/>
                <a:cs typeface="Times New Roman" pitchFamily="18" charset="0"/>
              </a:rPr>
              <a:t>、状态（</a:t>
            </a:r>
            <a:r>
              <a:rPr lang="en-US" altLang="zh-CN" dirty="0">
                <a:solidFill>
                  <a:schemeClr val="tx1"/>
                </a:solidFill>
                <a:latin typeface="Times New Roman" pitchFamily="18" charset="0"/>
                <a:cs typeface="Times New Roman" pitchFamily="18" charset="0"/>
              </a:rPr>
              <a:t>State</a:t>
            </a:r>
            <a:r>
              <a:rPr lang="zh-CN" altLang="en-US" dirty="0">
                <a:solidFill>
                  <a:schemeClr val="tx1"/>
                </a:solidFill>
                <a:latin typeface="Times New Roman" pitchFamily="18" charset="0"/>
                <a:cs typeface="Times New Roman" pitchFamily="18" charset="0"/>
              </a:rPr>
              <a:t>）：系统的状态是系统中所有实体的属性的集合。</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en-US" altLang="zh-CN" dirty="0">
                <a:solidFill>
                  <a:schemeClr val="tx1"/>
                </a:solidFill>
                <a:latin typeface="Times New Roman" pitchFamily="18" charset="0"/>
                <a:cs typeface="Times New Roman" pitchFamily="18" charset="0"/>
              </a:rPr>
              <a:t>     4</a:t>
            </a:r>
            <a:r>
              <a:rPr lang="zh-CN" altLang="en-US" dirty="0">
                <a:solidFill>
                  <a:schemeClr val="tx1"/>
                </a:solidFill>
                <a:latin typeface="Times New Roman" pitchFamily="18" charset="0"/>
                <a:cs typeface="Times New Roman" pitchFamily="18" charset="0"/>
              </a:rPr>
              <a:t>、</a:t>
            </a:r>
            <a:r>
              <a:rPr lang="zh-CN" altLang="en-US" dirty="0">
                <a:solidFill>
                  <a:srgbClr val="C00000"/>
                </a:solidFill>
                <a:latin typeface="Times New Roman" pitchFamily="18" charset="0"/>
                <a:cs typeface="Times New Roman" pitchFamily="18" charset="0"/>
              </a:rPr>
              <a:t>事件（</a:t>
            </a:r>
            <a:r>
              <a:rPr lang="en-US" altLang="zh-CN" dirty="0">
                <a:solidFill>
                  <a:srgbClr val="C00000"/>
                </a:solidFill>
                <a:latin typeface="Times New Roman" pitchFamily="18" charset="0"/>
                <a:cs typeface="Times New Roman" pitchFamily="18" charset="0"/>
              </a:rPr>
              <a:t>Event</a:t>
            </a:r>
            <a:r>
              <a:rPr lang="zh-CN" altLang="en-US" dirty="0">
                <a:solidFill>
                  <a:srgbClr val="C00000"/>
                </a:solidFill>
                <a:latin typeface="Times New Roman" pitchFamily="18" charset="0"/>
                <a:cs typeface="Times New Roman" pitchFamily="18" charset="0"/>
              </a:rPr>
              <a:t>）</a:t>
            </a:r>
            <a:r>
              <a:rPr lang="zh-CN" altLang="en-US" dirty="0">
                <a:solidFill>
                  <a:schemeClr val="tx1"/>
                </a:solidFill>
                <a:latin typeface="Times New Roman" pitchFamily="18" charset="0"/>
                <a:cs typeface="Times New Roman" pitchFamily="18" charset="0"/>
              </a:rPr>
              <a:t>：引起系统状态发生变化的行为。</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5</a:t>
            </a:r>
            <a:r>
              <a:rPr lang="zh-CN" altLang="en-US" dirty="0">
                <a:solidFill>
                  <a:schemeClr val="tx1"/>
                </a:solidFill>
                <a:latin typeface="Times New Roman" pitchFamily="18" charset="0"/>
                <a:cs typeface="Times New Roman" pitchFamily="18" charset="0"/>
              </a:rPr>
              <a:t>、</a:t>
            </a:r>
            <a:r>
              <a:rPr lang="zh-CN" altLang="en-US" dirty="0">
                <a:solidFill>
                  <a:srgbClr val="C00000"/>
                </a:solidFill>
                <a:latin typeface="Times New Roman" pitchFamily="18" charset="0"/>
                <a:cs typeface="Times New Roman" pitchFamily="18" charset="0"/>
              </a:rPr>
              <a:t>活动（</a:t>
            </a:r>
            <a:r>
              <a:rPr lang="en-US" altLang="zh-CN" dirty="0">
                <a:solidFill>
                  <a:srgbClr val="C00000"/>
                </a:solidFill>
                <a:latin typeface="Times New Roman" pitchFamily="18" charset="0"/>
                <a:cs typeface="Times New Roman" pitchFamily="18" charset="0"/>
              </a:rPr>
              <a:t>Activity</a:t>
            </a:r>
            <a:r>
              <a:rPr lang="zh-CN" altLang="en-US" dirty="0">
                <a:solidFill>
                  <a:srgbClr val="C00000"/>
                </a:solidFill>
                <a:latin typeface="Times New Roman" pitchFamily="18" charset="0"/>
                <a:cs typeface="Times New Roman" pitchFamily="18" charset="0"/>
              </a:rPr>
              <a:t>）</a:t>
            </a:r>
            <a:r>
              <a:rPr lang="zh-CN" altLang="en-US" dirty="0">
                <a:solidFill>
                  <a:schemeClr val="tx1"/>
                </a:solidFill>
                <a:latin typeface="Times New Roman" pitchFamily="18" charset="0"/>
                <a:cs typeface="Times New Roman" pitchFamily="18" charset="0"/>
              </a:rPr>
              <a:t>：实体在两个事件之间保持某一状态的持续过程。</a:t>
            </a:r>
            <a:endParaRPr lang="en-US" altLang="zh-CN" dirty="0">
              <a:solidFill>
                <a:schemeClr val="tx1"/>
              </a:solidFill>
              <a:latin typeface="Times New Roman" pitchFamily="18" charset="0"/>
              <a:cs typeface="Times New Roman" pitchFamily="18" charset="0"/>
            </a:endParaRP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6</a:t>
            </a:r>
            <a:r>
              <a:rPr lang="zh-CN" altLang="en-US" dirty="0">
                <a:solidFill>
                  <a:schemeClr val="tx1"/>
                </a:solidFill>
                <a:latin typeface="Times New Roman" pitchFamily="18" charset="0"/>
                <a:cs typeface="Times New Roman" pitchFamily="18" charset="0"/>
              </a:rPr>
              <a:t>、</a:t>
            </a:r>
            <a:r>
              <a:rPr lang="zh-CN" altLang="en-US" dirty="0">
                <a:solidFill>
                  <a:srgbClr val="C00000"/>
                </a:solidFill>
                <a:latin typeface="Times New Roman" pitchFamily="18" charset="0"/>
                <a:cs typeface="Times New Roman" pitchFamily="18" charset="0"/>
              </a:rPr>
              <a:t>进程（</a:t>
            </a:r>
            <a:r>
              <a:rPr lang="en-US" altLang="zh-CN" dirty="0">
                <a:solidFill>
                  <a:srgbClr val="C00000"/>
                </a:solidFill>
                <a:latin typeface="Times New Roman" pitchFamily="18" charset="0"/>
                <a:cs typeface="Times New Roman" pitchFamily="18" charset="0"/>
              </a:rPr>
              <a:t>Process</a:t>
            </a:r>
            <a:r>
              <a:rPr lang="zh-CN" altLang="en-US" dirty="0">
                <a:solidFill>
                  <a:srgbClr val="C00000"/>
                </a:solidFill>
                <a:latin typeface="Times New Roman" pitchFamily="18" charset="0"/>
                <a:cs typeface="Times New Roman" pitchFamily="18" charset="0"/>
              </a:rPr>
              <a:t>）</a:t>
            </a:r>
            <a:r>
              <a:rPr lang="zh-CN" altLang="en-US" dirty="0">
                <a:solidFill>
                  <a:schemeClr val="tx1"/>
                </a:solidFill>
                <a:latin typeface="Times New Roman" pitchFamily="18" charset="0"/>
                <a:cs typeface="Times New Roman" pitchFamily="18" charset="0"/>
              </a:rPr>
              <a:t>：由某类实体相关的事件及若干活动组成。</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7</a:t>
            </a:r>
            <a:r>
              <a:rPr lang="zh-CN" altLang="en-US" dirty="0">
                <a:solidFill>
                  <a:schemeClr val="tx1"/>
                </a:solidFill>
                <a:latin typeface="Times New Roman" pitchFamily="18" charset="0"/>
                <a:cs typeface="Times New Roman" pitchFamily="18" charset="0"/>
              </a:rPr>
              <a:t>、仿真时钟</a:t>
            </a:r>
            <a:r>
              <a:rPr lang="en-US" altLang="zh-CN" dirty="0">
                <a:solidFill>
                  <a:schemeClr val="tx1"/>
                </a:solidFill>
                <a:latin typeface="Times New Roman" pitchFamily="18" charset="0"/>
                <a:cs typeface="Times New Roman" pitchFamily="18" charset="0"/>
              </a:rPr>
              <a:t>(Simulation clock) </a:t>
            </a:r>
            <a:r>
              <a:rPr lang="zh-CN" altLang="en-US" dirty="0">
                <a:solidFill>
                  <a:schemeClr val="tx1"/>
                </a:solidFill>
                <a:latin typeface="Times New Roman" pitchFamily="18" charset="0"/>
                <a:cs typeface="Times New Roman" pitchFamily="18" charset="0"/>
              </a:rPr>
              <a:t>： </a:t>
            </a:r>
            <a:r>
              <a:rPr lang="en-US" altLang="zh-CN" dirty="0">
                <a:solidFill>
                  <a:schemeClr val="tx1"/>
                </a:solidFill>
                <a:latin typeface="Times New Roman" pitchFamily="18" charset="0"/>
                <a:cs typeface="Times New Roman" pitchFamily="18" charset="0"/>
              </a:rPr>
              <a:t>8</a:t>
            </a:r>
            <a:r>
              <a:rPr lang="zh-CN" altLang="en-US" dirty="0">
                <a:solidFill>
                  <a:schemeClr val="tx1"/>
                </a:solidFill>
                <a:latin typeface="Times New Roman" pitchFamily="18" charset="0"/>
                <a:cs typeface="Times New Roman" pitchFamily="18" charset="0"/>
              </a:rPr>
              <a:t>、规则</a:t>
            </a:r>
            <a:r>
              <a:rPr lang="en-US" altLang="zh-CN" dirty="0">
                <a:solidFill>
                  <a:schemeClr val="tx1"/>
                </a:solidFill>
                <a:latin typeface="Times New Roman" pitchFamily="18" charset="0"/>
                <a:cs typeface="Times New Roman" pitchFamily="18" charset="0"/>
              </a:rPr>
              <a:t>(Rule)</a:t>
            </a:r>
          </a:p>
          <a:p>
            <a:pPr marL="0" indent="0">
              <a:lnSpc>
                <a:spcPct val="150000"/>
              </a:lnSpc>
              <a:spcBef>
                <a:spcPts val="0"/>
              </a:spcBef>
              <a:buNone/>
            </a:pPr>
            <a:r>
              <a:rPr lang="zh-CN" altLang="en-US" dirty="0">
                <a:solidFill>
                  <a:schemeClr val="tx1"/>
                </a:solidFill>
                <a:latin typeface="Times New Roman" pitchFamily="18" charset="0"/>
                <a:cs typeface="Times New Roman" pitchFamily="18" charset="0"/>
              </a:rPr>
              <a:t>     </a:t>
            </a:r>
            <a:r>
              <a:rPr lang="zh-CN" altLang="en-US" dirty="0">
                <a:solidFill>
                  <a:srgbClr val="C00000"/>
                </a:solidFill>
                <a:latin typeface="Times New Roman" pitchFamily="18" charset="0"/>
                <a:cs typeface="Times New Roman" pitchFamily="18" charset="0"/>
              </a:rPr>
              <a:t>事件调度法、活动扫描法、进程交互法。</a:t>
            </a:r>
          </a:p>
          <a:p>
            <a:pPr marL="0" indent="0">
              <a:lnSpc>
                <a:spcPct val="150000"/>
              </a:lnSpc>
              <a:spcBef>
                <a:spcPts val="0"/>
              </a:spcBef>
              <a:buNone/>
            </a:pPr>
            <a:endParaRPr lang="en-US" altLang="zh-CN" dirty="0">
              <a:solidFill>
                <a:schemeClr val="tx1"/>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1533507706"/>
              </p:ext>
            </p:extLst>
          </p:nvPr>
        </p:nvGraphicFramePr>
        <p:xfrm>
          <a:off x="5937885" y="0"/>
          <a:ext cx="3206115" cy="1563638"/>
        </p:xfrm>
        <a:graphic>
          <a:graphicData uri="http://schemas.openxmlformats.org/presentationml/2006/ole">
            <mc:AlternateContent xmlns:mc="http://schemas.openxmlformats.org/markup-compatibility/2006">
              <mc:Choice xmlns:v="urn:schemas-microsoft-com:vml" Requires="v">
                <p:oleObj name="Visio" r:id="rId3" imgW="1546687" imgH="754776" progId="Visio.Drawing.11">
                  <p:embed/>
                </p:oleObj>
              </mc:Choice>
              <mc:Fallback>
                <p:oleObj name="Visio" r:id="rId3" imgW="1546687" imgH="754776"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7885" y="0"/>
                        <a:ext cx="3206115" cy="1563638"/>
                      </a:xfrm>
                      <a:prstGeom prst="rect">
                        <a:avLst/>
                      </a:prstGeom>
                      <a:noFill/>
                    </p:spPr>
                  </p:pic>
                </p:oleObj>
              </mc:Fallback>
            </mc:AlternateContent>
          </a:graphicData>
        </a:graphic>
      </p:graphicFrame>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7864" y="3559324"/>
            <a:ext cx="1584176" cy="1584176"/>
          </a:xfrm>
          <a:prstGeom prst="rect">
            <a:avLst/>
          </a:prstGeom>
        </p:spPr>
      </p:pic>
      <p:sp>
        <p:nvSpPr>
          <p:cNvPr id="4" name="矩形 3"/>
          <p:cNvSpPr/>
          <p:nvPr/>
        </p:nvSpPr>
        <p:spPr bwMode="auto">
          <a:xfrm>
            <a:off x="540252" y="2787774"/>
            <a:ext cx="7920180" cy="45719"/>
          </a:xfrm>
          <a:prstGeom prst="rect">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 name="矩形 9"/>
          <p:cNvSpPr/>
          <p:nvPr/>
        </p:nvSpPr>
        <p:spPr bwMode="auto">
          <a:xfrm>
            <a:off x="476628" y="4083918"/>
            <a:ext cx="5823564" cy="45719"/>
          </a:xfrm>
          <a:prstGeom prst="rect">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90292346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事件调度法</a:t>
            </a:r>
          </a:p>
        </p:txBody>
      </p:sp>
      <p:sp>
        <p:nvSpPr>
          <p:cNvPr id="23" name="内容占位符 4"/>
          <p:cNvSpPr>
            <a:spLocks noGrp="1"/>
          </p:cNvSpPr>
          <p:nvPr>
            <p:ph idx="1"/>
          </p:nvPr>
        </p:nvSpPr>
        <p:spPr>
          <a:xfrm>
            <a:off x="540252" y="699542"/>
            <a:ext cx="7848172"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离散建模：</a:t>
            </a:r>
            <a:r>
              <a:rPr lang="zh-CN" altLang="en-US" sz="2000" dirty="0">
                <a:solidFill>
                  <a:schemeClr val="bg1">
                    <a:lumMod val="50000"/>
                  </a:schemeClr>
                </a:solidFill>
              </a:rPr>
              <a:t>事件（</a:t>
            </a:r>
            <a:r>
              <a:rPr lang="en-US" altLang="zh-CN" sz="2000" dirty="0">
                <a:solidFill>
                  <a:schemeClr val="bg1">
                    <a:lumMod val="50000"/>
                  </a:schemeClr>
                </a:solidFill>
              </a:rPr>
              <a:t>Event</a:t>
            </a:r>
            <a:r>
              <a:rPr lang="zh-CN" altLang="en-US" sz="2000" dirty="0">
                <a:solidFill>
                  <a:schemeClr val="bg1">
                    <a:lumMod val="50000"/>
                  </a:schemeClr>
                </a:solidFill>
              </a:rPr>
              <a:t>）是引起系统状态发生变化的行为；</a:t>
            </a:r>
            <a:endParaRPr lang="en-US" altLang="zh-CN"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基本思想：</a:t>
            </a:r>
            <a:r>
              <a:rPr lang="zh-CN" altLang="en-US" sz="2000" dirty="0">
                <a:solidFill>
                  <a:schemeClr val="tx1"/>
                </a:solidFill>
                <a:latin typeface="Times New Roman" pitchFamily="18" charset="0"/>
                <a:cs typeface="Times New Roman" pitchFamily="18" charset="0"/>
              </a:rPr>
              <a:t>以事件为分析系统的</a:t>
            </a:r>
            <a:r>
              <a:rPr lang="zh-CN" altLang="en-US" sz="2000" dirty="0">
                <a:solidFill>
                  <a:srgbClr val="C00000"/>
                </a:solidFill>
                <a:latin typeface="Times New Roman" pitchFamily="18" charset="0"/>
                <a:cs typeface="Times New Roman" pitchFamily="18" charset="0"/>
              </a:rPr>
              <a:t>基本单元</a:t>
            </a:r>
            <a:r>
              <a:rPr lang="zh-CN" altLang="en-US" sz="2000" dirty="0">
                <a:solidFill>
                  <a:schemeClr val="tx1"/>
                </a:solidFill>
                <a:latin typeface="Times New Roman" pitchFamily="18" charset="0"/>
                <a:cs typeface="Times New Roman" pitchFamily="18" charset="0"/>
              </a:rPr>
              <a:t>，通过定义</a:t>
            </a:r>
            <a:r>
              <a:rPr lang="zh-CN" altLang="en-US" sz="2000" dirty="0">
                <a:solidFill>
                  <a:srgbClr val="C00000"/>
                </a:solidFill>
                <a:latin typeface="Times New Roman" pitchFamily="18" charset="0"/>
                <a:cs typeface="Times New Roman" pitchFamily="18" charset="0"/>
              </a:rPr>
              <a:t>事件及每个事件发生</a:t>
            </a:r>
            <a:r>
              <a:rPr lang="zh-CN" altLang="en-US" sz="2000" dirty="0">
                <a:solidFill>
                  <a:schemeClr val="tx1"/>
                </a:solidFill>
                <a:latin typeface="Times New Roman" pitchFamily="18" charset="0"/>
                <a:cs typeface="Times New Roman" pitchFamily="18" charset="0"/>
              </a:rPr>
              <a:t>对系统状态的变化，</a:t>
            </a:r>
            <a:r>
              <a:rPr lang="zh-CN" altLang="en-US" sz="2000" dirty="0">
                <a:solidFill>
                  <a:srgbClr val="C00000"/>
                </a:solidFill>
                <a:latin typeface="Times New Roman" pitchFamily="18" charset="0"/>
                <a:cs typeface="Times New Roman" pitchFamily="18" charset="0"/>
              </a:rPr>
              <a:t>按时间顺序</a:t>
            </a:r>
            <a:r>
              <a:rPr lang="zh-CN" altLang="en-US" sz="2000" dirty="0">
                <a:solidFill>
                  <a:schemeClr val="tx1"/>
                </a:solidFill>
                <a:latin typeface="Times New Roman" pitchFamily="18" charset="0"/>
                <a:cs typeface="Times New Roman" pitchFamily="18" charset="0"/>
              </a:rPr>
              <a:t>确定并执行每个事件发生时有关的</a:t>
            </a:r>
            <a:r>
              <a:rPr lang="zh-CN" altLang="en-US" sz="2000" dirty="0">
                <a:solidFill>
                  <a:srgbClr val="C00000"/>
                </a:solidFill>
                <a:latin typeface="Times New Roman" pitchFamily="18" charset="0"/>
                <a:cs typeface="Times New Roman" pitchFamily="18" charset="0"/>
              </a:rPr>
              <a:t>逻辑关系</a:t>
            </a:r>
            <a:r>
              <a:rPr lang="zh-CN" altLang="en-US" sz="2000" dirty="0">
                <a:solidFill>
                  <a:schemeClr val="tx1"/>
                </a:solidFill>
                <a:latin typeface="Times New Roman" pitchFamily="18" charset="0"/>
                <a:cs typeface="Times New Roman" pitchFamily="18" charset="0"/>
              </a:rPr>
              <a:t>，并策划新的事件来驱动模型的运行。</a:t>
            </a:r>
            <a:endParaRPr lang="en-US" altLang="zh-CN" sz="2000" dirty="0">
              <a:solidFill>
                <a:schemeClr val="tx1"/>
              </a:solidFill>
              <a:latin typeface="Times New Roman" pitchFamily="18" charset="0"/>
              <a:cs typeface="Times New Roman" pitchFamily="18" charset="0"/>
            </a:endParaRPr>
          </a:p>
          <a:p>
            <a:pPr>
              <a:lnSpc>
                <a:spcPct val="150000"/>
              </a:lnSpc>
              <a:spcBef>
                <a:spcPts val="0"/>
              </a:spcBef>
              <a:buFont typeface="Wingdings" panose="05000000000000000000" pitchFamily="2" charset="2"/>
              <a:buChar char="p"/>
            </a:pPr>
            <a:r>
              <a:rPr lang="zh-CN" altLang="en-US" sz="2000" dirty="0">
                <a:solidFill>
                  <a:srgbClr val="C00000"/>
                </a:solidFill>
                <a:latin typeface="Times New Roman" pitchFamily="18" charset="0"/>
                <a:cs typeface="Times New Roman" pitchFamily="18" charset="0"/>
              </a:rPr>
              <a:t>仿真过程：</a:t>
            </a:r>
            <a:r>
              <a:rPr lang="zh-CN" altLang="en-US" sz="2000" dirty="0">
                <a:solidFill>
                  <a:schemeClr val="tx1"/>
                </a:solidFill>
                <a:latin typeface="Times New Roman" pitchFamily="18" charset="0"/>
                <a:cs typeface="Times New Roman" pitchFamily="18" charset="0"/>
              </a:rPr>
              <a:t>所有事件均放在事件表中；时间控制模块从事件表中选择具有最早发生时间的事件，逐步执行。</a:t>
            </a:r>
            <a:endParaRPr lang="en-US" altLang="zh-CN" sz="2000" dirty="0">
              <a:solidFill>
                <a:schemeClr val="tx1"/>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chemeClr val="tx1"/>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1.</a:t>
            </a:r>
            <a:r>
              <a:rPr lang="zh-CN" altLang="en-US" sz="2000" dirty="0">
                <a:solidFill>
                  <a:schemeClr val="tx1"/>
                </a:solidFill>
                <a:latin typeface="Times New Roman" pitchFamily="18" charset="0"/>
                <a:cs typeface="Times New Roman" pitchFamily="18" charset="0"/>
              </a:rPr>
              <a:t>初始化：开始时间</a:t>
            </a:r>
            <a:r>
              <a:rPr lang="en-US" altLang="zh-CN" sz="2000" i="1" dirty="0">
                <a:solidFill>
                  <a:schemeClr val="tx1"/>
                </a:solidFill>
                <a:latin typeface="Times New Roman" pitchFamily="18" charset="0"/>
                <a:cs typeface="Times New Roman" pitchFamily="18" charset="0"/>
              </a:rPr>
              <a:t>t</a:t>
            </a:r>
            <a:r>
              <a:rPr lang="en-US" altLang="zh-CN" sz="2000" baseline="-25000" dirty="0">
                <a:solidFill>
                  <a:schemeClr val="tx1"/>
                </a:solidFill>
                <a:latin typeface="Times New Roman" pitchFamily="18" charset="0"/>
                <a:cs typeface="Times New Roman" pitchFamily="18" charset="0"/>
              </a:rPr>
              <a:t>0</a:t>
            </a:r>
            <a:r>
              <a:rPr lang="zh-CN" altLang="en-US" sz="2000" dirty="0">
                <a:solidFill>
                  <a:schemeClr val="tx1"/>
                </a:solidFill>
                <a:latin typeface="Times New Roman" pitchFamily="18" charset="0"/>
                <a:cs typeface="Times New Roman" pitchFamily="18" charset="0"/>
              </a:rPr>
              <a:t>、结束时间</a:t>
            </a:r>
            <a:r>
              <a:rPr lang="en-US" altLang="zh-CN" sz="2000" i="1" dirty="0" err="1">
                <a:solidFill>
                  <a:schemeClr val="tx1"/>
                </a:solidFill>
                <a:latin typeface="Times New Roman" pitchFamily="18" charset="0"/>
                <a:cs typeface="Times New Roman" pitchFamily="18" charset="0"/>
              </a:rPr>
              <a:t>t</a:t>
            </a:r>
            <a:r>
              <a:rPr lang="en-US" altLang="zh-CN" sz="2000" i="1" baseline="-25000" dirty="0" err="1">
                <a:solidFill>
                  <a:schemeClr val="tx1"/>
                </a:solidFill>
                <a:latin typeface="Times New Roman" pitchFamily="18" charset="0"/>
                <a:cs typeface="Times New Roman" pitchFamily="18" charset="0"/>
              </a:rPr>
              <a:t>f</a:t>
            </a:r>
            <a:r>
              <a:rPr lang="zh-CN" altLang="en-US" sz="2000" dirty="0">
                <a:solidFill>
                  <a:schemeClr val="tx1"/>
                </a:solidFill>
                <a:latin typeface="Times New Roman" pitchFamily="18" charset="0"/>
                <a:cs typeface="Times New Roman" pitchFamily="18" charset="0"/>
              </a:rPr>
              <a:t>，初始化状态和事件表。</a:t>
            </a:r>
          </a:p>
          <a:p>
            <a:pPr marL="0" indent="0">
              <a:lnSpc>
                <a:spcPct val="150000"/>
              </a:lnSpc>
              <a:spcBef>
                <a:spcPts val="0"/>
              </a:spcBef>
              <a:buNone/>
            </a:pPr>
            <a:r>
              <a:rPr lang="en-US" altLang="zh-CN" sz="2000" dirty="0">
                <a:solidFill>
                  <a:schemeClr val="tx1"/>
                </a:solidFill>
                <a:latin typeface="Times New Roman" pitchFamily="18" charset="0"/>
                <a:cs typeface="Times New Roman" pitchFamily="18" charset="0"/>
              </a:rPr>
              <a:t>    </a:t>
            </a:r>
            <a:r>
              <a:rPr lang="en-US" altLang="zh-CN" sz="2000" dirty="0">
                <a:solidFill>
                  <a:srgbClr val="C00000"/>
                </a:solidFill>
                <a:latin typeface="Times New Roman" pitchFamily="18" charset="0"/>
                <a:cs typeface="Times New Roman" pitchFamily="18" charset="0"/>
              </a:rPr>
              <a:t>2.</a:t>
            </a:r>
            <a:r>
              <a:rPr lang="zh-CN" altLang="en-US" sz="2000" dirty="0">
                <a:solidFill>
                  <a:schemeClr val="tx1"/>
                </a:solidFill>
                <a:latin typeface="Times New Roman" pitchFamily="18" charset="0"/>
                <a:cs typeface="Times New Roman" pitchFamily="18" charset="0"/>
              </a:rPr>
              <a:t>设置仿真时钟； </a:t>
            </a:r>
            <a:r>
              <a:rPr lang="en-US" altLang="zh-CN" sz="2000" dirty="0">
                <a:solidFill>
                  <a:srgbClr val="C00000"/>
                </a:solidFill>
                <a:latin typeface="Times New Roman" pitchFamily="18" charset="0"/>
                <a:cs typeface="Times New Roman" pitchFamily="18" charset="0"/>
              </a:rPr>
              <a:t>3.</a:t>
            </a:r>
            <a:r>
              <a:rPr lang="zh-CN" altLang="en-US" sz="2000" dirty="0">
                <a:solidFill>
                  <a:schemeClr val="tx1"/>
                </a:solidFill>
                <a:latin typeface="Times New Roman" pitchFamily="18" charset="0"/>
                <a:cs typeface="Times New Roman" pitchFamily="18" charset="0"/>
              </a:rPr>
              <a:t>如果超过结束时间，跳转结束；否则，更新系统状态，策划新的事件，修改事件表；重复执行。</a:t>
            </a:r>
            <a:r>
              <a:rPr lang="en-US" altLang="zh-CN" sz="2000" dirty="0">
                <a:solidFill>
                  <a:srgbClr val="C00000"/>
                </a:solidFill>
                <a:latin typeface="Times New Roman" pitchFamily="18" charset="0"/>
                <a:cs typeface="Times New Roman" pitchFamily="18" charset="0"/>
              </a:rPr>
              <a:t>4.</a:t>
            </a:r>
            <a:r>
              <a:rPr lang="zh-CN" altLang="en-US" sz="2000" dirty="0">
                <a:solidFill>
                  <a:schemeClr val="tx1"/>
                </a:solidFill>
                <a:latin typeface="Times New Roman" pitchFamily="18" charset="0"/>
                <a:cs typeface="Times New Roman" pitchFamily="18" charset="0"/>
              </a:rPr>
              <a:t>仿真结束。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12149486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事件调度法</a:t>
            </a:r>
          </a:p>
        </p:txBody>
      </p:sp>
      <p:sp>
        <p:nvSpPr>
          <p:cNvPr id="23" name="内容占位符 4"/>
          <p:cNvSpPr>
            <a:spLocks noGrp="1"/>
          </p:cNvSpPr>
          <p:nvPr>
            <p:ph idx="1"/>
          </p:nvPr>
        </p:nvSpPr>
        <p:spPr>
          <a:xfrm>
            <a:off x="540252" y="699542"/>
            <a:ext cx="8064196"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latin typeface="+mn-ea"/>
              </a:rPr>
              <a:t>层次化设计</a:t>
            </a:r>
          </a:p>
          <a:p>
            <a:pPr marL="0" indent="0">
              <a:lnSpc>
                <a:spcPct val="150000"/>
              </a:lnSpc>
              <a:spcBef>
                <a:spcPts val="0"/>
              </a:spcBef>
              <a:buNone/>
            </a:pPr>
            <a:r>
              <a:rPr lang="zh-CN" altLang="en-US" sz="2000" dirty="0">
                <a:solidFill>
                  <a:schemeClr val="tx1"/>
                </a:solidFill>
                <a:latin typeface="+mn-ea"/>
              </a:rPr>
              <a:t>     需要考虑计算机实现的可行性和可移植性</a:t>
            </a:r>
            <a:endParaRPr lang="en-US" altLang="zh-CN" sz="2000" dirty="0">
              <a:solidFill>
                <a:schemeClr val="tx1"/>
              </a:solidFill>
              <a:latin typeface="+mn-ea"/>
            </a:endParaRPr>
          </a:p>
          <a:p>
            <a:pPr marL="0" indent="0">
              <a:lnSpc>
                <a:spcPct val="150000"/>
              </a:lnSpc>
              <a:spcBef>
                <a:spcPts val="0"/>
              </a:spcBef>
              <a:buNone/>
            </a:pPr>
            <a:r>
              <a:rPr lang="zh-CN" altLang="en-US" sz="2000" dirty="0">
                <a:solidFill>
                  <a:schemeClr val="tx1"/>
                </a:solidFill>
                <a:latin typeface="+mn-ea"/>
              </a:rPr>
              <a:t>     </a:t>
            </a:r>
            <a:r>
              <a:rPr lang="en-US" altLang="zh-CN" sz="2000" dirty="0">
                <a:solidFill>
                  <a:schemeClr val="tx1"/>
                </a:solidFill>
                <a:latin typeface="+mn-ea"/>
              </a:rPr>
              <a:t>1.</a:t>
            </a:r>
            <a:r>
              <a:rPr lang="zh-CN" altLang="en-US" sz="2000" dirty="0">
                <a:solidFill>
                  <a:schemeClr val="tx1"/>
                </a:solidFill>
                <a:latin typeface="+mn-ea"/>
              </a:rPr>
              <a:t>第一层</a:t>
            </a:r>
            <a:r>
              <a:rPr lang="en-US" altLang="zh-CN" sz="2000" dirty="0">
                <a:solidFill>
                  <a:schemeClr val="tx1"/>
                </a:solidFill>
                <a:latin typeface="+mn-ea"/>
              </a:rPr>
              <a:t>——</a:t>
            </a:r>
            <a:r>
              <a:rPr lang="zh-CN" altLang="en-US" sz="2000" dirty="0">
                <a:solidFill>
                  <a:schemeClr val="tx1"/>
                </a:solidFill>
                <a:latin typeface="+mn-ea"/>
              </a:rPr>
              <a:t>总控程序。（控制第二层）</a:t>
            </a:r>
          </a:p>
          <a:p>
            <a:pPr marL="0" indent="0">
              <a:lnSpc>
                <a:spcPct val="150000"/>
              </a:lnSpc>
              <a:spcBef>
                <a:spcPts val="0"/>
              </a:spcBef>
              <a:buFont typeface="Arial" pitchFamily="34" charset="0"/>
              <a:buNone/>
            </a:pPr>
            <a:r>
              <a:rPr lang="zh-CN" altLang="en-US" sz="2000" dirty="0">
                <a:solidFill>
                  <a:srgbClr val="205867"/>
                </a:solidFill>
                <a:latin typeface="+mn-ea"/>
                <a:cs typeface="Times New Roman" pitchFamily="18" charset="0"/>
              </a:rPr>
              <a:t>     </a:t>
            </a:r>
            <a:r>
              <a:rPr lang="en-US" altLang="zh-CN" sz="2000" dirty="0">
                <a:solidFill>
                  <a:srgbClr val="205867"/>
                </a:solidFill>
                <a:latin typeface="+mn-ea"/>
                <a:cs typeface="Times New Roman" pitchFamily="18" charset="0"/>
              </a:rPr>
              <a:t>2.</a:t>
            </a:r>
            <a:r>
              <a:rPr lang="zh-CN" altLang="en-US" sz="2000" dirty="0">
                <a:solidFill>
                  <a:srgbClr val="205867"/>
                </a:solidFill>
                <a:latin typeface="+mn-ea"/>
                <a:cs typeface="Times New Roman" pitchFamily="18" charset="0"/>
              </a:rPr>
              <a:t>第二层</a:t>
            </a:r>
            <a:r>
              <a:rPr lang="en-US" altLang="zh-CN" sz="2000" dirty="0">
                <a:solidFill>
                  <a:srgbClr val="205867"/>
                </a:solidFill>
                <a:latin typeface="+mn-ea"/>
                <a:cs typeface="Times New Roman" pitchFamily="18" charset="0"/>
              </a:rPr>
              <a:t>——</a:t>
            </a:r>
            <a:r>
              <a:rPr lang="zh-CN" altLang="en-US" sz="2000" dirty="0">
                <a:solidFill>
                  <a:srgbClr val="205867"/>
                </a:solidFill>
                <a:latin typeface="+mn-ea"/>
                <a:cs typeface="Times New Roman" pitchFamily="18" charset="0"/>
              </a:rPr>
              <a:t>基本模型单元的处理程序。</a:t>
            </a:r>
          </a:p>
          <a:p>
            <a:pPr marL="0" indent="0">
              <a:lnSpc>
                <a:spcPct val="150000"/>
              </a:lnSpc>
              <a:spcBef>
                <a:spcPts val="0"/>
              </a:spcBef>
              <a:buFont typeface="Arial" pitchFamily="34" charset="0"/>
              <a:buNone/>
            </a:pPr>
            <a:r>
              <a:rPr lang="zh-CN" altLang="en-US" sz="2000" dirty="0">
                <a:solidFill>
                  <a:srgbClr val="205867"/>
                </a:solidFill>
                <a:latin typeface="+mn-ea"/>
                <a:cs typeface="Times New Roman" pitchFamily="18" charset="0"/>
              </a:rPr>
              <a:t>     由事件处理例程组成，它们的执行受总控程序控制，程序段之间的交互也是由总控程序控制的。</a:t>
            </a:r>
          </a:p>
          <a:p>
            <a:pPr marL="0" indent="0">
              <a:lnSpc>
                <a:spcPct val="150000"/>
              </a:lnSpc>
              <a:spcBef>
                <a:spcPts val="0"/>
              </a:spcBef>
              <a:buFontTx/>
              <a:buNone/>
            </a:pPr>
            <a:r>
              <a:rPr lang="zh-CN" altLang="en-US" sz="2000" dirty="0">
                <a:solidFill>
                  <a:srgbClr val="205867"/>
                </a:solidFill>
                <a:latin typeface="+mn-ea"/>
              </a:rPr>
              <a:t>     </a:t>
            </a:r>
            <a:r>
              <a:rPr lang="en-US" altLang="zh-CN" sz="2000" dirty="0">
                <a:solidFill>
                  <a:srgbClr val="205867"/>
                </a:solidFill>
                <a:latin typeface="+mn-ea"/>
              </a:rPr>
              <a:t>3.</a:t>
            </a:r>
            <a:r>
              <a:rPr lang="zh-CN" altLang="en-US" sz="2000" dirty="0">
                <a:solidFill>
                  <a:srgbClr val="205867"/>
                </a:solidFill>
                <a:latin typeface="+mn-ea"/>
              </a:rPr>
              <a:t>第三层</a:t>
            </a:r>
            <a:r>
              <a:rPr lang="en-US" altLang="zh-CN" sz="2000" dirty="0">
                <a:solidFill>
                  <a:srgbClr val="205867"/>
                </a:solidFill>
                <a:latin typeface="+mn-ea"/>
              </a:rPr>
              <a:t>——</a:t>
            </a:r>
            <a:r>
              <a:rPr lang="zh-CN" altLang="en-US" sz="2000" dirty="0">
                <a:solidFill>
                  <a:srgbClr val="205867"/>
                </a:solidFill>
                <a:latin typeface="+mn-ea"/>
              </a:rPr>
              <a:t>公共子程序（随机数发生器）。</a:t>
            </a:r>
          </a:p>
          <a:p>
            <a:pPr marL="0" indent="0">
              <a:lnSpc>
                <a:spcPct val="150000"/>
              </a:lnSpc>
              <a:spcBef>
                <a:spcPts val="0"/>
              </a:spcBef>
              <a:buFontTx/>
              <a:buNone/>
            </a:pPr>
            <a:r>
              <a:rPr lang="zh-CN" altLang="en-US" sz="2000" dirty="0">
                <a:solidFill>
                  <a:srgbClr val="205867"/>
                </a:solidFill>
                <a:latin typeface="+mn-ea"/>
              </a:rPr>
              <a:t>     完成生成随机变量、产生仿真结果报告、收集统计数据等功能。</a:t>
            </a:r>
            <a:endParaRPr lang="zh-CN" altLang="en-US" sz="2000" dirty="0">
              <a:solidFill>
                <a:schemeClr val="tx1"/>
              </a:solidFill>
              <a:latin typeface="+mn-ea"/>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7" name="内容占位符 4"/>
          <p:cNvSpPr txBox="1">
            <a:spLocks/>
          </p:cNvSpPr>
          <p:nvPr/>
        </p:nvSpPr>
        <p:spPr bwMode="auto">
          <a:xfrm>
            <a:off x="5508804" y="699542"/>
            <a:ext cx="3383676" cy="423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marL="0" indent="0">
              <a:lnSpc>
                <a:spcPct val="150000"/>
              </a:lnSpc>
              <a:spcBef>
                <a:spcPts val="0"/>
              </a:spcBef>
              <a:buFontTx/>
              <a:buNone/>
            </a:pPr>
            <a:endParaRPr lang="zh-CN" altLang="en-US" dirty="0">
              <a:solidFill>
                <a:srgbClr val="205867"/>
              </a:solidFill>
            </a:endParaRPr>
          </a:p>
        </p:txBody>
      </p:sp>
    </p:spTree>
    <p:extLst>
      <p:ext uri="{BB962C8B-B14F-4D97-AF65-F5344CB8AC3E}">
        <p14:creationId xmlns:p14="http://schemas.microsoft.com/office/powerpoint/2010/main" val="17990073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arn(inVertical)">
                                      <p:cBhvr>
                                        <p:cTn id="7" dur="500"/>
                                        <p:tgtEl>
                                          <p:spTgt spid="2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1" end="1"/>
                                            </p:txEl>
                                          </p:spTgt>
                                        </p:tgtEl>
                                        <p:attrNameLst>
                                          <p:attrName>style.visibility</p:attrName>
                                        </p:attrNameLst>
                                      </p:cBhvr>
                                      <p:to>
                                        <p:strVal val="visible"/>
                                      </p:to>
                                    </p:set>
                                    <p:animEffect transition="in" filter="barn(inVertical)">
                                      <p:cBhvr>
                                        <p:cTn id="10" dur="500"/>
                                        <p:tgtEl>
                                          <p:spTgt spid="2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animEffect transition="in" filter="barn(inVertical)">
                                      <p:cBhvr>
                                        <p:cTn id="13" dur="500"/>
                                        <p:tgtEl>
                                          <p:spTgt spid="2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3">
                                            <p:txEl>
                                              <p:pRg st="6" end="6"/>
                                            </p:txEl>
                                          </p:spTgt>
                                        </p:tgtEl>
                                        <p:attrNameLst>
                                          <p:attrName>style.visibility</p:attrName>
                                        </p:attrNameLst>
                                      </p:cBhvr>
                                      <p:to>
                                        <p:strVal val="visible"/>
                                      </p:to>
                                    </p:set>
                                    <p:animEffect transition="in" filter="barn(inVertical)">
                                      <p:cBhvr>
                                        <p:cTn id="16" dur="500"/>
                                        <p:tgtEl>
                                          <p:spTgt spid="23">
                                            <p:txEl>
                                              <p:pRg st="6" end="6"/>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animEffect transition="in" filter="barn(inVertical)">
                                      <p:cBhvr>
                                        <p:cTn id="19" dur="500"/>
                                        <p:tgtEl>
                                          <p:spTgt spid="23">
                                            <p:txEl>
                                              <p:pRg st="3" end="3"/>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23">
                                            <p:txEl>
                                              <p:pRg st="4" end="4"/>
                                            </p:txEl>
                                          </p:spTgt>
                                        </p:tgtEl>
                                        <p:attrNameLst>
                                          <p:attrName>style.visibility</p:attrName>
                                        </p:attrNameLst>
                                      </p:cBhvr>
                                      <p:to>
                                        <p:strVal val="visible"/>
                                      </p:to>
                                    </p:set>
                                    <p:animEffect transition="in" filter="barn(inVertical)">
                                      <p:cBhvr>
                                        <p:cTn id="22" dur="500"/>
                                        <p:tgtEl>
                                          <p:spTgt spid="23">
                                            <p:txEl>
                                              <p:pRg st="4" end="4"/>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23">
                                            <p:txEl>
                                              <p:pRg st="5" end="5"/>
                                            </p:txEl>
                                          </p:spTgt>
                                        </p:tgtEl>
                                        <p:attrNameLst>
                                          <p:attrName>style.visibility</p:attrName>
                                        </p:attrNameLst>
                                      </p:cBhvr>
                                      <p:to>
                                        <p:strVal val="visible"/>
                                      </p:to>
                                    </p:set>
                                    <p:animEffect transition="in" filter="barn(inVertical)">
                                      <p:cBhvr>
                                        <p:cTn id="25" dur="500"/>
                                        <p:tgtEl>
                                          <p:spTgt spid="23">
                                            <p:txEl>
                                              <p:pRg st="5" end="5"/>
                                            </p:txEl>
                                          </p:spTgt>
                                        </p:tgtEl>
                                      </p:cBhvr>
                                    </p:animEffect>
                                  </p:childTnLst>
                                </p:cTn>
                              </p:par>
                              <p:par>
                                <p:cTn id="26" presetID="16" presetClass="entr" presetSubtype="21" fill="hold" grpId="0" nodeType="withEffect" nodePh="1">
                                  <p:stCondLst>
                                    <p:cond delay="0"/>
                                  </p:stCondLst>
                                  <p:endCondLst>
                                    <p:cond evt="begin" delay="0">
                                      <p:tn val="26"/>
                                    </p:cond>
                                  </p:end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事件调度法</a:t>
            </a:r>
          </a:p>
        </p:txBody>
      </p:sp>
      <p:sp>
        <p:nvSpPr>
          <p:cNvPr id="23" name="内容占位符 4"/>
          <p:cNvSpPr>
            <a:spLocks noGrp="1"/>
          </p:cNvSpPr>
          <p:nvPr>
            <p:ph idx="1"/>
          </p:nvPr>
        </p:nvSpPr>
        <p:spPr>
          <a:xfrm>
            <a:off x="540252" y="699542"/>
            <a:ext cx="8208212" cy="4230470"/>
          </a:xfrm>
        </p:spPr>
        <p:txBody>
          <a:bodyPr>
            <a:normAutofit lnSpcReduction="10000"/>
          </a:bodyPr>
          <a:lstStyle/>
          <a:p>
            <a:pPr>
              <a:lnSpc>
                <a:spcPct val="150000"/>
              </a:lnSpc>
              <a:spcBef>
                <a:spcPts val="0"/>
              </a:spcBef>
              <a:buFont typeface="Wingdings" panose="05000000000000000000" pitchFamily="2" charset="2"/>
              <a:buChar char="p"/>
            </a:pPr>
            <a:r>
              <a:rPr lang="zh-CN" altLang="en-US" sz="2000" dirty="0">
                <a:solidFill>
                  <a:srgbClr val="C00000"/>
                </a:solidFill>
              </a:rPr>
              <a:t>执行描述</a:t>
            </a:r>
          </a:p>
          <a:p>
            <a:pPr marL="0" indent="0">
              <a:lnSpc>
                <a:spcPct val="140000"/>
              </a:lnSpc>
              <a:spcBef>
                <a:spcPts val="0"/>
              </a:spcBef>
              <a:buNone/>
            </a:pPr>
            <a:r>
              <a:rPr lang="zh-CN" altLang="en-US" dirty="0">
                <a:solidFill>
                  <a:schemeClr val="tx1"/>
                </a:solidFill>
                <a:latin typeface="Times New Roman" pitchFamily="18" charset="0"/>
                <a:cs typeface="Times New Roman" pitchFamily="18" charset="0"/>
              </a:rPr>
              <a:t>   </a:t>
            </a:r>
            <a:r>
              <a:rPr lang="zh-CN" altLang="en-US" sz="1600" dirty="0">
                <a:solidFill>
                  <a:schemeClr val="tx1"/>
                </a:solidFill>
                <a:latin typeface="Times New Roman" pitchFamily="18" charset="0"/>
                <a:cs typeface="Times New Roman" pitchFamily="18" charset="0"/>
              </a:rPr>
              <a:t>｛</a:t>
            </a:r>
            <a:r>
              <a:rPr lang="en-US" altLang="zh-CN" sz="1600" dirty="0">
                <a:solidFill>
                  <a:schemeClr val="tx1"/>
                </a:solidFill>
                <a:latin typeface="Times New Roman" pitchFamily="18" charset="0"/>
                <a:cs typeface="Times New Roman" pitchFamily="18" charset="0"/>
              </a:rPr>
              <a:t>Case </a:t>
            </a:r>
            <a:r>
              <a:rPr lang="zh-CN" altLang="en-US" sz="1600" dirty="0">
                <a:solidFill>
                  <a:schemeClr val="tx1"/>
                </a:solidFill>
                <a:latin typeface="Times New Roman" pitchFamily="18" charset="0"/>
                <a:cs typeface="Times New Roman" pitchFamily="18" charset="0"/>
              </a:rPr>
              <a:t>根据实践</a:t>
            </a:r>
            <a:r>
              <a:rPr lang="en-US" altLang="zh-CN" sz="1600" dirty="0">
                <a:solidFill>
                  <a:schemeClr val="tx1"/>
                </a:solidFill>
                <a:latin typeface="Times New Roman" pitchFamily="18" charset="0"/>
                <a:cs typeface="Times New Roman" pitchFamily="18" charset="0"/>
              </a:rPr>
              <a:t>E</a:t>
            </a:r>
            <a:r>
              <a:rPr lang="zh-CN" altLang="en-US" sz="1600" dirty="0">
                <a:solidFill>
                  <a:schemeClr val="tx1"/>
                </a:solidFill>
                <a:latin typeface="Times New Roman" pitchFamily="18" charset="0"/>
                <a:cs typeface="Times New Roman" pitchFamily="18" charset="0"/>
              </a:rPr>
              <a:t>的类型：</a:t>
            </a:r>
          </a:p>
          <a:p>
            <a:pPr marL="0" indent="0">
              <a:lnSpc>
                <a:spcPct val="140000"/>
              </a:lnSpc>
              <a:spcBef>
                <a:spcPts val="0"/>
              </a:spcBef>
              <a:buNone/>
            </a:pPr>
            <a:r>
              <a:rPr lang="zh-CN" altLang="en-US" sz="1600" dirty="0">
                <a:solidFill>
                  <a:schemeClr val="tx1"/>
                </a:solidFill>
                <a:latin typeface="Times New Roman" pitchFamily="18" charset="0"/>
                <a:cs typeface="Times New Roman" pitchFamily="18" charset="0"/>
              </a:rPr>
              <a:t>             </a:t>
            </a:r>
            <a:r>
              <a:rPr lang="en-US" altLang="zh-CN" sz="1600" dirty="0">
                <a:solidFill>
                  <a:schemeClr val="tx1"/>
                </a:solidFill>
                <a:latin typeface="Times New Roman" pitchFamily="18" charset="0"/>
                <a:cs typeface="Times New Roman" pitchFamily="18" charset="0"/>
              </a:rPr>
              <a:t>E∈E1</a:t>
            </a:r>
            <a:r>
              <a:rPr lang="zh-CN" altLang="en-US" sz="1600" dirty="0">
                <a:solidFill>
                  <a:schemeClr val="tx1"/>
                </a:solidFill>
                <a:latin typeface="Times New Roman" pitchFamily="18" charset="0"/>
                <a:cs typeface="Times New Roman" pitchFamily="18" charset="0"/>
              </a:rPr>
              <a:t>：执行</a:t>
            </a:r>
            <a:r>
              <a:rPr lang="en-US" altLang="zh-CN" sz="1600" dirty="0">
                <a:solidFill>
                  <a:schemeClr val="tx1"/>
                </a:solidFill>
                <a:latin typeface="Times New Roman" pitchFamily="18" charset="0"/>
                <a:cs typeface="Times New Roman" pitchFamily="18" charset="0"/>
              </a:rPr>
              <a:t>E1</a:t>
            </a:r>
            <a:r>
              <a:rPr lang="zh-CN" altLang="en-US" sz="1600" dirty="0">
                <a:solidFill>
                  <a:schemeClr val="tx1"/>
                </a:solidFill>
                <a:latin typeface="Times New Roman" pitchFamily="18" charset="0"/>
                <a:cs typeface="Times New Roman" pitchFamily="18" charset="0"/>
              </a:rPr>
              <a:t>的实践处理模块；</a:t>
            </a:r>
          </a:p>
          <a:p>
            <a:pPr marL="0" indent="0">
              <a:lnSpc>
                <a:spcPct val="140000"/>
              </a:lnSpc>
              <a:spcBef>
                <a:spcPts val="0"/>
              </a:spcBef>
              <a:buNone/>
            </a:pPr>
            <a:r>
              <a:rPr lang="zh-CN" altLang="en-US" sz="1600" dirty="0">
                <a:solidFill>
                  <a:schemeClr val="tx1"/>
                </a:solidFill>
                <a:latin typeface="Times New Roman" pitchFamily="18" charset="0"/>
                <a:cs typeface="Times New Roman" pitchFamily="18" charset="0"/>
              </a:rPr>
              <a:t>             </a:t>
            </a:r>
            <a:r>
              <a:rPr lang="en-US" altLang="zh-CN" sz="1600" dirty="0">
                <a:solidFill>
                  <a:schemeClr val="tx1"/>
                </a:solidFill>
                <a:latin typeface="Times New Roman" pitchFamily="18" charset="0"/>
                <a:cs typeface="Times New Roman" pitchFamily="18" charset="0"/>
              </a:rPr>
              <a:t>E∈E2</a:t>
            </a:r>
            <a:r>
              <a:rPr lang="zh-CN" altLang="en-US" sz="1600" dirty="0">
                <a:solidFill>
                  <a:schemeClr val="tx1"/>
                </a:solidFill>
                <a:latin typeface="Times New Roman" pitchFamily="18" charset="0"/>
                <a:cs typeface="Times New Roman" pitchFamily="18" charset="0"/>
              </a:rPr>
              <a:t>：执行</a:t>
            </a:r>
            <a:r>
              <a:rPr lang="en-US" altLang="zh-CN" sz="1600" dirty="0">
                <a:solidFill>
                  <a:schemeClr val="tx1"/>
                </a:solidFill>
                <a:latin typeface="Times New Roman" pitchFamily="18" charset="0"/>
                <a:cs typeface="Times New Roman" pitchFamily="18" charset="0"/>
              </a:rPr>
              <a:t>E2</a:t>
            </a:r>
            <a:r>
              <a:rPr lang="zh-CN" altLang="en-US" sz="1600" dirty="0">
                <a:solidFill>
                  <a:schemeClr val="tx1"/>
                </a:solidFill>
                <a:latin typeface="Times New Roman" pitchFamily="18" charset="0"/>
                <a:cs typeface="Times New Roman" pitchFamily="18" charset="0"/>
              </a:rPr>
              <a:t>的实践处理模块；</a:t>
            </a:r>
          </a:p>
          <a:p>
            <a:pPr marL="0" indent="0">
              <a:lnSpc>
                <a:spcPct val="140000"/>
              </a:lnSpc>
              <a:spcBef>
                <a:spcPts val="0"/>
              </a:spcBef>
              <a:buNone/>
            </a:pPr>
            <a:r>
              <a:rPr lang="zh-CN" altLang="en-US" sz="1600" dirty="0">
                <a:solidFill>
                  <a:schemeClr val="tx1"/>
                </a:solidFill>
                <a:latin typeface="Times New Roman" pitchFamily="18" charset="0"/>
                <a:cs typeface="Times New Roman" pitchFamily="18" charset="0"/>
              </a:rPr>
              <a:t>                   </a:t>
            </a:r>
            <a:r>
              <a:rPr lang="en-US" altLang="zh-CN" sz="1600" dirty="0">
                <a:solidFill>
                  <a:schemeClr val="tx1"/>
                </a:solidFill>
                <a:latin typeface="Times New Roman" pitchFamily="18" charset="0"/>
                <a:cs typeface="Times New Roman" pitchFamily="18" charset="0"/>
              </a:rPr>
              <a:t>……</a:t>
            </a:r>
          </a:p>
          <a:p>
            <a:pPr marL="0" indent="0">
              <a:lnSpc>
                <a:spcPct val="140000"/>
              </a:lnSpc>
              <a:spcBef>
                <a:spcPts val="0"/>
              </a:spcBef>
              <a:buNone/>
            </a:pPr>
            <a:r>
              <a:rPr lang="en-US" altLang="zh-CN" sz="1600" dirty="0">
                <a:solidFill>
                  <a:schemeClr val="tx1"/>
                </a:solidFill>
                <a:latin typeface="Times New Roman" pitchFamily="18" charset="0"/>
                <a:cs typeface="Times New Roman" pitchFamily="18" charset="0"/>
              </a:rPr>
              <a:t>             </a:t>
            </a:r>
            <a:r>
              <a:rPr lang="en-US" altLang="zh-CN" sz="1600" dirty="0" err="1">
                <a:solidFill>
                  <a:schemeClr val="tx1"/>
                </a:solidFill>
                <a:latin typeface="Times New Roman" pitchFamily="18" charset="0"/>
                <a:cs typeface="Times New Roman" pitchFamily="18" charset="0"/>
              </a:rPr>
              <a:t>E∈En</a:t>
            </a:r>
            <a:r>
              <a:rPr lang="zh-CN" altLang="en-US" sz="1600" dirty="0">
                <a:solidFill>
                  <a:schemeClr val="tx1"/>
                </a:solidFill>
                <a:latin typeface="Times New Roman" pitchFamily="18" charset="0"/>
                <a:cs typeface="Times New Roman" pitchFamily="18" charset="0"/>
              </a:rPr>
              <a:t>：执行</a:t>
            </a:r>
            <a:r>
              <a:rPr lang="en-US" altLang="zh-CN" sz="1600" dirty="0">
                <a:solidFill>
                  <a:schemeClr val="tx1"/>
                </a:solidFill>
                <a:latin typeface="Times New Roman" pitchFamily="18" charset="0"/>
                <a:cs typeface="Times New Roman" pitchFamily="18" charset="0"/>
              </a:rPr>
              <a:t>En</a:t>
            </a:r>
            <a:r>
              <a:rPr lang="zh-CN" altLang="en-US" sz="1600" dirty="0">
                <a:solidFill>
                  <a:schemeClr val="tx1"/>
                </a:solidFill>
                <a:latin typeface="Times New Roman" pitchFamily="18" charset="0"/>
                <a:cs typeface="Times New Roman" pitchFamily="18" charset="0"/>
              </a:rPr>
              <a:t>的实践处理模块；</a:t>
            </a:r>
          </a:p>
          <a:p>
            <a:pPr marL="0" indent="0">
              <a:lnSpc>
                <a:spcPct val="140000"/>
              </a:lnSpc>
              <a:spcBef>
                <a:spcPts val="0"/>
              </a:spcBef>
              <a:buNone/>
            </a:pPr>
            <a:r>
              <a:rPr lang="zh-CN" altLang="en-US" sz="1600" dirty="0">
                <a:solidFill>
                  <a:schemeClr val="tx1"/>
                </a:solidFill>
                <a:latin typeface="Times New Roman" pitchFamily="18" charset="0"/>
                <a:cs typeface="Times New Roman" pitchFamily="18" charset="0"/>
              </a:rPr>
              <a:t>         </a:t>
            </a:r>
            <a:r>
              <a:rPr lang="en-US" altLang="zh-CN" sz="1600" dirty="0" err="1">
                <a:solidFill>
                  <a:schemeClr val="tx1"/>
                </a:solidFill>
                <a:latin typeface="Times New Roman" pitchFamily="18" charset="0"/>
                <a:cs typeface="Times New Roman" pitchFamily="18" charset="0"/>
              </a:rPr>
              <a:t>EndCase</a:t>
            </a:r>
            <a:r>
              <a:rPr lang="zh-CN" altLang="en-US" sz="1600" dirty="0">
                <a:solidFill>
                  <a:schemeClr val="tx1"/>
                </a:solidFill>
                <a:latin typeface="Times New Roman" pitchFamily="18" charset="0"/>
                <a:cs typeface="Times New Roman" pitchFamily="18" charset="0"/>
              </a:rPr>
              <a:t>｝</a:t>
            </a:r>
            <a:endParaRPr lang="en-US" altLang="zh-CN" sz="1600" dirty="0">
              <a:solidFill>
                <a:schemeClr val="tx1"/>
              </a:solidFill>
              <a:latin typeface="Times New Roman" pitchFamily="18" charset="0"/>
              <a:cs typeface="Times New Roman" pitchFamily="18" charset="0"/>
            </a:endParaRPr>
          </a:p>
          <a:p>
            <a:pPr lvl="0">
              <a:lnSpc>
                <a:spcPct val="150000"/>
              </a:lnSpc>
              <a:spcBef>
                <a:spcPts val="0"/>
              </a:spcBef>
              <a:buFont typeface="Wingdings" panose="05000000000000000000" pitchFamily="2" charset="2"/>
              <a:buChar char="p"/>
            </a:pPr>
            <a:r>
              <a:rPr lang="zh-CN" altLang="en-US" sz="2000" dirty="0">
                <a:solidFill>
                  <a:srgbClr val="C00000"/>
                </a:solidFill>
              </a:rPr>
              <a:t>实施过程（总控程序完成</a:t>
            </a:r>
            <a:r>
              <a:rPr lang="en-US" altLang="zh-CN" sz="2000" dirty="0">
                <a:solidFill>
                  <a:srgbClr val="C00000"/>
                </a:solidFill>
              </a:rPr>
              <a:t>3</a:t>
            </a:r>
            <a:r>
              <a:rPr lang="zh-CN" altLang="en-US" sz="2000" dirty="0">
                <a:solidFill>
                  <a:srgbClr val="C00000"/>
                </a:solidFill>
              </a:rPr>
              <a:t>步操作）</a:t>
            </a:r>
          </a:p>
          <a:p>
            <a:pPr marL="0" lvl="0" indent="0">
              <a:lnSpc>
                <a:spcPct val="150000"/>
              </a:lnSpc>
              <a:spcBef>
                <a:spcPts val="0"/>
              </a:spcBef>
              <a:buNone/>
            </a:pPr>
            <a:r>
              <a:rPr lang="zh-CN" altLang="en-US" sz="2000" dirty="0">
                <a:solidFill>
                  <a:srgbClr val="C00000"/>
                </a:solidFill>
              </a:rPr>
              <a:t>   </a:t>
            </a:r>
            <a:r>
              <a:rPr lang="zh-CN" altLang="en-US" sz="2000" dirty="0">
                <a:solidFill>
                  <a:srgbClr val="205867"/>
                </a:solidFill>
              </a:rPr>
              <a:t>（</a:t>
            </a:r>
            <a:r>
              <a:rPr lang="en-US" altLang="zh-CN" sz="2000" dirty="0">
                <a:solidFill>
                  <a:srgbClr val="205867"/>
                </a:solidFill>
              </a:rPr>
              <a:t>1</a:t>
            </a:r>
            <a:r>
              <a:rPr lang="zh-CN" altLang="en-US" sz="2000" dirty="0">
                <a:solidFill>
                  <a:srgbClr val="205867"/>
                </a:solidFill>
              </a:rPr>
              <a:t>）时间扫描：确定下一事件发生时间，并将仿真时钟推进到该时刻；</a:t>
            </a:r>
          </a:p>
          <a:p>
            <a:pPr marL="0" lvl="0" indent="0">
              <a:lnSpc>
                <a:spcPct val="150000"/>
              </a:lnSpc>
              <a:spcBef>
                <a:spcPts val="0"/>
              </a:spcBef>
              <a:buNone/>
            </a:pPr>
            <a:r>
              <a:rPr lang="zh-CN" altLang="en-US" sz="2000" dirty="0">
                <a:solidFill>
                  <a:srgbClr val="205867"/>
                </a:solidFill>
              </a:rPr>
              <a:t>   （</a:t>
            </a:r>
            <a:r>
              <a:rPr lang="en-US" altLang="zh-CN" sz="2000" dirty="0">
                <a:solidFill>
                  <a:srgbClr val="205867"/>
                </a:solidFill>
              </a:rPr>
              <a:t>2</a:t>
            </a:r>
            <a:r>
              <a:rPr lang="zh-CN" altLang="en-US" sz="2000" dirty="0">
                <a:solidFill>
                  <a:srgbClr val="205867"/>
                </a:solidFill>
              </a:rPr>
              <a:t>）事件辨识：正确地辨识当前要发生的事件；</a:t>
            </a:r>
          </a:p>
          <a:p>
            <a:pPr marL="0" lvl="0" indent="0">
              <a:lnSpc>
                <a:spcPct val="150000"/>
              </a:lnSpc>
              <a:spcBef>
                <a:spcPts val="0"/>
              </a:spcBef>
              <a:buNone/>
            </a:pPr>
            <a:r>
              <a:rPr lang="zh-CN" altLang="en-US" sz="2000" dirty="0">
                <a:solidFill>
                  <a:srgbClr val="205867"/>
                </a:solidFill>
              </a:rPr>
              <a:t>   （</a:t>
            </a:r>
            <a:r>
              <a:rPr lang="en-US" altLang="zh-CN" sz="2000" dirty="0">
                <a:solidFill>
                  <a:srgbClr val="205867"/>
                </a:solidFill>
              </a:rPr>
              <a:t>3</a:t>
            </a:r>
            <a:r>
              <a:rPr lang="zh-CN" altLang="en-US" sz="2000" dirty="0">
                <a:solidFill>
                  <a:srgbClr val="205867"/>
                </a:solidFill>
              </a:rPr>
              <a:t>）事件执行：正确地执行当前发生的事件。</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3" name="矩形 2"/>
          <p:cNvSpPr/>
          <p:nvPr/>
        </p:nvSpPr>
        <p:spPr>
          <a:xfrm>
            <a:off x="6698664" y="4227934"/>
            <a:ext cx="1723549" cy="400110"/>
          </a:xfrm>
          <a:prstGeom prst="rect">
            <a:avLst/>
          </a:prstGeom>
          <a:ln w="28575">
            <a:solidFill>
              <a:srgbClr val="C00000"/>
            </a:solidFill>
          </a:ln>
        </p:spPr>
        <p:txBody>
          <a:bodyPr wrap="none">
            <a:spAutoFit/>
          </a:bodyPr>
          <a:lstStyle/>
          <a:p>
            <a:r>
              <a:rPr lang="zh-CN" altLang="en-US" sz="2000" dirty="0">
                <a:latin typeface="+mn-ea"/>
                <a:ea typeface="+mn-ea"/>
              </a:rPr>
              <a:t>核心：事件表</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840118"/>
            <a:ext cx="2880320" cy="2646781"/>
          </a:xfrm>
          <a:prstGeom prst="rect">
            <a:avLst/>
          </a:prstGeom>
        </p:spPr>
      </p:pic>
    </p:spTree>
    <p:extLst>
      <p:ext uri="{BB962C8B-B14F-4D97-AF65-F5344CB8AC3E}">
        <p14:creationId xmlns:p14="http://schemas.microsoft.com/office/powerpoint/2010/main" val="309506175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事件调度法</a:t>
            </a: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总控程序的算法结构</a:t>
            </a:r>
          </a:p>
          <a:p>
            <a:pPr marL="0" indent="0">
              <a:lnSpc>
                <a:spcPct val="150000"/>
              </a:lnSpc>
              <a:spcBef>
                <a:spcPts val="0"/>
              </a:spcBef>
              <a:buNone/>
            </a:pPr>
            <a:r>
              <a:rPr lang="zh-CN" altLang="en-US" sz="2000" dirty="0">
                <a:solidFill>
                  <a:srgbClr val="C00000"/>
                </a:solidFill>
              </a:rPr>
              <a:t>    </a:t>
            </a:r>
            <a:r>
              <a:rPr lang="en-US" altLang="zh-CN" sz="2000" dirty="0">
                <a:solidFill>
                  <a:schemeClr val="tx1"/>
                </a:solidFill>
              </a:rPr>
              <a:t>1.</a:t>
            </a:r>
            <a:r>
              <a:rPr lang="zh-CN" altLang="en-US" sz="2000" dirty="0">
                <a:solidFill>
                  <a:schemeClr val="tx1"/>
                </a:solidFill>
              </a:rPr>
              <a:t>时间扫描</a:t>
            </a:r>
          </a:p>
          <a:p>
            <a:pPr marL="0" indent="0">
              <a:lnSpc>
                <a:spcPct val="150000"/>
              </a:lnSpc>
              <a:spcBef>
                <a:spcPts val="0"/>
              </a:spcBef>
              <a:buNone/>
            </a:pPr>
            <a:r>
              <a:rPr lang="zh-CN" altLang="en-US" sz="2000" dirty="0">
                <a:solidFill>
                  <a:schemeClr val="tx1"/>
                </a:solidFill>
              </a:rPr>
              <a:t>     ①扫描事件表，确定下一事件发生时间；</a:t>
            </a:r>
          </a:p>
          <a:p>
            <a:pPr marL="0" indent="0">
              <a:lnSpc>
                <a:spcPct val="150000"/>
              </a:lnSpc>
              <a:spcBef>
                <a:spcPts val="0"/>
              </a:spcBef>
              <a:buNone/>
            </a:pPr>
            <a:r>
              <a:rPr lang="zh-CN" altLang="en-US" sz="2000" dirty="0">
                <a:solidFill>
                  <a:schemeClr val="tx1"/>
                </a:solidFill>
              </a:rPr>
              <a:t>     ②推进仿真时钟至下一事件发生时间；</a:t>
            </a:r>
          </a:p>
          <a:p>
            <a:pPr marL="0" indent="0">
              <a:lnSpc>
                <a:spcPct val="150000"/>
              </a:lnSpc>
              <a:spcBef>
                <a:spcPts val="0"/>
              </a:spcBef>
              <a:buNone/>
            </a:pPr>
            <a:r>
              <a:rPr lang="zh-CN" altLang="en-US" sz="2000" dirty="0">
                <a:solidFill>
                  <a:schemeClr val="tx1"/>
                </a:solidFill>
              </a:rPr>
              <a:t>     ③从事件表中产生当前事件列表</a:t>
            </a:r>
            <a:r>
              <a:rPr lang="en-US" altLang="zh-CN" sz="2000" dirty="0">
                <a:solidFill>
                  <a:schemeClr val="tx1"/>
                </a:solidFill>
              </a:rPr>
              <a:t>CEL</a:t>
            </a:r>
            <a:r>
              <a:rPr lang="zh-CN" altLang="en-US" sz="2000" dirty="0">
                <a:solidFill>
                  <a:schemeClr val="tx1"/>
                </a:solidFill>
              </a:rPr>
              <a:t>。   </a:t>
            </a:r>
            <a:endParaRPr lang="en-US" altLang="zh-CN" sz="2000" dirty="0">
              <a:solidFill>
                <a:schemeClr val="tx1"/>
              </a:solidFill>
            </a:endParaRPr>
          </a:p>
          <a:p>
            <a:pPr marL="0" lvl="0" indent="0">
              <a:lnSpc>
                <a:spcPct val="150000"/>
              </a:lnSpc>
              <a:spcBef>
                <a:spcPts val="0"/>
              </a:spcBef>
              <a:buClr>
                <a:srgbClr val="B13621"/>
              </a:buClr>
              <a:buSzPct val="60000"/>
              <a:buNone/>
            </a:pPr>
            <a:r>
              <a:rPr lang="en-US" altLang="zh-CN" sz="2000" dirty="0">
                <a:solidFill>
                  <a:schemeClr val="tx1"/>
                </a:solidFill>
              </a:rPr>
              <a:t>    2.</a:t>
            </a:r>
            <a:r>
              <a:rPr lang="zh-CN" altLang="en-US" sz="2000" dirty="0">
                <a:solidFill>
                  <a:schemeClr val="tx1"/>
                </a:solidFill>
              </a:rPr>
              <a:t>事件执行</a:t>
            </a:r>
          </a:p>
          <a:p>
            <a:pPr marL="0" lvl="0" indent="0">
              <a:lnSpc>
                <a:spcPct val="150000"/>
              </a:lnSpc>
              <a:spcBef>
                <a:spcPts val="0"/>
              </a:spcBef>
              <a:buClr>
                <a:srgbClr val="B13621"/>
              </a:buClr>
              <a:buSzPct val="60000"/>
              <a:buNone/>
            </a:pPr>
            <a:r>
              <a:rPr lang="zh-CN" altLang="en-US" sz="2000" dirty="0">
                <a:solidFill>
                  <a:schemeClr val="tx1"/>
                </a:solidFill>
              </a:rPr>
              <a:t>   按照次序安排</a:t>
            </a:r>
            <a:r>
              <a:rPr lang="en-US" altLang="zh-CN" sz="2000" dirty="0">
                <a:solidFill>
                  <a:schemeClr val="tx1"/>
                </a:solidFill>
              </a:rPr>
              <a:t>CEL</a:t>
            </a:r>
            <a:r>
              <a:rPr lang="zh-CN" altLang="en-US" sz="2000" dirty="0">
                <a:solidFill>
                  <a:schemeClr val="tx1"/>
                </a:solidFill>
              </a:rPr>
              <a:t>中的各个事件的发生，进而调用相应的事件例程。</a:t>
            </a:r>
            <a:endParaRPr lang="en-US" altLang="zh-CN" sz="2000" dirty="0">
              <a:solidFill>
                <a:schemeClr val="tx1"/>
              </a:solidFill>
            </a:endParaRPr>
          </a:p>
          <a:p>
            <a:pPr marL="0" lvl="0" indent="0">
              <a:lnSpc>
                <a:spcPct val="150000"/>
              </a:lnSpc>
              <a:spcBef>
                <a:spcPts val="0"/>
              </a:spcBef>
              <a:buClr>
                <a:srgbClr val="B13621"/>
              </a:buClr>
              <a:buSzPct val="60000"/>
              <a:buNone/>
            </a:pPr>
            <a:r>
              <a:rPr lang="zh-CN" altLang="en-US" sz="2000" dirty="0">
                <a:solidFill>
                  <a:schemeClr val="tx1"/>
                </a:solidFill>
              </a:rPr>
              <a:t>    </a:t>
            </a:r>
            <a:r>
              <a:rPr lang="en-US" altLang="zh-CN" sz="2000" dirty="0">
                <a:solidFill>
                  <a:schemeClr val="tx1"/>
                </a:solidFill>
              </a:rPr>
              <a:t>3.</a:t>
            </a:r>
            <a:r>
              <a:rPr lang="zh-CN" altLang="en-US" sz="2000" dirty="0">
                <a:solidFill>
                  <a:schemeClr val="tx1"/>
                </a:solidFill>
              </a:rPr>
              <a:t>“时间扫描”和“事件执行”这两个步骤反复进行。</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840118"/>
            <a:ext cx="2880320" cy="2646781"/>
          </a:xfrm>
          <a:prstGeom prst="rect">
            <a:avLst/>
          </a:prstGeom>
        </p:spPr>
      </p:pic>
    </p:spTree>
    <p:extLst>
      <p:ext uri="{BB962C8B-B14F-4D97-AF65-F5344CB8AC3E}">
        <p14:creationId xmlns:p14="http://schemas.microsoft.com/office/powerpoint/2010/main" val="307212783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事件调度法</a:t>
            </a: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事件调度法小结</a:t>
            </a:r>
          </a:p>
          <a:p>
            <a:pPr marL="0" indent="0">
              <a:lnSpc>
                <a:spcPct val="150000"/>
              </a:lnSpc>
              <a:spcBef>
                <a:spcPts val="0"/>
              </a:spcBef>
              <a:buNone/>
            </a:pPr>
            <a:r>
              <a:rPr lang="zh-CN" altLang="en-US" sz="2000" dirty="0">
                <a:solidFill>
                  <a:schemeClr val="tx1"/>
                </a:solidFill>
                <a:latin typeface="Times New Roman" pitchFamily="18" charset="0"/>
                <a:cs typeface="Times New Roman" pitchFamily="18" charset="0"/>
              </a:rPr>
              <a:t>     事件调度法是一种预定事件发生时间的策略，其仿真模型中必须预定系统中最先发生的事件，以便启动仿真进程。</a:t>
            </a:r>
            <a:endParaRPr lang="en-US" altLang="zh-CN" sz="2000" dirty="0">
              <a:solidFill>
                <a:schemeClr val="tx1"/>
              </a:solidFill>
              <a:latin typeface="Times New Roman" pitchFamily="18" charset="0"/>
              <a:cs typeface="Times New Roman" pitchFamily="18" charset="0"/>
            </a:endParaRPr>
          </a:p>
          <a:p>
            <a:pPr marL="0" indent="0">
              <a:lnSpc>
                <a:spcPct val="150000"/>
              </a:lnSpc>
              <a:spcBef>
                <a:spcPts val="0"/>
              </a:spcBef>
              <a:buNone/>
            </a:pPr>
            <a:r>
              <a:rPr lang="en-US" altLang="zh-CN" sz="2000" dirty="0">
                <a:solidFill>
                  <a:schemeClr val="tx1"/>
                </a:solidFill>
                <a:latin typeface="Times New Roman" pitchFamily="18" charset="0"/>
                <a:cs typeface="Times New Roman" pitchFamily="18" charset="0"/>
              </a:rPr>
              <a:t>     </a:t>
            </a:r>
            <a:r>
              <a:rPr lang="zh-CN" altLang="en-US" sz="2000" dirty="0">
                <a:solidFill>
                  <a:schemeClr val="tx1"/>
                </a:solidFill>
                <a:latin typeface="Times New Roman" pitchFamily="18" charset="0"/>
                <a:cs typeface="Times New Roman" pitchFamily="18" charset="0"/>
              </a:rPr>
              <a:t>存在的问题：持续时间不可控。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3" name="矩形 2"/>
          <p:cNvSpPr/>
          <p:nvPr/>
        </p:nvSpPr>
        <p:spPr>
          <a:xfrm>
            <a:off x="4299188" y="2551074"/>
            <a:ext cx="4320480" cy="2252924"/>
          </a:xfrm>
          <a:prstGeom prst="rect">
            <a:avLst/>
          </a:prstGeom>
          <a:ln w="28575">
            <a:solidFill>
              <a:srgbClr val="C00000"/>
            </a:solidFill>
          </a:ln>
        </p:spPr>
        <p:txBody>
          <a:bodyPr wrap="square">
            <a:spAutoFit/>
          </a:bodyPr>
          <a:lstStyle/>
          <a:p>
            <a:pPr lvl="0">
              <a:lnSpc>
                <a:spcPct val="130000"/>
              </a:lnSpc>
              <a:spcBef>
                <a:spcPts val="0"/>
              </a:spcBef>
            </a:pPr>
            <a:r>
              <a:rPr lang="zh-CN" altLang="en-US" kern="0" dirty="0">
                <a:solidFill>
                  <a:srgbClr val="205867"/>
                </a:solidFill>
                <a:latin typeface="Times New Roman" pitchFamily="18" charset="0"/>
                <a:ea typeface="微软雅黑"/>
                <a:cs typeface="Times New Roman" pitchFamily="18" charset="0"/>
              </a:rPr>
              <a:t>｛</a:t>
            </a:r>
            <a:r>
              <a:rPr lang="en-US" altLang="zh-CN" kern="0" dirty="0">
                <a:solidFill>
                  <a:srgbClr val="205867"/>
                </a:solidFill>
                <a:latin typeface="Times New Roman" pitchFamily="18" charset="0"/>
                <a:ea typeface="微软雅黑"/>
                <a:cs typeface="Times New Roman" pitchFamily="18" charset="0"/>
              </a:rPr>
              <a:t>Case </a:t>
            </a:r>
            <a:r>
              <a:rPr lang="zh-CN" altLang="en-US" kern="0" dirty="0">
                <a:solidFill>
                  <a:srgbClr val="205867"/>
                </a:solidFill>
                <a:latin typeface="Times New Roman" pitchFamily="18" charset="0"/>
                <a:ea typeface="微软雅黑"/>
                <a:cs typeface="Times New Roman" pitchFamily="18" charset="0"/>
              </a:rPr>
              <a:t>根据实践</a:t>
            </a:r>
            <a:r>
              <a:rPr lang="en-US" altLang="zh-CN" kern="0" dirty="0">
                <a:solidFill>
                  <a:srgbClr val="205867"/>
                </a:solidFill>
                <a:latin typeface="Times New Roman" pitchFamily="18" charset="0"/>
                <a:ea typeface="微软雅黑"/>
                <a:cs typeface="Times New Roman" pitchFamily="18" charset="0"/>
              </a:rPr>
              <a:t>E</a:t>
            </a:r>
            <a:r>
              <a:rPr lang="zh-CN" altLang="en-US" kern="0" dirty="0">
                <a:solidFill>
                  <a:srgbClr val="205867"/>
                </a:solidFill>
                <a:latin typeface="Times New Roman" pitchFamily="18" charset="0"/>
                <a:ea typeface="微软雅黑"/>
                <a:cs typeface="Times New Roman" pitchFamily="18" charset="0"/>
              </a:rPr>
              <a:t>的类型：</a:t>
            </a:r>
          </a:p>
          <a:p>
            <a:pPr lvl="0">
              <a:lnSpc>
                <a:spcPct val="130000"/>
              </a:lnSpc>
              <a:spcBef>
                <a:spcPts val="0"/>
              </a:spcBef>
            </a:pPr>
            <a:r>
              <a:rPr lang="zh-CN" altLang="en-US" kern="0" dirty="0">
                <a:solidFill>
                  <a:srgbClr val="205867"/>
                </a:solidFill>
                <a:latin typeface="Times New Roman" pitchFamily="18" charset="0"/>
                <a:ea typeface="微软雅黑"/>
                <a:cs typeface="Times New Roman" pitchFamily="18" charset="0"/>
              </a:rPr>
              <a:t>             </a:t>
            </a:r>
            <a:r>
              <a:rPr lang="en-US" altLang="zh-CN" kern="0" dirty="0">
                <a:solidFill>
                  <a:srgbClr val="205867"/>
                </a:solidFill>
                <a:latin typeface="Times New Roman" pitchFamily="18" charset="0"/>
                <a:ea typeface="微软雅黑"/>
                <a:cs typeface="Times New Roman" pitchFamily="18" charset="0"/>
              </a:rPr>
              <a:t>E∈E1</a:t>
            </a:r>
            <a:r>
              <a:rPr lang="zh-CN" altLang="en-US" kern="0" dirty="0">
                <a:solidFill>
                  <a:srgbClr val="205867"/>
                </a:solidFill>
                <a:latin typeface="Times New Roman" pitchFamily="18" charset="0"/>
                <a:ea typeface="微软雅黑"/>
                <a:cs typeface="Times New Roman" pitchFamily="18" charset="0"/>
              </a:rPr>
              <a:t>：执行</a:t>
            </a:r>
            <a:r>
              <a:rPr lang="en-US" altLang="zh-CN" kern="0" dirty="0">
                <a:solidFill>
                  <a:srgbClr val="205867"/>
                </a:solidFill>
                <a:latin typeface="Times New Roman" pitchFamily="18" charset="0"/>
                <a:ea typeface="微软雅黑"/>
                <a:cs typeface="Times New Roman" pitchFamily="18" charset="0"/>
              </a:rPr>
              <a:t>E1</a:t>
            </a:r>
            <a:r>
              <a:rPr lang="zh-CN" altLang="en-US" kern="0" dirty="0">
                <a:solidFill>
                  <a:srgbClr val="205867"/>
                </a:solidFill>
                <a:latin typeface="Times New Roman" pitchFamily="18" charset="0"/>
                <a:ea typeface="微软雅黑"/>
                <a:cs typeface="Times New Roman" pitchFamily="18" charset="0"/>
              </a:rPr>
              <a:t>的实践处理模块；</a:t>
            </a:r>
          </a:p>
          <a:p>
            <a:pPr lvl="0">
              <a:lnSpc>
                <a:spcPct val="130000"/>
              </a:lnSpc>
              <a:spcBef>
                <a:spcPts val="0"/>
              </a:spcBef>
            </a:pPr>
            <a:r>
              <a:rPr lang="zh-CN" altLang="en-US" kern="0" dirty="0">
                <a:solidFill>
                  <a:srgbClr val="205867"/>
                </a:solidFill>
                <a:latin typeface="Times New Roman" pitchFamily="18" charset="0"/>
                <a:ea typeface="微软雅黑"/>
                <a:cs typeface="Times New Roman" pitchFamily="18" charset="0"/>
              </a:rPr>
              <a:t>             </a:t>
            </a:r>
            <a:r>
              <a:rPr lang="en-US" altLang="zh-CN" kern="0" dirty="0">
                <a:solidFill>
                  <a:srgbClr val="205867"/>
                </a:solidFill>
                <a:latin typeface="Times New Roman" pitchFamily="18" charset="0"/>
                <a:ea typeface="微软雅黑"/>
                <a:cs typeface="Times New Roman" pitchFamily="18" charset="0"/>
              </a:rPr>
              <a:t>E∈E2</a:t>
            </a:r>
            <a:r>
              <a:rPr lang="zh-CN" altLang="en-US" kern="0" dirty="0">
                <a:solidFill>
                  <a:srgbClr val="205867"/>
                </a:solidFill>
                <a:latin typeface="Times New Roman" pitchFamily="18" charset="0"/>
                <a:ea typeface="微软雅黑"/>
                <a:cs typeface="Times New Roman" pitchFamily="18" charset="0"/>
              </a:rPr>
              <a:t>：执行</a:t>
            </a:r>
            <a:r>
              <a:rPr lang="en-US" altLang="zh-CN" kern="0" dirty="0">
                <a:solidFill>
                  <a:srgbClr val="205867"/>
                </a:solidFill>
                <a:latin typeface="Times New Roman" pitchFamily="18" charset="0"/>
                <a:ea typeface="微软雅黑"/>
                <a:cs typeface="Times New Roman" pitchFamily="18" charset="0"/>
              </a:rPr>
              <a:t>E2</a:t>
            </a:r>
            <a:r>
              <a:rPr lang="zh-CN" altLang="en-US" kern="0" dirty="0">
                <a:solidFill>
                  <a:srgbClr val="205867"/>
                </a:solidFill>
                <a:latin typeface="Times New Roman" pitchFamily="18" charset="0"/>
                <a:ea typeface="微软雅黑"/>
                <a:cs typeface="Times New Roman" pitchFamily="18" charset="0"/>
              </a:rPr>
              <a:t>的实践处理模块；</a:t>
            </a:r>
          </a:p>
          <a:p>
            <a:pPr lvl="0">
              <a:lnSpc>
                <a:spcPct val="130000"/>
              </a:lnSpc>
              <a:spcBef>
                <a:spcPts val="0"/>
              </a:spcBef>
            </a:pPr>
            <a:r>
              <a:rPr lang="zh-CN" altLang="en-US" kern="0" dirty="0">
                <a:solidFill>
                  <a:srgbClr val="205867"/>
                </a:solidFill>
                <a:latin typeface="Times New Roman" pitchFamily="18" charset="0"/>
                <a:ea typeface="微软雅黑"/>
                <a:cs typeface="Times New Roman" pitchFamily="18" charset="0"/>
              </a:rPr>
              <a:t>                   </a:t>
            </a:r>
            <a:r>
              <a:rPr lang="en-US" altLang="zh-CN" kern="0" dirty="0">
                <a:solidFill>
                  <a:srgbClr val="205867"/>
                </a:solidFill>
                <a:latin typeface="Times New Roman" pitchFamily="18" charset="0"/>
                <a:ea typeface="微软雅黑"/>
                <a:cs typeface="Times New Roman" pitchFamily="18" charset="0"/>
              </a:rPr>
              <a:t>……</a:t>
            </a:r>
          </a:p>
          <a:p>
            <a:pPr lvl="0">
              <a:lnSpc>
                <a:spcPct val="130000"/>
              </a:lnSpc>
              <a:spcBef>
                <a:spcPts val="0"/>
              </a:spcBef>
            </a:pPr>
            <a:r>
              <a:rPr lang="en-US" altLang="zh-CN" kern="0" dirty="0">
                <a:solidFill>
                  <a:srgbClr val="205867"/>
                </a:solidFill>
                <a:latin typeface="Times New Roman" pitchFamily="18" charset="0"/>
                <a:ea typeface="微软雅黑"/>
                <a:cs typeface="Times New Roman" pitchFamily="18" charset="0"/>
              </a:rPr>
              <a:t>             </a:t>
            </a:r>
            <a:r>
              <a:rPr lang="en-US" altLang="zh-CN" kern="0" dirty="0" err="1">
                <a:solidFill>
                  <a:srgbClr val="205867"/>
                </a:solidFill>
                <a:latin typeface="Times New Roman" pitchFamily="18" charset="0"/>
                <a:ea typeface="微软雅黑"/>
                <a:cs typeface="Times New Roman" pitchFamily="18" charset="0"/>
              </a:rPr>
              <a:t>E∈En</a:t>
            </a:r>
            <a:r>
              <a:rPr lang="zh-CN" altLang="en-US" kern="0" dirty="0">
                <a:solidFill>
                  <a:srgbClr val="205867"/>
                </a:solidFill>
                <a:latin typeface="Times New Roman" pitchFamily="18" charset="0"/>
                <a:ea typeface="微软雅黑"/>
                <a:cs typeface="Times New Roman" pitchFamily="18" charset="0"/>
              </a:rPr>
              <a:t>：执行</a:t>
            </a:r>
            <a:r>
              <a:rPr lang="en-US" altLang="zh-CN" kern="0" dirty="0">
                <a:solidFill>
                  <a:srgbClr val="205867"/>
                </a:solidFill>
                <a:latin typeface="Times New Roman" pitchFamily="18" charset="0"/>
                <a:ea typeface="微软雅黑"/>
                <a:cs typeface="Times New Roman" pitchFamily="18" charset="0"/>
              </a:rPr>
              <a:t>En</a:t>
            </a:r>
            <a:r>
              <a:rPr lang="zh-CN" altLang="en-US" kern="0" dirty="0">
                <a:solidFill>
                  <a:srgbClr val="205867"/>
                </a:solidFill>
                <a:latin typeface="Times New Roman" pitchFamily="18" charset="0"/>
                <a:ea typeface="微软雅黑"/>
                <a:cs typeface="Times New Roman" pitchFamily="18" charset="0"/>
              </a:rPr>
              <a:t>的实践处理模块；</a:t>
            </a:r>
          </a:p>
          <a:p>
            <a:pPr lvl="0">
              <a:lnSpc>
                <a:spcPct val="130000"/>
              </a:lnSpc>
              <a:spcBef>
                <a:spcPts val="0"/>
              </a:spcBef>
            </a:pPr>
            <a:r>
              <a:rPr lang="zh-CN" altLang="en-US" kern="0" dirty="0">
                <a:solidFill>
                  <a:srgbClr val="205867"/>
                </a:solidFill>
                <a:latin typeface="Times New Roman" pitchFamily="18" charset="0"/>
                <a:ea typeface="微软雅黑"/>
                <a:cs typeface="Times New Roman" pitchFamily="18" charset="0"/>
              </a:rPr>
              <a:t>         </a:t>
            </a:r>
            <a:r>
              <a:rPr lang="en-US" altLang="zh-CN" kern="0" dirty="0" err="1">
                <a:solidFill>
                  <a:srgbClr val="205867"/>
                </a:solidFill>
                <a:latin typeface="Times New Roman" pitchFamily="18" charset="0"/>
                <a:ea typeface="微软雅黑"/>
                <a:cs typeface="Times New Roman" pitchFamily="18" charset="0"/>
              </a:rPr>
              <a:t>EndCase</a:t>
            </a:r>
            <a:r>
              <a:rPr lang="zh-CN" altLang="en-US" kern="0" dirty="0">
                <a:solidFill>
                  <a:srgbClr val="205867"/>
                </a:solidFill>
                <a:latin typeface="Times New Roman" pitchFamily="18" charset="0"/>
                <a:ea typeface="微软雅黑"/>
                <a:cs typeface="Times New Roman" pitchFamily="18" charset="0"/>
              </a:rPr>
              <a:t>｝</a:t>
            </a:r>
            <a:endParaRPr lang="en-US" altLang="zh-CN" kern="0" dirty="0">
              <a:solidFill>
                <a:srgbClr val="205867"/>
              </a:solidFill>
              <a:latin typeface="Times New Roman" pitchFamily="18" charset="0"/>
              <a:ea typeface="微软雅黑"/>
              <a:cs typeface="Times New Roman" pitchFamily="18"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2551074"/>
            <a:ext cx="2232248" cy="2232248"/>
          </a:xfrm>
          <a:prstGeom prst="rect">
            <a:avLst/>
          </a:prstGeom>
        </p:spPr>
      </p:pic>
    </p:spTree>
    <p:extLst>
      <p:ext uri="{BB962C8B-B14F-4D97-AF65-F5344CB8AC3E}">
        <p14:creationId xmlns:p14="http://schemas.microsoft.com/office/powerpoint/2010/main" val="32260968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活动：</a:t>
            </a:r>
            <a:r>
              <a:rPr lang="zh-CN" altLang="en-US" sz="2000" dirty="0">
                <a:solidFill>
                  <a:schemeClr val="bg1">
                    <a:lumMod val="50000"/>
                  </a:schemeClr>
                </a:solidFill>
              </a:rPr>
              <a:t>实体在两个事件之间保持某一状态的持续过程。</a:t>
            </a:r>
            <a:endParaRPr lang="en-US" altLang="zh-CN"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基本方法：</a:t>
            </a:r>
            <a:r>
              <a:rPr lang="zh-CN" altLang="en-US" sz="2000" dirty="0">
                <a:solidFill>
                  <a:schemeClr val="tx1"/>
                </a:solidFill>
              </a:rPr>
              <a:t>以活动为分析系统的基本单元，仿真系统在运行的</a:t>
            </a:r>
            <a:r>
              <a:rPr lang="zh-CN" altLang="en-US" sz="2000" dirty="0">
                <a:solidFill>
                  <a:srgbClr val="C00000"/>
                </a:solidFill>
              </a:rPr>
              <a:t>每一个时刻</a:t>
            </a:r>
            <a:r>
              <a:rPr lang="zh-CN" altLang="en-US" sz="2000" dirty="0">
                <a:solidFill>
                  <a:schemeClr val="tx1"/>
                </a:solidFill>
              </a:rPr>
              <a:t>都由若干活动构成，每一个活动都对应一个活动处理模块，用于处理与活动相关事件。</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特点</a:t>
            </a:r>
            <a:r>
              <a:rPr lang="zh-CN" altLang="en-US" sz="2000" dirty="0">
                <a:solidFill>
                  <a:schemeClr val="tx1"/>
                </a:solidFill>
              </a:rPr>
              <a:t>：主动实体可以主动产生活动，被动实体不产生活动。</a:t>
            </a:r>
          </a:p>
          <a:p>
            <a:pPr marL="0" indent="0">
              <a:lnSpc>
                <a:spcPct val="150000"/>
              </a:lnSpc>
              <a:spcBef>
                <a:spcPts val="0"/>
              </a:spcBef>
              <a:buNone/>
            </a:pPr>
            <a:r>
              <a:rPr lang="zh-CN" altLang="en-US" sz="2000" dirty="0">
                <a:solidFill>
                  <a:schemeClr val="tx1"/>
                </a:solidFill>
              </a:rPr>
              <a:t>    活动的</a:t>
            </a:r>
            <a:r>
              <a:rPr lang="zh-CN" altLang="en-US" sz="2000" dirty="0">
                <a:solidFill>
                  <a:srgbClr val="C00000"/>
                </a:solidFill>
              </a:rPr>
              <a:t>激发与终止</a:t>
            </a:r>
            <a:r>
              <a:rPr lang="zh-CN" altLang="en-US" sz="2000" dirty="0">
                <a:solidFill>
                  <a:schemeClr val="tx1"/>
                </a:solidFill>
              </a:rPr>
              <a:t>都是由事件引起的；</a:t>
            </a:r>
          </a:p>
          <a:p>
            <a:pPr marL="0" indent="0">
              <a:lnSpc>
                <a:spcPct val="150000"/>
              </a:lnSpc>
              <a:spcBef>
                <a:spcPts val="0"/>
              </a:spcBef>
              <a:buNone/>
            </a:pPr>
            <a:r>
              <a:rPr lang="zh-CN" altLang="en-US" sz="2000" dirty="0">
                <a:solidFill>
                  <a:schemeClr val="tx1"/>
                </a:solidFill>
              </a:rPr>
              <a:t>    活动处理的测试条件</a:t>
            </a:r>
            <a:r>
              <a:rPr lang="zh-CN" altLang="en-US" sz="2000" dirty="0">
                <a:solidFill>
                  <a:srgbClr val="C00000"/>
                </a:solidFill>
              </a:rPr>
              <a:t>只与时间</a:t>
            </a:r>
            <a:r>
              <a:rPr lang="zh-CN" altLang="en-US" sz="2000" dirty="0">
                <a:solidFill>
                  <a:schemeClr val="tx1"/>
                </a:solidFill>
              </a:rPr>
              <a:t>有关；</a:t>
            </a:r>
          </a:p>
          <a:p>
            <a:pPr marL="0" indent="0">
              <a:lnSpc>
                <a:spcPct val="150000"/>
              </a:lnSpc>
              <a:spcBef>
                <a:spcPts val="0"/>
              </a:spcBef>
              <a:buNone/>
            </a:pPr>
            <a:r>
              <a:rPr lang="zh-CN" altLang="en-US" sz="2000" dirty="0">
                <a:solidFill>
                  <a:schemeClr val="tx1"/>
                </a:solidFill>
              </a:rPr>
              <a:t>    确定事件的发生时间可以事先确定；</a:t>
            </a:r>
          </a:p>
          <a:p>
            <a:pPr marL="0" indent="0">
              <a:lnSpc>
                <a:spcPct val="150000"/>
              </a:lnSpc>
              <a:spcBef>
                <a:spcPts val="0"/>
              </a:spcBef>
              <a:buNone/>
            </a:pPr>
            <a:r>
              <a:rPr lang="zh-CN" altLang="en-US" sz="2000" dirty="0">
                <a:solidFill>
                  <a:schemeClr val="tx1"/>
                </a:solidFill>
              </a:rPr>
              <a:t>    条件事件的处理测试条件与系统状态有关。</a:t>
            </a:r>
            <a:r>
              <a:rPr lang="zh-CN" altLang="en-US" dirty="0">
                <a:solidFill>
                  <a:schemeClr val="tx1"/>
                </a:solidFill>
              </a:rPr>
              <a:t>     </a:t>
            </a:r>
            <a:endParaRPr lang="en-US" altLang="zh-CN"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854763232"/>
              </p:ext>
            </p:extLst>
          </p:nvPr>
        </p:nvGraphicFramePr>
        <p:xfrm>
          <a:off x="5724128" y="3219822"/>
          <a:ext cx="3248226" cy="1584176"/>
        </p:xfrm>
        <a:graphic>
          <a:graphicData uri="http://schemas.openxmlformats.org/presentationml/2006/ole">
            <mc:AlternateContent xmlns:mc="http://schemas.openxmlformats.org/markup-compatibility/2006">
              <mc:Choice xmlns:v="urn:schemas-microsoft-com:vml" Requires="v">
                <p:oleObj name="Visio" r:id="rId3" imgW="1546687" imgH="754776" progId="Visio.Drawing.11">
                  <p:embed/>
                </p:oleObj>
              </mc:Choice>
              <mc:Fallback>
                <p:oleObj name="Visio" r:id="rId3" imgW="1546687" imgH="7547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3219822"/>
                        <a:ext cx="3248226" cy="1584176"/>
                      </a:xfrm>
                      <a:prstGeom prst="rect">
                        <a:avLst/>
                      </a:prstGeom>
                      <a:noFill/>
                    </p:spPr>
                  </p:pic>
                </p:oleObj>
              </mc:Fallback>
            </mc:AlternateContent>
          </a:graphicData>
        </a:graphic>
      </p:graphicFrame>
    </p:spTree>
    <p:extLst>
      <p:ext uri="{BB962C8B-B14F-4D97-AF65-F5344CB8AC3E}">
        <p14:creationId xmlns:p14="http://schemas.microsoft.com/office/powerpoint/2010/main" val="332910347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通信系统分层仿真</a:t>
            </a:r>
          </a:p>
        </p:txBody>
      </p:sp>
      <p:sp>
        <p:nvSpPr>
          <p:cNvPr id="23" name="内容占位符 4"/>
          <p:cNvSpPr>
            <a:spLocks noGrp="1"/>
          </p:cNvSpPr>
          <p:nvPr>
            <p:ph idx="1"/>
          </p:nvPr>
        </p:nvSpPr>
        <p:spPr>
          <a:xfrm>
            <a:off x="540253" y="771550"/>
            <a:ext cx="3887731" cy="4248472"/>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目的：</a:t>
            </a:r>
            <a:r>
              <a:rPr lang="zh-CN" altLang="en-US" sz="2000" dirty="0">
                <a:solidFill>
                  <a:schemeClr val="tx1"/>
                </a:solidFill>
              </a:rPr>
              <a:t>将复杂通信系统简单化。</a:t>
            </a:r>
          </a:p>
          <a:p>
            <a:pPr>
              <a:lnSpc>
                <a:spcPct val="150000"/>
              </a:lnSpc>
              <a:spcBef>
                <a:spcPts val="0"/>
              </a:spcBef>
              <a:buFont typeface="Wingdings" panose="05000000000000000000" pitchFamily="2" charset="2"/>
              <a:buChar char="p"/>
            </a:pPr>
            <a:r>
              <a:rPr lang="zh-CN" altLang="en-US" sz="2000" dirty="0">
                <a:solidFill>
                  <a:srgbClr val="C00000"/>
                </a:solidFill>
              </a:rPr>
              <a:t>顶层：</a:t>
            </a:r>
            <a:r>
              <a:rPr lang="zh-CN" altLang="en-US" sz="2000" dirty="0">
                <a:solidFill>
                  <a:schemeClr val="tx1"/>
                </a:solidFill>
              </a:rPr>
              <a:t>通信网络层</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研究内容：测试诸如网络吞吐率、响应时间等网络参数，建立协议和链路数据规范。</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rgbClr val="C00000"/>
                </a:solidFill>
              </a:rPr>
              <a:t>使用工具：</a:t>
            </a:r>
            <a:r>
              <a:rPr lang="en-US" altLang="zh-CN" sz="2000" dirty="0">
                <a:solidFill>
                  <a:srgbClr val="C00000"/>
                </a:solidFill>
              </a:rPr>
              <a:t>NS-2</a:t>
            </a:r>
            <a:r>
              <a:rPr lang="zh-CN" altLang="en-US" sz="2000" dirty="0">
                <a:solidFill>
                  <a:srgbClr val="C00000"/>
                </a:solidFill>
              </a:rPr>
              <a:t>，</a:t>
            </a:r>
            <a:r>
              <a:rPr lang="en-US" altLang="zh-CN" sz="2000" dirty="0">
                <a:solidFill>
                  <a:srgbClr val="C00000"/>
                </a:solidFill>
              </a:rPr>
              <a:t>OPNET</a:t>
            </a:r>
            <a:r>
              <a:rPr lang="zh-CN" altLang="en-US" sz="2000" dirty="0">
                <a:solidFill>
                  <a:srgbClr val="C00000"/>
                </a:solidFill>
              </a:rPr>
              <a:t>等。</a:t>
            </a:r>
            <a:endParaRPr lang="en-US" altLang="zh-CN" sz="2000" dirty="0">
              <a:solidFill>
                <a:srgbClr val="C00000"/>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10329573"/>
              </p:ext>
            </p:extLst>
          </p:nvPr>
        </p:nvGraphicFramePr>
        <p:xfrm>
          <a:off x="4499992" y="987575"/>
          <a:ext cx="4511742" cy="2515706"/>
        </p:xfrm>
        <a:graphic>
          <a:graphicData uri="http://schemas.openxmlformats.org/presentationml/2006/ole">
            <mc:AlternateContent xmlns:mc="http://schemas.openxmlformats.org/markup-compatibility/2006">
              <mc:Choice xmlns:v="urn:schemas-microsoft-com:vml" Requires="v">
                <p:oleObj name="Visio" r:id="rId3" imgW="3549444" imgH="1977747" progId="Visio.Drawing.11">
                  <p:embed/>
                </p:oleObj>
              </mc:Choice>
              <mc:Fallback>
                <p:oleObj name="Visio" r:id="rId3" imgW="3549444" imgH="197774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987575"/>
                        <a:ext cx="4511742" cy="2515706"/>
                      </a:xfrm>
                      <a:prstGeom prst="rect">
                        <a:avLst/>
                      </a:prstGeom>
                      <a:noFill/>
                      <a:ln>
                        <a:noFill/>
                      </a:ln>
                    </p:spPr>
                  </p:pic>
                </p:oleObj>
              </mc:Fallback>
            </mc:AlternateContent>
          </a:graphicData>
        </a:graphic>
      </p:graphicFrame>
      <p:sp>
        <p:nvSpPr>
          <p:cNvPr id="5" name="矩形 4"/>
          <p:cNvSpPr/>
          <p:nvPr/>
        </p:nvSpPr>
        <p:spPr>
          <a:xfrm>
            <a:off x="539552" y="3507854"/>
            <a:ext cx="8352928" cy="1938992"/>
          </a:xfrm>
          <a:prstGeom prst="rect">
            <a:avLst/>
          </a:prstGeom>
        </p:spPr>
        <p:txBody>
          <a:bodyPr wrap="square">
            <a:spAutoFit/>
          </a:bodyPr>
          <a:lstStyle/>
          <a:p>
            <a:pPr marL="306107" indent="-306107">
              <a:lnSpc>
                <a:spcPct val="150000"/>
              </a:lnSpc>
              <a:spcBef>
                <a:spcPts val="0"/>
              </a:spcBef>
              <a:buFont typeface="Wingdings" panose="05000000000000000000" pitchFamily="2" charset="2"/>
              <a:buChar char="p"/>
            </a:pPr>
            <a:r>
              <a:rPr lang="zh-CN" altLang="en-US" sz="2000" kern="0" dirty="0">
                <a:solidFill>
                  <a:srgbClr val="C00000"/>
                </a:solidFill>
                <a:latin typeface="Arial"/>
                <a:ea typeface="微软雅黑"/>
              </a:rPr>
              <a:t>底层：</a:t>
            </a:r>
            <a:r>
              <a:rPr lang="zh-CN" altLang="en-US" sz="2000" kern="0" dirty="0">
                <a:solidFill>
                  <a:srgbClr val="205867"/>
                </a:solidFill>
                <a:latin typeface="Arial"/>
                <a:ea typeface="微软雅黑"/>
              </a:rPr>
              <a:t>通信模块单元，模拟电路，数字电路，</a:t>
            </a:r>
            <a:r>
              <a:rPr lang="en-US" altLang="zh-CN" sz="2000" kern="0" dirty="0">
                <a:solidFill>
                  <a:srgbClr val="205867"/>
                </a:solidFill>
                <a:latin typeface="Arial"/>
                <a:ea typeface="微软雅黑"/>
              </a:rPr>
              <a:t>DSP</a:t>
            </a:r>
            <a:r>
              <a:rPr lang="zh-CN" altLang="en-US" sz="2000" kern="0" dirty="0">
                <a:solidFill>
                  <a:srgbClr val="205867"/>
                </a:solidFill>
                <a:latin typeface="Arial"/>
                <a:ea typeface="微软雅黑"/>
              </a:rPr>
              <a:t>。</a:t>
            </a:r>
            <a:endParaRPr lang="en-US" altLang="zh-CN" sz="2000" kern="0" dirty="0">
              <a:solidFill>
                <a:srgbClr val="205867"/>
              </a:solidFill>
              <a:latin typeface="Arial"/>
              <a:ea typeface="微软雅黑"/>
            </a:endParaRPr>
          </a:p>
          <a:p>
            <a:pPr>
              <a:lnSpc>
                <a:spcPct val="150000"/>
              </a:lnSpc>
              <a:spcBef>
                <a:spcPts val="0"/>
              </a:spcBef>
            </a:pPr>
            <a:r>
              <a:rPr lang="en-US" altLang="zh-CN" sz="2000" kern="0" dirty="0">
                <a:solidFill>
                  <a:srgbClr val="205867"/>
                </a:solidFill>
                <a:latin typeface="Arial"/>
                <a:ea typeface="微软雅黑"/>
              </a:rPr>
              <a:t>    </a:t>
            </a:r>
            <a:r>
              <a:rPr lang="zh-CN" altLang="en-US" sz="2000" kern="0" dirty="0">
                <a:solidFill>
                  <a:srgbClr val="205867"/>
                </a:solidFill>
                <a:latin typeface="Arial"/>
                <a:ea typeface="微软雅黑"/>
              </a:rPr>
              <a:t>研究内容：对具体部件的研究。</a:t>
            </a:r>
            <a:endParaRPr lang="en-US" altLang="zh-CN" sz="2000" kern="0" dirty="0">
              <a:solidFill>
                <a:srgbClr val="205867"/>
              </a:solidFill>
              <a:latin typeface="Arial"/>
              <a:ea typeface="微软雅黑"/>
            </a:endParaRPr>
          </a:p>
          <a:p>
            <a:pPr>
              <a:lnSpc>
                <a:spcPct val="150000"/>
              </a:lnSpc>
              <a:spcBef>
                <a:spcPts val="0"/>
              </a:spcBef>
            </a:pPr>
            <a:r>
              <a:rPr lang="en-US" altLang="zh-CN" sz="2000" kern="0" dirty="0">
                <a:solidFill>
                  <a:srgbClr val="205867"/>
                </a:solidFill>
                <a:latin typeface="Arial"/>
                <a:ea typeface="微软雅黑"/>
              </a:rPr>
              <a:t>    </a:t>
            </a:r>
            <a:r>
              <a:rPr lang="zh-CN" altLang="en-US" sz="2000" kern="0" dirty="0">
                <a:solidFill>
                  <a:srgbClr val="C00000"/>
                </a:solidFill>
                <a:latin typeface="Arial"/>
                <a:ea typeface="微软雅黑"/>
              </a:rPr>
              <a:t>使用工具：</a:t>
            </a:r>
            <a:r>
              <a:rPr lang="en-US" altLang="zh-CN" sz="2000" kern="0" dirty="0" err="1">
                <a:solidFill>
                  <a:srgbClr val="C00000"/>
                </a:solidFill>
                <a:latin typeface="Arial"/>
                <a:ea typeface="微软雅黑"/>
              </a:rPr>
              <a:t>Spice,HDL,DSP,RF</a:t>
            </a:r>
            <a:r>
              <a:rPr lang="zh-CN" altLang="en-US" sz="2000" kern="0" dirty="0">
                <a:solidFill>
                  <a:srgbClr val="C00000"/>
                </a:solidFill>
                <a:latin typeface="Arial"/>
                <a:ea typeface="微软雅黑"/>
              </a:rPr>
              <a:t>仿真软件等。</a:t>
            </a:r>
          </a:p>
          <a:p>
            <a:pPr>
              <a:lnSpc>
                <a:spcPct val="150000"/>
              </a:lnSpc>
              <a:spcBef>
                <a:spcPts val="0"/>
              </a:spcBef>
            </a:pPr>
            <a:endParaRPr lang="zh-CN" altLang="en-US" sz="2000" kern="0" dirty="0">
              <a:solidFill>
                <a:srgbClr val="205867"/>
              </a:solidFill>
              <a:latin typeface="Arial"/>
              <a:ea typeface="微软雅黑"/>
            </a:endParaRPr>
          </a:p>
        </p:txBody>
      </p:sp>
    </p:spTree>
    <p:extLst>
      <p:ext uri="{BB962C8B-B14F-4D97-AF65-F5344CB8AC3E}">
        <p14:creationId xmlns:p14="http://schemas.microsoft.com/office/powerpoint/2010/main" val="96285148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动作：</a:t>
            </a:r>
            <a:r>
              <a:rPr lang="zh-CN" altLang="en-US" sz="2000" dirty="0">
                <a:solidFill>
                  <a:schemeClr val="tx1"/>
                </a:solidFill>
              </a:rPr>
              <a:t>活动扫描法在每个事件发生时扫描系统，检验哪些活动可以</a:t>
            </a:r>
            <a:r>
              <a:rPr lang="zh-CN" altLang="en-US" sz="2000" dirty="0">
                <a:solidFill>
                  <a:srgbClr val="C00000"/>
                </a:solidFill>
              </a:rPr>
              <a:t>激发</a:t>
            </a:r>
            <a:r>
              <a:rPr lang="zh-CN" altLang="en-US" sz="2000" dirty="0">
                <a:solidFill>
                  <a:schemeClr val="tx1"/>
                </a:solidFill>
              </a:rPr>
              <a:t>，哪些活动继续</a:t>
            </a:r>
            <a:r>
              <a:rPr lang="zh-CN" altLang="en-US" sz="2000" dirty="0">
                <a:solidFill>
                  <a:srgbClr val="C00000"/>
                </a:solidFill>
              </a:rPr>
              <a:t>保持</a:t>
            </a:r>
            <a:r>
              <a:rPr lang="zh-CN" altLang="en-US" sz="2000" dirty="0">
                <a:solidFill>
                  <a:schemeClr val="tx1"/>
                </a:solidFill>
              </a:rPr>
              <a:t>，哪些活动可以</a:t>
            </a:r>
            <a:r>
              <a:rPr lang="zh-CN" altLang="en-US" sz="2000" dirty="0">
                <a:solidFill>
                  <a:srgbClr val="C00000"/>
                </a:solidFill>
              </a:rPr>
              <a:t>终止</a:t>
            </a:r>
            <a:r>
              <a:rPr lang="zh-CN" altLang="en-US" sz="2000" dirty="0">
                <a:solidFill>
                  <a:schemeClr val="tx1"/>
                </a:solidFill>
              </a:rPr>
              <a:t>。</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基本思想：</a:t>
            </a:r>
            <a:r>
              <a:rPr lang="zh-CN" altLang="en-US" sz="2000" dirty="0">
                <a:solidFill>
                  <a:schemeClr val="tx1"/>
                </a:solidFill>
              </a:rPr>
              <a:t>用各实体时间元的</a:t>
            </a:r>
            <a:r>
              <a:rPr lang="zh-CN" altLang="en-US" sz="2000" dirty="0">
                <a:solidFill>
                  <a:srgbClr val="C00000"/>
                </a:solidFill>
              </a:rPr>
              <a:t>最小值推进仿真时钟</a:t>
            </a:r>
            <a:r>
              <a:rPr lang="zh-CN" altLang="en-US" sz="2000" dirty="0">
                <a:solidFill>
                  <a:schemeClr val="tx1"/>
                </a:solidFill>
              </a:rPr>
              <a:t>；将仿真时钟推进到一个新的时刻点，优先执行可激活实体的活动处理，使测试通过的事件得以发生，并改变系统的状态以安排相关确定事件的发生时间。</a:t>
            </a:r>
          </a:p>
          <a:p>
            <a:pPr>
              <a:lnSpc>
                <a:spcPct val="150000"/>
              </a:lnSpc>
              <a:spcBef>
                <a:spcPts val="0"/>
              </a:spcBef>
              <a:buFont typeface="Wingdings" panose="05000000000000000000" pitchFamily="2" charset="2"/>
              <a:buChar char="p"/>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728910470"/>
              </p:ext>
            </p:extLst>
          </p:nvPr>
        </p:nvGraphicFramePr>
        <p:xfrm>
          <a:off x="899592" y="3253411"/>
          <a:ext cx="2824613" cy="1376413"/>
        </p:xfrm>
        <a:graphic>
          <a:graphicData uri="http://schemas.openxmlformats.org/presentationml/2006/ole">
            <mc:AlternateContent xmlns:mc="http://schemas.openxmlformats.org/markup-compatibility/2006">
              <mc:Choice xmlns:v="urn:schemas-microsoft-com:vml" Requires="v">
                <p:oleObj name="Visio" r:id="rId3" imgW="1546687" imgH="754776" progId="Visio.Drawing.11">
                  <p:embed/>
                </p:oleObj>
              </mc:Choice>
              <mc:Fallback>
                <p:oleObj name="Visio" r:id="rId3" imgW="1546687" imgH="75477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253411"/>
                        <a:ext cx="2824613" cy="1376413"/>
                      </a:xfrm>
                      <a:prstGeom prst="rect">
                        <a:avLst/>
                      </a:prstGeom>
                      <a:noFill/>
                      <a:ln>
                        <a:noFill/>
                      </a:ln>
                    </p:spPr>
                  </p:pic>
                </p:oleObj>
              </mc:Fallback>
            </mc:AlternateContent>
          </a:graphicData>
        </a:graphic>
      </p:graphicFrame>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4732" y="3075806"/>
            <a:ext cx="4320852" cy="1670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4600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136204"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仿真过程</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初始化。</a:t>
            </a:r>
          </a:p>
          <a:p>
            <a:pPr marL="0" indent="0">
              <a:lnSpc>
                <a:spcPct val="150000"/>
              </a:lnSpc>
              <a:spcBef>
                <a:spcPts val="0"/>
              </a:spcBef>
              <a:buNone/>
            </a:pPr>
            <a:r>
              <a:rPr lang="zh-CN" altLang="en-US" sz="2000" dirty="0">
                <a:solidFill>
                  <a:schemeClr val="tx1"/>
                </a:solidFill>
              </a:rPr>
              <a:t>     ①设置仿真开始时间</a:t>
            </a:r>
            <a:r>
              <a:rPr lang="en-US" altLang="zh-CN" sz="2000" dirty="0">
                <a:solidFill>
                  <a:schemeClr val="tx1"/>
                </a:solidFill>
              </a:rPr>
              <a:t>t</a:t>
            </a:r>
            <a:r>
              <a:rPr lang="en-US" altLang="zh-CN" sz="2000" baseline="-25000" dirty="0">
                <a:solidFill>
                  <a:schemeClr val="tx1"/>
                </a:solidFill>
              </a:rPr>
              <a:t>0</a:t>
            </a:r>
            <a:r>
              <a:rPr lang="zh-CN" altLang="en-US" sz="2000" dirty="0">
                <a:solidFill>
                  <a:schemeClr val="tx1"/>
                </a:solidFill>
              </a:rPr>
              <a:t>和结束时间</a:t>
            </a:r>
            <a:r>
              <a:rPr lang="en-US" altLang="zh-CN" sz="2000" dirty="0" err="1">
                <a:solidFill>
                  <a:schemeClr val="tx1"/>
                </a:solidFill>
              </a:rPr>
              <a:t>t</a:t>
            </a:r>
            <a:r>
              <a:rPr lang="en-US" altLang="zh-CN" sz="2000" baseline="-25000" dirty="0" err="1">
                <a:solidFill>
                  <a:schemeClr val="tx1"/>
                </a:solidFill>
              </a:rPr>
              <a:t>f</a:t>
            </a:r>
            <a:r>
              <a:rPr lang="en-US" altLang="zh-CN" sz="2000" dirty="0">
                <a:solidFill>
                  <a:schemeClr val="tx1"/>
                </a:solidFill>
              </a:rPr>
              <a:t> </a:t>
            </a:r>
            <a:r>
              <a:rPr lang="zh-CN" altLang="en-US" sz="2000" dirty="0">
                <a:solidFill>
                  <a:schemeClr val="tx1"/>
                </a:solidFill>
              </a:rPr>
              <a:t>；</a:t>
            </a:r>
          </a:p>
          <a:p>
            <a:pPr marL="0" indent="0">
              <a:lnSpc>
                <a:spcPct val="150000"/>
              </a:lnSpc>
              <a:spcBef>
                <a:spcPts val="0"/>
              </a:spcBef>
              <a:buNone/>
            </a:pPr>
            <a:r>
              <a:rPr lang="zh-CN" altLang="en-US" sz="2000" dirty="0">
                <a:solidFill>
                  <a:schemeClr val="tx1"/>
                </a:solidFill>
              </a:rPr>
              <a:t>     ②设置各实体的初始状态；</a:t>
            </a:r>
          </a:p>
          <a:p>
            <a:pPr marL="0" indent="0">
              <a:lnSpc>
                <a:spcPct val="150000"/>
              </a:lnSpc>
              <a:spcBef>
                <a:spcPts val="0"/>
              </a:spcBef>
              <a:buNone/>
            </a:pPr>
            <a:r>
              <a:rPr lang="zh-CN" altLang="en-US" sz="2000" dirty="0">
                <a:solidFill>
                  <a:schemeClr val="tx1"/>
                </a:solidFill>
              </a:rPr>
              <a:t>     ③设置各个实体时间元的初值。</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设置仿真时钟</a:t>
            </a:r>
            <a:r>
              <a:rPr lang="en-US" altLang="zh-CN" sz="2000" dirty="0">
                <a:solidFill>
                  <a:schemeClr val="tx1"/>
                </a:solidFill>
              </a:rPr>
              <a:t>TIME= t</a:t>
            </a:r>
            <a:r>
              <a:rPr lang="en-US" altLang="zh-CN" sz="2000" baseline="-25000" dirty="0">
                <a:solidFill>
                  <a:schemeClr val="tx1"/>
                </a:solidFill>
              </a:rPr>
              <a:t>0</a:t>
            </a:r>
            <a:r>
              <a:rPr lang="zh-CN" altLang="en-US" sz="2000" dirty="0">
                <a:solidFill>
                  <a:schemeClr val="tx1"/>
                </a:solidFill>
              </a:rPr>
              <a:t>。</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3.</a:t>
            </a:r>
            <a:r>
              <a:rPr lang="zh-CN" altLang="en-US" sz="2000" dirty="0">
                <a:solidFill>
                  <a:schemeClr val="tx1"/>
                </a:solidFill>
              </a:rPr>
              <a:t>如果</a:t>
            </a:r>
            <a:r>
              <a:rPr lang="en-US" altLang="zh-CN" sz="2000" dirty="0">
                <a:solidFill>
                  <a:schemeClr val="tx1"/>
                </a:solidFill>
              </a:rPr>
              <a:t>TIME&gt;</a:t>
            </a:r>
            <a:r>
              <a:rPr lang="en-US" altLang="zh-CN" sz="2000" dirty="0" err="1">
                <a:solidFill>
                  <a:schemeClr val="tx1"/>
                </a:solidFill>
              </a:rPr>
              <a:t>tf</a:t>
            </a:r>
            <a:r>
              <a:rPr lang="zh-CN" altLang="en-US" sz="2000" dirty="0">
                <a:solidFill>
                  <a:schemeClr val="tx1"/>
                </a:solidFill>
              </a:rPr>
              <a:t>转至（</a:t>
            </a:r>
            <a:r>
              <a:rPr lang="en-US" altLang="zh-CN" sz="2000" dirty="0">
                <a:solidFill>
                  <a:schemeClr val="tx1"/>
                </a:solidFill>
              </a:rPr>
              <a:t>4</a:t>
            </a:r>
            <a:r>
              <a:rPr lang="zh-CN" altLang="en-US" sz="2000" dirty="0">
                <a:solidFill>
                  <a:schemeClr val="tx1"/>
                </a:solidFill>
              </a:rPr>
              <a:t>），否则，执行活动处理扫描；推进仿真时钟；重复执行第（</a:t>
            </a:r>
            <a:r>
              <a:rPr lang="en-US" altLang="zh-CN" sz="2000" dirty="0">
                <a:solidFill>
                  <a:schemeClr val="tx1"/>
                </a:solidFill>
              </a:rPr>
              <a:t>3</a:t>
            </a:r>
            <a:r>
              <a:rPr lang="zh-CN" altLang="en-US" sz="2000" dirty="0">
                <a:solidFill>
                  <a:schemeClr val="tx1"/>
                </a:solidFill>
              </a:rPr>
              <a:t>）步。</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4.</a:t>
            </a:r>
            <a:r>
              <a:rPr lang="zh-CN" altLang="en-US" sz="2000" dirty="0">
                <a:solidFill>
                  <a:schemeClr val="tx1"/>
                </a:solidFill>
              </a:rPr>
              <a:t>仿真结束</a:t>
            </a:r>
          </a:p>
          <a:p>
            <a:pPr marL="0" indent="0">
              <a:lnSpc>
                <a:spcPct val="150000"/>
              </a:lnSpc>
              <a:spcBef>
                <a:spcPts val="0"/>
              </a:spcBef>
              <a:buNone/>
            </a:pPr>
            <a:endParaRPr lang="zh-CN" altLang="en-US" dirty="0">
              <a:solidFill>
                <a:schemeClr val="tx1"/>
              </a:solidFill>
            </a:endParaRP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7050" y="1275606"/>
            <a:ext cx="3972826" cy="1536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86287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424236" cy="423047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处理核心：</a:t>
            </a:r>
            <a:r>
              <a:rPr lang="zh-CN" altLang="en-US" sz="2000" dirty="0">
                <a:solidFill>
                  <a:schemeClr val="tx1"/>
                </a:solidFill>
                <a:latin typeface="Times New Roman" pitchFamily="18" charset="0"/>
                <a:cs typeface="Times New Roman" pitchFamily="18" charset="0"/>
              </a:rPr>
              <a:t>对所有当前可能发生的和过去应该发生的事件</a:t>
            </a:r>
            <a:r>
              <a:rPr lang="zh-CN" altLang="en-US" sz="2000" dirty="0">
                <a:solidFill>
                  <a:srgbClr val="C00000"/>
                </a:solidFill>
                <a:latin typeface="Times New Roman" pitchFamily="18" charset="0"/>
                <a:cs typeface="Times New Roman" pitchFamily="18" charset="0"/>
              </a:rPr>
              <a:t>反复进行扫描</a:t>
            </a:r>
            <a:r>
              <a:rPr lang="zh-CN" altLang="en-US" sz="2000" dirty="0">
                <a:solidFill>
                  <a:schemeClr val="tx1"/>
                </a:solidFill>
                <a:latin typeface="Times New Roman" pitchFamily="18" charset="0"/>
                <a:cs typeface="Times New Roman" pitchFamily="18" charset="0"/>
              </a:rPr>
              <a:t>，直到确认已没有可能发生的事件时，才推进仿真时钟。在面向活动的仿真模型中，处于</a:t>
            </a:r>
            <a:r>
              <a:rPr lang="zh-CN" altLang="en-US" sz="2000" dirty="0">
                <a:solidFill>
                  <a:srgbClr val="C00000"/>
                </a:solidFill>
                <a:latin typeface="Times New Roman" pitchFamily="18" charset="0"/>
                <a:cs typeface="Times New Roman" pitchFamily="18" charset="0"/>
              </a:rPr>
              <a:t>仿真模型第二层</a:t>
            </a:r>
            <a:r>
              <a:rPr lang="zh-CN" altLang="en-US" sz="2000" dirty="0">
                <a:solidFill>
                  <a:schemeClr val="tx1"/>
                </a:solidFill>
                <a:latin typeface="Times New Roman" pitchFamily="18" charset="0"/>
                <a:cs typeface="Times New Roman" pitchFamily="18" charset="0"/>
              </a:rPr>
              <a:t>的每个活动处理例程都由两部分构成：</a:t>
            </a:r>
          </a:p>
          <a:p>
            <a:pPr marL="0" indent="0">
              <a:lnSpc>
                <a:spcPct val="150000"/>
              </a:lnSpc>
              <a:spcBef>
                <a:spcPts val="0"/>
              </a:spcBef>
              <a:buNone/>
            </a:pPr>
            <a:r>
              <a:rPr lang="zh-CN" altLang="en-US" sz="2000" dirty="0">
                <a:solidFill>
                  <a:schemeClr val="tx1"/>
                </a:solidFill>
                <a:latin typeface="Times New Roman" pitchFamily="18" charset="0"/>
                <a:cs typeface="Times New Roman" pitchFamily="18" charset="0"/>
              </a:rPr>
              <a:t>  （</a:t>
            </a:r>
            <a:r>
              <a:rPr lang="en-US" altLang="zh-CN" sz="2000" dirty="0">
                <a:solidFill>
                  <a:schemeClr val="tx1"/>
                </a:solidFill>
                <a:latin typeface="Times New Roman" pitchFamily="18" charset="0"/>
                <a:cs typeface="Times New Roman" pitchFamily="18" charset="0"/>
              </a:rPr>
              <a:t>1</a:t>
            </a:r>
            <a:r>
              <a:rPr lang="zh-CN" altLang="en-US" sz="2000" dirty="0">
                <a:solidFill>
                  <a:schemeClr val="tx1"/>
                </a:solidFill>
                <a:latin typeface="Times New Roman" pitchFamily="18" charset="0"/>
                <a:cs typeface="Times New Roman" pitchFamily="18" charset="0"/>
              </a:rPr>
              <a:t>）探测头：测试是否执行活动例程中操作的判断条件</a:t>
            </a:r>
          </a:p>
          <a:p>
            <a:pPr marL="0" indent="0">
              <a:lnSpc>
                <a:spcPct val="150000"/>
              </a:lnSpc>
              <a:spcBef>
                <a:spcPts val="0"/>
              </a:spcBef>
              <a:buNone/>
            </a:pPr>
            <a:r>
              <a:rPr lang="zh-CN" altLang="en-US" sz="2000" dirty="0">
                <a:solidFill>
                  <a:schemeClr val="tx1"/>
                </a:solidFill>
                <a:latin typeface="Times New Roman" pitchFamily="18" charset="0"/>
                <a:cs typeface="Times New Roman" pitchFamily="18" charset="0"/>
              </a:rPr>
              <a:t>  （</a:t>
            </a:r>
            <a:r>
              <a:rPr lang="en-US" altLang="zh-CN" sz="2000" dirty="0">
                <a:solidFill>
                  <a:schemeClr val="tx1"/>
                </a:solidFill>
                <a:latin typeface="Times New Roman" pitchFamily="18" charset="0"/>
                <a:cs typeface="Times New Roman" pitchFamily="18" charset="0"/>
              </a:rPr>
              <a:t>2</a:t>
            </a:r>
            <a:r>
              <a:rPr lang="zh-CN" altLang="en-US" sz="2000" dirty="0">
                <a:solidFill>
                  <a:schemeClr val="tx1"/>
                </a:solidFill>
                <a:latin typeface="Times New Roman" pitchFamily="18" charset="0"/>
                <a:cs typeface="Times New Roman" pitchFamily="18" charset="0"/>
              </a:rPr>
              <a:t>）动作序列：通过测试条件后才被执行。</a:t>
            </a:r>
            <a:endParaRPr lang="en-US" altLang="zh-CN" sz="2000" dirty="0">
              <a:solidFill>
                <a:schemeClr val="tx1"/>
              </a:solidFill>
              <a:latin typeface="Times New Roman" pitchFamily="18" charset="0"/>
              <a:cs typeface="Times New Roman" pitchFamily="18" charset="0"/>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3003798"/>
            <a:ext cx="5400183"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7683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280220" cy="439248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总控程序：</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tx1"/>
                </a:solidFill>
              </a:rPr>
              <a:t>主要任务是进行时间扫描，以确定仿真时钟的下一时刻。</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时间元就是各个实体的局部时钟；系统仿真时钟是全局时钟。</a:t>
            </a:r>
          </a:p>
          <a:p>
            <a:pPr marL="0" indent="0">
              <a:lnSpc>
                <a:spcPct val="150000"/>
              </a:lnSpc>
              <a:spcBef>
                <a:spcPts val="0"/>
              </a:spcBef>
              <a:buNone/>
            </a:pPr>
            <a:r>
              <a:rPr lang="zh-CN" altLang="en-US" sz="2000" dirty="0">
                <a:solidFill>
                  <a:schemeClr val="tx1"/>
                </a:solidFill>
              </a:rPr>
              <a:t>     面向活动仿真模型中，时间扫描是通过时间元完成的。</a:t>
            </a:r>
          </a:p>
          <a:p>
            <a:pPr marL="0" indent="0">
              <a:lnSpc>
                <a:spcPct val="150000"/>
              </a:lnSpc>
              <a:spcBef>
                <a:spcPts val="0"/>
              </a:spcBef>
              <a:buNone/>
            </a:pPr>
            <a:r>
              <a:rPr lang="zh-CN" altLang="en-US" sz="2000" dirty="0">
                <a:solidFill>
                  <a:srgbClr val="C00000"/>
                </a:solidFill>
              </a:rPr>
              <a:t>     时间元的取值方法有两种：</a:t>
            </a:r>
            <a:endParaRPr lang="en-US" altLang="zh-CN" sz="2000" dirty="0">
              <a:solidFill>
                <a:srgbClr val="C00000"/>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）绝对时间法；（</a:t>
            </a:r>
            <a:r>
              <a:rPr lang="en-US" altLang="zh-CN" sz="2000" dirty="0">
                <a:solidFill>
                  <a:schemeClr val="tx1"/>
                </a:solidFill>
              </a:rPr>
              <a:t>2</a:t>
            </a:r>
            <a:r>
              <a:rPr lang="zh-CN" altLang="en-US" sz="2000" dirty="0">
                <a:solidFill>
                  <a:schemeClr val="tx1"/>
                </a:solidFill>
              </a:rPr>
              <a:t>）相对时间法（间隔）。</a:t>
            </a:r>
            <a:endParaRPr lang="en-US" altLang="zh-CN" sz="2000" dirty="0">
              <a:solidFill>
                <a:schemeClr val="tx1"/>
              </a:solidFill>
            </a:endParaRPr>
          </a:p>
          <a:p>
            <a:pPr marL="0" indent="0">
              <a:lnSpc>
                <a:spcPct val="150000"/>
              </a:lnSpc>
              <a:spcBef>
                <a:spcPts val="0"/>
              </a:spcBef>
              <a:buNone/>
            </a:pPr>
            <a:r>
              <a:rPr lang="zh-CN" altLang="en-US" sz="2000" dirty="0">
                <a:solidFill>
                  <a:srgbClr val="C00000"/>
                </a:solidFill>
              </a:rPr>
              <a:t>     面向活动仿真模型总控程序的算法结构包括：</a:t>
            </a:r>
            <a:endParaRPr lang="en-US" altLang="zh-CN" sz="2000" dirty="0">
              <a:solidFill>
                <a:srgbClr val="C00000"/>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a:t>
            </a:r>
            <a:r>
              <a:rPr lang="en-US" altLang="zh-CN" sz="2000" dirty="0">
                <a:solidFill>
                  <a:schemeClr val="tx1"/>
                </a:solidFill>
              </a:rPr>
              <a:t>1</a:t>
            </a:r>
            <a:r>
              <a:rPr lang="zh-CN" altLang="en-US" sz="2000" dirty="0">
                <a:solidFill>
                  <a:schemeClr val="tx1"/>
                </a:solidFill>
              </a:rPr>
              <a:t>）时间扫描；（</a:t>
            </a:r>
            <a:r>
              <a:rPr lang="en-US" altLang="zh-CN" sz="2000" dirty="0">
                <a:solidFill>
                  <a:schemeClr val="tx1"/>
                </a:solidFill>
              </a:rPr>
              <a:t>2</a:t>
            </a:r>
            <a:r>
              <a:rPr lang="zh-CN" altLang="en-US" sz="2000" dirty="0">
                <a:solidFill>
                  <a:schemeClr val="tx1"/>
                </a:solidFill>
              </a:rPr>
              <a:t>）活动例程扫描。</a:t>
            </a:r>
          </a:p>
          <a:p>
            <a:pPr marL="0" indent="0">
              <a:lnSpc>
                <a:spcPct val="150000"/>
              </a:lnSpc>
              <a:spcBef>
                <a:spcPts val="0"/>
              </a:spcBef>
              <a:buNone/>
            </a:pPr>
            <a:endParaRPr lang="en-US" altLang="zh-CN"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9150" y="2643758"/>
            <a:ext cx="5400183"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358831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活动扫描法</a:t>
            </a:r>
          </a:p>
        </p:txBody>
      </p:sp>
      <p:sp>
        <p:nvSpPr>
          <p:cNvPr id="23" name="内容占位符 4"/>
          <p:cNvSpPr>
            <a:spLocks noGrp="1"/>
          </p:cNvSpPr>
          <p:nvPr>
            <p:ph idx="1"/>
          </p:nvPr>
        </p:nvSpPr>
        <p:spPr>
          <a:xfrm>
            <a:off x="540252" y="699542"/>
            <a:ext cx="8280220" cy="4392488"/>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 </a:t>
            </a:r>
            <a:r>
              <a:rPr lang="zh-CN" altLang="en-US" sz="2000" dirty="0">
                <a:solidFill>
                  <a:srgbClr val="C00000"/>
                </a:solidFill>
              </a:rPr>
              <a:t>改进方法：</a:t>
            </a:r>
            <a:r>
              <a:rPr lang="zh-CN" altLang="en-US" sz="2000" dirty="0">
                <a:solidFill>
                  <a:schemeClr val="tx1"/>
                </a:solidFill>
              </a:rPr>
              <a:t>由于活动扫描法将</a:t>
            </a:r>
            <a:r>
              <a:rPr lang="zh-CN" altLang="en-US" sz="2000" dirty="0">
                <a:solidFill>
                  <a:srgbClr val="C00000"/>
                </a:solidFill>
              </a:rPr>
              <a:t>确定事件</a:t>
            </a:r>
            <a:r>
              <a:rPr lang="zh-CN" altLang="en-US" sz="2000" dirty="0">
                <a:solidFill>
                  <a:schemeClr val="tx1"/>
                </a:solidFill>
              </a:rPr>
              <a:t>和</a:t>
            </a:r>
            <a:r>
              <a:rPr lang="zh-CN" altLang="en-US" sz="2000" dirty="0">
                <a:solidFill>
                  <a:srgbClr val="C00000"/>
                </a:solidFill>
              </a:rPr>
              <a:t>条件事件</a:t>
            </a:r>
            <a:r>
              <a:rPr lang="zh-CN" altLang="en-US" sz="2000" dirty="0">
                <a:solidFill>
                  <a:schemeClr val="tx1"/>
                </a:solidFill>
              </a:rPr>
              <a:t>的活动同等对待，都要通过反复扫描来执行。活动被分为两类：</a:t>
            </a:r>
          </a:p>
          <a:p>
            <a:pPr marL="0" indent="0">
              <a:lnSpc>
                <a:spcPct val="150000"/>
              </a:lnSpc>
              <a:spcBef>
                <a:spcPts val="0"/>
              </a:spcBef>
              <a:buNone/>
            </a:pPr>
            <a:r>
              <a:rPr lang="en-US" altLang="zh-CN" sz="2000" dirty="0">
                <a:solidFill>
                  <a:schemeClr val="tx1"/>
                </a:solidFill>
              </a:rPr>
              <a:t>     B</a:t>
            </a:r>
            <a:r>
              <a:rPr lang="zh-CN" altLang="en-US" sz="2000" dirty="0">
                <a:solidFill>
                  <a:schemeClr val="tx1"/>
                </a:solidFill>
              </a:rPr>
              <a:t>类活动</a:t>
            </a:r>
            <a:r>
              <a:rPr lang="en-US" altLang="zh-CN" sz="2000" dirty="0">
                <a:solidFill>
                  <a:schemeClr val="tx1"/>
                </a:solidFill>
              </a:rPr>
              <a:t>——</a:t>
            </a:r>
            <a:r>
              <a:rPr lang="zh-CN" altLang="en-US" sz="2000" dirty="0">
                <a:solidFill>
                  <a:schemeClr val="tx1"/>
                </a:solidFill>
              </a:rPr>
              <a:t>描述</a:t>
            </a:r>
            <a:r>
              <a:rPr lang="zh-CN" altLang="en-US" sz="2000" dirty="0">
                <a:solidFill>
                  <a:srgbClr val="C00000"/>
                </a:solidFill>
              </a:rPr>
              <a:t>确定事件</a:t>
            </a:r>
            <a:r>
              <a:rPr lang="zh-CN" altLang="en-US" sz="2000" dirty="0">
                <a:solidFill>
                  <a:schemeClr val="tx1"/>
                </a:solidFill>
              </a:rPr>
              <a:t>的活动处理；</a:t>
            </a:r>
          </a:p>
          <a:p>
            <a:pPr marL="0" indent="0">
              <a:lnSpc>
                <a:spcPct val="150000"/>
              </a:lnSpc>
              <a:spcBef>
                <a:spcPts val="0"/>
              </a:spcBef>
              <a:buNone/>
            </a:pPr>
            <a:r>
              <a:rPr lang="en-US" altLang="zh-CN" sz="2000" dirty="0">
                <a:solidFill>
                  <a:schemeClr val="tx1"/>
                </a:solidFill>
              </a:rPr>
              <a:t>     C</a:t>
            </a:r>
            <a:r>
              <a:rPr lang="zh-CN" altLang="en-US" sz="2000" dirty="0">
                <a:solidFill>
                  <a:schemeClr val="tx1"/>
                </a:solidFill>
              </a:rPr>
              <a:t>类活动</a:t>
            </a:r>
            <a:r>
              <a:rPr lang="en-US" altLang="zh-CN" sz="2000" dirty="0">
                <a:solidFill>
                  <a:schemeClr val="tx1"/>
                </a:solidFill>
              </a:rPr>
              <a:t>——</a:t>
            </a:r>
            <a:r>
              <a:rPr lang="zh-CN" altLang="en-US" sz="2000" dirty="0">
                <a:solidFill>
                  <a:schemeClr val="tx1"/>
                </a:solidFill>
              </a:rPr>
              <a:t>描述</a:t>
            </a:r>
            <a:r>
              <a:rPr lang="zh-CN" altLang="en-US" sz="2000" dirty="0">
                <a:solidFill>
                  <a:srgbClr val="C00000"/>
                </a:solidFill>
              </a:rPr>
              <a:t>条件事件</a:t>
            </a:r>
            <a:r>
              <a:rPr lang="zh-CN" altLang="en-US" sz="2000" dirty="0">
                <a:solidFill>
                  <a:schemeClr val="tx1"/>
                </a:solidFill>
              </a:rPr>
              <a:t>的活动处理。</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三段扫描法（</a:t>
            </a:r>
            <a:r>
              <a:rPr lang="en-US" altLang="zh-CN" sz="2000" dirty="0">
                <a:solidFill>
                  <a:srgbClr val="C00000"/>
                </a:solidFill>
              </a:rPr>
              <a:t>Three Phase</a:t>
            </a:r>
            <a:r>
              <a:rPr lang="zh-CN" altLang="en-US" sz="2000" dirty="0">
                <a:solidFill>
                  <a:srgbClr val="C00000"/>
                </a:solidFill>
              </a:rPr>
              <a:t>，</a:t>
            </a:r>
            <a:r>
              <a:rPr lang="en-US" altLang="zh-CN" sz="2000" dirty="0">
                <a:solidFill>
                  <a:srgbClr val="C00000"/>
                </a:solidFill>
              </a:rPr>
              <a:t>TP</a:t>
            </a:r>
            <a:r>
              <a:rPr lang="zh-CN" altLang="en-US" sz="2000" dirty="0">
                <a:solidFill>
                  <a:srgbClr val="C00000"/>
                </a:solidFill>
              </a:rPr>
              <a:t>）</a:t>
            </a:r>
          </a:p>
          <a:p>
            <a:pPr marL="0" indent="0">
              <a:lnSpc>
                <a:spcPct val="150000"/>
              </a:lnSpc>
              <a:spcBef>
                <a:spcPts val="0"/>
              </a:spcBef>
              <a:buNone/>
            </a:pPr>
            <a:r>
              <a:rPr lang="en-US" altLang="zh-CN" sz="2000" dirty="0">
                <a:solidFill>
                  <a:schemeClr val="tx1"/>
                </a:solidFill>
              </a:rPr>
              <a:t>     A</a:t>
            </a:r>
            <a:r>
              <a:rPr lang="zh-CN" altLang="en-US" sz="2000" dirty="0">
                <a:solidFill>
                  <a:schemeClr val="tx1"/>
                </a:solidFill>
              </a:rPr>
              <a:t>阶段：该阶段找到下一最早发生的事件，并把时钟推进到该事件预期发生的事件；</a:t>
            </a:r>
          </a:p>
          <a:p>
            <a:pPr marL="0" indent="0">
              <a:lnSpc>
                <a:spcPct val="150000"/>
              </a:lnSpc>
              <a:spcBef>
                <a:spcPts val="0"/>
              </a:spcBef>
              <a:buNone/>
            </a:pPr>
            <a:r>
              <a:rPr lang="en-US" altLang="zh-CN" sz="2000" dirty="0">
                <a:solidFill>
                  <a:schemeClr val="tx1"/>
                </a:solidFill>
              </a:rPr>
              <a:t>    B</a:t>
            </a:r>
            <a:r>
              <a:rPr lang="zh-CN" altLang="en-US" sz="2000" dirty="0">
                <a:solidFill>
                  <a:schemeClr val="tx1"/>
                </a:solidFill>
              </a:rPr>
              <a:t>阶段：执行所有的预期在此时刻发生的</a:t>
            </a:r>
            <a:r>
              <a:rPr lang="en-US" altLang="zh-CN" sz="2000" dirty="0">
                <a:solidFill>
                  <a:schemeClr val="tx1"/>
                </a:solidFill>
              </a:rPr>
              <a:t>B</a:t>
            </a:r>
            <a:r>
              <a:rPr lang="zh-CN" altLang="en-US" sz="2000" dirty="0">
                <a:solidFill>
                  <a:schemeClr val="tx1"/>
                </a:solidFill>
              </a:rPr>
              <a:t>类活动处理；</a:t>
            </a:r>
          </a:p>
          <a:p>
            <a:pPr marL="0" indent="0">
              <a:lnSpc>
                <a:spcPct val="150000"/>
              </a:lnSpc>
              <a:spcBef>
                <a:spcPts val="0"/>
              </a:spcBef>
              <a:buNone/>
            </a:pPr>
            <a:r>
              <a:rPr lang="en-US" altLang="zh-CN" sz="2000" dirty="0">
                <a:solidFill>
                  <a:schemeClr val="tx1"/>
                </a:solidFill>
              </a:rPr>
              <a:t>    C</a:t>
            </a:r>
            <a:r>
              <a:rPr lang="zh-CN" altLang="en-US" sz="2000" dirty="0">
                <a:solidFill>
                  <a:schemeClr val="tx1"/>
                </a:solidFill>
              </a:rPr>
              <a:t>阶段：该阶段尝试执行所有的</a:t>
            </a:r>
            <a:r>
              <a:rPr lang="en-US" altLang="zh-CN" sz="2000" dirty="0">
                <a:solidFill>
                  <a:schemeClr val="tx1"/>
                </a:solidFill>
              </a:rPr>
              <a:t>C</a:t>
            </a:r>
            <a:r>
              <a:rPr lang="zh-CN" altLang="en-US" sz="2000" dirty="0">
                <a:solidFill>
                  <a:schemeClr val="tx1"/>
                </a:solidFill>
              </a:rPr>
              <a:t>类活动（满足某个条件下执行）。   </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99797195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进程交互法</a:t>
            </a:r>
          </a:p>
        </p:txBody>
      </p:sp>
      <p:sp>
        <p:nvSpPr>
          <p:cNvPr id="23" name="内容占位符 4"/>
          <p:cNvSpPr>
            <a:spLocks noGrp="1"/>
          </p:cNvSpPr>
          <p:nvPr>
            <p:ph idx="1"/>
          </p:nvPr>
        </p:nvSpPr>
        <p:spPr>
          <a:xfrm>
            <a:off x="540252" y="699542"/>
            <a:ext cx="5183876" cy="4176464"/>
          </a:xfrm>
        </p:spPr>
        <p:txBody>
          <a:bodyPr>
            <a:normAutofit fontScale="92500" lnSpcReduction="10000"/>
          </a:bodyPr>
          <a:lstStyle/>
          <a:p>
            <a:pPr>
              <a:lnSpc>
                <a:spcPct val="160000"/>
              </a:lnSpc>
              <a:spcBef>
                <a:spcPts val="0"/>
              </a:spcBef>
              <a:buFont typeface="Wingdings" panose="05000000000000000000" pitchFamily="2" charset="2"/>
              <a:buChar char="p"/>
            </a:pPr>
            <a:r>
              <a:rPr lang="zh-CN" altLang="en-US" sz="2000" dirty="0">
                <a:solidFill>
                  <a:srgbClr val="C00000"/>
                </a:solidFill>
              </a:rPr>
              <a:t>顾客的生命周期可用下述进程来描述：</a:t>
            </a:r>
            <a:r>
              <a:rPr lang="zh-CN" altLang="en-US" sz="2000" dirty="0">
                <a:solidFill>
                  <a:schemeClr val="tx1"/>
                </a:solidFill>
              </a:rPr>
              <a:t>“</a:t>
            </a:r>
            <a:r>
              <a:rPr lang="zh-CN" altLang="en-US" sz="2000" dirty="0">
                <a:solidFill>
                  <a:srgbClr val="C00000"/>
                </a:solidFill>
              </a:rPr>
              <a:t>顾客</a:t>
            </a:r>
            <a:r>
              <a:rPr lang="zh-CN" altLang="en-US" sz="2000" dirty="0">
                <a:solidFill>
                  <a:schemeClr val="tx1"/>
                </a:solidFill>
              </a:rPr>
              <a:t>到达；排队等待，直到位于队首；进入服务通道；停留于服务通道之中，直到接受服务完毕离去。”</a:t>
            </a:r>
            <a:endParaRPr lang="en-US" altLang="zh-CN" sz="2000" dirty="0">
              <a:solidFill>
                <a:schemeClr val="tx1"/>
              </a:solidFill>
            </a:endParaRPr>
          </a:p>
          <a:p>
            <a:pPr>
              <a:lnSpc>
                <a:spcPct val="160000"/>
              </a:lnSpc>
              <a:spcBef>
                <a:spcPts val="0"/>
              </a:spcBef>
              <a:buFont typeface="Wingdings" panose="05000000000000000000" pitchFamily="2" charset="2"/>
              <a:buChar char="p"/>
            </a:pPr>
            <a:r>
              <a:rPr lang="zh-CN" altLang="en-US" sz="2000" dirty="0">
                <a:solidFill>
                  <a:srgbClr val="C00000"/>
                </a:solidFill>
              </a:rPr>
              <a:t>原理：</a:t>
            </a:r>
            <a:r>
              <a:rPr lang="zh-CN" altLang="en-US" sz="2000" dirty="0">
                <a:solidFill>
                  <a:schemeClr val="tx1"/>
                </a:solidFill>
              </a:rPr>
              <a:t>进程交互法的设计特点是为</a:t>
            </a:r>
            <a:r>
              <a:rPr lang="zh-CN" altLang="en-US" sz="2000" dirty="0">
                <a:solidFill>
                  <a:srgbClr val="C00000"/>
                </a:solidFill>
              </a:rPr>
              <a:t>每一个实体</a:t>
            </a:r>
            <a:r>
              <a:rPr lang="zh-CN" altLang="en-US" sz="2000" dirty="0">
                <a:solidFill>
                  <a:schemeClr val="tx1"/>
                </a:solidFill>
              </a:rPr>
              <a:t>建立一个</a:t>
            </a:r>
            <a:r>
              <a:rPr lang="zh-CN" altLang="en-US" sz="2000" dirty="0">
                <a:solidFill>
                  <a:srgbClr val="C00000"/>
                </a:solidFill>
              </a:rPr>
              <a:t>进程</a:t>
            </a:r>
            <a:r>
              <a:rPr lang="zh-CN" altLang="en-US" sz="2000" dirty="0">
                <a:solidFill>
                  <a:schemeClr val="tx1"/>
                </a:solidFill>
              </a:rPr>
              <a:t>，该进程反映某一个动态实体从产生开始到结束为止的全部活动。</a:t>
            </a:r>
            <a:endParaRPr lang="en-US" altLang="zh-CN" sz="2000" dirty="0">
              <a:solidFill>
                <a:schemeClr val="tx1"/>
              </a:solidFill>
            </a:endParaRPr>
          </a:p>
          <a:p>
            <a:pPr>
              <a:lnSpc>
                <a:spcPct val="160000"/>
              </a:lnSpc>
              <a:spcBef>
                <a:spcPts val="0"/>
              </a:spcBef>
              <a:buFont typeface="Wingdings" panose="05000000000000000000" pitchFamily="2" charset="2"/>
              <a:buChar char="p"/>
            </a:pPr>
            <a:r>
              <a:rPr lang="zh-CN" altLang="en-US" sz="2000" dirty="0">
                <a:solidFill>
                  <a:srgbClr val="C00000"/>
                </a:solidFill>
              </a:rPr>
              <a:t>交互：</a:t>
            </a:r>
            <a:r>
              <a:rPr lang="zh-CN" altLang="en-US" sz="2000" dirty="0">
                <a:solidFill>
                  <a:schemeClr val="tx1"/>
                </a:solidFill>
              </a:rPr>
              <a:t>会发生停顿也就是延时，此时进程会锁住。</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1275606"/>
            <a:ext cx="2952328" cy="2880320"/>
          </a:xfrm>
          <a:prstGeom prst="rect">
            <a:avLst/>
          </a:prstGeom>
        </p:spPr>
      </p:pic>
    </p:spTree>
    <p:extLst>
      <p:ext uri="{BB962C8B-B14F-4D97-AF65-F5344CB8AC3E}">
        <p14:creationId xmlns:p14="http://schemas.microsoft.com/office/powerpoint/2010/main" val="184775716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进程交互法</a:t>
            </a:r>
          </a:p>
        </p:txBody>
      </p:sp>
      <p:sp>
        <p:nvSpPr>
          <p:cNvPr id="23" name="内容占位符 4"/>
          <p:cNvSpPr>
            <a:spLocks noGrp="1"/>
          </p:cNvSpPr>
          <p:nvPr>
            <p:ph idx="1"/>
          </p:nvPr>
        </p:nvSpPr>
        <p:spPr>
          <a:xfrm>
            <a:off x="540252" y="699542"/>
            <a:ext cx="4679820" cy="4176464"/>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需要考虑两种延迟的作用</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无条件延迟：实体停留在进程中的某一点上不再向前移动，直到预先确定的延迟期满。对应于*号复活点。</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条件延迟：实体停留在进程中的某一点，直到某些条件得以满足后才能继续向前移动。对应于</a:t>
            </a:r>
            <a:r>
              <a:rPr lang="en-US" altLang="zh-CN" sz="2000" dirty="0">
                <a:solidFill>
                  <a:schemeClr val="tx1"/>
                </a:solidFill>
              </a:rPr>
              <a:t>+</a:t>
            </a:r>
            <a:r>
              <a:rPr lang="zh-CN" altLang="en-US" sz="2000" dirty="0">
                <a:solidFill>
                  <a:schemeClr val="tx1"/>
                </a:solidFill>
              </a:rPr>
              <a:t>号复活点。</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42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699542"/>
            <a:ext cx="3391833" cy="413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41512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进程交互法</a:t>
            </a:r>
          </a:p>
        </p:txBody>
      </p:sp>
      <p:sp>
        <p:nvSpPr>
          <p:cNvPr id="23" name="内容占位符 4"/>
          <p:cNvSpPr>
            <a:spLocks noGrp="1"/>
          </p:cNvSpPr>
          <p:nvPr>
            <p:ph idx="1"/>
          </p:nvPr>
        </p:nvSpPr>
        <p:spPr>
          <a:xfrm>
            <a:off x="540252" y="699542"/>
            <a:ext cx="8280220" cy="4392488"/>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基本思想：</a:t>
            </a:r>
            <a:r>
              <a:rPr lang="zh-CN" altLang="en-US" sz="2000" dirty="0">
                <a:solidFill>
                  <a:schemeClr val="tx1"/>
                </a:solidFill>
              </a:rPr>
              <a:t>通过所有进程中时间值最小的无条件延迟复活点来推进仿真时钟；当时钟推进到一个新的时刻点后，如果某一实体在进程中解锁，就将该实体从当前复活点一直推进到下一次延迟发生为止。</a:t>
            </a:r>
            <a:endParaRPr lang="en-US" altLang="zh-CN" sz="2000" dirty="0">
              <a:solidFill>
                <a:schemeClr val="tx1"/>
              </a:solidFill>
            </a:endParaRP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en-US" altLang="zh-CN"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2211710"/>
            <a:ext cx="5429327"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88142" y="2871685"/>
            <a:ext cx="3283768" cy="1200329"/>
          </a:xfrm>
          <a:prstGeom prst="rect">
            <a:avLst/>
          </a:prstGeom>
        </p:spPr>
        <p:txBody>
          <a:bodyPr wrap="square">
            <a:spAutoFit/>
          </a:bodyPr>
          <a:lstStyle/>
          <a:p>
            <a:pPr>
              <a:lnSpc>
                <a:spcPct val="150000"/>
              </a:lnSpc>
            </a:pPr>
            <a:r>
              <a:rPr lang="zh-CN" altLang="en-US" sz="1600" dirty="0">
                <a:latin typeface="+mn-ea"/>
                <a:ea typeface="+mn-ea"/>
              </a:rPr>
              <a:t>“</a:t>
            </a:r>
            <a:r>
              <a:rPr lang="zh-CN" altLang="en-US" sz="1600" dirty="0">
                <a:latin typeface="宋体" pitchFamily="2" charset="-122"/>
              </a:rPr>
              <a:t>△</a:t>
            </a:r>
            <a:r>
              <a:rPr lang="zh-CN" altLang="en-US" sz="1600" dirty="0">
                <a:latin typeface="+mn-ea"/>
                <a:ea typeface="+mn-ea"/>
              </a:rPr>
              <a:t>”：一个顾客产生的时刻；</a:t>
            </a:r>
            <a:endParaRPr lang="en-US" altLang="zh-CN" sz="1600" dirty="0">
              <a:latin typeface="+mn-ea"/>
              <a:ea typeface="+mn-ea"/>
            </a:endParaRPr>
          </a:p>
          <a:p>
            <a:pPr>
              <a:lnSpc>
                <a:spcPct val="150000"/>
              </a:lnSpc>
            </a:pPr>
            <a:r>
              <a:rPr lang="zh-CN" altLang="en-US" sz="1600" dirty="0">
                <a:latin typeface="+mn-ea"/>
                <a:ea typeface="+mn-ea"/>
              </a:rPr>
              <a:t>“</a:t>
            </a:r>
            <a:r>
              <a:rPr lang="en-US" altLang="zh-CN" sz="1600" dirty="0">
                <a:latin typeface="+mn-ea"/>
                <a:ea typeface="+mn-ea"/>
              </a:rPr>
              <a:t>X</a:t>
            </a:r>
            <a:r>
              <a:rPr lang="zh-CN" altLang="en-US" sz="1600" dirty="0">
                <a:latin typeface="+mn-ea"/>
                <a:ea typeface="+mn-ea"/>
              </a:rPr>
              <a:t>”：排队顾客开始接受服务；</a:t>
            </a:r>
            <a:endParaRPr lang="en-US" altLang="zh-CN" sz="1600" dirty="0">
              <a:latin typeface="+mn-ea"/>
              <a:ea typeface="+mn-ea"/>
            </a:endParaRPr>
          </a:p>
          <a:p>
            <a:pPr>
              <a:lnSpc>
                <a:spcPct val="150000"/>
              </a:lnSpc>
            </a:pPr>
            <a:r>
              <a:rPr lang="zh-CN" altLang="en-US" sz="1600" dirty="0">
                <a:latin typeface="+mn-ea"/>
                <a:ea typeface="+mn-ea"/>
              </a:rPr>
              <a:t>“口”某顾客离去的时刻。</a:t>
            </a:r>
            <a:endParaRPr lang="zh-CN" altLang="en-US" dirty="0">
              <a:latin typeface="+mn-ea"/>
              <a:ea typeface="+mn-ea"/>
            </a:endParaRPr>
          </a:p>
        </p:txBody>
      </p:sp>
    </p:spTree>
    <p:extLst>
      <p:ext uri="{BB962C8B-B14F-4D97-AF65-F5344CB8AC3E}">
        <p14:creationId xmlns:p14="http://schemas.microsoft.com/office/powerpoint/2010/main" val="368209112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进程交互法</a:t>
            </a:r>
          </a:p>
        </p:txBody>
      </p:sp>
      <p:sp>
        <p:nvSpPr>
          <p:cNvPr id="23" name="内容占位符 4"/>
          <p:cNvSpPr>
            <a:spLocks noGrp="1"/>
          </p:cNvSpPr>
          <p:nvPr>
            <p:ph idx="1"/>
          </p:nvPr>
        </p:nvSpPr>
        <p:spPr>
          <a:xfrm>
            <a:off x="540252" y="699542"/>
            <a:ext cx="4751828" cy="4392488"/>
          </a:xfrm>
        </p:spPr>
        <p:txBody>
          <a:bodyPr>
            <a:normAutofit/>
          </a:bodyPr>
          <a:lstStyle/>
          <a:p>
            <a:pPr lvl="0">
              <a:lnSpc>
                <a:spcPct val="150000"/>
              </a:lnSpc>
              <a:spcBef>
                <a:spcPts val="0"/>
              </a:spcBef>
              <a:buFont typeface="Wingdings" panose="05000000000000000000" pitchFamily="2" charset="2"/>
              <a:buChar char="p"/>
            </a:pPr>
            <a:r>
              <a:rPr lang="zh-CN" altLang="en-US" sz="2000" dirty="0">
                <a:solidFill>
                  <a:srgbClr val="C00000"/>
                </a:solidFill>
              </a:rPr>
              <a:t>仿真实施</a:t>
            </a:r>
          </a:p>
          <a:p>
            <a:pPr marL="0" lvl="0" indent="0">
              <a:lnSpc>
                <a:spcPct val="150000"/>
              </a:lnSpc>
              <a:spcBef>
                <a:spcPts val="0"/>
              </a:spcBef>
              <a:buNone/>
            </a:pPr>
            <a:r>
              <a:rPr lang="zh-CN" altLang="en-US" sz="2000" dirty="0">
                <a:solidFill>
                  <a:srgbClr val="205867"/>
                </a:solidFill>
              </a:rPr>
              <a:t>  （</a:t>
            </a:r>
            <a:r>
              <a:rPr lang="en-US" altLang="zh-CN" sz="2000" dirty="0">
                <a:solidFill>
                  <a:srgbClr val="205867"/>
                </a:solidFill>
              </a:rPr>
              <a:t>1</a:t>
            </a:r>
            <a:r>
              <a:rPr lang="zh-CN" altLang="en-US" sz="2000" dirty="0">
                <a:solidFill>
                  <a:srgbClr val="205867"/>
                </a:solidFill>
              </a:rPr>
              <a:t>）初始化。</a:t>
            </a:r>
          </a:p>
          <a:p>
            <a:pPr marL="0" lvl="0" indent="0">
              <a:lnSpc>
                <a:spcPct val="150000"/>
              </a:lnSpc>
              <a:spcBef>
                <a:spcPts val="0"/>
              </a:spcBef>
              <a:buNone/>
            </a:pPr>
            <a:r>
              <a:rPr lang="zh-CN" altLang="en-US" sz="2000" dirty="0">
                <a:solidFill>
                  <a:srgbClr val="205867"/>
                </a:solidFill>
              </a:rPr>
              <a:t>    ①设置仿真的开始时间</a:t>
            </a:r>
            <a:r>
              <a:rPr lang="en-US" altLang="zh-CN" sz="2000" dirty="0">
                <a:solidFill>
                  <a:srgbClr val="205867"/>
                </a:solidFill>
              </a:rPr>
              <a:t>t</a:t>
            </a:r>
            <a:r>
              <a:rPr lang="en-US" altLang="zh-CN" sz="2000" baseline="-25000" dirty="0">
                <a:solidFill>
                  <a:srgbClr val="205867"/>
                </a:solidFill>
              </a:rPr>
              <a:t>0</a:t>
            </a:r>
            <a:r>
              <a:rPr lang="zh-CN" altLang="en-US" sz="2000" dirty="0">
                <a:solidFill>
                  <a:srgbClr val="205867"/>
                </a:solidFill>
              </a:rPr>
              <a:t>和结束时间</a:t>
            </a:r>
            <a:r>
              <a:rPr lang="en-US" altLang="zh-CN" sz="2000" dirty="0" err="1">
                <a:solidFill>
                  <a:srgbClr val="205867"/>
                </a:solidFill>
              </a:rPr>
              <a:t>t</a:t>
            </a:r>
            <a:r>
              <a:rPr lang="en-US" altLang="zh-CN" sz="2000" baseline="-25000" dirty="0" err="1">
                <a:solidFill>
                  <a:srgbClr val="205867"/>
                </a:solidFill>
              </a:rPr>
              <a:t>f</a:t>
            </a:r>
            <a:r>
              <a:rPr lang="en-US" altLang="zh-CN" sz="2000" baseline="-25000" dirty="0">
                <a:solidFill>
                  <a:srgbClr val="205867"/>
                </a:solidFill>
              </a:rPr>
              <a:t> </a:t>
            </a:r>
            <a:r>
              <a:rPr lang="zh-CN" altLang="en-US" sz="2000" dirty="0">
                <a:solidFill>
                  <a:srgbClr val="205867"/>
                </a:solidFill>
              </a:rPr>
              <a:t>；</a:t>
            </a:r>
          </a:p>
          <a:p>
            <a:pPr marL="0" lvl="0" indent="0">
              <a:lnSpc>
                <a:spcPct val="150000"/>
              </a:lnSpc>
              <a:spcBef>
                <a:spcPts val="0"/>
              </a:spcBef>
              <a:buNone/>
            </a:pPr>
            <a:r>
              <a:rPr lang="zh-CN" altLang="en-US" sz="2000" dirty="0">
                <a:solidFill>
                  <a:srgbClr val="205867"/>
                </a:solidFill>
              </a:rPr>
              <a:t>    ②设置各进程中每一实体的初始复活点及相应的时间值。</a:t>
            </a:r>
          </a:p>
          <a:p>
            <a:pPr marL="0" lvl="0" indent="0">
              <a:lnSpc>
                <a:spcPct val="150000"/>
              </a:lnSpc>
              <a:spcBef>
                <a:spcPts val="0"/>
              </a:spcBef>
              <a:buNone/>
            </a:pPr>
            <a:r>
              <a:rPr lang="zh-CN" altLang="en-US" sz="2000" dirty="0">
                <a:solidFill>
                  <a:srgbClr val="205867"/>
                </a:solidFill>
              </a:rPr>
              <a:t> （</a:t>
            </a:r>
            <a:r>
              <a:rPr lang="en-US" altLang="zh-CN" sz="2000" dirty="0">
                <a:solidFill>
                  <a:srgbClr val="205867"/>
                </a:solidFill>
              </a:rPr>
              <a:t>2</a:t>
            </a:r>
            <a:r>
              <a:rPr lang="zh-CN" altLang="en-US" sz="2000" dirty="0">
                <a:solidFill>
                  <a:srgbClr val="205867"/>
                </a:solidFill>
              </a:rPr>
              <a:t>）推进仿真时钟。</a:t>
            </a:r>
          </a:p>
          <a:p>
            <a:pPr marL="0" lvl="0" indent="0">
              <a:lnSpc>
                <a:spcPct val="150000"/>
              </a:lnSpc>
              <a:spcBef>
                <a:spcPts val="0"/>
              </a:spcBef>
              <a:buNone/>
            </a:pPr>
            <a:r>
              <a:rPr lang="zh-CN" altLang="en-US" sz="2000" dirty="0">
                <a:solidFill>
                  <a:srgbClr val="205867"/>
                </a:solidFill>
              </a:rPr>
              <a:t> （</a:t>
            </a:r>
            <a:r>
              <a:rPr lang="en-US" altLang="zh-CN" sz="2000" dirty="0">
                <a:solidFill>
                  <a:srgbClr val="205867"/>
                </a:solidFill>
              </a:rPr>
              <a:t>3</a:t>
            </a:r>
            <a:r>
              <a:rPr lang="zh-CN" altLang="en-US" sz="2000" dirty="0">
                <a:solidFill>
                  <a:srgbClr val="205867"/>
                </a:solidFill>
              </a:rPr>
              <a:t>）如果</a:t>
            </a:r>
            <a:r>
              <a:rPr lang="en-US" altLang="zh-CN" sz="2000" dirty="0">
                <a:solidFill>
                  <a:srgbClr val="205867"/>
                </a:solidFill>
              </a:rPr>
              <a:t>TIME&gt;</a:t>
            </a:r>
            <a:r>
              <a:rPr lang="en-US" altLang="zh-CN" sz="2000" dirty="0" err="1">
                <a:solidFill>
                  <a:srgbClr val="205867"/>
                </a:solidFill>
              </a:rPr>
              <a:t>t</a:t>
            </a:r>
            <a:r>
              <a:rPr lang="en-US" altLang="zh-CN" sz="2000" baseline="-25000" dirty="0" err="1">
                <a:solidFill>
                  <a:srgbClr val="205867"/>
                </a:solidFill>
              </a:rPr>
              <a:t>f</a:t>
            </a:r>
            <a:r>
              <a:rPr lang="zh-CN" altLang="en-US" sz="2000" dirty="0">
                <a:solidFill>
                  <a:srgbClr val="205867"/>
                </a:solidFill>
              </a:rPr>
              <a:t>转至（</a:t>
            </a:r>
            <a:r>
              <a:rPr lang="en-US" altLang="zh-CN" sz="2000" dirty="0">
                <a:solidFill>
                  <a:srgbClr val="205867"/>
                </a:solidFill>
              </a:rPr>
              <a:t>4</a:t>
            </a:r>
            <a:r>
              <a:rPr lang="zh-CN" altLang="en-US" sz="2000" dirty="0">
                <a:solidFill>
                  <a:srgbClr val="205867"/>
                </a:solidFill>
              </a:rPr>
              <a:t>），否则，调整复活点及相应的时间值；重复执行第（</a:t>
            </a:r>
            <a:r>
              <a:rPr lang="en-US" altLang="zh-CN" sz="2000" dirty="0">
                <a:solidFill>
                  <a:srgbClr val="205867"/>
                </a:solidFill>
              </a:rPr>
              <a:t>2</a:t>
            </a:r>
            <a:r>
              <a:rPr lang="zh-CN" altLang="en-US" sz="2000" dirty="0">
                <a:solidFill>
                  <a:srgbClr val="205867"/>
                </a:solidFill>
              </a:rPr>
              <a:t>）步。</a:t>
            </a:r>
          </a:p>
          <a:p>
            <a:pPr>
              <a:lnSpc>
                <a:spcPct val="160000"/>
              </a:lnSpc>
              <a:spcBef>
                <a:spcPts val="0"/>
              </a:spcBef>
              <a:buFont typeface="Wingdings" panose="05000000000000000000" pitchFamily="2" charset="2"/>
              <a:buChar char="p"/>
            </a:pPr>
            <a:endParaRPr lang="zh-CN" altLang="en-US" dirty="0">
              <a:solidFill>
                <a:schemeClr val="tx1"/>
              </a:solidFill>
            </a:endParaRPr>
          </a:p>
          <a:p>
            <a:pPr marL="0" indent="0">
              <a:lnSpc>
                <a:spcPct val="150000"/>
              </a:lnSpc>
              <a:spcBef>
                <a:spcPts val="0"/>
              </a:spcBef>
              <a:buNone/>
            </a:pPr>
            <a:endParaRPr lang="zh-CN" altLang="en-US" dirty="0">
              <a:solidFill>
                <a:schemeClr val="tx1"/>
              </a:solidFill>
            </a:endParaRPr>
          </a:p>
          <a:p>
            <a:pPr>
              <a:lnSpc>
                <a:spcPct val="150000"/>
              </a:lnSpc>
              <a:spcBef>
                <a:spcPts val="0"/>
              </a:spcBef>
              <a:buFont typeface="Wingdings" panose="05000000000000000000" pitchFamily="2" charset="2"/>
              <a:buChar char="p"/>
            </a:pPr>
            <a:endParaRPr lang="en-US" altLang="zh-CN"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164" y="1419622"/>
            <a:ext cx="3685056" cy="2490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063689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进程交互法</a:t>
            </a:r>
          </a:p>
        </p:txBody>
      </p:sp>
      <p:sp>
        <p:nvSpPr>
          <p:cNvPr id="23" name="内容占位符 4"/>
          <p:cNvSpPr>
            <a:spLocks noGrp="1"/>
          </p:cNvSpPr>
          <p:nvPr>
            <p:ph idx="1"/>
          </p:nvPr>
        </p:nvSpPr>
        <p:spPr>
          <a:xfrm>
            <a:off x="540252" y="699542"/>
            <a:ext cx="8280220" cy="4392488"/>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总控程序设计：</a:t>
            </a:r>
            <a:r>
              <a:rPr lang="zh-CN" altLang="en-US" sz="2000" dirty="0">
                <a:solidFill>
                  <a:schemeClr val="tx1"/>
                </a:solidFill>
              </a:rPr>
              <a:t>面向进程仿真采用两个事件表：未来事件表和当前事件表。总控程序设计采用两个事件表。</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未来事件表（</a:t>
            </a:r>
            <a:r>
              <a:rPr lang="en-US" altLang="zh-CN" sz="2000" dirty="0">
                <a:solidFill>
                  <a:srgbClr val="C00000"/>
                </a:solidFill>
              </a:rPr>
              <a:t>Future Event List</a:t>
            </a:r>
            <a:r>
              <a:rPr lang="zh-CN" altLang="en-US" sz="2000" dirty="0">
                <a:solidFill>
                  <a:srgbClr val="C00000"/>
                </a:solidFill>
              </a:rPr>
              <a:t>，</a:t>
            </a:r>
            <a:r>
              <a:rPr lang="en-US" altLang="zh-CN" sz="2000" dirty="0">
                <a:solidFill>
                  <a:srgbClr val="C00000"/>
                </a:solidFill>
              </a:rPr>
              <a:t>FEL</a:t>
            </a:r>
            <a:r>
              <a:rPr lang="zh-CN" altLang="en-US" sz="2000" dirty="0">
                <a:solidFill>
                  <a:srgbClr val="C00000"/>
                </a:solidFill>
              </a:rPr>
              <a:t>）</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实体的进程被锁住；</a:t>
            </a:r>
            <a:r>
              <a:rPr lang="en-US" altLang="zh-CN" sz="2000" dirty="0">
                <a:solidFill>
                  <a:schemeClr val="tx1"/>
                </a:solidFill>
              </a:rPr>
              <a:t>2.</a:t>
            </a:r>
            <a:r>
              <a:rPr lang="zh-CN" altLang="en-US" sz="2000" dirty="0">
                <a:solidFill>
                  <a:schemeClr val="tx1"/>
                </a:solidFill>
              </a:rPr>
              <a:t>被锁实体的复活时间是已知的。</a:t>
            </a:r>
          </a:p>
          <a:p>
            <a:pPr marL="0" indent="0">
              <a:lnSpc>
                <a:spcPct val="150000"/>
              </a:lnSpc>
              <a:spcBef>
                <a:spcPts val="0"/>
              </a:spcBef>
              <a:buNone/>
            </a:pPr>
            <a:r>
              <a:rPr lang="zh-CN" altLang="en-US" sz="2000" dirty="0">
                <a:solidFill>
                  <a:schemeClr val="tx1"/>
                </a:solidFill>
              </a:rPr>
              <a:t>    还存放实体的复活时间及复活点位置。</a:t>
            </a:r>
          </a:p>
          <a:p>
            <a:pPr marL="0" indent="0">
              <a:lnSpc>
                <a:spcPct val="150000"/>
              </a:lnSpc>
              <a:spcBef>
                <a:spcPts val="0"/>
              </a:spcBef>
              <a:buNone/>
            </a:pPr>
            <a:r>
              <a:rPr lang="zh-CN" altLang="en-US" sz="2000" dirty="0">
                <a:solidFill>
                  <a:srgbClr val="C00000"/>
                </a:solidFill>
              </a:rPr>
              <a:t>    当前事件表（</a:t>
            </a:r>
            <a:r>
              <a:rPr lang="en-US" altLang="zh-CN" sz="2000" dirty="0">
                <a:solidFill>
                  <a:srgbClr val="C00000"/>
                </a:solidFill>
              </a:rPr>
              <a:t>Current Event List</a:t>
            </a:r>
            <a:r>
              <a:rPr lang="zh-CN" altLang="en-US" sz="2000" dirty="0">
                <a:solidFill>
                  <a:srgbClr val="C00000"/>
                </a:solidFill>
              </a:rPr>
              <a:t>，</a:t>
            </a:r>
            <a:r>
              <a:rPr lang="en-US" altLang="zh-CN" sz="2000" dirty="0">
                <a:solidFill>
                  <a:srgbClr val="C00000"/>
                </a:solidFill>
              </a:rPr>
              <a:t>CEL</a:t>
            </a:r>
            <a:r>
              <a:rPr lang="zh-CN" altLang="en-US" sz="2000" dirty="0">
                <a:solidFill>
                  <a:srgbClr val="C00000"/>
                </a:solidFill>
              </a:rPr>
              <a:t>）</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）进程被锁而复活时间等于当前仿真时钟值的实体；</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）进程被锁且只有当某些条件满足时方能解锁的实体。</a:t>
            </a:r>
            <a:endParaRPr lang="en-US" altLang="zh-CN" sz="2000" dirty="0">
              <a:solidFill>
                <a:schemeClr val="tx1"/>
              </a:solidFill>
            </a:endParaRPr>
          </a:p>
          <a:p>
            <a:pPr lvl="0">
              <a:lnSpc>
                <a:spcPct val="150000"/>
              </a:lnSpc>
              <a:spcBef>
                <a:spcPts val="0"/>
              </a:spcBef>
              <a:buFont typeface="Wingdings" panose="05000000000000000000" pitchFamily="2" charset="2"/>
              <a:buChar char="p"/>
            </a:pPr>
            <a:r>
              <a:rPr lang="zh-CN" altLang="en-US" sz="2000" dirty="0">
                <a:solidFill>
                  <a:srgbClr val="C00000"/>
                </a:solidFill>
              </a:rPr>
              <a:t>执行步骤：</a:t>
            </a:r>
            <a:r>
              <a:rPr lang="en-US" altLang="zh-CN" sz="2000" dirty="0">
                <a:solidFill>
                  <a:srgbClr val="205867"/>
                </a:solidFill>
              </a:rPr>
              <a:t>1.</a:t>
            </a:r>
            <a:r>
              <a:rPr lang="zh-CN" altLang="en-US" sz="2000" dirty="0">
                <a:solidFill>
                  <a:srgbClr val="205867"/>
                </a:solidFill>
              </a:rPr>
              <a:t>将来事件表扫描。</a:t>
            </a:r>
            <a:r>
              <a:rPr lang="en-US" altLang="zh-CN" sz="2000" dirty="0">
                <a:solidFill>
                  <a:srgbClr val="205867"/>
                </a:solidFill>
              </a:rPr>
              <a:t>2.</a:t>
            </a:r>
            <a:r>
              <a:rPr lang="zh-CN" altLang="en-US" sz="2000" dirty="0">
                <a:solidFill>
                  <a:srgbClr val="205867"/>
                </a:solidFill>
              </a:rPr>
              <a:t>移动记录。</a:t>
            </a:r>
            <a:r>
              <a:rPr lang="en-US" altLang="zh-CN" sz="2000" dirty="0">
                <a:solidFill>
                  <a:srgbClr val="205867"/>
                </a:solidFill>
              </a:rPr>
              <a:t>3.</a:t>
            </a:r>
            <a:r>
              <a:rPr lang="zh-CN" altLang="en-US" sz="2000" dirty="0">
                <a:solidFill>
                  <a:srgbClr val="205867"/>
                </a:solidFill>
              </a:rPr>
              <a:t>当前事件表扫描。</a:t>
            </a: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22063740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通信系统分层仿真</a:t>
            </a:r>
          </a:p>
        </p:txBody>
      </p:sp>
      <p:sp>
        <p:nvSpPr>
          <p:cNvPr id="23" name="内容占位符 4"/>
          <p:cNvSpPr>
            <a:spLocks noGrp="1"/>
          </p:cNvSpPr>
          <p:nvPr>
            <p:ph idx="1"/>
          </p:nvPr>
        </p:nvSpPr>
        <p:spPr>
          <a:xfrm>
            <a:off x="540253" y="771550"/>
            <a:ext cx="3671707" cy="424847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中间层：通信链路层（研究重点）</a:t>
            </a:r>
          </a:p>
          <a:p>
            <a:pPr marL="0" indent="0">
              <a:lnSpc>
                <a:spcPct val="150000"/>
              </a:lnSpc>
              <a:spcBef>
                <a:spcPts val="0"/>
              </a:spcBef>
              <a:buNone/>
            </a:pPr>
            <a:r>
              <a:rPr lang="zh-CN" altLang="en-US" sz="2000" dirty="0">
                <a:solidFill>
                  <a:schemeClr val="tx1"/>
                </a:solidFill>
              </a:rPr>
              <a:t>     研究内容：对于数字传输系统测量误码率，用以验证网络层建立的链路数据规范。</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使用的软件工具：    </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en-US" altLang="zh-CN" sz="2000" dirty="0" err="1">
                <a:solidFill>
                  <a:srgbClr val="C00000"/>
                </a:solidFill>
              </a:rPr>
              <a:t>Matlab</a:t>
            </a:r>
            <a:r>
              <a:rPr lang="en-US" altLang="zh-CN" sz="2000" dirty="0">
                <a:solidFill>
                  <a:srgbClr val="C00000"/>
                </a:solidFill>
              </a:rPr>
              <a:t>(Simulink) , SPW , </a:t>
            </a:r>
          </a:p>
          <a:p>
            <a:pPr marL="0" indent="0">
              <a:lnSpc>
                <a:spcPct val="150000"/>
              </a:lnSpc>
              <a:spcBef>
                <a:spcPts val="0"/>
              </a:spcBef>
              <a:buNone/>
            </a:pPr>
            <a:r>
              <a:rPr lang="en-US" altLang="zh-CN" sz="2000" dirty="0">
                <a:solidFill>
                  <a:srgbClr val="C00000"/>
                </a:solidFill>
              </a:rPr>
              <a:t>     COSSAP, System View</a:t>
            </a:r>
            <a:r>
              <a:rPr lang="zh-CN" altLang="en-US" sz="2000" dirty="0">
                <a:solidFill>
                  <a:srgbClr val="C00000"/>
                </a:solidFill>
              </a:rPr>
              <a:t>等。</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rgbClr val="C00000"/>
                </a:solidFill>
              </a:rPr>
              <a:t>理论支撑：现代通信原理等</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381661"/>
              </p:ext>
            </p:extLst>
          </p:nvPr>
        </p:nvGraphicFramePr>
        <p:xfrm>
          <a:off x="4067944" y="1203598"/>
          <a:ext cx="5113322" cy="2850977"/>
        </p:xfrm>
        <a:graphic>
          <a:graphicData uri="http://schemas.openxmlformats.org/presentationml/2006/ole">
            <mc:AlternateContent xmlns:mc="http://schemas.openxmlformats.org/markup-compatibility/2006">
              <mc:Choice xmlns:v="urn:schemas-microsoft-com:vml" Requires="v">
                <p:oleObj name="Visio" r:id="rId3" imgW="3549444" imgH="1977747" progId="Visio.Drawing.11">
                  <p:embed/>
                </p:oleObj>
              </mc:Choice>
              <mc:Fallback>
                <p:oleObj name="Visio" r:id="rId3" imgW="3549444" imgH="197774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1203598"/>
                        <a:ext cx="5113322" cy="285097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1828168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离散事件系统仿真基本策略</a:t>
            </a:r>
            <a:r>
              <a:rPr lang="en-US" altLang="zh-CN" sz="1200" b="1" dirty="0">
                <a:solidFill>
                  <a:srgbClr val="C00000"/>
                </a:solidFill>
                <a:latin typeface="微软雅黑"/>
                <a:ea typeface="微软雅黑"/>
              </a:rPr>
              <a:t>——</a:t>
            </a:r>
            <a:r>
              <a:rPr lang="zh-CN" altLang="en-US" sz="1200" b="1" dirty="0">
                <a:solidFill>
                  <a:srgbClr val="C00000"/>
                </a:solidFill>
                <a:latin typeface="微软雅黑"/>
                <a:ea typeface="微软雅黑"/>
              </a:rPr>
              <a:t>时间推进</a:t>
            </a:r>
          </a:p>
        </p:txBody>
      </p:sp>
      <p:sp>
        <p:nvSpPr>
          <p:cNvPr id="23" name="内容占位符 4"/>
          <p:cNvSpPr>
            <a:spLocks noGrp="1"/>
          </p:cNvSpPr>
          <p:nvPr>
            <p:ph idx="1"/>
          </p:nvPr>
        </p:nvSpPr>
        <p:spPr>
          <a:xfrm>
            <a:off x="540252" y="699542"/>
            <a:ext cx="5471908" cy="4392488"/>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原理：</a:t>
            </a:r>
            <a:r>
              <a:rPr lang="zh-CN" altLang="en-US" dirty="0">
                <a:solidFill>
                  <a:schemeClr val="tx1"/>
                </a:solidFill>
              </a:rPr>
              <a:t>离散事件仿真有两种基本的时间推进机制：固定步长时间推进制和下次事件时间推进机制。</a:t>
            </a:r>
          </a:p>
          <a:p>
            <a:pPr>
              <a:lnSpc>
                <a:spcPct val="150000"/>
              </a:lnSpc>
              <a:spcBef>
                <a:spcPts val="0"/>
              </a:spcBef>
              <a:buFont typeface="Wingdings" panose="05000000000000000000" pitchFamily="2" charset="2"/>
              <a:buChar char="p"/>
            </a:pPr>
            <a:r>
              <a:rPr lang="zh-CN" altLang="en-US" dirty="0">
                <a:solidFill>
                  <a:srgbClr val="C00000"/>
                </a:solidFill>
              </a:rPr>
              <a:t>固定步长时间推进机制：</a:t>
            </a:r>
            <a:r>
              <a:rPr lang="zh-CN" altLang="en-US" dirty="0">
                <a:solidFill>
                  <a:schemeClr val="tx1"/>
                </a:solidFill>
              </a:rPr>
              <a:t>仿真精度要求步长取得越小越好，仿真效率要求步长取得越大越好。</a:t>
            </a: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下次事件时间推进机制</a:t>
            </a:r>
          </a:p>
          <a:p>
            <a:pPr marL="0" indent="0">
              <a:lnSpc>
                <a:spcPct val="150000"/>
              </a:lnSpc>
              <a:spcBef>
                <a:spcPts val="0"/>
              </a:spcBef>
              <a:buNone/>
            </a:pPr>
            <a:r>
              <a:rPr lang="zh-CN" altLang="en-US" dirty="0">
                <a:solidFill>
                  <a:schemeClr val="tx1"/>
                </a:solidFill>
              </a:rPr>
              <a:t>     按照下一个事件预计将要发生的时刻，以不等距的时间间隔向前推进的，即仿真时钟每次都跳跃性地推进到下一时间发生的时刻上去。</a:t>
            </a:r>
            <a:endParaRPr lang="en-US" altLang="zh-CN" dirty="0">
              <a:solidFill>
                <a:schemeClr val="tx1"/>
              </a:solidFill>
            </a:endParaRPr>
          </a:p>
          <a:p>
            <a:pPr marL="0" indent="0">
              <a:lnSpc>
                <a:spcPct val="150000"/>
              </a:lnSpc>
              <a:spcBef>
                <a:spcPts val="0"/>
              </a:spcBef>
              <a:buNone/>
            </a:pPr>
            <a:r>
              <a:rPr lang="zh-CN" altLang="en-US" dirty="0">
                <a:solidFill>
                  <a:schemeClr val="tx1"/>
                </a:solidFill>
              </a:rPr>
              <a:t>     跳跃次数多效率下降。</a:t>
            </a:r>
            <a:endParaRPr lang="en-US" altLang="zh-CN" dirty="0">
              <a:solidFill>
                <a:schemeClr val="tx1"/>
              </a:solidFill>
            </a:endParaRPr>
          </a:p>
          <a:p>
            <a:pPr>
              <a:lnSpc>
                <a:spcPct val="150000"/>
              </a:lnSpc>
              <a:spcBef>
                <a:spcPts val="0"/>
              </a:spcBef>
              <a:buFont typeface="Wingdings" panose="05000000000000000000" pitchFamily="2" charset="2"/>
              <a:buChar char="p"/>
            </a:pPr>
            <a:r>
              <a:rPr lang="zh-CN" altLang="en-US" dirty="0">
                <a:solidFill>
                  <a:srgbClr val="C00000"/>
                </a:solidFill>
              </a:rPr>
              <a:t>混合时间推进机制</a:t>
            </a:r>
          </a:p>
          <a:p>
            <a:pPr marL="0" indent="0">
              <a:lnSpc>
                <a:spcPct val="150000"/>
              </a:lnSpc>
              <a:spcBef>
                <a:spcPts val="0"/>
              </a:spcBef>
              <a:buNone/>
            </a:pPr>
            <a:endParaRPr lang="en-US" altLang="zh-CN"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81183"/>
            <a:ext cx="2744535" cy="2274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1281" y="2427734"/>
            <a:ext cx="2721438" cy="2599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222072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9" name="Rectangle 3"/>
          <p:cNvSpPr txBox="1">
            <a:spLocks noChangeArrowheads="1"/>
          </p:cNvSpPr>
          <p:nvPr/>
        </p:nvSpPr>
        <p:spPr bwMode="auto">
          <a:xfrm>
            <a:off x="1116216" y="2459734"/>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授课完毕</a:t>
            </a:r>
            <a:endParaRPr lang="zh-CN" altLang="zh-CN" sz="5400" b="1" dirty="0">
              <a:solidFill>
                <a:srgbClr val="205867"/>
              </a:solidFill>
              <a:latin typeface="微软雅黑"/>
            </a:endParaRPr>
          </a:p>
        </p:txBody>
      </p:sp>
      <p:sp>
        <p:nvSpPr>
          <p:cNvPr id="23" name="TextBox 22"/>
          <p:cNvSpPr txBox="1"/>
          <p:nvPr/>
        </p:nvSpPr>
        <p:spPr>
          <a:xfrm>
            <a:off x="2739433" y="3858057"/>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24" name="TextBox 23"/>
          <p:cNvSpPr txBox="1"/>
          <p:nvPr/>
        </p:nvSpPr>
        <p:spPr>
          <a:xfrm>
            <a:off x="4643996" y="3858057"/>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641802521"/>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771550"/>
            <a:ext cx="8208211" cy="4176464"/>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解析分析（系统分析）</a:t>
            </a:r>
          </a:p>
          <a:p>
            <a:pPr marL="0" indent="0">
              <a:lnSpc>
                <a:spcPct val="150000"/>
              </a:lnSpc>
              <a:spcBef>
                <a:spcPts val="0"/>
              </a:spcBef>
              <a:buNone/>
            </a:pPr>
            <a:r>
              <a:rPr lang="zh-CN" altLang="en-US" sz="2000" dirty="0">
                <a:solidFill>
                  <a:schemeClr val="tx1"/>
                </a:solidFill>
              </a:rPr>
              <a:t>     利用确切的公式计算出设计参数和系统性能之间的对应关系，这种方法也被称为解析分析法。</a:t>
            </a:r>
          </a:p>
          <a:p>
            <a:pPr marL="0" indent="0">
              <a:lnSpc>
                <a:spcPct val="150000"/>
              </a:lnSpc>
              <a:spcBef>
                <a:spcPts val="0"/>
              </a:spcBef>
              <a:buNone/>
            </a:pPr>
            <a:r>
              <a:rPr lang="en-US" altLang="zh-CN" sz="2000" dirty="0">
                <a:solidFill>
                  <a:schemeClr val="tx1"/>
                </a:solidFill>
              </a:rPr>
              <a:t>     2PSK</a:t>
            </a:r>
            <a:r>
              <a:rPr lang="zh-CN" altLang="en-US" sz="2000" dirty="0">
                <a:solidFill>
                  <a:schemeClr val="tx1"/>
                </a:solidFill>
              </a:rPr>
              <a:t>信号采用同步检测的系统误码率</a:t>
            </a:r>
          </a:p>
          <a:p>
            <a:pPr>
              <a:lnSpc>
                <a:spcPct val="150000"/>
              </a:lnSpc>
              <a:spcBef>
                <a:spcPts val="0"/>
              </a:spcBef>
              <a:buFont typeface="Wingdings" panose="05000000000000000000" pitchFamily="2" charset="2"/>
              <a:buChar char="p"/>
            </a:pPr>
            <a:r>
              <a:rPr lang="zh-CN" altLang="en-US" sz="2000" dirty="0">
                <a:solidFill>
                  <a:srgbClr val="C00000"/>
                </a:solidFill>
              </a:rPr>
              <a:t>系统仿真</a:t>
            </a:r>
          </a:p>
          <a:p>
            <a:pPr marL="0" indent="0">
              <a:lnSpc>
                <a:spcPct val="150000"/>
              </a:lnSpc>
              <a:spcBef>
                <a:spcPts val="0"/>
              </a:spcBef>
              <a:buNone/>
            </a:pPr>
            <a:r>
              <a:rPr lang="zh-CN" altLang="en-US" sz="2000" dirty="0">
                <a:solidFill>
                  <a:schemeClr val="tx1"/>
                </a:solidFill>
              </a:rPr>
              <a:t>     按要求建立各种形式、各种复杂程度的系统模型，可以轻易地将数学的和经验的模型结合在一起，同时还把测量的器件和实际信号特性组合到一起。缺点：数学计算量过大。</a:t>
            </a:r>
            <a:r>
              <a:rPr lang="zh-CN" altLang="en-US" sz="2000" dirty="0">
                <a:solidFill>
                  <a:srgbClr val="C00000"/>
                </a:solidFill>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77225572"/>
              </p:ext>
            </p:extLst>
          </p:nvPr>
        </p:nvGraphicFramePr>
        <p:xfrm>
          <a:off x="5436096" y="2139702"/>
          <a:ext cx="1512168" cy="648438"/>
        </p:xfrm>
        <a:graphic>
          <a:graphicData uri="http://schemas.openxmlformats.org/presentationml/2006/ole">
            <mc:AlternateContent xmlns:mc="http://schemas.openxmlformats.org/markup-compatibility/2006">
              <mc:Choice xmlns:v="urn:schemas-microsoft-com:vml" Requires="v">
                <p:oleObj name="公式" r:id="rId3" imgW="799753" imgH="342751" progId="Equation.3">
                  <p:embed/>
                </p:oleObj>
              </mc:Choice>
              <mc:Fallback>
                <p:oleObj name="公式" r:id="rId3" imgW="799753" imgH="34275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2139702"/>
                        <a:ext cx="1512168" cy="648438"/>
                      </a:xfrm>
                      <a:prstGeom prst="rect">
                        <a:avLst/>
                      </a:prstGeom>
                      <a:noFill/>
                      <a:ln>
                        <a:noFill/>
                      </a:ln>
                    </p:spPr>
                  </p:pic>
                </p:oleObj>
              </mc:Fallback>
            </mc:AlternateContent>
          </a:graphicData>
        </a:graphic>
      </p:graphicFrame>
      <p:sp>
        <p:nvSpPr>
          <p:cNvPr id="6" name="TextBox 5"/>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链路层仿真</a:t>
            </a:r>
          </a:p>
        </p:txBody>
      </p:sp>
    </p:spTree>
    <p:extLst>
      <p:ext uri="{BB962C8B-B14F-4D97-AF65-F5344CB8AC3E}">
        <p14:creationId xmlns:p14="http://schemas.microsoft.com/office/powerpoint/2010/main" val="163384233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内容占位符 4"/>
          <p:cNvSpPr>
            <a:spLocks noGrp="1"/>
          </p:cNvSpPr>
          <p:nvPr>
            <p:ph idx="1"/>
          </p:nvPr>
        </p:nvSpPr>
        <p:spPr>
          <a:xfrm>
            <a:off x="540253" y="771550"/>
            <a:ext cx="8208211" cy="4176464"/>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案例分析（数学</a:t>
            </a:r>
            <a:r>
              <a:rPr lang="en-US" altLang="zh-CN" sz="2000" dirty="0">
                <a:solidFill>
                  <a:srgbClr val="C00000"/>
                </a:solidFill>
              </a:rPr>
              <a:t>+</a:t>
            </a:r>
            <a:r>
              <a:rPr lang="zh-CN" altLang="en-US" sz="2000" dirty="0">
                <a:solidFill>
                  <a:srgbClr val="C00000"/>
                </a:solidFill>
              </a:rPr>
              <a:t>经验模型）</a:t>
            </a:r>
            <a:r>
              <a:rPr lang="zh-CN" altLang="en-US" sz="2000" dirty="0">
                <a:solidFill>
                  <a:schemeClr val="tx1"/>
                </a:solidFill>
              </a:rPr>
              <a:t>典型数字通信系统</a:t>
            </a: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a:lnSpc>
                <a:spcPct val="150000"/>
              </a:lnSpc>
              <a:spcBef>
                <a:spcPts val="0"/>
              </a:spcBef>
              <a:buFont typeface="Wingdings" panose="05000000000000000000" pitchFamily="2" charset="2"/>
              <a:buChar char="p"/>
            </a:pP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①产生输入过程（波形）的采样值；</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②处理输入的采样值；</a:t>
            </a:r>
            <a:endParaRPr lang="en-US" altLang="zh-CN" sz="2000" dirty="0">
              <a:solidFill>
                <a:schemeClr val="tx1"/>
              </a:solidFill>
            </a:endParaRPr>
          </a:p>
          <a:p>
            <a:pPr marL="0" indent="0">
              <a:lnSpc>
                <a:spcPct val="150000"/>
              </a:lnSpc>
              <a:spcBef>
                <a:spcPts val="0"/>
              </a:spcBef>
              <a:buNone/>
            </a:pPr>
            <a:r>
              <a:rPr lang="en-US" altLang="zh-CN" sz="2000" dirty="0">
                <a:solidFill>
                  <a:schemeClr val="tx1"/>
                </a:solidFill>
              </a:rPr>
              <a:t>      </a:t>
            </a:r>
            <a:r>
              <a:rPr lang="zh-CN" altLang="en-US" sz="2000" dirty="0">
                <a:solidFill>
                  <a:schemeClr val="tx1"/>
                </a:solidFill>
              </a:rPr>
              <a:t>③比较输入序列的仿真值和输出波</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形来估计误码率。</a:t>
            </a:r>
          </a:p>
          <a:p>
            <a:pPr marL="0" indent="0">
              <a:lnSpc>
                <a:spcPct val="15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98415166"/>
              </p:ext>
            </p:extLst>
          </p:nvPr>
        </p:nvGraphicFramePr>
        <p:xfrm>
          <a:off x="1331640" y="1275606"/>
          <a:ext cx="6736305" cy="1345577"/>
        </p:xfrm>
        <a:graphic>
          <a:graphicData uri="http://schemas.openxmlformats.org/presentationml/2006/ole">
            <mc:AlternateContent xmlns:mc="http://schemas.openxmlformats.org/markup-compatibility/2006">
              <mc:Choice xmlns:v="urn:schemas-microsoft-com:vml" Requires="v">
                <p:oleObj name="Visio" r:id="rId3" imgW="4767167" imgH="952976" progId="Visio.Drawing.11">
                  <p:embed/>
                </p:oleObj>
              </mc:Choice>
              <mc:Fallback>
                <p:oleObj name="Visio" r:id="rId3" imgW="4767167" imgH="95297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1275606"/>
                        <a:ext cx="6736305" cy="1345577"/>
                      </a:xfrm>
                      <a:prstGeom prst="rect">
                        <a:avLst/>
                      </a:prstGeom>
                      <a:noFill/>
                      <a:ln>
                        <a:noFill/>
                      </a:ln>
                    </p:spPr>
                  </p:pic>
                </p:oleObj>
              </mc:Fallback>
            </mc:AlternateContent>
          </a:graphicData>
        </a:graphic>
      </p:graphicFrame>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4088" y="2709601"/>
            <a:ext cx="3117317" cy="2078563"/>
          </a:xfrm>
          <a:prstGeom prst="rect">
            <a:avLst/>
          </a:prstGeom>
        </p:spPr>
      </p:pic>
      <p:sp>
        <p:nvSpPr>
          <p:cNvPr id="7" name="TextBox 6"/>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仿真的基本概念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链路层仿真</a:t>
            </a:r>
          </a:p>
        </p:txBody>
      </p:sp>
    </p:spTree>
    <p:extLst>
      <p:ext uri="{BB962C8B-B14F-4D97-AF65-F5344CB8AC3E}">
        <p14:creationId xmlns:p14="http://schemas.microsoft.com/office/powerpoint/2010/main" val="198071078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theme/theme1.xml><?xml version="1.0" encoding="utf-8"?>
<a:theme xmlns:a="http://schemas.openxmlformats.org/drawingml/2006/main" name="2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19926</TotalTime>
  <Pages>0</Pages>
  <Words>5835</Words>
  <Characters>0</Characters>
  <Application>Microsoft Office PowerPoint</Application>
  <DocSecurity>0</DocSecurity>
  <PresentationFormat>全屏显示(16:9)</PresentationFormat>
  <Lines>0</Lines>
  <Paragraphs>629</Paragraphs>
  <Slides>71</Slides>
  <Notes>65</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5</vt:i4>
      </vt:variant>
      <vt:variant>
        <vt:lpstr>幻灯片标题</vt:lpstr>
      </vt:variant>
      <vt:variant>
        <vt:i4>71</vt:i4>
      </vt:variant>
    </vt:vector>
  </HeadingPairs>
  <TitlesOfParts>
    <vt:vector size="83" baseType="lpstr">
      <vt:lpstr>Calibri</vt:lpstr>
      <vt:lpstr>微软雅黑</vt:lpstr>
      <vt:lpstr>宋体</vt:lpstr>
      <vt:lpstr>Arial</vt:lpstr>
      <vt:lpstr>Wingdings</vt:lpstr>
      <vt:lpstr>Times New Roman</vt:lpstr>
      <vt:lpstr>2_默认设计模板</vt:lpstr>
      <vt:lpstr>Visio</vt:lpstr>
      <vt:lpstr>公式</vt:lpstr>
      <vt:lpstr>Microsoft Office Visio 绘图</vt:lpstr>
      <vt:lpstr>Equation</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1743</cp:revision>
  <dcterms:created xsi:type="dcterms:W3CDTF">2013-01-25T01:44:32Z</dcterms:created>
  <dcterms:modified xsi:type="dcterms:W3CDTF">2024-02-21T08:14:51Z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